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8" r:id="rId2"/>
    <p:sldMasterId id="2147483695" r:id="rId3"/>
    <p:sldMasterId id="2147483712" r:id="rId4"/>
  </p:sldMasterIdLst>
  <p:notesMasterIdLst>
    <p:notesMasterId r:id="rId76"/>
  </p:notesMasterIdLst>
  <p:handoutMasterIdLst>
    <p:handoutMasterId r:id="rId77"/>
  </p:handoutMasterIdLst>
  <p:sldIdLst>
    <p:sldId id="1052" r:id="rId5"/>
    <p:sldId id="1053" r:id="rId6"/>
    <p:sldId id="1054" r:id="rId7"/>
    <p:sldId id="1252" r:id="rId8"/>
    <p:sldId id="1264" r:id="rId9"/>
    <p:sldId id="1265" r:id="rId10"/>
    <p:sldId id="1255" r:id="rId11"/>
    <p:sldId id="1256" r:id="rId12"/>
    <p:sldId id="1257" r:id="rId13"/>
    <p:sldId id="1258" r:id="rId14"/>
    <p:sldId id="1259" r:id="rId15"/>
    <p:sldId id="1260" r:id="rId16"/>
    <p:sldId id="1261" r:id="rId17"/>
    <p:sldId id="1266" r:id="rId18"/>
    <p:sldId id="1267" r:id="rId19"/>
    <p:sldId id="1268" r:id="rId20"/>
    <p:sldId id="1277" r:id="rId21"/>
    <p:sldId id="1278" r:id="rId22"/>
    <p:sldId id="1279" r:id="rId23"/>
    <p:sldId id="1280" r:id="rId24"/>
    <p:sldId id="1281" r:id="rId25"/>
    <p:sldId id="1282" r:id="rId26"/>
    <p:sldId id="1269" r:id="rId27"/>
    <p:sldId id="1283" r:id="rId28"/>
    <p:sldId id="1284" r:id="rId29"/>
    <p:sldId id="1285" r:id="rId30"/>
    <p:sldId id="1286" r:id="rId31"/>
    <p:sldId id="1287" r:id="rId32"/>
    <p:sldId id="1293" r:id="rId33"/>
    <p:sldId id="1288" r:id="rId34"/>
    <p:sldId id="1294" r:id="rId35"/>
    <p:sldId id="1295" r:id="rId36"/>
    <p:sldId id="1296" r:id="rId37"/>
    <p:sldId id="1297" r:id="rId38"/>
    <p:sldId id="1298" r:id="rId39"/>
    <p:sldId id="1299" r:id="rId40"/>
    <p:sldId id="1300" r:id="rId41"/>
    <p:sldId id="1301" r:id="rId42"/>
    <p:sldId id="1302" r:id="rId43"/>
    <p:sldId id="1303" r:id="rId44"/>
    <p:sldId id="1304" r:id="rId45"/>
    <p:sldId id="1305" r:id="rId46"/>
    <p:sldId id="1306" r:id="rId47"/>
    <p:sldId id="1307" r:id="rId48"/>
    <p:sldId id="1308" r:id="rId49"/>
    <p:sldId id="1309" r:id="rId50"/>
    <p:sldId id="1310" r:id="rId51"/>
    <p:sldId id="1138" r:id="rId52"/>
    <p:sldId id="1249" r:id="rId53"/>
    <p:sldId id="1250" r:id="rId54"/>
    <p:sldId id="1251" r:id="rId55"/>
    <p:sldId id="957" r:id="rId56"/>
    <p:sldId id="1119" r:id="rId57"/>
    <p:sldId id="1120" r:id="rId58"/>
    <p:sldId id="1121" r:id="rId59"/>
    <p:sldId id="1122" r:id="rId60"/>
    <p:sldId id="1125" r:id="rId61"/>
    <p:sldId id="1126" r:id="rId62"/>
    <p:sldId id="1127" r:id="rId63"/>
    <p:sldId id="1128" r:id="rId64"/>
    <p:sldId id="1139" r:id="rId65"/>
    <p:sldId id="1130" r:id="rId66"/>
    <p:sldId id="1131" r:id="rId67"/>
    <p:sldId id="1132" r:id="rId68"/>
    <p:sldId id="1133" r:id="rId69"/>
    <p:sldId id="1134" r:id="rId70"/>
    <p:sldId id="1135" r:id="rId71"/>
    <p:sldId id="1136" r:id="rId72"/>
    <p:sldId id="1144" r:id="rId73"/>
    <p:sldId id="1145" r:id="rId74"/>
    <p:sldId id="1147" r:id="rId75"/>
  </p:sldIdLst>
  <p:sldSz cx="12190413" cy="6858000"/>
  <p:notesSz cx="7099300" cy="10234613"/>
  <p:defaultTextStyle>
    <a:defPPr>
      <a:defRPr lang="en-US"/>
    </a:defPPr>
    <a:lvl1pPr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1pPr>
    <a:lvl2pPr marL="457154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2pPr>
    <a:lvl3pPr marL="914309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3pPr>
    <a:lvl4pPr marL="1371463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4pPr>
    <a:lvl5pPr marL="1828617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5pPr>
    <a:lvl6pPr marL="2285771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6pPr>
    <a:lvl7pPr marL="2742926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7pPr>
    <a:lvl8pPr marL="3200080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8pPr>
    <a:lvl9pPr marL="3657234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96"/>
    <a:srgbClr val="005BE2"/>
    <a:srgbClr val="FF8601"/>
    <a:srgbClr val="89D2FF"/>
    <a:srgbClr val="B9E1FF"/>
    <a:srgbClr val="FFFFCC"/>
    <a:srgbClr val="0066FF"/>
    <a:srgbClr val="0099FF"/>
    <a:srgbClr val="E8E8E8"/>
    <a:srgbClr val="11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0008" autoAdjust="0"/>
  </p:normalViewPr>
  <p:slideViewPr>
    <p:cSldViewPr>
      <p:cViewPr varScale="1">
        <p:scale>
          <a:sx n="106" d="100"/>
          <a:sy n="106" d="100"/>
        </p:scale>
        <p:origin x="37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5472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fld id="{D9614F34-BD34-48EB-9DA6-41AB144CD2D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0543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fld id="{3B9DEE87-D8F0-46A4-83B5-4812EC0DF53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656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15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3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46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6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7170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需要掌握原码一位除法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zh-CN" altLang="en-US" dirty="0">
                <a:ea typeface="宋体" charset="-122"/>
              </a:rPr>
              <a:t>补码一位除法不必掌握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19C5F57F-8E08-A342-85D5-80A6E86B8E06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1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0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82948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1E21250-5D2F-4418-818E-68C765B51661}" type="slidenum">
              <a:rPr lang="zh-CN" altLang="en-US">
                <a:latin typeface="Arial" panose="020B0604020202020204" pitchFamily="34" charset="0"/>
              </a:rPr>
              <a:pPr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8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为了对齐都扩展为</a:t>
            </a:r>
            <a:r>
              <a:rPr lang="en-US" altLang="zh-CN" dirty="0">
                <a:latin typeface="Arial" panose="020B0604020202020204" pitchFamily="34" charset="0"/>
              </a:rPr>
              <a:t>8</a:t>
            </a:r>
            <a:r>
              <a:rPr lang="zh-CN" altLang="en-US" dirty="0">
                <a:latin typeface="Arial" panose="020B0604020202020204" pitchFamily="34" charset="0"/>
              </a:rPr>
              <a:t>位</a:t>
            </a:r>
          </a:p>
        </p:txBody>
      </p:sp>
      <p:sp>
        <p:nvSpPr>
          <p:cNvPr id="84996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DC1DD76-4BA5-46D8-8004-C75D7CE6CBDA}" type="slidenum">
              <a:rPr lang="zh-CN" altLang="en-US">
                <a:latin typeface="Arial" panose="020B0604020202020204" pitchFamily="34" charset="0"/>
              </a:rPr>
              <a:pPr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4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70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9EC4D1A-8609-4073-81A1-95C518456880}" type="slidenum">
              <a:rPr lang="zh-CN" altLang="en-US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59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574675"/>
            <a:ext cx="6116637" cy="34417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每左移一位都上一位商</a:t>
            </a:r>
          </a:p>
        </p:txBody>
      </p:sp>
    </p:spTree>
    <p:extLst>
      <p:ext uri="{BB962C8B-B14F-4D97-AF65-F5344CB8AC3E}">
        <p14:creationId xmlns:p14="http://schemas.microsoft.com/office/powerpoint/2010/main" val="643807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4528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2875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1754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2533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595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248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8429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477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2146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332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1854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8298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443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4124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685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2944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21859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1860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B98BB93-58DF-4A95-9F4C-A09A674724CA}" type="slidenum">
              <a:rPr lang="zh-CN" altLang="zh-CN"/>
              <a:pPr>
                <a:buFont typeface="Arial" panose="020B0604020202020204" pitchFamily="34" charset="0"/>
                <a:buNone/>
              </a:pPr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108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6561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考虑符号后，余数不一定是真余数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8517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0418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6911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2118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89476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7561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加减交替法可以平衡计算时间，便于设计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45212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永远把</a:t>
            </a:r>
            <a:r>
              <a:rPr lang="en-US" altLang="zh-CN" dirty="0"/>
              <a:t>Ri</a:t>
            </a:r>
            <a:r>
              <a:rPr lang="zh-CN" altLang="en-US" dirty="0"/>
              <a:t>视为真余数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1230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89819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627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0659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DABBBE-F151-4CBA-BF2D-56DFD1156424}" type="slidenum">
              <a:rPr lang="zh-CN" altLang="zh-CN"/>
              <a:pPr>
                <a:buFont typeface="Arial" panose="020B0604020202020204" pitchFamily="34" charset="0"/>
                <a:buNone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32777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0526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80527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1739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17221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0588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应该不会考这个，但是要知道加减交替法的过程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37263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44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36284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48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399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2016" lvl="0" indent="-26670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dirty="0"/>
              <a:t>补码不容易比较大小，这里需要处理是否够减</a:t>
            </a:r>
            <a:endParaRPr lang="en-US" altLang="zh-CN" dirty="0"/>
          </a:p>
          <a:p>
            <a:pPr marL="162016" lvl="0" indent="-26670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dirty="0"/>
              <a:t>同号只看绝对值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65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真余数：绝对值比除数小，并且大于等于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6130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2016" lvl="0" indent="-26670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dirty="0"/>
              <a:t>除法要几百个时钟周期，是最慢的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3618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2016" lvl="0" indent="-266700">
              <a:lnSpc>
                <a:spcPct val="100000"/>
              </a:lnSpc>
              <a:spcBef>
                <a:spcPct val="0"/>
              </a:spcBef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7530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61556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24879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73732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06773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32855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8405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2343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750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0249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61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26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3200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63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25747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5081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24172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37663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43114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8400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01121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70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88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680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FBEDDF1-39BD-48D5-BC5E-E9DE83F8992B}" type="slidenum">
              <a:rPr lang="zh-CN" altLang="en-US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885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2A4C83E-9C80-4D40-94B5-6A8EFA4EB49D}" type="slidenum">
              <a:rPr lang="zh-CN" altLang="en-US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81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dirty="0">
                <a:latin typeface="Arial" panose="020B0604020202020204" pitchFamily="34" charset="0"/>
              </a:rPr>
              <a:t>看书上</a:t>
            </a:r>
            <a:r>
              <a:rPr kumimoji="1" lang="en-US" altLang="zh-CN" dirty="0">
                <a:latin typeface="Arial" panose="020B0604020202020204" pitchFamily="34" charset="0"/>
              </a:rPr>
              <a:t>p177</a:t>
            </a:r>
            <a:r>
              <a:rPr kumimoji="1" lang="zh-CN" altLang="en-US" dirty="0">
                <a:latin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</a:rPr>
              <a:t>3.4</a:t>
            </a:r>
            <a:r>
              <a:rPr kumimoji="1" lang="zh-CN" altLang="en-US" dirty="0">
                <a:latin typeface="Arial" panose="020B0604020202020204" pitchFamily="34" charset="0"/>
              </a:rPr>
              <a:t>，</a:t>
            </a:r>
            <a:r>
              <a:rPr kumimoji="1" lang="en-US" altLang="zh-CN" dirty="0">
                <a:latin typeface="Arial" panose="020B0604020202020204" pitchFamily="34" charset="0"/>
              </a:rPr>
              <a:t>fig</a:t>
            </a:r>
            <a:r>
              <a:rPr kumimoji="1" lang="zh-CN" altLang="en-US" dirty="0">
                <a:latin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</a:rPr>
              <a:t>3.8</a:t>
            </a:r>
            <a:r>
              <a:rPr kumimoji="1" lang="zh-CN" altLang="en-US" dirty="0">
                <a:latin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</a:rPr>
              <a:t>/3.9</a:t>
            </a:r>
          </a:p>
          <a:p>
            <a:pPr eaLnBrk="1" hangingPunct="1"/>
            <a:r>
              <a:rPr kumimoji="1" lang="zh-CN" altLang="en-US" dirty="0">
                <a:latin typeface="Arial" panose="020B0604020202020204" pitchFamily="34" charset="0"/>
              </a:rPr>
              <a:t>余数可以和被除数放在一起（被除数本质上也是余数）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0900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20B929D-5815-4F2C-9E6B-AAFF9C570404}" type="slidenum">
              <a:rPr lang="zh-CN" altLang="en-US">
                <a:latin typeface="Arial" panose="020B0604020202020204" pitchFamily="34" charset="0"/>
              </a:rPr>
              <a:pPr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7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831510" y="4221088"/>
            <a:ext cx="3322899" cy="219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3" y="2"/>
            <a:ext cx="12185895" cy="685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8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85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12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32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77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9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62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831510" y="4221088"/>
            <a:ext cx="3322899" cy="219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3" y="2"/>
            <a:ext cx="12185895" cy="685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558702" y="121744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00D1719C-8785-49F1-869F-841A3C7EFDBC}"/>
              </a:ext>
            </a:extLst>
          </p:cNvPr>
          <p:cNvGrpSpPr>
            <a:grpSpLocks/>
          </p:cNvGrpSpPr>
          <p:nvPr/>
        </p:nvGrpSpPr>
        <p:grpSpPr bwMode="auto">
          <a:xfrm>
            <a:off x="-1379887" y="1552576"/>
            <a:ext cx="13570300" cy="5305425"/>
            <a:chOff x="-652" y="978"/>
            <a:chExt cx="6412" cy="3342"/>
          </a:xfrm>
        </p:grpSpPr>
        <p:sp>
          <p:nvSpPr>
            <p:cNvPr id="10243" name="Freeform 3">
              <a:extLst>
                <a:ext uri="{FF2B5EF4-FFF2-40B4-BE49-F238E27FC236}">
                  <a16:creationId xmlns:a16="http://schemas.microsoft.com/office/drawing/2014/main" id="{783865ED-F639-4084-BE47-53FC70C93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44" name="Arc 4">
              <a:extLst>
                <a:ext uri="{FF2B5EF4-FFF2-40B4-BE49-F238E27FC236}">
                  <a16:creationId xmlns:a16="http://schemas.microsoft.com/office/drawing/2014/main" id="{B7F93A4E-7422-41C3-999F-4BC41A109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5476360-01C7-457D-A5F4-C9FF3F3DFF4A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724859" y="762000"/>
            <a:ext cx="10361851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1958F70-C4EA-4F00-AEF8-152114E02C7F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281" y="3429000"/>
            <a:ext cx="8533289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C79E6D0D-ECD3-4DBB-B921-6A89FE7EECCA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43164ECD-9D82-4803-BA8C-A3C087DFCB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68AE4A39-C603-4CD6-A75C-886D27D2F4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6AD07D1-2243-4D62-B350-2A699B207F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374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1C8C9-395F-4628-892B-56101C9C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E4BD3-B4C2-4975-AD60-8E592974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F282B-515C-4917-A01D-FDBCB4D7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574D8-BB36-4188-A66A-E01A51C0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E47C2-F268-4D53-8D27-CED62FB2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2C9BE-4DDD-4433-9A49-2F58E97939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43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558702" y="121744"/>
            <a:ext cx="8561523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>
            <a:extLst>
              <a:ext uri="{FF2B5EF4-FFF2-40B4-BE49-F238E27FC236}">
                <a16:creationId xmlns:a16="http://schemas.microsoft.com/office/drawing/2014/main" id="{AF2D7A43-0F74-4540-B962-4F220E19953D}"/>
              </a:ext>
            </a:extLst>
          </p:cNvPr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>
            <a:extLst>
              <a:ext uri="{FF2B5EF4-FFF2-40B4-BE49-F238E27FC236}">
                <a16:creationId xmlns:a16="http://schemas.microsoft.com/office/drawing/2014/main" id="{A11C5B5B-105A-4817-ADF4-3324F7D27B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6C483-C249-4D0F-92E4-CCB4B21E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DE59B-AA16-4B7E-ACED-435C468C2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67FEB-50A5-4F5E-9927-59E222F2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78882-E373-42A3-9799-841BBADB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42B12-6D7A-44B8-922C-0154B228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60D80-947F-4735-97F1-56ED9C35D5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337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0391B-CE8F-429B-B57F-0DCF1619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2F83B-3F4D-4A3A-A0BD-13A1793A4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281" y="1981200"/>
            <a:ext cx="5079339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EE25C1-D2A3-4FEB-BA2E-C7803D778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793" y="1981200"/>
            <a:ext cx="5079339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39260-4EA4-4AB8-89A6-F3714728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B6ECE-85D1-44A8-AF1B-51213D9C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8D579-032E-4A83-9630-C0F36C65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D2FC0-C3DD-4195-91CA-F0F4F40E5B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843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2D225-CA2E-427F-9FDE-3BDEBEDA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08" y="365126"/>
            <a:ext cx="1051423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50DD8-934A-46B9-85BB-DD93233C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208" y="1681163"/>
            <a:ext cx="51576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4446D2-B153-4275-9963-608D79A97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208" y="2505075"/>
            <a:ext cx="515764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D8CC97-34CD-4D5E-B70C-CACEB52C3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396" y="1681163"/>
            <a:ext cx="51830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FBB173-D181-461F-8AAF-310373BA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396" y="2505075"/>
            <a:ext cx="518304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955B48-19A8-4EB3-9561-A6E73FB6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5FFA8D-9BBD-4653-B5EA-E4AB09D3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B9706E-8D15-4129-9471-77CD6DCA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4D0F1-DAB0-4EFD-86F6-84E9E3AF4E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979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5BD71-BC14-423D-8886-32ACCF8E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05E483-9128-47C7-8315-37BA90E2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8BF944-E516-41B0-B04D-0077364D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12B482-0884-466F-ACAD-E9BDE66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6EC52-541C-41F1-BE2E-93EF07074A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998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792B03-F4B1-46A4-B6A5-48DEA98C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7744AB-32C8-41FE-B323-19C04AE1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F2A31-E130-4E55-B552-890DEB2E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A7D-C32A-4884-ACE1-5B55350EC2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949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2534A-C4E7-4E58-86F4-2AA73762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08" y="457200"/>
            <a:ext cx="39322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1A741-5EAA-462C-B753-96D733A87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42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AAFEC-1086-45CE-A70A-C3540293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208" y="2057400"/>
            <a:ext cx="39322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232CAD-0777-432C-AAF8-BFC5AE89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224EA-378A-40FB-B5F4-B5AF8D6E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9B299-9537-47EA-8CA3-3700C84D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3D36C-1993-4DC7-91EE-600ADA3FA7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8443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37369-9140-4270-958A-F8C8E01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08" y="457200"/>
            <a:ext cx="39322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5B8ED6-C699-41B7-884F-46E362667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042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9901F-7236-4F53-ABD4-78E491B9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208" y="2057400"/>
            <a:ext cx="39322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1CC2C-0689-4550-BFC5-266C05D9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2A688-F714-4B0E-AB7B-8FFEFBF0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7583D-E9F7-4CB6-A740-7A5AF89A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64D5B-6E71-4A78-B794-C8FCFB7662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838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7C774-1A48-49B6-896D-74104136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3DB3B-1F3F-4B9C-844E-04F00B37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A5150-C68E-4FBB-86EB-75C278A0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519F-001A-4DF2-978A-5D9C06B6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C5B8-BB32-4E34-933F-BBC27AE5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9037A-49C2-46BB-9EB4-2E51B3875F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943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C30ECA-149F-4438-B64D-7AAA5F3F7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5669" y="609600"/>
            <a:ext cx="2590463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0F5D88-F9A9-4C56-AFB3-5C2272348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281" y="609600"/>
            <a:ext cx="7568215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59AF4-59DA-4A4F-A9F7-9C1A6FF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63A02-520B-488E-8B59-E0B7743E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AE3AE-9AEC-4982-8F42-91E5C7FC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B6200-8441-4360-BF72-FB32A8642D9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435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D5CD46-64CB-4A02-9A4D-FD638DA8A62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281" y="609600"/>
            <a:ext cx="10361851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B3CCCC-B705-4D38-B7B9-E2E70330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281" y="6248400"/>
            <a:ext cx="2539669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CCEEF-734A-404F-B6F4-7FEEEA9D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058" y="6248400"/>
            <a:ext cx="3860297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5B3E19-76DD-454A-9710-BCC8898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6463" y="6248400"/>
            <a:ext cx="2539669" cy="457200"/>
          </a:xfrm>
        </p:spPr>
        <p:txBody>
          <a:bodyPr/>
          <a:lstStyle>
            <a:lvl1pPr>
              <a:defRPr/>
            </a:lvl1pPr>
          </a:lstStyle>
          <a:p>
            <a:fld id="{84382AF5-A31F-4D79-941C-391902A7B3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72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052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535" y="116633"/>
            <a:ext cx="6946601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85" y="836713"/>
            <a:ext cx="11630310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231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241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64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401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2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3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2023/9/27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43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6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4" r:id="rId2"/>
    <p:sldLayoutId id="2147483710" r:id="rId3"/>
    <p:sldLayoutId id="2147483711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3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>
            <a:extLst>
              <a:ext uri="{FF2B5EF4-FFF2-40B4-BE49-F238E27FC236}">
                <a16:creationId xmlns:a16="http://schemas.microsoft.com/office/drawing/2014/main" id="{758F2A43-B472-4BEB-BA2B-918CF427DA67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12175599" cy="6845300"/>
            <a:chOff x="0" y="1"/>
            <a:chExt cx="5753" cy="4312"/>
          </a:xfrm>
        </p:grpSpPr>
        <p:sp>
          <p:nvSpPr>
            <p:cNvPr id="9219" name="Freeform 3">
              <a:extLst>
                <a:ext uri="{FF2B5EF4-FFF2-40B4-BE49-F238E27FC236}">
                  <a16:creationId xmlns:a16="http://schemas.microsoft.com/office/drawing/2014/main" id="{EBD3992F-CF30-4688-92DB-03DDA4FEC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220" name="Arc 4">
              <a:extLst>
                <a:ext uri="{FF2B5EF4-FFF2-40B4-BE49-F238E27FC236}">
                  <a16:creationId xmlns:a16="http://schemas.microsoft.com/office/drawing/2014/main" id="{5697304E-CC60-45EB-9580-8B572442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9221" name="Rectangle 5">
            <a:extLst>
              <a:ext uri="{FF2B5EF4-FFF2-40B4-BE49-F238E27FC236}">
                <a16:creationId xmlns:a16="http://schemas.microsoft.com/office/drawing/2014/main" id="{55E2093B-8303-4FE9-A93A-E7D4C5932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281" y="609600"/>
            <a:ext cx="103618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D008F19-5204-44FD-8CF5-2675BF4D7A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281" y="6248400"/>
            <a:ext cx="253966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D4B9C16-D8D6-4513-ABA0-612E43B018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8400"/>
            <a:ext cx="386029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901B8C92-93D8-4278-82E0-C6963F7A89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8400"/>
            <a:ext cx="253966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fld id="{C4AB65AE-9F4F-4918-8F83-DE25B3E3F0D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FF15056D-C9CE-4433-8778-960C5AB24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281" y="1981200"/>
            <a:ext cx="1036185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93644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12" Type="http://schemas.openxmlformats.org/officeDocument/2006/relationships/image" Target="../media/image4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41.jpe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53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53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5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jpe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5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53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7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2.jpe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2.jpeg"/><Relationship Id="rId5" Type="http://schemas.openxmlformats.org/officeDocument/2006/relationships/image" Target="../media/image33.png"/><Relationship Id="rId10" Type="http://schemas.openxmlformats.org/officeDocument/2006/relationships/image" Target="../media/image41.jpe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773361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46" name="文本框 10"/>
          <p:cNvSpPr txBox="1">
            <a:spLocks noChangeArrowheads="1"/>
          </p:cNvSpPr>
          <p:nvPr/>
        </p:nvSpPr>
        <p:spPr bwMode="auto">
          <a:xfrm>
            <a:off x="1523206" y="1928813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计算机组成原理</a:t>
            </a:r>
            <a:endParaRPr lang="en-US" altLang="zh-CN" sz="9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9220" y="4653250"/>
            <a:ext cx="7272337" cy="11880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3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/>
              <a:t>chenzhg29@</a:t>
            </a:r>
            <a:r>
              <a:rPr lang="en-US" altLang="zh-CN" sz="2400" dirty="0"/>
              <a:t>mail.sysu.edu.cn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文本框 14"/>
          <p:cNvSpPr txBox="1">
            <a:spLocks noChangeArrowheads="1"/>
          </p:cNvSpPr>
          <p:nvPr/>
        </p:nvSpPr>
        <p:spPr bwMode="auto">
          <a:xfrm>
            <a:off x="3791744" y="5732463"/>
            <a:ext cx="52387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charset="-122"/>
                <a:ea typeface="微软雅黑" charset="-122"/>
              </a:rPr>
              <a:t>计算机学院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algn="ctr"/>
            <a:endParaRPr lang="en-US" altLang="zh-CN" sz="2400" dirty="0">
              <a:latin typeface="微软雅黑" charset="-122"/>
              <a:ea typeface="微软雅黑" charset="-122"/>
            </a:endParaRP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7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2"/>
          <p:cNvSpPr txBox="1">
            <a:spLocks noChangeArrowheads="1"/>
          </p:cNvSpPr>
          <p:nvPr/>
        </p:nvSpPr>
        <p:spPr bwMode="auto">
          <a:xfrm>
            <a:off x="1523206" y="2894512"/>
            <a:ext cx="9144000" cy="16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第三章  计算机中的运算（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）</a:t>
            </a:r>
          </a:p>
          <a:p>
            <a:pPr algn="ctr">
              <a:lnSpc>
                <a:spcPct val="120000"/>
              </a:lnSpc>
            </a:pPr>
            <a:endParaRPr lang="en-US" altLang="zh-CN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172792" y="3517207"/>
            <a:ext cx="10476654" cy="781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“</a:t>
            </a:r>
            <a:r>
              <a:rPr lang="zh-CN" altLang="en-US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数值的精确度是科学的灵魂</a:t>
            </a:r>
            <a:r>
              <a:rPr lang="en-US" altLang="zh-CN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”——Wentworth</a:t>
            </a:r>
            <a:r>
              <a:rPr lang="zh-CN" altLang="en-US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Thompson,</a:t>
            </a:r>
            <a:r>
              <a:rPr lang="zh-CN" altLang="en-US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1917</a:t>
            </a:r>
            <a:endParaRPr lang="zh-CN" altLang="en-US" dirty="0">
              <a:gradFill>
                <a:gsLst>
                  <a:gs pos="63000">
                    <a:schemeClr val="bg1"/>
                  </a:gs>
                  <a:gs pos="85000">
                    <a:schemeClr val="bg1">
                      <a:lumMod val="85000"/>
                    </a:schemeClr>
                  </a:gs>
                  <a:gs pos="96000">
                    <a:schemeClr val="bg1"/>
                  </a:gs>
                </a:gsLst>
                <a:lin ang="5400000" scaled="0"/>
              </a:gradFill>
              <a:latin typeface="HanziPen SC" charset="-122"/>
              <a:ea typeface="HanziPen SC" charset="-122"/>
              <a:cs typeface="HanziPen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05427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500" y="987743"/>
            <a:ext cx="5374575" cy="495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8417417" y="5238515"/>
            <a:ext cx="2141258" cy="4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  <a:ea typeface="华文新魏" panose="02010800040101010101" pitchFamily="2" charset="-122"/>
                <a:sym typeface="Symbol" panose="05050102010706020507" pitchFamily="18" charset="2"/>
              </a:rPr>
              <a:t>串行除法算法</a:t>
            </a:r>
          </a:p>
        </p:txBody>
      </p:sp>
      <p:sp>
        <p:nvSpPr>
          <p:cNvPr id="81924" name="矩形 2"/>
          <p:cNvSpPr>
            <a:spLocks noChangeArrowheads="1"/>
          </p:cNvSpPr>
          <p:nvPr/>
        </p:nvSpPr>
        <p:spPr bwMode="auto">
          <a:xfrm>
            <a:off x="54408" y="2177340"/>
            <a:ext cx="4542833" cy="231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11188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除法运算的特点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结果分为两部分：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商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zh-CN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余数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l">
              <a:lnSpc>
                <a:spcPct val="100000"/>
              </a:lnSpc>
              <a:spcBef>
                <a:spcPts val="450"/>
              </a:spcBef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余数分为 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真余数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和 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假余数。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规定余数符号与被除数相同，视为</a:t>
            </a:r>
            <a:r>
              <a: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真余数</a:t>
            </a:r>
            <a:endParaRPr lang="en-US" altLang="zh-CN" sz="18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l">
              <a:lnSpc>
                <a:spcPct val="100000"/>
              </a:lnSpc>
              <a:spcBef>
                <a:spcPts val="450"/>
              </a:spcBef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除法运算的基本思路：从被除数中</a:t>
            </a:r>
            <a:r>
              <a:rPr kumimoji="1"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试探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减除数，通过判断余数的真假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是否够减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决定商的值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906325" y="2997256"/>
            <a:ext cx="2123798" cy="33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Shift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Quotient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register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left,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setting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least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significant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1" lang="zh-CN" altLang="en-US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1" lang="zh-CN" altLang="en-US" sz="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矩形 1"/>
          <p:cNvSpPr>
            <a:spLocks noChangeArrowheads="1"/>
          </p:cNvSpPr>
          <p:nvPr/>
        </p:nvSpPr>
        <p:spPr bwMode="auto">
          <a:xfrm>
            <a:off x="3034866" y="404664"/>
            <a:ext cx="5995206" cy="7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/>
              <a:t>7</a:t>
            </a:r>
            <a:r>
              <a:rPr lang="en-US" altLang="zh-CN" baseline="-25000" dirty="0"/>
              <a:t>10</a:t>
            </a:r>
            <a:r>
              <a:rPr kumimoji="1" lang="en-US" altLang="zh-CN" dirty="0"/>
              <a:t> ÷ 2</a:t>
            </a:r>
            <a:r>
              <a:rPr lang="en-US" altLang="zh-CN" baseline="-25000" dirty="0"/>
              <a:t>10</a:t>
            </a:r>
            <a:r>
              <a:rPr kumimoji="1" lang="en-US" altLang="zh-CN" dirty="0"/>
              <a:t>=</a:t>
            </a:r>
            <a:r>
              <a:rPr lang="en-US" altLang="zh-CN" dirty="0"/>
              <a:t>0000 0111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kumimoji="1" lang="en-US" altLang="zh-CN" dirty="0"/>
              <a:t>÷ </a:t>
            </a:r>
            <a:r>
              <a:rPr lang="en-US" altLang="zh-CN" dirty="0"/>
              <a:t>0010</a:t>
            </a:r>
            <a:r>
              <a:rPr lang="en-US" altLang="zh-CN" baseline="-25000" dirty="0"/>
              <a:t>2</a:t>
            </a:r>
            <a:r>
              <a:rPr lang="en-US" altLang="zh-CN" dirty="0"/>
              <a:t> = </a:t>
            </a:r>
            <a:r>
              <a:rPr lang="zh-CN" altLang="en-US" dirty="0"/>
              <a:t>？</a:t>
            </a:r>
          </a:p>
        </p:txBody>
      </p:sp>
      <p:pic>
        <p:nvPicPr>
          <p:cNvPr id="839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1376772"/>
            <a:ext cx="7601548" cy="4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93C9AFB-A700-4DFB-3986-FC50BB2B24C8}"/>
              </a:ext>
            </a:extLst>
          </p:cNvPr>
          <p:cNvSpPr txBox="1"/>
          <p:nvPr/>
        </p:nvSpPr>
        <p:spPr>
          <a:xfrm>
            <a:off x="9592298" y="1988840"/>
            <a:ext cx="705321" cy="2367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1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n-ea"/>
                <a:ea typeface="+mn-ea"/>
              </a:rPr>
              <a:t>得到假余数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F0C982-435C-7BF0-2A56-B4D7E29F1997}"/>
              </a:ext>
            </a:extLst>
          </p:cNvPr>
          <p:cNvSpPr txBox="1"/>
          <p:nvPr/>
        </p:nvSpPr>
        <p:spPr>
          <a:xfrm>
            <a:off x="9564874" y="2297663"/>
            <a:ext cx="1269578" cy="2367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1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n-ea"/>
                <a:ea typeface="+mn-ea"/>
              </a:rPr>
              <a:t>加回错误减去的余数</a:t>
            </a:r>
          </a:p>
        </p:txBody>
      </p:sp>
    </p:spTree>
    <p:extLst>
      <p:ext uri="{BB962C8B-B14F-4D97-AF65-F5344CB8AC3E}">
        <p14:creationId xmlns:p14="http://schemas.microsoft.com/office/powerpoint/2010/main" val="337562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 noChangeArrowheads="1"/>
          </p:cNvSpPr>
          <p:nvPr>
            <p:ph type="title"/>
          </p:nvPr>
        </p:nvSpPr>
        <p:spPr>
          <a:xfrm>
            <a:off x="3693632" y="116320"/>
            <a:ext cx="5209497" cy="433331"/>
          </a:xfrm>
        </p:spPr>
        <p:txBody>
          <a:bodyPr rtlCol="0" anchor="t">
            <a:normAutofit fontScale="90000"/>
          </a:bodyPr>
          <a:lstStyle/>
          <a:p>
            <a:pPr>
              <a:defRPr/>
            </a:pPr>
            <a:r>
              <a:rPr lang="en-US" altLang="zh-CN"/>
              <a:t>3.4.1 </a:t>
            </a:r>
            <a:r>
              <a:rPr lang="zh-CN" altLang="en-US"/>
              <a:t>二进制无符号数除法</a:t>
            </a:r>
          </a:p>
        </p:txBody>
      </p:sp>
      <p:sp>
        <p:nvSpPr>
          <p:cNvPr id="86019" name="内容占位符 2"/>
          <p:cNvSpPr>
            <a:spLocks noGrp="1" noChangeArrowheads="1"/>
          </p:cNvSpPr>
          <p:nvPr>
            <p:ph idx="1"/>
          </p:nvPr>
        </p:nvSpPr>
        <p:spPr>
          <a:xfrm>
            <a:off x="1765070" y="836951"/>
            <a:ext cx="8722177" cy="47015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100" dirty="0"/>
              <a:t>笔算二进制除法</a:t>
            </a:r>
            <a:endParaRPr lang="en-US" altLang="zh-CN" sz="21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/>
              <a:t>二进制除法可模仿十进制除法运算，只需要试探商</a:t>
            </a:r>
            <a:r>
              <a:rPr lang="en-US" altLang="zh-CN" sz="1800" dirty="0"/>
              <a:t>1</a:t>
            </a:r>
            <a:r>
              <a:rPr lang="zh-CN" altLang="en-US" sz="1800" dirty="0"/>
              <a:t>还是商</a:t>
            </a:r>
            <a:r>
              <a:rPr lang="en-US" altLang="zh-CN" sz="1800" dirty="0"/>
              <a:t>0</a:t>
            </a:r>
            <a:r>
              <a:rPr lang="zh-CN" altLang="en-US" sz="1800" dirty="0"/>
              <a:t>，更简单</a:t>
            </a:r>
            <a:endParaRPr lang="en-US" altLang="zh-CN" sz="18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/>
              <a:t>心算上商</a:t>
            </a:r>
            <a:endParaRPr lang="en-US" altLang="zh-CN" sz="18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/>
              <a:t>除数右移</a:t>
            </a:r>
            <a:endParaRPr lang="en-US" altLang="zh-CN" sz="1800" dirty="0"/>
          </a:p>
          <a:p>
            <a:pPr lvl="1" eaLnBrk="1" hangingPunct="1">
              <a:lnSpc>
                <a:spcPct val="130000"/>
              </a:lnSpc>
            </a:pPr>
            <a:endParaRPr lang="zh-CN" altLang="en-US" dirty="0"/>
          </a:p>
        </p:txBody>
      </p:sp>
      <p:grpSp>
        <p:nvGrpSpPr>
          <p:cNvPr id="86020" name="组合 3"/>
          <p:cNvGrpSpPr>
            <a:grpSpLocks/>
          </p:cNvGrpSpPr>
          <p:nvPr/>
        </p:nvGrpSpPr>
        <p:grpSpPr bwMode="auto">
          <a:xfrm>
            <a:off x="5933302" y="2917892"/>
            <a:ext cx="2419035" cy="593648"/>
            <a:chOff x="6534178" y="1484783"/>
            <a:chExt cx="3225404" cy="792089"/>
          </a:xfrm>
        </p:grpSpPr>
        <p:grpSp>
          <p:nvGrpSpPr>
            <p:cNvPr id="86052" name="组合 4"/>
            <p:cNvGrpSpPr>
              <a:grpSpLocks/>
            </p:cNvGrpSpPr>
            <p:nvPr/>
          </p:nvGrpSpPr>
          <p:grpSpPr bwMode="auto">
            <a:xfrm>
              <a:off x="7607374" y="1484784"/>
              <a:ext cx="2152208" cy="792088"/>
              <a:chOff x="7607374" y="1484784"/>
              <a:chExt cx="2152208" cy="792088"/>
            </a:xfrm>
          </p:grpSpPr>
          <p:grpSp>
            <p:nvGrpSpPr>
              <p:cNvPr id="86054" name="组合 6"/>
              <p:cNvGrpSpPr>
                <a:grpSpLocks/>
              </p:cNvGrpSpPr>
              <p:nvPr/>
            </p:nvGrpSpPr>
            <p:grpSpPr bwMode="auto">
              <a:xfrm>
                <a:off x="7607374" y="1628800"/>
                <a:ext cx="2088232" cy="648072"/>
                <a:chOff x="7607374" y="1628800"/>
                <a:chExt cx="2448272" cy="576064"/>
              </a:xfrm>
            </p:grpSpPr>
            <p:cxnSp>
              <p:nvCxnSpPr>
                <p:cNvPr id="45" name="直接连接符 8"/>
                <p:cNvCxnSpPr/>
                <p:nvPr/>
              </p:nvCxnSpPr>
              <p:spPr>
                <a:xfrm>
                  <a:off x="7823039" y="1628799"/>
                  <a:ext cx="223317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9"/>
                <p:cNvCxnSpPr/>
                <p:nvPr/>
              </p:nvCxnSpPr>
              <p:spPr>
                <a:xfrm flipH="1">
                  <a:off x="7607166" y="1628799"/>
                  <a:ext cx="215873" cy="5760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430" y="1484784"/>
                <a:ext cx="1945152" cy="615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>
                    <a:noFill/>
                    <a:latin typeface="+mn-lt"/>
                  </a:rPr>
                  <a:t> </a:t>
                </a:r>
              </a:p>
            </p:txBody>
          </p:sp>
        </p:grpSp>
        <p:sp>
          <p:nvSpPr>
            <p:cNvPr id="42" name="矩形 4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534178" y="1484783"/>
              <a:ext cx="1242058" cy="61547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sp>
        <p:nvSpPr>
          <p:cNvPr id="76" name="矩形 7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06269" y="3235600"/>
            <a:ext cx="1160744" cy="46160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cxnSp>
        <p:nvCxnSpPr>
          <p:cNvPr id="77" name="直接连接符 13"/>
          <p:cNvCxnSpPr/>
          <p:nvPr/>
        </p:nvCxnSpPr>
        <p:spPr>
          <a:xfrm>
            <a:off x="6815837" y="3849633"/>
            <a:ext cx="14984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48146" y="3663460"/>
            <a:ext cx="609384" cy="46160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86024" name="矩形 79"/>
          <p:cNvSpPr>
            <a:spLocks noChangeArrowheads="1"/>
          </p:cNvSpPr>
          <p:nvPr/>
        </p:nvSpPr>
        <p:spPr bwMode="auto">
          <a:xfrm>
            <a:off x="7230122" y="3976617"/>
            <a:ext cx="1025391" cy="46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7030A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81" name="直接连接符 17"/>
          <p:cNvCxnSpPr/>
          <p:nvPr/>
        </p:nvCxnSpPr>
        <p:spPr>
          <a:xfrm>
            <a:off x="6860281" y="4538519"/>
            <a:ext cx="14984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26" name="矩形 81"/>
          <p:cNvSpPr>
            <a:spLocks noChangeArrowheads="1"/>
          </p:cNvSpPr>
          <p:nvPr/>
        </p:nvSpPr>
        <p:spPr bwMode="auto">
          <a:xfrm>
            <a:off x="7607897" y="4387726"/>
            <a:ext cx="647616" cy="4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442809" y="2489894"/>
            <a:ext cx="973010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5BE2"/>
                </a:solidFill>
                <a:latin typeface="+mj-ea"/>
                <a:ea typeface="+mj-ea"/>
              </a:rPr>
              <a:t>商</a:t>
            </a:r>
          </a:p>
        </p:txBody>
      </p:sp>
      <p:cxnSp>
        <p:nvCxnSpPr>
          <p:cNvPr id="85" name="直接箭头连接符 22"/>
          <p:cNvCxnSpPr/>
          <p:nvPr/>
        </p:nvCxnSpPr>
        <p:spPr>
          <a:xfrm flipH="1">
            <a:off x="8355512" y="2835352"/>
            <a:ext cx="130475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" name="矩形 8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72870" y="3658484"/>
            <a:ext cx="439487" cy="46160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87" name="矩形 8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36991" y="3667719"/>
            <a:ext cx="439487" cy="46160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88" name="矩形 8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02889" y="3663460"/>
            <a:ext cx="439487" cy="461605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89" name="矩形 88"/>
          <p:cNvSpPr/>
          <p:nvPr/>
        </p:nvSpPr>
        <p:spPr>
          <a:xfrm>
            <a:off x="5987204" y="3032956"/>
            <a:ext cx="804758" cy="40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904659" y="3358351"/>
            <a:ext cx="804758" cy="404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337990" y="4059934"/>
            <a:ext cx="917456" cy="404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9263133" y="2941943"/>
            <a:ext cx="1867222" cy="68942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被除数</a:t>
            </a:r>
          </a:p>
        </p:txBody>
      </p:sp>
      <p:cxnSp>
        <p:nvCxnSpPr>
          <p:cNvPr id="93" name="直接箭头连接符 41"/>
          <p:cNvCxnSpPr/>
          <p:nvPr/>
        </p:nvCxnSpPr>
        <p:spPr>
          <a:xfrm flipH="1">
            <a:off x="8363449" y="3289318"/>
            <a:ext cx="11349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9604712" y="4311313"/>
            <a:ext cx="971423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6"/>
                </a:solidFill>
                <a:latin typeface="+mj-ea"/>
                <a:ea typeface="+mj-ea"/>
              </a:rPr>
              <a:t>余数</a:t>
            </a:r>
          </a:p>
        </p:txBody>
      </p:sp>
      <p:cxnSp>
        <p:nvCxnSpPr>
          <p:cNvPr id="95" name="直接箭头连接符 43"/>
          <p:cNvCxnSpPr/>
          <p:nvPr/>
        </p:nvCxnSpPr>
        <p:spPr>
          <a:xfrm flipH="1">
            <a:off x="8417417" y="4717882"/>
            <a:ext cx="1241263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582517" y="2839099"/>
            <a:ext cx="973010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7030A0"/>
                </a:solidFill>
                <a:latin typeface="+mj-ea"/>
                <a:ea typeface="+mj-ea"/>
              </a:rPr>
              <a:t>除数</a:t>
            </a:r>
          </a:p>
        </p:txBody>
      </p:sp>
      <p:cxnSp>
        <p:nvCxnSpPr>
          <p:cNvPr id="97" name="直接箭头连接符 45"/>
          <p:cNvCxnSpPr/>
          <p:nvPr/>
        </p:nvCxnSpPr>
        <p:spPr>
          <a:xfrm>
            <a:off x="5446003" y="3292493"/>
            <a:ext cx="48729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041" name="矩形 97"/>
          <p:cNvSpPr>
            <a:spLocks noChangeArrowheads="1"/>
          </p:cNvSpPr>
          <p:nvPr/>
        </p:nvSpPr>
        <p:spPr bwMode="auto">
          <a:xfrm>
            <a:off x="7230122" y="3968680"/>
            <a:ext cx="1025391" cy="4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7030A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3928" y="2456555"/>
            <a:ext cx="658429" cy="59093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+mj-ea"/>
              </a:rPr>
              <a:t>1001</a:t>
            </a:r>
            <a:endParaRPr lang="zh-CN" altLang="en-US" sz="2400" dirty="0">
              <a:latin typeface="+mj-lt"/>
              <a:ea typeface="+mj-ea"/>
            </a:endParaRPr>
          </a:p>
        </p:txBody>
      </p:sp>
      <p:sp>
        <p:nvSpPr>
          <p:cNvPr id="102" name="云形标注 101"/>
          <p:cNvSpPr/>
          <p:nvPr/>
        </p:nvSpPr>
        <p:spPr>
          <a:xfrm>
            <a:off x="154546" y="3914712"/>
            <a:ext cx="4986697" cy="782536"/>
          </a:xfrm>
          <a:prstGeom prst="cloudCallout">
            <a:avLst>
              <a:gd name="adj1" fmla="val -14982"/>
              <a:gd name="adj2" fmla="val 10870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Q2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：除数右移一位</a:t>
            </a:r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乘以2</a:t>
            </a:r>
            <a:r>
              <a:rPr lang="en-US" altLang="zh-CN" sz="2000" baseline="30000" dirty="0">
                <a:solidFill>
                  <a:schemeClr val="tx1"/>
                </a:solidFill>
                <a:latin typeface="+mj-ea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？</a:t>
            </a:r>
            <a:endParaRPr lang="en-US" altLang="zh-CN" sz="20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86044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26" y="4836930"/>
            <a:ext cx="750790" cy="7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125381" y="5076611"/>
            <a:ext cx="8972390" cy="14711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1" lang="zh-CN" altLang="en-US" dirty="0">
                <a:latin typeface="Times"/>
                <a:ea typeface="黑体"/>
                <a:cs typeface="Times"/>
              </a:rPr>
              <a:t>笔算过程在计算机上的实现：除数</a:t>
            </a:r>
            <a:r>
              <a:rPr kumimoji="1" lang="zh-CN" altLang="en-US" dirty="0">
                <a:solidFill>
                  <a:srgbClr val="FF0000"/>
                </a:solidFill>
                <a:latin typeface="Times"/>
                <a:ea typeface="黑体"/>
                <a:cs typeface="Times"/>
              </a:rPr>
              <a:t>右</a:t>
            </a:r>
            <a:r>
              <a:rPr kumimoji="1" lang="zh-CN" altLang="en-US" dirty="0">
                <a:latin typeface="Times"/>
                <a:ea typeface="黑体"/>
                <a:cs typeface="Times"/>
              </a:rPr>
              <a:t>移一位</a:t>
            </a:r>
            <a:r>
              <a:rPr kumimoji="1" lang="en-US" altLang="zh-CN" dirty="0">
                <a:latin typeface="Times"/>
                <a:ea typeface="黑体"/>
                <a:cs typeface="Times"/>
              </a:rPr>
              <a:t>(</a:t>
            </a:r>
            <a:r>
              <a:rPr kumimoji="1" lang="zh-CN" altLang="en-US" dirty="0">
                <a:latin typeface="Times"/>
                <a:ea typeface="黑体"/>
                <a:cs typeface="Times"/>
              </a:rPr>
              <a:t>乘以2</a:t>
            </a:r>
            <a:r>
              <a:rPr kumimoji="1" lang="en-US" altLang="zh-CN" baseline="30000" dirty="0">
                <a:latin typeface="Times"/>
                <a:ea typeface="黑体"/>
                <a:cs typeface="Times"/>
              </a:rPr>
              <a:t>-1</a:t>
            </a:r>
            <a:r>
              <a:rPr kumimoji="1" lang="en-US" altLang="zh-CN" dirty="0">
                <a:latin typeface="Times"/>
                <a:ea typeface="黑体"/>
                <a:cs typeface="Times"/>
              </a:rPr>
              <a:t>)</a:t>
            </a:r>
            <a:r>
              <a:rPr kumimoji="1" lang="zh-CN" altLang="en-US" dirty="0">
                <a:latin typeface="Times"/>
                <a:ea typeface="黑体"/>
                <a:cs typeface="Times"/>
              </a:rPr>
              <a:t>与余数比较，等效于除数不动，而使余数</a:t>
            </a:r>
            <a:r>
              <a:rPr kumimoji="1" lang="zh-CN" altLang="en-US" dirty="0">
                <a:solidFill>
                  <a:srgbClr val="FF0000"/>
                </a:solidFill>
                <a:latin typeface="Times"/>
                <a:ea typeface="黑体"/>
                <a:cs typeface="Times"/>
              </a:rPr>
              <a:t>左</a:t>
            </a:r>
            <a:r>
              <a:rPr kumimoji="1" lang="zh-CN" altLang="en-US" dirty="0">
                <a:latin typeface="Times"/>
                <a:ea typeface="黑体"/>
                <a:cs typeface="Times"/>
              </a:rPr>
              <a:t>移一位</a:t>
            </a:r>
            <a:r>
              <a:rPr kumimoji="1" lang="en-US" altLang="zh-CN" dirty="0">
                <a:latin typeface="Times"/>
                <a:ea typeface="黑体"/>
                <a:cs typeface="Times"/>
              </a:rPr>
              <a:t>(</a:t>
            </a:r>
            <a:r>
              <a:rPr kumimoji="1" lang="zh-CN" altLang="en-US" dirty="0">
                <a:latin typeface="Times"/>
                <a:ea typeface="黑体"/>
                <a:cs typeface="Times"/>
              </a:rPr>
              <a:t>放大</a:t>
            </a:r>
            <a:r>
              <a:rPr kumimoji="1" lang="en-US" altLang="zh-CN" dirty="0">
                <a:latin typeface="Times"/>
                <a:ea typeface="黑体"/>
                <a:cs typeface="Times"/>
              </a:rPr>
              <a:t>)</a:t>
            </a:r>
            <a:endParaRPr kumimoji="1" lang="zh-CN" altLang="en-US" dirty="0">
              <a:latin typeface="Times"/>
              <a:ea typeface="黑体"/>
              <a:cs typeface="Times"/>
            </a:endParaRPr>
          </a:p>
        </p:txBody>
      </p:sp>
      <p:sp>
        <p:nvSpPr>
          <p:cNvPr id="86046" name="矩形 35"/>
          <p:cNvSpPr>
            <a:spLocks noChangeArrowheads="1"/>
          </p:cNvSpPr>
          <p:nvPr/>
        </p:nvSpPr>
        <p:spPr bwMode="auto">
          <a:xfrm>
            <a:off x="7607897" y="4535324"/>
            <a:ext cx="647616" cy="36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47" name="矩形 36"/>
          <p:cNvSpPr>
            <a:spLocks noChangeArrowheads="1"/>
          </p:cNvSpPr>
          <p:nvPr/>
        </p:nvSpPr>
        <p:spPr bwMode="auto">
          <a:xfrm>
            <a:off x="7174565" y="3968680"/>
            <a:ext cx="1098407" cy="4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7030A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02847" y="3968680"/>
            <a:ext cx="184707" cy="78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pc="225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sp>
        <p:nvSpPr>
          <p:cNvPr id="41" name="矩形 4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1378" y="3944526"/>
            <a:ext cx="1160744" cy="461605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cxnSp>
        <p:nvCxnSpPr>
          <p:cNvPr id="47" name="直接连接符 9"/>
          <p:cNvCxnSpPr/>
          <p:nvPr/>
        </p:nvCxnSpPr>
        <p:spPr>
          <a:xfrm flipV="1">
            <a:off x="1523802" y="1336948"/>
            <a:ext cx="9134873" cy="12698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051" name="Picture 4" descr="E:\学校\2012110922144630394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2" y="1052823"/>
            <a:ext cx="498410" cy="4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894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34" y="1434629"/>
            <a:ext cx="8822176" cy="417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Rectangle 5"/>
          <p:cNvSpPr>
            <a:spLocks noChangeArrowheads="1"/>
          </p:cNvSpPr>
          <p:nvPr/>
        </p:nvSpPr>
        <p:spPr bwMode="auto">
          <a:xfrm>
            <a:off x="1547612" y="821078"/>
            <a:ext cx="5411082" cy="36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kumimoji="1" lang="zh-CN" altLang="en-US" sz="1800">
                <a:latin typeface="Arial" panose="020B0604020202020204" pitchFamily="34" charset="0"/>
                <a:ea typeface="华文新魏" panose="02010800040101010101" pitchFamily="2" charset="-122"/>
                <a:sym typeface="Symbol" panose="05050102010706020507" pitchFamily="18" charset="2"/>
              </a:rPr>
              <a:t>一种改进的定点整数除法器硬件框图</a:t>
            </a:r>
          </a:p>
        </p:txBody>
      </p:sp>
      <p:sp>
        <p:nvSpPr>
          <p:cNvPr id="88068" name="矩形 3"/>
          <p:cNvSpPr>
            <a:spLocks noChangeArrowheads="1"/>
          </p:cNvSpPr>
          <p:nvPr/>
        </p:nvSpPr>
        <p:spPr bwMode="auto">
          <a:xfrm>
            <a:off x="5447134" y="1376772"/>
            <a:ext cx="66607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除数寄存器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存放除数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余数寄存器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初始余数寄存器高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；结束存放余数</a:t>
            </a:r>
            <a:r>
              <a:rPr lang="zh-CN" altLang="en-US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商寄存器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初始余数寄存器低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位置被除数；结束存放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位商</a:t>
            </a:r>
            <a:endParaRPr lang="zh-CN" altLang="en-US" sz="18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D6AF40-5683-7B92-F210-A8FEEEF5E0B2}"/>
              </a:ext>
            </a:extLst>
          </p:cNvPr>
          <p:cNvSpPr txBox="1"/>
          <p:nvPr/>
        </p:nvSpPr>
        <p:spPr>
          <a:xfrm>
            <a:off x="5254773" y="4761148"/>
            <a:ext cx="384721" cy="2151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0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n-ea"/>
                <a:ea typeface="+mn-ea"/>
              </a:rPr>
              <a:t>被除数</a:t>
            </a:r>
          </a:p>
        </p:txBody>
      </p:sp>
    </p:spTree>
    <p:extLst>
      <p:ext uri="{BB962C8B-B14F-4D97-AF65-F5344CB8AC3E}">
        <p14:creationId xmlns:p14="http://schemas.microsoft.com/office/powerpoint/2010/main" val="32139720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835066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7" name="任意多边形 6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8451" y="2967302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r>
                <a:rPr lang="zh-CN" altLang="en-US" sz="1351" dirty="0">
                  <a:latin typeface="+mn-lt"/>
                </a:rPr>
                <a:t>位 </a:t>
              </a:r>
              <a:r>
                <a:rPr lang="en-US" altLang="zh-CN" sz="1351" dirty="0">
                  <a:latin typeface="+mn-lt"/>
                </a:rPr>
                <a:t>ALU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9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 dirty="0"/>
              <a:t>除数寄存器</a:t>
            </a:r>
            <a:r>
              <a:rPr lang="en-US" altLang="zh-CN" sz="1500" dirty="0"/>
              <a:t>Y</a:t>
            </a:r>
            <a:endParaRPr lang="zh-CN" altLang="en-US" sz="1500" dirty="0"/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1" name="直接连接符 10"/>
          <p:cNvCxnSpPr>
            <a:stCxn id="10" idx="0"/>
            <a:endCxn id="10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6905625" y="4200525"/>
            <a:ext cx="1189038" cy="633413"/>
            <a:chOff x="7607374" y="4286602"/>
            <a:chExt cx="1584176" cy="936104"/>
          </a:xfrm>
        </p:grpSpPr>
        <p:sp>
          <p:nvSpPr>
            <p:cNvPr id="13" name="圆角矩形 12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文本框 27"/>
            <p:cNvSpPr txBox="1">
              <a:spLocks noChangeArrowheads="1"/>
            </p:cNvSpPr>
            <p:nvPr/>
          </p:nvSpPr>
          <p:spPr bwMode="auto">
            <a:xfrm>
              <a:off x="7751198" y="4390146"/>
              <a:ext cx="1296529" cy="614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sz="1500"/>
                <a:t>控制逻辑计数器</a:t>
              </a:r>
            </a:p>
          </p:txBody>
        </p:sp>
      </p:grpSp>
      <p:cxnSp>
        <p:nvCxnSpPr>
          <p:cNvPr id="15" name="肘形连接符 14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2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3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6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4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8" name="组合 105"/>
          <p:cNvGrpSpPr>
            <a:grpSpLocks/>
          </p:cNvGrpSpPr>
          <p:nvPr/>
        </p:nvGrpSpPr>
        <p:grpSpPr bwMode="auto">
          <a:xfrm>
            <a:off x="4043363" y="3284538"/>
            <a:ext cx="3457575" cy="985837"/>
            <a:chOff x="3358914" y="3236050"/>
            <a:chExt cx="4607443" cy="1314190"/>
          </a:xfrm>
        </p:grpSpPr>
        <p:cxnSp>
          <p:nvCxnSpPr>
            <p:cNvPr id="39" name="肘形连接符 38"/>
            <p:cNvCxnSpPr>
              <a:stCxn id="14" idx="0"/>
            </p:cNvCxnSpPr>
            <p:nvPr/>
          </p:nvCxnSpPr>
          <p:spPr>
            <a:xfrm rot="16200000" flipV="1">
              <a:off x="5211874" y="1795757"/>
              <a:ext cx="901522" cy="4607443"/>
            </a:xfrm>
            <a:prstGeom prst="bentConnector2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04"/>
            <p:cNvSpPr txBox="1">
              <a:spLocks noChangeArrowheads="1"/>
            </p:cNvSpPr>
            <p:nvPr/>
          </p:nvSpPr>
          <p:spPr bwMode="auto">
            <a:xfrm>
              <a:off x="3930207" y="3236050"/>
              <a:ext cx="950053" cy="307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zh-CN" altLang="en-US" sz="1500"/>
                <a:t>加 </a:t>
              </a:r>
              <a:r>
                <a:rPr lang="en-US" altLang="zh-CN" sz="1500"/>
                <a:t>/ </a:t>
              </a:r>
              <a:r>
                <a:rPr lang="zh-CN" altLang="en-US" sz="1500"/>
                <a:t>减</a:t>
              </a:r>
            </a:p>
          </p:txBody>
        </p:sp>
      </p:grpSp>
      <p:grpSp>
        <p:nvGrpSpPr>
          <p:cNvPr id="41" name="组合 116"/>
          <p:cNvGrpSpPr>
            <a:grpSpLocks/>
          </p:cNvGrpSpPr>
          <p:nvPr/>
        </p:nvGrpSpPr>
        <p:grpSpPr bwMode="auto">
          <a:xfrm>
            <a:off x="6203950" y="4090988"/>
            <a:ext cx="701675" cy="309562"/>
            <a:chOff x="6239222" y="4311669"/>
            <a:chExt cx="936104" cy="413475"/>
          </a:xfrm>
        </p:grpSpPr>
        <p:cxnSp>
          <p:nvCxnSpPr>
            <p:cNvPr id="42" name="直接箭头连接符 41"/>
            <p:cNvCxnSpPr/>
            <p:nvPr/>
          </p:nvCxnSpPr>
          <p:spPr>
            <a:xfrm flipH="1">
              <a:off x="6239222" y="4720903"/>
              <a:ext cx="936104" cy="424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419243" y="4311669"/>
              <a:ext cx="578181" cy="277770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1" dirty="0">
                  <a:latin typeface="+mn-lt"/>
                </a:rPr>
                <a:t>左移</a:t>
              </a:r>
              <a:endParaRPr lang="zh-CN" altLang="en-US" dirty="0">
                <a:latin typeface="+mn-lt"/>
              </a:endParaRPr>
            </a:p>
          </p:txBody>
        </p:sp>
      </p:grpSp>
      <p:grpSp>
        <p:nvGrpSpPr>
          <p:cNvPr id="44" name="组合 115"/>
          <p:cNvGrpSpPr>
            <a:grpSpLocks/>
          </p:cNvGrpSpPr>
          <p:nvPr/>
        </p:nvGrpSpPr>
        <p:grpSpPr bwMode="auto">
          <a:xfrm>
            <a:off x="6203950" y="4618038"/>
            <a:ext cx="701675" cy="287337"/>
            <a:chOff x="6239222" y="5013176"/>
            <a:chExt cx="936104" cy="385941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6311230" y="5119790"/>
              <a:ext cx="720080" cy="279327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1" dirty="0">
                  <a:latin typeface="+mn-lt"/>
                </a:rPr>
                <a:t>写使能</a:t>
              </a:r>
              <a:endParaRPr lang="zh-CN" altLang="en-US" dirty="0">
                <a:latin typeface="+mn-lt"/>
              </a:endParaRPr>
            </a:p>
          </p:txBody>
        </p:sp>
      </p:grpSp>
      <p:grpSp>
        <p:nvGrpSpPr>
          <p:cNvPr id="47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8" name="直接箭头连接符 47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8471470" y="5339939"/>
              <a:ext cx="580657" cy="27480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1" dirty="0">
                  <a:latin typeface="+mn-lt"/>
                </a:rPr>
                <a:t>时钟</a:t>
              </a:r>
              <a:endParaRPr lang="zh-CN" altLang="en-US" dirty="0">
                <a:latin typeface="+mn-lt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13238" y="4778375"/>
            <a:ext cx="436562" cy="207963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1" dirty="0">
                <a:latin typeface="+mn-lt"/>
              </a:rPr>
              <a:t>8 </a:t>
            </a:r>
            <a:r>
              <a:rPr lang="zh-CN" altLang="en-US" sz="1351" dirty="0">
                <a:latin typeface="+mn-lt"/>
              </a:rPr>
              <a:t>位</a:t>
            </a:r>
            <a:endParaRPr lang="zh-CN" altLang="en-US" dirty="0">
              <a:latin typeface="+mn-lt"/>
            </a:endParaRPr>
          </a:p>
        </p:txBody>
      </p:sp>
      <p:sp>
        <p:nvSpPr>
          <p:cNvPr id="51" name="矩形 5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87895" y="3811077"/>
            <a:ext cx="2350323" cy="4616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noFill/>
                <a:latin typeface="+mn-lt"/>
              </a:rPr>
              <a:t> </a:t>
            </a:r>
          </a:p>
        </p:txBody>
      </p:sp>
      <p:sp>
        <p:nvSpPr>
          <p:cNvPr id="52" name="矩形 5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8177213" y="2235200"/>
            <a:ext cx="2484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Step0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54" name="文本框 53"/>
          <p:cNvSpPr txBox="1">
            <a:spLocks noChangeArrowheads="1"/>
          </p:cNvSpPr>
          <p:nvPr/>
        </p:nvSpPr>
        <p:spPr bwMode="auto">
          <a:xfrm>
            <a:off x="8413750" y="2622550"/>
            <a:ext cx="2484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Calibri Light" panose="020F0302020204030204" pitchFamily="34" charset="0"/>
              <a:buAutoNum type="alphaLcParenR"/>
            </a:pPr>
            <a:r>
              <a:rPr lang="zh-CN" altLang="en-US"/>
              <a:t>初始状态</a:t>
            </a:r>
            <a:endParaRPr lang="en-US" altLang="zh-CN"/>
          </a:p>
        </p:txBody>
      </p:sp>
      <p:sp>
        <p:nvSpPr>
          <p:cNvPr id="55" name="矩形 5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11360" y="1608973"/>
            <a:ext cx="5164427" cy="461665"/>
          </a:xfrm>
          <a:prstGeom prst="rect">
            <a:avLst/>
          </a:prstGeom>
          <a:blipFill>
            <a:blip r:embed="rId6"/>
            <a:stretch>
              <a:fillRect b="-11842"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408613" y="2684463"/>
            <a:ext cx="2117725" cy="415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1" dirty="0">
                <a:solidFill>
                  <a:schemeClr val="bg1"/>
                </a:solidFill>
                <a:latin typeface="+mn-lt"/>
              </a:rPr>
              <a:t>除法核心部件。运算，把运算结果被送回余数寄存器</a:t>
            </a:r>
            <a:r>
              <a:rPr lang="en-US" altLang="zh-CN" sz="1351" dirty="0">
                <a:solidFill>
                  <a:schemeClr val="bg1"/>
                </a:solidFill>
                <a:latin typeface="+mn-lt"/>
              </a:rPr>
              <a:t>R </a:t>
            </a:r>
            <a:endParaRPr lang="zh-CN" altLang="en-US" sz="135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416300" y="2517775"/>
            <a:ext cx="2197100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2827338" y="4286250"/>
            <a:ext cx="1768475" cy="482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595813" y="4286250"/>
            <a:ext cx="1768475" cy="5365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719388" y="3214688"/>
            <a:ext cx="1768475" cy="53657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684963" y="4071938"/>
            <a:ext cx="1768475" cy="86995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TextBox 54"/>
          <p:cNvSpPr txBox="1"/>
          <p:nvPr/>
        </p:nvSpPr>
        <p:spPr>
          <a:xfrm flipH="1">
            <a:off x="7650028" y="3607277"/>
            <a:ext cx="214293" cy="41549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lt"/>
                <a:ea typeface="+mj-ea"/>
              </a:rPr>
              <a:t>5</a:t>
            </a:r>
            <a:endParaRPr lang="zh-CN" altLang="en-US" sz="27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06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-1" y="0"/>
            <a:ext cx="4392613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7" name="任意多边形 6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13866" y="2944006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solidFill>
                    <a:srgbClr val="FF0000"/>
                  </a:solidFill>
                  <a:latin typeface="+mn-lt"/>
                </a:rPr>
                <a:t>—</a:t>
              </a:r>
              <a:endParaRPr lang="zh-CN" altLang="en-US" sz="1351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9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1" name="直接连接符 10"/>
          <p:cNvCxnSpPr>
            <a:stCxn id="10" idx="0"/>
            <a:endCxn id="10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3" name="圆角矩形 12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文本框 27"/>
            <p:cNvSpPr txBox="1">
              <a:spLocks noChangeArrowheads="1"/>
            </p:cNvSpPr>
            <p:nvPr/>
          </p:nvSpPr>
          <p:spPr bwMode="auto">
            <a:xfrm>
              <a:off x="7751198" y="4456230"/>
              <a:ext cx="1296529" cy="615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zh-CN" altLang="en-US" sz="1500"/>
                <a:t>控制逻辑计数器</a:t>
              </a:r>
            </a:p>
          </p:txBody>
        </p:sp>
      </p:grpSp>
      <p:cxnSp>
        <p:nvCxnSpPr>
          <p:cNvPr id="15" name="肘形连接符 14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2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3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6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4" name="组合 105"/>
          <p:cNvGrpSpPr>
            <a:grpSpLocks/>
          </p:cNvGrpSpPr>
          <p:nvPr/>
        </p:nvGrpSpPr>
        <p:grpSpPr bwMode="auto">
          <a:xfrm>
            <a:off x="4043363" y="3319463"/>
            <a:ext cx="3457575" cy="898525"/>
            <a:chOff x="3358910" y="3282782"/>
            <a:chExt cx="4607445" cy="1197549"/>
          </a:xfrm>
        </p:grpSpPr>
        <p:cxnSp>
          <p:nvCxnSpPr>
            <p:cNvPr id="35" name="肘形连接符 34"/>
            <p:cNvCxnSpPr>
              <a:stCxn id="14" idx="0"/>
            </p:cNvCxnSpPr>
            <p:nvPr/>
          </p:nvCxnSpPr>
          <p:spPr>
            <a:xfrm rot="16200000" flipV="1">
              <a:off x="5254281" y="1768257"/>
              <a:ext cx="816703" cy="4607445"/>
            </a:xfrm>
            <a:prstGeom prst="bentConnector2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3930081" y="3282782"/>
              <a:ext cx="949835" cy="2158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加 </a:t>
              </a:r>
              <a:r>
                <a:rPr lang="en-US" altLang="zh-CN" sz="1051" dirty="0">
                  <a:latin typeface="+mn-lt"/>
                </a:rPr>
                <a:t>/</a:t>
              </a:r>
              <a:r>
                <a:rPr lang="en-US" altLang="zh-CN" sz="1051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lang="zh-CN" altLang="en-US" sz="1051" dirty="0">
                  <a:solidFill>
                    <a:srgbClr val="FF0000"/>
                  </a:solidFill>
                  <a:latin typeface="+mn-lt"/>
                </a:rPr>
                <a:t>减</a:t>
              </a:r>
            </a:p>
          </p:txBody>
        </p:sp>
      </p:grpSp>
      <p:grpSp>
        <p:nvGrpSpPr>
          <p:cNvPr id="37" name="组合 116"/>
          <p:cNvGrpSpPr>
            <a:grpSpLocks/>
          </p:cNvGrpSpPr>
          <p:nvPr/>
        </p:nvGrpSpPr>
        <p:grpSpPr bwMode="auto">
          <a:xfrm>
            <a:off x="6203950" y="4191000"/>
            <a:ext cx="701675" cy="209550"/>
            <a:chOff x="6239222" y="4446024"/>
            <a:chExt cx="936104" cy="279120"/>
          </a:xfrm>
        </p:grpSpPr>
        <p:cxnSp>
          <p:nvCxnSpPr>
            <p:cNvPr id="38" name="直接箭头连接符 37"/>
            <p:cNvCxnSpPr/>
            <p:nvPr/>
          </p:nvCxnSpPr>
          <p:spPr>
            <a:xfrm flipH="1">
              <a:off x="6239222" y="4720915"/>
              <a:ext cx="936104" cy="422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6453129" y="4446024"/>
              <a:ext cx="578181" cy="21568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左移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0" name="组合 115"/>
          <p:cNvGrpSpPr>
            <a:grpSpLocks/>
          </p:cNvGrpSpPr>
          <p:nvPr/>
        </p:nvGrpSpPr>
        <p:grpSpPr bwMode="auto">
          <a:xfrm>
            <a:off x="6203950" y="4618038"/>
            <a:ext cx="701675" cy="179387"/>
            <a:chOff x="6239222" y="5013176"/>
            <a:chExt cx="936104" cy="241601"/>
          </a:xfrm>
        </p:grpSpPr>
        <p:cxnSp>
          <p:nvCxnSpPr>
            <p:cNvPr id="41" name="直接箭头连接符 40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451010" y="5038833"/>
              <a:ext cx="580300" cy="21594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solidFill>
                    <a:srgbClr val="FF0000"/>
                  </a:solidFill>
                  <a:latin typeface="+mn-lt"/>
                </a:rPr>
                <a:t>写使能</a:t>
              </a:r>
              <a:endParaRPr lang="zh-CN" altLang="en-US" sz="1351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3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4" name="直接箭头连接符 43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8471470" y="5369533"/>
              <a:ext cx="580657" cy="21561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时钟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4367213" y="4711700"/>
            <a:ext cx="436562" cy="161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1" dirty="0">
                <a:latin typeface="+mn-lt"/>
              </a:rPr>
              <a:t>8 </a:t>
            </a:r>
            <a:r>
              <a:rPr lang="zh-CN" altLang="en-US" sz="1051" dirty="0">
                <a:latin typeface="+mn-lt"/>
              </a:rPr>
              <a:t>位</a:t>
            </a:r>
            <a:endParaRPr lang="zh-CN" altLang="en-US" sz="1351" dirty="0">
              <a:latin typeface="+mn-lt"/>
            </a:endParaRPr>
          </a:p>
        </p:txBody>
      </p:sp>
      <p:sp>
        <p:nvSpPr>
          <p:cNvPr id="47" name="矩形 4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48" name="矩形 4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16726" y="3807452"/>
            <a:ext cx="1208985" cy="46166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grpSp>
        <p:nvGrpSpPr>
          <p:cNvPr id="49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53" name="矩形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11060" y="3811077"/>
            <a:ext cx="2350323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4" name="TextBox 54"/>
          <p:cNvSpPr txBox="1"/>
          <p:nvPr/>
        </p:nvSpPr>
        <p:spPr>
          <a:xfrm flipH="1">
            <a:off x="7650028" y="3607277"/>
            <a:ext cx="214293" cy="41549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lt"/>
                <a:ea typeface="+mj-ea"/>
              </a:rPr>
              <a:t>5</a:t>
            </a:r>
            <a:endParaRPr lang="zh-CN" altLang="en-US" sz="27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463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08 0.16991 L -0.19313 0.18102 L -0.19313 -0.26828 L -0.12945 -0.26828 L -0.12841 -0.12407 L -0.12841 -0.12407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0.17153 L -0.02045 0.22107 " pathEditMode="relative" ptsTypes="A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835066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7" name="任意多边形 6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8451" y="2967302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r>
                <a:rPr lang="zh-CN" altLang="en-US" sz="1351" dirty="0">
                  <a:latin typeface="+mn-lt"/>
                </a:rPr>
                <a:t>位 </a:t>
              </a:r>
              <a:r>
                <a:rPr lang="en-US" altLang="zh-CN" sz="1351" dirty="0">
                  <a:latin typeface="+mn-lt"/>
                </a:rPr>
                <a:t>ALU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9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1" name="直接连接符 10"/>
          <p:cNvCxnSpPr>
            <a:stCxn id="10" idx="0"/>
            <a:endCxn id="10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3" name="圆角矩形 12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文本框 1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51390" y="4388449"/>
              <a:ext cx="1296144" cy="615474"/>
            </a:xfrm>
            <a:prstGeom prst="rect">
              <a:avLst/>
            </a:prstGeom>
            <a:blipFill>
              <a:blip r:embed="rId4"/>
              <a:stretch>
                <a:fillRect l="-11950" t="-13333" r="-9434" b="-21333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cxnSp>
        <p:nvCxnSpPr>
          <p:cNvPr id="15" name="肘形连接符 14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2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3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6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4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solidFill>
                    <a:srgbClr val="FF0000"/>
                  </a:solidFill>
                  <a:latin typeface="+mn-lt"/>
                </a:rPr>
                <a:t>4</a:t>
              </a:r>
              <a:endParaRPr lang="zh-CN" altLang="en-US" sz="1351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38" name="组合 105"/>
          <p:cNvGrpSpPr>
            <a:grpSpLocks/>
          </p:cNvGrpSpPr>
          <p:nvPr/>
        </p:nvGrpSpPr>
        <p:grpSpPr bwMode="auto">
          <a:xfrm>
            <a:off x="4043363" y="3319463"/>
            <a:ext cx="3457575" cy="847725"/>
            <a:chOff x="3358903" y="3282782"/>
            <a:chExt cx="4608512" cy="1129888"/>
          </a:xfrm>
        </p:grpSpPr>
        <p:cxnSp>
          <p:nvCxnSpPr>
            <p:cNvPr id="39" name="肘形连接符 38"/>
            <p:cNvCxnSpPr>
              <a:stCxn id="14" idx="0"/>
            </p:cNvCxnSpPr>
            <p:nvPr/>
          </p:nvCxnSpPr>
          <p:spPr>
            <a:xfrm rot="16200000" flipV="1">
              <a:off x="5254791" y="1700046"/>
              <a:ext cx="816736" cy="460851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3930206" y="3282782"/>
              <a:ext cx="950055" cy="21582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加 </a:t>
              </a:r>
              <a:r>
                <a:rPr lang="en-US" altLang="zh-CN" sz="1051" dirty="0">
                  <a:latin typeface="+mn-lt"/>
                </a:rPr>
                <a:t>/ </a:t>
              </a:r>
              <a:r>
                <a:rPr lang="zh-CN" altLang="en-US" sz="1051" dirty="0">
                  <a:latin typeface="+mn-lt"/>
                </a:rPr>
                <a:t>减</a:t>
              </a:r>
            </a:p>
          </p:txBody>
        </p:sp>
      </p:grpSp>
      <p:grpSp>
        <p:nvGrpSpPr>
          <p:cNvPr id="41" name="组合 116"/>
          <p:cNvGrpSpPr>
            <a:grpSpLocks/>
          </p:cNvGrpSpPr>
          <p:nvPr/>
        </p:nvGrpSpPr>
        <p:grpSpPr bwMode="auto">
          <a:xfrm>
            <a:off x="6203950" y="4191000"/>
            <a:ext cx="701675" cy="209550"/>
            <a:chOff x="6239222" y="4446024"/>
            <a:chExt cx="936104" cy="279120"/>
          </a:xfrm>
        </p:grpSpPr>
        <p:cxnSp>
          <p:nvCxnSpPr>
            <p:cNvPr id="42" name="直接箭头连接符 41"/>
            <p:cNvCxnSpPr/>
            <p:nvPr/>
          </p:nvCxnSpPr>
          <p:spPr>
            <a:xfrm flipH="1">
              <a:off x="6239222" y="4720915"/>
              <a:ext cx="936104" cy="422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453129" y="4446024"/>
              <a:ext cx="578181" cy="21568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左移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4" name="组合 115"/>
          <p:cNvGrpSpPr>
            <a:grpSpLocks/>
          </p:cNvGrpSpPr>
          <p:nvPr/>
        </p:nvGrpSpPr>
        <p:grpSpPr bwMode="auto">
          <a:xfrm>
            <a:off x="6203950" y="4618038"/>
            <a:ext cx="701675" cy="179387"/>
            <a:chOff x="6239222" y="5013176"/>
            <a:chExt cx="936104" cy="241601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6451010" y="5038833"/>
              <a:ext cx="580300" cy="21594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solidFill>
                    <a:srgbClr val="FF0000"/>
                  </a:solidFill>
                  <a:latin typeface="+mn-lt"/>
                </a:rPr>
                <a:t>写使能</a:t>
              </a:r>
              <a:endParaRPr lang="zh-CN" altLang="en-US" sz="1351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7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8" name="直接箭头连接符 47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8471470" y="5369533"/>
              <a:ext cx="580657" cy="21561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时钟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67213" y="4711700"/>
            <a:ext cx="436562" cy="161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1" dirty="0">
                <a:latin typeface="+mn-lt"/>
              </a:rPr>
              <a:t>8 </a:t>
            </a:r>
            <a:r>
              <a:rPr lang="zh-CN" altLang="en-US" sz="1051" dirty="0">
                <a:latin typeface="+mn-lt"/>
              </a:rPr>
              <a:t>位</a:t>
            </a:r>
            <a:endParaRPr lang="zh-CN" altLang="en-US" sz="1351" dirty="0">
              <a:latin typeface="+mn-lt"/>
            </a:endParaRPr>
          </a:p>
        </p:txBody>
      </p:sp>
      <p:sp>
        <p:nvSpPr>
          <p:cNvPr id="51" name="矩形 5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2" name="矩形 5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87895" y="3811077"/>
            <a:ext cx="2350323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3" name="TextBox 53"/>
          <p:cNvSpPr txBox="1"/>
          <p:nvPr/>
        </p:nvSpPr>
        <p:spPr>
          <a:xfrm flipH="1">
            <a:off x="4702175" y="4087813"/>
            <a:ext cx="965200" cy="185737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spAutoFit/>
          </a:bodyPr>
          <a:lstStyle/>
          <a:p>
            <a:pPr algn="dist" eaLnBrk="1" fontAlgn="auto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6"/>
                </a:solidFill>
                <a:latin typeface="+mj-lt"/>
                <a:ea typeface="+mj-ea"/>
              </a:rPr>
              <a:t>0111</a:t>
            </a:r>
            <a:endParaRPr lang="zh-CN" altLang="en-US" dirty="0">
              <a:solidFill>
                <a:schemeClr val="accent6"/>
              </a:solidFill>
              <a:latin typeface="+mj-lt"/>
              <a:ea typeface="+mj-ea"/>
            </a:endParaRPr>
          </a:p>
        </p:txBody>
      </p:sp>
      <p:sp>
        <p:nvSpPr>
          <p:cNvPr id="54" name="TextBox 54"/>
          <p:cNvSpPr txBox="1"/>
          <p:nvPr/>
        </p:nvSpPr>
        <p:spPr>
          <a:xfrm flipH="1">
            <a:off x="7650028" y="3607277"/>
            <a:ext cx="214293" cy="41549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lt"/>
                <a:ea typeface="+mj-ea"/>
              </a:rPr>
              <a:t>5</a:t>
            </a:r>
            <a:endParaRPr lang="zh-CN" altLang="en-US" sz="27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599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835066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7" name="任意多边形 6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8451" y="2967302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r>
                <a:rPr lang="zh-CN" altLang="en-US" sz="1351" dirty="0">
                  <a:latin typeface="+mn-lt"/>
                </a:rPr>
                <a:t>位 </a:t>
              </a:r>
              <a:r>
                <a:rPr lang="en-US" altLang="zh-CN" sz="1351" dirty="0">
                  <a:latin typeface="+mn-lt"/>
                </a:rPr>
                <a:t>ALU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9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1" name="直接连接符 10"/>
          <p:cNvCxnSpPr>
            <a:stCxn id="10" idx="0"/>
            <a:endCxn id="10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3" name="圆角矩形 12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文本框 1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51390" y="4388449"/>
              <a:ext cx="1296144" cy="615474"/>
            </a:xfrm>
            <a:prstGeom prst="rect">
              <a:avLst/>
            </a:prstGeom>
            <a:blipFill>
              <a:blip r:embed="rId4"/>
              <a:stretch>
                <a:fillRect l="-11950" t="-13333" r="-9434" b="-21333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cxnSp>
        <p:nvCxnSpPr>
          <p:cNvPr id="15" name="肘形连接符 14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2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3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6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4" name="组合 105"/>
          <p:cNvGrpSpPr>
            <a:grpSpLocks/>
          </p:cNvGrpSpPr>
          <p:nvPr/>
        </p:nvGrpSpPr>
        <p:grpSpPr bwMode="auto">
          <a:xfrm>
            <a:off x="4043363" y="3319463"/>
            <a:ext cx="3457575" cy="847725"/>
            <a:chOff x="3358903" y="3282782"/>
            <a:chExt cx="4608512" cy="1129888"/>
          </a:xfrm>
        </p:grpSpPr>
        <p:cxnSp>
          <p:nvCxnSpPr>
            <p:cNvPr id="35" name="肘形连接符 34"/>
            <p:cNvCxnSpPr>
              <a:stCxn id="14" idx="0"/>
            </p:cNvCxnSpPr>
            <p:nvPr/>
          </p:nvCxnSpPr>
          <p:spPr>
            <a:xfrm rot="16200000" flipV="1">
              <a:off x="5254791" y="1700046"/>
              <a:ext cx="816736" cy="460851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3930206" y="3282782"/>
              <a:ext cx="950055" cy="21582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加 </a:t>
              </a:r>
              <a:r>
                <a:rPr lang="en-US" altLang="zh-CN" sz="1051" dirty="0">
                  <a:latin typeface="+mn-lt"/>
                </a:rPr>
                <a:t>/</a:t>
              </a:r>
              <a:r>
                <a:rPr lang="en-US" altLang="zh-CN" sz="1051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lang="zh-CN" altLang="en-US" sz="1051" dirty="0">
                  <a:latin typeface="+mn-lt"/>
                </a:rPr>
                <a:t>减</a:t>
              </a:r>
            </a:p>
          </p:txBody>
        </p:sp>
      </p:grpSp>
      <p:grpSp>
        <p:nvGrpSpPr>
          <p:cNvPr id="37" name="组合 116"/>
          <p:cNvGrpSpPr>
            <a:grpSpLocks/>
          </p:cNvGrpSpPr>
          <p:nvPr/>
        </p:nvGrpSpPr>
        <p:grpSpPr bwMode="auto">
          <a:xfrm>
            <a:off x="6203950" y="4191000"/>
            <a:ext cx="701675" cy="209550"/>
            <a:chOff x="6239222" y="4446025"/>
            <a:chExt cx="936104" cy="279119"/>
          </a:xfrm>
        </p:grpSpPr>
        <p:cxnSp>
          <p:nvCxnSpPr>
            <p:cNvPr id="38" name="直接箭头连接符 37"/>
            <p:cNvCxnSpPr/>
            <p:nvPr/>
          </p:nvCxnSpPr>
          <p:spPr>
            <a:xfrm flipH="1">
              <a:off x="6239222" y="4720915"/>
              <a:ext cx="936104" cy="422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6453129" y="4446025"/>
              <a:ext cx="578181" cy="215683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左移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0" name="组合 115"/>
          <p:cNvGrpSpPr>
            <a:grpSpLocks/>
          </p:cNvGrpSpPr>
          <p:nvPr/>
        </p:nvGrpSpPr>
        <p:grpSpPr bwMode="auto">
          <a:xfrm>
            <a:off x="6203950" y="4618038"/>
            <a:ext cx="701675" cy="179387"/>
            <a:chOff x="6239222" y="5013176"/>
            <a:chExt cx="936104" cy="241601"/>
          </a:xfrm>
        </p:grpSpPr>
        <p:cxnSp>
          <p:nvCxnSpPr>
            <p:cNvPr id="41" name="直接箭头连接符 40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451010" y="5038833"/>
              <a:ext cx="580300" cy="21594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写使能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3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4" name="直接箭头连接符 43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8471470" y="5369533"/>
              <a:ext cx="580657" cy="21561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时钟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4367213" y="4711700"/>
            <a:ext cx="436562" cy="161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1" dirty="0">
                <a:latin typeface="+mn-lt"/>
              </a:rPr>
              <a:t>8 </a:t>
            </a:r>
            <a:r>
              <a:rPr lang="zh-CN" altLang="en-US" sz="1051" dirty="0">
                <a:latin typeface="+mn-lt"/>
              </a:rPr>
              <a:t>位</a:t>
            </a:r>
            <a:endParaRPr lang="zh-CN" altLang="en-US" sz="1351" dirty="0">
              <a:latin typeface="+mn-lt"/>
            </a:endParaRPr>
          </a:p>
        </p:txBody>
      </p:sp>
      <p:sp>
        <p:nvSpPr>
          <p:cNvPr id="47" name="文本框 124"/>
          <p:cNvSpPr txBox="1">
            <a:spLocks noChangeArrowheads="1"/>
          </p:cNvSpPr>
          <p:nvPr/>
        </p:nvSpPr>
        <p:spPr bwMode="auto">
          <a:xfrm>
            <a:off x="8177213" y="2235200"/>
            <a:ext cx="2484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Step1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48" name="矩形 4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49" name="矩形 4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87895" y="3811077"/>
            <a:ext cx="2350323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grpSp>
        <p:nvGrpSpPr>
          <p:cNvPr id="50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51" name="直接箭头连接符 50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54" name="内容占位符 2"/>
          <p:cNvSpPr txBox="1">
            <a:spLocks noChangeArrowheads="1"/>
          </p:cNvSpPr>
          <p:nvPr/>
        </p:nvSpPr>
        <p:spPr bwMode="auto">
          <a:xfrm>
            <a:off x="8177213" y="2578100"/>
            <a:ext cx="334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-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4430713" y="3325813"/>
            <a:ext cx="1125537" cy="481012"/>
          </a:xfrm>
          <a:prstGeom prst="wedgeRectCallout">
            <a:avLst>
              <a:gd name="adj1" fmla="val -84385"/>
              <a:gd name="adj2" fmla="val 9543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552950" y="3336925"/>
            <a:ext cx="949325" cy="277813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CF=1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7" name="TextBox 53"/>
          <p:cNvSpPr txBox="1"/>
          <p:nvPr/>
        </p:nvSpPr>
        <p:spPr>
          <a:xfrm flipH="1">
            <a:off x="4702175" y="4087813"/>
            <a:ext cx="965200" cy="185737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spAutoFit/>
          </a:bodyPr>
          <a:lstStyle/>
          <a:p>
            <a:pPr algn="dist" eaLnBrk="1" fontAlgn="auto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6"/>
                </a:solidFill>
                <a:latin typeface="+mj-lt"/>
                <a:ea typeface="+mj-ea"/>
              </a:rPr>
              <a:t>0111</a:t>
            </a:r>
            <a:endParaRPr lang="zh-CN" altLang="en-US" dirty="0">
              <a:solidFill>
                <a:schemeClr val="accent6"/>
              </a:solidFill>
              <a:latin typeface="+mj-lt"/>
              <a:ea typeface="+mj-ea"/>
            </a:endParaRPr>
          </a:p>
        </p:txBody>
      </p:sp>
      <p:sp>
        <p:nvSpPr>
          <p:cNvPr id="58" name="TextBox 54"/>
          <p:cNvSpPr txBox="1"/>
          <p:nvPr/>
        </p:nvSpPr>
        <p:spPr>
          <a:xfrm flipH="1">
            <a:off x="7650028" y="3607277"/>
            <a:ext cx="214293" cy="41549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lt"/>
                <a:ea typeface="+mj-ea"/>
              </a:rPr>
              <a:t>5</a:t>
            </a:r>
            <a:endParaRPr lang="zh-CN" altLang="en-US" sz="27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024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835066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7" name="任意多边形 6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13866" y="2944006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solidFill>
                    <a:srgbClr val="FF0000"/>
                  </a:solidFill>
                  <a:latin typeface="+mn-lt"/>
                </a:rPr>
                <a:t>+</a:t>
              </a:r>
              <a:endParaRPr lang="zh-CN" altLang="en-US" sz="1351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9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1" name="直接连接符 10"/>
          <p:cNvCxnSpPr>
            <a:stCxn id="10" idx="0"/>
            <a:endCxn id="10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3" name="圆角矩形 12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文本框 1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51390" y="4388449"/>
              <a:ext cx="1296144" cy="615474"/>
            </a:xfrm>
            <a:prstGeom prst="rect">
              <a:avLst/>
            </a:prstGeom>
            <a:blipFill>
              <a:blip r:embed="rId4"/>
              <a:stretch>
                <a:fillRect l="-11950" t="-13333" r="-9434" b="-21333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cxnSp>
        <p:nvCxnSpPr>
          <p:cNvPr id="15" name="肘形连接符 14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2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3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6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4" name="组合 105"/>
          <p:cNvGrpSpPr>
            <a:grpSpLocks/>
          </p:cNvGrpSpPr>
          <p:nvPr/>
        </p:nvGrpSpPr>
        <p:grpSpPr bwMode="auto">
          <a:xfrm>
            <a:off x="4043363" y="3319463"/>
            <a:ext cx="3457575" cy="847725"/>
            <a:chOff x="3358903" y="3282782"/>
            <a:chExt cx="4608512" cy="1129888"/>
          </a:xfrm>
        </p:grpSpPr>
        <p:cxnSp>
          <p:nvCxnSpPr>
            <p:cNvPr id="35" name="肘形连接符 34"/>
            <p:cNvCxnSpPr>
              <a:stCxn id="14" idx="0"/>
            </p:cNvCxnSpPr>
            <p:nvPr/>
          </p:nvCxnSpPr>
          <p:spPr>
            <a:xfrm rot="16200000" flipV="1">
              <a:off x="5254791" y="1700046"/>
              <a:ext cx="816736" cy="4608512"/>
            </a:xfrm>
            <a:prstGeom prst="bentConnector2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3930206" y="3282782"/>
              <a:ext cx="950055" cy="21582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solidFill>
                    <a:srgbClr val="FF0000"/>
                  </a:solidFill>
                  <a:latin typeface="+mn-lt"/>
                </a:rPr>
                <a:t>加</a:t>
              </a:r>
              <a:r>
                <a:rPr lang="zh-CN" altLang="en-US" sz="1051" dirty="0">
                  <a:latin typeface="+mn-lt"/>
                </a:rPr>
                <a:t> </a:t>
              </a:r>
              <a:r>
                <a:rPr lang="en-US" altLang="zh-CN" sz="1051" dirty="0">
                  <a:latin typeface="+mn-lt"/>
                </a:rPr>
                <a:t>/</a:t>
              </a:r>
              <a:r>
                <a:rPr lang="en-US" altLang="zh-CN" sz="1051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lang="zh-CN" altLang="en-US" sz="1051" dirty="0">
                  <a:latin typeface="+mn-lt"/>
                </a:rPr>
                <a:t>减</a:t>
              </a:r>
            </a:p>
          </p:txBody>
        </p:sp>
      </p:grpSp>
      <p:grpSp>
        <p:nvGrpSpPr>
          <p:cNvPr id="37" name="组合 116"/>
          <p:cNvGrpSpPr>
            <a:grpSpLocks/>
          </p:cNvGrpSpPr>
          <p:nvPr/>
        </p:nvGrpSpPr>
        <p:grpSpPr bwMode="auto">
          <a:xfrm>
            <a:off x="6203950" y="4191000"/>
            <a:ext cx="701675" cy="209550"/>
            <a:chOff x="6239222" y="4446024"/>
            <a:chExt cx="936104" cy="279120"/>
          </a:xfrm>
        </p:grpSpPr>
        <p:cxnSp>
          <p:nvCxnSpPr>
            <p:cNvPr id="38" name="直接箭头连接符 37"/>
            <p:cNvCxnSpPr/>
            <p:nvPr/>
          </p:nvCxnSpPr>
          <p:spPr>
            <a:xfrm flipH="1">
              <a:off x="6239222" y="4720915"/>
              <a:ext cx="936104" cy="422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6453129" y="4446024"/>
              <a:ext cx="578181" cy="21568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左移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0" name="组合 115"/>
          <p:cNvGrpSpPr>
            <a:grpSpLocks/>
          </p:cNvGrpSpPr>
          <p:nvPr/>
        </p:nvGrpSpPr>
        <p:grpSpPr bwMode="auto">
          <a:xfrm>
            <a:off x="6203950" y="4618038"/>
            <a:ext cx="701675" cy="179387"/>
            <a:chOff x="6239222" y="5013176"/>
            <a:chExt cx="936104" cy="241601"/>
          </a:xfrm>
        </p:grpSpPr>
        <p:cxnSp>
          <p:nvCxnSpPr>
            <p:cNvPr id="41" name="直接箭头连接符 40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451010" y="5038833"/>
              <a:ext cx="580300" cy="21594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solidFill>
                    <a:srgbClr val="FF0000"/>
                  </a:solidFill>
                  <a:latin typeface="+mn-lt"/>
                </a:rPr>
                <a:t>写使能</a:t>
              </a:r>
              <a:endParaRPr lang="zh-CN" altLang="en-US" sz="1351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3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4" name="直接箭头连接符 43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8471470" y="5369533"/>
              <a:ext cx="580657" cy="21561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时钟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4367213" y="4711700"/>
            <a:ext cx="436562" cy="161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1" dirty="0">
                <a:latin typeface="+mn-lt"/>
              </a:rPr>
              <a:t>8 </a:t>
            </a:r>
            <a:r>
              <a:rPr lang="zh-CN" altLang="en-US" sz="1051" dirty="0">
                <a:latin typeface="+mn-lt"/>
              </a:rPr>
              <a:t>位</a:t>
            </a:r>
            <a:endParaRPr lang="zh-CN" altLang="en-US" sz="1351" dirty="0">
              <a:latin typeface="+mn-lt"/>
            </a:endParaRPr>
          </a:p>
        </p:txBody>
      </p:sp>
      <p:sp>
        <p:nvSpPr>
          <p:cNvPr id="47" name="文本框 124"/>
          <p:cNvSpPr txBox="1">
            <a:spLocks noChangeArrowheads="1"/>
          </p:cNvSpPr>
          <p:nvPr/>
        </p:nvSpPr>
        <p:spPr bwMode="auto">
          <a:xfrm>
            <a:off x="8177213" y="2235200"/>
            <a:ext cx="2484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Step1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48" name="矩形 4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49" name="矩形 4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16728" y="3807452"/>
            <a:ext cx="1208985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grpSp>
        <p:nvGrpSpPr>
          <p:cNvPr id="50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51" name="直接箭头连接符 50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54" name="矩形 5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06215" y="3811077"/>
            <a:ext cx="2350323" cy="46166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5" name="内容占位符 2"/>
          <p:cNvSpPr txBox="1">
            <a:spLocks noChangeArrowheads="1"/>
          </p:cNvSpPr>
          <p:nvPr/>
        </p:nvSpPr>
        <p:spPr bwMode="auto">
          <a:xfrm>
            <a:off x="8177213" y="2578100"/>
            <a:ext cx="3344862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-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+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r>
              <a:rPr lang="en-US" altLang="zh-CN" sz="1800">
                <a:ea typeface="宋体" panose="02010600030101010101" pitchFamily="2" charset="-122"/>
              </a:rPr>
              <a:t>(</a:t>
            </a:r>
            <a:r>
              <a:rPr lang="zh-CN" altLang="en-US" sz="1800">
                <a:ea typeface="宋体" panose="02010600030101010101" pitchFamily="2" charset="-122"/>
              </a:rPr>
              <a:t>恢复</a:t>
            </a:r>
            <a:r>
              <a:rPr lang="en-US" altLang="zh-CN" sz="180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6" name="TextBox 53"/>
          <p:cNvSpPr txBox="1"/>
          <p:nvPr/>
        </p:nvSpPr>
        <p:spPr>
          <a:xfrm flipH="1">
            <a:off x="4702175" y="4087813"/>
            <a:ext cx="965200" cy="185737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spAutoFit/>
          </a:bodyPr>
          <a:lstStyle/>
          <a:p>
            <a:pPr algn="dist" eaLnBrk="1" fontAlgn="auto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6"/>
                </a:solidFill>
                <a:latin typeface="+mj-lt"/>
                <a:ea typeface="+mj-ea"/>
              </a:rPr>
              <a:t>0111</a:t>
            </a:r>
            <a:endParaRPr lang="zh-CN" altLang="en-US" dirty="0">
              <a:solidFill>
                <a:schemeClr val="accent6"/>
              </a:solidFill>
              <a:latin typeface="+mj-lt"/>
              <a:ea typeface="+mj-ea"/>
            </a:endParaRPr>
          </a:p>
        </p:txBody>
      </p:sp>
      <p:sp>
        <p:nvSpPr>
          <p:cNvPr id="57" name="TextBox 54"/>
          <p:cNvSpPr txBox="1"/>
          <p:nvPr/>
        </p:nvSpPr>
        <p:spPr>
          <a:xfrm flipH="1">
            <a:off x="7650028" y="3607277"/>
            <a:ext cx="214293" cy="41549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lt"/>
                <a:ea typeface="+mj-ea"/>
              </a:rPr>
              <a:t>5</a:t>
            </a:r>
            <a:endParaRPr lang="zh-CN" altLang="en-US" sz="27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646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24E-6 -1.48148E-6 L 0.00208 0.16991 L -0.19313 0.18102 L -0.19313 -0.26829 L -0.12945 -0.26829 L -0.1284 -0.12407 L -0.1284 -0.12384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9" y="-4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0.17153 L -0.02045 0.22107 " pathEditMode="relative" ptsTypes="A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835066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7" name="任意多边形 6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8451" y="2967302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r>
                <a:rPr lang="zh-CN" altLang="en-US" sz="1351" dirty="0">
                  <a:latin typeface="+mn-lt"/>
                </a:rPr>
                <a:t>位 </a:t>
              </a:r>
              <a:r>
                <a:rPr lang="en-US" altLang="zh-CN" sz="1351" dirty="0">
                  <a:latin typeface="+mn-lt"/>
                </a:rPr>
                <a:t>ALU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9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1" name="直接连接符 10"/>
          <p:cNvCxnSpPr>
            <a:stCxn id="10" idx="0"/>
            <a:endCxn id="10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3" name="圆角矩形 12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文本框 1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51390" y="4388449"/>
              <a:ext cx="1296144" cy="615474"/>
            </a:xfrm>
            <a:prstGeom prst="rect">
              <a:avLst/>
            </a:prstGeom>
            <a:blipFill>
              <a:blip r:embed="rId4"/>
              <a:stretch>
                <a:fillRect l="-11950" t="-13333" r="-9434" b="-21333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cxnSp>
        <p:nvCxnSpPr>
          <p:cNvPr id="15" name="肘形连接符 14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2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3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6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4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8" name="组合 105"/>
          <p:cNvGrpSpPr>
            <a:grpSpLocks/>
          </p:cNvGrpSpPr>
          <p:nvPr/>
        </p:nvGrpSpPr>
        <p:grpSpPr bwMode="auto">
          <a:xfrm>
            <a:off x="4043363" y="3319463"/>
            <a:ext cx="3457575" cy="847725"/>
            <a:chOff x="3358903" y="3282782"/>
            <a:chExt cx="4608512" cy="1129888"/>
          </a:xfrm>
        </p:grpSpPr>
        <p:cxnSp>
          <p:nvCxnSpPr>
            <p:cNvPr id="39" name="肘形连接符 38"/>
            <p:cNvCxnSpPr>
              <a:stCxn id="14" idx="0"/>
            </p:cNvCxnSpPr>
            <p:nvPr/>
          </p:nvCxnSpPr>
          <p:spPr>
            <a:xfrm rot="16200000" flipV="1">
              <a:off x="5254791" y="1700046"/>
              <a:ext cx="816736" cy="460851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3930206" y="3282782"/>
              <a:ext cx="950055" cy="215821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加 </a:t>
              </a:r>
              <a:r>
                <a:rPr lang="en-US" altLang="zh-CN" sz="1051" dirty="0">
                  <a:latin typeface="+mn-lt"/>
                </a:rPr>
                <a:t>/ </a:t>
              </a:r>
              <a:r>
                <a:rPr lang="zh-CN" altLang="en-US" sz="1051" dirty="0">
                  <a:latin typeface="+mn-lt"/>
                </a:rPr>
                <a:t>减</a:t>
              </a:r>
            </a:p>
          </p:txBody>
        </p:sp>
      </p:grpSp>
      <p:grpSp>
        <p:nvGrpSpPr>
          <p:cNvPr id="41" name="组合 116"/>
          <p:cNvGrpSpPr>
            <a:grpSpLocks/>
          </p:cNvGrpSpPr>
          <p:nvPr/>
        </p:nvGrpSpPr>
        <p:grpSpPr bwMode="auto">
          <a:xfrm>
            <a:off x="6203950" y="4191000"/>
            <a:ext cx="701675" cy="209550"/>
            <a:chOff x="6239222" y="4446024"/>
            <a:chExt cx="936104" cy="279120"/>
          </a:xfrm>
        </p:grpSpPr>
        <p:cxnSp>
          <p:nvCxnSpPr>
            <p:cNvPr id="42" name="直接箭头连接符 41"/>
            <p:cNvCxnSpPr/>
            <p:nvPr/>
          </p:nvCxnSpPr>
          <p:spPr>
            <a:xfrm flipH="1">
              <a:off x="6239222" y="4720915"/>
              <a:ext cx="936104" cy="422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453129" y="4446024"/>
              <a:ext cx="578181" cy="21568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左移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4" name="组合 115"/>
          <p:cNvGrpSpPr>
            <a:grpSpLocks/>
          </p:cNvGrpSpPr>
          <p:nvPr/>
        </p:nvGrpSpPr>
        <p:grpSpPr bwMode="auto">
          <a:xfrm>
            <a:off x="6203950" y="4618038"/>
            <a:ext cx="701675" cy="179387"/>
            <a:chOff x="6239222" y="5013176"/>
            <a:chExt cx="936104" cy="241601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6451010" y="5038833"/>
              <a:ext cx="580300" cy="2159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solidFill>
                    <a:srgbClr val="FF0000"/>
                  </a:solidFill>
                  <a:latin typeface="+mn-lt"/>
                </a:rPr>
                <a:t>写使能</a:t>
              </a:r>
              <a:endParaRPr lang="zh-CN" altLang="en-US" sz="1351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7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8" name="直接箭头连接符 47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8471470" y="5369533"/>
              <a:ext cx="580657" cy="21561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时钟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67213" y="4711700"/>
            <a:ext cx="436562" cy="161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1" dirty="0">
                <a:latin typeface="+mn-lt"/>
              </a:rPr>
              <a:t>8 </a:t>
            </a:r>
            <a:r>
              <a:rPr lang="zh-CN" altLang="en-US" sz="1051" dirty="0">
                <a:latin typeface="+mn-lt"/>
              </a:rPr>
              <a:t>位</a:t>
            </a:r>
            <a:endParaRPr lang="zh-CN" altLang="en-US" sz="1351" dirty="0">
              <a:latin typeface="+mn-lt"/>
            </a:endParaRPr>
          </a:p>
        </p:txBody>
      </p:sp>
      <p:sp>
        <p:nvSpPr>
          <p:cNvPr id="51" name="文本框 51"/>
          <p:cNvSpPr txBox="1">
            <a:spLocks noChangeArrowheads="1"/>
          </p:cNvSpPr>
          <p:nvPr/>
        </p:nvSpPr>
        <p:spPr bwMode="auto">
          <a:xfrm>
            <a:off x="8177213" y="2235200"/>
            <a:ext cx="2484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Step1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52" name="矩形 5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3" name="内容占位符 2"/>
          <p:cNvSpPr txBox="1">
            <a:spLocks noChangeArrowheads="1"/>
          </p:cNvSpPr>
          <p:nvPr/>
        </p:nvSpPr>
        <p:spPr bwMode="auto">
          <a:xfrm>
            <a:off x="8177213" y="2578100"/>
            <a:ext cx="3344862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-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+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87895" y="3811077"/>
            <a:ext cx="2350323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5" name="TextBox 54"/>
          <p:cNvSpPr txBox="1"/>
          <p:nvPr/>
        </p:nvSpPr>
        <p:spPr>
          <a:xfrm flipH="1">
            <a:off x="7650028" y="3607277"/>
            <a:ext cx="214293" cy="41549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lt"/>
                <a:ea typeface="+mj-ea"/>
              </a:rPr>
              <a:t>5</a:t>
            </a:r>
            <a:endParaRPr lang="zh-CN" altLang="en-US" sz="27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196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Group 13"/>
          <p:cNvGrpSpPr>
            <a:grpSpLocks/>
          </p:cNvGrpSpPr>
          <p:nvPr/>
        </p:nvGrpSpPr>
        <p:grpSpPr bwMode="auto">
          <a:xfrm>
            <a:off x="2062956" y="1092422"/>
            <a:ext cx="8135938" cy="4568826"/>
            <a:chOff x="340" y="436"/>
            <a:chExt cx="5125" cy="2878"/>
          </a:xfrm>
        </p:grpSpPr>
        <p:sp>
          <p:nvSpPr>
            <p:cNvPr id="8195" name="Freeform 8"/>
            <p:cNvSpPr>
              <a:spLocks/>
            </p:cNvSpPr>
            <p:nvPr/>
          </p:nvSpPr>
          <p:spPr bwMode="auto">
            <a:xfrm>
              <a:off x="385" y="467"/>
              <a:ext cx="1542" cy="366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" name="Rectangle 9"/>
            <p:cNvSpPr>
              <a:spLocks noChangeArrowheads="1"/>
            </p:cNvSpPr>
            <p:nvPr/>
          </p:nvSpPr>
          <p:spPr bwMode="auto">
            <a:xfrm>
              <a:off x="457" y="436"/>
              <a:ext cx="1153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ea typeface="楷体_GB2312" charset="0"/>
                </a:rPr>
                <a:t>回顾内容</a:t>
              </a:r>
            </a:p>
          </p:txBody>
        </p:sp>
        <p:sp>
          <p:nvSpPr>
            <p:cNvPr id="8197" name="AutoShape 10"/>
            <p:cNvSpPr>
              <a:spLocks noChangeArrowheads="1"/>
            </p:cNvSpPr>
            <p:nvPr/>
          </p:nvSpPr>
          <p:spPr bwMode="auto">
            <a:xfrm>
              <a:off x="340" y="845"/>
              <a:ext cx="5125" cy="2469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sz="4400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8198" name="Rectangle 12"/>
            <p:cNvSpPr>
              <a:spLocks noChangeArrowheads="1"/>
            </p:cNvSpPr>
            <p:nvPr/>
          </p:nvSpPr>
          <p:spPr bwMode="auto">
            <a:xfrm>
              <a:off x="521" y="923"/>
              <a:ext cx="4899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3" algn="l">
                <a:lnSpc>
                  <a:spcPct val="125000"/>
                </a:lnSpc>
                <a:buClr>
                  <a:srgbClr val="C00000"/>
                </a:buClr>
                <a:buSzPct val="90000"/>
                <a:buFont typeface="Wingdings" charset="2"/>
                <a:buChar char="n"/>
              </a:pPr>
              <a:r>
                <a:rPr kumimoji="1" lang="zh-CN" altLang="en-US" sz="3200" dirty="0">
                  <a:latin typeface="Times New Roman" charset="0"/>
                  <a:ea typeface="华文新魏" charset="-122"/>
                  <a:sym typeface="Symbol" charset="2"/>
                </a:rPr>
                <a:t> </a:t>
              </a:r>
              <a:r>
                <a:rPr kumimoji="1" lang="en-US" altLang="zh-CN" sz="3200" dirty="0">
                  <a:latin typeface="Times New Roman" charset="0"/>
                  <a:ea typeface="华文新魏" charset="-122"/>
                  <a:sym typeface="Symbol" charset="2"/>
                </a:rPr>
                <a:t>3.3  </a:t>
              </a:r>
              <a:r>
                <a:rPr kumimoji="1" lang="zh-CN" altLang="en-US" sz="3200" dirty="0">
                  <a:latin typeface="Times New Roman" charset="0"/>
                  <a:ea typeface="华文新魏" charset="-122"/>
                  <a:sym typeface="Symbol" charset="2"/>
                </a:rPr>
                <a:t>乘法</a:t>
              </a:r>
            </a:p>
            <a:p>
              <a:pPr lvl="4" algn="l" eaLnBrk="1" hangingPunct="1">
                <a:lnSpc>
                  <a:spcPct val="125000"/>
                </a:lnSpc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有符号乘法</a:t>
              </a:r>
            </a:p>
            <a:p>
              <a:pPr lvl="4" algn="l" eaLnBrk="1" hangingPunct="1">
                <a:lnSpc>
                  <a:spcPct val="125000"/>
                </a:lnSpc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 快速乘法器</a:t>
              </a:r>
              <a:endParaRPr kumimoji="1" lang="en-US" altLang="zh-CN" dirty="0">
                <a:latin typeface="Times New Roman" charset="0"/>
                <a:ea typeface="华文新魏" charset="-122"/>
                <a:sym typeface="Symbol" charset="2"/>
              </a:endParaRPr>
            </a:p>
          </p:txBody>
        </p:sp>
      </p:grp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29527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上节回顾</a:t>
            </a:r>
          </a:p>
        </p:txBody>
      </p:sp>
      <p:cxnSp>
        <p:nvCxnSpPr>
          <p:cNvPr id="16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835066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54227" y="3811077"/>
            <a:ext cx="2417651" cy="4616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8" name="任意多边形 7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88451" y="2967302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r>
                <a:rPr lang="zh-CN" altLang="en-US" sz="1351" dirty="0">
                  <a:latin typeface="+mn-lt"/>
                </a:rPr>
                <a:t>位 </a:t>
              </a:r>
              <a:r>
                <a:rPr lang="en-US" altLang="zh-CN" sz="1351" dirty="0">
                  <a:latin typeface="+mn-lt"/>
                </a:rPr>
                <a:t>ALU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1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2" name="直接连接符 11"/>
          <p:cNvCxnSpPr>
            <a:stCxn id="11" idx="0"/>
            <a:endCxn id="11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4" name="圆角矩形 13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51390" y="4388449"/>
              <a:ext cx="1296144" cy="615474"/>
            </a:xfrm>
            <a:prstGeom prst="rect">
              <a:avLst/>
            </a:prstGeom>
            <a:blipFill>
              <a:blip r:embed="rId5"/>
              <a:stretch>
                <a:fillRect l="-11950" t="-13333" r="-9434" b="-21333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cxnSp>
        <p:nvCxnSpPr>
          <p:cNvPr id="16" name="肘形连接符 15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3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4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7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连接符 27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5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9" name="组合 105"/>
          <p:cNvGrpSpPr>
            <a:grpSpLocks/>
          </p:cNvGrpSpPr>
          <p:nvPr/>
        </p:nvGrpSpPr>
        <p:grpSpPr bwMode="auto">
          <a:xfrm>
            <a:off x="4043363" y="3319463"/>
            <a:ext cx="3457575" cy="847725"/>
            <a:chOff x="3358903" y="3282782"/>
            <a:chExt cx="4608512" cy="1129888"/>
          </a:xfrm>
        </p:grpSpPr>
        <p:cxnSp>
          <p:nvCxnSpPr>
            <p:cNvPr id="40" name="肘形连接符 39"/>
            <p:cNvCxnSpPr>
              <a:stCxn id="15" idx="0"/>
            </p:cNvCxnSpPr>
            <p:nvPr/>
          </p:nvCxnSpPr>
          <p:spPr>
            <a:xfrm rot="16200000" flipV="1">
              <a:off x="5254791" y="1700046"/>
              <a:ext cx="816736" cy="460851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3930206" y="3282782"/>
              <a:ext cx="950055" cy="215821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加 </a:t>
              </a:r>
              <a:r>
                <a:rPr lang="en-US" altLang="zh-CN" sz="1051" dirty="0">
                  <a:latin typeface="+mn-lt"/>
                </a:rPr>
                <a:t>/ </a:t>
              </a:r>
              <a:r>
                <a:rPr lang="zh-CN" altLang="en-US" sz="1051" dirty="0">
                  <a:latin typeface="+mn-lt"/>
                </a:rPr>
                <a:t>减</a:t>
              </a:r>
            </a:p>
          </p:txBody>
        </p:sp>
      </p:grpSp>
      <p:grpSp>
        <p:nvGrpSpPr>
          <p:cNvPr id="42" name="组合 116"/>
          <p:cNvGrpSpPr>
            <a:grpSpLocks/>
          </p:cNvGrpSpPr>
          <p:nvPr/>
        </p:nvGrpSpPr>
        <p:grpSpPr bwMode="auto">
          <a:xfrm>
            <a:off x="6203950" y="4191000"/>
            <a:ext cx="701675" cy="209550"/>
            <a:chOff x="6239222" y="4446024"/>
            <a:chExt cx="936104" cy="279120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6239222" y="4720915"/>
              <a:ext cx="936104" cy="422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6453129" y="4446024"/>
              <a:ext cx="578181" cy="21568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solidFill>
                    <a:srgbClr val="FF0000"/>
                  </a:solidFill>
                  <a:latin typeface="+mn-lt"/>
                </a:rPr>
                <a:t>左移</a:t>
              </a:r>
              <a:endParaRPr lang="zh-CN" altLang="en-US" sz="1351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5" name="组合 115"/>
          <p:cNvGrpSpPr>
            <a:grpSpLocks/>
          </p:cNvGrpSpPr>
          <p:nvPr/>
        </p:nvGrpSpPr>
        <p:grpSpPr bwMode="auto">
          <a:xfrm>
            <a:off x="6203950" y="4618038"/>
            <a:ext cx="701675" cy="179387"/>
            <a:chOff x="6239222" y="5013176"/>
            <a:chExt cx="936104" cy="241601"/>
          </a:xfrm>
        </p:grpSpPr>
        <p:cxnSp>
          <p:nvCxnSpPr>
            <p:cNvPr id="46" name="直接箭头连接符 45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451010" y="5038833"/>
              <a:ext cx="580300" cy="2159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写使能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8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8471470" y="5369533"/>
              <a:ext cx="580657" cy="21561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时钟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367213" y="4711700"/>
            <a:ext cx="436562" cy="161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1" dirty="0">
                <a:latin typeface="+mn-lt"/>
              </a:rPr>
              <a:t>8 </a:t>
            </a:r>
            <a:r>
              <a:rPr lang="zh-CN" altLang="en-US" sz="1051" dirty="0">
                <a:latin typeface="+mn-lt"/>
              </a:rPr>
              <a:t>位</a:t>
            </a:r>
            <a:endParaRPr lang="zh-CN" altLang="en-US" sz="1351" dirty="0">
              <a:latin typeface="+mn-lt"/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8177213" y="2235200"/>
            <a:ext cx="2484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Step1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53" name="矩形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4" name="内容占位符 2"/>
          <p:cNvSpPr txBox="1">
            <a:spLocks noChangeArrowheads="1"/>
          </p:cNvSpPr>
          <p:nvPr/>
        </p:nvSpPr>
        <p:spPr bwMode="auto">
          <a:xfrm>
            <a:off x="8177213" y="2578100"/>
            <a:ext cx="3344862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-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+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余数和商左移</a:t>
            </a:r>
            <a:r>
              <a:rPr lang="en-US" altLang="zh-CN" sz="1800"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位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商</a:t>
            </a:r>
            <a:r>
              <a:rPr lang="en-US" altLang="zh-CN" sz="1800">
                <a:ea typeface="宋体" panose="02010600030101010101" pitchFamily="2" charset="-122"/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en-US" altLang="zh-CN" sz="1800">
                <a:ea typeface="宋体" panose="02010600030101010101" pitchFamily="2" charset="-122"/>
              </a:rPr>
              <a:t>Cn-1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803775" y="3914775"/>
            <a:ext cx="698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4352" y="3537029"/>
            <a:ext cx="453971" cy="46166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2216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835066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20560" y="3811077"/>
            <a:ext cx="2417651" cy="4616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8" name="任意多边形 7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88451" y="2967302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r>
                <a:rPr lang="zh-CN" altLang="en-US" sz="1351" dirty="0">
                  <a:latin typeface="+mn-lt"/>
                </a:rPr>
                <a:t>位 </a:t>
              </a:r>
              <a:r>
                <a:rPr lang="en-US" altLang="zh-CN" sz="1351" dirty="0">
                  <a:latin typeface="+mn-lt"/>
                </a:rPr>
                <a:t>ALU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1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2" name="直接连接符 11"/>
          <p:cNvCxnSpPr>
            <a:stCxn id="11" idx="0"/>
            <a:endCxn id="11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4" name="圆角矩形 13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51390" y="4388449"/>
              <a:ext cx="1296144" cy="615474"/>
            </a:xfrm>
            <a:prstGeom prst="rect">
              <a:avLst/>
            </a:prstGeom>
            <a:blipFill>
              <a:blip r:embed="rId5"/>
              <a:stretch>
                <a:fillRect l="-11950" t="-13333" r="-9434" b="-21333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cxnSp>
        <p:nvCxnSpPr>
          <p:cNvPr id="16" name="肘形连接符 15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3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4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7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连接符 27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5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9" name="组合 105"/>
          <p:cNvGrpSpPr>
            <a:grpSpLocks/>
          </p:cNvGrpSpPr>
          <p:nvPr/>
        </p:nvGrpSpPr>
        <p:grpSpPr bwMode="auto">
          <a:xfrm>
            <a:off x="4043363" y="3319463"/>
            <a:ext cx="3457575" cy="847725"/>
            <a:chOff x="3358903" y="3282782"/>
            <a:chExt cx="4608512" cy="1129888"/>
          </a:xfrm>
        </p:grpSpPr>
        <p:cxnSp>
          <p:nvCxnSpPr>
            <p:cNvPr id="40" name="肘形连接符 39"/>
            <p:cNvCxnSpPr>
              <a:stCxn id="15" idx="0"/>
            </p:cNvCxnSpPr>
            <p:nvPr/>
          </p:nvCxnSpPr>
          <p:spPr>
            <a:xfrm rot="16200000" flipV="1">
              <a:off x="5254791" y="1700046"/>
              <a:ext cx="816736" cy="4608512"/>
            </a:xfrm>
            <a:prstGeom prst="bentConnector2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3930206" y="3282782"/>
              <a:ext cx="950055" cy="215821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加 </a:t>
              </a:r>
              <a:r>
                <a:rPr lang="en-US" altLang="zh-CN" sz="1051" dirty="0">
                  <a:latin typeface="+mn-lt"/>
                </a:rPr>
                <a:t>/ </a:t>
              </a:r>
              <a:r>
                <a:rPr lang="zh-CN" altLang="en-US" sz="1051" dirty="0">
                  <a:latin typeface="+mn-lt"/>
                </a:rPr>
                <a:t>减</a:t>
              </a:r>
            </a:p>
          </p:txBody>
        </p:sp>
      </p:grpSp>
      <p:grpSp>
        <p:nvGrpSpPr>
          <p:cNvPr id="42" name="组合 116"/>
          <p:cNvGrpSpPr>
            <a:grpSpLocks/>
          </p:cNvGrpSpPr>
          <p:nvPr/>
        </p:nvGrpSpPr>
        <p:grpSpPr bwMode="auto">
          <a:xfrm>
            <a:off x="6203950" y="4191000"/>
            <a:ext cx="701675" cy="209550"/>
            <a:chOff x="6239222" y="4446024"/>
            <a:chExt cx="936104" cy="279120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6239222" y="4720915"/>
              <a:ext cx="936104" cy="422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6453129" y="4446024"/>
              <a:ext cx="578181" cy="21568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左移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5" name="组合 115"/>
          <p:cNvGrpSpPr>
            <a:grpSpLocks/>
          </p:cNvGrpSpPr>
          <p:nvPr/>
        </p:nvGrpSpPr>
        <p:grpSpPr bwMode="auto">
          <a:xfrm>
            <a:off x="6203950" y="4618038"/>
            <a:ext cx="701675" cy="179387"/>
            <a:chOff x="6239222" y="5013176"/>
            <a:chExt cx="936104" cy="241601"/>
          </a:xfrm>
        </p:grpSpPr>
        <p:cxnSp>
          <p:nvCxnSpPr>
            <p:cNvPr id="46" name="直接箭头连接符 45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451010" y="5038833"/>
              <a:ext cx="580300" cy="2159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写使能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8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8471470" y="5369533"/>
              <a:ext cx="580657" cy="21561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时钟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367213" y="4711700"/>
            <a:ext cx="436562" cy="161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1" dirty="0">
                <a:latin typeface="+mn-lt"/>
              </a:rPr>
              <a:t>8 </a:t>
            </a:r>
            <a:r>
              <a:rPr lang="zh-CN" altLang="en-US" sz="1051" dirty="0">
                <a:latin typeface="+mn-lt"/>
              </a:rPr>
              <a:t>位</a:t>
            </a:r>
            <a:endParaRPr lang="zh-CN" altLang="en-US" sz="1351" dirty="0">
              <a:latin typeface="+mn-lt"/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8177213" y="2235200"/>
            <a:ext cx="2484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Step2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53" name="矩形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4" name="内容占位符 2"/>
          <p:cNvSpPr txBox="1">
            <a:spLocks noChangeArrowheads="1"/>
          </p:cNvSpPr>
          <p:nvPr/>
        </p:nvSpPr>
        <p:spPr bwMode="auto">
          <a:xfrm>
            <a:off x="8177213" y="2578100"/>
            <a:ext cx="33448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-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+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余数和商左移</a:t>
            </a:r>
            <a:r>
              <a:rPr lang="en-US" altLang="zh-CN" sz="1800"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位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商</a:t>
            </a:r>
            <a:r>
              <a:rPr lang="en-US" altLang="zh-CN" sz="1800">
                <a:ea typeface="宋体" panose="02010600030101010101" pitchFamily="2" charset="-122"/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en-US" altLang="zh-CN" sz="1800">
                <a:ea typeface="宋体" panose="02010600030101010101" pitchFamily="2" charset="-122"/>
              </a:rPr>
              <a:t>Cn-1</a:t>
            </a:r>
          </a:p>
        </p:txBody>
      </p:sp>
      <p:cxnSp>
        <p:nvCxnSpPr>
          <p:cNvPr id="55" name="直接箭头连接符 56"/>
          <p:cNvCxnSpPr/>
          <p:nvPr/>
        </p:nvCxnSpPr>
        <p:spPr>
          <a:xfrm flipH="1">
            <a:off x="4803775" y="3914775"/>
            <a:ext cx="698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08241" y="3584986"/>
            <a:ext cx="453971" cy="46166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1430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835066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20560" y="3811077"/>
            <a:ext cx="2417651" cy="4616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8" name="任意多边形 7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88451" y="2967302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r>
                <a:rPr lang="zh-CN" altLang="en-US" sz="1351" dirty="0">
                  <a:latin typeface="+mn-lt"/>
                </a:rPr>
                <a:t>位 </a:t>
              </a:r>
              <a:r>
                <a:rPr lang="en-US" altLang="zh-CN" sz="1351" dirty="0">
                  <a:latin typeface="+mn-lt"/>
                </a:rPr>
                <a:t>ALU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1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2" name="直接连接符 11"/>
          <p:cNvCxnSpPr>
            <a:stCxn id="11" idx="0"/>
            <a:endCxn id="11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4" name="圆角矩形 13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51390" y="4388449"/>
              <a:ext cx="1296144" cy="615474"/>
            </a:xfrm>
            <a:prstGeom prst="rect">
              <a:avLst/>
            </a:prstGeom>
            <a:blipFill>
              <a:blip r:embed="rId5"/>
              <a:stretch>
                <a:fillRect l="-11950" t="-13333" r="-9434" b="-21333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cxnSp>
        <p:nvCxnSpPr>
          <p:cNvPr id="16" name="肘形连接符 15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3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4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7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连接符 27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5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9" name="组合 105"/>
          <p:cNvGrpSpPr>
            <a:grpSpLocks/>
          </p:cNvGrpSpPr>
          <p:nvPr/>
        </p:nvGrpSpPr>
        <p:grpSpPr bwMode="auto">
          <a:xfrm>
            <a:off x="4043363" y="3319463"/>
            <a:ext cx="3457575" cy="847725"/>
            <a:chOff x="3358903" y="3282782"/>
            <a:chExt cx="4608512" cy="1129888"/>
          </a:xfrm>
        </p:grpSpPr>
        <p:cxnSp>
          <p:nvCxnSpPr>
            <p:cNvPr id="40" name="肘形连接符 39"/>
            <p:cNvCxnSpPr>
              <a:stCxn id="15" idx="0"/>
            </p:cNvCxnSpPr>
            <p:nvPr/>
          </p:nvCxnSpPr>
          <p:spPr>
            <a:xfrm rot="16200000" flipV="1">
              <a:off x="5254791" y="1700046"/>
              <a:ext cx="816736" cy="4608512"/>
            </a:xfrm>
            <a:prstGeom prst="bentConnector2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3930206" y="3282782"/>
              <a:ext cx="950055" cy="215821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加 </a:t>
              </a:r>
              <a:r>
                <a:rPr lang="en-US" altLang="zh-CN" sz="1051" dirty="0">
                  <a:latin typeface="+mn-lt"/>
                </a:rPr>
                <a:t>/ </a:t>
              </a:r>
              <a:r>
                <a:rPr lang="zh-CN" altLang="en-US" sz="1051" dirty="0">
                  <a:latin typeface="+mn-lt"/>
                </a:rPr>
                <a:t>减</a:t>
              </a:r>
            </a:p>
          </p:txBody>
        </p:sp>
      </p:grpSp>
      <p:grpSp>
        <p:nvGrpSpPr>
          <p:cNvPr id="42" name="组合 116"/>
          <p:cNvGrpSpPr>
            <a:grpSpLocks/>
          </p:cNvGrpSpPr>
          <p:nvPr/>
        </p:nvGrpSpPr>
        <p:grpSpPr bwMode="auto">
          <a:xfrm>
            <a:off x="6203950" y="4191000"/>
            <a:ext cx="701675" cy="209550"/>
            <a:chOff x="6239222" y="4446024"/>
            <a:chExt cx="936104" cy="279120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6239222" y="4720915"/>
              <a:ext cx="936104" cy="422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6453129" y="4446024"/>
              <a:ext cx="578181" cy="21568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solidFill>
                    <a:srgbClr val="FF0000"/>
                  </a:solidFill>
                  <a:latin typeface="+mn-lt"/>
                </a:rPr>
                <a:t>左移</a:t>
              </a:r>
              <a:endParaRPr lang="zh-CN" altLang="en-US" sz="1351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5" name="组合 115"/>
          <p:cNvGrpSpPr>
            <a:grpSpLocks/>
          </p:cNvGrpSpPr>
          <p:nvPr/>
        </p:nvGrpSpPr>
        <p:grpSpPr bwMode="auto">
          <a:xfrm>
            <a:off x="6203950" y="4618038"/>
            <a:ext cx="701675" cy="179387"/>
            <a:chOff x="6239222" y="5013176"/>
            <a:chExt cx="936104" cy="241601"/>
          </a:xfrm>
        </p:grpSpPr>
        <p:cxnSp>
          <p:nvCxnSpPr>
            <p:cNvPr id="46" name="直接箭头连接符 45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451010" y="5038833"/>
              <a:ext cx="580300" cy="2159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写使能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8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8471470" y="5369533"/>
              <a:ext cx="580657" cy="21561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时钟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367213" y="4711700"/>
            <a:ext cx="436562" cy="161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1" dirty="0">
                <a:latin typeface="+mn-lt"/>
              </a:rPr>
              <a:t>8 </a:t>
            </a:r>
            <a:r>
              <a:rPr lang="zh-CN" altLang="en-US" sz="1051" dirty="0">
                <a:latin typeface="+mn-lt"/>
              </a:rPr>
              <a:t>位</a:t>
            </a:r>
            <a:endParaRPr lang="zh-CN" altLang="en-US" sz="1351" dirty="0">
              <a:latin typeface="+mn-lt"/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8177213" y="2235200"/>
            <a:ext cx="2484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Step3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53" name="矩形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4803775" y="3914775"/>
            <a:ext cx="698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内容占位符 2"/>
          <p:cNvSpPr txBox="1">
            <a:spLocks noChangeArrowheads="1"/>
          </p:cNvSpPr>
          <p:nvPr/>
        </p:nvSpPr>
        <p:spPr bwMode="auto">
          <a:xfrm>
            <a:off x="8177213" y="2578100"/>
            <a:ext cx="33448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-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+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余数和商左移</a:t>
            </a:r>
            <a:r>
              <a:rPr lang="en-US" altLang="zh-CN" sz="1800"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位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商</a:t>
            </a:r>
            <a:r>
              <a:rPr lang="en-US" altLang="zh-CN" sz="1800">
                <a:ea typeface="宋体" panose="02010600030101010101" pitchFamily="2" charset="-122"/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en-US" altLang="zh-CN" sz="1800">
                <a:ea typeface="宋体" panose="02010600030101010101" pitchFamily="2" charset="-122"/>
              </a:rPr>
              <a:t>Cn-1</a:t>
            </a:r>
          </a:p>
        </p:txBody>
      </p:sp>
      <p:sp>
        <p:nvSpPr>
          <p:cNvPr id="56" name="矩形 5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4352" y="3537029"/>
            <a:ext cx="453971" cy="46166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4326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20560" y="3811077"/>
            <a:ext cx="2417651" cy="4616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8" name="任意多边形 7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88451" y="2967302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solidFill>
                    <a:srgbClr val="FF0000"/>
                  </a:solidFill>
                  <a:latin typeface="+mn-lt"/>
                </a:rPr>
                <a:t>—</a:t>
              </a:r>
              <a:endParaRPr lang="zh-CN" altLang="en-US" sz="1351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1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2" name="直接连接符 11"/>
          <p:cNvCxnSpPr>
            <a:stCxn id="11" idx="0"/>
            <a:endCxn id="11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4" name="圆角矩形 13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51390" y="4388449"/>
              <a:ext cx="1296144" cy="615474"/>
            </a:xfrm>
            <a:prstGeom prst="rect">
              <a:avLst/>
            </a:prstGeom>
            <a:blipFill>
              <a:blip r:embed="rId5"/>
              <a:stretch>
                <a:fillRect l="-11950" t="-13333" r="-9434" b="-21333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cxnSp>
        <p:nvCxnSpPr>
          <p:cNvPr id="16" name="肘形连接符 15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3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4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7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连接符 27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5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9" name="组合 105"/>
          <p:cNvGrpSpPr>
            <a:grpSpLocks/>
          </p:cNvGrpSpPr>
          <p:nvPr/>
        </p:nvGrpSpPr>
        <p:grpSpPr bwMode="auto">
          <a:xfrm>
            <a:off x="4043363" y="3319463"/>
            <a:ext cx="3457575" cy="847725"/>
            <a:chOff x="3358903" y="3282782"/>
            <a:chExt cx="4608512" cy="1129888"/>
          </a:xfrm>
        </p:grpSpPr>
        <p:cxnSp>
          <p:nvCxnSpPr>
            <p:cNvPr id="40" name="肘形连接符 39"/>
            <p:cNvCxnSpPr>
              <a:stCxn id="15" idx="0"/>
            </p:cNvCxnSpPr>
            <p:nvPr/>
          </p:nvCxnSpPr>
          <p:spPr>
            <a:xfrm rot="16200000" flipV="1">
              <a:off x="5254791" y="1700046"/>
              <a:ext cx="816736" cy="4608512"/>
            </a:xfrm>
            <a:prstGeom prst="bentConnector2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3930206" y="3282782"/>
              <a:ext cx="950055" cy="215821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加 </a:t>
              </a:r>
              <a:r>
                <a:rPr lang="en-US" altLang="zh-CN" sz="1051" dirty="0">
                  <a:latin typeface="+mn-lt"/>
                </a:rPr>
                <a:t>/ </a:t>
              </a:r>
              <a:r>
                <a:rPr lang="zh-CN" altLang="en-US" sz="1051" dirty="0">
                  <a:solidFill>
                    <a:srgbClr val="FF0000"/>
                  </a:solidFill>
                  <a:latin typeface="+mn-lt"/>
                </a:rPr>
                <a:t>减</a:t>
              </a:r>
            </a:p>
          </p:txBody>
        </p:sp>
      </p:grpSp>
      <p:grpSp>
        <p:nvGrpSpPr>
          <p:cNvPr id="42" name="组合 116"/>
          <p:cNvGrpSpPr>
            <a:grpSpLocks/>
          </p:cNvGrpSpPr>
          <p:nvPr/>
        </p:nvGrpSpPr>
        <p:grpSpPr bwMode="auto">
          <a:xfrm>
            <a:off x="6203950" y="4191000"/>
            <a:ext cx="701675" cy="209550"/>
            <a:chOff x="6239222" y="4446024"/>
            <a:chExt cx="936104" cy="279120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6239222" y="4720915"/>
              <a:ext cx="936104" cy="422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6453129" y="4446024"/>
              <a:ext cx="578181" cy="21568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左移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5" name="组合 115"/>
          <p:cNvGrpSpPr>
            <a:grpSpLocks/>
          </p:cNvGrpSpPr>
          <p:nvPr/>
        </p:nvGrpSpPr>
        <p:grpSpPr bwMode="auto">
          <a:xfrm>
            <a:off x="6203950" y="4618038"/>
            <a:ext cx="701675" cy="179387"/>
            <a:chOff x="6239222" y="5013176"/>
            <a:chExt cx="936104" cy="241601"/>
          </a:xfrm>
        </p:grpSpPr>
        <p:cxnSp>
          <p:nvCxnSpPr>
            <p:cNvPr id="46" name="直接箭头连接符 45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451010" y="5038833"/>
              <a:ext cx="580300" cy="2159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solidFill>
                    <a:srgbClr val="FF0000"/>
                  </a:solidFill>
                  <a:latin typeface="+mn-lt"/>
                </a:rPr>
                <a:t>写使能</a:t>
              </a:r>
              <a:endParaRPr lang="zh-CN" altLang="en-US" sz="1351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8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8471470" y="5369533"/>
              <a:ext cx="580657" cy="21561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时钟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367213" y="4711700"/>
            <a:ext cx="436562" cy="161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1" dirty="0">
                <a:latin typeface="+mn-lt"/>
              </a:rPr>
              <a:t>8 </a:t>
            </a:r>
            <a:r>
              <a:rPr lang="zh-CN" altLang="en-US" sz="1051" dirty="0">
                <a:latin typeface="+mn-lt"/>
              </a:rPr>
              <a:t>位</a:t>
            </a:r>
            <a:endParaRPr lang="zh-CN" altLang="en-US" sz="1351" dirty="0">
              <a:latin typeface="+mn-lt"/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8177213" y="2235200"/>
            <a:ext cx="2484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/>
              <a:t>Step4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53" name="矩形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4" name="矩形 5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70342" y="3816253"/>
            <a:ext cx="1208985" cy="46166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5" name="内容占位符 2"/>
          <p:cNvSpPr txBox="1">
            <a:spLocks noChangeArrowheads="1"/>
          </p:cNvSpPr>
          <p:nvPr/>
        </p:nvSpPr>
        <p:spPr bwMode="auto">
          <a:xfrm>
            <a:off x="8177213" y="2578100"/>
            <a:ext cx="3344862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-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4352" y="3537029"/>
            <a:ext cx="453971" cy="46166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7027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5522E-6 -2.22222E-6 L -4.05522E-6 0.17732 L -0.18596 0.17547 L -0.18596 -0.27754 L -0.13361 -0.27754 L -0.13257 -0.12592 L -0.13257 -0.12592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6983E-6 -2.59259E-6 L -0.01667 0.223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54228" y="3811077"/>
            <a:ext cx="2417651" cy="4616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8" name="任意多边形 7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88451" y="2967302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solidFill>
                    <a:srgbClr val="FF0000"/>
                  </a:solidFill>
                  <a:latin typeface="+mn-lt"/>
                </a:rPr>
                <a:t>—</a:t>
              </a:r>
              <a:endParaRPr lang="zh-CN" altLang="en-US" sz="1351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1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2" name="直接连接符 11"/>
          <p:cNvCxnSpPr>
            <a:stCxn id="11" idx="0"/>
            <a:endCxn id="11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4" name="圆角矩形 13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51390" y="4388449"/>
              <a:ext cx="1296144" cy="615474"/>
            </a:xfrm>
            <a:prstGeom prst="rect">
              <a:avLst/>
            </a:prstGeom>
            <a:blipFill>
              <a:blip r:embed="rId5"/>
              <a:stretch>
                <a:fillRect l="-11950" t="-13333" r="-9434" b="-21333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cxnSp>
        <p:nvCxnSpPr>
          <p:cNvPr id="16" name="肘形连接符 15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3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4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7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连接符 27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5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9" name="组合 105"/>
          <p:cNvGrpSpPr>
            <a:grpSpLocks/>
          </p:cNvGrpSpPr>
          <p:nvPr/>
        </p:nvGrpSpPr>
        <p:grpSpPr bwMode="auto">
          <a:xfrm>
            <a:off x="4043363" y="3319463"/>
            <a:ext cx="3457575" cy="847725"/>
            <a:chOff x="3358903" y="3282782"/>
            <a:chExt cx="4608512" cy="1129888"/>
          </a:xfrm>
        </p:grpSpPr>
        <p:cxnSp>
          <p:nvCxnSpPr>
            <p:cNvPr id="40" name="肘形连接符 39"/>
            <p:cNvCxnSpPr>
              <a:stCxn id="15" idx="0"/>
            </p:cNvCxnSpPr>
            <p:nvPr/>
          </p:nvCxnSpPr>
          <p:spPr>
            <a:xfrm rot="16200000" flipV="1">
              <a:off x="5254791" y="1700046"/>
              <a:ext cx="816736" cy="4608512"/>
            </a:xfrm>
            <a:prstGeom prst="bentConnector2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3930206" y="3282782"/>
              <a:ext cx="950055" cy="215821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加 </a:t>
              </a:r>
              <a:r>
                <a:rPr lang="en-US" altLang="zh-CN" sz="1051" dirty="0">
                  <a:latin typeface="+mn-lt"/>
                </a:rPr>
                <a:t>/ </a:t>
              </a:r>
              <a:r>
                <a:rPr lang="zh-CN" altLang="en-US" sz="1051" dirty="0">
                  <a:solidFill>
                    <a:srgbClr val="FF0000"/>
                  </a:solidFill>
                  <a:latin typeface="+mn-lt"/>
                </a:rPr>
                <a:t>减</a:t>
              </a:r>
            </a:p>
          </p:txBody>
        </p:sp>
      </p:grpSp>
      <p:grpSp>
        <p:nvGrpSpPr>
          <p:cNvPr id="42" name="组合 116"/>
          <p:cNvGrpSpPr>
            <a:grpSpLocks/>
          </p:cNvGrpSpPr>
          <p:nvPr/>
        </p:nvGrpSpPr>
        <p:grpSpPr bwMode="auto">
          <a:xfrm>
            <a:off x="6203950" y="4191000"/>
            <a:ext cx="701675" cy="209550"/>
            <a:chOff x="6239222" y="4446024"/>
            <a:chExt cx="936104" cy="279120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6239222" y="4720915"/>
              <a:ext cx="936104" cy="422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6453129" y="4446024"/>
              <a:ext cx="578181" cy="21568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左移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5" name="组合 115"/>
          <p:cNvGrpSpPr>
            <a:grpSpLocks/>
          </p:cNvGrpSpPr>
          <p:nvPr/>
        </p:nvGrpSpPr>
        <p:grpSpPr bwMode="auto">
          <a:xfrm>
            <a:off x="6203950" y="4618038"/>
            <a:ext cx="701675" cy="179387"/>
            <a:chOff x="6239222" y="5013176"/>
            <a:chExt cx="936104" cy="241601"/>
          </a:xfrm>
        </p:grpSpPr>
        <p:cxnSp>
          <p:nvCxnSpPr>
            <p:cNvPr id="46" name="直接箭头连接符 45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451010" y="5038833"/>
              <a:ext cx="580300" cy="2159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solidFill>
                    <a:srgbClr val="FF0000"/>
                  </a:solidFill>
                  <a:latin typeface="+mn-lt"/>
                </a:rPr>
                <a:t>写使能</a:t>
              </a:r>
              <a:endParaRPr lang="zh-CN" altLang="en-US" sz="1351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8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8471470" y="5369533"/>
              <a:ext cx="580657" cy="21561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时钟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367213" y="4711700"/>
            <a:ext cx="436562" cy="161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1" dirty="0">
                <a:latin typeface="+mn-lt"/>
              </a:rPr>
              <a:t>8 </a:t>
            </a:r>
            <a:r>
              <a:rPr lang="zh-CN" altLang="en-US" sz="1051" dirty="0">
                <a:latin typeface="+mn-lt"/>
              </a:rPr>
              <a:t>位</a:t>
            </a:r>
            <a:endParaRPr lang="zh-CN" altLang="en-US" sz="1351" dirty="0">
              <a:latin typeface="+mn-lt"/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8177213" y="2235200"/>
            <a:ext cx="2484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Step4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53" name="矩形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4" name="内容占位符 2"/>
          <p:cNvSpPr txBox="1">
            <a:spLocks noChangeArrowheads="1"/>
          </p:cNvSpPr>
          <p:nvPr/>
        </p:nvSpPr>
        <p:spPr bwMode="auto">
          <a:xfrm>
            <a:off x="8177213" y="2578100"/>
            <a:ext cx="3344862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-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4484688" y="3303588"/>
            <a:ext cx="1179512" cy="427037"/>
          </a:xfrm>
          <a:prstGeom prst="wedgeRectCallout">
            <a:avLst>
              <a:gd name="adj1" fmla="val -84385"/>
              <a:gd name="adj2" fmla="val 9543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484688" y="3297238"/>
            <a:ext cx="1057275" cy="277812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CF=0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4352" y="3537029"/>
            <a:ext cx="453971" cy="46166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426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7" name="任意多边形 6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8451" y="2967302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r>
                <a:rPr lang="zh-CN" altLang="en-US" sz="1351" dirty="0">
                  <a:latin typeface="+mn-lt"/>
                </a:rPr>
                <a:t>位 </a:t>
              </a:r>
              <a:r>
                <a:rPr lang="en-US" altLang="zh-CN" sz="1351" dirty="0">
                  <a:latin typeface="+mn-lt"/>
                </a:rPr>
                <a:t>ALU</a:t>
              </a:r>
            </a:p>
          </p:txBody>
        </p:sp>
      </p:grpSp>
      <p:sp>
        <p:nvSpPr>
          <p:cNvPr id="9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1" name="直接连接符 10"/>
          <p:cNvCxnSpPr>
            <a:stCxn id="10" idx="0"/>
            <a:endCxn id="10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3" name="圆角矩形 12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文本框 1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51390" y="4388449"/>
              <a:ext cx="1296144" cy="615474"/>
            </a:xfrm>
            <a:prstGeom prst="rect">
              <a:avLst/>
            </a:prstGeom>
            <a:blipFill>
              <a:blip r:embed="rId4"/>
              <a:stretch>
                <a:fillRect l="-11950" t="-13333" r="-9434" b="-21333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cxnSp>
        <p:nvCxnSpPr>
          <p:cNvPr id="15" name="肘形连接符 14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2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3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6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4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8" name="组合 105"/>
          <p:cNvGrpSpPr>
            <a:grpSpLocks/>
          </p:cNvGrpSpPr>
          <p:nvPr/>
        </p:nvGrpSpPr>
        <p:grpSpPr bwMode="auto">
          <a:xfrm>
            <a:off x="4043363" y="3319463"/>
            <a:ext cx="3457575" cy="847725"/>
            <a:chOff x="3358903" y="3282782"/>
            <a:chExt cx="4608512" cy="1129888"/>
          </a:xfrm>
        </p:grpSpPr>
        <p:cxnSp>
          <p:nvCxnSpPr>
            <p:cNvPr id="39" name="肘形连接符 38"/>
            <p:cNvCxnSpPr>
              <a:stCxn id="14" idx="0"/>
            </p:cNvCxnSpPr>
            <p:nvPr/>
          </p:nvCxnSpPr>
          <p:spPr>
            <a:xfrm rot="16200000" flipV="1">
              <a:off x="5254791" y="1700046"/>
              <a:ext cx="816736" cy="4608512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3930206" y="3282782"/>
              <a:ext cx="950055" cy="21582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加 </a:t>
              </a:r>
              <a:r>
                <a:rPr lang="en-US" altLang="zh-CN" sz="1051" dirty="0">
                  <a:latin typeface="+mn-lt"/>
                </a:rPr>
                <a:t>/ </a:t>
              </a:r>
              <a:r>
                <a:rPr lang="zh-CN" altLang="en-US" sz="1051" dirty="0">
                  <a:latin typeface="+mn-lt"/>
                </a:rPr>
                <a:t>减</a:t>
              </a:r>
            </a:p>
          </p:txBody>
        </p:sp>
      </p:grpSp>
      <p:grpSp>
        <p:nvGrpSpPr>
          <p:cNvPr id="41" name="组合 116"/>
          <p:cNvGrpSpPr>
            <a:grpSpLocks/>
          </p:cNvGrpSpPr>
          <p:nvPr/>
        </p:nvGrpSpPr>
        <p:grpSpPr bwMode="auto">
          <a:xfrm>
            <a:off x="6203950" y="4191000"/>
            <a:ext cx="701675" cy="209550"/>
            <a:chOff x="6239222" y="4446024"/>
            <a:chExt cx="936104" cy="279120"/>
          </a:xfrm>
        </p:grpSpPr>
        <p:cxnSp>
          <p:nvCxnSpPr>
            <p:cNvPr id="42" name="直接箭头连接符 41"/>
            <p:cNvCxnSpPr/>
            <p:nvPr/>
          </p:nvCxnSpPr>
          <p:spPr>
            <a:xfrm flipH="1">
              <a:off x="6239222" y="4720915"/>
              <a:ext cx="936104" cy="422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453129" y="4446024"/>
              <a:ext cx="578181" cy="21568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左移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4" name="组合 115"/>
          <p:cNvGrpSpPr>
            <a:grpSpLocks/>
          </p:cNvGrpSpPr>
          <p:nvPr/>
        </p:nvGrpSpPr>
        <p:grpSpPr bwMode="auto">
          <a:xfrm>
            <a:off x="6203950" y="4618038"/>
            <a:ext cx="701675" cy="179387"/>
            <a:chOff x="6239222" y="5013176"/>
            <a:chExt cx="936104" cy="241601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6451010" y="5038833"/>
              <a:ext cx="580300" cy="2159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写使能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7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8" name="直接箭头连接符 47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8471470" y="5369533"/>
              <a:ext cx="580657" cy="21561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时钟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67213" y="4711700"/>
            <a:ext cx="436562" cy="161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1" dirty="0">
                <a:latin typeface="+mn-lt"/>
              </a:rPr>
              <a:t>8 </a:t>
            </a:r>
            <a:r>
              <a:rPr lang="zh-CN" altLang="en-US" sz="1051" dirty="0">
                <a:latin typeface="+mn-lt"/>
              </a:rPr>
              <a:t>位</a:t>
            </a:r>
            <a:endParaRPr lang="zh-CN" altLang="en-US" sz="1351" dirty="0">
              <a:latin typeface="+mn-lt"/>
            </a:endParaRPr>
          </a:p>
        </p:txBody>
      </p:sp>
      <p:sp>
        <p:nvSpPr>
          <p:cNvPr id="51" name="文本框 51"/>
          <p:cNvSpPr txBox="1">
            <a:spLocks noChangeArrowheads="1"/>
          </p:cNvSpPr>
          <p:nvPr/>
        </p:nvSpPr>
        <p:spPr bwMode="auto">
          <a:xfrm>
            <a:off x="8177213" y="2235200"/>
            <a:ext cx="2484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Step4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52" name="矩形 5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3" name="矩形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4352" y="3537029"/>
            <a:ext cx="453971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4" name="文本框 53"/>
          <p:cNvSpPr txBox="1"/>
          <p:nvPr/>
        </p:nvSpPr>
        <p:spPr>
          <a:xfrm flipH="1">
            <a:off x="3719513" y="3965575"/>
            <a:ext cx="1836737" cy="277813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chemeClr val="accent6"/>
                </a:solidFill>
                <a:latin typeface="+mj-lt"/>
                <a:ea typeface="+mj-ea"/>
              </a:rPr>
              <a:t>0011</a:t>
            </a:r>
            <a:r>
              <a:rPr kumimoji="1" lang="en-US" altLang="zh-CN" dirty="0">
                <a:solidFill>
                  <a:schemeClr val="accent3"/>
                </a:solidFill>
                <a:latin typeface="+mj-lt"/>
                <a:ea typeface="+mj-ea"/>
              </a:rPr>
              <a:t>0001</a:t>
            </a:r>
            <a:endParaRPr kumimoji="1" lang="zh-CN" altLang="en-US" dirty="0">
              <a:solidFill>
                <a:schemeClr val="accent3"/>
              </a:solidFill>
              <a:latin typeface="+mj-lt"/>
              <a:ea typeface="+mj-ea"/>
            </a:endParaRPr>
          </a:p>
        </p:txBody>
      </p:sp>
      <p:cxnSp>
        <p:nvCxnSpPr>
          <p:cNvPr id="55" name="直接箭头连接符 56"/>
          <p:cNvCxnSpPr/>
          <p:nvPr/>
        </p:nvCxnSpPr>
        <p:spPr>
          <a:xfrm flipH="1">
            <a:off x="4803775" y="3914775"/>
            <a:ext cx="698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内容占位符 2"/>
          <p:cNvSpPr txBox="1">
            <a:spLocks noChangeArrowheads="1"/>
          </p:cNvSpPr>
          <p:nvPr/>
        </p:nvSpPr>
        <p:spPr bwMode="auto">
          <a:xfrm>
            <a:off x="8177213" y="2578100"/>
            <a:ext cx="23876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-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余数和商左移</a:t>
            </a:r>
            <a:r>
              <a:rPr lang="en-US" altLang="zh-CN" sz="1800"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位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商</a:t>
            </a:r>
            <a:r>
              <a:rPr lang="en-US" altLang="zh-CN" sz="1800">
                <a:ea typeface="宋体" panose="02010600030101010101" pitchFamily="2" charset="-122"/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en-US" altLang="zh-CN" sz="1800">
                <a:ea typeface="宋体" panose="02010600030101010101" pitchFamily="2" charset="-122"/>
              </a:rPr>
              <a:t>Cn-1</a:t>
            </a:r>
          </a:p>
        </p:txBody>
      </p:sp>
    </p:spTree>
    <p:extLst>
      <p:ext uri="{BB962C8B-B14F-4D97-AF65-F5344CB8AC3E}">
        <p14:creationId xmlns:p14="http://schemas.microsoft.com/office/powerpoint/2010/main" val="1692253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7" name="任意多边形 6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8451" y="2967302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r>
                <a:rPr lang="zh-CN" altLang="en-US" sz="1351" dirty="0">
                  <a:latin typeface="+mn-lt"/>
                </a:rPr>
                <a:t>位 </a:t>
              </a:r>
              <a:r>
                <a:rPr lang="en-US" altLang="zh-CN" sz="1351" dirty="0">
                  <a:latin typeface="+mn-lt"/>
                </a:rPr>
                <a:t>ALU</a:t>
              </a:r>
            </a:p>
          </p:txBody>
        </p:sp>
      </p:grpSp>
      <p:sp>
        <p:nvSpPr>
          <p:cNvPr id="9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1" name="直接连接符 10"/>
          <p:cNvCxnSpPr>
            <a:stCxn id="10" idx="0"/>
            <a:endCxn id="10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3" name="圆角矩形 12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文本框 1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51390" y="4388449"/>
              <a:ext cx="1296144" cy="615474"/>
            </a:xfrm>
            <a:prstGeom prst="rect">
              <a:avLst/>
            </a:prstGeom>
            <a:blipFill>
              <a:blip r:embed="rId4"/>
              <a:stretch>
                <a:fillRect l="-11950" t="-13333" r="-9434" b="-21333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cxnSp>
        <p:nvCxnSpPr>
          <p:cNvPr id="15" name="肘形连接符 14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2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3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6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4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8" name="组合 105"/>
          <p:cNvGrpSpPr>
            <a:grpSpLocks/>
          </p:cNvGrpSpPr>
          <p:nvPr/>
        </p:nvGrpSpPr>
        <p:grpSpPr bwMode="auto">
          <a:xfrm>
            <a:off x="4043363" y="3319463"/>
            <a:ext cx="3457575" cy="847725"/>
            <a:chOff x="3358903" y="3282782"/>
            <a:chExt cx="4608512" cy="1129888"/>
          </a:xfrm>
        </p:grpSpPr>
        <p:cxnSp>
          <p:nvCxnSpPr>
            <p:cNvPr id="39" name="肘形连接符 38"/>
            <p:cNvCxnSpPr>
              <a:stCxn id="14" idx="0"/>
            </p:cNvCxnSpPr>
            <p:nvPr/>
          </p:nvCxnSpPr>
          <p:spPr>
            <a:xfrm rot="16200000" flipV="1">
              <a:off x="5254791" y="1700046"/>
              <a:ext cx="816736" cy="4608512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3930206" y="3282782"/>
              <a:ext cx="950055" cy="21582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加 </a:t>
              </a:r>
              <a:r>
                <a:rPr lang="en-US" altLang="zh-CN" sz="1051" dirty="0">
                  <a:latin typeface="+mn-lt"/>
                </a:rPr>
                <a:t>/ </a:t>
              </a:r>
              <a:r>
                <a:rPr lang="zh-CN" altLang="en-US" sz="1051" dirty="0">
                  <a:latin typeface="+mn-lt"/>
                </a:rPr>
                <a:t>减</a:t>
              </a:r>
            </a:p>
          </p:txBody>
        </p:sp>
      </p:grpSp>
      <p:grpSp>
        <p:nvGrpSpPr>
          <p:cNvPr id="41" name="组合 116"/>
          <p:cNvGrpSpPr>
            <a:grpSpLocks/>
          </p:cNvGrpSpPr>
          <p:nvPr/>
        </p:nvGrpSpPr>
        <p:grpSpPr bwMode="auto">
          <a:xfrm>
            <a:off x="6203950" y="4191000"/>
            <a:ext cx="701675" cy="209550"/>
            <a:chOff x="6239222" y="4446024"/>
            <a:chExt cx="936104" cy="279120"/>
          </a:xfrm>
        </p:grpSpPr>
        <p:cxnSp>
          <p:nvCxnSpPr>
            <p:cNvPr id="42" name="直接箭头连接符 41"/>
            <p:cNvCxnSpPr/>
            <p:nvPr/>
          </p:nvCxnSpPr>
          <p:spPr>
            <a:xfrm flipH="1">
              <a:off x="6239222" y="4720915"/>
              <a:ext cx="936104" cy="422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453129" y="4446024"/>
              <a:ext cx="578181" cy="21568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左移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4" name="组合 115"/>
          <p:cNvGrpSpPr>
            <a:grpSpLocks/>
          </p:cNvGrpSpPr>
          <p:nvPr/>
        </p:nvGrpSpPr>
        <p:grpSpPr bwMode="auto">
          <a:xfrm>
            <a:off x="6203950" y="4618038"/>
            <a:ext cx="701675" cy="179387"/>
            <a:chOff x="6239222" y="5013176"/>
            <a:chExt cx="936104" cy="241601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6451010" y="5038833"/>
              <a:ext cx="580300" cy="2159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写使能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7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8" name="直接箭头连接符 47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8471470" y="5369533"/>
              <a:ext cx="580657" cy="21561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时钟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67213" y="4711700"/>
            <a:ext cx="436562" cy="161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1" dirty="0">
                <a:latin typeface="+mn-lt"/>
              </a:rPr>
              <a:t>8 </a:t>
            </a:r>
            <a:r>
              <a:rPr lang="zh-CN" altLang="en-US" sz="1051" dirty="0">
                <a:latin typeface="+mn-lt"/>
              </a:rPr>
              <a:t>位</a:t>
            </a:r>
            <a:endParaRPr lang="zh-CN" altLang="en-US" sz="1351" dirty="0">
              <a:latin typeface="+mn-lt"/>
            </a:endParaRPr>
          </a:p>
        </p:txBody>
      </p:sp>
      <p:sp>
        <p:nvSpPr>
          <p:cNvPr id="51" name="文本框 51"/>
          <p:cNvSpPr txBox="1">
            <a:spLocks noChangeArrowheads="1"/>
          </p:cNvSpPr>
          <p:nvPr/>
        </p:nvSpPr>
        <p:spPr bwMode="auto">
          <a:xfrm>
            <a:off x="8177213" y="2235200"/>
            <a:ext cx="2484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Step5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52" name="矩形 5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3" name="矩形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4352" y="3537029"/>
            <a:ext cx="453971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4" name="文本框 53"/>
          <p:cNvSpPr txBox="1"/>
          <p:nvPr/>
        </p:nvSpPr>
        <p:spPr>
          <a:xfrm flipH="1">
            <a:off x="3719513" y="3965575"/>
            <a:ext cx="1836737" cy="277813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chemeClr val="accent6"/>
                </a:solidFill>
                <a:latin typeface="+mj-lt"/>
                <a:ea typeface="+mj-ea"/>
              </a:rPr>
              <a:t>0011</a:t>
            </a:r>
            <a:r>
              <a:rPr kumimoji="1" lang="en-US" altLang="zh-CN" dirty="0">
                <a:solidFill>
                  <a:schemeClr val="accent3"/>
                </a:solidFill>
                <a:latin typeface="+mj-lt"/>
                <a:ea typeface="+mj-ea"/>
              </a:rPr>
              <a:t>0001</a:t>
            </a:r>
            <a:endParaRPr kumimoji="1" lang="zh-CN" altLang="en-US" dirty="0">
              <a:solidFill>
                <a:schemeClr val="accent3"/>
              </a:solidFill>
              <a:latin typeface="+mj-lt"/>
              <a:ea typeface="+mj-ea"/>
            </a:endParaRPr>
          </a:p>
        </p:txBody>
      </p:sp>
      <p:sp>
        <p:nvSpPr>
          <p:cNvPr id="55" name="内容占位符 2"/>
          <p:cNvSpPr txBox="1">
            <a:spLocks noChangeArrowheads="1"/>
          </p:cNvSpPr>
          <p:nvPr/>
        </p:nvSpPr>
        <p:spPr bwMode="auto">
          <a:xfrm>
            <a:off x="8177213" y="2578100"/>
            <a:ext cx="1862137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-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787775" y="2201863"/>
            <a:ext cx="14097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557588" y="3925888"/>
            <a:ext cx="1139825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10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7" name="任意多边形 6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8451" y="2967302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r>
                <a:rPr lang="zh-CN" altLang="en-US" sz="1351" dirty="0">
                  <a:latin typeface="+mn-lt"/>
                </a:rPr>
                <a:t>位 </a:t>
              </a:r>
              <a:r>
                <a:rPr lang="en-US" altLang="zh-CN" sz="1351" dirty="0">
                  <a:latin typeface="+mn-lt"/>
                </a:rPr>
                <a:t>ALU</a:t>
              </a:r>
            </a:p>
          </p:txBody>
        </p:sp>
      </p:grpSp>
      <p:sp>
        <p:nvSpPr>
          <p:cNvPr id="9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1" name="直接连接符 10"/>
          <p:cNvCxnSpPr>
            <a:stCxn id="10" idx="0"/>
            <a:endCxn id="10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3" name="圆角矩形 12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文本框 1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51390" y="4388449"/>
              <a:ext cx="1296144" cy="615474"/>
            </a:xfrm>
            <a:prstGeom prst="rect">
              <a:avLst/>
            </a:prstGeom>
            <a:blipFill>
              <a:blip r:embed="rId4"/>
              <a:stretch>
                <a:fillRect l="-11950" t="-13333" r="-9434" b="-21333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cxnSp>
        <p:nvCxnSpPr>
          <p:cNvPr id="15" name="肘形连接符 14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2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3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6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4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8" name="组合 105"/>
          <p:cNvGrpSpPr>
            <a:grpSpLocks/>
          </p:cNvGrpSpPr>
          <p:nvPr/>
        </p:nvGrpSpPr>
        <p:grpSpPr bwMode="auto">
          <a:xfrm>
            <a:off x="4043363" y="3319463"/>
            <a:ext cx="3457575" cy="847725"/>
            <a:chOff x="3358903" y="3282782"/>
            <a:chExt cx="4608512" cy="1129888"/>
          </a:xfrm>
        </p:grpSpPr>
        <p:cxnSp>
          <p:nvCxnSpPr>
            <p:cNvPr id="39" name="肘形连接符 38"/>
            <p:cNvCxnSpPr>
              <a:stCxn id="14" idx="0"/>
            </p:cNvCxnSpPr>
            <p:nvPr/>
          </p:nvCxnSpPr>
          <p:spPr>
            <a:xfrm rot="16200000" flipV="1">
              <a:off x="5254791" y="1700046"/>
              <a:ext cx="816736" cy="4608512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3930206" y="3282782"/>
              <a:ext cx="950055" cy="21582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加 </a:t>
              </a:r>
              <a:r>
                <a:rPr lang="en-US" altLang="zh-CN" sz="1051" dirty="0">
                  <a:latin typeface="+mn-lt"/>
                </a:rPr>
                <a:t>/ </a:t>
              </a:r>
              <a:r>
                <a:rPr lang="zh-CN" altLang="en-US" sz="1051" dirty="0">
                  <a:latin typeface="+mn-lt"/>
                </a:rPr>
                <a:t>减</a:t>
              </a:r>
            </a:p>
          </p:txBody>
        </p:sp>
      </p:grpSp>
      <p:grpSp>
        <p:nvGrpSpPr>
          <p:cNvPr id="41" name="组合 116"/>
          <p:cNvGrpSpPr>
            <a:grpSpLocks/>
          </p:cNvGrpSpPr>
          <p:nvPr/>
        </p:nvGrpSpPr>
        <p:grpSpPr bwMode="auto">
          <a:xfrm>
            <a:off x="6203950" y="4191000"/>
            <a:ext cx="701675" cy="209550"/>
            <a:chOff x="6239222" y="4446024"/>
            <a:chExt cx="936104" cy="279120"/>
          </a:xfrm>
        </p:grpSpPr>
        <p:cxnSp>
          <p:nvCxnSpPr>
            <p:cNvPr id="42" name="直接箭头连接符 41"/>
            <p:cNvCxnSpPr/>
            <p:nvPr/>
          </p:nvCxnSpPr>
          <p:spPr>
            <a:xfrm flipH="1">
              <a:off x="6239222" y="4720915"/>
              <a:ext cx="936104" cy="422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453129" y="4446024"/>
              <a:ext cx="578181" cy="21568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左移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4" name="组合 115"/>
          <p:cNvGrpSpPr>
            <a:grpSpLocks/>
          </p:cNvGrpSpPr>
          <p:nvPr/>
        </p:nvGrpSpPr>
        <p:grpSpPr bwMode="auto">
          <a:xfrm>
            <a:off x="6203950" y="4618038"/>
            <a:ext cx="701675" cy="179387"/>
            <a:chOff x="6239222" y="5013176"/>
            <a:chExt cx="936104" cy="241601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6451010" y="5038833"/>
              <a:ext cx="580300" cy="2159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写使能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47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8" name="直接箭头连接符 47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8471470" y="5369533"/>
              <a:ext cx="580657" cy="21561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1" dirty="0">
                  <a:latin typeface="+mn-lt"/>
                </a:rPr>
                <a:t>时钟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67213" y="4711700"/>
            <a:ext cx="436562" cy="161925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1" dirty="0">
                <a:latin typeface="+mn-lt"/>
              </a:rPr>
              <a:t>8 </a:t>
            </a:r>
            <a:r>
              <a:rPr lang="zh-CN" altLang="en-US" sz="1051" dirty="0">
                <a:latin typeface="+mn-lt"/>
              </a:rPr>
              <a:t>位</a:t>
            </a:r>
            <a:endParaRPr lang="zh-CN" altLang="en-US" sz="1351" dirty="0">
              <a:latin typeface="+mn-lt"/>
            </a:endParaRPr>
          </a:p>
        </p:txBody>
      </p:sp>
      <p:sp>
        <p:nvSpPr>
          <p:cNvPr id="51" name="文本框 51"/>
          <p:cNvSpPr txBox="1">
            <a:spLocks noChangeArrowheads="1"/>
          </p:cNvSpPr>
          <p:nvPr/>
        </p:nvSpPr>
        <p:spPr bwMode="auto">
          <a:xfrm>
            <a:off x="8177213" y="2235200"/>
            <a:ext cx="2484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Step5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52" name="矩形 5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3" name="矩形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4352" y="3537029"/>
            <a:ext cx="453971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4" name="文本框 53"/>
          <p:cNvSpPr txBox="1"/>
          <p:nvPr/>
        </p:nvSpPr>
        <p:spPr>
          <a:xfrm flipH="1">
            <a:off x="3719513" y="3965575"/>
            <a:ext cx="1836737" cy="277813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chemeClr val="accent6"/>
                </a:solidFill>
                <a:latin typeface="+mj-lt"/>
                <a:ea typeface="+mj-ea"/>
              </a:rPr>
              <a:t>0001</a:t>
            </a:r>
            <a:r>
              <a:rPr kumimoji="1" lang="en-US" altLang="zh-CN" dirty="0">
                <a:solidFill>
                  <a:schemeClr val="accent3"/>
                </a:solidFill>
                <a:latin typeface="+mj-lt"/>
                <a:ea typeface="+mj-ea"/>
              </a:rPr>
              <a:t>0011</a:t>
            </a:r>
            <a:endParaRPr kumimoji="1" lang="zh-CN" altLang="en-US" dirty="0">
              <a:solidFill>
                <a:schemeClr val="accent3"/>
              </a:solidFill>
              <a:latin typeface="+mj-lt"/>
              <a:ea typeface="+mj-ea"/>
            </a:endParaRPr>
          </a:p>
        </p:txBody>
      </p:sp>
      <p:sp>
        <p:nvSpPr>
          <p:cNvPr id="55" name="内容占位符 2"/>
          <p:cNvSpPr txBox="1">
            <a:spLocks noChangeArrowheads="1"/>
          </p:cNvSpPr>
          <p:nvPr/>
        </p:nvSpPr>
        <p:spPr bwMode="auto">
          <a:xfrm>
            <a:off x="8177213" y="2578100"/>
            <a:ext cx="191611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余数</a:t>
            </a:r>
            <a:r>
              <a:rPr lang="en-US" altLang="zh-CN" sz="1800">
                <a:ea typeface="宋体" panose="02010600030101010101" pitchFamily="2" charset="-122"/>
              </a:rPr>
              <a:t>-</a:t>
            </a:r>
            <a:r>
              <a:rPr lang="zh-CN" altLang="en-US" sz="1800">
                <a:ea typeface="宋体" panose="02010600030101010101" pitchFamily="2" charset="-122"/>
              </a:rPr>
              <a:t>除数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商左移</a:t>
            </a:r>
            <a:r>
              <a:rPr lang="en-US" altLang="zh-CN" sz="1800"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位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zh-CN" altLang="en-US" sz="1800">
                <a:ea typeface="宋体" panose="02010600030101010101" pitchFamily="2" charset="-122"/>
              </a:rPr>
              <a:t>商</a:t>
            </a:r>
            <a:r>
              <a:rPr lang="en-US" altLang="zh-CN" sz="1800">
                <a:ea typeface="宋体" panose="02010600030101010101" pitchFamily="2" charset="-122"/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lang="en-US" altLang="zh-CN" sz="1800">
                <a:ea typeface="宋体" panose="02010600030101010101" pitchFamily="2" charset="-122"/>
              </a:rPr>
              <a:t>Cn-1</a:t>
            </a:r>
          </a:p>
        </p:txBody>
      </p:sp>
    </p:spTree>
    <p:extLst>
      <p:ext uri="{BB962C8B-B14F-4D97-AF65-F5344CB8AC3E}">
        <p14:creationId xmlns:p14="http://schemas.microsoft.com/office/powerpoint/2010/main" val="197240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538163"/>
          </a:xfrm>
        </p:spPr>
        <p:txBody>
          <a:bodyPr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lang="zh-CN" altLang="en-US"/>
              <a:t>除法器硬件框图</a:t>
            </a:r>
          </a:p>
          <a:p>
            <a:pPr marL="255588" indent="-255588" eaLnBrk="1" hangingPunct="1">
              <a:buFont typeface="Wingdings" panose="05000000000000000000" pitchFamily="2" charset="2"/>
              <a:buChar char=""/>
            </a:pPr>
            <a:endParaRPr lang="zh-CN" altLang="en-US"/>
          </a:p>
        </p:txBody>
      </p: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2855913" y="3267075"/>
            <a:ext cx="1403350" cy="485775"/>
            <a:chOff x="2134766" y="2780928"/>
            <a:chExt cx="1872207" cy="648073"/>
          </a:xfrm>
        </p:grpSpPr>
        <p:sp>
          <p:nvSpPr>
            <p:cNvPr id="7" name="任意多边形 6"/>
            <p:cNvSpPr/>
            <p:nvPr/>
          </p:nvSpPr>
          <p:spPr>
            <a:xfrm>
              <a:off x="2134766" y="2780928"/>
              <a:ext cx="1872207" cy="648073"/>
            </a:xfrm>
            <a:custGeom>
              <a:avLst/>
              <a:gdLst>
                <a:gd name="connsiteX0" fmla="*/ 0 w 742384"/>
                <a:gd name="connsiteY0" fmla="*/ 0 h 398352"/>
                <a:gd name="connsiteX1" fmla="*/ 325925 w 742384"/>
                <a:gd name="connsiteY1" fmla="*/ 0 h 398352"/>
                <a:gd name="connsiteX2" fmla="*/ 398353 w 742384"/>
                <a:gd name="connsiteY2" fmla="*/ 117695 h 398352"/>
                <a:gd name="connsiteX3" fmla="*/ 461727 w 742384"/>
                <a:gd name="connsiteY3" fmla="*/ 4527 h 398352"/>
                <a:gd name="connsiteX4" fmla="*/ 742384 w 742384"/>
                <a:gd name="connsiteY4" fmla="*/ 4527 h 398352"/>
                <a:gd name="connsiteX5" fmla="*/ 543208 w 742384"/>
                <a:gd name="connsiteY5" fmla="*/ 389299 h 398352"/>
                <a:gd name="connsiteX6" fmla="*/ 226337 w 742384"/>
                <a:gd name="connsiteY6" fmla="*/ 398352 h 398352"/>
                <a:gd name="connsiteX7" fmla="*/ 0 w 742384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543208 w 805758"/>
                <a:gd name="connsiteY5" fmla="*/ 389299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98352"/>
                <a:gd name="connsiteX1" fmla="*/ 325925 w 805758"/>
                <a:gd name="connsiteY1" fmla="*/ 0 h 398352"/>
                <a:gd name="connsiteX2" fmla="*/ 398353 w 805758"/>
                <a:gd name="connsiteY2" fmla="*/ 117695 h 398352"/>
                <a:gd name="connsiteX3" fmla="*/ 461727 w 805758"/>
                <a:gd name="connsiteY3" fmla="*/ 4527 h 398352"/>
                <a:gd name="connsiteX4" fmla="*/ 805758 w 805758"/>
                <a:gd name="connsiteY4" fmla="*/ 4527 h 398352"/>
                <a:gd name="connsiteX5" fmla="*/ 620162 w 805758"/>
                <a:gd name="connsiteY5" fmla="*/ 339505 h 398352"/>
                <a:gd name="connsiteX6" fmla="*/ 226337 w 805758"/>
                <a:gd name="connsiteY6" fmla="*/ 398352 h 398352"/>
                <a:gd name="connsiteX7" fmla="*/ 0 w 805758"/>
                <a:gd name="connsiteY7" fmla="*/ 0 h 398352"/>
                <a:gd name="connsiteX0" fmla="*/ 0 w 805758"/>
                <a:gd name="connsiteY0" fmla="*/ 0 h 348558"/>
                <a:gd name="connsiteX1" fmla="*/ 325925 w 805758"/>
                <a:gd name="connsiteY1" fmla="*/ 0 h 348558"/>
                <a:gd name="connsiteX2" fmla="*/ 398353 w 805758"/>
                <a:gd name="connsiteY2" fmla="*/ 117695 h 348558"/>
                <a:gd name="connsiteX3" fmla="*/ 461727 w 805758"/>
                <a:gd name="connsiteY3" fmla="*/ 4527 h 348558"/>
                <a:gd name="connsiteX4" fmla="*/ 805758 w 805758"/>
                <a:gd name="connsiteY4" fmla="*/ 4527 h 348558"/>
                <a:gd name="connsiteX5" fmla="*/ 620162 w 805758"/>
                <a:gd name="connsiteY5" fmla="*/ 339505 h 348558"/>
                <a:gd name="connsiteX6" fmla="*/ 203703 w 805758"/>
                <a:gd name="connsiteY6" fmla="*/ 348558 h 348558"/>
                <a:gd name="connsiteX7" fmla="*/ 0 w 805758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620162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48558"/>
                <a:gd name="connsiteX1" fmla="*/ 325925 w 783125"/>
                <a:gd name="connsiteY1" fmla="*/ 0 h 348558"/>
                <a:gd name="connsiteX2" fmla="*/ 398353 w 783125"/>
                <a:gd name="connsiteY2" fmla="*/ 117695 h 348558"/>
                <a:gd name="connsiteX3" fmla="*/ 461727 w 783125"/>
                <a:gd name="connsiteY3" fmla="*/ 4527 h 348558"/>
                <a:gd name="connsiteX4" fmla="*/ 783125 w 783125"/>
                <a:gd name="connsiteY4" fmla="*/ 4527 h 348558"/>
                <a:gd name="connsiteX5" fmla="*/ 588474 w 783125"/>
                <a:gd name="connsiteY5" fmla="*/ 339505 h 348558"/>
                <a:gd name="connsiteX6" fmla="*/ 203703 w 783125"/>
                <a:gd name="connsiteY6" fmla="*/ 348558 h 348558"/>
                <a:gd name="connsiteX7" fmla="*/ 0 w 783125"/>
                <a:gd name="connsiteY7" fmla="*/ 0 h 348558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12756 w 783125"/>
                <a:gd name="connsiteY6" fmla="*/ 339504 h 339505"/>
                <a:gd name="connsiteX7" fmla="*/ 0 w 783125"/>
                <a:gd name="connsiteY7" fmla="*/ 0 h 339505"/>
                <a:gd name="connsiteX0" fmla="*/ 0 w 783125"/>
                <a:gd name="connsiteY0" fmla="*/ 0 h 339505"/>
                <a:gd name="connsiteX1" fmla="*/ 325925 w 783125"/>
                <a:gd name="connsiteY1" fmla="*/ 0 h 339505"/>
                <a:gd name="connsiteX2" fmla="*/ 398353 w 783125"/>
                <a:gd name="connsiteY2" fmla="*/ 117695 h 339505"/>
                <a:gd name="connsiteX3" fmla="*/ 461727 w 783125"/>
                <a:gd name="connsiteY3" fmla="*/ 4527 h 339505"/>
                <a:gd name="connsiteX4" fmla="*/ 783125 w 783125"/>
                <a:gd name="connsiteY4" fmla="*/ 4527 h 339505"/>
                <a:gd name="connsiteX5" fmla="*/ 588474 w 783125"/>
                <a:gd name="connsiteY5" fmla="*/ 339505 h 339505"/>
                <a:gd name="connsiteX6" fmla="*/ 226336 w 783125"/>
                <a:gd name="connsiteY6" fmla="*/ 285183 h 339505"/>
                <a:gd name="connsiteX7" fmla="*/ 0 w 783125"/>
                <a:gd name="connsiteY7" fmla="*/ 0 h 339505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8353 w 783125"/>
                <a:gd name="connsiteY2" fmla="*/ 11769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2880 w 783125"/>
                <a:gd name="connsiteY2" fmla="*/ 76955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40740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94238"/>
                <a:gd name="connsiteX1" fmla="*/ 325925 w 783125"/>
                <a:gd name="connsiteY1" fmla="*/ 0 h 294238"/>
                <a:gd name="connsiteX2" fmla="*/ 393827 w 783125"/>
                <a:gd name="connsiteY2" fmla="*/ 81482 h 294238"/>
                <a:gd name="connsiteX3" fmla="*/ 461727 w 783125"/>
                <a:gd name="connsiteY3" fmla="*/ 4527 h 294238"/>
                <a:gd name="connsiteX4" fmla="*/ 783125 w 783125"/>
                <a:gd name="connsiteY4" fmla="*/ 4527 h 294238"/>
                <a:gd name="connsiteX5" fmla="*/ 579421 w 783125"/>
                <a:gd name="connsiteY5" fmla="*/ 294238 h 294238"/>
                <a:gd name="connsiteX6" fmla="*/ 226336 w 783125"/>
                <a:gd name="connsiteY6" fmla="*/ 285183 h 294238"/>
                <a:gd name="connsiteX7" fmla="*/ 0 w 783125"/>
                <a:gd name="connsiteY7" fmla="*/ 0 h 294238"/>
                <a:gd name="connsiteX0" fmla="*/ 0 w 783125"/>
                <a:gd name="connsiteY0" fmla="*/ 0 h 285183"/>
                <a:gd name="connsiteX1" fmla="*/ 325925 w 783125"/>
                <a:gd name="connsiteY1" fmla="*/ 0 h 285183"/>
                <a:gd name="connsiteX2" fmla="*/ 393827 w 783125"/>
                <a:gd name="connsiteY2" fmla="*/ 81482 h 285183"/>
                <a:gd name="connsiteX3" fmla="*/ 461727 w 783125"/>
                <a:gd name="connsiteY3" fmla="*/ 4527 h 285183"/>
                <a:gd name="connsiteX4" fmla="*/ 783125 w 783125"/>
                <a:gd name="connsiteY4" fmla="*/ 4527 h 285183"/>
                <a:gd name="connsiteX5" fmla="*/ 579421 w 783125"/>
                <a:gd name="connsiteY5" fmla="*/ 280658 h 285183"/>
                <a:gd name="connsiteX6" fmla="*/ 226336 w 783125"/>
                <a:gd name="connsiteY6" fmla="*/ 285183 h 285183"/>
                <a:gd name="connsiteX7" fmla="*/ 0 w 78312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79421 w 755965"/>
                <a:gd name="connsiteY5" fmla="*/ 280658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2"/>
                <a:gd name="connsiteX1" fmla="*/ 325925 w 755965"/>
                <a:gd name="connsiteY1" fmla="*/ 0 h 289712"/>
                <a:gd name="connsiteX2" fmla="*/ 393827 w 755965"/>
                <a:gd name="connsiteY2" fmla="*/ 81482 h 289712"/>
                <a:gd name="connsiteX3" fmla="*/ 461727 w 755965"/>
                <a:gd name="connsiteY3" fmla="*/ 4527 h 289712"/>
                <a:gd name="connsiteX4" fmla="*/ 755965 w 755965"/>
                <a:gd name="connsiteY4" fmla="*/ 4527 h 289712"/>
                <a:gd name="connsiteX5" fmla="*/ 547734 w 755965"/>
                <a:gd name="connsiteY5" fmla="*/ 289712 h 289712"/>
                <a:gd name="connsiteX6" fmla="*/ 226336 w 755965"/>
                <a:gd name="connsiteY6" fmla="*/ 285183 h 289712"/>
                <a:gd name="connsiteX7" fmla="*/ 0 w 755965"/>
                <a:gd name="connsiteY7" fmla="*/ 0 h 289712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7 w 755965"/>
                <a:gd name="connsiteY5" fmla="*/ 280659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94240"/>
                <a:gd name="connsiteX1" fmla="*/ 325925 w 755965"/>
                <a:gd name="connsiteY1" fmla="*/ 0 h 294240"/>
                <a:gd name="connsiteX2" fmla="*/ 393827 w 755965"/>
                <a:gd name="connsiteY2" fmla="*/ 81482 h 294240"/>
                <a:gd name="connsiteX3" fmla="*/ 461727 w 755965"/>
                <a:gd name="connsiteY3" fmla="*/ 4527 h 294240"/>
                <a:gd name="connsiteX4" fmla="*/ 755965 w 755965"/>
                <a:gd name="connsiteY4" fmla="*/ 4527 h 294240"/>
                <a:gd name="connsiteX5" fmla="*/ 520574 w 755965"/>
                <a:gd name="connsiteY5" fmla="*/ 294240 h 294240"/>
                <a:gd name="connsiteX6" fmla="*/ 226336 w 755965"/>
                <a:gd name="connsiteY6" fmla="*/ 285183 h 294240"/>
                <a:gd name="connsiteX7" fmla="*/ 0 w 755965"/>
                <a:gd name="connsiteY7" fmla="*/ 0 h 294240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7735 w 755965"/>
                <a:gd name="connsiteY5" fmla="*/ 280660 h 285183"/>
                <a:gd name="connsiteX6" fmla="*/ 226336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26336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9713"/>
                <a:gd name="connsiteX1" fmla="*/ 325925 w 755965"/>
                <a:gd name="connsiteY1" fmla="*/ 0 h 289713"/>
                <a:gd name="connsiteX2" fmla="*/ 393827 w 755965"/>
                <a:gd name="connsiteY2" fmla="*/ 81482 h 289713"/>
                <a:gd name="connsiteX3" fmla="*/ 461727 w 755965"/>
                <a:gd name="connsiteY3" fmla="*/ 4527 h 289713"/>
                <a:gd name="connsiteX4" fmla="*/ 755965 w 755965"/>
                <a:gd name="connsiteY4" fmla="*/ 4527 h 289713"/>
                <a:gd name="connsiteX5" fmla="*/ 547735 w 755965"/>
                <a:gd name="connsiteY5" fmla="*/ 289713 h 289713"/>
                <a:gd name="connsiteX6" fmla="*/ 248969 w 755965"/>
                <a:gd name="connsiteY6" fmla="*/ 285183 h 289713"/>
                <a:gd name="connsiteX7" fmla="*/ 0 w 755965"/>
                <a:gd name="connsiteY7" fmla="*/ 0 h 28971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43208 w 755965"/>
                <a:gd name="connsiteY5" fmla="*/ 27613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61315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2262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55965"/>
                <a:gd name="connsiteY0" fmla="*/ 0 h 285183"/>
                <a:gd name="connsiteX1" fmla="*/ 325925 w 755965"/>
                <a:gd name="connsiteY1" fmla="*/ 0 h 285183"/>
                <a:gd name="connsiteX2" fmla="*/ 393827 w 755965"/>
                <a:gd name="connsiteY2" fmla="*/ 81482 h 285183"/>
                <a:gd name="connsiteX3" fmla="*/ 461727 w 755965"/>
                <a:gd name="connsiteY3" fmla="*/ 4527 h 285183"/>
                <a:gd name="connsiteX4" fmla="*/ 755965 w 755965"/>
                <a:gd name="connsiteY4" fmla="*/ 4527 h 285183"/>
                <a:gd name="connsiteX5" fmla="*/ 556788 w 755965"/>
                <a:gd name="connsiteY5" fmla="*/ 285183 h 285183"/>
                <a:gd name="connsiteX6" fmla="*/ 248969 w 755965"/>
                <a:gd name="connsiteY6" fmla="*/ 285183 h 285183"/>
                <a:gd name="connsiteX7" fmla="*/ 0 w 755965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5678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  <a:gd name="connsiteX0" fmla="*/ 0 w 778599"/>
                <a:gd name="connsiteY0" fmla="*/ 0 h 285183"/>
                <a:gd name="connsiteX1" fmla="*/ 325925 w 778599"/>
                <a:gd name="connsiteY1" fmla="*/ 0 h 285183"/>
                <a:gd name="connsiteX2" fmla="*/ 393827 w 778599"/>
                <a:gd name="connsiteY2" fmla="*/ 81482 h 285183"/>
                <a:gd name="connsiteX3" fmla="*/ 461727 w 778599"/>
                <a:gd name="connsiteY3" fmla="*/ 4527 h 285183"/>
                <a:gd name="connsiteX4" fmla="*/ 778599 w 778599"/>
                <a:gd name="connsiteY4" fmla="*/ 4527 h 285183"/>
                <a:gd name="connsiteX5" fmla="*/ 543208 w 778599"/>
                <a:gd name="connsiteY5" fmla="*/ 285183 h 285183"/>
                <a:gd name="connsiteX6" fmla="*/ 248969 w 778599"/>
                <a:gd name="connsiteY6" fmla="*/ 285183 h 285183"/>
                <a:gd name="connsiteX7" fmla="*/ 0 w 778599"/>
                <a:gd name="connsiteY7" fmla="*/ 0 h 28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599" h="285183">
                  <a:moveTo>
                    <a:pt x="0" y="0"/>
                  </a:moveTo>
                  <a:lnTo>
                    <a:pt x="325925" y="0"/>
                  </a:lnTo>
                  <a:lnTo>
                    <a:pt x="393827" y="81482"/>
                  </a:lnTo>
                  <a:lnTo>
                    <a:pt x="461727" y="4527"/>
                  </a:lnTo>
                  <a:lnTo>
                    <a:pt x="778599" y="4527"/>
                  </a:lnTo>
                  <a:lnTo>
                    <a:pt x="543208" y="285183"/>
                  </a:lnTo>
                  <a:lnTo>
                    <a:pt x="248969" y="285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9" tIns="34295" rIns="68589" bIns="3429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8451" y="2967302"/>
              <a:ext cx="1164835" cy="275325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r>
                <a:rPr lang="zh-CN" altLang="en-US" sz="1351" dirty="0">
                  <a:latin typeface="+mn-lt"/>
                </a:rPr>
                <a:t>位 </a:t>
              </a:r>
              <a:r>
                <a:rPr lang="en-US" altLang="zh-CN" sz="1351" dirty="0">
                  <a:latin typeface="+mn-lt"/>
                </a:rPr>
                <a:t>ALU</a:t>
              </a:r>
              <a:endParaRPr lang="zh-CN" altLang="en-US" sz="1351" dirty="0">
                <a:latin typeface="+mn-lt"/>
              </a:endParaRPr>
            </a:p>
          </p:txBody>
        </p:sp>
      </p:grpSp>
      <p:sp>
        <p:nvSpPr>
          <p:cNvPr id="9" name="文本框 13"/>
          <p:cNvSpPr txBox="1">
            <a:spLocks noChangeArrowheads="1"/>
          </p:cNvSpPr>
          <p:nvPr/>
        </p:nvSpPr>
        <p:spPr bwMode="auto">
          <a:xfrm>
            <a:off x="3611563" y="2613025"/>
            <a:ext cx="1728787" cy="230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除数寄存器</a:t>
            </a:r>
            <a:r>
              <a:rPr lang="en-US" altLang="zh-CN" sz="1500"/>
              <a:t>Y</a:t>
            </a:r>
            <a:endParaRPr lang="zh-CN" altLang="en-US" sz="1500"/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2963863" y="4391025"/>
            <a:ext cx="3240087" cy="231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500"/>
              <a:t>  余数寄存器</a:t>
            </a:r>
            <a:r>
              <a:rPr lang="en-US" altLang="zh-CN" sz="1500"/>
              <a:t>R      </a:t>
            </a:r>
            <a:r>
              <a:rPr lang="zh-CN" altLang="en-US" sz="1500"/>
              <a:t>余数</a:t>
            </a:r>
            <a:r>
              <a:rPr lang="en-US" altLang="zh-CN" sz="1500"/>
              <a:t>/</a:t>
            </a:r>
            <a:r>
              <a:rPr lang="zh-CN" altLang="en-US" sz="1500"/>
              <a:t>商寄存器</a:t>
            </a:r>
            <a:r>
              <a:rPr lang="en-US" altLang="zh-CN" sz="1500"/>
              <a:t>Q  </a:t>
            </a:r>
            <a:endParaRPr lang="zh-CN" altLang="en-US" sz="1500"/>
          </a:p>
        </p:txBody>
      </p:sp>
      <p:cxnSp>
        <p:nvCxnSpPr>
          <p:cNvPr id="11" name="直接连接符 10"/>
          <p:cNvCxnSpPr>
            <a:stCxn id="10" idx="0"/>
            <a:endCxn id="10" idx="2"/>
          </p:cNvCxnSpPr>
          <p:nvPr/>
        </p:nvCxnSpPr>
        <p:spPr>
          <a:xfrm>
            <a:off x="4584700" y="4391025"/>
            <a:ext cx="0" cy="2317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6905625" y="4090988"/>
            <a:ext cx="1189038" cy="701675"/>
            <a:chOff x="7607374" y="4286602"/>
            <a:chExt cx="1584176" cy="936104"/>
          </a:xfrm>
        </p:grpSpPr>
        <p:sp>
          <p:nvSpPr>
            <p:cNvPr id="13" name="圆角矩形 12"/>
            <p:cNvSpPr/>
            <p:nvPr/>
          </p:nvSpPr>
          <p:spPr>
            <a:xfrm>
              <a:off x="7607374" y="4286602"/>
              <a:ext cx="1584176" cy="93610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文本框 1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51390" y="4388449"/>
              <a:ext cx="1296144" cy="615474"/>
            </a:xfrm>
            <a:prstGeom prst="rect">
              <a:avLst/>
            </a:prstGeom>
            <a:blipFill>
              <a:blip r:embed="rId4"/>
              <a:stretch>
                <a:fillRect l="-11950" t="-13333" r="-9434" b="-21333"/>
              </a:stretch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cxnSp>
        <p:nvCxnSpPr>
          <p:cNvPr id="15" name="肘形连接符 14"/>
          <p:cNvCxnSpPr/>
          <p:nvPr/>
        </p:nvCxnSpPr>
        <p:spPr>
          <a:xfrm rot="16200000" flipH="1">
            <a:off x="5666582" y="3283744"/>
            <a:ext cx="101600" cy="2916237"/>
          </a:xfrm>
          <a:prstGeom prst="bentConnector3">
            <a:avLst>
              <a:gd name="adj1" fmla="val 377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02"/>
          <p:cNvGrpSpPr>
            <a:grpSpLocks/>
          </p:cNvGrpSpPr>
          <p:nvPr/>
        </p:nvGrpSpPr>
        <p:grpSpPr bwMode="auto">
          <a:xfrm>
            <a:off x="3881438" y="2889250"/>
            <a:ext cx="511175" cy="377825"/>
            <a:chOff x="3142878" y="2708920"/>
            <a:chExt cx="680770" cy="504056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92985" y="2708920"/>
              <a:ext cx="0" cy="504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142878" y="2780928"/>
              <a:ext cx="28753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392353" y="2785164"/>
              <a:ext cx="431295" cy="277443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22" name="组合 100"/>
          <p:cNvGrpSpPr>
            <a:grpSpLocks/>
          </p:cNvGrpSpPr>
          <p:nvPr/>
        </p:nvGrpSpPr>
        <p:grpSpPr bwMode="auto">
          <a:xfrm>
            <a:off x="2320925" y="2781300"/>
            <a:ext cx="1616075" cy="2322513"/>
            <a:chOff x="1062193" y="2564904"/>
            <a:chExt cx="2155756" cy="3096344"/>
          </a:xfrm>
        </p:grpSpPr>
        <p:grpSp>
          <p:nvGrpSpPr>
            <p:cNvPr id="23" name="组合 99"/>
            <p:cNvGrpSpPr>
              <a:grpSpLocks/>
            </p:cNvGrpSpPr>
            <p:nvPr/>
          </p:nvGrpSpPr>
          <p:grpSpPr bwMode="auto">
            <a:xfrm>
              <a:off x="1062193" y="2564904"/>
              <a:ext cx="2155756" cy="3096344"/>
              <a:chOff x="1062193" y="2564904"/>
              <a:chExt cx="2155756" cy="3096344"/>
            </a:xfrm>
          </p:grpSpPr>
          <p:grpSp>
            <p:nvGrpSpPr>
              <p:cNvPr id="26" name="组合 77"/>
              <p:cNvGrpSpPr>
                <a:grpSpLocks/>
              </p:cNvGrpSpPr>
              <p:nvPr/>
            </p:nvGrpSpPr>
            <p:grpSpPr bwMode="auto">
              <a:xfrm>
                <a:off x="1062193" y="2564904"/>
                <a:ext cx="1648635" cy="3096344"/>
                <a:chOff x="1062193" y="2924944"/>
                <a:chExt cx="1648635" cy="2448272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711834" y="4938116"/>
                  <a:ext cx="0" cy="4351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2207836" y="2924944"/>
                  <a:ext cx="0" cy="51207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1062193" y="2924944"/>
                  <a:ext cx="11456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1062193" y="2924944"/>
                  <a:ext cx="0" cy="24482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062193" y="5373216"/>
                  <a:ext cx="16496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567835" y="5278173"/>
                <a:ext cx="287999" cy="21587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2785951" y="5280290"/>
                <a:ext cx="431998" cy="277252"/>
              </a:xfrm>
              <a:prstGeom prst="rect">
                <a:avLst/>
              </a:prstGeom>
              <a:noFill/>
            </p:spPr>
            <p:txBody>
              <a:bodyPr lIns="0" tIns="0" rIns="0" bIns="0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1" dirty="0">
                    <a:latin typeface="+mn-lt"/>
                  </a:rPr>
                  <a:t>4</a:t>
                </a:r>
                <a:endParaRPr lang="zh-CN" altLang="en-US" sz="1351" dirty="0">
                  <a:latin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061718" y="2780780"/>
              <a:ext cx="290117" cy="215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305247" y="2791363"/>
              <a:ext cx="431998" cy="277252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4" name="组合 103"/>
          <p:cNvGrpSpPr>
            <a:grpSpLocks/>
          </p:cNvGrpSpPr>
          <p:nvPr/>
        </p:nvGrpSpPr>
        <p:grpSpPr bwMode="auto">
          <a:xfrm>
            <a:off x="3449638" y="3752850"/>
            <a:ext cx="487362" cy="569913"/>
            <a:chOff x="2566814" y="3861049"/>
            <a:chExt cx="651135" cy="758459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2711039" y="3861049"/>
              <a:ext cx="0" cy="7584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66814" y="4076544"/>
              <a:ext cx="288451" cy="2176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85273" y="4076544"/>
              <a:ext cx="432676" cy="27676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1" dirty="0">
                  <a:latin typeface="+mn-lt"/>
                </a:rPr>
                <a:t>4</a:t>
              </a:r>
              <a:endParaRPr lang="zh-CN" altLang="en-US" sz="1351" dirty="0">
                <a:latin typeface="+mn-lt"/>
              </a:endParaRPr>
            </a:p>
          </p:txBody>
        </p:sp>
      </p:grpSp>
      <p:grpSp>
        <p:nvGrpSpPr>
          <p:cNvPr id="38" name="组合 105"/>
          <p:cNvGrpSpPr>
            <a:grpSpLocks/>
          </p:cNvGrpSpPr>
          <p:nvPr/>
        </p:nvGrpSpPr>
        <p:grpSpPr bwMode="auto">
          <a:xfrm>
            <a:off x="4043363" y="3295650"/>
            <a:ext cx="3457575" cy="871538"/>
            <a:chOff x="3358902" y="3251925"/>
            <a:chExt cx="4608512" cy="1160744"/>
          </a:xfrm>
        </p:grpSpPr>
        <p:cxnSp>
          <p:nvCxnSpPr>
            <p:cNvPr id="39" name="肘形连接符 38"/>
            <p:cNvCxnSpPr>
              <a:stCxn id="14" idx="0"/>
            </p:cNvCxnSpPr>
            <p:nvPr/>
          </p:nvCxnSpPr>
          <p:spPr>
            <a:xfrm rot="16200000" flipV="1">
              <a:off x="5254043" y="1699298"/>
              <a:ext cx="818230" cy="4608512"/>
            </a:xfrm>
            <a:prstGeom prst="bentConnector2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3930205" y="3251925"/>
              <a:ext cx="950055" cy="276972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1" dirty="0">
                  <a:latin typeface="+mn-lt"/>
                </a:rPr>
                <a:t>加 </a:t>
              </a:r>
              <a:r>
                <a:rPr lang="en-US" altLang="zh-CN" sz="1351" dirty="0">
                  <a:latin typeface="+mn-lt"/>
                </a:rPr>
                <a:t>/ </a:t>
              </a:r>
              <a:r>
                <a:rPr lang="zh-CN" altLang="en-US" sz="1351" dirty="0">
                  <a:latin typeface="+mn-lt"/>
                </a:rPr>
                <a:t>减</a:t>
              </a:r>
            </a:p>
          </p:txBody>
        </p:sp>
      </p:grpSp>
      <p:grpSp>
        <p:nvGrpSpPr>
          <p:cNvPr id="41" name="组合 116"/>
          <p:cNvGrpSpPr>
            <a:grpSpLocks/>
          </p:cNvGrpSpPr>
          <p:nvPr/>
        </p:nvGrpSpPr>
        <p:grpSpPr bwMode="auto">
          <a:xfrm>
            <a:off x="6203950" y="4168775"/>
            <a:ext cx="701675" cy="231775"/>
            <a:chOff x="6239222" y="4414106"/>
            <a:chExt cx="936104" cy="311038"/>
          </a:xfrm>
        </p:grpSpPr>
        <p:cxnSp>
          <p:nvCxnSpPr>
            <p:cNvPr id="42" name="直接箭头连接符 41"/>
            <p:cNvCxnSpPr/>
            <p:nvPr/>
          </p:nvCxnSpPr>
          <p:spPr>
            <a:xfrm flipH="1">
              <a:off x="6239222" y="4720883"/>
              <a:ext cx="936104" cy="426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453129" y="4414106"/>
              <a:ext cx="578181" cy="279083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1" dirty="0">
                  <a:latin typeface="+mn-lt"/>
                </a:rPr>
                <a:t>左移</a:t>
              </a:r>
              <a:endParaRPr lang="zh-CN" altLang="en-US" dirty="0">
                <a:latin typeface="+mn-lt"/>
              </a:endParaRPr>
            </a:p>
          </p:txBody>
        </p:sp>
      </p:grpSp>
      <p:grpSp>
        <p:nvGrpSpPr>
          <p:cNvPr id="44" name="组合 115"/>
          <p:cNvGrpSpPr>
            <a:grpSpLocks/>
          </p:cNvGrpSpPr>
          <p:nvPr/>
        </p:nvGrpSpPr>
        <p:grpSpPr bwMode="auto">
          <a:xfrm>
            <a:off x="6203950" y="4618038"/>
            <a:ext cx="701675" cy="260350"/>
            <a:chOff x="6239222" y="5013176"/>
            <a:chExt cx="936104" cy="349937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6239222" y="5013176"/>
              <a:ext cx="936104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6258284" y="5083589"/>
              <a:ext cx="845034" cy="27952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1" dirty="0">
                  <a:latin typeface="+mn-lt"/>
                </a:rPr>
                <a:t>写使能</a:t>
              </a:r>
              <a:endParaRPr lang="zh-CN" altLang="en-US" dirty="0">
                <a:latin typeface="+mn-lt"/>
              </a:endParaRPr>
            </a:p>
          </p:txBody>
        </p:sp>
      </p:grpSp>
      <p:grpSp>
        <p:nvGrpSpPr>
          <p:cNvPr id="47" name="组合 114"/>
          <p:cNvGrpSpPr>
            <a:grpSpLocks/>
          </p:cNvGrpSpPr>
          <p:nvPr/>
        </p:nvGrpSpPr>
        <p:grpSpPr bwMode="auto">
          <a:xfrm>
            <a:off x="7878763" y="4792663"/>
            <a:ext cx="434975" cy="311150"/>
            <a:chOff x="8471470" y="5246928"/>
            <a:chExt cx="580657" cy="414320"/>
          </a:xfrm>
        </p:grpSpPr>
        <p:cxnSp>
          <p:nvCxnSpPr>
            <p:cNvPr id="48" name="直接箭头连接符 47"/>
            <p:cNvCxnSpPr/>
            <p:nvPr/>
          </p:nvCxnSpPr>
          <p:spPr>
            <a:xfrm flipV="1">
              <a:off x="8471470" y="5246928"/>
              <a:ext cx="0" cy="41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8471470" y="5339939"/>
              <a:ext cx="580657" cy="274804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1" dirty="0">
                  <a:latin typeface="+mn-lt"/>
                </a:rPr>
                <a:t>时钟</a:t>
              </a:r>
              <a:endParaRPr lang="zh-CN" altLang="en-US" dirty="0">
                <a:latin typeface="+mn-lt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67213" y="4751388"/>
            <a:ext cx="436562" cy="207962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1" dirty="0">
                <a:latin typeface="+mn-lt"/>
              </a:rPr>
              <a:t>8 </a:t>
            </a:r>
            <a:r>
              <a:rPr lang="zh-CN" altLang="en-US" sz="1351" dirty="0">
                <a:latin typeface="+mn-lt"/>
              </a:rPr>
              <a:t>位</a:t>
            </a:r>
            <a:endParaRPr lang="zh-CN" altLang="en-US" dirty="0">
              <a:latin typeface="+mn-lt"/>
            </a:endParaRPr>
          </a:p>
        </p:txBody>
      </p:sp>
      <p:sp>
        <p:nvSpPr>
          <p:cNvPr id="51" name="矩形 5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54227" y="3811077"/>
            <a:ext cx="2417651" cy="46166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2" name="矩形 5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08241" y="3584986"/>
            <a:ext cx="453971" cy="4616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53" name="圆角矩形标注 52"/>
          <p:cNvSpPr/>
          <p:nvPr/>
        </p:nvSpPr>
        <p:spPr>
          <a:xfrm>
            <a:off x="7339013" y="1700213"/>
            <a:ext cx="3896307" cy="539750"/>
          </a:xfrm>
          <a:prstGeom prst="wedgeRoundRectCallout">
            <a:avLst>
              <a:gd name="adj1" fmla="val -52137"/>
              <a:gd name="adj2" fmla="val 8999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二进制无符号数除法</a:t>
            </a:r>
          </a:p>
        </p:txBody>
      </p:sp>
      <p:pic>
        <p:nvPicPr>
          <p:cNvPr id="54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025" y="5091113"/>
            <a:ext cx="75088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云形标注 54"/>
          <p:cNvSpPr/>
          <p:nvPr/>
        </p:nvSpPr>
        <p:spPr>
          <a:xfrm>
            <a:off x="8256588" y="4022725"/>
            <a:ext cx="3923294" cy="782638"/>
          </a:xfrm>
          <a:prstGeom prst="cloudCallout">
            <a:avLst>
              <a:gd name="adj1" fmla="val 10386"/>
              <a:gd name="adj2" fmla="val 90134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有符号数除法？</a:t>
            </a:r>
            <a:endParaRPr lang="en-US" altLang="zh-CN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6" name="圆角矩形标注 55"/>
          <p:cNvSpPr/>
          <p:nvPr/>
        </p:nvSpPr>
        <p:spPr>
          <a:xfrm>
            <a:off x="5284788" y="2457450"/>
            <a:ext cx="6615694" cy="1295400"/>
          </a:xfrm>
          <a:prstGeom prst="wedgeRoundRectCallout">
            <a:avLst>
              <a:gd name="adj1" fmla="val -63530"/>
              <a:gd name="adj2" fmla="val 7572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2000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同步“左移”，</a:t>
            </a:r>
            <a:r>
              <a:rPr lang="en-US" altLang="zh-CN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最高位移入</a:t>
            </a:r>
            <a:r>
              <a:rPr lang="en-US" altLang="zh-CN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的最低位，</a:t>
            </a:r>
            <a:r>
              <a:rPr lang="en-US" altLang="zh-CN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空出最低位上“商”，商的各位逐次左移到</a:t>
            </a:r>
            <a:r>
              <a:rPr lang="en-US" altLang="zh-CN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中</a:t>
            </a:r>
          </a:p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由控制逻辑根据</a:t>
            </a:r>
            <a:r>
              <a:rPr lang="en-US" altLang="zh-CN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ALU</a:t>
            </a:r>
            <a:r>
              <a:rPr lang="zh-CN" altLang="en-US" sz="2000" b="1" dirty="0">
                <a:solidFill>
                  <a:srgbClr val="FF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结果符号决定上商</a:t>
            </a:r>
          </a:p>
        </p:txBody>
      </p:sp>
      <p:sp>
        <p:nvSpPr>
          <p:cNvPr id="57" name="矩形 5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37780" y="2031777"/>
            <a:ext cx="1208985" cy="46166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9516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23802" y="2132183"/>
            <a:ext cx="9142809" cy="1755546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0835" name="文本框 10"/>
          <p:cNvSpPr txBox="1">
            <a:spLocks noChangeArrowheads="1"/>
          </p:cNvSpPr>
          <p:nvPr/>
        </p:nvSpPr>
        <p:spPr bwMode="auto">
          <a:xfrm>
            <a:off x="2652367" y="2457577"/>
            <a:ext cx="6857107" cy="75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</a:t>
            </a:r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二进制</a:t>
            </a:r>
            <a:r>
              <a:rPr lang="zh-CN" altLang="en-US" sz="3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一位除法</a:t>
            </a:r>
            <a:endParaRPr lang="en-US" altLang="zh-CN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00185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60907"/>
            <a:ext cx="2952750" cy="58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本节概要</a:t>
            </a:r>
          </a:p>
        </p:txBody>
      </p:sp>
      <p:sp>
        <p:nvSpPr>
          <p:cNvPr id="9218" name="Freeform 16"/>
          <p:cNvSpPr>
            <a:spLocks/>
          </p:cNvSpPr>
          <p:nvPr/>
        </p:nvSpPr>
        <p:spPr bwMode="auto">
          <a:xfrm>
            <a:off x="2062957" y="742950"/>
            <a:ext cx="2447925" cy="604838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Rectangle 19"/>
          <p:cNvSpPr>
            <a:spLocks noChangeArrowheads="1"/>
          </p:cNvSpPr>
          <p:nvPr/>
        </p:nvSpPr>
        <p:spPr bwMode="auto">
          <a:xfrm>
            <a:off x="2177257" y="692150"/>
            <a:ext cx="1757363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charset="0"/>
              </a:rPr>
              <a:t>重点内容</a:t>
            </a:r>
          </a:p>
        </p:txBody>
      </p:sp>
      <p:sp>
        <p:nvSpPr>
          <p:cNvPr id="9220" name="AutoShape 6"/>
          <p:cNvSpPr>
            <a:spLocks noChangeArrowheads="1"/>
          </p:cNvSpPr>
          <p:nvPr/>
        </p:nvSpPr>
        <p:spPr bwMode="auto">
          <a:xfrm>
            <a:off x="1991520" y="1323455"/>
            <a:ext cx="8135937" cy="2141550"/>
          </a:xfrm>
          <a:prstGeom prst="roundRect">
            <a:avLst>
              <a:gd name="adj" fmla="val 4231"/>
            </a:avLst>
          </a:prstGeom>
          <a:solidFill>
            <a:srgbClr val="EAEAEA"/>
          </a:solidFill>
          <a:ln w="254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endParaRPr lang="zh-CN" altLang="en-US" sz="4400" dirty="0"/>
          </a:p>
        </p:txBody>
      </p:sp>
      <p:sp>
        <p:nvSpPr>
          <p:cNvPr id="9221" name="Rectangle 28"/>
          <p:cNvSpPr>
            <a:spLocks noChangeArrowheads="1"/>
          </p:cNvSpPr>
          <p:nvPr/>
        </p:nvSpPr>
        <p:spPr bwMode="auto">
          <a:xfrm>
            <a:off x="2170905" y="1397094"/>
            <a:ext cx="797083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l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kumimoji="1" lang="zh-CN" altLang="zh-CN" dirty="0">
                <a:latin typeface="Times New Roman" charset="0"/>
                <a:ea typeface="华文新魏" charset="-122"/>
                <a:sym typeface="Symbol" charset="2"/>
              </a:rPr>
              <a:t>3.</a:t>
            </a:r>
            <a:r>
              <a:rPr kumimoji="1" lang="en-US" altLang="zh-CN" dirty="0">
                <a:latin typeface="Times New Roman" charset="0"/>
                <a:ea typeface="华文新魏" charset="-122"/>
                <a:sym typeface="Symbol" charset="2"/>
              </a:rPr>
              <a:t>4</a:t>
            </a:r>
            <a:r>
              <a:rPr kumimoji="1" lang="zh-CN" altLang="zh-CN" dirty="0">
                <a:latin typeface="Times New Roman" charset="0"/>
                <a:ea typeface="华文新魏" charset="-122"/>
                <a:sym typeface="Symbol" charset="2"/>
              </a:rPr>
              <a:t>  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除法</a:t>
            </a:r>
          </a:p>
          <a:p>
            <a:pPr lvl="2" algn="l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charset="2"/>
              <a:buChar char="l"/>
            </a:pPr>
            <a:r>
              <a:rPr kumimoji="1" lang="zh-CN" altLang="en-US" dirty="0">
                <a:solidFill>
                  <a:srgbClr val="000000"/>
                </a:solidFill>
                <a:latin typeface="Times New Roman" charset="0"/>
                <a:ea typeface="华文新魏" charset="-122"/>
                <a:sym typeface="Symbol" charset="2"/>
              </a:rPr>
              <a:t>原码一位</a:t>
            </a: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除法</a:t>
            </a:r>
            <a:endParaRPr kumimoji="1" lang="en-US" altLang="zh-CN" dirty="0">
              <a:latin typeface="Times New Roman" charset="0"/>
              <a:ea typeface="华文新魏" charset="-122"/>
              <a:sym typeface="Symbol" charset="2"/>
            </a:endParaRPr>
          </a:p>
          <a:p>
            <a:pPr lvl="2" algn="l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charset="2"/>
              <a:buChar char="l"/>
            </a:pP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补码一位除法</a:t>
            </a:r>
            <a:endParaRPr kumimoji="1" lang="en-US" altLang="zh-CN" dirty="0">
              <a:latin typeface="Times New Roman" charset="0"/>
              <a:ea typeface="华文新魏" charset="-122"/>
              <a:sym typeface="Symbol" charset="2"/>
            </a:endParaRPr>
          </a:p>
          <a:p>
            <a:pPr lvl="2" algn="l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charset="2"/>
              <a:buChar char="l"/>
            </a:pPr>
            <a:r>
              <a:rPr kumimoji="1" lang="zh-CN" altLang="en-US" dirty="0">
                <a:latin typeface="Times New Roman" charset="0"/>
                <a:ea typeface="华文新魏" charset="-122"/>
                <a:sym typeface="Symbol" charset="2"/>
              </a:rPr>
              <a:t>快速除法器</a:t>
            </a:r>
            <a:endParaRPr kumimoji="1" lang="en-US" altLang="zh-CN" dirty="0">
              <a:latin typeface="Times New Roman" charset="0"/>
              <a:ea typeface="华文新魏" charset="-122"/>
              <a:sym typeface="Symbol" charset="2"/>
            </a:endParaRPr>
          </a:p>
        </p:txBody>
      </p:sp>
      <p:sp>
        <p:nvSpPr>
          <p:cNvPr id="11271" name="Freeform 22"/>
          <p:cNvSpPr>
            <a:spLocks/>
          </p:cNvSpPr>
          <p:nvPr/>
        </p:nvSpPr>
        <p:spPr bwMode="auto">
          <a:xfrm>
            <a:off x="2134395" y="4185084"/>
            <a:ext cx="2447925" cy="539750"/>
          </a:xfrm>
          <a:custGeom>
            <a:avLst/>
            <a:gdLst>
              <a:gd name="T0" fmla="*/ 0 w 1905"/>
              <a:gd name="T1" fmla="*/ 0 h 544"/>
              <a:gd name="T2" fmla="*/ 2147483647 w 1905"/>
              <a:gd name="T3" fmla="*/ 0 h 544"/>
              <a:gd name="T4" fmla="*/ 2147483647 w 1905"/>
              <a:gd name="T5" fmla="*/ 2147483647 h 544"/>
              <a:gd name="T6" fmla="*/ 0 w 1905"/>
              <a:gd name="T7" fmla="*/ 2147483647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1272" name="Rectangle 23"/>
          <p:cNvSpPr>
            <a:spLocks noChangeArrowheads="1"/>
          </p:cNvSpPr>
          <p:nvPr/>
        </p:nvSpPr>
        <p:spPr bwMode="auto">
          <a:xfrm>
            <a:off x="2248694" y="4113076"/>
            <a:ext cx="1612900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楷体_GB2312"/>
              </a:rPr>
              <a:t>基本要求</a:t>
            </a:r>
          </a:p>
        </p:txBody>
      </p:sp>
      <p:sp>
        <p:nvSpPr>
          <p:cNvPr id="11273" name="AutoShape 12"/>
          <p:cNvSpPr>
            <a:spLocks noChangeArrowheads="1"/>
          </p:cNvSpPr>
          <p:nvPr/>
        </p:nvSpPr>
        <p:spPr bwMode="auto">
          <a:xfrm>
            <a:off x="2048670" y="4778190"/>
            <a:ext cx="8135937" cy="1500981"/>
          </a:xfrm>
          <a:prstGeom prst="roundRect">
            <a:avLst>
              <a:gd name="adj" fmla="val 4296"/>
            </a:avLst>
          </a:prstGeom>
          <a:solidFill>
            <a:srgbClr val="EAEAEA"/>
          </a:solidFill>
          <a:ln w="254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4400">
              <a:latin typeface="+mn-ea"/>
              <a:ea typeface="+mn-ea"/>
            </a:endParaRPr>
          </a:p>
        </p:txBody>
      </p:sp>
      <p:sp>
        <p:nvSpPr>
          <p:cNvPr id="9225" name="Rectangle 31"/>
          <p:cNvSpPr>
            <a:spLocks noChangeArrowheads="1"/>
          </p:cNvSpPr>
          <p:nvPr/>
        </p:nvSpPr>
        <p:spPr bwMode="auto">
          <a:xfrm>
            <a:off x="2451895" y="4875027"/>
            <a:ext cx="7388225" cy="13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SzPct val="90000"/>
              <a:buFont typeface="Wingdings" charset="2"/>
              <a:buChar char="n"/>
            </a:pPr>
            <a:r>
              <a:rPr kumimoji="1" lang="zh-CN" altLang="en-US" sz="2600" dirty="0">
                <a:latin typeface="华文新魏" charset="-122"/>
                <a:ea typeface="华文新魏" charset="-122"/>
              </a:rPr>
              <a:t> 掌握计算机中的定点除法运算方法</a:t>
            </a:r>
            <a:endParaRPr kumimoji="1" lang="en-US" altLang="zh-CN" sz="2600" dirty="0">
              <a:latin typeface="华文新魏" charset="-122"/>
              <a:ea typeface="华文新魏" charset="-122"/>
            </a:endParaRPr>
          </a:p>
          <a:p>
            <a:pPr algn="l" eaLnBrk="1" hangingPunct="1">
              <a:lnSpc>
                <a:spcPct val="100000"/>
              </a:lnSpc>
              <a:buSzPct val="90000"/>
              <a:buFont typeface="Wingdings" charset="2"/>
              <a:buChar char="n"/>
            </a:pPr>
            <a:r>
              <a:rPr kumimoji="1" lang="zh-CN" altLang="en-US" sz="2600" dirty="0">
                <a:latin typeface="华文新魏" charset="-122"/>
                <a:ea typeface="华文新魏" charset="-122"/>
              </a:rPr>
              <a:t> 了解除法运算部件的设计方法</a:t>
            </a:r>
            <a:endParaRPr kumimoji="1" lang="en-US" altLang="zh-CN" sz="2600" dirty="0">
              <a:latin typeface="华文新魏" charset="-122"/>
              <a:ea typeface="华文新魏" charset="-122"/>
            </a:endParaRPr>
          </a:p>
          <a:p>
            <a:pPr algn="l">
              <a:lnSpc>
                <a:spcPct val="100000"/>
              </a:lnSpc>
              <a:buSzPct val="90000"/>
              <a:buFont typeface="Wingdings" charset="2"/>
              <a:buChar char="n"/>
            </a:pPr>
            <a:r>
              <a:rPr kumimoji="1" lang="zh-CN" altLang="en-US" sz="2600" dirty="0">
                <a:latin typeface="华文新魏" charset="-122"/>
                <a:ea typeface="华文新魏" charset="-122"/>
              </a:rPr>
              <a:t>掌握计算机中的</a:t>
            </a:r>
            <a:r>
              <a:rPr kumimoji="1" lang="zh-CN" altLang="zh-CN" sz="2600" dirty="0">
                <a:latin typeface="华文新魏" charset="-122"/>
                <a:ea typeface="华文新魏" charset="-122"/>
              </a:rPr>
              <a:t>浮点运算方法</a:t>
            </a:r>
            <a:endParaRPr kumimoji="1" lang="en-US" altLang="zh-CN" sz="2600" dirty="0">
              <a:latin typeface="华文新魏" charset="-122"/>
              <a:ea typeface="华文新魏" charset="-122"/>
            </a:endParaRP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40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二进制原码一位除法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28813" y="1125538"/>
            <a:ext cx="8191500" cy="5040312"/>
          </a:xfrm>
        </p:spPr>
        <p:txBody>
          <a:bodyPr/>
          <a:lstStyle/>
          <a:p>
            <a:pPr marL="255588" indent="-255588" eaLnBrk="1" hangingPunct="1">
              <a:lnSpc>
                <a:spcPct val="120000"/>
              </a:lnSpc>
              <a:spcAft>
                <a:spcPts val="450"/>
              </a:spcAft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、原码一位除法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466725" lvl="1" indent="-198438" defTabSz="914400" fontAlgn="base">
              <a:spcAft>
                <a:spcPts val="45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将有符号的被除数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[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A]</a:t>
            </a:r>
            <a:r>
              <a:rPr kumimoji="1" lang="zh-CN" altLang="en-US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原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和除数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[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B]</a:t>
            </a:r>
            <a:r>
              <a:rPr kumimoji="1" lang="zh-CN" altLang="en-US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原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转换成正数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即绝对值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|A|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|B|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相除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 marL="466725" lvl="1" indent="-198438" defTabSz="914400" fontAlgn="base">
              <a:spcAft>
                <a:spcPts val="45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符号位单独处理，商符号位＝被除数和除数符号位做异或操作</a:t>
            </a:r>
          </a:p>
          <a:p>
            <a:pPr marL="466725" lvl="1" indent="-198438" defTabSz="914400" fontAlgn="base">
              <a:lnSpc>
                <a:spcPct val="120000"/>
              </a:lnSpc>
              <a:spcAft>
                <a:spcPts val="450"/>
              </a:spcAft>
              <a:buClr>
                <a:schemeClr val="tx2"/>
              </a:buClr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余数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[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R]</a:t>
            </a:r>
            <a:r>
              <a:rPr kumimoji="1" lang="zh-CN" altLang="en-US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原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的符号位必须与被除数的符号位保持一致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174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二进制原码一位除法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1928813" y="1701800"/>
            <a:ext cx="8191500" cy="3355975"/>
          </a:xfrm>
        </p:spPr>
        <p:txBody>
          <a:bodyPr>
            <a:spAutoFit/>
          </a:bodyPr>
          <a:lstStyle/>
          <a:p>
            <a:pPr marL="255588" indent="-255588" eaLnBrk="1" hangingPunct="1">
              <a:lnSpc>
                <a:spcPct val="120000"/>
              </a:lnSpc>
              <a:spcAft>
                <a:spcPts val="450"/>
              </a:spcAft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kumimoji="1"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、原码一位除法</a:t>
            </a: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255588" indent="-255588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"/>
            </a:pPr>
            <a:r>
              <a:rPr kumimoji="1" lang="zh-CN" altLang="en-US" sz="2200" b="1" dirty="0">
                <a:solidFill>
                  <a:srgbClr val="77933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定点小数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除法运算过程</a:t>
            </a:r>
          </a:p>
          <a:p>
            <a:pPr marL="536575" lvl="1" indent="-266700" defTabSz="914400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tx1"/>
              </a:buClr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被除数的绝对值小于除数的绝对值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(|A|&lt;|B|)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36600" lvl="2" indent="-184150" eaLnBrk="1" hangingPunct="1">
              <a:spcBef>
                <a:spcPct val="0"/>
              </a:spcBef>
            </a:pPr>
            <a:r>
              <a:rPr lang="zh-CN" altLang="en-US" sz="1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保证除法不溢出</a:t>
            </a:r>
          </a:p>
          <a:p>
            <a:pPr marL="536575" lvl="1" indent="-266700" defTabSz="914400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tx1"/>
              </a:buClr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比较上商</a:t>
            </a:r>
          </a:p>
          <a:p>
            <a:pPr marL="736600" lvl="2" indent="-184150" eaLnBrk="1" hangingPunct="1">
              <a:spcBef>
                <a:spcPct val="0"/>
              </a:spcBef>
            </a:pPr>
            <a:r>
              <a:rPr lang="zh-CN" altLang="en-US" sz="1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减法（余数－除数）</a:t>
            </a:r>
          </a:p>
          <a:p>
            <a:pPr marL="536575" lvl="1" indent="-266700" defTabSz="914400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tx1"/>
              </a:buClr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余数逐渐减小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826125" y="3590925"/>
            <a:ext cx="4159250" cy="1512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9065" tIns="34533" rIns="69065" bIns="34533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63" indent="-352463" fontAlgn="auto">
              <a:lnSpc>
                <a:spcPct val="120000"/>
              </a:lnSpc>
              <a:spcAft>
                <a:spcPts val="0"/>
              </a:spcAft>
              <a:buSzPct val="70000"/>
              <a:buFont typeface="Wingdings" charset="2"/>
              <a:buNone/>
              <a:defRPr/>
            </a:pPr>
            <a:r>
              <a:rPr kumimoji="1" lang="zh-CN" altLang="en-US" sz="2100" dirty="0">
                <a:latin typeface="Times New Roman" charset="0"/>
                <a:ea typeface="华文新魏" charset="0"/>
              </a:rPr>
              <a:t>设： 	被除数[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A]</a:t>
            </a:r>
            <a:r>
              <a:rPr kumimoji="1" lang="zh-CN" altLang="en-US" sz="2100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sz="2100" dirty="0">
                <a:latin typeface="Times New Roman" charset="0"/>
                <a:ea typeface="华文新魏" charset="0"/>
              </a:rPr>
              <a:t>=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A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0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.A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1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A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2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...A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n</a:t>
            </a:r>
            <a:endParaRPr kumimoji="1" lang="en-US" altLang="zh-CN" sz="2100" dirty="0">
              <a:latin typeface="Times New Roman" charset="0"/>
              <a:ea typeface="华文新魏" charset="0"/>
            </a:endParaRPr>
          </a:p>
          <a:p>
            <a:pPr marL="352463" indent="-352463" fontAlgn="auto">
              <a:lnSpc>
                <a:spcPct val="120000"/>
              </a:lnSpc>
              <a:spcAft>
                <a:spcPts val="0"/>
              </a:spcAft>
              <a:buSzPct val="70000"/>
              <a:buFont typeface="Wingdings" charset="2"/>
              <a:buNone/>
              <a:defRPr/>
            </a:pPr>
            <a:r>
              <a:rPr kumimoji="1" lang="en-US" altLang="zh-CN" sz="2100" dirty="0">
                <a:latin typeface="Times New Roman" charset="0"/>
                <a:ea typeface="华文新魏" charset="0"/>
              </a:rPr>
              <a:t>		</a:t>
            </a:r>
            <a:r>
              <a:rPr kumimoji="1" lang="zh-CN" altLang="en-US" sz="2100" dirty="0">
                <a:latin typeface="Times New Roman" charset="0"/>
                <a:ea typeface="华文新魏" charset="0"/>
              </a:rPr>
              <a:t>除数[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B]</a:t>
            </a:r>
            <a:r>
              <a:rPr kumimoji="1" lang="zh-CN" altLang="en-US" sz="2100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sz="2100" dirty="0">
                <a:latin typeface="Times New Roman" charset="0"/>
                <a:ea typeface="华文新魏" charset="0"/>
              </a:rPr>
              <a:t>=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B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0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.B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1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B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2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...</a:t>
            </a:r>
            <a:r>
              <a:rPr kumimoji="1" lang="en-US" altLang="zh-CN" sz="2100" dirty="0" err="1">
                <a:latin typeface="Times New Roman" charset="0"/>
                <a:ea typeface="华文新魏" charset="0"/>
              </a:rPr>
              <a:t>B</a:t>
            </a:r>
            <a:r>
              <a:rPr kumimoji="1" lang="en-US" altLang="zh-CN" sz="2100" baseline="-25000" dirty="0" err="1">
                <a:latin typeface="Times New Roman" charset="0"/>
                <a:ea typeface="华文新魏" charset="0"/>
              </a:rPr>
              <a:t>n</a:t>
            </a:r>
            <a:endParaRPr kumimoji="1" lang="en-US" altLang="zh-CN" sz="2100" dirty="0">
              <a:latin typeface="Times New Roman" charset="0"/>
              <a:ea typeface="华文新魏" charset="0"/>
            </a:endParaRPr>
          </a:p>
          <a:p>
            <a:pPr marL="352463" indent="-352463" fontAlgn="auto">
              <a:lnSpc>
                <a:spcPct val="120000"/>
              </a:lnSpc>
              <a:spcAft>
                <a:spcPts val="0"/>
              </a:spcAft>
              <a:buSzPct val="70000"/>
              <a:buFont typeface="Wingdings" charset="2"/>
              <a:buNone/>
              <a:defRPr/>
            </a:pPr>
            <a:r>
              <a:rPr kumimoji="1" lang="en-US" altLang="zh-CN" sz="2100" dirty="0">
                <a:latin typeface="Times New Roman" charset="0"/>
                <a:ea typeface="华文新魏" charset="0"/>
              </a:rPr>
              <a:t>		</a:t>
            </a:r>
            <a:r>
              <a:rPr kumimoji="1" lang="zh-CN" altLang="en-US" sz="2100" dirty="0">
                <a:latin typeface="Times New Roman" charset="0"/>
                <a:ea typeface="华文新魏" charset="0"/>
              </a:rPr>
              <a:t>商[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C]</a:t>
            </a:r>
            <a:r>
              <a:rPr kumimoji="1" lang="zh-CN" altLang="en-US" sz="2100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sz="2100" dirty="0">
                <a:latin typeface="Times New Roman" charset="0"/>
                <a:ea typeface="华文新魏" charset="0"/>
              </a:rPr>
              <a:t>=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C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0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.C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1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C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2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...</a:t>
            </a:r>
            <a:r>
              <a:rPr kumimoji="1" lang="en-US" altLang="zh-CN" sz="2100" dirty="0" err="1">
                <a:latin typeface="Times New Roman" charset="0"/>
                <a:ea typeface="华文新魏" charset="0"/>
              </a:rPr>
              <a:t>C</a:t>
            </a:r>
            <a:r>
              <a:rPr kumimoji="1" lang="en-US" altLang="zh-CN" sz="2100" baseline="-25000" dirty="0" err="1">
                <a:latin typeface="Times New Roman" charset="0"/>
                <a:ea typeface="华文新魏" charset="0"/>
              </a:rPr>
              <a:t>n</a:t>
            </a:r>
            <a:endParaRPr kumimoji="1" lang="en-US" altLang="zh-CN" sz="2100" dirty="0">
              <a:latin typeface="Times New Roman" charset="0"/>
              <a:ea typeface="华文新魏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76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二进制原码一位除法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1928813" y="1125538"/>
            <a:ext cx="8191500" cy="5040312"/>
          </a:xfrm>
        </p:spPr>
        <p:txBody>
          <a:bodyPr lIns="69065" tIns="34533" rIns="69065" bIns="34533"/>
          <a:lstStyle/>
          <a:p>
            <a:pPr marL="198438" indent="-198438" eaLnBrk="1" hangingPunct="1">
              <a:lnSpc>
                <a:spcPct val="110000"/>
              </a:lnSpc>
              <a:buFont typeface="Wingdings" panose="05000000000000000000" pitchFamily="2" charset="2"/>
              <a:buChar char=""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运算规则</a:t>
            </a:r>
          </a:p>
          <a:p>
            <a:pPr marL="466725" lvl="1" indent="-198438" defTabSz="914400" fontAlgn="base">
              <a:lnSpc>
                <a:spcPct val="110000"/>
              </a:lnSpc>
              <a:spcAft>
                <a:spcPct val="0"/>
              </a:spcAft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两数相除，即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A÷B</a:t>
            </a:r>
          </a:p>
          <a:p>
            <a:pPr marL="466725" lvl="1" indent="-198438" defTabSz="914400" fontAlgn="base">
              <a:lnSpc>
                <a:spcPct val="110000"/>
              </a:lnSpc>
              <a:spcAft>
                <a:spcPct val="0"/>
              </a:spcAft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第1步除法：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－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，得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36600" lvl="2" indent="-198438" eaLnBrk="1" hangingPunct="1"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若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≥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0,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即余数为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正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，则商上</a:t>
            </a:r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</a:p>
          <a:p>
            <a:pPr marL="736600" lvl="2" indent="-198438" eaLnBrk="1" hangingPunct="1"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若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＜0,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即余数为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负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，则商上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，此时应加上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B，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以恢复成原来的余数</a:t>
            </a:r>
          </a:p>
          <a:p>
            <a:pPr marL="466725" lvl="1" indent="-198438" fontAlgn="base">
              <a:lnSpc>
                <a:spcPct val="110000"/>
              </a:lnSpc>
              <a:spcAft>
                <a:spcPct val="0"/>
              </a:spcAft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其后每1步除法通过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－2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B  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或者 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2R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－B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＝ 1,2,…,n)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实现</a:t>
            </a:r>
          </a:p>
          <a:p>
            <a:pPr marL="736600" lvl="2" indent="-198438" eaLnBrk="1" hangingPunct="1"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若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－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B＝R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i+1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≥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0,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即余数为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正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，则商上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</a:p>
          <a:p>
            <a:pPr marL="736600" lvl="2" indent="-198438" eaLnBrk="1" hangingPunct="1"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若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－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B＝R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i+1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＜0,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即余数为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负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，则商上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，此时应加上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B，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以恢复成原来的余数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231063" y="3806825"/>
            <a:ext cx="2808287" cy="919163"/>
          </a:xfrm>
          <a:prstGeom prst="wedgeRoundRectCallout">
            <a:avLst>
              <a:gd name="adj1" fmla="val -79505"/>
              <a:gd name="adj2" fmla="val -58190"/>
              <a:gd name="adj3" fmla="val 16667"/>
            </a:avLst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ea typeface="华文新魏" panose="02010800040101010101" pitchFamily="2" charset="-122"/>
              </a:rPr>
              <a:t>假余数！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ea typeface="华文新魏" panose="02010800040101010101" pitchFamily="2" charset="-122"/>
              </a:rPr>
              <a:t>应该加上除数，恢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ea typeface="华文新魏" panose="02010800040101010101" pitchFamily="2" charset="-122"/>
              </a:rPr>
              <a:t>复成真正的余数！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995306" y="942897"/>
            <a:ext cx="3833813" cy="1647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9065" tIns="34533" rIns="69065" bIns="34533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63" indent="-352463" fontAlgn="auto">
              <a:lnSpc>
                <a:spcPct val="120000"/>
              </a:lnSpc>
              <a:spcAft>
                <a:spcPts val="0"/>
              </a:spcAft>
              <a:buSzPct val="70000"/>
              <a:buFont typeface="Wingdings" charset="2"/>
              <a:buNone/>
              <a:defRPr/>
            </a:pPr>
            <a:r>
              <a:rPr kumimoji="1" lang="zh-CN" altLang="en-US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设： 被除数[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A]</a:t>
            </a:r>
            <a:r>
              <a:rPr kumimoji="1" lang="zh-CN" altLang="en-US" sz="1800" baseline="-250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=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A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0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.A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1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A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2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...A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n</a:t>
            </a:r>
            <a:endParaRPr kumimoji="1" lang="en-US" altLang="zh-CN" sz="1800" dirty="0">
              <a:solidFill>
                <a:srgbClr val="000000"/>
              </a:solidFill>
              <a:latin typeface="Times New Roman" charset="0"/>
              <a:ea typeface="华文新魏" charset="0"/>
            </a:endParaRPr>
          </a:p>
          <a:p>
            <a:pPr marL="352463" indent="-352463" fontAlgn="auto">
              <a:lnSpc>
                <a:spcPct val="120000"/>
              </a:lnSpc>
              <a:spcAft>
                <a:spcPts val="0"/>
              </a:spcAft>
              <a:buSzPct val="70000"/>
              <a:buFont typeface="Wingdings" charset="2"/>
              <a:buNone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	    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除数[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B]</a:t>
            </a:r>
            <a:r>
              <a:rPr kumimoji="1" lang="zh-CN" altLang="en-US" sz="1800" baseline="-250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=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B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0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.B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1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B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2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...</a:t>
            </a:r>
            <a:r>
              <a:rPr kumimoji="1" lang="en-US" altLang="zh-CN" sz="1800" dirty="0" err="1">
                <a:solidFill>
                  <a:srgbClr val="000000"/>
                </a:solidFill>
                <a:latin typeface="Times New Roman" charset="0"/>
                <a:ea typeface="华文新魏" charset="0"/>
              </a:rPr>
              <a:t>B</a:t>
            </a:r>
            <a:r>
              <a:rPr kumimoji="1" lang="en-US" altLang="zh-CN" sz="1800" baseline="-25000" dirty="0" err="1">
                <a:solidFill>
                  <a:srgbClr val="000000"/>
                </a:solidFill>
                <a:latin typeface="Times New Roman" charset="0"/>
                <a:ea typeface="华文新魏" charset="0"/>
              </a:rPr>
              <a:t>n</a:t>
            </a:r>
            <a:endParaRPr kumimoji="1" lang="en-US" altLang="zh-CN" sz="1800" dirty="0">
              <a:solidFill>
                <a:srgbClr val="000000"/>
              </a:solidFill>
              <a:latin typeface="Times New Roman" charset="0"/>
              <a:ea typeface="华文新魏" charset="0"/>
            </a:endParaRPr>
          </a:p>
          <a:p>
            <a:pPr marL="352463" indent="-352463" fontAlgn="auto">
              <a:lnSpc>
                <a:spcPct val="120000"/>
              </a:lnSpc>
              <a:spcAft>
                <a:spcPts val="0"/>
              </a:spcAft>
              <a:buSzPct val="70000"/>
              <a:buFont typeface="Wingdings" charset="2"/>
              <a:buNone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	    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商[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C]</a:t>
            </a:r>
            <a:r>
              <a:rPr kumimoji="1" lang="zh-CN" altLang="en-US" sz="1800" baseline="-250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=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C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0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.C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1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C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2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...</a:t>
            </a:r>
            <a:r>
              <a:rPr kumimoji="1" lang="en-US" altLang="zh-CN" sz="1800" dirty="0" err="1">
                <a:solidFill>
                  <a:srgbClr val="000000"/>
                </a:solidFill>
                <a:latin typeface="Times New Roman" charset="0"/>
                <a:ea typeface="华文新魏" charset="0"/>
              </a:rPr>
              <a:t>C</a:t>
            </a:r>
            <a:r>
              <a:rPr kumimoji="1" lang="en-US" altLang="zh-CN" sz="1800" baseline="-25000" dirty="0" err="1">
                <a:solidFill>
                  <a:srgbClr val="000000"/>
                </a:solidFill>
                <a:latin typeface="Times New Roman" charset="0"/>
                <a:ea typeface="华文新魏" charset="0"/>
              </a:rPr>
              <a:t>n</a:t>
            </a:r>
            <a:endParaRPr kumimoji="1" lang="en-US" altLang="zh-CN" sz="1800" baseline="-25000" dirty="0">
              <a:solidFill>
                <a:srgbClr val="000000"/>
              </a:solidFill>
              <a:latin typeface="Times New Roman" charset="0"/>
              <a:ea typeface="华文新魏" charset="0"/>
            </a:endParaRPr>
          </a:p>
          <a:p>
            <a:pPr marL="352463" indent="-352463" fontAlgn="auto">
              <a:lnSpc>
                <a:spcPct val="120000"/>
              </a:lnSpc>
              <a:spcAft>
                <a:spcPts val="0"/>
              </a:spcAft>
              <a:buSzPct val="70000"/>
              <a:buFont typeface="Wingdings" charset="2"/>
              <a:buNone/>
              <a:defRPr/>
            </a:pPr>
            <a:r>
              <a:rPr kumimoji="1" lang="zh-CN" altLang="en-US" sz="1800" dirty="0">
                <a:latin typeface="Times New Roman" charset="0"/>
                <a:ea typeface="华文新魏" charset="0"/>
              </a:rPr>
              <a:t>           余数[</a:t>
            </a:r>
            <a:r>
              <a:rPr kumimoji="1" lang="en-US" altLang="zh-CN" sz="1800" dirty="0">
                <a:latin typeface="Times New Roman" charset="0"/>
                <a:ea typeface="华文新魏" charset="0"/>
              </a:rPr>
              <a:t>R]</a:t>
            </a:r>
            <a:r>
              <a:rPr kumimoji="1" lang="zh-CN" altLang="en-US" sz="1800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sz="1800" dirty="0">
                <a:latin typeface="Times New Roman" charset="0"/>
                <a:ea typeface="华文新魏" charset="0"/>
              </a:rPr>
              <a:t>=</a:t>
            </a:r>
            <a:r>
              <a:rPr kumimoji="1" lang="zh-CN" altLang="zh-CN" sz="1800" dirty="0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1800" baseline="-25000" dirty="0">
                <a:latin typeface="Times New Roman" charset="0"/>
                <a:ea typeface="华文新魏" charset="0"/>
              </a:rPr>
              <a:t>0</a:t>
            </a:r>
            <a:r>
              <a:rPr kumimoji="1" lang="en-US" altLang="zh-CN" sz="1800" dirty="0">
                <a:latin typeface="Times New Roman" charset="0"/>
                <a:ea typeface="华文新魏" charset="0"/>
              </a:rPr>
              <a:t>.r</a:t>
            </a:r>
            <a:r>
              <a:rPr kumimoji="1" lang="en-US" altLang="zh-CN" sz="1800" baseline="-25000" dirty="0">
                <a:latin typeface="Times New Roman" charset="0"/>
                <a:ea typeface="华文新魏" charset="0"/>
              </a:rPr>
              <a:t>1</a:t>
            </a:r>
            <a:r>
              <a:rPr kumimoji="1" lang="zh-CN" altLang="zh-CN" sz="1800" dirty="0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1800" baseline="-25000" dirty="0">
                <a:latin typeface="Times New Roman" charset="0"/>
                <a:ea typeface="华文新魏" charset="0"/>
              </a:rPr>
              <a:t>2</a:t>
            </a:r>
            <a:r>
              <a:rPr kumimoji="1" lang="en-US" altLang="zh-CN" sz="1800" dirty="0">
                <a:latin typeface="Times New Roman" charset="0"/>
                <a:ea typeface="华文新魏" charset="0"/>
              </a:rPr>
              <a:t>…</a:t>
            </a:r>
            <a:r>
              <a:rPr kumimoji="1" lang="zh-CN" altLang="zh-CN" sz="1800" dirty="0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1800" baseline="-25000" dirty="0">
                <a:latin typeface="Times New Roman" charset="0"/>
                <a:ea typeface="华文新魏" charset="0"/>
              </a:rPr>
              <a:t>n</a:t>
            </a:r>
            <a:endParaRPr kumimoji="1" lang="en-US" altLang="zh-CN" sz="1800" dirty="0">
              <a:latin typeface="Times New Roman" charset="0"/>
              <a:ea typeface="华文新魏" charset="0"/>
            </a:endParaRPr>
          </a:p>
          <a:p>
            <a:pPr marL="352463" indent="-352463" fontAlgn="auto">
              <a:lnSpc>
                <a:spcPct val="120000"/>
              </a:lnSpc>
              <a:spcAft>
                <a:spcPts val="0"/>
              </a:spcAft>
              <a:buSzPct val="70000"/>
              <a:buFont typeface="Wingdings" charset="2"/>
              <a:buNone/>
              <a:defRPr/>
            </a:pPr>
            <a:endParaRPr kumimoji="1" lang="en-US" altLang="zh-CN" sz="1800" dirty="0">
              <a:solidFill>
                <a:srgbClr val="000000"/>
              </a:solidFill>
              <a:latin typeface="Times New Roman" charset="0"/>
              <a:ea typeface="华文新魏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二进制原码一位除法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2692400" y="2781300"/>
            <a:ext cx="7239000" cy="259238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9065" tIns="34533" rIns="69065" bIns="34533" rtlCol="0">
            <a:normAutofit fontScale="85000" lnSpcReduction="20000"/>
          </a:bodyPr>
          <a:lstStyle/>
          <a:p>
            <a:pPr marL="352463" indent="-352463" eaLnBrk="1" fontAlgn="auto" hangingPunct="1">
              <a:spcAft>
                <a:spcPts val="0"/>
              </a:spcAft>
              <a:buSzPct val="70000"/>
              <a:buFont typeface="Wingdings" charset="2"/>
              <a:buNone/>
              <a:defRPr/>
            </a:pPr>
            <a:r>
              <a:rPr kumimoji="1" lang="zh-CN" altLang="en-US" sz="2100" dirty="0">
                <a:latin typeface="Times New Roman" charset="0"/>
                <a:ea typeface="华文新魏" charset="0"/>
              </a:rPr>
              <a:t>设： 	被除数[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A]</a:t>
            </a:r>
            <a:r>
              <a:rPr kumimoji="1" lang="zh-CN" altLang="en-US" sz="2100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sz="2100" dirty="0">
                <a:latin typeface="Times New Roman" charset="0"/>
                <a:ea typeface="华文新魏" charset="0"/>
              </a:rPr>
              <a:t>=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A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0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.A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1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A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2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...A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n</a:t>
            </a:r>
            <a:endParaRPr kumimoji="1" lang="en-US" altLang="zh-CN" sz="2100" dirty="0">
              <a:latin typeface="Times New Roman" charset="0"/>
              <a:ea typeface="华文新魏" charset="0"/>
            </a:endParaRPr>
          </a:p>
          <a:p>
            <a:pPr marL="352463" indent="-352463" eaLnBrk="1" fontAlgn="auto" hangingPunct="1">
              <a:spcAft>
                <a:spcPts val="0"/>
              </a:spcAft>
              <a:buSzPct val="70000"/>
              <a:buFont typeface="Wingdings" charset="2"/>
              <a:buNone/>
              <a:defRPr/>
            </a:pPr>
            <a:r>
              <a:rPr kumimoji="1" lang="en-US" altLang="zh-CN" sz="2100" dirty="0">
                <a:latin typeface="Times New Roman" charset="0"/>
                <a:ea typeface="华文新魏" charset="0"/>
              </a:rPr>
              <a:t>		</a:t>
            </a:r>
            <a:r>
              <a:rPr kumimoji="1" lang="zh-CN" altLang="en-US" sz="2100" dirty="0">
                <a:latin typeface="Times New Roman" charset="0"/>
                <a:ea typeface="华文新魏" charset="0"/>
              </a:rPr>
              <a:t>除数[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B]</a:t>
            </a:r>
            <a:r>
              <a:rPr kumimoji="1" lang="zh-CN" altLang="en-US" sz="2100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sz="2100" dirty="0">
                <a:latin typeface="Times New Roman" charset="0"/>
                <a:ea typeface="华文新魏" charset="0"/>
              </a:rPr>
              <a:t>=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B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0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.B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1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B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2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...</a:t>
            </a:r>
            <a:r>
              <a:rPr kumimoji="1" lang="en-US" altLang="zh-CN" sz="2100" dirty="0" err="1">
                <a:latin typeface="Times New Roman" charset="0"/>
                <a:ea typeface="华文新魏" charset="0"/>
              </a:rPr>
              <a:t>B</a:t>
            </a:r>
            <a:r>
              <a:rPr kumimoji="1" lang="en-US" altLang="zh-CN" sz="2100" baseline="-25000" dirty="0" err="1">
                <a:latin typeface="Times New Roman" charset="0"/>
                <a:ea typeface="华文新魏" charset="0"/>
              </a:rPr>
              <a:t>n</a:t>
            </a:r>
            <a:endParaRPr kumimoji="1" lang="en-US" altLang="zh-CN" sz="2100" dirty="0">
              <a:latin typeface="Times New Roman" charset="0"/>
              <a:ea typeface="华文新魏" charset="0"/>
            </a:endParaRPr>
          </a:p>
          <a:p>
            <a:pPr marL="352463" indent="-352463" eaLnBrk="1" fontAlgn="auto" hangingPunct="1">
              <a:spcAft>
                <a:spcPts val="0"/>
              </a:spcAft>
              <a:buSzPct val="70000"/>
              <a:buFont typeface="Wingdings" charset="2"/>
              <a:buNone/>
              <a:defRPr/>
            </a:pPr>
            <a:r>
              <a:rPr kumimoji="1" lang="en-US" altLang="zh-CN" sz="2100" dirty="0">
                <a:latin typeface="Times New Roman" charset="0"/>
                <a:ea typeface="华文新魏" charset="0"/>
              </a:rPr>
              <a:t>		</a:t>
            </a:r>
            <a:r>
              <a:rPr kumimoji="1" lang="zh-CN" altLang="en-US" sz="2100" dirty="0">
                <a:latin typeface="Times New Roman" charset="0"/>
                <a:ea typeface="华文新魏" charset="0"/>
              </a:rPr>
              <a:t>商[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C]</a:t>
            </a:r>
            <a:r>
              <a:rPr kumimoji="1" lang="zh-CN" altLang="en-US" sz="2100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sz="2100" dirty="0">
                <a:latin typeface="Times New Roman" charset="0"/>
                <a:ea typeface="华文新魏" charset="0"/>
              </a:rPr>
              <a:t>=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C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0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.C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1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C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2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...</a:t>
            </a:r>
            <a:r>
              <a:rPr kumimoji="1" lang="en-US" altLang="zh-CN" sz="2100" dirty="0" err="1">
                <a:latin typeface="Times New Roman" charset="0"/>
                <a:ea typeface="华文新魏" charset="0"/>
              </a:rPr>
              <a:t>C</a:t>
            </a:r>
            <a:r>
              <a:rPr kumimoji="1" lang="en-US" altLang="zh-CN" sz="2100" baseline="-25000" dirty="0" err="1">
                <a:latin typeface="Times New Roman" charset="0"/>
                <a:ea typeface="华文新魏" charset="0"/>
              </a:rPr>
              <a:t>n</a:t>
            </a:r>
            <a:endParaRPr kumimoji="1" lang="en-US" altLang="zh-CN" sz="2100" dirty="0">
              <a:latin typeface="Times New Roman" charset="0"/>
              <a:ea typeface="华文新魏" charset="0"/>
            </a:endParaRPr>
          </a:p>
          <a:p>
            <a:pPr marL="352463" indent="-352463" eaLnBrk="1" fontAlgn="auto" hangingPunct="1">
              <a:spcAft>
                <a:spcPts val="0"/>
              </a:spcAft>
              <a:buSzPct val="70000"/>
              <a:buFont typeface="Wingdings" charset="2"/>
              <a:buNone/>
              <a:defRPr/>
            </a:pPr>
            <a:r>
              <a:rPr kumimoji="1" lang="en-US" altLang="zh-CN" sz="2100" dirty="0">
                <a:latin typeface="Times New Roman" charset="0"/>
                <a:ea typeface="华文新魏" charset="0"/>
              </a:rPr>
              <a:t>		</a:t>
            </a:r>
            <a:r>
              <a:rPr kumimoji="1" lang="zh-CN" altLang="en-US" sz="2100" dirty="0">
                <a:latin typeface="Times New Roman" charset="0"/>
                <a:ea typeface="华文新魏" charset="0"/>
              </a:rPr>
              <a:t>余数[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R]</a:t>
            </a:r>
            <a:r>
              <a:rPr kumimoji="1" lang="zh-CN" altLang="en-US" sz="2100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sz="2100" dirty="0">
                <a:latin typeface="Times New Roman" charset="0"/>
                <a:ea typeface="华文新魏" charset="0"/>
              </a:rPr>
              <a:t>=</a:t>
            </a:r>
            <a:r>
              <a:rPr kumimoji="1" lang="zh-CN" altLang="zh-CN" sz="2100" dirty="0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0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.r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1</a:t>
            </a:r>
            <a:r>
              <a:rPr kumimoji="1" lang="zh-CN" altLang="zh-CN" sz="2100" dirty="0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2</a:t>
            </a:r>
            <a:r>
              <a:rPr kumimoji="1" lang="en-US" altLang="zh-CN" sz="2100" dirty="0">
                <a:latin typeface="Times New Roman" charset="0"/>
                <a:ea typeface="华文新魏" charset="0"/>
              </a:rPr>
              <a:t>…</a:t>
            </a:r>
            <a:r>
              <a:rPr kumimoji="1" lang="zh-CN" altLang="zh-CN" sz="2100" dirty="0" err="1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2100" baseline="-25000" dirty="0">
                <a:latin typeface="Times New Roman" charset="0"/>
                <a:ea typeface="华文新魏" charset="0"/>
              </a:rPr>
              <a:t>n</a:t>
            </a:r>
            <a:endParaRPr kumimoji="1" lang="en-US" altLang="zh-CN" sz="2100" dirty="0">
              <a:latin typeface="Times New Roman" charset="0"/>
              <a:ea typeface="华文新魏" charset="0"/>
            </a:endParaRPr>
          </a:p>
          <a:p>
            <a:pPr marL="352463" indent="-352463" eaLnBrk="1" fontAlgn="auto" hangingPunct="1">
              <a:spcAft>
                <a:spcPts val="0"/>
              </a:spcAft>
              <a:buSzPct val="70000"/>
              <a:buFont typeface="Wingdings" charset="2"/>
              <a:buNone/>
              <a:defRPr/>
            </a:pPr>
            <a:r>
              <a:rPr kumimoji="1" lang="en-US" altLang="zh-CN" sz="2100" dirty="0">
                <a:latin typeface="Times New Roman" charset="0"/>
                <a:ea typeface="华文新魏" charset="0"/>
              </a:rPr>
              <a:t>	</a:t>
            </a:r>
            <a:r>
              <a:rPr kumimoji="1" lang="zh-CN" altLang="en-US" sz="2100" dirty="0">
                <a:latin typeface="Times New Roman" charset="0"/>
                <a:ea typeface="华文新魏" charset="0"/>
              </a:rPr>
              <a:t>于是：</a:t>
            </a:r>
          </a:p>
          <a:p>
            <a:pPr marL="352463" indent="-352463" eaLnBrk="1" fontAlgn="auto" hangingPunct="1">
              <a:spcAft>
                <a:spcPts val="0"/>
              </a:spcAft>
              <a:buSzPct val="70000"/>
              <a:buFont typeface="Wingdings" charset="2"/>
              <a:buNone/>
              <a:defRPr/>
            </a:pPr>
            <a:r>
              <a:rPr kumimoji="1" lang="zh-CN" altLang="en-US" sz="2100" dirty="0">
                <a:latin typeface="Times New Roman" charset="0"/>
                <a:ea typeface="华文新魏" charset="0"/>
              </a:rPr>
              <a:t>		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[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A]</a:t>
            </a:r>
            <a:r>
              <a:rPr kumimoji="1" lang="zh-CN" altLang="en-US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=[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C]</a:t>
            </a:r>
            <a:r>
              <a:rPr kumimoji="1" lang="zh-CN" altLang="en-US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dirty="0">
                <a:latin typeface="Times New Roman" charset="0"/>
                <a:ea typeface="华文新魏" charset="0"/>
                <a:sym typeface="Symbol" charset="0"/>
              </a:rPr>
              <a:t>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[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B]</a:t>
            </a:r>
            <a:r>
              <a:rPr kumimoji="1" lang="zh-CN" altLang="en-US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 + [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R]</a:t>
            </a:r>
            <a:r>
              <a:rPr kumimoji="1" lang="zh-CN" altLang="en-US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  <a:ea typeface="华文新魏" charset="0"/>
                <a:sym typeface="Symbol" charset="0"/>
              </a:rPr>
              <a:t>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2</a:t>
            </a:r>
            <a:r>
              <a:rPr kumimoji="1" lang="zh-CN" altLang="en-US" baseline="3000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-</a:t>
            </a:r>
            <a:r>
              <a:rPr kumimoji="1" lang="en-US" altLang="zh-CN" baseline="3000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98662" y="958660"/>
            <a:ext cx="9234369" cy="14711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笔算过程在计算机上的实现：除数</a:t>
            </a:r>
            <a:r>
              <a:rPr kumimoji="1" lang="zh-CN" altLang="en-US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右移</a:t>
            </a:r>
            <a:r>
              <a:rPr kumimoji="1" lang="zh-CN" altLang="en-US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一位</a:t>
            </a:r>
            <a:r>
              <a:rPr kumimoji="1" lang="en-US" altLang="zh-CN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乘以2</a:t>
            </a:r>
            <a:r>
              <a:rPr kumimoji="1" lang="en-US" altLang="zh-CN" baseline="300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-1</a:t>
            </a:r>
            <a:r>
              <a:rPr kumimoji="1" lang="en-US" altLang="zh-CN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)</a:t>
            </a:r>
            <a:r>
              <a:rPr kumimoji="1" lang="zh-CN" altLang="en-US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与余数比较，等效于除数不动，而使余数</a:t>
            </a:r>
            <a:r>
              <a:rPr kumimoji="1" lang="zh-CN" altLang="en-US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左移</a:t>
            </a:r>
            <a:r>
              <a:rPr kumimoji="1" lang="zh-CN" altLang="en-US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一位</a:t>
            </a:r>
            <a:r>
              <a:rPr kumimoji="1" lang="en-US" altLang="zh-CN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乘以2</a:t>
            </a:r>
            <a:r>
              <a:rPr kumimoji="1" lang="en-US" altLang="zh-CN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)</a:t>
            </a:r>
            <a:endParaRPr kumimoji="1" lang="zh-CN" altLang="en-US" dirty="0">
              <a:solidFill>
                <a:schemeClr val="tx1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121525" y="3321050"/>
            <a:ext cx="2268538" cy="917575"/>
          </a:xfrm>
          <a:prstGeom prst="wedgeRoundRectCallout">
            <a:avLst>
              <a:gd name="adj1" fmla="val -86745"/>
              <a:gd name="adj2" fmla="val 34824"/>
              <a:gd name="adj3" fmla="val 16667"/>
            </a:avLst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ea typeface="华文新魏" panose="02010800040101010101" pitchFamily="2" charset="-122"/>
              </a:rPr>
              <a:t>机器运算的结果</a:t>
            </a:r>
            <a:endParaRPr kumimoji="1" lang="en-US" altLang="zh-CN" sz="18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ea typeface="华文新魏" panose="02010800040101010101" pitchFamily="2" charset="-122"/>
              </a:rPr>
              <a:t>还不是真余数</a:t>
            </a:r>
            <a:endParaRPr kumimoji="1" lang="en-US" altLang="zh-CN" sz="18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17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二进制原码一位除法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90725" y="1484313"/>
            <a:ext cx="6059488" cy="4248943"/>
          </a:xfrm>
          <a:prstGeom prst="rect">
            <a:avLst/>
          </a:prstGeom>
          <a:noFill/>
          <a:ln>
            <a:noFill/>
          </a:ln>
        </p:spPr>
        <p:txBody>
          <a:bodyPr lIns="69065" tIns="34533" rIns="69065" bIns="34533"/>
          <a:lstStyle>
            <a:lvl1pPr marL="179388" indent="-179388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90488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179388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2082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j-lt"/>
                <a:ea typeface="华文中宋" pitchFamily="2" charset="-122"/>
              </a:defRPr>
            </a:lvl4pPr>
            <a:lvl5pPr marL="261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3073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6pPr>
            <a:lvl7pPr marL="3530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7pPr>
            <a:lvl8pPr marL="3987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8pPr>
            <a:lvl9pPr marL="4445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9pPr>
          </a:lstStyle>
          <a:p>
            <a:pPr marL="134555" indent="-134555" defTabSz="685874">
              <a:lnSpc>
                <a:spcPct val="15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例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1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：</a:t>
            </a:r>
            <a:r>
              <a:rPr kumimoji="1" lang="en-US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A= − 0.1001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，</a:t>
            </a:r>
            <a:r>
              <a:rPr kumimoji="1" lang="en-US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 B=0.1011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，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求[</a:t>
            </a:r>
            <a:r>
              <a:rPr kumimoji="1" lang="en-US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A/B]</a:t>
            </a:r>
            <a:r>
              <a:rPr kumimoji="1" lang="zh-CN" altLang="en-US" sz="2400" kern="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原</a:t>
            </a:r>
          </a:p>
          <a:p>
            <a:pPr marL="134555" indent="-134555" defTabSz="685874">
              <a:lnSpc>
                <a:spcPct val="15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解： |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A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|=0.1001，|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B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|=0.1011，</a:t>
            </a:r>
            <a:endParaRPr kumimoji="1" lang="en-US" altLang="zh-CN" sz="2400" kern="0" dirty="0">
              <a:solidFill>
                <a:srgbClr val="000000"/>
              </a:solidFill>
              <a:latin typeface="Times New Roman"/>
              <a:ea typeface="华文新魏"/>
            </a:endParaRPr>
          </a:p>
          <a:p>
            <a:pPr marL="134555" indent="-134555" defTabSz="685874">
              <a:lnSpc>
                <a:spcPct val="15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kern="0" dirty="0">
                <a:latin typeface="Times New Roman"/>
                <a:ea typeface="华文新魏"/>
              </a:rPr>
              <a:t>          </a:t>
            </a:r>
            <a:r>
              <a:rPr kumimoji="1" lang="en-US" altLang="zh-CN" sz="2400" dirty="0">
                <a:latin typeface="Times New Roman" charset="0"/>
                <a:ea typeface="华文新魏" charset="0"/>
              </a:rPr>
              <a:t>|A| &lt; |B|</a:t>
            </a:r>
            <a:r>
              <a:rPr kumimoji="1" lang="zh-CN" altLang="en-US" sz="2400" dirty="0">
                <a:latin typeface="Times New Roman" charset="0"/>
                <a:ea typeface="华文新魏" charset="0"/>
              </a:rPr>
              <a:t>，满足要求</a:t>
            </a:r>
            <a:endParaRPr kumimoji="1" lang="en-US" altLang="zh-CN" sz="2400" dirty="0">
              <a:latin typeface="Times New Roman" charset="0"/>
              <a:ea typeface="华文新魏" charset="0"/>
            </a:endParaRPr>
          </a:p>
          <a:p>
            <a:pPr>
              <a:lnSpc>
                <a:spcPct val="15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          C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0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=A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0</a:t>
            </a:r>
            <a:r>
              <a:rPr kumimoji="1" lang="en-US" altLang="zh-CN" sz="2400" kern="0" dirty="0">
                <a:solidFill>
                  <a:srgbClr val="FF0000"/>
                </a:solidFill>
                <a:latin typeface="Times New Roman"/>
                <a:ea typeface="华文新魏"/>
                <a:sym typeface="Symbol" panose="05050102010706020507" pitchFamily="18" charset="2"/>
              </a:rPr>
              <a:t>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B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0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=1</a:t>
            </a:r>
          </a:p>
          <a:p>
            <a:pPr>
              <a:lnSpc>
                <a:spcPct val="15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		 r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0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=A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0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=1</a:t>
            </a:r>
            <a:endParaRPr kumimoji="1" lang="en-US" altLang="zh-CN" sz="2400" dirty="0">
              <a:latin typeface="Times New Roman" charset="0"/>
              <a:ea typeface="华文新魏" charset="0"/>
            </a:endParaRPr>
          </a:p>
          <a:p>
            <a:pPr>
              <a:lnSpc>
                <a:spcPct val="15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	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        −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|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B</a:t>
            </a:r>
            <a:r>
              <a:rPr kumimoji="1" lang="en-US" altLang="zh-CN" sz="2400" dirty="0">
                <a:latin typeface="Times New Roman" charset="0"/>
                <a:ea typeface="华文新魏" charset="0"/>
              </a:rPr>
              <a:t>|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＝[−|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B|]</a:t>
            </a:r>
            <a:r>
              <a:rPr kumimoji="1" lang="zh-CN" altLang="en-US" sz="2400" kern="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补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=</a:t>
            </a:r>
            <a:r>
              <a:rPr kumimoji="1" lang="en-US" altLang="zh-CN" sz="2400" kern="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11</a:t>
            </a:r>
            <a:r>
              <a:rPr kumimoji="1" lang="zh-CN" altLang="en-US" sz="2400" kern="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.</a:t>
            </a:r>
            <a:r>
              <a:rPr kumimoji="1" lang="en-US" altLang="zh-CN" sz="2400" kern="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0101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 </a:t>
            </a:r>
          </a:p>
          <a:p>
            <a:pPr marL="134555" indent="-134555" defTabSz="685874">
              <a:lnSpc>
                <a:spcPct val="15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		</a:t>
            </a:r>
            <a:endParaRPr kumimoji="1" lang="en-US" altLang="zh-CN" sz="2400" kern="0" dirty="0">
              <a:solidFill>
                <a:srgbClr val="000000"/>
              </a:solidFill>
              <a:latin typeface="Times New Roman"/>
              <a:ea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92719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二进制原码一位除法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5875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402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二进制原码一位除法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2000" cy="5040312"/>
          </a:xfrm>
        </p:spPr>
        <p:txBody>
          <a:bodyPr lIns="92075" tIns="46039" rIns="92075" bIns="46039"/>
          <a:lstStyle/>
          <a:p>
            <a:pPr marL="255588" indent="-255588" eaLnBrk="1" hangingPunct="1">
              <a:lnSpc>
                <a:spcPct val="120000"/>
              </a:lnSpc>
              <a:buSzPct val="70000"/>
              <a:buFontTx/>
              <a:buChar char="•"/>
            </a:pPr>
            <a:endParaRPr kumimoji="1" lang="zh-CN" altLang="en-US" sz="30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255588" indent="-255588" eaLnBrk="1" hangingPunct="1">
              <a:lnSpc>
                <a:spcPct val="120000"/>
              </a:lnSpc>
              <a:buSzPct val="70000"/>
              <a:buFontTx/>
              <a:buChar char="•"/>
            </a:pPr>
            <a:endParaRPr kumimoji="1" lang="en-US" altLang="zh-CN" sz="30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255588" indent="-255588" eaLnBrk="1" hangingPunct="1">
              <a:lnSpc>
                <a:spcPct val="120000"/>
              </a:lnSpc>
              <a:buSzPct val="70000"/>
              <a:buFontTx/>
              <a:buChar char="•"/>
            </a:pPr>
            <a:endParaRPr kumimoji="1" lang="zh-CN" altLang="en-US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255588" indent="-255588" eaLnBrk="1" hangingPunct="1">
              <a:spcBef>
                <a:spcPct val="0"/>
              </a:spcBef>
              <a:buFont typeface="Wingdings" panose="05000000000000000000" pitchFamily="2" charset="2"/>
              <a:buChar char=""/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相同位数的除法，对于不同的值，由于可能有恢复余数的过程，造成运算步数不统一。控制器实现困难！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832100" y="1104900"/>
            <a:ext cx="5170488" cy="1460500"/>
          </a:xfrm>
          <a:prstGeom prst="cloudCallout">
            <a:avLst>
              <a:gd name="adj1" fmla="val -39931"/>
              <a:gd name="adj2" fmla="val 33107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200" b="1" dirty="0">
                <a:latin typeface="华文新魏" charset="0"/>
                <a:ea typeface="华文新魏" charset="0"/>
                <a:cs typeface="华文新魏" charset="0"/>
              </a:rPr>
              <a:t>  恢复余数除法，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200" b="1" dirty="0">
                <a:latin typeface="华文新魏" charset="0"/>
                <a:ea typeface="华文新魏" charset="0"/>
                <a:cs typeface="华文新魏" charset="0"/>
              </a:rPr>
              <a:t>有什么问题？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319963" y="4508500"/>
            <a:ext cx="3551237" cy="1143000"/>
          </a:xfrm>
          <a:prstGeom prst="star16">
            <a:avLst>
              <a:gd name="adj" fmla="val 42338"/>
            </a:avLst>
          </a:prstGeom>
          <a:solidFill>
            <a:srgbClr val="0000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加减交替法</a:t>
            </a:r>
            <a:endParaRPr kumimoji="1" lang="zh-CN" altLang="en-US" sz="3200" b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839788" y="4149725"/>
            <a:ext cx="4176712" cy="1185863"/>
          </a:xfrm>
          <a:prstGeom prst="cloudCallout">
            <a:avLst>
              <a:gd name="adj1" fmla="val -14982"/>
              <a:gd name="adj2" fmla="val 10870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ea"/>
              </a:rPr>
              <a:t>去掉“恢复余数”</a:t>
            </a:r>
            <a:r>
              <a:rPr lang="en-US" altLang="zh-CN" sz="2600" dirty="0">
                <a:solidFill>
                  <a:schemeClr val="tx1"/>
                </a:solidFill>
                <a:latin typeface="+mj-ea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latin typeface="+mj-ea"/>
              </a:rPr>
              <a:t>步骤？</a:t>
            </a:r>
            <a:endParaRPr lang="en-US" altLang="zh-CN" sz="26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9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5522913"/>
            <a:ext cx="100012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35" descr="u=207606497,4036238559&amp;fm=21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4581525"/>
            <a:ext cx="760412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80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nimBg="1" autoUpdateAnimBg="0"/>
      <p:bldP spid="7" grpId="0" animBg="1" autoUpdateAnimBg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二进制原码一位除法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2000" cy="5040312"/>
          </a:xfrm>
        </p:spPr>
        <p:txBody>
          <a:bodyPr lIns="92075" tIns="46039" rIns="92075" bIns="46039"/>
          <a:lstStyle/>
          <a:p>
            <a:pPr marL="255588" indent="-255588" eaLnBrk="1" hangingPunct="1">
              <a:buFont typeface="Wingdings" panose="05000000000000000000" pitchFamily="2" charset="2"/>
              <a:buChar char=""/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加法交替法</a:t>
            </a:r>
          </a:p>
          <a:p>
            <a:pPr marL="623888" lvl="1" indent="-265113" defTabSz="914400" fontAlgn="base">
              <a:spcAft>
                <a:spcPct val="0"/>
              </a:spcAft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若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&gt;0，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商“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”，下步除法的新余数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i+1</a:t>
            </a:r>
            <a:endParaRPr kumimoji="1"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255588" indent="-255588" eaLnBrk="1" hangingPunct="1"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		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i+1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= 2R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- |B|</a:t>
            </a:r>
          </a:p>
          <a:p>
            <a:pPr marL="623888" lvl="1" indent="-265113" defTabSz="914400" fontAlgn="base">
              <a:spcAft>
                <a:spcPct val="0"/>
              </a:spcAft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若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&lt;0，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商“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”，要得到下步除法的新余数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i+1，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不必恢复余数，只要将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视为真余数，左移一位，再加上|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B|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就得到新余数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i+1</a:t>
            </a:r>
            <a:endParaRPr kumimoji="1"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255588" indent="-255588" eaLnBrk="1" hangingPunct="1">
              <a:buClr>
                <a:srgbClr val="FF9966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		R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i+1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= 2(R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+ |B|) - |B| = 2R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+ |B|</a:t>
            </a:r>
            <a:endParaRPr kumimoji="1"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623888" lvl="1" indent="-265113" defTabSz="914400" fontAlgn="base">
              <a:spcAft>
                <a:spcPct val="0"/>
              </a:spcAft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小结：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017188" y="4221163"/>
            <a:ext cx="4660461" cy="1220787"/>
          </a:xfrm>
          <a:prstGeom prst="wedgeRoundRectCallout">
            <a:avLst>
              <a:gd name="adj1" fmla="val -56190"/>
              <a:gd name="adj2" fmla="val -78153"/>
              <a:gd name="adj3" fmla="val 16667"/>
            </a:avLst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b="1" dirty="0">
                <a:latin typeface="Times New Roman" charset="0"/>
                <a:ea typeface="华文新魏" charset="0"/>
                <a:cs typeface="华文新魏" charset="0"/>
              </a:rPr>
              <a:t>视</a:t>
            </a:r>
            <a:r>
              <a:rPr kumimoji="1" lang="en-US" altLang="zh-CN" b="1" dirty="0" err="1">
                <a:latin typeface="Times New Roman" charset="0"/>
                <a:ea typeface="华文新魏" charset="0"/>
                <a:cs typeface="华文新魏" charset="0"/>
              </a:rPr>
              <a:t>R</a:t>
            </a:r>
            <a:r>
              <a:rPr kumimoji="1" lang="en-US" altLang="zh-CN" b="1" baseline="-25000" dirty="0" err="1">
                <a:latin typeface="Times New Roman" charset="0"/>
                <a:ea typeface="华文新魏" charset="0"/>
                <a:cs typeface="华文新魏" charset="0"/>
              </a:rPr>
              <a:t>i</a:t>
            </a:r>
            <a:r>
              <a:rPr kumimoji="1" lang="zh-CN" altLang="en-US" b="1" dirty="0">
                <a:latin typeface="Times New Roman" charset="0"/>
                <a:ea typeface="华文新魏" charset="0"/>
                <a:cs typeface="华文新魏" charset="0"/>
              </a:rPr>
              <a:t>为真余数，左移一位</a:t>
            </a:r>
            <a:r>
              <a:rPr kumimoji="1" lang="zh-CN" altLang="en-US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  <a:ea typeface="华文新魏" charset="0"/>
                <a:cs typeface="华文新魏" charset="0"/>
              </a:rPr>
              <a:t>再加|</a:t>
            </a:r>
            <a:r>
              <a:rPr kumimoji="1" lang="en-US" altLang="zh-CN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  <a:ea typeface="华文新魏" charset="0"/>
                <a:cs typeface="华文新魏" charset="0"/>
              </a:rPr>
              <a:t>B|</a:t>
            </a:r>
            <a:r>
              <a:rPr kumimoji="1" lang="zh-CN" altLang="en-US" b="1" dirty="0">
                <a:latin typeface="Times New Roman" charset="0"/>
                <a:ea typeface="华文新魏" charset="0"/>
                <a:cs typeface="华文新魏" charset="0"/>
              </a:rPr>
              <a:t>就可得到新余数</a:t>
            </a:r>
            <a:r>
              <a:rPr kumimoji="1" lang="en-US" altLang="zh-CN" b="1" dirty="0">
                <a:latin typeface="Times New Roman" charset="0"/>
                <a:ea typeface="华文新魏" charset="0"/>
                <a:cs typeface="华文新魏" charset="0"/>
              </a:rPr>
              <a:t>R</a:t>
            </a:r>
            <a:r>
              <a:rPr kumimoji="1" lang="en-US" altLang="zh-CN" b="1" baseline="-25000" dirty="0">
                <a:latin typeface="Times New Roman" charset="0"/>
                <a:ea typeface="华文新魏" charset="0"/>
                <a:cs typeface="华文新魏" charset="0"/>
              </a:rPr>
              <a:t>i+1</a:t>
            </a:r>
            <a:r>
              <a:rPr kumimoji="1" lang="en-US" altLang="zh-CN" b="1" dirty="0">
                <a:latin typeface="Times New Roman" charset="0"/>
                <a:ea typeface="华文新魏" charset="0"/>
                <a:cs typeface="华文新魏" charset="0"/>
              </a:rPr>
              <a:t> </a:t>
            </a:r>
            <a:endParaRPr kumimoji="1" lang="zh-CN" altLang="en-US" b="1" dirty="0">
              <a:latin typeface="Times New Roman" charset="0"/>
              <a:ea typeface="华文新魏" charset="0"/>
              <a:cs typeface="华文新魏" charset="0"/>
            </a:endParaRPr>
          </a:p>
        </p:txBody>
      </p:sp>
      <p:cxnSp>
        <p:nvCxnSpPr>
          <p:cNvPr id="7" name="直线连接符 4"/>
          <p:cNvCxnSpPr/>
          <p:nvPr/>
        </p:nvCxnSpPr>
        <p:spPr>
          <a:xfrm>
            <a:off x="2424113" y="4509120"/>
            <a:ext cx="1798885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4943475" y="4509120"/>
            <a:ext cx="7556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83676" y="5085184"/>
            <a:ext cx="5939622" cy="1372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34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600" dirty="0">
                <a:latin typeface="Times New Roman" charset="0"/>
                <a:ea typeface="华文新魏" charset="0"/>
              </a:rPr>
              <a:t>本次余数为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正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，下步除法作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减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法</a:t>
            </a:r>
          </a:p>
          <a:p>
            <a:pPr marL="457234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600" dirty="0">
                <a:latin typeface="Times New Roman" charset="0"/>
                <a:ea typeface="华文新魏" charset="0"/>
              </a:rPr>
              <a:t>本次余数为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负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，下步除法作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加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67912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691050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二进制原码一位除法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2000" cy="5040312"/>
          </a:xfrm>
        </p:spPr>
        <p:txBody>
          <a:bodyPr lIns="92075" tIns="46039" rIns="92075" bIns="46039"/>
          <a:lstStyle/>
          <a:p>
            <a:pPr marL="255588" indent="-255588" eaLnBrk="1" hangingPunct="1">
              <a:lnSpc>
                <a:spcPct val="120000"/>
              </a:lnSpc>
              <a:buFont typeface="Wingdings" panose="05000000000000000000" pitchFamily="2" charset="2"/>
              <a:buChar char=""/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加减交替法运算规则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(|A|÷|B</a:t>
            </a:r>
            <a:r>
              <a:rPr kumimoji="1" lang="zh-CN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 marL="623888" lvl="1" indent="-265113" defTabSz="914400" fontAlgn="base">
              <a:lnSpc>
                <a:spcPct val="120000"/>
              </a:lnSpc>
              <a:spcAft>
                <a:spcPct val="0"/>
              </a:spcAft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原码除法的符号位单独处理，商的符号位 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=A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marL="623888" lvl="1" indent="-265113" defTabSz="914400" fontAlgn="base">
              <a:lnSpc>
                <a:spcPct val="120000"/>
              </a:lnSpc>
              <a:spcAft>
                <a:spcPct val="0"/>
              </a:spcAft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被除数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余数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设置双符号位，便于判断溢出</a:t>
            </a:r>
          </a:p>
          <a:p>
            <a:pPr marL="623888" lvl="1" indent="-265113" defTabSz="914400" fontAlgn="base">
              <a:lnSpc>
                <a:spcPct val="120000"/>
              </a:lnSpc>
              <a:spcAft>
                <a:spcPct val="0"/>
              </a:spcAft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当余数为</a:t>
            </a:r>
            <a:r>
              <a:rPr kumimoji="1" lang="zh-CN" altLang="en-US">
                <a:solidFill>
                  <a:srgbClr val="0066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正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(负)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时，商为</a:t>
            </a:r>
            <a:r>
              <a:rPr kumimoji="1" lang="zh-CN" altLang="en-US">
                <a:solidFill>
                  <a:srgbClr val="0066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(0)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，余数和商寄存器同步左移一位，左移以后的余数</a:t>
            </a:r>
            <a:r>
              <a:rPr kumimoji="1" lang="zh-CN" altLang="en-US">
                <a:solidFill>
                  <a:srgbClr val="0066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减去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(加上)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除数的绝对值得到新余数；</a:t>
            </a:r>
          </a:p>
          <a:p>
            <a:pPr marL="623888" lvl="1" indent="-265113" defTabSz="914400" fontAlgn="base">
              <a:lnSpc>
                <a:spcPct val="120000"/>
              </a:lnSpc>
              <a:spcAft>
                <a:spcPct val="0"/>
              </a:spcAft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上述步骤重复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n+1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步得商的绝对值。</a:t>
            </a:r>
            <a:endParaRPr kumimoji="1"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623888" lvl="1" indent="-265113" defTabSz="914400" fontAlgn="base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最后一步余数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左移</a:t>
            </a:r>
          </a:p>
          <a:p>
            <a:pPr marL="623888" lvl="1" indent="-265113" defTabSz="914400" fontAlgn="base">
              <a:lnSpc>
                <a:spcPct val="120000"/>
              </a:lnSpc>
              <a:spcAft>
                <a:spcPct val="0"/>
              </a:spcAft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最后一步若余数为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负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假余数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则需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加|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B|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得到正确的余数</a:t>
            </a:r>
          </a:p>
        </p:txBody>
      </p:sp>
    </p:spTree>
    <p:extLst>
      <p:ext uri="{BB962C8B-B14F-4D97-AF65-F5344CB8AC3E}">
        <p14:creationId xmlns:p14="http://schemas.microsoft.com/office/powerpoint/2010/main" val="221988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6347234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原码一位加减交替除法举例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2000" cy="5040312"/>
          </a:xfrm>
        </p:spPr>
        <p:txBody>
          <a:bodyPr lIns="92075" tIns="46039" rIns="92075" bIns="46039"/>
          <a:lstStyle/>
          <a:p>
            <a:pPr marL="255588" indent="-255588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例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A= −0.1001， B=0.1011，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求[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A/B]</a:t>
            </a:r>
            <a:r>
              <a:rPr kumimoji="1" lang="zh-CN" altLang="en-US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原</a:t>
            </a:r>
          </a:p>
          <a:p>
            <a:pPr marL="255588" indent="-255588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解： |[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A]</a:t>
            </a:r>
            <a:r>
              <a:rPr kumimoji="1" lang="zh-CN" altLang="en-US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原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|=0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.1001，|[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B]</a:t>
            </a:r>
            <a:r>
              <a:rPr kumimoji="1" lang="zh-CN" altLang="en-US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原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|=0.1011，</a:t>
            </a:r>
          </a:p>
          <a:p>
            <a:pPr marL="255588" indent="-255588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		[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−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B|]</a:t>
            </a:r>
            <a:r>
              <a:rPr kumimoji="1" lang="zh-CN" altLang="en-US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=1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.0101 </a:t>
            </a:r>
          </a:p>
          <a:p>
            <a:pPr marL="255588" indent="-255588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		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=A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=1</a:t>
            </a:r>
            <a:endParaRPr kumimoji="1" lang="en-US" altLang="zh-CN" baseline="-250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024563" y="2924175"/>
            <a:ext cx="5602287" cy="1460500"/>
          </a:xfrm>
          <a:prstGeom prst="cloudCallout">
            <a:avLst>
              <a:gd name="adj1" fmla="val 15152"/>
              <a:gd name="adj2" fmla="val 33107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b="1" dirty="0">
                <a:latin typeface="华文新魏" charset="0"/>
                <a:ea typeface="华文新魏" charset="0"/>
                <a:cs typeface="华文新魏" charset="0"/>
              </a:rPr>
              <a:t>  加减交替除法</a:t>
            </a:r>
            <a:r>
              <a:rPr kumimoji="1" lang="en-US" altLang="zh-CN" b="1" dirty="0">
                <a:latin typeface="华文新魏" charset="0"/>
                <a:ea typeface="华文新魏" charset="0"/>
                <a:cs typeface="华文新魏" charset="0"/>
              </a:rPr>
              <a:t> vs. </a:t>
            </a:r>
            <a:r>
              <a:rPr kumimoji="1" lang="zh-CN" altLang="en-US" b="1" dirty="0">
                <a:latin typeface="华文新魏" charset="0"/>
                <a:ea typeface="华文新魏" charset="0"/>
                <a:cs typeface="华文新魏" charset="0"/>
              </a:rPr>
              <a:t>恢复余数除法</a:t>
            </a:r>
          </a:p>
        </p:txBody>
      </p:sp>
    </p:spTree>
    <p:extLst>
      <p:ext uri="{BB962C8B-B14F-4D97-AF65-F5344CB8AC3E}">
        <p14:creationId xmlns:p14="http://schemas.microsoft.com/office/powerpoint/2010/main" val="64965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23802" y="2132183"/>
            <a:ext cx="9142809" cy="1755546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2584113" y="2430594"/>
            <a:ext cx="6858695" cy="9047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3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3.4</a:t>
            </a:r>
            <a:r>
              <a:rPr lang="zh-CN" altLang="en-US" sz="33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除法运算</a:t>
            </a:r>
            <a:endParaRPr lang="en-US" altLang="zh-CN" sz="75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9636" name="TextBox 5"/>
          <p:cNvSpPr txBox="1">
            <a:spLocks noChangeArrowheads="1"/>
          </p:cNvSpPr>
          <p:nvPr/>
        </p:nvSpPr>
        <p:spPr bwMode="auto">
          <a:xfrm>
            <a:off x="2706336" y="3082970"/>
            <a:ext cx="6642822" cy="4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Division</a:t>
            </a:r>
            <a:endParaRPr lang="zh-CN" altLang="en-US" sz="2400" i="1" dirty="0">
              <a:solidFill>
                <a:schemeClr val="bg1"/>
              </a:solidFill>
              <a:latin typeface="HanziPen SC"/>
              <a:ea typeface="HanziPen SC"/>
              <a:cs typeface="HanziPen SC"/>
            </a:endParaRPr>
          </a:p>
        </p:txBody>
      </p:sp>
    </p:spTree>
    <p:extLst>
      <p:ext uri="{BB962C8B-B14F-4D97-AF65-F5344CB8AC3E}">
        <p14:creationId xmlns:p14="http://schemas.microsoft.com/office/powerpoint/2010/main" val="4218780539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6455246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原码一位加减交替除法举例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690563" y="2159335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690563" y="3105485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695325" y="4113547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95325" y="5050172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0875" y="598521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5591175" y="1684672"/>
            <a:ext cx="0" cy="509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2566988" y="1979947"/>
            <a:ext cx="7416800" cy="549275"/>
            <a:chOff x="1296" y="824"/>
            <a:chExt cx="3546" cy="346"/>
          </a:xfrm>
        </p:grpSpPr>
        <p:sp>
          <p:nvSpPr>
            <p:cNvPr id="12" name="Oval 26"/>
            <p:cNvSpPr>
              <a:spLocks noChangeArrowheads="1"/>
            </p:cNvSpPr>
            <p:nvPr/>
          </p:nvSpPr>
          <p:spPr bwMode="auto">
            <a:xfrm>
              <a:off x="1296" y="912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488" y="824"/>
              <a:ext cx="3354" cy="346"/>
            </a:xfrm>
            <a:custGeom>
              <a:avLst/>
              <a:gdLst>
                <a:gd name="T0" fmla="*/ 0 w 3984"/>
                <a:gd name="T1" fmla="*/ 115 h 376"/>
                <a:gd name="T2" fmla="*/ 1157 w 3984"/>
                <a:gd name="T3" fmla="*/ 34 h 376"/>
                <a:gd name="T4" fmla="*/ 2824 w 3984"/>
                <a:gd name="T5" fmla="*/ 318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2544763" y="2818147"/>
            <a:ext cx="7369175" cy="720725"/>
            <a:chOff x="1296" y="1488"/>
            <a:chExt cx="3482" cy="384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1296" y="1632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1440" y="1488"/>
              <a:ext cx="3338" cy="384"/>
            </a:xfrm>
            <a:custGeom>
              <a:avLst/>
              <a:gdLst>
                <a:gd name="T0" fmla="*/ 0 w 3984"/>
                <a:gd name="T1" fmla="*/ 142 h 376"/>
                <a:gd name="T2" fmla="*/ 1145 w 3984"/>
                <a:gd name="T3" fmla="*/ 42 h 376"/>
                <a:gd name="T4" fmla="*/ 2797 w 3984"/>
                <a:gd name="T5" fmla="*/ 392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2566988" y="3826210"/>
            <a:ext cx="7343775" cy="647700"/>
            <a:chOff x="1296" y="2160"/>
            <a:chExt cx="3470" cy="408"/>
          </a:xfrm>
        </p:grpSpPr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1440" y="2160"/>
              <a:ext cx="3326" cy="408"/>
            </a:xfrm>
            <a:custGeom>
              <a:avLst/>
              <a:gdLst>
                <a:gd name="T0" fmla="*/ 0 w 3984"/>
                <a:gd name="T1" fmla="*/ 161 h 376"/>
                <a:gd name="T2" fmla="*/ 1591 w 3984"/>
                <a:gd name="T3" fmla="*/ 47 h 376"/>
                <a:gd name="T4" fmla="*/ 3883 w 3984"/>
                <a:gd name="T5" fmla="*/ 443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" name="Oval 33"/>
            <p:cNvSpPr>
              <a:spLocks noChangeArrowheads="1"/>
            </p:cNvSpPr>
            <p:nvPr/>
          </p:nvSpPr>
          <p:spPr bwMode="auto">
            <a:xfrm>
              <a:off x="1296" y="2304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2" name="Group 34"/>
          <p:cNvGrpSpPr>
            <a:grpSpLocks/>
          </p:cNvGrpSpPr>
          <p:nvPr/>
        </p:nvGrpSpPr>
        <p:grpSpPr bwMode="auto">
          <a:xfrm>
            <a:off x="2484438" y="4761247"/>
            <a:ext cx="7500937" cy="647700"/>
            <a:chOff x="1248" y="2832"/>
            <a:chExt cx="3544" cy="408"/>
          </a:xfrm>
        </p:grpSpPr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1392" y="2832"/>
              <a:ext cx="3400" cy="408"/>
            </a:xfrm>
            <a:custGeom>
              <a:avLst/>
              <a:gdLst>
                <a:gd name="T0" fmla="*/ 0 w 3984"/>
                <a:gd name="T1" fmla="*/ 161 h 376"/>
                <a:gd name="T2" fmla="*/ 2314 w 3984"/>
                <a:gd name="T3" fmla="*/ 47 h 376"/>
                <a:gd name="T4" fmla="*/ 5652 w 3984"/>
                <a:gd name="T5" fmla="*/ 443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4" name="Oval 36"/>
            <p:cNvSpPr>
              <a:spLocks noChangeArrowheads="1"/>
            </p:cNvSpPr>
            <p:nvPr/>
          </p:nvSpPr>
          <p:spPr bwMode="auto">
            <a:xfrm>
              <a:off x="1248" y="2976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5" name="Group 37"/>
          <p:cNvGrpSpPr>
            <a:grpSpLocks/>
          </p:cNvGrpSpPr>
          <p:nvPr/>
        </p:nvGrpSpPr>
        <p:grpSpPr bwMode="auto">
          <a:xfrm>
            <a:off x="2487613" y="5842335"/>
            <a:ext cx="7496175" cy="533400"/>
            <a:chOff x="1248" y="3600"/>
            <a:chExt cx="3542" cy="336"/>
          </a:xfrm>
        </p:grpSpPr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1392" y="3600"/>
              <a:ext cx="3398" cy="255"/>
            </a:xfrm>
            <a:custGeom>
              <a:avLst/>
              <a:gdLst>
                <a:gd name="T0" fmla="*/ 0 w 3984"/>
                <a:gd name="T1" fmla="*/ 1 h 376"/>
                <a:gd name="T2" fmla="*/ 2311 w 3984"/>
                <a:gd name="T3" fmla="*/ 1 h 376"/>
                <a:gd name="T4" fmla="*/ 5645 w 3984"/>
                <a:gd name="T5" fmla="*/ 4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" name="Oval 39"/>
            <p:cNvSpPr>
              <a:spLocks noChangeArrowheads="1"/>
            </p:cNvSpPr>
            <p:nvPr/>
          </p:nvSpPr>
          <p:spPr bwMode="auto">
            <a:xfrm>
              <a:off x="1248" y="3696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sp>
        <p:nvSpPr>
          <p:cNvPr id="28" name="矩形 41"/>
          <p:cNvSpPr>
            <a:spLocks noChangeArrowheads="1"/>
          </p:cNvSpPr>
          <p:nvPr/>
        </p:nvSpPr>
        <p:spPr bwMode="auto">
          <a:xfrm>
            <a:off x="5738465" y="716738"/>
            <a:ext cx="4678710" cy="4801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b="1" dirty="0">
                <a:latin typeface="Times" panose="02020603050405020304" pitchFamily="18" charset="0"/>
                <a:cs typeface="Times" panose="02020603050405020304" pitchFamily="18" charset="0"/>
              </a:rPr>
              <a:t>|A|÷|B|=0.1001÷0.1011</a:t>
            </a:r>
            <a:endParaRPr lang="zh-CN" alt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9820275" y="3205497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8866188" y="4113547"/>
            <a:ext cx="1550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8131175" y="4977147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7216775" y="5913772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10328275" y="132589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>
            <a:off x="9718675" y="216409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9718675" y="216409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H="1">
            <a:off x="8602663" y="3230897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8616950" y="323089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H="1">
            <a:off x="7610475" y="4113547"/>
            <a:ext cx="100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608888" y="411354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 flipH="1">
            <a:off x="6748463" y="5050172"/>
            <a:ext cx="860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6743700" y="5050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 flipH="1">
            <a:off x="6264275" y="59852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6289675" y="5985210"/>
            <a:ext cx="0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7216775" y="6777372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766763" y="1161838"/>
            <a:ext cx="10585027" cy="554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被除数、余数	           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余数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商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          00．1001			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0.	0	0	0	0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+[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B|]</a:t>
            </a:r>
            <a:r>
              <a:rPr kumimoji="1" lang="zh-CN" altLang="en-US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11．0101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 11．1110	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  11．1100		            ←1  	0	0	0	0        0 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+|B|	   00．1011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 00．0111	    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  00．1110			   ←1	0.	0	0	0	1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+[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|B|]</a:t>
            </a:r>
            <a:r>
              <a:rPr kumimoji="1" lang="zh-CN" altLang="en-US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11.  0101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00．0011	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  00．0110			   ←1	0.	0	0	1	1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+[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|B|]</a:t>
            </a:r>
            <a:r>
              <a:rPr kumimoji="1" lang="zh-CN" altLang="en-US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11．0101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11．1011	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 11．0110			            ←1	0.	0	1	1	0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+|B|        00．1011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00．0001	        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		            ←1	0.	1	1	0	1</a:t>
            </a:r>
          </a:p>
        </p:txBody>
      </p:sp>
    </p:spTree>
    <p:extLst>
      <p:ext uri="{BB962C8B-B14F-4D97-AF65-F5344CB8AC3E}">
        <p14:creationId xmlns:p14="http://schemas.microsoft.com/office/powerpoint/2010/main" val="13410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6239222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原码一位加减交替除法举例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0564" y="1195363"/>
            <a:ext cx="11381306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被除数、余数	           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余数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商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           00．1001			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0.	0	0	0	0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+[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B|]</a:t>
            </a:r>
            <a:r>
              <a:rPr kumimoji="1" lang="zh-CN" altLang="en-US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11．0101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 11．1110	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  11．1100		            ←1  	0	0	0	0        0 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+|B|	   00．1011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 00．0111	    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  00．1110			   ←1	0.	0	0	0	1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+[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|B|]</a:t>
            </a:r>
            <a:r>
              <a:rPr kumimoji="1" lang="zh-CN" altLang="en-US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sym typeface="Symbol" panose="05050102010706020507" pitchFamily="18" charset="2"/>
              </a:rPr>
              <a:t>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11.  0101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00．0011	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  00．0110			   ←1	0.	0	0	1	1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+[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|B|]</a:t>
            </a:r>
            <a:r>
              <a:rPr kumimoji="1" lang="zh-CN" altLang="en-US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sym typeface="Symbol" panose="05050102010706020507" pitchFamily="18" charset="2"/>
              </a:rPr>
              <a:t>  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11．0101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 11．1011	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 11．0110			            ←1	0.	0	1	1	0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+|B|        00．1011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00．0001	        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		            ←1	0.	1	1	0	1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690563" y="2195488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690563" y="3141638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695325" y="41497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95325" y="5086325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650875" y="6021363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591175" y="1720825"/>
            <a:ext cx="0" cy="509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2566988" y="2016100"/>
            <a:ext cx="7416800" cy="549275"/>
            <a:chOff x="1296" y="824"/>
            <a:chExt cx="3546" cy="346"/>
          </a:xfrm>
        </p:grpSpPr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296" y="912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1488" y="824"/>
              <a:ext cx="3354" cy="346"/>
            </a:xfrm>
            <a:custGeom>
              <a:avLst/>
              <a:gdLst>
                <a:gd name="T0" fmla="*/ 0 w 3984"/>
                <a:gd name="T1" fmla="*/ 106 h 376"/>
                <a:gd name="T2" fmla="*/ 974 w 3984"/>
                <a:gd name="T3" fmla="*/ 31 h 376"/>
                <a:gd name="T4" fmla="*/ 2377 w 3984"/>
                <a:gd name="T5" fmla="*/ 293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</p:grp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2544763" y="2854300"/>
            <a:ext cx="7369175" cy="720725"/>
            <a:chOff x="1296" y="1488"/>
            <a:chExt cx="3482" cy="384"/>
          </a:xfrm>
        </p:grpSpPr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1296" y="1632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1440" y="1488"/>
              <a:ext cx="3338" cy="384"/>
            </a:xfrm>
            <a:custGeom>
              <a:avLst/>
              <a:gdLst>
                <a:gd name="T0" fmla="*/ 0 w 3984"/>
                <a:gd name="T1" fmla="*/ 145 h 376"/>
                <a:gd name="T2" fmla="*/ 959 w 3984"/>
                <a:gd name="T3" fmla="*/ 43 h 376"/>
                <a:gd name="T4" fmla="*/ 2343 w 3984"/>
                <a:gd name="T5" fmla="*/ 400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2566988" y="3862363"/>
            <a:ext cx="7343775" cy="647700"/>
            <a:chOff x="1296" y="2160"/>
            <a:chExt cx="3470" cy="408"/>
          </a:xfrm>
        </p:grpSpPr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1440" y="2160"/>
              <a:ext cx="3326" cy="408"/>
            </a:xfrm>
            <a:custGeom>
              <a:avLst/>
              <a:gdLst>
                <a:gd name="T0" fmla="*/ 0 w 3984"/>
                <a:gd name="T1" fmla="*/ 175 h 376"/>
                <a:gd name="T2" fmla="*/ 1328 w 3984"/>
                <a:gd name="T3" fmla="*/ 51 h 376"/>
                <a:gd name="T4" fmla="*/ 3242 w 3984"/>
                <a:gd name="T5" fmla="*/ 481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1296" y="2304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3" name="Group 34"/>
          <p:cNvGrpSpPr>
            <a:grpSpLocks/>
          </p:cNvGrpSpPr>
          <p:nvPr/>
        </p:nvGrpSpPr>
        <p:grpSpPr bwMode="auto">
          <a:xfrm>
            <a:off x="2484438" y="4797400"/>
            <a:ext cx="7500937" cy="647700"/>
            <a:chOff x="1248" y="2832"/>
            <a:chExt cx="3544" cy="408"/>
          </a:xfrm>
        </p:grpSpPr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1392" y="2832"/>
              <a:ext cx="3400" cy="408"/>
            </a:xfrm>
            <a:custGeom>
              <a:avLst/>
              <a:gdLst>
                <a:gd name="T0" fmla="*/ 0 w 3984"/>
                <a:gd name="T1" fmla="*/ 175 h 376"/>
                <a:gd name="T2" fmla="*/ 1975 w 3984"/>
                <a:gd name="T3" fmla="*/ 51 h 376"/>
                <a:gd name="T4" fmla="*/ 4823 w 3984"/>
                <a:gd name="T5" fmla="*/ 481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  <p:sp>
          <p:nvSpPr>
            <p:cNvPr id="25" name="Oval 36"/>
            <p:cNvSpPr>
              <a:spLocks noChangeArrowheads="1"/>
            </p:cNvSpPr>
            <p:nvPr/>
          </p:nvSpPr>
          <p:spPr bwMode="auto">
            <a:xfrm>
              <a:off x="1248" y="2976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" name="Group 37"/>
          <p:cNvGrpSpPr>
            <a:grpSpLocks/>
          </p:cNvGrpSpPr>
          <p:nvPr/>
        </p:nvGrpSpPr>
        <p:grpSpPr bwMode="auto">
          <a:xfrm>
            <a:off x="2487613" y="5878488"/>
            <a:ext cx="7496175" cy="533400"/>
            <a:chOff x="1248" y="3600"/>
            <a:chExt cx="3542" cy="336"/>
          </a:xfrm>
        </p:grpSpPr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1392" y="3600"/>
              <a:ext cx="3398" cy="255"/>
            </a:xfrm>
            <a:custGeom>
              <a:avLst/>
              <a:gdLst>
                <a:gd name="T0" fmla="*/ 0 w 3984"/>
                <a:gd name="T1" fmla="*/ 1 h 376"/>
                <a:gd name="T2" fmla="*/ 1971 w 3984"/>
                <a:gd name="T3" fmla="*/ 1 h 376"/>
                <a:gd name="T4" fmla="*/ 4815 w 3984"/>
                <a:gd name="T5" fmla="*/ 3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  <p:sp>
          <p:nvSpPr>
            <p:cNvPr id="28" name="Oval 39"/>
            <p:cNvSpPr>
              <a:spLocks noChangeArrowheads="1"/>
            </p:cNvSpPr>
            <p:nvPr/>
          </p:nvSpPr>
          <p:spPr bwMode="auto">
            <a:xfrm>
              <a:off x="1248" y="3696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sp>
        <p:nvSpPr>
          <p:cNvPr id="29" name="矩形 41"/>
          <p:cNvSpPr>
            <a:spLocks noChangeArrowheads="1"/>
          </p:cNvSpPr>
          <p:nvPr/>
        </p:nvSpPr>
        <p:spPr bwMode="auto">
          <a:xfrm>
            <a:off x="6089941" y="742220"/>
            <a:ext cx="4606701" cy="4801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b="1" dirty="0">
                <a:latin typeface="Times" panose="02020603050405020304" pitchFamily="18" charset="0"/>
                <a:cs typeface="Times" panose="02020603050405020304" pitchFamily="18" charset="0"/>
              </a:rPr>
              <a:t>|A|÷|B|=0.1001÷0.1011</a:t>
            </a:r>
            <a:endParaRPr lang="zh-CN" alt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9820275" y="3241650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8866188" y="4149700"/>
            <a:ext cx="1550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8131175" y="50133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7216775" y="5949925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10328275" y="1362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 flipH="1">
            <a:off x="9718675" y="22002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9718675" y="22002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H="1">
            <a:off x="8602663" y="3267050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8616950" y="32670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7610475" y="4149700"/>
            <a:ext cx="100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7608888" y="41497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 flipH="1">
            <a:off x="6748463" y="5086325"/>
            <a:ext cx="860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6743700" y="50863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flipH="1">
            <a:off x="6264275" y="6021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4" name="Line 24"/>
          <p:cNvSpPr>
            <a:spLocks noChangeShapeType="1"/>
          </p:cNvSpPr>
          <p:nvPr/>
        </p:nvSpPr>
        <p:spPr bwMode="auto">
          <a:xfrm>
            <a:off x="6289675" y="6021363"/>
            <a:ext cx="0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343026" y="3132113"/>
            <a:ext cx="8567737" cy="19431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179384" indent="-179384" algn="l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latin typeface="Times" charset="0"/>
                <a:ea typeface="华文新魏" charset="0"/>
                <a:sym typeface="Wingdings" charset="0"/>
              </a:rPr>
              <a:t>  </a:t>
            </a:r>
            <a:r>
              <a:rPr kumimoji="1" lang="zh-CN" altLang="en-US" sz="2800" b="1" dirty="0">
                <a:solidFill>
                  <a:schemeClr val="bg2"/>
                </a:solidFill>
                <a:latin typeface="Times" charset="0"/>
                <a:ea typeface="华文新魏" charset="0"/>
                <a:sym typeface="Wingdings" charset="0"/>
              </a:rPr>
              <a:t>结果：	</a:t>
            </a:r>
            <a:r>
              <a:rPr kumimoji="1" lang="zh-CN" altLang="en-US" sz="2800" b="1" dirty="0">
                <a:latin typeface="Times" charset="0"/>
                <a:ea typeface="华文新魏" charset="0"/>
                <a:sym typeface="Wingdings" charset="0"/>
              </a:rPr>
              <a:t>[</a:t>
            </a:r>
            <a:r>
              <a:rPr kumimoji="1" lang="en-US" altLang="zh-CN" sz="2800" b="1" dirty="0">
                <a:latin typeface="Times" charset="0"/>
                <a:ea typeface="Times" charset="0"/>
                <a:cs typeface="Times" charset="0"/>
                <a:sym typeface="Wingdings" charset="0"/>
              </a:rPr>
              <a:t>C]</a:t>
            </a:r>
            <a:r>
              <a:rPr kumimoji="1" lang="zh-CN" altLang="en-US" sz="2800" b="1" baseline="-25000" dirty="0">
                <a:latin typeface="Times" charset="0"/>
                <a:ea typeface="华文新魏" charset="0"/>
                <a:sym typeface="Wingdings" charset="0"/>
              </a:rPr>
              <a:t>原</a:t>
            </a:r>
            <a:r>
              <a:rPr kumimoji="1" lang="zh-CN" altLang="en-US" sz="2800" b="1" dirty="0">
                <a:latin typeface="Times" charset="0"/>
                <a:ea typeface="华文新魏" charset="0"/>
                <a:sym typeface="Wingdings" charset="0"/>
              </a:rPr>
              <a:t>=</a:t>
            </a:r>
            <a:r>
              <a:rPr kumimoji="1" lang="en-US" altLang="zh-CN" sz="2800" b="1" dirty="0">
                <a:latin typeface="Times" charset="0"/>
                <a:ea typeface="Times" charset="0"/>
                <a:cs typeface="Times" charset="0"/>
                <a:sym typeface="Wingdings" charset="0"/>
              </a:rPr>
              <a:t>C</a:t>
            </a:r>
            <a:r>
              <a:rPr kumimoji="1" lang="en-US" altLang="zh-CN" sz="2800" b="1" baseline="-25000" dirty="0">
                <a:latin typeface="Times" charset="0"/>
                <a:ea typeface="Times" charset="0"/>
                <a:cs typeface="Times" charset="0"/>
                <a:sym typeface="Wingdings" charset="0"/>
              </a:rPr>
              <a:t>0</a:t>
            </a:r>
            <a:r>
              <a:rPr kumimoji="1" lang="en-US" altLang="zh-CN" sz="2800" b="1" dirty="0">
                <a:latin typeface="Times" charset="0"/>
                <a:ea typeface="Times" charset="0"/>
                <a:cs typeface="Times" charset="0"/>
                <a:sym typeface="Wingdings" charset="0"/>
              </a:rPr>
              <a:t>+|[C]</a:t>
            </a:r>
            <a:r>
              <a:rPr kumimoji="1" lang="zh-CN" altLang="en-US" sz="2800" b="1" baseline="-25000" dirty="0">
                <a:latin typeface="Times" charset="0"/>
                <a:ea typeface="华文新魏" charset="0"/>
                <a:sym typeface="Wingdings" charset="0"/>
              </a:rPr>
              <a:t>原</a:t>
            </a:r>
            <a:r>
              <a:rPr kumimoji="1" lang="zh-CN" altLang="en-US" sz="2800" b="1" dirty="0">
                <a:latin typeface="Times" charset="0"/>
                <a:ea typeface="华文新魏" charset="0"/>
                <a:sym typeface="Wingdings" charset="0"/>
              </a:rPr>
              <a:t>|=1.1101</a:t>
            </a:r>
          </a:p>
          <a:p>
            <a:pPr marL="179384" indent="-179384" algn="l" fontAlgn="auto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800" b="1" dirty="0">
                <a:latin typeface="Times" charset="0"/>
                <a:ea typeface="华文新魏" charset="0"/>
                <a:sym typeface="Wingdings" charset="0"/>
              </a:rPr>
              <a:t>			 [</a:t>
            </a:r>
            <a:r>
              <a:rPr kumimoji="1" lang="en-US" altLang="zh-CN" sz="2800" b="1" dirty="0">
                <a:latin typeface="Times" charset="0"/>
                <a:ea typeface="Times" charset="0"/>
                <a:cs typeface="Times" charset="0"/>
                <a:sym typeface="Wingdings" charset="0"/>
              </a:rPr>
              <a:t>R</a:t>
            </a:r>
            <a:r>
              <a:rPr kumimoji="1" lang="en-US" altLang="zh-CN" sz="2800" b="1" baseline="-25000" dirty="0">
                <a:latin typeface="Times" charset="0"/>
                <a:ea typeface="Times" charset="0"/>
                <a:cs typeface="Times" charset="0"/>
                <a:sym typeface="Wingdings" charset="0"/>
              </a:rPr>
              <a:t>4</a:t>
            </a:r>
            <a:r>
              <a:rPr kumimoji="1" lang="en-US" altLang="zh-CN" sz="2800" b="1" dirty="0">
                <a:latin typeface="Times" charset="0"/>
                <a:ea typeface="Times" charset="0"/>
                <a:cs typeface="Times" charset="0"/>
                <a:sym typeface="Wingdings" charset="0"/>
              </a:rPr>
              <a:t>]</a:t>
            </a:r>
            <a:r>
              <a:rPr kumimoji="1" lang="zh-CN" altLang="en-US" sz="2800" b="1" baseline="-25000" dirty="0">
                <a:latin typeface="Times" charset="0"/>
                <a:ea typeface="华文新魏" charset="0"/>
                <a:sym typeface="Wingdings" charset="0"/>
              </a:rPr>
              <a:t>原真</a:t>
            </a:r>
            <a:r>
              <a:rPr kumimoji="1" lang="zh-CN" altLang="en-US" sz="2800" b="1" dirty="0">
                <a:latin typeface="Times" charset="0"/>
                <a:ea typeface="华文新魏" charset="0"/>
                <a:sym typeface="Wingdings" charset="0"/>
              </a:rPr>
              <a:t>=</a:t>
            </a:r>
            <a:r>
              <a:rPr kumimoji="1" lang="en-US" altLang="zh-CN" sz="2800" b="1" dirty="0">
                <a:latin typeface="Times" charset="0"/>
                <a:ea typeface="Times" charset="0"/>
                <a:cs typeface="Times" charset="0"/>
                <a:sym typeface="Wingdings" charset="0"/>
              </a:rPr>
              <a:t>A</a:t>
            </a:r>
            <a:r>
              <a:rPr kumimoji="1" lang="en-US" altLang="zh-CN" sz="2800" b="1" baseline="-25000" dirty="0">
                <a:latin typeface="Times" charset="0"/>
                <a:ea typeface="Times" charset="0"/>
                <a:cs typeface="Times" charset="0"/>
                <a:sym typeface="Wingdings" charset="0"/>
              </a:rPr>
              <a:t>0</a:t>
            </a:r>
            <a:r>
              <a:rPr kumimoji="1" lang="en-US" altLang="zh-CN" sz="2800" b="1" dirty="0">
                <a:latin typeface="Times" charset="0"/>
                <a:ea typeface="Times" charset="0"/>
                <a:cs typeface="Times" charset="0"/>
                <a:sym typeface="Wingdings" charset="0"/>
              </a:rPr>
              <a:t>+2</a:t>
            </a:r>
            <a:r>
              <a:rPr kumimoji="1" lang="en-US" altLang="zh-CN" sz="2800" b="1" baseline="30000" dirty="0">
                <a:latin typeface="Times" charset="0"/>
                <a:ea typeface="Times" charset="0"/>
                <a:cs typeface="Times" charset="0"/>
                <a:sym typeface="Wingdings" charset="0"/>
              </a:rPr>
              <a:t>-4</a:t>
            </a:r>
            <a:r>
              <a:rPr kumimoji="1" lang="en-US" altLang="zh-CN" sz="2800" b="1" dirty="0">
                <a:latin typeface="Times" charset="0"/>
                <a:ea typeface="Times" charset="0"/>
                <a:cs typeface="Times" charset="0"/>
                <a:sym typeface="Wingdings" charset="0"/>
              </a:rPr>
              <a:t>|[R</a:t>
            </a:r>
            <a:r>
              <a:rPr kumimoji="1" lang="en-US" altLang="zh-CN" sz="2800" b="1" baseline="-25000" dirty="0">
                <a:latin typeface="Times" charset="0"/>
                <a:ea typeface="Times" charset="0"/>
                <a:cs typeface="Times" charset="0"/>
                <a:sym typeface="Wingdings" charset="0"/>
              </a:rPr>
              <a:t>4</a:t>
            </a:r>
            <a:r>
              <a:rPr kumimoji="1" lang="en-US" altLang="zh-CN" sz="2800" b="1" dirty="0">
                <a:latin typeface="Times" charset="0"/>
                <a:ea typeface="Times" charset="0"/>
                <a:cs typeface="Times" charset="0"/>
                <a:sym typeface="Wingdings" charset="0"/>
              </a:rPr>
              <a:t>]</a:t>
            </a:r>
            <a:r>
              <a:rPr kumimoji="1" lang="zh-CN" altLang="en-US" sz="2800" b="1" baseline="-25000" dirty="0">
                <a:latin typeface="Times" charset="0"/>
                <a:ea typeface="华文新魏" charset="0"/>
                <a:sym typeface="Wingdings" charset="0"/>
              </a:rPr>
              <a:t>原</a:t>
            </a:r>
            <a:r>
              <a:rPr kumimoji="1" lang="zh-CN" altLang="en-US" sz="2800" b="1" dirty="0">
                <a:latin typeface="Times" charset="0"/>
                <a:ea typeface="华文新魏" charset="0"/>
                <a:sym typeface="Wingdings" charset="0"/>
              </a:rPr>
              <a:t>|=1.00000001</a:t>
            </a:r>
            <a:endParaRPr kumimoji="1" lang="zh-CN" altLang="en-US" sz="2800" b="1" dirty="0">
              <a:latin typeface="Times" charset="0"/>
              <a:ea typeface="华文新魏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7216775" y="6813525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16599B-9837-9C8C-A9AC-A4C80E0B4C5D}"/>
              </a:ext>
            </a:extLst>
          </p:cNvPr>
          <p:cNvSpPr txBox="1"/>
          <p:nvPr/>
        </p:nvSpPr>
        <p:spPr>
          <a:xfrm>
            <a:off x="8648164" y="4113696"/>
            <a:ext cx="307777" cy="25821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2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余数</a:t>
            </a:r>
          </a:p>
        </p:txBody>
      </p:sp>
    </p:spTree>
    <p:extLst>
      <p:ext uri="{BB962C8B-B14F-4D97-AF65-F5344CB8AC3E}">
        <p14:creationId xmlns:p14="http://schemas.microsoft.com/office/powerpoint/2010/main" val="2871170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6239222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原码一位加减交替除法举例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6762" y="1195214"/>
            <a:ext cx="10981763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被除数、余数	           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余数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商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           00．1001			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0.	0	0	0	0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+[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B|]</a:t>
            </a:r>
            <a:r>
              <a:rPr kumimoji="1" lang="zh-CN" altLang="en-US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11．0101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 11．1110	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  11．1100		            ←1  	0	0	0	0        0 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+|B|	   00．1011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 00．0111	    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  00．1110			   ←1	0.	0	0	0	1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+[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|B|]</a:t>
            </a:r>
            <a:r>
              <a:rPr kumimoji="1" lang="zh-CN" altLang="en-US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11.  0101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00．0011	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  00．0110			   ←1	0.	0	0	1	1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+[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|B|]</a:t>
            </a:r>
            <a:r>
              <a:rPr kumimoji="1" lang="zh-CN" altLang="en-US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11．0101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11．1011	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 11．0110			            ←1	0.	0	1	1	0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+|B|        00．1011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 00．0001	              R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		            ←1	0.	1	1	0	1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690562" y="2195339"/>
            <a:ext cx="36648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690562" y="3141489"/>
            <a:ext cx="36648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695324" y="4149551"/>
            <a:ext cx="36648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95324" y="5086176"/>
            <a:ext cx="36648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650874" y="6021214"/>
            <a:ext cx="36648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591175" y="1720676"/>
            <a:ext cx="0" cy="509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2566988" y="2015951"/>
            <a:ext cx="7431460" cy="549275"/>
            <a:chOff x="1296" y="824"/>
            <a:chExt cx="3546" cy="346"/>
          </a:xfrm>
        </p:grpSpPr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296" y="912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1488" y="824"/>
              <a:ext cx="3354" cy="346"/>
            </a:xfrm>
            <a:custGeom>
              <a:avLst/>
              <a:gdLst>
                <a:gd name="T0" fmla="*/ 0 w 3984"/>
                <a:gd name="T1" fmla="*/ 106 h 376"/>
                <a:gd name="T2" fmla="*/ 974 w 3984"/>
                <a:gd name="T3" fmla="*/ 31 h 376"/>
                <a:gd name="T4" fmla="*/ 2377 w 3984"/>
                <a:gd name="T5" fmla="*/ 293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</p:grp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2544763" y="2854151"/>
            <a:ext cx="7383741" cy="720725"/>
            <a:chOff x="1296" y="1488"/>
            <a:chExt cx="3482" cy="384"/>
          </a:xfrm>
        </p:grpSpPr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1296" y="1632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1440" y="1488"/>
              <a:ext cx="3338" cy="384"/>
            </a:xfrm>
            <a:custGeom>
              <a:avLst/>
              <a:gdLst>
                <a:gd name="T0" fmla="*/ 0 w 3984"/>
                <a:gd name="T1" fmla="*/ 145 h 376"/>
                <a:gd name="T2" fmla="*/ 959 w 3984"/>
                <a:gd name="T3" fmla="*/ 43 h 376"/>
                <a:gd name="T4" fmla="*/ 2343 w 3984"/>
                <a:gd name="T5" fmla="*/ 400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2566988" y="3862214"/>
            <a:ext cx="7358290" cy="647700"/>
            <a:chOff x="1296" y="2160"/>
            <a:chExt cx="3470" cy="408"/>
          </a:xfrm>
        </p:grpSpPr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1440" y="2160"/>
              <a:ext cx="3326" cy="408"/>
            </a:xfrm>
            <a:custGeom>
              <a:avLst/>
              <a:gdLst>
                <a:gd name="T0" fmla="*/ 0 w 3984"/>
                <a:gd name="T1" fmla="*/ 175 h 376"/>
                <a:gd name="T2" fmla="*/ 1328 w 3984"/>
                <a:gd name="T3" fmla="*/ 51 h 376"/>
                <a:gd name="T4" fmla="*/ 3242 w 3984"/>
                <a:gd name="T5" fmla="*/ 481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1296" y="2304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3" name="Group 34"/>
          <p:cNvGrpSpPr>
            <a:grpSpLocks/>
          </p:cNvGrpSpPr>
          <p:nvPr/>
        </p:nvGrpSpPr>
        <p:grpSpPr bwMode="auto">
          <a:xfrm>
            <a:off x="2484438" y="4797251"/>
            <a:ext cx="7515763" cy="647700"/>
            <a:chOff x="1248" y="2832"/>
            <a:chExt cx="3544" cy="408"/>
          </a:xfrm>
        </p:grpSpPr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1392" y="2832"/>
              <a:ext cx="3400" cy="408"/>
            </a:xfrm>
            <a:custGeom>
              <a:avLst/>
              <a:gdLst>
                <a:gd name="T0" fmla="*/ 0 w 3984"/>
                <a:gd name="T1" fmla="*/ 175 h 376"/>
                <a:gd name="T2" fmla="*/ 1975 w 3984"/>
                <a:gd name="T3" fmla="*/ 51 h 376"/>
                <a:gd name="T4" fmla="*/ 4823 w 3984"/>
                <a:gd name="T5" fmla="*/ 481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  <p:sp>
          <p:nvSpPr>
            <p:cNvPr id="25" name="Oval 36"/>
            <p:cNvSpPr>
              <a:spLocks noChangeArrowheads="1"/>
            </p:cNvSpPr>
            <p:nvPr/>
          </p:nvSpPr>
          <p:spPr bwMode="auto">
            <a:xfrm>
              <a:off x="1248" y="2976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" name="Group 37"/>
          <p:cNvGrpSpPr>
            <a:grpSpLocks/>
          </p:cNvGrpSpPr>
          <p:nvPr/>
        </p:nvGrpSpPr>
        <p:grpSpPr bwMode="auto">
          <a:xfrm>
            <a:off x="2487613" y="5878339"/>
            <a:ext cx="7510992" cy="533400"/>
            <a:chOff x="1248" y="3600"/>
            <a:chExt cx="3542" cy="336"/>
          </a:xfrm>
        </p:grpSpPr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1392" y="3600"/>
              <a:ext cx="3398" cy="255"/>
            </a:xfrm>
            <a:custGeom>
              <a:avLst/>
              <a:gdLst>
                <a:gd name="T0" fmla="*/ 0 w 3984"/>
                <a:gd name="T1" fmla="*/ 1 h 376"/>
                <a:gd name="T2" fmla="*/ 1971 w 3984"/>
                <a:gd name="T3" fmla="*/ 1 h 376"/>
                <a:gd name="T4" fmla="*/ 4815 w 3984"/>
                <a:gd name="T5" fmla="*/ 3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  <p:sp>
          <p:nvSpPr>
            <p:cNvPr id="28" name="Oval 39"/>
            <p:cNvSpPr>
              <a:spLocks noChangeArrowheads="1"/>
            </p:cNvSpPr>
            <p:nvPr/>
          </p:nvSpPr>
          <p:spPr bwMode="auto">
            <a:xfrm>
              <a:off x="1248" y="3696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CN" alt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sp>
        <p:nvSpPr>
          <p:cNvPr id="29" name="矩形 41"/>
          <p:cNvSpPr>
            <a:spLocks noChangeArrowheads="1"/>
          </p:cNvSpPr>
          <p:nvPr/>
        </p:nvSpPr>
        <p:spPr bwMode="auto">
          <a:xfrm>
            <a:off x="5597876" y="763061"/>
            <a:ext cx="4400572" cy="4801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b="1" dirty="0">
                <a:latin typeface="Times" panose="02020603050405020304" pitchFamily="18" charset="0"/>
                <a:cs typeface="Times" panose="02020603050405020304" pitchFamily="18" charset="0"/>
              </a:rPr>
              <a:t>|A|÷|B|=0.1001÷0.1011</a:t>
            </a:r>
            <a:endParaRPr lang="zh-CN" alt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9820275" y="3241501"/>
            <a:ext cx="5758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8866188" y="4149551"/>
            <a:ext cx="15540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8131175" y="5013151"/>
            <a:ext cx="22905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7216775" y="5949776"/>
            <a:ext cx="3206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7216775" y="6813376"/>
            <a:ext cx="3206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10328275" y="136190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H="1">
            <a:off x="9718674" y="2200101"/>
            <a:ext cx="6108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9718675" y="2200101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 flipH="1">
            <a:off x="8602662" y="3266901"/>
            <a:ext cx="10959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8616950" y="3266901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H="1">
            <a:off x="7610474" y="4149551"/>
            <a:ext cx="10084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7608888" y="4149551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H="1">
            <a:off x="6748462" y="5086176"/>
            <a:ext cx="8621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6743700" y="5086176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H="1">
            <a:off x="6264275" y="6021214"/>
            <a:ext cx="458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6289675" y="6021214"/>
            <a:ext cx="0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1547727" y="3320876"/>
            <a:ext cx="8583082" cy="19431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lvl="1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加减交替除法</a:t>
            </a:r>
            <a:r>
              <a:rPr kumimoji="1" lang="zh-CN" altLang="zh-CN" dirty="0">
                <a:latin typeface="华文新魏" charset="0"/>
                <a:ea typeface="华文新魏" charset="0"/>
                <a:cs typeface="华文新魏" charset="0"/>
              </a:rPr>
              <a:t>：</a:t>
            </a:r>
            <a:endParaRPr kumimoji="1" lang="en-US" altLang="zh-CN" dirty="0">
              <a:latin typeface="华文新魏" charset="0"/>
              <a:ea typeface="华文新魏" charset="0"/>
              <a:cs typeface="华文新魏" charset="0"/>
            </a:endParaRPr>
          </a:p>
          <a:p>
            <a:pPr marL="914332" lvl="1" indent="-457189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dirty="0"/>
              <a:t>运算步骤规整</a:t>
            </a:r>
            <a:endParaRPr lang="en-US" altLang="zh-CN" dirty="0"/>
          </a:p>
          <a:p>
            <a:pPr marL="914332" lvl="1" indent="-457189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dirty="0"/>
              <a:t>省去了恢复余数的过程，加快了除法的速度</a:t>
            </a:r>
            <a:endParaRPr kumimoji="1" lang="zh-CN" altLang="en-US" dirty="0">
              <a:latin typeface="华文新魏" charset="0"/>
              <a:ea typeface="华文新魏" charset="0"/>
              <a:cs typeface="华文新魏" charset="0"/>
            </a:endParaRPr>
          </a:p>
        </p:txBody>
      </p:sp>
      <p:pic>
        <p:nvPicPr>
          <p:cNvPr id="47" name="图片 135" descr="u=207606497,4036238559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4149551"/>
            <a:ext cx="761916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25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6239222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原码加减交替法除法器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504825"/>
            <a:ext cx="111379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38622" y="2744924"/>
            <a:ext cx="1408113" cy="5191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90688" y="5670550"/>
            <a:ext cx="1846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n+1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步完成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32700" y="1628774"/>
            <a:ext cx="3467062" cy="756109"/>
          </a:xfrm>
          <a:prstGeom prst="wedgeRoundRectCallout">
            <a:avLst>
              <a:gd name="adj1" fmla="val -71750"/>
              <a:gd name="adj2" fmla="val -105162"/>
              <a:gd name="adj3" fmla="val 16667"/>
            </a:avLst>
          </a:prstGeom>
          <a:solidFill>
            <a:srgbClr val="FFFF00"/>
          </a:solidFill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不移入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7843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utoUpdateAnimBg="0"/>
      <p:bldP spid="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8147434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原码一位加减交替除法举例</a:t>
            </a: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定点整数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2000" cy="5040312"/>
          </a:xfrm>
        </p:spPr>
        <p:txBody>
          <a:bodyPr lIns="92075" tIns="46039" rIns="92075" bIns="46039" rtlCol="0">
            <a:normAutofit/>
          </a:bodyPr>
          <a:lstStyle/>
          <a:p>
            <a:pPr marL="0" indent="0" eaLnBrk="1" fontAlgn="auto" hangingPunct="1">
              <a:lnSpc>
                <a:spcPct val="155000"/>
              </a:lnSpc>
              <a:spcAft>
                <a:spcPts val="0"/>
              </a:spcAft>
              <a:buFont typeface="Wingdings" charset="2"/>
              <a:buNone/>
              <a:defRPr/>
            </a:pPr>
            <a:r>
              <a:rPr kumimoji="1" lang="zh-CN" altLang="en-US" dirty="0">
                <a:latin typeface="+mj-lt"/>
                <a:ea typeface="华文新魏" charset="0"/>
              </a:rPr>
              <a:t>例</a:t>
            </a:r>
            <a:r>
              <a:rPr kumimoji="1" lang="en-US" altLang="zh-CN" dirty="0">
                <a:latin typeface="+mj-lt"/>
                <a:ea typeface="华文新魏" charset="0"/>
              </a:rPr>
              <a:t>2</a:t>
            </a:r>
            <a:r>
              <a:rPr kumimoji="1" lang="zh-CN" altLang="en-US" dirty="0">
                <a:latin typeface="+mj-lt"/>
                <a:ea typeface="华文新魏" charset="0"/>
              </a:rPr>
              <a:t>：</a:t>
            </a:r>
            <a:r>
              <a:rPr kumimoji="1" lang="en-US" altLang="en-US" dirty="0">
                <a:latin typeface="+mj-lt"/>
                <a:ea typeface="华文新魏" charset="0"/>
              </a:rPr>
              <a:t>A= 0 1001</a:t>
            </a:r>
            <a:r>
              <a:rPr kumimoji="1" lang="en-US" altLang="zh-CN" dirty="0">
                <a:latin typeface="+mj-lt"/>
                <a:ea typeface="华文新魏" charset="0"/>
              </a:rPr>
              <a:t>，</a:t>
            </a:r>
            <a:r>
              <a:rPr kumimoji="1" lang="en-US" altLang="en-US" dirty="0">
                <a:latin typeface="+mj-lt"/>
                <a:ea typeface="华文新魏" charset="0"/>
              </a:rPr>
              <a:t> B= 0 0011</a:t>
            </a:r>
            <a:r>
              <a:rPr kumimoji="1" lang="en-US" altLang="zh-CN" dirty="0">
                <a:latin typeface="+mj-lt"/>
                <a:ea typeface="华文新魏" charset="0"/>
              </a:rPr>
              <a:t>，</a:t>
            </a:r>
            <a:r>
              <a:rPr kumimoji="1" lang="zh-CN" altLang="en-US" dirty="0">
                <a:latin typeface="+mj-lt"/>
                <a:ea typeface="华文新魏" charset="0"/>
              </a:rPr>
              <a:t>求[</a:t>
            </a:r>
            <a:r>
              <a:rPr kumimoji="1" lang="en-US" altLang="en-US" dirty="0">
                <a:latin typeface="+mj-lt"/>
                <a:ea typeface="华文新魏" charset="0"/>
              </a:rPr>
              <a:t>A/B]</a:t>
            </a:r>
            <a:r>
              <a:rPr kumimoji="1" lang="zh-CN" altLang="en-US" baseline="-25000" dirty="0">
                <a:latin typeface="+mj-lt"/>
                <a:ea typeface="华文新魏" charset="0"/>
              </a:rPr>
              <a:t>原</a:t>
            </a:r>
          </a:p>
          <a:p>
            <a:pPr eaLnBrk="1" fontAlgn="auto" hangingPunct="1">
              <a:lnSpc>
                <a:spcPct val="155000"/>
              </a:lnSpc>
              <a:spcBef>
                <a:spcPct val="0"/>
              </a:spcBef>
              <a:spcAft>
                <a:spcPts val="0"/>
              </a:spcAft>
              <a:buFont typeface="Wingdings" charset="2"/>
              <a:buNone/>
              <a:defRPr/>
            </a:pPr>
            <a:r>
              <a:rPr kumimoji="1" lang="zh-CN" altLang="en-US" dirty="0">
                <a:latin typeface="+mj-lt"/>
                <a:ea typeface="华文新魏" charset="0"/>
              </a:rPr>
              <a:t>解： |[</a:t>
            </a:r>
            <a:r>
              <a:rPr kumimoji="1" lang="en-US" altLang="zh-CN" dirty="0">
                <a:latin typeface="+mj-lt"/>
                <a:ea typeface="华文新魏" charset="0"/>
              </a:rPr>
              <a:t>A]</a:t>
            </a:r>
            <a:r>
              <a:rPr kumimoji="1" lang="zh-CN" altLang="en-US" baseline="-25000" dirty="0">
                <a:latin typeface="+mj-lt"/>
                <a:ea typeface="华文新魏" charset="0"/>
              </a:rPr>
              <a:t>原</a:t>
            </a:r>
            <a:r>
              <a:rPr kumimoji="1" lang="zh-CN" altLang="en-US" dirty="0">
                <a:latin typeface="+mj-lt"/>
                <a:ea typeface="华文新魏" charset="0"/>
              </a:rPr>
              <a:t>|=</a:t>
            </a:r>
            <a:r>
              <a:rPr kumimoji="1" lang="en-US" altLang="zh-CN" dirty="0">
                <a:latin typeface="+mj-lt"/>
                <a:ea typeface="华文新魏" charset="0"/>
              </a:rPr>
              <a:t>00 00001001</a:t>
            </a:r>
            <a:r>
              <a:rPr kumimoji="1" lang="zh-CN" altLang="en-US" dirty="0">
                <a:latin typeface="+mj-lt"/>
                <a:ea typeface="华文新魏" charset="0"/>
              </a:rPr>
              <a:t>，|[</a:t>
            </a:r>
            <a:r>
              <a:rPr kumimoji="1" lang="en-US" altLang="zh-CN" dirty="0">
                <a:latin typeface="+mj-lt"/>
                <a:ea typeface="华文新魏" charset="0"/>
              </a:rPr>
              <a:t>B]</a:t>
            </a:r>
            <a:r>
              <a:rPr kumimoji="1" lang="zh-CN" altLang="en-US" baseline="-25000" dirty="0">
                <a:latin typeface="+mj-lt"/>
                <a:ea typeface="华文新魏" charset="0"/>
              </a:rPr>
              <a:t>原</a:t>
            </a:r>
            <a:r>
              <a:rPr kumimoji="1" lang="zh-CN" altLang="en-US" dirty="0">
                <a:latin typeface="+mj-lt"/>
                <a:ea typeface="华文新魏" charset="0"/>
              </a:rPr>
              <a:t>|=</a:t>
            </a:r>
            <a:r>
              <a:rPr kumimoji="1" lang="en-US" altLang="zh-CN" dirty="0">
                <a:latin typeface="+mj-lt"/>
                <a:ea typeface="华文新魏" charset="0"/>
              </a:rPr>
              <a:t>0 0011</a:t>
            </a:r>
            <a:r>
              <a:rPr kumimoji="1" lang="zh-CN" altLang="en-US" dirty="0">
                <a:latin typeface="+mj-lt"/>
                <a:ea typeface="华文新魏" charset="0"/>
              </a:rPr>
              <a:t>，</a:t>
            </a:r>
          </a:p>
          <a:p>
            <a:pPr eaLnBrk="1" fontAlgn="auto" hangingPunct="1">
              <a:lnSpc>
                <a:spcPct val="155000"/>
              </a:lnSpc>
              <a:spcBef>
                <a:spcPct val="0"/>
              </a:spcBef>
              <a:spcAft>
                <a:spcPts val="0"/>
              </a:spcAft>
              <a:buFont typeface="Wingdings" charset="2"/>
              <a:buNone/>
              <a:defRPr/>
            </a:pPr>
            <a:r>
              <a:rPr kumimoji="1" lang="zh-CN" altLang="en-US" dirty="0">
                <a:latin typeface="+mj-lt"/>
                <a:ea typeface="华文新魏" charset="0"/>
              </a:rPr>
              <a:t>		[</a:t>
            </a:r>
            <a:r>
              <a:rPr kumimoji="1" lang="en-US" altLang="zh-CN" dirty="0">
                <a:latin typeface="+mj-lt"/>
                <a:ea typeface="华文新魏" charset="0"/>
              </a:rPr>
              <a:t>−</a:t>
            </a:r>
            <a:r>
              <a:rPr kumimoji="1" lang="zh-CN" altLang="en-US" dirty="0">
                <a:latin typeface="+mj-lt"/>
                <a:ea typeface="华文新魏" charset="0"/>
              </a:rPr>
              <a:t>|</a:t>
            </a:r>
            <a:r>
              <a:rPr kumimoji="1" lang="en-US" altLang="zh-CN" dirty="0">
                <a:latin typeface="+mj-lt"/>
                <a:ea typeface="华文新魏" charset="0"/>
              </a:rPr>
              <a:t>B|]</a:t>
            </a:r>
            <a:r>
              <a:rPr kumimoji="1" lang="zh-CN" altLang="en-US" baseline="-25000" dirty="0">
                <a:latin typeface="+mj-lt"/>
                <a:ea typeface="华文新魏" charset="0"/>
              </a:rPr>
              <a:t>补</a:t>
            </a:r>
            <a:r>
              <a:rPr kumimoji="1" lang="zh-CN" altLang="en-US" dirty="0">
                <a:latin typeface="+mj-lt"/>
                <a:ea typeface="华文新魏" charset="0"/>
              </a:rPr>
              <a:t>=</a:t>
            </a:r>
            <a:r>
              <a:rPr kumimoji="1" lang="zh-CN" altLang="en-US" dirty="0">
                <a:latin typeface="+mj-lt"/>
                <a:ea typeface="华文中宋"/>
                <a:cs typeface="华文中宋"/>
                <a:sym typeface="Symbol" charset="0"/>
              </a:rPr>
              <a:t>11 </a:t>
            </a:r>
            <a:r>
              <a:rPr kumimoji="1" lang="en-US" altLang="zh-CN" dirty="0">
                <a:latin typeface="+mj-lt"/>
                <a:ea typeface="华文中宋"/>
                <a:cs typeface="华文中宋"/>
                <a:sym typeface="Symbol" charset="0"/>
              </a:rPr>
              <a:t>1</a:t>
            </a:r>
            <a:r>
              <a:rPr kumimoji="1" lang="zh-CN" altLang="en-US" dirty="0">
                <a:latin typeface="+mj-lt"/>
                <a:ea typeface="华文中宋"/>
                <a:cs typeface="华文中宋"/>
                <a:sym typeface="Symbol" charset="0"/>
              </a:rPr>
              <a:t>1</a:t>
            </a:r>
            <a:r>
              <a:rPr kumimoji="1" lang="en-US" altLang="zh-CN" dirty="0">
                <a:latin typeface="+mj-lt"/>
                <a:ea typeface="华文中宋"/>
                <a:cs typeface="华文中宋"/>
                <a:sym typeface="Symbol" charset="0"/>
              </a:rPr>
              <a:t>0</a:t>
            </a:r>
            <a:r>
              <a:rPr kumimoji="1" lang="zh-CN" altLang="en-US" dirty="0">
                <a:latin typeface="+mj-lt"/>
                <a:ea typeface="华文中宋"/>
                <a:cs typeface="华文中宋"/>
                <a:sym typeface="Symbol" charset="0"/>
              </a:rPr>
              <a:t>1</a:t>
            </a:r>
            <a:r>
              <a:rPr kumimoji="1" lang="zh-CN" altLang="en-US" dirty="0">
                <a:latin typeface="+mj-lt"/>
                <a:ea typeface="华文新魏" charset="0"/>
              </a:rPr>
              <a:t>		</a:t>
            </a:r>
            <a:endParaRPr kumimoji="1" lang="en-US" altLang="zh-CN" dirty="0">
              <a:latin typeface="+mj-lt"/>
              <a:ea typeface="华文新魏" charset="0"/>
            </a:endParaRPr>
          </a:p>
          <a:p>
            <a:pPr eaLnBrk="1" fontAlgn="auto" hangingPunct="1">
              <a:lnSpc>
                <a:spcPct val="155000"/>
              </a:lnSpc>
              <a:spcBef>
                <a:spcPct val="0"/>
              </a:spcBef>
              <a:spcAft>
                <a:spcPts val="0"/>
              </a:spcAft>
              <a:buFont typeface="Wingdings" charset="2"/>
              <a:buNone/>
              <a:defRPr/>
            </a:pPr>
            <a:r>
              <a:rPr kumimoji="1" lang="en-US" altLang="zh-CN" dirty="0">
                <a:latin typeface="+mj-lt"/>
                <a:ea typeface="华文新魏" charset="0"/>
              </a:rPr>
              <a:t>         C</a:t>
            </a:r>
            <a:r>
              <a:rPr kumimoji="1" lang="en-US" altLang="zh-CN" baseline="-25000" dirty="0">
                <a:latin typeface="+mj-lt"/>
                <a:ea typeface="华文新魏" charset="0"/>
              </a:rPr>
              <a:t>0</a:t>
            </a:r>
            <a:r>
              <a:rPr kumimoji="1" lang="en-US" altLang="zh-CN" dirty="0">
                <a:latin typeface="+mj-lt"/>
                <a:ea typeface="华文新魏" charset="0"/>
              </a:rPr>
              <a:t>=A</a:t>
            </a:r>
            <a:r>
              <a:rPr kumimoji="1" lang="en-US" altLang="zh-CN" baseline="-25000" dirty="0">
                <a:latin typeface="+mj-lt"/>
                <a:ea typeface="华文新魏" charset="0"/>
              </a:rPr>
              <a:t>0</a:t>
            </a:r>
            <a:r>
              <a:rPr kumimoji="1" lang="en-US" altLang="zh-CN" dirty="0">
                <a:solidFill>
                  <a:srgbClr val="FF0000"/>
                </a:solidFill>
                <a:latin typeface="+mj-lt"/>
                <a:ea typeface="华文新魏" charset="0"/>
                <a:sym typeface="Symbol" charset="0"/>
              </a:rPr>
              <a:t></a:t>
            </a:r>
            <a:r>
              <a:rPr kumimoji="1" lang="en-US" altLang="zh-CN" dirty="0">
                <a:latin typeface="+mj-lt"/>
                <a:ea typeface="华文新魏" charset="0"/>
              </a:rPr>
              <a:t>B</a:t>
            </a:r>
            <a:r>
              <a:rPr kumimoji="1" lang="en-US" altLang="zh-CN" baseline="-25000" dirty="0">
                <a:latin typeface="+mj-lt"/>
                <a:ea typeface="华文新魏" charset="0"/>
              </a:rPr>
              <a:t>0</a:t>
            </a:r>
            <a:r>
              <a:rPr kumimoji="1" lang="en-US" altLang="zh-CN" dirty="0">
                <a:latin typeface="+mj-lt"/>
                <a:ea typeface="华文新魏" charset="0"/>
              </a:rPr>
              <a:t>=0</a:t>
            </a:r>
            <a:endParaRPr kumimoji="1" lang="en-US" altLang="zh-CN" baseline="-25000" dirty="0">
              <a:latin typeface="+mj-lt"/>
              <a:ea typeface="华文新魏" charset="0"/>
            </a:endParaRPr>
          </a:p>
        </p:txBody>
      </p:sp>
      <p:sp>
        <p:nvSpPr>
          <p:cNvPr id="6" name="云形标注 7"/>
          <p:cNvSpPr/>
          <p:nvPr/>
        </p:nvSpPr>
        <p:spPr>
          <a:xfrm>
            <a:off x="4835525" y="2835275"/>
            <a:ext cx="4500563" cy="1187450"/>
          </a:xfrm>
          <a:prstGeom prst="cloudCallout">
            <a:avLst>
              <a:gd name="adj1" fmla="val -61462"/>
              <a:gd name="adj2" fmla="val -60110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ea"/>
              </a:rPr>
              <a:t>被除数扩展为</a:t>
            </a:r>
            <a:r>
              <a:rPr lang="en-US" altLang="zh-CN" sz="2600" dirty="0">
                <a:solidFill>
                  <a:schemeClr val="tx1"/>
                </a:solidFill>
                <a:latin typeface="+mj-ea"/>
              </a:rPr>
              <a:t>2n</a:t>
            </a:r>
            <a:r>
              <a:rPr lang="zh-CN" altLang="en-US" sz="2600" dirty="0">
                <a:solidFill>
                  <a:schemeClr val="tx1"/>
                </a:solidFill>
                <a:latin typeface="+mj-ea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3448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6239222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原码一位加减交替除法举例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720725" y="2237122"/>
            <a:ext cx="388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688975" y="3172159"/>
            <a:ext cx="406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708025" y="4180222"/>
            <a:ext cx="406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60400" y="5127959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715963" y="6053472"/>
            <a:ext cx="386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5422900" y="1732297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2354263" y="2092659"/>
            <a:ext cx="7631112" cy="520700"/>
            <a:chOff x="1296" y="824"/>
            <a:chExt cx="3532" cy="328"/>
          </a:xfrm>
        </p:grpSpPr>
        <p:sp>
          <p:nvSpPr>
            <p:cNvPr id="12" name="Oval 26"/>
            <p:cNvSpPr>
              <a:spLocks noChangeArrowheads="1"/>
            </p:cNvSpPr>
            <p:nvPr/>
          </p:nvSpPr>
          <p:spPr bwMode="auto">
            <a:xfrm>
              <a:off x="1296" y="912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488" y="824"/>
              <a:ext cx="3340" cy="318"/>
            </a:xfrm>
            <a:custGeom>
              <a:avLst/>
              <a:gdLst>
                <a:gd name="T0" fmla="*/ 0 w 3984"/>
                <a:gd name="T1" fmla="*/ 82 h 376"/>
                <a:gd name="T2" fmla="*/ 962 w 3984"/>
                <a:gd name="T3" fmla="*/ 25 h 376"/>
                <a:gd name="T4" fmla="*/ 2347 w 3984"/>
                <a:gd name="T5" fmla="*/ 228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</p:grp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2354263" y="2884822"/>
            <a:ext cx="7629525" cy="720725"/>
            <a:chOff x="1296" y="1488"/>
            <a:chExt cx="3491" cy="384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1296" y="1632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1440" y="1488"/>
              <a:ext cx="3347" cy="384"/>
            </a:xfrm>
            <a:custGeom>
              <a:avLst/>
              <a:gdLst>
                <a:gd name="T0" fmla="*/ 0 w 3984"/>
                <a:gd name="T1" fmla="*/ 145 h 376"/>
                <a:gd name="T2" fmla="*/ 968 w 3984"/>
                <a:gd name="T3" fmla="*/ 43 h 376"/>
                <a:gd name="T4" fmla="*/ 2362 w 3984"/>
                <a:gd name="T5" fmla="*/ 400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2352675" y="3821447"/>
            <a:ext cx="7632700" cy="720725"/>
            <a:chOff x="1296" y="2160"/>
            <a:chExt cx="3534" cy="385"/>
          </a:xfrm>
        </p:grpSpPr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1440" y="2160"/>
              <a:ext cx="3390" cy="385"/>
            </a:xfrm>
            <a:custGeom>
              <a:avLst/>
              <a:gdLst>
                <a:gd name="T0" fmla="*/ 0 w 3984"/>
                <a:gd name="T1" fmla="*/ 145 h 376"/>
                <a:gd name="T2" fmla="*/ 1407 w 3984"/>
                <a:gd name="T3" fmla="*/ 43 h 376"/>
                <a:gd name="T4" fmla="*/ 3432 w 3984"/>
                <a:gd name="T5" fmla="*/ 403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  <p:sp>
          <p:nvSpPr>
            <p:cNvPr id="21" name="Oval 33"/>
            <p:cNvSpPr>
              <a:spLocks noChangeArrowheads="1"/>
            </p:cNvSpPr>
            <p:nvPr/>
          </p:nvSpPr>
          <p:spPr bwMode="auto">
            <a:xfrm>
              <a:off x="1296" y="2304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" name="Group 34"/>
          <p:cNvGrpSpPr>
            <a:grpSpLocks/>
          </p:cNvGrpSpPr>
          <p:nvPr/>
        </p:nvGrpSpPr>
        <p:grpSpPr bwMode="auto">
          <a:xfrm>
            <a:off x="2351088" y="4829509"/>
            <a:ext cx="7634287" cy="647700"/>
            <a:chOff x="1248" y="2832"/>
            <a:chExt cx="3607" cy="408"/>
          </a:xfrm>
        </p:grpSpPr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1392" y="2832"/>
              <a:ext cx="3463" cy="408"/>
            </a:xfrm>
            <a:custGeom>
              <a:avLst/>
              <a:gdLst>
                <a:gd name="T0" fmla="*/ 0 w 3984"/>
                <a:gd name="T1" fmla="*/ 175 h 376"/>
                <a:gd name="T2" fmla="*/ 2087 w 3984"/>
                <a:gd name="T3" fmla="*/ 51 h 376"/>
                <a:gd name="T4" fmla="*/ 5097 w 3984"/>
                <a:gd name="T5" fmla="*/ 481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  <p:sp>
          <p:nvSpPr>
            <p:cNvPr id="24" name="Oval 36"/>
            <p:cNvSpPr>
              <a:spLocks noChangeArrowheads="1"/>
            </p:cNvSpPr>
            <p:nvPr/>
          </p:nvSpPr>
          <p:spPr bwMode="auto">
            <a:xfrm>
              <a:off x="1248" y="2976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5" name="Group 37"/>
          <p:cNvGrpSpPr>
            <a:grpSpLocks/>
          </p:cNvGrpSpPr>
          <p:nvPr/>
        </p:nvGrpSpPr>
        <p:grpSpPr bwMode="auto">
          <a:xfrm>
            <a:off x="2351088" y="5880434"/>
            <a:ext cx="7704137" cy="604838"/>
            <a:chOff x="1248" y="3600"/>
            <a:chExt cx="3607" cy="381"/>
          </a:xfrm>
        </p:grpSpPr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1392" y="3600"/>
              <a:ext cx="3463" cy="381"/>
            </a:xfrm>
            <a:custGeom>
              <a:avLst/>
              <a:gdLst>
                <a:gd name="T0" fmla="*/ 0 w 3984"/>
                <a:gd name="T1" fmla="*/ 3 h 376"/>
                <a:gd name="T2" fmla="*/ 2087 w 3984"/>
                <a:gd name="T3" fmla="*/ 3 h 376"/>
                <a:gd name="T4" fmla="*/ 5097 w 3984"/>
                <a:gd name="T5" fmla="*/ 9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  <p:sp>
          <p:nvSpPr>
            <p:cNvPr id="27" name="Oval 39"/>
            <p:cNvSpPr>
              <a:spLocks noChangeArrowheads="1"/>
            </p:cNvSpPr>
            <p:nvPr/>
          </p:nvSpPr>
          <p:spPr bwMode="auto">
            <a:xfrm>
              <a:off x="1248" y="3696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8" name="矩形 43"/>
          <p:cNvSpPr>
            <a:spLocks noChangeArrowheads="1"/>
          </p:cNvSpPr>
          <p:nvPr/>
        </p:nvSpPr>
        <p:spPr bwMode="auto">
          <a:xfrm>
            <a:off x="3286894" y="579772"/>
            <a:ext cx="4844281" cy="78175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|A|÷|B|=0000 1001÷0011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9820275" y="3200734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8866188" y="4108784"/>
            <a:ext cx="1550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8131175" y="4972384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7216775" y="5909009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7216775" y="6772609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10328275" y="132113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 flipH="1">
            <a:off x="9718675" y="215933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9718675" y="2159334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H="1">
            <a:off x="8602663" y="3226134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8616950" y="322613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7610475" y="4108784"/>
            <a:ext cx="100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7608888" y="410878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 flipH="1">
            <a:off x="6748463" y="5045409"/>
            <a:ext cx="860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6743700" y="5045409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flipH="1">
            <a:off x="6264275" y="598044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4" name="Line 24"/>
          <p:cNvSpPr>
            <a:spLocks noChangeShapeType="1"/>
          </p:cNvSpPr>
          <p:nvPr/>
        </p:nvSpPr>
        <p:spPr bwMode="auto">
          <a:xfrm>
            <a:off x="6289675" y="5980447"/>
            <a:ext cx="0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8399463" y="608347"/>
            <a:ext cx="2305050" cy="620712"/>
          </a:xfrm>
          <a:prstGeom prst="wedgeRoundRectCallout">
            <a:avLst>
              <a:gd name="adj1" fmla="val -99440"/>
              <a:gd name="adj2" fmla="val 99481"/>
              <a:gd name="adj3" fmla="val 16667"/>
            </a:avLst>
          </a:prstGeom>
          <a:solidFill>
            <a:srgbClr val="FFFF00"/>
          </a:solidFill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不移入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752475" y="1229059"/>
            <a:ext cx="10599738" cy="554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被除数、余数	                    余数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商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00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0000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                    0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	 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0	0	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kumimoji="1" lang="zh-CN" altLang="en-US" sz="22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+[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B|]</a:t>
            </a:r>
            <a:r>
              <a:rPr kumimoji="1" lang="zh-CN" altLang="en-US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101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11  1101	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     R0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11  101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     		  ←1     0	 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	0	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0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+|B|	 00  0011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11  1110              R1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11  110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               ←1	  0 	 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	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0	 0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|B|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00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111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R2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11  111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  		  ←1	  0 	 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0	0	 0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|B|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00 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00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0001              R3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00  001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               ←1	  0 	 0	0          0	 1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B|]</a:t>
            </a:r>
            <a:r>
              <a:rPr kumimoji="1" lang="zh-CN" altLang="en-US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11  1101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00  0000	            R4			 			 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		           ←1	  0 	 0	0	1	 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7B57AE-1ABF-248D-01A9-64B473B649C7}"/>
              </a:ext>
            </a:extLst>
          </p:cNvPr>
          <p:cNvSpPr/>
          <p:nvPr/>
        </p:nvSpPr>
        <p:spPr>
          <a:xfrm>
            <a:off x="6239222" y="1592796"/>
            <a:ext cx="634651" cy="52205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9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6239222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原码一位加减交替除法举例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752475" y="1265063"/>
            <a:ext cx="10599738" cy="554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485900" algn="l"/>
                <a:tab pos="1857375" algn="l"/>
                <a:tab pos="2239963" algn="l"/>
                <a:tab pos="2620963" algn="l"/>
                <a:tab pos="3001963" algn="l"/>
                <a:tab pos="3384550" algn="l"/>
                <a:tab pos="3765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被除数、余数	                    余数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商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00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0000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                    0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	 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0	0	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kumimoji="1" lang="zh-CN" altLang="en-US" sz="22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+[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B|]</a:t>
            </a:r>
            <a:r>
              <a:rPr kumimoji="1" lang="zh-CN" altLang="en-US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101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11  1101	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     R0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11  101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     		  ←1     0	 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	0	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0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+|B|	 00  0011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11  1110              R1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11  110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               ←1	  0 	 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	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0	 0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|B|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00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111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R2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11  111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   		  ←1	  0 	 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0	0	 0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|B|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00  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11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00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0001              R3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←1	         00  001</a:t>
            </a:r>
            <a:r>
              <a:rPr kumimoji="1" lang="en-US" altLang="zh-CN" sz="2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               ←1	  0 	 0	0          0	 1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B|]</a:t>
            </a:r>
            <a:r>
              <a:rPr kumimoji="1" lang="zh-CN" altLang="en-US" sz="2200" b="1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11  1101							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         00  0000	            R4			 			 </a:t>
            </a:r>
          </a:p>
          <a:p>
            <a:pPr algn="l" defTabSz="914400"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								           ←1	  0 	 0	0	1	 1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>
            <a:off x="720725" y="2273126"/>
            <a:ext cx="388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"/>
          <p:cNvSpPr>
            <a:spLocks noChangeShapeType="1"/>
          </p:cNvSpPr>
          <p:nvPr/>
        </p:nvSpPr>
        <p:spPr bwMode="auto">
          <a:xfrm flipV="1">
            <a:off x="688975" y="3208163"/>
            <a:ext cx="406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"/>
          <p:cNvSpPr>
            <a:spLocks noChangeShapeType="1"/>
          </p:cNvSpPr>
          <p:nvPr/>
        </p:nvSpPr>
        <p:spPr bwMode="auto">
          <a:xfrm flipV="1">
            <a:off x="708025" y="4216226"/>
            <a:ext cx="406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6"/>
          <p:cNvSpPr>
            <a:spLocks noChangeShapeType="1"/>
          </p:cNvSpPr>
          <p:nvPr/>
        </p:nvSpPr>
        <p:spPr bwMode="auto">
          <a:xfrm>
            <a:off x="660400" y="5163963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 flipV="1">
            <a:off x="715963" y="6089476"/>
            <a:ext cx="386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5422900" y="1768301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grpSp>
        <p:nvGrpSpPr>
          <p:cNvPr id="55" name="Group 25"/>
          <p:cNvGrpSpPr>
            <a:grpSpLocks/>
          </p:cNvGrpSpPr>
          <p:nvPr/>
        </p:nvGrpSpPr>
        <p:grpSpPr bwMode="auto">
          <a:xfrm>
            <a:off x="2354263" y="2128663"/>
            <a:ext cx="7631112" cy="520700"/>
            <a:chOff x="1296" y="824"/>
            <a:chExt cx="3532" cy="328"/>
          </a:xfrm>
        </p:grpSpPr>
        <p:sp>
          <p:nvSpPr>
            <p:cNvPr id="56" name="Oval 26"/>
            <p:cNvSpPr>
              <a:spLocks noChangeArrowheads="1"/>
            </p:cNvSpPr>
            <p:nvPr/>
          </p:nvSpPr>
          <p:spPr bwMode="auto">
            <a:xfrm>
              <a:off x="1296" y="912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auto">
            <a:xfrm>
              <a:off x="1488" y="824"/>
              <a:ext cx="3340" cy="318"/>
            </a:xfrm>
            <a:custGeom>
              <a:avLst/>
              <a:gdLst>
                <a:gd name="T0" fmla="*/ 0 w 3984"/>
                <a:gd name="T1" fmla="*/ 82 h 376"/>
                <a:gd name="T2" fmla="*/ 962 w 3984"/>
                <a:gd name="T3" fmla="*/ 25 h 376"/>
                <a:gd name="T4" fmla="*/ 2347 w 3984"/>
                <a:gd name="T5" fmla="*/ 228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</p:grpSp>
      <p:grpSp>
        <p:nvGrpSpPr>
          <p:cNvPr id="58" name="Group 28"/>
          <p:cNvGrpSpPr>
            <a:grpSpLocks/>
          </p:cNvGrpSpPr>
          <p:nvPr/>
        </p:nvGrpSpPr>
        <p:grpSpPr bwMode="auto">
          <a:xfrm>
            <a:off x="2354263" y="2920826"/>
            <a:ext cx="7629525" cy="720725"/>
            <a:chOff x="1296" y="1488"/>
            <a:chExt cx="3491" cy="384"/>
          </a:xfrm>
        </p:grpSpPr>
        <p:sp>
          <p:nvSpPr>
            <p:cNvPr id="59" name="Oval 29"/>
            <p:cNvSpPr>
              <a:spLocks noChangeArrowheads="1"/>
            </p:cNvSpPr>
            <p:nvPr/>
          </p:nvSpPr>
          <p:spPr bwMode="auto">
            <a:xfrm>
              <a:off x="1296" y="1632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30"/>
            <p:cNvSpPr>
              <a:spLocks/>
            </p:cNvSpPr>
            <p:nvPr/>
          </p:nvSpPr>
          <p:spPr bwMode="auto">
            <a:xfrm>
              <a:off x="1440" y="1488"/>
              <a:ext cx="3347" cy="384"/>
            </a:xfrm>
            <a:custGeom>
              <a:avLst/>
              <a:gdLst>
                <a:gd name="T0" fmla="*/ 0 w 3984"/>
                <a:gd name="T1" fmla="*/ 145 h 376"/>
                <a:gd name="T2" fmla="*/ 968 w 3984"/>
                <a:gd name="T3" fmla="*/ 43 h 376"/>
                <a:gd name="T4" fmla="*/ 2362 w 3984"/>
                <a:gd name="T5" fmla="*/ 400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</p:grpSp>
      <p:grpSp>
        <p:nvGrpSpPr>
          <p:cNvPr id="61" name="Group 31"/>
          <p:cNvGrpSpPr>
            <a:grpSpLocks/>
          </p:cNvGrpSpPr>
          <p:nvPr/>
        </p:nvGrpSpPr>
        <p:grpSpPr bwMode="auto">
          <a:xfrm>
            <a:off x="2352675" y="3857451"/>
            <a:ext cx="7632700" cy="720725"/>
            <a:chOff x="1296" y="2160"/>
            <a:chExt cx="3534" cy="385"/>
          </a:xfrm>
        </p:grpSpPr>
        <p:sp>
          <p:nvSpPr>
            <p:cNvPr id="62" name="Freeform 32"/>
            <p:cNvSpPr>
              <a:spLocks/>
            </p:cNvSpPr>
            <p:nvPr/>
          </p:nvSpPr>
          <p:spPr bwMode="auto">
            <a:xfrm>
              <a:off x="1440" y="2160"/>
              <a:ext cx="3390" cy="385"/>
            </a:xfrm>
            <a:custGeom>
              <a:avLst/>
              <a:gdLst>
                <a:gd name="T0" fmla="*/ 0 w 3984"/>
                <a:gd name="T1" fmla="*/ 145 h 376"/>
                <a:gd name="T2" fmla="*/ 1407 w 3984"/>
                <a:gd name="T3" fmla="*/ 43 h 376"/>
                <a:gd name="T4" fmla="*/ 3432 w 3984"/>
                <a:gd name="T5" fmla="*/ 403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1296" y="2304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4" name="Group 34"/>
          <p:cNvGrpSpPr>
            <a:grpSpLocks/>
          </p:cNvGrpSpPr>
          <p:nvPr/>
        </p:nvGrpSpPr>
        <p:grpSpPr bwMode="auto">
          <a:xfrm>
            <a:off x="2351088" y="4865513"/>
            <a:ext cx="7634287" cy="647700"/>
            <a:chOff x="1248" y="2832"/>
            <a:chExt cx="3607" cy="408"/>
          </a:xfrm>
        </p:grpSpPr>
        <p:sp>
          <p:nvSpPr>
            <p:cNvPr id="65" name="Freeform 35"/>
            <p:cNvSpPr>
              <a:spLocks/>
            </p:cNvSpPr>
            <p:nvPr/>
          </p:nvSpPr>
          <p:spPr bwMode="auto">
            <a:xfrm>
              <a:off x="1392" y="2832"/>
              <a:ext cx="3463" cy="408"/>
            </a:xfrm>
            <a:custGeom>
              <a:avLst/>
              <a:gdLst>
                <a:gd name="T0" fmla="*/ 0 w 3984"/>
                <a:gd name="T1" fmla="*/ 175 h 376"/>
                <a:gd name="T2" fmla="*/ 2087 w 3984"/>
                <a:gd name="T3" fmla="*/ 51 h 376"/>
                <a:gd name="T4" fmla="*/ 5097 w 3984"/>
                <a:gd name="T5" fmla="*/ 481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  <p:sp>
          <p:nvSpPr>
            <p:cNvPr id="66" name="Oval 36"/>
            <p:cNvSpPr>
              <a:spLocks noChangeArrowheads="1"/>
            </p:cNvSpPr>
            <p:nvPr/>
          </p:nvSpPr>
          <p:spPr bwMode="auto">
            <a:xfrm>
              <a:off x="1248" y="2976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7" name="Group 37"/>
          <p:cNvGrpSpPr>
            <a:grpSpLocks/>
          </p:cNvGrpSpPr>
          <p:nvPr/>
        </p:nvGrpSpPr>
        <p:grpSpPr bwMode="auto">
          <a:xfrm>
            <a:off x="2351088" y="5916438"/>
            <a:ext cx="7704137" cy="604838"/>
            <a:chOff x="1248" y="3600"/>
            <a:chExt cx="3607" cy="381"/>
          </a:xfrm>
        </p:grpSpPr>
        <p:sp>
          <p:nvSpPr>
            <p:cNvPr id="68" name="Freeform 38"/>
            <p:cNvSpPr>
              <a:spLocks/>
            </p:cNvSpPr>
            <p:nvPr/>
          </p:nvSpPr>
          <p:spPr bwMode="auto">
            <a:xfrm>
              <a:off x="1392" y="3600"/>
              <a:ext cx="3463" cy="381"/>
            </a:xfrm>
            <a:custGeom>
              <a:avLst/>
              <a:gdLst>
                <a:gd name="T0" fmla="*/ 0 w 3984"/>
                <a:gd name="T1" fmla="*/ 3 h 376"/>
                <a:gd name="T2" fmla="*/ 2087 w 3984"/>
                <a:gd name="T3" fmla="*/ 3 h 376"/>
                <a:gd name="T4" fmla="*/ 5097 w 3984"/>
                <a:gd name="T5" fmla="*/ 9 h 376"/>
                <a:gd name="T6" fmla="*/ 0 60000 65536"/>
                <a:gd name="T7" fmla="*/ 0 60000 65536"/>
                <a:gd name="T8" fmla="*/ 0 60000 65536"/>
                <a:gd name="T9" fmla="*/ 0 w 3984"/>
                <a:gd name="T10" fmla="*/ 0 h 376"/>
                <a:gd name="T11" fmla="*/ 3984 w 3984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4" h="376">
                  <a:moveTo>
                    <a:pt x="0" y="136"/>
                  </a:moveTo>
                  <a:cubicBezTo>
                    <a:pt x="484" y="68"/>
                    <a:pt x="968" y="0"/>
                    <a:pt x="1632" y="40"/>
                  </a:cubicBezTo>
                  <a:cubicBezTo>
                    <a:pt x="2296" y="80"/>
                    <a:pt x="3140" y="228"/>
                    <a:pt x="3984" y="37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9" rIns="92075" bIns="46039"/>
            <a:lstStyle/>
            <a:p>
              <a:endParaRPr lang="zh-CN" altLang="en-US"/>
            </a:p>
          </p:txBody>
        </p:sp>
        <p:sp>
          <p:nvSpPr>
            <p:cNvPr id="69" name="Oval 39"/>
            <p:cNvSpPr>
              <a:spLocks noChangeArrowheads="1"/>
            </p:cNvSpPr>
            <p:nvPr/>
          </p:nvSpPr>
          <p:spPr bwMode="auto">
            <a:xfrm>
              <a:off x="1248" y="3696"/>
              <a:ext cx="192" cy="2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9" rIns="92075" bIns="46039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0" name="矩形 43"/>
          <p:cNvSpPr>
            <a:spLocks noChangeArrowheads="1"/>
          </p:cNvSpPr>
          <p:nvPr/>
        </p:nvSpPr>
        <p:spPr bwMode="auto">
          <a:xfrm>
            <a:off x="2962858" y="615776"/>
            <a:ext cx="5256583" cy="78175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|A|÷|B|=0000 1001÷0011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1" name="Line 8"/>
          <p:cNvSpPr>
            <a:spLocks noChangeShapeType="1"/>
          </p:cNvSpPr>
          <p:nvPr/>
        </p:nvSpPr>
        <p:spPr bwMode="auto">
          <a:xfrm>
            <a:off x="9820275" y="3236738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9"/>
          <p:cNvSpPr>
            <a:spLocks noChangeShapeType="1"/>
          </p:cNvSpPr>
          <p:nvPr/>
        </p:nvSpPr>
        <p:spPr bwMode="auto">
          <a:xfrm>
            <a:off x="8866188" y="4144788"/>
            <a:ext cx="1550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>
            <a:off x="8131175" y="5008388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1"/>
          <p:cNvSpPr>
            <a:spLocks noChangeShapeType="1"/>
          </p:cNvSpPr>
          <p:nvPr/>
        </p:nvSpPr>
        <p:spPr bwMode="auto">
          <a:xfrm>
            <a:off x="7216775" y="5945013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>
            <a:off x="7216775" y="6808613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10328275" y="13571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 flipH="1">
            <a:off x="9718675" y="21953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9718675" y="219533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79" name="Line 17"/>
          <p:cNvSpPr>
            <a:spLocks noChangeShapeType="1"/>
          </p:cNvSpPr>
          <p:nvPr/>
        </p:nvSpPr>
        <p:spPr bwMode="auto">
          <a:xfrm flipH="1">
            <a:off x="8602663" y="3262138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80" name="Line 18"/>
          <p:cNvSpPr>
            <a:spLocks noChangeShapeType="1"/>
          </p:cNvSpPr>
          <p:nvPr/>
        </p:nvSpPr>
        <p:spPr bwMode="auto">
          <a:xfrm>
            <a:off x="8616950" y="326213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81" name="Line 19"/>
          <p:cNvSpPr>
            <a:spLocks noChangeShapeType="1"/>
          </p:cNvSpPr>
          <p:nvPr/>
        </p:nvSpPr>
        <p:spPr bwMode="auto">
          <a:xfrm flipH="1">
            <a:off x="7610475" y="4144788"/>
            <a:ext cx="100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82" name="Line 20"/>
          <p:cNvSpPr>
            <a:spLocks noChangeShapeType="1"/>
          </p:cNvSpPr>
          <p:nvPr/>
        </p:nvSpPr>
        <p:spPr bwMode="auto">
          <a:xfrm>
            <a:off x="7608888" y="41447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83" name="Line 21"/>
          <p:cNvSpPr>
            <a:spLocks noChangeShapeType="1"/>
          </p:cNvSpPr>
          <p:nvPr/>
        </p:nvSpPr>
        <p:spPr bwMode="auto">
          <a:xfrm flipH="1">
            <a:off x="6748463" y="5081413"/>
            <a:ext cx="860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84" name="Line 22"/>
          <p:cNvSpPr>
            <a:spLocks noChangeShapeType="1"/>
          </p:cNvSpPr>
          <p:nvPr/>
        </p:nvSpPr>
        <p:spPr bwMode="auto">
          <a:xfrm>
            <a:off x="6743700" y="50814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 flipH="1">
            <a:off x="6264275" y="601645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86" name="Line 24"/>
          <p:cNvSpPr>
            <a:spLocks noChangeShapeType="1"/>
          </p:cNvSpPr>
          <p:nvPr/>
        </p:nvSpPr>
        <p:spPr bwMode="auto">
          <a:xfrm>
            <a:off x="6289675" y="6016451"/>
            <a:ext cx="0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87" name="AutoShape 7"/>
          <p:cNvSpPr>
            <a:spLocks noChangeArrowheads="1"/>
          </p:cNvSpPr>
          <p:nvPr/>
        </p:nvSpPr>
        <p:spPr bwMode="auto">
          <a:xfrm>
            <a:off x="8399463" y="644351"/>
            <a:ext cx="2305050" cy="620712"/>
          </a:xfrm>
          <a:prstGeom prst="wedgeRoundRectCallout">
            <a:avLst>
              <a:gd name="adj1" fmla="val -99440"/>
              <a:gd name="adj2" fmla="val 99481"/>
              <a:gd name="adj3" fmla="val 16667"/>
            </a:avLst>
          </a:prstGeom>
          <a:solidFill>
            <a:srgbClr val="FFFF00"/>
          </a:solidFill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不移入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</a:p>
        </p:txBody>
      </p:sp>
      <p:sp>
        <p:nvSpPr>
          <p:cNvPr id="88" name="Rectangle 40"/>
          <p:cNvSpPr>
            <a:spLocks noChangeArrowheads="1"/>
          </p:cNvSpPr>
          <p:nvPr/>
        </p:nvSpPr>
        <p:spPr bwMode="auto">
          <a:xfrm>
            <a:off x="996072" y="3966197"/>
            <a:ext cx="9720262" cy="13668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179384" indent="-179384" algn="l" fontAlgn="auto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800" b="1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   </a:t>
            </a:r>
            <a:r>
              <a:rPr kumimoji="1" lang="zh-CN" altLang="en-US" sz="2800" b="1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结果：	[</a:t>
            </a:r>
            <a:r>
              <a:rPr kumimoji="1" lang="en-US" altLang="zh-CN" sz="2800" b="1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C]</a:t>
            </a:r>
            <a:r>
              <a:rPr kumimoji="1" lang="zh-CN" altLang="en-US" sz="2800" b="1" baseline="-25000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原</a:t>
            </a:r>
            <a:r>
              <a:rPr kumimoji="1" lang="zh-CN" altLang="en-US" sz="2800" b="1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=</a:t>
            </a:r>
            <a:r>
              <a:rPr kumimoji="1" lang="en-US" altLang="zh-CN" sz="2800" b="1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C</a:t>
            </a:r>
            <a:r>
              <a:rPr kumimoji="1" lang="en-US" altLang="zh-CN" sz="2800" b="1" baseline="-25000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0</a:t>
            </a:r>
            <a:r>
              <a:rPr kumimoji="1" lang="en-US" altLang="zh-CN" sz="2800" b="1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+|[C]</a:t>
            </a:r>
            <a:r>
              <a:rPr kumimoji="1" lang="zh-CN" altLang="en-US" sz="2800" b="1" baseline="-25000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原</a:t>
            </a:r>
            <a:r>
              <a:rPr kumimoji="1" lang="zh-CN" altLang="en-US" sz="2800" b="1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|= </a:t>
            </a:r>
            <a:r>
              <a:rPr kumimoji="1" lang="en-US" altLang="zh-CN" sz="2800" b="1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0 </a:t>
            </a:r>
            <a:r>
              <a:rPr kumimoji="1" lang="en-US" altLang="zh-CN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0011</a:t>
            </a:r>
            <a:endParaRPr kumimoji="1" lang="zh-CN" altLang="en-US" sz="2800" b="1" dirty="0">
              <a:solidFill>
                <a:schemeClr val="bg1"/>
              </a:solidFill>
              <a:latin typeface="+mj-lt"/>
              <a:ea typeface="华文新魏" charset="0"/>
              <a:cs typeface="华文新魏" charset="0"/>
              <a:sym typeface="Wingdings" charset="0"/>
            </a:endParaRPr>
          </a:p>
          <a:p>
            <a:pPr marL="179384" indent="-179384" algn="l" fontAlgn="auto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			[</a:t>
            </a:r>
            <a:r>
              <a:rPr kumimoji="1" lang="en-US" altLang="zh-CN" sz="2800" b="1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R</a:t>
            </a:r>
            <a:r>
              <a:rPr kumimoji="1" lang="en-US" altLang="zh-CN" sz="2800" b="1" baseline="-25000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4</a:t>
            </a:r>
            <a:r>
              <a:rPr kumimoji="1" lang="en-US" altLang="zh-CN" sz="2800" b="1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]</a:t>
            </a:r>
            <a:r>
              <a:rPr kumimoji="1" lang="zh-CN" altLang="en-US" sz="2800" b="1" baseline="-25000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原</a:t>
            </a:r>
            <a:r>
              <a:rPr kumimoji="1" lang="zh-CN" altLang="en-US" sz="2800" b="1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=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  <a:sym typeface="Wingdings" charset="0"/>
              </a:rPr>
              <a:t>A</a:t>
            </a:r>
            <a:r>
              <a:rPr kumimoji="1" lang="en-US" altLang="zh-CN" baseline="-25000" dirty="0">
                <a:latin typeface="Times" charset="0"/>
                <a:ea typeface="Times" charset="0"/>
                <a:cs typeface="Times" charset="0"/>
                <a:sym typeface="Wingdings" charset="0"/>
              </a:rPr>
              <a:t>0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  <a:sym typeface="Wingdings" charset="0"/>
              </a:rPr>
              <a:t>+2</a:t>
            </a:r>
            <a:r>
              <a:rPr kumimoji="1" lang="en-US" altLang="zh-CN" baseline="30000" dirty="0">
                <a:latin typeface="Times" charset="0"/>
                <a:ea typeface="Times" charset="0"/>
                <a:cs typeface="Times" charset="0"/>
                <a:sym typeface="Wingdings" charset="0"/>
              </a:rPr>
              <a:t>-4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  <a:sym typeface="Wingdings" charset="0"/>
              </a:rPr>
              <a:t>|[R</a:t>
            </a:r>
            <a:r>
              <a:rPr kumimoji="1" lang="en-US" altLang="zh-CN" baseline="-25000" dirty="0">
                <a:latin typeface="Times" charset="0"/>
                <a:ea typeface="Times" charset="0"/>
                <a:cs typeface="Times" charset="0"/>
                <a:sym typeface="Wingdings" charset="0"/>
              </a:rPr>
              <a:t>4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  <a:sym typeface="Wingdings" charset="0"/>
              </a:rPr>
              <a:t>]</a:t>
            </a:r>
            <a:r>
              <a:rPr kumimoji="1" lang="zh-CN" altLang="en-US" baseline="-25000" dirty="0">
                <a:latin typeface="Times" charset="0"/>
                <a:ea typeface="华文新魏" charset="0"/>
                <a:sym typeface="Wingdings" charset="0"/>
              </a:rPr>
              <a:t>原</a:t>
            </a:r>
            <a:r>
              <a:rPr kumimoji="1" lang="zh-CN" altLang="en-US" dirty="0">
                <a:latin typeface="Times" charset="0"/>
                <a:ea typeface="华文新魏" charset="0"/>
                <a:sym typeface="Wingdings" charset="0"/>
              </a:rPr>
              <a:t>|</a:t>
            </a:r>
            <a:r>
              <a:rPr kumimoji="1" lang="zh-CN" altLang="en-US" dirty="0">
                <a:solidFill>
                  <a:schemeClr val="bg1"/>
                </a:solidFill>
                <a:ea typeface="华文新魏" charset="0"/>
                <a:cs typeface="华文新魏" charset="0"/>
                <a:sym typeface="Wingdings" charset="0"/>
              </a:rPr>
              <a:t>=</a:t>
            </a:r>
            <a:r>
              <a:rPr kumimoji="1" lang="en-US" altLang="zh-CN" dirty="0">
                <a:solidFill>
                  <a:schemeClr val="bg1"/>
                </a:solidFill>
                <a:ea typeface="华文新魏" charset="0"/>
                <a:cs typeface="华文新魏" charset="0"/>
                <a:sym typeface="Wingdings" charset="0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0 </a:t>
            </a:r>
            <a:r>
              <a:rPr kumimoji="1" lang="en-US" altLang="zh-CN" dirty="0">
                <a:solidFill>
                  <a:schemeClr val="bg1"/>
                </a:solidFill>
                <a:latin typeface="+mj-lt"/>
                <a:ea typeface="华文新魏" charset="0"/>
                <a:cs typeface="华文新魏" charset="0"/>
                <a:sym typeface="Wingdings" charset="0"/>
              </a:rPr>
              <a:t>0000 0000</a:t>
            </a:r>
            <a:endParaRPr kumimoji="1" lang="zh-CN" altLang="en-US" sz="2800" b="1" dirty="0">
              <a:solidFill>
                <a:schemeClr val="bg1"/>
              </a:solidFill>
              <a:latin typeface="+mj-lt"/>
              <a:ea typeface="华文新魏" charset="0"/>
              <a:cs typeface="华文新魏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70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6239222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原码一位加减交替除法举例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6"/>
          <p:cNvSpPr>
            <a:spLocks noGrp="1" noChangeArrowheads="1"/>
          </p:cNvSpPr>
          <p:nvPr>
            <p:ph idx="1"/>
          </p:nvPr>
        </p:nvSpPr>
        <p:spPr>
          <a:xfrm>
            <a:off x="766763" y="836712"/>
            <a:ext cx="10920412" cy="3385046"/>
          </a:xfrm>
        </p:spPr>
        <p:txBody>
          <a:bodyPr/>
          <a:lstStyle/>
          <a:p>
            <a:pPr marL="274638" indent="-357188" eaLnBrk="1" hangingPunct="1">
              <a:spcBef>
                <a:spcPct val="10000"/>
              </a:spcBef>
              <a:buFont typeface="Wingdings" panose="05000000000000000000" pitchFamily="2" charset="2"/>
              <a:buChar char=""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原码除法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674688" lvl="1" indent="-357188" defTabSz="914400" fontAlgn="base">
              <a:spcBef>
                <a:spcPct val="10000"/>
              </a:spcBef>
              <a:spcAft>
                <a:spcPct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符号位和数值位分开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674688" lvl="1" indent="-357188" defTabSz="914400" fontAlgn="base">
              <a:spcBef>
                <a:spcPct val="10000"/>
              </a:spcBef>
              <a:spcAft>
                <a:spcPct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数值部分用无符号数除法实现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674688" lvl="1" indent="-357188" defTabSz="914400" fontAlgn="base">
              <a:spcBef>
                <a:spcPct val="10000"/>
              </a:spcBef>
              <a:spcAft>
                <a:spcPct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用于浮点数尾数除法运算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274638" indent="-357188" eaLnBrk="1" hangingPunct="1">
              <a:spcBef>
                <a:spcPct val="10000"/>
              </a:spcBef>
              <a:buFont typeface="Wingdings" panose="05000000000000000000" pitchFamily="2" charset="2"/>
              <a:buChar char=""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恢复余数法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274638" indent="-357188" eaLnBrk="1" hangingPunct="1">
              <a:spcBef>
                <a:spcPct val="10000"/>
              </a:spcBef>
              <a:buFont typeface="Wingdings" panose="05000000000000000000" pitchFamily="2" charset="2"/>
              <a:buChar char=""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加法交替法</a:t>
            </a:r>
          </a:p>
          <a:p>
            <a:pPr marL="674688" lvl="1" indent="-357188" defTabSz="914400" fontAlgn="base">
              <a:spcBef>
                <a:spcPct val="10000"/>
              </a:spcBef>
              <a:spcAft>
                <a:spcPct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先加减，后上商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074738" lvl="2" indent="-357188" eaLnBrk="1" hangingPunct="1">
              <a:spcBef>
                <a:spcPct val="1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本次余数为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正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，下步除法作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减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法</a:t>
            </a:r>
            <a:endParaRPr kumimoji="1"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074738" lvl="2" indent="-357188" eaLnBrk="1" hangingPunct="1">
              <a:spcBef>
                <a:spcPct val="1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本次余数为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负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，下步除法作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加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法</a:t>
            </a:r>
            <a:endParaRPr kumimoji="1"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074738" lvl="2" indent="-357188" eaLnBrk="1" hangingPunct="1">
              <a:spcBef>
                <a:spcPct val="1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最后一步若余数为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负，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则需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加|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B|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恢复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0550" y="2888940"/>
            <a:ext cx="11269103" cy="39333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34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zh-CN" sz="2600" dirty="0">
              <a:latin typeface="Times New Roman" charset="0"/>
              <a:ea typeface="华文新魏" charset="0"/>
            </a:endParaRPr>
          </a:p>
          <a:p>
            <a:pPr marL="457234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zh-CN" sz="2600" dirty="0">
              <a:latin typeface="Times New Roman" charset="0"/>
              <a:ea typeface="华文新魏" charset="0"/>
            </a:endParaRPr>
          </a:p>
          <a:p>
            <a:pPr marL="457234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zh-CN" sz="2600" dirty="0">
              <a:latin typeface="Times New Roman" charset="0"/>
              <a:ea typeface="华文新魏" charset="0"/>
            </a:endParaRPr>
          </a:p>
          <a:p>
            <a:pPr marL="457234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zh-CN" sz="2600" dirty="0">
              <a:latin typeface="Times New Roman" charset="0"/>
              <a:ea typeface="华文新魏" charset="0"/>
            </a:endParaRPr>
          </a:p>
          <a:p>
            <a:pPr marL="457234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zh-CN" sz="2600" dirty="0">
              <a:latin typeface="Times New Roman" charset="0"/>
              <a:ea typeface="华文新魏" charset="0"/>
            </a:endParaRPr>
          </a:p>
          <a:p>
            <a:pPr marL="457234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600" dirty="0">
              <a:latin typeface="Times New Roman" charset="0"/>
              <a:ea typeface="华文新魏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2580" y="3176972"/>
            <a:ext cx="5043487" cy="920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bIns="182880">
            <a:spAutoFit/>
          </a:bodyPr>
          <a:lstStyle/>
          <a:p>
            <a:pPr marL="469888" indent="-469888" eaLnBrk="1" fontAlgn="auto" hangingPunct="1"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[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A]</a:t>
            </a:r>
            <a:r>
              <a:rPr kumimoji="1" lang="zh-CN" altLang="en-US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=[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C]</a:t>
            </a:r>
            <a:r>
              <a:rPr kumimoji="1" lang="zh-CN" altLang="en-US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dirty="0">
                <a:latin typeface="Times New Roman" charset="0"/>
                <a:ea typeface="华文新魏" charset="0"/>
                <a:sym typeface="Symbol" charset="0"/>
              </a:rPr>
              <a:t>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[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B]</a:t>
            </a:r>
            <a:r>
              <a:rPr kumimoji="1" lang="zh-CN" altLang="en-US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 + [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R]</a:t>
            </a:r>
            <a:r>
              <a:rPr kumimoji="1" lang="zh-CN" altLang="en-US" baseline="-25000" dirty="0">
                <a:latin typeface="Times New Roman" charset="0"/>
                <a:ea typeface="华文新魏" charset="0"/>
              </a:rPr>
              <a:t>原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  <a:ea typeface="华文新魏" charset="0"/>
                <a:sym typeface="Symbol" charset="0"/>
              </a:rPr>
              <a:t>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2</a:t>
            </a:r>
            <a:r>
              <a:rPr kumimoji="1" lang="zh-CN" altLang="en-US" baseline="3000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-</a:t>
            </a:r>
            <a:r>
              <a:rPr kumimoji="1" lang="en-US" altLang="zh-CN" baseline="3000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029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504113" y="2132856"/>
            <a:ext cx="9144000" cy="165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3.4.3</a:t>
            </a:r>
            <a:r>
              <a:rPr lang="zh-CN" altLang="en-US" sz="4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 二进制</a:t>
            </a:r>
            <a:r>
              <a:rPr lang="zh-CN" altLang="en-US" sz="4400" dirty="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补码</a:t>
            </a:r>
            <a:r>
              <a:rPr lang="zh-CN" altLang="en-US" sz="4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一位除法</a:t>
            </a:r>
          </a:p>
          <a:p>
            <a:pPr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( </a:t>
            </a:r>
            <a:r>
              <a:rPr lang="zh-CN" altLang="en-US" sz="36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选学内容 </a:t>
            </a:r>
            <a:r>
              <a:rPr lang="en-US" altLang="zh-CN" sz="36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972731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836712"/>
            <a:ext cx="10920052" cy="504031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charset="0"/>
              <a:buNone/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除法的本质</a:t>
            </a:r>
            <a:endParaRPr lang="zh-CN" altLang="en-US" dirty="0">
              <a:latin typeface="Times New Roman" charset="0"/>
              <a:ea typeface="华文新魏" charset="0"/>
            </a:endParaRPr>
          </a:p>
          <a:p>
            <a:pPr marL="625475" lvl="1" indent="-266700">
              <a:spcAft>
                <a:spcPts val="600"/>
              </a:spcAft>
            </a:pPr>
            <a:r>
              <a:rPr lang="en-US" altLang="zh-CN" dirty="0">
                <a:latin typeface="Times New Roman" charset="0"/>
                <a:ea typeface="华文新魏" charset="0"/>
              </a:rPr>
              <a:t> </a:t>
            </a:r>
            <a:r>
              <a:rPr lang="zh-CN" altLang="en-US" dirty="0">
                <a:latin typeface="Times New Roman" charset="0"/>
                <a:ea typeface="华文新魏" charset="0"/>
              </a:rPr>
              <a:t>从被除数绝对值中逐步减去除数绝对值</a:t>
            </a:r>
            <a:endParaRPr lang="en-US" altLang="zh-CN" dirty="0">
              <a:latin typeface="Times New Roman" charset="0"/>
              <a:ea typeface="华文新魏" charset="0"/>
            </a:endParaRPr>
          </a:p>
          <a:p>
            <a:pPr marL="625475" lvl="1" indent="-266700">
              <a:spcAft>
                <a:spcPts val="600"/>
              </a:spcAft>
            </a:pPr>
            <a:r>
              <a:rPr lang="zh-CN" altLang="en-US" dirty="0">
                <a:latin typeface="Times New Roman" charset="0"/>
                <a:ea typeface="华文新魏" charset="0"/>
              </a:rPr>
              <a:t>“够减”上商</a:t>
            </a:r>
            <a:r>
              <a:rPr lang="en-US" altLang="zh-CN" dirty="0">
                <a:latin typeface="Times New Roman" charset="0"/>
                <a:ea typeface="华文新魏" charset="0"/>
              </a:rPr>
              <a:t>1</a:t>
            </a:r>
            <a:r>
              <a:rPr lang="zh-CN" altLang="en-US" dirty="0">
                <a:latin typeface="Times New Roman" charset="0"/>
                <a:ea typeface="华文新魏" charset="0"/>
              </a:rPr>
              <a:t>，“不够减”上商</a:t>
            </a:r>
            <a:r>
              <a:rPr lang="en-US" altLang="zh-CN" dirty="0">
                <a:latin typeface="Times New Roman" charset="0"/>
                <a:ea typeface="华文新魏" charset="0"/>
              </a:rPr>
              <a:t>0</a:t>
            </a:r>
          </a:p>
          <a:p>
            <a:pPr marL="358775" lvl="1" indent="0">
              <a:lnSpc>
                <a:spcPct val="120000"/>
              </a:lnSpc>
              <a:spcAft>
                <a:spcPts val="600"/>
              </a:spcAft>
              <a:buClr>
                <a:schemeClr val="tx2"/>
              </a:buClr>
              <a:buNone/>
            </a:pPr>
            <a:endParaRPr lang="en-US" altLang="zh-CN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538" y="73031"/>
            <a:ext cx="8561523" cy="6441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TW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3.4.3  </a:t>
            </a:r>
            <a:r>
              <a:rPr lang="zh-TW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补码一位除法</a:t>
            </a:r>
            <a:endParaRPr lang="zh-CN" altLang="en-US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A28CE6B-DC1C-4909-B749-23C60596F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17939"/>
              </p:ext>
            </p:extLst>
          </p:nvPr>
        </p:nvGraphicFramePr>
        <p:xfrm>
          <a:off x="798902" y="3140968"/>
          <a:ext cx="10436417" cy="2484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180">
                  <a:extLst>
                    <a:ext uri="{9D8B030D-6E8A-4147-A177-3AD203B41FA5}">
                      <a16:colId xmlns:a16="http://schemas.microsoft.com/office/drawing/2014/main" val="2266145616"/>
                    </a:ext>
                  </a:extLst>
                </a:gridCol>
                <a:gridCol w="2777431">
                  <a:extLst>
                    <a:ext uri="{9D8B030D-6E8A-4147-A177-3AD203B41FA5}">
                      <a16:colId xmlns:a16="http://schemas.microsoft.com/office/drawing/2014/main" val="2311812464"/>
                    </a:ext>
                  </a:extLst>
                </a:gridCol>
                <a:gridCol w="3478806">
                  <a:extLst>
                    <a:ext uri="{9D8B030D-6E8A-4147-A177-3AD203B41FA5}">
                      <a16:colId xmlns:a16="http://schemas.microsoft.com/office/drawing/2014/main" val="787292930"/>
                    </a:ext>
                  </a:extLst>
                </a:gridCol>
              </a:tblGrid>
              <a:tr h="11660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比较余数</a:t>
                      </a:r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与除数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的符号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求新的余数</a:t>
                      </a:r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i+1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</a:t>
                      </a:r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i+1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与的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符号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368069"/>
                  </a:ext>
                </a:extLst>
              </a:tr>
              <a:tr h="659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 </a:t>
                      </a:r>
                      <a:r>
                        <a:rPr lang="en-US" altLang="zh-CN" sz="2000" baseline="0" dirty="0">
                          <a:latin typeface="+mj-lt"/>
                        </a:rPr>
                        <a:t>-</a:t>
                      </a:r>
                      <a:r>
                        <a:rPr lang="en-US" altLang="zh-CN" sz="2000" dirty="0">
                          <a:latin typeface="+mj-lt"/>
                        </a:rPr>
                        <a:t> 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同号，表示“够减”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236743"/>
                  </a:ext>
                </a:extLst>
              </a:tr>
              <a:tr h="659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异号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[R</a:t>
                      </a:r>
                      <a:r>
                        <a:rPr lang="en-US" altLang="zh-CN" sz="2000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2000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补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 [y]</a:t>
                      </a:r>
                      <a:r>
                        <a:rPr lang="zh-CN" altLang="en-US" sz="2000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补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异号，表示“够减”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0539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7849BC6-31AC-4E54-973B-9331C31136A5}"/>
              </a:ext>
            </a:extLst>
          </p:cNvPr>
          <p:cNvSpPr txBox="1"/>
          <p:nvPr/>
        </p:nvSpPr>
        <p:spPr>
          <a:xfrm>
            <a:off x="2786817" y="5795434"/>
            <a:ext cx="6105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016" lvl="0" indent="-26670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dirty="0">
                <a:latin typeface="Times New Roman" charset="0"/>
                <a:ea typeface="华文新魏" charset="0"/>
              </a:rPr>
              <a:t>补码场景下判定“够减”的方法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DDCDAA-C9CA-F497-09CA-A9C28003BE66}"/>
              </a:ext>
            </a:extLst>
          </p:cNvPr>
          <p:cNvSpPr txBox="1"/>
          <p:nvPr/>
        </p:nvSpPr>
        <p:spPr>
          <a:xfrm>
            <a:off x="5555146" y="4257092"/>
            <a:ext cx="1615827" cy="3012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4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目的是让绝对值变小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44A28D-CBBB-95E4-10A4-0DA3E508BCDF}"/>
              </a:ext>
            </a:extLst>
          </p:cNvPr>
          <p:cNvSpPr txBox="1"/>
          <p:nvPr/>
        </p:nvSpPr>
        <p:spPr>
          <a:xfrm>
            <a:off x="7391350" y="4912751"/>
            <a:ext cx="1615827" cy="3012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4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得到新的余数和除数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CFF757-481F-3170-395E-10EF5BB4054F}"/>
              </a:ext>
            </a:extLst>
          </p:cNvPr>
          <p:cNvSpPr txBox="1"/>
          <p:nvPr/>
        </p:nvSpPr>
        <p:spPr>
          <a:xfrm>
            <a:off x="7643378" y="4232488"/>
            <a:ext cx="1615827" cy="30123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4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得到新的余数和除数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AEE681-3A61-E859-D050-ED055A508967}"/>
              </a:ext>
            </a:extLst>
          </p:cNvPr>
          <p:cNvSpPr txBox="1"/>
          <p:nvPr/>
        </p:nvSpPr>
        <p:spPr>
          <a:xfrm>
            <a:off x="1170990" y="4473116"/>
            <a:ext cx="1615827" cy="30123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4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旧的余数和除数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097687-6633-A6E1-3623-E8E667616E62}"/>
              </a:ext>
            </a:extLst>
          </p:cNvPr>
          <p:cNvSpPr txBox="1"/>
          <p:nvPr/>
        </p:nvSpPr>
        <p:spPr>
          <a:xfrm>
            <a:off x="1170989" y="5121188"/>
            <a:ext cx="1615827" cy="30123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4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旧的余数和除数</a:t>
            </a:r>
          </a:p>
        </p:txBody>
      </p:sp>
    </p:spTree>
    <p:extLst>
      <p:ext uri="{BB962C8B-B14F-4D97-AF65-F5344CB8AC3E}">
        <p14:creationId xmlns:p14="http://schemas.microsoft.com/office/powerpoint/2010/main" val="21867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7427354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190550" y="912800"/>
            <a:ext cx="8722177" cy="4701563"/>
          </a:xfrm>
        </p:spPr>
        <p:txBody>
          <a:bodyPr rtlCol="0">
            <a:normAutofit/>
          </a:bodyPr>
          <a:lstStyle/>
          <a:p>
            <a:pPr marL="228571" indent="-228571">
              <a:defRPr/>
            </a:pPr>
            <a:r>
              <a:rPr lang="zh-CN" altLang="en-US" dirty="0"/>
              <a:t>笔算十进制除法</a:t>
            </a: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14" name="矩形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5162" y="2254498"/>
            <a:ext cx="399416" cy="46160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73665" y="2271181"/>
            <a:ext cx="453912" cy="46160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658716" y="2702020"/>
            <a:ext cx="2214274" cy="595235"/>
            <a:chOff x="6744172" y="1484783"/>
            <a:chExt cx="2951434" cy="792089"/>
          </a:xfrm>
        </p:grpSpPr>
        <p:grpSp>
          <p:nvGrpSpPr>
            <p:cNvPr id="17" name="组合 11"/>
            <p:cNvGrpSpPr>
              <a:grpSpLocks/>
            </p:cNvGrpSpPr>
            <p:nvPr/>
          </p:nvGrpSpPr>
          <p:grpSpPr bwMode="auto">
            <a:xfrm>
              <a:off x="7607374" y="1484784"/>
              <a:ext cx="2088232" cy="792088"/>
              <a:chOff x="7607374" y="1484784"/>
              <a:chExt cx="2088232" cy="792088"/>
            </a:xfrm>
          </p:grpSpPr>
          <p:grpSp>
            <p:nvGrpSpPr>
              <p:cNvPr id="21" name="组合 8"/>
              <p:cNvGrpSpPr>
                <a:grpSpLocks/>
              </p:cNvGrpSpPr>
              <p:nvPr/>
            </p:nvGrpSpPr>
            <p:grpSpPr bwMode="auto">
              <a:xfrm>
                <a:off x="7607374" y="1628800"/>
                <a:ext cx="2088232" cy="648072"/>
                <a:chOff x="7607374" y="1628800"/>
                <a:chExt cx="2448272" cy="576064"/>
              </a:xfrm>
            </p:grpSpPr>
            <p:cxnSp>
              <p:nvCxnSpPr>
                <p:cNvPr id="23" name="直接连接符 22"/>
                <p:cNvCxnSpPr/>
                <p:nvPr/>
              </p:nvCxnSpPr>
              <p:spPr>
                <a:xfrm>
                  <a:off x="7823193" y="1628457"/>
                  <a:ext cx="223245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 flipH="1">
                  <a:off x="7607390" y="1628457"/>
                  <a:ext cx="215803" cy="57640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04" y="1484784"/>
                <a:ext cx="1342501" cy="6154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>
                    <a:noFill/>
                    <a:latin typeface="+mn-lt"/>
                  </a:rPr>
                  <a:t> </a:t>
                </a:r>
              </a:p>
            </p:txBody>
          </p:sp>
        </p:grpSp>
        <p:sp>
          <p:nvSpPr>
            <p:cNvPr id="18" name="矩形 1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44172" y="1484783"/>
              <a:ext cx="827469" cy="615473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sp>
        <p:nvSpPr>
          <p:cNvPr id="25" name="矩形 2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73498" y="3016067"/>
            <a:ext cx="849802" cy="46160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409506" y="3500429"/>
            <a:ext cx="14968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54777" y="3437793"/>
            <a:ext cx="683111" cy="461605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28" name="内容占位符 2"/>
          <p:cNvSpPr txBox="1">
            <a:spLocks noChangeArrowheads="1"/>
          </p:cNvSpPr>
          <p:nvPr/>
        </p:nvSpPr>
        <p:spPr bwMode="auto">
          <a:xfrm>
            <a:off x="4585691" y="2386149"/>
            <a:ext cx="5879334" cy="41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100">
                <a:ea typeface="宋体" panose="02010600030101010101" pitchFamily="2" charset="-122"/>
              </a:rPr>
              <a:t>除法是乘法的逆运算，本质是一种试探法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4579341" y="2797258"/>
            <a:ext cx="5885684" cy="8238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zh-CN" altLang="en-US" sz="2100" dirty="0"/>
              <a:t>除法运算的基本思路：从被除数中试探减除数，通过判断余数是否够减，决定商的值</a:t>
            </a:r>
            <a:endParaRPr lang="en-US" altLang="zh-CN" sz="2100" dirty="0"/>
          </a:p>
          <a:p>
            <a:pPr marL="342904" lvl="1" indent="0">
              <a:buNone/>
              <a:defRPr/>
            </a:pPr>
            <a:endParaRPr lang="zh-CN" altLang="en-US" sz="21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546024" y="3093066"/>
            <a:ext cx="1088883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被除数</a:t>
            </a:r>
            <a:endParaRPr lang="zh-CN" altLang="en-US" sz="27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49199" y="2677195"/>
            <a:ext cx="1090471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7030A0"/>
                </a:solidFill>
                <a:latin typeface="+mj-ea"/>
                <a:ea typeface="+mj-ea"/>
              </a:rPr>
              <a:t>除数</a:t>
            </a:r>
            <a:endParaRPr lang="zh-CN" altLang="en-US" sz="27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2" name="内容占位符 2"/>
          <p:cNvSpPr txBox="1">
            <a:spLocks noChangeArrowheads="1"/>
          </p:cNvSpPr>
          <p:nvPr/>
        </p:nvSpPr>
        <p:spPr bwMode="auto">
          <a:xfrm>
            <a:off x="4584103" y="3416302"/>
            <a:ext cx="5885684" cy="8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1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3" name="内容占位符 2"/>
          <p:cNvSpPr txBox="1">
            <a:spLocks noChangeArrowheads="1"/>
          </p:cNvSpPr>
          <p:nvPr/>
        </p:nvSpPr>
        <p:spPr bwMode="auto">
          <a:xfrm>
            <a:off x="4598389" y="3757570"/>
            <a:ext cx="5885684" cy="82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100">
                <a:ea typeface="宋体" panose="02010600030101010101" pitchFamily="2" charset="-122"/>
              </a:rPr>
              <a:t>余数分为 </a:t>
            </a:r>
            <a:r>
              <a:rPr lang="zh-CN" altLang="en-US" sz="2100">
                <a:solidFill>
                  <a:srgbClr val="FF0000"/>
                </a:solidFill>
                <a:ea typeface="宋体" panose="02010600030101010101" pitchFamily="2" charset="-122"/>
              </a:rPr>
              <a:t>真余数 </a:t>
            </a:r>
            <a:r>
              <a:rPr lang="zh-CN" altLang="en-US" sz="2100">
                <a:ea typeface="宋体" panose="02010600030101010101" pitchFamily="2" charset="-122"/>
              </a:rPr>
              <a:t>和 </a:t>
            </a:r>
            <a:r>
              <a:rPr lang="zh-CN" altLang="en-US" sz="2100">
                <a:solidFill>
                  <a:srgbClr val="FF0000"/>
                </a:solidFill>
                <a:ea typeface="宋体" panose="02010600030101010101" pitchFamily="2" charset="-122"/>
              </a:rPr>
              <a:t>假余数</a:t>
            </a:r>
            <a:endParaRPr lang="zh-CN" altLang="en-US" sz="21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553961" y="3490683"/>
            <a:ext cx="1088883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B050"/>
                </a:solidFill>
                <a:latin typeface="+mj-ea"/>
                <a:ea typeface="+mj-ea"/>
              </a:rPr>
              <a:t>假余数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549199" y="2272435"/>
            <a:ext cx="1090471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3"/>
                </a:solidFill>
                <a:latin typeface="+mj-ea"/>
                <a:ea typeface="+mj-ea"/>
              </a:rPr>
              <a:t>商</a:t>
            </a:r>
            <a:endParaRPr lang="zh-CN" altLang="en-US" sz="27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458802" y="3051224"/>
            <a:ext cx="19991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386794" y="2673448"/>
            <a:ext cx="1517947" cy="374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2611098" y="3051224"/>
            <a:ext cx="1161899" cy="457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611098" y="3835347"/>
            <a:ext cx="1044439" cy="841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61478" y="656691"/>
            <a:ext cx="12296072" cy="2399491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charset="0"/>
              <a:buNone/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上商的规则</a:t>
            </a:r>
            <a:endParaRPr kumimoji="1" lang="en-US" altLang="zh-CN" dirty="0">
              <a:latin typeface="Times New Roman" charset="0"/>
              <a:ea typeface="华文新魏" charset="0"/>
            </a:endParaRPr>
          </a:p>
          <a:p>
            <a:pPr marL="625475" lvl="1" indent="-266700">
              <a:spcAft>
                <a:spcPts val="600"/>
              </a:spcAft>
            </a:pPr>
            <a:r>
              <a:rPr lang="zh-CN" altLang="en-US" dirty="0">
                <a:latin typeface="Times New Roman" charset="0"/>
                <a:ea typeface="华文新魏" charset="0"/>
              </a:rPr>
              <a:t>同号，商为正，够减上商</a:t>
            </a:r>
            <a:r>
              <a:rPr lang="en-US" altLang="zh-CN" dirty="0">
                <a:latin typeface="Times New Roman" charset="0"/>
                <a:ea typeface="华文新魏" charset="0"/>
              </a:rPr>
              <a:t>1</a:t>
            </a:r>
            <a:r>
              <a:rPr lang="zh-CN" altLang="en-US" dirty="0">
                <a:latin typeface="Times New Roman" charset="0"/>
                <a:ea typeface="华文新魏" charset="0"/>
              </a:rPr>
              <a:t>，不够减上商</a:t>
            </a:r>
            <a:r>
              <a:rPr lang="en-US" altLang="zh-CN" dirty="0">
                <a:latin typeface="Times New Roman" charset="0"/>
                <a:ea typeface="华文新魏" charset="0"/>
              </a:rPr>
              <a:t>0</a:t>
            </a:r>
          </a:p>
          <a:p>
            <a:pPr marL="625475" lvl="1" indent="-266700">
              <a:spcAft>
                <a:spcPts val="600"/>
              </a:spcAft>
            </a:pPr>
            <a:r>
              <a:rPr lang="zh-CN" altLang="en-US" dirty="0">
                <a:latin typeface="Times New Roman" charset="0"/>
                <a:ea typeface="华文新魏" charset="0"/>
              </a:rPr>
              <a:t>异号，商为负，够减上商</a:t>
            </a:r>
            <a:r>
              <a:rPr lang="en-US" altLang="zh-CN" dirty="0">
                <a:latin typeface="Times New Roman" charset="0"/>
                <a:ea typeface="华文新魏" charset="0"/>
              </a:rPr>
              <a:t>0</a:t>
            </a:r>
            <a:r>
              <a:rPr lang="zh-CN" altLang="en-US" dirty="0">
                <a:latin typeface="Times New Roman" charset="0"/>
                <a:ea typeface="华文新魏" charset="0"/>
              </a:rPr>
              <a:t>，不够减上商</a:t>
            </a:r>
            <a:r>
              <a:rPr lang="en-US" altLang="zh-CN" dirty="0">
                <a:latin typeface="Times New Roman" charset="0"/>
                <a:ea typeface="华文新魏" charset="0"/>
              </a:rPr>
              <a:t>1</a:t>
            </a:r>
          </a:p>
          <a:p>
            <a:pPr marL="1025525" lvl="2" indent="-266700">
              <a:spcAft>
                <a:spcPts val="600"/>
              </a:spcAft>
            </a:pPr>
            <a:r>
              <a:rPr lang="zh-CN" altLang="en-US" dirty="0">
                <a:latin typeface="Times New Roman" charset="0"/>
                <a:ea typeface="华文新魏" charset="0"/>
              </a:rPr>
              <a:t>因为负商的补码是其绝对值按位求反再加</a:t>
            </a:r>
            <a:r>
              <a:rPr lang="en-US" altLang="zh-CN" dirty="0">
                <a:latin typeface="Times New Roman" charset="0"/>
                <a:ea typeface="华文新魏" charset="0"/>
              </a:rPr>
              <a:t>1</a:t>
            </a:r>
            <a:r>
              <a:rPr lang="zh-CN" altLang="en-US" dirty="0">
                <a:latin typeface="Times New Roman" charset="0"/>
                <a:ea typeface="华文新魏" charset="0"/>
              </a:rPr>
              <a:t>，现在处理“求反”，后面会考虑“加</a:t>
            </a:r>
            <a:r>
              <a:rPr lang="en-US" altLang="zh-CN" dirty="0">
                <a:latin typeface="Times New Roman" charset="0"/>
                <a:ea typeface="华文新魏" charset="0"/>
              </a:rPr>
              <a:t>1</a:t>
            </a:r>
            <a:r>
              <a:rPr lang="zh-CN" altLang="en-US" dirty="0">
                <a:latin typeface="Times New Roman" charset="0"/>
                <a:ea typeface="华文新魏" charset="0"/>
              </a:rPr>
              <a:t>”</a:t>
            </a:r>
          </a:p>
          <a:p>
            <a:pPr marL="358775" lvl="1" indent="0">
              <a:lnSpc>
                <a:spcPct val="120000"/>
              </a:lnSpc>
              <a:spcAft>
                <a:spcPts val="600"/>
              </a:spcAft>
              <a:buClr>
                <a:schemeClr val="tx2"/>
              </a:buClr>
              <a:buNone/>
            </a:pPr>
            <a:endParaRPr lang="en-US" altLang="zh-CN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62558" y="53808"/>
            <a:ext cx="8561523" cy="6342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TW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3.4.3  </a:t>
            </a:r>
            <a:r>
              <a:rPr lang="zh-TW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补码一位除法</a:t>
            </a:r>
            <a:endParaRPr lang="zh-CN" altLang="en-US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A28CE6B-DC1C-4909-B749-23C60596F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23382"/>
              </p:ext>
            </p:extLst>
          </p:nvPr>
        </p:nvGraphicFramePr>
        <p:xfrm>
          <a:off x="437974" y="3305954"/>
          <a:ext cx="10797346" cy="3075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044">
                  <a:extLst>
                    <a:ext uri="{9D8B030D-6E8A-4147-A177-3AD203B41FA5}">
                      <a16:colId xmlns:a16="http://schemas.microsoft.com/office/drawing/2014/main" val="226614561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311812464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787292930"/>
                    </a:ext>
                  </a:extLst>
                </a:gridCol>
                <a:gridCol w="943596">
                  <a:extLst>
                    <a:ext uri="{9D8B030D-6E8A-4147-A177-3AD203B41FA5}">
                      <a16:colId xmlns:a16="http://schemas.microsoft.com/office/drawing/2014/main" val="136536001"/>
                    </a:ext>
                  </a:extLst>
                </a:gridCol>
                <a:gridCol w="2108286">
                  <a:extLst>
                    <a:ext uri="{9D8B030D-6E8A-4147-A177-3AD203B41FA5}">
                      <a16:colId xmlns:a16="http://schemas.microsoft.com/office/drawing/2014/main" val="3382693830"/>
                    </a:ext>
                  </a:extLst>
                </a:gridCol>
              </a:tblGrid>
              <a:tr h="943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比较被除数</a:t>
                      </a:r>
                      <a:r>
                        <a:rPr lang="en-US" altLang="zh-CN" sz="2000" dirty="0">
                          <a:latin typeface="+mj-lt"/>
                        </a:rPr>
                        <a:t>[x]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与除数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的符号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商符</a:t>
                      </a:r>
                      <a:endParaRPr lang="zh-CN" altLang="en-US" sz="2000" baseline="-25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</a:t>
                      </a:r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与的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商值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下一步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368069"/>
                  </a:ext>
                </a:extLst>
              </a:tr>
              <a:tr h="5330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同号，表示“够减”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1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左移减法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236743"/>
                  </a:ext>
                </a:extLst>
              </a:tr>
              <a:tr h="533065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异号，表示“不够减”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0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左移加法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380235"/>
                  </a:ext>
                </a:extLst>
              </a:tr>
              <a:tr h="5330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异号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负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异号，表示“够减”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左移加法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05398"/>
                  </a:ext>
                </a:extLst>
              </a:tr>
              <a:tr h="533065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同号，表示“不够减”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左移减法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630313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26A11F84-9161-C7B9-4F66-35A965497C2B}"/>
              </a:ext>
            </a:extLst>
          </p:cNvPr>
          <p:cNvGrpSpPr/>
          <p:nvPr/>
        </p:nvGrpSpPr>
        <p:grpSpPr>
          <a:xfrm>
            <a:off x="6105522" y="639763"/>
            <a:ext cx="6034746" cy="1889137"/>
            <a:chOff x="6105522" y="639763"/>
            <a:chExt cx="6034746" cy="188913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7AF47D2-4F5B-B9B5-A4F9-5613618A5118}"/>
                </a:ext>
              </a:extLst>
            </p:cNvPr>
            <p:cNvCxnSpPr/>
            <p:nvPr/>
          </p:nvCxnSpPr>
          <p:spPr>
            <a:xfrm>
              <a:off x="8003418" y="1772816"/>
              <a:ext cx="3348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12588E1-6A9A-C8BE-53DB-D07AC4E95AF1}"/>
                </a:ext>
              </a:extLst>
            </p:cNvPr>
            <p:cNvCxnSpPr/>
            <p:nvPr/>
          </p:nvCxnSpPr>
          <p:spPr>
            <a:xfrm>
              <a:off x="7643378" y="925513"/>
              <a:ext cx="1180703" cy="1027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E1A1CD3-BCD3-C0C4-4E02-798E54D04C5E}"/>
                </a:ext>
              </a:extLst>
            </p:cNvPr>
            <p:cNvSpPr txBox="1"/>
            <p:nvPr/>
          </p:nvSpPr>
          <p:spPr>
            <a:xfrm>
              <a:off x="11446115" y="1503911"/>
              <a:ext cx="6941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62016" lvl="0" indent="-26670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20EB3F6-F027-398A-795B-B4530D8BB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081" y="1592796"/>
              <a:ext cx="187449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9455686-9D6E-6ABC-F336-00E30E3878A9}"/>
                </a:ext>
              </a:extLst>
            </p:cNvPr>
            <p:cNvCxnSpPr/>
            <p:nvPr/>
          </p:nvCxnSpPr>
          <p:spPr>
            <a:xfrm flipV="1">
              <a:off x="9335566" y="1592796"/>
              <a:ext cx="684076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85F5D3F-4624-8B2A-4075-3CADE13DFC13}"/>
                </a:ext>
              </a:extLst>
            </p:cNvPr>
            <p:cNvCxnSpPr/>
            <p:nvPr/>
          </p:nvCxnSpPr>
          <p:spPr>
            <a:xfrm>
              <a:off x="10019642" y="1592796"/>
              <a:ext cx="28803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022E1E-8280-554C-A5BB-81EAB825215E}"/>
                </a:ext>
              </a:extLst>
            </p:cNvPr>
            <p:cNvSpPr txBox="1"/>
            <p:nvPr/>
          </p:nvSpPr>
          <p:spPr>
            <a:xfrm>
              <a:off x="6105522" y="639763"/>
              <a:ext cx="187485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62016" lvl="0" indent="-26670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/>
                <a:t>被除数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4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43850" y="656692"/>
            <a:ext cx="10920052" cy="59541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charset="0"/>
              <a:buNone/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上商的规则的简化</a:t>
            </a:r>
            <a:endParaRPr lang="zh-CN" altLang="en-US" dirty="0">
              <a:latin typeface="Times New Roman" charset="0"/>
              <a:ea typeface="华文新魏" charset="0"/>
            </a:endParaRPr>
          </a:p>
          <a:p>
            <a:pPr marL="358775" lvl="1" indent="0">
              <a:lnSpc>
                <a:spcPct val="120000"/>
              </a:lnSpc>
              <a:spcAft>
                <a:spcPts val="600"/>
              </a:spcAft>
              <a:buClr>
                <a:schemeClr val="tx2"/>
              </a:buClr>
              <a:buNone/>
            </a:pPr>
            <a:endParaRPr lang="en-US" altLang="zh-CN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49250"/>
            <a:ext cx="8561523" cy="6173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TW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3.4.3  </a:t>
            </a:r>
            <a:r>
              <a:rPr lang="zh-TW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补码一位除法</a:t>
            </a:r>
            <a:endParaRPr lang="zh-CN" altLang="en-US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FA04AB2-5EE6-4115-A299-56F28B3EA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34123"/>
              </p:ext>
            </p:extLst>
          </p:nvPr>
        </p:nvGraphicFramePr>
        <p:xfrm>
          <a:off x="2007154" y="4513428"/>
          <a:ext cx="7658986" cy="215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028">
                  <a:extLst>
                    <a:ext uri="{9D8B030D-6E8A-4147-A177-3AD203B41FA5}">
                      <a16:colId xmlns:a16="http://schemas.microsoft.com/office/drawing/2014/main" val="2266145616"/>
                    </a:ext>
                  </a:extLst>
                </a:gridCol>
                <a:gridCol w="1394731">
                  <a:extLst>
                    <a:ext uri="{9D8B030D-6E8A-4147-A177-3AD203B41FA5}">
                      <a16:colId xmlns:a16="http://schemas.microsoft.com/office/drawing/2014/main" val="787292930"/>
                    </a:ext>
                  </a:extLst>
                </a:gridCol>
                <a:gridCol w="2392227">
                  <a:extLst>
                    <a:ext uri="{9D8B030D-6E8A-4147-A177-3AD203B41FA5}">
                      <a16:colId xmlns:a16="http://schemas.microsoft.com/office/drawing/2014/main" val="417764078"/>
                    </a:ext>
                  </a:extLst>
                </a:gridCol>
              </a:tblGrid>
              <a:tr h="1009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比较余数</a:t>
                      </a:r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与除数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的符号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商值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下一步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368069"/>
                  </a:ext>
                </a:extLst>
              </a:tr>
              <a:tr h="570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1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左移减法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236743"/>
                  </a:ext>
                </a:extLst>
              </a:tr>
              <a:tr h="570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异号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左移加法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0539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1423937-B384-4AED-8310-5CE8DF88F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41920"/>
              </p:ext>
            </p:extLst>
          </p:nvPr>
        </p:nvGraphicFramePr>
        <p:xfrm>
          <a:off x="448062" y="1255806"/>
          <a:ext cx="10797346" cy="3075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044">
                  <a:extLst>
                    <a:ext uri="{9D8B030D-6E8A-4147-A177-3AD203B41FA5}">
                      <a16:colId xmlns:a16="http://schemas.microsoft.com/office/drawing/2014/main" val="226614561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311812464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787292930"/>
                    </a:ext>
                  </a:extLst>
                </a:gridCol>
                <a:gridCol w="943596">
                  <a:extLst>
                    <a:ext uri="{9D8B030D-6E8A-4147-A177-3AD203B41FA5}">
                      <a16:colId xmlns:a16="http://schemas.microsoft.com/office/drawing/2014/main" val="136536001"/>
                    </a:ext>
                  </a:extLst>
                </a:gridCol>
                <a:gridCol w="2108286">
                  <a:extLst>
                    <a:ext uri="{9D8B030D-6E8A-4147-A177-3AD203B41FA5}">
                      <a16:colId xmlns:a16="http://schemas.microsoft.com/office/drawing/2014/main" val="3382693830"/>
                    </a:ext>
                  </a:extLst>
                </a:gridCol>
              </a:tblGrid>
              <a:tr h="943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比较被除数</a:t>
                      </a:r>
                      <a:r>
                        <a:rPr lang="en-US" altLang="zh-CN" sz="2000" dirty="0">
                          <a:latin typeface="+mj-lt"/>
                        </a:rPr>
                        <a:t>[x]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与除数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的符号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商符</a:t>
                      </a:r>
                      <a:endParaRPr lang="zh-CN" altLang="en-US" sz="2000" baseline="-25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</a:t>
                      </a:r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与的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商值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下一步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368069"/>
                  </a:ext>
                </a:extLst>
              </a:tr>
              <a:tr h="5330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同号，表示“够减”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1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左移减法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236743"/>
                  </a:ext>
                </a:extLst>
              </a:tr>
              <a:tr h="533065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异号，表示“不够减”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0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左移加法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380235"/>
                  </a:ext>
                </a:extLst>
              </a:tr>
              <a:tr h="5330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异号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负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异号，表示“够减”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左移加法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05398"/>
                  </a:ext>
                </a:extLst>
              </a:tr>
              <a:tr h="533065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同号，表示“不够减”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左移减法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63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4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955" name="Group 3">
            <a:extLst>
              <a:ext uri="{FF2B5EF4-FFF2-40B4-BE49-F238E27FC236}">
                <a16:creationId xmlns:a16="http://schemas.microsoft.com/office/drawing/2014/main" id="{935C64BB-4A11-4CD4-B07D-85F59F9AE7CE}"/>
              </a:ext>
            </a:extLst>
          </p:cNvPr>
          <p:cNvGrpSpPr>
            <a:grpSpLocks/>
          </p:cNvGrpSpPr>
          <p:nvPr/>
        </p:nvGrpSpPr>
        <p:grpSpPr bwMode="auto">
          <a:xfrm>
            <a:off x="1090650" y="295275"/>
            <a:ext cx="4392613" cy="958850"/>
            <a:chOff x="1382" y="186"/>
            <a:chExt cx="2767" cy="604"/>
          </a:xfrm>
        </p:grpSpPr>
        <p:sp>
          <p:nvSpPr>
            <p:cNvPr id="765956" name="Text Box 4">
              <a:extLst>
                <a:ext uri="{FF2B5EF4-FFF2-40B4-BE49-F238E27FC236}">
                  <a16:creationId xmlns:a16="http://schemas.microsoft.com/office/drawing/2014/main" id="{59144A48-959A-4E80-826A-9748E87BF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186"/>
              <a:ext cx="276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kumimoji="1" lang="en-US" altLang="zh-CN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kumimoji="1" lang="en-US" altLang="zh-CN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0.1011   </a:t>
              </a:r>
              <a:r>
                <a:rPr kumimoji="1" lang="en-US" altLang="zh-CN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1" lang="en-US" altLang="zh-CN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0.1101  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          并还原成真值</a:t>
              </a:r>
            </a:p>
          </p:txBody>
        </p:sp>
        <p:grpSp>
          <p:nvGrpSpPr>
            <p:cNvPr id="765957" name="Group 5">
              <a:extLst>
                <a:ext uri="{FF2B5EF4-FFF2-40B4-BE49-F238E27FC236}">
                  <a16:creationId xmlns:a16="http://schemas.microsoft.com/office/drawing/2014/main" id="{D9DEC9A7-41B1-4182-9461-B7EFEA8B2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3" y="336"/>
              <a:ext cx="619" cy="454"/>
              <a:chOff x="1085" y="1898"/>
              <a:chExt cx="619" cy="454"/>
            </a:xfrm>
          </p:grpSpPr>
          <p:sp>
            <p:nvSpPr>
              <p:cNvPr id="765958" name="Text Box 6">
                <a:extLst>
                  <a:ext uri="{FF2B5EF4-FFF2-40B4-BE49-F238E27FC236}">
                    <a16:creationId xmlns:a16="http://schemas.microsoft.com/office/drawing/2014/main" id="{B2055FB7-F0DD-4620-9888-7BE7D93B7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1988"/>
                <a:ext cx="61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    ]</a:t>
                </a:r>
                <a:r>
                  <a: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补</a:t>
                </a:r>
                <a:endPara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65959" name="Group 7">
                <a:extLst>
                  <a:ext uri="{FF2B5EF4-FFF2-40B4-BE49-F238E27FC236}">
                    <a16:creationId xmlns:a16="http://schemas.microsoft.com/office/drawing/2014/main" id="{06E7FF4F-6047-4E24-84FF-F0B24501DF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1898"/>
                <a:ext cx="212" cy="454"/>
                <a:chOff x="1056" y="1728"/>
                <a:chExt cx="212" cy="454"/>
              </a:xfrm>
            </p:grpSpPr>
            <p:sp>
              <p:nvSpPr>
                <p:cNvPr id="765960" name="Text Box 8">
                  <a:extLst>
                    <a:ext uri="{FF2B5EF4-FFF2-40B4-BE49-F238E27FC236}">
                      <a16:creationId xmlns:a16="http://schemas.microsoft.com/office/drawing/2014/main" id="{C7BAA1C1-C73C-4874-94FF-D58BA809CF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765961" name="Text Box 9">
                  <a:extLst>
                    <a:ext uri="{FF2B5EF4-FFF2-40B4-BE49-F238E27FC236}">
                      <a16:creationId xmlns:a16="http://schemas.microsoft.com/office/drawing/2014/main" id="{C0CD9479-6506-4FCD-A59A-B69E6CDF1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</a:p>
              </p:txBody>
            </p:sp>
            <p:sp>
              <p:nvSpPr>
                <p:cNvPr id="765962" name="Line 10">
                  <a:extLst>
                    <a:ext uri="{FF2B5EF4-FFF2-40B4-BE49-F238E27FC236}">
                      <a16:creationId xmlns:a16="http://schemas.microsoft.com/office/drawing/2014/main" id="{C67A4104-9E4A-493C-9F41-103E3A15B4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>
                    <a:lnSpc>
                      <a:spcPct val="100000"/>
                    </a:lnSpc>
                    <a:spcBef>
                      <a:spcPct val="20000"/>
                    </a:spcBef>
                  </a:pPr>
                  <a:endParaRPr kumimoji="1" lang="zh-CN" altLang="en-US" sz="80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765963" name="Text Box 11">
            <a:extLst>
              <a:ext uri="{FF2B5EF4-FFF2-40B4-BE49-F238E27FC236}">
                <a16:creationId xmlns:a16="http://schemas.microsoft.com/office/drawing/2014/main" id="{8922FD2C-ADD4-4F42-AE31-562DCE53B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007" y="1263651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</a:p>
        </p:txBody>
      </p:sp>
      <p:sp>
        <p:nvSpPr>
          <p:cNvPr id="765964" name="Text Box 12">
            <a:extLst>
              <a:ext uri="{FF2B5EF4-FFF2-40B4-BE49-F238E27FC236}">
                <a16:creationId xmlns:a16="http://schemas.microsoft.com/office/drawing/2014/main" id="{EA6A7A2D-E4A3-431C-9422-925ECF470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332" y="1263651"/>
            <a:ext cx="705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24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1.0101     [</a:t>
            </a:r>
            <a:r>
              <a:rPr kumimoji="1"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24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0.1101    [</a:t>
            </a: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4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1.0011</a:t>
            </a:r>
          </a:p>
        </p:txBody>
      </p:sp>
      <p:sp>
        <p:nvSpPr>
          <p:cNvPr id="765965" name="Text Box 13">
            <a:extLst>
              <a:ext uri="{FF2B5EF4-FFF2-40B4-BE49-F238E27FC236}">
                <a16:creationId xmlns:a16="http://schemas.microsoft.com/office/drawing/2014/main" id="{7600A908-4400-4A51-A491-7A30E78BE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356" y="18700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1 . 0 1 0 1</a:t>
            </a:r>
          </a:p>
        </p:txBody>
      </p:sp>
      <p:sp>
        <p:nvSpPr>
          <p:cNvPr id="765966" name="Text Box 14">
            <a:extLst>
              <a:ext uri="{FF2B5EF4-FFF2-40B4-BE49-F238E27FC236}">
                <a16:creationId xmlns:a16="http://schemas.microsoft.com/office/drawing/2014/main" id="{51746181-0D91-4016-AA8D-8514A4F0C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356" y="22637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</a:p>
        </p:txBody>
      </p:sp>
      <p:sp>
        <p:nvSpPr>
          <p:cNvPr id="765967" name="Text Box 15">
            <a:extLst>
              <a:ext uri="{FF2B5EF4-FFF2-40B4-BE49-F238E27FC236}">
                <a16:creationId xmlns:a16="http://schemas.microsoft.com/office/drawing/2014/main" id="{1AB052E0-10D2-47D7-A361-997DDBAAD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356" y="33766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1 . 0 0 1 1</a:t>
            </a:r>
          </a:p>
        </p:txBody>
      </p:sp>
      <p:sp>
        <p:nvSpPr>
          <p:cNvPr id="765968" name="Text Box 16">
            <a:extLst>
              <a:ext uri="{FF2B5EF4-FFF2-40B4-BE49-F238E27FC236}">
                <a16:creationId xmlns:a16="http://schemas.microsoft.com/office/drawing/2014/main" id="{A7A1E048-BF0C-42EB-B02D-398E7EA91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356" y="44910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</a:p>
        </p:txBody>
      </p:sp>
      <p:sp>
        <p:nvSpPr>
          <p:cNvPr id="765969" name="Text Box 17">
            <a:extLst>
              <a:ext uri="{FF2B5EF4-FFF2-40B4-BE49-F238E27FC236}">
                <a16:creationId xmlns:a16="http://schemas.microsoft.com/office/drawing/2014/main" id="{DE0F9A15-DD7C-44D5-9DE4-B870170B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356" y="56038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</a:p>
        </p:txBody>
      </p:sp>
      <p:sp>
        <p:nvSpPr>
          <p:cNvPr id="765970" name="Freeform 18">
            <a:extLst>
              <a:ext uri="{FF2B5EF4-FFF2-40B4-BE49-F238E27FC236}">
                <a16:creationId xmlns:a16="http://schemas.microsoft.com/office/drawing/2014/main" id="{24578946-75C7-4AF5-9281-86F66EBE2E4C}"/>
              </a:ext>
            </a:extLst>
          </p:cNvPr>
          <p:cNvSpPr>
            <a:spLocks/>
          </p:cNvSpPr>
          <p:nvPr/>
        </p:nvSpPr>
        <p:spPr bwMode="auto">
          <a:xfrm>
            <a:off x="2510632" y="2655889"/>
            <a:ext cx="5260975" cy="1587"/>
          </a:xfrm>
          <a:custGeom>
            <a:avLst/>
            <a:gdLst>
              <a:gd name="T0" fmla="*/ 0 w 3314"/>
              <a:gd name="T1" fmla="*/ 0 h 1"/>
              <a:gd name="T2" fmla="*/ 3314 w 3314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" h="1">
                <a:moveTo>
                  <a:pt x="0" y="0"/>
                </a:moveTo>
                <a:lnTo>
                  <a:pt x="3314" y="1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5971" name="Freeform 19">
            <a:extLst>
              <a:ext uri="{FF2B5EF4-FFF2-40B4-BE49-F238E27FC236}">
                <a16:creationId xmlns:a16="http://schemas.microsoft.com/office/drawing/2014/main" id="{6235FECA-50E3-4A90-A450-64F56AAAC05C}"/>
              </a:ext>
            </a:extLst>
          </p:cNvPr>
          <p:cNvSpPr>
            <a:spLocks/>
          </p:cNvSpPr>
          <p:nvPr/>
        </p:nvSpPr>
        <p:spPr bwMode="auto">
          <a:xfrm>
            <a:off x="2510632" y="3770314"/>
            <a:ext cx="5260975" cy="1587"/>
          </a:xfrm>
          <a:custGeom>
            <a:avLst/>
            <a:gdLst>
              <a:gd name="T0" fmla="*/ 0 w 3314"/>
              <a:gd name="T1" fmla="*/ 0 h 1"/>
              <a:gd name="T2" fmla="*/ 3314 w 3314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" h="1">
                <a:moveTo>
                  <a:pt x="0" y="0"/>
                </a:moveTo>
                <a:lnTo>
                  <a:pt x="3314" y="1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5972" name="Freeform 20">
            <a:extLst>
              <a:ext uri="{FF2B5EF4-FFF2-40B4-BE49-F238E27FC236}">
                <a16:creationId xmlns:a16="http://schemas.microsoft.com/office/drawing/2014/main" id="{023765A5-4C73-4DED-A1D3-1C37FA4B1072}"/>
              </a:ext>
            </a:extLst>
          </p:cNvPr>
          <p:cNvSpPr>
            <a:spLocks/>
          </p:cNvSpPr>
          <p:nvPr/>
        </p:nvSpPr>
        <p:spPr bwMode="auto">
          <a:xfrm>
            <a:off x="2510632" y="4883151"/>
            <a:ext cx="5260975" cy="3175"/>
          </a:xfrm>
          <a:custGeom>
            <a:avLst/>
            <a:gdLst>
              <a:gd name="T0" fmla="*/ 0 w 3314"/>
              <a:gd name="T1" fmla="*/ 0 h 2"/>
              <a:gd name="T2" fmla="*/ 3314 w 3314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" h="2">
                <a:moveTo>
                  <a:pt x="0" y="0"/>
                </a:moveTo>
                <a:lnTo>
                  <a:pt x="3314" y="2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5973" name="Freeform 21">
            <a:extLst>
              <a:ext uri="{FF2B5EF4-FFF2-40B4-BE49-F238E27FC236}">
                <a16:creationId xmlns:a16="http://schemas.microsoft.com/office/drawing/2014/main" id="{61F89306-A476-4802-81C8-93C6C76492E6}"/>
              </a:ext>
            </a:extLst>
          </p:cNvPr>
          <p:cNvSpPr>
            <a:spLocks/>
          </p:cNvSpPr>
          <p:nvPr/>
        </p:nvSpPr>
        <p:spPr bwMode="auto">
          <a:xfrm>
            <a:off x="2510632" y="5997576"/>
            <a:ext cx="5260975" cy="3175"/>
          </a:xfrm>
          <a:custGeom>
            <a:avLst/>
            <a:gdLst>
              <a:gd name="T0" fmla="*/ 0 w 3314"/>
              <a:gd name="T1" fmla="*/ 0 h 2"/>
              <a:gd name="T2" fmla="*/ 3314 w 3314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" h="2">
                <a:moveTo>
                  <a:pt x="0" y="0"/>
                </a:moveTo>
                <a:lnTo>
                  <a:pt x="3314" y="2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5974" name="Text Box 22">
            <a:extLst>
              <a:ext uri="{FF2B5EF4-FFF2-40B4-BE49-F238E27FC236}">
                <a16:creationId xmlns:a16="http://schemas.microsoft.com/office/drawing/2014/main" id="{DA29215F-F896-4233-B43A-ABB1B4415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431" y="18700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0 . 0 0 0 0</a:t>
            </a:r>
          </a:p>
        </p:txBody>
      </p:sp>
      <p:sp>
        <p:nvSpPr>
          <p:cNvPr id="765975" name="Text Box 23">
            <a:extLst>
              <a:ext uri="{FF2B5EF4-FFF2-40B4-BE49-F238E27FC236}">
                <a16:creationId xmlns:a16="http://schemas.microsoft.com/office/drawing/2014/main" id="{3474C3D0-46DF-4722-8E32-897EB87B5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06" y="2286001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异号做加法</a:t>
            </a:r>
          </a:p>
        </p:txBody>
      </p:sp>
      <p:sp>
        <p:nvSpPr>
          <p:cNvPr id="765976" name="Text Box 24">
            <a:extLst>
              <a:ext uri="{FF2B5EF4-FFF2-40B4-BE49-F238E27FC236}">
                <a16:creationId xmlns:a16="http://schemas.microsoft.com/office/drawing/2014/main" id="{75E93204-5E11-46CE-9D05-A3288AA7D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231" y="2632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65977" name="Text Box 25">
            <a:extLst>
              <a:ext uri="{FF2B5EF4-FFF2-40B4-BE49-F238E27FC236}">
                <a16:creationId xmlns:a16="http://schemas.microsoft.com/office/drawing/2014/main" id="{EB4F344C-D01D-45A4-8CB8-F3D34FEAC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356" y="25923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0 . 0 0 1 0</a:t>
            </a:r>
          </a:p>
        </p:txBody>
      </p:sp>
      <p:sp>
        <p:nvSpPr>
          <p:cNvPr id="765978" name="Text Box 26">
            <a:extLst>
              <a:ext uri="{FF2B5EF4-FFF2-40B4-BE49-F238E27FC236}">
                <a16:creationId xmlns:a16="http://schemas.microsoft.com/office/drawing/2014/main" id="{612DC35F-E5DF-48F4-9C57-C2BC859B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06" y="2651125"/>
            <a:ext cx="16033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同号上“1”</a:t>
            </a:r>
          </a:p>
        </p:txBody>
      </p:sp>
      <p:grpSp>
        <p:nvGrpSpPr>
          <p:cNvPr id="765979" name="Group 27">
            <a:extLst>
              <a:ext uri="{FF2B5EF4-FFF2-40B4-BE49-F238E27FC236}">
                <a16:creationId xmlns:a16="http://schemas.microsoft.com/office/drawing/2014/main" id="{577FBE8F-E5EA-4F5F-A8C7-B620BEF7E0A7}"/>
              </a:ext>
            </a:extLst>
          </p:cNvPr>
          <p:cNvGrpSpPr>
            <a:grpSpLocks/>
          </p:cNvGrpSpPr>
          <p:nvPr/>
        </p:nvGrpSpPr>
        <p:grpSpPr bwMode="auto">
          <a:xfrm>
            <a:off x="2723357" y="3705225"/>
            <a:ext cx="2867025" cy="457200"/>
            <a:chOff x="756" y="2334"/>
            <a:chExt cx="1806" cy="288"/>
          </a:xfrm>
        </p:grpSpPr>
        <p:sp>
          <p:nvSpPr>
            <p:cNvPr id="765980" name="Text Box 28">
              <a:extLst>
                <a:ext uri="{FF2B5EF4-FFF2-40B4-BE49-F238E27FC236}">
                  <a16:creationId xmlns:a16="http://schemas.microsoft.com/office/drawing/2014/main" id="{09A35826-029C-465D-B688-24227D361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233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1 . 0 1 1 1</a:t>
              </a:r>
            </a:p>
          </p:txBody>
        </p:sp>
        <p:sp>
          <p:nvSpPr>
            <p:cNvPr id="765981" name="Text Box 29">
              <a:extLst>
                <a:ext uri="{FF2B5EF4-FFF2-40B4-BE49-F238E27FC236}">
                  <a16:creationId xmlns:a16="http://schemas.microsoft.com/office/drawing/2014/main" id="{364FECEA-159F-498B-A920-BC0C44A42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233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</a:p>
          </p:txBody>
        </p:sp>
      </p:grpSp>
      <p:sp>
        <p:nvSpPr>
          <p:cNvPr id="765982" name="Text Box 30">
            <a:extLst>
              <a:ext uri="{FF2B5EF4-FFF2-40B4-BE49-F238E27FC236}">
                <a16:creationId xmlns:a16="http://schemas.microsoft.com/office/drawing/2014/main" id="{36BD3318-57F1-48FB-BB8E-8DEEE2DDB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06" y="3771900"/>
            <a:ext cx="16033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异号上“0”</a:t>
            </a:r>
          </a:p>
        </p:txBody>
      </p:sp>
      <p:sp>
        <p:nvSpPr>
          <p:cNvPr id="765983" name="Text Box 31">
            <a:extLst>
              <a:ext uri="{FF2B5EF4-FFF2-40B4-BE49-F238E27FC236}">
                <a16:creationId xmlns:a16="http://schemas.microsoft.com/office/drawing/2014/main" id="{AB514EA5-4F6D-4431-AFC5-2BCFC7C4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07" y="4479925"/>
            <a:ext cx="7857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kumimoji="1" lang="en-US" altLang="zh-CN" sz="2000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20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</a:p>
        </p:txBody>
      </p:sp>
      <p:grpSp>
        <p:nvGrpSpPr>
          <p:cNvPr id="765984" name="Group 32">
            <a:extLst>
              <a:ext uri="{FF2B5EF4-FFF2-40B4-BE49-F238E27FC236}">
                <a16:creationId xmlns:a16="http://schemas.microsoft.com/office/drawing/2014/main" id="{89947288-E28E-4D3F-90C6-9722A351F808}"/>
              </a:ext>
            </a:extLst>
          </p:cNvPr>
          <p:cNvGrpSpPr>
            <a:grpSpLocks/>
          </p:cNvGrpSpPr>
          <p:nvPr/>
        </p:nvGrpSpPr>
        <p:grpSpPr bwMode="auto">
          <a:xfrm>
            <a:off x="2723357" y="4819651"/>
            <a:ext cx="2867025" cy="479425"/>
            <a:chOff x="756" y="3036"/>
            <a:chExt cx="1806" cy="302"/>
          </a:xfrm>
        </p:grpSpPr>
        <p:sp>
          <p:nvSpPr>
            <p:cNvPr id="765985" name="Text Box 33">
              <a:extLst>
                <a:ext uri="{FF2B5EF4-FFF2-40B4-BE49-F238E27FC236}">
                  <a16:creationId xmlns:a16="http://schemas.microsoft.com/office/drawing/2014/main" id="{BA6CD7EB-C88A-408E-B708-F9BE7E1AC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3036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1 . 1 0 1 1</a:t>
              </a:r>
            </a:p>
          </p:txBody>
        </p:sp>
        <p:sp>
          <p:nvSpPr>
            <p:cNvPr id="765986" name="Text Box 34">
              <a:extLst>
                <a:ext uri="{FF2B5EF4-FFF2-40B4-BE49-F238E27FC236}">
                  <a16:creationId xmlns:a16="http://schemas.microsoft.com/office/drawing/2014/main" id="{CE1628C7-5D9B-4861-9FD0-872029EB0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305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 </a:t>
              </a:r>
            </a:p>
          </p:txBody>
        </p:sp>
      </p:grpSp>
      <p:sp>
        <p:nvSpPr>
          <p:cNvPr id="765987" name="Text Box 35">
            <a:extLst>
              <a:ext uri="{FF2B5EF4-FFF2-40B4-BE49-F238E27FC236}">
                <a16:creationId xmlns:a16="http://schemas.microsoft.com/office/drawing/2014/main" id="{8FDB3233-A6B9-4263-BF0A-0E63FC07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06" y="4876800"/>
            <a:ext cx="16033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异号上“0”</a:t>
            </a:r>
          </a:p>
        </p:txBody>
      </p:sp>
      <p:sp>
        <p:nvSpPr>
          <p:cNvPr id="765988" name="Text Box 36">
            <a:extLst>
              <a:ext uri="{FF2B5EF4-FFF2-40B4-BE49-F238E27FC236}">
                <a16:creationId xmlns:a16="http://schemas.microsoft.com/office/drawing/2014/main" id="{55A76AAC-2213-4BBD-B184-304AFF718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07" y="5586413"/>
            <a:ext cx="7857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kumimoji="1" lang="en-US" altLang="zh-CN" sz="2000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20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</a:p>
        </p:txBody>
      </p:sp>
      <p:grpSp>
        <p:nvGrpSpPr>
          <p:cNvPr id="765989" name="Group 37">
            <a:extLst>
              <a:ext uri="{FF2B5EF4-FFF2-40B4-BE49-F238E27FC236}">
                <a16:creationId xmlns:a16="http://schemas.microsoft.com/office/drawing/2014/main" id="{9E0D7417-9794-47AE-8A5E-22B1926831AA}"/>
              </a:ext>
            </a:extLst>
          </p:cNvPr>
          <p:cNvGrpSpPr>
            <a:grpSpLocks/>
          </p:cNvGrpSpPr>
          <p:nvPr/>
        </p:nvGrpSpPr>
        <p:grpSpPr bwMode="auto">
          <a:xfrm>
            <a:off x="2723357" y="5932488"/>
            <a:ext cx="2790825" cy="457200"/>
            <a:chOff x="756" y="3737"/>
            <a:chExt cx="1758" cy="288"/>
          </a:xfrm>
        </p:grpSpPr>
        <p:sp>
          <p:nvSpPr>
            <p:cNvPr id="765990" name="Text Box 38">
              <a:extLst>
                <a:ext uri="{FF2B5EF4-FFF2-40B4-BE49-F238E27FC236}">
                  <a16:creationId xmlns:a16="http://schemas.microsoft.com/office/drawing/2014/main" id="{4F229E2F-B04E-49FE-B698-4D89DA990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3737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0 . 0 0 1 1</a:t>
              </a:r>
            </a:p>
          </p:txBody>
        </p:sp>
        <p:sp>
          <p:nvSpPr>
            <p:cNvPr id="765991" name="Text Box 39">
              <a:extLst>
                <a:ext uri="{FF2B5EF4-FFF2-40B4-BE49-F238E27FC236}">
                  <a16:creationId xmlns:a16="http://schemas.microsoft.com/office/drawing/2014/main" id="{BF0EE38E-D999-48BC-9A13-AA938E59B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73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1 0 0</a:t>
              </a:r>
            </a:p>
          </p:txBody>
        </p:sp>
      </p:grpSp>
      <p:sp>
        <p:nvSpPr>
          <p:cNvPr id="765992" name="Text Box 40">
            <a:extLst>
              <a:ext uri="{FF2B5EF4-FFF2-40B4-BE49-F238E27FC236}">
                <a16:creationId xmlns:a16="http://schemas.microsoft.com/office/drawing/2014/main" id="{A6B36BE6-EB67-4E26-8B1E-FB687B7AB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06" y="6003925"/>
            <a:ext cx="16033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同号上“1”</a:t>
            </a:r>
          </a:p>
        </p:txBody>
      </p:sp>
      <p:grpSp>
        <p:nvGrpSpPr>
          <p:cNvPr id="765993" name="Group 41">
            <a:extLst>
              <a:ext uri="{FF2B5EF4-FFF2-40B4-BE49-F238E27FC236}">
                <a16:creationId xmlns:a16="http://schemas.microsoft.com/office/drawing/2014/main" id="{C213F0E7-55AC-470A-94DB-52E157E8C05D}"/>
              </a:ext>
            </a:extLst>
          </p:cNvPr>
          <p:cNvGrpSpPr>
            <a:grpSpLocks/>
          </p:cNvGrpSpPr>
          <p:nvPr/>
        </p:nvGrpSpPr>
        <p:grpSpPr bwMode="auto">
          <a:xfrm>
            <a:off x="2723356" y="2984500"/>
            <a:ext cx="4152900" cy="520700"/>
            <a:chOff x="756" y="1880"/>
            <a:chExt cx="2616" cy="328"/>
          </a:xfrm>
        </p:grpSpPr>
        <p:sp>
          <p:nvSpPr>
            <p:cNvPr id="765994" name="Text Box 42">
              <a:extLst>
                <a:ext uri="{FF2B5EF4-FFF2-40B4-BE49-F238E27FC236}">
                  <a16:creationId xmlns:a16="http://schemas.microsoft.com/office/drawing/2014/main" id="{2C667F73-0127-46E4-B558-1389F6FAF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1880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0 . 0 1 0 0</a:t>
              </a:r>
            </a:p>
          </p:txBody>
        </p:sp>
        <p:sp>
          <p:nvSpPr>
            <p:cNvPr id="765995" name="Text Box 43">
              <a:extLst>
                <a:ext uri="{FF2B5EF4-FFF2-40B4-BE49-F238E27FC236}">
                  <a16:creationId xmlns:a16="http://schemas.microsoft.com/office/drawing/2014/main" id="{0C204703-3969-4E44-92AE-215AAE340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1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65996" name="Line 44">
              <a:extLst>
                <a:ext uri="{FF2B5EF4-FFF2-40B4-BE49-F238E27FC236}">
                  <a16:creationId xmlns:a16="http://schemas.microsoft.com/office/drawing/2014/main" id="{6186B73F-31F8-4ADD-AC91-D6572DA98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064"/>
              <a:ext cx="23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5997" name="Text Box 45">
              <a:extLst>
                <a:ext uri="{FF2B5EF4-FFF2-40B4-BE49-F238E27FC236}">
                  <a16:creationId xmlns:a16="http://schemas.microsoft.com/office/drawing/2014/main" id="{F1064E8D-413D-4D5C-A9C5-C33A77F9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765998" name="Group 46">
            <a:extLst>
              <a:ext uri="{FF2B5EF4-FFF2-40B4-BE49-F238E27FC236}">
                <a16:creationId xmlns:a16="http://schemas.microsoft.com/office/drawing/2014/main" id="{4D5DB25E-0915-49E8-BB43-2EEE1B9BA122}"/>
              </a:ext>
            </a:extLst>
          </p:cNvPr>
          <p:cNvGrpSpPr>
            <a:grpSpLocks/>
          </p:cNvGrpSpPr>
          <p:nvPr/>
        </p:nvGrpSpPr>
        <p:grpSpPr bwMode="auto">
          <a:xfrm>
            <a:off x="2723356" y="4097338"/>
            <a:ext cx="4165600" cy="474662"/>
            <a:chOff x="756" y="2581"/>
            <a:chExt cx="2624" cy="299"/>
          </a:xfrm>
        </p:grpSpPr>
        <p:sp>
          <p:nvSpPr>
            <p:cNvPr id="765999" name="Text Box 47">
              <a:extLst>
                <a:ext uri="{FF2B5EF4-FFF2-40B4-BE49-F238E27FC236}">
                  <a16:creationId xmlns:a16="http://schemas.microsoft.com/office/drawing/2014/main" id="{ABD84862-0817-4164-A114-456CE55E7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2581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0 . 1 1 1 0</a:t>
              </a:r>
            </a:p>
          </p:txBody>
        </p:sp>
        <p:sp>
          <p:nvSpPr>
            <p:cNvPr id="766000" name="Text Box 48">
              <a:extLst>
                <a:ext uri="{FF2B5EF4-FFF2-40B4-BE49-F238E27FC236}">
                  <a16:creationId xmlns:a16="http://schemas.microsoft.com/office/drawing/2014/main" id="{7F4852F1-09E4-4E08-B375-5C046AF6F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8" y="2581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</a:p>
          </p:txBody>
        </p:sp>
        <p:sp>
          <p:nvSpPr>
            <p:cNvPr id="766001" name="Line 49">
              <a:extLst>
                <a:ext uri="{FF2B5EF4-FFF2-40B4-BE49-F238E27FC236}">
                  <a16:creationId xmlns:a16="http://schemas.microsoft.com/office/drawing/2014/main" id="{466907AC-5647-42C3-882C-E33706622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736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6002" name="Text Box 50">
              <a:extLst>
                <a:ext uri="{FF2B5EF4-FFF2-40B4-BE49-F238E27FC236}">
                  <a16:creationId xmlns:a16="http://schemas.microsoft.com/office/drawing/2014/main" id="{98A04A46-0AFE-4CA1-A4DB-D5B9D50E7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766003" name="Group 51">
            <a:extLst>
              <a:ext uri="{FF2B5EF4-FFF2-40B4-BE49-F238E27FC236}">
                <a16:creationId xmlns:a16="http://schemas.microsoft.com/office/drawing/2014/main" id="{829E3860-6BEB-454D-802D-005AC9DDF1EA}"/>
              </a:ext>
            </a:extLst>
          </p:cNvPr>
          <p:cNvGrpSpPr>
            <a:grpSpLocks/>
          </p:cNvGrpSpPr>
          <p:nvPr/>
        </p:nvGrpSpPr>
        <p:grpSpPr bwMode="auto">
          <a:xfrm>
            <a:off x="2723356" y="5181601"/>
            <a:ext cx="4165600" cy="487363"/>
            <a:chOff x="756" y="3264"/>
            <a:chExt cx="2624" cy="307"/>
          </a:xfrm>
        </p:grpSpPr>
        <p:sp>
          <p:nvSpPr>
            <p:cNvPr id="766004" name="Text Box 52">
              <a:extLst>
                <a:ext uri="{FF2B5EF4-FFF2-40B4-BE49-F238E27FC236}">
                  <a16:creationId xmlns:a16="http://schemas.microsoft.com/office/drawing/2014/main" id="{897966B6-0D32-4829-9F97-4AAFE2DA0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3283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1 . 0 1 1 0</a:t>
              </a:r>
            </a:p>
          </p:txBody>
        </p:sp>
        <p:sp>
          <p:nvSpPr>
            <p:cNvPr id="766005" name="Text Box 53">
              <a:extLst>
                <a:ext uri="{FF2B5EF4-FFF2-40B4-BE49-F238E27FC236}">
                  <a16:creationId xmlns:a16="http://schemas.microsoft.com/office/drawing/2014/main" id="{23BBCF7E-15D1-4A0A-ABFF-47D28E4E2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328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1 0 0</a:t>
              </a:r>
            </a:p>
          </p:txBody>
        </p:sp>
        <p:sp>
          <p:nvSpPr>
            <p:cNvPr id="766006" name="Line 54">
              <a:extLst>
                <a:ext uri="{FF2B5EF4-FFF2-40B4-BE49-F238E27FC236}">
                  <a16:creationId xmlns:a16="http://schemas.microsoft.com/office/drawing/2014/main" id="{1DF56FBC-7631-494B-A37A-BE057E1AE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408"/>
              <a:ext cx="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6007" name="Text Box 55">
              <a:extLst>
                <a:ext uri="{FF2B5EF4-FFF2-40B4-BE49-F238E27FC236}">
                  <a16:creationId xmlns:a16="http://schemas.microsoft.com/office/drawing/2014/main" id="{F5C8BB0C-DFCE-4AEA-9885-E096BB68B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2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766008" name="Text Box 56">
            <a:extLst>
              <a:ext uri="{FF2B5EF4-FFF2-40B4-BE49-F238E27FC236}">
                <a16:creationId xmlns:a16="http://schemas.microsoft.com/office/drawing/2014/main" id="{84FEFD94-F221-40A0-A32E-EFFCFED68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557" y="6384925"/>
            <a:ext cx="18614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末位恒置“1”</a:t>
            </a:r>
          </a:p>
        </p:txBody>
      </p:sp>
      <p:grpSp>
        <p:nvGrpSpPr>
          <p:cNvPr id="766009" name="Group 57">
            <a:extLst>
              <a:ext uri="{FF2B5EF4-FFF2-40B4-BE49-F238E27FC236}">
                <a16:creationId xmlns:a16="http://schemas.microsoft.com/office/drawing/2014/main" id="{90E26FC5-ED6A-4F9D-ABF5-CA82B64C8B96}"/>
              </a:ext>
            </a:extLst>
          </p:cNvPr>
          <p:cNvGrpSpPr>
            <a:grpSpLocks/>
          </p:cNvGrpSpPr>
          <p:nvPr/>
        </p:nvGrpSpPr>
        <p:grpSpPr bwMode="auto">
          <a:xfrm>
            <a:off x="2723356" y="6324600"/>
            <a:ext cx="4089400" cy="465138"/>
            <a:chOff x="756" y="3984"/>
            <a:chExt cx="2576" cy="293"/>
          </a:xfrm>
        </p:grpSpPr>
        <p:sp>
          <p:nvSpPr>
            <p:cNvPr id="766010" name="Text Box 58">
              <a:extLst>
                <a:ext uri="{FF2B5EF4-FFF2-40B4-BE49-F238E27FC236}">
                  <a16:creationId xmlns:a16="http://schemas.microsoft.com/office/drawing/2014/main" id="{A99A75D6-1384-4528-845A-52CFB3ABC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398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0 . 0 1 1 0</a:t>
              </a:r>
            </a:p>
          </p:txBody>
        </p:sp>
        <p:sp>
          <p:nvSpPr>
            <p:cNvPr id="766011" name="Text Box 59">
              <a:extLst>
                <a:ext uri="{FF2B5EF4-FFF2-40B4-BE49-F238E27FC236}">
                  <a16:creationId xmlns:a16="http://schemas.microsoft.com/office/drawing/2014/main" id="{290BAFB6-801D-4181-96DA-79440FD30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984"/>
              <a:ext cx="11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1 0 0 1 </a:t>
              </a:r>
            </a:p>
          </p:txBody>
        </p:sp>
        <p:grpSp>
          <p:nvGrpSpPr>
            <p:cNvPr id="766012" name="Group 60">
              <a:extLst>
                <a:ext uri="{FF2B5EF4-FFF2-40B4-BE49-F238E27FC236}">
                  <a16:creationId xmlns:a16="http://schemas.microsoft.com/office/drawing/2014/main" id="{01A334BE-DED1-4D8C-947C-1CB2AC315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3989"/>
              <a:ext cx="404" cy="288"/>
              <a:chOff x="3542" y="3936"/>
              <a:chExt cx="404" cy="288"/>
            </a:xfrm>
          </p:grpSpPr>
          <p:sp>
            <p:nvSpPr>
              <p:cNvPr id="766013" name="Line 61">
                <a:extLst>
                  <a:ext uri="{FF2B5EF4-FFF2-40B4-BE49-F238E27FC236}">
                    <a16:creationId xmlns:a16="http://schemas.microsoft.com/office/drawing/2014/main" id="{03DAA0EE-7C26-4969-A25A-621CCAF8A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2" y="40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endParaRPr kumimoji="1" lang="zh-CN" altLang="en-US" sz="8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66014" name="Text Box 62">
                <a:extLst>
                  <a:ext uri="{FF2B5EF4-FFF2-40B4-BE49-F238E27FC236}">
                    <a16:creationId xmlns:a16="http://schemas.microsoft.com/office/drawing/2014/main" id="{908F9948-4AD0-4CC2-BDD6-4809EFDBAD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39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</p:grpSp>
      <p:sp>
        <p:nvSpPr>
          <p:cNvPr id="766015" name="Line 63">
            <a:extLst>
              <a:ext uri="{FF2B5EF4-FFF2-40B4-BE49-F238E27FC236}">
                <a16:creationId xmlns:a16="http://schemas.microsoft.com/office/drawing/2014/main" id="{92059CB2-5203-44AE-8281-1AE5629C5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3231" y="18288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6016" name="Line 64">
            <a:extLst>
              <a:ext uri="{FF2B5EF4-FFF2-40B4-BE49-F238E27FC236}">
                <a16:creationId xmlns:a16="http://schemas.microsoft.com/office/drawing/2014/main" id="{74C3BEB9-11C4-48CE-9ABF-26C36F939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2806" y="18288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66017" name="Group 65">
            <a:extLst>
              <a:ext uri="{FF2B5EF4-FFF2-40B4-BE49-F238E27FC236}">
                <a16:creationId xmlns:a16="http://schemas.microsoft.com/office/drawing/2014/main" id="{2A0BA637-8585-4DBF-8C71-6E8C76A9F078}"/>
              </a:ext>
            </a:extLst>
          </p:cNvPr>
          <p:cNvGrpSpPr>
            <a:grpSpLocks/>
          </p:cNvGrpSpPr>
          <p:nvPr/>
        </p:nvGrpSpPr>
        <p:grpSpPr bwMode="auto">
          <a:xfrm>
            <a:off x="7847807" y="4918076"/>
            <a:ext cx="2493963" cy="720725"/>
            <a:chOff x="3984" y="3098"/>
            <a:chExt cx="1571" cy="454"/>
          </a:xfrm>
        </p:grpSpPr>
        <p:grpSp>
          <p:nvGrpSpPr>
            <p:cNvPr id="766018" name="Group 66">
              <a:extLst>
                <a:ext uri="{FF2B5EF4-FFF2-40B4-BE49-F238E27FC236}">
                  <a16:creationId xmlns:a16="http://schemas.microsoft.com/office/drawing/2014/main" id="{EE44E447-7E35-471D-9F42-695D92705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098"/>
              <a:ext cx="1331" cy="454"/>
              <a:chOff x="4368" y="3098"/>
              <a:chExt cx="1331" cy="454"/>
            </a:xfrm>
          </p:grpSpPr>
          <p:sp>
            <p:nvSpPr>
              <p:cNvPr id="766019" name="Text Box 67">
                <a:extLst>
                  <a:ext uri="{FF2B5EF4-FFF2-40B4-BE49-F238E27FC236}">
                    <a16:creationId xmlns:a16="http://schemas.microsoft.com/office/drawing/2014/main" id="{E5DB420D-A5ED-47B4-8838-CB3C5FB2F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188"/>
                <a:ext cx="133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    ]</a:t>
                </a:r>
                <a:r>
                  <a: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补</a:t>
                </a:r>
                <a:r>
                  <a:rPr kumimoji="1"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</a:t>
                </a:r>
                <a:r>
                  <a: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1.0011</a:t>
                </a:r>
                <a:endPara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66020" name="Group 68">
                <a:extLst>
                  <a:ext uri="{FF2B5EF4-FFF2-40B4-BE49-F238E27FC236}">
                    <a16:creationId xmlns:a16="http://schemas.microsoft.com/office/drawing/2014/main" id="{65454B2D-87F6-40D2-A879-1A04F7DFB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02" y="3098"/>
                <a:ext cx="212" cy="454"/>
                <a:chOff x="1056" y="1728"/>
                <a:chExt cx="212" cy="454"/>
              </a:xfrm>
            </p:grpSpPr>
            <p:sp>
              <p:nvSpPr>
                <p:cNvPr id="766021" name="Text Box 69">
                  <a:extLst>
                    <a:ext uri="{FF2B5EF4-FFF2-40B4-BE49-F238E27FC236}">
                      <a16:creationId xmlns:a16="http://schemas.microsoft.com/office/drawing/2014/main" id="{09AAEE10-FAE5-470A-A417-F2C3ADE985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766022" name="Text Box 70">
                  <a:extLst>
                    <a:ext uri="{FF2B5EF4-FFF2-40B4-BE49-F238E27FC236}">
                      <a16:creationId xmlns:a16="http://schemas.microsoft.com/office/drawing/2014/main" id="{503B77BA-3EF0-4A8A-A3EB-C2EEBF445A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</a:p>
              </p:txBody>
            </p:sp>
            <p:sp>
              <p:nvSpPr>
                <p:cNvPr id="766023" name="Line 71">
                  <a:extLst>
                    <a:ext uri="{FF2B5EF4-FFF2-40B4-BE49-F238E27FC236}">
                      <a16:creationId xmlns:a16="http://schemas.microsoft.com/office/drawing/2014/main" id="{AD60D00A-9E19-473A-857A-C1428FCF55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>
                    <a:lnSpc>
                      <a:spcPct val="100000"/>
                    </a:lnSpc>
                    <a:spcBef>
                      <a:spcPct val="20000"/>
                    </a:spcBef>
                  </a:pPr>
                  <a:endParaRPr kumimoji="1" lang="zh-CN" altLang="en-US" sz="80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66024" name="Text Box 72">
              <a:extLst>
                <a:ext uri="{FF2B5EF4-FFF2-40B4-BE49-F238E27FC236}">
                  <a16:creationId xmlns:a16="http://schemas.microsoft.com/office/drawing/2014/main" id="{77333FED-67C6-4E13-99F1-1C5844E8B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216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∴</a:t>
              </a:r>
            </a:p>
          </p:txBody>
        </p:sp>
      </p:grpSp>
      <p:sp>
        <p:nvSpPr>
          <p:cNvPr id="766025" name="Text Box 73">
            <a:extLst>
              <a:ext uri="{FF2B5EF4-FFF2-40B4-BE49-F238E27FC236}">
                <a16:creationId xmlns:a16="http://schemas.microsoft.com/office/drawing/2014/main" id="{13539B8B-CF1E-40DE-A58C-981A35F05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231" y="3705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66026" name="Text Box 74">
            <a:extLst>
              <a:ext uri="{FF2B5EF4-FFF2-40B4-BE49-F238E27FC236}">
                <a16:creationId xmlns:a16="http://schemas.microsoft.com/office/drawing/2014/main" id="{F0C5B173-8A64-4A71-A546-CFC55B5F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231" y="4841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66027" name="Text Box 75">
            <a:extLst>
              <a:ext uri="{FF2B5EF4-FFF2-40B4-BE49-F238E27FC236}">
                <a16:creationId xmlns:a16="http://schemas.microsoft.com/office/drawing/2014/main" id="{58C3A718-AD53-4764-A526-67127E285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231" y="5930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66028" name="Text Box 76">
            <a:extLst>
              <a:ext uri="{FF2B5EF4-FFF2-40B4-BE49-F238E27FC236}">
                <a16:creationId xmlns:a16="http://schemas.microsoft.com/office/drawing/2014/main" id="{B851E983-325D-46C4-B017-AD28A61E5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231" y="632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66029" name="Text Box 77">
            <a:extLst>
              <a:ext uri="{FF2B5EF4-FFF2-40B4-BE49-F238E27FC236}">
                <a16:creationId xmlns:a16="http://schemas.microsoft.com/office/drawing/2014/main" id="{F09FEBC5-81CE-484D-8E54-E327C645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06" y="3336926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sz="2000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0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</a:p>
        </p:txBody>
      </p:sp>
      <p:grpSp>
        <p:nvGrpSpPr>
          <p:cNvPr id="766030" name="Group 78">
            <a:extLst>
              <a:ext uri="{FF2B5EF4-FFF2-40B4-BE49-F238E27FC236}">
                <a16:creationId xmlns:a16="http://schemas.microsoft.com/office/drawing/2014/main" id="{ADD61262-BDA2-45B1-A2D6-45BF59263E8B}"/>
              </a:ext>
            </a:extLst>
          </p:cNvPr>
          <p:cNvGrpSpPr>
            <a:grpSpLocks/>
          </p:cNvGrpSpPr>
          <p:nvPr/>
        </p:nvGrpSpPr>
        <p:grpSpPr bwMode="auto">
          <a:xfrm>
            <a:off x="8246270" y="5562601"/>
            <a:ext cx="2351087" cy="720725"/>
            <a:chOff x="4235" y="3504"/>
            <a:chExt cx="1481" cy="454"/>
          </a:xfrm>
        </p:grpSpPr>
        <p:grpSp>
          <p:nvGrpSpPr>
            <p:cNvPr id="766031" name="Group 79">
              <a:extLst>
                <a:ext uri="{FF2B5EF4-FFF2-40B4-BE49-F238E27FC236}">
                  <a16:creationId xmlns:a16="http://schemas.microsoft.com/office/drawing/2014/main" id="{C764BB58-4B8F-43B0-A110-3AE7CDAA2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504"/>
              <a:ext cx="1156" cy="454"/>
              <a:chOff x="4560" y="3504"/>
              <a:chExt cx="1156" cy="454"/>
            </a:xfrm>
          </p:grpSpPr>
          <p:grpSp>
            <p:nvGrpSpPr>
              <p:cNvPr id="766032" name="Group 80">
                <a:extLst>
                  <a:ext uri="{FF2B5EF4-FFF2-40B4-BE49-F238E27FC236}">
                    <a16:creationId xmlns:a16="http://schemas.microsoft.com/office/drawing/2014/main" id="{8FFFBAD2-2E7B-4B11-88BF-4DDEEDDFCF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3504"/>
                <a:ext cx="212" cy="454"/>
                <a:chOff x="1056" y="1728"/>
                <a:chExt cx="212" cy="454"/>
              </a:xfrm>
            </p:grpSpPr>
            <p:sp>
              <p:nvSpPr>
                <p:cNvPr id="766033" name="Text Box 81">
                  <a:extLst>
                    <a:ext uri="{FF2B5EF4-FFF2-40B4-BE49-F238E27FC236}">
                      <a16:creationId xmlns:a16="http://schemas.microsoft.com/office/drawing/2014/main" id="{7EC0EA5E-7291-42E2-8BBA-43ECE97E38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766034" name="Text Box 82">
                  <a:extLst>
                    <a:ext uri="{FF2B5EF4-FFF2-40B4-BE49-F238E27FC236}">
                      <a16:creationId xmlns:a16="http://schemas.microsoft.com/office/drawing/2014/main" id="{771D41B0-266B-4449-8B57-F00DA07F20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</a:p>
              </p:txBody>
            </p:sp>
            <p:sp>
              <p:nvSpPr>
                <p:cNvPr id="766035" name="Line 83">
                  <a:extLst>
                    <a:ext uri="{FF2B5EF4-FFF2-40B4-BE49-F238E27FC236}">
                      <a16:creationId xmlns:a16="http://schemas.microsoft.com/office/drawing/2014/main" id="{9EEF011B-63DD-4561-B866-59928BC804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>
                    <a:lnSpc>
                      <a:spcPct val="100000"/>
                    </a:lnSpc>
                    <a:spcBef>
                      <a:spcPct val="20000"/>
                    </a:spcBef>
                  </a:pPr>
                  <a:endParaRPr kumimoji="1" lang="zh-CN" altLang="en-US" sz="80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66036" name="Text Box 84">
                <a:extLst>
                  <a:ext uri="{FF2B5EF4-FFF2-40B4-BE49-F238E27FC236}">
                    <a16:creationId xmlns:a16="http://schemas.microsoft.com/office/drawing/2014/main" id="{09FF403D-6FA3-4BE2-8B24-D728296F5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3568"/>
                <a:ext cx="9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r>
                  <a: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– 0.1101</a:t>
                </a:r>
              </a:p>
            </p:txBody>
          </p:sp>
        </p:grpSp>
        <p:sp>
          <p:nvSpPr>
            <p:cNvPr id="766037" name="Text Box 85">
              <a:extLst>
                <a:ext uri="{FF2B5EF4-FFF2-40B4-BE49-F238E27FC236}">
                  <a16:creationId xmlns:a16="http://schemas.microsoft.com/office/drawing/2014/main" id="{902ACBBF-71CC-4B8C-9C98-60C1D8BC4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5" y="3633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</a:p>
          </p:txBody>
        </p:sp>
      </p:grpSp>
      <p:sp>
        <p:nvSpPr>
          <p:cNvPr id="766038" name="AutoShape 86">
            <a:extLst>
              <a:ext uri="{FF2B5EF4-FFF2-40B4-BE49-F238E27FC236}">
                <a16:creationId xmlns:a16="http://schemas.microsoft.com/office/drawing/2014/main" id="{CAA477AB-5089-4B04-87BD-6A5100AAF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156" y="3810001"/>
            <a:ext cx="755650" cy="776347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左移</a:t>
            </a:r>
          </a:p>
        </p:txBody>
      </p:sp>
      <p:sp>
        <p:nvSpPr>
          <p:cNvPr id="766040" name="AutoShape 88">
            <a:extLst>
              <a:ext uri="{FF2B5EF4-FFF2-40B4-BE49-F238E27FC236}">
                <a16:creationId xmlns:a16="http://schemas.microsoft.com/office/drawing/2014/main" id="{EECB9624-2619-4C53-9919-49575253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156" y="2708276"/>
            <a:ext cx="757238" cy="776347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左移</a:t>
            </a:r>
          </a:p>
        </p:txBody>
      </p:sp>
      <p:sp>
        <p:nvSpPr>
          <p:cNvPr id="766041" name="AutoShape 89">
            <a:extLst>
              <a:ext uri="{FF2B5EF4-FFF2-40B4-BE49-F238E27FC236}">
                <a16:creationId xmlns:a16="http://schemas.microsoft.com/office/drawing/2014/main" id="{8A90E7E0-AB2D-4C69-A489-F5C73239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156" y="4892676"/>
            <a:ext cx="757238" cy="776347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左移</a:t>
            </a:r>
          </a:p>
        </p:txBody>
      </p:sp>
      <p:sp>
        <p:nvSpPr>
          <p:cNvPr id="766042" name="AutoShape 90">
            <a:extLst>
              <a:ext uri="{FF2B5EF4-FFF2-40B4-BE49-F238E27FC236}">
                <a16:creationId xmlns:a16="http://schemas.microsoft.com/office/drawing/2014/main" id="{686167BB-D8CC-466B-854B-77CFBB53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156" y="6021389"/>
            <a:ext cx="757238" cy="776347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左移</a:t>
            </a:r>
          </a:p>
        </p:txBody>
      </p:sp>
      <p:grpSp>
        <p:nvGrpSpPr>
          <p:cNvPr id="766043" name="Group 91">
            <a:extLst>
              <a:ext uri="{FF2B5EF4-FFF2-40B4-BE49-F238E27FC236}">
                <a16:creationId xmlns:a16="http://schemas.microsoft.com/office/drawing/2014/main" id="{77E693EB-79E3-4D15-9B9E-9CBD1D06AB78}"/>
              </a:ext>
            </a:extLst>
          </p:cNvPr>
          <p:cNvGrpSpPr>
            <a:grpSpLocks/>
          </p:cNvGrpSpPr>
          <p:nvPr/>
        </p:nvGrpSpPr>
        <p:grpSpPr bwMode="auto">
          <a:xfrm>
            <a:off x="2782094" y="1427163"/>
            <a:ext cx="3556000" cy="1511300"/>
            <a:chOff x="793" y="899"/>
            <a:chExt cx="2240" cy="952"/>
          </a:xfrm>
        </p:grpSpPr>
        <p:sp>
          <p:nvSpPr>
            <p:cNvPr id="766044" name="Rectangle 92">
              <a:extLst>
                <a:ext uri="{FF2B5EF4-FFF2-40B4-BE49-F238E27FC236}">
                  <a16:creationId xmlns:a16="http://schemas.microsoft.com/office/drawing/2014/main" id="{CED8A77F-112C-4A53-95EC-3E46BD8AF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899"/>
              <a:ext cx="144" cy="13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6045" name="Rectangle 93">
              <a:extLst>
                <a:ext uri="{FF2B5EF4-FFF2-40B4-BE49-F238E27FC236}">
                  <a16:creationId xmlns:a16="http://schemas.microsoft.com/office/drawing/2014/main" id="{F2E05D9B-18B6-423C-AE36-DC2B53149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715"/>
              <a:ext cx="144" cy="13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66046" name="Group 94">
            <a:extLst>
              <a:ext uri="{FF2B5EF4-FFF2-40B4-BE49-F238E27FC236}">
                <a16:creationId xmlns:a16="http://schemas.microsoft.com/office/drawing/2014/main" id="{6C415262-15F1-4E6A-B482-5050FC5926FA}"/>
              </a:ext>
            </a:extLst>
          </p:cNvPr>
          <p:cNvGrpSpPr>
            <a:grpSpLocks/>
          </p:cNvGrpSpPr>
          <p:nvPr/>
        </p:nvGrpSpPr>
        <p:grpSpPr bwMode="auto">
          <a:xfrm>
            <a:off x="2783681" y="1427163"/>
            <a:ext cx="3556000" cy="2647950"/>
            <a:chOff x="794" y="899"/>
            <a:chExt cx="2240" cy="1668"/>
          </a:xfrm>
        </p:grpSpPr>
        <p:sp>
          <p:nvSpPr>
            <p:cNvPr id="766047" name="Rectangle 95">
              <a:extLst>
                <a:ext uri="{FF2B5EF4-FFF2-40B4-BE49-F238E27FC236}">
                  <a16:creationId xmlns:a16="http://schemas.microsoft.com/office/drawing/2014/main" id="{F0D79871-4144-48BB-9461-0F4E14F1F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899"/>
              <a:ext cx="144" cy="13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6048" name="Rectangle 96">
              <a:extLst>
                <a:ext uri="{FF2B5EF4-FFF2-40B4-BE49-F238E27FC236}">
                  <a16:creationId xmlns:a16="http://schemas.microsoft.com/office/drawing/2014/main" id="{B2195893-E0F6-4EF4-B21E-C17E23C7F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431"/>
              <a:ext cx="144" cy="13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766049" name="Rectangle 97">
            <a:extLst>
              <a:ext uri="{FF2B5EF4-FFF2-40B4-BE49-F238E27FC236}">
                <a16:creationId xmlns:a16="http://schemas.microsoft.com/office/drawing/2014/main" id="{43AC9E4C-D45F-4733-8411-F64C65BB1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094" y="4956403"/>
            <a:ext cx="228600" cy="215444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6050" name="Rectangle 98">
            <a:extLst>
              <a:ext uri="{FF2B5EF4-FFF2-40B4-BE49-F238E27FC236}">
                <a16:creationId xmlns:a16="http://schemas.microsoft.com/office/drawing/2014/main" id="{ECEC2EAF-9AAE-4B0C-B00D-17F7D37BD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094" y="6080353"/>
            <a:ext cx="228600" cy="215444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6052" name="Text Box 100">
            <a:extLst>
              <a:ext uri="{FF2B5EF4-FFF2-40B4-BE49-F238E27FC236}">
                <a16:creationId xmlns:a16="http://schemas.microsoft.com/office/drawing/2014/main" id="{0C6BD239-9EBB-44AE-9056-A70BDB46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9" y="2276476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766053" name="Text Box 101">
            <a:extLst>
              <a:ext uri="{FF2B5EF4-FFF2-40B4-BE49-F238E27FC236}">
                <a16:creationId xmlns:a16="http://schemas.microsoft.com/office/drawing/2014/main" id="{7569044D-24B4-446C-85DE-17D0AA84E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9" y="3422651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766054" name="Text Box 102">
            <a:extLst>
              <a:ext uri="{FF2B5EF4-FFF2-40B4-BE49-F238E27FC236}">
                <a16:creationId xmlns:a16="http://schemas.microsoft.com/office/drawing/2014/main" id="{4FD86CEB-7E88-4E88-A39D-48572372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9" y="4508501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766055" name="Text Box 103">
            <a:extLst>
              <a:ext uri="{FF2B5EF4-FFF2-40B4-BE49-F238E27FC236}">
                <a16:creationId xmlns:a16="http://schemas.microsoft.com/office/drawing/2014/main" id="{BFD7F2C4-4907-4D7C-94D3-3C3B5FA7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9" y="5654676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76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76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6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76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6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6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6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6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6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6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76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6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6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6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6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6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6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6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6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6" dur="500"/>
                                        <p:tgtEl>
                                          <p:spTgt spid="76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76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76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76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6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6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76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76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76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3" dur="500"/>
                                        <p:tgtEl>
                                          <p:spTgt spid="76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76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76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76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76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76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76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76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76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76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76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 autoUpdateAnimBg="0"/>
      <p:bldP spid="765964" grpId="0" autoUpdateAnimBg="0"/>
      <p:bldP spid="765965" grpId="0" autoUpdateAnimBg="0"/>
      <p:bldP spid="765966" grpId="0" autoUpdateAnimBg="0"/>
      <p:bldP spid="765967" grpId="0" autoUpdateAnimBg="0"/>
      <p:bldP spid="765968" grpId="0" autoUpdateAnimBg="0"/>
      <p:bldP spid="765969" grpId="0" autoUpdateAnimBg="0"/>
      <p:bldP spid="765974" grpId="0" autoUpdateAnimBg="0"/>
      <p:bldP spid="765975" grpId="0" autoUpdateAnimBg="0"/>
      <p:bldP spid="765976" grpId="0" autoUpdateAnimBg="0"/>
      <p:bldP spid="765977" grpId="0" autoUpdateAnimBg="0"/>
      <p:bldP spid="765978" grpId="0" autoUpdateAnimBg="0"/>
      <p:bldP spid="765982" grpId="0" autoUpdateAnimBg="0"/>
      <p:bldP spid="765983" grpId="0" autoUpdateAnimBg="0"/>
      <p:bldP spid="765987" grpId="0" autoUpdateAnimBg="0"/>
      <p:bldP spid="765988" grpId="0" autoUpdateAnimBg="0"/>
      <p:bldP spid="765992" grpId="0" autoUpdateAnimBg="0"/>
      <p:bldP spid="766008" grpId="0" autoUpdateAnimBg="0"/>
      <p:bldP spid="766025" grpId="0" autoUpdateAnimBg="0"/>
      <p:bldP spid="766026" grpId="0" autoUpdateAnimBg="0"/>
      <p:bldP spid="766027" grpId="0" autoUpdateAnimBg="0"/>
      <p:bldP spid="766028" grpId="0" autoUpdateAnimBg="0"/>
      <p:bldP spid="766029" grpId="0" autoUpdateAnimBg="0"/>
      <p:bldP spid="766038" grpId="0" animBg="1" autoUpdateAnimBg="0"/>
      <p:bldP spid="766040" grpId="0" animBg="1" autoUpdateAnimBg="0"/>
      <p:bldP spid="766041" grpId="0" animBg="1" autoUpdateAnimBg="0"/>
      <p:bldP spid="766042" grpId="0" animBg="1" autoUpdateAnimBg="0"/>
      <p:bldP spid="766052" grpId="0"/>
      <p:bldP spid="766053" grpId="0"/>
      <p:bldP spid="766054" grpId="0"/>
      <p:bldP spid="76605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95" y="39351"/>
            <a:ext cx="8561523" cy="6173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TW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3.4.3  </a:t>
            </a:r>
            <a:r>
              <a:rPr lang="zh-TW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补码一位除法</a:t>
            </a:r>
            <a:endParaRPr lang="zh-CN" altLang="en-US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908050"/>
            <a:ext cx="10884172" cy="1872878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补码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Booth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除法</a:t>
            </a:r>
            <a:r>
              <a:rPr lang="zh-CN" altLang="en-US" dirty="0">
                <a:latin typeface="Times New Roman" charset="0"/>
                <a:ea typeface="华文新魏" charset="0"/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恢复余数</a:t>
            </a:r>
            <a:endParaRPr kumimoji="1" lang="en-US" altLang="zh-CN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sz="2800" dirty="0">
                <a:latin typeface="Times New Roman" charset="0"/>
                <a:ea typeface="华文新魏" charset="0"/>
              </a:rPr>
              <a:t>作完最后一步除法后</a:t>
            </a:r>
          </a:p>
        </p:txBody>
      </p:sp>
      <p:sp>
        <p:nvSpPr>
          <p:cNvPr id="6" name="矩形 5"/>
          <p:cNvSpPr/>
          <p:nvPr/>
        </p:nvSpPr>
        <p:spPr>
          <a:xfrm>
            <a:off x="766614" y="2696140"/>
            <a:ext cx="10585176" cy="3563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2516" indent="-457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kumimoji="1" lang="zh-CN" altLang="en-US" dirty="0">
                <a:solidFill>
                  <a:srgbClr val="001D96"/>
                </a:solidFill>
                <a:latin typeface="Times New Roman" charset="0"/>
                <a:ea typeface="华文新魏" charset="0"/>
              </a:rPr>
              <a:t>除法除尽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时，判0逻辑判出全0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(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∑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)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，将余数寄存器置成全0</a:t>
            </a:r>
            <a:endParaRPr kumimoji="1" lang="en-US" altLang="zh-CN" dirty="0">
              <a:latin typeface="Times New Roman" charset="0"/>
              <a:ea typeface="华文新魏" charset="0"/>
            </a:endParaRPr>
          </a:p>
          <a:p>
            <a:pPr marL="352516" indent="-457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kumimoji="1" lang="zh-CN" altLang="en-US" dirty="0">
                <a:solidFill>
                  <a:srgbClr val="001D96"/>
                </a:solidFill>
                <a:latin typeface="Times New Roman" charset="0"/>
                <a:ea typeface="华文新魏" charset="0"/>
              </a:rPr>
              <a:t>除法除不尽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时，判0逻辑标志不是全0</a:t>
            </a:r>
            <a:endParaRPr kumimoji="1" lang="en-US" altLang="zh-CN" dirty="0">
              <a:latin typeface="Times New Roman" charset="0"/>
              <a:ea typeface="华文新魏" charset="0"/>
            </a:endParaRPr>
          </a:p>
          <a:p>
            <a:pPr marL="809670" lvl="1" indent="-457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70000"/>
              <a:buFont typeface="Wingdings" charset="2"/>
              <a:buChar char="u"/>
            </a:pPr>
            <a:r>
              <a:rPr kumimoji="1" lang="zh-CN" altLang="en-US" sz="2600" dirty="0">
                <a:latin typeface="Times New Roman" charset="0"/>
                <a:ea typeface="华文新魏" charset="0"/>
                <a:cs typeface="华文新魏" charset="0"/>
              </a:rPr>
              <a:t>若</a:t>
            </a:r>
            <a:r>
              <a:rPr kumimoji="1" lang="en-US" altLang="zh-CN" sz="2600" dirty="0">
                <a:latin typeface="Times New Roman" charset="0"/>
                <a:ea typeface="华文新魏" charset="0"/>
                <a:cs typeface="华文新魏" charset="0"/>
              </a:rPr>
              <a:t>C</a:t>
            </a:r>
            <a:r>
              <a:rPr kumimoji="1" lang="en-US" altLang="zh-CN" sz="2600" baseline="-25000" dirty="0">
                <a:latin typeface="Times New Roman" charset="0"/>
                <a:ea typeface="华文新魏" charset="0"/>
                <a:cs typeface="华文新魏" charset="0"/>
              </a:rPr>
              <a:t>0</a:t>
            </a:r>
            <a:r>
              <a:rPr kumimoji="1" lang="en-US" altLang="zh-CN" sz="2600" dirty="0">
                <a:latin typeface="Times New Roman" charset="0"/>
                <a:ea typeface="华文新魏" charset="0"/>
                <a:cs typeface="华文新魏" charset="0"/>
              </a:rPr>
              <a:t>=0(</a:t>
            </a:r>
            <a:r>
              <a:rPr kumimoji="1" lang="zh-CN" altLang="en-US" sz="2600" dirty="0">
                <a:latin typeface="Times New Roman" charset="0"/>
                <a:ea typeface="华文新魏" charset="0"/>
                <a:cs typeface="华文新魏" charset="0"/>
              </a:rPr>
              <a:t>被除数与除数同号</a:t>
            </a:r>
            <a:r>
              <a:rPr kumimoji="1" lang="en-US" altLang="zh-CN" sz="2600" dirty="0">
                <a:latin typeface="Times New Roman" charset="0"/>
                <a:ea typeface="华文新魏" charset="0"/>
                <a:cs typeface="华文新魏" charset="0"/>
              </a:rPr>
              <a:t>)，</a:t>
            </a:r>
            <a:r>
              <a:rPr kumimoji="1" lang="zh-CN" altLang="en-US" sz="2600" dirty="0">
                <a:latin typeface="Times New Roman" charset="0"/>
                <a:ea typeface="华文新魏" charset="0"/>
                <a:cs typeface="华文新魏" charset="0"/>
              </a:rPr>
              <a:t>且余数与除数异号</a:t>
            </a:r>
            <a:endParaRPr kumimoji="1" lang="en-US" altLang="zh-CN" sz="2600" dirty="0">
              <a:latin typeface="Times New Roman" charset="0"/>
              <a:ea typeface="华文新魏" charset="0"/>
              <a:cs typeface="华文新魏" charset="0"/>
            </a:endParaRPr>
          </a:p>
          <a:p>
            <a:pPr marL="352470" lvl="1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70000"/>
            </a:pPr>
            <a:r>
              <a:rPr kumimoji="1" lang="en-US" altLang="zh-CN" sz="2600" dirty="0">
                <a:latin typeface="Times New Roman" charset="0"/>
                <a:ea typeface="华文新魏" charset="0"/>
                <a:cs typeface="华文新魏" charset="0"/>
              </a:rPr>
              <a:t>      </a:t>
            </a:r>
            <a:r>
              <a:rPr kumimoji="1" lang="zh-CN" altLang="en-US" sz="2600" dirty="0">
                <a:latin typeface="Times New Roman" charset="0"/>
                <a:ea typeface="华文新魏" charset="0"/>
                <a:cs typeface="华文新魏" charset="0"/>
              </a:rPr>
              <a:t>恢复余数：[</a:t>
            </a:r>
            <a:r>
              <a:rPr kumimoji="1" lang="en-US" altLang="zh-CN" sz="2600" dirty="0" err="1">
                <a:latin typeface="Times New Roman" charset="0"/>
                <a:ea typeface="华文新魏" charset="0"/>
                <a:cs typeface="华文新魏" charset="0"/>
              </a:rPr>
              <a:t>R</a:t>
            </a:r>
            <a:r>
              <a:rPr kumimoji="1" lang="en-US" altLang="zh-CN" sz="2600" baseline="-25000" dirty="0" err="1">
                <a:latin typeface="Times New Roman" charset="0"/>
                <a:ea typeface="华文新魏" charset="0"/>
                <a:cs typeface="华文新魏" charset="0"/>
              </a:rPr>
              <a:t>n</a:t>
            </a:r>
            <a:r>
              <a:rPr kumimoji="1" lang="en-US" altLang="zh-CN" sz="2600" dirty="0">
                <a:latin typeface="Times New Roman" charset="0"/>
                <a:ea typeface="华文新魏" charset="0"/>
                <a:cs typeface="华文新魏" charset="0"/>
              </a:rPr>
              <a:t>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kumimoji="1" lang="zh-CN" altLang="en-US" sz="2600" dirty="0">
                <a:latin typeface="Times New Roman" charset="0"/>
                <a:ea typeface="华文新魏" charset="0"/>
                <a:cs typeface="华文新魏" charset="0"/>
              </a:rPr>
              <a:t>+[</a:t>
            </a:r>
            <a:r>
              <a:rPr kumimoji="1" lang="en-US" altLang="zh-CN" sz="2600" dirty="0">
                <a:latin typeface="Times New Roman" charset="0"/>
                <a:ea typeface="华文新魏" charset="0"/>
                <a:cs typeface="华文新魏" charset="0"/>
              </a:rPr>
              <a:t>B]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kumimoji="1" lang="zh-CN" altLang="en-US" sz="2600" b="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余数寄存器</a:t>
            </a:r>
            <a:endParaRPr kumimoji="1" lang="en-US" altLang="zh-CN" sz="2600" dirty="0">
              <a:latin typeface="Times New Roman" charset="0"/>
              <a:ea typeface="华文新魏" charset="0"/>
              <a:cs typeface="华文新魏" charset="0"/>
            </a:endParaRPr>
          </a:p>
          <a:p>
            <a:pPr marL="809670" lvl="1" indent="-457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70000"/>
              <a:buFont typeface="Wingdings" charset="2"/>
              <a:buChar char="u"/>
            </a:pPr>
            <a:r>
              <a:rPr kumimoji="1" lang="zh-CN" altLang="en-US" sz="2600" dirty="0">
                <a:latin typeface="Times New Roman" charset="0"/>
                <a:ea typeface="华文新魏" charset="0"/>
                <a:cs typeface="华文新魏" charset="0"/>
              </a:rPr>
              <a:t>若</a:t>
            </a:r>
            <a:r>
              <a:rPr kumimoji="1" lang="en-US" altLang="zh-CN" sz="2600" dirty="0">
                <a:latin typeface="Times New Roman" charset="0"/>
                <a:ea typeface="华文新魏" charset="0"/>
                <a:cs typeface="华文新魏" charset="0"/>
              </a:rPr>
              <a:t>C</a:t>
            </a:r>
            <a:r>
              <a:rPr kumimoji="1" lang="en-US" altLang="zh-CN" sz="2600" baseline="-25000" dirty="0">
                <a:latin typeface="Times New Roman" charset="0"/>
                <a:ea typeface="华文新魏" charset="0"/>
                <a:cs typeface="华文新魏" charset="0"/>
              </a:rPr>
              <a:t>0</a:t>
            </a:r>
            <a:r>
              <a:rPr kumimoji="1" lang="en-US" altLang="zh-CN" sz="2600" dirty="0">
                <a:latin typeface="Times New Roman" charset="0"/>
                <a:ea typeface="华文新魏" charset="0"/>
                <a:cs typeface="华文新魏" charset="0"/>
              </a:rPr>
              <a:t>=1 (</a:t>
            </a:r>
            <a:r>
              <a:rPr kumimoji="1" lang="zh-CN" altLang="en-US" sz="2600" dirty="0">
                <a:latin typeface="Times New Roman" charset="0"/>
                <a:ea typeface="华文新魏" charset="0"/>
                <a:cs typeface="华文新魏" charset="0"/>
              </a:rPr>
              <a:t>被除数与除数异号</a:t>
            </a:r>
            <a:r>
              <a:rPr kumimoji="1" lang="en-US" altLang="zh-CN" sz="2600" dirty="0">
                <a:latin typeface="Times New Roman" charset="0"/>
                <a:ea typeface="华文新魏" charset="0"/>
                <a:cs typeface="华文新魏" charset="0"/>
              </a:rPr>
              <a:t>) ，</a:t>
            </a:r>
            <a:r>
              <a:rPr kumimoji="1" lang="zh-CN" altLang="en-US" sz="2600" dirty="0">
                <a:latin typeface="Times New Roman" charset="0"/>
                <a:ea typeface="华文新魏" charset="0"/>
                <a:cs typeface="华文新魏" charset="0"/>
              </a:rPr>
              <a:t>且余数与除数同号</a:t>
            </a:r>
            <a:endParaRPr kumimoji="1" lang="en-US" altLang="zh-CN" sz="2600" dirty="0">
              <a:latin typeface="Times New Roman" charset="0"/>
              <a:ea typeface="华文新魏" charset="0"/>
              <a:cs typeface="华文新魏" charset="0"/>
            </a:endParaRPr>
          </a:p>
          <a:p>
            <a:pPr marL="352470" lvl="1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70000"/>
            </a:pPr>
            <a:r>
              <a:rPr kumimoji="1" lang="en-US" altLang="zh-CN" sz="2600" dirty="0">
                <a:latin typeface="Times New Roman" charset="0"/>
                <a:ea typeface="华文新魏" charset="0"/>
                <a:cs typeface="华文新魏" charset="0"/>
              </a:rPr>
              <a:t>      </a:t>
            </a:r>
            <a:r>
              <a:rPr kumimoji="1" lang="zh-CN" altLang="en-US" sz="2600" dirty="0">
                <a:latin typeface="Times New Roman" charset="0"/>
                <a:ea typeface="华文新魏" charset="0"/>
                <a:cs typeface="华文新魏" charset="0"/>
              </a:rPr>
              <a:t>恢复余数：</a:t>
            </a:r>
            <a:r>
              <a:rPr kumimoji="1" lang="en-US" altLang="zh-CN" sz="2600" dirty="0">
                <a:latin typeface="Times New Roman" charset="0"/>
                <a:ea typeface="华文新魏" charset="0"/>
                <a:cs typeface="华文新魏" charset="0"/>
              </a:rPr>
              <a:t> </a:t>
            </a:r>
            <a:r>
              <a:rPr kumimoji="1" lang="zh-CN" altLang="en-US" sz="2600" dirty="0">
                <a:latin typeface="Times New Roman" charset="0"/>
                <a:ea typeface="华文新魏" charset="0"/>
                <a:cs typeface="华文新魏" charset="0"/>
              </a:rPr>
              <a:t>[</a:t>
            </a:r>
            <a:r>
              <a:rPr kumimoji="1" lang="en-US" altLang="zh-CN" sz="2600" dirty="0" err="1">
                <a:latin typeface="Times New Roman" charset="0"/>
                <a:ea typeface="华文新魏" charset="0"/>
                <a:cs typeface="华文新魏" charset="0"/>
              </a:rPr>
              <a:t>R</a:t>
            </a:r>
            <a:r>
              <a:rPr kumimoji="1" lang="en-US" altLang="zh-CN" sz="2600" baseline="-25000" dirty="0" err="1">
                <a:latin typeface="Times New Roman" charset="0"/>
                <a:ea typeface="华文新魏" charset="0"/>
                <a:cs typeface="华文新魏" charset="0"/>
              </a:rPr>
              <a:t>n</a:t>
            </a:r>
            <a:r>
              <a:rPr kumimoji="1" lang="en-US" altLang="zh-CN" sz="2600" dirty="0">
                <a:latin typeface="Times New Roman" charset="0"/>
                <a:ea typeface="华文新魏" charset="0"/>
                <a:cs typeface="华文新魏" charset="0"/>
              </a:rPr>
              <a:t>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kumimoji="1" lang="zh-CN" altLang="en-US" sz="2600" dirty="0">
                <a:latin typeface="Times New Roman" charset="0"/>
                <a:ea typeface="华文新魏" charset="0"/>
                <a:cs typeface="华文新魏" charset="0"/>
              </a:rPr>
              <a:t>+[-</a:t>
            </a:r>
            <a:r>
              <a:rPr kumimoji="1" lang="en-US" altLang="zh-CN" sz="2600" dirty="0">
                <a:latin typeface="Times New Roman" charset="0"/>
                <a:ea typeface="华文新魏" charset="0"/>
                <a:cs typeface="华文新魏" charset="0"/>
              </a:rPr>
              <a:t>B]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kumimoji="1" lang="zh-CN" altLang="en-US" sz="2600" b="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余数寄存器</a:t>
            </a:r>
          </a:p>
        </p:txBody>
      </p:sp>
      <p:pic>
        <p:nvPicPr>
          <p:cNvPr id="7" name="图片 12" descr="u=207606497,4036238559&amp;fm=21&amp;gp=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98" y="1700808"/>
            <a:ext cx="750441" cy="92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E:\学校\201211092214463039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05C078B-96B2-4827-8A6E-9072665E300B}"/>
              </a:ext>
            </a:extLst>
          </p:cNvPr>
          <p:cNvGrpSpPr/>
          <p:nvPr/>
        </p:nvGrpSpPr>
        <p:grpSpPr>
          <a:xfrm>
            <a:off x="6105522" y="639763"/>
            <a:ext cx="6034746" cy="1889137"/>
            <a:chOff x="6105522" y="639763"/>
            <a:chExt cx="6034746" cy="188913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C3B3BA2-5620-4392-AD5A-E4B50E543A90}"/>
                </a:ext>
              </a:extLst>
            </p:cNvPr>
            <p:cNvCxnSpPr/>
            <p:nvPr/>
          </p:nvCxnSpPr>
          <p:spPr>
            <a:xfrm>
              <a:off x="8003418" y="1772816"/>
              <a:ext cx="3348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4AAFC44-A01F-4205-9284-D777F03A1C48}"/>
                </a:ext>
              </a:extLst>
            </p:cNvPr>
            <p:cNvCxnSpPr/>
            <p:nvPr/>
          </p:nvCxnSpPr>
          <p:spPr>
            <a:xfrm>
              <a:off x="7643378" y="925513"/>
              <a:ext cx="1180703" cy="1027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B77DAC-B34C-42C7-9A69-2FF761727D29}"/>
                </a:ext>
              </a:extLst>
            </p:cNvPr>
            <p:cNvSpPr txBox="1"/>
            <p:nvPr/>
          </p:nvSpPr>
          <p:spPr>
            <a:xfrm>
              <a:off x="11446115" y="1503911"/>
              <a:ext cx="6941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62016" lvl="0" indent="-26670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94B6225-541E-432A-876F-3F8324C1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081" y="1592796"/>
              <a:ext cx="187449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A2893A3-B3C2-4E85-8CB2-9F79D083AE3E}"/>
                </a:ext>
              </a:extLst>
            </p:cNvPr>
            <p:cNvCxnSpPr/>
            <p:nvPr/>
          </p:nvCxnSpPr>
          <p:spPr>
            <a:xfrm flipV="1">
              <a:off x="9335566" y="1592796"/>
              <a:ext cx="684076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F9E6E19-1763-4FFC-B4E4-5CF439BEFCA5}"/>
                </a:ext>
              </a:extLst>
            </p:cNvPr>
            <p:cNvCxnSpPr/>
            <p:nvPr/>
          </p:nvCxnSpPr>
          <p:spPr>
            <a:xfrm>
              <a:off x="10019642" y="1592796"/>
              <a:ext cx="28803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6C5D49F-EA26-4FF9-94BA-767AC21A45FB}"/>
                </a:ext>
              </a:extLst>
            </p:cNvPr>
            <p:cNvSpPr txBox="1"/>
            <p:nvPr/>
          </p:nvSpPr>
          <p:spPr>
            <a:xfrm>
              <a:off x="6105522" y="639763"/>
              <a:ext cx="187485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62016" lvl="0" indent="-26670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/>
                <a:t>被除数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4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42" y="44430"/>
            <a:ext cx="8561523" cy="6173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TW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3.4.3  </a:t>
            </a:r>
            <a:r>
              <a:rPr lang="zh-TW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补码一位除法</a:t>
            </a:r>
            <a:endParaRPr lang="zh-CN" altLang="en-US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908050"/>
            <a:ext cx="10884172" cy="1872878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补码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Booth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除法</a:t>
            </a:r>
            <a:r>
              <a:rPr lang="zh-CN" altLang="en-US" dirty="0">
                <a:latin typeface="Times New Roman" charset="0"/>
                <a:ea typeface="华文新魏" charset="0"/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修正商</a:t>
            </a:r>
            <a:endParaRPr kumimoji="1" lang="en-US" altLang="zh-CN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622" y="2814895"/>
            <a:ext cx="10585176" cy="3062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41371" indent="-457200" algn="l">
              <a:lnSpc>
                <a:spcPct val="100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charset="2"/>
              <a:buChar char="u"/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若除不尽：</a:t>
            </a:r>
            <a:endParaRPr kumimoji="1" lang="en-US" altLang="zh-CN" dirty="0">
              <a:latin typeface="Times New Roman" charset="0"/>
              <a:ea typeface="华文新魏" charset="0"/>
            </a:endParaRPr>
          </a:p>
          <a:p>
            <a:pPr marL="619170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商为正时，商的反码与补码相同，不必修正</a:t>
            </a:r>
            <a:endParaRPr kumimoji="1" lang="en-US" altLang="zh-CN" dirty="0">
              <a:latin typeface="Times New Roman" charset="0"/>
              <a:ea typeface="华文新魏" charset="0"/>
            </a:endParaRPr>
          </a:p>
          <a:p>
            <a:pPr marL="619170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商为负时，反码商在末位加1，即加2</a:t>
            </a:r>
            <a:r>
              <a:rPr kumimoji="1" lang="zh-CN" altLang="en-US" baseline="30000" dirty="0">
                <a:latin typeface="Times New Roman" charset="0"/>
                <a:ea typeface="华文新魏" charset="0"/>
              </a:rPr>
              <a:t>-</a:t>
            </a:r>
            <a:r>
              <a:rPr kumimoji="1" lang="en-US" altLang="zh-CN" baseline="30000" dirty="0">
                <a:latin typeface="Times New Roman" charset="0"/>
                <a:ea typeface="华文新魏" charset="0"/>
              </a:rPr>
              <a:t>n</a:t>
            </a:r>
            <a:endParaRPr kumimoji="1" lang="en-US" altLang="zh-CN" dirty="0">
              <a:latin typeface="Times New Roman" charset="0"/>
              <a:ea typeface="华文新魏" charset="0"/>
            </a:endParaRPr>
          </a:p>
          <a:p>
            <a:pPr marL="441371" indent="-457200" algn="l">
              <a:lnSpc>
                <a:spcPct val="100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charset="2"/>
              <a:buChar char="u"/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若除尽：</a:t>
            </a:r>
            <a:endParaRPr kumimoji="1" lang="en-US" altLang="zh-CN" dirty="0">
              <a:latin typeface="Times New Roman" charset="0"/>
              <a:ea typeface="华文新魏" charset="0"/>
            </a:endParaRPr>
          </a:p>
          <a:p>
            <a:pPr marL="619170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除数为正时，商不必修正；</a:t>
            </a:r>
          </a:p>
          <a:p>
            <a:pPr marL="619170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charset="0"/>
              <a:buNone/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除数为负时，所得商需加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2</a:t>
            </a:r>
            <a:r>
              <a:rPr kumimoji="1" lang="en-US" altLang="zh-CN" baseline="30000" dirty="0">
                <a:latin typeface="Times New Roman" charset="0"/>
                <a:ea typeface="华文新魏" charset="0"/>
              </a:rPr>
              <a:t>-n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修正</a:t>
            </a:r>
            <a:endParaRPr kumimoji="1" lang="en-US" altLang="zh-CN" dirty="0">
              <a:latin typeface="Times New Roman" charset="0"/>
              <a:ea typeface="华文新魏" charset="0"/>
            </a:endParaRPr>
          </a:p>
        </p:txBody>
      </p:sp>
      <p:pic>
        <p:nvPicPr>
          <p:cNvPr id="7" name="图片 12" descr="u=207606497,4036238559&amp;fm=21&amp;gp=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70" y="980728"/>
            <a:ext cx="750441" cy="92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云形标注 7"/>
          <p:cNvSpPr/>
          <p:nvPr/>
        </p:nvSpPr>
        <p:spPr>
          <a:xfrm>
            <a:off x="7463358" y="908720"/>
            <a:ext cx="3672408" cy="1187227"/>
          </a:xfrm>
          <a:prstGeom prst="cloudCallout">
            <a:avLst>
              <a:gd name="adj1" fmla="val -14396"/>
              <a:gd name="adj2" fmla="val 54313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>
              <a:lnSpc>
                <a:spcPct val="100000"/>
              </a:lnSpc>
              <a:defRPr/>
            </a:pPr>
            <a:r>
              <a:rPr kumimoji="1" lang="zh-CN" altLang="en-US" sz="2400" b="0" dirty="0">
                <a:solidFill>
                  <a:schemeClr val="tx1"/>
                </a:solidFill>
                <a:latin typeface="黑体"/>
                <a:ea typeface="黑体"/>
                <a:cs typeface="黑体"/>
              </a:rPr>
              <a:t>上商实质是按反码规则进行的！</a:t>
            </a:r>
            <a:endParaRPr kumimoji="1" lang="en-US" altLang="zh-CN" sz="2400" b="0" dirty="0">
              <a:solidFill>
                <a:schemeClr val="tx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590" y="5462498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921" indent="-28575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endParaRPr kumimoji="1" lang="zh-CN" altLang="en-US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622" y="2060848"/>
            <a:ext cx="3312368" cy="755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27075" lvl="1" indent="-285750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修正商的规则</a:t>
            </a:r>
          </a:p>
        </p:txBody>
      </p:sp>
      <p:cxnSp>
        <p:nvCxnSpPr>
          <p:cNvPr id="11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E:\学校\201211092214463039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1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86" y="11834"/>
            <a:ext cx="8561523" cy="63427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TW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3.4.3  </a:t>
            </a:r>
            <a:r>
              <a:rPr lang="zh-TW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补码一位除法</a:t>
            </a:r>
            <a:endParaRPr lang="zh-CN" altLang="en-US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908050"/>
            <a:ext cx="10884172" cy="1872878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补码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Booth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除法</a:t>
            </a:r>
            <a:r>
              <a:rPr lang="zh-CN" altLang="en-US" dirty="0">
                <a:latin typeface="Times New Roman" charset="0"/>
                <a:ea typeface="华文新魏" charset="0"/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修正商</a:t>
            </a:r>
            <a:endParaRPr kumimoji="1" lang="en-US" altLang="zh-CN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590" y="5462498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921" indent="-28575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endParaRPr kumimoji="1" lang="zh-CN" altLang="en-US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90550" y="1844278"/>
            <a:ext cx="11737304" cy="2808858"/>
          </a:xfrm>
          <a:prstGeom prst="rect">
            <a:avLst/>
          </a:prstGeom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4888" lvl="1" indent="-533400">
              <a:spcBef>
                <a:spcPts val="600"/>
              </a:spcBef>
              <a:buSzPct val="70000"/>
              <a:buFont typeface="Monotype Sorts" charset="0"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①</a:t>
            </a:r>
            <a:r>
              <a:rPr kumimoji="1" lang="zh-CN" altLang="en-US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若除尽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，</a:t>
            </a:r>
            <a:r>
              <a:rPr kumimoji="1"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如果除数为正(</a:t>
            </a:r>
            <a:r>
              <a:rPr kumimoji="1" lang="en-US" altLang="zh-CN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B</a:t>
            </a:r>
            <a:r>
              <a:rPr kumimoji="1" lang="en-US" altLang="zh-CN" baseline="-25000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0</a:t>
            </a:r>
            <a:r>
              <a:rPr kumimoji="1" lang="en-US" altLang="zh-CN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=0)</a:t>
            </a:r>
          </a:p>
          <a:p>
            <a:pPr marL="1004888" lvl="1" indent="-533400">
              <a:spcBef>
                <a:spcPts val="600"/>
              </a:spcBef>
              <a:buSzPct val="70000"/>
              <a:buFont typeface="Wingdings" charset="2"/>
              <a:buChar char="u"/>
            </a:pPr>
            <a:r>
              <a:rPr kumimoji="1" lang="zh-CN" altLang="en-US" sz="2600" dirty="0">
                <a:latin typeface="Times New Roman" charset="0"/>
                <a:ea typeface="华文新魏" charset="0"/>
              </a:rPr>
              <a:t>除尽那步：余数[</a:t>
            </a:r>
            <a:r>
              <a:rPr kumimoji="1" lang="en-US" altLang="zh-CN" sz="2600" dirty="0" err="1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2600" baseline="-25000" dirty="0" err="1">
                <a:latin typeface="Times New Roman" charset="0"/>
                <a:ea typeface="华文新魏" charset="0"/>
              </a:rPr>
              <a:t>i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</a:rPr>
              <a:t>补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=0，其符号位为正(故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2600" baseline="-25000" dirty="0">
                <a:latin typeface="Times New Roman" charset="0"/>
                <a:ea typeface="华文新魏" charset="0"/>
              </a:rPr>
              <a:t>01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=B</a:t>
            </a:r>
            <a:r>
              <a:rPr kumimoji="1" lang="en-US" altLang="zh-CN" sz="2600" baseline="-25000" dirty="0">
                <a:latin typeface="Times New Roman" charset="0"/>
                <a:ea typeface="华文新魏" charset="0"/>
              </a:rPr>
              <a:t>0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)，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除尽步商为1</a:t>
            </a:r>
            <a:endParaRPr kumimoji="1" lang="en-US" altLang="zh-CN" sz="2600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  <a:p>
            <a:pPr marL="1004888" lvl="1" indent="-533400">
              <a:spcBef>
                <a:spcPts val="600"/>
              </a:spcBef>
              <a:buSzPct val="70000"/>
              <a:buFont typeface="Wingdings" charset="2"/>
              <a:buChar char="u"/>
            </a:pPr>
            <a:r>
              <a:rPr kumimoji="1" lang="zh-CN" altLang="en-US" sz="2600" dirty="0">
                <a:latin typeface="Times New Roman" charset="0"/>
                <a:ea typeface="华文新魏" charset="0"/>
              </a:rPr>
              <a:t>下一步：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 </a:t>
            </a:r>
            <a:r>
              <a:rPr lang="zh-CN" altLang="en-US" sz="2400" b="1" dirty="0">
                <a:latin typeface="Times New Roman" charset="0"/>
                <a:ea typeface="华文新魏" charset="0"/>
                <a:cs typeface="华文新魏" charset="0"/>
              </a:rPr>
              <a:t>[</a:t>
            </a:r>
            <a:r>
              <a:rPr lang="en-US" altLang="zh-CN" sz="2400" b="1" dirty="0">
                <a:latin typeface="Times New Roman" charset="0"/>
                <a:ea typeface="华文新魏" charset="0"/>
                <a:cs typeface="华文新魏" charset="0"/>
              </a:rPr>
              <a:t>R</a:t>
            </a:r>
            <a:r>
              <a:rPr lang="en-US" altLang="zh-CN" sz="2400" b="1" baseline="-25000" dirty="0">
                <a:latin typeface="Times New Roman" charset="0"/>
                <a:ea typeface="华文新魏" charset="0"/>
                <a:cs typeface="华文新魏" charset="0"/>
              </a:rPr>
              <a:t>i+1</a:t>
            </a:r>
            <a:r>
              <a:rPr lang="en-US" altLang="zh-CN" sz="2400" b="1" dirty="0">
                <a:latin typeface="Times New Roman" charset="0"/>
                <a:ea typeface="华文新魏" charset="0"/>
                <a:cs typeface="华文新魏" charset="0"/>
              </a:rPr>
              <a:t>]</a:t>
            </a:r>
            <a:r>
              <a:rPr lang="zh-CN" altLang="en-US" sz="2400" b="1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lang="zh-CN" altLang="en-US" sz="2400" b="1" dirty="0">
                <a:latin typeface="Times New Roman" charset="0"/>
                <a:ea typeface="华文新魏" charset="0"/>
                <a:cs typeface="华文新魏" charset="0"/>
              </a:rPr>
              <a:t>=2[</a:t>
            </a:r>
            <a:r>
              <a:rPr lang="en-US" altLang="zh-CN" sz="2400" b="1" dirty="0" err="1">
                <a:latin typeface="Times New Roman" charset="0"/>
                <a:ea typeface="华文新魏" charset="0"/>
                <a:cs typeface="华文新魏" charset="0"/>
              </a:rPr>
              <a:t>R</a:t>
            </a:r>
            <a:r>
              <a:rPr lang="en-US" altLang="zh-CN" sz="2400" b="1" baseline="-25000" dirty="0" err="1">
                <a:latin typeface="Times New Roman" charset="0"/>
                <a:ea typeface="华文新魏" charset="0"/>
                <a:cs typeface="华文新魏" charset="0"/>
              </a:rPr>
              <a:t>i</a:t>
            </a:r>
            <a:r>
              <a:rPr lang="en-US" altLang="zh-CN" sz="2400" b="1" dirty="0">
                <a:latin typeface="Times New Roman" charset="0"/>
                <a:ea typeface="华文新魏" charset="0"/>
                <a:cs typeface="华文新魏" charset="0"/>
              </a:rPr>
              <a:t>]</a:t>
            </a:r>
            <a:r>
              <a:rPr lang="zh-CN" altLang="en-US" sz="2400" b="1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lang="zh-CN" altLang="en-US" sz="2400" b="1" dirty="0">
                <a:latin typeface="Times New Roman" charset="0"/>
                <a:ea typeface="华文新魏" charset="0"/>
                <a:cs typeface="华文新魏" charset="0"/>
              </a:rPr>
              <a:t>+[-</a:t>
            </a:r>
            <a:r>
              <a:rPr lang="en-US" altLang="zh-CN" sz="2400" b="1" dirty="0">
                <a:latin typeface="Times New Roman" charset="0"/>
                <a:ea typeface="华文新魏" charset="0"/>
                <a:cs typeface="华文新魏" charset="0"/>
              </a:rPr>
              <a:t>B]</a:t>
            </a:r>
            <a:r>
              <a:rPr lang="zh-CN" altLang="en-US" sz="2400" b="1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lang="zh-CN" altLang="en-US" sz="2400" b="1" dirty="0">
                <a:latin typeface="Times New Roman" charset="0"/>
                <a:ea typeface="华文新魏" charset="0"/>
                <a:cs typeface="华文新魏" charset="0"/>
              </a:rPr>
              <a:t>=[-</a:t>
            </a:r>
            <a:r>
              <a:rPr lang="en-US" altLang="zh-CN" sz="2400" b="1" dirty="0">
                <a:latin typeface="Times New Roman" charset="0"/>
                <a:ea typeface="华文新魏" charset="0"/>
                <a:cs typeface="华文新魏" charset="0"/>
              </a:rPr>
              <a:t>B]</a:t>
            </a:r>
            <a:r>
              <a:rPr lang="zh-CN" altLang="en-US" sz="2400" b="1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lang="zh-CN" altLang="zh-CN" sz="2400" dirty="0">
                <a:latin typeface="Times New Roman" charset="0"/>
                <a:ea typeface="华文新魏" charset="0"/>
                <a:cs typeface="华文新魏" charset="0"/>
              </a:rPr>
              <a:t>，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[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2600" baseline="-25000" dirty="0">
                <a:latin typeface="Times New Roman" charset="0"/>
                <a:ea typeface="华文新魏" charset="0"/>
              </a:rPr>
              <a:t>i+1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</a:rPr>
              <a:t>补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与除数异号，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商上0</a:t>
            </a:r>
            <a:endParaRPr kumimoji="1" lang="en-US" altLang="zh-CN" sz="2600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  <a:p>
            <a:pPr marL="1004888" lvl="1" indent="-533400">
              <a:spcBef>
                <a:spcPts val="600"/>
              </a:spcBef>
              <a:buSzPct val="70000"/>
              <a:buFont typeface="Wingdings" charset="2"/>
              <a:buChar char="u"/>
            </a:pPr>
            <a:r>
              <a:rPr kumimoji="1" lang="zh-CN" altLang="en-US" sz="2600" dirty="0">
                <a:latin typeface="Times New Roman" charset="0"/>
                <a:ea typeface="华文新魏" charset="0"/>
              </a:rPr>
              <a:t>再下一步：</a:t>
            </a:r>
            <a:r>
              <a:rPr lang="zh-CN" altLang="en-US" sz="2600" b="1" dirty="0">
                <a:latin typeface="Times New Roman" charset="0"/>
                <a:ea typeface="华文新魏" charset="0"/>
                <a:cs typeface="华文新魏" charset="0"/>
              </a:rPr>
              <a:t>[</a:t>
            </a:r>
            <a:r>
              <a:rPr lang="en-US" altLang="zh-CN" sz="2600" b="1" dirty="0">
                <a:latin typeface="Times New Roman" charset="0"/>
                <a:ea typeface="华文新魏" charset="0"/>
                <a:cs typeface="华文新魏" charset="0"/>
              </a:rPr>
              <a:t>R</a:t>
            </a:r>
            <a:r>
              <a:rPr lang="en-US" altLang="zh-CN" sz="2600" b="1" baseline="-25000" dirty="0">
                <a:latin typeface="Times New Roman" charset="0"/>
                <a:ea typeface="华文新魏" charset="0"/>
                <a:cs typeface="华文新魏" charset="0"/>
              </a:rPr>
              <a:t>i+2</a:t>
            </a:r>
            <a:r>
              <a:rPr lang="en-US" altLang="zh-CN" sz="2600" b="1" dirty="0">
                <a:latin typeface="Times New Roman" charset="0"/>
                <a:ea typeface="华文新魏" charset="0"/>
                <a:cs typeface="华文新魏" charset="0"/>
              </a:rPr>
              <a:t>]</a:t>
            </a:r>
            <a:r>
              <a:rPr lang="zh-CN" altLang="en-US" sz="2600" b="1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lang="zh-CN" altLang="en-US" sz="2600" b="1" dirty="0">
                <a:latin typeface="Times New Roman" charset="0"/>
                <a:ea typeface="华文新魏" charset="0"/>
                <a:cs typeface="华文新魏" charset="0"/>
              </a:rPr>
              <a:t>=2[</a:t>
            </a:r>
            <a:r>
              <a:rPr lang="en-US" altLang="zh-CN" sz="2600" b="1" dirty="0">
                <a:latin typeface="Times New Roman" charset="0"/>
                <a:ea typeface="华文新魏" charset="0"/>
                <a:cs typeface="华文新魏" charset="0"/>
              </a:rPr>
              <a:t>R</a:t>
            </a:r>
            <a:r>
              <a:rPr lang="en-US" altLang="zh-CN" sz="2600" b="1" baseline="-25000" dirty="0">
                <a:latin typeface="Times New Roman" charset="0"/>
                <a:ea typeface="华文新魏" charset="0"/>
                <a:cs typeface="华文新魏" charset="0"/>
              </a:rPr>
              <a:t>i+1</a:t>
            </a:r>
            <a:r>
              <a:rPr lang="en-US" altLang="zh-CN" sz="2600" b="1" dirty="0">
                <a:latin typeface="Times New Roman" charset="0"/>
                <a:ea typeface="华文新魏" charset="0"/>
                <a:cs typeface="华文新魏" charset="0"/>
              </a:rPr>
              <a:t>]</a:t>
            </a:r>
            <a:r>
              <a:rPr lang="zh-CN" altLang="en-US" sz="2600" b="1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lang="zh-CN" altLang="en-US" sz="2600" b="1" dirty="0">
                <a:latin typeface="Times New Roman" charset="0"/>
                <a:ea typeface="华文新魏" charset="0"/>
                <a:cs typeface="华文新魏" charset="0"/>
              </a:rPr>
              <a:t>+ [</a:t>
            </a:r>
            <a:r>
              <a:rPr lang="en-US" altLang="zh-CN" sz="2600" b="1" dirty="0">
                <a:latin typeface="Times New Roman" charset="0"/>
                <a:ea typeface="华文新魏" charset="0"/>
                <a:cs typeface="华文新魏" charset="0"/>
              </a:rPr>
              <a:t>B]</a:t>
            </a:r>
            <a:r>
              <a:rPr lang="zh-CN" altLang="en-US" sz="2600" b="1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lang="zh-CN" altLang="en-US" sz="2600" b="1" dirty="0">
                <a:latin typeface="Times New Roman" charset="0"/>
                <a:ea typeface="华文新魏" charset="0"/>
                <a:cs typeface="华文新魏" charset="0"/>
              </a:rPr>
              <a:t>=2[-</a:t>
            </a:r>
            <a:r>
              <a:rPr lang="en-US" altLang="zh-CN" sz="2600" b="1" dirty="0">
                <a:latin typeface="Times New Roman" charset="0"/>
                <a:ea typeface="华文新魏" charset="0"/>
                <a:cs typeface="华文新魏" charset="0"/>
              </a:rPr>
              <a:t>B]</a:t>
            </a:r>
            <a:r>
              <a:rPr lang="zh-CN" altLang="en-US" sz="2600" b="1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lang="zh-CN" altLang="en-US" sz="2600" b="1" dirty="0">
                <a:latin typeface="Times New Roman" charset="0"/>
                <a:ea typeface="华文新魏" charset="0"/>
                <a:cs typeface="华文新魏" charset="0"/>
              </a:rPr>
              <a:t>+ [</a:t>
            </a:r>
            <a:r>
              <a:rPr lang="en-US" altLang="zh-CN" sz="2600" b="1" dirty="0">
                <a:latin typeface="Times New Roman" charset="0"/>
                <a:ea typeface="华文新魏" charset="0"/>
                <a:cs typeface="华文新魏" charset="0"/>
              </a:rPr>
              <a:t>B]</a:t>
            </a:r>
            <a:r>
              <a:rPr lang="zh-CN" altLang="en-US" sz="2600" b="1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lang="zh-CN" altLang="en-US" sz="2600" b="1" dirty="0">
                <a:latin typeface="Times New Roman" charset="0"/>
                <a:ea typeface="华文新魏" charset="0"/>
                <a:cs typeface="华文新魏" charset="0"/>
              </a:rPr>
              <a:t>= [-</a:t>
            </a:r>
            <a:r>
              <a:rPr lang="en-US" altLang="zh-CN" sz="2600" b="1" dirty="0">
                <a:latin typeface="Times New Roman" charset="0"/>
                <a:ea typeface="华文新魏" charset="0"/>
                <a:cs typeface="华文新魏" charset="0"/>
              </a:rPr>
              <a:t>B]</a:t>
            </a:r>
            <a:r>
              <a:rPr lang="zh-CN" altLang="en-US" sz="2600" b="1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，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商上0</a:t>
            </a:r>
            <a:endParaRPr kumimoji="1" lang="en-US" altLang="zh-CN" sz="2600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  <a:p>
            <a:pPr marL="1004888" lvl="1" indent="-533400">
              <a:spcBef>
                <a:spcPts val="600"/>
              </a:spcBef>
              <a:buSzPct val="70000"/>
              <a:buFont typeface="Monotype Sorts" charset="0"/>
              <a:buNone/>
            </a:pPr>
            <a:r>
              <a:rPr kumimoji="1" lang="en-US" altLang="zh-CN" sz="2600" dirty="0">
                <a:latin typeface="Times New Roman" charset="0"/>
                <a:ea typeface="华文新魏" charset="0"/>
              </a:rPr>
              <a:t>……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 以此类推，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以后各位商均为0</a:t>
            </a:r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kumimoji="1" lang="en-US" altLang="zh-CN" sz="2800" dirty="0">
                <a:latin typeface="Times New Roman" charset="0"/>
                <a:ea typeface="华文新魏" charset="0"/>
              </a:rPr>
              <a:t>    </a:t>
            </a:r>
            <a:endParaRPr kumimoji="1" lang="zh-CN" altLang="en-US" sz="2800" dirty="0">
              <a:solidFill>
                <a:srgbClr val="FF0000"/>
              </a:solidFill>
              <a:latin typeface="Times New Roman" charset="0"/>
              <a:ea typeface="华文中宋" charset="0"/>
              <a:cs typeface="华文中宋" charset="0"/>
            </a:endParaRPr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1054646" y="4152542"/>
            <a:ext cx="9289031" cy="2012762"/>
            <a:chOff x="-434607" y="-867257"/>
            <a:chExt cx="8625270" cy="2866182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-434607" y="-51870"/>
              <a:ext cx="8625270" cy="205079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zh-CN" altLang="en-US">
                <a:latin typeface="Verdana" charset="0"/>
              </a:endParaRPr>
            </a:p>
          </p:txBody>
        </p:sp>
        <p:sp>
          <p:nvSpPr>
            <p:cNvPr id="14" name="AutoShape 8"/>
            <p:cNvSpPr>
              <a:spLocks noChangeAspect="1" noChangeArrowheads="1" noTextEdit="1"/>
            </p:cNvSpPr>
            <p:nvPr/>
          </p:nvSpPr>
          <p:spPr bwMode="auto">
            <a:xfrm flipH="1">
              <a:off x="0" y="0"/>
              <a:ext cx="909637" cy="124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 rot="4428829" flipH="1" flipV="1">
              <a:off x="2081148" y="-698057"/>
              <a:ext cx="1175622" cy="837221"/>
            </a:xfrm>
            <a:custGeom>
              <a:avLst/>
              <a:gdLst>
                <a:gd name="T0" fmla="*/ 2147483647 w 580"/>
                <a:gd name="T1" fmla="*/ 0 h 798"/>
                <a:gd name="T2" fmla="*/ 2147483647 w 580"/>
                <a:gd name="T3" fmla="*/ 2147483647 h 798"/>
                <a:gd name="T4" fmla="*/ 2147483647 w 580"/>
                <a:gd name="T5" fmla="*/ 2147483647 h 798"/>
                <a:gd name="T6" fmla="*/ 2147483647 w 580"/>
                <a:gd name="T7" fmla="*/ 2147483647 h 798"/>
                <a:gd name="T8" fmla="*/ 2147483647 w 580"/>
                <a:gd name="T9" fmla="*/ 2147483647 h 798"/>
                <a:gd name="T10" fmla="*/ 2147483647 w 580"/>
                <a:gd name="T11" fmla="*/ 2147483647 h 798"/>
                <a:gd name="T12" fmla="*/ 2147483647 w 580"/>
                <a:gd name="T13" fmla="*/ 2147483647 h 798"/>
                <a:gd name="T14" fmla="*/ 2147483647 w 580"/>
                <a:gd name="T15" fmla="*/ 2147483647 h 798"/>
                <a:gd name="T16" fmla="*/ 2147483647 w 580"/>
                <a:gd name="T17" fmla="*/ 2147483647 h 798"/>
                <a:gd name="T18" fmla="*/ 2147483647 w 580"/>
                <a:gd name="T19" fmla="*/ 2147483647 h 798"/>
                <a:gd name="T20" fmla="*/ 2147483647 w 580"/>
                <a:gd name="T21" fmla="*/ 2147483647 h 798"/>
                <a:gd name="T22" fmla="*/ 2147483647 w 580"/>
                <a:gd name="T23" fmla="*/ 2147483647 h 798"/>
                <a:gd name="T24" fmla="*/ 0 w 580"/>
                <a:gd name="T25" fmla="*/ 2147483647 h 798"/>
                <a:gd name="T26" fmla="*/ 2147483647 w 580"/>
                <a:gd name="T27" fmla="*/ 2147483647 h 798"/>
                <a:gd name="T28" fmla="*/ 2147483647 w 580"/>
                <a:gd name="T29" fmla="*/ 2147483647 h 798"/>
                <a:gd name="T30" fmla="*/ 2147483647 w 580"/>
                <a:gd name="T31" fmla="*/ 2147483647 h 798"/>
                <a:gd name="T32" fmla="*/ 2147483647 w 580"/>
                <a:gd name="T33" fmla="*/ 2147483647 h 798"/>
                <a:gd name="T34" fmla="*/ 2147483647 w 580"/>
                <a:gd name="T35" fmla="*/ 2147483647 h 798"/>
                <a:gd name="T36" fmla="*/ 2147483647 w 580"/>
                <a:gd name="T37" fmla="*/ 2147483647 h 798"/>
                <a:gd name="T38" fmla="*/ 2147483647 w 580"/>
                <a:gd name="T39" fmla="*/ 2147483647 h 798"/>
                <a:gd name="T40" fmla="*/ 2147483647 w 580"/>
                <a:gd name="T41" fmla="*/ 2147483647 h 798"/>
                <a:gd name="T42" fmla="*/ 2147483647 w 580"/>
                <a:gd name="T43" fmla="*/ 2147483647 h 798"/>
                <a:gd name="T44" fmla="*/ 2147483647 w 580"/>
                <a:gd name="T45" fmla="*/ 2147483647 h 798"/>
                <a:gd name="T46" fmla="*/ 2147483647 w 580"/>
                <a:gd name="T47" fmla="*/ 2147483647 h 798"/>
                <a:gd name="T48" fmla="*/ 2147483647 w 580"/>
                <a:gd name="T49" fmla="*/ 2147483647 h 798"/>
                <a:gd name="T50" fmla="*/ 2147483647 w 580"/>
                <a:gd name="T51" fmla="*/ 2147483647 h 798"/>
                <a:gd name="T52" fmla="*/ 2147483647 w 580"/>
                <a:gd name="T53" fmla="*/ 0 h 798"/>
                <a:gd name="T54" fmla="*/ 2147483647 w 580"/>
                <a:gd name="T55" fmla="*/ 0 h 79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80"/>
                <a:gd name="T85" fmla="*/ 0 h 798"/>
                <a:gd name="T86" fmla="*/ 580 w 580"/>
                <a:gd name="T87" fmla="*/ 798 h 79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rgbClr val="AEDF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0" y="153209"/>
              <a:ext cx="7923213" cy="1533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9pPr>
            </a:lstStyle>
            <a:p>
              <a:pPr marL="266700" indent="-266700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Times New Roman" charset="0"/>
                  <a:ea typeface="华文新魏" charset="0"/>
                </a:rPr>
                <a:t>除尽时且除数为正，除尽那位商上1，以后各位商上</a:t>
              </a:r>
              <a:r>
                <a:rPr lang="zh-CN" altLang="en-US" sz="3200">
                  <a:solidFill>
                    <a:srgbClr val="FFFFFF"/>
                  </a:solidFill>
                  <a:latin typeface="Times New Roman" charset="0"/>
                  <a:ea typeface="华文新魏" charset="0"/>
                </a:rPr>
                <a:t>0，商正确</a:t>
              </a:r>
              <a:r>
                <a:rPr lang="zh-CN" altLang="en-US" sz="3200" dirty="0">
                  <a:solidFill>
                    <a:srgbClr val="FFFFFF"/>
                  </a:solidFill>
                  <a:latin typeface="Times New Roman" charset="0"/>
                  <a:ea typeface="华文新魏" charset="0"/>
                </a:rPr>
                <a:t>， </a:t>
              </a:r>
              <a:r>
                <a:rPr lang="zh-CN" altLang="en-US" sz="3200" dirty="0">
                  <a:solidFill>
                    <a:srgbClr val="FF0000"/>
                  </a:solidFill>
                  <a:latin typeface="Times New Roman" charset="0"/>
                  <a:ea typeface="华文新魏" charset="0"/>
                </a:rPr>
                <a:t>不必修正</a:t>
              </a:r>
              <a:endParaRPr lang="zh-CN" altLang="en-US" sz="3200" dirty="0">
                <a:solidFill>
                  <a:srgbClr val="FF0000"/>
                </a:solidFill>
                <a:latin typeface="Times New Roman" charset="0"/>
                <a:ea typeface="华文中宋" charset="0"/>
                <a:cs typeface="华文中宋" charset="0"/>
              </a:endParaRPr>
            </a:p>
          </p:txBody>
        </p:sp>
      </p:grpSp>
      <p:cxnSp>
        <p:nvCxnSpPr>
          <p:cNvPr id="1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8561523" cy="64314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TW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3.4.3  </a:t>
            </a:r>
            <a:r>
              <a:rPr lang="zh-TW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补码一位除法</a:t>
            </a:r>
            <a:endParaRPr lang="zh-CN" altLang="en-US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908050"/>
            <a:ext cx="10884172" cy="1872878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补码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Booth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除法</a:t>
            </a:r>
            <a:r>
              <a:rPr lang="zh-CN" altLang="en-US" dirty="0">
                <a:latin typeface="Times New Roman" charset="0"/>
                <a:ea typeface="华文新魏" charset="0"/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修正商</a:t>
            </a:r>
            <a:endParaRPr kumimoji="1" lang="en-US" altLang="zh-CN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590" y="5462498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921" indent="-28575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endParaRPr kumimoji="1" lang="zh-CN" altLang="en-US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90550" y="1844278"/>
            <a:ext cx="11737304" cy="2808858"/>
          </a:xfrm>
          <a:prstGeom prst="rect">
            <a:avLst/>
          </a:prstGeom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4888" lvl="1" indent="-533400">
              <a:lnSpc>
                <a:spcPct val="115000"/>
              </a:lnSpc>
              <a:spcBef>
                <a:spcPts val="600"/>
              </a:spcBef>
              <a:buSzPct val="70000"/>
              <a:buFont typeface="Monotype Sorts" charset="0"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②</a:t>
            </a:r>
            <a:r>
              <a:rPr kumimoji="1" lang="zh-CN" altLang="en-US" dirty="0">
                <a:solidFill>
                  <a:srgbClr val="000000"/>
                </a:solidFill>
                <a:latin typeface="Times New Roman" charset="0"/>
                <a:ea typeface="华文新魏" charset="0"/>
              </a:rPr>
              <a:t>若除尽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，</a:t>
            </a:r>
            <a:r>
              <a:rPr kumimoji="1" lang="zh-CN" altLang="en-US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如果除数为负(</a:t>
            </a:r>
            <a:r>
              <a:rPr kumimoji="1" lang="en-US" altLang="zh-CN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B</a:t>
            </a:r>
            <a:r>
              <a:rPr kumimoji="1" lang="en-US" altLang="zh-CN" baseline="-25000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0</a:t>
            </a:r>
            <a:r>
              <a:rPr kumimoji="1" lang="en-US" altLang="zh-CN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=1)</a:t>
            </a:r>
          </a:p>
          <a:p>
            <a:pPr marL="1004888" lvl="1" indent="-533400">
              <a:lnSpc>
                <a:spcPct val="115000"/>
              </a:lnSpc>
              <a:spcBef>
                <a:spcPts val="600"/>
              </a:spcBef>
              <a:buSzPct val="70000"/>
              <a:buFont typeface="Wingdings" charset="2"/>
              <a:buChar char="u"/>
            </a:pPr>
            <a:r>
              <a:rPr kumimoji="1" lang="zh-CN" altLang="en-US" sz="2600" dirty="0">
                <a:latin typeface="Times New Roman" charset="0"/>
                <a:ea typeface="华文新魏" charset="0"/>
              </a:rPr>
              <a:t>除尽那步：[</a:t>
            </a:r>
            <a:r>
              <a:rPr kumimoji="1" lang="en-US" altLang="zh-CN" sz="2600" dirty="0" err="1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2600" baseline="-25000" dirty="0" err="1">
                <a:latin typeface="Times New Roman" charset="0"/>
                <a:ea typeface="华文新魏" charset="0"/>
              </a:rPr>
              <a:t>i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</a:rPr>
              <a:t>补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=0，而[</a:t>
            </a:r>
            <a:r>
              <a:rPr kumimoji="1" lang="en-US" altLang="zh-CN" sz="2600" dirty="0" err="1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2600" baseline="-25000" dirty="0" err="1">
                <a:latin typeface="Times New Roman" charset="0"/>
                <a:ea typeface="华文新魏" charset="0"/>
              </a:rPr>
              <a:t>i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</a:rPr>
              <a:t>补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与除数异号，因此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除尽步商0</a:t>
            </a:r>
            <a:endParaRPr kumimoji="1" lang="en-US" altLang="zh-CN" sz="2600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  <a:p>
            <a:pPr marL="1004888" lvl="1" indent="-533400">
              <a:lnSpc>
                <a:spcPct val="115000"/>
              </a:lnSpc>
              <a:spcBef>
                <a:spcPts val="600"/>
              </a:spcBef>
              <a:buSzPct val="70000"/>
              <a:buFont typeface="Wingdings" charset="2"/>
              <a:buChar char="u"/>
            </a:pPr>
            <a:r>
              <a:rPr kumimoji="1" lang="zh-CN" altLang="en-US" sz="2600" dirty="0">
                <a:latin typeface="Times New Roman" charset="0"/>
                <a:ea typeface="华文新魏" charset="0"/>
              </a:rPr>
              <a:t>下一步：[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2600" baseline="-25000" dirty="0">
                <a:latin typeface="Times New Roman" charset="0"/>
                <a:ea typeface="华文新魏" charset="0"/>
              </a:rPr>
              <a:t>i+1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</a:rPr>
              <a:t>补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=2[</a:t>
            </a:r>
            <a:r>
              <a:rPr kumimoji="1" lang="en-US" altLang="zh-CN" sz="2600" dirty="0" err="1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2600" baseline="-25000" dirty="0" err="1">
                <a:latin typeface="Times New Roman" charset="0"/>
                <a:ea typeface="华文新魏" charset="0"/>
              </a:rPr>
              <a:t>i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</a:rPr>
              <a:t>补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+[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B]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</a:rPr>
              <a:t>补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=[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B]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</a:rPr>
              <a:t>补，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[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2600" baseline="-25000" dirty="0">
                <a:latin typeface="Times New Roman" charset="0"/>
                <a:ea typeface="华文新魏" charset="0"/>
              </a:rPr>
              <a:t>i+1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</a:rPr>
              <a:t>补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与除数同号，</a:t>
            </a:r>
            <a:r>
              <a:rPr kumimoji="1" lang="zh-CN" altLang="en-US" sz="2600" dirty="0">
                <a:solidFill>
                  <a:srgbClr val="005BE2"/>
                </a:solidFill>
                <a:latin typeface="Times New Roman" charset="0"/>
                <a:ea typeface="华文新魏" charset="0"/>
              </a:rPr>
              <a:t>商上1</a:t>
            </a:r>
            <a:endParaRPr kumimoji="1" lang="en-US" altLang="zh-CN" sz="2600" dirty="0">
              <a:solidFill>
                <a:srgbClr val="005BE2"/>
              </a:solidFill>
              <a:latin typeface="Times New Roman" charset="0"/>
              <a:ea typeface="华文新魏" charset="0"/>
            </a:endParaRPr>
          </a:p>
          <a:p>
            <a:pPr marL="1004888" lvl="1" indent="-533400">
              <a:lnSpc>
                <a:spcPct val="115000"/>
              </a:lnSpc>
              <a:spcBef>
                <a:spcPts val="600"/>
              </a:spcBef>
              <a:buSzPct val="70000"/>
              <a:buFont typeface="Wingdings" charset="2"/>
              <a:buChar char="u"/>
            </a:pPr>
            <a:r>
              <a:rPr kumimoji="1" lang="zh-CN" altLang="en-US" sz="2600" dirty="0">
                <a:latin typeface="Times New Roman" charset="0"/>
                <a:ea typeface="华文新魏" charset="0"/>
              </a:rPr>
              <a:t>再下一步：</a:t>
            </a:r>
            <a:r>
              <a:rPr lang="zh-CN" altLang="en-US" sz="2600" dirty="0">
                <a:latin typeface="Times New Roman" charset="0"/>
                <a:ea typeface="华文新魏" charset="0"/>
                <a:cs typeface="华文新魏" charset="0"/>
              </a:rPr>
              <a:t>[</a:t>
            </a:r>
            <a:r>
              <a:rPr lang="en-US" altLang="zh-CN" sz="2600" dirty="0">
                <a:latin typeface="Times New Roman" charset="0"/>
                <a:ea typeface="华文新魏" charset="0"/>
                <a:cs typeface="华文新魏" charset="0"/>
              </a:rPr>
              <a:t>R</a:t>
            </a:r>
            <a:r>
              <a:rPr lang="en-US" altLang="zh-CN" sz="2600" baseline="-25000" dirty="0">
                <a:latin typeface="Times New Roman" charset="0"/>
                <a:ea typeface="华文新魏" charset="0"/>
                <a:cs typeface="华文新魏" charset="0"/>
              </a:rPr>
              <a:t>i+2</a:t>
            </a:r>
            <a:r>
              <a:rPr lang="en-US" altLang="zh-CN" sz="2600" dirty="0">
                <a:latin typeface="Times New Roman" charset="0"/>
                <a:ea typeface="华文新魏" charset="0"/>
                <a:cs typeface="华文新魏" charset="0"/>
              </a:rPr>
              <a:t>]</a:t>
            </a:r>
            <a:r>
              <a:rPr lang="zh-CN" altLang="en-US" sz="2600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lang="zh-CN" altLang="en-US" sz="2600" dirty="0">
                <a:latin typeface="Times New Roman" charset="0"/>
                <a:ea typeface="华文新魏" charset="0"/>
                <a:cs typeface="华文新魏" charset="0"/>
              </a:rPr>
              <a:t>=2[</a:t>
            </a:r>
            <a:r>
              <a:rPr lang="en-US" altLang="zh-CN" sz="2600" dirty="0">
                <a:latin typeface="Times New Roman" charset="0"/>
                <a:ea typeface="华文新魏" charset="0"/>
                <a:cs typeface="华文新魏" charset="0"/>
              </a:rPr>
              <a:t>R</a:t>
            </a:r>
            <a:r>
              <a:rPr lang="en-US" altLang="zh-CN" sz="2600" baseline="-25000" dirty="0">
                <a:latin typeface="Times New Roman" charset="0"/>
                <a:ea typeface="华文新魏" charset="0"/>
                <a:cs typeface="华文新魏" charset="0"/>
              </a:rPr>
              <a:t>i+1</a:t>
            </a:r>
            <a:r>
              <a:rPr lang="en-US" altLang="zh-CN" sz="2600" dirty="0">
                <a:latin typeface="Times New Roman" charset="0"/>
                <a:ea typeface="华文新魏" charset="0"/>
                <a:cs typeface="华文新魏" charset="0"/>
              </a:rPr>
              <a:t>]</a:t>
            </a:r>
            <a:r>
              <a:rPr lang="zh-CN" altLang="en-US" sz="2600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lang="zh-CN" altLang="en-US" sz="2600" dirty="0">
                <a:latin typeface="Times New Roman" charset="0"/>
                <a:ea typeface="华文新魏" charset="0"/>
                <a:cs typeface="华文新魏" charset="0"/>
              </a:rPr>
              <a:t>+[-</a:t>
            </a:r>
            <a:r>
              <a:rPr lang="en-US" altLang="zh-CN" sz="2600" dirty="0">
                <a:latin typeface="Times New Roman" charset="0"/>
                <a:ea typeface="华文新魏" charset="0"/>
                <a:cs typeface="华文新魏" charset="0"/>
              </a:rPr>
              <a:t>B]</a:t>
            </a:r>
            <a:r>
              <a:rPr lang="zh-CN" altLang="en-US" sz="2600" baseline="-25000" dirty="0">
                <a:latin typeface="Times New Roman" charset="0"/>
                <a:ea typeface="华文新魏" charset="0"/>
                <a:cs typeface="华文新魏" charset="0"/>
              </a:rPr>
              <a:t>补</a:t>
            </a:r>
            <a:r>
              <a:rPr lang="zh-CN" altLang="en-US" sz="2600" dirty="0">
                <a:latin typeface="Times New Roman" charset="0"/>
                <a:ea typeface="华文新魏" charset="0"/>
                <a:cs typeface="华文新魏" charset="0"/>
              </a:rPr>
              <a:t>=[</a:t>
            </a:r>
            <a:r>
              <a:rPr lang="en-US" altLang="zh-CN" sz="2600" dirty="0">
                <a:latin typeface="Times New Roman" charset="0"/>
                <a:ea typeface="华文新魏" charset="0"/>
                <a:cs typeface="华文新魏" charset="0"/>
              </a:rPr>
              <a:t>B]</a:t>
            </a:r>
            <a:r>
              <a:rPr lang="zh-CN" altLang="en-US" sz="2600" baseline="-25000" dirty="0">
                <a:latin typeface="Times New Roman" charset="0"/>
                <a:ea typeface="华文新魏" charset="0"/>
                <a:cs typeface="华文新魏" charset="0"/>
              </a:rPr>
              <a:t>补，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[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R</a:t>
            </a:r>
            <a:r>
              <a:rPr kumimoji="1" lang="en-US" altLang="zh-CN" sz="2600" baseline="-25000" dirty="0">
                <a:latin typeface="Times New Roman" charset="0"/>
                <a:ea typeface="华文新魏" charset="0"/>
              </a:rPr>
              <a:t>i+2</a:t>
            </a:r>
            <a:r>
              <a:rPr kumimoji="1" lang="en-US" altLang="zh-CN" sz="2600" dirty="0">
                <a:latin typeface="Times New Roman" charset="0"/>
                <a:ea typeface="华文新魏" charset="0"/>
              </a:rPr>
              <a:t>]</a:t>
            </a:r>
            <a:r>
              <a:rPr kumimoji="1" lang="zh-CN" altLang="en-US" sz="2600" baseline="-25000" dirty="0">
                <a:latin typeface="Times New Roman" charset="0"/>
                <a:ea typeface="华文新魏" charset="0"/>
              </a:rPr>
              <a:t>补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与除数同号，</a:t>
            </a:r>
            <a:r>
              <a:rPr kumimoji="1" lang="zh-CN" altLang="en-US" sz="2600" dirty="0">
                <a:solidFill>
                  <a:srgbClr val="005BE2"/>
                </a:solidFill>
                <a:latin typeface="Times New Roman" charset="0"/>
                <a:ea typeface="华文新魏" charset="0"/>
              </a:rPr>
              <a:t>商仍上</a:t>
            </a:r>
            <a:r>
              <a:rPr kumimoji="1" lang="en-US" altLang="zh-CN" sz="2600" dirty="0">
                <a:solidFill>
                  <a:srgbClr val="005BE2"/>
                </a:solidFill>
                <a:latin typeface="Times New Roman" charset="0"/>
                <a:ea typeface="华文新魏" charset="0"/>
              </a:rPr>
              <a:t>1</a:t>
            </a:r>
          </a:p>
          <a:p>
            <a:pPr marL="471488" lvl="1" indent="0">
              <a:lnSpc>
                <a:spcPct val="115000"/>
              </a:lnSpc>
              <a:spcBef>
                <a:spcPts val="600"/>
              </a:spcBef>
              <a:buSzPct val="70000"/>
              <a:buNone/>
            </a:pPr>
            <a:r>
              <a:rPr kumimoji="1" lang="en-US" altLang="zh-CN" sz="2600" dirty="0">
                <a:latin typeface="Times New Roman" charset="0"/>
                <a:ea typeface="华文新魏" charset="0"/>
              </a:rPr>
              <a:t>……</a:t>
            </a:r>
            <a:r>
              <a:rPr kumimoji="1" lang="zh-CN" altLang="en-US" sz="2600" dirty="0">
                <a:latin typeface="Times New Roman" charset="0"/>
                <a:ea typeface="华文新魏" charset="0"/>
              </a:rPr>
              <a:t>以此类推，</a:t>
            </a:r>
            <a:r>
              <a:rPr kumimoji="1" lang="zh-CN" altLang="en-US" sz="2600" dirty="0">
                <a:solidFill>
                  <a:srgbClr val="005BE2"/>
                </a:solidFill>
                <a:latin typeface="Times New Roman" charset="0"/>
                <a:ea typeface="华文新魏" charset="0"/>
              </a:rPr>
              <a:t>以后各位商均为1</a:t>
            </a:r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kumimoji="1" lang="en-US" altLang="zh-CN" sz="2600" dirty="0">
                <a:latin typeface="Times New Roman" charset="0"/>
                <a:ea typeface="华文新魏" charset="0"/>
              </a:rPr>
              <a:t>    </a:t>
            </a:r>
            <a:endParaRPr kumimoji="1" lang="zh-CN" altLang="en-US" sz="2600" dirty="0">
              <a:solidFill>
                <a:srgbClr val="FF0000"/>
              </a:solidFill>
              <a:latin typeface="Times New Roman" charset="0"/>
              <a:ea typeface="华文中宋" charset="0"/>
              <a:cs typeface="华文中宋" charset="0"/>
            </a:endParaRPr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1054646" y="4186383"/>
            <a:ext cx="9289031" cy="1978921"/>
            <a:chOff x="-434607" y="-819067"/>
            <a:chExt cx="8625270" cy="2817992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-434607" y="-51870"/>
              <a:ext cx="8625270" cy="205079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zh-CN" altLang="en-US">
                <a:latin typeface="Verdana" charset="0"/>
              </a:endParaRPr>
            </a:p>
          </p:txBody>
        </p:sp>
        <p:sp>
          <p:nvSpPr>
            <p:cNvPr id="14" name="AutoShape 8"/>
            <p:cNvSpPr>
              <a:spLocks noChangeAspect="1" noChangeArrowheads="1" noTextEdit="1"/>
            </p:cNvSpPr>
            <p:nvPr/>
          </p:nvSpPr>
          <p:spPr bwMode="auto">
            <a:xfrm flipH="1">
              <a:off x="0" y="0"/>
              <a:ext cx="909637" cy="124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 rot="4428829" flipH="1" flipV="1">
              <a:off x="4099963" y="-649867"/>
              <a:ext cx="1175622" cy="837221"/>
            </a:xfrm>
            <a:custGeom>
              <a:avLst/>
              <a:gdLst>
                <a:gd name="T0" fmla="*/ 2147483647 w 580"/>
                <a:gd name="T1" fmla="*/ 0 h 798"/>
                <a:gd name="T2" fmla="*/ 2147483647 w 580"/>
                <a:gd name="T3" fmla="*/ 2147483647 h 798"/>
                <a:gd name="T4" fmla="*/ 2147483647 w 580"/>
                <a:gd name="T5" fmla="*/ 2147483647 h 798"/>
                <a:gd name="T6" fmla="*/ 2147483647 w 580"/>
                <a:gd name="T7" fmla="*/ 2147483647 h 798"/>
                <a:gd name="T8" fmla="*/ 2147483647 w 580"/>
                <a:gd name="T9" fmla="*/ 2147483647 h 798"/>
                <a:gd name="T10" fmla="*/ 2147483647 w 580"/>
                <a:gd name="T11" fmla="*/ 2147483647 h 798"/>
                <a:gd name="T12" fmla="*/ 2147483647 w 580"/>
                <a:gd name="T13" fmla="*/ 2147483647 h 798"/>
                <a:gd name="T14" fmla="*/ 2147483647 w 580"/>
                <a:gd name="T15" fmla="*/ 2147483647 h 798"/>
                <a:gd name="T16" fmla="*/ 2147483647 w 580"/>
                <a:gd name="T17" fmla="*/ 2147483647 h 798"/>
                <a:gd name="T18" fmla="*/ 2147483647 w 580"/>
                <a:gd name="T19" fmla="*/ 2147483647 h 798"/>
                <a:gd name="T20" fmla="*/ 2147483647 w 580"/>
                <a:gd name="T21" fmla="*/ 2147483647 h 798"/>
                <a:gd name="T22" fmla="*/ 2147483647 w 580"/>
                <a:gd name="T23" fmla="*/ 2147483647 h 798"/>
                <a:gd name="T24" fmla="*/ 0 w 580"/>
                <a:gd name="T25" fmla="*/ 2147483647 h 798"/>
                <a:gd name="T26" fmla="*/ 2147483647 w 580"/>
                <a:gd name="T27" fmla="*/ 2147483647 h 798"/>
                <a:gd name="T28" fmla="*/ 2147483647 w 580"/>
                <a:gd name="T29" fmla="*/ 2147483647 h 798"/>
                <a:gd name="T30" fmla="*/ 2147483647 w 580"/>
                <a:gd name="T31" fmla="*/ 2147483647 h 798"/>
                <a:gd name="T32" fmla="*/ 2147483647 w 580"/>
                <a:gd name="T33" fmla="*/ 2147483647 h 798"/>
                <a:gd name="T34" fmla="*/ 2147483647 w 580"/>
                <a:gd name="T35" fmla="*/ 2147483647 h 798"/>
                <a:gd name="T36" fmla="*/ 2147483647 w 580"/>
                <a:gd name="T37" fmla="*/ 2147483647 h 798"/>
                <a:gd name="T38" fmla="*/ 2147483647 w 580"/>
                <a:gd name="T39" fmla="*/ 2147483647 h 798"/>
                <a:gd name="T40" fmla="*/ 2147483647 w 580"/>
                <a:gd name="T41" fmla="*/ 2147483647 h 798"/>
                <a:gd name="T42" fmla="*/ 2147483647 w 580"/>
                <a:gd name="T43" fmla="*/ 2147483647 h 798"/>
                <a:gd name="T44" fmla="*/ 2147483647 w 580"/>
                <a:gd name="T45" fmla="*/ 2147483647 h 798"/>
                <a:gd name="T46" fmla="*/ 2147483647 w 580"/>
                <a:gd name="T47" fmla="*/ 2147483647 h 798"/>
                <a:gd name="T48" fmla="*/ 2147483647 w 580"/>
                <a:gd name="T49" fmla="*/ 2147483647 h 798"/>
                <a:gd name="T50" fmla="*/ 2147483647 w 580"/>
                <a:gd name="T51" fmla="*/ 2147483647 h 798"/>
                <a:gd name="T52" fmla="*/ 2147483647 w 580"/>
                <a:gd name="T53" fmla="*/ 0 h 798"/>
                <a:gd name="T54" fmla="*/ 2147483647 w 580"/>
                <a:gd name="T55" fmla="*/ 0 h 79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80"/>
                <a:gd name="T85" fmla="*/ 0 h 798"/>
                <a:gd name="T86" fmla="*/ 580 w 580"/>
                <a:gd name="T87" fmla="*/ 798 h 79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rgbClr val="AEDF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-334312" y="153209"/>
              <a:ext cx="8357820" cy="1533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9pPr>
            </a:lstStyle>
            <a:p>
              <a:pPr marL="266700" indent="-266700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Times New Roman" charset="0"/>
                  <a:ea typeface="华文新魏" charset="0"/>
                </a:rPr>
                <a:t>除尽时且除数为负，除尽那位商上0，以后各位商上1，商不正确</a:t>
              </a:r>
              <a:r>
                <a:rPr lang="zh-CN" altLang="en-US" sz="3200" dirty="0">
                  <a:latin typeface="Times New Roman" charset="0"/>
                  <a:ea typeface="华文新魏" charset="0"/>
                </a:rPr>
                <a:t>，</a:t>
              </a:r>
              <a:r>
                <a:rPr lang="zh-CN" altLang="en-US" sz="3200" dirty="0">
                  <a:solidFill>
                    <a:srgbClr val="FF0000"/>
                  </a:solidFill>
                  <a:latin typeface="Times New Roman" charset="0"/>
                  <a:ea typeface="华文新魏" charset="0"/>
                </a:rPr>
                <a:t>需要修正</a:t>
              </a:r>
              <a:r>
                <a:rPr lang="en-US" altLang="zh-CN" sz="3200" dirty="0">
                  <a:solidFill>
                    <a:srgbClr val="FF0000"/>
                  </a:solidFill>
                  <a:latin typeface="Times New Roman" charset="0"/>
                  <a:ea typeface="华文新魏" charset="0"/>
                </a:rPr>
                <a:t>(</a:t>
              </a:r>
              <a:r>
                <a:rPr lang="zh-CN" altLang="en-US" sz="3200" dirty="0">
                  <a:solidFill>
                    <a:srgbClr val="FF0000"/>
                  </a:solidFill>
                  <a:latin typeface="Times New Roman" charset="0"/>
                  <a:ea typeface="华文新魏" charset="0"/>
                </a:rPr>
                <a:t>即加2</a:t>
              </a:r>
              <a:r>
                <a:rPr lang="zh-CN" altLang="en-US" sz="3200" baseline="30000" dirty="0">
                  <a:solidFill>
                    <a:srgbClr val="FF0000"/>
                  </a:solidFill>
                  <a:latin typeface="Times New Roman" charset="0"/>
                  <a:ea typeface="华文新魏" charset="0"/>
                </a:rPr>
                <a:t>-</a:t>
              </a:r>
              <a:r>
                <a:rPr lang="en-US" altLang="zh-CN" sz="3200" baseline="30000" dirty="0">
                  <a:solidFill>
                    <a:srgbClr val="FF0000"/>
                  </a:solidFill>
                  <a:latin typeface="Times New Roman" charset="0"/>
                  <a:ea typeface="华文新魏" charset="0"/>
                </a:rPr>
                <a:t>n</a:t>
              </a:r>
              <a:r>
                <a:rPr lang="zh-CN" altLang="en-US" sz="3200" dirty="0">
                  <a:solidFill>
                    <a:srgbClr val="FF0000"/>
                  </a:solidFill>
                  <a:latin typeface="Times New Roman" charset="0"/>
                  <a:ea typeface="华文新魏" charset="0"/>
                </a:rPr>
                <a:t> </a:t>
              </a:r>
              <a:r>
                <a:rPr lang="en-US" altLang="zh-CN" sz="3200" dirty="0">
                  <a:solidFill>
                    <a:srgbClr val="FF0000"/>
                  </a:solidFill>
                  <a:latin typeface="Times New Roman" charset="0"/>
                  <a:ea typeface="华文新魏" charset="0"/>
                </a:rPr>
                <a:t>)</a:t>
              </a:r>
              <a:r>
                <a:rPr lang="zh-CN" altLang="en-US" sz="3200" dirty="0">
                  <a:solidFill>
                    <a:srgbClr val="FF0000"/>
                  </a:solidFill>
                  <a:latin typeface="Times New Roman" charset="0"/>
                  <a:ea typeface="华文新魏" charset="0"/>
                </a:rPr>
                <a:t> </a:t>
              </a:r>
              <a:endParaRPr lang="zh-CN" altLang="en-US" sz="3200" dirty="0">
                <a:solidFill>
                  <a:srgbClr val="FF0000"/>
                </a:solidFill>
                <a:latin typeface="Times New Roman" charset="0"/>
                <a:ea typeface="华文中宋" charset="0"/>
                <a:cs typeface="华文中宋" charset="0"/>
              </a:endParaRPr>
            </a:p>
          </p:txBody>
        </p:sp>
      </p:grpSp>
      <p:cxnSp>
        <p:nvCxnSpPr>
          <p:cNvPr id="1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3704"/>
            <a:ext cx="8561523" cy="6173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TW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3.4.3  </a:t>
            </a:r>
            <a:r>
              <a:rPr lang="zh-TW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补码一位除法</a:t>
            </a:r>
            <a:endParaRPr lang="zh-CN" altLang="en-US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908050"/>
            <a:ext cx="10884172" cy="1872878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补码</a:t>
            </a:r>
            <a:r>
              <a:rPr kumimoji="1" lang="en-US" altLang="zh-CN" dirty="0">
                <a:latin typeface="Times New Roman" charset="0"/>
                <a:ea typeface="华文新魏" charset="0"/>
              </a:rPr>
              <a:t>Booth</a:t>
            </a:r>
            <a:r>
              <a:rPr kumimoji="1" lang="zh-CN" altLang="en-US" dirty="0">
                <a:latin typeface="Times New Roman" charset="0"/>
                <a:ea typeface="华文新魏" charset="0"/>
              </a:rPr>
              <a:t>除法</a:t>
            </a:r>
            <a:r>
              <a:rPr lang="zh-CN" altLang="en-US" dirty="0">
                <a:latin typeface="Times New Roman" charset="0"/>
                <a:ea typeface="华文新魏" charset="0"/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修正商</a:t>
            </a:r>
            <a:endParaRPr kumimoji="1" lang="en-US" altLang="zh-CN" dirty="0">
              <a:solidFill>
                <a:srgbClr val="FF0000"/>
              </a:solidFill>
              <a:latin typeface="Times New Roman" charset="0"/>
              <a:ea typeface="华文新魏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558" y="2814895"/>
            <a:ext cx="5400600" cy="3431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41371" indent="-457200" algn="l">
              <a:lnSpc>
                <a:spcPct val="100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charset="2"/>
              <a:buChar char="u"/>
            </a:pPr>
            <a:r>
              <a:rPr kumimoji="1" lang="zh-CN" altLang="en-US" sz="2400" dirty="0">
                <a:latin typeface="Times New Roman" charset="0"/>
                <a:ea typeface="华文新魏" charset="0"/>
              </a:rPr>
              <a:t>若除不尽：</a:t>
            </a:r>
            <a:endParaRPr kumimoji="1" lang="en-US" altLang="zh-CN" sz="2400" dirty="0">
              <a:latin typeface="Times New Roman" charset="0"/>
              <a:ea typeface="华文新魏" charset="0"/>
            </a:endParaRPr>
          </a:p>
          <a:p>
            <a:pPr marL="619170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1" lang="zh-CN" altLang="en-US" sz="2400" dirty="0">
                <a:latin typeface="Times New Roman" charset="0"/>
                <a:ea typeface="华文新魏" charset="0"/>
              </a:rPr>
              <a:t>商为正时，商的反码与补码相同，不必修正</a:t>
            </a:r>
            <a:endParaRPr kumimoji="1" lang="en-US" altLang="zh-CN" sz="2400" dirty="0">
              <a:latin typeface="Times New Roman" charset="0"/>
              <a:ea typeface="华文新魏" charset="0"/>
            </a:endParaRPr>
          </a:p>
          <a:p>
            <a:pPr marL="619170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1" lang="zh-CN" altLang="en-US" sz="2400" dirty="0">
                <a:latin typeface="Times New Roman" charset="0"/>
                <a:ea typeface="华文新魏" charset="0"/>
              </a:rPr>
              <a:t>商为负时，反码商在末位加1，即加2</a:t>
            </a:r>
            <a:r>
              <a:rPr kumimoji="1" lang="zh-CN" altLang="en-US" sz="2400" baseline="30000" dirty="0">
                <a:latin typeface="Times New Roman" charset="0"/>
                <a:ea typeface="华文新魏" charset="0"/>
              </a:rPr>
              <a:t>-</a:t>
            </a:r>
            <a:r>
              <a:rPr kumimoji="1" lang="en-US" altLang="zh-CN" sz="2400" baseline="30000" dirty="0">
                <a:latin typeface="Times New Roman" charset="0"/>
                <a:ea typeface="华文新魏" charset="0"/>
              </a:rPr>
              <a:t>n</a:t>
            </a:r>
            <a:endParaRPr kumimoji="1" lang="en-US" altLang="zh-CN" sz="2400" dirty="0">
              <a:latin typeface="Times New Roman" charset="0"/>
              <a:ea typeface="华文新魏" charset="0"/>
            </a:endParaRPr>
          </a:p>
          <a:p>
            <a:pPr marL="441371" indent="-457200" algn="l">
              <a:lnSpc>
                <a:spcPct val="100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charset="2"/>
              <a:buChar char="u"/>
            </a:pPr>
            <a:r>
              <a:rPr kumimoji="1" lang="zh-CN" altLang="en-US" sz="2400" dirty="0">
                <a:latin typeface="Times New Roman" charset="0"/>
                <a:ea typeface="华文新魏" charset="0"/>
              </a:rPr>
              <a:t>若除尽：</a:t>
            </a:r>
            <a:endParaRPr kumimoji="1" lang="en-US" altLang="zh-CN" sz="2400" dirty="0">
              <a:latin typeface="Times New Roman" charset="0"/>
              <a:ea typeface="华文新魏" charset="0"/>
            </a:endParaRPr>
          </a:p>
          <a:p>
            <a:pPr marL="619170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1" lang="zh-CN" altLang="en-US" sz="2400" dirty="0">
                <a:latin typeface="Times New Roman" charset="0"/>
                <a:ea typeface="华文新魏" charset="0"/>
              </a:rPr>
              <a:t>除数为正时，商不必修正；</a:t>
            </a:r>
          </a:p>
          <a:p>
            <a:pPr marL="619170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charset="0"/>
              <a:buNone/>
            </a:pPr>
            <a:r>
              <a:rPr kumimoji="1" lang="zh-CN" altLang="en-US" sz="2400" dirty="0">
                <a:latin typeface="Times New Roman" charset="0"/>
                <a:ea typeface="华文新魏" charset="0"/>
              </a:rPr>
              <a:t>除数为负时，所得商需加</a:t>
            </a:r>
            <a:r>
              <a:rPr kumimoji="1" lang="en-US" altLang="zh-CN" sz="2400" dirty="0">
                <a:latin typeface="Times New Roman" charset="0"/>
                <a:ea typeface="华文新魏" charset="0"/>
              </a:rPr>
              <a:t>2</a:t>
            </a:r>
            <a:r>
              <a:rPr kumimoji="1" lang="en-US" altLang="zh-CN" sz="2400" baseline="30000" dirty="0">
                <a:latin typeface="Times New Roman" charset="0"/>
                <a:ea typeface="华文新魏" charset="0"/>
              </a:rPr>
              <a:t>-n</a:t>
            </a:r>
            <a:r>
              <a:rPr kumimoji="1" lang="zh-CN" altLang="en-US" sz="2400" dirty="0">
                <a:latin typeface="Times New Roman" charset="0"/>
                <a:ea typeface="华文新魏" charset="0"/>
              </a:rPr>
              <a:t>修正</a:t>
            </a:r>
            <a:endParaRPr kumimoji="1" lang="en-US" altLang="zh-CN" sz="2400" dirty="0">
              <a:latin typeface="Times New Roman" charset="0"/>
              <a:ea typeface="华文新魏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558" y="2060848"/>
            <a:ext cx="3312368" cy="755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27075" lvl="1" indent="-285750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修正商的规则</a:t>
            </a:r>
          </a:p>
        </p:txBody>
      </p:sp>
      <p:sp>
        <p:nvSpPr>
          <p:cNvPr id="3" name="矩形 2"/>
          <p:cNvSpPr/>
          <p:nvPr/>
        </p:nvSpPr>
        <p:spPr>
          <a:xfrm>
            <a:off x="5879183" y="2780928"/>
            <a:ext cx="5976664" cy="3456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9941" indent="-266700" algn="l">
              <a:spcBef>
                <a:spcPts val="600"/>
              </a:spcBef>
            </a:pPr>
            <a:r>
              <a:rPr kumimoji="1" lang="zh-CN" altLang="en-US" sz="2400" dirty="0">
                <a:latin typeface="Times New Roman" charset="0"/>
                <a:ea typeface="华文新魏" charset="0"/>
              </a:rPr>
              <a:t>“恒置1 ”法：连同符号位，共作</a:t>
            </a:r>
            <a:r>
              <a:rPr kumimoji="1" lang="en-US" altLang="zh-CN" sz="2400" dirty="0">
                <a:latin typeface="Times New Roman" charset="0"/>
                <a:ea typeface="华文新魏" charset="0"/>
              </a:rPr>
              <a:t>n</a:t>
            </a:r>
            <a:r>
              <a:rPr kumimoji="1" lang="zh-CN" altLang="en-US" sz="2400" dirty="0">
                <a:latin typeface="Times New Roman" charset="0"/>
                <a:ea typeface="华文新魏" charset="0"/>
              </a:rPr>
              <a:t>步除法，</a:t>
            </a:r>
            <a:r>
              <a:rPr kumimoji="1" lang="en-US" altLang="zh-CN" sz="2400" dirty="0">
                <a:latin typeface="Times New Roman" charset="0"/>
                <a:ea typeface="华文新魏" charset="0"/>
              </a:rPr>
              <a:t>n</a:t>
            </a:r>
            <a:r>
              <a:rPr kumimoji="1" lang="zh-CN" altLang="en-US" sz="2400" dirty="0">
                <a:latin typeface="Times New Roman" charset="0"/>
                <a:ea typeface="华文新魏" charset="0"/>
              </a:rPr>
              <a:t>位商，不作</a:t>
            </a:r>
            <a:r>
              <a:rPr kumimoji="1" lang="en-US" altLang="zh-CN" sz="2400" dirty="0">
                <a:latin typeface="Times New Roman" charset="0"/>
                <a:ea typeface="华文新魏" charset="0"/>
              </a:rPr>
              <a:t>n+1</a:t>
            </a:r>
            <a:r>
              <a:rPr kumimoji="1" lang="zh-CN" altLang="en-US" sz="2400" dirty="0">
                <a:latin typeface="Times New Roman" charset="0"/>
                <a:ea typeface="华文新魏" charset="0"/>
              </a:rPr>
              <a:t>步除法，认为最后一位商恒为1 </a:t>
            </a:r>
          </a:p>
          <a:p>
            <a:pPr marL="69941" indent="-266700" algn="l">
              <a:spcBef>
                <a:spcPts val="600"/>
              </a:spcBef>
            </a:pPr>
            <a:r>
              <a:rPr kumimoji="1" lang="zh-CN" altLang="en-US" sz="2400" dirty="0">
                <a:latin typeface="Times New Roman" charset="0"/>
                <a:ea typeface="华文新魏" charset="0"/>
              </a:rPr>
              <a:t>“0舍1入 ”法：求出</a:t>
            </a:r>
            <a:r>
              <a:rPr kumimoji="1" lang="en-US" altLang="zh-CN" sz="2400" dirty="0">
                <a:latin typeface="Times New Roman" charset="0"/>
                <a:ea typeface="华文新魏" charset="0"/>
              </a:rPr>
              <a:t>n+2</a:t>
            </a:r>
            <a:r>
              <a:rPr kumimoji="1" lang="zh-CN" altLang="en-US" sz="2400" dirty="0">
                <a:latin typeface="Times New Roman" charset="0"/>
                <a:ea typeface="华文新魏" charset="0"/>
              </a:rPr>
              <a:t>位商</a:t>
            </a:r>
          </a:p>
          <a:p>
            <a:pPr marL="517616" lvl="1" indent="-263525" algn="l">
              <a:lnSpc>
                <a:spcPct val="110000"/>
              </a:lnSpc>
              <a:spcBef>
                <a:spcPts val="600"/>
              </a:spcBef>
              <a:buSzPct val="70000"/>
              <a:buFont typeface="Wingdings" charset="0"/>
              <a:buChar char="u"/>
            </a:pPr>
            <a:r>
              <a:rPr kumimoji="1" lang="zh-CN" altLang="en-US" sz="2000" dirty="0">
                <a:latin typeface="Times New Roman" charset="0"/>
                <a:ea typeface="华文新魏" charset="0"/>
                <a:cs typeface="华文新魏" charset="0"/>
              </a:rPr>
              <a:t>若</a:t>
            </a:r>
            <a:r>
              <a:rPr kumimoji="1" lang="en-US" altLang="zh-CN" sz="2000" dirty="0">
                <a:latin typeface="Times New Roman" charset="0"/>
                <a:ea typeface="华文新魏" charset="0"/>
                <a:cs typeface="华文新魏" charset="0"/>
              </a:rPr>
              <a:t>C</a:t>
            </a:r>
            <a:r>
              <a:rPr kumimoji="1" lang="en-US" altLang="zh-CN" sz="2000" baseline="-25000" dirty="0">
                <a:latin typeface="Times New Roman" charset="0"/>
                <a:ea typeface="华文新魏" charset="0"/>
                <a:cs typeface="华文新魏" charset="0"/>
              </a:rPr>
              <a:t>n+1</a:t>
            </a:r>
            <a:r>
              <a:rPr kumimoji="1" lang="zh-CN" altLang="en-US" sz="2000" dirty="0">
                <a:latin typeface="Times New Roman" charset="0"/>
                <a:ea typeface="华文新魏" charset="0"/>
                <a:cs typeface="华文新魏" charset="0"/>
              </a:rPr>
              <a:t>为1，则</a:t>
            </a:r>
            <a:r>
              <a:rPr kumimoji="1" lang="en-US" altLang="zh-CN" sz="2000" dirty="0">
                <a:latin typeface="Times New Roman" charset="0"/>
                <a:ea typeface="华文新魏" charset="0"/>
                <a:cs typeface="华文新魏" charset="0"/>
              </a:rPr>
              <a:t>C</a:t>
            </a:r>
            <a:r>
              <a:rPr kumimoji="1" lang="en-US" altLang="zh-CN" sz="2000" baseline="-25000" dirty="0">
                <a:latin typeface="Times New Roman" charset="0"/>
                <a:ea typeface="华文新魏" charset="0"/>
                <a:cs typeface="华文新魏" charset="0"/>
              </a:rPr>
              <a:t>0</a:t>
            </a:r>
            <a:r>
              <a:rPr kumimoji="1" lang="en-US" altLang="zh-CN" sz="2000" dirty="0">
                <a:latin typeface="Times New Roman" charset="0"/>
                <a:ea typeface="华文新魏" charset="0"/>
                <a:cs typeface="华文新魏" charset="0"/>
              </a:rPr>
              <a:t>. C</a:t>
            </a:r>
            <a:r>
              <a:rPr kumimoji="1" lang="en-US" altLang="zh-CN" sz="2000" baseline="-25000" dirty="0">
                <a:latin typeface="Times New Roman" charset="0"/>
                <a:ea typeface="华文新魏" charset="0"/>
                <a:cs typeface="华文新魏" charset="0"/>
              </a:rPr>
              <a:t>1</a:t>
            </a:r>
            <a:r>
              <a:rPr kumimoji="1" lang="en-US" altLang="zh-CN" sz="2000" dirty="0">
                <a:latin typeface="Times New Roman" charset="0"/>
                <a:ea typeface="华文新魏" charset="0"/>
                <a:cs typeface="华文新魏" charset="0"/>
              </a:rPr>
              <a:t> C</a:t>
            </a:r>
            <a:r>
              <a:rPr kumimoji="1" lang="en-US" altLang="zh-CN" sz="2000" baseline="-25000" dirty="0">
                <a:latin typeface="Times New Roman" charset="0"/>
                <a:ea typeface="华文新魏" charset="0"/>
                <a:cs typeface="华文新魏" charset="0"/>
              </a:rPr>
              <a:t>2</a:t>
            </a:r>
            <a:r>
              <a:rPr kumimoji="1" lang="en-US" altLang="zh-CN" sz="2000" dirty="0">
                <a:latin typeface="Times New Roman" charset="0"/>
                <a:ea typeface="华文新魏" charset="0"/>
                <a:cs typeface="华文新魏" charset="0"/>
              </a:rPr>
              <a:t>… </a:t>
            </a:r>
            <a:r>
              <a:rPr kumimoji="1" lang="en-US" altLang="zh-CN" sz="2000" dirty="0" err="1">
                <a:latin typeface="Times New Roman" charset="0"/>
                <a:ea typeface="华文新魏" charset="0"/>
                <a:cs typeface="华文新魏" charset="0"/>
              </a:rPr>
              <a:t>C</a:t>
            </a:r>
            <a:r>
              <a:rPr kumimoji="1" lang="en-US" altLang="zh-CN" sz="2000" baseline="-25000" dirty="0" err="1">
                <a:latin typeface="Times New Roman" charset="0"/>
                <a:ea typeface="华文新魏" charset="0"/>
                <a:cs typeface="华文新魏" charset="0"/>
              </a:rPr>
              <a:t>n</a:t>
            </a:r>
            <a:r>
              <a:rPr kumimoji="1" lang="en-US" altLang="zh-CN" sz="2000" dirty="0">
                <a:latin typeface="Times New Roman" charset="0"/>
                <a:ea typeface="华文新魏" charset="0"/>
                <a:cs typeface="华文新魏" charset="0"/>
              </a:rPr>
              <a:t>，</a:t>
            </a:r>
            <a:r>
              <a:rPr kumimoji="1" lang="zh-CN" altLang="en-US" sz="2000" dirty="0">
                <a:latin typeface="Times New Roman" charset="0"/>
                <a:ea typeface="华文新魏" charset="0"/>
                <a:cs typeface="华文新魏" charset="0"/>
              </a:rPr>
              <a:t>加2</a:t>
            </a:r>
            <a:r>
              <a:rPr kumimoji="1" lang="zh-CN" altLang="en-US" sz="2000" baseline="30000" dirty="0">
                <a:latin typeface="Times New Roman" charset="0"/>
                <a:ea typeface="华文新魏" charset="0"/>
                <a:cs typeface="华文新魏" charset="0"/>
              </a:rPr>
              <a:t>-</a:t>
            </a:r>
            <a:r>
              <a:rPr kumimoji="1" lang="en-US" altLang="zh-CN" sz="2000" baseline="30000" dirty="0">
                <a:latin typeface="Times New Roman" charset="0"/>
                <a:ea typeface="华文新魏" charset="0"/>
                <a:cs typeface="华文新魏" charset="0"/>
              </a:rPr>
              <a:t>n</a:t>
            </a:r>
            <a:r>
              <a:rPr kumimoji="1" lang="zh-CN" altLang="en-US" sz="2000" dirty="0">
                <a:latin typeface="Times New Roman" charset="0"/>
                <a:ea typeface="华文新魏" charset="0"/>
                <a:cs typeface="华文新魏" charset="0"/>
              </a:rPr>
              <a:t>修正</a:t>
            </a:r>
          </a:p>
          <a:p>
            <a:pPr marL="517616" lvl="1" indent="-263525" algn="l">
              <a:lnSpc>
                <a:spcPct val="110000"/>
              </a:lnSpc>
              <a:spcBef>
                <a:spcPts val="600"/>
              </a:spcBef>
              <a:buSzPct val="70000"/>
              <a:buFont typeface="Wingdings" charset="0"/>
              <a:buChar char="u"/>
            </a:pPr>
            <a:r>
              <a:rPr kumimoji="1" lang="zh-CN" altLang="en-US" sz="2000" dirty="0">
                <a:latin typeface="Times New Roman" charset="0"/>
                <a:ea typeface="华文新魏" charset="0"/>
                <a:cs typeface="华文新魏" charset="0"/>
              </a:rPr>
              <a:t>若</a:t>
            </a:r>
            <a:r>
              <a:rPr kumimoji="1" lang="en-US" altLang="zh-CN" sz="2000" dirty="0">
                <a:latin typeface="Times New Roman" charset="0"/>
                <a:ea typeface="华文新魏" charset="0"/>
                <a:cs typeface="华文新魏" charset="0"/>
              </a:rPr>
              <a:t>C</a:t>
            </a:r>
            <a:r>
              <a:rPr kumimoji="1" lang="en-US" altLang="zh-CN" sz="2000" baseline="-25000" dirty="0">
                <a:latin typeface="Times New Roman" charset="0"/>
                <a:ea typeface="华文新魏" charset="0"/>
                <a:cs typeface="华文新魏" charset="0"/>
              </a:rPr>
              <a:t>n+1</a:t>
            </a:r>
            <a:r>
              <a:rPr kumimoji="1" lang="zh-CN" altLang="en-US" sz="2000" dirty="0">
                <a:latin typeface="Times New Roman" charset="0"/>
                <a:ea typeface="华文新魏" charset="0"/>
                <a:cs typeface="华文新魏" charset="0"/>
              </a:rPr>
              <a:t>为0，则</a:t>
            </a:r>
            <a:r>
              <a:rPr kumimoji="1" lang="en-US" altLang="zh-CN" sz="2000" dirty="0">
                <a:latin typeface="Times New Roman" charset="0"/>
                <a:ea typeface="华文新魏" charset="0"/>
                <a:cs typeface="华文新魏" charset="0"/>
              </a:rPr>
              <a:t>C</a:t>
            </a:r>
            <a:r>
              <a:rPr kumimoji="1" lang="en-US" altLang="zh-CN" sz="2000" baseline="-25000" dirty="0">
                <a:latin typeface="Times New Roman" charset="0"/>
                <a:ea typeface="华文新魏" charset="0"/>
                <a:cs typeface="华文新魏" charset="0"/>
              </a:rPr>
              <a:t>0</a:t>
            </a:r>
            <a:r>
              <a:rPr kumimoji="1" lang="en-US" altLang="zh-CN" sz="2000" dirty="0">
                <a:latin typeface="Times New Roman" charset="0"/>
                <a:ea typeface="华文新魏" charset="0"/>
                <a:cs typeface="华文新魏" charset="0"/>
              </a:rPr>
              <a:t>. C</a:t>
            </a:r>
            <a:r>
              <a:rPr kumimoji="1" lang="en-US" altLang="zh-CN" sz="2000" baseline="-25000" dirty="0">
                <a:latin typeface="Times New Roman" charset="0"/>
                <a:ea typeface="华文新魏" charset="0"/>
                <a:cs typeface="华文新魏" charset="0"/>
              </a:rPr>
              <a:t>1</a:t>
            </a:r>
            <a:r>
              <a:rPr kumimoji="1" lang="en-US" altLang="zh-CN" sz="2000" dirty="0">
                <a:latin typeface="Times New Roman" charset="0"/>
                <a:ea typeface="华文新魏" charset="0"/>
                <a:cs typeface="华文新魏" charset="0"/>
              </a:rPr>
              <a:t> C</a:t>
            </a:r>
            <a:r>
              <a:rPr kumimoji="1" lang="en-US" altLang="zh-CN" sz="2000" baseline="-25000" dirty="0">
                <a:latin typeface="Times New Roman" charset="0"/>
                <a:ea typeface="华文新魏" charset="0"/>
                <a:cs typeface="华文新魏" charset="0"/>
              </a:rPr>
              <a:t>2</a:t>
            </a:r>
            <a:r>
              <a:rPr kumimoji="1" lang="en-US" altLang="zh-CN" sz="2000" dirty="0">
                <a:latin typeface="Times New Roman" charset="0"/>
                <a:ea typeface="华文新魏" charset="0"/>
                <a:cs typeface="华文新魏" charset="0"/>
              </a:rPr>
              <a:t>… </a:t>
            </a:r>
            <a:r>
              <a:rPr kumimoji="1" lang="en-US" altLang="zh-CN" sz="2000" dirty="0" err="1">
                <a:latin typeface="Times New Roman" charset="0"/>
                <a:ea typeface="华文新魏" charset="0"/>
                <a:cs typeface="华文新魏" charset="0"/>
              </a:rPr>
              <a:t>C</a:t>
            </a:r>
            <a:r>
              <a:rPr kumimoji="1" lang="en-US" altLang="zh-CN" sz="2000" baseline="-25000" dirty="0" err="1">
                <a:latin typeface="Times New Roman" charset="0"/>
                <a:ea typeface="华文新魏" charset="0"/>
                <a:cs typeface="华文新魏" charset="0"/>
              </a:rPr>
              <a:t>n</a:t>
            </a:r>
            <a:r>
              <a:rPr kumimoji="1" lang="zh-CN" altLang="en-US" sz="2000" dirty="0">
                <a:latin typeface="Times New Roman" charset="0"/>
                <a:ea typeface="华文新魏" charset="0"/>
                <a:cs typeface="华文新魏" charset="0"/>
              </a:rPr>
              <a:t>即为所求商</a:t>
            </a:r>
          </a:p>
        </p:txBody>
      </p:sp>
      <p:sp>
        <p:nvSpPr>
          <p:cNvPr id="11" name="矩形 10"/>
          <p:cNvSpPr/>
          <p:nvPr/>
        </p:nvSpPr>
        <p:spPr>
          <a:xfrm>
            <a:off x="5879182" y="2060848"/>
            <a:ext cx="3312368" cy="702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27075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dirty="0">
                <a:latin typeface="Times New Roman" charset="0"/>
                <a:ea typeface="华文新魏" charset="0"/>
              </a:rPr>
              <a:t>简易修商</a:t>
            </a:r>
          </a:p>
        </p:txBody>
      </p:sp>
      <p:cxnSp>
        <p:nvCxnSpPr>
          <p:cNvPr id="8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5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032" y="836712"/>
            <a:ext cx="10877991" cy="5833393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8542" y="65187"/>
            <a:ext cx="10631711" cy="6237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补码一位</a:t>
            </a: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Booth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除法器</a:t>
            </a:r>
          </a:p>
        </p:txBody>
      </p:sp>
      <p:sp>
        <p:nvSpPr>
          <p:cNvPr id="3443717" name="Text Box 5"/>
          <p:cNvSpPr txBox="1">
            <a:spLocks noChangeArrowheads="1"/>
          </p:cNvSpPr>
          <p:nvPr/>
        </p:nvSpPr>
        <p:spPr bwMode="auto">
          <a:xfrm>
            <a:off x="1345019" y="5284788"/>
            <a:ext cx="4006225" cy="126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800" b="1" dirty="0">
                <a:solidFill>
                  <a:srgbClr val="0000FF"/>
                </a:solidFill>
                <a:latin typeface="Times New Roman" charset="0"/>
                <a:ea typeface="华文新魏" charset="0"/>
                <a:cs typeface="华文新魏" charset="0"/>
              </a:rPr>
              <a:t>n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charset="0"/>
                <a:ea typeface="华文新魏" charset="0"/>
                <a:cs typeface="华文新魏" charset="0"/>
              </a:rPr>
              <a:t>步除法</a:t>
            </a:r>
          </a:p>
          <a:p>
            <a:pPr>
              <a:lnSpc>
                <a:spcPct val="100000"/>
              </a:lnSpc>
            </a:pPr>
            <a:r>
              <a:rPr kumimoji="0" lang="zh-CN" altLang="en-US" sz="2800" b="1" dirty="0">
                <a:solidFill>
                  <a:srgbClr val="0000FF"/>
                </a:solidFill>
                <a:latin typeface="Times New Roman" charset="0"/>
                <a:ea typeface="华文新魏" charset="0"/>
                <a:cs typeface="华文新魏" charset="0"/>
              </a:rPr>
              <a:t>需要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charset="0"/>
                <a:ea typeface="华文新魏" charset="0"/>
                <a:cs typeface="华文新魏" charset="0"/>
              </a:rPr>
              <a:t>n+2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charset="0"/>
                <a:ea typeface="华文新魏" charset="0"/>
                <a:cs typeface="华文新魏" charset="0"/>
              </a:rPr>
              <a:t>个时钟周期完成</a:t>
            </a:r>
          </a:p>
          <a:p>
            <a:pPr>
              <a:lnSpc>
                <a:spcPct val="100000"/>
              </a:lnSpc>
            </a:pPr>
            <a:endParaRPr kumimoji="0" lang="zh-CN" altLang="en-US" sz="1800" b="1" dirty="0">
              <a:solidFill>
                <a:srgbClr val="0000FF"/>
              </a:solidFill>
              <a:latin typeface="Times New Roman" charset="0"/>
              <a:ea typeface="华文新魏" charset="0"/>
              <a:cs typeface="华文新魏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391350" y="647477"/>
            <a:ext cx="2304256" cy="549275"/>
            <a:chOff x="3159" y="328"/>
            <a:chExt cx="1285" cy="346"/>
          </a:xfrm>
          <a:solidFill>
            <a:srgbClr val="FFFF00"/>
          </a:solidFill>
        </p:grpSpPr>
        <p:sp>
          <p:nvSpPr>
            <p:cNvPr id="3443719" name="AutoShape 7"/>
            <p:cNvSpPr>
              <a:spLocks noChangeArrowheads="1"/>
            </p:cNvSpPr>
            <p:nvPr/>
          </p:nvSpPr>
          <p:spPr bwMode="auto">
            <a:xfrm>
              <a:off x="3159" y="328"/>
              <a:ext cx="1285" cy="346"/>
            </a:xfrm>
            <a:prstGeom prst="wedgeRoundRectCallout">
              <a:avLst>
                <a:gd name="adj1" fmla="val 42024"/>
                <a:gd name="adj2" fmla="val 83573"/>
                <a:gd name="adj3" fmla="val 16667"/>
              </a:avLst>
            </a:prstGeom>
            <a:grpFill/>
            <a:ln w="9525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  <a:cs typeface="+mn-cs"/>
                </a:rPr>
                <a:t>C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+mn-cs"/>
                </a:rPr>
                <a:t>n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A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01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B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0</a:t>
              </a:r>
              <a:endPara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43720" name="Line 8"/>
            <p:cNvSpPr>
              <a:spLocks noChangeShapeType="1"/>
            </p:cNvSpPr>
            <p:nvPr/>
          </p:nvSpPr>
          <p:spPr bwMode="auto">
            <a:xfrm>
              <a:off x="3729" y="402"/>
              <a:ext cx="459" cy="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sz="2400" b="1">
                <a:solidFill>
                  <a:srgbClr val="0000FF"/>
                </a:solidFill>
                <a:ea typeface="宋体" pitchFamily="2" charset="-122"/>
                <a:cs typeface="+mn-cs"/>
              </a:endParaRPr>
            </a:p>
          </p:txBody>
        </p:sp>
      </p:grpSp>
      <p:sp>
        <p:nvSpPr>
          <p:cNvPr id="3443716" name="Oval 4"/>
          <p:cNvSpPr>
            <a:spLocks noChangeArrowheads="1"/>
          </p:cNvSpPr>
          <p:nvPr/>
        </p:nvSpPr>
        <p:spPr bwMode="auto">
          <a:xfrm>
            <a:off x="1270670" y="1844824"/>
            <a:ext cx="1512168" cy="176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1270670" y="1772816"/>
            <a:ext cx="3960000" cy="791999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1343118" y="4293096"/>
            <a:ext cx="3960000" cy="791999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cxnSp>
        <p:nvCxnSpPr>
          <p:cNvPr id="13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588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43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4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3717" grpId="0" autoUpdateAnimBg="0"/>
      <p:bldP spid="3443716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42" y="22423"/>
            <a:ext cx="8561523" cy="63426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TW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3.4.3  </a:t>
            </a:r>
            <a:r>
              <a:rPr lang="zh-TW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补码一位除法</a:t>
            </a:r>
            <a:endParaRPr lang="zh-CN" altLang="en-US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定点小数的溢出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（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1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）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|A| &gt; |B| </a:t>
            </a:r>
          </a:p>
          <a:p>
            <a:pPr marL="0" lvl="0" indent="0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en-US" altLang="zh-CN" dirty="0"/>
              <a:t>	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例：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A = 0.1101，B = 0.1001，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求[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C]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补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和[2</a:t>
            </a:r>
            <a:r>
              <a:rPr kumimoji="1" lang="zh-CN" altLang="en-US" sz="2800" b="1" baseline="300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</a:t>
            </a:r>
            <a:r>
              <a:rPr kumimoji="1" lang="zh-CN" altLang="en-US" sz="2800" b="1" baseline="300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4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R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4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补 </a:t>
            </a:r>
            <a:endParaRPr kumimoji="1" lang="en-US" altLang="zh-CN" sz="2800" b="1" baseline="30000" dirty="0">
              <a:solidFill>
                <a:srgbClr val="000000"/>
              </a:solidFill>
              <a:latin typeface="Times New Roman" pitchFamily="18" charset="0"/>
              <a:ea typeface="华文新魏" pitchFamily="2" charset="-122"/>
              <a:sym typeface="Symbol" pitchFamily="18" charset="2"/>
            </a:endParaRPr>
          </a:p>
          <a:p>
            <a:pPr marL="0" lvl="0" indent="0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		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解：[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A]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补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= 00.1101，[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B]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补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= 00.1001，</a:t>
            </a:r>
          </a:p>
          <a:p>
            <a:pPr marL="0" lvl="0" indent="2667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kumimoji="1" lang="zh-CN" altLang="en-US" sz="2800" b="1" baseline="300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	</a:t>
            </a:r>
            <a:r>
              <a:rPr kumimoji="1" lang="en-US" altLang="zh-CN" sz="2800" b="1" baseline="300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	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                  B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0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= 0，[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B]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补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= 11.0111</a:t>
            </a:r>
            <a:endParaRPr kumimoji="1" lang="zh-CN" altLang="en-US" sz="2800" b="1" baseline="30000" dirty="0">
              <a:solidFill>
                <a:srgbClr val="000000"/>
              </a:solidFill>
              <a:latin typeface="Times New Roman" pitchFamily="18" charset="0"/>
              <a:ea typeface="华文新魏" pitchFamily="2" charset="-122"/>
              <a:sym typeface="Symbol" pitchFamily="18" charset="2"/>
            </a:endParaRPr>
          </a:p>
          <a:p>
            <a:pPr marL="457200" lvl="1" indent="0">
              <a:buNone/>
            </a:pP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9460310" y="4964112"/>
            <a:ext cx="7858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1702718" y="3645024"/>
            <a:ext cx="9144000" cy="4090987"/>
            <a:chOff x="288" y="1344"/>
            <a:chExt cx="5311" cy="2577"/>
          </a:xfrm>
        </p:grpSpPr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476" y="2659"/>
              <a:ext cx="732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[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R</a:t>
              </a:r>
              <a:r>
                <a:rPr kumimoji="1" lang="en-US" altLang="zh-CN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]</a:t>
              </a:r>
              <a:r>
                <a:rPr kumimoji="1" lang="zh-CN" altLang="en-US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补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auto">
            <a:xfrm>
              <a:off x="1031" y="2643"/>
              <a:ext cx="1180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01．0001</a:t>
              </a: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2201" y="3406"/>
              <a:ext cx="76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2964" y="3406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3459" y="3406"/>
              <a:ext cx="494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3953" y="3406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5104" y="3406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605" y="1530"/>
              <a:ext cx="1360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余数和被除数</a:t>
              </a:r>
            </a:p>
          </p:txBody>
        </p:sp>
        <p:sp>
          <p:nvSpPr>
            <p:cNvPr id="62" name="Rectangle 14"/>
            <p:cNvSpPr>
              <a:spLocks noChangeArrowheads="1"/>
            </p:cNvSpPr>
            <p:nvPr/>
          </p:nvSpPr>
          <p:spPr bwMode="auto">
            <a:xfrm>
              <a:off x="2201" y="1344"/>
              <a:ext cx="76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2964" y="1344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3459" y="1344"/>
              <a:ext cx="494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3717" y="1525"/>
              <a:ext cx="49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商</a:t>
              </a:r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4448" y="1344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4943" y="1344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466" y="1859"/>
              <a:ext cx="65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[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R</a:t>
              </a:r>
              <a:r>
                <a:rPr kumimoji="1" lang="en-US" altLang="zh-CN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]</a:t>
              </a:r>
              <a:r>
                <a:rPr kumimoji="1" lang="zh-CN" altLang="en-US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补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1021" y="1889"/>
              <a:ext cx="118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00．1101</a:t>
              </a:r>
            </a:p>
          </p:txBody>
        </p:sp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2201" y="1859"/>
              <a:ext cx="763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01 </a:t>
              </a:r>
              <a:r>
                <a:rPr kumimoji="1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 B</a:t>
              </a:r>
              <a:r>
                <a:rPr kumimoji="1" lang="en-US" altLang="zh-CN" sz="18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2964" y="1859"/>
              <a:ext cx="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3459" y="1859"/>
              <a:ext cx="494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3953" y="1859"/>
              <a:ext cx="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4448" y="1859"/>
              <a:ext cx="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424" y="2108"/>
              <a:ext cx="652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</a:t>
              </a: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1021" y="2115"/>
              <a:ext cx="1180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01．1010</a:t>
              </a:r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2201" y="2375"/>
              <a:ext cx="76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2964" y="2375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459" y="2375"/>
              <a:ext cx="494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3953" y="2375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4448" y="2375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4943" y="2375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2524" y="2890"/>
              <a:ext cx="76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36"/>
            <p:cNvSpPr>
              <a:spLocks noChangeArrowheads="1"/>
            </p:cNvSpPr>
            <p:nvPr/>
          </p:nvSpPr>
          <p:spPr bwMode="auto">
            <a:xfrm>
              <a:off x="3286" y="2890"/>
              <a:ext cx="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3781" y="2890"/>
              <a:ext cx="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4276" y="2890"/>
              <a:ext cx="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4771" y="2890"/>
              <a:ext cx="494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8" name="Group 40"/>
            <p:cNvGrpSpPr>
              <a:grpSpLocks/>
            </p:cNvGrpSpPr>
            <p:nvPr/>
          </p:nvGrpSpPr>
          <p:grpSpPr bwMode="auto">
            <a:xfrm>
              <a:off x="4862" y="1859"/>
              <a:ext cx="656" cy="516"/>
              <a:chOff x="2441" y="701"/>
              <a:chExt cx="350" cy="384"/>
            </a:xfrm>
          </p:grpSpPr>
          <p:sp>
            <p:nvSpPr>
              <p:cNvPr id="93" name="Rectangle 41"/>
              <p:cNvSpPr>
                <a:spLocks noChangeArrowheads="1"/>
              </p:cNvSpPr>
              <p:nvPr/>
            </p:nvSpPr>
            <p:spPr bwMode="auto">
              <a:xfrm>
                <a:off x="2484" y="701"/>
                <a:ext cx="26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2441" y="701"/>
                <a:ext cx="35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9" name="Group 43"/>
            <p:cNvGrpSpPr>
              <a:grpSpLocks/>
            </p:cNvGrpSpPr>
            <p:nvPr/>
          </p:nvGrpSpPr>
          <p:grpSpPr bwMode="auto">
            <a:xfrm>
              <a:off x="288" y="2324"/>
              <a:ext cx="813" cy="1078"/>
              <a:chOff x="0" y="1050"/>
              <a:chExt cx="434" cy="803"/>
            </a:xfrm>
          </p:grpSpPr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76" y="1050"/>
                <a:ext cx="348" cy="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+[</a:t>
                </a:r>
                <a:r>
                  <a:rPr kumimoji="1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B]</a:t>
                </a:r>
                <a:r>
                  <a:rPr kumimoji="1" lang="zh-CN" altLang="en-US" sz="2000" i="0" u="none" strike="noStrike" kern="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补</a:t>
                </a:r>
                <a:endPara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2" name="Rectangle 45"/>
              <p:cNvSpPr>
                <a:spLocks noChangeArrowheads="1"/>
              </p:cNvSpPr>
              <p:nvPr/>
            </p:nvSpPr>
            <p:spPr bwMode="auto">
              <a:xfrm>
                <a:off x="0" y="1469"/>
                <a:ext cx="43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0" name="Rectangle 47"/>
            <p:cNvSpPr>
              <a:spLocks noChangeArrowheads="1"/>
            </p:cNvSpPr>
            <p:nvPr/>
          </p:nvSpPr>
          <p:spPr bwMode="auto">
            <a:xfrm>
              <a:off x="1239" y="2349"/>
              <a:ext cx="1181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11．0111</a:t>
              </a:r>
            </a:p>
          </p:txBody>
        </p:sp>
      </p:grpSp>
      <p:grpSp>
        <p:nvGrpSpPr>
          <p:cNvPr id="96" name="Group 50"/>
          <p:cNvGrpSpPr>
            <a:grpSpLocks/>
          </p:cNvGrpSpPr>
          <p:nvPr/>
        </p:nvGrpSpPr>
        <p:grpSpPr bwMode="auto">
          <a:xfrm>
            <a:off x="4923210" y="4353582"/>
            <a:ext cx="4770437" cy="1066800"/>
            <a:chOff x="2043" y="2160"/>
            <a:chExt cx="3005" cy="672"/>
          </a:xfrm>
        </p:grpSpPr>
        <p:sp>
          <p:nvSpPr>
            <p:cNvPr id="97" name="Oval 51"/>
            <p:cNvSpPr>
              <a:spLocks noChangeArrowheads="1"/>
            </p:cNvSpPr>
            <p:nvPr/>
          </p:nvSpPr>
          <p:spPr bwMode="auto">
            <a:xfrm>
              <a:off x="2043" y="2160"/>
              <a:ext cx="730" cy="3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Line 52"/>
            <p:cNvSpPr>
              <a:spLocks noChangeShapeType="1"/>
            </p:cNvSpPr>
            <p:nvPr/>
          </p:nvSpPr>
          <p:spPr bwMode="auto">
            <a:xfrm>
              <a:off x="2773" y="2357"/>
              <a:ext cx="2275" cy="4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99" name="直接连接符 98"/>
          <p:cNvCxnSpPr/>
          <p:nvPr/>
        </p:nvCxnSpPr>
        <p:spPr>
          <a:xfrm>
            <a:off x="1918742" y="5659661"/>
            <a:ext cx="3071812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95" name="Text Box 49"/>
          <p:cNvSpPr txBox="1">
            <a:spLocks noChangeArrowheads="1"/>
          </p:cNvSpPr>
          <p:nvPr/>
        </p:nvSpPr>
        <p:spPr bwMode="auto">
          <a:xfrm>
            <a:off x="5303118" y="5638494"/>
            <a:ext cx="6552728" cy="670826"/>
          </a:xfrm>
          <a:prstGeom prst="rect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kumimoji="1" lang="en-US" altLang="zh-CN" sz="800" dirty="0">
              <a:solidFill>
                <a:srgbClr val="005BE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∑ </a:t>
            </a:r>
            <a:r>
              <a:rPr kumimoji="1" lang="zh-CN" altLang="en-US" baseline="-25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01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≠ ∑ </a:t>
            </a:r>
            <a:r>
              <a:rPr kumimoji="1" lang="zh-CN" altLang="en-US" baseline="-25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02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，表示[ 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]</a:t>
            </a:r>
            <a:r>
              <a:rPr kumimoji="1" lang="zh-CN" altLang="en-US" baseline="-25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发生除法溢出</a:t>
            </a:r>
            <a:endParaRPr kumimoji="1" lang="en-US" altLang="zh-CN" dirty="0">
              <a:solidFill>
                <a:srgbClr val="005BE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kumimoji="1" lang="zh-CN" altLang="en-US" sz="1050" dirty="0">
              <a:solidFill>
                <a:srgbClr val="005BE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918742" y="5699922"/>
            <a:ext cx="3096344" cy="609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1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 animBg="1"/>
      <p:bldP spid="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0" y="0"/>
            <a:ext cx="4547034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二进制无符号数除法</a:t>
            </a: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07380" y="2268262"/>
            <a:ext cx="399416" cy="46160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19468" y="2259727"/>
            <a:ext cx="399416" cy="46160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08954" y="2271181"/>
            <a:ext cx="453912" cy="46160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grpSp>
        <p:nvGrpSpPr>
          <p:cNvPr id="8" name="组合 12"/>
          <p:cNvGrpSpPr>
            <a:grpSpLocks/>
          </p:cNvGrpSpPr>
          <p:nvPr/>
        </p:nvGrpSpPr>
        <p:grpSpPr bwMode="auto">
          <a:xfrm>
            <a:off x="2093640" y="2702020"/>
            <a:ext cx="2214274" cy="595235"/>
            <a:chOff x="6744172" y="1484783"/>
            <a:chExt cx="2951434" cy="792089"/>
          </a:xfrm>
        </p:grpSpPr>
        <p:grpSp>
          <p:nvGrpSpPr>
            <p:cNvPr id="9" name="组合 11"/>
            <p:cNvGrpSpPr>
              <a:grpSpLocks/>
            </p:cNvGrpSpPr>
            <p:nvPr/>
          </p:nvGrpSpPr>
          <p:grpSpPr bwMode="auto">
            <a:xfrm>
              <a:off x="7607374" y="1484784"/>
              <a:ext cx="2088232" cy="792088"/>
              <a:chOff x="7607374" y="1484784"/>
              <a:chExt cx="2088232" cy="792088"/>
            </a:xfrm>
          </p:grpSpPr>
          <p:grpSp>
            <p:nvGrpSpPr>
              <p:cNvPr id="11" name="组合 8"/>
              <p:cNvGrpSpPr>
                <a:grpSpLocks/>
              </p:cNvGrpSpPr>
              <p:nvPr/>
            </p:nvGrpSpPr>
            <p:grpSpPr bwMode="auto">
              <a:xfrm>
                <a:off x="7607374" y="1628800"/>
                <a:ext cx="2088232" cy="648072"/>
                <a:chOff x="7607374" y="1628800"/>
                <a:chExt cx="2448272" cy="576064"/>
              </a:xfrm>
            </p:grpSpPr>
            <p:cxnSp>
              <p:nvCxnSpPr>
                <p:cNvPr id="13" name="直接连接符 12"/>
                <p:cNvCxnSpPr/>
                <p:nvPr/>
              </p:nvCxnSpPr>
              <p:spPr>
                <a:xfrm>
                  <a:off x="7823193" y="1628457"/>
                  <a:ext cx="223245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H="1">
                  <a:off x="7607390" y="1628457"/>
                  <a:ext cx="215803" cy="57640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04" y="1484784"/>
                <a:ext cx="1342501" cy="6154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>
                    <a:noFill/>
                    <a:latin typeface="+mn-lt"/>
                  </a:rPr>
                  <a:t> </a:t>
                </a:r>
              </a:p>
            </p:txBody>
          </p:sp>
        </p:grpSp>
        <p:sp>
          <p:nvSpPr>
            <p:cNvPr id="10" name="矩形 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44172" y="1484783"/>
              <a:ext cx="827469" cy="615473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90599" y="2271105"/>
            <a:ext cx="453912" cy="461605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69483" y="3032276"/>
            <a:ext cx="849802" cy="461605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2846017" y="3500429"/>
            <a:ext cx="14968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19307" y="3447871"/>
            <a:ext cx="453912" cy="461605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21" name="矩形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27774" y="3761298"/>
            <a:ext cx="849802" cy="461605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865065" y="4203599"/>
            <a:ext cx="14968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56257" y="4142473"/>
            <a:ext cx="638233" cy="461605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24" name="矩形 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84817" y="2271655"/>
            <a:ext cx="453912" cy="46160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25" name="内容占位符 2"/>
          <p:cNvSpPr txBox="1">
            <a:spLocks noChangeArrowheads="1"/>
          </p:cNvSpPr>
          <p:nvPr/>
        </p:nvSpPr>
        <p:spPr bwMode="auto">
          <a:xfrm>
            <a:off x="4585691" y="2386149"/>
            <a:ext cx="5879334" cy="41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100">
                <a:ea typeface="宋体" panose="02010600030101010101" pitchFamily="2" charset="-122"/>
              </a:rPr>
              <a:t>除法是乘法的逆运算，本质是一种试探法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4579341" y="2797258"/>
            <a:ext cx="5885684" cy="8238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zh-CN" altLang="en-US" sz="2100" dirty="0"/>
              <a:t>除法运算的基本思路：从被除数中试探减除数，通过判断余数是否够减，决定商的值</a:t>
            </a:r>
            <a:endParaRPr lang="en-US" altLang="zh-CN" sz="2100" dirty="0"/>
          </a:p>
          <a:p>
            <a:pPr marL="342904" lvl="1" indent="0">
              <a:buNone/>
              <a:defRPr/>
            </a:pPr>
            <a:endParaRPr lang="zh-CN" altLang="en-US" sz="21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sz="2400" dirty="0"/>
          </a:p>
        </p:txBody>
      </p:sp>
      <p:sp>
        <p:nvSpPr>
          <p:cNvPr id="27" name="矩形 2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10158" y="4435383"/>
            <a:ext cx="867432" cy="461605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855541" y="4875025"/>
            <a:ext cx="14968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58455" y="4794132"/>
            <a:ext cx="453912" cy="461605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30" name="内容占位符 2"/>
          <p:cNvSpPr txBox="1">
            <a:spLocks noChangeArrowheads="1"/>
          </p:cNvSpPr>
          <p:nvPr/>
        </p:nvSpPr>
        <p:spPr bwMode="auto">
          <a:xfrm>
            <a:off x="4584103" y="3416302"/>
            <a:ext cx="5885684" cy="8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1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1" name="内容占位符 2"/>
          <p:cNvSpPr txBox="1">
            <a:spLocks noChangeArrowheads="1"/>
          </p:cNvSpPr>
          <p:nvPr/>
        </p:nvSpPr>
        <p:spPr bwMode="auto">
          <a:xfrm>
            <a:off x="4598389" y="3757570"/>
            <a:ext cx="5885684" cy="82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100">
                <a:ea typeface="宋体" panose="02010600030101010101" pitchFamily="2" charset="-122"/>
              </a:rPr>
              <a:t>余数分为 </a:t>
            </a:r>
            <a:r>
              <a:rPr lang="zh-CN" altLang="en-US" sz="2100">
                <a:solidFill>
                  <a:srgbClr val="FF0000"/>
                </a:solidFill>
                <a:ea typeface="宋体" panose="02010600030101010101" pitchFamily="2" charset="-122"/>
              </a:rPr>
              <a:t>真余数 </a:t>
            </a:r>
            <a:r>
              <a:rPr lang="zh-CN" altLang="en-US" sz="2100">
                <a:ea typeface="宋体" panose="02010600030101010101" pitchFamily="2" charset="-122"/>
              </a:rPr>
              <a:t>和 </a:t>
            </a:r>
            <a:r>
              <a:rPr lang="zh-CN" altLang="en-US" sz="2100">
                <a:solidFill>
                  <a:srgbClr val="FF0000"/>
                </a:solidFill>
                <a:ea typeface="宋体" panose="02010600030101010101" pitchFamily="2" charset="-122"/>
              </a:rPr>
              <a:t>假余数</a:t>
            </a:r>
            <a:endParaRPr lang="zh-CN" altLang="en-US" sz="21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19040" y="3416874"/>
            <a:ext cx="1088883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B050"/>
                </a:solidFill>
                <a:latin typeface="+mj-ea"/>
                <a:ea typeface="+mj-ea"/>
              </a:rPr>
              <a:t>真余数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879183" y="4134666"/>
            <a:ext cx="2728648" cy="966331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137161" rIns="0" bIns="137161" anchor="ctr">
            <a:spAutoFit/>
          </a:bodyPr>
          <a:lstStyle/>
          <a:p>
            <a:pPr fontAlgn="auto">
              <a:spcBef>
                <a:spcPts val="1944"/>
              </a:spcBef>
              <a:spcAft>
                <a:spcPts val="1800"/>
              </a:spcAft>
              <a:defRPr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二进制除法？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666653" y="3806776"/>
            <a:ext cx="67301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93724" y="3438160"/>
            <a:ext cx="453912" cy="461605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1765070" y="836952"/>
            <a:ext cx="8722177" cy="931742"/>
          </a:xfrm>
        </p:spPr>
        <p:txBody>
          <a:bodyPr rtlCol="0">
            <a:normAutofit/>
          </a:bodyPr>
          <a:lstStyle/>
          <a:p>
            <a:pPr marL="228571" indent="-228571">
              <a:defRPr/>
            </a:pPr>
            <a:r>
              <a:rPr lang="zh-CN" altLang="en-US" dirty="0"/>
              <a:t>笔算十进制除法</a:t>
            </a: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09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2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1" y="56256"/>
            <a:ext cx="8561523" cy="58667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TW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3.4.3  </a:t>
            </a:r>
            <a:r>
              <a:rPr lang="zh-TW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补码一位除法</a:t>
            </a:r>
            <a:endParaRPr lang="zh-CN" altLang="en-US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定点小数的溢出</a:t>
            </a:r>
            <a:endParaRPr lang="en-US" altLang="zh-CN" dirty="0">
              <a:latin typeface="+mj-lt"/>
            </a:endParaRPr>
          </a:p>
          <a:p>
            <a:pPr marL="457200" lvl="1" indent="0">
              <a:buNone/>
            </a:pPr>
            <a:r>
              <a:rPr kumimoji="1" lang="zh-CN" altLang="en-US" sz="32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</a:rPr>
              <a:t>（</a:t>
            </a:r>
            <a:r>
              <a:rPr kumimoji="1" lang="en-US" altLang="zh-CN" sz="32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</a:rPr>
              <a:t>2</a:t>
            </a:r>
            <a:r>
              <a:rPr kumimoji="1" lang="zh-CN" altLang="en-US" sz="32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</a:rPr>
              <a:t>） </a:t>
            </a:r>
            <a:r>
              <a:rPr kumimoji="1" lang="zh-CN" altLang="en-US" sz="32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sym typeface="Symbol" panose="05050102010706020507" pitchFamily="18" charset="2"/>
              </a:rPr>
              <a:t>[</a:t>
            </a:r>
            <a:r>
              <a:rPr kumimoji="1" lang="en-US" altLang="zh-CN" sz="32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sym typeface="Symbol" panose="05050102010706020507" pitchFamily="18" charset="2"/>
              </a:rPr>
              <a:t>A]</a:t>
            </a:r>
            <a:r>
              <a:rPr kumimoji="1" lang="zh-CN" altLang="en-US" sz="3200" b="1" baseline="-300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sym typeface="Symbol" panose="05050102010706020507" pitchFamily="18" charset="2"/>
              </a:rPr>
              <a:t>补</a:t>
            </a:r>
            <a:r>
              <a:rPr kumimoji="1" lang="en-US" altLang="zh-CN" sz="32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</a:rPr>
              <a:t>= </a:t>
            </a:r>
            <a:r>
              <a:rPr kumimoji="1" lang="zh-CN" altLang="en-US" sz="32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sym typeface="Symbol" panose="05050102010706020507" pitchFamily="18" charset="2"/>
              </a:rPr>
              <a:t>[</a:t>
            </a:r>
            <a:r>
              <a:rPr kumimoji="1" lang="en-US" altLang="zh-CN" sz="32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sym typeface="Symbol" panose="05050102010706020507" pitchFamily="18" charset="2"/>
              </a:rPr>
              <a:t>B]</a:t>
            </a:r>
            <a:r>
              <a:rPr kumimoji="1" lang="zh-CN" altLang="en-US" sz="3200" b="1" baseline="-300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sym typeface="Symbol" panose="05050102010706020507" pitchFamily="18" charset="2"/>
              </a:rPr>
              <a:t>补</a:t>
            </a:r>
            <a:r>
              <a:rPr lang="en-US" altLang="zh-CN" dirty="0">
                <a:latin typeface="+mj-lt"/>
              </a:rPr>
              <a:t>	</a:t>
            </a:r>
          </a:p>
          <a:p>
            <a:pPr marL="457200" lvl="1" indent="0"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</a:rPr>
              <a:t>    	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</a:rPr>
              <a:t>例： 若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</a:rPr>
              <a:t>A = 0.1010，B = 0.1010，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</a:rPr>
              <a:t>求[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</a:rPr>
              <a:t>C]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</a:rPr>
              <a:t>补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</a:rPr>
              <a:t>和[2</a:t>
            </a:r>
            <a:r>
              <a:rPr kumimoji="1" lang="zh-CN" altLang="en-US" sz="2800" b="1" baseline="300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sym typeface="Symbol" panose="05050102010706020507" pitchFamily="18" charset="2"/>
              </a:rPr>
              <a:t></a:t>
            </a:r>
            <a:r>
              <a:rPr kumimoji="1" lang="zh-CN" altLang="en-US" sz="2800" b="1" baseline="300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</a:rPr>
              <a:t>4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sym typeface="Symbol" panose="05050102010706020507" pitchFamily="18" charset="2"/>
              </a:rPr>
              <a:t>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sym typeface="Symbol" panose="05050102010706020507" pitchFamily="18" charset="2"/>
              </a:rPr>
              <a:t>补</a:t>
            </a:r>
            <a:endParaRPr kumimoji="1" lang="zh-CN" altLang="en-US" sz="2800" b="1" baseline="30000" dirty="0">
              <a:solidFill>
                <a:srgbClr val="000000"/>
              </a:solidFill>
              <a:latin typeface="+mj-lt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sym typeface="Symbol" panose="05050102010706020507" pitchFamily="18" charset="2"/>
              </a:rPr>
              <a:t>		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sym typeface="Symbol" panose="05050102010706020507" pitchFamily="18" charset="2"/>
              </a:rPr>
              <a:t>解：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[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A]</a:t>
            </a:r>
            <a:r>
              <a:rPr kumimoji="1" lang="zh-CN" altLang="en-US" sz="2600" baseline="-300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补 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=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00.1010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，[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B]</a:t>
            </a:r>
            <a:r>
              <a:rPr kumimoji="1" lang="zh-CN" altLang="en-US" sz="2600" baseline="-300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补 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=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00.1010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，</a:t>
            </a: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	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	        B</a:t>
            </a:r>
            <a:r>
              <a:rPr kumimoji="1" lang="en-US" altLang="zh-CN" sz="2600" baseline="-300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0 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= 0，[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</a:rPr>
              <a:t>B]</a:t>
            </a:r>
            <a:r>
              <a:rPr kumimoji="1" lang="zh-CN" altLang="en-US" sz="2600" baseline="-300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补 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=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pitchFamily="2" charset="-122"/>
                <a:cs typeface="Times"/>
                <a:sym typeface="Symbol" panose="05050102010706020507" pitchFamily="18" charset="2"/>
              </a:rPr>
              <a:t>11.0110</a:t>
            </a:r>
            <a:endParaRPr kumimoji="1" lang="zh-CN" altLang="en-US" sz="2600" baseline="30000" dirty="0">
              <a:solidFill>
                <a:srgbClr val="000000"/>
              </a:solidFill>
              <a:latin typeface="+mj-lt"/>
              <a:ea typeface="华文新魏" panose="02010800040101010101" pitchFamily="2" charset="-122"/>
              <a:cs typeface="Times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zh-CN" altLang="en-US" dirty="0">
              <a:latin typeface="+mj-lt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9556850" y="4964112"/>
            <a:ext cx="7858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auto">
          <a:xfrm>
            <a:off x="4288383" y="5886847"/>
            <a:ext cx="1309687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" name="Rectangle 12"/>
          <p:cNvSpPr>
            <a:spLocks noChangeArrowheads="1"/>
          </p:cNvSpPr>
          <p:nvPr/>
        </p:nvSpPr>
        <p:spPr bwMode="auto">
          <a:xfrm>
            <a:off x="5598070" y="5886847"/>
            <a:ext cx="827088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auto">
          <a:xfrm>
            <a:off x="6425158" y="5886847"/>
            <a:ext cx="827087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" name="Rectangle 14"/>
          <p:cNvSpPr>
            <a:spLocks noChangeArrowheads="1"/>
          </p:cNvSpPr>
          <p:nvPr/>
        </p:nvSpPr>
        <p:spPr bwMode="auto">
          <a:xfrm>
            <a:off x="7252245" y="5886847"/>
            <a:ext cx="827088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" name="Rectangle 15"/>
          <p:cNvSpPr>
            <a:spLocks noChangeArrowheads="1"/>
          </p:cNvSpPr>
          <p:nvPr/>
        </p:nvSpPr>
        <p:spPr bwMode="auto">
          <a:xfrm>
            <a:off x="9174708" y="5886847"/>
            <a:ext cx="827087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7" name="Group 50"/>
          <p:cNvGrpSpPr>
            <a:grpSpLocks/>
          </p:cNvGrpSpPr>
          <p:nvPr/>
        </p:nvGrpSpPr>
        <p:grpSpPr bwMode="auto">
          <a:xfrm>
            <a:off x="4708128" y="4408587"/>
            <a:ext cx="4843462" cy="1036637"/>
            <a:chOff x="2006" y="2189"/>
            <a:chExt cx="3051" cy="653"/>
          </a:xfrm>
        </p:grpSpPr>
        <p:sp>
          <p:nvSpPr>
            <p:cNvPr id="138" name="Oval 51"/>
            <p:cNvSpPr>
              <a:spLocks noChangeArrowheads="1"/>
            </p:cNvSpPr>
            <p:nvPr/>
          </p:nvSpPr>
          <p:spPr bwMode="auto">
            <a:xfrm>
              <a:off x="2006" y="2189"/>
              <a:ext cx="759" cy="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52"/>
            <p:cNvSpPr>
              <a:spLocks noChangeShapeType="1"/>
            </p:cNvSpPr>
            <p:nvPr/>
          </p:nvSpPr>
          <p:spPr bwMode="auto">
            <a:xfrm>
              <a:off x="2765" y="2400"/>
              <a:ext cx="2292" cy="4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40" name="直接连接符 139"/>
          <p:cNvCxnSpPr/>
          <p:nvPr/>
        </p:nvCxnSpPr>
        <p:spPr>
          <a:xfrm>
            <a:off x="1655242" y="5661248"/>
            <a:ext cx="3071812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46" name="Group 5"/>
          <p:cNvGrpSpPr>
            <a:grpSpLocks/>
          </p:cNvGrpSpPr>
          <p:nvPr/>
        </p:nvGrpSpPr>
        <p:grpSpPr bwMode="auto">
          <a:xfrm>
            <a:off x="1499704" y="3651973"/>
            <a:ext cx="9144000" cy="4090987"/>
            <a:chOff x="288" y="1344"/>
            <a:chExt cx="5311" cy="2577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469" y="2627"/>
              <a:ext cx="732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[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R</a:t>
              </a:r>
              <a:r>
                <a:rPr kumimoji="1" lang="en-US" altLang="zh-CN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]</a:t>
              </a:r>
              <a:r>
                <a:rPr kumimoji="1" lang="zh-CN" altLang="en-US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补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1041" y="2643"/>
              <a:ext cx="1180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Times"/>
                </a:rPr>
                <a:t>     </a:t>
              </a:r>
              <a:r>
                <a:rPr kumimoji="1" lang="zh-CN" altLang="en-US" sz="2000" kern="0" noProof="0" dirty="0">
                  <a:solidFill>
                    <a:srgbClr val="000000"/>
                  </a:solidFill>
                  <a:latin typeface="+mj-lt"/>
                  <a:cs typeface="Times"/>
                </a:rPr>
                <a:t> </a:t>
              </a:r>
              <a:r>
                <a:rPr kumimoji="1" lang="en-US" altLang="zh-CN" sz="2000" kern="0" dirty="0">
                  <a:solidFill>
                    <a:srgbClr val="000000"/>
                  </a:solidFill>
                  <a:latin typeface="+mj-lt"/>
                  <a:cs typeface="Times"/>
                </a:rPr>
                <a:t>00</a:t>
              </a: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Times"/>
                </a:rPr>
                <a:t>．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Times"/>
                </a:rPr>
                <a:t>1010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"/>
              </a:endParaRP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2964" y="3406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3459" y="3406"/>
              <a:ext cx="494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3953" y="3406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5104" y="3406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605" y="1530"/>
              <a:ext cx="1360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余数和被除数</a:t>
              </a:r>
            </a:p>
          </p:txBody>
        </p:sp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2201" y="1344"/>
              <a:ext cx="76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2964" y="1344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3459" y="1344"/>
              <a:ext cx="494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3717" y="1525"/>
              <a:ext cx="49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  <a:ea typeface="华文新魏" pitchFamily="2" charset="-122"/>
                </a:rPr>
                <a:t>商</a:t>
              </a: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4448" y="1344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4943" y="1344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466" y="1859"/>
              <a:ext cx="65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[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R</a:t>
              </a:r>
              <a:r>
                <a:rPr kumimoji="1" lang="en-US" altLang="zh-CN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]</a:t>
              </a:r>
              <a:r>
                <a:rPr kumimoji="1" lang="zh-CN" altLang="en-US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</a:rPr>
                <a:t>补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1021" y="1889"/>
              <a:ext cx="118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ea typeface="宋体" panose="02010600030101010101" pitchFamily="2" charset="-122"/>
                  <a:cs typeface="Times"/>
                </a:rPr>
                <a:t>      00．101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ea typeface="宋体" panose="02010600030101010101" pitchFamily="2" charset="-122"/>
                  <a:cs typeface="Times"/>
                </a:rPr>
                <a:t>0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宋体" panose="02010600030101010101" pitchFamily="2" charset="-122"/>
                <a:cs typeface="Times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2201" y="1859"/>
              <a:ext cx="763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01 </a:t>
              </a:r>
              <a:r>
                <a:rPr kumimoji="1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 B</a:t>
              </a:r>
              <a:r>
                <a:rPr kumimoji="1" lang="en-US" altLang="zh-CN" sz="18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2964" y="1859"/>
              <a:ext cx="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459" y="1859"/>
              <a:ext cx="494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3953" y="1859"/>
              <a:ext cx="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4448" y="1859"/>
              <a:ext cx="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424" y="2108"/>
              <a:ext cx="652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</a:t>
              </a: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021" y="2115"/>
              <a:ext cx="1180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01．010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2201" y="2375"/>
              <a:ext cx="76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2964" y="2375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459" y="2375"/>
              <a:ext cx="494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32"/>
            <p:cNvSpPr>
              <a:spLocks noChangeArrowheads="1"/>
            </p:cNvSpPr>
            <p:nvPr/>
          </p:nvSpPr>
          <p:spPr bwMode="auto">
            <a:xfrm>
              <a:off x="3953" y="2375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4448" y="2375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4943" y="2375"/>
              <a:ext cx="4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35"/>
            <p:cNvSpPr>
              <a:spLocks noChangeArrowheads="1"/>
            </p:cNvSpPr>
            <p:nvPr/>
          </p:nvSpPr>
          <p:spPr bwMode="auto">
            <a:xfrm>
              <a:off x="2524" y="2890"/>
              <a:ext cx="76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3286" y="2890"/>
              <a:ext cx="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>
              <a:off x="3781" y="2890"/>
              <a:ext cx="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4276" y="2890"/>
              <a:ext cx="49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4771" y="2890"/>
              <a:ext cx="494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2" name="Group 40"/>
            <p:cNvGrpSpPr>
              <a:grpSpLocks/>
            </p:cNvGrpSpPr>
            <p:nvPr/>
          </p:nvGrpSpPr>
          <p:grpSpPr bwMode="auto">
            <a:xfrm>
              <a:off x="4862" y="1859"/>
              <a:ext cx="656" cy="516"/>
              <a:chOff x="2441" y="701"/>
              <a:chExt cx="350" cy="384"/>
            </a:xfrm>
          </p:grpSpPr>
          <p:sp>
            <p:nvSpPr>
              <p:cNvPr id="87" name="Rectangle 41"/>
              <p:cNvSpPr>
                <a:spLocks noChangeArrowheads="1"/>
              </p:cNvSpPr>
              <p:nvPr/>
            </p:nvSpPr>
            <p:spPr bwMode="auto">
              <a:xfrm>
                <a:off x="2484" y="701"/>
                <a:ext cx="26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Rectangle 42"/>
              <p:cNvSpPr>
                <a:spLocks noChangeArrowheads="1"/>
              </p:cNvSpPr>
              <p:nvPr/>
            </p:nvSpPr>
            <p:spPr bwMode="auto">
              <a:xfrm>
                <a:off x="2441" y="701"/>
                <a:ext cx="35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3" name="Group 43"/>
            <p:cNvGrpSpPr>
              <a:grpSpLocks/>
            </p:cNvGrpSpPr>
            <p:nvPr/>
          </p:nvGrpSpPr>
          <p:grpSpPr bwMode="auto">
            <a:xfrm>
              <a:off x="288" y="2324"/>
              <a:ext cx="813" cy="1078"/>
              <a:chOff x="0" y="1050"/>
              <a:chExt cx="434" cy="803"/>
            </a:xfrm>
          </p:grpSpPr>
          <p:sp>
            <p:nvSpPr>
              <p:cNvPr id="85" name="Rectangle 44"/>
              <p:cNvSpPr>
                <a:spLocks noChangeArrowheads="1"/>
              </p:cNvSpPr>
              <p:nvPr/>
            </p:nvSpPr>
            <p:spPr bwMode="auto">
              <a:xfrm>
                <a:off x="76" y="1050"/>
                <a:ext cx="348" cy="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+[</a:t>
                </a:r>
                <a:r>
                  <a:rPr kumimoji="1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B]</a:t>
                </a:r>
                <a:r>
                  <a:rPr kumimoji="1" lang="zh-CN" altLang="en-US" sz="2000" i="0" u="none" strike="noStrike" kern="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补</a:t>
                </a:r>
                <a:endPara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6" name="Rectangle 45"/>
              <p:cNvSpPr>
                <a:spLocks noChangeArrowheads="1"/>
              </p:cNvSpPr>
              <p:nvPr/>
            </p:nvSpPr>
            <p:spPr bwMode="auto">
              <a:xfrm>
                <a:off x="0" y="1469"/>
                <a:ext cx="43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4" name="Rectangle 47"/>
            <p:cNvSpPr>
              <a:spLocks noChangeArrowheads="1"/>
            </p:cNvSpPr>
            <p:nvPr/>
          </p:nvSpPr>
          <p:spPr bwMode="auto">
            <a:xfrm>
              <a:off x="1023" y="2356"/>
              <a:ext cx="1181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ea typeface="宋体" panose="02010600030101010101" pitchFamily="2" charset="-122"/>
                  <a:cs typeface="Times"/>
                </a:rPr>
                <a:t>      </a:t>
              </a: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"/>
                </a:rPr>
                <a:t>11．011</a:t>
              </a:r>
              <a:r>
                <a:rPr kumimoji="1" lang="zh-CN" altLang="zh-CN" sz="2000" kern="0" dirty="0">
                  <a:solidFill>
                    <a:srgbClr val="000000"/>
                  </a:solidFill>
                  <a:latin typeface="+mj-lt"/>
                  <a:cs typeface="Times"/>
                </a:rPr>
                <a:t>0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"/>
              </a:endParaRPr>
            </a:p>
          </p:txBody>
        </p:sp>
      </p:grpSp>
      <p:sp>
        <p:nvSpPr>
          <p:cNvPr id="136" name="Rectangle 49"/>
          <p:cNvSpPr>
            <a:spLocks noChangeArrowheads="1"/>
          </p:cNvSpPr>
          <p:nvPr/>
        </p:nvSpPr>
        <p:spPr bwMode="auto">
          <a:xfrm>
            <a:off x="5015086" y="5589240"/>
            <a:ext cx="6840760" cy="720080"/>
          </a:xfrm>
          <a:prstGeom prst="rect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[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30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]</a:t>
            </a:r>
            <a:r>
              <a:rPr kumimoji="1" lang="zh-CN" altLang="en-US" baseline="-30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kumimoji="1" lang="zh-CN" altLang="en-US" baseline="-30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[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B]</a:t>
            </a:r>
            <a:r>
              <a:rPr kumimoji="1" lang="zh-CN" altLang="en-US" baseline="-30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 表示[ 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]</a:t>
            </a:r>
            <a:r>
              <a:rPr kumimoji="1" lang="zh-CN" altLang="en-US" baseline="-25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发生除法溢出</a:t>
            </a:r>
          </a:p>
        </p:txBody>
      </p:sp>
      <p:sp>
        <p:nvSpPr>
          <p:cNvPr id="89" name="矩形 88"/>
          <p:cNvSpPr/>
          <p:nvPr/>
        </p:nvSpPr>
        <p:spPr>
          <a:xfrm>
            <a:off x="1702718" y="5699922"/>
            <a:ext cx="3096344" cy="609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6" grpId="0" animBg="1"/>
      <p:bldP spid="8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504113" y="2132856"/>
            <a:ext cx="9144000" cy="88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3.4.4</a:t>
            </a:r>
            <a:r>
              <a:rPr lang="zh-CN" altLang="en-US" sz="4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 快速除法</a:t>
            </a:r>
            <a:endParaRPr lang="en-US" altLang="zh-CN" sz="44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29659"/>
      </p:ext>
    </p:extLst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38" y="47325"/>
            <a:ext cx="8561523" cy="63427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3.4.4  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686" y="3645024"/>
            <a:ext cx="10441160" cy="10801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altLang="zh-CN" sz="600" dirty="0"/>
          </a:p>
          <a:p>
            <a:pPr marL="57150" indent="0">
              <a:lnSpc>
                <a:spcPct val="130000"/>
              </a:lnSpc>
              <a:buNone/>
            </a:pPr>
            <a:r>
              <a:rPr lang="en-US" altLang="zh-CN" sz="2800" dirty="0"/>
              <a:t>  </a:t>
            </a:r>
            <a:r>
              <a:rPr lang="zh-CN" altLang="en-US" sz="2800" dirty="0"/>
              <a:t>乘法中，用阵列乘法器，加速加法运算速度，从而加速乘法</a:t>
            </a:r>
            <a:endParaRPr lang="en-US" altLang="zh-CN" sz="2800" dirty="0"/>
          </a:p>
        </p:txBody>
      </p:sp>
      <p:sp>
        <p:nvSpPr>
          <p:cNvPr id="4" name="云形标注 3"/>
          <p:cNvSpPr/>
          <p:nvPr/>
        </p:nvSpPr>
        <p:spPr>
          <a:xfrm>
            <a:off x="2494806" y="1340768"/>
            <a:ext cx="6912768" cy="1187227"/>
          </a:xfrm>
          <a:prstGeom prst="cloudCallout">
            <a:avLst>
              <a:gd name="adj1" fmla="val -52264"/>
              <a:gd name="adj2" fmla="val 33202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如何加快除法处理速度呢？</a:t>
            </a:r>
            <a:r>
              <a:rPr lang="zh-CN" altLang="en-US" b="0" dirty="0">
                <a:solidFill>
                  <a:schemeClr val="tx1"/>
                </a:solidFill>
                <a:latin typeface="+mj-ea"/>
              </a:rPr>
              <a:t>？</a:t>
            </a:r>
            <a:endParaRPr lang="en-US" altLang="zh-CN" b="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5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99" y="1700808"/>
            <a:ext cx="1431487" cy="143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35" descr="u=207606497,4036238559&amp;fm=21&amp;gp=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4941168"/>
            <a:ext cx="76083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414686" y="5013176"/>
            <a:ext cx="10441160" cy="9371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">
              <a:lnSpc>
                <a:spcPct val="150000"/>
              </a:lnSpc>
              <a:spcAft>
                <a:spcPts val="0"/>
              </a:spcAft>
            </a:pPr>
            <a:r>
              <a:rPr lang="zh-CN" altLang="en-US" b="0" dirty="0"/>
              <a:t>除法中，有没有</a:t>
            </a:r>
            <a:r>
              <a:rPr lang="zh-CN" altLang="en-US" b="0" dirty="0">
                <a:solidFill>
                  <a:srgbClr val="005BE2"/>
                </a:solidFill>
              </a:rPr>
              <a:t>阵列除法器</a:t>
            </a:r>
            <a:r>
              <a:rPr lang="zh-CN" altLang="en-US" b="0" dirty="0"/>
              <a:t>，通过</a:t>
            </a:r>
            <a:r>
              <a:rPr lang="zh-CN" altLang="en-US" b="0" dirty="0">
                <a:solidFill>
                  <a:srgbClr val="005BE2"/>
                </a:solidFill>
              </a:rPr>
              <a:t>加速加减法运算</a:t>
            </a:r>
            <a:r>
              <a:rPr lang="zh-CN" altLang="en-US" b="0" dirty="0"/>
              <a:t>，加速除法？</a:t>
            </a:r>
            <a:endParaRPr lang="en-US" altLang="zh-CN" b="0" dirty="0"/>
          </a:p>
          <a:p>
            <a:pPr marL="457200" lvl="1" indent="0">
              <a:lnSpc>
                <a:spcPct val="60000"/>
              </a:lnSpc>
              <a:spcAft>
                <a:spcPts val="1800"/>
              </a:spcAft>
              <a:buNone/>
            </a:pPr>
            <a:endParaRPr lang="zh-CN" altLang="en-US" sz="1800" b="0" dirty="0"/>
          </a:p>
        </p:txBody>
      </p:sp>
      <p:cxnSp>
        <p:nvCxnSpPr>
          <p:cNvPr id="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E:\学校\201211092214463039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95" y="54109"/>
            <a:ext cx="8561523" cy="6710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3.4.4  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快速除法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8633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阵列除法器</a:t>
            </a:r>
            <a:endParaRPr lang="en-US" altLang="zh-CN" dirty="0"/>
          </a:p>
          <a:p>
            <a:pPr lvl="1"/>
            <a:r>
              <a:rPr lang="zh-CN" altLang="en-US" dirty="0"/>
              <a:t>可控加减单元</a:t>
            </a:r>
            <a:r>
              <a:rPr lang="en-US" altLang="zh-CN" dirty="0"/>
              <a:t>CAS——</a:t>
            </a:r>
            <a:r>
              <a:rPr lang="zh-CN" altLang="en-US" dirty="0">
                <a:solidFill>
                  <a:srgbClr val="FF0000"/>
                </a:solidFill>
              </a:rPr>
              <a:t>最核心部件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198662" y="2466737"/>
            <a:ext cx="4392488" cy="3672408"/>
            <a:chOff x="1198662" y="2636912"/>
            <a:chExt cx="4392488" cy="3672408"/>
          </a:xfrm>
        </p:grpSpPr>
        <p:grpSp>
          <p:nvGrpSpPr>
            <p:cNvPr id="47" name="组合 46"/>
            <p:cNvGrpSpPr/>
            <p:nvPr/>
          </p:nvGrpSpPr>
          <p:grpSpPr>
            <a:xfrm>
              <a:off x="1198662" y="2636912"/>
              <a:ext cx="4392488" cy="3672408"/>
              <a:chOff x="1198662" y="2438636"/>
              <a:chExt cx="4680520" cy="387068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198662" y="2438636"/>
                <a:ext cx="4680520" cy="38706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206774" y="3140968"/>
                <a:ext cx="2736304" cy="2448272"/>
                <a:chOff x="2206774" y="3140968"/>
                <a:chExt cx="2736304" cy="2448272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2206774" y="3140968"/>
                  <a:ext cx="2736304" cy="2448272"/>
                  <a:chOff x="2206774" y="3140968"/>
                  <a:chExt cx="2736304" cy="2448272"/>
                </a:xfrm>
              </p:grpSpPr>
              <p:sp>
                <p:nvSpPr>
                  <p:cNvPr id="3" name="矩形 2"/>
                  <p:cNvSpPr/>
                  <p:nvPr/>
                </p:nvSpPr>
                <p:spPr>
                  <a:xfrm>
                    <a:off x="2206774" y="3140968"/>
                    <a:ext cx="2736304" cy="2448272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2566814" y="4653136"/>
                    <a:ext cx="1152128" cy="576064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文本框 5"/>
                      <p:cNvSpPr txBox="1"/>
                      <p:nvPr/>
                    </p:nvSpPr>
                    <p:spPr>
                      <a:xfrm>
                        <a:off x="2881966" y="4493363"/>
                        <a:ext cx="576064" cy="5839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endParaRPr lang="zh-CN" alt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j-ea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文本框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81966" y="4493363"/>
                        <a:ext cx="576064" cy="58390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4348" b="-9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" name="矩形 7"/>
                <p:cNvSpPr/>
                <p:nvPr/>
              </p:nvSpPr>
              <p:spPr>
                <a:xfrm>
                  <a:off x="2602818" y="4057381"/>
                  <a:ext cx="648072" cy="28803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2782838" y="3849440"/>
                      <a:ext cx="288032" cy="4865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endParaRPr lang="zh-CN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2838" y="3849440"/>
                      <a:ext cx="288032" cy="48659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5263"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" name="直接箭头连接符 11"/>
              <p:cNvCxnSpPr>
                <a:endCxn id="5" idx="3"/>
              </p:cNvCxnSpPr>
              <p:nvPr/>
            </p:nvCxnSpPr>
            <p:spPr>
              <a:xfrm flipH="1">
                <a:off x="3718942" y="4941168"/>
                <a:ext cx="194421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H="1">
                <a:off x="1558702" y="4941168"/>
                <a:ext cx="100811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1558702" y="3671182"/>
                <a:ext cx="41044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2746834" y="3671182"/>
                <a:ext cx="0" cy="38619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3070870" y="3474849"/>
                <a:ext cx="0" cy="60222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2854846" y="3474849"/>
                <a:ext cx="2160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2422798" y="2708920"/>
                <a:ext cx="432048" cy="7659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9" idx="2"/>
              </p:cNvCxnSpPr>
              <p:nvPr/>
            </p:nvCxnSpPr>
            <p:spPr>
              <a:xfrm>
                <a:off x="2926854" y="4336030"/>
                <a:ext cx="0" cy="30354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3502918" y="2708920"/>
                <a:ext cx="0" cy="19442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3070870" y="3861048"/>
                <a:ext cx="12241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4295006" y="3864281"/>
                <a:ext cx="0" cy="13649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5" idx="2"/>
              </p:cNvCxnSpPr>
              <p:nvPr/>
            </p:nvCxnSpPr>
            <p:spPr>
              <a:xfrm>
                <a:off x="3142878" y="5229200"/>
                <a:ext cx="0" cy="86409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接箭头连接符 49"/>
            <p:cNvCxnSpPr/>
            <p:nvPr/>
          </p:nvCxnSpPr>
          <p:spPr>
            <a:xfrm>
              <a:off x="4104462" y="5284529"/>
              <a:ext cx="608190" cy="5927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矩形 51"/>
          <p:cNvSpPr/>
          <p:nvPr/>
        </p:nvSpPr>
        <p:spPr>
          <a:xfrm>
            <a:off x="5817058" y="2348880"/>
            <a:ext cx="6373355" cy="4018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66700" lvl="1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Font typeface="Wingdings" pitchFamily="2" charset="2"/>
              <a:buChar char="n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华文新魏"/>
              </a:rPr>
              <a:t>CAS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</a:rPr>
              <a:t>由一个全加单元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  <a:sym typeface="Symbol" pitchFamily="18" charset="2"/>
              </a:rPr>
              <a:t>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</a:rPr>
              <a:t>和一个控制加减的异或门组成</a:t>
            </a:r>
          </a:p>
          <a:p>
            <a:pPr marL="625475" lvl="2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华文新魏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华文新魏"/>
              </a:rPr>
              <a:t>B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</a:rPr>
              <a:t>为本位输入</a:t>
            </a:r>
            <a:endParaRPr kumimoji="1" lang="en-US" altLang="zh-CN" sz="2400" dirty="0">
              <a:solidFill>
                <a:srgbClr val="000000"/>
              </a:solidFill>
              <a:latin typeface="Times New Roman"/>
              <a:ea typeface="华文新魏"/>
            </a:endParaRPr>
          </a:p>
          <a:p>
            <a:pPr marL="625475" lvl="2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华文新魏"/>
              </a:rPr>
              <a:t>C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i-1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</a:rPr>
              <a:t>为低位来的进位(借位)信号</a:t>
            </a:r>
            <a:endParaRPr kumimoji="1" lang="en-US" altLang="zh-CN" sz="2400" dirty="0">
              <a:solidFill>
                <a:srgbClr val="000000"/>
              </a:solidFill>
              <a:latin typeface="Times New Roman"/>
              <a:ea typeface="华文新魏"/>
            </a:endParaRPr>
          </a:p>
          <a:p>
            <a:pPr marL="625475" lvl="2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华文新魏"/>
              </a:rPr>
              <a:t>S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</a:rPr>
              <a:t>为本位和(差)</a:t>
            </a:r>
            <a:endParaRPr kumimoji="1" lang="en-US" altLang="zh-CN" sz="2400" dirty="0">
              <a:solidFill>
                <a:srgbClr val="000000"/>
              </a:solidFill>
              <a:latin typeface="Times New Roman"/>
              <a:ea typeface="华文新魏"/>
            </a:endParaRPr>
          </a:p>
          <a:p>
            <a:pPr marL="625475" lvl="2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华文新魏"/>
              </a:rPr>
              <a:t>C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</a:rPr>
              <a:t>为进位信号</a:t>
            </a:r>
          </a:p>
          <a:p>
            <a:pPr marL="625475" lvl="2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华文新魏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</a:rPr>
              <a:t>为加减控制命令</a:t>
            </a:r>
            <a:endParaRPr kumimoji="1" lang="en-US" altLang="zh-CN" sz="2400" dirty="0">
              <a:solidFill>
                <a:srgbClr val="000000"/>
              </a:solidFill>
              <a:latin typeface="Times New Roman"/>
              <a:ea typeface="华文新魏"/>
            </a:endParaRPr>
          </a:p>
          <a:p>
            <a:pPr marL="984250" lvl="3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70000"/>
              <a:buFont typeface="Wingdings" pitchFamily="2" charset="2"/>
              <a:buChar char="u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华文新魏"/>
              </a:rPr>
              <a:t>P=0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</a:rPr>
              <a:t>时，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  <a:sym typeface="Symbol" pitchFamily="18" charset="2"/>
              </a:rPr>
              <a:t>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</a:rPr>
              <a:t>是加法单元，实现操作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华文新魏"/>
              </a:rPr>
              <a:t>A+B</a:t>
            </a:r>
          </a:p>
          <a:p>
            <a:pPr marL="984250" lvl="3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70000"/>
              <a:buFont typeface="Wingdings" pitchFamily="2" charset="2"/>
              <a:buChar char="u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华文新魏"/>
              </a:rPr>
              <a:t>P=1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</a:rPr>
              <a:t>时，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  <a:sym typeface="Symbol" pitchFamily="18" charset="2"/>
              </a:rPr>
              <a:t>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华文新魏"/>
              </a:rPr>
              <a:t>是减法单元，实现操作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华文新魏"/>
              </a:rPr>
              <a:t>A-B</a:t>
            </a:r>
          </a:p>
        </p:txBody>
      </p:sp>
      <p:sp>
        <p:nvSpPr>
          <p:cNvPr id="53" name="矩形 52"/>
          <p:cNvSpPr/>
          <p:nvPr/>
        </p:nvSpPr>
        <p:spPr>
          <a:xfrm>
            <a:off x="2942414" y="2431216"/>
            <a:ext cx="418704" cy="522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/>
                <a:ea typeface="华文新魏"/>
              </a:rPr>
              <a:t>A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i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1781398" y="2420888"/>
            <a:ext cx="404277" cy="522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/>
                <a:ea typeface="华文新魏"/>
              </a:rPr>
              <a:t>B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i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239822" y="5494250"/>
            <a:ext cx="404277" cy="522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/>
                <a:ea typeface="华文新魏"/>
              </a:rPr>
              <a:t>B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i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913957" y="4266937"/>
            <a:ext cx="561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/>
                <a:ea typeface="华文新魏"/>
              </a:rPr>
              <a:t>C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i-1</a:t>
            </a:r>
            <a:endParaRPr lang="zh-CN" altLang="en-US" sz="2000" dirty="0"/>
          </a:p>
        </p:txBody>
      </p:sp>
      <p:sp>
        <p:nvSpPr>
          <p:cNvPr id="57" name="矩形 56"/>
          <p:cNvSpPr/>
          <p:nvPr/>
        </p:nvSpPr>
        <p:spPr>
          <a:xfrm>
            <a:off x="2645857" y="5494251"/>
            <a:ext cx="375423" cy="522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/>
                <a:ea typeface="华文新魏"/>
              </a:rPr>
              <a:t>S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i</a:t>
            </a:r>
            <a:endParaRPr lang="zh-CN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1572046" y="4266937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/>
                <a:ea typeface="华文新魏"/>
              </a:rPr>
              <a:t>C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Times New Roman"/>
                <a:ea typeface="华文新魏"/>
              </a:rPr>
              <a:t>i</a:t>
            </a:r>
            <a:endParaRPr lang="zh-CN" altLang="en-US" sz="2000" dirty="0"/>
          </a:p>
        </p:txBody>
      </p:sp>
      <p:sp>
        <p:nvSpPr>
          <p:cNvPr id="59" name="矩形 58"/>
          <p:cNvSpPr/>
          <p:nvPr/>
        </p:nvSpPr>
        <p:spPr>
          <a:xfrm>
            <a:off x="1577068" y="3157482"/>
            <a:ext cx="341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/>
                <a:ea typeface="华文新魏"/>
              </a:rPr>
              <a:t>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2778378" y="4446784"/>
                <a:ext cx="54061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endParaRPr lang="zh-CN" altLang="en-US" sz="2000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378" y="4446784"/>
                <a:ext cx="540614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4348" b="-9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685350" y="3722289"/>
                <a:ext cx="2703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endParaRPr lang="zh-CN" altLang="en-US" sz="1600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350" y="3722289"/>
                <a:ext cx="270307" cy="553998"/>
              </a:xfrm>
              <a:prstGeom prst="rect">
                <a:avLst/>
              </a:prstGeom>
              <a:blipFill rotWithShape="1">
                <a:blip r:embed="rId6"/>
                <a:stretch>
                  <a:fillRect l="-8889" t="-4348" r="-8889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2778378" y="4459178"/>
            <a:ext cx="540614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j-ea"/>
              </a:rPr>
              <a:t>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2685350" y="3789040"/>
                <a:ext cx="270307" cy="420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0" i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⨁</m:t>
                      </m:r>
                    </m:oMath>
                  </m:oMathPara>
                </a14:m>
                <a:endParaRPr lang="zh-CN" altLang="en-US" sz="1800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350" y="3789040"/>
                <a:ext cx="270307" cy="420495"/>
              </a:xfrm>
              <a:prstGeom prst="rect">
                <a:avLst/>
              </a:prstGeom>
              <a:blipFill rotWithShape="1">
                <a:blip r:embed="rId7"/>
                <a:stretch>
                  <a:fillRect l="-8889" t="-31429" r="-22222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E:\学校\2012110922144630394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38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35" grpId="0"/>
      <p:bldP spid="37" grpId="0"/>
      <p:bldP spid="39" grpId="0"/>
      <p:bldP spid="4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11" y="55169"/>
            <a:ext cx="8561523" cy="57348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3.4.4  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542" y="1125538"/>
            <a:ext cx="3384376" cy="5040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阵列除法器</a:t>
            </a:r>
            <a:endParaRPr lang="en-US" altLang="zh-CN" dirty="0"/>
          </a:p>
          <a:p>
            <a:pPr lvl="1"/>
            <a:r>
              <a:rPr lang="zh-CN" altLang="en-US" dirty="0"/>
              <a:t>实现两个正数用加减交替法进行相除</a:t>
            </a:r>
            <a:endParaRPr lang="en-US" altLang="zh-CN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078982" y="639764"/>
            <a:ext cx="7156338" cy="6052877"/>
            <a:chOff x="1778" y="760"/>
            <a:chExt cx="3747" cy="304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778" y="760"/>
              <a:ext cx="3747" cy="3049"/>
              <a:chOff x="1778" y="1018"/>
              <a:chExt cx="3747" cy="3049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1946" y="1180"/>
                <a:ext cx="3579" cy="2678"/>
                <a:chOff x="2760" y="1698"/>
                <a:chExt cx="6758" cy="4698"/>
              </a:xfrm>
            </p:grpSpPr>
            <p:sp>
              <p:nvSpPr>
                <p:cNvPr id="45" name="Rectangle 8"/>
                <p:cNvSpPr>
                  <a:spLocks noChangeArrowheads="1"/>
                </p:cNvSpPr>
                <p:nvPr/>
              </p:nvSpPr>
              <p:spPr bwMode="auto">
                <a:xfrm>
                  <a:off x="4126" y="571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46" name="Freeform 9"/>
                <p:cNvSpPr>
                  <a:spLocks/>
                </p:cNvSpPr>
                <p:nvPr/>
              </p:nvSpPr>
              <p:spPr bwMode="auto">
                <a:xfrm>
                  <a:off x="6270" y="451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47" name="Freeform 10"/>
                <p:cNvSpPr>
                  <a:spLocks/>
                </p:cNvSpPr>
                <p:nvPr/>
              </p:nvSpPr>
              <p:spPr bwMode="auto">
                <a:xfrm>
                  <a:off x="6934" y="4534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48" name="Line 11"/>
                <p:cNvSpPr>
                  <a:spLocks noChangeShapeType="1"/>
                </p:cNvSpPr>
                <p:nvPr/>
              </p:nvSpPr>
              <p:spPr bwMode="auto">
                <a:xfrm>
                  <a:off x="8308" y="451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49" name="Line 12"/>
                <p:cNvSpPr>
                  <a:spLocks noChangeShapeType="1"/>
                </p:cNvSpPr>
                <p:nvPr/>
              </p:nvSpPr>
              <p:spPr bwMode="auto">
                <a:xfrm>
                  <a:off x="7614" y="393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50" name="Freeform 13"/>
                <p:cNvSpPr>
                  <a:spLocks/>
                </p:cNvSpPr>
                <p:nvPr/>
              </p:nvSpPr>
              <p:spPr bwMode="auto">
                <a:xfrm>
                  <a:off x="6938" y="5145"/>
                  <a:ext cx="1" cy="324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324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1" name="Freeform 14"/>
                <p:cNvSpPr>
                  <a:spLocks/>
                </p:cNvSpPr>
                <p:nvPr/>
              </p:nvSpPr>
              <p:spPr bwMode="auto">
                <a:xfrm>
                  <a:off x="7610" y="5133"/>
                  <a:ext cx="1" cy="300"/>
                </a:xfrm>
                <a:custGeom>
                  <a:avLst/>
                  <a:gdLst>
                    <a:gd name="T0" fmla="*/ 0 w 1"/>
                    <a:gd name="T1" fmla="*/ 0 h 300"/>
                    <a:gd name="T2" fmla="*/ 0 w 1"/>
                    <a:gd name="T3" fmla="*/ 300 h 300"/>
                    <a:gd name="T4" fmla="*/ 0 60000 65536"/>
                    <a:gd name="T5" fmla="*/ 0 60000 65536"/>
                    <a:gd name="T6" fmla="*/ 0 w 1"/>
                    <a:gd name="T7" fmla="*/ 0 h 300"/>
                    <a:gd name="T8" fmla="*/ 1 w 1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0">
                      <a:moveTo>
                        <a:pt x="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2" name="Freeform 15"/>
                <p:cNvSpPr>
                  <a:spLocks/>
                </p:cNvSpPr>
                <p:nvPr/>
              </p:nvSpPr>
              <p:spPr bwMode="auto">
                <a:xfrm>
                  <a:off x="8306" y="5145"/>
                  <a:ext cx="1" cy="324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324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3" name="Freeform 16"/>
                <p:cNvSpPr>
                  <a:spLocks/>
                </p:cNvSpPr>
                <p:nvPr/>
              </p:nvSpPr>
              <p:spPr bwMode="auto">
                <a:xfrm>
                  <a:off x="7740" y="3919"/>
                  <a:ext cx="348" cy="240"/>
                </a:xfrm>
                <a:custGeom>
                  <a:avLst/>
                  <a:gdLst>
                    <a:gd name="T0" fmla="*/ 0 w 348"/>
                    <a:gd name="T1" fmla="*/ 0 h 240"/>
                    <a:gd name="T2" fmla="*/ 348 w 348"/>
                    <a:gd name="T3" fmla="*/ 240 h 240"/>
                    <a:gd name="T4" fmla="*/ 0 60000 65536"/>
                    <a:gd name="T5" fmla="*/ 0 60000 65536"/>
                    <a:gd name="T6" fmla="*/ 0 w 348"/>
                    <a:gd name="T7" fmla="*/ 0 h 240"/>
                    <a:gd name="T8" fmla="*/ 348 w 348"/>
                    <a:gd name="T9" fmla="*/ 240 h 2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40">
                      <a:moveTo>
                        <a:pt x="0" y="0"/>
                      </a:moveTo>
                      <a:lnTo>
                        <a:pt x="348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7615" y="451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55" name="Freeform 18"/>
                <p:cNvSpPr>
                  <a:spLocks/>
                </p:cNvSpPr>
                <p:nvPr/>
              </p:nvSpPr>
              <p:spPr bwMode="auto">
                <a:xfrm>
                  <a:off x="4238" y="1713"/>
                  <a:ext cx="1" cy="624"/>
                </a:xfrm>
                <a:custGeom>
                  <a:avLst/>
                  <a:gdLst>
                    <a:gd name="T0" fmla="*/ 0 w 1"/>
                    <a:gd name="T1" fmla="*/ 0 h 624"/>
                    <a:gd name="T2" fmla="*/ 0 w 1"/>
                    <a:gd name="T3" fmla="*/ 624 h 624"/>
                    <a:gd name="T4" fmla="*/ 0 60000 65536"/>
                    <a:gd name="T5" fmla="*/ 0 60000 65536"/>
                    <a:gd name="T6" fmla="*/ 0 w 1"/>
                    <a:gd name="T7" fmla="*/ 0 h 624"/>
                    <a:gd name="T8" fmla="*/ 1 w 1"/>
                    <a:gd name="T9" fmla="*/ 624 h 6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24">
                      <a:moveTo>
                        <a:pt x="0" y="0"/>
                      </a:moveTo>
                      <a:lnTo>
                        <a:pt x="0" y="6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6" name="Freeform 19"/>
                <p:cNvSpPr>
                  <a:spLocks/>
                </p:cNvSpPr>
                <p:nvPr/>
              </p:nvSpPr>
              <p:spPr bwMode="auto">
                <a:xfrm>
                  <a:off x="4898" y="1713"/>
                  <a:ext cx="1" cy="576"/>
                </a:xfrm>
                <a:custGeom>
                  <a:avLst/>
                  <a:gdLst>
                    <a:gd name="T0" fmla="*/ 0 w 1"/>
                    <a:gd name="T1" fmla="*/ 0 h 576"/>
                    <a:gd name="T2" fmla="*/ 0 w 1"/>
                    <a:gd name="T3" fmla="*/ 576 h 576"/>
                    <a:gd name="T4" fmla="*/ 0 60000 65536"/>
                    <a:gd name="T5" fmla="*/ 0 60000 65536"/>
                    <a:gd name="T6" fmla="*/ 0 w 1"/>
                    <a:gd name="T7" fmla="*/ 0 h 576"/>
                    <a:gd name="T8" fmla="*/ 1 w 1"/>
                    <a:gd name="T9" fmla="*/ 576 h 5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76">
                      <a:moveTo>
                        <a:pt x="0" y="0"/>
                      </a:moveTo>
                      <a:lnTo>
                        <a:pt x="0" y="5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7" name="Freeform 20"/>
                <p:cNvSpPr>
                  <a:spLocks/>
                </p:cNvSpPr>
                <p:nvPr/>
              </p:nvSpPr>
              <p:spPr bwMode="auto">
                <a:xfrm>
                  <a:off x="5582" y="1701"/>
                  <a:ext cx="1" cy="600"/>
                </a:xfrm>
                <a:custGeom>
                  <a:avLst/>
                  <a:gdLst>
                    <a:gd name="T0" fmla="*/ 0 w 1"/>
                    <a:gd name="T1" fmla="*/ 0 h 600"/>
                    <a:gd name="T2" fmla="*/ 0 w 1"/>
                    <a:gd name="T3" fmla="*/ 600 h 600"/>
                    <a:gd name="T4" fmla="*/ 0 60000 65536"/>
                    <a:gd name="T5" fmla="*/ 0 60000 65536"/>
                    <a:gd name="T6" fmla="*/ 0 w 1"/>
                    <a:gd name="T7" fmla="*/ 0 h 600"/>
                    <a:gd name="T8" fmla="*/ 1 w 1"/>
                    <a:gd name="T9" fmla="*/ 600 h 6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00">
                      <a:moveTo>
                        <a:pt x="0" y="0"/>
                      </a:moveTo>
                      <a:lnTo>
                        <a:pt x="0" y="6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8" name="Freeform 21"/>
                <p:cNvSpPr>
                  <a:spLocks/>
                </p:cNvSpPr>
                <p:nvPr/>
              </p:nvSpPr>
              <p:spPr bwMode="auto">
                <a:xfrm>
                  <a:off x="6266" y="1725"/>
                  <a:ext cx="1" cy="576"/>
                </a:xfrm>
                <a:custGeom>
                  <a:avLst/>
                  <a:gdLst>
                    <a:gd name="T0" fmla="*/ 0 w 1"/>
                    <a:gd name="T1" fmla="*/ 0 h 576"/>
                    <a:gd name="T2" fmla="*/ 0 w 1"/>
                    <a:gd name="T3" fmla="*/ 576 h 576"/>
                    <a:gd name="T4" fmla="*/ 0 60000 65536"/>
                    <a:gd name="T5" fmla="*/ 0 60000 65536"/>
                    <a:gd name="T6" fmla="*/ 0 w 1"/>
                    <a:gd name="T7" fmla="*/ 0 h 576"/>
                    <a:gd name="T8" fmla="*/ 1 w 1"/>
                    <a:gd name="T9" fmla="*/ 576 h 5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76">
                      <a:moveTo>
                        <a:pt x="0" y="0"/>
                      </a:moveTo>
                      <a:lnTo>
                        <a:pt x="0" y="5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9" name="Freeform 22"/>
                <p:cNvSpPr>
                  <a:spLocks/>
                </p:cNvSpPr>
                <p:nvPr/>
              </p:nvSpPr>
              <p:spPr bwMode="auto">
                <a:xfrm>
                  <a:off x="6938" y="1701"/>
                  <a:ext cx="1" cy="1284"/>
                </a:xfrm>
                <a:custGeom>
                  <a:avLst/>
                  <a:gdLst>
                    <a:gd name="T0" fmla="*/ 0 w 1"/>
                    <a:gd name="T1" fmla="*/ 0 h 1284"/>
                    <a:gd name="T2" fmla="*/ 0 w 1"/>
                    <a:gd name="T3" fmla="*/ 1284 h 1284"/>
                    <a:gd name="T4" fmla="*/ 0 60000 65536"/>
                    <a:gd name="T5" fmla="*/ 0 60000 65536"/>
                    <a:gd name="T6" fmla="*/ 0 w 1"/>
                    <a:gd name="T7" fmla="*/ 0 h 1284"/>
                    <a:gd name="T8" fmla="*/ 1 w 1"/>
                    <a:gd name="T9" fmla="*/ 1284 h 128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84">
                      <a:moveTo>
                        <a:pt x="0" y="0"/>
                      </a:moveTo>
                      <a:lnTo>
                        <a:pt x="0" y="12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60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5727" y="37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61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5727" y="38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62" name="Freeform 25"/>
                <p:cNvSpPr>
                  <a:spLocks/>
                </p:cNvSpPr>
                <p:nvPr/>
              </p:nvSpPr>
              <p:spPr bwMode="auto">
                <a:xfrm>
                  <a:off x="7610" y="1725"/>
                  <a:ext cx="1" cy="1896"/>
                </a:xfrm>
                <a:custGeom>
                  <a:avLst/>
                  <a:gdLst>
                    <a:gd name="T0" fmla="*/ 0 w 1"/>
                    <a:gd name="T1" fmla="*/ 0 h 1896"/>
                    <a:gd name="T2" fmla="*/ 0 w 1"/>
                    <a:gd name="T3" fmla="*/ 1896 h 1896"/>
                    <a:gd name="T4" fmla="*/ 0 60000 65536"/>
                    <a:gd name="T5" fmla="*/ 0 60000 65536"/>
                    <a:gd name="T6" fmla="*/ 0 w 1"/>
                    <a:gd name="T7" fmla="*/ 0 h 1896"/>
                    <a:gd name="T8" fmla="*/ 1 w 1"/>
                    <a:gd name="T9" fmla="*/ 1896 h 189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96">
                      <a:moveTo>
                        <a:pt x="0" y="0"/>
                      </a:moveTo>
                      <a:lnTo>
                        <a:pt x="0" y="189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63" name="Freeform 26"/>
                <p:cNvSpPr>
                  <a:spLocks/>
                </p:cNvSpPr>
                <p:nvPr/>
              </p:nvSpPr>
              <p:spPr bwMode="auto">
                <a:xfrm>
                  <a:off x="5397" y="4092"/>
                  <a:ext cx="1" cy="456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456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64" name="Freeform 27"/>
                <p:cNvSpPr>
                  <a:spLocks/>
                </p:cNvSpPr>
                <p:nvPr/>
              </p:nvSpPr>
              <p:spPr bwMode="auto">
                <a:xfrm>
                  <a:off x="5583" y="3937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65" name="Line 28"/>
                <p:cNvSpPr>
                  <a:spLocks noChangeShapeType="1"/>
                </p:cNvSpPr>
                <p:nvPr/>
              </p:nvSpPr>
              <p:spPr bwMode="auto">
                <a:xfrm>
                  <a:off x="6265" y="391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66" name="Line 29"/>
                <p:cNvSpPr>
                  <a:spLocks noChangeShapeType="1"/>
                </p:cNvSpPr>
                <p:nvPr/>
              </p:nvSpPr>
              <p:spPr bwMode="auto">
                <a:xfrm>
                  <a:off x="6934" y="394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67" name="Rectangle 30"/>
                <p:cNvSpPr>
                  <a:spLocks noChangeArrowheads="1"/>
                </p:cNvSpPr>
                <p:nvPr/>
              </p:nvSpPr>
              <p:spPr bwMode="auto">
                <a:xfrm>
                  <a:off x="5381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68" name="Rectangle 31"/>
                <p:cNvSpPr>
                  <a:spLocks noChangeArrowheads="1"/>
                </p:cNvSpPr>
                <p:nvPr/>
              </p:nvSpPr>
              <p:spPr bwMode="auto">
                <a:xfrm>
                  <a:off x="6075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69" name="Rectangle 32"/>
                <p:cNvSpPr>
                  <a:spLocks noChangeArrowheads="1"/>
                </p:cNvSpPr>
                <p:nvPr/>
              </p:nvSpPr>
              <p:spPr bwMode="auto">
                <a:xfrm>
                  <a:off x="6744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70" name="Rectangle 33"/>
                <p:cNvSpPr>
                  <a:spLocks noChangeArrowheads="1"/>
                </p:cNvSpPr>
                <p:nvPr/>
              </p:nvSpPr>
              <p:spPr bwMode="auto">
                <a:xfrm>
                  <a:off x="7401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7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727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7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5727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7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396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7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396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7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746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76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7746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77" name="Freeform 40"/>
                <p:cNvSpPr>
                  <a:spLocks/>
                </p:cNvSpPr>
                <p:nvPr/>
              </p:nvSpPr>
              <p:spPr bwMode="auto">
                <a:xfrm>
                  <a:off x="6396" y="3919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78" name="Freeform 41"/>
                <p:cNvSpPr>
                  <a:spLocks/>
                </p:cNvSpPr>
                <p:nvPr/>
              </p:nvSpPr>
              <p:spPr bwMode="auto">
                <a:xfrm>
                  <a:off x="5712" y="3907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79" name="Freeform 42"/>
                <p:cNvSpPr>
                  <a:spLocks/>
                </p:cNvSpPr>
                <p:nvPr/>
              </p:nvSpPr>
              <p:spPr bwMode="auto">
                <a:xfrm>
                  <a:off x="5016" y="3907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0" name="Freeform 43"/>
                <p:cNvSpPr>
                  <a:spLocks/>
                </p:cNvSpPr>
                <p:nvPr/>
              </p:nvSpPr>
              <p:spPr bwMode="auto">
                <a:xfrm>
                  <a:off x="5724" y="4507"/>
                  <a:ext cx="312" cy="276"/>
                </a:xfrm>
                <a:custGeom>
                  <a:avLst/>
                  <a:gdLst>
                    <a:gd name="T0" fmla="*/ 0 w 312"/>
                    <a:gd name="T1" fmla="*/ 0 h 276"/>
                    <a:gd name="T2" fmla="*/ 312 w 312"/>
                    <a:gd name="T3" fmla="*/ 276 h 276"/>
                    <a:gd name="T4" fmla="*/ 0 60000 65536"/>
                    <a:gd name="T5" fmla="*/ 0 60000 65536"/>
                    <a:gd name="T6" fmla="*/ 0 w 312"/>
                    <a:gd name="T7" fmla="*/ 0 h 276"/>
                    <a:gd name="T8" fmla="*/ 312 w 312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76">
                      <a:moveTo>
                        <a:pt x="0" y="0"/>
                      </a:moveTo>
                      <a:lnTo>
                        <a:pt x="312" y="2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1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2804" y="4417"/>
                  <a:ext cx="25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8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7065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83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7065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84" name="Rectangle 47"/>
                <p:cNvSpPr>
                  <a:spLocks noChangeArrowheads="1"/>
                </p:cNvSpPr>
                <p:nvPr/>
              </p:nvSpPr>
              <p:spPr bwMode="auto">
                <a:xfrm>
                  <a:off x="8094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5" name="Freeform 48"/>
                <p:cNvSpPr>
                  <a:spLocks/>
                </p:cNvSpPr>
                <p:nvPr/>
              </p:nvSpPr>
              <p:spPr bwMode="auto">
                <a:xfrm>
                  <a:off x="7056" y="3907"/>
                  <a:ext cx="336" cy="252"/>
                </a:xfrm>
                <a:custGeom>
                  <a:avLst/>
                  <a:gdLst>
                    <a:gd name="T0" fmla="*/ 0 w 336"/>
                    <a:gd name="T1" fmla="*/ 0 h 252"/>
                    <a:gd name="T2" fmla="*/ 336 w 336"/>
                    <a:gd name="T3" fmla="*/ 252 h 252"/>
                    <a:gd name="T4" fmla="*/ 0 60000 65536"/>
                    <a:gd name="T5" fmla="*/ 0 60000 65536"/>
                    <a:gd name="T6" fmla="*/ 0 w 336"/>
                    <a:gd name="T7" fmla="*/ 0 h 252"/>
                    <a:gd name="T8" fmla="*/ 336 w 336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6" h="252">
                      <a:moveTo>
                        <a:pt x="0" y="0"/>
                      </a:moveTo>
                      <a:lnTo>
                        <a:pt x="336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6" name="Freeform 49"/>
                <p:cNvSpPr>
                  <a:spLocks/>
                </p:cNvSpPr>
                <p:nvPr/>
              </p:nvSpPr>
              <p:spPr bwMode="auto">
                <a:xfrm>
                  <a:off x="8306" y="1737"/>
                  <a:ext cx="1" cy="2472"/>
                </a:xfrm>
                <a:custGeom>
                  <a:avLst/>
                  <a:gdLst>
                    <a:gd name="T0" fmla="*/ 0 w 1"/>
                    <a:gd name="T1" fmla="*/ 0 h 2472"/>
                    <a:gd name="T2" fmla="*/ 0 w 1"/>
                    <a:gd name="T3" fmla="*/ 2472 h 2472"/>
                    <a:gd name="T4" fmla="*/ 0 60000 65536"/>
                    <a:gd name="T5" fmla="*/ 0 60000 65536"/>
                    <a:gd name="T6" fmla="*/ 0 w 1"/>
                    <a:gd name="T7" fmla="*/ 0 h 2472"/>
                    <a:gd name="T8" fmla="*/ 1 w 1"/>
                    <a:gd name="T9" fmla="*/ 2472 h 24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72">
                      <a:moveTo>
                        <a:pt x="0" y="0"/>
                      </a:moveTo>
                      <a:lnTo>
                        <a:pt x="0" y="247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7" name="Rectangle 50"/>
                <p:cNvSpPr>
                  <a:spLocks noChangeArrowheads="1"/>
                </p:cNvSpPr>
                <p:nvPr/>
              </p:nvSpPr>
              <p:spPr bwMode="auto">
                <a:xfrm>
                  <a:off x="6058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8" name="Rectangle 51"/>
                <p:cNvSpPr>
                  <a:spLocks noChangeArrowheads="1"/>
                </p:cNvSpPr>
                <p:nvPr/>
              </p:nvSpPr>
              <p:spPr bwMode="auto">
                <a:xfrm>
                  <a:off x="6732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9" name="Rectangle 52"/>
                <p:cNvSpPr>
                  <a:spLocks noChangeArrowheads="1"/>
                </p:cNvSpPr>
                <p:nvPr/>
              </p:nvSpPr>
              <p:spPr bwMode="auto">
                <a:xfrm>
                  <a:off x="7401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90" name="Rectangle 53"/>
                <p:cNvSpPr>
                  <a:spLocks noChangeArrowheads="1"/>
                </p:cNvSpPr>
                <p:nvPr/>
              </p:nvSpPr>
              <p:spPr bwMode="auto">
                <a:xfrm>
                  <a:off x="8094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91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6396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2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396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3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7065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4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7065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5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8428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6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8428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792" y="5029"/>
                  <a:ext cx="324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8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7758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9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7758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00" name="Rectangle 63"/>
                <p:cNvSpPr>
                  <a:spLocks noChangeArrowheads="1"/>
                </p:cNvSpPr>
                <p:nvPr/>
              </p:nvSpPr>
              <p:spPr bwMode="auto">
                <a:xfrm>
                  <a:off x="8752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1" name="Freeform 64"/>
                <p:cNvSpPr>
                  <a:spLocks/>
                </p:cNvSpPr>
                <p:nvPr/>
              </p:nvSpPr>
              <p:spPr bwMode="auto">
                <a:xfrm>
                  <a:off x="7740" y="4507"/>
                  <a:ext cx="312" cy="252"/>
                </a:xfrm>
                <a:custGeom>
                  <a:avLst/>
                  <a:gdLst>
                    <a:gd name="T0" fmla="*/ 0 w 312"/>
                    <a:gd name="T1" fmla="*/ 0 h 252"/>
                    <a:gd name="T2" fmla="*/ 312 w 312"/>
                    <a:gd name="T3" fmla="*/ 252 h 252"/>
                    <a:gd name="T4" fmla="*/ 0 60000 65536"/>
                    <a:gd name="T5" fmla="*/ 0 60000 65536"/>
                    <a:gd name="T6" fmla="*/ 0 w 312"/>
                    <a:gd name="T7" fmla="*/ 0 h 252"/>
                    <a:gd name="T8" fmla="*/ 312 w 312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52">
                      <a:moveTo>
                        <a:pt x="0" y="0"/>
                      </a:moveTo>
                      <a:lnTo>
                        <a:pt x="312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2" name="Freeform 65"/>
                <p:cNvSpPr>
                  <a:spLocks/>
                </p:cNvSpPr>
                <p:nvPr/>
              </p:nvSpPr>
              <p:spPr bwMode="auto">
                <a:xfrm>
                  <a:off x="7068" y="4495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3" name="Freeform 66"/>
                <p:cNvSpPr>
                  <a:spLocks/>
                </p:cNvSpPr>
                <p:nvPr/>
              </p:nvSpPr>
              <p:spPr bwMode="auto">
                <a:xfrm>
                  <a:off x="6384" y="4495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4" name="Freeform 67"/>
                <p:cNvSpPr>
                  <a:spLocks/>
                </p:cNvSpPr>
                <p:nvPr/>
              </p:nvSpPr>
              <p:spPr bwMode="auto">
                <a:xfrm>
                  <a:off x="9125" y="5154"/>
                  <a:ext cx="168" cy="180"/>
                </a:xfrm>
                <a:custGeom>
                  <a:avLst/>
                  <a:gdLst>
                    <a:gd name="T0" fmla="*/ 0 w 168"/>
                    <a:gd name="T1" fmla="*/ 0 h 180"/>
                    <a:gd name="T2" fmla="*/ 168 w 168"/>
                    <a:gd name="T3" fmla="*/ 180 h 180"/>
                    <a:gd name="T4" fmla="*/ 0 60000 65536"/>
                    <a:gd name="T5" fmla="*/ 0 60000 65536"/>
                    <a:gd name="T6" fmla="*/ 0 w 168"/>
                    <a:gd name="T7" fmla="*/ 0 h 180"/>
                    <a:gd name="T8" fmla="*/ 168 w 168"/>
                    <a:gd name="T9" fmla="*/ 180 h 1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68" h="180">
                      <a:moveTo>
                        <a:pt x="0" y="0"/>
                      </a:moveTo>
                      <a:lnTo>
                        <a:pt x="168" y="1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5" name="Freeform 68"/>
                <p:cNvSpPr>
                  <a:spLocks/>
                </p:cNvSpPr>
                <p:nvPr/>
              </p:nvSpPr>
              <p:spPr bwMode="auto">
                <a:xfrm>
                  <a:off x="8424" y="4507"/>
                  <a:ext cx="300" cy="252"/>
                </a:xfrm>
                <a:custGeom>
                  <a:avLst/>
                  <a:gdLst>
                    <a:gd name="T0" fmla="*/ 0 w 300"/>
                    <a:gd name="T1" fmla="*/ 0 h 252"/>
                    <a:gd name="T2" fmla="*/ 300 w 300"/>
                    <a:gd name="T3" fmla="*/ 252 h 252"/>
                    <a:gd name="T4" fmla="*/ 0 60000 65536"/>
                    <a:gd name="T5" fmla="*/ 0 60000 65536"/>
                    <a:gd name="T6" fmla="*/ 0 w 300"/>
                    <a:gd name="T7" fmla="*/ 0 h 252"/>
                    <a:gd name="T8" fmla="*/ 300 w 300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0" h="252">
                      <a:moveTo>
                        <a:pt x="0" y="0"/>
                      </a:moveTo>
                      <a:lnTo>
                        <a:pt x="300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6" name="Freeform 69"/>
                <p:cNvSpPr>
                  <a:spLocks/>
                </p:cNvSpPr>
                <p:nvPr/>
              </p:nvSpPr>
              <p:spPr bwMode="auto">
                <a:xfrm>
                  <a:off x="8977" y="1752"/>
                  <a:ext cx="1" cy="3045"/>
                </a:xfrm>
                <a:custGeom>
                  <a:avLst/>
                  <a:gdLst>
                    <a:gd name="T0" fmla="*/ 0 w 1"/>
                    <a:gd name="T1" fmla="*/ 0 h 3045"/>
                    <a:gd name="T2" fmla="*/ 1 w 1"/>
                    <a:gd name="T3" fmla="*/ 3045 h 3045"/>
                    <a:gd name="T4" fmla="*/ 0 60000 65536"/>
                    <a:gd name="T5" fmla="*/ 0 60000 65536"/>
                    <a:gd name="T6" fmla="*/ 0 w 1"/>
                    <a:gd name="T7" fmla="*/ 0 h 3045"/>
                    <a:gd name="T8" fmla="*/ 1 w 1"/>
                    <a:gd name="T9" fmla="*/ 3045 h 304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45">
                      <a:moveTo>
                        <a:pt x="0" y="0"/>
                      </a:moveTo>
                      <a:lnTo>
                        <a:pt x="1" y="30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7" name="Freeform 70"/>
                <p:cNvSpPr>
                  <a:spLocks/>
                </p:cNvSpPr>
                <p:nvPr/>
              </p:nvSpPr>
              <p:spPr bwMode="auto">
                <a:xfrm>
                  <a:off x="7754" y="5157"/>
                  <a:ext cx="240" cy="228"/>
                </a:xfrm>
                <a:custGeom>
                  <a:avLst/>
                  <a:gdLst>
                    <a:gd name="T0" fmla="*/ 0 w 240"/>
                    <a:gd name="T1" fmla="*/ 0 h 228"/>
                    <a:gd name="T2" fmla="*/ 240 w 240"/>
                    <a:gd name="T3" fmla="*/ 228 h 228"/>
                    <a:gd name="T4" fmla="*/ 0 60000 65536"/>
                    <a:gd name="T5" fmla="*/ 0 60000 65536"/>
                    <a:gd name="T6" fmla="*/ 0 w 240"/>
                    <a:gd name="T7" fmla="*/ 0 h 228"/>
                    <a:gd name="T8" fmla="*/ 240 w 240"/>
                    <a:gd name="T9" fmla="*/ 228 h 22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28">
                      <a:moveTo>
                        <a:pt x="0" y="0"/>
                      </a:moveTo>
                      <a:lnTo>
                        <a:pt x="240" y="22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8" name="Freeform 71"/>
                <p:cNvSpPr>
                  <a:spLocks/>
                </p:cNvSpPr>
                <p:nvPr/>
              </p:nvSpPr>
              <p:spPr bwMode="auto">
                <a:xfrm>
                  <a:off x="7082" y="5145"/>
                  <a:ext cx="240" cy="240"/>
                </a:xfrm>
                <a:custGeom>
                  <a:avLst/>
                  <a:gdLst>
                    <a:gd name="T0" fmla="*/ 0 w 240"/>
                    <a:gd name="T1" fmla="*/ 0 h 240"/>
                    <a:gd name="T2" fmla="*/ 240 w 240"/>
                    <a:gd name="T3" fmla="*/ 240 h 240"/>
                    <a:gd name="T4" fmla="*/ 0 60000 65536"/>
                    <a:gd name="T5" fmla="*/ 0 60000 65536"/>
                    <a:gd name="T6" fmla="*/ 0 w 240"/>
                    <a:gd name="T7" fmla="*/ 0 h 240"/>
                    <a:gd name="T8" fmla="*/ 240 w 240"/>
                    <a:gd name="T9" fmla="*/ 240 h 2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40">
                      <a:moveTo>
                        <a:pt x="0" y="0"/>
                      </a:moveTo>
                      <a:lnTo>
                        <a:pt x="240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9" name="Freeform 72"/>
                <p:cNvSpPr>
                  <a:spLocks/>
                </p:cNvSpPr>
                <p:nvPr/>
              </p:nvSpPr>
              <p:spPr bwMode="auto">
                <a:xfrm>
                  <a:off x="6410" y="5157"/>
                  <a:ext cx="216" cy="264"/>
                </a:xfrm>
                <a:custGeom>
                  <a:avLst/>
                  <a:gdLst>
                    <a:gd name="T0" fmla="*/ 0 w 216"/>
                    <a:gd name="T1" fmla="*/ 0 h 264"/>
                    <a:gd name="T2" fmla="*/ 216 w 216"/>
                    <a:gd name="T3" fmla="*/ 264 h 264"/>
                    <a:gd name="T4" fmla="*/ 0 60000 65536"/>
                    <a:gd name="T5" fmla="*/ 0 60000 65536"/>
                    <a:gd name="T6" fmla="*/ 0 w 216"/>
                    <a:gd name="T7" fmla="*/ 0 h 264"/>
                    <a:gd name="T8" fmla="*/ 216 w 216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6" h="264">
                      <a:moveTo>
                        <a:pt x="0" y="0"/>
                      </a:moveTo>
                      <a:lnTo>
                        <a:pt x="216" y="26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0" name="Freeform 73"/>
                <p:cNvSpPr>
                  <a:spLocks/>
                </p:cNvSpPr>
                <p:nvPr/>
              </p:nvSpPr>
              <p:spPr bwMode="auto">
                <a:xfrm>
                  <a:off x="8450" y="5145"/>
                  <a:ext cx="240" cy="228"/>
                </a:xfrm>
                <a:custGeom>
                  <a:avLst/>
                  <a:gdLst>
                    <a:gd name="T0" fmla="*/ 0 w 240"/>
                    <a:gd name="T1" fmla="*/ 0 h 228"/>
                    <a:gd name="T2" fmla="*/ 240 w 240"/>
                    <a:gd name="T3" fmla="*/ 228 h 228"/>
                    <a:gd name="T4" fmla="*/ 0 60000 65536"/>
                    <a:gd name="T5" fmla="*/ 0 60000 65536"/>
                    <a:gd name="T6" fmla="*/ 0 w 240"/>
                    <a:gd name="T7" fmla="*/ 0 h 228"/>
                    <a:gd name="T8" fmla="*/ 240 w 240"/>
                    <a:gd name="T9" fmla="*/ 228 h 22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28">
                      <a:moveTo>
                        <a:pt x="0" y="0"/>
                      </a:moveTo>
                      <a:lnTo>
                        <a:pt x="240" y="22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1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8439" y="427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12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8439" y="44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13" name="Freeform 76"/>
                <p:cNvSpPr>
                  <a:spLocks/>
                </p:cNvSpPr>
                <p:nvPr/>
              </p:nvSpPr>
              <p:spPr bwMode="auto">
                <a:xfrm>
                  <a:off x="4807" y="4084"/>
                  <a:ext cx="4663" cy="5"/>
                </a:xfrm>
                <a:custGeom>
                  <a:avLst/>
                  <a:gdLst>
                    <a:gd name="T0" fmla="*/ 0 w 4663"/>
                    <a:gd name="T1" fmla="*/ 0 h 5"/>
                    <a:gd name="T2" fmla="*/ 4663 w 4663"/>
                    <a:gd name="T3" fmla="*/ 5 h 5"/>
                    <a:gd name="T4" fmla="*/ 0 60000 65536"/>
                    <a:gd name="T5" fmla="*/ 0 60000 65536"/>
                    <a:gd name="T6" fmla="*/ 0 w 4663"/>
                    <a:gd name="T7" fmla="*/ 0 h 5"/>
                    <a:gd name="T8" fmla="*/ 4663 w 4663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63" h="5">
                      <a:moveTo>
                        <a:pt x="0" y="0"/>
                      </a:moveTo>
                      <a:lnTo>
                        <a:pt x="4663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4" name="Freeform 77"/>
                <p:cNvSpPr>
                  <a:spLocks/>
                </p:cNvSpPr>
                <p:nvPr/>
              </p:nvSpPr>
              <p:spPr bwMode="auto">
                <a:xfrm>
                  <a:off x="5462" y="4650"/>
                  <a:ext cx="3994" cy="1"/>
                </a:xfrm>
                <a:custGeom>
                  <a:avLst/>
                  <a:gdLst>
                    <a:gd name="T0" fmla="*/ 0 w 3994"/>
                    <a:gd name="T1" fmla="*/ 0 h 1"/>
                    <a:gd name="T2" fmla="*/ 3994 w 3994"/>
                    <a:gd name="T3" fmla="*/ 1 h 1"/>
                    <a:gd name="T4" fmla="*/ 0 60000 65536"/>
                    <a:gd name="T5" fmla="*/ 0 60000 65536"/>
                    <a:gd name="T6" fmla="*/ 0 w 3994"/>
                    <a:gd name="T7" fmla="*/ 0 h 1"/>
                    <a:gd name="T8" fmla="*/ 3994 w 3994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994" h="1">
                      <a:moveTo>
                        <a:pt x="0" y="0"/>
                      </a:moveTo>
                      <a:lnTo>
                        <a:pt x="3994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5" name="Freeform 78"/>
                <p:cNvSpPr>
                  <a:spLocks/>
                </p:cNvSpPr>
                <p:nvPr/>
              </p:nvSpPr>
              <p:spPr bwMode="auto">
                <a:xfrm>
                  <a:off x="8976" y="515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6" name="Oval 79"/>
                <p:cNvSpPr>
                  <a:spLocks noChangeArrowheads="1"/>
                </p:cNvSpPr>
                <p:nvPr/>
              </p:nvSpPr>
              <p:spPr bwMode="auto">
                <a:xfrm>
                  <a:off x="6193" y="4972"/>
                  <a:ext cx="57" cy="6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7" name="Freeform 80"/>
                <p:cNvSpPr>
                  <a:spLocks/>
                </p:cNvSpPr>
                <p:nvPr/>
              </p:nvSpPr>
              <p:spPr bwMode="auto">
                <a:xfrm>
                  <a:off x="4298" y="5020"/>
                  <a:ext cx="1871" cy="857"/>
                </a:xfrm>
                <a:custGeom>
                  <a:avLst/>
                  <a:gdLst>
                    <a:gd name="T0" fmla="*/ 0 w 1944"/>
                    <a:gd name="T1" fmla="*/ 517 h 876"/>
                    <a:gd name="T2" fmla="*/ 775 w 1944"/>
                    <a:gd name="T3" fmla="*/ 0 h 876"/>
                    <a:gd name="T4" fmla="*/ 0 60000 65536"/>
                    <a:gd name="T5" fmla="*/ 0 60000 65536"/>
                    <a:gd name="T6" fmla="*/ 0 w 1944"/>
                    <a:gd name="T7" fmla="*/ 0 h 876"/>
                    <a:gd name="T8" fmla="*/ 1944 w 1944"/>
                    <a:gd name="T9" fmla="*/ 876 h 8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944" h="876">
                      <a:moveTo>
                        <a:pt x="0" y="876"/>
                      </a:moveTo>
                      <a:lnTo>
                        <a:pt x="194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8" name="Freeform 81"/>
                <p:cNvSpPr>
                  <a:spLocks/>
                </p:cNvSpPr>
                <p:nvPr/>
              </p:nvSpPr>
              <p:spPr bwMode="auto">
                <a:xfrm>
                  <a:off x="4903" y="2632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9" name="Line 82"/>
                <p:cNvSpPr>
                  <a:spLocks noChangeShapeType="1"/>
                </p:cNvSpPr>
                <p:nvPr/>
              </p:nvSpPr>
              <p:spPr bwMode="auto">
                <a:xfrm>
                  <a:off x="6262" y="2652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20" name="Line 83"/>
                <p:cNvSpPr>
                  <a:spLocks noChangeShapeType="1"/>
                </p:cNvSpPr>
                <p:nvPr/>
              </p:nvSpPr>
              <p:spPr bwMode="auto">
                <a:xfrm>
                  <a:off x="5584" y="2652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21" name="Freeform 84"/>
                <p:cNvSpPr>
                  <a:spLocks/>
                </p:cNvSpPr>
                <p:nvPr/>
              </p:nvSpPr>
              <p:spPr bwMode="auto">
                <a:xfrm>
                  <a:off x="4233" y="2664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22" name="Rectangle 85"/>
                <p:cNvSpPr>
                  <a:spLocks noChangeArrowheads="1"/>
                </p:cNvSpPr>
                <p:nvPr/>
              </p:nvSpPr>
              <p:spPr bwMode="auto">
                <a:xfrm>
                  <a:off x="4032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23" name="Rectangle 86"/>
                <p:cNvSpPr>
                  <a:spLocks noChangeArrowheads="1"/>
                </p:cNvSpPr>
                <p:nvPr/>
              </p:nvSpPr>
              <p:spPr bwMode="auto">
                <a:xfrm>
                  <a:off x="4700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24" name="Rectangle 87"/>
                <p:cNvSpPr>
                  <a:spLocks noChangeArrowheads="1"/>
                </p:cNvSpPr>
                <p:nvPr/>
              </p:nvSpPr>
              <p:spPr bwMode="auto">
                <a:xfrm>
                  <a:off x="5369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25" name="Rectangle 88"/>
                <p:cNvSpPr>
                  <a:spLocks noChangeArrowheads="1"/>
                </p:cNvSpPr>
                <p:nvPr/>
              </p:nvSpPr>
              <p:spPr bwMode="auto">
                <a:xfrm>
                  <a:off x="6056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26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35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27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435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28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502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29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502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30" name="Freeform 93"/>
                <p:cNvSpPr>
                  <a:spLocks/>
                </p:cNvSpPr>
                <p:nvPr/>
              </p:nvSpPr>
              <p:spPr bwMode="auto">
                <a:xfrm>
                  <a:off x="6398" y="3064"/>
                  <a:ext cx="343" cy="1"/>
                </a:xfrm>
                <a:custGeom>
                  <a:avLst/>
                  <a:gdLst>
                    <a:gd name="T0" fmla="*/ 343 w 343"/>
                    <a:gd name="T1" fmla="*/ 0 h 1"/>
                    <a:gd name="T2" fmla="*/ 0 w 343"/>
                    <a:gd name="T3" fmla="*/ 1 h 1"/>
                    <a:gd name="T4" fmla="*/ 0 60000 65536"/>
                    <a:gd name="T5" fmla="*/ 0 60000 65536"/>
                    <a:gd name="T6" fmla="*/ 0 w 343"/>
                    <a:gd name="T7" fmla="*/ 0 h 1"/>
                    <a:gd name="T8" fmla="*/ 343 w 34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3" h="1">
                      <a:moveTo>
                        <a:pt x="343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31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6400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32" name="Freeform 95"/>
                <p:cNvSpPr>
                  <a:spLocks/>
                </p:cNvSpPr>
                <p:nvPr/>
              </p:nvSpPr>
              <p:spPr bwMode="auto">
                <a:xfrm>
                  <a:off x="5714" y="2633"/>
                  <a:ext cx="336" cy="324"/>
                </a:xfrm>
                <a:custGeom>
                  <a:avLst/>
                  <a:gdLst>
                    <a:gd name="T0" fmla="*/ 0 w 336"/>
                    <a:gd name="T1" fmla="*/ 0 h 324"/>
                    <a:gd name="T2" fmla="*/ 336 w 336"/>
                    <a:gd name="T3" fmla="*/ 324 h 324"/>
                    <a:gd name="T4" fmla="*/ 0 60000 65536"/>
                    <a:gd name="T5" fmla="*/ 0 60000 65536"/>
                    <a:gd name="T6" fmla="*/ 0 w 336"/>
                    <a:gd name="T7" fmla="*/ 0 h 324"/>
                    <a:gd name="T8" fmla="*/ 336 w 336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6" h="324">
                      <a:moveTo>
                        <a:pt x="0" y="0"/>
                      </a:moveTo>
                      <a:lnTo>
                        <a:pt x="336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33" name="Freeform 96"/>
                <p:cNvSpPr>
                  <a:spLocks/>
                </p:cNvSpPr>
                <p:nvPr/>
              </p:nvSpPr>
              <p:spPr bwMode="auto">
                <a:xfrm>
                  <a:off x="5030" y="2633"/>
                  <a:ext cx="324" cy="324"/>
                </a:xfrm>
                <a:custGeom>
                  <a:avLst/>
                  <a:gdLst>
                    <a:gd name="T0" fmla="*/ 0 w 324"/>
                    <a:gd name="T1" fmla="*/ 0 h 324"/>
                    <a:gd name="T2" fmla="*/ 324 w 324"/>
                    <a:gd name="T3" fmla="*/ 324 h 324"/>
                    <a:gd name="T4" fmla="*/ 0 60000 65536"/>
                    <a:gd name="T5" fmla="*/ 0 60000 65536"/>
                    <a:gd name="T6" fmla="*/ 0 w 324"/>
                    <a:gd name="T7" fmla="*/ 0 h 324"/>
                    <a:gd name="T8" fmla="*/ 324 w 324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324">
                      <a:moveTo>
                        <a:pt x="0" y="0"/>
                      </a:moveTo>
                      <a:lnTo>
                        <a:pt x="324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34" name="Freeform 97"/>
                <p:cNvSpPr>
                  <a:spLocks/>
                </p:cNvSpPr>
                <p:nvPr/>
              </p:nvSpPr>
              <p:spPr bwMode="auto">
                <a:xfrm>
                  <a:off x="4370" y="2681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35" name="Freeform 98"/>
                <p:cNvSpPr>
                  <a:spLocks/>
                </p:cNvSpPr>
                <p:nvPr/>
              </p:nvSpPr>
              <p:spPr bwMode="auto">
                <a:xfrm>
                  <a:off x="3630" y="2649"/>
                  <a:ext cx="380" cy="320"/>
                </a:xfrm>
                <a:custGeom>
                  <a:avLst/>
                  <a:gdLst>
                    <a:gd name="T0" fmla="*/ 0 w 228"/>
                    <a:gd name="T1" fmla="*/ 0 h 204"/>
                    <a:gd name="T2" fmla="*/ 48076907 w 228"/>
                    <a:gd name="T3" fmla="*/ 10043947 h 204"/>
                    <a:gd name="T4" fmla="*/ 0 60000 65536"/>
                    <a:gd name="T5" fmla="*/ 0 60000 65536"/>
                    <a:gd name="T6" fmla="*/ 0 w 228"/>
                    <a:gd name="T7" fmla="*/ 0 h 204"/>
                    <a:gd name="T8" fmla="*/ 228 w 228"/>
                    <a:gd name="T9" fmla="*/ 204 h 20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04">
                      <a:moveTo>
                        <a:pt x="0" y="0"/>
                      </a:moveTo>
                      <a:lnTo>
                        <a:pt x="228" y="2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36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571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37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71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38" name="Rectangle 101"/>
                <p:cNvSpPr>
                  <a:spLocks noChangeArrowheads="1"/>
                </p:cNvSpPr>
                <p:nvPr/>
              </p:nvSpPr>
              <p:spPr bwMode="auto">
                <a:xfrm>
                  <a:off x="6730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39" name="Freeform 102"/>
                <p:cNvSpPr>
                  <a:spLocks/>
                </p:cNvSpPr>
                <p:nvPr/>
              </p:nvSpPr>
              <p:spPr bwMode="auto">
                <a:xfrm>
                  <a:off x="6398" y="2621"/>
                  <a:ext cx="324" cy="324"/>
                </a:xfrm>
                <a:custGeom>
                  <a:avLst/>
                  <a:gdLst>
                    <a:gd name="T0" fmla="*/ 0 w 324"/>
                    <a:gd name="T1" fmla="*/ 0 h 324"/>
                    <a:gd name="T2" fmla="*/ 324 w 324"/>
                    <a:gd name="T3" fmla="*/ 324 h 324"/>
                    <a:gd name="T4" fmla="*/ 0 60000 65536"/>
                    <a:gd name="T5" fmla="*/ 0 60000 65536"/>
                    <a:gd name="T6" fmla="*/ 0 w 324"/>
                    <a:gd name="T7" fmla="*/ 0 h 324"/>
                    <a:gd name="T8" fmla="*/ 324 w 324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324">
                      <a:moveTo>
                        <a:pt x="0" y="0"/>
                      </a:moveTo>
                      <a:lnTo>
                        <a:pt x="324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40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7065" y="3057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41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7065" y="3193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42" name="Freeform 105"/>
                <p:cNvSpPr>
                  <a:spLocks/>
                </p:cNvSpPr>
                <p:nvPr/>
              </p:nvSpPr>
              <p:spPr bwMode="auto">
                <a:xfrm>
                  <a:off x="4903" y="329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43" name="Line 106"/>
                <p:cNvSpPr>
                  <a:spLocks noChangeShapeType="1"/>
                </p:cNvSpPr>
                <p:nvPr/>
              </p:nvSpPr>
              <p:spPr bwMode="auto">
                <a:xfrm>
                  <a:off x="5584" y="329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44" name="Line 107"/>
                <p:cNvSpPr>
                  <a:spLocks noChangeShapeType="1"/>
                </p:cNvSpPr>
                <p:nvPr/>
              </p:nvSpPr>
              <p:spPr bwMode="auto">
                <a:xfrm>
                  <a:off x="6264" y="329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45" name="Rectangle 108"/>
                <p:cNvSpPr>
                  <a:spLocks noChangeArrowheads="1"/>
                </p:cNvSpPr>
                <p:nvPr/>
              </p:nvSpPr>
              <p:spPr bwMode="auto">
                <a:xfrm>
                  <a:off x="7405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46" name="Rectangle 109"/>
                <p:cNvSpPr>
                  <a:spLocks noChangeArrowheads="1"/>
                </p:cNvSpPr>
                <p:nvPr/>
              </p:nvSpPr>
              <p:spPr bwMode="auto">
                <a:xfrm>
                  <a:off x="4699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6063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48" name="Rectangle 111"/>
                <p:cNvSpPr>
                  <a:spLocks noChangeArrowheads="1"/>
                </p:cNvSpPr>
                <p:nvPr/>
              </p:nvSpPr>
              <p:spPr bwMode="auto">
                <a:xfrm>
                  <a:off x="6730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49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7729" y="3669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50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7729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51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5046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52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5046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53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6408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54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6408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55" name="Freeform 118"/>
                <p:cNvSpPr>
                  <a:spLocks/>
                </p:cNvSpPr>
                <p:nvPr/>
              </p:nvSpPr>
              <p:spPr bwMode="auto">
                <a:xfrm>
                  <a:off x="6396" y="3296"/>
                  <a:ext cx="350" cy="297"/>
                </a:xfrm>
                <a:custGeom>
                  <a:avLst/>
                  <a:gdLst>
                    <a:gd name="T0" fmla="*/ 0 w 350"/>
                    <a:gd name="T1" fmla="*/ 0 h 297"/>
                    <a:gd name="T2" fmla="*/ 350 w 350"/>
                    <a:gd name="T3" fmla="*/ 297 h 297"/>
                    <a:gd name="T4" fmla="*/ 0 60000 65536"/>
                    <a:gd name="T5" fmla="*/ 0 60000 65536"/>
                    <a:gd name="T6" fmla="*/ 0 w 350"/>
                    <a:gd name="T7" fmla="*/ 0 h 297"/>
                    <a:gd name="T8" fmla="*/ 350 w 350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0" h="297">
                      <a:moveTo>
                        <a:pt x="0" y="0"/>
                      </a:moveTo>
                      <a:lnTo>
                        <a:pt x="350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56" name="Freeform 119"/>
                <p:cNvSpPr>
                  <a:spLocks/>
                </p:cNvSpPr>
                <p:nvPr/>
              </p:nvSpPr>
              <p:spPr bwMode="auto">
                <a:xfrm>
                  <a:off x="5715" y="3296"/>
                  <a:ext cx="347" cy="309"/>
                </a:xfrm>
                <a:custGeom>
                  <a:avLst/>
                  <a:gdLst>
                    <a:gd name="T0" fmla="*/ 0 w 347"/>
                    <a:gd name="T1" fmla="*/ 0 h 309"/>
                    <a:gd name="T2" fmla="*/ 347 w 347"/>
                    <a:gd name="T3" fmla="*/ 309 h 309"/>
                    <a:gd name="T4" fmla="*/ 0 60000 65536"/>
                    <a:gd name="T5" fmla="*/ 0 60000 65536"/>
                    <a:gd name="T6" fmla="*/ 0 w 347"/>
                    <a:gd name="T7" fmla="*/ 0 h 309"/>
                    <a:gd name="T8" fmla="*/ 347 w 347"/>
                    <a:gd name="T9" fmla="*/ 309 h 30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7" h="309">
                      <a:moveTo>
                        <a:pt x="0" y="0"/>
                      </a:moveTo>
                      <a:lnTo>
                        <a:pt x="347" y="30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57" name="Freeform 120"/>
                <p:cNvSpPr>
                  <a:spLocks/>
                </p:cNvSpPr>
                <p:nvPr/>
              </p:nvSpPr>
              <p:spPr bwMode="auto">
                <a:xfrm>
                  <a:off x="5034" y="3296"/>
                  <a:ext cx="356" cy="297"/>
                </a:xfrm>
                <a:custGeom>
                  <a:avLst/>
                  <a:gdLst>
                    <a:gd name="T0" fmla="*/ 0 w 356"/>
                    <a:gd name="T1" fmla="*/ 0 h 297"/>
                    <a:gd name="T2" fmla="*/ 356 w 356"/>
                    <a:gd name="T3" fmla="*/ 297 h 297"/>
                    <a:gd name="T4" fmla="*/ 0 60000 65536"/>
                    <a:gd name="T5" fmla="*/ 0 60000 65536"/>
                    <a:gd name="T6" fmla="*/ 0 w 356"/>
                    <a:gd name="T7" fmla="*/ 0 h 297"/>
                    <a:gd name="T8" fmla="*/ 356 w 356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6" h="297">
                      <a:moveTo>
                        <a:pt x="0" y="0"/>
                      </a:moveTo>
                      <a:lnTo>
                        <a:pt x="356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58" name="Freeform 121"/>
                <p:cNvSpPr>
                  <a:spLocks/>
                </p:cNvSpPr>
                <p:nvPr/>
              </p:nvSpPr>
              <p:spPr bwMode="auto">
                <a:xfrm>
                  <a:off x="4370" y="3293"/>
                  <a:ext cx="312" cy="300"/>
                </a:xfrm>
                <a:custGeom>
                  <a:avLst/>
                  <a:gdLst>
                    <a:gd name="T0" fmla="*/ 0 w 312"/>
                    <a:gd name="T1" fmla="*/ 0 h 300"/>
                    <a:gd name="T2" fmla="*/ 312 w 312"/>
                    <a:gd name="T3" fmla="*/ 300 h 300"/>
                    <a:gd name="T4" fmla="*/ 0 60000 65536"/>
                    <a:gd name="T5" fmla="*/ 0 60000 65536"/>
                    <a:gd name="T6" fmla="*/ 0 w 312"/>
                    <a:gd name="T7" fmla="*/ 0 h 300"/>
                    <a:gd name="T8" fmla="*/ 312 w 312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300">
                      <a:moveTo>
                        <a:pt x="0" y="0"/>
                      </a:moveTo>
                      <a:lnTo>
                        <a:pt x="312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59" name="Line 122"/>
                <p:cNvSpPr>
                  <a:spLocks noChangeShapeType="1"/>
                </p:cNvSpPr>
                <p:nvPr/>
              </p:nvSpPr>
              <p:spPr bwMode="auto">
                <a:xfrm flipH="1" flipV="1">
                  <a:off x="3658" y="3669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60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2770" y="3805"/>
                  <a:ext cx="1917" cy="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61" name="Rectangle 124"/>
                <p:cNvSpPr>
                  <a:spLocks noChangeArrowheads="1"/>
                </p:cNvSpPr>
                <p:nvPr/>
              </p:nvSpPr>
              <p:spPr bwMode="auto">
                <a:xfrm>
                  <a:off x="5384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62" name="Freeform 125"/>
                <p:cNvSpPr>
                  <a:spLocks/>
                </p:cNvSpPr>
                <p:nvPr/>
              </p:nvSpPr>
              <p:spPr bwMode="auto">
                <a:xfrm>
                  <a:off x="7077" y="3296"/>
                  <a:ext cx="329" cy="297"/>
                </a:xfrm>
                <a:custGeom>
                  <a:avLst/>
                  <a:gdLst>
                    <a:gd name="T0" fmla="*/ 0 w 329"/>
                    <a:gd name="T1" fmla="*/ 0 h 297"/>
                    <a:gd name="T2" fmla="*/ 329 w 329"/>
                    <a:gd name="T3" fmla="*/ 297 h 297"/>
                    <a:gd name="T4" fmla="*/ 0 60000 65536"/>
                    <a:gd name="T5" fmla="*/ 0 60000 65536"/>
                    <a:gd name="T6" fmla="*/ 0 w 329"/>
                    <a:gd name="T7" fmla="*/ 0 h 297"/>
                    <a:gd name="T8" fmla="*/ 329 w 329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9" h="297">
                      <a:moveTo>
                        <a:pt x="0" y="0"/>
                      </a:moveTo>
                      <a:lnTo>
                        <a:pt x="329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63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7077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64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7077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65" name="Freeform 128"/>
                <p:cNvSpPr>
                  <a:spLocks/>
                </p:cNvSpPr>
                <p:nvPr/>
              </p:nvSpPr>
              <p:spPr bwMode="auto">
                <a:xfrm>
                  <a:off x="3218" y="2777"/>
                  <a:ext cx="6300" cy="3"/>
                </a:xfrm>
                <a:custGeom>
                  <a:avLst/>
                  <a:gdLst>
                    <a:gd name="T0" fmla="*/ 0 w 6300"/>
                    <a:gd name="T1" fmla="*/ 3 h 3"/>
                    <a:gd name="T2" fmla="*/ 6300 w 6300"/>
                    <a:gd name="T3" fmla="*/ 0 h 3"/>
                    <a:gd name="T4" fmla="*/ 0 60000 65536"/>
                    <a:gd name="T5" fmla="*/ 0 60000 65536"/>
                    <a:gd name="T6" fmla="*/ 0 w 6300"/>
                    <a:gd name="T7" fmla="*/ 0 h 3"/>
                    <a:gd name="T8" fmla="*/ 6300 w 630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300" h="3">
                      <a:moveTo>
                        <a:pt x="0" y="3"/>
                      </a:moveTo>
                      <a:lnTo>
                        <a:pt x="63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66" name="Freeform 129"/>
                <p:cNvSpPr>
                  <a:spLocks/>
                </p:cNvSpPr>
                <p:nvPr/>
              </p:nvSpPr>
              <p:spPr bwMode="auto">
                <a:xfrm>
                  <a:off x="4126" y="3468"/>
                  <a:ext cx="5293" cy="5"/>
                </a:xfrm>
                <a:custGeom>
                  <a:avLst/>
                  <a:gdLst>
                    <a:gd name="T0" fmla="*/ 0 w 5293"/>
                    <a:gd name="T1" fmla="*/ 0 h 5"/>
                    <a:gd name="T2" fmla="*/ 5293 w 5293"/>
                    <a:gd name="T3" fmla="*/ 5 h 5"/>
                    <a:gd name="T4" fmla="*/ 0 60000 65536"/>
                    <a:gd name="T5" fmla="*/ 0 60000 65536"/>
                    <a:gd name="T6" fmla="*/ 0 w 5293"/>
                    <a:gd name="T7" fmla="*/ 0 h 5"/>
                    <a:gd name="T8" fmla="*/ 5293 w 5293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293" h="5">
                      <a:moveTo>
                        <a:pt x="0" y="0"/>
                      </a:moveTo>
                      <a:lnTo>
                        <a:pt x="5293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67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13" y="232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68" name="Rectangle 131"/>
                <p:cNvSpPr>
                  <a:spLocks noChangeArrowheads="1"/>
                </p:cNvSpPr>
                <p:nvPr/>
              </p:nvSpPr>
              <p:spPr bwMode="auto">
                <a:xfrm>
                  <a:off x="4694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69" name="Rectangle 132"/>
                <p:cNvSpPr>
                  <a:spLocks noChangeArrowheads="1"/>
                </p:cNvSpPr>
                <p:nvPr/>
              </p:nvSpPr>
              <p:spPr bwMode="auto">
                <a:xfrm>
                  <a:off x="5375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70" name="Rectangle 133"/>
                <p:cNvSpPr>
                  <a:spLocks noChangeArrowheads="1"/>
                </p:cNvSpPr>
                <p:nvPr/>
              </p:nvSpPr>
              <p:spPr bwMode="auto">
                <a:xfrm>
                  <a:off x="6058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71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4358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72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4358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73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5039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74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5039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75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6403" y="2377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76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6403" y="254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77" name="Freeform 140"/>
                <p:cNvSpPr>
                  <a:spLocks/>
                </p:cNvSpPr>
                <p:nvPr/>
              </p:nvSpPr>
              <p:spPr bwMode="auto">
                <a:xfrm>
                  <a:off x="5786" y="1941"/>
                  <a:ext cx="300" cy="380"/>
                </a:xfrm>
                <a:custGeom>
                  <a:avLst/>
                  <a:gdLst>
                    <a:gd name="T0" fmla="*/ 0 w 300"/>
                    <a:gd name="T1" fmla="*/ 0 h 380"/>
                    <a:gd name="T2" fmla="*/ 300 w 300"/>
                    <a:gd name="T3" fmla="*/ 380 h 380"/>
                    <a:gd name="T4" fmla="*/ 0 60000 65536"/>
                    <a:gd name="T5" fmla="*/ 0 60000 65536"/>
                    <a:gd name="T6" fmla="*/ 0 w 300"/>
                    <a:gd name="T7" fmla="*/ 0 h 380"/>
                    <a:gd name="T8" fmla="*/ 300 w 30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0" h="380">
                      <a:moveTo>
                        <a:pt x="0" y="0"/>
                      </a:moveTo>
                      <a:lnTo>
                        <a:pt x="300" y="3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78" name="Freeform 141"/>
                <p:cNvSpPr>
                  <a:spLocks/>
                </p:cNvSpPr>
                <p:nvPr/>
              </p:nvSpPr>
              <p:spPr bwMode="auto">
                <a:xfrm>
                  <a:off x="5078" y="1929"/>
                  <a:ext cx="329" cy="387"/>
                </a:xfrm>
                <a:custGeom>
                  <a:avLst/>
                  <a:gdLst>
                    <a:gd name="T0" fmla="*/ 0 w 329"/>
                    <a:gd name="T1" fmla="*/ 0 h 387"/>
                    <a:gd name="T2" fmla="*/ 329 w 329"/>
                    <a:gd name="T3" fmla="*/ 387 h 387"/>
                    <a:gd name="T4" fmla="*/ 0 60000 65536"/>
                    <a:gd name="T5" fmla="*/ 0 60000 65536"/>
                    <a:gd name="T6" fmla="*/ 0 w 329"/>
                    <a:gd name="T7" fmla="*/ 0 h 387"/>
                    <a:gd name="T8" fmla="*/ 329 w 329"/>
                    <a:gd name="T9" fmla="*/ 387 h 38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9" h="387">
                      <a:moveTo>
                        <a:pt x="0" y="0"/>
                      </a:moveTo>
                      <a:lnTo>
                        <a:pt x="329" y="3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79" name="Freeform 142"/>
                <p:cNvSpPr>
                  <a:spLocks/>
                </p:cNvSpPr>
                <p:nvPr/>
              </p:nvSpPr>
              <p:spPr bwMode="auto">
                <a:xfrm>
                  <a:off x="4406" y="1929"/>
                  <a:ext cx="317" cy="390"/>
                </a:xfrm>
                <a:custGeom>
                  <a:avLst/>
                  <a:gdLst>
                    <a:gd name="T0" fmla="*/ 0 w 317"/>
                    <a:gd name="T1" fmla="*/ 0 h 390"/>
                    <a:gd name="T2" fmla="*/ 317 w 317"/>
                    <a:gd name="T3" fmla="*/ 390 h 390"/>
                    <a:gd name="T4" fmla="*/ 0 60000 65536"/>
                    <a:gd name="T5" fmla="*/ 0 60000 65536"/>
                    <a:gd name="T6" fmla="*/ 0 w 317"/>
                    <a:gd name="T7" fmla="*/ 0 h 390"/>
                    <a:gd name="T8" fmla="*/ 317 w 317"/>
                    <a:gd name="T9" fmla="*/ 390 h 3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" h="390">
                      <a:moveTo>
                        <a:pt x="0" y="0"/>
                      </a:moveTo>
                      <a:lnTo>
                        <a:pt x="317" y="3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80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3655" y="2389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81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3655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82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5721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83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5721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84" name="Freeform 147"/>
                <p:cNvSpPr>
                  <a:spLocks/>
                </p:cNvSpPr>
                <p:nvPr/>
              </p:nvSpPr>
              <p:spPr bwMode="auto">
                <a:xfrm>
                  <a:off x="3722" y="1953"/>
                  <a:ext cx="305" cy="389"/>
                </a:xfrm>
                <a:custGeom>
                  <a:avLst/>
                  <a:gdLst>
                    <a:gd name="T0" fmla="*/ 0 w 305"/>
                    <a:gd name="T1" fmla="*/ 0 h 389"/>
                    <a:gd name="T2" fmla="*/ 305 w 305"/>
                    <a:gd name="T3" fmla="*/ 389 h 389"/>
                    <a:gd name="T4" fmla="*/ 0 60000 65536"/>
                    <a:gd name="T5" fmla="*/ 0 60000 65536"/>
                    <a:gd name="T6" fmla="*/ 0 w 305"/>
                    <a:gd name="T7" fmla="*/ 0 h 389"/>
                    <a:gd name="T8" fmla="*/ 305 w 305"/>
                    <a:gd name="T9" fmla="*/ 389 h 3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5" h="389">
                      <a:moveTo>
                        <a:pt x="0" y="0"/>
                      </a:moveTo>
                      <a:lnTo>
                        <a:pt x="305" y="3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85" name="Freeform 148"/>
                <p:cNvSpPr>
                  <a:spLocks/>
                </p:cNvSpPr>
                <p:nvPr/>
              </p:nvSpPr>
              <p:spPr bwMode="auto">
                <a:xfrm>
                  <a:off x="9096" y="4893"/>
                  <a:ext cx="362" cy="3"/>
                </a:xfrm>
                <a:custGeom>
                  <a:avLst/>
                  <a:gdLst>
                    <a:gd name="T0" fmla="*/ 362 w 362"/>
                    <a:gd name="T1" fmla="*/ 0 h 3"/>
                    <a:gd name="T2" fmla="*/ 0 w 362"/>
                    <a:gd name="T3" fmla="*/ 3 h 3"/>
                    <a:gd name="T4" fmla="*/ 0 60000 65536"/>
                    <a:gd name="T5" fmla="*/ 0 60000 65536"/>
                    <a:gd name="T6" fmla="*/ 0 w 362"/>
                    <a:gd name="T7" fmla="*/ 0 h 3"/>
                    <a:gd name="T8" fmla="*/ 362 w 362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62" h="3">
                      <a:moveTo>
                        <a:pt x="362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86" name="Freeform 149"/>
                <p:cNvSpPr>
                  <a:spLocks/>
                </p:cNvSpPr>
                <p:nvPr/>
              </p:nvSpPr>
              <p:spPr bwMode="auto">
                <a:xfrm>
                  <a:off x="9108" y="5041"/>
                  <a:ext cx="350" cy="3"/>
                </a:xfrm>
                <a:custGeom>
                  <a:avLst/>
                  <a:gdLst>
                    <a:gd name="T0" fmla="*/ 350 w 350"/>
                    <a:gd name="T1" fmla="*/ 0 h 3"/>
                    <a:gd name="T2" fmla="*/ 0 w 350"/>
                    <a:gd name="T3" fmla="*/ 3 h 3"/>
                    <a:gd name="T4" fmla="*/ 0 60000 65536"/>
                    <a:gd name="T5" fmla="*/ 0 60000 65536"/>
                    <a:gd name="T6" fmla="*/ 0 w 350"/>
                    <a:gd name="T7" fmla="*/ 0 h 3"/>
                    <a:gd name="T8" fmla="*/ 350 w 35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0" h="3">
                      <a:moveTo>
                        <a:pt x="350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87" name="Freeform 150"/>
                <p:cNvSpPr>
                  <a:spLocks/>
                </p:cNvSpPr>
                <p:nvPr/>
              </p:nvSpPr>
              <p:spPr bwMode="auto">
                <a:xfrm>
                  <a:off x="6266" y="5145"/>
                  <a:ext cx="1" cy="336"/>
                </a:xfrm>
                <a:custGeom>
                  <a:avLst/>
                  <a:gdLst>
                    <a:gd name="T0" fmla="*/ 0 w 1"/>
                    <a:gd name="T1" fmla="*/ 0 h 336"/>
                    <a:gd name="T2" fmla="*/ 0 w 1"/>
                    <a:gd name="T3" fmla="*/ 336 h 336"/>
                    <a:gd name="T4" fmla="*/ 0 60000 65536"/>
                    <a:gd name="T5" fmla="*/ 0 60000 65536"/>
                    <a:gd name="T6" fmla="*/ 0 w 1"/>
                    <a:gd name="T7" fmla="*/ 0 h 336"/>
                    <a:gd name="T8" fmla="*/ 1 w 1"/>
                    <a:gd name="T9" fmla="*/ 336 h 3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36">
                      <a:moveTo>
                        <a:pt x="0" y="0"/>
                      </a:moveTo>
                      <a:lnTo>
                        <a:pt x="0" y="3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88" name="Freeform 151"/>
                <p:cNvSpPr>
                  <a:spLocks/>
                </p:cNvSpPr>
                <p:nvPr/>
              </p:nvSpPr>
              <p:spPr bwMode="auto">
                <a:xfrm>
                  <a:off x="6942" y="3300"/>
                  <a:ext cx="1" cy="283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13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89" name="Freeform 152"/>
                <p:cNvSpPr>
                  <a:spLocks/>
                </p:cNvSpPr>
                <p:nvPr/>
              </p:nvSpPr>
              <p:spPr bwMode="auto">
                <a:xfrm>
                  <a:off x="4338" y="5439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90" name="Freeform 153"/>
                <p:cNvSpPr>
                  <a:spLocks/>
                </p:cNvSpPr>
                <p:nvPr/>
              </p:nvSpPr>
              <p:spPr bwMode="auto">
                <a:xfrm>
                  <a:off x="3830" y="5432"/>
                  <a:ext cx="312" cy="276"/>
                </a:xfrm>
                <a:custGeom>
                  <a:avLst/>
                  <a:gdLst>
                    <a:gd name="T0" fmla="*/ 0 w 312"/>
                    <a:gd name="T1" fmla="*/ 0 h 276"/>
                    <a:gd name="T2" fmla="*/ 312 w 312"/>
                    <a:gd name="T3" fmla="*/ 276 h 276"/>
                    <a:gd name="T4" fmla="*/ 0 60000 65536"/>
                    <a:gd name="T5" fmla="*/ 0 60000 65536"/>
                    <a:gd name="T6" fmla="*/ 0 w 312"/>
                    <a:gd name="T7" fmla="*/ 0 h 276"/>
                    <a:gd name="T8" fmla="*/ 312 w 312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76">
                      <a:moveTo>
                        <a:pt x="0" y="0"/>
                      </a:moveTo>
                      <a:lnTo>
                        <a:pt x="312" y="276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91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4464" y="580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92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4464" y="59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93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3790" y="58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9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790" y="59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95" name="Freeform 158"/>
                <p:cNvSpPr>
                  <a:spLocks/>
                </p:cNvSpPr>
                <p:nvPr/>
              </p:nvSpPr>
              <p:spPr bwMode="auto">
                <a:xfrm>
                  <a:off x="4466" y="6060"/>
                  <a:ext cx="216" cy="264"/>
                </a:xfrm>
                <a:custGeom>
                  <a:avLst/>
                  <a:gdLst>
                    <a:gd name="T0" fmla="*/ 0 w 216"/>
                    <a:gd name="T1" fmla="*/ 0 h 264"/>
                    <a:gd name="T2" fmla="*/ 216 w 216"/>
                    <a:gd name="T3" fmla="*/ 264 h 264"/>
                    <a:gd name="T4" fmla="*/ 0 60000 65536"/>
                    <a:gd name="T5" fmla="*/ 0 60000 65536"/>
                    <a:gd name="T6" fmla="*/ 0 w 216"/>
                    <a:gd name="T7" fmla="*/ 0 h 264"/>
                    <a:gd name="T8" fmla="*/ 216 w 216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6" h="264">
                      <a:moveTo>
                        <a:pt x="0" y="0"/>
                      </a:moveTo>
                      <a:lnTo>
                        <a:pt x="216" y="264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96" name="Freeform 159"/>
                <p:cNvSpPr>
                  <a:spLocks/>
                </p:cNvSpPr>
                <p:nvPr/>
              </p:nvSpPr>
              <p:spPr bwMode="auto">
                <a:xfrm>
                  <a:off x="4334" y="6060"/>
                  <a:ext cx="1" cy="336"/>
                </a:xfrm>
                <a:custGeom>
                  <a:avLst/>
                  <a:gdLst>
                    <a:gd name="T0" fmla="*/ 0 w 1"/>
                    <a:gd name="T1" fmla="*/ 0 h 336"/>
                    <a:gd name="T2" fmla="*/ 0 w 1"/>
                    <a:gd name="T3" fmla="*/ 336 h 336"/>
                    <a:gd name="T4" fmla="*/ 0 60000 65536"/>
                    <a:gd name="T5" fmla="*/ 0 60000 65536"/>
                    <a:gd name="T6" fmla="*/ 0 w 1"/>
                    <a:gd name="T7" fmla="*/ 0 h 336"/>
                    <a:gd name="T8" fmla="*/ 1 w 1"/>
                    <a:gd name="T9" fmla="*/ 336 h 3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36">
                      <a:moveTo>
                        <a:pt x="0" y="0"/>
                      </a:moveTo>
                      <a:lnTo>
                        <a:pt x="0" y="336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97" name="Oval 160"/>
                <p:cNvSpPr>
                  <a:spLocks noChangeArrowheads="1"/>
                </p:cNvSpPr>
                <p:nvPr/>
              </p:nvSpPr>
              <p:spPr bwMode="auto">
                <a:xfrm>
                  <a:off x="4255" y="5855"/>
                  <a:ext cx="57" cy="6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98" name="Line 161"/>
                <p:cNvSpPr>
                  <a:spLocks noChangeShapeType="1"/>
                </p:cNvSpPr>
                <p:nvPr/>
              </p:nvSpPr>
              <p:spPr bwMode="auto">
                <a:xfrm flipH="1" flipV="1">
                  <a:off x="2760" y="2547"/>
                  <a:ext cx="9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99" name="Line 162"/>
                <p:cNvSpPr>
                  <a:spLocks noChangeShapeType="1"/>
                </p:cNvSpPr>
                <p:nvPr/>
              </p:nvSpPr>
              <p:spPr bwMode="auto">
                <a:xfrm>
                  <a:off x="6739" y="2391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00" name="Line 163"/>
                <p:cNvSpPr>
                  <a:spLocks noChangeShapeType="1"/>
                </p:cNvSpPr>
                <p:nvPr/>
              </p:nvSpPr>
              <p:spPr bwMode="auto">
                <a:xfrm>
                  <a:off x="3152" y="2547"/>
                  <a:ext cx="1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600"/>
                </a:p>
              </p:txBody>
            </p:sp>
            <p:sp>
              <p:nvSpPr>
                <p:cNvPr id="201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3128" y="3057"/>
                  <a:ext cx="90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02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2786" y="3193"/>
                  <a:ext cx="12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03" name="Line 166"/>
                <p:cNvSpPr>
                  <a:spLocks noChangeShapeType="1"/>
                </p:cNvSpPr>
                <p:nvPr/>
              </p:nvSpPr>
              <p:spPr bwMode="auto">
                <a:xfrm>
                  <a:off x="3682" y="3193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600"/>
                </a:p>
              </p:txBody>
            </p:sp>
            <p:sp>
              <p:nvSpPr>
                <p:cNvPr id="204" name="Freeform 167"/>
                <p:cNvSpPr>
                  <a:spLocks/>
                </p:cNvSpPr>
                <p:nvPr/>
              </p:nvSpPr>
              <p:spPr bwMode="auto">
                <a:xfrm>
                  <a:off x="3537" y="1698"/>
                  <a:ext cx="1" cy="624"/>
                </a:xfrm>
                <a:custGeom>
                  <a:avLst/>
                  <a:gdLst>
                    <a:gd name="T0" fmla="*/ 0 w 1"/>
                    <a:gd name="T1" fmla="*/ 0 h 624"/>
                    <a:gd name="T2" fmla="*/ 0 w 1"/>
                    <a:gd name="T3" fmla="*/ 624 h 624"/>
                    <a:gd name="T4" fmla="*/ 0 60000 65536"/>
                    <a:gd name="T5" fmla="*/ 0 60000 65536"/>
                    <a:gd name="T6" fmla="*/ 0 w 1"/>
                    <a:gd name="T7" fmla="*/ 0 h 624"/>
                    <a:gd name="T8" fmla="*/ 1 w 1"/>
                    <a:gd name="T9" fmla="*/ 624 h 6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24">
                      <a:moveTo>
                        <a:pt x="0" y="0"/>
                      </a:moveTo>
                      <a:lnTo>
                        <a:pt x="0" y="6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205" name="Rectangle 168"/>
                <p:cNvSpPr>
                  <a:spLocks noChangeArrowheads="1"/>
                </p:cNvSpPr>
                <p:nvPr/>
              </p:nvSpPr>
              <p:spPr bwMode="auto">
                <a:xfrm>
                  <a:off x="3312" y="2309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206" name="Freeform 169"/>
                <p:cNvSpPr>
                  <a:spLocks/>
                </p:cNvSpPr>
                <p:nvPr/>
              </p:nvSpPr>
              <p:spPr bwMode="auto">
                <a:xfrm>
                  <a:off x="3021" y="1938"/>
                  <a:ext cx="305" cy="389"/>
                </a:xfrm>
                <a:custGeom>
                  <a:avLst/>
                  <a:gdLst>
                    <a:gd name="T0" fmla="*/ 0 w 305"/>
                    <a:gd name="T1" fmla="*/ 0 h 389"/>
                    <a:gd name="T2" fmla="*/ 305 w 305"/>
                    <a:gd name="T3" fmla="*/ 389 h 389"/>
                    <a:gd name="T4" fmla="*/ 0 60000 65536"/>
                    <a:gd name="T5" fmla="*/ 0 60000 65536"/>
                    <a:gd name="T6" fmla="*/ 0 w 305"/>
                    <a:gd name="T7" fmla="*/ 0 h 389"/>
                    <a:gd name="T8" fmla="*/ 305 w 305"/>
                    <a:gd name="T9" fmla="*/ 389 h 3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5" h="389">
                      <a:moveTo>
                        <a:pt x="0" y="0"/>
                      </a:moveTo>
                      <a:lnTo>
                        <a:pt x="305" y="3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207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2938" y="2377"/>
                  <a:ext cx="39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08" name="Line 171"/>
                <p:cNvSpPr>
                  <a:spLocks noChangeShapeType="1"/>
                </p:cNvSpPr>
                <p:nvPr/>
              </p:nvSpPr>
              <p:spPr bwMode="auto">
                <a:xfrm>
                  <a:off x="7390" y="3057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09" name="Line 172"/>
                <p:cNvSpPr>
                  <a:spLocks noChangeShapeType="1"/>
                </p:cNvSpPr>
                <p:nvPr/>
              </p:nvSpPr>
              <p:spPr bwMode="auto">
                <a:xfrm>
                  <a:off x="8066" y="3669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10" name="Line 173"/>
                <p:cNvSpPr>
                  <a:spLocks noChangeShapeType="1"/>
                </p:cNvSpPr>
                <p:nvPr/>
              </p:nvSpPr>
              <p:spPr bwMode="auto">
                <a:xfrm>
                  <a:off x="8780" y="4261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11" name="Line 174"/>
                <p:cNvSpPr>
                  <a:spLocks noChangeShapeType="1"/>
                </p:cNvSpPr>
                <p:nvPr/>
              </p:nvSpPr>
              <p:spPr bwMode="auto">
                <a:xfrm>
                  <a:off x="9444" y="4893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12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4312" y="4281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13" name="Line 176"/>
                <p:cNvSpPr>
                  <a:spLocks noChangeShapeType="1"/>
                </p:cNvSpPr>
                <p:nvPr/>
              </p:nvSpPr>
              <p:spPr bwMode="auto">
                <a:xfrm>
                  <a:off x="4336" y="3805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600"/>
                </a:p>
              </p:txBody>
            </p:sp>
            <p:sp>
              <p:nvSpPr>
                <p:cNvPr id="214" name="Line 177"/>
                <p:cNvSpPr>
                  <a:spLocks noChangeShapeType="1"/>
                </p:cNvSpPr>
                <p:nvPr/>
              </p:nvSpPr>
              <p:spPr bwMode="auto">
                <a:xfrm flipH="1" flipV="1">
                  <a:off x="4976" y="4893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15" name="Line 178"/>
                <p:cNvSpPr>
                  <a:spLocks noChangeShapeType="1"/>
                </p:cNvSpPr>
                <p:nvPr/>
              </p:nvSpPr>
              <p:spPr bwMode="auto">
                <a:xfrm>
                  <a:off x="5000" y="4417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600"/>
                </a:p>
              </p:txBody>
            </p:sp>
          </p:grpSp>
          <p:sp>
            <p:nvSpPr>
              <p:cNvPr id="8" name="Text Box 179"/>
              <p:cNvSpPr txBox="1">
                <a:spLocks noChangeArrowheads="1"/>
              </p:cNvSpPr>
              <p:nvPr/>
            </p:nvSpPr>
            <p:spPr bwMode="auto">
              <a:xfrm>
                <a:off x="1812" y="1470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P=1</a:t>
                </a:r>
              </a:p>
            </p:txBody>
          </p:sp>
          <p:sp>
            <p:nvSpPr>
              <p:cNvPr id="9" name="Text Box 180"/>
              <p:cNvSpPr txBox="1">
                <a:spLocks noChangeArrowheads="1"/>
              </p:cNvSpPr>
              <p:nvPr/>
            </p:nvSpPr>
            <p:spPr bwMode="auto">
              <a:xfrm>
                <a:off x="1780" y="1588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" name="Text Box 181"/>
              <p:cNvSpPr txBox="1">
                <a:spLocks noChangeArrowheads="1"/>
              </p:cNvSpPr>
              <p:nvPr/>
            </p:nvSpPr>
            <p:spPr bwMode="auto">
              <a:xfrm>
                <a:off x="1784" y="1946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Text Box 182"/>
              <p:cNvSpPr txBox="1">
                <a:spLocks noChangeArrowheads="1"/>
              </p:cNvSpPr>
              <p:nvPr/>
            </p:nvSpPr>
            <p:spPr bwMode="auto">
              <a:xfrm>
                <a:off x="1778" y="2276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" name="Text Box 183"/>
              <p:cNvSpPr txBox="1">
                <a:spLocks noChangeArrowheads="1"/>
              </p:cNvSpPr>
              <p:nvPr/>
            </p:nvSpPr>
            <p:spPr bwMode="auto">
              <a:xfrm>
                <a:off x="1778" y="2630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" name="Text Box 184"/>
              <p:cNvSpPr txBox="1">
                <a:spLocks noChangeArrowheads="1"/>
              </p:cNvSpPr>
              <p:nvPr/>
            </p:nvSpPr>
            <p:spPr bwMode="auto">
              <a:xfrm>
                <a:off x="1790" y="2972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" name="Text Box 185"/>
              <p:cNvSpPr txBox="1">
                <a:spLocks noChangeArrowheads="1"/>
              </p:cNvSpPr>
              <p:nvPr/>
            </p:nvSpPr>
            <p:spPr bwMode="auto">
              <a:xfrm>
                <a:off x="5138" y="3314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" name="Text Box 186"/>
              <p:cNvSpPr txBox="1">
                <a:spLocks noChangeArrowheads="1"/>
              </p:cNvSpPr>
              <p:nvPr/>
            </p:nvSpPr>
            <p:spPr bwMode="auto">
              <a:xfrm>
                <a:off x="4794" y="3312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" name="Text Box 187"/>
              <p:cNvSpPr txBox="1">
                <a:spLocks noChangeArrowheads="1"/>
              </p:cNvSpPr>
              <p:nvPr/>
            </p:nvSpPr>
            <p:spPr bwMode="auto">
              <a:xfrm>
                <a:off x="4410" y="3306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Text Box 188"/>
              <p:cNvSpPr txBox="1">
                <a:spLocks noChangeArrowheads="1"/>
              </p:cNvSpPr>
              <p:nvPr/>
            </p:nvSpPr>
            <p:spPr bwMode="auto">
              <a:xfrm>
                <a:off x="4050" y="3312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Text Box 189"/>
              <p:cNvSpPr txBox="1">
                <a:spLocks noChangeArrowheads="1"/>
              </p:cNvSpPr>
              <p:nvPr/>
            </p:nvSpPr>
            <p:spPr bwMode="auto">
              <a:xfrm>
                <a:off x="3706" y="3310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Text Box 190"/>
              <p:cNvSpPr txBox="1">
                <a:spLocks noChangeArrowheads="1"/>
              </p:cNvSpPr>
              <p:nvPr/>
            </p:nvSpPr>
            <p:spPr bwMode="auto">
              <a:xfrm>
                <a:off x="4074" y="1026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0" name="Text Box 191"/>
              <p:cNvSpPr txBox="1">
                <a:spLocks noChangeArrowheads="1"/>
              </p:cNvSpPr>
              <p:nvPr/>
            </p:nvSpPr>
            <p:spPr bwMode="auto">
              <a:xfrm>
                <a:off x="3730" y="1024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1" name="Text Box 192"/>
              <p:cNvSpPr txBox="1">
                <a:spLocks noChangeArrowheads="1"/>
              </p:cNvSpPr>
              <p:nvPr/>
            </p:nvSpPr>
            <p:spPr bwMode="auto">
              <a:xfrm>
                <a:off x="3346" y="1018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" name="Text Box 193"/>
              <p:cNvSpPr txBox="1">
                <a:spLocks noChangeArrowheads="1"/>
              </p:cNvSpPr>
              <p:nvPr/>
            </p:nvSpPr>
            <p:spPr bwMode="auto">
              <a:xfrm>
                <a:off x="2986" y="1024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3" name="Text Box 194"/>
              <p:cNvSpPr txBox="1">
                <a:spLocks noChangeArrowheads="1"/>
              </p:cNvSpPr>
              <p:nvPr/>
            </p:nvSpPr>
            <p:spPr bwMode="auto">
              <a:xfrm>
                <a:off x="2642" y="1022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" name="Text Box 195"/>
              <p:cNvSpPr txBox="1">
                <a:spLocks noChangeArrowheads="1"/>
              </p:cNvSpPr>
              <p:nvPr/>
            </p:nvSpPr>
            <p:spPr bwMode="auto">
              <a:xfrm>
                <a:off x="5134" y="1042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25" name="Text Box 196"/>
              <p:cNvSpPr txBox="1">
                <a:spLocks noChangeArrowheads="1"/>
              </p:cNvSpPr>
              <p:nvPr/>
            </p:nvSpPr>
            <p:spPr bwMode="auto">
              <a:xfrm>
                <a:off x="4790" y="1040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6" name="Text Box 197"/>
              <p:cNvSpPr txBox="1">
                <a:spLocks noChangeArrowheads="1"/>
              </p:cNvSpPr>
              <p:nvPr/>
            </p:nvSpPr>
            <p:spPr bwMode="auto">
              <a:xfrm>
                <a:off x="4406" y="1034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7" name="Text Box 198"/>
              <p:cNvSpPr txBox="1">
                <a:spLocks noChangeArrowheads="1"/>
              </p:cNvSpPr>
              <p:nvPr/>
            </p:nvSpPr>
            <p:spPr bwMode="auto">
              <a:xfrm>
                <a:off x="3410" y="1160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8" name="Text Box 199"/>
              <p:cNvSpPr txBox="1">
                <a:spLocks noChangeArrowheads="1"/>
              </p:cNvSpPr>
              <p:nvPr/>
            </p:nvSpPr>
            <p:spPr bwMode="auto">
              <a:xfrm>
                <a:off x="3050" y="1154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9" name="Text Box 200"/>
              <p:cNvSpPr txBox="1">
                <a:spLocks noChangeArrowheads="1"/>
              </p:cNvSpPr>
              <p:nvPr/>
            </p:nvSpPr>
            <p:spPr bwMode="auto">
              <a:xfrm>
                <a:off x="2690" y="1160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0" name="Text Box 201"/>
              <p:cNvSpPr txBox="1">
                <a:spLocks noChangeArrowheads="1"/>
              </p:cNvSpPr>
              <p:nvPr/>
            </p:nvSpPr>
            <p:spPr bwMode="auto">
              <a:xfrm>
                <a:off x="2322" y="1158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1" name="Text Box 202"/>
              <p:cNvSpPr txBox="1">
                <a:spLocks noChangeArrowheads="1"/>
              </p:cNvSpPr>
              <p:nvPr/>
            </p:nvSpPr>
            <p:spPr bwMode="auto">
              <a:xfrm>
                <a:off x="2258" y="1028"/>
                <a:ext cx="16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0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Text Box 203"/>
              <p:cNvSpPr txBox="1">
                <a:spLocks noChangeArrowheads="1"/>
              </p:cNvSpPr>
              <p:nvPr/>
            </p:nvSpPr>
            <p:spPr bwMode="auto">
              <a:xfrm>
                <a:off x="1968" y="1170"/>
                <a:ext cx="31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16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204"/>
              <p:cNvSpPr txBox="1">
                <a:spLocks noChangeArrowheads="1"/>
              </p:cNvSpPr>
              <p:nvPr/>
            </p:nvSpPr>
            <p:spPr bwMode="auto">
              <a:xfrm>
                <a:off x="1985" y="3400"/>
                <a:ext cx="56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600" b="1">
                    <a:latin typeface="Times New Roman" panose="02020603050405020304" pitchFamily="18" charset="0"/>
                  </a:rPr>
                  <a:t>控制线 </a:t>
                </a:r>
                <a:r>
                  <a:rPr lang="en-US" altLang="zh-CN" sz="1600" b="1" dirty="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34" name="Text Box 205"/>
              <p:cNvSpPr txBox="1">
                <a:spLocks noChangeArrowheads="1"/>
              </p:cNvSpPr>
              <p:nvPr/>
            </p:nvSpPr>
            <p:spPr bwMode="auto">
              <a:xfrm>
                <a:off x="1856" y="3542"/>
                <a:ext cx="732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600" b="1">
                    <a:latin typeface="Times New Roman" panose="02020603050405020304" pitchFamily="18" charset="0"/>
                  </a:rPr>
                  <a:t>进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/</a:t>
                </a:r>
                <a:r>
                  <a:rPr lang="zh-CN" altLang="en-US" sz="1600" b="1">
                    <a:latin typeface="Times New Roman" panose="02020603050405020304" pitchFamily="18" charset="0"/>
                  </a:rPr>
                  <a:t>借位出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Co</a:t>
                </a:r>
              </a:p>
            </p:txBody>
          </p:sp>
          <p:sp>
            <p:nvSpPr>
              <p:cNvPr id="35" name="Text Box 206"/>
              <p:cNvSpPr txBox="1">
                <a:spLocks noChangeArrowheads="1"/>
              </p:cNvSpPr>
              <p:nvPr/>
            </p:nvSpPr>
            <p:spPr bwMode="auto">
              <a:xfrm>
                <a:off x="3030" y="3534"/>
                <a:ext cx="732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600" b="1">
                    <a:latin typeface="Times New Roman" panose="02020603050405020304" pitchFamily="18" charset="0"/>
                  </a:rPr>
                  <a:t>进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/</a:t>
                </a:r>
                <a:r>
                  <a:rPr lang="zh-CN" altLang="en-US" sz="1600" b="1">
                    <a:latin typeface="Times New Roman" panose="02020603050405020304" pitchFamily="18" charset="0"/>
                  </a:rPr>
                  <a:t>借位入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 Ci</a:t>
                </a:r>
              </a:p>
            </p:txBody>
          </p:sp>
          <p:sp>
            <p:nvSpPr>
              <p:cNvPr id="36" name="Text Box 207"/>
              <p:cNvSpPr txBox="1">
                <a:spLocks noChangeArrowheads="1"/>
              </p:cNvSpPr>
              <p:nvPr/>
            </p:nvSpPr>
            <p:spPr bwMode="auto">
              <a:xfrm>
                <a:off x="2694" y="3162"/>
                <a:ext cx="162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x</a:t>
                </a:r>
                <a:endParaRPr lang="en-US" altLang="zh-CN" sz="1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Text Box 208"/>
              <p:cNvSpPr txBox="1">
                <a:spLocks noChangeArrowheads="1"/>
              </p:cNvSpPr>
              <p:nvPr/>
            </p:nvSpPr>
            <p:spPr bwMode="auto">
              <a:xfrm>
                <a:off x="2410" y="3166"/>
                <a:ext cx="210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y</a:t>
                </a:r>
                <a:endParaRPr lang="en-US" altLang="zh-CN" sz="1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209"/>
              <p:cNvSpPr txBox="1">
                <a:spLocks noChangeArrowheads="1"/>
              </p:cNvSpPr>
              <p:nvPr/>
            </p:nvSpPr>
            <p:spPr bwMode="auto">
              <a:xfrm>
                <a:off x="2962" y="3790"/>
                <a:ext cx="16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Text Box 210"/>
              <p:cNvSpPr txBox="1">
                <a:spLocks noChangeArrowheads="1"/>
              </p:cNvSpPr>
              <p:nvPr/>
            </p:nvSpPr>
            <p:spPr bwMode="auto">
              <a:xfrm>
                <a:off x="2942" y="3752"/>
                <a:ext cx="186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y</a:t>
                </a:r>
                <a:endParaRPr lang="en-US" altLang="zh-CN" sz="1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211"/>
              <p:cNvSpPr txBox="1">
                <a:spLocks noChangeArrowheads="1"/>
              </p:cNvSpPr>
              <p:nvPr/>
            </p:nvSpPr>
            <p:spPr bwMode="auto">
              <a:xfrm>
                <a:off x="2704" y="3826"/>
                <a:ext cx="162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S</a:t>
                </a:r>
                <a:endParaRPr lang="en-US" altLang="zh-CN" sz="1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Text Box 212"/>
              <p:cNvSpPr txBox="1">
                <a:spLocks noChangeArrowheads="1"/>
              </p:cNvSpPr>
              <p:nvPr/>
            </p:nvSpPr>
            <p:spPr bwMode="auto">
              <a:xfrm>
                <a:off x="3018" y="3390"/>
                <a:ext cx="23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42" name="Line 213"/>
              <p:cNvSpPr>
                <a:spLocks noChangeShapeType="1"/>
              </p:cNvSpPr>
              <p:nvPr/>
            </p:nvSpPr>
            <p:spPr bwMode="auto">
              <a:xfrm flipV="1">
                <a:off x="3000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3600"/>
              </a:p>
            </p:txBody>
          </p:sp>
          <p:sp>
            <p:nvSpPr>
              <p:cNvPr id="43" name="Line 214"/>
              <p:cNvSpPr>
                <a:spLocks noChangeShapeType="1"/>
              </p:cNvSpPr>
              <p:nvPr/>
            </p:nvSpPr>
            <p:spPr bwMode="auto">
              <a:xfrm flipV="1">
                <a:off x="3460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3600"/>
              </a:p>
            </p:txBody>
          </p:sp>
          <p:sp>
            <p:nvSpPr>
              <p:cNvPr id="44" name="Line 215"/>
              <p:cNvSpPr>
                <a:spLocks noChangeShapeType="1"/>
              </p:cNvSpPr>
              <p:nvPr/>
            </p:nvSpPr>
            <p:spPr bwMode="auto">
              <a:xfrm flipV="1">
                <a:off x="3579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3600"/>
              </a:p>
            </p:txBody>
          </p:sp>
        </p:grpSp>
        <p:sp>
          <p:nvSpPr>
            <p:cNvPr id="6" name="Text Box 216"/>
            <p:cNvSpPr txBox="1">
              <a:spLocks noChangeArrowheads="1"/>
            </p:cNvSpPr>
            <p:nvPr/>
          </p:nvSpPr>
          <p:spPr bwMode="auto">
            <a:xfrm>
              <a:off x="3793" y="1033"/>
              <a:ext cx="41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CAS</a:t>
              </a:r>
            </a:p>
          </p:txBody>
        </p:sp>
      </p:grpSp>
      <p:cxnSp>
        <p:nvCxnSpPr>
          <p:cNvPr id="216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49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38" y="76687"/>
            <a:ext cx="8561523" cy="6157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3.4.4  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快速除法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87094" y="1231168"/>
            <a:ext cx="5948362" cy="5197475"/>
            <a:chOff x="1778" y="760"/>
            <a:chExt cx="3747" cy="300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778" y="760"/>
              <a:ext cx="3747" cy="3001"/>
              <a:chOff x="1778" y="1018"/>
              <a:chExt cx="3747" cy="3001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1946" y="1180"/>
                <a:ext cx="3579" cy="2678"/>
                <a:chOff x="2760" y="1698"/>
                <a:chExt cx="6758" cy="4698"/>
              </a:xfrm>
            </p:grpSpPr>
            <p:sp>
              <p:nvSpPr>
                <p:cNvPr id="45" name="Rectangle 8"/>
                <p:cNvSpPr>
                  <a:spLocks noChangeArrowheads="1"/>
                </p:cNvSpPr>
                <p:nvPr/>
              </p:nvSpPr>
              <p:spPr bwMode="auto">
                <a:xfrm>
                  <a:off x="4126" y="571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" name="Freeform 9"/>
                <p:cNvSpPr>
                  <a:spLocks/>
                </p:cNvSpPr>
                <p:nvPr/>
              </p:nvSpPr>
              <p:spPr bwMode="auto">
                <a:xfrm>
                  <a:off x="6270" y="451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" name="Freeform 10"/>
                <p:cNvSpPr>
                  <a:spLocks/>
                </p:cNvSpPr>
                <p:nvPr/>
              </p:nvSpPr>
              <p:spPr bwMode="auto">
                <a:xfrm>
                  <a:off x="6934" y="4534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8" name="Line 11"/>
                <p:cNvSpPr>
                  <a:spLocks noChangeShapeType="1"/>
                </p:cNvSpPr>
                <p:nvPr/>
              </p:nvSpPr>
              <p:spPr bwMode="auto">
                <a:xfrm>
                  <a:off x="8308" y="451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49" name="Line 12"/>
                <p:cNvSpPr>
                  <a:spLocks noChangeShapeType="1"/>
                </p:cNvSpPr>
                <p:nvPr/>
              </p:nvSpPr>
              <p:spPr bwMode="auto">
                <a:xfrm>
                  <a:off x="7614" y="393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13"/>
                <p:cNvSpPr>
                  <a:spLocks/>
                </p:cNvSpPr>
                <p:nvPr/>
              </p:nvSpPr>
              <p:spPr bwMode="auto">
                <a:xfrm>
                  <a:off x="6938" y="5145"/>
                  <a:ext cx="1" cy="324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324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" name="Freeform 14"/>
                <p:cNvSpPr>
                  <a:spLocks/>
                </p:cNvSpPr>
                <p:nvPr/>
              </p:nvSpPr>
              <p:spPr bwMode="auto">
                <a:xfrm>
                  <a:off x="7610" y="5133"/>
                  <a:ext cx="1" cy="300"/>
                </a:xfrm>
                <a:custGeom>
                  <a:avLst/>
                  <a:gdLst>
                    <a:gd name="T0" fmla="*/ 0 w 1"/>
                    <a:gd name="T1" fmla="*/ 0 h 300"/>
                    <a:gd name="T2" fmla="*/ 0 w 1"/>
                    <a:gd name="T3" fmla="*/ 300 h 300"/>
                    <a:gd name="T4" fmla="*/ 0 60000 65536"/>
                    <a:gd name="T5" fmla="*/ 0 60000 65536"/>
                    <a:gd name="T6" fmla="*/ 0 w 1"/>
                    <a:gd name="T7" fmla="*/ 0 h 300"/>
                    <a:gd name="T8" fmla="*/ 1 w 1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0">
                      <a:moveTo>
                        <a:pt x="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2" name="Freeform 15"/>
                <p:cNvSpPr>
                  <a:spLocks/>
                </p:cNvSpPr>
                <p:nvPr/>
              </p:nvSpPr>
              <p:spPr bwMode="auto">
                <a:xfrm>
                  <a:off x="8306" y="5145"/>
                  <a:ext cx="1" cy="324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324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" name="Freeform 16"/>
                <p:cNvSpPr>
                  <a:spLocks/>
                </p:cNvSpPr>
                <p:nvPr/>
              </p:nvSpPr>
              <p:spPr bwMode="auto">
                <a:xfrm>
                  <a:off x="7740" y="3919"/>
                  <a:ext cx="348" cy="240"/>
                </a:xfrm>
                <a:custGeom>
                  <a:avLst/>
                  <a:gdLst>
                    <a:gd name="T0" fmla="*/ 0 w 348"/>
                    <a:gd name="T1" fmla="*/ 0 h 240"/>
                    <a:gd name="T2" fmla="*/ 348 w 348"/>
                    <a:gd name="T3" fmla="*/ 240 h 240"/>
                    <a:gd name="T4" fmla="*/ 0 60000 65536"/>
                    <a:gd name="T5" fmla="*/ 0 60000 65536"/>
                    <a:gd name="T6" fmla="*/ 0 w 348"/>
                    <a:gd name="T7" fmla="*/ 0 h 240"/>
                    <a:gd name="T8" fmla="*/ 348 w 348"/>
                    <a:gd name="T9" fmla="*/ 240 h 2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40">
                      <a:moveTo>
                        <a:pt x="0" y="0"/>
                      </a:moveTo>
                      <a:lnTo>
                        <a:pt x="348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7615" y="451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8"/>
                <p:cNvSpPr>
                  <a:spLocks/>
                </p:cNvSpPr>
                <p:nvPr/>
              </p:nvSpPr>
              <p:spPr bwMode="auto">
                <a:xfrm>
                  <a:off x="4238" y="1713"/>
                  <a:ext cx="1" cy="624"/>
                </a:xfrm>
                <a:custGeom>
                  <a:avLst/>
                  <a:gdLst>
                    <a:gd name="T0" fmla="*/ 0 w 1"/>
                    <a:gd name="T1" fmla="*/ 0 h 624"/>
                    <a:gd name="T2" fmla="*/ 0 w 1"/>
                    <a:gd name="T3" fmla="*/ 624 h 624"/>
                    <a:gd name="T4" fmla="*/ 0 60000 65536"/>
                    <a:gd name="T5" fmla="*/ 0 60000 65536"/>
                    <a:gd name="T6" fmla="*/ 0 w 1"/>
                    <a:gd name="T7" fmla="*/ 0 h 624"/>
                    <a:gd name="T8" fmla="*/ 1 w 1"/>
                    <a:gd name="T9" fmla="*/ 624 h 6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24">
                      <a:moveTo>
                        <a:pt x="0" y="0"/>
                      </a:moveTo>
                      <a:lnTo>
                        <a:pt x="0" y="6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6" name="Freeform 19"/>
                <p:cNvSpPr>
                  <a:spLocks/>
                </p:cNvSpPr>
                <p:nvPr/>
              </p:nvSpPr>
              <p:spPr bwMode="auto">
                <a:xfrm>
                  <a:off x="4898" y="1713"/>
                  <a:ext cx="1" cy="576"/>
                </a:xfrm>
                <a:custGeom>
                  <a:avLst/>
                  <a:gdLst>
                    <a:gd name="T0" fmla="*/ 0 w 1"/>
                    <a:gd name="T1" fmla="*/ 0 h 576"/>
                    <a:gd name="T2" fmla="*/ 0 w 1"/>
                    <a:gd name="T3" fmla="*/ 576 h 576"/>
                    <a:gd name="T4" fmla="*/ 0 60000 65536"/>
                    <a:gd name="T5" fmla="*/ 0 60000 65536"/>
                    <a:gd name="T6" fmla="*/ 0 w 1"/>
                    <a:gd name="T7" fmla="*/ 0 h 576"/>
                    <a:gd name="T8" fmla="*/ 1 w 1"/>
                    <a:gd name="T9" fmla="*/ 576 h 5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76">
                      <a:moveTo>
                        <a:pt x="0" y="0"/>
                      </a:moveTo>
                      <a:lnTo>
                        <a:pt x="0" y="5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7" name="Freeform 20"/>
                <p:cNvSpPr>
                  <a:spLocks/>
                </p:cNvSpPr>
                <p:nvPr/>
              </p:nvSpPr>
              <p:spPr bwMode="auto">
                <a:xfrm>
                  <a:off x="5582" y="1701"/>
                  <a:ext cx="1" cy="600"/>
                </a:xfrm>
                <a:custGeom>
                  <a:avLst/>
                  <a:gdLst>
                    <a:gd name="T0" fmla="*/ 0 w 1"/>
                    <a:gd name="T1" fmla="*/ 0 h 600"/>
                    <a:gd name="T2" fmla="*/ 0 w 1"/>
                    <a:gd name="T3" fmla="*/ 600 h 600"/>
                    <a:gd name="T4" fmla="*/ 0 60000 65536"/>
                    <a:gd name="T5" fmla="*/ 0 60000 65536"/>
                    <a:gd name="T6" fmla="*/ 0 w 1"/>
                    <a:gd name="T7" fmla="*/ 0 h 600"/>
                    <a:gd name="T8" fmla="*/ 1 w 1"/>
                    <a:gd name="T9" fmla="*/ 600 h 6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00">
                      <a:moveTo>
                        <a:pt x="0" y="0"/>
                      </a:moveTo>
                      <a:lnTo>
                        <a:pt x="0" y="6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8" name="Freeform 21"/>
                <p:cNvSpPr>
                  <a:spLocks/>
                </p:cNvSpPr>
                <p:nvPr/>
              </p:nvSpPr>
              <p:spPr bwMode="auto">
                <a:xfrm>
                  <a:off x="6266" y="1725"/>
                  <a:ext cx="1" cy="576"/>
                </a:xfrm>
                <a:custGeom>
                  <a:avLst/>
                  <a:gdLst>
                    <a:gd name="T0" fmla="*/ 0 w 1"/>
                    <a:gd name="T1" fmla="*/ 0 h 576"/>
                    <a:gd name="T2" fmla="*/ 0 w 1"/>
                    <a:gd name="T3" fmla="*/ 576 h 576"/>
                    <a:gd name="T4" fmla="*/ 0 60000 65536"/>
                    <a:gd name="T5" fmla="*/ 0 60000 65536"/>
                    <a:gd name="T6" fmla="*/ 0 w 1"/>
                    <a:gd name="T7" fmla="*/ 0 h 576"/>
                    <a:gd name="T8" fmla="*/ 1 w 1"/>
                    <a:gd name="T9" fmla="*/ 576 h 5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76">
                      <a:moveTo>
                        <a:pt x="0" y="0"/>
                      </a:moveTo>
                      <a:lnTo>
                        <a:pt x="0" y="5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9" name="Freeform 22"/>
                <p:cNvSpPr>
                  <a:spLocks/>
                </p:cNvSpPr>
                <p:nvPr/>
              </p:nvSpPr>
              <p:spPr bwMode="auto">
                <a:xfrm>
                  <a:off x="6938" y="1701"/>
                  <a:ext cx="1" cy="1284"/>
                </a:xfrm>
                <a:custGeom>
                  <a:avLst/>
                  <a:gdLst>
                    <a:gd name="T0" fmla="*/ 0 w 1"/>
                    <a:gd name="T1" fmla="*/ 0 h 1284"/>
                    <a:gd name="T2" fmla="*/ 0 w 1"/>
                    <a:gd name="T3" fmla="*/ 1284 h 1284"/>
                    <a:gd name="T4" fmla="*/ 0 60000 65536"/>
                    <a:gd name="T5" fmla="*/ 0 60000 65536"/>
                    <a:gd name="T6" fmla="*/ 0 w 1"/>
                    <a:gd name="T7" fmla="*/ 0 h 1284"/>
                    <a:gd name="T8" fmla="*/ 1 w 1"/>
                    <a:gd name="T9" fmla="*/ 1284 h 128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84">
                      <a:moveTo>
                        <a:pt x="0" y="0"/>
                      </a:moveTo>
                      <a:lnTo>
                        <a:pt x="0" y="12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0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5727" y="37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1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5727" y="38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25"/>
                <p:cNvSpPr>
                  <a:spLocks/>
                </p:cNvSpPr>
                <p:nvPr/>
              </p:nvSpPr>
              <p:spPr bwMode="auto">
                <a:xfrm>
                  <a:off x="7610" y="1725"/>
                  <a:ext cx="1" cy="1896"/>
                </a:xfrm>
                <a:custGeom>
                  <a:avLst/>
                  <a:gdLst>
                    <a:gd name="T0" fmla="*/ 0 w 1"/>
                    <a:gd name="T1" fmla="*/ 0 h 1896"/>
                    <a:gd name="T2" fmla="*/ 0 w 1"/>
                    <a:gd name="T3" fmla="*/ 1896 h 1896"/>
                    <a:gd name="T4" fmla="*/ 0 60000 65536"/>
                    <a:gd name="T5" fmla="*/ 0 60000 65536"/>
                    <a:gd name="T6" fmla="*/ 0 w 1"/>
                    <a:gd name="T7" fmla="*/ 0 h 1896"/>
                    <a:gd name="T8" fmla="*/ 1 w 1"/>
                    <a:gd name="T9" fmla="*/ 1896 h 189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96">
                      <a:moveTo>
                        <a:pt x="0" y="0"/>
                      </a:moveTo>
                      <a:lnTo>
                        <a:pt x="0" y="189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3" name="Freeform 26"/>
                <p:cNvSpPr>
                  <a:spLocks/>
                </p:cNvSpPr>
                <p:nvPr/>
              </p:nvSpPr>
              <p:spPr bwMode="auto">
                <a:xfrm>
                  <a:off x="5397" y="4092"/>
                  <a:ext cx="1" cy="456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456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4" name="Freeform 27"/>
                <p:cNvSpPr>
                  <a:spLocks/>
                </p:cNvSpPr>
                <p:nvPr/>
              </p:nvSpPr>
              <p:spPr bwMode="auto">
                <a:xfrm>
                  <a:off x="5583" y="3937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5" name="Line 28"/>
                <p:cNvSpPr>
                  <a:spLocks noChangeShapeType="1"/>
                </p:cNvSpPr>
                <p:nvPr/>
              </p:nvSpPr>
              <p:spPr bwMode="auto">
                <a:xfrm>
                  <a:off x="6265" y="391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6" name="Line 29"/>
                <p:cNvSpPr>
                  <a:spLocks noChangeShapeType="1"/>
                </p:cNvSpPr>
                <p:nvPr/>
              </p:nvSpPr>
              <p:spPr bwMode="auto">
                <a:xfrm>
                  <a:off x="6934" y="394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7" name="Rectangle 30"/>
                <p:cNvSpPr>
                  <a:spLocks noChangeArrowheads="1"/>
                </p:cNvSpPr>
                <p:nvPr/>
              </p:nvSpPr>
              <p:spPr bwMode="auto">
                <a:xfrm>
                  <a:off x="5381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8" name="Rectangle 31"/>
                <p:cNvSpPr>
                  <a:spLocks noChangeArrowheads="1"/>
                </p:cNvSpPr>
                <p:nvPr/>
              </p:nvSpPr>
              <p:spPr bwMode="auto">
                <a:xfrm>
                  <a:off x="6075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9" name="Rectangle 32"/>
                <p:cNvSpPr>
                  <a:spLocks noChangeArrowheads="1"/>
                </p:cNvSpPr>
                <p:nvPr/>
              </p:nvSpPr>
              <p:spPr bwMode="auto">
                <a:xfrm>
                  <a:off x="6744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0" name="Rectangle 33"/>
                <p:cNvSpPr>
                  <a:spLocks noChangeArrowheads="1"/>
                </p:cNvSpPr>
                <p:nvPr/>
              </p:nvSpPr>
              <p:spPr bwMode="auto">
                <a:xfrm>
                  <a:off x="7401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727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5727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396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396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746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6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7746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40"/>
                <p:cNvSpPr>
                  <a:spLocks/>
                </p:cNvSpPr>
                <p:nvPr/>
              </p:nvSpPr>
              <p:spPr bwMode="auto">
                <a:xfrm>
                  <a:off x="6396" y="3919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" name="Freeform 41"/>
                <p:cNvSpPr>
                  <a:spLocks/>
                </p:cNvSpPr>
                <p:nvPr/>
              </p:nvSpPr>
              <p:spPr bwMode="auto">
                <a:xfrm>
                  <a:off x="5712" y="3907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9" name="Freeform 42"/>
                <p:cNvSpPr>
                  <a:spLocks/>
                </p:cNvSpPr>
                <p:nvPr/>
              </p:nvSpPr>
              <p:spPr bwMode="auto">
                <a:xfrm>
                  <a:off x="5016" y="3907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0" name="Freeform 43"/>
                <p:cNvSpPr>
                  <a:spLocks/>
                </p:cNvSpPr>
                <p:nvPr/>
              </p:nvSpPr>
              <p:spPr bwMode="auto">
                <a:xfrm>
                  <a:off x="5724" y="4507"/>
                  <a:ext cx="312" cy="276"/>
                </a:xfrm>
                <a:custGeom>
                  <a:avLst/>
                  <a:gdLst>
                    <a:gd name="T0" fmla="*/ 0 w 312"/>
                    <a:gd name="T1" fmla="*/ 0 h 276"/>
                    <a:gd name="T2" fmla="*/ 312 w 312"/>
                    <a:gd name="T3" fmla="*/ 276 h 276"/>
                    <a:gd name="T4" fmla="*/ 0 60000 65536"/>
                    <a:gd name="T5" fmla="*/ 0 60000 65536"/>
                    <a:gd name="T6" fmla="*/ 0 w 312"/>
                    <a:gd name="T7" fmla="*/ 0 h 276"/>
                    <a:gd name="T8" fmla="*/ 312 w 312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76">
                      <a:moveTo>
                        <a:pt x="0" y="0"/>
                      </a:moveTo>
                      <a:lnTo>
                        <a:pt x="312" y="2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1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2804" y="4417"/>
                  <a:ext cx="25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8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7065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83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7065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84" name="Rectangle 47"/>
                <p:cNvSpPr>
                  <a:spLocks noChangeArrowheads="1"/>
                </p:cNvSpPr>
                <p:nvPr/>
              </p:nvSpPr>
              <p:spPr bwMode="auto">
                <a:xfrm>
                  <a:off x="8094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" name="Freeform 48"/>
                <p:cNvSpPr>
                  <a:spLocks/>
                </p:cNvSpPr>
                <p:nvPr/>
              </p:nvSpPr>
              <p:spPr bwMode="auto">
                <a:xfrm>
                  <a:off x="7056" y="3907"/>
                  <a:ext cx="336" cy="252"/>
                </a:xfrm>
                <a:custGeom>
                  <a:avLst/>
                  <a:gdLst>
                    <a:gd name="T0" fmla="*/ 0 w 336"/>
                    <a:gd name="T1" fmla="*/ 0 h 252"/>
                    <a:gd name="T2" fmla="*/ 336 w 336"/>
                    <a:gd name="T3" fmla="*/ 252 h 252"/>
                    <a:gd name="T4" fmla="*/ 0 60000 65536"/>
                    <a:gd name="T5" fmla="*/ 0 60000 65536"/>
                    <a:gd name="T6" fmla="*/ 0 w 336"/>
                    <a:gd name="T7" fmla="*/ 0 h 252"/>
                    <a:gd name="T8" fmla="*/ 336 w 336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6" h="252">
                      <a:moveTo>
                        <a:pt x="0" y="0"/>
                      </a:moveTo>
                      <a:lnTo>
                        <a:pt x="336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6" name="Freeform 49"/>
                <p:cNvSpPr>
                  <a:spLocks/>
                </p:cNvSpPr>
                <p:nvPr/>
              </p:nvSpPr>
              <p:spPr bwMode="auto">
                <a:xfrm>
                  <a:off x="8306" y="1737"/>
                  <a:ext cx="1" cy="2472"/>
                </a:xfrm>
                <a:custGeom>
                  <a:avLst/>
                  <a:gdLst>
                    <a:gd name="T0" fmla="*/ 0 w 1"/>
                    <a:gd name="T1" fmla="*/ 0 h 2472"/>
                    <a:gd name="T2" fmla="*/ 0 w 1"/>
                    <a:gd name="T3" fmla="*/ 2472 h 2472"/>
                    <a:gd name="T4" fmla="*/ 0 60000 65536"/>
                    <a:gd name="T5" fmla="*/ 0 60000 65536"/>
                    <a:gd name="T6" fmla="*/ 0 w 1"/>
                    <a:gd name="T7" fmla="*/ 0 h 2472"/>
                    <a:gd name="T8" fmla="*/ 1 w 1"/>
                    <a:gd name="T9" fmla="*/ 2472 h 24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72">
                      <a:moveTo>
                        <a:pt x="0" y="0"/>
                      </a:moveTo>
                      <a:lnTo>
                        <a:pt x="0" y="247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7" name="Rectangle 50"/>
                <p:cNvSpPr>
                  <a:spLocks noChangeArrowheads="1"/>
                </p:cNvSpPr>
                <p:nvPr/>
              </p:nvSpPr>
              <p:spPr bwMode="auto">
                <a:xfrm>
                  <a:off x="6058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8" name="Rectangle 51"/>
                <p:cNvSpPr>
                  <a:spLocks noChangeArrowheads="1"/>
                </p:cNvSpPr>
                <p:nvPr/>
              </p:nvSpPr>
              <p:spPr bwMode="auto">
                <a:xfrm>
                  <a:off x="6732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9" name="Rectangle 52"/>
                <p:cNvSpPr>
                  <a:spLocks noChangeArrowheads="1"/>
                </p:cNvSpPr>
                <p:nvPr/>
              </p:nvSpPr>
              <p:spPr bwMode="auto">
                <a:xfrm>
                  <a:off x="7401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0" name="Rectangle 53"/>
                <p:cNvSpPr>
                  <a:spLocks noChangeArrowheads="1"/>
                </p:cNvSpPr>
                <p:nvPr/>
              </p:nvSpPr>
              <p:spPr bwMode="auto">
                <a:xfrm>
                  <a:off x="8094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1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6396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2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396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3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7065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4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7065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5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8428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6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8428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792" y="5029"/>
                  <a:ext cx="324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8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7758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9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7758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00" name="Rectangle 63"/>
                <p:cNvSpPr>
                  <a:spLocks noChangeArrowheads="1"/>
                </p:cNvSpPr>
                <p:nvPr/>
              </p:nvSpPr>
              <p:spPr bwMode="auto">
                <a:xfrm>
                  <a:off x="8752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1" name="Freeform 64"/>
                <p:cNvSpPr>
                  <a:spLocks/>
                </p:cNvSpPr>
                <p:nvPr/>
              </p:nvSpPr>
              <p:spPr bwMode="auto">
                <a:xfrm>
                  <a:off x="7740" y="4507"/>
                  <a:ext cx="312" cy="252"/>
                </a:xfrm>
                <a:custGeom>
                  <a:avLst/>
                  <a:gdLst>
                    <a:gd name="T0" fmla="*/ 0 w 312"/>
                    <a:gd name="T1" fmla="*/ 0 h 252"/>
                    <a:gd name="T2" fmla="*/ 312 w 312"/>
                    <a:gd name="T3" fmla="*/ 252 h 252"/>
                    <a:gd name="T4" fmla="*/ 0 60000 65536"/>
                    <a:gd name="T5" fmla="*/ 0 60000 65536"/>
                    <a:gd name="T6" fmla="*/ 0 w 312"/>
                    <a:gd name="T7" fmla="*/ 0 h 252"/>
                    <a:gd name="T8" fmla="*/ 312 w 312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52">
                      <a:moveTo>
                        <a:pt x="0" y="0"/>
                      </a:moveTo>
                      <a:lnTo>
                        <a:pt x="312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2" name="Freeform 65"/>
                <p:cNvSpPr>
                  <a:spLocks/>
                </p:cNvSpPr>
                <p:nvPr/>
              </p:nvSpPr>
              <p:spPr bwMode="auto">
                <a:xfrm>
                  <a:off x="7068" y="4495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" name="Freeform 66"/>
                <p:cNvSpPr>
                  <a:spLocks/>
                </p:cNvSpPr>
                <p:nvPr/>
              </p:nvSpPr>
              <p:spPr bwMode="auto">
                <a:xfrm>
                  <a:off x="6384" y="4495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" name="Freeform 67"/>
                <p:cNvSpPr>
                  <a:spLocks/>
                </p:cNvSpPr>
                <p:nvPr/>
              </p:nvSpPr>
              <p:spPr bwMode="auto">
                <a:xfrm>
                  <a:off x="9125" y="5154"/>
                  <a:ext cx="168" cy="180"/>
                </a:xfrm>
                <a:custGeom>
                  <a:avLst/>
                  <a:gdLst>
                    <a:gd name="T0" fmla="*/ 0 w 168"/>
                    <a:gd name="T1" fmla="*/ 0 h 180"/>
                    <a:gd name="T2" fmla="*/ 168 w 168"/>
                    <a:gd name="T3" fmla="*/ 180 h 180"/>
                    <a:gd name="T4" fmla="*/ 0 60000 65536"/>
                    <a:gd name="T5" fmla="*/ 0 60000 65536"/>
                    <a:gd name="T6" fmla="*/ 0 w 168"/>
                    <a:gd name="T7" fmla="*/ 0 h 180"/>
                    <a:gd name="T8" fmla="*/ 168 w 168"/>
                    <a:gd name="T9" fmla="*/ 180 h 1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68" h="180">
                      <a:moveTo>
                        <a:pt x="0" y="0"/>
                      </a:moveTo>
                      <a:lnTo>
                        <a:pt x="168" y="1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" name="Freeform 68"/>
                <p:cNvSpPr>
                  <a:spLocks/>
                </p:cNvSpPr>
                <p:nvPr/>
              </p:nvSpPr>
              <p:spPr bwMode="auto">
                <a:xfrm>
                  <a:off x="8424" y="4507"/>
                  <a:ext cx="300" cy="252"/>
                </a:xfrm>
                <a:custGeom>
                  <a:avLst/>
                  <a:gdLst>
                    <a:gd name="T0" fmla="*/ 0 w 300"/>
                    <a:gd name="T1" fmla="*/ 0 h 252"/>
                    <a:gd name="T2" fmla="*/ 300 w 300"/>
                    <a:gd name="T3" fmla="*/ 252 h 252"/>
                    <a:gd name="T4" fmla="*/ 0 60000 65536"/>
                    <a:gd name="T5" fmla="*/ 0 60000 65536"/>
                    <a:gd name="T6" fmla="*/ 0 w 300"/>
                    <a:gd name="T7" fmla="*/ 0 h 252"/>
                    <a:gd name="T8" fmla="*/ 300 w 300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0" h="252">
                      <a:moveTo>
                        <a:pt x="0" y="0"/>
                      </a:moveTo>
                      <a:lnTo>
                        <a:pt x="300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6" name="Freeform 69"/>
                <p:cNvSpPr>
                  <a:spLocks/>
                </p:cNvSpPr>
                <p:nvPr/>
              </p:nvSpPr>
              <p:spPr bwMode="auto">
                <a:xfrm>
                  <a:off x="8977" y="1752"/>
                  <a:ext cx="1" cy="3045"/>
                </a:xfrm>
                <a:custGeom>
                  <a:avLst/>
                  <a:gdLst>
                    <a:gd name="T0" fmla="*/ 0 w 1"/>
                    <a:gd name="T1" fmla="*/ 0 h 3045"/>
                    <a:gd name="T2" fmla="*/ 1 w 1"/>
                    <a:gd name="T3" fmla="*/ 3045 h 3045"/>
                    <a:gd name="T4" fmla="*/ 0 60000 65536"/>
                    <a:gd name="T5" fmla="*/ 0 60000 65536"/>
                    <a:gd name="T6" fmla="*/ 0 w 1"/>
                    <a:gd name="T7" fmla="*/ 0 h 3045"/>
                    <a:gd name="T8" fmla="*/ 1 w 1"/>
                    <a:gd name="T9" fmla="*/ 3045 h 304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45">
                      <a:moveTo>
                        <a:pt x="0" y="0"/>
                      </a:moveTo>
                      <a:lnTo>
                        <a:pt x="1" y="30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7" name="Freeform 70"/>
                <p:cNvSpPr>
                  <a:spLocks/>
                </p:cNvSpPr>
                <p:nvPr/>
              </p:nvSpPr>
              <p:spPr bwMode="auto">
                <a:xfrm>
                  <a:off x="7754" y="5157"/>
                  <a:ext cx="240" cy="228"/>
                </a:xfrm>
                <a:custGeom>
                  <a:avLst/>
                  <a:gdLst>
                    <a:gd name="T0" fmla="*/ 0 w 240"/>
                    <a:gd name="T1" fmla="*/ 0 h 228"/>
                    <a:gd name="T2" fmla="*/ 240 w 240"/>
                    <a:gd name="T3" fmla="*/ 228 h 228"/>
                    <a:gd name="T4" fmla="*/ 0 60000 65536"/>
                    <a:gd name="T5" fmla="*/ 0 60000 65536"/>
                    <a:gd name="T6" fmla="*/ 0 w 240"/>
                    <a:gd name="T7" fmla="*/ 0 h 228"/>
                    <a:gd name="T8" fmla="*/ 240 w 240"/>
                    <a:gd name="T9" fmla="*/ 228 h 22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28">
                      <a:moveTo>
                        <a:pt x="0" y="0"/>
                      </a:moveTo>
                      <a:lnTo>
                        <a:pt x="240" y="22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" name="Freeform 71"/>
                <p:cNvSpPr>
                  <a:spLocks/>
                </p:cNvSpPr>
                <p:nvPr/>
              </p:nvSpPr>
              <p:spPr bwMode="auto">
                <a:xfrm>
                  <a:off x="7082" y="5145"/>
                  <a:ext cx="240" cy="240"/>
                </a:xfrm>
                <a:custGeom>
                  <a:avLst/>
                  <a:gdLst>
                    <a:gd name="T0" fmla="*/ 0 w 240"/>
                    <a:gd name="T1" fmla="*/ 0 h 240"/>
                    <a:gd name="T2" fmla="*/ 240 w 240"/>
                    <a:gd name="T3" fmla="*/ 240 h 240"/>
                    <a:gd name="T4" fmla="*/ 0 60000 65536"/>
                    <a:gd name="T5" fmla="*/ 0 60000 65536"/>
                    <a:gd name="T6" fmla="*/ 0 w 240"/>
                    <a:gd name="T7" fmla="*/ 0 h 240"/>
                    <a:gd name="T8" fmla="*/ 240 w 240"/>
                    <a:gd name="T9" fmla="*/ 240 h 2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40">
                      <a:moveTo>
                        <a:pt x="0" y="0"/>
                      </a:moveTo>
                      <a:lnTo>
                        <a:pt x="240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9" name="Freeform 72"/>
                <p:cNvSpPr>
                  <a:spLocks/>
                </p:cNvSpPr>
                <p:nvPr/>
              </p:nvSpPr>
              <p:spPr bwMode="auto">
                <a:xfrm>
                  <a:off x="6410" y="5157"/>
                  <a:ext cx="216" cy="264"/>
                </a:xfrm>
                <a:custGeom>
                  <a:avLst/>
                  <a:gdLst>
                    <a:gd name="T0" fmla="*/ 0 w 216"/>
                    <a:gd name="T1" fmla="*/ 0 h 264"/>
                    <a:gd name="T2" fmla="*/ 216 w 216"/>
                    <a:gd name="T3" fmla="*/ 264 h 264"/>
                    <a:gd name="T4" fmla="*/ 0 60000 65536"/>
                    <a:gd name="T5" fmla="*/ 0 60000 65536"/>
                    <a:gd name="T6" fmla="*/ 0 w 216"/>
                    <a:gd name="T7" fmla="*/ 0 h 264"/>
                    <a:gd name="T8" fmla="*/ 216 w 216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6" h="264">
                      <a:moveTo>
                        <a:pt x="0" y="0"/>
                      </a:moveTo>
                      <a:lnTo>
                        <a:pt x="216" y="26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0" name="Freeform 73"/>
                <p:cNvSpPr>
                  <a:spLocks/>
                </p:cNvSpPr>
                <p:nvPr/>
              </p:nvSpPr>
              <p:spPr bwMode="auto">
                <a:xfrm>
                  <a:off x="8450" y="5145"/>
                  <a:ext cx="240" cy="228"/>
                </a:xfrm>
                <a:custGeom>
                  <a:avLst/>
                  <a:gdLst>
                    <a:gd name="T0" fmla="*/ 0 w 240"/>
                    <a:gd name="T1" fmla="*/ 0 h 228"/>
                    <a:gd name="T2" fmla="*/ 240 w 240"/>
                    <a:gd name="T3" fmla="*/ 228 h 228"/>
                    <a:gd name="T4" fmla="*/ 0 60000 65536"/>
                    <a:gd name="T5" fmla="*/ 0 60000 65536"/>
                    <a:gd name="T6" fmla="*/ 0 w 240"/>
                    <a:gd name="T7" fmla="*/ 0 h 228"/>
                    <a:gd name="T8" fmla="*/ 240 w 240"/>
                    <a:gd name="T9" fmla="*/ 228 h 22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28">
                      <a:moveTo>
                        <a:pt x="0" y="0"/>
                      </a:moveTo>
                      <a:lnTo>
                        <a:pt x="240" y="22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1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8439" y="427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12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8439" y="44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76"/>
                <p:cNvSpPr>
                  <a:spLocks/>
                </p:cNvSpPr>
                <p:nvPr/>
              </p:nvSpPr>
              <p:spPr bwMode="auto">
                <a:xfrm>
                  <a:off x="4807" y="4084"/>
                  <a:ext cx="4663" cy="5"/>
                </a:xfrm>
                <a:custGeom>
                  <a:avLst/>
                  <a:gdLst>
                    <a:gd name="T0" fmla="*/ 0 w 4663"/>
                    <a:gd name="T1" fmla="*/ 0 h 5"/>
                    <a:gd name="T2" fmla="*/ 4663 w 4663"/>
                    <a:gd name="T3" fmla="*/ 5 h 5"/>
                    <a:gd name="T4" fmla="*/ 0 60000 65536"/>
                    <a:gd name="T5" fmla="*/ 0 60000 65536"/>
                    <a:gd name="T6" fmla="*/ 0 w 4663"/>
                    <a:gd name="T7" fmla="*/ 0 h 5"/>
                    <a:gd name="T8" fmla="*/ 4663 w 4663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63" h="5">
                      <a:moveTo>
                        <a:pt x="0" y="0"/>
                      </a:moveTo>
                      <a:lnTo>
                        <a:pt x="4663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4" name="Freeform 77"/>
                <p:cNvSpPr>
                  <a:spLocks/>
                </p:cNvSpPr>
                <p:nvPr/>
              </p:nvSpPr>
              <p:spPr bwMode="auto">
                <a:xfrm>
                  <a:off x="5462" y="4650"/>
                  <a:ext cx="3994" cy="1"/>
                </a:xfrm>
                <a:custGeom>
                  <a:avLst/>
                  <a:gdLst>
                    <a:gd name="T0" fmla="*/ 0 w 3994"/>
                    <a:gd name="T1" fmla="*/ 0 h 1"/>
                    <a:gd name="T2" fmla="*/ 3994 w 3994"/>
                    <a:gd name="T3" fmla="*/ 1 h 1"/>
                    <a:gd name="T4" fmla="*/ 0 60000 65536"/>
                    <a:gd name="T5" fmla="*/ 0 60000 65536"/>
                    <a:gd name="T6" fmla="*/ 0 w 3994"/>
                    <a:gd name="T7" fmla="*/ 0 h 1"/>
                    <a:gd name="T8" fmla="*/ 3994 w 3994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994" h="1">
                      <a:moveTo>
                        <a:pt x="0" y="0"/>
                      </a:moveTo>
                      <a:lnTo>
                        <a:pt x="3994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5" name="Freeform 78"/>
                <p:cNvSpPr>
                  <a:spLocks/>
                </p:cNvSpPr>
                <p:nvPr/>
              </p:nvSpPr>
              <p:spPr bwMode="auto">
                <a:xfrm>
                  <a:off x="8976" y="515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6" name="Oval 79"/>
                <p:cNvSpPr>
                  <a:spLocks noChangeArrowheads="1"/>
                </p:cNvSpPr>
                <p:nvPr/>
              </p:nvSpPr>
              <p:spPr bwMode="auto">
                <a:xfrm>
                  <a:off x="6193" y="4972"/>
                  <a:ext cx="57" cy="6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7" name="Freeform 80"/>
                <p:cNvSpPr>
                  <a:spLocks/>
                </p:cNvSpPr>
                <p:nvPr/>
              </p:nvSpPr>
              <p:spPr bwMode="auto">
                <a:xfrm>
                  <a:off x="4298" y="5020"/>
                  <a:ext cx="1871" cy="857"/>
                </a:xfrm>
                <a:custGeom>
                  <a:avLst/>
                  <a:gdLst>
                    <a:gd name="T0" fmla="*/ 0 w 1944"/>
                    <a:gd name="T1" fmla="*/ 517 h 876"/>
                    <a:gd name="T2" fmla="*/ 775 w 1944"/>
                    <a:gd name="T3" fmla="*/ 0 h 876"/>
                    <a:gd name="T4" fmla="*/ 0 60000 65536"/>
                    <a:gd name="T5" fmla="*/ 0 60000 65536"/>
                    <a:gd name="T6" fmla="*/ 0 w 1944"/>
                    <a:gd name="T7" fmla="*/ 0 h 876"/>
                    <a:gd name="T8" fmla="*/ 1944 w 1944"/>
                    <a:gd name="T9" fmla="*/ 876 h 8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944" h="876">
                      <a:moveTo>
                        <a:pt x="0" y="876"/>
                      </a:moveTo>
                      <a:lnTo>
                        <a:pt x="194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8" name="Freeform 81"/>
                <p:cNvSpPr>
                  <a:spLocks/>
                </p:cNvSpPr>
                <p:nvPr/>
              </p:nvSpPr>
              <p:spPr bwMode="auto">
                <a:xfrm>
                  <a:off x="4903" y="2632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9" name="Line 82"/>
                <p:cNvSpPr>
                  <a:spLocks noChangeShapeType="1"/>
                </p:cNvSpPr>
                <p:nvPr/>
              </p:nvSpPr>
              <p:spPr bwMode="auto">
                <a:xfrm>
                  <a:off x="6262" y="2652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0" name="Line 83"/>
                <p:cNvSpPr>
                  <a:spLocks noChangeShapeType="1"/>
                </p:cNvSpPr>
                <p:nvPr/>
              </p:nvSpPr>
              <p:spPr bwMode="auto">
                <a:xfrm>
                  <a:off x="5584" y="2652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84"/>
                <p:cNvSpPr>
                  <a:spLocks/>
                </p:cNvSpPr>
                <p:nvPr/>
              </p:nvSpPr>
              <p:spPr bwMode="auto">
                <a:xfrm>
                  <a:off x="4233" y="2664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2" name="Rectangle 85"/>
                <p:cNvSpPr>
                  <a:spLocks noChangeArrowheads="1"/>
                </p:cNvSpPr>
                <p:nvPr/>
              </p:nvSpPr>
              <p:spPr bwMode="auto">
                <a:xfrm>
                  <a:off x="4032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3" name="Rectangle 86"/>
                <p:cNvSpPr>
                  <a:spLocks noChangeArrowheads="1"/>
                </p:cNvSpPr>
                <p:nvPr/>
              </p:nvSpPr>
              <p:spPr bwMode="auto">
                <a:xfrm>
                  <a:off x="4700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4" name="Rectangle 87"/>
                <p:cNvSpPr>
                  <a:spLocks noChangeArrowheads="1"/>
                </p:cNvSpPr>
                <p:nvPr/>
              </p:nvSpPr>
              <p:spPr bwMode="auto">
                <a:xfrm>
                  <a:off x="5369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5" name="Rectangle 88"/>
                <p:cNvSpPr>
                  <a:spLocks noChangeArrowheads="1"/>
                </p:cNvSpPr>
                <p:nvPr/>
              </p:nvSpPr>
              <p:spPr bwMode="auto">
                <a:xfrm>
                  <a:off x="6056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6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35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7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435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8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502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9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502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93"/>
                <p:cNvSpPr>
                  <a:spLocks/>
                </p:cNvSpPr>
                <p:nvPr/>
              </p:nvSpPr>
              <p:spPr bwMode="auto">
                <a:xfrm>
                  <a:off x="6398" y="3064"/>
                  <a:ext cx="343" cy="1"/>
                </a:xfrm>
                <a:custGeom>
                  <a:avLst/>
                  <a:gdLst>
                    <a:gd name="T0" fmla="*/ 343 w 343"/>
                    <a:gd name="T1" fmla="*/ 0 h 1"/>
                    <a:gd name="T2" fmla="*/ 0 w 343"/>
                    <a:gd name="T3" fmla="*/ 1 h 1"/>
                    <a:gd name="T4" fmla="*/ 0 60000 65536"/>
                    <a:gd name="T5" fmla="*/ 0 60000 65536"/>
                    <a:gd name="T6" fmla="*/ 0 w 343"/>
                    <a:gd name="T7" fmla="*/ 0 h 1"/>
                    <a:gd name="T8" fmla="*/ 343 w 34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3" h="1">
                      <a:moveTo>
                        <a:pt x="343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1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6400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95"/>
                <p:cNvSpPr>
                  <a:spLocks/>
                </p:cNvSpPr>
                <p:nvPr/>
              </p:nvSpPr>
              <p:spPr bwMode="auto">
                <a:xfrm>
                  <a:off x="5714" y="2633"/>
                  <a:ext cx="336" cy="324"/>
                </a:xfrm>
                <a:custGeom>
                  <a:avLst/>
                  <a:gdLst>
                    <a:gd name="T0" fmla="*/ 0 w 336"/>
                    <a:gd name="T1" fmla="*/ 0 h 324"/>
                    <a:gd name="T2" fmla="*/ 336 w 336"/>
                    <a:gd name="T3" fmla="*/ 324 h 324"/>
                    <a:gd name="T4" fmla="*/ 0 60000 65536"/>
                    <a:gd name="T5" fmla="*/ 0 60000 65536"/>
                    <a:gd name="T6" fmla="*/ 0 w 336"/>
                    <a:gd name="T7" fmla="*/ 0 h 324"/>
                    <a:gd name="T8" fmla="*/ 336 w 336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6" h="324">
                      <a:moveTo>
                        <a:pt x="0" y="0"/>
                      </a:moveTo>
                      <a:lnTo>
                        <a:pt x="336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" name="Freeform 96"/>
                <p:cNvSpPr>
                  <a:spLocks/>
                </p:cNvSpPr>
                <p:nvPr/>
              </p:nvSpPr>
              <p:spPr bwMode="auto">
                <a:xfrm>
                  <a:off x="5030" y="2633"/>
                  <a:ext cx="324" cy="324"/>
                </a:xfrm>
                <a:custGeom>
                  <a:avLst/>
                  <a:gdLst>
                    <a:gd name="T0" fmla="*/ 0 w 324"/>
                    <a:gd name="T1" fmla="*/ 0 h 324"/>
                    <a:gd name="T2" fmla="*/ 324 w 324"/>
                    <a:gd name="T3" fmla="*/ 324 h 324"/>
                    <a:gd name="T4" fmla="*/ 0 60000 65536"/>
                    <a:gd name="T5" fmla="*/ 0 60000 65536"/>
                    <a:gd name="T6" fmla="*/ 0 w 324"/>
                    <a:gd name="T7" fmla="*/ 0 h 324"/>
                    <a:gd name="T8" fmla="*/ 324 w 324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324">
                      <a:moveTo>
                        <a:pt x="0" y="0"/>
                      </a:moveTo>
                      <a:lnTo>
                        <a:pt x="324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4" name="Freeform 97"/>
                <p:cNvSpPr>
                  <a:spLocks/>
                </p:cNvSpPr>
                <p:nvPr/>
              </p:nvSpPr>
              <p:spPr bwMode="auto">
                <a:xfrm>
                  <a:off x="4370" y="2681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5" name="Freeform 98"/>
                <p:cNvSpPr>
                  <a:spLocks/>
                </p:cNvSpPr>
                <p:nvPr/>
              </p:nvSpPr>
              <p:spPr bwMode="auto">
                <a:xfrm>
                  <a:off x="3630" y="2649"/>
                  <a:ext cx="380" cy="320"/>
                </a:xfrm>
                <a:custGeom>
                  <a:avLst/>
                  <a:gdLst>
                    <a:gd name="T0" fmla="*/ 0 w 228"/>
                    <a:gd name="T1" fmla="*/ 0 h 204"/>
                    <a:gd name="T2" fmla="*/ 48076907 w 228"/>
                    <a:gd name="T3" fmla="*/ 10043947 h 204"/>
                    <a:gd name="T4" fmla="*/ 0 60000 65536"/>
                    <a:gd name="T5" fmla="*/ 0 60000 65536"/>
                    <a:gd name="T6" fmla="*/ 0 w 228"/>
                    <a:gd name="T7" fmla="*/ 0 h 204"/>
                    <a:gd name="T8" fmla="*/ 228 w 228"/>
                    <a:gd name="T9" fmla="*/ 204 h 20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04">
                      <a:moveTo>
                        <a:pt x="0" y="0"/>
                      </a:moveTo>
                      <a:lnTo>
                        <a:pt x="228" y="2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6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571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7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71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8" name="Rectangle 101"/>
                <p:cNvSpPr>
                  <a:spLocks noChangeArrowheads="1"/>
                </p:cNvSpPr>
                <p:nvPr/>
              </p:nvSpPr>
              <p:spPr bwMode="auto">
                <a:xfrm>
                  <a:off x="6730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9" name="Freeform 102"/>
                <p:cNvSpPr>
                  <a:spLocks/>
                </p:cNvSpPr>
                <p:nvPr/>
              </p:nvSpPr>
              <p:spPr bwMode="auto">
                <a:xfrm>
                  <a:off x="6398" y="2621"/>
                  <a:ext cx="324" cy="324"/>
                </a:xfrm>
                <a:custGeom>
                  <a:avLst/>
                  <a:gdLst>
                    <a:gd name="T0" fmla="*/ 0 w 324"/>
                    <a:gd name="T1" fmla="*/ 0 h 324"/>
                    <a:gd name="T2" fmla="*/ 324 w 324"/>
                    <a:gd name="T3" fmla="*/ 324 h 324"/>
                    <a:gd name="T4" fmla="*/ 0 60000 65536"/>
                    <a:gd name="T5" fmla="*/ 0 60000 65536"/>
                    <a:gd name="T6" fmla="*/ 0 w 324"/>
                    <a:gd name="T7" fmla="*/ 0 h 324"/>
                    <a:gd name="T8" fmla="*/ 324 w 324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324">
                      <a:moveTo>
                        <a:pt x="0" y="0"/>
                      </a:moveTo>
                      <a:lnTo>
                        <a:pt x="324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0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7065" y="3057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1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7065" y="3193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05"/>
                <p:cNvSpPr>
                  <a:spLocks/>
                </p:cNvSpPr>
                <p:nvPr/>
              </p:nvSpPr>
              <p:spPr bwMode="auto">
                <a:xfrm>
                  <a:off x="4903" y="329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" name="Line 106"/>
                <p:cNvSpPr>
                  <a:spLocks noChangeShapeType="1"/>
                </p:cNvSpPr>
                <p:nvPr/>
              </p:nvSpPr>
              <p:spPr bwMode="auto">
                <a:xfrm>
                  <a:off x="5584" y="329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4" name="Line 107"/>
                <p:cNvSpPr>
                  <a:spLocks noChangeShapeType="1"/>
                </p:cNvSpPr>
                <p:nvPr/>
              </p:nvSpPr>
              <p:spPr bwMode="auto">
                <a:xfrm>
                  <a:off x="6264" y="329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5" name="Rectangle 108"/>
                <p:cNvSpPr>
                  <a:spLocks noChangeArrowheads="1"/>
                </p:cNvSpPr>
                <p:nvPr/>
              </p:nvSpPr>
              <p:spPr bwMode="auto">
                <a:xfrm>
                  <a:off x="7405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6" name="Rectangle 109"/>
                <p:cNvSpPr>
                  <a:spLocks noChangeArrowheads="1"/>
                </p:cNvSpPr>
                <p:nvPr/>
              </p:nvSpPr>
              <p:spPr bwMode="auto">
                <a:xfrm>
                  <a:off x="4699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6063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8" name="Rectangle 111"/>
                <p:cNvSpPr>
                  <a:spLocks noChangeArrowheads="1"/>
                </p:cNvSpPr>
                <p:nvPr/>
              </p:nvSpPr>
              <p:spPr bwMode="auto">
                <a:xfrm>
                  <a:off x="6730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9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7729" y="3669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0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7729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1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5046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2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5046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3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6408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4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6408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18"/>
                <p:cNvSpPr>
                  <a:spLocks/>
                </p:cNvSpPr>
                <p:nvPr/>
              </p:nvSpPr>
              <p:spPr bwMode="auto">
                <a:xfrm>
                  <a:off x="6396" y="3296"/>
                  <a:ext cx="350" cy="297"/>
                </a:xfrm>
                <a:custGeom>
                  <a:avLst/>
                  <a:gdLst>
                    <a:gd name="T0" fmla="*/ 0 w 350"/>
                    <a:gd name="T1" fmla="*/ 0 h 297"/>
                    <a:gd name="T2" fmla="*/ 350 w 350"/>
                    <a:gd name="T3" fmla="*/ 297 h 297"/>
                    <a:gd name="T4" fmla="*/ 0 60000 65536"/>
                    <a:gd name="T5" fmla="*/ 0 60000 65536"/>
                    <a:gd name="T6" fmla="*/ 0 w 350"/>
                    <a:gd name="T7" fmla="*/ 0 h 297"/>
                    <a:gd name="T8" fmla="*/ 350 w 350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0" h="297">
                      <a:moveTo>
                        <a:pt x="0" y="0"/>
                      </a:moveTo>
                      <a:lnTo>
                        <a:pt x="350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6" name="Freeform 119"/>
                <p:cNvSpPr>
                  <a:spLocks/>
                </p:cNvSpPr>
                <p:nvPr/>
              </p:nvSpPr>
              <p:spPr bwMode="auto">
                <a:xfrm>
                  <a:off x="5715" y="3296"/>
                  <a:ext cx="347" cy="309"/>
                </a:xfrm>
                <a:custGeom>
                  <a:avLst/>
                  <a:gdLst>
                    <a:gd name="T0" fmla="*/ 0 w 347"/>
                    <a:gd name="T1" fmla="*/ 0 h 309"/>
                    <a:gd name="T2" fmla="*/ 347 w 347"/>
                    <a:gd name="T3" fmla="*/ 309 h 309"/>
                    <a:gd name="T4" fmla="*/ 0 60000 65536"/>
                    <a:gd name="T5" fmla="*/ 0 60000 65536"/>
                    <a:gd name="T6" fmla="*/ 0 w 347"/>
                    <a:gd name="T7" fmla="*/ 0 h 309"/>
                    <a:gd name="T8" fmla="*/ 347 w 347"/>
                    <a:gd name="T9" fmla="*/ 309 h 30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7" h="309">
                      <a:moveTo>
                        <a:pt x="0" y="0"/>
                      </a:moveTo>
                      <a:lnTo>
                        <a:pt x="347" y="30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7" name="Freeform 120"/>
                <p:cNvSpPr>
                  <a:spLocks/>
                </p:cNvSpPr>
                <p:nvPr/>
              </p:nvSpPr>
              <p:spPr bwMode="auto">
                <a:xfrm>
                  <a:off x="5034" y="3296"/>
                  <a:ext cx="356" cy="297"/>
                </a:xfrm>
                <a:custGeom>
                  <a:avLst/>
                  <a:gdLst>
                    <a:gd name="T0" fmla="*/ 0 w 356"/>
                    <a:gd name="T1" fmla="*/ 0 h 297"/>
                    <a:gd name="T2" fmla="*/ 356 w 356"/>
                    <a:gd name="T3" fmla="*/ 297 h 297"/>
                    <a:gd name="T4" fmla="*/ 0 60000 65536"/>
                    <a:gd name="T5" fmla="*/ 0 60000 65536"/>
                    <a:gd name="T6" fmla="*/ 0 w 356"/>
                    <a:gd name="T7" fmla="*/ 0 h 297"/>
                    <a:gd name="T8" fmla="*/ 356 w 356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6" h="297">
                      <a:moveTo>
                        <a:pt x="0" y="0"/>
                      </a:moveTo>
                      <a:lnTo>
                        <a:pt x="356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8" name="Freeform 121"/>
                <p:cNvSpPr>
                  <a:spLocks/>
                </p:cNvSpPr>
                <p:nvPr/>
              </p:nvSpPr>
              <p:spPr bwMode="auto">
                <a:xfrm>
                  <a:off x="4370" y="3293"/>
                  <a:ext cx="312" cy="300"/>
                </a:xfrm>
                <a:custGeom>
                  <a:avLst/>
                  <a:gdLst>
                    <a:gd name="T0" fmla="*/ 0 w 312"/>
                    <a:gd name="T1" fmla="*/ 0 h 300"/>
                    <a:gd name="T2" fmla="*/ 312 w 312"/>
                    <a:gd name="T3" fmla="*/ 300 h 300"/>
                    <a:gd name="T4" fmla="*/ 0 60000 65536"/>
                    <a:gd name="T5" fmla="*/ 0 60000 65536"/>
                    <a:gd name="T6" fmla="*/ 0 w 312"/>
                    <a:gd name="T7" fmla="*/ 0 h 300"/>
                    <a:gd name="T8" fmla="*/ 312 w 312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300">
                      <a:moveTo>
                        <a:pt x="0" y="0"/>
                      </a:moveTo>
                      <a:lnTo>
                        <a:pt x="312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9" name="Line 122"/>
                <p:cNvSpPr>
                  <a:spLocks noChangeShapeType="1"/>
                </p:cNvSpPr>
                <p:nvPr/>
              </p:nvSpPr>
              <p:spPr bwMode="auto">
                <a:xfrm flipH="1" flipV="1">
                  <a:off x="3658" y="3669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0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2770" y="3805"/>
                  <a:ext cx="1917" cy="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1" name="Rectangle 124"/>
                <p:cNvSpPr>
                  <a:spLocks noChangeArrowheads="1"/>
                </p:cNvSpPr>
                <p:nvPr/>
              </p:nvSpPr>
              <p:spPr bwMode="auto">
                <a:xfrm>
                  <a:off x="5384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2" name="Freeform 125"/>
                <p:cNvSpPr>
                  <a:spLocks/>
                </p:cNvSpPr>
                <p:nvPr/>
              </p:nvSpPr>
              <p:spPr bwMode="auto">
                <a:xfrm>
                  <a:off x="7077" y="3296"/>
                  <a:ext cx="329" cy="297"/>
                </a:xfrm>
                <a:custGeom>
                  <a:avLst/>
                  <a:gdLst>
                    <a:gd name="T0" fmla="*/ 0 w 329"/>
                    <a:gd name="T1" fmla="*/ 0 h 297"/>
                    <a:gd name="T2" fmla="*/ 329 w 329"/>
                    <a:gd name="T3" fmla="*/ 297 h 297"/>
                    <a:gd name="T4" fmla="*/ 0 60000 65536"/>
                    <a:gd name="T5" fmla="*/ 0 60000 65536"/>
                    <a:gd name="T6" fmla="*/ 0 w 329"/>
                    <a:gd name="T7" fmla="*/ 0 h 297"/>
                    <a:gd name="T8" fmla="*/ 329 w 329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9" h="297">
                      <a:moveTo>
                        <a:pt x="0" y="0"/>
                      </a:moveTo>
                      <a:lnTo>
                        <a:pt x="329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3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7077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4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7077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28"/>
                <p:cNvSpPr>
                  <a:spLocks/>
                </p:cNvSpPr>
                <p:nvPr/>
              </p:nvSpPr>
              <p:spPr bwMode="auto">
                <a:xfrm>
                  <a:off x="3218" y="2777"/>
                  <a:ext cx="6300" cy="3"/>
                </a:xfrm>
                <a:custGeom>
                  <a:avLst/>
                  <a:gdLst>
                    <a:gd name="T0" fmla="*/ 0 w 6300"/>
                    <a:gd name="T1" fmla="*/ 3 h 3"/>
                    <a:gd name="T2" fmla="*/ 6300 w 6300"/>
                    <a:gd name="T3" fmla="*/ 0 h 3"/>
                    <a:gd name="T4" fmla="*/ 0 60000 65536"/>
                    <a:gd name="T5" fmla="*/ 0 60000 65536"/>
                    <a:gd name="T6" fmla="*/ 0 w 6300"/>
                    <a:gd name="T7" fmla="*/ 0 h 3"/>
                    <a:gd name="T8" fmla="*/ 6300 w 630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300" h="3">
                      <a:moveTo>
                        <a:pt x="0" y="3"/>
                      </a:moveTo>
                      <a:lnTo>
                        <a:pt x="63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6" name="Freeform 129"/>
                <p:cNvSpPr>
                  <a:spLocks/>
                </p:cNvSpPr>
                <p:nvPr/>
              </p:nvSpPr>
              <p:spPr bwMode="auto">
                <a:xfrm>
                  <a:off x="4126" y="3468"/>
                  <a:ext cx="5293" cy="5"/>
                </a:xfrm>
                <a:custGeom>
                  <a:avLst/>
                  <a:gdLst>
                    <a:gd name="T0" fmla="*/ 0 w 5293"/>
                    <a:gd name="T1" fmla="*/ 0 h 5"/>
                    <a:gd name="T2" fmla="*/ 5293 w 5293"/>
                    <a:gd name="T3" fmla="*/ 5 h 5"/>
                    <a:gd name="T4" fmla="*/ 0 60000 65536"/>
                    <a:gd name="T5" fmla="*/ 0 60000 65536"/>
                    <a:gd name="T6" fmla="*/ 0 w 5293"/>
                    <a:gd name="T7" fmla="*/ 0 h 5"/>
                    <a:gd name="T8" fmla="*/ 5293 w 5293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293" h="5">
                      <a:moveTo>
                        <a:pt x="0" y="0"/>
                      </a:moveTo>
                      <a:lnTo>
                        <a:pt x="5293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7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13" y="232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8" name="Rectangle 131"/>
                <p:cNvSpPr>
                  <a:spLocks noChangeArrowheads="1"/>
                </p:cNvSpPr>
                <p:nvPr/>
              </p:nvSpPr>
              <p:spPr bwMode="auto">
                <a:xfrm>
                  <a:off x="4694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9" name="Rectangle 132"/>
                <p:cNvSpPr>
                  <a:spLocks noChangeArrowheads="1"/>
                </p:cNvSpPr>
                <p:nvPr/>
              </p:nvSpPr>
              <p:spPr bwMode="auto">
                <a:xfrm>
                  <a:off x="5375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0" name="Rectangle 133"/>
                <p:cNvSpPr>
                  <a:spLocks noChangeArrowheads="1"/>
                </p:cNvSpPr>
                <p:nvPr/>
              </p:nvSpPr>
              <p:spPr bwMode="auto">
                <a:xfrm>
                  <a:off x="6058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1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4358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2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4358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3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5039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4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5039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5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6403" y="2377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6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6403" y="254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40"/>
                <p:cNvSpPr>
                  <a:spLocks/>
                </p:cNvSpPr>
                <p:nvPr/>
              </p:nvSpPr>
              <p:spPr bwMode="auto">
                <a:xfrm>
                  <a:off x="5786" y="1941"/>
                  <a:ext cx="300" cy="380"/>
                </a:xfrm>
                <a:custGeom>
                  <a:avLst/>
                  <a:gdLst>
                    <a:gd name="T0" fmla="*/ 0 w 300"/>
                    <a:gd name="T1" fmla="*/ 0 h 380"/>
                    <a:gd name="T2" fmla="*/ 300 w 300"/>
                    <a:gd name="T3" fmla="*/ 380 h 380"/>
                    <a:gd name="T4" fmla="*/ 0 60000 65536"/>
                    <a:gd name="T5" fmla="*/ 0 60000 65536"/>
                    <a:gd name="T6" fmla="*/ 0 w 300"/>
                    <a:gd name="T7" fmla="*/ 0 h 380"/>
                    <a:gd name="T8" fmla="*/ 300 w 30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0" h="380">
                      <a:moveTo>
                        <a:pt x="0" y="0"/>
                      </a:moveTo>
                      <a:lnTo>
                        <a:pt x="300" y="3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8" name="Freeform 141"/>
                <p:cNvSpPr>
                  <a:spLocks/>
                </p:cNvSpPr>
                <p:nvPr/>
              </p:nvSpPr>
              <p:spPr bwMode="auto">
                <a:xfrm>
                  <a:off x="5078" y="1929"/>
                  <a:ext cx="329" cy="387"/>
                </a:xfrm>
                <a:custGeom>
                  <a:avLst/>
                  <a:gdLst>
                    <a:gd name="T0" fmla="*/ 0 w 329"/>
                    <a:gd name="T1" fmla="*/ 0 h 387"/>
                    <a:gd name="T2" fmla="*/ 329 w 329"/>
                    <a:gd name="T3" fmla="*/ 387 h 387"/>
                    <a:gd name="T4" fmla="*/ 0 60000 65536"/>
                    <a:gd name="T5" fmla="*/ 0 60000 65536"/>
                    <a:gd name="T6" fmla="*/ 0 w 329"/>
                    <a:gd name="T7" fmla="*/ 0 h 387"/>
                    <a:gd name="T8" fmla="*/ 329 w 329"/>
                    <a:gd name="T9" fmla="*/ 387 h 38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9" h="387">
                      <a:moveTo>
                        <a:pt x="0" y="0"/>
                      </a:moveTo>
                      <a:lnTo>
                        <a:pt x="329" y="3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9" name="Freeform 142"/>
                <p:cNvSpPr>
                  <a:spLocks/>
                </p:cNvSpPr>
                <p:nvPr/>
              </p:nvSpPr>
              <p:spPr bwMode="auto">
                <a:xfrm>
                  <a:off x="4406" y="1929"/>
                  <a:ext cx="317" cy="390"/>
                </a:xfrm>
                <a:custGeom>
                  <a:avLst/>
                  <a:gdLst>
                    <a:gd name="T0" fmla="*/ 0 w 317"/>
                    <a:gd name="T1" fmla="*/ 0 h 390"/>
                    <a:gd name="T2" fmla="*/ 317 w 317"/>
                    <a:gd name="T3" fmla="*/ 390 h 390"/>
                    <a:gd name="T4" fmla="*/ 0 60000 65536"/>
                    <a:gd name="T5" fmla="*/ 0 60000 65536"/>
                    <a:gd name="T6" fmla="*/ 0 w 317"/>
                    <a:gd name="T7" fmla="*/ 0 h 390"/>
                    <a:gd name="T8" fmla="*/ 317 w 317"/>
                    <a:gd name="T9" fmla="*/ 390 h 3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" h="390">
                      <a:moveTo>
                        <a:pt x="0" y="0"/>
                      </a:moveTo>
                      <a:lnTo>
                        <a:pt x="317" y="3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0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3655" y="2389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1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3655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2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5721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3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5721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47"/>
                <p:cNvSpPr>
                  <a:spLocks/>
                </p:cNvSpPr>
                <p:nvPr/>
              </p:nvSpPr>
              <p:spPr bwMode="auto">
                <a:xfrm>
                  <a:off x="3722" y="1953"/>
                  <a:ext cx="305" cy="389"/>
                </a:xfrm>
                <a:custGeom>
                  <a:avLst/>
                  <a:gdLst>
                    <a:gd name="T0" fmla="*/ 0 w 305"/>
                    <a:gd name="T1" fmla="*/ 0 h 389"/>
                    <a:gd name="T2" fmla="*/ 305 w 305"/>
                    <a:gd name="T3" fmla="*/ 389 h 389"/>
                    <a:gd name="T4" fmla="*/ 0 60000 65536"/>
                    <a:gd name="T5" fmla="*/ 0 60000 65536"/>
                    <a:gd name="T6" fmla="*/ 0 w 305"/>
                    <a:gd name="T7" fmla="*/ 0 h 389"/>
                    <a:gd name="T8" fmla="*/ 305 w 305"/>
                    <a:gd name="T9" fmla="*/ 389 h 3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5" h="389">
                      <a:moveTo>
                        <a:pt x="0" y="0"/>
                      </a:moveTo>
                      <a:lnTo>
                        <a:pt x="305" y="3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" name="Freeform 148"/>
                <p:cNvSpPr>
                  <a:spLocks/>
                </p:cNvSpPr>
                <p:nvPr/>
              </p:nvSpPr>
              <p:spPr bwMode="auto">
                <a:xfrm>
                  <a:off x="9096" y="4893"/>
                  <a:ext cx="362" cy="3"/>
                </a:xfrm>
                <a:custGeom>
                  <a:avLst/>
                  <a:gdLst>
                    <a:gd name="T0" fmla="*/ 362 w 362"/>
                    <a:gd name="T1" fmla="*/ 0 h 3"/>
                    <a:gd name="T2" fmla="*/ 0 w 362"/>
                    <a:gd name="T3" fmla="*/ 3 h 3"/>
                    <a:gd name="T4" fmla="*/ 0 60000 65536"/>
                    <a:gd name="T5" fmla="*/ 0 60000 65536"/>
                    <a:gd name="T6" fmla="*/ 0 w 362"/>
                    <a:gd name="T7" fmla="*/ 0 h 3"/>
                    <a:gd name="T8" fmla="*/ 362 w 362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62" h="3">
                      <a:moveTo>
                        <a:pt x="362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6" name="Freeform 149"/>
                <p:cNvSpPr>
                  <a:spLocks/>
                </p:cNvSpPr>
                <p:nvPr/>
              </p:nvSpPr>
              <p:spPr bwMode="auto">
                <a:xfrm>
                  <a:off x="9108" y="5041"/>
                  <a:ext cx="350" cy="3"/>
                </a:xfrm>
                <a:custGeom>
                  <a:avLst/>
                  <a:gdLst>
                    <a:gd name="T0" fmla="*/ 350 w 350"/>
                    <a:gd name="T1" fmla="*/ 0 h 3"/>
                    <a:gd name="T2" fmla="*/ 0 w 350"/>
                    <a:gd name="T3" fmla="*/ 3 h 3"/>
                    <a:gd name="T4" fmla="*/ 0 60000 65536"/>
                    <a:gd name="T5" fmla="*/ 0 60000 65536"/>
                    <a:gd name="T6" fmla="*/ 0 w 350"/>
                    <a:gd name="T7" fmla="*/ 0 h 3"/>
                    <a:gd name="T8" fmla="*/ 350 w 35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0" h="3">
                      <a:moveTo>
                        <a:pt x="350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7" name="Freeform 150"/>
                <p:cNvSpPr>
                  <a:spLocks/>
                </p:cNvSpPr>
                <p:nvPr/>
              </p:nvSpPr>
              <p:spPr bwMode="auto">
                <a:xfrm>
                  <a:off x="6266" y="5145"/>
                  <a:ext cx="1" cy="336"/>
                </a:xfrm>
                <a:custGeom>
                  <a:avLst/>
                  <a:gdLst>
                    <a:gd name="T0" fmla="*/ 0 w 1"/>
                    <a:gd name="T1" fmla="*/ 0 h 336"/>
                    <a:gd name="T2" fmla="*/ 0 w 1"/>
                    <a:gd name="T3" fmla="*/ 336 h 336"/>
                    <a:gd name="T4" fmla="*/ 0 60000 65536"/>
                    <a:gd name="T5" fmla="*/ 0 60000 65536"/>
                    <a:gd name="T6" fmla="*/ 0 w 1"/>
                    <a:gd name="T7" fmla="*/ 0 h 336"/>
                    <a:gd name="T8" fmla="*/ 1 w 1"/>
                    <a:gd name="T9" fmla="*/ 336 h 3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36">
                      <a:moveTo>
                        <a:pt x="0" y="0"/>
                      </a:moveTo>
                      <a:lnTo>
                        <a:pt x="0" y="3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8" name="Freeform 151"/>
                <p:cNvSpPr>
                  <a:spLocks/>
                </p:cNvSpPr>
                <p:nvPr/>
              </p:nvSpPr>
              <p:spPr bwMode="auto">
                <a:xfrm>
                  <a:off x="6942" y="3300"/>
                  <a:ext cx="1" cy="283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13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9" name="Freeform 152"/>
                <p:cNvSpPr>
                  <a:spLocks/>
                </p:cNvSpPr>
                <p:nvPr/>
              </p:nvSpPr>
              <p:spPr bwMode="auto">
                <a:xfrm>
                  <a:off x="4338" y="5439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0" name="Freeform 153"/>
                <p:cNvSpPr>
                  <a:spLocks/>
                </p:cNvSpPr>
                <p:nvPr/>
              </p:nvSpPr>
              <p:spPr bwMode="auto">
                <a:xfrm>
                  <a:off x="3830" y="5432"/>
                  <a:ext cx="312" cy="276"/>
                </a:xfrm>
                <a:custGeom>
                  <a:avLst/>
                  <a:gdLst>
                    <a:gd name="T0" fmla="*/ 0 w 312"/>
                    <a:gd name="T1" fmla="*/ 0 h 276"/>
                    <a:gd name="T2" fmla="*/ 312 w 312"/>
                    <a:gd name="T3" fmla="*/ 276 h 276"/>
                    <a:gd name="T4" fmla="*/ 0 60000 65536"/>
                    <a:gd name="T5" fmla="*/ 0 60000 65536"/>
                    <a:gd name="T6" fmla="*/ 0 w 312"/>
                    <a:gd name="T7" fmla="*/ 0 h 276"/>
                    <a:gd name="T8" fmla="*/ 312 w 312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76">
                      <a:moveTo>
                        <a:pt x="0" y="0"/>
                      </a:moveTo>
                      <a:lnTo>
                        <a:pt x="312" y="2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1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4464" y="580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2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4464" y="59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3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3790" y="58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790" y="59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158"/>
                <p:cNvSpPr>
                  <a:spLocks/>
                </p:cNvSpPr>
                <p:nvPr/>
              </p:nvSpPr>
              <p:spPr bwMode="auto">
                <a:xfrm>
                  <a:off x="4466" y="6060"/>
                  <a:ext cx="216" cy="264"/>
                </a:xfrm>
                <a:custGeom>
                  <a:avLst/>
                  <a:gdLst>
                    <a:gd name="T0" fmla="*/ 0 w 216"/>
                    <a:gd name="T1" fmla="*/ 0 h 264"/>
                    <a:gd name="T2" fmla="*/ 216 w 216"/>
                    <a:gd name="T3" fmla="*/ 264 h 264"/>
                    <a:gd name="T4" fmla="*/ 0 60000 65536"/>
                    <a:gd name="T5" fmla="*/ 0 60000 65536"/>
                    <a:gd name="T6" fmla="*/ 0 w 216"/>
                    <a:gd name="T7" fmla="*/ 0 h 264"/>
                    <a:gd name="T8" fmla="*/ 216 w 216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6" h="264">
                      <a:moveTo>
                        <a:pt x="0" y="0"/>
                      </a:moveTo>
                      <a:lnTo>
                        <a:pt x="216" y="26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6" name="Freeform 159"/>
                <p:cNvSpPr>
                  <a:spLocks/>
                </p:cNvSpPr>
                <p:nvPr/>
              </p:nvSpPr>
              <p:spPr bwMode="auto">
                <a:xfrm>
                  <a:off x="4334" y="6060"/>
                  <a:ext cx="1" cy="336"/>
                </a:xfrm>
                <a:custGeom>
                  <a:avLst/>
                  <a:gdLst>
                    <a:gd name="T0" fmla="*/ 0 w 1"/>
                    <a:gd name="T1" fmla="*/ 0 h 336"/>
                    <a:gd name="T2" fmla="*/ 0 w 1"/>
                    <a:gd name="T3" fmla="*/ 336 h 336"/>
                    <a:gd name="T4" fmla="*/ 0 60000 65536"/>
                    <a:gd name="T5" fmla="*/ 0 60000 65536"/>
                    <a:gd name="T6" fmla="*/ 0 w 1"/>
                    <a:gd name="T7" fmla="*/ 0 h 336"/>
                    <a:gd name="T8" fmla="*/ 1 w 1"/>
                    <a:gd name="T9" fmla="*/ 336 h 3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36">
                      <a:moveTo>
                        <a:pt x="0" y="0"/>
                      </a:moveTo>
                      <a:lnTo>
                        <a:pt x="0" y="3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7" name="Oval 160"/>
                <p:cNvSpPr>
                  <a:spLocks noChangeArrowheads="1"/>
                </p:cNvSpPr>
                <p:nvPr/>
              </p:nvSpPr>
              <p:spPr bwMode="auto">
                <a:xfrm>
                  <a:off x="4255" y="5855"/>
                  <a:ext cx="57" cy="6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8" name="Line 161"/>
                <p:cNvSpPr>
                  <a:spLocks noChangeShapeType="1"/>
                </p:cNvSpPr>
                <p:nvPr/>
              </p:nvSpPr>
              <p:spPr bwMode="auto">
                <a:xfrm flipH="1" flipV="1">
                  <a:off x="2760" y="2547"/>
                  <a:ext cx="9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9" name="Line 162"/>
                <p:cNvSpPr>
                  <a:spLocks noChangeShapeType="1"/>
                </p:cNvSpPr>
                <p:nvPr/>
              </p:nvSpPr>
              <p:spPr bwMode="auto">
                <a:xfrm>
                  <a:off x="6739" y="2391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0" name="Line 163"/>
                <p:cNvSpPr>
                  <a:spLocks noChangeShapeType="1"/>
                </p:cNvSpPr>
                <p:nvPr/>
              </p:nvSpPr>
              <p:spPr bwMode="auto">
                <a:xfrm>
                  <a:off x="3152" y="2547"/>
                  <a:ext cx="1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3128" y="3057"/>
                  <a:ext cx="90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2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2786" y="3193"/>
                  <a:ext cx="12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3" name="Line 166"/>
                <p:cNvSpPr>
                  <a:spLocks noChangeShapeType="1"/>
                </p:cNvSpPr>
                <p:nvPr/>
              </p:nvSpPr>
              <p:spPr bwMode="auto">
                <a:xfrm>
                  <a:off x="3682" y="3193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167"/>
                <p:cNvSpPr>
                  <a:spLocks/>
                </p:cNvSpPr>
                <p:nvPr/>
              </p:nvSpPr>
              <p:spPr bwMode="auto">
                <a:xfrm>
                  <a:off x="3537" y="1698"/>
                  <a:ext cx="1" cy="624"/>
                </a:xfrm>
                <a:custGeom>
                  <a:avLst/>
                  <a:gdLst>
                    <a:gd name="T0" fmla="*/ 0 w 1"/>
                    <a:gd name="T1" fmla="*/ 0 h 624"/>
                    <a:gd name="T2" fmla="*/ 0 w 1"/>
                    <a:gd name="T3" fmla="*/ 624 h 624"/>
                    <a:gd name="T4" fmla="*/ 0 60000 65536"/>
                    <a:gd name="T5" fmla="*/ 0 60000 65536"/>
                    <a:gd name="T6" fmla="*/ 0 w 1"/>
                    <a:gd name="T7" fmla="*/ 0 h 624"/>
                    <a:gd name="T8" fmla="*/ 1 w 1"/>
                    <a:gd name="T9" fmla="*/ 624 h 6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24">
                      <a:moveTo>
                        <a:pt x="0" y="0"/>
                      </a:moveTo>
                      <a:lnTo>
                        <a:pt x="0" y="6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5" name="Rectangle 168"/>
                <p:cNvSpPr>
                  <a:spLocks noChangeArrowheads="1"/>
                </p:cNvSpPr>
                <p:nvPr/>
              </p:nvSpPr>
              <p:spPr bwMode="auto">
                <a:xfrm>
                  <a:off x="3312" y="2309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6" name="Freeform 169"/>
                <p:cNvSpPr>
                  <a:spLocks/>
                </p:cNvSpPr>
                <p:nvPr/>
              </p:nvSpPr>
              <p:spPr bwMode="auto">
                <a:xfrm>
                  <a:off x="3021" y="1938"/>
                  <a:ext cx="305" cy="389"/>
                </a:xfrm>
                <a:custGeom>
                  <a:avLst/>
                  <a:gdLst>
                    <a:gd name="T0" fmla="*/ 0 w 305"/>
                    <a:gd name="T1" fmla="*/ 0 h 389"/>
                    <a:gd name="T2" fmla="*/ 305 w 305"/>
                    <a:gd name="T3" fmla="*/ 389 h 389"/>
                    <a:gd name="T4" fmla="*/ 0 60000 65536"/>
                    <a:gd name="T5" fmla="*/ 0 60000 65536"/>
                    <a:gd name="T6" fmla="*/ 0 w 305"/>
                    <a:gd name="T7" fmla="*/ 0 h 389"/>
                    <a:gd name="T8" fmla="*/ 305 w 305"/>
                    <a:gd name="T9" fmla="*/ 389 h 3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5" h="389">
                      <a:moveTo>
                        <a:pt x="0" y="0"/>
                      </a:moveTo>
                      <a:lnTo>
                        <a:pt x="305" y="3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7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2938" y="2377"/>
                  <a:ext cx="39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8" name="Line 171"/>
                <p:cNvSpPr>
                  <a:spLocks noChangeShapeType="1"/>
                </p:cNvSpPr>
                <p:nvPr/>
              </p:nvSpPr>
              <p:spPr bwMode="auto">
                <a:xfrm>
                  <a:off x="7390" y="3057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9" name="Line 172"/>
                <p:cNvSpPr>
                  <a:spLocks noChangeShapeType="1"/>
                </p:cNvSpPr>
                <p:nvPr/>
              </p:nvSpPr>
              <p:spPr bwMode="auto">
                <a:xfrm>
                  <a:off x="8066" y="3669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0" name="Line 173"/>
                <p:cNvSpPr>
                  <a:spLocks noChangeShapeType="1"/>
                </p:cNvSpPr>
                <p:nvPr/>
              </p:nvSpPr>
              <p:spPr bwMode="auto">
                <a:xfrm>
                  <a:off x="8780" y="4261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1" name="Line 174"/>
                <p:cNvSpPr>
                  <a:spLocks noChangeShapeType="1"/>
                </p:cNvSpPr>
                <p:nvPr/>
              </p:nvSpPr>
              <p:spPr bwMode="auto">
                <a:xfrm>
                  <a:off x="9444" y="4893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2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4312" y="4281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3" name="Line 176"/>
                <p:cNvSpPr>
                  <a:spLocks noChangeShapeType="1"/>
                </p:cNvSpPr>
                <p:nvPr/>
              </p:nvSpPr>
              <p:spPr bwMode="auto">
                <a:xfrm>
                  <a:off x="4336" y="3805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" name="Line 177"/>
                <p:cNvSpPr>
                  <a:spLocks noChangeShapeType="1"/>
                </p:cNvSpPr>
                <p:nvPr/>
              </p:nvSpPr>
              <p:spPr bwMode="auto">
                <a:xfrm flipH="1" flipV="1">
                  <a:off x="4976" y="4893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5" name="Line 178"/>
                <p:cNvSpPr>
                  <a:spLocks noChangeShapeType="1"/>
                </p:cNvSpPr>
                <p:nvPr/>
              </p:nvSpPr>
              <p:spPr bwMode="auto">
                <a:xfrm>
                  <a:off x="5000" y="4417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Text Box 179"/>
              <p:cNvSpPr txBox="1">
                <a:spLocks noChangeArrowheads="1"/>
              </p:cNvSpPr>
              <p:nvPr/>
            </p:nvSpPr>
            <p:spPr bwMode="auto">
              <a:xfrm>
                <a:off x="1812" y="1470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P=1</a:t>
                </a:r>
              </a:p>
            </p:txBody>
          </p:sp>
          <p:sp>
            <p:nvSpPr>
              <p:cNvPr id="9" name="Text Box 180"/>
              <p:cNvSpPr txBox="1">
                <a:spLocks noChangeArrowheads="1"/>
              </p:cNvSpPr>
              <p:nvPr/>
            </p:nvSpPr>
            <p:spPr bwMode="auto">
              <a:xfrm>
                <a:off x="1780" y="1588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" name="Text Box 181"/>
              <p:cNvSpPr txBox="1">
                <a:spLocks noChangeArrowheads="1"/>
              </p:cNvSpPr>
              <p:nvPr/>
            </p:nvSpPr>
            <p:spPr bwMode="auto">
              <a:xfrm>
                <a:off x="1784" y="1946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Text Box 182"/>
              <p:cNvSpPr txBox="1">
                <a:spLocks noChangeArrowheads="1"/>
              </p:cNvSpPr>
              <p:nvPr/>
            </p:nvSpPr>
            <p:spPr bwMode="auto">
              <a:xfrm>
                <a:off x="1778" y="2276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" name="Text Box 183"/>
              <p:cNvSpPr txBox="1">
                <a:spLocks noChangeArrowheads="1"/>
              </p:cNvSpPr>
              <p:nvPr/>
            </p:nvSpPr>
            <p:spPr bwMode="auto">
              <a:xfrm>
                <a:off x="1778" y="2630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" name="Text Box 184"/>
              <p:cNvSpPr txBox="1">
                <a:spLocks noChangeArrowheads="1"/>
              </p:cNvSpPr>
              <p:nvPr/>
            </p:nvSpPr>
            <p:spPr bwMode="auto">
              <a:xfrm>
                <a:off x="1790" y="2972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" name="Text Box 185"/>
              <p:cNvSpPr txBox="1">
                <a:spLocks noChangeArrowheads="1"/>
              </p:cNvSpPr>
              <p:nvPr/>
            </p:nvSpPr>
            <p:spPr bwMode="auto">
              <a:xfrm>
                <a:off x="5138" y="3314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" name="Text Box 186"/>
              <p:cNvSpPr txBox="1">
                <a:spLocks noChangeArrowheads="1"/>
              </p:cNvSpPr>
              <p:nvPr/>
            </p:nvSpPr>
            <p:spPr bwMode="auto">
              <a:xfrm>
                <a:off x="4794" y="3312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" name="Text Box 187"/>
              <p:cNvSpPr txBox="1">
                <a:spLocks noChangeArrowheads="1"/>
              </p:cNvSpPr>
              <p:nvPr/>
            </p:nvSpPr>
            <p:spPr bwMode="auto">
              <a:xfrm>
                <a:off x="4410" y="3306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Text Box 188"/>
              <p:cNvSpPr txBox="1">
                <a:spLocks noChangeArrowheads="1"/>
              </p:cNvSpPr>
              <p:nvPr/>
            </p:nvSpPr>
            <p:spPr bwMode="auto">
              <a:xfrm>
                <a:off x="4050" y="3312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Text Box 189"/>
              <p:cNvSpPr txBox="1">
                <a:spLocks noChangeArrowheads="1"/>
              </p:cNvSpPr>
              <p:nvPr/>
            </p:nvSpPr>
            <p:spPr bwMode="auto">
              <a:xfrm>
                <a:off x="3706" y="3310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Text Box 190"/>
              <p:cNvSpPr txBox="1">
                <a:spLocks noChangeArrowheads="1"/>
              </p:cNvSpPr>
              <p:nvPr/>
            </p:nvSpPr>
            <p:spPr bwMode="auto">
              <a:xfrm>
                <a:off x="4074" y="1026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0" name="Text Box 191"/>
              <p:cNvSpPr txBox="1">
                <a:spLocks noChangeArrowheads="1"/>
              </p:cNvSpPr>
              <p:nvPr/>
            </p:nvSpPr>
            <p:spPr bwMode="auto">
              <a:xfrm>
                <a:off x="3730" y="1024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1" name="Text Box 192"/>
              <p:cNvSpPr txBox="1">
                <a:spLocks noChangeArrowheads="1"/>
              </p:cNvSpPr>
              <p:nvPr/>
            </p:nvSpPr>
            <p:spPr bwMode="auto">
              <a:xfrm>
                <a:off x="3346" y="1018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" name="Text Box 193"/>
              <p:cNvSpPr txBox="1">
                <a:spLocks noChangeArrowheads="1"/>
              </p:cNvSpPr>
              <p:nvPr/>
            </p:nvSpPr>
            <p:spPr bwMode="auto">
              <a:xfrm>
                <a:off x="2986" y="1024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3" name="Text Box 194"/>
              <p:cNvSpPr txBox="1">
                <a:spLocks noChangeArrowheads="1"/>
              </p:cNvSpPr>
              <p:nvPr/>
            </p:nvSpPr>
            <p:spPr bwMode="auto">
              <a:xfrm>
                <a:off x="2642" y="1022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" name="Text Box 195"/>
              <p:cNvSpPr txBox="1">
                <a:spLocks noChangeArrowheads="1"/>
              </p:cNvSpPr>
              <p:nvPr/>
            </p:nvSpPr>
            <p:spPr bwMode="auto">
              <a:xfrm>
                <a:off x="5134" y="1042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25" name="Text Box 196"/>
              <p:cNvSpPr txBox="1">
                <a:spLocks noChangeArrowheads="1"/>
              </p:cNvSpPr>
              <p:nvPr/>
            </p:nvSpPr>
            <p:spPr bwMode="auto">
              <a:xfrm>
                <a:off x="4790" y="1040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6" name="Text Box 197"/>
              <p:cNvSpPr txBox="1">
                <a:spLocks noChangeArrowheads="1"/>
              </p:cNvSpPr>
              <p:nvPr/>
            </p:nvSpPr>
            <p:spPr bwMode="auto">
              <a:xfrm>
                <a:off x="4406" y="1034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7" name="Text Box 198"/>
              <p:cNvSpPr txBox="1">
                <a:spLocks noChangeArrowheads="1"/>
              </p:cNvSpPr>
              <p:nvPr/>
            </p:nvSpPr>
            <p:spPr bwMode="auto">
              <a:xfrm>
                <a:off x="3410" y="1160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8" name="Text Box 199"/>
              <p:cNvSpPr txBox="1">
                <a:spLocks noChangeArrowheads="1"/>
              </p:cNvSpPr>
              <p:nvPr/>
            </p:nvSpPr>
            <p:spPr bwMode="auto">
              <a:xfrm>
                <a:off x="3050" y="1154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9" name="Text Box 200"/>
              <p:cNvSpPr txBox="1">
                <a:spLocks noChangeArrowheads="1"/>
              </p:cNvSpPr>
              <p:nvPr/>
            </p:nvSpPr>
            <p:spPr bwMode="auto">
              <a:xfrm>
                <a:off x="2690" y="1160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0" name="Text Box 201"/>
              <p:cNvSpPr txBox="1">
                <a:spLocks noChangeArrowheads="1"/>
              </p:cNvSpPr>
              <p:nvPr/>
            </p:nvSpPr>
            <p:spPr bwMode="auto">
              <a:xfrm>
                <a:off x="2322" y="1158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1" name="Text Box 202"/>
              <p:cNvSpPr txBox="1">
                <a:spLocks noChangeArrowheads="1"/>
              </p:cNvSpPr>
              <p:nvPr/>
            </p:nvSpPr>
            <p:spPr bwMode="auto">
              <a:xfrm>
                <a:off x="2258" y="1028"/>
                <a:ext cx="16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0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Text Box 203"/>
              <p:cNvSpPr txBox="1">
                <a:spLocks noChangeArrowheads="1"/>
              </p:cNvSpPr>
              <p:nvPr/>
            </p:nvSpPr>
            <p:spPr bwMode="auto">
              <a:xfrm>
                <a:off x="1968" y="1170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12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204"/>
              <p:cNvSpPr txBox="1">
                <a:spLocks noChangeArrowheads="1"/>
              </p:cNvSpPr>
              <p:nvPr/>
            </p:nvSpPr>
            <p:spPr bwMode="auto">
              <a:xfrm>
                <a:off x="2062" y="3400"/>
                <a:ext cx="50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latin typeface="Times New Roman" panose="02020603050405020304" pitchFamily="18" charset="0"/>
                  </a:rPr>
                  <a:t>控制线 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34" name="Text Box 205"/>
              <p:cNvSpPr txBox="1">
                <a:spLocks noChangeArrowheads="1"/>
              </p:cNvSpPr>
              <p:nvPr/>
            </p:nvSpPr>
            <p:spPr bwMode="auto">
              <a:xfrm>
                <a:off x="1856" y="3542"/>
                <a:ext cx="73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latin typeface="Times New Roman" panose="02020603050405020304" pitchFamily="18" charset="0"/>
                  </a:rPr>
                  <a:t>进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/</a:t>
                </a:r>
                <a:r>
                  <a:rPr lang="zh-CN" altLang="en-US" sz="1200" b="1">
                    <a:latin typeface="Times New Roman" panose="02020603050405020304" pitchFamily="18" charset="0"/>
                  </a:rPr>
                  <a:t>借位出 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Co</a:t>
                </a:r>
              </a:p>
            </p:txBody>
          </p:sp>
          <p:sp>
            <p:nvSpPr>
              <p:cNvPr id="35" name="Text Box 206"/>
              <p:cNvSpPr txBox="1">
                <a:spLocks noChangeArrowheads="1"/>
              </p:cNvSpPr>
              <p:nvPr/>
            </p:nvSpPr>
            <p:spPr bwMode="auto">
              <a:xfrm>
                <a:off x="3030" y="3534"/>
                <a:ext cx="73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latin typeface="Times New Roman" panose="02020603050405020304" pitchFamily="18" charset="0"/>
                  </a:rPr>
                  <a:t>进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/</a:t>
                </a:r>
                <a:r>
                  <a:rPr lang="zh-CN" altLang="en-US" sz="1200" b="1">
                    <a:latin typeface="Times New Roman" panose="02020603050405020304" pitchFamily="18" charset="0"/>
                  </a:rPr>
                  <a:t>借位入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 Ci</a:t>
                </a:r>
              </a:p>
            </p:txBody>
          </p:sp>
          <p:sp>
            <p:nvSpPr>
              <p:cNvPr id="36" name="Text Box 207"/>
              <p:cNvSpPr txBox="1">
                <a:spLocks noChangeArrowheads="1"/>
              </p:cNvSpPr>
              <p:nvPr/>
            </p:nvSpPr>
            <p:spPr bwMode="auto">
              <a:xfrm>
                <a:off x="2694" y="3162"/>
                <a:ext cx="16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x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Text Box 208"/>
              <p:cNvSpPr txBox="1">
                <a:spLocks noChangeArrowheads="1"/>
              </p:cNvSpPr>
              <p:nvPr/>
            </p:nvSpPr>
            <p:spPr bwMode="auto">
              <a:xfrm>
                <a:off x="2410" y="3166"/>
                <a:ext cx="21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y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209"/>
              <p:cNvSpPr txBox="1">
                <a:spLocks noChangeArrowheads="1"/>
              </p:cNvSpPr>
              <p:nvPr/>
            </p:nvSpPr>
            <p:spPr bwMode="auto">
              <a:xfrm>
                <a:off x="2962" y="3790"/>
                <a:ext cx="162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Text Box 210"/>
              <p:cNvSpPr txBox="1">
                <a:spLocks noChangeArrowheads="1"/>
              </p:cNvSpPr>
              <p:nvPr/>
            </p:nvSpPr>
            <p:spPr bwMode="auto">
              <a:xfrm>
                <a:off x="2942" y="3752"/>
                <a:ext cx="18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y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211"/>
              <p:cNvSpPr txBox="1">
                <a:spLocks noChangeArrowheads="1"/>
              </p:cNvSpPr>
              <p:nvPr/>
            </p:nvSpPr>
            <p:spPr bwMode="auto">
              <a:xfrm>
                <a:off x="2704" y="3826"/>
                <a:ext cx="16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S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Text Box 212"/>
              <p:cNvSpPr txBox="1">
                <a:spLocks noChangeArrowheads="1"/>
              </p:cNvSpPr>
              <p:nvPr/>
            </p:nvSpPr>
            <p:spPr bwMode="auto">
              <a:xfrm>
                <a:off x="3018" y="3390"/>
                <a:ext cx="23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42" name="Line 213"/>
              <p:cNvSpPr>
                <a:spLocks noChangeShapeType="1"/>
              </p:cNvSpPr>
              <p:nvPr/>
            </p:nvSpPr>
            <p:spPr bwMode="auto">
              <a:xfrm flipV="1">
                <a:off x="3000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14"/>
              <p:cNvSpPr>
                <a:spLocks noChangeShapeType="1"/>
              </p:cNvSpPr>
              <p:nvPr/>
            </p:nvSpPr>
            <p:spPr bwMode="auto">
              <a:xfrm flipV="1">
                <a:off x="3460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15"/>
              <p:cNvSpPr>
                <a:spLocks noChangeShapeType="1"/>
              </p:cNvSpPr>
              <p:nvPr/>
            </p:nvSpPr>
            <p:spPr bwMode="auto">
              <a:xfrm flipV="1">
                <a:off x="3579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216"/>
            <p:cNvSpPr txBox="1">
              <a:spLocks noChangeArrowheads="1"/>
            </p:cNvSpPr>
            <p:nvPr/>
          </p:nvSpPr>
          <p:spPr bwMode="auto">
            <a:xfrm>
              <a:off x="3793" y="1033"/>
              <a:ext cx="41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CAS</a:t>
              </a:r>
            </a:p>
          </p:txBody>
        </p:sp>
      </p:grpSp>
      <p:sp>
        <p:nvSpPr>
          <p:cNvPr id="216" name="矩形 215"/>
          <p:cNvSpPr/>
          <p:nvPr/>
        </p:nvSpPr>
        <p:spPr>
          <a:xfrm>
            <a:off x="5106144" y="2346945"/>
            <a:ext cx="530225" cy="27544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7992444" y="5269184"/>
            <a:ext cx="3088824" cy="3718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8" name="组合 217"/>
          <p:cNvGrpSpPr/>
          <p:nvPr/>
        </p:nvGrpSpPr>
        <p:grpSpPr>
          <a:xfrm>
            <a:off x="2854846" y="3117466"/>
            <a:ext cx="1224136" cy="671574"/>
            <a:chOff x="2854846" y="3117466"/>
            <a:chExt cx="1224136" cy="671574"/>
          </a:xfrm>
        </p:grpSpPr>
        <p:sp>
          <p:nvSpPr>
            <p:cNvPr id="219" name="矩形标注 218"/>
            <p:cNvSpPr/>
            <p:nvPr/>
          </p:nvSpPr>
          <p:spPr>
            <a:xfrm>
              <a:off x="2854846" y="3212976"/>
              <a:ext cx="1224136" cy="576064"/>
            </a:xfrm>
            <a:prstGeom prst="wedgeRectCallout">
              <a:avLst>
                <a:gd name="adj1" fmla="val 139687"/>
                <a:gd name="adj2" fmla="val 119914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3011217" y="3117466"/>
              <a:ext cx="864096" cy="60253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zh-CN" altLang="en-US" dirty="0">
                  <a:solidFill>
                    <a:schemeClr val="accent3"/>
                  </a:solidFill>
                  <a:latin typeface="+mj-ea"/>
                  <a:ea typeface="+mj-ea"/>
                </a:rPr>
                <a:t>商</a:t>
              </a:r>
              <a:endParaRPr lang="zh-CN" altLang="en-US" sz="36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9355644" y="5920877"/>
            <a:ext cx="1224136" cy="576064"/>
            <a:chOff x="2854846" y="2996952"/>
            <a:chExt cx="1224136" cy="576064"/>
          </a:xfrm>
        </p:grpSpPr>
        <p:sp>
          <p:nvSpPr>
            <p:cNvPr id="222" name="矩形标注 221"/>
            <p:cNvSpPr/>
            <p:nvPr/>
          </p:nvSpPr>
          <p:spPr>
            <a:xfrm>
              <a:off x="2854846" y="2996952"/>
              <a:ext cx="1224136" cy="576064"/>
            </a:xfrm>
            <a:prstGeom prst="wedgeRectCallout">
              <a:avLst>
                <a:gd name="adj1" fmla="val -51687"/>
                <a:gd name="adj2" fmla="val -95572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999170" y="3053142"/>
              <a:ext cx="864096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+mj-ea"/>
                  <a:ea typeface="+mj-ea"/>
                </a:rPr>
                <a:t>余数</a:t>
              </a:r>
              <a:endParaRPr lang="zh-CN" altLang="en-US" sz="36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4" name="矩形 223"/>
          <p:cNvSpPr/>
          <p:nvPr/>
        </p:nvSpPr>
        <p:spPr>
          <a:xfrm>
            <a:off x="5447134" y="1556792"/>
            <a:ext cx="3088824" cy="3718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5" name="组合 224"/>
          <p:cNvGrpSpPr/>
          <p:nvPr/>
        </p:nvGrpSpPr>
        <p:grpSpPr>
          <a:xfrm>
            <a:off x="3980912" y="1141653"/>
            <a:ext cx="1224136" cy="576064"/>
            <a:chOff x="2854846" y="2996952"/>
            <a:chExt cx="1224136" cy="576064"/>
          </a:xfrm>
        </p:grpSpPr>
        <p:sp>
          <p:nvSpPr>
            <p:cNvPr id="226" name="矩形标注 225"/>
            <p:cNvSpPr/>
            <p:nvPr/>
          </p:nvSpPr>
          <p:spPr>
            <a:xfrm>
              <a:off x="2854846" y="2996952"/>
              <a:ext cx="1224136" cy="576064"/>
            </a:xfrm>
            <a:prstGeom prst="wedgeRectCallout">
              <a:avLst>
                <a:gd name="adj1" fmla="val 71771"/>
                <a:gd name="adj2" fmla="val 71244"/>
              </a:avLst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999170" y="3053142"/>
              <a:ext cx="864096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rgbClr val="7030A0"/>
                  </a:solidFill>
                  <a:latin typeface="+mj-ea"/>
                  <a:ea typeface="+mj-ea"/>
                </a:rPr>
                <a:t>除数</a:t>
              </a:r>
              <a:endParaRPr lang="zh-CN" altLang="en-US" sz="3600" dirty="0">
                <a:solidFill>
                  <a:srgbClr val="7030A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8" name="矩形 227"/>
          <p:cNvSpPr/>
          <p:nvPr/>
        </p:nvSpPr>
        <p:spPr>
          <a:xfrm>
            <a:off x="5849094" y="1256977"/>
            <a:ext cx="5384574" cy="3718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9" name="组合 228"/>
          <p:cNvGrpSpPr/>
          <p:nvPr/>
        </p:nvGrpSpPr>
        <p:grpSpPr>
          <a:xfrm>
            <a:off x="9666650" y="2007257"/>
            <a:ext cx="2133968" cy="576064"/>
            <a:chOff x="2854846" y="2996952"/>
            <a:chExt cx="1224136" cy="576064"/>
          </a:xfrm>
        </p:grpSpPr>
        <p:sp>
          <p:nvSpPr>
            <p:cNvPr id="230" name="矩形标注 229"/>
            <p:cNvSpPr/>
            <p:nvPr/>
          </p:nvSpPr>
          <p:spPr>
            <a:xfrm>
              <a:off x="2854846" y="2996952"/>
              <a:ext cx="1224136" cy="576064"/>
            </a:xfrm>
            <a:prstGeom prst="wedgeRectCallout">
              <a:avLst>
                <a:gd name="adj1" fmla="val -58182"/>
                <a:gd name="adj2" fmla="val -126628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999170" y="3053142"/>
              <a:ext cx="864096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+mj-ea"/>
                  <a:ea typeface="+mj-ea"/>
                </a:rPr>
                <a:t>被除数</a:t>
              </a:r>
              <a:endParaRPr lang="zh-CN" altLang="en-US" sz="36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37" name="内容占位符 2"/>
          <p:cNvSpPr>
            <a:spLocks noGrp="1"/>
          </p:cNvSpPr>
          <p:nvPr>
            <p:ph idx="1"/>
          </p:nvPr>
        </p:nvSpPr>
        <p:spPr>
          <a:xfrm>
            <a:off x="118542" y="1125538"/>
            <a:ext cx="3384376" cy="5040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阵列除法器</a:t>
            </a:r>
            <a:endParaRPr lang="en-US" altLang="zh-CN" dirty="0"/>
          </a:p>
          <a:p>
            <a:pPr lvl="1"/>
            <a:r>
              <a:rPr lang="zh-CN" altLang="en-US" dirty="0"/>
              <a:t>实现两个正数用加减交替法进行相除</a:t>
            </a:r>
            <a:endParaRPr lang="en-US" altLang="zh-CN" dirty="0"/>
          </a:p>
        </p:txBody>
      </p:sp>
      <p:cxnSp>
        <p:nvCxnSpPr>
          <p:cNvPr id="232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44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24" grpId="0" animBg="1"/>
      <p:bldP spid="22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12" y="67423"/>
            <a:ext cx="8561523" cy="6055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3.4.4  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快速除法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87094" y="1231168"/>
            <a:ext cx="5948362" cy="5197475"/>
            <a:chOff x="1778" y="760"/>
            <a:chExt cx="3747" cy="300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778" y="760"/>
              <a:ext cx="3747" cy="3001"/>
              <a:chOff x="1778" y="1018"/>
              <a:chExt cx="3747" cy="3001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1946" y="1180"/>
                <a:ext cx="3579" cy="2678"/>
                <a:chOff x="2760" y="1698"/>
                <a:chExt cx="6758" cy="4698"/>
              </a:xfrm>
            </p:grpSpPr>
            <p:sp>
              <p:nvSpPr>
                <p:cNvPr id="45" name="Rectangle 8"/>
                <p:cNvSpPr>
                  <a:spLocks noChangeArrowheads="1"/>
                </p:cNvSpPr>
                <p:nvPr/>
              </p:nvSpPr>
              <p:spPr bwMode="auto">
                <a:xfrm>
                  <a:off x="4126" y="571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" name="Freeform 9"/>
                <p:cNvSpPr>
                  <a:spLocks/>
                </p:cNvSpPr>
                <p:nvPr/>
              </p:nvSpPr>
              <p:spPr bwMode="auto">
                <a:xfrm>
                  <a:off x="6270" y="451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" name="Freeform 10"/>
                <p:cNvSpPr>
                  <a:spLocks/>
                </p:cNvSpPr>
                <p:nvPr/>
              </p:nvSpPr>
              <p:spPr bwMode="auto">
                <a:xfrm>
                  <a:off x="6934" y="4534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8" name="Line 11"/>
                <p:cNvSpPr>
                  <a:spLocks noChangeShapeType="1"/>
                </p:cNvSpPr>
                <p:nvPr/>
              </p:nvSpPr>
              <p:spPr bwMode="auto">
                <a:xfrm>
                  <a:off x="8308" y="451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49" name="Line 12"/>
                <p:cNvSpPr>
                  <a:spLocks noChangeShapeType="1"/>
                </p:cNvSpPr>
                <p:nvPr/>
              </p:nvSpPr>
              <p:spPr bwMode="auto">
                <a:xfrm>
                  <a:off x="7614" y="393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13"/>
                <p:cNvSpPr>
                  <a:spLocks/>
                </p:cNvSpPr>
                <p:nvPr/>
              </p:nvSpPr>
              <p:spPr bwMode="auto">
                <a:xfrm>
                  <a:off x="6938" y="5145"/>
                  <a:ext cx="1" cy="324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324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" name="Freeform 14"/>
                <p:cNvSpPr>
                  <a:spLocks/>
                </p:cNvSpPr>
                <p:nvPr/>
              </p:nvSpPr>
              <p:spPr bwMode="auto">
                <a:xfrm>
                  <a:off x="7610" y="5133"/>
                  <a:ext cx="1" cy="300"/>
                </a:xfrm>
                <a:custGeom>
                  <a:avLst/>
                  <a:gdLst>
                    <a:gd name="T0" fmla="*/ 0 w 1"/>
                    <a:gd name="T1" fmla="*/ 0 h 300"/>
                    <a:gd name="T2" fmla="*/ 0 w 1"/>
                    <a:gd name="T3" fmla="*/ 300 h 300"/>
                    <a:gd name="T4" fmla="*/ 0 60000 65536"/>
                    <a:gd name="T5" fmla="*/ 0 60000 65536"/>
                    <a:gd name="T6" fmla="*/ 0 w 1"/>
                    <a:gd name="T7" fmla="*/ 0 h 300"/>
                    <a:gd name="T8" fmla="*/ 1 w 1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0">
                      <a:moveTo>
                        <a:pt x="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2" name="Freeform 15"/>
                <p:cNvSpPr>
                  <a:spLocks/>
                </p:cNvSpPr>
                <p:nvPr/>
              </p:nvSpPr>
              <p:spPr bwMode="auto">
                <a:xfrm>
                  <a:off x="8306" y="5145"/>
                  <a:ext cx="1" cy="324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324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" name="Freeform 16"/>
                <p:cNvSpPr>
                  <a:spLocks/>
                </p:cNvSpPr>
                <p:nvPr/>
              </p:nvSpPr>
              <p:spPr bwMode="auto">
                <a:xfrm>
                  <a:off x="7740" y="3919"/>
                  <a:ext cx="348" cy="240"/>
                </a:xfrm>
                <a:custGeom>
                  <a:avLst/>
                  <a:gdLst>
                    <a:gd name="T0" fmla="*/ 0 w 348"/>
                    <a:gd name="T1" fmla="*/ 0 h 240"/>
                    <a:gd name="T2" fmla="*/ 348 w 348"/>
                    <a:gd name="T3" fmla="*/ 240 h 240"/>
                    <a:gd name="T4" fmla="*/ 0 60000 65536"/>
                    <a:gd name="T5" fmla="*/ 0 60000 65536"/>
                    <a:gd name="T6" fmla="*/ 0 w 348"/>
                    <a:gd name="T7" fmla="*/ 0 h 240"/>
                    <a:gd name="T8" fmla="*/ 348 w 348"/>
                    <a:gd name="T9" fmla="*/ 240 h 2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40">
                      <a:moveTo>
                        <a:pt x="0" y="0"/>
                      </a:moveTo>
                      <a:lnTo>
                        <a:pt x="348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7615" y="451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8"/>
                <p:cNvSpPr>
                  <a:spLocks/>
                </p:cNvSpPr>
                <p:nvPr/>
              </p:nvSpPr>
              <p:spPr bwMode="auto">
                <a:xfrm>
                  <a:off x="4238" y="1713"/>
                  <a:ext cx="1" cy="624"/>
                </a:xfrm>
                <a:custGeom>
                  <a:avLst/>
                  <a:gdLst>
                    <a:gd name="T0" fmla="*/ 0 w 1"/>
                    <a:gd name="T1" fmla="*/ 0 h 624"/>
                    <a:gd name="T2" fmla="*/ 0 w 1"/>
                    <a:gd name="T3" fmla="*/ 624 h 624"/>
                    <a:gd name="T4" fmla="*/ 0 60000 65536"/>
                    <a:gd name="T5" fmla="*/ 0 60000 65536"/>
                    <a:gd name="T6" fmla="*/ 0 w 1"/>
                    <a:gd name="T7" fmla="*/ 0 h 624"/>
                    <a:gd name="T8" fmla="*/ 1 w 1"/>
                    <a:gd name="T9" fmla="*/ 624 h 6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24">
                      <a:moveTo>
                        <a:pt x="0" y="0"/>
                      </a:moveTo>
                      <a:lnTo>
                        <a:pt x="0" y="6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6" name="Freeform 19"/>
                <p:cNvSpPr>
                  <a:spLocks/>
                </p:cNvSpPr>
                <p:nvPr/>
              </p:nvSpPr>
              <p:spPr bwMode="auto">
                <a:xfrm>
                  <a:off x="4898" y="1713"/>
                  <a:ext cx="1" cy="576"/>
                </a:xfrm>
                <a:custGeom>
                  <a:avLst/>
                  <a:gdLst>
                    <a:gd name="T0" fmla="*/ 0 w 1"/>
                    <a:gd name="T1" fmla="*/ 0 h 576"/>
                    <a:gd name="T2" fmla="*/ 0 w 1"/>
                    <a:gd name="T3" fmla="*/ 576 h 576"/>
                    <a:gd name="T4" fmla="*/ 0 60000 65536"/>
                    <a:gd name="T5" fmla="*/ 0 60000 65536"/>
                    <a:gd name="T6" fmla="*/ 0 w 1"/>
                    <a:gd name="T7" fmla="*/ 0 h 576"/>
                    <a:gd name="T8" fmla="*/ 1 w 1"/>
                    <a:gd name="T9" fmla="*/ 576 h 5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76">
                      <a:moveTo>
                        <a:pt x="0" y="0"/>
                      </a:moveTo>
                      <a:lnTo>
                        <a:pt x="0" y="5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7" name="Freeform 20"/>
                <p:cNvSpPr>
                  <a:spLocks/>
                </p:cNvSpPr>
                <p:nvPr/>
              </p:nvSpPr>
              <p:spPr bwMode="auto">
                <a:xfrm>
                  <a:off x="5582" y="1701"/>
                  <a:ext cx="1" cy="600"/>
                </a:xfrm>
                <a:custGeom>
                  <a:avLst/>
                  <a:gdLst>
                    <a:gd name="T0" fmla="*/ 0 w 1"/>
                    <a:gd name="T1" fmla="*/ 0 h 600"/>
                    <a:gd name="T2" fmla="*/ 0 w 1"/>
                    <a:gd name="T3" fmla="*/ 600 h 600"/>
                    <a:gd name="T4" fmla="*/ 0 60000 65536"/>
                    <a:gd name="T5" fmla="*/ 0 60000 65536"/>
                    <a:gd name="T6" fmla="*/ 0 w 1"/>
                    <a:gd name="T7" fmla="*/ 0 h 600"/>
                    <a:gd name="T8" fmla="*/ 1 w 1"/>
                    <a:gd name="T9" fmla="*/ 600 h 6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00">
                      <a:moveTo>
                        <a:pt x="0" y="0"/>
                      </a:moveTo>
                      <a:lnTo>
                        <a:pt x="0" y="6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8" name="Freeform 21"/>
                <p:cNvSpPr>
                  <a:spLocks/>
                </p:cNvSpPr>
                <p:nvPr/>
              </p:nvSpPr>
              <p:spPr bwMode="auto">
                <a:xfrm>
                  <a:off x="6266" y="1725"/>
                  <a:ext cx="1" cy="576"/>
                </a:xfrm>
                <a:custGeom>
                  <a:avLst/>
                  <a:gdLst>
                    <a:gd name="T0" fmla="*/ 0 w 1"/>
                    <a:gd name="T1" fmla="*/ 0 h 576"/>
                    <a:gd name="T2" fmla="*/ 0 w 1"/>
                    <a:gd name="T3" fmla="*/ 576 h 576"/>
                    <a:gd name="T4" fmla="*/ 0 60000 65536"/>
                    <a:gd name="T5" fmla="*/ 0 60000 65536"/>
                    <a:gd name="T6" fmla="*/ 0 w 1"/>
                    <a:gd name="T7" fmla="*/ 0 h 576"/>
                    <a:gd name="T8" fmla="*/ 1 w 1"/>
                    <a:gd name="T9" fmla="*/ 576 h 5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76">
                      <a:moveTo>
                        <a:pt x="0" y="0"/>
                      </a:moveTo>
                      <a:lnTo>
                        <a:pt x="0" y="5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9" name="Freeform 22"/>
                <p:cNvSpPr>
                  <a:spLocks/>
                </p:cNvSpPr>
                <p:nvPr/>
              </p:nvSpPr>
              <p:spPr bwMode="auto">
                <a:xfrm>
                  <a:off x="6938" y="1701"/>
                  <a:ext cx="1" cy="1284"/>
                </a:xfrm>
                <a:custGeom>
                  <a:avLst/>
                  <a:gdLst>
                    <a:gd name="T0" fmla="*/ 0 w 1"/>
                    <a:gd name="T1" fmla="*/ 0 h 1284"/>
                    <a:gd name="T2" fmla="*/ 0 w 1"/>
                    <a:gd name="T3" fmla="*/ 1284 h 1284"/>
                    <a:gd name="T4" fmla="*/ 0 60000 65536"/>
                    <a:gd name="T5" fmla="*/ 0 60000 65536"/>
                    <a:gd name="T6" fmla="*/ 0 w 1"/>
                    <a:gd name="T7" fmla="*/ 0 h 1284"/>
                    <a:gd name="T8" fmla="*/ 1 w 1"/>
                    <a:gd name="T9" fmla="*/ 1284 h 128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84">
                      <a:moveTo>
                        <a:pt x="0" y="0"/>
                      </a:moveTo>
                      <a:lnTo>
                        <a:pt x="0" y="12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0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5727" y="37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1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5727" y="38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25"/>
                <p:cNvSpPr>
                  <a:spLocks/>
                </p:cNvSpPr>
                <p:nvPr/>
              </p:nvSpPr>
              <p:spPr bwMode="auto">
                <a:xfrm>
                  <a:off x="7610" y="1725"/>
                  <a:ext cx="1" cy="1896"/>
                </a:xfrm>
                <a:custGeom>
                  <a:avLst/>
                  <a:gdLst>
                    <a:gd name="T0" fmla="*/ 0 w 1"/>
                    <a:gd name="T1" fmla="*/ 0 h 1896"/>
                    <a:gd name="T2" fmla="*/ 0 w 1"/>
                    <a:gd name="T3" fmla="*/ 1896 h 1896"/>
                    <a:gd name="T4" fmla="*/ 0 60000 65536"/>
                    <a:gd name="T5" fmla="*/ 0 60000 65536"/>
                    <a:gd name="T6" fmla="*/ 0 w 1"/>
                    <a:gd name="T7" fmla="*/ 0 h 1896"/>
                    <a:gd name="T8" fmla="*/ 1 w 1"/>
                    <a:gd name="T9" fmla="*/ 1896 h 189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96">
                      <a:moveTo>
                        <a:pt x="0" y="0"/>
                      </a:moveTo>
                      <a:lnTo>
                        <a:pt x="0" y="189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3" name="Freeform 26"/>
                <p:cNvSpPr>
                  <a:spLocks/>
                </p:cNvSpPr>
                <p:nvPr/>
              </p:nvSpPr>
              <p:spPr bwMode="auto">
                <a:xfrm>
                  <a:off x="5397" y="4092"/>
                  <a:ext cx="1" cy="456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456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4" name="Freeform 27"/>
                <p:cNvSpPr>
                  <a:spLocks/>
                </p:cNvSpPr>
                <p:nvPr/>
              </p:nvSpPr>
              <p:spPr bwMode="auto">
                <a:xfrm>
                  <a:off x="5583" y="3937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5" name="Line 28"/>
                <p:cNvSpPr>
                  <a:spLocks noChangeShapeType="1"/>
                </p:cNvSpPr>
                <p:nvPr/>
              </p:nvSpPr>
              <p:spPr bwMode="auto">
                <a:xfrm>
                  <a:off x="6265" y="391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6" name="Line 29"/>
                <p:cNvSpPr>
                  <a:spLocks noChangeShapeType="1"/>
                </p:cNvSpPr>
                <p:nvPr/>
              </p:nvSpPr>
              <p:spPr bwMode="auto">
                <a:xfrm>
                  <a:off x="6934" y="394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7" name="Rectangle 30"/>
                <p:cNvSpPr>
                  <a:spLocks noChangeArrowheads="1"/>
                </p:cNvSpPr>
                <p:nvPr/>
              </p:nvSpPr>
              <p:spPr bwMode="auto">
                <a:xfrm>
                  <a:off x="5381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8" name="Rectangle 31"/>
                <p:cNvSpPr>
                  <a:spLocks noChangeArrowheads="1"/>
                </p:cNvSpPr>
                <p:nvPr/>
              </p:nvSpPr>
              <p:spPr bwMode="auto">
                <a:xfrm>
                  <a:off x="6075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9" name="Rectangle 32"/>
                <p:cNvSpPr>
                  <a:spLocks noChangeArrowheads="1"/>
                </p:cNvSpPr>
                <p:nvPr/>
              </p:nvSpPr>
              <p:spPr bwMode="auto">
                <a:xfrm>
                  <a:off x="6744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0" name="Rectangle 33"/>
                <p:cNvSpPr>
                  <a:spLocks noChangeArrowheads="1"/>
                </p:cNvSpPr>
                <p:nvPr/>
              </p:nvSpPr>
              <p:spPr bwMode="auto">
                <a:xfrm>
                  <a:off x="7401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727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5727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396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396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746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6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7746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40"/>
                <p:cNvSpPr>
                  <a:spLocks/>
                </p:cNvSpPr>
                <p:nvPr/>
              </p:nvSpPr>
              <p:spPr bwMode="auto">
                <a:xfrm>
                  <a:off x="6396" y="3919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" name="Freeform 41"/>
                <p:cNvSpPr>
                  <a:spLocks/>
                </p:cNvSpPr>
                <p:nvPr/>
              </p:nvSpPr>
              <p:spPr bwMode="auto">
                <a:xfrm>
                  <a:off x="5712" y="3907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9" name="Freeform 42"/>
                <p:cNvSpPr>
                  <a:spLocks/>
                </p:cNvSpPr>
                <p:nvPr/>
              </p:nvSpPr>
              <p:spPr bwMode="auto">
                <a:xfrm>
                  <a:off x="5016" y="3907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0" name="Freeform 43"/>
                <p:cNvSpPr>
                  <a:spLocks/>
                </p:cNvSpPr>
                <p:nvPr/>
              </p:nvSpPr>
              <p:spPr bwMode="auto">
                <a:xfrm>
                  <a:off x="5724" y="4507"/>
                  <a:ext cx="312" cy="276"/>
                </a:xfrm>
                <a:custGeom>
                  <a:avLst/>
                  <a:gdLst>
                    <a:gd name="T0" fmla="*/ 0 w 312"/>
                    <a:gd name="T1" fmla="*/ 0 h 276"/>
                    <a:gd name="T2" fmla="*/ 312 w 312"/>
                    <a:gd name="T3" fmla="*/ 276 h 276"/>
                    <a:gd name="T4" fmla="*/ 0 60000 65536"/>
                    <a:gd name="T5" fmla="*/ 0 60000 65536"/>
                    <a:gd name="T6" fmla="*/ 0 w 312"/>
                    <a:gd name="T7" fmla="*/ 0 h 276"/>
                    <a:gd name="T8" fmla="*/ 312 w 312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76">
                      <a:moveTo>
                        <a:pt x="0" y="0"/>
                      </a:moveTo>
                      <a:lnTo>
                        <a:pt x="312" y="2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1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2804" y="4417"/>
                  <a:ext cx="25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8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7065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83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7065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84" name="Rectangle 47"/>
                <p:cNvSpPr>
                  <a:spLocks noChangeArrowheads="1"/>
                </p:cNvSpPr>
                <p:nvPr/>
              </p:nvSpPr>
              <p:spPr bwMode="auto">
                <a:xfrm>
                  <a:off x="8094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" name="Freeform 48"/>
                <p:cNvSpPr>
                  <a:spLocks/>
                </p:cNvSpPr>
                <p:nvPr/>
              </p:nvSpPr>
              <p:spPr bwMode="auto">
                <a:xfrm>
                  <a:off x="7056" y="3907"/>
                  <a:ext cx="336" cy="252"/>
                </a:xfrm>
                <a:custGeom>
                  <a:avLst/>
                  <a:gdLst>
                    <a:gd name="T0" fmla="*/ 0 w 336"/>
                    <a:gd name="T1" fmla="*/ 0 h 252"/>
                    <a:gd name="T2" fmla="*/ 336 w 336"/>
                    <a:gd name="T3" fmla="*/ 252 h 252"/>
                    <a:gd name="T4" fmla="*/ 0 60000 65536"/>
                    <a:gd name="T5" fmla="*/ 0 60000 65536"/>
                    <a:gd name="T6" fmla="*/ 0 w 336"/>
                    <a:gd name="T7" fmla="*/ 0 h 252"/>
                    <a:gd name="T8" fmla="*/ 336 w 336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6" h="252">
                      <a:moveTo>
                        <a:pt x="0" y="0"/>
                      </a:moveTo>
                      <a:lnTo>
                        <a:pt x="336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6" name="Freeform 49"/>
                <p:cNvSpPr>
                  <a:spLocks/>
                </p:cNvSpPr>
                <p:nvPr/>
              </p:nvSpPr>
              <p:spPr bwMode="auto">
                <a:xfrm>
                  <a:off x="8306" y="1737"/>
                  <a:ext cx="1" cy="2472"/>
                </a:xfrm>
                <a:custGeom>
                  <a:avLst/>
                  <a:gdLst>
                    <a:gd name="T0" fmla="*/ 0 w 1"/>
                    <a:gd name="T1" fmla="*/ 0 h 2472"/>
                    <a:gd name="T2" fmla="*/ 0 w 1"/>
                    <a:gd name="T3" fmla="*/ 2472 h 2472"/>
                    <a:gd name="T4" fmla="*/ 0 60000 65536"/>
                    <a:gd name="T5" fmla="*/ 0 60000 65536"/>
                    <a:gd name="T6" fmla="*/ 0 w 1"/>
                    <a:gd name="T7" fmla="*/ 0 h 2472"/>
                    <a:gd name="T8" fmla="*/ 1 w 1"/>
                    <a:gd name="T9" fmla="*/ 2472 h 24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72">
                      <a:moveTo>
                        <a:pt x="0" y="0"/>
                      </a:moveTo>
                      <a:lnTo>
                        <a:pt x="0" y="247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7" name="Rectangle 50"/>
                <p:cNvSpPr>
                  <a:spLocks noChangeArrowheads="1"/>
                </p:cNvSpPr>
                <p:nvPr/>
              </p:nvSpPr>
              <p:spPr bwMode="auto">
                <a:xfrm>
                  <a:off x="6058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8" name="Rectangle 51"/>
                <p:cNvSpPr>
                  <a:spLocks noChangeArrowheads="1"/>
                </p:cNvSpPr>
                <p:nvPr/>
              </p:nvSpPr>
              <p:spPr bwMode="auto">
                <a:xfrm>
                  <a:off x="6732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9" name="Rectangle 52"/>
                <p:cNvSpPr>
                  <a:spLocks noChangeArrowheads="1"/>
                </p:cNvSpPr>
                <p:nvPr/>
              </p:nvSpPr>
              <p:spPr bwMode="auto">
                <a:xfrm>
                  <a:off x="7401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0" name="Rectangle 53"/>
                <p:cNvSpPr>
                  <a:spLocks noChangeArrowheads="1"/>
                </p:cNvSpPr>
                <p:nvPr/>
              </p:nvSpPr>
              <p:spPr bwMode="auto">
                <a:xfrm>
                  <a:off x="8094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1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6396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2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396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3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7065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4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7065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5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8428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6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8428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792" y="5029"/>
                  <a:ext cx="324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8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7758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9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7758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00" name="Rectangle 63"/>
                <p:cNvSpPr>
                  <a:spLocks noChangeArrowheads="1"/>
                </p:cNvSpPr>
                <p:nvPr/>
              </p:nvSpPr>
              <p:spPr bwMode="auto">
                <a:xfrm>
                  <a:off x="8752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1" name="Freeform 64"/>
                <p:cNvSpPr>
                  <a:spLocks/>
                </p:cNvSpPr>
                <p:nvPr/>
              </p:nvSpPr>
              <p:spPr bwMode="auto">
                <a:xfrm>
                  <a:off x="7740" y="4507"/>
                  <a:ext cx="312" cy="252"/>
                </a:xfrm>
                <a:custGeom>
                  <a:avLst/>
                  <a:gdLst>
                    <a:gd name="T0" fmla="*/ 0 w 312"/>
                    <a:gd name="T1" fmla="*/ 0 h 252"/>
                    <a:gd name="T2" fmla="*/ 312 w 312"/>
                    <a:gd name="T3" fmla="*/ 252 h 252"/>
                    <a:gd name="T4" fmla="*/ 0 60000 65536"/>
                    <a:gd name="T5" fmla="*/ 0 60000 65536"/>
                    <a:gd name="T6" fmla="*/ 0 w 312"/>
                    <a:gd name="T7" fmla="*/ 0 h 252"/>
                    <a:gd name="T8" fmla="*/ 312 w 312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52">
                      <a:moveTo>
                        <a:pt x="0" y="0"/>
                      </a:moveTo>
                      <a:lnTo>
                        <a:pt x="312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2" name="Freeform 65"/>
                <p:cNvSpPr>
                  <a:spLocks/>
                </p:cNvSpPr>
                <p:nvPr/>
              </p:nvSpPr>
              <p:spPr bwMode="auto">
                <a:xfrm>
                  <a:off x="7068" y="4495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" name="Freeform 66"/>
                <p:cNvSpPr>
                  <a:spLocks/>
                </p:cNvSpPr>
                <p:nvPr/>
              </p:nvSpPr>
              <p:spPr bwMode="auto">
                <a:xfrm>
                  <a:off x="6384" y="4495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" name="Freeform 67"/>
                <p:cNvSpPr>
                  <a:spLocks/>
                </p:cNvSpPr>
                <p:nvPr/>
              </p:nvSpPr>
              <p:spPr bwMode="auto">
                <a:xfrm>
                  <a:off x="9125" y="5154"/>
                  <a:ext cx="168" cy="180"/>
                </a:xfrm>
                <a:custGeom>
                  <a:avLst/>
                  <a:gdLst>
                    <a:gd name="T0" fmla="*/ 0 w 168"/>
                    <a:gd name="T1" fmla="*/ 0 h 180"/>
                    <a:gd name="T2" fmla="*/ 168 w 168"/>
                    <a:gd name="T3" fmla="*/ 180 h 180"/>
                    <a:gd name="T4" fmla="*/ 0 60000 65536"/>
                    <a:gd name="T5" fmla="*/ 0 60000 65536"/>
                    <a:gd name="T6" fmla="*/ 0 w 168"/>
                    <a:gd name="T7" fmla="*/ 0 h 180"/>
                    <a:gd name="T8" fmla="*/ 168 w 168"/>
                    <a:gd name="T9" fmla="*/ 180 h 1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68" h="180">
                      <a:moveTo>
                        <a:pt x="0" y="0"/>
                      </a:moveTo>
                      <a:lnTo>
                        <a:pt x="168" y="1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" name="Freeform 68"/>
                <p:cNvSpPr>
                  <a:spLocks/>
                </p:cNvSpPr>
                <p:nvPr/>
              </p:nvSpPr>
              <p:spPr bwMode="auto">
                <a:xfrm>
                  <a:off x="8424" y="4507"/>
                  <a:ext cx="300" cy="252"/>
                </a:xfrm>
                <a:custGeom>
                  <a:avLst/>
                  <a:gdLst>
                    <a:gd name="T0" fmla="*/ 0 w 300"/>
                    <a:gd name="T1" fmla="*/ 0 h 252"/>
                    <a:gd name="T2" fmla="*/ 300 w 300"/>
                    <a:gd name="T3" fmla="*/ 252 h 252"/>
                    <a:gd name="T4" fmla="*/ 0 60000 65536"/>
                    <a:gd name="T5" fmla="*/ 0 60000 65536"/>
                    <a:gd name="T6" fmla="*/ 0 w 300"/>
                    <a:gd name="T7" fmla="*/ 0 h 252"/>
                    <a:gd name="T8" fmla="*/ 300 w 300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0" h="252">
                      <a:moveTo>
                        <a:pt x="0" y="0"/>
                      </a:moveTo>
                      <a:lnTo>
                        <a:pt x="300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6" name="Freeform 69"/>
                <p:cNvSpPr>
                  <a:spLocks/>
                </p:cNvSpPr>
                <p:nvPr/>
              </p:nvSpPr>
              <p:spPr bwMode="auto">
                <a:xfrm>
                  <a:off x="8977" y="1752"/>
                  <a:ext cx="1" cy="3045"/>
                </a:xfrm>
                <a:custGeom>
                  <a:avLst/>
                  <a:gdLst>
                    <a:gd name="T0" fmla="*/ 0 w 1"/>
                    <a:gd name="T1" fmla="*/ 0 h 3045"/>
                    <a:gd name="T2" fmla="*/ 1 w 1"/>
                    <a:gd name="T3" fmla="*/ 3045 h 3045"/>
                    <a:gd name="T4" fmla="*/ 0 60000 65536"/>
                    <a:gd name="T5" fmla="*/ 0 60000 65536"/>
                    <a:gd name="T6" fmla="*/ 0 w 1"/>
                    <a:gd name="T7" fmla="*/ 0 h 3045"/>
                    <a:gd name="T8" fmla="*/ 1 w 1"/>
                    <a:gd name="T9" fmla="*/ 3045 h 304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45">
                      <a:moveTo>
                        <a:pt x="0" y="0"/>
                      </a:moveTo>
                      <a:lnTo>
                        <a:pt x="1" y="30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7" name="Freeform 70"/>
                <p:cNvSpPr>
                  <a:spLocks/>
                </p:cNvSpPr>
                <p:nvPr/>
              </p:nvSpPr>
              <p:spPr bwMode="auto">
                <a:xfrm>
                  <a:off x="7754" y="5157"/>
                  <a:ext cx="240" cy="228"/>
                </a:xfrm>
                <a:custGeom>
                  <a:avLst/>
                  <a:gdLst>
                    <a:gd name="T0" fmla="*/ 0 w 240"/>
                    <a:gd name="T1" fmla="*/ 0 h 228"/>
                    <a:gd name="T2" fmla="*/ 240 w 240"/>
                    <a:gd name="T3" fmla="*/ 228 h 228"/>
                    <a:gd name="T4" fmla="*/ 0 60000 65536"/>
                    <a:gd name="T5" fmla="*/ 0 60000 65536"/>
                    <a:gd name="T6" fmla="*/ 0 w 240"/>
                    <a:gd name="T7" fmla="*/ 0 h 228"/>
                    <a:gd name="T8" fmla="*/ 240 w 240"/>
                    <a:gd name="T9" fmla="*/ 228 h 22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28">
                      <a:moveTo>
                        <a:pt x="0" y="0"/>
                      </a:moveTo>
                      <a:lnTo>
                        <a:pt x="240" y="22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" name="Freeform 71"/>
                <p:cNvSpPr>
                  <a:spLocks/>
                </p:cNvSpPr>
                <p:nvPr/>
              </p:nvSpPr>
              <p:spPr bwMode="auto">
                <a:xfrm>
                  <a:off x="7082" y="5145"/>
                  <a:ext cx="240" cy="240"/>
                </a:xfrm>
                <a:custGeom>
                  <a:avLst/>
                  <a:gdLst>
                    <a:gd name="T0" fmla="*/ 0 w 240"/>
                    <a:gd name="T1" fmla="*/ 0 h 240"/>
                    <a:gd name="T2" fmla="*/ 240 w 240"/>
                    <a:gd name="T3" fmla="*/ 240 h 240"/>
                    <a:gd name="T4" fmla="*/ 0 60000 65536"/>
                    <a:gd name="T5" fmla="*/ 0 60000 65536"/>
                    <a:gd name="T6" fmla="*/ 0 w 240"/>
                    <a:gd name="T7" fmla="*/ 0 h 240"/>
                    <a:gd name="T8" fmla="*/ 240 w 240"/>
                    <a:gd name="T9" fmla="*/ 240 h 2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40">
                      <a:moveTo>
                        <a:pt x="0" y="0"/>
                      </a:moveTo>
                      <a:lnTo>
                        <a:pt x="240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9" name="Freeform 72"/>
                <p:cNvSpPr>
                  <a:spLocks/>
                </p:cNvSpPr>
                <p:nvPr/>
              </p:nvSpPr>
              <p:spPr bwMode="auto">
                <a:xfrm>
                  <a:off x="6410" y="5157"/>
                  <a:ext cx="216" cy="264"/>
                </a:xfrm>
                <a:custGeom>
                  <a:avLst/>
                  <a:gdLst>
                    <a:gd name="T0" fmla="*/ 0 w 216"/>
                    <a:gd name="T1" fmla="*/ 0 h 264"/>
                    <a:gd name="T2" fmla="*/ 216 w 216"/>
                    <a:gd name="T3" fmla="*/ 264 h 264"/>
                    <a:gd name="T4" fmla="*/ 0 60000 65536"/>
                    <a:gd name="T5" fmla="*/ 0 60000 65536"/>
                    <a:gd name="T6" fmla="*/ 0 w 216"/>
                    <a:gd name="T7" fmla="*/ 0 h 264"/>
                    <a:gd name="T8" fmla="*/ 216 w 216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6" h="264">
                      <a:moveTo>
                        <a:pt x="0" y="0"/>
                      </a:moveTo>
                      <a:lnTo>
                        <a:pt x="216" y="26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0" name="Freeform 73"/>
                <p:cNvSpPr>
                  <a:spLocks/>
                </p:cNvSpPr>
                <p:nvPr/>
              </p:nvSpPr>
              <p:spPr bwMode="auto">
                <a:xfrm>
                  <a:off x="8450" y="5145"/>
                  <a:ext cx="240" cy="228"/>
                </a:xfrm>
                <a:custGeom>
                  <a:avLst/>
                  <a:gdLst>
                    <a:gd name="T0" fmla="*/ 0 w 240"/>
                    <a:gd name="T1" fmla="*/ 0 h 228"/>
                    <a:gd name="T2" fmla="*/ 240 w 240"/>
                    <a:gd name="T3" fmla="*/ 228 h 228"/>
                    <a:gd name="T4" fmla="*/ 0 60000 65536"/>
                    <a:gd name="T5" fmla="*/ 0 60000 65536"/>
                    <a:gd name="T6" fmla="*/ 0 w 240"/>
                    <a:gd name="T7" fmla="*/ 0 h 228"/>
                    <a:gd name="T8" fmla="*/ 240 w 240"/>
                    <a:gd name="T9" fmla="*/ 228 h 22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28">
                      <a:moveTo>
                        <a:pt x="0" y="0"/>
                      </a:moveTo>
                      <a:lnTo>
                        <a:pt x="240" y="22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1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8439" y="427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12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8439" y="44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76"/>
                <p:cNvSpPr>
                  <a:spLocks/>
                </p:cNvSpPr>
                <p:nvPr/>
              </p:nvSpPr>
              <p:spPr bwMode="auto">
                <a:xfrm>
                  <a:off x="4807" y="4084"/>
                  <a:ext cx="4663" cy="5"/>
                </a:xfrm>
                <a:custGeom>
                  <a:avLst/>
                  <a:gdLst>
                    <a:gd name="T0" fmla="*/ 0 w 4663"/>
                    <a:gd name="T1" fmla="*/ 0 h 5"/>
                    <a:gd name="T2" fmla="*/ 4663 w 4663"/>
                    <a:gd name="T3" fmla="*/ 5 h 5"/>
                    <a:gd name="T4" fmla="*/ 0 60000 65536"/>
                    <a:gd name="T5" fmla="*/ 0 60000 65536"/>
                    <a:gd name="T6" fmla="*/ 0 w 4663"/>
                    <a:gd name="T7" fmla="*/ 0 h 5"/>
                    <a:gd name="T8" fmla="*/ 4663 w 4663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63" h="5">
                      <a:moveTo>
                        <a:pt x="0" y="0"/>
                      </a:moveTo>
                      <a:lnTo>
                        <a:pt x="4663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4" name="Freeform 77"/>
                <p:cNvSpPr>
                  <a:spLocks/>
                </p:cNvSpPr>
                <p:nvPr/>
              </p:nvSpPr>
              <p:spPr bwMode="auto">
                <a:xfrm>
                  <a:off x="5462" y="4650"/>
                  <a:ext cx="3994" cy="1"/>
                </a:xfrm>
                <a:custGeom>
                  <a:avLst/>
                  <a:gdLst>
                    <a:gd name="T0" fmla="*/ 0 w 3994"/>
                    <a:gd name="T1" fmla="*/ 0 h 1"/>
                    <a:gd name="T2" fmla="*/ 3994 w 3994"/>
                    <a:gd name="T3" fmla="*/ 1 h 1"/>
                    <a:gd name="T4" fmla="*/ 0 60000 65536"/>
                    <a:gd name="T5" fmla="*/ 0 60000 65536"/>
                    <a:gd name="T6" fmla="*/ 0 w 3994"/>
                    <a:gd name="T7" fmla="*/ 0 h 1"/>
                    <a:gd name="T8" fmla="*/ 3994 w 3994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994" h="1">
                      <a:moveTo>
                        <a:pt x="0" y="0"/>
                      </a:moveTo>
                      <a:lnTo>
                        <a:pt x="3994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5" name="Freeform 78"/>
                <p:cNvSpPr>
                  <a:spLocks/>
                </p:cNvSpPr>
                <p:nvPr/>
              </p:nvSpPr>
              <p:spPr bwMode="auto">
                <a:xfrm>
                  <a:off x="8976" y="515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6" name="Oval 79"/>
                <p:cNvSpPr>
                  <a:spLocks noChangeArrowheads="1"/>
                </p:cNvSpPr>
                <p:nvPr/>
              </p:nvSpPr>
              <p:spPr bwMode="auto">
                <a:xfrm>
                  <a:off x="6193" y="4972"/>
                  <a:ext cx="57" cy="6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7" name="Freeform 80"/>
                <p:cNvSpPr>
                  <a:spLocks/>
                </p:cNvSpPr>
                <p:nvPr/>
              </p:nvSpPr>
              <p:spPr bwMode="auto">
                <a:xfrm>
                  <a:off x="4298" y="5020"/>
                  <a:ext cx="1871" cy="857"/>
                </a:xfrm>
                <a:custGeom>
                  <a:avLst/>
                  <a:gdLst>
                    <a:gd name="T0" fmla="*/ 0 w 1944"/>
                    <a:gd name="T1" fmla="*/ 517 h 876"/>
                    <a:gd name="T2" fmla="*/ 775 w 1944"/>
                    <a:gd name="T3" fmla="*/ 0 h 876"/>
                    <a:gd name="T4" fmla="*/ 0 60000 65536"/>
                    <a:gd name="T5" fmla="*/ 0 60000 65536"/>
                    <a:gd name="T6" fmla="*/ 0 w 1944"/>
                    <a:gd name="T7" fmla="*/ 0 h 876"/>
                    <a:gd name="T8" fmla="*/ 1944 w 1944"/>
                    <a:gd name="T9" fmla="*/ 876 h 8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944" h="876">
                      <a:moveTo>
                        <a:pt x="0" y="876"/>
                      </a:moveTo>
                      <a:lnTo>
                        <a:pt x="194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8" name="Freeform 81"/>
                <p:cNvSpPr>
                  <a:spLocks/>
                </p:cNvSpPr>
                <p:nvPr/>
              </p:nvSpPr>
              <p:spPr bwMode="auto">
                <a:xfrm>
                  <a:off x="4903" y="2632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9" name="Line 82"/>
                <p:cNvSpPr>
                  <a:spLocks noChangeShapeType="1"/>
                </p:cNvSpPr>
                <p:nvPr/>
              </p:nvSpPr>
              <p:spPr bwMode="auto">
                <a:xfrm>
                  <a:off x="6262" y="2652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0" name="Line 83"/>
                <p:cNvSpPr>
                  <a:spLocks noChangeShapeType="1"/>
                </p:cNvSpPr>
                <p:nvPr/>
              </p:nvSpPr>
              <p:spPr bwMode="auto">
                <a:xfrm>
                  <a:off x="5584" y="2652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84"/>
                <p:cNvSpPr>
                  <a:spLocks/>
                </p:cNvSpPr>
                <p:nvPr/>
              </p:nvSpPr>
              <p:spPr bwMode="auto">
                <a:xfrm>
                  <a:off x="4233" y="2664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2" name="Rectangle 85"/>
                <p:cNvSpPr>
                  <a:spLocks noChangeArrowheads="1"/>
                </p:cNvSpPr>
                <p:nvPr/>
              </p:nvSpPr>
              <p:spPr bwMode="auto">
                <a:xfrm>
                  <a:off x="4032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3" name="Rectangle 86"/>
                <p:cNvSpPr>
                  <a:spLocks noChangeArrowheads="1"/>
                </p:cNvSpPr>
                <p:nvPr/>
              </p:nvSpPr>
              <p:spPr bwMode="auto">
                <a:xfrm>
                  <a:off x="4700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4" name="Rectangle 87"/>
                <p:cNvSpPr>
                  <a:spLocks noChangeArrowheads="1"/>
                </p:cNvSpPr>
                <p:nvPr/>
              </p:nvSpPr>
              <p:spPr bwMode="auto">
                <a:xfrm>
                  <a:off x="5369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5" name="Rectangle 88"/>
                <p:cNvSpPr>
                  <a:spLocks noChangeArrowheads="1"/>
                </p:cNvSpPr>
                <p:nvPr/>
              </p:nvSpPr>
              <p:spPr bwMode="auto">
                <a:xfrm>
                  <a:off x="6056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6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35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7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435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8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502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9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502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93"/>
                <p:cNvSpPr>
                  <a:spLocks/>
                </p:cNvSpPr>
                <p:nvPr/>
              </p:nvSpPr>
              <p:spPr bwMode="auto">
                <a:xfrm>
                  <a:off x="6398" y="3064"/>
                  <a:ext cx="343" cy="1"/>
                </a:xfrm>
                <a:custGeom>
                  <a:avLst/>
                  <a:gdLst>
                    <a:gd name="T0" fmla="*/ 343 w 343"/>
                    <a:gd name="T1" fmla="*/ 0 h 1"/>
                    <a:gd name="T2" fmla="*/ 0 w 343"/>
                    <a:gd name="T3" fmla="*/ 1 h 1"/>
                    <a:gd name="T4" fmla="*/ 0 60000 65536"/>
                    <a:gd name="T5" fmla="*/ 0 60000 65536"/>
                    <a:gd name="T6" fmla="*/ 0 w 343"/>
                    <a:gd name="T7" fmla="*/ 0 h 1"/>
                    <a:gd name="T8" fmla="*/ 343 w 34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3" h="1">
                      <a:moveTo>
                        <a:pt x="343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1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6400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95"/>
                <p:cNvSpPr>
                  <a:spLocks/>
                </p:cNvSpPr>
                <p:nvPr/>
              </p:nvSpPr>
              <p:spPr bwMode="auto">
                <a:xfrm>
                  <a:off x="5714" y="2633"/>
                  <a:ext cx="336" cy="324"/>
                </a:xfrm>
                <a:custGeom>
                  <a:avLst/>
                  <a:gdLst>
                    <a:gd name="T0" fmla="*/ 0 w 336"/>
                    <a:gd name="T1" fmla="*/ 0 h 324"/>
                    <a:gd name="T2" fmla="*/ 336 w 336"/>
                    <a:gd name="T3" fmla="*/ 324 h 324"/>
                    <a:gd name="T4" fmla="*/ 0 60000 65536"/>
                    <a:gd name="T5" fmla="*/ 0 60000 65536"/>
                    <a:gd name="T6" fmla="*/ 0 w 336"/>
                    <a:gd name="T7" fmla="*/ 0 h 324"/>
                    <a:gd name="T8" fmla="*/ 336 w 336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6" h="324">
                      <a:moveTo>
                        <a:pt x="0" y="0"/>
                      </a:moveTo>
                      <a:lnTo>
                        <a:pt x="336" y="324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" name="Freeform 96"/>
                <p:cNvSpPr>
                  <a:spLocks/>
                </p:cNvSpPr>
                <p:nvPr/>
              </p:nvSpPr>
              <p:spPr bwMode="auto">
                <a:xfrm>
                  <a:off x="5030" y="2633"/>
                  <a:ext cx="324" cy="324"/>
                </a:xfrm>
                <a:custGeom>
                  <a:avLst/>
                  <a:gdLst>
                    <a:gd name="T0" fmla="*/ 0 w 324"/>
                    <a:gd name="T1" fmla="*/ 0 h 324"/>
                    <a:gd name="T2" fmla="*/ 324 w 324"/>
                    <a:gd name="T3" fmla="*/ 324 h 324"/>
                    <a:gd name="T4" fmla="*/ 0 60000 65536"/>
                    <a:gd name="T5" fmla="*/ 0 60000 65536"/>
                    <a:gd name="T6" fmla="*/ 0 w 324"/>
                    <a:gd name="T7" fmla="*/ 0 h 324"/>
                    <a:gd name="T8" fmla="*/ 324 w 324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324">
                      <a:moveTo>
                        <a:pt x="0" y="0"/>
                      </a:moveTo>
                      <a:lnTo>
                        <a:pt x="324" y="324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4" name="Freeform 97"/>
                <p:cNvSpPr>
                  <a:spLocks/>
                </p:cNvSpPr>
                <p:nvPr/>
              </p:nvSpPr>
              <p:spPr bwMode="auto">
                <a:xfrm>
                  <a:off x="4370" y="2681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5" name="Freeform 98"/>
                <p:cNvSpPr>
                  <a:spLocks/>
                </p:cNvSpPr>
                <p:nvPr/>
              </p:nvSpPr>
              <p:spPr bwMode="auto">
                <a:xfrm>
                  <a:off x="3630" y="2649"/>
                  <a:ext cx="380" cy="320"/>
                </a:xfrm>
                <a:custGeom>
                  <a:avLst/>
                  <a:gdLst>
                    <a:gd name="T0" fmla="*/ 0 w 228"/>
                    <a:gd name="T1" fmla="*/ 0 h 204"/>
                    <a:gd name="T2" fmla="*/ 48076907 w 228"/>
                    <a:gd name="T3" fmla="*/ 10043947 h 204"/>
                    <a:gd name="T4" fmla="*/ 0 60000 65536"/>
                    <a:gd name="T5" fmla="*/ 0 60000 65536"/>
                    <a:gd name="T6" fmla="*/ 0 w 228"/>
                    <a:gd name="T7" fmla="*/ 0 h 204"/>
                    <a:gd name="T8" fmla="*/ 228 w 228"/>
                    <a:gd name="T9" fmla="*/ 204 h 20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04">
                      <a:moveTo>
                        <a:pt x="0" y="0"/>
                      </a:moveTo>
                      <a:lnTo>
                        <a:pt x="228" y="204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6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571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7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71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8" name="Rectangle 101"/>
                <p:cNvSpPr>
                  <a:spLocks noChangeArrowheads="1"/>
                </p:cNvSpPr>
                <p:nvPr/>
              </p:nvSpPr>
              <p:spPr bwMode="auto">
                <a:xfrm>
                  <a:off x="6730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9" name="Freeform 102"/>
                <p:cNvSpPr>
                  <a:spLocks/>
                </p:cNvSpPr>
                <p:nvPr/>
              </p:nvSpPr>
              <p:spPr bwMode="auto">
                <a:xfrm>
                  <a:off x="6398" y="2621"/>
                  <a:ext cx="324" cy="324"/>
                </a:xfrm>
                <a:custGeom>
                  <a:avLst/>
                  <a:gdLst>
                    <a:gd name="T0" fmla="*/ 0 w 324"/>
                    <a:gd name="T1" fmla="*/ 0 h 324"/>
                    <a:gd name="T2" fmla="*/ 324 w 324"/>
                    <a:gd name="T3" fmla="*/ 324 h 324"/>
                    <a:gd name="T4" fmla="*/ 0 60000 65536"/>
                    <a:gd name="T5" fmla="*/ 0 60000 65536"/>
                    <a:gd name="T6" fmla="*/ 0 w 324"/>
                    <a:gd name="T7" fmla="*/ 0 h 324"/>
                    <a:gd name="T8" fmla="*/ 324 w 324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324">
                      <a:moveTo>
                        <a:pt x="0" y="0"/>
                      </a:moveTo>
                      <a:lnTo>
                        <a:pt x="324" y="324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0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7065" y="3057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1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7065" y="3193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05"/>
                <p:cNvSpPr>
                  <a:spLocks/>
                </p:cNvSpPr>
                <p:nvPr/>
              </p:nvSpPr>
              <p:spPr bwMode="auto">
                <a:xfrm>
                  <a:off x="4903" y="329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" name="Line 106"/>
                <p:cNvSpPr>
                  <a:spLocks noChangeShapeType="1"/>
                </p:cNvSpPr>
                <p:nvPr/>
              </p:nvSpPr>
              <p:spPr bwMode="auto">
                <a:xfrm>
                  <a:off x="5584" y="329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4" name="Line 107"/>
                <p:cNvSpPr>
                  <a:spLocks noChangeShapeType="1"/>
                </p:cNvSpPr>
                <p:nvPr/>
              </p:nvSpPr>
              <p:spPr bwMode="auto">
                <a:xfrm>
                  <a:off x="6264" y="329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5" name="Rectangle 108"/>
                <p:cNvSpPr>
                  <a:spLocks noChangeArrowheads="1"/>
                </p:cNvSpPr>
                <p:nvPr/>
              </p:nvSpPr>
              <p:spPr bwMode="auto">
                <a:xfrm>
                  <a:off x="7405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6" name="Rectangle 109"/>
                <p:cNvSpPr>
                  <a:spLocks noChangeArrowheads="1"/>
                </p:cNvSpPr>
                <p:nvPr/>
              </p:nvSpPr>
              <p:spPr bwMode="auto">
                <a:xfrm>
                  <a:off x="4699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6063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8" name="Rectangle 111"/>
                <p:cNvSpPr>
                  <a:spLocks noChangeArrowheads="1"/>
                </p:cNvSpPr>
                <p:nvPr/>
              </p:nvSpPr>
              <p:spPr bwMode="auto">
                <a:xfrm>
                  <a:off x="6730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9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7729" y="3669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0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7729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1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5046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2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5046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3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6408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4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6408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18"/>
                <p:cNvSpPr>
                  <a:spLocks/>
                </p:cNvSpPr>
                <p:nvPr/>
              </p:nvSpPr>
              <p:spPr bwMode="auto">
                <a:xfrm>
                  <a:off x="6396" y="3296"/>
                  <a:ext cx="350" cy="297"/>
                </a:xfrm>
                <a:custGeom>
                  <a:avLst/>
                  <a:gdLst>
                    <a:gd name="T0" fmla="*/ 0 w 350"/>
                    <a:gd name="T1" fmla="*/ 0 h 297"/>
                    <a:gd name="T2" fmla="*/ 350 w 350"/>
                    <a:gd name="T3" fmla="*/ 297 h 297"/>
                    <a:gd name="T4" fmla="*/ 0 60000 65536"/>
                    <a:gd name="T5" fmla="*/ 0 60000 65536"/>
                    <a:gd name="T6" fmla="*/ 0 w 350"/>
                    <a:gd name="T7" fmla="*/ 0 h 297"/>
                    <a:gd name="T8" fmla="*/ 350 w 350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0" h="297">
                      <a:moveTo>
                        <a:pt x="0" y="0"/>
                      </a:moveTo>
                      <a:lnTo>
                        <a:pt x="350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6" name="Freeform 119"/>
                <p:cNvSpPr>
                  <a:spLocks/>
                </p:cNvSpPr>
                <p:nvPr/>
              </p:nvSpPr>
              <p:spPr bwMode="auto">
                <a:xfrm>
                  <a:off x="5715" y="3296"/>
                  <a:ext cx="347" cy="309"/>
                </a:xfrm>
                <a:custGeom>
                  <a:avLst/>
                  <a:gdLst>
                    <a:gd name="T0" fmla="*/ 0 w 347"/>
                    <a:gd name="T1" fmla="*/ 0 h 309"/>
                    <a:gd name="T2" fmla="*/ 347 w 347"/>
                    <a:gd name="T3" fmla="*/ 309 h 309"/>
                    <a:gd name="T4" fmla="*/ 0 60000 65536"/>
                    <a:gd name="T5" fmla="*/ 0 60000 65536"/>
                    <a:gd name="T6" fmla="*/ 0 w 347"/>
                    <a:gd name="T7" fmla="*/ 0 h 309"/>
                    <a:gd name="T8" fmla="*/ 347 w 347"/>
                    <a:gd name="T9" fmla="*/ 309 h 30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7" h="309">
                      <a:moveTo>
                        <a:pt x="0" y="0"/>
                      </a:moveTo>
                      <a:lnTo>
                        <a:pt x="347" y="30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7" name="Freeform 120"/>
                <p:cNvSpPr>
                  <a:spLocks/>
                </p:cNvSpPr>
                <p:nvPr/>
              </p:nvSpPr>
              <p:spPr bwMode="auto">
                <a:xfrm>
                  <a:off x="5034" y="3296"/>
                  <a:ext cx="356" cy="297"/>
                </a:xfrm>
                <a:custGeom>
                  <a:avLst/>
                  <a:gdLst>
                    <a:gd name="T0" fmla="*/ 0 w 356"/>
                    <a:gd name="T1" fmla="*/ 0 h 297"/>
                    <a:gd name="T2" fmla="*/ 356 w 356"/>
                    <a:gd name="T3" fmla="*/ 297 h 297"/>
                    <a:gd name="T4" fmla="*/ 0 60000 65536"/>
                    <a:gd name="T5" fmla="*/ 0 60000 65536"/>
                    <a:gd name="T6" fmla="*/ 0 w 356"/>
                    <a:gd name="T7" fmla="*/ 0 h 297"/>
                    <a:gd name="T8" fmla="*/ 356 w 356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6" h="297">
                      <a:moveTo>
                        <a:pt x="0" y="0"/>
                      </a:moveTo>
                      <a:lnTo>
                        <a:pt x="356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8" name="Freeform 121"/>
                <p:cNvSpPr>
                  <a:spLocks/>
                </p:cNvSpPr>
                <p:nvPr/>
              </p:nvSpPr>
              <p:spPr bwMode="auto">
                <a:xfrm>
                  <a:off x="4370" y="3293"/>
                  <a:ext cx="312" cy="300"/>
                </a:xfrm>
                <a:custGeom>
                  <a:avLst/>
                  <a:gdLst>
                    <a:gd name="T0" fmla="*/ 0 w 312"/>
                    <a:gd name="T1" fmla="*/ 0 h 300"/>
                    <a:gd name="T2" fmla="*/ 312 w 312"/>
                    <a:gd name="T3" fmla="*/ 300 h 300"/>
                    <a:gd name="T4" fmla="*/ 0 60000 65536"/>
                    <a:gd name="T5" fmla="*/ 0 60000 65536"/>
                    <a:gd name="T6" fmla="*/ 0 w 312"/>
                    <a:gd name="T7" fmla="*/ 0 h 300"/>
                    <a:gd name="T8" fmla="*/ 312 w 312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300">
                      <a:moveTo>
                        <a:pt x="0" y="0"/>
                      </a:moveTo>
                      <a:lnTo>
                        <a:pt x="312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9" name="Line 122"/>
                <p:cNvSpPr>
                  <a:spLocks noChangeShapeType="1"/>
                </p:cNvSpPr>
                <p:nvPr/>
              </p:nvSpPr>
              <p:spPr bwMode="auto">
                <a:xfrm flipH="1" flipV="1">
                  <a:off x="3658" y="3669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0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2770" y="3805"/>
                  <a:ext cx="1917" cy="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1" name="Rectangle 124"/>
                <p:cNvSpPr>
                  <a:spLocks noChangeArrowheads="1"/>
                </p:cNvSpPr>
                <p:nvPr/>
              </p:nvSpPr>
              <p:spPr bwMode="auto">
                <a:xfrm>
                  <a:off x="5384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2" name="Freeform 125"/>
                <p:cNvSpPr>
                  <a:spLocks/>
                </p:cNvSpPr>
                <p:nvPr/>
              </p:nvSpPr>
              <p:spPr bwMode="auto">
                <a:xfrm>
                  <a:off x="7077" y="3296"/>
                  <a:ext cx="329" cy="297"/>
                </a:xfrm>
                <a:custGeom>
                  <a:avLst/>
                  <a:gdLst>
                    <a:gd name="T0" fmla="*/ 0 w 329"/>
                    <a:gd name="T1" fmla="*/ 0 h 297"/>
                    <a:gd name="T2" fmla="*/ 329 w 329"/>
                    <a:gd name="T3" fmla="*/ 297 h 297"/>
                    <a:gd name="T4" fmla="*/ 0 60000 65536"/>
                    <a:gd name="T5" fmla="*/ 0 60000 65536"/>
                    <a:gd name="T6" fmla="*/ 0 w 329"/>
                    <a:gd name="T7" fmla="*/ 0 h 297"/>
                    <a:gd name="T8" fmla="*/ 329 w 329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9" h="297">
                      <a:moveTo>
                        <a:pt x="0" y="0"/>
                      </a:moveTo>
                      <a:lnTo>
                        <a:pt x="329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3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7077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4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7077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28"/>
                <p:cNvSpPr>
                  <a:spLocks/>
                </p:cNvSpPr>
                <p:nvPr/>
              </p:nvSpPr>
              <p:spPr bwMode="auto">
                <a:xfrm>
                  <a:off x="3218" y="2777"/>
                  <a:ext cx="6300" cy="3"/>
                </a:xfrm>
                <a:custGeom>
                  <a:avLst/>
                  <a:gdLst>
                    <a:gd name="T0" fmla="*/ 0 w 6300"/>
                    <a:gd name="T1" fmla="*/ 3 h 3"/>
                    <a:gd name="T2" fmla="*/ 6300 w 6300"/>
                    <a:gd name="T3" fmla="*/ 0 h 3"/>
                    <a:gd name="T4" fmla="*/ 0 60000 65536"/>
                    <a:gd name="T5" fmla="*/ 0 60000 65536"/>
                    <a:gd name="T6" fmla="*/ 0 w 6300"/>
                    <a:gd name="T7" fmla="*/ 0 h 3"/>
                    <a:gd name="T8" fmla="*/ 6300 w 630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300" h="3">
                      <a:moveTo>
                        <a:pt x="0" y="3"/>
                      </a:moveTo>
                      <a:lnTo>
                        <a:pt x="63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6" name="Freeform 129"/>
                <p:cNvSpPr>
                  <a:spLocks/>
                </p:cNvSpPr>
                <p:nvPr/>
              </p:nvSpPr>
              <p:spPr bwMode="auto">
                <a:xfrm>
                  <a:off x="4126" y="3468"/>
                  <a:ext cx="5293" cy="5"/>
                </a:xfrm>
                <a:custGeom>
                  <a:avLst/>
                  <a:gdLst>
                    <a:gd name="T0" fmla="*/ 0 w 5293"/>
                    <a:gd name="T1" fmla="*/ 0 h 5"/>
                    <a:gd name="T2" fmla="*/ 5293 w 5293"/>
                    <a:gd name="T3" fmla="*/ 5 h 5"/>
                    <a:gd name="T4" fmla="*/ 0 60000 65536"/>
                    <a:gd name="T5" fmla="*/ 0 60000 65536"/>
                    <a:gd name="T6" fmla="*/ 0 w 5293"/>
                    <a:gd name="T7" fmla="*/ 0 h 5"/>
                    <a:gd name="T8" fmla="*/ 5293 w 5293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293" h="5">
                      <a:moveTo>
                        <a:pt x="0" y="0"/>
                      </a:moveTo>
                      <a:lnTo>
                        <a:pt x="5293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7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13" y="232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8" name="Rectangle 131"/>
                <p:cNvSpPr>
                  <a:spLocks noChangeArrowheads="1"/>
                </p:cNvSpPr>
                <p:nvPr/>
              </p:nvSpPr>
              <p:spPr bwMode="auto">
                <a:xfrm>
                  <a:off x="4694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9" name="Rectangle 132"/>
                <p:cNvSpPr>
                  <a:spLocks noChangeArrowheads="1"/>
                </p:cNvSpPr>
                <p:nvPr/>
              </p:nvSpPr>
              <p:spPr bwMode="auto">
                <a:xfrm>
                  <a:off x="5375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0" name="Rectangle 133"/>
                <p:cNvSpPr>
                  <a:spLocks noChangeArrowheads="1"/>
                </p:cNvSpPr>
                <p:nvPr/>
              </p:nvSpPr>
              <p:spPr bwMode="auto">
                <a:xfrm>
                  <a:off x="6058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1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4358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2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4358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3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5039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4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5039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5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6403" y="2377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6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6403" y="254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40"/>
                <p:cNvSpPr>
                  <a:spLocks/>
                </p:cNvSpPr>
                <p:nvPr/>
              </p:nvSpPr>
              <p:spPr bwMode="auto">
                <a:xfrm>
                  <a:off x="5786" y="1941"/>
                  <a:ext cx="300" cy="380"/>
                </a:xfrm>
                <a:custGeom>
                  <a:avLst/>
                  <a:gdLst>
                    <a:gd name="T0" fmla="*/ 0 w 300"/>
                    <a:gd name="T1" fmla="*/ 0 h 380"/>
                    <a:gd name="T2" fmla="*/ 300 w 300"/>
                    <a:gd name="T3" fmla="*/ 380 h 380"/>
                    <a:gd name="T4" fmla="*/ 0 60000 65536"/>
                    <a:gd name="T5" fmla="*/ 0 60000 65536"/>
                    <a:gd name="T6" fmla="*/ 0 w 300"/>
                    <a:gd name="T7" fmla="*/ 0 h 380"/>
                    <a:gd name="T8" fmla="*/ 300 w 30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0" h="380">
                      <a:moveTo>
                        <a:pt x="0" y="0"/>
                      </a:moveTo>
                      <a:lnTo>
                        <a:pt x="300" y="3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8" name="Freeform 141"/>
                <p:cNvSpPr>
                  <a:spLocks/>
                </p:cNvSpPr>
                <p:nvPr/>
              </p:nvSpPr>
              <p:spPr bwMode="auto">
                <a:xfrm>
                  <a:off x="5078" y="1929"/>
                  <a:ext cx="329" cy="387"/>
                </a:xfrm>
                <a:custGeom>
                  <a:avLst/>
                  <a:gdLst>
                    <a:gd name="T0" fmla="*/ 0 w 329"/>
                    <a:gd name="T1" fmla="*/ 0 h 387"/>
                    <a:gd name="T2" fmla="*/ 329 w 329"/>
                    <a:gd name="T3" fmla="*/ 387 h 387"/>
                    <a:gd name="T4" fmla="*/ 0 60000 65536"/>
                    <a:gd name="T5" fmla="*/ 0 60000 65536"/>
                    <a:gd name="T6" fmla="*/ 0 w 329"/>
                    <a:gd name="T7" fmla="*/ 0 h 387"/>
                    <a:gd name="T8" fmla="*/ 329 w 329"/>
                    <a:gd name="T9" fmla="*/ 387 h 38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9" h="387">
                      <a:moveTo>
                        <a:pt x="0" y="0"/>
                      </a:moveTo>
                      <a:lnTo>
                        <a:pt x="329" y="3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9" name="Freeform 142"/>
                <p:cNvSpPr>
                  <a:spLocks/>
                </p:cNvSpPr>
                <p:nvPr/>
              </p:nvSpPr>
              <p:spPr bwMode="auto">
                <a:xfrm>
                  <a:off x="4406" y="1929"/>
                  <a:ext cx="317" cy="390"/>
                </a:xfrm>
                <a:custGeom>
                  <a:avLst/>
                  <a:gdLst>
                    <a:gd name="T0" fmla="*/ 0 w 317"/>
                    <a:gd name="T1" fmla="*/ 0 h 390"/>
                    <a:gd name="T2" fmla="*/ 317 w 317"/>
                    <a:gd name="T3" fmla="*/ 390 h 390"/>
                    <a:gd name="T4" fmla="*/ 0 60000 65536"/>
                    <a:gd name="T5" fmla="*/ 0 60000 65536"/>
                    <a:gd name="T6" fmla="*/ 0 w 317"/>
                    <a:gd name="T7" fmla="*/ 0 h 390"/>
                    <a:gd name="T8" fmla="*/ 317 w 317"/>
                    <a:gd name="T9" fmla="*/ 390 h 3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" h="390">
                      <a:moveTo>
                        <a:pt x="0" y="0"/>
                      </a:moveTo>
                      <a:lnTo>
                        <a:pt x="317" y="3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0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3655" y="2389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1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3655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2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5721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3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5721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47"/>
                <p:cNvSpPr>
                  <a:spLocks/>
                </p:cNvSpPr>
                <p:nvPr/>
              </p:nvSpPr>
              <p:spPr bwMode="auto">
                <a:xfrm>
                  <a:off x="3722" y="1953"/>
                  <a:ext cx="305" cy="389"/>
                </a:xfrm>
                <a:custGeom>
                  <a:avLst/>
                  <a:gdLst>
                    <a:gd name="T0" fmla="*/ 0 w 305"/>
                    <a:gd name="T1" fmla="*/ 0 h 389"/>
                    <a:gd name="T2" fmla="*/ 305 w 305"/>
                    <a:gd name="T3" fmla="*/ 389 h 389"/>
                    <a:gd name="T4" fmla="*/ 0 60000 65536"/>
                    <a:gd name="T5" fmla="*/ 0 60000 65536"/>
                    <a:gd name="T6" fmla="*/ 0 w 305"/>
                    <a:gd name="T7" fmla="*/ 0 h 389"/>
                    <a:gd name="T8" fmla="*/ 305 w 305"/>
                    <a:gd name="T9" fmla="*/ 389 h 3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5" h="389">
                      <a:moveTo>
                        <a:pt x="0" y="0"/>
                      </a:moveTo>
                      <a:lnTo>
                        <a:pt x="305" y="3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" name="Freeform 148"/>
                <p:cNvSpPr>
                  <a:spLocks/>
                </p:cNvSpPr>
                <p:nvPr/>
              </p:nvSpPr>
              <p:spPr bwMode="auto">
                <a:xfrm>
                  <a:off x="9096" y="4893"/>
                  <a:ext cx="362" cy="3"/>
                </a:xfrm>
                <a:custGeom>
                  <a:avLst/>
                  <a:gdLst>
                    <a:gd name="T0" fmla="*/ 362 w 362"/>
                    <a:gd name="T1" fmla="*/ 0 h 3"/>
                    <a:gd name="T2" fmla="*/ 0 w 362"/>
                    <a:gd name="T3" fmla="*/ 3 h 3"/>
                    <a:gd name="T4" fmla="*/ 0 60000 65536"/>
                    <a:gd name="T5" fmla="*/ 0 60000 65536"/>
                    <a:gd name="T6" fmla="*/ 0 w 362"/>
                    <a:gd name="T7" fmla="*/ 0 h 3"/>
                    <a:gd name="T8" fmla="*/ 362 w 362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62" h="3">
                      <a:moveTo>
                        <a:pt x="362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6" name="Freeform 149"/>
                <p:cNvSpPr>
                  <a:spLocks/>
                </p:cNvSpPr>
                <p:nvPr/>
              </p:nvSpPr>
              <p:spPr bwMode="auto">
                <a:xfrm>
                  <a:off x="9108" y="5041"/>
                  <a:ext cx="350" cy="3"/>
                </a:xfrm>
                <a:custGeom>
                  <a:avLst/>
                  <a:gdLst>
                    <a:gd name="T0" fmla="*/ 350 w 350"/>
                    <a:gd name="T1" fmla="*/ 0 h 3"/>
                    <a:gd name="T2" fmla="*/ 0 w 350"/>
                    <a:gd name="T3" fmla="*/ 3 h 3"/>
                    <a:gd name="T4" fmla="*/ 0 60000 65536"/>
                    <a:gd name="T5" fmla="*/ 0 60000 65536"/>
                    <a:gd name="T6" fmla="*/ 0 w 350"/>
                    <a:gd name="T7" fmla="*/ 0 h 3"/>
                    <a:gd name="T8" fmla="*/ 350 w 35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0" h="3">
                      <a:moveTo>
                        <a:pt x="350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7" name="Freeform 150"/>
                <p:cNvSpPr>
                  <a:spLocks/>
                </p:cNvSpPr>
                <p:nvPr/>
              </p:nvSpPr>
              <p:spPr bwMode="auto">
                <a:xfrm>
                  <a:off x="6266" y="5145"/>
                  <a:ext cx="1" cy="336"/>
                </a:xfrm>
                <a:custGeom>
                  <a:avLst/>
                  <a:gdLst>
                    <a:gd name="T0" fmla="*/ 0 w 1"/>
                    <a:gd name="T1" fmla="*/ 0 h 336"/>
                    <a:gd name="T2" fmla="*/ 0 w 1"/>
                    <a:gd name="T3" fmla="*/ 336 h 336"/>
                    <a:gd name="T4" fmla="*/ 0 60000 65536"/>
                    <a:gd name="T5" fmla="*/ 0 60000 65536"/>
                    <a:gd name="T6" fmla="*/ 0 w 1"/>
                    <a:gd name="T7" fmla="*/ 0 h 336"/>
                    <a:gd name="T8" fmla="*/ 1 w 1"/>
                    <a:gd name="T9" fmla="*/ 336 h 3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36">
                      <a:moveTo>
                        <a:pt x="0" y="0"/>
                      </a:moveTo>
                      <a:lnTo>
                        <a:pt x="0" y="3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8" name="Freeform 151"/>
                <p:cNvSpPr>
                  <a:spLocks/>
                </p:cNvSpPr>
                <p:nvPr/>
              </p:nvSpPr>
              <p:spPr bwMode="auto">
                <a:xfrm>
                  <a:off x="6942" y="3300"/>
                  <a:ext cx="1" cy="283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13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9" name="Freeform 152"/>
                <p:cNvSpPr>
                  <a:spLocks/>
                </p:cNvSpPr>
                <p:nvPr/>
              </p:nvSpPr>
              <p:spPr bwMode="auto">
                <a:xfrm>
                  <a:off x="4338" y="5439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0" name="Freeform 153"/>
                <p:cNvSpPr>
                  <a:spLocks/>
                </p:cNvSpPr>
                <p:nvPr/>
              </p:nvSpPr>
              <p:spPr bwMode="auto">
                <a:xfrm>
                  <a:off x="3830" y="5432"/>
                  <a:ext cx="312" cy="276"/>
                </a:xfrm>
                <a:custGeom>
                  <a:avLst/>
                  <a:gdLst>
                    <a:gd name="T0" fmla="*/ 0 w 312"/>
                    <a:gd name="T1" fmla="*/ 0 h 276"/>
                    <a:gd name="T2" fmla="*/ 312 w 312"/>
                    <a:gd name="T3" fmla="*/ 276 h 276"/>
                    <a:gd name="T4" fmla="*/ 0 60000 65536"/>
                    <a:gd name="T5" fmla="*/ 0 60000 65536"/>
                    <a:gd name="T6" fmla="*/ 0 w 312"/>
                    <a:gd name="T7" fmla="*/ 0 h 276"/>
                    <a:gd name="T8" fmla="*/ 312 w 312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76">
                      <a:moveTo>
                        <a:pt x="0" y="0"/>
                      </a:moveTo>
                      <a:lnTo>
                        <a:pt x="312" y="2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1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4464" y="580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2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4464" y="59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3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3790" y="58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790" y="59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158"/>
                <p:cNvSpPr>
                  <a:spLocks/>
                </p:cNvSpPr>
                <p:nvPr/>
              </p:nvSpPr>
              <p:spPr bwMode="auto">
                <a:xfrm>
                  <a:off x="4466" y="6060"/>
                  <a:ext cx="216" cy="264"/>
                </a:xfrm>
                <a:custGeom>
                  <a:avLst/>
                  <a:gdLst>
                    <a:gd name="T0" fmla="*/ 0 w 216"/>
                    <a:gd name="T1" fmla="*/ 0 h 264"/>
                    <a:gd name="T2" fmla="*/ 216 w 216"/>
                    <a:gd name="T3" fmla="*/ 264 h 264"/>
                    <a:gd name="T4" fmla="*/ 0 60000 65536"/>
                    <a:gd name="T5" fmla="*/ 0 60000 65536"/>
                    <a:gd name="T6" fmla="*/ 0 w 216"/>
                    <a:gd name="T7" fmla="*/ 0 h 264"/>
                    <a:gd name="T8" fmla="*/ 216 w 216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6" h="264">
                      <a:moveTo>
                        <a:pt x="0" y="0"/>
                      </a:moveTo>
                      <a:lnTo>
                        <a:pt x="216" y="26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6" name="Freeform 159"/>
                <p:cNvSpPr>
                  <a:spLocks/>
                </p:cNvSpPr>
                <p:nvPr/>
              </p:nvSpPr>
              <p:spPr bwMode="auto">
                <a:xfrm>
                  <a:off x="4334" y="6060"/>
                  <a:ext cx="1" cy="336"/>
                </a:xfrm>
                <a:custGeom>
                  <a:avLst/>
                  <a:gdLst>
                    <a:gd name="T0" fmla="*/ 0 w 1"/>
                    <a:gd name="T1" fmla="*/ 0 h 336"/>
                    <a:gd name="T2" fmla="*/ 0 w 1"/>
                    <a:gd name="T3" fmla="*/ 336 h 336"/>
                    <a:gd name="T4" fmla="*/ 0 60000 65536"/>
                    <a:gd name="T5" fmla="*/ 0 60000 65536"/>
                    <a:gd name="T6" fmla="*/ 0 w 1"/>
                    <a:gd name="T7" fmla="*/ 0 h 336"/>
                    <a:gd name="T8" fmla="*/ 1 w 1"/>
                    <a:gd name="T9" fmla="*/ 336 h 3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36">
                      <a:moveTo>
                        <a:pt x="0" y="0"/>
                      </a:moveTo>
                      <a:lnTo>
                        <a:pt x="0" y="3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7" name="Oval 160"/>
                <p:cNvSpPr>
                  <a:spLocks noChangeArrowheads="1"/>
                </p:cNvSpPr>
                <p:nvPr/>
              </p:nvSpPr>
              <p:spPr bwMode="auto">
                <a:xfrm>
                  <a:off x="4255" y="5855"/>
                  <a:ext cx="57" cy="6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8" name="Line 161"/>
                <p:cNvSpPr>
                  <a:spLocks noChangeShapeType="1"/>
                </p:cNvSpPr>
                <p:nvPr/>
              </p:nvSpPr>
              <p:spPr bwMode="auto">
                <a:xfrm flipH="1" flipV="1">
                  <a:off x="2760" y="2547"/>
                  <a:ext cx="9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9" name="Line 162"/>
                <p:cNvSpPr>
                  <a:spLocks noChangeShapeType="1"/>
                </p:cNvSpPr>
                <p:nvPr/>
              </p:nvSpPr>
              <p:spPr bwMode="auto">
                <a:xfrm>
                  <a:off x="6739" y="2391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0" name="Line 163"/>
                <p:cNvSpPr>
                  <a:spLocks noChangeShapeType="1"/>
                </p:cNvSpPr>
                <p:nvPr/>
              </p:nvSpPr>
              <p:spPr bwMode="auto">
                <a:xfrm>
                  <a:off x="3152" y="2547"/>
                  <a:ext cx="1" cy="5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3128" y="3057"/>
                  <a:ext cx="9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2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2786" y="3193"/>
                  <a:ext cx="12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3" name="Line 166"/>
                <p:cNvSpPr>
                  <a:spLocks noChangeShapeType="1"/>
                </p:cNvSpPr>
                <p:nvPr/>
              </p:nvSpPr>
              <p:spPr bwMode="auto">
                <a:xfrm>
                  <a:off x="3682" y="3193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167"/>
                <p:cNvSpPr>
                  <a:spLocks/>
                </p:cNvSpPr>
                <p:nvPr/>
              </p:nvSpPr>
              <p:spPr bwMode="auto">
                <a:xfrm>
                  <a:off x="3537" y="1698"/>
                  <a:ext cx="1" cy="624"/>
                </a:xfrm>
                <a:custGeom>
                  <a:avLst/>
                  <a:gdLst>
                    <a:gd name="T0" fmla="*/ 0 w 1"/>
                    <a:gd name="T1" fmla="*/ 0 h 624"/>
                    <a:gd name="T2" fmla="*/ 0 w 1"/>
                    <a:gd name="T3" fmla="*/ 624 h 624"/>
                    <a:gd name="T4" fmla="*/ 0 60000 65536"/>
                    <a:gd name="T5" fmla="*/ 0 60000 65536"/>
                    <a:gd name="T6" fmla="*/ 0 w 1"/>
                    <a:gd name="T7" fmla="*/ 0 h 624"/>
                    <a:gd name="T8" fmla="*/ 1 w 1"/>
                    <a:gd name="T9" fmla="*/ 624 h 6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24">
                      <a:moveTo>
                        <a:pt x="0" y="0"/>
                      </a:moveTo>
                      <a:lnTo>
                        <a:pt x="0" y="6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5" name="Rectangle 168"/>
                <p:cNvSpPr>
                  <a:spLocks noChangeArrowheads="1"/>
                </p:cNvSpPr>
                <p:nvPr/>
              </p:nvSpPr>
              <p:spPr bwMode="auto">
                <a:xfrm>
                  <a:off x="3312" y="2309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6" name="Freeform 169"/>
                <p:cNvSpPr>
                  <a:spLocks/>
                </p:cNvSpPr>
                <p:nvPr/>
              </p:nvSpPr>
              <p:spPr bwMode="auto">
                <a:xfrm>
                  <a:off x="3021" y="1938"/>
                  <a:ext cx="305" cy="389"/>
                </a:xfrm>
                <a:custGeom>
                  <a:avLst/>
                  <a:gdLst>
                    <a:gd name="T0" fmla="*/ 0 w 305"/>
                    <a:gd name="T1" fmla="*/ 0 h 389"/>
                    <a:gd name="T2" fmla="*/ 305 w 305"/>
                    <a:gd name="T3" fmla="*/ 389 h 389"/>
                    <a:gd name="T4" fmla="*/ 0 60000 65536"/>
                    <a:gd name="T5" fmla="*/ 0 60000 65536"/>
                    <a:gd name="T6" fmla="*/ 0 w 305"/>
                    <a:gd name="T7" fmla="*/ 0 h 389"/>
                    <a:gd name="T8" fmla="*/ 305 w 305"/>
                    <a:gd name="T9" fmla="*/ 389 h 3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5" h="389">
                      <a:moveTo>
                        <a:pt x="0" y="0"/>
                      </a:moveTo>
                      <a:lnTo>
                        <a:pt x="305" y="3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7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2938" y="2377"/>
                  <a:ext cx="3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8" name="Line 171"/>
                <p:cNvSpPr>
                  <a:spLocks noChangeShapeType="1"/>
                </p:cNvSpPr>
                <p:nvPr/>
              </p:nvSpPr>
              <p:spPr bwMode="auto">
                <a:xfrm>
                  <a:off x="7390" y="3057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9" name="Line 172"/>
                <p:cNvSpPr>
                  <a:spLocks noChangeShapeType="1"/>
                </p:cNvSpPr>
                <p:nvPr/>
              </p:nvSpPr>
              <p:spPr bwMode="auto">
                <a:xfrm>
                  <a:off x="8066" y="3669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0" name="Line 173"/>
                <p:cNvSpPr>
                  <a:spLocks noChangeShapeType="1"/>
                </p:cNvSpPr>
                <p:nvPr/>
              </p:nvSpPr>
              <p:spPr bwMode="auto">
                <a:xfrm>
                  <a:off x="8780" y="4261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1" name="Line 174"/>
                <p:cNvSpPr>
                  <a:spLocks noChangeShapeType="1"/>
                </p:cNvSpPr>
                <p:nvPr/>
              </p:nvSpPr>
              <p:spPr bwMode="auto">
                <a:xfrm>
                  <a:off x="9444" y="4893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2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4312" y="4281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3" name="Line 176"/>
                <p:cNvSpPr>
                  <a:spLocks noChangeShapeType="1"/>
                </p:cNvSpPr>
                <p:nvPr/>
              </p:nvSpPr>
              <p:spPr bwMode="auto">
                <a:xfrm>
                  <a:off x="4336" y="3805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" name="Line 177"/>
                <p:cNvSpPr>
                  <a:spLocks noChangeShapeType="1"/>
                </p:cNvSpPr>
                <p:nvPr/>
              </p:nvSpPr>
              <p:spPr bwMode="auto">
                <a:xfrm flipH="1" flipV="1">
                  <a:off x="4976" y="4893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5" name="Line 178"/>
                <p:cNvSpPr>
                  <a:spLocks noChangeShapeType="1"/>
                </p:cNvSpPr>
                <p:nvPr/>
              </p:nvSpPr>
              <p:spPr bwMode="auto">
                <a:xfrm>
                  <a:off x="5000" y="4417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Text Box 179"/>
              <p:cNvSpPr txBox="1">
                <a:spLocks noChangeArrowheads="1"/>
              </p:cNvSpPr>
              <p:nvPr/>
            </p:nvSpPr>
            <p:spPr bwMode="auto">
              <a:xfrm>
                <a:off x="1812" y="1470"/>
                <a:ext cx="312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P=1</a:t>
                </a:r>
              </a:p>
            </p:txBody>
          </p:sp>
          <p:sp>
            <p:nvSpPr>
              <p:cNvPr id="9" name="Text Box 180"/>
              <p:cNvSpPr txBox="1">
                <a:spLocks noChangeArrowheads="1"/>
              </p:cNvSpPr>
              <p:nvPr/>
            </p:nvSpPr>
            <p:spPr bwMode="auto">
              <a:xfrm>
                <a:off x="1780" y="1588"/>
                <a:ext cx="312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" name="Text Box 181"/>
              <p:cNvSpPr txBox="1">
                <a:spLocks noChangeArrowheads="1"/>
              </p:cNvSpPr>
              <p:nvPr/>
            </p:nvSpPr>
            <p:spPr bwMode="auto">
              <a:xfrm>
                <a:off x="1784" y="1946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Text Box 182"/>
              <p:cNvSpPr txBox="1">
                <a:spLocks noChangeArrowheads="1"/>
              </p:cNvSpPr>
              <p:nvPr/>
            </p:nvSpPr>
            <p:spPr bwMode="auto">
              <a:xfrm>
                <a:off x="1778" y="2276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" name="Text Box 183"/>
              <p:cNvSpPr txBox="1">
                <a:spLocks noChangeArrowheads="1"/>
              </p:cNvSpPr>
              <p:nvPr/>
            </p:nvSpPr>
            <p:spPr bwMode="auto">
              <a:xfrm>
                <a:off x="1778" y="2630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" name="Text Box 184"/>
              <p:cNvSpPr txBox="1">
                <a:spLocks noChangeArrowheads="1"/>
              </p:cNvSpPr>
              <p:nvPr/>
            </p:nvSpPr>
            <p:spPr bwMode="auto">
              <a:xfrm>
                <a:off x="1790" y="2972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" name="Text Box 185"/>
              <p:cNvSpPr txBox="1">
                <a:spLocks noChangeArrowheads="1"/>
              </p:cNvSpPr>
              <p:nvPr/>
            </p:nvSpPr>
            <p:spPr bwMode="auto">
              <a:xfrm>
                <a:off x="5138" y="3314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" name="Text Box 186"/>
              <p:cNvSpPr txBox="1">
                <a:spLocks noChangeArrowheads="1"/>
              </p:cNvSpPr>
              <p:nvPr/>
            </p:nvSpPr>
            <p:spPr bwMode="auto">
              <a:xfrm>
                <a:off x="4794" y="3312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" name="Text Box 187"/>
              <p:cNvSpPr txBox="1">
                <a:spLocks noChangeArrowheads="1"/>
              </p:cNvSpPr>
              <p:nvPr/>
            </p:nvSpPr>
            <p:spPr bwMode="auto">
              <a:xfrm>
                <a:off x="4410" y="3306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Text Box 188"/>
              <p:cNvSpPr txBox="1">
                <a:spLocks noChangeArrowheads="1"/>
              </p:cNvSpPr>
              <p:nvPr/>
            </p:nvSpPr>
            <p:spPr bwMode="auto">
              <a:xfrm>
                <a:off x="4050" y="3312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Text Box 189"/>
              <p:cNvSpPr txBox="1">
                <a:spLocks noChangeArrowheads="1"/>
              </p:cNvSpPr>
              <p:nvPr/>
            </p:nvSpPr>
            <p:spPr bwMode="auto">
              <a:xfrm>
                <a:off x="3706" y="3310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Text Box 190"/>
              <p:cNvSpPr txBox="1">
                <a:spLocks noChangeArrowheads="1"/>
              </p:cNvSpPr>
              <p:nvPr/>
            </p:nvSpPr>
            <p:spPr bwMode="auto">
              <a:xfrm>
                <a:off x="4074" y="1026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0" name="Text Box 191"/>
              <p:cNvSpPr txBox="1">
                <a:spLocks noChangeArrowheads="1"/>
              </p:cNvSpPr>
              <p:nvPr/>
            </p:nvSpPr>
            <p:spPr bwMode="auto">
              <a:xfrm>
                <a:off x="3730" y="1024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1" name="Text Box 192"/>
              <p:cNvSpPr txBox="1">
                <a:spLocks noChangeArrowheads="1"/>
              </p:cNvSpPr>
              <p:nvPr/>
            </p:nvSpPr>
            <p:spPr bwMode="auto">
              <a:xfrm>
                <a:off x="3346" y="1018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" name="Text Box 193"/>
              <p:cNvSpPr txBox="1">
                <a:spLocks noChangeArrowheads="1"/>
              </p:cNvSpPr>
              <p:nvPr/>
            </p:nvSpPr>
            <p:spPr bwMode="auto">
              <a:xfrm>
                <a:off x="2986" y="1024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3" name="Text Box 194"/>
              <p:cNvSpPr txBox="1">
                <a:spLocks noChangeArrowheads="1"/>
              </p:cNvSpPr>
              <p:nvPr/>
            </p:nvSpPr>
            <p:spPr bwMode="auto">
              <a:xfrm>
                <a:off x="2642" y="1022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" name="Text Box 195"/>
              <p:cNvSpPr txBox="1">
                <a:spLocks noChangeArrowheads="1"/>
              </p:cNvSpPr>
              <p:nvPr/>
            </p:nvSpPr>
            <p:spPr bwMode="auto">
              <a:xfrm>
                <a:off x="5134" y="1042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25" name="Text Box 196"/>
              <p:cNvSpPr txBox="1">
                <a:spLocks noChangeArrowheads="1"/>
              </p:cNvSpPr>
              <p:nvPr/>
            </p:nvSpPr>
            <p:spPr bwMode="auto">
              <a:xfrm>
                <a:off x="4790" y="1040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6" name="Text Box 197"/>
              <p:cNvSpPr txBox="1">
                <a:spLocks noChangeArrowheads="1"/>
              </p:cNvSpPr>
              <p:nvPr/>
            </p:nvSpPr>
            <p:spPr bwMode="auto">
              <a:xfrm>
                <a:off x="4406" y="1034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7" name="Text Box 198"/>
              <p:cNvSpPr txBox="1">
                <a:spLocks noChangeArrowheads="1"/>
              </p:cNvSpPr>
              <p:nvPr/>
            </p:nvSpPr>
            <p:spPr bwMode="auto">
              <a:xfrm>
                <a:off x="3410" y="1160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8" name="Text Box 199"/>
              <p:cNvSpPr txBox="1">
                <a:spLocks noChangeArrowheads="1"/>
              </p:cNvSpPr>
              <p:nvPr/>
            </p:nvSpPr>
            <p:spPr bwMode="auto">
              <a:xfrm>
                <a:off x="3050" y="1154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9" name="Text Box 200"/>
              <p:cNvSpPr txBox="1">
                <a:spLocks noChangeArrowheads="1"/>
              </p:cNvSpPr>
              <p:nvPr/>
            </p:nvSpPr>
            <p:spPr bwMode="auto">
              <a:xfrm>
                <a:off x="2690" y="1160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0" name="Text Box 201"/>
              <p:cNvSpPr txBox="1">
                <a:spLocks noChangeArrowheads="1"/>
              </p:cNvSpPr>
              <p:nvPr/>
            </p:nvSpPr>
            <p:spPr bwMode="auto">
              <a:xfrm>
                <a:off x="2322" y="1158"/>
                <a:ext cx="3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1" name="Text Box 202"/>
              <p:cNvSpPr txBox="1">
                <a:spLocks noChangeArrowheads="1"/>
              </p:cNvSpPr>
              <p:nvPr/>
            </p:nvSpPr>
            <p:spPr bwMode="auto">
              <a:xfrm>
                <a:off x="2258" y="1028"/>
                <a:ext cx="16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0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Text Box 203"/>
              <p:cNvSpPr txBox="1">
                <a:spLocks noChangeArrowheads="1"/>
              </p:cNvSpPr>
              <p:nvPr/>
            </p:nvSpPr>
            <p:spPr bwMode="auto">
              <a:xfrm>
                <a:off x="1968" y="1170"/>
                <a:ext cx="31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12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204"/>
              <p:cNvSpPr txBox="1">
                <a:spLocks noChangeArrowheads="1"/>
              </p:cNvSpPr>
              <p:nvPr/>
            </p:nvSpPr>
            <p:spPr bwMode="auto">
              <a:xfrm>
                <a:off x="2062" y="3400"/>
                <a:ext cx="50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latin typeface="Times New Roman" panose="02020603050405020304" pitchFamily="18" charset="0"/>
                  </a:rPr>
                  <a:t>控制线 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34" name="Text Box 205"/>
              <p:cNvSpPr txBox="1">
                <a:spLocks noChangeArrowheads="1"/>
              </p:cNvSpPr>
              <p:nvPr/>
            </p:nvSpPr>
            <p:spPr bwMode="auto">
              <a:xfrm>
                <a:off x="1856" y="3542"/>
                <a:ext cx="73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latin typeface="Times New Roman" panose="02020603050405020304" pitchFamily="18" charset="0"/>
                  </a:rPr>
                  <a:t>进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/</a:t>
                </a:r>
                <a:r>
                  <a:rPr lang="zh-CN" altLang="en-US" sz="1200" b="1">
                    <a:latin typeface="Times New Roman" panose="02020603050405020304" pitchFamily="18" charset="0"/>
                  </a:rPr>
                  <a:t>借位出 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Co</a:t>
                </a:r>
              </a:p>
            </p:txBody>
          </p:sp>
          <p:sp>
            <p:nvSpPr>
              <p:cNvPr id="35" name="Text Box 206"/>
              <p:cNvSpPr txBox="1">
                <a:spLocks noChangeArrowheads="1"/>
              </p:cNvSpPr>
              <p:nvPr/>
            </p:nvSpPr>
            <p:spPr bwMode="auto">
              <a:xfrm>
                <a:off x="3030" y="3534"/>
                <a:ext cx="73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latin typeface="Times New Roman" panose="02020603050405020304" pitchFamily="18" charset="0"/>
                  </a:rPr>
                  <a:t>进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/</a:t>
                </a:r>
                <a:r>
                  <a:rPr lang="zh-CN" altLang="en-US" sz="1200" b="1">
                    <a:latin typeface="Times New Roman" panose="02020603050405020304" pitchFamily="18" charset="0"/>
                  </a:rPr>
                  <a:t>借位入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 Ci</a:t>
                </a:r>
              </a:p>
            </p:txBody>
          </p:sp>
          <p:sp>
            <p:nvSpPr>
              <p:cNvPr id="36" name="Text Box 207"/>
              <p:cNvSpPr txBox="1">
                <a:spLocks noChangeArrowheads="1"/>
              </p:cNvSpPr>
              <p:nvPr/>
            </p:nvSpPr>
            <p:spPr bwMode="auto">
              <a:xfrm>
                <a:off x="2694" y="3162"/>
                <a:ext cx="16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x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Text Box 208"/>
              <p:cNvSpPr txBox="1">
                <a:spLocks noChangeArrowheads="1"/>
              </p:cNvSpPr>
              <p:nvPr/>
            </p:nvSpPr>
            <p:spPr bwMode="auto">
              <a:xfrm>
                <a:off x="2410" y="3166"/>
                <a:ext cx="21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y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209"/>
              <p:cNvSpPr txBox="1">
                <a:spLocks noChangeArrowheads="1"/>
              </p:cNvSpPr>
              <p:nvPr/>
            </p:nvSpPr>
            <p:spPr bwMode="auto">
              <a:xfrm>
                <a:off x="2962" y="3790"/>
                <a:ext cx="162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Text Box 210"/>
              <p:cNvSpPr txBox="1">
                <a:spLocks noChangeArrowheads="1"/>
              </p:cNvSpPr>
              <p:nvPr/>
            </p:nvSpPr>
            <p:spPr bwMode="auto">
              <a:xfrm>
                <a:off x="2942" y="3752"/>
                <a:ext cx="18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y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211"/>
              <p:cNvSpPr txBox="1">
                <a:spLocks noChangeArrowheads="1"/>
              </p:cNvSpPr>
              <p:nvPr/>
            </p:nvSpPr>
            <p:spPr bwMode="auto">
              <a:xfrm>
                <a:off x="2704" y="3826"/>
                <a:ext cx="16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S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Text Box 212"/>
              <p:cNvSpPr txBox="1">
                <a:spLocks noChangeArrowheads="1"/>
              </p:cNvSpPr>
              <p:nvPr/>
            </p:nvSpPr>
            <p:spPr bwMode="auto">
              <a:xfrm>
                <a:off x="3018" y="3390"/>
                <a:ext cx="23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42" name="Line 213"/>
              <p:cNvSpPr>
                <a:spLocks noChangeShapeType="1"/>
              </p:cNvSpPr>
              <p:nvPr/>
            </p:nvSpPr>
            <p:spPr bwMode="auto">
              <a:xfrm flipV="1">
                <a:off x="3000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14"/>
              <p:cNvSpPr>
                <a:spLocks noChangeShapeType="1"/>
              </p:cNvSpPr>
              <p:nvPr/>
            </p:nvSpPr>
            <p:spPr bwMode="auto">
              <a:xfrm flipV="1">
                <a:off x="3460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15"/>
              <p:cNvSpPr>
                <a:spLocks noChangeShapeType="1"/>
              </p:cNvSpPr>
              <p:nvPr/>
            </p:nvSpPr>
            <p:spPr bwMode="auto">
              <a:xfrm flipV="1">
                <a:off x="3579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216"/>
            <p:cNvSpPr txBox="1">
              <a:spLocks noChangeArrowheads="1"/>
            </p:cNvSpPr>
            <p:nvPr/>
          </p:nvSpPr>
          <p:spPr bwMode="auto">
            <a:xfrm>
              <a:off x="3793" y="1033"/>
              <a:ext cx="41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CAS</a:t>
              </a: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9946923" y="1800507"/>
            <a:ext cx="1908923" cy="576064"/>
            <a:chOff x="2854846" y="2996952"/>
            <a:chExt cx="1224136" cy="576064"/>
          </a:xfrm>
        </p:grpSpPr>
        <p:sp>
          <p:nvSpPr>
            <p:cNvPr id="217" name="矩形标注 216"/>
            <p:cNvSpPr/>
            <p:nvPr/>
          </p:nvSpPr>
          <p:spPr>
            <a:xfrm>
              <a:off x="2854846" y="2996952"/>
              <a:ext cx="1224136" cy="576064"/>
            </a:xfrm>
            <a:prstGeom prst="wedgeRectCallout">
              <a:avLst>
                <a:gd name="adj1" fmla="val -144263"/>
                <a:gd name="adj2" fmla="val 7952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2957984" y="3043458"/>
              <a:ext cx="102314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除数右移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1" name="组合 215"/>
          <p:cNvGrpSpPr/>
          <p:nvPr/>
        </p:nvGrpSpPr>
        <p:grpSpPr>
          <a:xfrm flipH="1">
            <a:off x="4289130" y="2964262"/>
            <a:ext cx="1734069" cy="576064"/>
            <a:chOff x="2752834" y="2996952"/>
            <a:chExt cx="1228299" cy="576064"/>
          </a:xfrm>
        </p:grpSpPr>
        <p:sp>
          <p:nvSpPr>
            <p:cNvPr id="222" name="矩形标注 221"/>
            <p:cNvSpPr/>
            <p:nvPr/>
          </p:nvSpPr>
          <p:spPr>
            <a:xfrm>
              <a:off x="2752834" y="2996952"/>
              <a:ext cx="1224136" cy="576064"/>
            </a:xfrm>
            <a:prstGeom prst="wedgeRectCallout">
              <a:avLst>
                <a:gd name="adj1" fmla="val -143988"/>
                <a:gd name="adj2" fmla="val -11821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957984" y="3043459"/>
              <a:ext cx="102314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余数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4" name="内容占位符 2"/>
          <p:cNvSpPr>
            <a:spLocks noGrp="1"/>
          </p:cNvSpPr>
          <p:nvPr>
            <p:ph idx="1"/>
          </p:nvPr>
        </p:nvSpPr>
        <p:spPr>
          <a:xfrm>
            <a:off x="118542" y="1125538"/>
            <a:ext cx="3384376" cy="5040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阵列除法器</a:t>
            </a:r>
            <a:endParaRPr lang="en-US" altLang="zh-CN" dirty="0"/>
          </a:p>
          <a:p>
            <a:pPr lvl="1"/>
            <a:r>
              <a:rPr lang="zh-CN" altLang="en-US" dirty="0"/>
              <a:t>实现两个正数用加减交替法进行相除</a:t>
            </a:r>
            <a:endParaRPr lang="en-US" altLang="zh-CN" dirty="0"/>
          </a:p>
          <a:p>
            <a:pPr lvl="1"/>
            <a:r>
              <a:rPr lang="zh-CN" altLang="en-US" dirty="0"/>
              <a:t>将除法各步的加</a:t>
            </a:r>
            <a:r>
              <a:rPr lang="en-US" altLang="zh-CN" dirty="0"/>
              <a:t>/</a:t>
            </a:r>
            <a:r>
              <a:rPr lang="zh-CN" altLang="en-US" dirty="0"/>
              <a:t>减、移位操作在一个节拍内完成，从而提高除法运算速度</a:t>
            </a:r>
            <a:endParaRPr lang="en-US" altLang="zh-CN" dirty="0"/>
          </a:p>
        </p:txBody>
      </p:sp>
      <p:cxnSp>
        <p:nvCxnSpPr>
          <p:cNvPr id="22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85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6285" y="0"/>
            <a:ext cx="9397218" cy="6566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定点运算部件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165539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charset="0"/>
                <a:ea typeface="华文新魏" charset="0"/>
              </a:rPr>
              <a:t>     </a:t>
            </a:r>
            <a:r>
              <a:rPr lang="zh-CN" altLang="en-US" dirty="0">
                <a:latin typeface="Times New Roman" charset="0"/>
                <a:ea typeface="华文新魏" charset="0"/>
              </a:rPr>
              <a:t>运算都可通过“加”和“移位</a:t>
            </a:r>
            <a:r>
              <a:rPr lang="en-US" altLang="zh-CN" dirty="0">
                <a:latin typeface="Times New Roman" charset="0"/>
                <a:ea typeface="华文新魏" charset="0"/>
              </a:rPr>
              <a:t>”</a:t>
            </a:r>
            <a:r>
              <a:rPr lang="zh-CN" altLang="en-US" dirty="0">
                <a:latin typeface="Times New Roman" charset="0"/>
                <a:ea typeface="华文新魏" charset="0"/>
              </a:rPr>
              <a:t>操作实现</a:t>
            </a:r>
            <a:endParaRPr lang="en-US" altLang="zh-CN" dirty="0">
              <a:latin typeface="Times New Roman" charset="0"/>
              <a:ea typeface="华文新魏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      </a:t>
            </a:r>
            <a:r>
              <a:rPr lang="en-US" altLang="zh-CN" sz="2800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以一个或多个</a:t>
            </a:r>
            <a:r>
              <a:rPr lang="en-US" altLang="zh-CN" sz="2800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ALU(</a:t>
            </a:r>
            <a:r>
              <a:rPr lang="zh-CN" altLang="en-US" sz="2800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或加法器</a:t>
            </a:r>
            <a:r>
              <a:rPr lang="en-US" altLang="zh-CN" sz="2800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charset="0"/>
                <a:ea typeface="华文新魏" charset="0"/>
              </a:rPr>
              <a:t>为核心，加上移位器和存放中间临时结果的寄存器组，在相应逻辑控制下，可实现各种运算</a:t>
            </a:r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1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82538" y="37707"/>
            <a:ext cx="10631711" cy="658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定点运算部件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165539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华文新魏" charset="0"/>
              </a:rPr>
              <a:t>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华文新魏" charset="0"/>
              </a:rPr>
              <a:t>运算都可通过“加”和“移位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华文新魏" charset="0"/>
              </a:rPr>
              <a:t>”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华文新魏" charset="0"/>
              </a:rPr>
              <a:t>操作实现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charset="0"/>
              <a:ea typeface="华文新魏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华文新魏" charset="0"/>
              </a:rPr>
              <a:t>   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华文新魏" charset="0"/>
              </a:rPr>
              <a:t>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华文新魏" charset="0"/>
              </a:rPr>
              <a:t>以一个或多个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华文新魏" charset="0"/>
              </a:rPr>
              <a:t>ALU(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华文新魏" charset="0"/>
              </a:rPr>
              <a:t>或加法器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华文新魏" charset="0"/>
              </a:rPr>
              <a:t>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华文新魏" charset="0"/>
              </a:rPr>
              <a:t>为核心，加上移位器和存放中间临时结果的寄存器组，在相应逻辑控制下，可实现各种运算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750" y="3068960"/>
            <a:ext cx="10920052" cy="3204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0" dirty="0">
                <a:latin typeface="Times New Roman" charset="0"/>
                <a:ea typeface="华文新魏" charset="0"/>
              </a:rPr>
              <a:t>        </a:t>
            </a:r>
            <a:r>
              <a:rPr lang="zh-CN" altLang="en-US" sz="2800" b="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运算部件</a:t>
            </a:r>
            <a:r>
              <a:rPr lang="zh-CN" altLang="en-US" sz="2800" b="0" dirty="0">
                <a:latin typeface="Times New Roman" charset="0"/>
                <a:ea typeface="华文新魏" charset="0"/>
              </a:rPr>
              <a:t>通常是指</a:t>
            </a:r>
            <a:r>
              <a:rPr lang="en-US" altLang="zh-CN" sz="2800" b="0" dirty="0">
                <a:latin typeface="Times New Roman" charset="0"/>
                <a:ea typeface="华文新魏" charset="0"/>
              </a:rPr>
              <a:t>ALU</a:t>
            </a:r>
            <a:r>
              <a:rPr lang="zh-CN" altLang="en-US" sz="2800" b="0" dirty="0">
                <a:latin typeface="Times New Roman" charset="0"/>
                <a:ea typeface="华文新魏" charset="0"/>
              </a:rPr>
              <a:t>、移位器、寄存器组，加上用于数据选择的多路选择器和实现数据传送的总线等构成的</a:t>
            </a:r>
            <a:r>
              <a:rPr lang="zh-CN" altLang="en-US" sz="2800" b="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运算数据通路 </a:t>
            </a:r>
          </a:p>
          <a:p>
            <a:pPr marL="225425" indent="-26670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5BE2"/>
                </a:solidFill>
                <a:latin typeface="Times New Roman" charset="0"/>
                <a:ea typeface="华文新魏" charset="0"/>
              </a:rPr>
              <a:t>用专门运算器芯片实现</a:t>
            </a:r>
            <a:r>
              <a:rPr lang="en-US" altLang="zh-CN" sz="2800" b="0" dirty="0">
                <a:latin typeface="Times New Roman" charset="0"/>
                <a:ea typeface="华文新魏" charset="0"/>
              </a:rPr>
              <a:t>(</a:t>
            </a:r>
            <a:r>
              <a:rPr lang="zh-CN" altLang="en-US" sz="2800" b="0" dirty="0">
                <a:latin typeface="Times New Roman" charset="0"/>
                <a:ea typeface="华文新魏" charset="0"/>
              </a:rPr>
              <a:t>如：</a:t>
            </a:r>
            <a:r>
              <a:rPr lang="en-US" altLang="zh-CN" sz="2800" b="0" dirty="0">
                <a:latin typeface="Times New Roman" charset="0"/>
                <a:ea typeface="华文新魏" charset="0"/>
              </a:rPr>
              <a:t>4</a:t>
            </a:r>
            <a:r>
              <a:rPr lang="zh-CN" altLang="en-US" sz="2800" b="0" dirty="0">
                <a:latin typeface="Times New Roman" charset="0"/>
                <a:ea typeface="华文新魏" charset="0"/>
              </a:rPr>
              <a:t>位运算器芯片</a:t>
            </a:r>
            <a:r>
              <a:rPr lang="en-US" altLang="zh-CN" sz="2800" b="0" dirty="0">
                <a:latin typeface="Times New Roman" charset="0"/>
                <a:ea typeface="华文新魏" charset="0"/>
              </a:rPr>
              <a:t>AM2901)</a:t>
            </a:r>
          </a:p>
          <a:p>
            <a:pPr marL="225425" indent="-26670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5BE2"/>
                </a:solidFill>
                <a:latin typeface="Times New Roman" charset="0"/>
                <a:ea typeface="华文新魏" charset="0"/>
              </a:rPr>
              <a:t>用若干芯片级联实现</a:t>
            </a:r>
            <a:r>
              <a:rPr lang="en-US" altLang="zh-CN" sz="2800" b="0" dirty="0">
                <a:latin typeface="Times New Roman" charset="0"/>
                <a:ea typeface="华文新魏" charset="0"/>
              </a:rPr>
              <a:t>(</a:t>
            </a:r>
            <a:r>
              <a:rPr lang="zh-CN" altLang="en-US" sz="2800" b="0" dirty="0">
                <a:latin typeface="Times New Roman" charset="0"/>
                <a:ea typeface="华文新魏" charset="0"/>
              </a:rPr>
              <a:t>如</a:t>
            </a:r>
            <a:r>
              <a:rPr lang="en-US" altLang="zh-CN" sz="2800" b="0" dirty="0">
                <a:latin typeface="Times New Roman" charset="0"/>
                <a:ea typeface="华文新魏" charset="0"/>
              </a:rPr>
              <a:t>4</a:t>
            </a:r>
            <a:r>
              <a:rPr lang="zh-CN" altLang="en-US" sz="2800" b="0" dirty="0">
                <a:latin typeface="Times New Roman" charset="0"/>
                <a:ea typeface="华文新魏" charset="0"/>
              </a:rPr>
              <a:t>个</a:t>
            </a:r>
            <a:r>
              <a:rPr lang="en-US" altLang="zh-CN" sz="2800" b="0" dirty="0">
                <a:latin typeface="Times New Roman" charset="0"/>
                <a:ea typeface="华文新魏" charset="0"/>
              </a:rPr>
              <a:t>AM2901</a:t>
            </a:r>
            <a:r>
              <a:rPr lang="zh-CN" altLang="en-US" sz="2800" b="0" dirty="0">
                <a:latin typeface="Times New Roman" charset="0"/>
                <a:ea typeface="华文新魏" charset="0"/>
              </a:rPr>
              <a:t>构成</a:t>
            </a:r>
            <a:r>
              <a:rPr lang="en-US" altLang="zh-CN" sz="2800" b="0" dirty="0">
                <a:latin typeface="Times New Roman" charset="0"/>
                <a:ea typeface="华文新魏" charset="0"/>
              </a:rPr>
              <a:t>16</a:t>
            </a:r>
            <a:r>
              <a:rPr lang="zh-CN" altLang="en-US" sz="2800" b="0" dirty="0">
                <a:latin typeface="Times New Roman" charset="0"/>
                <a:ea typeface="华文新魏" charset="0"/>
              </a:rPr>
              <a:t>位运算器</a:t>
            </a:r>
            <a:r>
              <a:rPr lang="en-US" altLang="zh-CN" sz="2800" b="0" dirty="0">
                <a:latin typeface="Times New Roman" charset="0"/>
                <a:ea typeface="华文新魏" charset="0"/>
              </a:rPr>
              <a:t>)</a:t>
            </a:r>
          </a:p>
          <a:p>
            <a:pPr marL="225425" indent="-26670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0" dirty="0">
                <a:latin typeface="Times New Roman" charset="0"/>
                <a:ea typeface="华文新魏" charset="0"/>
              </a:rPr>
              <a:t>现代计算机</a:t>
            </a:r>
            <a:r>
              <a:rPr lang="zh-CN" altLang="en-US" sz="2800" b="0" dirty="0">
                <a:solidFill>
                  <a:srgbClr val="005BE2"/>
                </a:solidFill>
                <a:latin typeface="Times New Roman" charset="0"/>
                <a:ea typeface="华文新魏" charset="0"/>
              </a:rPr>
              <a:t>把运算数据通路和控制器都做在</a:t>
            </a:r>
            <a:r>
              <a:rPr lang="en-US" altLang="zh-CN" sz="2800" b="0" dirty="0">
                <a:solidFill>
                  <a:srgbClr val="005BE2"/>
                </a:solidFill>
                <a:latin typeface="Times New Roman" charset="0"/>
                <a:ea typeface="华文新魏" charset="0"/>
              </a:rPr>
              <a:t>CPU</a:t>
            </a:r>
            <a:r>
              <a:rPr lang="zh-CN" altLang="en-US" sz="2800" b="0" dirty="0">
                <a:solidFill>
                  <a:srgbClr val="005BE2"/>
                </a:solidFill>
                <a:latin typeface="Times New Roman" charset="0"/>
                <a:ea typeface="华文新魏" charset="0"/>
              </a:rPr>
              <a:t>中</a:t>
            </a:r>
            <a:r>
              <a:rPr lang="zh-CN" altLang="en-US" sz="2800" b="0" dirty="0">
                <a:latin typeface="Times New Roman" charset="0"/>
                <a:ea typeface="华文新魏" charset="0"/>
              </a:rPr>
              <a:t>，为实现流水线，</a:t>
            </a:r>
            <a:r>
              <a:rPr lang="en-US" altLang="zh-CN" sz="2800" b="0" dirty="0">
                <a:latin typeface="Times New Roman" charset="0"/>
                <a:ea typeface="华文新魏" charset="0"/>
              </a:rPr>
              <a:t>CPU</a:t>
            </a:r>
            <a:r>
              <a:rPr lang="zh-CN" altLang="en-US" sz="2800" b="0" dirty="0">
                <a:latin typeface="Times New Roman" charset="0"/>
                <a:ea typeface="华文新魏" charset="0"/>
              </a:rPr>
              <a:t>中有多个运算部件，也称之为</a:t>
            </a:r>
            <a:r>
              <a:rPr lang="zh-CN" altLang="en-US" sz="2800" b="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“功能部件”</a:t>
            </a:r>
            <a:r>
              <a:rPr lang="zh-CN" altLang="en-US" sz="2800" b="0" dirty="0">
                <a:latin typeface="Times New Roman" charset="0"/>
                <a:ea typeface="华文新魏" charset="0"/>
              </a:rPr>
              <a:t>或</a:t>
            </a:r>
            <a:r>
              <a:rPr lang="zh-CN" altLang="en-US" sz="2800" b="0" dirty="0">
                <a:solidFill>
                  <a:srgbClr val="FF0000"/>
                </a:solidFill>
                <a:latin typeface="Times New Roman" charset="0"/>
                <a:ea typeface="华文新魏" charset="0"/>
              </a:rPr>
              <a:t>“执行部件”</a:t>
            </a:r>
            <a:r>
              <a:rPr lang="zh-CN" altLang="en-US" sz="2800" b="0" dirty="0">
                <a:latin typeface="Times New Roman" charset="0"/>
                <a:ea typeface="华文新魏" charset="0"/>
              </a:rPr>
              <a:t>。 </a:t>
            </a:r>
          </a:p>
        </p:txBody>
      </p:sp>
      <p:cxnSp>
        <p:nvCxnSpPr>
          <p:cNvPr id="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7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320785" y="836712"/>
            <a:ext cx="11630310" cy="5744007"/>
          </a:xfrm>
        </p:spPr>
        <p:txBody>
          <a:bodyPr/>
          <a:lstStyle/>
          <a:p>
            <a:pPr marL="365125" indent="-365125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dirty="0"/>
              <a:t>逻辑、移位、扩展等运算的电路简单，主要考虑算术运算</a:t>
            </a:r>
          </a:p>
          <a:p>
            <a:pPr marL="365125" indent="-365125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dirty="0"/>
              <a:t>定点运算</a:t>
            </a:r>
          </a:p>
          <a:p>
            <a:pPr marL="715963" lvl="1" indent="-357188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dirty="0"/>
              <a:t>无符号数，带符号整数</a:t>
            </a:r>
            <a:r>
              <a:rPr lang="en-US" altLang="zh-CN" sz="3200" dirty="0"/>
              <a:t>(</a:t>
            </a:r>
            <a:r>
              <a:rPr lang="zh-CN" altLang="en-US" sz="3200" dirty="0"/>
              <a:t>补码</a:t>
            </a:r>
            <a:r>
              <a:rPr lang="en-US" altLang="zh-CN" sz="3200" dirty="0"/>
              <a:t>)</a:t>
            </a:r>
            <a:r>
              <a:rPr lang="zh-CN" altLang="en-US" sz="3200" dirty="0"/>
              <a:t>，定点原码小数，定点移码整数</a:t>
            </a:r>
          </a:p>
          <a:p>
            <a:pPr marL="715963" lvl="1" indent="-35718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en-US" altLang="zh-CN" sz="3200" dirty="0">
                <a:solidFill>
                  <a:srgbClr val="0000FF"/>
                </a:solidFill>
              </a:rPr>
              <a:t>ALU</a:t>
            </a:r>
            <a:r>
              <a:rPr lang="zh-CN" altLang="en-US" sz="3200" dirty="0"/>
              <a:t>实现基本算术和逻辑运算</a:t>
            </a:r>
          </a:p>
          <a:p>
            <a:pPr marL="715963" lvl="1" indent="-35718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en-US" altLang="zh-CN" sz="3200" dirty="0">
                <a:solidFill>
                  <a:srgbClr val="0000FF"/>
                </a:solidFill>
              </a:rPr>
              <a:t>ALU + </a:t>
            </a:r>
            <a:r>
              <a:rPr lang="zh-CN" altLang="en-US" sz="3200" dirty="0">
                <a:solidFill>
                  <a:srgbClr val="0000FF"/>
                </a:solidFill>
              </a:rPr>
              <a:t>移位器</a:t>
            </a:r>
            <a:r>
              <a:rPr lang="zh-CN" altLang="en-US" sz="3200" dirty="0"/>
              <a:t>实现四则运算</a:t>
            </a:r>
          </a:p>
          <a:p>
            <a:pPr marL="715963" lvl="1" indent="-357188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dirty="0"/>
              <a:t>①</a:t>
            </a:r>
            <a:r>
              <a:rPr lang="zh-CN" altLang="en-US" sz="3200" dirty="0">
                <a:solidFill>
                  <a:srgbClr val="0000FF"/>
                </a:solidFill>
              </a:rPr>
              <a:t>加</a:t>
            </a:r>
            <a:r>
              <a:rPr lang="en-US" altLang="zh-CN" sz="3200" dirty="0">
                <a:solidFill>
                  <a:srgbClr val="0000FF"/>
                </a:solidFill>
              </a:rPr>
              <a:t>/</a:t>
            </a:r>
            <a:r>
              <a:rPr lang="zh-CN" altLang="en-US" sz="3200" dirty="0">
                <a:solidFill>
                  <a:srgbClr val="0000FF"/>
                </a:solidFill>
              </a:rPr>
              <a:t>减运算：</a:t>
            </a:r>
          </a:p>
          <a:p>
            <a:pPr marL="1076325" lvl="2" indent="-358775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dirty="0"/>
              <a:t>补码加</a:t>
            </a:r>
            <a:r>
              <a:rPr lang="en-US" altLang="zh-CN" sz="2800" dirty="0"/>
              <a:t>/</a:t>
            </a:r>
            <a:r>
              <a:rPr lang="zh-CN" altLang="en-US" sz="2800" dirty="0"/>
              <a:t>减：符号位和数值位一起运算，减法用加法实现，同号相加时可能溢出。用于定点整数运算</a:t>
            </a:r>
          </a:p>
          <a:p>
            <a:pPr marL="1076325" lvl="2" indent="-358775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dirty="0"/>
              <a:t>原码加</a:t>
            </a:r>
            <a:r>
              <a:rPr lang="en-US" altLang="zh-CN" sz="2800" dirty="0"/>
              <a:t>/</a:t>
            </a:r>
            <a:r>
              <a:rPr lang="zh-CN" altLang="en-US" sz="2800" dirty="0"/>
              <a:t>减：符号位和数值位分开运算。用于浮点数尾数加</a:t>
            </a:r>
            <a:r>
              <a:rPr lang="en-US" altLang="zh-CN" sz="2800" dirty="0"/>
              <a:t>/</a:t>
            </a:r>
            <a:r>
              <a:rPr lang="zh-CN" altLang="en-US" sz="2800" dirty="0"/>
              <a:t>减运算</a:t>
            </a:r>
          </a:p>
          <a:p>
            <a:pPr marL="1076325" lvl="2" indent="-358775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dirty="0"/>
              <a:t>移码加</a:t>
            </a:r>
            <a:r>
              <a:rPr lang="en-US" altLang="zh-CN" sz="2800" dirty="0"/>
              <a:t>/</a:t>
            </a:r>
            <a:r>
              <a:rPr lang="zh-CN" altLang="en-US" sz="2800" dirty="0"/>
              <a:t>减：移码的和</a:t>
            </a:r>
            <a:r>
              <a:rPr lang="en-US" altLang="zh-CN" sz="2800" dirty="0"/>
              <a:t>/</a:t>
            </a:r>
            <a:r>
              <a:rPr lang="zh-CN" altLang="en-US" sz="2800" dirty="0"/>
              <a:t>差等于和</a:t>
            </a:r>
            <a:r>
              <a:rPr lang="en-US" altLang="zh-CN" sz="2800" dirty="0"/>
              <a:t>/</a:t>
            </a:r>
            <a:r>
              <a:rPr lang="zh-CN" altLang="en-US" sz="2800" dirty="0"/>
              <a:t>差的补码。用于浮点数阶码加</a:t>
            </a:r>
            <a:r>
              <a:rPr lang="en-US" altLang="zh-CN" sz="2800" dirty="0"/>
              <a:t>/</a:t>
            </a:r>
            <a:r>
              <a:rPr lang="zh-CN" altLang="en-US" sz="2800" dirty="0"/>
              <a:t>减运算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0786" y="0"/>
            <a:ext cx="11869628" cy="6757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A50021"/>
                </a:solidFill>
                <a:cs typeface="+mn-cs"/>
              </a:rPr>
              <a:t>小结</a:t>
            </a:r>
          </a:p>
        </p:txBody>
      </p:sp>
      <p:cxnSp>
        <p:nvCxnSpPr>
          <p:cNvPr id="6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22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230122" y="3976617"/>
            <a:ext cx="1025391" cy="46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7030A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36992" y="2483766"/>
            <a:ext cx="399416" cy="46160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27" name="矩形 2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81989" y="2483766"/>
            <a:ext cx="399416" cy="46160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26" name="矩形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94309" y="2489303"/>
            <a:ext cx="399416" cy="46160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28" name="矩形 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15789" y="2483766"/>
            <a:ext cx="399416" cy="46160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1765070" y="836951"/>
            <a:ext cx="9009477" cy="47015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笔算二进制除法</a:t>
            </a:r>
            <a:endParaRPr lang="en-US" altLang="zh-CN"/>
          </a:p>
          <a:p>
            <a:pPr lvl="1" eaLnBrk="1" hangingPunct="1">
              <a:lnSpc>
                <a:spcPct val="130000"/>
              </a:lnSpc>
            </a:pPr>
            <a:r>
              <a:rPr lang="zh-CN" altLang="en-US" sz="2100"/>
              <a:t>二进制除法可模仿十进制除法运算，只需试探商</a:t>
            </a:r>
            <a:r>
              <a:rPr lang="en-US" altLang="zh-CN" sz="2100"/>
              <a:t>1</a:t>
            </a:r>
            <a:r>
              <a:rPr lang="zh-CN" altLang="en-US" sz="2100"/>
              <a:t>还是商</a:t>
            </a:r>
            <a:r>
              <a:rPr lang="en-US" altLang="zh-CN" sz="2100"/>
              <a:t>0</a:t>
            </a:r>
            <a:r>
              <a:rPr lang="zh-CN" altLang="en-US" sz="2100"/>
              <a:t>，更简单</a:t>
            </a:r>
            <a:endParaRPr lang="en-US" altLang="zh-CN" sz="2100"/>
          </a:p>
          <a:p>
            <a:pPr lvl="1" eaLnBrk="1" hangingPunct="1">
              <a:lnSpc>
                <a:spcPct val="130000"/>
              </a:lnSpc>
            </a:pPr>
            <a:r>
              <a:rPr lang="zh-CN" altLang="en-US" sz="2100"/>
              <a:t>心算上商</a:t>
            </a:r>
            <a:endParaRPr lang="en-US" altLang="zh-CN" sz="2100"/>
          </a:p>
          <a:p>
            <a:pPr lvl="1" eaLnBrk="1" hangingPunct="1">
              <a:lnSpc>
                <a:spcPct val="130000"/>
              </a:lnSpc>
            </a:pPr>
            <a:r>
              <a:rPr lang="zh-CN" altLang="en-US" sz="2100"/>
              <a:t>除数右移</a:t>
            </a:r>
            <a:endParaRPr lang="en-US" altLang="zh-CN" sz="2100"/>
          </a:p>
          <a:p>
            <a:pPr lvl="1" eaLnBrk="1" hangingPunct="1">
              <a:lnSpc>
                <a:spcPct val="130000"/>
              </a:lnSpc>
            </a:pPr>
            <a:endParaRPr lang="zh-CN" altLang="en-US" sz="210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933302" y="2917892"/>
            <a:ext cx="2419035" cy="593648"/>
            <a:chOff x="6534178" y="1484783"/>
            <a:chExt cx="3225404" cy="792089"/>
          </a:xfrm>
        </p:grpSpPr>
        <p:grpSp>
          <p:nvGrpSpPr>
            <p:cNvPr id="75813" name="组合 4"/>
            <p:cNvGrpSpPr>
              <a:grpSpLocks/>
            </p:cNvGrpSpPr>
            <p:nvPr/>
          </p:nvGrpSpPr>
          <p:grpSpPr bwMode="auto">
            <a:xfrm>
              <a:off x="7607374" y="1484784"/>
              <a:ext cx="2152208" cy="792088"/>
              <a:chOff x="7607374" y="1484784"/>
              <a:chExt cx="2152208" cy="792088"/>
            </a:xfrm>
          </p:grpSpPr>
          <p:grpSp>
            <p:nvGrpSpPr>
              <p:cNvPr id="75815" name="组合 6"/>
              <p:cNvGrpSpPr>
                <a:grpSpLocks/>
              </p:cNvGrpSpPr>
              <p:nvPr/>
            </p:nvGrpSpPr>
            <p:grpSpPr bwMode="auto">
              <a:xfrm>
                <a:off x="7607374" y="1628800"/>
                <a:ext cx="2088232" cy="648072"/>
                <a:chOff x="7607374" y="1628800"/>
                <a:chExt cx="2448272" cy="576064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>
                  <a:off x="7823039" y="1628799"/>
                  <a:ext cx="223317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 flipH="1">
                  <a:off x="7607166" y="1628799"/>
                  <a:ext cx="215873" cy="5760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430" y="1484784"/>
                <a:ext cx="1945152" cy="6154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>
                    <a:noFill/>
                    <a:latin typeface="+mn-lt"/>
                  </a:rPr>
                  <a:t> </a:t>
                </a:r>
              </a:p>
            </p:txBody>
          </p:sp>
        </p:grpSp>
        <p:sp>
          <p:nvSpPr>
            <p:cNvPr id="6" name="矩形 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534178" y="1484783"/>
              <a:ext cx="1242058" cy="615473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sp>
        <p:nvSpPr>
          <p:cNvPr id="11" name="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05535" y="2486635"/>
            <a:ext cx="439487" cy="461605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72582" y="2486535"/>
            <a:ext cx="439487" cy="461605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06269" y="3235600"/>
            <a:ext cx="1160744" cy="461605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6815837" y="3716301"/>
            <a:ext cx="14984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24625" y="2494574"/>
            <a:ext cx="439487" cy="461605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48146" y="3663460"/>
            <a:ext cx="609384" cy="461605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6860281" y="4436932"/>
            <a:ext cx="14984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607897" y="4387725"/>
            <a:ext cx="647616" cy="36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111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39629" y="2486287"/>
            <a:ext cx="439487" cy="46160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442809" y="2489894"/>
            <a:ext cx="973010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5BE2"/>
                </a:solidFill>
                <a:latin typeface="+mj-ea"/>
                <a:ea typeface="+mj-ea"/>
              </a:rPr>
              <a:t>商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8355512" y="2835352"/>
            <a:ext cx="130475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矩形 3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72870" y="3658484"/>
            <a:ext cx="439487" cy="461605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33" name="矩形 3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36991" y="3667719"/>
            <a:ext cx="439487" cy="461605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34" name="矩形 3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02889" y="3663460"/>
            <a:ext cx="439487" cy="461605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36" name="矩形 35"/>
          <p:cNvSpPr/>
          <p:nvPr/>
        </p:nvSpPr>
        <p:spPr>
          <a:xfrm>
            <a:off x="5933303" y="2996952"/>
            <a:ext cx="804758" cy="40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910628" y="3322347"/>
            <a:ext cx="804758" cy="404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284089" y="4023930"/>
            <a:ext cx="917456" cy="404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549156" y="2883499"/>
            <a:ext cx="1469834" cy="68942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被除数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8363449" y="3289318"/>
            <a:ext cx="11349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9604712" y="4311313"/>
            <a:ext cx="971423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6"/>
                </a:solidFill>
                <a:latin typeface="+mj-ea"/>
                <a:ea typeface="+mj-ea"/>
              </a:rPr>
              <a:t>余数</a:t>
            </a:r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8417417" y="4717882"/>
            <a:ext cx="1241263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82517" y="2839099"/>
            <a:ext cx="973010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7030A0"/>
                </a:solidFill>
                <a:latin typeface="+mj-ea"/>
                <a:ea typeface="+mj-ea"/>
              </a:rPr>
              <a:t>除数</a:t>
            </a: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5446003" y="3292493"/>
            <a:ext cx="48729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230122" y="3968680"/>
            <a:ext cx="1025391" cy="4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7030A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174565" y="3968680"/>
            <a:ext cx="1098407" cy="4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7030A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7230122" y="3957569"/>
            <a:ext cx="1025391" cy="46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7030A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1378" y="3944526"/>
            <a:ext cx="1160744" cy="461605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4547034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二进制无符号数除法</a:t>
            </a:r>
          </a:p>
        </p:txBody>
      </p:sp>
    </p:spTree>
    <p:extLst>
      <p:ext uri="{BB962C8B-B14F-4D97-AF65-F5344CB8AC3E}">
        <p14:creationId xmlns:p14="http://schemas.microsoft.com/office/powerpoint/2010/main" val="3027177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build="p"/>
      <p:bldP spid="19" grpId="0" animBg="1"/>
      <p:bldP spid="21" grpId="0"/>
      <p:bldP spid="36" grpId="0" animBg="1"/>
      <p:bldP spid="37" grpId="0" animBg="1"/>
      <p:bldP spid="38" grpId="0" animBg="1"/>
      <p:bldP spid="40" grpId="0"/>
      <p:bldP spid="43" grpId="0"/>
      <p:bldP spid="45" grpId="0"/>
      <p:bldP spid="39" grpId="0" animBg="1"/>
      <p:bldP spid="41" grpId="0" animBg="1"/>
      <p:bldP spid="4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620688"/>
            <a:ext cx="11951095" cy="597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84250" indent="-620713">
              <a:lnSpc>
                <a:spcPct val="100000"/>
              </a:lnSpc>
              <a:spcBef>
                <a:spcPct val="10000"/>
              </a:spcBef>
              <a:buSzTx/>
              <a:buNone/>
            </a:pPr>
            <a:r>
              <a:rPr lang="zh-CN" altLang="en-US" sz="3200" dirty="0">
                <a:latin typeface="微软雅黑" charset="-122"/>
                <a:ea typeface="微软雅黑" charset="-122"/>
              </a:rPr>
              <a:t>②</a:t>
            </a:r>
            <a:r>
              <a:rPr lang="zh-CN" altLang="en-US" sz="32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乘法运算：</a:t>
            </a: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latin typeface="微软雅黑" charset="-122"/>
                <a:ea typeface="微软雅黑" charset="-122"/>
              </a:rPr>
              <a:t>无符号数乘法：“加” </a:t>
            </a:r>
            <a:r>
              <a:rPr lang="en-US" altLang="zh-CN" sz="2600" dirty="0">
                <a:latin typeface="微软雅黑" charset="-122"/>
                <a:ea typeface="微软雅黑" charset="-122"/>
              </a:rPr>
              <a:t>+</a:t>
            </a:r>
            <a:r>
              <a:rPr lang="en-US" altLang="zh-CN" sz="2600" dirty="0">
                <a:latin typeface="华文新魏" charset="-122"/>
                <a:ea typeface="微软雅黑" charset="-122"/>
              </a:rPr>
              <a:t> “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右移”</a:t>
            </a: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latin typeface="微软雅黑" charset="-122"/>
                <a:ea typeface="微软雅黑" charset="-122"/>
              </a:rPr>
              <a:t>原码乘法：符号位和数值位分开运算，数值部分用无符号数乘法实现。用于浮点数尾数乘法运算</a:t>
            </a: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latin typeface="微软雅黑" charset="-122"/>
                <a:ea typeface="微软雅黑" charset="-122"/>
              </a:rPr>
              <a:t>补码乘法：符号位和数值位一起运算，</a:t>
            </a:r>
            <a:r>
              <a:rPr lang="en-US" altLang="zh-CN" sz="2600" dirty="0">
                <a:latin typeface="微软雅黑" charset="-122"/>
                <a:ea typeface="微软雅黑" charset="-122"/>
              </a:rPr>
              <a:t>Booth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算法，定点整数乘法运算</a:t>
            </a: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latin typeface="微软雅黑" charset="-122"/>
                <a:ea typeface="微软雅黑" charset="-122"/>
              </a:rPr>
              <a:t>快速乘法器：阵列乘法器</a:t>
            </a:r>
            <a:endParaRPr lang="en-US" altLang="zh-CN" sz="2600" dirty="0">
              <a:latin typeface="微软雅黑" charset="-122"/>
              <a:ea typeface="微软雅黑" charset="-122"/>
            </a:endParaRPr>
          </a:p>
          <a:p>
            <a:pPr marL="984250" indent="-620713">
              <a:lnSpc>
                <a:spcPct val="100000"/>
              </a:lnSpc>
              <a:spcBef>
                <a:spcPct val="10000"/>
              </a:spcBef>
              <a:buSzTx/>
              <a:buNone/>
            </a:pPr>
            <a:r>
              <a:rPr lang="zh-CN" altLang="en-US" sz="3200" dirty="0">
                <a:latin typeface="微软雅黑" charset="-122"/>
                <a:ea typeface="微软雅黑" charset="-122"/>
              </a:rPr>
              <a:t>③</a:t>
            </a:r>
            <a:r>
              <a:rPr lang="zh-CN" altLang="en-US" sz="32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除法运算：</a:t>
            </a: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latin typeface="微软雅黑" charset="-122"/>
                <a:ea typeface="微软雅黑" charset="-122"/>
              </a:rPr>
              <a:t>无符号数除法：用“加</a:t>
            </a:r>
            <a:r>
              <a:rPr lang="en-US" altLang="zh-CN" sz="2600" dirty="0">
                <a:latin typeface="微软雅黑" charset="-122"/>
                <a:ea typeface="微软雅黑" charset="-122"/>
              </a:rPr>
              <a:t>/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减”</a:t>
            </a:r>
            <a:r>
              <a:rPr lang="en-US" altLang="zh-CN" sz="2600" dirty="0">
                <a:latin typeface="微软雅黑" charset="-122"/>
                <a:ea typeface="微软雅黑" charset="-122"/>
              </a:rPr>
              <a:t>+</a:t>
            </a:r>
            <a:r>
              <a:rPr lang="en-US" altLang="zh-CN" sz="2600" dirty="0">
                <a:latin typeface="华文新魏" charset="-122"/>
                <a:ea typeface="微软雅黑" charset="-122"/>
              </a:rPr>
              <a:t>“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左移” </a:t>
            </a: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latin typeface="微软雅黑" charset="-122"/>
                <a:ea typeface="微软雅黑" charset="-122"/>
              </a:rPr>
              <a:t>原码除法：符号位和数值位分开，数值部分用无符号数除法实现。用于浮点数尾数除法运算，有恢复余数和</a:t>
            </a:r>
            <a:r>
              <a:rPr lang="zh-CN" altLang="en-US" sz="2800" dirty="0"/>
              <a:t>加减交替法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两种</a:t>
            </a: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补码除法：符号位和数值位一起运算，用于定点整数除法运算</a:t>
            </a: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快速除法器：阵列除法器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8542" y="0"/>
            <a:ext cx="10631711" cy="61613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A50021"/>
                </a:solidFill>
                <a:cs typeface="+mn-cs"/>
              </a:rPr>
              <a:t>小结</a:t>
            </a:r>
          </a:p>
        </p:txBody>
      </p:sp>
      <p:cxnSp>
        <p:nvCxnSpPr>
          <p:cNvPr id="6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7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Placeholder 5"/>
          <p:cNvSpPr>
            <a:spLocks noGrp="1" noChangeArrowheads="1"/>
          </p:cNvSpPr>
          <p:nvPr/>
        </p:nvSpPr>
        <p:spPr bwMode="auto">
          <a:xfrm>
            <a:off x="3828256" y="1844676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charset="0"/>
              <a:buNone/>
            </a:pPr>
            <a:r>
              <a:rPr lang="zh-CN" altLang="en-US" sz="4800">
                <a:latin typeface="微软雅黑" charset="-122"/>
                <a:ea typeface="微软雅黑" charset="-122"/>
              </a:rPr>
              <a:t>谢  谢！</a:t>
            </a:r>
          </a:p>
        </p:txBody>
      </p:sp>
      <p:pic>
        <p:nvPicPr>
          <p:cNvPr id="8601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" y="3681028"/>
            <a:ext cx="4255058" cy="274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76" y="3681026"/>
            <a:ext cx="4139943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19" y="3681026"/>
            <a:ext cx="3763204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9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7229832" y="3957569"/>
            <a:ext cx="184707" cy="78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pc="225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sp>
        <p:nvSpPr>
          <p:cNvPr id="77827" name="标题 1"/>
          <p:cNvSpPr>
            <a:spLocks noGrp="1" noChangeArrowheads="1"/>
          </p:cNvSpPr>
          <p:nvPr>
            <p:ph type="title"/>
          </p:nvPr>
        </p:nvSpPr>
        <p:spPr>
          <a:xfrm>
            <a:off x="3693632" y="116320"/>
            <a:ext cx="5209497" cy="433331"/>
          </a:xfrm>
        </p:spPr>
        <p:txBody>
          <a:bodyPr rtlCol="0" anchor="t">
            <a:normAutofit fontScale="90000"/>
          </a:bodyPr>
          <a:lstStyle/>
          <a:p>
            <a:pPr>
              <a:defRPr/>
            </a:pPr>
            <a:r>
              <a:rPr lang="en-US" altLang="zh-CN"/>
              <a:t>3.4.1 </a:t>
            </a:r>
            <a:r>
              <a:rPr lang="zh-CN" altLang="en-US"/>
              <a:t>二进制无符号数除法</a:t>
            </a:r>
          </a:p>
        </p:txBody>
      </p:sp>
      <p:sp>
        <p:nvSpPr>
          <p:cNvPr id="77828" name="内容占位符 2"/>
          <p:cNvSpPr>
            <a:spLocks noGrp="1" noChangeArrowheads="1"/>
          </p:cNvSpPr>
          <p:nvPr>
            <p:ph idx="1"/>
          </p:nvPr>
        </p:nvSpPr>
        <p:spPr>
          <a:xfrm>
            <a:off x="1765070" y="836951"/>
            <a:ext cx="8722177" cy="47015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100" dirty="0"/>
              <a:t>笔算二进制除法</a:t>
            </a:r>
            <a:endParaRPr lang="en-US" altLang="zh-CN" sz="21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/>
              <a:t>二进制除法可模仿十进制除法运算，只需要试探商</a:t>
            </a:r>
            <a:r>
              <a:rPr lang="en-US" altLang="zh-CN" sz="1800" dirty="0"/>
              <a:t>1</a:t>
            </a:r>
            <a:r>
              <a:rPr lang="zh-CN" altLang="en-US" sz="1800" dirty="0"/>
              <a:t>还是商</a:t>
            </a:r>
            <a:r>
              <a:rPr lang="en-US" altLang="zh-CN" sz="1800" dirty="0"/>
              <a:t>0</a:t>
            </a:r>
            <a:r>
              <a:rPr lang="zh-CN" altLang="en-US" sz="1800" dirty="0"/>
              <a:t>，更简单</a:t>
            </a:r>
            <a:endParaRPr lang="en-US" altLang="zh-CN" sz="18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/>
              <a:t>心算上商</a:t>
            </a:r>
            <a:endParaRPr lang="en-US" altLang="zh-CN" sz="18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/>
              <a:t>除数右移</a:t>
            </a:r>
            <a:endParaRPr lang="en-US" altLang="zh-CN" sz="1800" dirty="0"/>
          </a:p>
          <a:p>
            <a:pPr lvl="1" eaLnBrk="1" hangingPunct="1">
              <a:lnSpc>
                <a:spcPct val="130000"/>
              </a:lnSpc>
            </a:pPr>
            <a:endParaRPr lang="zh-CN" altLang="en-US" dirty="0"/>
          </a:p>
        </p:txBody>
      </p:sp>
      <p:grpSp>
        <p:nvGrpSpPr>
          <p:cNvPr id="77829" name="组合 3"/>
          <p:cNvGrpSpPr>
            <a:grpSpLocks/>
          </p:cNvGrpSpPr>
          <p:nvPr/>
        </p:nvGrpSpPr>
        <p:grpSpPr bwMode="auto">
          <a:xfrm>
            <a:off x="5933302" y="2917892"/>
            <a:ext cx="2419035" cy="593648"/>
            <a:chOff x="6534178" y="1484783"/>
            <a:chExt cx="3225404" cy="792089"/>
          </a:xfrm>
        </p:grpSpPr>
        <p:grpSp>
          <p:nvGrpSpPr>
            <p:cNvPr id="77859" name="组合 4"/>
            <p:cNvGrpSpPr>
              <a:grpSpLocks/>
            </p:cNvGrpSpPr>
            <p:nvPr/>
          </p:nvGrpSpPr>
          <p:grpSpPr bwMode="auto">
            <a:xfrm>
              <a:off x="7607374" y="1484784"/>
              <a:ext cx="2152208" cy="792088"/>
              <a:chOff x="7607374" y="1484784"/>
              <a:chExt cx="2152208" cy="792088"/>
            </a:xfrm>
          </p:grpSpPr>
          <p:grpSp>
            <p:nvGrpSpPr>
              <p:cNvPr id="77861" name="组合 6"/>
              <p:cNvGrpSpPr>
                <a:grpSpLocks/>
              </p:cNvGrpSpPr>
              <p:nvPr/>
            </p:nvGrpSpPr>
            <p:grpSpPr bwMode="auto">
              <a:xfrm>
                <a:off x="7607374" y="1628800"/>
                <a:ext cx="2088232" cy="648072"/>
                <a:chOff x="7607374" y="1628800"/>
                <a:chExt cx="2448272" cy="576064"/>
              </a:xfrm>
            </p:grpSpPr>
            <p:cxnSp>
              <p:nvCxnSpPr>
                <p:cNvPr id="45" name="直接连接符 8"/>
                <p:cNvCxnSpPr/>
                <p:nvPr/>
              </p:nvCxnSpPr>
              <p:spPr>
                <a:xfrm>
                  <a:off x="7823039" y="1628799"/>
                  <a:ext cx="223317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9"/>
                <p:cNvCxnSpPr/>
                <p:nvPr/>
              </p:nvCxnSpPr>
              <p:spPr>
                <a:xfrm flipH="1">
                  <a:off x="7607166" y="1628799"/>
                  <a:ext cx="215873" cy="5760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430" y="1484784"/>
                <a:ext cx="1945152" cy="615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>
                    <a:noFill/>
                    <a:latin typeface="+mn-lt"/>
                  </a:rPr>
                  <a:t> </a:t>
                </a:r>
              </a:p>
            </p:txBody>
          </p:sp>
        </p:grpSp>
        <p:sp>
          <p:nvSpPr>
            <p:cNvPr id="42" name="矩形 4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534178" y="1484783"/>
              <a:ext cx="1242058" cy="61547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noFill/>
                  <a:latin typeface="+mn-lt"/>
                </a:rPr>
                <a:t> </a:t>
              </a:r>
            </a:p>
          </p:txBody>
        </p:sp>
      </p:grpSp>
      <p:sp>
        <p:nvSpPr>
          <p:cNvPr id="76" name="矩形 7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06269" y="3235600"/>
            <a:ext cx="1160744" cy="46160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cxnSp>
        <p:nvCxnSpPr>
          <p:cNvPr id="77" name="直接连接符 13"/>
          <p:cNvCxnSpPr/>
          <p:nvPr/>
        </p:nvCxnSpPr>
        <p:spPr>
          <a:xfrm>
            <a:off x="6815837" y="3753036"/>
            <a:ext cx="14984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48146" y="3663460"/>
            <a:ext cx="609384" cy="46160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77833" name="矩形 79"/>
          <p:cNvSpPr>
            <a:spLocks noChangeArrowheads="1"/>
          </p:cNvSpPr>
          <p:nvPr/>
        </p:nvSpPr>
        <p:spPr bwMode="auto">
          <a:xfrm>
            <a:off x="7230122" y="3976617"/>
            <a:ext cx="1025391" cy="46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7030A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81" name="直接连接符 17"/>
          <p:cNvCxnSpPr/>
          <p:nvPr/>
        </p:nvCxnSpPr>
        <p:spPr>
          <a:xfrm>
            <a:off x="6860281" y="4538519"/>
            <a:ext cx="14984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35" name="矩形 81"/>
          <p:cNvSpPr>
            <a:spLocks noChangeArrowheads="1"/>
          </p:cNvSpPr>
          <p:nvPr/>
        </p:nvSpPr>
        <p:spPr bwMode="auto">
          <a:xfrm>
            <a:off x="7607897" y="4387726"/>
            <a:ext cx="647616" cy="4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442809" y="2489894"/>
            <a:ext cx="973010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5BE2"/>
                </a:solidFill>
                <a:latin typeface="+mj-ea"/>
                <a:ea typeface="+mj-ea"/>
              </a:rPr>
              <a:t>商</a:t>
            </a:r>
          </a:p>
        </p:txBody>
      </p:sp>
      <p:cxnSp>
        <p:nvCxnSpPr>
          <p:cNvPr id="85" name="直接箭头连接符 22"/>
          <p:cNvCxnSpPr/>
          <p:nvPr/>
        </p:nvCxnSpPr>
        <p:spPr>
          <a:xfrm flipH="1">
            <a:off x="8355512" y="2835352"/>
            <a:ext cx="130475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" name="矩形 8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72870" y="3658484"/>
            <a:ext cx="439487" cy="46160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87" name="矩形 8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36991" y="3667719"/>
            <a:ext cx="439487" cy="46160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88" name="矩形 8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02889" y="3663460"/>
            <a:ext cx="439487" cy="461605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  <p:sp>
        <p:nvSpPr>
          <p:cNvPr id="89" name="矩形 88"/>
          <p:cNvSpPr/>
          <p:nvPr/>
        </p:nvSpPr>
        <p:spPr>
          <a:xfrm>
            <a:off x="5933303" y="2996952"/>
            <a:ext cx="804758" cy="40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844408" y="3322347"/>
            <a:ext cx="870978" cy="404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338057" y="4023930"/>
            <a:ext cx="917456" cy="404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9549156" y="2883499"/>
            <a:ext cx="1583672" cy="68942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被除数</a:t>
            </a:r>
          </a:p>
        </p:txBody>
      </p:sp>
      <p:cxnSp>
        <p:nvCxnSpPr>
          <p:cNvPr id="93" name="直接箭头连接符 41"/>
          <p:cNvCxnSpPr/>
          <p:nvPr/>
        </p:nvCxnSpPr>
        <p:spPr>
          <a:xfrm flipH="1">
            <a:off x="8363449" y="3289318"/>
            <a:ext cx="11349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9604712" y="4311313"/>
            <a:ext cx="971423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6"/>
                </a:solidFill>
                <a:latin typeface="+mj-ea"/>
                <a:ea typeface="+mj-ea"/>
              </a:rPr>
              <a:t>余数</a:t>
            </a:r>
          </a:p>
        </p:txBody>
      </p:sp>
      <p:cxnSp>
        <p:nvCxnSpPr>
          <p:cNvPr id="95" name="直接箭头连接符 43"/>
          <p:cNvCxnSpPr/>
          <p:nvPr/>
        </p:nvCxnSpPr>
        <p:spPr>
          <a:xfrm flipH="1">
            <a:off x="8417417" y="4717882"/>
            <a:ext cx="1241263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582517" y="2839099"/>
            <a:ext cx="973010" cy="689330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7030A0"/>
                </a:solidFill>
                <a:latin typeface="+mj-ea"/>
                <a:ea typeface="+mj-ea"/>
              </a:rPr>
              <a:t>除数</a:t>
            </a:r>
          </a:p>
        </p:txBody>
      </p:sp>
      <p:cxnSp>
        <p:nvCxnSpPr>
          <p:cNvPr id="97" name="直接箭头连接符 45"/>
          <p:cNvCxnSpPr/>
          <p:nvPr/>
        </p:nvCxnSpPr>
        <p:spPr>
          <a:xfrm>
            <a:off x="5446003" y="3292493"/>
            <a:ext cx="48729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850" name="矩形 97"/>
          <p:cNvSpPr>
            <a:spLocks noChangeArrowheads="1"/>
          </p:cNvSpPr>
          <p:nvPr/>
        </p:nvSpPr>
        <p:spPr bwMode="auto">
          <a:xfrm>
            <a:off x="7230122" y="3968680"/>
            <a:ext cx="1025391" cy="4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7030A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3929" y="2505799"/>
            <a:ext cx="701584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1001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云形标注 101"/>
          <p:cNvSpPr/>
          <p:nvPr/>
        </p:nvSpPr>
        <p:spPr>
          <a:xfrm>
            <a:off x="622598" y="3752502"/>
            <a:ext cx="5364672" cy="944746"/>
          </a:xfrm>
          <a:prstGeom prst="cloudCallout">
            <a:avLst>
              <a:gd name="adj1" fmla="val -14982"/>
              <a:gd name="adj2" fmla="val 10870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/>
                </a:solidFill>
                <a:latin typeface="+mj-ea"/>
              </a:rPr>
              <a:t>Q1</a:t>
            </a:r>
            <a:r>
              <a:rPr lang="zh-CN" altLang="en-US" sz="1800" dirty="0">
                <a:solidFill>
                  <a:schemeClr val="tx1"/>
                </a:solidFill>
                <a:latin typeface="+mj-ea"/>
              </a:rPr>
              <a:t>：计算机不会心算，怎么办？</a:t>
            </a:r>
            <a:endParaRPr lang="en-US" altLang="zh-CN" sz="18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77853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06" y="4836930"/>
            <a:ext cx="750790" cy="7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/>
          <p:cNvSpPr/>
          <p:nvPr/>
        </p:nvSpPr>
        <p:spPr>
          <a:xfrm>
            <a:off x="4852357" y="4886136"/>
            <a:ext cx="2377765" cy="5662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919"/>
              </a:spcBef>
              <a:spcAft>
                <a:spcPts val="900"/>
              </a:spcAft>
              <a:defRPr/>
            </a:pPr>
            <a:r>
              <a:rPr lang="zh-CN" altLang="en-US" dirty="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试探法</a:t>
            </a:r>
          </a:p>
        </p:txBody>
      </p:sp>
      <p:pic>
        <p:nvPicPr>
          <p:cNvPr id="36" name="图片 135" descr="u=207606497,4036238559&amp;fm=21&amp;gp=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22" y="4778199"/>
            <a:ext cx="453966" cy="56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56" name="矩形 36"/>
          <p:cNvSpPr>
            <a:spLocks noChangeArrowheads="1"/>
          </p:cNvSpPr>
          <p:nvPr/>
        </p:nvSpPr>
        <p:spPr bwMode="auto">
          <a:xfrm>
            <a:off x="7607897" y="4571328"/>
            <a:ext cx="647616" cy="36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111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57" name="矩形 38"/>
          <p:cNvSpPr>
            <a:spLocks noChangeArrowheads="1"/>
          </p:cNvSpPr>
          <p:nvPr/>
        </p:nvSpPr>
        <p:spPr bwMode="auto">
          <a:xfrm>
            <a:off x="7174565" y="3968680"/>
            <a:ext cx="1098407" cy="4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7030A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1378" y="3944526"/>
            <a:ext cx="1160744" cy="461605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24635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2"/>
          <p:cNvSpPr>
            <a:spLocks noGrp="1" noChangeArrowheads="1"/>
          </p:cNvSpPr>
          <p:nvPr>
            <p:ph idx="1"/>
          </p:nvPr>
        </p:nvSpPr>
        <p:spPr>
          <a:xfrm>
            <a:off x="2206338" y="765522"/>
            <a:ext cx="6109492" cy="3941250"/>
          </a:xfrm>
        </p:spPr>
        <p:txBody>
          <a:bodyPr lIns="68580" tIns="34291" rIns="68580" bIns="34291"/>
          <a:lstStyle/>
          <a:p>
            <a:pPr eaLnBrk="1" hangingPunct="1"/>
            <a:r>
              <a:rPr kumimoji="1" lang="zh-CN" altLang="en-US" dirty="0">
                <a:sym typeface="Symbol" panose="05050102010706020507" pitchFamily="18" charset="2"/>
              </a:rPr>
              <a:t>串行定点整数</a:t>
            </a:r>
            <a:r>
              <a:rPr lang="zh-CN" altLang="en-US" dirty="0"/>
              <a:t>除法器硬件实现框图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82" y="1265520"/>
            <a:ext cx="6238063" cy="33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31732" y="4811533"/>
            <a:ext cx="6360284" cy="129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61938" indent="-2619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除数寄存器</a:t>
            </a:r>
            <a:r>
              <a:rPr lang="en-US" altLang="zh-CN" sz="1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高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位存除数 ，低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位置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l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余数寄存器</a:t>
            </a:r>
            <a:r>
              <a:rPr lang="en-US" altLang="zh-CN" sz="1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初始存被除数；结束存放余数</a:t>
            </a:r>
            <a:r>
              <a:rPr lang="zh-CN" altLang="en-US" sz="1800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商寄存器</a:t>
            </a:r>
            <a:r>
              <a:rPr lang="en-US" altLang="zh-CN" sz="1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Q</a:t>
            </a:r>
            <a:r>
              <a:rPr lang="zh-CN" altLang="en-US" sz="1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初始置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；结束存放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位商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27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33919</TotalTime>
  <Words>6874</Words>
  <Application>Microsoft Office PowerPoint</Application>
  <PresentationFormat>自定义</PresentationFormat>
  <Paragraphs>1239</Paragraphs>
  <Slides>71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71</vt:i4>
      </vt:variant>
    </vt:vector>
  </HeadingPairs>
  <TitlesOfParts>
    <vt:vector size="95" baseType="lpstr">
      <vt:lpstr>HanziPen SC</vt:lpstr>
      <vt:lpstr>Lantinghei SC Demibold</vt:lpstr>
      <vt:lpstr>Monotype Sorts</vt:lpstr>
      <vt:lpstr>DengXian</vt:lpstr>
      <vt:lpstr>DengXian Light</vt:lpstr>
      <vt:lpstr>黑体</vt:lpstr>
      <vt:lpstr>华文新魏</vt:lpstr>
      <vt:lpstr>华文中宋</vt:lpstr>
      <vt:lpstr>楷体</vt:lpstr>
      <vt:lpstr>宋体</vt:lpstr>
      <vt:lpstr>Microsoft YaHei</vt:lpstr>
      <vt:lpstr>Microsoft YaHei</vt:lpstr>
      <vt:lpstr>Arial</vt:lpstr>
      <vt:lpstr>Calibri</vt:lpstr>
      <vt:lpstr>Calibri Light</vt:lpstr>
      <vt:lpstr>Cambria Math</vt:lpstr>
      <vt:lpstr>Times</vt:lpstr>
      <vt:lpstr>Times New Roman</vt:lpstr>
      <vt:lpstr>Verdana</vt:lpstr>
      <vt:lpstr>Wingdings</vt:lpstr>
      <vt:lpstr>自定义设计方案</vt:lpstr>
      <vt:lpstr>2_自定义设计方案</vt:lpstr>
      <vt:lpstr>1_自定义设计方案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3.4.1 二进制无符号数除法</vt:lpstr>
      <vt:lpstr>PowerPoint 演示文稿</vt:lpstr>
      <vt:lpstr>PowerPoint 演示文稿</vt:lpstr>
      <vt:lpstr>PowerPoint 演示文稿</vt:lpstr>
      <vt:lpstr>3.4.1 二进制无符号数除法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3.4.3  补码一位除法</vt:lpstr>
      <vt:lpstr>3.4.3  补码一位除法</vt:lpstr>
      <vt:lpstr>3.4.3  补码一位除法</vt:lpstr>
      <vt:lpstr>PowerPoint 演示文稿</vt:lpstr>
      <vt:lpstr>3.4.3  补码一位除法</vt:lpstr>
      <vt:lpstr>3.4.3  补码一位除法</vt:lpstr>
      <vt:lpstr>3.4.3  补码一位除法</vt:lpstr>
      <vt:lpstr>3.4.3  补码一位除法</vt:lpstr>
      <vt:lpstr>3.4.3  补码一位除法</vt:lpstr>
      <vt:lpstr>补码一位Booth除法器</vt:lpstr>
      <vt:lpstr>3.4.3  补码一位除法</vt:lpstr>
      <vt:lpstr>3.4.3  补码一位除法</vt:lpstr>
      <vt:lpstr>PowerPoint 演示文稿</vt:lpstr>
      <vt:lpstr>3.4.4  快速除法</vt:lpstr>
      <vt:lpstr>3.4.4  快速除法</vt:lpstr>
      <vt:lpstr>3.4.4  快速除法</vt:lpstr>
      <vt:lpstr>3.4.4  快速除法</vt:lpstr>
      <vt:lpstr>3.4.4  快速除法</vt:lpstr>
      <vt:lpstr>定点运算部件</vt:lpstr>
      <vt:lpstr>定点运算部件</vt:lpstr>
      <vt:lpstr>小结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镜霖 陈</cp:lastModifiedBy>
  <cp:revision>3083</cp:revision>
  <cp:lastPrinted>2018-10-18T03:37:09Z</cp:lastPrinted>
  <dcterms:created xsi:type="dcterms:W3CDTF">1601-01-01T00:00:00Z</dcterms:created>
  <dcterms:modified xsi:type="dcterms:W3CDTF">2023-09-27T10:10:46Z</dcterms:modified>
</cp:coreProperties>
</file>