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8" r:id="rId2"/>
    <p:sldMasterId id="2147483695" r:id="rId3"/>
  </p:sldMasterIdLst>
  <p:notesMasterIdLst>
    <p:notesMasterId r:id="rId84"/>
  </p:notesMasterIdLst>
  <p:handoutMasterIdLst>
    <p:handoutMasterId r:id="rId85"/>
  </p:handoutMasterIdLst>
  <p:sldIdLst>
    <p:sldId id="1052" r:id="rId4"/>
    <p:sldId id="1053" r:id="rId5"/>
    <p:sldId id="1054" r:id="rId6"/>
    <p:sldId id="1149" r:id="rId7"/>
    <p:sldId id="1156" r:id="rId8"/>
    <p:sldId id="1157" r:id="rId9"/>
    <p:sldId id="1158" r:id="rId10"/>
    <p:sldId id="1159" r:id="rId11"/>
    <p:sldId id="1160" r:id="rId12"/>
    <p:sldId id="1161" r:id="rId13"/>
    <p:sldId id="1162" r:id="rId14"/>
    <p:sldId id="1163" r:id="rId15"/>
    <p:sldId id="1164" r:id="rId16"/>
    <p:sldId id="1165" r:id="rId17"/>
    <p:sldId id="1196" r:id="rId18"/>
    <p:sldId id="1167" r:id="rId19"/>
    <p:sldId id="1168" r:id="rId20"/>
    <p:sldId id="1169" r:id="rId21"/>
    <p:sldId id="1170" r:id="rId22"/>
    <p:sldId id="1172" r:id="rId23"/>
    <p:sldId id="1173" r:id="rId24"/>
    <p:sldId id="1174" r:id="rId25"/>
    <p:sldId id="1175" r:id="rId26"/>
    <p:sldId id="1176" r:id="rId27"/>
    <p:sldId id="1177" r:id="rId28"/>
    <p:sldId id="1178" r:id="rId29"/>
    <p:sldId id="1179" r:id="rId30"/>
    <p:sldId id="1180" r:id="rId31"/>
    <p:sldId id="1181" r:id="rId32"/>
    <p:sldId id="1182" r:id="rId33"/>
    <p:sldId id="1183" r:id="rId34"/>
    <p:sldId id="1184" r:id="rId35"/>
    <p:sldId id="1185" r:id="rId36"/>
    <p:sldId id="1186" r:id="rId37"/>
    <p:sldId id="1187" r:id="rId38"/>
    <p:sldId id="1188" r:id="rId39"/>
    <p:sldId id="1189" r:id="rId40"/>
    <p:sldId id="1190" r:id="rId41"/>
    <p:sldId id="1191" r:id="rId42"/>
    <p:sldId id="1192" r:id="rId43"/>
    <p:sldId id="1193" r:id="rId44"/>
    <p:sldId id="1194" r:id="rId45"/>
    <p:sldId id="1195" r:id="rId46"/>
    <p:sldId id="1216" r:id="rId47"/>
    <p:sldId id="1198" r:id="rId48"/>
    <p:sldId id="1199" r:id="rId49"/>
    <p:sldId id="1200" r:id="rId50"/>
    <p:sldId id="1201" r:id="rId51"/>
    <p:sldId id="1202" r:id="rId52"/>
    <p:sldId id="1203" r:id="rId53"/>
    <p:sldId id="1204" r:id="rId54"/>
    <p:sldId id="1205" r:id="rId55"/>
    <p:sldId id="1206" r:id="rId56"/>
    <p:sldId id="1207" r:id="rId57"/>
    <p:sldId id="1208" r:id="rId58"/>
    <p:sldId id="1209" r:id="rId59"/>
    <p:sldId id="1210" r:id="rId60"/>
    <p:sldId id="1211" r:id="rId61"/>
    <p:sldId id="1212" r:id="rId62"/>
    <p:sldId id="1213" r:id="rId63"/>
    <p:sldId id="1214" r:id="rId64"/>
    <p:sldId id="1215" r:id="rId65"/>
    <p:sldId id="1240" r:id="rId66"/>
    <p:sldId id="1241" r:id="rId67"/>
    <p:sldId id="1243" r:id="rId68"/>
    <p:sldId id="1244" r:id="rId69"/>
    <p:sldId id="1245" r:id="rId70"/>
    <p:sldId id="1246" r:id="rId71"/>
    <p:sldId id="1247" r:id="rId72"/>
    <p:sldId id="1248" r:id="rId73"/>
    <p:sldId id="1225" r:id="rId74"/>
    <p:sldId id="1218" r:id="rId75"/>
    <p:sldId id="1219" r:id="rId76"/>
    <p:sldId id="1220" r:id="rId77"/>
    <p:sldId id="1221" r:id="rId78"/>
    <p:sldId id="1222" r:id="rId79"/>
    <p:sldId id="1223" r:id="rId80"/>
    <p:sldId id="1226" r:id="rId81"/>
    <p:sldId id="1228" r:id="rId82"/>
    <p:sldId id="1147" r:id="rId83"/>
  </p:sldIdLst>
  <p:sldSz cx="12190413" cy="6858000"/>
  <p:notesSz cx="7099300" cy="10234613"/>
  <p:defaultTextStyle>
    <a:defPPr>
      <a:defRPr lang="en-US"/>
    </a:defPPr>
    <a:lvl1pPr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1pPr>
    <a:lvl2pPr marL="457154"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2pPr>
    <a:lvl3pPr marL="914309"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3pPr>
    <a:lvl4pPr marL="1371463"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4pPr>
    <a:lvl5pPr marL="1828617"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5pPr>
    <a:lvl6pPr marL="2285771" algn="l" defTabSz="914309" rtl="0" eaLnBrk="1" latinLnBrk="0" hangingPunct="1">
      <a:defRPr sz="2800" b="1" kern="1200">
        <a:solidFill>
          <a:schemeClr val="tx1"/>
        </a:solidFill>
        <a:latin typeface="华文中宋" pitchFamily="2" charset="-122"/>
        <a:ea typeface="华文中宋" pitchFamily="2" charset="-122"/>
        <a:cs typeface="+mn-cs"/>
      </a:defRPr>
    </a:lvl6pPr>
    <a:lvl7pPr marL="2742926" algn="l" defTabSz="914309" rtl="0" eaLnBrk="1" latinLnBrk="0" hangingPunct="1">
      <a:defRPr sz="2800" b="1" kern="1200">
        <a:solidFill>
          <a:schemeClr val="tx1"/>
        </a:solidFill>
        <a:latin typeface="华文中宋" pitchFamily="2" charset="-122"/>
        <a:ea typeface="华文中宋" pitchFamily="2" charset="-122"/>
        <a:cs typeface="+mn-cs"/>
      </a:defRPr>
    </a:lvl7pPr>
    <a:lvl8pPr marL="3200080" algn="l" defTabSz="914309" rtl="0" eaLnBrk="1" latinLnBrk="0" hangingPunct="1">
      <a:defRPr sz="2800" b="1" kern="1200">
        <a:solidFill>
          <a:schemeClr val="tx1"/>
        </a:solidFill>
        <a:latin typeface="华文中宋" pitchFamily="2" charset="-122"/>
        <a:ea typeface="华文中宋" pitchFamily="2" charset="-122"/>
        <a:cs typeface="+mn-cs"/>
      </a:defRPr>
    </a:lvl8pPr>
    <a:lvl9pPr marL="3657234" algn="l" defTabSz="914309" rtl="0" eaLnBrk="1" latinLnBrk="0" hangingPunct="1">
      <a:defRPr sz="2800" b="1" kern="1200">
        <a:solidFill>
          <a:schemeClr val="tx1"/>
        </a:solidFill>
        <a:latin typeface="华文中宋" pitchFamily="2" charset="-122"/>
        <a:ea typeface="华文中宋"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96"/>
    <a:srgbClr val="005BE2"/>
    <a:srgbClr val="FF8601"/>
    <a:srgbClr val="89D2FF"/>
    <a:srgbClr val="B9E1FF"/>
    <a:srgbClr val="FFFFCC"/>
    <a:srgbClr val="0066FF"/>
    <a:srgbClr val="0099FF"/>
    <a:srgbClr val="E8E8E8"/>
    <a:srgbClr val="11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88009" autoAdjust="0"/>
  </p:normalViewPr>
  <p:slideViewPr>
    <p:cSldViewPr>
      <p:cViewPr varScale="1">
        <p:scale>
          <a:sx n="103" d="100"/>
          <a:sy n="103" d="100"/>
        </p:scale>
        <p:origin x="48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5472"/>
    </p:cViewPr>
  </p:sorterViewPr>
  <p:notesViewPr>
    <p:cSldViewPr>
      <p:cViewPr varScale="1">
        <p:scale>
          <a:sx n="78" d="100"/>
          <a:sy n="78" d="100"/>
        </p:scale>
        <p:origin x="-3966" y="-96"/>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AD4479-0FB8-41AD-90BC-75CCBE915068}" type="doc">
      <dgm:prSet loTypeId="urn:microsoft.com/office/officeart/2005/8/layout/chevronAccent+Icon" loCatId="process" qsTypeId="urn:microsoft.com/office/officeart/2005/8/quickstyle/simple1" qsCatId="simple" csTypeId="urn:microsoft.com/office/officeart/2005/8/colors/colorful3" csCatId="colorful" phldr="1"/>
      <dgm:spPr/>
    </dgm:pt>
    <dgm:pt modelId="{64F60A6F-0E60-4C85-B52B-18555832FF67}">
      <dgm:prSet phldrT="[文本]" custT="1"/>
      <dgm:spPr/>
      <dgm:t>
        <a:bodyPr/>
        <a:lstStyle/>
        <a:p>
          <a:r>
            <a:rPr lang="zh-CN" altLang="en-US" sz="2400" dirty="0"/>
            <a:t>阶码相加</a:t>
          </a:r>
          <a:r>
            <a:rPr lang="en-US" altLang="zh-CN" sz="2400" dirty="0"/>
            <a:t>/</a:t>
          </a:r>
          <a:r>
            <a:rPr lang="zh-CN" altLang="en-US" sz="2400" dirty="0"/>
            <a:t>减</a:t>
          </a:r>
        </a:p>
      </dgm:t>
    </dgm:pt>
    <dgm:pt modelId="{0B5049A1-0B8F-4008-A95E-299D4E9836B9}" type="parTrans" cxnId="{C119766F-ACE6-44E8-A58B-8E6C69F5CEF8}">
      <dgm:prSet/>
      <dgm:spPr/>
      <dgm:t>
        <a:bodyPr/>
        <a:lstStyle/>
        <a:p>
          <a:endParaRPr lang="zh-CN" altLang="en-US"/>
        </a:p>
      </dgm:t>
    </dgm:pt>
    <dgm:pt modelId="{6B556A01-9595-4C0A-9836-9F1B414082D2}" type="sibTrans" cxnId="{C119766F-ACE6-44E8-A58B-8E6C69F5CEF8}">
      <dgm:prSet/>
      <dgm:spPr/>
      <dgm:t>
        <a:bodyPr/>
        <a:lstStyle/>
        <a:p>
          <a:endParaRPr lang="zh-CN" altLang="en-US"/>
        </a:p>
      </dgm:t>
    </dgm:pt>
    <dgm:pt modelId="{0DCEF103-77D4-4EC2-918A-33ABD6361A79}">
      <dgm:prSet phldrT="[文本]" custT="1"/>
      <dgm:spPr/>
      <dgm:t>
        <a:bodyPr/>
        <a:lstStyle/>
        <a:p>
          <a:r>
            <a:rPr lang="zh-CN" altLang="en-US" sz="2400" dirty="0"/>
            <a:t>尾数相乘</a:t>
          </a:r>
          <a:r>
            <a:rPr lang="en-US" altLang="zh-CN" sz="2400" dirty="0"/>
            <a:t>/</a:t>
          </a:r>
          <a:r>
            <a:rPr lang="zh-CN" altLang="en-US" sz="2400" dirty="0"/>
            <a:t>除</a:t>
          </a:r>
        </a:p>
      </dgm:t>
    </dgm:pt>
    <dgm:pt modelId="{01A2B9A2-4E7A-46E5-ABDD-8941FDBA577B}" type="parTrans" cxnId="{BAA38444-716D-4ABA-9793-E67AEA9F5F66}">
      <dgm:prSet/>
      <dgm:spPr/>
      <dgm:t>
        <a:bodyPr/>
        <a:lstStyle/>
        <a:p>
          <a:endParaRPr lang="zh-CN" altLang="en-US"/>
        </a:p>
      </dgm:t>
    </dgm:pt>
    <dgm:pt modelId="{03B3F87B-AE44-4047-A7E1-2DFB4FAA3487}" type="sibTrans" cxnId="{BAA38444-716D-4ABA-9793-E67AEA9F5F66}">
      <dgm:prSet/>
      <dgm:spPr/>
      <dgm:t>
        <a:bodyPr/>
        <a:lstStyle/>
        <a:p>
          <a:endParaRPr lang="zh-CN" altLang="en-US"/>
        </a:p>
      </dgm:t>
    </dgm:pt>
    <dgm:pt modelId="{6851333E-DDA2-4FAE-9660-A944855622A3}">
      <dgm:prSet phldrT="[文本]" custT="1"/>
      <dgm:spPr/>
      <dgm:t>
        <a:bodyPr/>
        <a:lstStyle/>
        <a:p>
          <a:r>
            <a:rPr lang="zh-CN" altLang="en-US" sz="2400" dirty="0"/>
            <a:t>规格化</a:t>
          </a:r>
        </a:p>
      </dgm:t>
    </dgm:pt>
    <dgm:pt modelId="{AD0F1B7D-C896-4167-BA82-BCA54BDF1C23}" type="parTrans" cxnId="{967E698F-81A2-4780-9F77-2860B22D27F6}">
      <dgm:prSet/>
      <dgm:spPr/>
      <dgm:t>
        <a:bodyPr/>
        <a:lstStyle/>
        <a:p>
          <a:endParaRPr lang="zh-CN" altLang="en-US"/>
        </a:p>
      </dgm:t>
    </dgm:pt>
    <dgm:pt modelId="{00658736-0A8A-43D6-9C09-4875EF8545AD}" type="sibTrans" cxnId="{967E698F-81A2-4780-9F77-2860B22D27F6}">
      <dgm:prSet/>
      <dgm:spPr/>
      <dgm:t>
        <a:bodyPr/>
        <a:lstStyle/>
        <a:p>
          <a:endParaRPr lang="zh-CN" altLang="en-US"/>
        </a:p>
      </dgm:t>
    </dgm:pt>
    <dgm:pt modelId="{9EBAB208-FC68-407F-B80F-AD76FA86D043}">
      <dgm:prSet phldrT="[文本]" custT="1"/>
      <dgm:spPr/>
      <dgm:t>
        <a:bodyPr/>
        <a:lstStyle/>
        <a:p>
          <a:r>
            <a:rPr lang="zh-CN" altLang="en-US" sz="2400" dirty="0"/>
            <a:t>确定符号位</a:t>
          </a:r>
        </a:p>
      </dgm:t>
    </dgm:pt>
    <dgm:pt modelId="{E410AF9B-4E8E-4F51-A2BA-B3151C8B498E}" type="parTrans" cxnId="{8426EF3E-CEA5-4745-AF61-AB27F8217DF5}">
      <dgm:prSet/>
      <dgm:spPr/>
      <dgm:t>
        <a:bodyPr/>
        <a:lstStyle/>
        <a:p>
          <a:endParaRPr lang="zh-CN" altLang="en-US"/>
        </a:p>
      </dgm:t>
    </dgm:pt>
    <dgm:pt modelId="{3E7F951A-0257-420B-98AC-D759821D9AD3}" type="sibTrans" cxnId="{8426EF3E-CEA5-4745-AF61-AB27F8217DF5}">
      <dgm:prSet/>
      <dgm:spPr/>
      <dgm:t>
        <a:bodyPr/>
        <a:lstStyle/>
        <a:p>
          <a:endParaRPr lang="zh-CN" altLang="en-US"/>
        </a:p>
      </dgm:t>
    </dgm:pt>
    <dgm:pt modelId="{8143ADEB-899A-4685-8AC7-E849ECE8831E}">
      <dgm:prSet phldrT="[文本]" custT="1"/>
      <dgm:spPr/>
      <dgm:t>
        <a:bodyPr/>
        <a:lstStyle/>
        <a:p>
          <a:r>
            <a:rPr lang="zh-CN" altLang="en-US" sz="2400" dirty="0"/>
            <a:t>舍入</a:t>
          </a:r>
        </a:p>
      </dgm:t>
    </dgm:pt>
    <dgm:pt modelId="{DDAD4DF6-7970-471B-B1AE-72020F907C9F}" type="parTrans" cxnId="{E56B651E-3381-4D9B-832B-1EECF584D2F4}">
      <dgm:prSet/>
      <dgm:spPr/>
      <dgm:t>
        <a:bodyPr/>
        <a:lstStyle/>
        <a:p>
          <a:endParaRPr lang="zh-CN" altLang="en-US"/>
        </a:p>
      </dgm:t>
    </dgm:pt>
    <dgm:pt modelId="{C7664B7A-2198-40A7-813E-A5F70DDCC1C9}" type="sibTrans" cxnId="{E56B651E-3381-4D9B-832B-1EECF584D2F4}">
      <dgm:prSet/>
      <dgm:spPr/>
      <dgm:t>
        <a:bodyPr/>
        <a:lstStyle/>
        <a:p>
          <a:endParaRPr lang="zh-CN" altLang="en-US"/>
        </a:p>
      </dgm:t>
    </dgm:pt>
    <dgm:pt modelId="{67A6E29F-53A9-422C-A861-F05DB126AD5E}" type="pres">
      <dgm:prSet presAssocID="{21AD4479-0FB8-41AD-90BC-75CCBE915068}" presName="Name0" presStyleCnt="0">
        <dgm:presLayoutVars>
          <dgm:dir/>
          <dgm:resizeHandles val="exact"/>
        </dgm:presLayoutVars>
      </dgm:prSet>
      <dgm:spPr/>
    </dgm:pt>
    <dgm:pt modelId="{520A1530-4A03-414F-B655-CF3452092B68}" type="pres">
      <dgm:prSet presAssocID="{64F60A6F-0E60-4C85-B52B-18555832FF67}" presName="composite" presStyleCnt="0"/>
      <dgm:spPr/>
    </dgm:pt>
    <dgm:pt modelId="{8E0DFE29-43CC-459B-8F86-E25988F634FB}" type="pres">
      <dgm:prSet presAssocID="{64F60A6F-0E60-4C85-B52B-18555832FF67}" presName="bgChev" presStyleLbl="node1" presStyleIdx="0" presStyleCnt="5"/>
      <dgm:spPr/>
    </dgm:pt>
    <dgm:pt modelId="{25D0B3CC-A714-49D8-902D-B768AC38A080}" type="pres">
      <dgm:prSet presAssocID="{64F60A6F-0E60-4C85-B52B-18555832FF67}" presName="txNode" presStyleLbl="fgAcc1" presStyleIdx="0" presStyleCnt="5" custScaleX="102603" custScaleY="164311">
        <dgm:presLayoutVars>
          <dgm:bulletEnabled val="1"/>
        </dgm:presLayoutVars>
      </dgm:prSet>
      <dgm:spPr/>
    </dgm:pt>
    <dgm:pt modelId="{55CDF028-8D14-4BC3-8250-1BAC180BD13D}" type="pres">
      <dgm:prSet presAssocID="{6B556A01-9595-4C0A-9836-9F1B414082D2}" presName="compositeSpace" presStyleCnt="0"/>
      <dgm:spPr/>
    </dgm:pt>
    <dgm:pt modelId="{2985EC34-8267-4822-92BE-A851716F0852}" type="pres">
      <dgm:prSet presAssocID="{0DCEF103-77D4-4EC2-918A-33ABD6361A79}" presName="composite" presStyleCnt="0"/>
      <dgm:spPr/>
    </dgm:pt>
    <dgm:pt modelId="{27A1227C-8CEE-49A9-B69A-E8C8057C4972}" type="pres">
      <dgm:prSet presAssocID="{0DCEF103-77D4-4EC2-918A-33ABD6361A79}" presName="bgChev" presStyleLbl="node1" presStyleIdx="1" presStyleCnt="5"/>
      <dgm:spPr/>
    </dgm:pt>
    <dgm:pt modelId="{E774BE4D-2A9F-4B7A-ADA9-B4CD9D251B4B}" type="pres">
      <dgm:prSet presAssocID="{0DCEF103-77D4-4EC2-918A-33ABD6361A79}" presName="txNode" presStyleLbl="fgAcc1" presStyleIdx="1" presStyleCnt="5" custScaleY="172426">
        <dgm:presLayoutVars>
          <dgm:bulletEnabled val="1"/>
        </dgm:presLayoutVars>
      </dgm:prSet>
      <dgm:spPr/>
    </dgm:pt>
    <dgm:pt modelId="{8700230F-2C2D-44C4-B926-78061B94C2CD}" type="pres">
      <dgm:prSet presAssocID="{03B3F87B-AE44-4047-A7E1-2DFB4FAA3487}" presName="compositeSpace" presStyleCnt="0"/>
      <dgm:spPr/>
    </dgm:pt>
    <dgm:pt modelId="{02610373-CB22-4EA1-ABE7-C86790B07116}" type="pres">
      <dgm:prSet presAssocID="{6851333E-DDA2-4FAE-9660-A944855622A3}" presName="composite" presStyleCnt="0"/>
      <dgm:spPr/>
    </dgm:pt>
    <dgm:pt modelId="{2786B93C-35A5-4FCB-B0FC-2213BD92FE28}" type="pres">
      <dgm:prSet presAssocID="{6851333E-DDA2-4FAE-9660-A944855622A3}" presName="bgChev" presStyleLbl="node1" presStyleIdx="2" presStyleCnt="5"/>
      <dgm:spPr/>
    </dgm:pt>
    <dgm:pt modelId="{4EE5FDB5-3BCE-40B4-8DFB-64EB9B64289B}" type="pres">
      <dgm:prSet presAssocID="{6851333E-DDA2-4FAE-9660-A944855622A3}" presName="txNode" presStyleLbl="fgAcc1" presStyleIdx="2" presStyleCnt="5">
        <dgm:presLayoutVars>
          <dgm:bulletEnabled val="1"/>
        </dgm:presLayoutVars>
      </dgm:prSet>
      <dgm:spPr/>
    </dgm:pt>
    <dgm:pt modelId="{694FB407-EBA2-45FB-9CD0-8A51DB7BAC1F}" type="pres">
      <dgm:prSet presAssocID="{00658736-0A8A-43D6-9C09-4875EF8545AD}" presName="compositeSpace" presStyleCnt="0"/>
      <dgm:spPr/>
    </dgm:pt>
    <dgm:pt modelId="{3B22125B-8E78-4227-B366-E1EFEEC45B86}" type="pres">
      <dgm:prSet presAssocID="{8143ADEB-899A-4685-8AC7-E849ECE8831E}" presName="composite" presStyleCnt="0"/>
      <dgm:spPr/>
    </dgm:pt>
    <dgm:pt modelId="{547B3BF3-96B9-4833-BB56-7BAB9649A9B3}" type="pres">
      <dgm:prSet presAssocID="{8143ADEB-899A-4685-8AC7-E849ECE8831E}" presName="bgChev" presStyleLbl="node1" presStyleIdx="3" presStyleCnt="5"/>
      <dgm:spPr/>
    </dgm:pt>
    <dgm:pt modelId="{1F6F5B94-E14C-4E85-BD94-52B1D7EAE634}" type="pres">
      <dgm:prSet presAssocID="{8143ADEB-899A-4685-8AC7-E849ECE8831E}" presName="txNode" presStyleLbl="fgAcc1" presStyleIdx="3" presStyleCnt="5">
        <dgm:presLayoutVars>
          <dgm:bulletEnabled val="1"/>
        </dgm:presLayoutVars>
      </dgm:prSet>
      <dgm:spPr/>
    </dgm:pt>
    <dgm:pt modelId="{A808AC7A-5120-467D-B1C9-209202C811BC}" type="pres">
      <dgm:prSet presAssocID="{C7664B7A-2198-40A7-813E-A5F70DDCC1C9}" presName="compositeSpace" presStyleCnt="0"/>
      <dgm:spPr/>
    </dgm:pt>
    <dgm:pt modelId="{90E9BB51-494F-4BC0-B55D-1F9A4E8192CA}" type="pres">
      <dgm:prSet presAssocID="{9EBAB208-FC68-407F-B80F-AD76FA86D043}" presName="composite" presStyleCnt="0"/>
      <dgm:spPr/>
    </dgm:pt>
    <dgm:pt modelId="{EA816025-E97A-4E49-A266-B7E20D48E9A6}" type="pres">
      <dgm:prSet presAssocID="{9EBAB208-FC68-407F-B80F-AD76FA86D043}" presName="bgChev" presStyleLbl="node1" presStyleIdx="4" presStyleCnt="5"/>
      <dgm:spPr/>
    </dgm:pt>
    <dgm:pt modelId="{AFFDEB06-A30E-4863-A236-FD3921B80B7B}" type="pres">
      <dgm:prSet presAssocID="{9EBAB208-FC68-407F-B80F-AD76FA86D043}" presName="txNode" presStyleLbl="fgAcc1" presStyleIdx="4" presStyleCnt="5" custScaleY="164766">
        <dgm:presLayoutVars>
          <dgm:bulletEnabled val="1"/>
        </dgm:presLayoutVars>
      </dgm:prSet>
      <dgm:spPr/>
    </dgm:pt>
  </dgm:ptLst>
  <dgm:cxnLst>
    <dgm:cxn modelId="{E56B651E-3381-4D9B-832B-1EECF584D2F4}" srcId="{21AD4479-0FB8-41AD-90BC-75CCBE915068}" destId="{8143ADEB-899A-4685-8AC7-E849ECE8831E}" srcOrd="3" destOrd="0" parTransId="{DDAD4DF6-7970-471B-B1AE-72020F907C9F}" sibTransId="{C7664B7A-2198-40A7-813E-A5F70DDCC1C9}"/>
    <dgm:cxn modelId="{083D1C28-6EAB-4B41-9701-00C0BEE6085C}" type="presOf" srcId="{64F60A6F-0E60-4C85-B52B-18555832FF67}" destId="{25D0B3CC-A714-49D8-902D-B768AC38A080}" srcOrd="0" destOrd="0" presId="urn:microsoft.com/office/officeart/2005/8/layout/chevronAccent+Icon"/>
    <dgm:cxn modelId="{8426EF3E-CEA5-4745-AF61-AB27F8217DF5}" srcId="{21AD4479-0FB8-41AD-90BC-75CCBE915068}" destId="{9EBAB208-FC68-407F-B80F-AD76FA86D043}" srcOrd="4" destOrd="0" parTransId="{E410AF9B-4E8E-4F51-A2BA-B3151C8B498E}" sibTransId="{3E7F951A-0257-420B-98AC-D759821D9AD3}"/>
    <dgm:cxn modelId="{BAA38444-716D-4ABA-9793-E67AEA9F5F66}" srcId="{21AD4479-0FB8-41AD-90BC-75CCBE915068}" destId="{0DCEF103-77D4-4EC2-918A-33ABD6361A79}" srcOrd="1" destOrd="0" parTransId="{01A2B9A2-4E7A-46E5-ABDD-8941FDBA577B}" sibTransId="{03B3F87B-AE44-4047-A7E1-2DFB4FAA3487}"/>
    <dgm:cxn modelId="{C119766F-ACE6-44E8-A58B-8E6C69F5CEF8}" srcId="{21AD4479-0FB8-41AD-90BC-75CCBE915068}" destId="{64F60A6F-0E60-4C85-B52B-18555832FF67}" srcOrd="0" destOrd="0" parTransId="{0B5049A1-0B8F-4008-A95E-299D4E9836B9}" sibTransId="{6B556A01-9595-4C0A-9836-9F1B414082D2}"/>
    <dgm:cxn modelId="{967E698F-81A2-4780-9F77-2860B22D27F6}" srcId="{21AD4479-0FB8-41AD-90BC-75CCBE915068}" destId="{6851333E-DDA2-4FAE-9660-A944855622A3}" srcOrd="2" destOrd="0" parTransId="{AD0F1B7D-C896-4167-BA82-BCA54BDF1C23}" sibTransId="{00658736-0A8A-43D6-9C09-4875EF8545AD}"/>
    <dgm:cxn modelId="{4D36EC98-A272-424E-B73D-F8884778711C}" type="presOf" srcId="{8143ADEB-899A-4685-8AC7-E849ECE8831E}" destId="{1F6F5B94-E14C-4E85-BD94-52B1D7EAE634}" srcOrd="0" destOrd="0" presId="urn:microsoft.com/office/officeart/2005/8/layout/chevronAccent+Icon"/>
    <dgm:cxn modelId="{AF347FB2-3DE4-6841-AFE2-81F69EB013D9}" type="presOf" srcId="{6851333E-DDA2-4FAE-9660-A944855622A3}" destId="{4EE5FDB5-3BCE-40B4-8DFB-64EB9B64289B}" srcOrd="0" destOrd="0" presId="urn:microsoft.com/office/officeart/2005/8/layout/chevronAccent+Icon"/>
    <dgm:cxn modelId="{428FFFCE-11C7-3A49-9ECE-9FF9E9F0C9E2}" type="presOf" srcId="{0DCEF103-77D4-4EC2-918A-33ABD6361A79}" destId="{E774BE4D-2A9F-4B7A-ADA9-B4CD9D251B4B}" srcOrd="0" destOrd="0" presId="urn:microsoft.com/office/officeart/2005/8/layout/chevronAccent+Icon"/>
    <dgm:cxn modelId="{40765CF0-68EB-BA49-AD12-9CC6B985C0B7}" type="presOf" srcId="{9EBAB208-FC68-407F-B80F-AD76FA86D043}" destId="{AFFDEB06-A30E-4863-A236-FD3921B80B7B}" srcOrd="0" destOrd="0" presId="urn:microsoft.com/office/officeart/2005/8/layout/chevronAccent+Icon"/>
    <dgm:cxn modelId="{54B81EF3-6380-1049-A409-C406C143B0F1}" type="presOf" srcId="{21AD4479-0FB8-41AD-90BC-75CCBE915068}" destId="{67A6E29F-53A9-422C-A861-F05DB126AD5E}" srcOrd="0" destOrd="0" presId="urn:microsoft.com/office/officeart/2005/8/layout/chevronAccent+Icon"/>
    <dgm:cxn modelId="{CB0A2048-6F74-F948-B279-4A99139D0CAB}" type="presParOf" srcId="{67A6E29F-53A9-422C-A861-F05DB126AD5E}" destId="{520A1530-4A03-414F-B655-CF3452092B68}" srcOrd="0" destOrd="0" presId="urn:microsoft.com/office/officeart/2005/8/layout/chevronAccent+Icon"/>
    <dgm:cxn modelId="{7AF2209B-FA4D-5141-B09B-D51456D0FED5}" type="presParOf" srcId="{520A1530-4A03-414F-B655-CF3452092B68}" destId="{8E0DFE29-43CC-459B-8F86-E25988F634FB}" srcOrd="0" destOrd="0" presId="urn:microsoft.com/office/officeart/2005/8/layout/chevronAccent+Icon"/>
    <dgm:cxn modelId="{72B55E70-F104-9A43-ADA3-BD0EC0A9A710}" type="presParOf" srcId="{520A1530-4A03-414F-B655-CF3452092B68}" destId="{25D0B3CC-A714-49D8-902D-B768AC38A080}" srcOrd="1" destOrd="0" presId="urn:microsoft.com/office/officeart/2005/8/layout/chevronAccent+Icon"/>
    <dgm:cxn modelId="{9523161B-1058-5B4F-8E50-559DE19B1838}" type="presParOf" srcId="{67A6E29F-53A9-422C-A861-F05DB126AD5E}" destId="{55CDF028-8D14-4BC3-8250-1BAC180BD13D}" srcOrd="1" destOrd="0" presId="urn:microsoft.com/office/officeart/2005/8/layout/chevronAccent+Icon"/>
    <dgm:cxn modelId="{2BE383FF-7274-B245-ADAE-231C0BD78344}" type="presParOf" srcId="{67A6E29F-53A9-422C-A861-F05DB126AD5E}" destId="{2985EC34-8267-4822-92BE-A851716F0852}" srcOrd="2" destOrd="0" presId="urn:microsoft.com/office/officeart/2005/8/layout/chevronAccent+Icon"/>
    <dgm:cxn modelId="{1FF22DF2-4F24-9F49-8B11-09F7AA1EC95B}" type="presParOf" srcId="{2985EC34-8267-4822-92BE-A851716F0852}" destId="{27A1227C-8CEE-49A9-B69A-E8C8057C4972}" srcOrd="0" destOrd="0" presId="urn:microsoft.com/office/officeart/2005/8/layout/chevronAccent+Icon"/>
    <dgm:cxn modelId="{34740265-7937-6B42-8AD0-F8FA75E6F860}" type="presParOf" srcId="{2985EC34-8267-4822-92BE-A851716F0852}" destId="{E774BE4D-2A9F-4B7A-ADA9-B4CD9D251B4B}" srcOrd="1" destOrd="0" presId="urn:microsoft.com/office/officeart/2005/8/layout/chevronAccent+Icon"/>
    <dgm:cxn modelId="{063BF26F-0666-534C-8D71-92418DF06008}" type="presParOf" srcId="{67A6E29F-53A9-422C-A861-F05DB126AD5E}" destId="{8700230F-2C2D-44C4-B926-78061B94C2CD}" srcOrd="3" destOrd="0" presId="urn:microsoft.com/office/officeart/2005/8/layout/chevronAccent+Icon"/>
    <dgm:cxn modelId="{647D1AAD-6CD7-F240-B2B9-86D136C1729F}" type="presParOf" srcId="{67A6E29F-53A9-422C-A861-F05DB126AD5E}" destId="{02610373-CB22-4EA1-ABE7-C86790B07116}" srcOrd="4" destOrd="0" presId="urn:microsoft.com/office/officeart/2005/8/layout/chevronAccent+Icon"/>
    <dgm:cxn modelId="{F480FDCE-1A2F-0C4B-A7F3-B7CA038A1262}" type="presParOf" srcId="{02610373-CB22-4EA1-ABE7-C86790B07116}" destId="{2786B93C-35A5-4FCB-B0FC-2213BD92FE28}" srcOrd="0" destOrd="0" presId="urn:microsoft.com/office/officeart/2005/8/layout/chevronAccent+Icon"/>
    <dgm:cxn modelId="{44BC6F8D-571B-5A4C-9AE1-A90D3DE83085}" type="presParOf" srcId="{02610373-CB22-4EA1-ABE7-C86790B07116}" destId="{4EE5FDB5-3BCE-40B4-8DFB-64EB9B64289B}" srcOrd="1" destOrd="0" presId="urn:microsoft.com/office/officeart/2005/8/layout/chevronAccent+Icon"/>
    <dgm:cxn modelId="{6F9B8535-6562-864F-AC02-679DC887462A}" type="presParOf" srcId="{67A6E29F-53A9-422C-A861-F05DB126AD5E}" destId="{694FB407-EBA2-45FB-9CD0-8A51DB7BAC1F}" srcOrd="5" destOrd="0" presId="urn:microsoft.com/office/officeart/2005/8/layout/chevronAccent+Icon"/>
    <dgm:cxn modelId="{6B0FE4BA-9D45-584C-A6AC-BBF08F3ED53E}" type="presParOf" srcId="{67A6E29F-53A9-422C-A861-F05DB126AD5E}" destId="{3B22125B-8E78-4227-B366-E1EFEEC45B86}" srcOrd="6" destOrd="0" presId="urn:microsoft.com/office/officeart/2005/8/layout/chevronAccent+Icon"/>
    <dgm:cxn modelId="{A27CD7B5-30FB-9F4A-8D2B-F0036DBF6050}" type="presParOf" srcId="{3B22125B-8E78-4227-B366-E1EFEEC45B86}" destId="{547B3BF3-96B9-4833-BB56-7BAB9649A9B3}" srcOrd="0" destOrd="0" presId="urn:microsoft.com/office/officeart/2005/8/layout/chevronAccent+Icon"/>
    <dgm:cxn modelId="{3D69A45B-8D49-374C-92A6-2507A59240C1}" type="presParOf" srcId="{3B22125B-8E78-4227-B366-E1EFEEC45B86}" destId="{1F6F5B94-E14C-4E85-BD94-52B1D7EAE634}" srcOrd="1" destOrd="0" presId="urn:microsoft.com/office/officeart/2005/8/layout/chevronAccent+Icon"/>
    <dgm:cxn modelId="{E1378551-2A63-8F44-BF61-3E38F4A60852}" type="presParOf" srcId="{67A6E29F-53A9-422C-A861-F05DB126AD5E}" destId="{A808AC7A-5120-467D-B1C9-209202C811BC}" srcOrd="7" destOrd="0" presId="urn:microsoft.com/office/officeart/2005/8/layout/chevronAccent+Icon"/>
    <dgm:cxn modelId="{4929E3F9-2100-BF4C-97F6-7D33D33FB3E7}" type="presParOf" srcId="{67A6E29F-53A9-422C-A861-F05DB126AD5E}" destId="{90E9BB51-494F-4BC0-B55D-1F9A4E8192CA}" srcOrd="8" destOrd="0" presId="urn:microsoft.com/office/officeart/2005/8/layout/chevronAccent+Icon"/>
    <dgm:cxn modelId="{915BA3B5-B576-E540-8ED9-B9C6F961C51C}" type="presParOf" srcId="{90E9BB51-494F-4BC0-B55D-1F9A4E8192CA}" destId="{EA816025-E97A-4E49-A266-B7E20D48E9A6}" srcOrd="0" destOrd="0" presId="urn:microsoft.com/office/officeart/2005/8/layout/chevronAccent+Icon"/>
    <dgm:cxn modelId="{4588285F-AAD8-A141-9C7A-8B43A9D9BF83}" type="presParOf" srcId="{90E9BB51-494F-4BC0-B55D-1F9A4E8192CA}" destId="{AFFDEB06-A30E-4863-A236-FD3921B80B7B}"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AD4479-0FB8-41AD-90BC-75CCBE915068}" type="doc">
      <dgm:prSet loTypeId="urn:microsoft.com/office/officeart/2005/8/layout/chevronAccent+Icon" loCatId="process" qsTypeId="urn:microsoft.com/office/officeart/2005/8/quickstyle/simple1" qsCatId="simple" csTypeId="urn:microsoft.com/office/officeart/2005/8/colors/colorful3" csCatId="colorful" phldr="1"/>
      <dgm:spPr/>
    </dgm:pt>
    <dgm:pt modelId="{64F60A6F-0E60-4C85-B52B-18555832FF67}">
      <dgm:prSet phldrT="[文本]" custT="1"/>
      <dgm:spPr/>
      <dgm:t>
        <a:bodyPr/>
        <a:lstStyle/>
        <a:p>
          <a:r>
            <a:rPr lang="zh-CN" altLang="en-US" sz="2400" dirty="0"/>
            <a:t>阶码相加</a:t>
          </a:r>
          <a:r>
            <a:rPr lang="en-US" altLang="zh-CN" sz="2400" dirty="0"/>
            <a:t>/</a:t>
          </a:r>
          <a:r>
            <a:rPr lang="zh-CN" altLang="en-US" sz="2400" dirty="0"/>
            <a:t>减</a:t>
          </a:r>
        </a:p>
      </dgm:t>
    </dgm:pt>
    <dgm:pt modelId="{0B5049A1-0B8F-4008-A95E-299D4E9836B9}" type="parTrans" cxnId="{C119766F-ACE6-44E8-A58B-8E6C69F5CEF8}">
      <dgm:prSet/>
      <dgm:spPr/>
      <dgm:t>
        <a:bodyPr/>
        <a:lstStyle/>
        <a:p>
          <a:endParaRPr lang="zh-CN" altLang="en-US"/>
        </a:p>
      </dgm:t>
    </dgm:pt>
    <dgm:pt modelId="{6B556A01-9595-4C0A-9836-9F1B414082D2}" type="sibTrans" cxnId="{C119766F-ACE6-44E8-A58B-8E6C69F5CEF8}">
      <dgm:prSet/>
      <dgm:spPr/>
      <dgm:t>
        <a:bodyPr/>
        <a:lstStyle/>
        <a:p>
          <a:endParaRPr lang="zh-CN" altLang="en-US"/>
        </a:p>
      </dgm:t>
    </dgm:pt>
    <dgm:pt modelId="{0DCEF103-77D4-4EC2-918A-33ABD6361A79}">
      <dgm:prSet phldrT="[文本]" custT="1"/>
      <dgm:spPr/>
      <dgm:t>
        <a:bodyPr/>
        <a:lstStyle/>
        <a:p>
          <a:r>
            <a:rPr lang="zh-CN" altLang="en-US" sz="2400" dirty="0"/>
            <a:t>尾数相乘</a:t>
          </a:r>
          <a:r>
            <a:rPr lang="en-US" altLang="zh-CN" sz="2400" dirty="0"/>
            <a:t>/</a:t>
          </a:r>
          <a:r>
            <a:rPr lang="zh-CN" altLang="en-US" sz="2400" dirty="0"/>
            <a:t>除</a:t>
          </a:r>
        </a:p>
      </dgm:t>
    </dgm:pt>
    <dgm:pt modelId="{01A2B9A2-4E7A-46E5-ABDD-8941FDBA577B}" type="parTrans" cxnId="{BAA38444-716D-4ABA-9793-E67AEA9F5F66}">
      <dgm:prSet/>
      <dgm:spPr/>
      <dgm:t>
        <a:bodyPr/>
        <a:lstStyle/>
        <a:p>
          <a:endParaRPr lang="zh-CN" altLang="en-US"/>
        </a:p>
      </dgm:t>
    </dgm:pt>
    <dgm:pt modelId="{03B3F87B-AE44-4047-A7E1-2DFB4FAA3487}" type="sibTrans" cxnId="{BAA38444-716D-4ABA-9793-E67AEA9F5F66}">
      <dgm:prSet/>
      <dgm:spPr/>
      <dgm:t>
        <a:bodyPr/>
        <a:lstStyle/>
        <a:p>
          <a:endParaRPr lang="zh-CN" altLang="en-US"/>
        </a:p>
      </dgm:t>
    </dgm:pt>
    <dgm:pt modelId="{6851333E-DDA2-4FAE-9660-A944855622A3}">
      <dgm:prSet phldrT="[文本]" custT="1"/>
      <dgm:spPr/>
      <dgm:t>
        <a:bodyPr/>
        <a:lstStyle/>
        <a:p>
          <a:r>
            <a:rPr lang="zh-CN" altLang="en-US" sz="2400" dirty="0"/>
            <a:t>规格化</a:t>
          </a:r>
        </a:p>
      </dgm:t>
    </dgm:pt>
    <dgm:pt modelId="{AD0F1B7D-C896-4167-BA82-BCA54BDF1C23}" type="parTrans" cxnId="{967E698F-81A2-4780-9F77-2860B22D27F6}">
      <dgm:prSet/>
      <dgm:spPr/>
      <dgm:t>
        <a:bodyPr/>
        <a:lstStyle/>
        <a:p>
          <a:endParaRPr lang="zh-CN" altLang="en-US"/>
        </a:p>
      </dgm:t>
    </dgm:pt>
    <dgm:pt modelId="{00658736-0A8A-43D6-9C09-4875EF8545AD}" type="sibTrans" cxnId="{967E698F-81A2-4780-9F77-2860B22D27F6}">
      <dgm:prSet/>
      <dgm:spPr/>
      <dgm:t>
        <a:bodyPr/>
        <a:lstStyle/>
        <a:p>
          <a:endParaRPr lang="zh-CN" altLang="en-US"/>
        </a:p>
      </dgm:t>
    </dgm:pt>
    <dgm:pt modelId="{9EBAB208-FC68-407F-B80F-AD76FA86D043}">
      <dgm:prSet phldrT="[文本]" custT="1"/>
      <dgm:spPr/>
      <dgm:t>
        <a:bodyPr/>
        <a:lstStyle/>
        <a:p>
          <a:r>
            <a:rPr lang="zh-CN" altLang="en-US" sz="2400" dirty="0"/>
            <a:t>确定符号位</a:t>
          </a:r>
        </a:p>
      </dgm:t>
    </dgm:pt>
    <dgm:pt modelId="{E410AF9B-4E8E-4F51-A2BA-B3151C8B498E}" type="parTrans" cxnId="{8426EF3E-CEA5-4745-AF61-AB27F8217DF5}">
      <dgm:prSet/>
      <dgm:spPr/>
      <dgm:t>
        <a:bodyPr/>
        <a:lstStyle/>
        <a:p>
          <a:endParaRPr lang="zh-CN" altLang="en-US"/>
        </a:p>
      </dgm:t>
    </dgm:pt>
    <dgm:pt modelId="{3E7F951A-0257-420B-98AC-D759821D9AD3}" type="sibTrans" cxnId="{8426EF3E-CEA5-4745-AF61-AB27F8217DF5}">
      <dgm:prSet/>
      <dgm:spPr/>
      <dgm:t>
        <a:bodyPr/>
        <a:lstStyle/>
        <a:p>
          <a:endParaRPr lang="zh-CN" altLang="en-US"/>
        </a:p>
      </dgm:t>
    </dgm:pt>
    <dgm:pt modelId="{8143ADEB-899A-4685-8AC7-E849ECE8831E}">
      <dgm:prSet phldrT="[文本]" custT="1"/>
      <dgm:spPr/>
      <dgm:t>
        <a:bodyPr/>
        <a:lstStyle/>
        <a:p>
          <a:r>
            <a:rPr lang="zh-CN" altLang="en-US" sz="2400" dirty="0"/>
            <a:t>舍入</a:t>
          </a:r>
        </a:p>
      </dgm:t>
    </dgm:pt>
    <dgm:pt modelId="{DDAD4DF6-7970-471B-B1AE-72020F907C9F}" type="parTrans" cxnId="{E56B651E-3381-4D9B-832B-1EECF584D2F4}">
      <dgm:prSet/>
      <dgm:spPr/>
      <dgm:t>
        <a:bodyPr/>
        <a:lstStyle/>
        <a:p>
          <a:endParaRPr lang="zh-CN" altLang="en-US"/>
        </a:p>
      </dgm:t>
    </dgm:pt>
    <dgm:pt modelId="{C7664B7A-2198-40A7-813E-A5F70DDCC1C9}" type="sibTrans" cxnId="{E56B651E-3381-4D9B-832B-1EECF584D2F4}">
      <dgm:prSet/>
      <dgm:spPr/>
      <dgm:t>
        <a:bodyPr/>
        <a:lstStyle/>
        <a:p>
          <a:endParaRPr lang="zh-CN" altLang="en-US"/>
        </a:p>
      </dgm:t>
    </dgm:pt>
    <dgm:pt modelId="{67A6E29F-53A9-422C-A861-F05DB126AD5E}" type="pres">
      <dgm:prSet presAssocID="{21AD4479-0FB8-41AD-90BC-75CCBE915068}" presName="Name0" presStyleCnt="0">
        <dgm:presLayoutVars>
          <dgm:dir/>
          <dgm:resizeHandles val="exact"/>
        </dgm:presLayoutVars>
      </dgm:prSet>
      <dgm:spPr/>
    </dgm:pt>
    <dgm:pt modelId="{520A1530-4A03-414F-B655-CF3452092B68}" type="pres">
      <dgm:prSet presAssocID="{64F60A6F-0E60-4C85-B52B-18555832FF67}" presName="composite" presStyleCnt="0"/>
      <dgm:spPr/>
    </dgm:pt>
    <dgm:pt modelId="{8E0DFE29-43CC-459B-8F86-E25988F634FB}" type="pres">
      <dgm:prSet presAssocID="{64F60A6F-0E60-4C85-B52B-18555832FF67}" presName="bgChev" presStyleLbl="node1" presStyleIdx="0" presStyleCnt="5"/>
      <dgm:spPr/>
    </dgm:pt>
    <dgm:pt modelId="{25D0B3CC-A714-49D8-902D-B768AC38A080}" type="pres">
      <dgm:prSet presAssocID="{64F60A6F-0E60-4C85-B52B-18555832FF67}" presName="txNode" presStyleLbl="fgAcc1" presStyleIdx="0" presStyleCnt="5" custScaleX="102603" custScaleY="164311">
        <dgm:presLayoutVars>
          <dgm:bulletEnabled val="1"/>
        </dgm:presLayoutVars>
      </dgm:prSet>
      <dgm:spPr/>
    </dgm:pt>
    <dgm:pt modelId="{55CDF028-8D14-4BC3-8250-1BAC180BD13D}" type="pres">
      <dgm:prSet presAssocID="{6B556A01-9595-4C0A-9836-9F1B414082D2}" presName="compositeSpace" presStyleCnt="0"/>
      <dgm:spPr/>
    </dgm:pt>
    <dgm:pt modelId="{2985EC34-8267-4822-92BE-A851716F0852}" type="pres">
      <dgm:prSet presAssocID="{0DCEF103-77D4-4EC2-918A-33ABD6361A79}" presName="composite" presStyleCnt="0"/>
      <dgm:spPr/>
    </dgm:pt>
    <dgm:pt modelId="{27A1227C-8CEE-49A9-B69A-E8C8057C4972}" type="pres">
      <dgm:prSet presAssocID="{0DCEF103-77D4-4EC2-918A-33ABD6361A79}" presName="bgChev" presStyleLbl="node1" presStyleIdx="1" presStyleCnt="5"/>
      <dgm:spPr/>
    </dgm:pt>
    <dgm:pt modelId="{E774BE4D-2A9F-4B7A-ADA9-B4CD9D251B4B}" type="pres">
      <dgm:prSet presAssocID="{0DCEF103-77D4-4EC2-918A-33ABD6361A79}" presName="txNode" presStyleLbl="fgAcc1" presStyleIdx="1" presStyleCnt="5" custScaleY="172426">
        <dgm:presLayoutVars>
          <dgm:bulletEnabled val="1"/>
        </dgm:presLayoutVars>
      </dgm:prSet>
      <dgm:spPr/>
    </dgm:pt>
    <dgm:pt modelId="{8700230F-2C2D-44C4-B926-78061B94C2CD}" type="pres">
      <dgm:prSet presAssocID="{03B3F87B-AE44-4047-A7E1-2DFB4FAA3487}" presName="compositeSpace" presStyleCnt="0"/>
      <dgm:spPr/>
    </dgm:pt>
    <dgm:pt modelId="{02610373-CB22-4EA1-ABE7-C86790B07116}" type="pres">
      <dgm:prSet presAssocID="{6851333E-DDA2-4FAE-9660-A944855622A3}" presName="composite" presStyleCnt="0"/>
      <dgm:spPr/>
    </dgm:pt>
    <dgm:pt modelId="{2786B93C-35A5-4FCB-B0FC-2213BD92FE28}" type="pres">
      <dgm:prSet presAssocID="{6851333E-DDA2-4FAE-9660-A944855622A3}" presName="bgChev" presStyleLbl="node1" presStyleIdx="2" presStyleCnt="5"/>
      <dgm:spPr/>
    </dgm:pt>
    <dgm:pt modelId="{4EE5FDB5-3BCE-40B4-8DFB-64EB9B64289B}" type="pres">
      <dgm:prSet presAssocID="{6851333E-DDA2-4FAE-9660-A944855622A3}" presName="txNode" presStyleLbl="fgAcc1" presStyleIdx="2" presStyleCnt="5">
        <dgm:presLayoutVars>
          <dgm:bulletEnabled val="1"/>
        </dgm:presLayoutVars>
      </dgm:prSet>
      <dgm:spPr/>
    </dgm:pt>
    <dgm:pt modelId="{694FB407-EBA2-45FB-9CD0-8A51DB7BAC1F}" type="pres">
      <dgm:prSet presAssocID="{00658736-0A8A-43D6-9C09-4875EF8545AD}" presName="compositeSpace" presStyleCnt="0"/>
      <dgm:spPr/>
    </dgm:pt>
    <dgm:pt modelId="{3B22125B-8E78-4227-B366-E1EFEEC45B86}" type="pres">
      <dgm:prSet presAssocID="{8143ADEB-899A-4685-8AC7-E849ECE8831E}" presName="composite" presStyleCnt="0"/>
      <dgm:spPr/>
    </dgm:pt>
    <dgm:pt modelId="{547B3BF3-96B9-4833-BB56-7BAB9649A9B3}" type="pres">
      <dgm:prSet presAssocID="{8143ADEB-899A-4685-8AC7-E849ECE8831E}" presName="bgChev" presStyleLbl="node1" presStyleIdx="3" presStyleCnt="5"/>
      <dgm:spPr/>
    </dgm:pt>
    <dgm:pt modelId="{1F6F5B94-E14C-4E85-BD94-52B1D7EAE634}" type="pres">
      <dgm:prSet presAssocID="{8143ADEB-899A-4685-8AC7-E849ECE8831E}" presName="txNode" presStyleLbl="fgAcc1" presStyleIdx="3" presStyleCnt="5">
        <dgm:presLayoutVars>
          <dgm:bulletEnabled val="1"/>
        </dgm:presLayoutVars>
      </dgm:prSet>
      <dgm:spPr/>
    </dgm:pt>
    <dgm:pt modelId="{A808AC7A-5120-467D-B1C9-209202C811BC}" type="pres">
      <dgm:prSet presAssocID="{C7664B7A-2198-40A7-813E-A5F70DDCC1C9}" presName="compositeSpace" presStyleCnt="0"/>
      <dgm:spPr/>
    </dgm:pt>
    <dgm:pt modelId="{90E9BB51-494F-4BC0-B55D-1F9A4E8192CA}" type="pres">
      <dgm:prSet presAssocID="{9EBAB208-FC68-407F-B80F-AD76FA86D043}" presName="composite" presStyleCnt="0"/>
      <dgm:spPr/>
    </dgm:pt>
    <dgm:pt modelId="{EA816025-E97A-4E49-A266-B7E20D48E9A6}" type="pres">
      <dgm:prSet presAssocID="{9EBAB208-FC68-407F-B80F-AD76FA86D043}" presName="bgChev" presStyleLbl="node1" presStyleIdx="4" presStyleCnt="5"/>
      <dgm:spPr/>
    </dgm:pt>
    <dgm:pt modelId="{AFFDEB06-A30E-4863-A236-FD3921B80B7B}" type="pres">
      <dgm:prSet presAssocID="{9EBAB208-FC68-407F-B80F-AD76FA86D043}" presName="txNode" presStyleLbl="fgAcc1" presStyleIdx="4" presStyleCnt="5" custScaleY="164766">
        <dgm:presLayoutVars>
          <dgm:bulletEnabled val="1"/>
        </dgm:presLayoutVars>
      </dgm:prSet>
      <dgm:spPr/>
    </dgm:pt>
  </dgm:ptLst>
  <dgm:cxnLst>
    <dgm:cxn modelId="{E56B651E-3381-4D9B-832B-1EECF584D2F4}" srcId="{21AD4479-0FB8-41AD-90BC-75CCBE915068}" destId="{8143ADEB-899A-4685-8AC7-E849ECE8831E}" srcOrd="3" destOrd="0" parTransId="{DDAD4DF6-7970-471B-B1AE-72020F907C9F}" sibTransId="{C7664B7A-2198-40A7-813E-A5F70DDCC1C9}"/>
    <dgm:cxn modelId="{8426EF3E-CEA5-4745-AF61-AB27F8217DF5}" srcId="{21AD4479-0FB8-41AD-90BC-75CCBE915068}" destId="{9EBAB208-FC68-407F-B80F-AD76FA86D043}" srcOrd="4" destOrd="0" parTransId="{E410AF9B-4E8E-4F51-A2BA-B3151C8B498E}" sibTransId="{3E7F951A-0257-420B-98AC-D759821D9AD3}"/>
    <dgm:cxn modelId="{BAA38444-716D-4ABA-9793-E67AEA9F5F66}" srcId="{21AD4479-0FB8-41AD-90BC-75CCBE915068}" destId="{0DCEF103-77D4-4EC2-918A-33ABD6361A79}" srcOrd="1" destOrd="0" parTransId="{01A2B9A2-4E7A-46E5-ABDD-8941FDBA577B}" sibTransId="{03B3F87B-AE44-4047-A7E1-2DFB4FAA3487}"/>
    <dgm:cxn modelId="{8E2BAA66-87E1-7C44-801F-F92DAA455C8A}" type="presOf" srcId="{9EBAB208-FC68-407F-B80F-AD76FA86D043}" destId="{AFFDEB06-A30E-4863-A236-FD3921B80B7B}" srcOrd="0" destOrd="0" presId="urn:microsoft.com/office/officeart/2005/8/layout/chevronAccent+Icon"/>
    <dgm:cxn modelId="{AF5C1D67-B82A-3540-B594-19561575B43A}" type="presOf" srcId="{64F60A6F-0E60-4C85-B52B-18555832FF67}" destId="{25D0B3CC-A714-49D8-902D-B768AC38A080}" srcOrd="0" destOrd="0" presId="urn:microsoft.com/office/officeart/2005/8/layout/chevronAccent+Icon"/>
    <dgm:cxn modelId="{C119766F-ACE6-44E8-A58B-8E6C69F5CEF8}" srcId="{21AD4479-0FB8-41AD-90BC-75CCBE915068}" destId="{64F60A6F-0E60-4C85-B52B-18555832FF67}" srcOrd="0" destOrd="0" parTransId="{0B5049A1-0B8F-4008-A95E-299D4E9836B9}" sibTransId="{6B556A01-9595-4C0A-9836-9F1B414082D2}"/>
    <dgm:cxn modelId="{969E697D-D643-7B46-86A9-239DC435C65D}" type="presOf" srcId="{8143ADEB-899A-4685-8AC7-E849ECE8831E}" destId="{1F6F5B94-E14C-4E85-BD94-52B1D7EAE634}" srcOrd="0" destOrd="0" presId="urn:microsoft.com/office/officeart/2005/8/layout/chevronAccent+Icon"/>
    <dgm:cxn modelId="{74CA0B8A-CBDC-8242-B779-6BFA9E02397B}" type="presOf" srcId="{6851333E-DDA2-4FAE-9660-A944855622A3}" destId="{4EE5FDB5-3BCE-40B4-8DFB-64EB9B64289B}" srcOrd="0" destOrd="0" presId="urn:microsoft.com/office/officeart/2005/8/layout/chevronAccent+Icon"/>
    <dgm:cxn modelId="{967E698F-81A2-4780-9F77-2860B22D27F6}" srcId="{21AD4479-0FB8-41AD-90BC-75CCBE915068}" destId="{6851333E-DDA2-4FAE-9660-A944855622A3}" srcOrd="2" destOrd="0" parTransId="{AD0F1B7D-C896-4167-BA82-BCA54BDF1C23}" sibTransId="{00658736-0A8A-43D6-9C09-4875EF8545AD}"/>
    <dgm:cxn modelId="{EAAB739B-12A4-BA42-B56D-84FB66C15E9E}" type="presOf" srcId="{0DCEF103-77D4-4EC2-918A-33ABD6361A79}" destId="{E774BE4D-2A9F-4B7A-ADA9-B4CD9D251B4B}" srcOrd="0" destOrd="0" presId="urn:microsoft.com/office/officeart/2005/8/layout/chevronAccent+Icon"/>
    <dgm:cxn modelId="{7D4010F1-4487-0744-A920-B5540108D4DF}" type="presOf" srcId="{21AD4479-0FB8-41AD-90BC-75CCBE915068}" destId="{67A6E29F-53A9-422C-A861-F05DB126AD5E}" srcOrd="0" destOrd="0" presId="urn:microsoft.com/office/officeart/2005/8/layout/chevronAccent+Icon"/>
    <dgm:cxn modelId="{1C5013F7-8DB6-D449-A7BC-17E0FCE12887}" type="presParOf" srcId="{67A6E29F-53A9-422C-A861-F05DB126AD5E}" destId="{520A1530-4A03-414F-B655-CF3452092B68}" srcOrd="0" destOrd="0" presId="urn:microsoft.com/office/officeart/2005/8/layout/chevronAccent+Icon"/>
    <dgm:cxn modelId="{0788C461-3642-434E-8B5C-FFAE30F694DD}" type="presParOf" srcId="{520A1530-4A03-414F-B655-CF3452092B68}" destId="{8E0DFE29-43CC-459B-8F86-E25988F634FB}" srcOrd="0" destOrd="0" presId="urn:microsoft.com/office/officeart/2005/8/layout/chevronAccent+Icon"/>
    <dgm:cxn modelId="{5882F219-A029-0D43-B8CE-DCB0327C2047}" type="presParOf" srcId="{520A1530-4A03-414F-B655-CF3452092B68}" destId="{25D0B3CC-A714-49D8-902D-B768AC38A080}" srcOrd="1" destOrd="0" presId="urn:microsoft.com/office/officeart/2005/8/layout/chevronAccent+Icon"/>
    <dgm:cxn modelId="{948B4826-1BF6-A14E-A790-B0C44469F7E7}" type="presParOf" srcId="{67A6E29F-53A9-422C-A861-F05DB126AD5E}" destId="{55CDF028-8D14-4BC3-8250-1BAC180BD13D}" srcOrd="1" destOrd="0" presId="urn:microsoft.com/office/officeart/2005/8/layout/chevronAccent+Icon"/>
    <dgm:cxn modelId="{46168AF8-8FCF-F54F-83B2-810CE45777DE}" type="presParOf" srcId="{67A6E29F-53A9-422C-A861-F05DB126AD5E}" destId="{2985EC34-8267-4822-92BE-A851716F0852}" srcOrd="2" destOrd="0" presId="urn:microsoft.com/office/officeart/2005/8/layout/chevronAccent+Icon"/>
    <dgm:cxn modelId="{E9DB0303-3198-4841-9EEF-AC7067AB2E00}" type="presParOf" srcId="{2985EC34-8267-4822-92BE-A851716F0852}" destId="{27A1227C-8CEE-49A9-B69A-E8C8057C4972}" srcOrd="0" destOrd="0" presId="urn:microsoft.com/office/officeart/2005/8/layout/chevronAccent+Icon"/>
    <dgm:cxn modelId="{B4DD8DBA-B3B9-5249-B910-0CC762B6A48D}" type="presParOf" srcId="{2985EC34-8267-4822-92BE-A851716F0852}" destId="{E774BE4D-2A9F-4B7A-ADA9-B4CD9D251B4B}" srcOrd="1" destOrd="0" presId="urn:microsoft.com/office/officeart/2005/8/layout/chevronAccent+Icon"/>
    <dgm:cxn modelId="{35124759-387F-0044-A5F0-FED328B4D9F4}" type="presParOf" srcId="{67A6E29F-53A9-422C-A861-F05DB126AD5E}" destId="{8700230F-2C2D-44C4-B926-78061B94C2CD}" srcOrd="3" destOrd="0" presId="urn:microsoft.com/office/officeart/2005/8/layout/chevronAccent+Icon"/>
    <dgm:cxn modelId="{66F6C6B3-450C-9F4E-8F17-26628935D51F}" type="presParOf" srcId="{67A6E29F-53A9-422C-A861-F05DB126AD5E}" destId="{02610373-CB22-4EA1-ABE7-C86790B07116}" srcOrd="4" destOrd="0" presId="urn:microsoft.com/office/officeart/2005/8/layout/chevronAccent+Icon"/>
    <dgm:cxn modelId="{EE45E952-E6C5-6E40-A4EC-AB8BAD355A27}" type="presParOf" srcId="{02610373-CB22-4EA1-ABE7-C86790B07116}" destId="{2786B93C-35A5-4FCB-B0FC-2213BD92FE28}" srcOrd="0" destOrd="0" presId="urn:microsoft.com/office/officeart/2005/8/layout/chevronAccent+Icon"/>
    <dgm:cxn modelId="{A5DDC545-7998-474C-98CC-38A95AC38226}" type="presParOf" srcId="{02610373-CB22-4EA1-ABE7-C86790B07116}" destId="{4EE5FDB5-3BCE-40B4-8DFB-64EB9B64289B}" srcOrd="1" destOrd="0" presId="urn:microsoft.com/office/officeart/2005/8/layout/chevronAccent+Icon"/>
    <dgm:cxn modelId="{836AC61E-F4DF-1A40-A33F-B3084DFBF1B8}" type="presParOf" srcId="{67A6E29F-53A9-422C-A861-F05DB126AD5E}" destId="{694FB407-EBA2-45FB-9CD0-8A51DB7BAC1F}" srcOrd="5" destOrd="0" presId="urn:microsoft.com/office/officeart/2005/8/layout/chevronAccent+Icon"/>
    <dgm:cxn modelId="{1DF674D3-A296-E348-A813-DC74A995579F}" type="presParOf" srcId="{67A6E29F-53A9-422C-A861-F05DB126AD5E}" destId="{3B22125B-8E78-4227-B366-E1EFEEC45B86}" srcOrd="6" destOrd="0" presId="urn:microsoft.com/office/officeart/2005/8/layout/chevronAccent+Icon"/>
    <dgm:cxn modelId="{D8CDC845-E8CE-2740-92F6-34711F374952}" type="presParOf" srcId="{3B22125B-8E78-4227-B366-E1EFEEC45B86}" destId="{547B3BF3-96B9-4833-BB56-7BAB9649A9B3}" srcOrd="0" destOrd="0" presId="urn:microsoft.com/office/officeart/2005/8/layout/chevronAccent+Icon"/>
    <dgm:cxn modelId="{3878EB33-5285-6147-A4E1-C3C9E421D996}" type="presParOf" srcId="{3B22125B-8E78-4227-B366-E1EFEEC45B86}" destId="{1F6F5B94-E14C-4E85-BD94-52B1D7EAE634}" srcOrd="1" destOrd="0" presId="urn:microsoft.com/office/officeart/2005/8/layout/chevronAccent+Icon"/>
    <dgm:cxn modelId="{948B7FC4-FCCC-D445-8FEB-62D14CDCFC17}" type="presParOf" srcId="{67A6E29F-53A9-422C-A861-F05DB126AD5E}" destId="{A808AC7A-5120-467D-B1C9-209202C811BC}" srcOrd="7" destOrd="0" presId="urn:microsoft.com/office/officeart/2005/8/layout/chevronAccent+Icon"/>
    <dgm:cxn modelId="{BF734FA0-DF87-5145-B92A-6ACE41574320}" type="presParOf" srcId="{67A6E29F-53A9-422C-A861-F05DB126AD5E}" destId="{90E9BB51-494F-4BC0-B55D-1F9A4E8192CA}" srcOrd="8" destOrd="0" presId="urn:microsoft.com/office/officeart/2005/8/layout/chevronAccent+Icon"/>
    <dgm:cxn modelId="{518E51BC-3E42-5949-9395-0E7B4BA0E92D}" type="presParOf" srcId="{90E9BB51-494F-4BC0-B55D-1F9A4E8192CA}" destId="{EA816025-E97A-4E49-A266-B7E20D48E9A6}" srcOrd="0" destOrd="0" presId="urn:microsoft.com/office/officeart/2005/8/layout/chevronAccent+Icon"/>
    <dgm:cxn modelId="{9E9CB88D-02FA-894C-94B3-2798AA972FFC}" type="presParOf" srcId="{90E9BB51-494F-4BC0-B55D-1F9A4E8192CA}" destId="{AFFDEB06-A30E-4863-A236-FD3921B80B7B}" srcOrd="1" destOrd="0" presId="urn:microsoft.com/office/officeart/2005/8/layout/chevronAccen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22975D-22C0-4393-9F05-C52E9378BB05}" type="doc">
      <dgm:prSet loTypeId="urn:microsoft.com/office/officeart/2005/8/layout/equation1" loCatId="relationship" qsTypeId="urn:microsoft.com/office/officeart/2005/8/quickstyle/simple1" qsCatId="simple" csTypeId="urn:microsoft.com/office/officeart/2005/8/colors/colorful3" csCatId="colorful" phldr="1"/>
      <dgm:spPr/>
    </dgm:pt>
    <dgm:pt modelId="{277A34C1-392D-4691-8727-FA40951FE920}">
      <dgm:prSet phldrT="[文本]" custT="1"/>
      <dgm:spPr/>
      <dgm:t>
        <a:bodyPr/>
        <a:lstStyle/>
        <a:p>
          <a:r>
            <a:rPr lang="pt-BR" altLang="zh-CN" sz="3600" dirty="0"/>
            <a:t>E</a:t>
          </a:r>
          <a:r>
            <a:rPr lang="pt-BR" altLang="zh-CN" sz="3600" baseline="-25000" dirty="0"/>
            <a:t>x</a:t>
          </a:r>
          <a:endParaRPr lang="zh-CN" altLang="en-US" sz="3600" baseline="-25000" dirty="0"/>
        </a:p>
      </dgm:t>
    </dgm:pt>
    <dgm:pt modelId="{BB6F6E04-7D6D-44FD-9FFB-A9DBAC9E022F}" type="parTrans" cxnId="{3C12BB69-1F1A-465F-855F-6BE812F9B565}">
      <dgm:prSet/>
      <dgm:spPr/>
      <dgm:t>
        <a:bodyPr/>
        <a:lstStyle/>
        <a:p>
          <a:endParaRPr lang="zh-CN" altLang="en-US"/>
        </a:p>
      </dgm:t>
    </dgm:pt>
    <dgm:pt modelId="{926E3072-7D8F-4AC7-B93B-44CF71685FC0}" type="sibTrans" cxnId="{3C12BB69-1F1A-465F-855F-6BE812F9B565}">
      <dgm:prSet/>
      <dgm:spPr/>
      <dgm:t>
        <a:bodyPr/>
        <a:lstStyle/>
        <a:p>
          <a:endParaRPr lang="zh-CN" altLang="en-US"/>
        </a:p>
      </dgm:t>
    </dgm:pt>
    <dgm:pt modelId="{B6831D82-4754-4067-94B6-C50894C96870}">
      <dgm:prSet phldrT="[文本]" custT="1"/>
      <dgm:spPr/>
      <dgm:t>
        <a:bodyPr/>
        <a:lstStyle/>
        <a:p>
          <a:r>
            <a:rPr lang="pt-BR" altLang="zh-CN" sz="3600" dirty="0"/>
            <a:t>E</a:t>
          </a:r>
          <a:r>
            <a:rPr lang="pt-BR" altLang="zh-CN" sz="3600" baseline="-25000" dirty="0"/>
            <a:t>y</a:t>
          </a:r>
          <a:endParaRPr lang="zh-CN" altLang="en-US" sz="4800" baseline="-25000" dirty="0"/>
        </a:p>
      </dgm:t>
    </dgm:pt>
    <dgm:pt modelId="{E81240DB-FA5B-4152-A004-F84A278C17A7}" type="parTrans" cxnId="{254EA2D1-8717-48A9-A981-75465962D7AB}">
      <dgm:prSet/>
      <dgm:spPr/>
      <dgm:t>
        <a:bodyPr/>
        <a:lstStyle/>
        <a:p>
          <a:endParaRPr lang="zh-CN" altLang="en-US"/>
        </a:p>
      </dgm:t>
    </dgm:pt>
    <dgm:pt modelId="{BDEB4072-DC9A-4B2D-9914-C501D26D9FB2}" type="sibTrans" cxnId="{254EA2D1-8717-48A9-A981-75465962D7AB}">
      <dgm:prSet/>
      <dgm:spPr/>
      <dgm:t>
        <a:bodyPr/>
        <a:lstStyle/>
        <a:p>
          <a:endParaRPr lang="zh-CN" altLang="en-US"/>
        </a:p>
      </dgm:t>
    </dgm:pt>
    <dgm:pt modelId="{684A3981-4CAD-4590-86AF-89E8AC0603CB}">
      <dgm:prSet phldrT="[文本]" custT="1"/>
      <dgm:spPr/>
      <dgm:t>
        <a:bodyPr/>
        <a:lstStyle/>
        <a:p>
          <a:r>
            <a:rPr lang="pt-BR" altLang="zh-CN" sz="3600" dirty="0"/>
            <a:t>E</a:t>
          </a:r>
          <a:r>
            <a:rPr lang="pt-BR" altLang="zh-CN" sz="3600" baseline="-25000" dirty="0"/>
            <a:t>b</a:t>
          </a:r>
          <a:endParaRPr lang="zh-CN" altLang="en-US" sz="4800" baseline="-25000" dirty="0"/>
        </a:p>
      </dgm:t>
    </dgm:pt>
    <dgm:pt modelId="{CD62ADFA-F76C-41C2-8DC4-AD0FAB3C09FD}" type="parTrans" cxnId="{3D442569-EAFB-4485-B451-5F8B67895DF7}">
      <dgm:prSet/>
      <dgm:spPr/>
      <dgm:t>
        <a:bodyPr/>
        <a:lstStyle/>
        <a:p>
          <a:endParaRPr lang="zh-CN" altLang="en-US"/>
        </a:p>
      </dgm:t>
    </dgm:pt>
    <dgm:pt modelId="{F4029F57-AF52-4E75-BA84-3DB733840977}" type="sibTrans" cxnId="{3D442569-EAFB-4485-B451-5F8B67895DF7}">
      <dgm:prSet/>
      <dgm:spPr/>
      <dgm:t>
        <a:bodyPr/>
        <a:lstStyle/>
        <a:p>
          <a:endParaRPr lang="zh-CN" altLang="en-US"/>
        </a:p>
      </dgm:t>
    </dgm:pt>
    <dgm:pt modelId="{9F292F83-269D-490B-836C-49BB1CAB9757}">
      <dgm:prSet phldrT="[文本]"/>
      <dgm:spPr/>
      <dgm:t>
        <a:bodyPr/>
        <a:lstStyle/>
        <a:p>
          <a:r>
            <a:rPr lang="pt-BR" altLang="zh-CN" dirty="0"/>
            <a:t>129</a:t>
          </a:r>
          <a:endParaRPr lang="zh-CN" altLang="en-US" dirty="0"/>
        </a:p>
      </dgm:t>
    </dgm:pt>
    <dgm:pt modelId="{36D9BBAB-3E9F-4D1E-BFAA-7CB40D60589B}" type="parTrans" cxnId="{EACD876D-3C08-41AD-9C7E-AF8A7118D5CB}">
      <dgm:prSet/>
      <dgm:spPr/>
      <dgm:t>
        <a:bodyPr/>
        <a:lstStyle/>
        <a:p>
          <a:endParaRPr lang="zh-CN" altLang="en-US"/>
        </a:p>
      </dgm:t>
    </dgm:pt>
    <dgm:pt modelId="{E64E8AC2-AFE4-4A56-9C6E-D8322F5F3BA1}" type="sibTrans" cxnId="{EACD876D-3C08-41AD-9C7E-AF8A7118D5CB}">
      <dgm:prSet/>
      <dgm:spPr/>
      <dgm:t>
        <a:bodyPr/>
        <a:lstStyle/>
        <a:p>
          <a:endParaRPr lang="zh-CN" altLang="en-US"/>
        </a:p>
      </dgm:t>
    </dgm:pt>
    <dgm:pt modelId="{7EFE30DF-7721-4144-A804-447D0C13FCC5}" type="pres">
      <dgm:prSet presAssocID="{F022975D-22C0-4393-9F05-C52E9378BB05}" presName="linearFlow" presStyleCnt="0">
        <dgm:presLayoutVars>
          <dgm:dir/>
          <dgm:resizeHandles val="exact"/>
        </dgm:presLayoutVars>
      </dgm:prSet>
      <dgm:spPr/>
    </dgm:pt>
    <dgm:pt modelId="{7BB1D142-FD21-4D95-8015-F952AC17E678}" type="pres">
      <dgm:prSet presAssocID="{277A34C1-392D-4691-8727-FA40951FE920}" presName="node" presStyleLbl="node1" presStyleIdx="0" presStyleCnt="4">
        <dgm:presLayoutVars>
          <dgm:bulletEnabled val="1"/>
        </dgm:presLayoutVars>
      </dgm:prSet>
      <dgm:spPr/>
    </dgm:pt>
    <dgm:pt modelId="{F6985176-5056-4275-9082-621828511B39}" type="pres">
      <dgm:prSet presAssocID="{926E3072-7D8F-4AC7-B93B-44CF71685FC0}" presName="spacerL" presStyleCnt="0"/>
      <dgm:spPr/>
    </dgm:pt>
    <dgm:pt modelId="{061D5ED0-7FBD-4034-B554-40FC015EBC4F}" type="pres">
      <dgm:prSet presAssocID="{926E3072-7D8F-4AC7-B93B-44CF71685FC0}" presName="sibTrans" presStyleLbl="sibTrans2D1" presStyleIdx="0" presStyleCnt="3"/>
      <dgm:spPr/>
    </dgm:pt>
    <dgm:pt modelId="{4E8ACF26-951D-4060-ADD8-1356938958E9}" type="pres">
      <dgm:prSet presAssocID="{926E3072-7D8F-4AC7-B93B-44CF71685FC0}" presName="spacerR" presStyleCnt="0"/>
      <dgm:spPr/>
    </dgm:pt>
    <dgm:pt modelId="{D3B79D59-6D40-41D7-9B7B-50B43C98FB72}" type="pres">
      <dgm:prSet presAssocID="{B6831D82-4754-4067-94B6-C50894C96870}" presName="node" presStyleLbl="node1" presStyleIdx="1" presStyleCnt="4">
        <dgm:presLayoutVars>
          <dgm:bulletEnabled val="1"/>
        </dgm:presLayoutVars>
      </dgm:prSet>
      <dgm:spPr/>
    </dgm:pt>
    <dgm:pt modelId="{F232970D-EA18-49CD-A498-69FA17AD822F}" type="pres">
      <dgm:prSet presAssocID="{BDEB4072-DC9A-4B2D-9914-C501D26D9FB2}" presName="spacerL" presStyleCnt="0"/>
      <dgm:spPr/>
    </dgm:pt>
    <dgm:pt modelId="{E347E966-8618-4AE7-84F8-B3745F377A8C}" type="pres">
      <dgm:prSet presAssocID="{BDEB4072-DC9A-4B2D-9914-C501D26D9FB2}" presName="sibTrans" presStyleLbl="sibTrans2D1" presStyleIdx="1" presStyleCnt="3"/>
      <dgm:spPr/>
    </dgm:pt>
    <dgm:pt modelId="{9E23C6CF-C10E-4F42-B5B8-58668130D249}" type="pres">
      <dgm:prSet presAssocID="{BDEB4072-DC9A-4B2D-9914-C501D26D9FB2}" presName="spacerR" presStyleCnt="0"/>
      <dgm:spPr/>
    </dgm:pt>
    <dgm:pt modelId="{BAE609D5-030C-41E3-B1A9-6D74790E979F}" type="pres">
      <dgm:prSet presAssocID="{9F292F83-269D-490B-836C-49BB1CAB9757}" presName="node" presStyleLbl="node1" presStyleIdx="2" presStyleCnt="4">
        <dgm:presLayoutVars>
          <dgm:bulletEnabled val="1"/>
        </dgm:presLayoutVars>
      </dgm:prSet>
      <dgm:spPr/>
    </dgm:pt>
    <dgm:pt modelId="{FFB1600C-F483-4367-99F0-51E0F5C7F963}" type="pres">
      <dgm:prSet presAssocID="{E64E8AC2-AFE4-4A56-9C6E-D8322F5F3BA1}" presName="spacerL" presStyleCnt="0"/>
      <dgm:spPr/>
    </dgm:pt>
    <dgm:pt modelId="{2EF27322-82F6-45D1-BB23-437B17051963}" type="pres">
      <dgm:prSet presAssocID="{E64E8AC2-AFE4-4A56-9C6E-D8322F5F3BA1}" presName="sibTrans" presStyleLbl="sibTrans2D1" presStyleIdx="2" presStyleCnt="3"/>
      <dgm:spPr/>
    </dgm:pt>
    <dgm:pt modelId="{FA91EDC4-F46D-4F71-ACF5-DD1E9DC73794}" type="pres">
      <dgm:prSet presAssocID="{E64E8AC2-AFE4-4A56-9C6E-D8322F5F3BA1}" presName="spacerR" presStyleCnt="0"/>
      <dgm:spPr/>
    </dgm:pt>
    <dgm:pt modelId="{E050CD69-575A-454B-8863-942A76E6D948}" type="pres">
      <dgm:prSet presAssocID="{684A3981-4CAD-4590-86AF-89E8AC0603CB}" presName="node" presStyleLbl="node1" presStyleIdx="3" presStyleCnt="4">
        <dgm:presLayoutVars>
          <dgm:bulletEnabled val="1"/>
        </dgm:presLayoutVars>
      </dgm:prSet>
      <dgm:spPr/>
    </dgm:pt>
  </dgm:ptLst>
  <dgm:cxnLst>
    <dgm:cxn modelId="{07665B28-F012-9847-8207-E2233A9C612F}" type="presOf" srcId="{F022975D-22C0-4393-9F05-C52E9378BB05}" destId="{7EFE30DF-7721-4144-A804-447D0C13FCC5}" srcOrd="0" destOrd="0" presId="urn:microsoft.com/office/officeart/2005/8/layout/equation1"/>
    <dgm:cxn modelId="{B7B8DC3A-80DD-E04E-842D-81B22FAFF171}" type="presOf" srcId="{B6831D82-4754-4067-94B6-C50894C96870}" destId="{D3B79D59-6D40-41D7-9B7B-50B43C98FB72}" srcOrd="0" destOrd="0" presId="urn:microsoft.com/office/officeart/2005/8/layout/equation1"/>
    <dgm:cxn modelId="{C6534944-0B52-4E46-AC9A-8FD0E7E92C9C}" type="presOf" srcId="{E64E8AC2-AFE4-4A56-9C6E-D8322F5F3BA1}" destId="{2EF27322-82F6-45D1-BB23-437B17051963}" srcOrd="0" destOrd="0" presId="urn:microsoft.com/office/officeart/2005/8/layout/equation1"/>
    <dgm:cxn modelId="{3D442569-EAFB-4485-B451-5F8B67895DF7}" srcId="{F022975D-22C0-4393-9F05-C52E9378BB05}" destId="{684A3981-4CAD-4590-86AF-89E8AC0603CB}" srcOrd="3" destOrd="0" parTransId="{CD62ADFA-F76C-41C2-8DC4-AD0FAB3C09FD}" sibTransId="{F4029F57-AF52-4E75-BA84-3DB733840977}"/>
    <dgm:cxn modelId="{673C6149-3384-1744-A0ED-F4DEA2F4D7CA}" type="presOf" srcId="{BDEB4072-DC9A-4B2D-9914-C501D26D9FB2}" destId="{E347E966-8618-4AE7-84F8-B3745F377A8C}" srcOrd="0" destOrd="0" presId="urn:microsoft.com/office/officeart/2005/8/layout/equation1"/>
    <dgm:cxn modelId="{3C12BB69-1F1A-465F-855F-6BE812F9B565}" srcId="{F022975D-22C0-4393-9F05-C52E9378BB05}" destId="{277A34C1-392D-4691-8727-FA40951FE920}" srcOrd="0" destOrd="0" parTransId="{BB6F6E04-7D6D-44FD-9FFB-A9DBAC9E022F}" sibTransId="{926E3072-7D8F-4AC7-B93B-44CF71685FC0}"/>
    <dgm:cxn modelId="{EACD876D-3C08-41AD-9C7E-AF8A7118D5CB}" srcId="{F022975D-22C0-4393-9F05-C52E9378BB05}" destId="{9F292F83-269D-490B-836C-49BB1CAB9757}" srcOrd="2" destOrd="0" parTransId="{36D9BBAB-3E9F-4D1E-BFAA-7CB40D60589B}" sibTransId="{E64E8AC2-AFE4-4A56-9C6E-D8322F5F3BA1}"/>
    <dgm:cxn modelId="{5F88CE52-ECCC-734D-88A2-7791407FCA67}" type="presOf" srcId="{9F292F83-269D-490B-836C-49BB1CAB9757}" destId="{BAE609D5-030C-41E3-B1A9-6D74790E979F}" srcOrd="0" destOrd="0" presId="urn:microsoft.com/office/officeart/2005/8/layout/equation1"/>
    <dgm:cxn modelId="{AD538A99-6F05-0C4F-9A57-15B3949B376A}" type="presOf" srcId="{684A3981-4CAD-4590-86AF-89E8AC0603CB}" destId="{E050CD69-575A-454B-8863-942A76E6D948}" srcOrd="0" destOrd="0" presId="urn:microsoft.com/office/officeart/2005/8/layout/equation1"/>
    <dgm:cxn modelId="{0AD8CAB2-86F7-874D-B15E-B6E499DCF881}" type="presOf" srcId="{277A34C1-392D-4691-8727-FA40951FE920}" destId="{7BB1D142-FD21-4D95-8015-F952AC17E678}" srcOrd="0" destOrd="0" presId="urn:microsoft.com/office/officeart/2005/8/layout/equation1"/>
    <dgm:cxn modelId="{254EA2D1-8717-48A9-A981-75465962D7AB}" srcId="{F022975D-22C0-4393-9F05-C52E9378BB05}" destId="{B6831D82-4754-4067-94B6-C50894C96870}" srcOrd="1" destOrd="0" parTransId="{E81240DB-FA5B-4152-A004-F84A278C17A7}" sibTransId="{BDEB4072-DC9A-4B2D-9914-C501D26D9FB2}"/>
    <dgm:cxn modelId="{1A7FF5F4-8956-D045-BD1E-6B1A7BE14EA6}" type="presOf" srcId="{926E3072-7D8F-4AC7-B93B-44CF71685FC0}" destId="{061D5ED0-7FBD-4034-B554-40FC015EBC4F}" srcOrd="0" destOrd="0" presId="urn:microsoft.com/office/officeart/2005/8/layout/equation1"/>
    <dgm:cxn modelId="{9D00FB38-4768-E84D-8A2C-EF476899332C}" type="presParOf" srcId="{7EFE30DF-7721-4144-A804-447D0C13FCC5}" destId="{7BB1D142-FD21-4D95-8015-F952AC17E678}" srcOrd="0" destOrd="0" presId="urn:microsoft.com/office/officeart/2005/8/layout/equation1"/>
    <dgm:cxn modelId="{2E5D0B2D-BBA6-3E4D-AD8B-2686F74D5B94}" type="presParOf" srcId="{7EFE30DF-7721-4144-A804-447D0C13FCC5}" destId="{F6985176-5056-4275-9082-621828511B39}" srcOrd="1" destOrd="0" presId="urn:microsoft.com/office/officeart/2005/8/layout/equation1"/>
    <dgm:cxn modelId="{17A2EF4D-E463-304E-AAFE-08ACF68C3379}" type="presParOf" srcId="{7EFE30DF-7721-4144-A804-447D0C13FCC5}" destId="{061D5ED0-7FBD-4034-B554-40FC015EBC4F}" srcOrd="2" destOrd="0" presId="urn:microsoft.com/office/officeart/2005/8/layout/equation1"/>
    <dgm:cxn modelId="{6E271239-2F5E-084E-81FB-087CDE747243}" type="presParOf" srcId="{7EFE30DF-7721-4144-A804-447D0C13FCC5}" destId="{4E8ACF26-951D-4060-ADD8-1356938958E9}" srcOrd="3" destOrd="0" presId="urn:microsoft.com/office/officeart/2005/8/layout/equation1"/>
    <dgm:cxn modelId="{35E48AE0-0969-6347-B6B7-2B11C3F512E1}" type="presParOf" srcId="{7EFE30DF-7721-4144-A804-447D0C13FCC5}" destId="{D3B79D59-6D40-41D7-9B7B-50B43C98FB72}" srcOrd="4" destOrd="0" presId="urn:microsoft.com/office/officeart/2005/8/layout/equation1"/>
    <dgm:cxn modelId="{10CB4246-4235-1747-8EE7-8044478F59BA}" type="presParOf" srcId="{7EFE30DF-7721-4144-A804-447D0C13FCC5}" destId="{F232970D-EA18-49CD-A498-69FA17AD822F}" srcOrd="5" destOrd="0" presId="urn:microsoft.com/office/officeart/2005/8/layout/equation1"/>
    <dgm:cxn modelId="{3C0F4153-F027-274A-BA12-8C23A12BA1D9}" type="presParOf" srcId="{7EFE30DF-7721-4144-A804-447D0C13FCC5}" destId="{E347E966-8618-4AE7-84F8-B3745F377A8C}" srcOrd="6" destOrd="0" presId="urn:microsoft.com/office/officeart/2005/8/layout/equation1"/>
    <dgm:cxn modelId="{F7F6BBE0-5366-354D-8B0C-2736A0FC8168}" type="presParOf" srcId="{7EFE30DF-7721-4144-A804-447D0C13FCC5}" destId="{9E23C6CF-C10E-4F42-B5B8-58668130D249}" srcOrd="7" destOrd="0" presId="urn:microsoft.com/office/officeart/2005/8/layout/equation1"/>
    <dgm:cxn modelId="{7ED49254-6E0F-8349-97A0-478CF978173B}" type="presParOf" srcId="{7EFE30DF-7721-4144-A804-447D0C13FCC5}" destId="{BAE609D5-030C-41E3-B1A9-6D74790E979F}" srcOrd="8" destOrd="0" presId="urn:microsoft.com/office/officeart/2005/8/layout/equation1"/>
    <dgm:cxn modelId="{A69C5DAD-471E-A442-A231-9B973D0FE1C0}" type="presParOf" srcId="{7EFE30DF-7721-4144-A804-447D0C13FCC5}" destId="{FFB1600C-F483-4367-99F0-51E0F5C7F963}" srcOrd="9" destOrd="0" presId="urn:microsoft.com/office/officeart/2005/8/layout/equation1"/>
    <dgm:cxn modelId="{A99591B7-D284-B647-BEE8-C955C8BB695E}" type="presParOf" srcId="{7EFE30DF-7721-4144-A804-447D0C13FCC5}" destId="{2EF27322-82F6-45D1-BB23-437B17051963}" srcOrd="10" destOrd="0" presId="urn:microsoft.com/office/officeart/2005/8/layout/equation1"/>
    <dgm:cxn modelId="{430750DF-5741-9541-BA03-FD471EC8A0D8}" type="presParOf" srcId="{7EFE30DF-7721-4144-A804-447D0C13FCC5}" destId="{FA91EDC4-F46D-4F71-ACF5-DD1E9DC73794}" srcOrd="11" destOrd="0" presId="urn:microsoft.com/office/officeart/2005/8/layout/equation1"/>
    <dgm:cxn modelId="{3A8AD938-8771-ED4F-8A5A-95232BBFFCF8}" type="presParOf" srcId="{7EFE30DF-7721-4144-A804-447D0C13FCC5}" destId="{E050CD69-575A-454B-8863-942A76E6D948}"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22975D-22C0-4393-9F05-C52E9378BB05}" type="doc">
      <dgm:prSet loTypeId="urn:microsoft.com/office/officeart/2005/8/layout/equation1" loCatId="relationship" qsTypeId="urn:microsoft.com/office/officeart/2005/8/quickstyle/simple1" qsCatId="simple" csTypeId="urn:microsoft.com/office/officeart/2005/8/colors/colorful3" csCatId="colorful" phldr="1"/>
      <dgm:spPr/>
    </dgm:pt>
    <dgm:pt modelId="{277A34C1-392D-4691-8727-FA40951FE920}">
      <dgm:prSet phldrT="[文本]" custT="1"/>
      <dgm:spPr/>
      <dgm:t>
        <a:bodyPr/>
        <a:lstStyle/>
        <a:p>
          <a:r>
            <a:rPr lang="pt-BR" altLang="zh-CN" sz="3600" dirty="0"/>
            <a:t>E</a:t>
          </a:r>
          <a:r>
            <a:rPr lang="pt-BR" altLang="zh-CN" sz="3600" baseline="-25000" dirty="0"/>
            <a:t>x</a:t>
          </a:r>
          <a:endParaRPr lang="zh-CN" altLang="en-US" sz="3600" baseline="-25000" dirty="0"/>
        </a:p>
      </dgm:t>
    </dgm:pt>
    <dgm:pt modelId="{BB6F6E04-7D6D-44FD-9FFB-A9DBAC9E022F}" type="parTrans" cxnId="{3C12BB69-1F1A-465F-855F-6BE812F9B565}">
      <dgm:prSet/>
      <dgm:spPr/>
      <dgm:t>
        <a:bodyPr/>
        <a:lstStyle/>
        <a:p>
          <a:endParaRPr lang="zh-CN" altLang="en-US"/>
        </a:p>
      </dgm:t>
    </dgm:pt>
    <dgm:pt modelId="{926E3072-7D8F-4AC7-B93B-44CF71685FC0}" type="sibTrans" cxnId="{3C12BB69-1F1A-465F-855F-6BE812F9B565}">
      <dgm:prSet/>
      <dgm:spPr/>
      <dgm:t>
        <a:bodyPr/>
        <a:lstStyle/>
        <a:p>
          <a:endParaRPr lang="zh-CN" altLang="en-US"/>
        </a:p>
      </dgm:t>
    </dgm:pt>
    <dgm:pt modelId="{B6831D82-4754-4067-94B6-C50894C96870}">
      <dgm:prSet phldrT="[文本]" custT="1"/>
      <dgm:spPr/>
      <dgm:t>
        <a:bodyPr/>
        <a:lstStyle/>
        <a:p>
          <a:r>
            <a:rPr lang="pt-BR" altLang="zh-CN" sz="3600" dirty="0"/>
            <a:t>E</a:t>
          </a:r>
          <a:r>
            <a:rPr lang="pt-BR" altLang="zh-CN" sz="3600" baseline="-25000" dirty="0"/>
            <a:t>y</a:t>
          </a:r>
          <a:endParaRPr lang="zh-CN" altLang="en-US" sz="4800" baseline="-25000" dirty="0"/>
        </a:p>
      </dgm:t>
    </dgm:pt>
    <dgm:pt modelId="{E81240DB-FA5B-4152-A004-F84A278C17A7}" type="parTrans" cxnId="{254EA2D1-8717-48A9-A981-75465962D7AB}">
      <dgm:prSet/>
      <dgm:spPr/>
      <dgm:t>
        <a:bodyPr/>
        <a:lstStyle/>
        <a:p>
          <a:endParaRPr lang="zh-CN" altLang="en-US"/>
        </a:p>
      </dgm:t>
    </dgm:pt>
    <dgm:pt modelId="{BDEB4072-DC9A-4B2D-9914-C501D26D9FB2}" type="sibTrans" cxnId="{254EA2D1-8717-48A9-A981-75465962D7AB}">
      <dgm:prSet/>
      <dgm:spPr/>
      <dgm:t>
        <a:bodyPr/>
        <a:lstStyle/>
        <a:p>
          <a:endParaRPr lang="zh-CN" altLang="en-US"/>
        </a:p>
      </dgm:t>
    </dgm:pt>
    <dgm:pt modelId="{684A3981-4CAD-4590-86AF-89E8AC0603CB}">
      <dgm:prSet phldrT="[文本]" custT="1"/>
      <dgm:spPr/>
      <dgm:t>
        <a:bodyPr/>
        <a:lstStyle/>
        <a:p>
          <a:r>
            <a:rPr lang="pt-BR" altLang="zh-CN" sz="3600" dirty="0"/>
            <a:t>E</a:t>
          </a:r>
          <a:r>
            <a:rPr lang="pt-BR" altLang="zh-CN" sz="3600" baseline="-25000" dirty="0"/>
            <a:t>b</a:t>
          </a:r>
          <a:endParaRPr lang="zh-CN" altLang="en-US" sz="4800" baseline="-25000" dirty="0"/>
        </a:p>
      </dgm:t>
    </dgm:pt>
    <dgm:pt modelId="{CD62ADFA-F76C-41C2-8DC4-AD0FAB3C09FD}" type="parTrans" cxnId="{3D442569-EAFB-4485-B451-5F8B67895DF7}">
      <dgm:prSet/>
      <dgm:spPr/>
      <dgm:t>
        <a:bodyPr/>
        <a:lstStyle/>
        <a:p>
          <a:endParaRPr lang="zh-CN" altLang="en-US"/>
        </a:p>
      </dgm:t>
    </dgm:pt>
    <dgm:pt modelId="{F4029F57-AF52-4E75-BA84-3DB733840977}" type="sibTrans" cxnId="{3D442569-EAFB-4485-B451-5F8B67895DF7}">
      <dgm:prSet/>
      <dgm:spPr/>
      <dgm:t>
        <a:bodyPr/>
        <a:lstStyle/>
        <a:p>
          <a:endParaRPr lang="zh-CN" altLang="en-US"/>
        </a:p>
      </dgm:t>
    </dgm:pt>
    <dgm:pt modelId="{A739AAEE-4BEB-47A2-96C6-47269D8411CD}">
      <dgm:prSet phldrT="[文本]"/>
      <dgm:spPr/>
      <dgm:t>
        <a:bodyPr/>
        <a:lstStyle/>
        <a:p>
          <a:r>
            <a:rPr lang="pt-BR" altLang="zh-CN" dirty="0"/>
            <a:t>127</a:t>
          </a:r>
          <a:endParaRPr lang="zh-CN" altLang="en-US" dirty="0"/>
        </a:p>
      </dgm:t>
    </dgm:pt>
    <dgm:pt modelId="{A04F7731-7893-416E-B1D6-301C30F3E9CB}" type="parTrans" cxnId="{9E91934A-5B2C-457B-AC27-C9A958244524}">
      <dgm:prSet/>
      <dgm:spPr/>
      <dgm:t>
        <a:bodyPr/>
        <a:lstStyle/>
        <a:p>
          <a:endParaRPr lang="zh-CN" altLang="en-US"/>
        </a:p>
      </dgm:t>
    </dgm:pt>
    <dgm:pt modelId="{2C9C5C59-2D64-4F7B-A002-14F94E5BC3AD}" type="sibTrans" cxnId="{9E91934A-5B2C-457B-AC27-C9A958244524}">
      <dgm:prSet/>
      <dgm:spPr/>
      <dgm:t>
        <a:bodyPr/>
        <a:lstStyle/>
        <a:p>
          <a:endParaRPr lang="zh-CN" altLang="en-US"/>
        </a:p>
      </dgm:t>
    </dgm:pt>
    <dgm:pt modelId="{7EFE30DF-7721-4144-A804-447D0C13FCC5}" type="pres">
      <dgm:prSet presAssocID="{F022975D-22C0-4393-9F05-C52E9378BB05}" presName="linearFlow" presStyleCnt="0">
        <dgm:presLayoutVars>
          <dgm:dir/>
          <dgm:resizeHandles val="exact"/>
        </dgm:presLayoutVars>
      </dgm:prSet>
      <dgm:spPr/>
    </dgm:pt>
    <dgm:pt modelId="{7BB1D142-FD21-4D95-8015-F952AC17E678}" type="pres">
      <dgm:prSet presAssocID="{277A34C1-392D-4691-8727-FA40951FE920}" presName="node" presStyleLbl="node1" presStyleIdx="0" presStyleCnt="4">
        <dgm:presLayoutVars>
          <dgm:bulletEnabled val="1"/>
        </dgm:presLayoutVars>
      </dgm:prSet>
      <dgm:spPr/>
    </dgm:pt>
    <dgm:pt modelId="{F6985176-5056-4275-9082-621828511B39}" type="pres">
      <dgm:prSet presAssocID="{926E3072-7D8F-4AC7-B93B-44CF71685FC0}" presName="spacerL" presStyleCnt="0"/>
      <dgm:spPr/>
    </dgm:pt>
    <dgm:pt modelId="{061D5ED0-7FBD-4034-B554-40FC015EBC4F}" type="pres">
      <dgm:prSet presAssocID="{926E3072-7D8F-4AC7-B93B-44CF71685FC0}" presName="sibTrans" presStyleLbl="sibTrans2D1" presStyleIdx="0" presStyleCnt="3" custScaleY="26592" custLinFactX="-100000" custLinFactNeighborX="-178911" custLinFactNeighborY="43641"/>
      <dgm:spPr/>
    </dgm:pt>
    <dgm:pt modelId="{4E8ACF26-951D-4060-ADD8-1356938958E9}" type="pres">
      <dgm:prSet presAssocID="{926E3072-7D8F-4AC7-B93B-44CF71685FC0}" presName="spacerR" presStyleCnt="0"/>
      <dgm:spPr/>
    </dgm:pt>
    <dgm:pt modelId="{D3B79D59-6D40-41D7-9B7B-50B43C98FB72}" type="pres">
      <dgm:prSet presAssocID="{B6831D82-4754-4067-94B6-C50894C96870}" presName="node" presStyleLbl="node1" presStyleIdx="1" presStyleCnt="4">
        <dgm:presLayoutVars>
          <dgm:bulletEnabled val="1"/>
        </dgm:presLayoutVars>
      </dgm:prSet>
      <dgm:spPr/>
    </dgm:pt>
    <dgm:pt modelId="{F232970D-EA18-49CD-A498-69FA17AD822F}" type="pres">
      <dgm:prSet presAssocID="{BDEB4072-DC9A-4B2D-9914-C501D26D9FB2}" presName="spacerL" presStyleCnt="0"/>
      <dgm:spPr/>
    </dgm:pt>
    <dgm:pt modelId="{E347E966-8618-4AE7-84F8-B3745F377A8C}" type="pres">
      <dgm:prSet presAssocID="{BDEB4072-DC9A-4B2D-9914-C501D26D9FB2}" presName="sibTrans" presStyleLbl="sibTrans2D1" presStyleIdx="1" presStyleCnt="3"/>
      <dgm:spPr/>
    </dgm:pt>
    <dgm:pt modelId="{9E23C6CF-C10E-4F42-B5B8-58668130D249}" type="pres">
      <dgm:prSet presAssocID="{BDEB4072-DC9A-4B2D-9914-C501D26D9FB2}" presName="spacerR" presStyleCnt="0"/>
      <dgm:spPr/>
    </dgm:pt>
    <dgm:pt modelId="{75EFD395-B9C1-4B56-AD81-6E96BAF59B9F}" type="pres">
      <dgm:prSet presAssocID="{A739AAEE-4BEB-47A2-96C6-47269D8411CD}" presName="node" presStyleLbl="node1" presStyleIdx="2" presStyleCnt="4">
        <dgm:presLayoutVars>
          <dgm:bulletEnabled val="1"/>
        </dgm:presLayoutVars>
      </dgm:prSet>
      <dgm:spPr/>
    </dgm:pt>
    <dgm:pt modelId="{67C74F9C-65AB-4F6A-B52A-44F186C7D478}" type="pres">
      <dgm:prSet presAssocID="{2C9C5C59-2D64-4F7B-A002-14F94E5BC3AD}" presName="spacerL" presStyleCnt="0"/>
      <dgm:spPr/>
    </dgm:pt>
    <dgm:pt modelId="{DFE1B177-4A56-40C7-B73E-1829C87137C9}" type="pres">
      <dgm:prSet presAssocID="{2C9C5C59-2D64-4F7B-A002-14F94E5BC3AD}" presName="sibTrans" presStyleLbl="sibTrans2D1" presStyleIdx="2" presStyleCnt="3"/>
      <dgm:spPr/>
    </dgm:pt>
    <dgm:pt modelId="{C48B5F9A-0FC1-4AF0-8A74-FE2EBF2A522F}" type="pres">
      <dgm:prSet presAssocID="{2C9C5C59-2D64-4F7B-A002-14F94E5BC3AD}" presName="spacerR" presStyleCnt="0"/>
      <dgm:spPr/>
    </dgm:pt>
    <dgm:pt modelId="{E050CD69-575A-454B-8863-942A76E6D948}" type="pres">
      <dgm:prSet presAssocID="{684A3981-4CAD-4590-86AF-89E8AC0603CB}" presName="node" presStyleLbl="node1" presStyleIdx="3" presStyleCnt="4">
        <dgm:presLayoutVars>
          <dgm:bulletEnabled val="1"/>
        </dgm:presLayoutVars>
      </dgm:prSet>
      <dgm:spPr/>
    </dgm:pt>
  </dgm:ptLst>
  <dgm:cxnLst>
    <dgm:cxn modelId="{E10BA222-618D-F24F-B496-B7126A51DB7E}" type="presOf" srcId="{2C9C5C59-2D64-4F7B-A002-14F94E5BC3AD}" destId="{DFE1B177-4A56-40C7-B73E-1829C87137C9}" srcOrd="0" destOrd="0" presId="urn:microsoft.com/office/officeart/2005/8/layout/equation1"/>
    <dgm:cxn modelId="{2E6F6724-02D6-1D4D-88E4-7AD47F8AA0B0}" type="presOf" srcId="{277A34C1-392D-4691-8727-FA40951FE920}" destId="{7BB1D142-FD21-4D95-8015-F952AC17E678}" srcOrd="0" destOrd="0" presId="urn:microsoft.com/office/officeart/2005/8/layout/equation1"/>
    <dgm:cxn modelId="{039EEB3E-8888-FA43-8F90-611F42D26BC7}" type="presOf" srcId="{684A3981-4CAD-4590-86AF-89E8AC0603CB}" destId="{E050CD69-575A-454B-8863-942A76E6D948}" srcOrd="0" destOrd="0" presId="urn:microsoft.com/office/officeart/2005/8/layout/equation1"/>
    <dgm:cxn modelId="{D903F865-508A-7A46-A238-13A6F47CF2C8}" type="presOf" srcId="{B6831D82-4754-4067-94B6-C50894C96870}" destId="{D3B79D59-6D40-41D7-9B7B-50B43C98FB72}" srcOrd="0" destOrd="0" presId="urn:microsoft.com/office/officeart/2005/8/layout/equation1"/>
    <dgm:cxn modelId="{3D442569-EAFB-4485-B451-5F8B67895DF7}" srcId="{F022975D-22C0-4393-9F05-C52E9378BB05}" destId="{684A3981-4CAD-4590-86AF-89E8AC0603CB}" srcOrd="3" destOrd="0" parTransId="{CD62ADFA-F76C-41C2-8DC4-AD0FAB3C09FD}" sibTransId="{F4029F57-AF52-4E75-BA84-3DB733840977}"/>
    <dgm:cxn modelId="{3C12BB69-1F1A-465F-855F-6BE812F9B565}" srcId="{F022975D-22C0-4393-9F05-C52E9378BB05}" destId="{277A34C1-392D-4691-8727-FA40951FE920}" srcOrd="0" destOrd="0" parTransId="{BB6F6E04-7D6D-44FD-9FFB-A9DBAC9E022F}" sibTransId="{926E3072-7D8F-4AC7-B93B-44CF71685FC0}"/>
    <dgm:cxn modelId="{9E91934A-5B2C-457B-AC27-C9A958244524}" srcId="{F022975D-22C0-4393-9F05-C52E9378BB05}" destId="{A739AAEE-4BEB-47A2-96C6-47269D8411CD}" srcOrd="2" destOrd="0" parTransId="{A04F7731-7893-416E-B1D6-301C30F3E9CB}" sibTransId="{2C9C5C59-2D64-4F7B-A002-14F94E5BC3AD}"/>
    <dgm:cxn modelId="{0AB2D0AE-60DA-DA4C-AD85-4CAC57962B32}" type="presOf" srcId="{BDEB4072-DC9A-4B2D-9914-C501D26D9FB2}" destId="{E347E966-8618-4AE7-84F8-B3745F377A8C}" srcOrd="0" destOrd="0" presId="urn:microsoft.com/office/officeart/2005/8/layout/equation1"/>
    <dgm:cxn modelId="{0ED236B1-234F-4F4A-9412-54AFBE72796E}" type="presOf" srcId="{A739AAEE-4BEB-47A2-96C6-47269D8411CD}" destId="{75EFD395-B9C1-4B56-AD81-6E96BAF59B9F}" srcOrd="0" destOrd="0" presId="urn:microsoft.com/office/officeart/2005/8/layout/equation1"/>
    <dgm:cxn modelId="{254EA2D1-8717-48A9-A981-75465962D7AB}" srcId="{F022975D-22C0-4393-9F05-C52E9378BB05}" destId="{B6831D82-4754-4067-94B6-C50894C96870}" srcOrd="1" destOrd="0" parTransId="{E81240DB-FA5B-4152-A004-F84A278C17A7}" sibTransId="{BDEB4072-DC9A-4B2D-9914-C501D26D9FB2}"/>
    <dgm:cxn modelId="{AF4A3CD6-8472-9645-B78D-33FDC6313B7A}" type="presOf" srcId="{926E3072-7D8F-4AC7-B93B-44CF71685FC0}" destId="{061D5ED0-7FBD-4034-B554-40FC015EBC4F}" srcOrd="0" destOrd="0" presId="urn:microsoft.com/office/officeart/2005/8/layout/equation1"/>
    <dgm:cxn modelId="{FDFFDDF9-8DF3-6D47-A59B-E989371A0819}" type="presOf" srcId="{F022975D-22C0-4393-9F05-C52E9378BB05}" destId="{7EFE30DF-7721-4144-A804-447D0C13FCC5}" srcOrd="0" destOrd="0" presId="urn:microsoft.com/office/officeart/2005/8/layout/equation1"/>
    <dgm:cxn modelId="{66A6DC89-9876-6342-BB16-DD2BCABA5D33}" type="presParOf" srcId="{7EFE30DF-7721-4144-A804-447D0C13FCC5}" destId="{7BB1D142-FD21-4D95-8015-F952AC17E678}" srcOrd="0" destOrd="0" presId="urn:microsoft.com/office/officeart/2005/8/layout/equation1"/>
    <dgm:cxn modelId="{D386A435-FFA2-984B-8EB0-F67CD3C3F8FD}" type="presParOf" srcId="{7EFE30DF-7721-4144-A804-447D0C13FCC5}" destId="{F6985176-5056-4275-9082-621828511B39}" srcOrd="1" destOrd="0" presId="urn:microsoft.com/office/officeart/2005/8/layout/equation1"/>
    <dgm:cxn modelId="{DD2D62A8-64F9-0C4B-A157-C3DD30A5A510}" type="presParOf" srcId="{7EFE30DF-7721-4144-A804-447D0C13FCC5}" destId="{061D5ED0-7FBD-4034-B554-40FC015EBC4F}" srcOrd="2" destOrd="0" presId="urn:microsoft.com/office/officeart/2005/8/layout/equation1"/>
    <dgm:cxn modelId="{CEEB23D6-90E9-A44A-A80E-8B213F93D8EA}" type="presParOf" srcId="{7EFE30DF-7721-4144-A804-447D0C13FCC5}" destId="{4E8ACF26-951D-4060-ADD8-1356938958E9}" srcOrd="3" destOrd="0" presId="urn:microsoft.com/office/officeart/2005/8/layout/equation1"/>
    <dgm:cxn modelId="{E08EDAD8-CED2-CE47-88C6-2F990FC526DC}" type="presParOf" srcId="{7EFE30DF-7721-4144-A804-447D0C13FCC5}" destId="{D3B79D59-6D40-41D7-9B7B-50B43C98FB72}" srcOrd="4" destOrd="0" presId="urn:microsoft.com/office/officeart/2005/8/layout/equation1"/>
    <dgm:cxn modelId="{BE512B8C-ED9B-C446-B38B-EB9C0AE56740}" type="presParOf" srcId="{7EFE30DF-7721-4144-A804-447D0C13FCC5}" destId="{F232970D-EA18-49CD-A498-69FA17AD822F}" srcOrd="5" destOrd="0" presId="urn:microsoft.com/office/officeart/2005/8/layout/equation1"/>
    <dgm:cxn modelId="{7B8A1625-0C78-BD47-8588-DDFFA5FD8068}" type="presParOf" srcId="{7EFE30DF-7721-4144-A804-447D0C13FCC5}" destId="{E347E966-8618-4AE7-84F8-B3745F377A8C}" srcOrd="6" destOrd="0" presId="urn:microsoft.com/office/officeart/2005/8/layout/equation1"/>
    <dgm:cxn modelId="{EE32BF7C-7134-3740-B497-5D733B4897DE}" type="presParOf" srcId="{7EFE30DF-7721-4144-A804-447D0C13FCC5}" destId="{9E23C6CF-C10E-4F42-B5B8-58668130D249}" srcOrd="7" destOrd="0" presId="urn:microsoft.com/office/officeart/2005/8/layout/equation1"/>
    <dgm:cxn modelId="{27B7A77E-B1CB-6E47-ABBA-82A34AE0DBD6}" type="presParOf" srcId="{7EFE30DF-7721-4144-A804-447D0C13FCC5}" destId="{75EFD395-B9C1-4B56-AD81-6E96BAF59B9F}" srcOrd="8" destOrd="0" presId="urn:microsoft.com/office/officeart/2005/8/layout/equation1"/>
    <dgm:cxn modelId="{472D32FB-1833-AC4F-84E6-620E5E2CAAAC}" type="presParOf" srcId="{7EFE30DF-7721-4144-A804-447D0C13FCC5}" destId="{67C74F9C-65AB-4F6A-B52A-44F186C7D478}" srcOrd="9" destOrd="0" presId="urn:microsoft.com/office/officeart/2005/8/layout/equation1"/>
    <dgm:cxn modelId="{BB0CEF1A-B996-434A-8F8F-3098FDEC4356}" type="presParOf" srcId="{7EFE30DF-7721-4144-A804-447D0C13FCC5}" destId="{DFE1B177-4A56-40C7-B73E-1829C87137C9}" srcOrd="10" destOrd="0" presId="urn:microsoft.com/office/officeart/2005/8/layout/equation1"/>
    <dgm:cxn modelId="{C38E2736-8845-9746-8066-5E5891610D5B}" type="presParOf" srcId="{7EFE30DF-7721-4144-A804-447D0C13FCC5}" destId="{C48B5F9A-0FC1-4AF0-8A74-FE2EBF2A522F}" srcOrd="11" destOrd="0" presId="urn:microsoft.com/office/officeart/2005/8/layout/equation1"/>
    <dgm:cxn modelId="{B5775163-BBEE-364D-9B53-1BDC12DF36B2}" type="presParOf" srcId="{7EFE30DF-7721-4144-A804-447D0C13FCC5}" destId="{E050CD69-575A-454B-8863-942A76E6D948}"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DFE29-43CC-459B-8F86-E25988F634FB}">
      <dsp:nvSpPr>
        <dsp:cNvPr id="0" name=""/>
        <dsp:cNvSpPr/>
      </dsp:nvSpPr>
      <dsp:spPr>
        <a:xfrm>
          <a:off x="4123" y="2800589"/>
          <a:ext cx="1643438" cy="634367"/>
        </a:xfrm>
        <a:prstGeom prst="chevron">
          <a:avLst>
            <a:gd name="adj" fmla="val 4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D0B3CC-A714-49D8-902D-B768AC38A080}">
      <dsp:nvSpPr>
        <dsp:cNvPr id="0" name=""/>
        <dsp:cNvSpPr/>
      </dsp:nvSpPr>
      <dsp:spPr>
        <a:xfrm>
          <a:off x="424311" y="2755196"/>
          <a:ext cx="1423916" cy="104233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阶码相加</a:t>
          </a:r>
          <a:r>
            <a:rPr lang="en-US" altLang="zh-CN" sz="2400" kern="1200" dirty="0"/>
            <a:t>/</a:t>
          </a:r>
          <a:r>
            <a:rPr lang="zh-CN" altLang="en-US" sz="2400" kern="1200" dirty="0"/>
            <a:t>减</a:t>
          </a:r>
        </a:p>
      </dsp:txBody>
      <dsp:txXfrm>
        <a:off x="454840" y="2785725"/>
        <a:ext cx="1362858" cy="981277"/>
      </dsp:txXfrm>
    </dsp:sp>
    <dsp:sp modelId="{27A1227C-8CEE-49A9-B69A-E8C8057C4972}">
      <dsp:nvSpPr>
        <dsp:cNvPr id="0" name=""/>
        <dsp:cNvSpPr/>
      </dsp:nvSpPr>
      <dsp:spPr>
        <a:xfrm>
          <a:off x="1899357" y="2800589"/>
          <a:ext cx="1643438" cy="634367"/>
        </a:xfrm>
        <a:prstGeom prst="chevron">
          <a:avLst>
            <a:gd name="adj" fmla="val 40000"/>
          </a:avLst>
        </a:prstGeom>
        <a:solidFill>
          <a:schemeClr val="accent3">
            <a:hueOff val="-659997"/>
            <a:satOff val="0"/>
            <a:lumOff val="-7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74BE4D-2A9F-4B7A-ADA9-B4CD9D251B4B}">
      <dsp:nvSpPr>
        <dsp:cNvPr id="0" name=""/>
        <dsp:cNvSpPr/>
      </dsp:nvSpPr>
      <dsp:spPr>
        <a:xfrm>
          <a:off x="2337608" y="2729457"/>
          <a:ext cx="1387792" cy="109381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659997"/>
              <a:satOff val="0"/>
              <a:lumOff val="-7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尾数相乘</a:t>
          </a:r>
          <a:r>
            <a:rPr lang="en-US" altLang="zh-CN" sz="2400" kern="1200" dirty="0"/>
            <a:t>/</a:t>
          </a:r>
          <a:r>
            <a:rPr lang="zh-CN" altLang="en-US" sz="2400" kern="1200" dirty="0"/>
            <a:t>除</a:t>
          </a:r>
        </a:p>
      </dsp:txBody>
      <dsp:txXfrm>
        <a:off x="2369645" y="2761494"/>
        <a:ext cx="1323718" cy="1029740"/>
      </dsp:txXfrm>
    </dsp:sp>
    <dsp:sp modelId="{2786B93C-35A5-4FCB-B0FC-2213BD92FE28}">
      <dsp:nvSpPr>
        <dsp:cNvPr id="0" name=""/>
        <dsp:cNvSpPr/>
      </dsp:nvSpPr>
      <dsp:spPr>
        <a:xfrm>
          <a:off x="3776529" y="2879884"/>
          <a:ext cx="1643438" cy="634367"/>
        </a:xfrm>
        <a:prstGeom prst="chevron">
          <a:avLst>
            <a:gd name="adj" fmla="val 40000"/>
          </a:avLst>
        </a:prstGeom>
        <a:solidFill>
          <a:schemeClr val="accent3">
            <a:hueOff val="-1319993"/>
            <a:satOff val="0"/>
            <a:lumOff val="-1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E5FDB5-3BCE-40B4-8DFB-64EB9B64289B}">
      <dsp:nvSpPr>
        <dsp:cNvPr id="0" name=""/>
        <dsp:cNvSpPr/>
      </dsp:nvSpPr>
      <dsp:spPr>
        <a:xfrm>
          <a:off x="4214779" y="3038476"/>
          <a:ext cx="1387792" cy="634367"/>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1319993"/>
              <a:satOff val="0"/>
              <a:lumOff val="-14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规格化</a:t>
          </a:r>
        </a:p>
      </dsp:txBody>
      <dsp:txXfrm>
        <a:off x="4233359" y="3057056"/>
        <a:ext cx="1350632" cy="597207"/>
      </dsp:txXfrm>
    </dsp:sp>
    <dsp:sp modelId="{547B3BF3-96B9-4833-BB56-7BAB9649A9B3}">
      <dsp:nvSpPr>
        <dsp:cNvPr id="0" name=""/>
        <dsp:cNvSpPr/>
      </dsp:nvSpPr>
      <dsp:spPr>
        <a:xfrm>
          <a:off x="5653701" y="2879884"/>
          <a:ext cx="1643438" cy="634367"/>
        </a:xfrm>
        <a:prstGeom prst="chevron">
          <a:avLst>
            <a:gd name="adj" fmla="val 40000"/>
          </a:avLst>
        </a:prstGeom>
        <a:solidFill>
          <a:schemeClr val="accent3">
            <a:hueOff val="-1979990"/>
            <a:satOff val="0"/>
            <a:lumOff val="-22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6F5B94-E14C-4E85-BD94-52B1D7EAE634}">
      <dsp:nvSpPr>
        <dsp:cNvPr id="0" name=""/>
        <dsp:cNvSpPr/>
      </dsp:nvSpPr>
      <dsp:spPr>
        <a:xfrm>
          <a:off x="6091951" y="3038476"/>
          <a:ext cx="1387792" cy="634367"/>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1979990"/>
              <a:satOff val="0"/>
              <a:lumOff val="-22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舍入</a:t>
          </a:r>
        </a:p>
      </dsp:txBody>
      <dsp:txXfrm>
        <a:off x="6110531" y="3057056"/>
        <a:ext cx="1350632" cy="597207"/>
      </dsp:txXfrm>
    </dsp:sp>
    <dsp:sp modelId="{EA816025-E97A-4E49-A266-B7E20D48E9A6}">
      <dsp:nvSpPr>
        <dsp:cNvPr id="0" name=""/>
        <dsp:cNvSpPr/>
      </dsp:nvSpPr>
      <dsp:spPr>
        <a:xfrm>
          <a:off x="7530873" y="2800589"/>
          <a:ext cx="1643438" cy="634367"/>
        </a:xfrm>
        <a:prstGeom prst="chevron">
          <a:avLst>
            <a:gd name="adj" fmla="val 40000"/>
          </a:avLst>
        </a:prstGeom>
        <a:solidFill>
          <a:schemeClr val="accent3">
            <a:hueOff val="-2639986"/>
            <a:satOff val="0"/>
            <a:lumOff val="-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FDEB06-A30E-4863-A236-FD3921B80B7B}">
      <dsp:nvSpPr>
        <dsp:cNvPr id="0" name=""/>
        <dsp:cNvSpPr/>
      </dsp:nvSpPr>
      <dsp:spPr>
        <a:xfrm>
          <a:off x="7969123" y="2753753"/>
          <a:ext cx="1387792" cy="104522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2639986"/>
              <a:satOff val="0"/>
              <a:lumOff val="-29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确定符号位</a:t>
          </a:r>
        </a:p>
      </dsp:txBody>
      <dsp:txXfrm>
        <a:off x="7999736" y="2784366"/>
        <a:ext cx="1326566" cy="983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DFE29-43CC-459B-8F86-E25988F634FB}">
      <dsp:nvSpPr>
        <dsp:cNvPr id="0" name=""/>
        <dsp:cNvSpPr/>
      </dsp:nvSpPr>
      <dsp:spPr>
        <a:xfrm>
          <a:off x="4123" y="2800589"/>
          <a:ext cx="1643438" cy="634367"/>
        </a:xfrm>
        <a:prstGeom prst="chevron">
          <a:avLst>
            <a:gd name="adj" fmla="val 4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D0B3CC-A714-49D8-902D-B768AC38A080}">
      <dsp:nvSpPr>
        <dsp:cNvPr id="0" name=""/>
        <dsp:cNvSpPr/>
      </dsp:nvSpPr>
      <dsp:spPr>
        <a:xfrm>
          <a:off x="424311" y="2755196"/>
          <a:ext cx="1423916" cy="104233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阶码相加</a:t>
          </a:r>
          <a:r>
            <a:rPr lang="en-US" altLang="zh-CN" sz="2400" kern="1200" dirty="0"/>
            <a:t>/</a:t>
          </a:r>
          <a:r>
            <a:rPr lang="zh-CN" altLang="en-US" sz="2400" kern="1200" dirty="0"/>
            <a:t>减</a:t>
          </a:r>
        </a:p>
      </dsp:txBody>
      <dsp:txXfrm>
        <a:off x="454840" y="2785725"/>
        <a:ext cx="1362858" cy="981277"/>
      </dsp:txXfrm>
    </dsp:sp>
    <dsp:sp modelId="{27A1227C-8CEE-49A9-B69A-E8C8057C4972}">
      <dsp:nvSpPr>
        <dsp:cNvPr id="0" name=""/>
        <dsp:cNvSpPr/>
      </dsp:nvSpPr>
      <dsp:spPr>
        <a:xfrm>
          <a:off x="1899357" y="2800589"/>
          <a:ext cx="1643438" cy="634367"/>
        </a:xfrm>
        <a:prstGeom prst="chevron">
          <a:avLst>
            <a:gd name="adj" fmla="val 40000"/>
          </a:avLst>
        </a:prstGeom>
        <a:solidFill>
          <a:schemeClr val="accent3">
            <a:hueOff val="-659997"/>
            <a:satOff val="0"/>
            <a:lumOff val="-7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74BE4D-2A9F-4B7A-ADA9-B4CD9D251B4B}">
      <dsp:nvSpPr>
        <dsp:cNvPr id="0" name=""/>
        <dsp:cNvSpPr/>
      </dsp:nvSpPr>
      <dsp:spPr>
        <a:xfrm>
          <a:off x="2337608" y="2729457"/>
          <a:ext cx="1387792" cy="109381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659997"/>
              <a:satOff val="0"/>
              <a:lumOff val="-7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尾数相乘</a:t>
          </a:r>
          <a:r>
            <a:rPr lang="en-US" altLang="zh-CN" sz="2400" kern="1200" dirty="0"/>
            <a:t>/</a:t>
          </a:r>
          <a:r>
            <a:rPr lang="zh-CN" altLang="en-US" sz="2400" kern="1200" dirty="0"/>
            <a:t>除</a:t>
          </a:r>
        </a:p>
      </dsp:txBody>
      <dsp:txXfrm>
        <a:off x="2369645" y="2761494"/>
        <a:ext cx="1323718" cy="1029740"/>
      </dsp:txXfrm>
    </dsp:sp>
    <dsp:sp modelId="{2786B93C-35A5-4FCB-B0FC-2213BD92FE28}">
      <dsp:nvSpPr>
        <dsp:cNvPr id="0" name=""/>
        <dsp:cNvSpPr/>
      </dsp:nvSpPr>
      <dsp:spPr>
        <a:xfrm>
          <a:off x="3776529" y="2879884"/>
          <a:ext cx="1643438" cy="634367"/>
        </a:xfrm>
        <a:prstGeom prst="chevron">
          <a:avLst>
            <a:gd name="adj" fmla="val 40000"/>
          </a:avLst>
        </a:prstGeom>
        <a:solidFill>
          <a:schemeClr val="accent3">
            <a:hueOff val="-1319993"/>
            <a:satOff val="0"/>
            <a:lumOff val="-1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E5FDB5-3BCE-40B4-8DFB-64EB9B64289B}">
      <dsp:nvSpPr>
        <dsp:cNvPr id="0" name=""/>
        <dsp:cNvSpPr/>
      </dsp:nvSpPr>
      <dsp:spPr>
        <a:xfrm>
          <a:off x="4214779" y="3038476"/>
          <a:ext cx="1387792" cy="634367"/>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1319993"/>
              <a:satOff val="0"/>
              <a:lumOff val="-14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规格化</a:t>
          </a:r>
        </a:p>
      </dsp:txBody>
      <dsp:txXfrm>
        <a:off x="4233359" y="3057056"/>
        <a:ext cx="1350632" cy="597207"/>
      </dsp:txXfrm>
    </dsp:sp>
    <dsp:sp modelId="{547B3BF3-96B9-4833-BB56-7BAB9649A9B3}">
      <dsp:nvSpPr>
        <dsp:cNvPr id="0" name=""/>
        <dsp:cNvSpPr/>
      </dsp:nvSpPr>
      <dsp:spPr>
        <a:xfrm>
          <a:off x="5653701" y="2879884"/>
          <a:ext cx="1643438" cy="634367"/>
        </a:xfrm>
        <a:prstGeom prst="chevron">
          <a:avLst>
            <a:gd name="adj" fmla="val 40000"/>
          </a:avLst>
        </a:prstGeom>
        <a:solidFill>
          <a:schemeClr val="accent3">
            <a:hueOff val="-1979990"/>
            <a:satOff val="0"/>
            <a:lumOff val="-22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6F5B94-E14C-4E85-BD94-52B1D7EAE634}">
      <dsp:nvSpPr>
        <dsp:cNvPr id="0" name=""/>
        <dsp:cNvSpPr/>
      </dsp:nvSpPr>
      <dsp:spPr>
        <a:xfrm>
          <a:off x="6091951" y="3038476"/>
          <a:ext cx="1387792" cy="634367"/>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1979990"/>
              <a:satOff val="0"/>
              <a:lumOff val="-22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舍入</a:t>
          </a:r>
        </a:p>
      </dsp:txBody>
      <dsp:txXfrm>
        <a:off x="6110531" y="3057056"/>
        <a:ext cx="1350632" cy="597207"/>
      </dsp:txXfrm>
    </dsp:sp>
    <dsp:sp modelId="{EA816025-E97A-4E49-A266-B7E20D48E9A6}">
      <dsp:nvSpPr>
        <dsp:cNvPr id="0" name=""/>
        <dsp:cNvSpPr/>
      </dsp:nvSpPr>
      <dsp:spPr>
        <a:xfrm>
          <a:off x="7530873" y="2800589"/>
          <a:ext cx="1643438" cy="634367"/>
        </a:xfrm>
        <a:prstGeom prst="chevron">
          <a:avLst>
            <a:gd name="adj" fmla="val 40000"/>
          </a:avLst>
        </a:prstGeom>
        <a:solidFill>
          <a:schemeClr val="accent3">
            <a:hueOff val="-2639986"/>
            <a:satOff val="0"/>
            <a:lumOff val="-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FDEB06-A30E-4863-A236-FD3921B80B7B}">
      <dsp:nvSpPr>
        <dsp:cNvPr id="0" name=""/>
        <dsp:cNvSpPr/>
      </dsp:nvSpPr>
      <dsp:spPr>
        <a:xfrm>
          <a:off x="7969123" y="2753753"/>
          <a:ext cx="1387792" cy="104522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2639986"/>
              <a:satOff val="0"/>
              <a:lumOff val="-29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确定符号位</a:t>
          </a:r>
        </a:p>
      </dsp:txBody>
      <dsp:txXfrm>
        <a:off x="7999736" y="2784366"/>
        <a:ext cx="1326566" cy="983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1D142-FD21-4D95-8015-F952AC17E678}">
      <dsp:nvSpPr>
        <dsp:cNvPr id="0" name=""/>
        <dsp:cNvSpPr/>
      </dsp:nvSpPr>
      <dsp:spPr>
        <a:xfrm>
          <a:off x="3409" y="280370"/>
          <a:ext cx="947109" cy="947109"/>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pt-BR" altLang="zh-CN" sz="3600" kern="1200" dirty="0"/>
            <a:t>E</a:t>
          </a:r>
          <a:r>
            <a:rPr lang="pt-BR" altLang="zh-CN" sz="3600" kern="1200" baseline="-25000" dirty="0"/>
            <a:t>x</a:t>
          </a:r>
          <a:endParaRPr lang="zh-CN" altLang="en-US" sz="3600" kern="1200" baseline="-25000" dirty="0"/>
        </a:p>
      </dsp:txBody>
      <dsp:txXfrm>
        <a:off x="142110" y="419071"/>
        <a:ext cx="669707" cy="669707"/>
      </dsp:txXfrm>
    </dsp:sp>
    <dsp:sp modelId="{061D5ED0-7FBD-4034-B554-40FC015EBC4F}">
      <dsp:nvSpPr>
        <dsp:cNvPr id="0" name=""/>
        <dsp:cNvSpPr/>
      </dsp:nvSpPr>
      <dsp:spPr>
        <a:xfrm>
          <a:off x="1027423" y="479263"/>
          <a:ext cx="549323" cy="549323"/>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100236" y="689324"/>
        <a:ext cx="403697" cy="129201"/>
      </dsp:txXfrm>
    </dsp:sp>
    <dsp:sp modelId="{D3B79D59-6D40-41D7-9B7B-50B43C98FB72}">
      <dsp:nvSpPr>
        <dsp:cNvPr id="0" name=""/>
        <dsp:cNvSpPr/>
      </dsp:nvSpPr>
      <dsp:spPr>
        <a:xfrm>
          <a:off x="1653651" y="280370"/>
          <a:ext cx="947109" cy="947109"/>
        </a:xfrm>
        <a:prstGeom prst="ellipse">
          <a:avLst/>
        </a:prstGeom>
        <a:solidFill>
          <a:schemeClr val="accent3">
            <a:hueOff val="-879995"/>
            <a:satOff val="0"/>
            <a:lumOff val="-9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pt-BR" altLang="zh-CN" sz="3600" kern="1200" dirty="0"/>
            <a:t>E</a:t>
          </a:r>
          <a:r>
            <a:rPr lang="pt-BR" altLang="zh-CN" sz="3600" kern="1200" baseline="-25000" dirty="0"/>
            <a:t>y</a:t>
          </a:r>
          <a:endParaRPr lang="zh-CN" altLang="en-US" sz="4800" kern="1200" baseline="-25000" dirty="0"/>
        </a:p>
      </dsp:txBody>
      <dsp:txXfrm>
        <a:off x="1792352" y="419071"/>
        <a:ext cx="669707" cy="669707"/>
      </dsp:txXfrm>
    </dsp:sp>
    <dsp:sp modelId="{E347E966-8618-4AE7-84F8-B3745F377A8C}">
      <dsp:nvSpPr>
        <dsp:cNvPr id="0" name=""/>
        <dsp:cNvSpPr/>
      </dsp:nvSpPr>
      <dsp:spPr>
        <a:xfrm>
          <a:off x="2677666" y="479263"/>
          <a:ext cx="549323" cy="549323"/>
        </a:xfrm>
        <a:prstGeom prst="mathPlus">
          <a:avLst/>
        </a:prstGeom>
        <a:solidFill>
          <a:schemeClr val="accent3">
            <a:hueOff val="-1319993"/>
            <a:satOff val="0"/>
            <a:lumOff val="-147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2750479" y="689324"/>
        <a:ext cx="403697" cy="129201"/>
      </dsp:txXfrm>
    </dsp:sp>
    <dsp:sp modelId="{BAE609D5-030C-41E3-B1A9-6D74790E979F}">
      <dsp:nvSpPr>
        <dsp:cNvPr id="0" name=""/>
        <dsp:cNvSpPr/>
      </dsp:nvSpPr>
      <dsp:spPr>
        <a:xfrm>
          <a:off x="3303894" y="280370"/>
          <a:ext cx="947109" cy="947109"/>
        </a:xfrm>
        <a:prstGeom prst="ellipse">
          <a:avLst/>
        </a:prstGeom>
        <a:solidFill>
          <a:schemeClr val="accent3">
            <a:hueOff val="-1759991"/>
            <a:satOff val="0"/>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pt-BR" altLang="zh-CN" sz="2500" kern="1200" dirty="0"/>
            <a:t>129</a:t>
          </a:r>
          <a:endParaRPr lang="zh-CN" altLang="en-US" sz="2500" kern="1200" dirty="0"/>
        </a:p>
      </dsp:txBody>
      <dsp:txXfrm>
        <a:off x="3442595" y="419071"/>
        <a:ext cx="669707" cy="669707"/>
      </dsp:txXfrm>
    </dsp:sp>
    <dsp:sp modelId="{2EF27322-82F6-45D1-BB23-437B17051963}">
      <dsp:nvSpPr>
        <dsp:cNvPr id="0" name=""/>
        <dsp:cNvSpPr/>
      </dsp:nvSpPr>
      <dsp:spPr>
        <a:xfrm>
          <a:off x="4327909" y="479263"/>
          <a:ext cx="549323" cy="549323"/>
        </a:xfrm>
        <a:prstGeom prst="mathEqual">
          <a:avLst/>
        </a:prstGeom>
        <a:solidFill>
          <a:schemeClr val="accent3">
            <a:hueOff val="-2639986"/>
            <a:satOff val="0"/>
            <a:lumOff val="-29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zh-CN" altLang="en-US" sz="2300" kern="1200"/>
        </a:p>
      </dsp:txBody>
      <dsp:txXfrm>
        <a:off x="4400722" y="592424"/>
        <a:ext cx="403697" cy="323001"/>
      </dsp:txXfrm>
    </dsp:sp>
    <dsp:sp modelId="{E050CD69-575A-454B-8863-942A76E6D948}">
      <dsp:nvSpPr>
        <dsp:cNvPr id="0" name=""/>
        <dsp:cNvSpPr/>
      </dsp:nvSpPr>
      <dsp:spPr>
        <a:xfrm>
          <a:off x="4954137" y="280370"/>
          <a:ext cx="947109" cy="947109"/>
        </a:xfrm>
        <a:prstGeom prst="ellipse">
          <a:avLst/>
        </a:prstGeom>
        <a:solidFill>
          <a:schemeClr val="accent3">
            <a:hueOff val="-2639986"/>
            <a:satOff val="0"/>
            <a:lumOff val="-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pt-BR" altLang="zh-CN" sz="3600" kern="1200" dirty="0"/>
            <a:t>E</a:t>
          </a:r>
          <a:r>
            <a:rPr lang="pt-BR" altLang="zh-CN" sz="3600" kern="1200" baseline="-25000" dirty="0"/>
            <a:t>b</a:t>
          </a:r>
          <a:endParaRPr lang="zh-CN" altLang="en-US" sz="4800" kern="1200" baseline="-25000" dirty="0"/>
        </a:p>
      </dsp:txBody>
      <dsp:txXfrm>
        <a:off x="5092838" y="419071"/>
        <a:ext cx="669707" cy="6697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1D142-FD21-4D95-8015-F952AC17E678}">
      <dsp:nvSpPr>
        <dsp:cNvPr id="0" name=""/>
        <dsp:cNvSpPr/>
      </dsp:nvSpPr>
      <dsp:spPr>
        <a:xfrm>
          <a:off x="3409" y="280370"/>
          <a:ext cx="947109" cy="947109"/>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pt-BR" altLang="zh-CN" sz="3600" kern="1200" dirty="0"/>
            <a:t>E</a:t>
          </a:r>
          <a:r>
            <a:rPr lang="pt-BR" altLang="zh-CN" sz="3600" kern="1200" baseline="-25000" dirty="0"/>
            <a:t>x</a:t>
          </a:r>
          <a:endParaRPr lang="zh-CN" altLang="en-US" sz="3600" kern="1200" baseline="-25000" dirty="0"/>
        </a:p>
      </dsp:txBody>
      <dsp:txXfrm>
        <a:off x="142110" y="419071"/>
        <a:ext cx="669707" cy="669707"/>
      </dsp:txXfrm>
    </dsp:sp>
    <dsp:sp modelId="{061D5ED0-7FBD-4034-B554-40FC015EBC4F}">
      <dsp:nvSpPr>
        <dsp:cNvPr id="0" name=""/>
        <dsp:cNvSpPr/>
      </dsp:nvSpPr>
      <dsp:spPr>
        <a:xfrm>
          <a:off x="340508" y="920617"/>
          <a:ext cx="549323" cy="146076"/>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321" y="976476"/>
        <a:ext cx="403697" cy="34358"/>
      </dsp:txXfrm>
    </dsp:sp>
    <dsp:sp modelId="{D3B79D59-6D40-41D7-9B7B-50B43C98FB72}">
      <dsp:nvSpPr>
        <dsp:cNvPr id="0" name=""/>
        <dsp:cNvSpPr/>
      </dsp:nvSpPr>
      <dsp:spPr>
        <a:xfrm>
          <a:off x="1653651" y="280370"/>
          <a:ext cx="947109" cy="947109"/>
        </a:xfrm>
        <a:prstGeom prst="ellipse">
          <a:avLst/>
        </a:prstGeom>
        <a:solidFill>
          <a:schemeClr val="accent3">
            <a:hueOff val="-879995"/>
            <a:satOff val="0"/>
            <a:lumOff val="-9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pt-BR" altLang="zh-CN" sz="3600" kern="1200" dirty="0"/>
            <a:t>E</a:t>
          </a:r>
          <a:r>
            <a:rPr lang="pt-BR" altLang="zh-CN" sz="3600" kern="1200" baseline="-25000" dirty="0"/>
            <a:t>y</a:t>
          </a:r>
          <a:endParaRPr lang="zh-CN" altLang="en-US" sz="4800" kern="1200" baseline="-25000" dirty="0"/>
        </a:p>
      </dsp:txBody>
      <dsp:txXfrm>
        <a:off x="1792352" y="419071"/>
        <a:ext cx="669707" cy="669707"/>
      </dsp:txXfrm>
    </dsp:sp>
    <dsp:sp modelId="{E347E966-8618-4AE7-84F8-B3745F377A8C}">
      <dsp:nvSpPr>
        <dsp:cNvPr id="0" name=""/>
        <dsp:cNvSpPr/>
      </dsp:nvSpPr>
      <dsp:spPr>
        <a:xfrm>
          <a:off x="2677666" y="479263"/>
          <a:ext cx="549323" cy="549323"/>
        </a:xfrm>
        <a:prstGeom prst="mathPlus">
          <a:avLst/>
        </a:prstGeom>
        <a:solidFill>
          <a:schemeClr val="accent3">
            <a:hueOff val="-1319993"/>
            <a:satOff val="0"/>
            <a:lumOff val="-147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2750479" y="689324"/>
        <a:ext cx="403697" cy="129201"/>
      </dsp:txXfrm>
    </dsp:sp>
    <dsp:sp modelId="{75EFD395-B9C1-4B56-AD81-6E96BAF59B9F}">
      <dsp:nvSpPr>
        <dsp:cNvPr id="0" name=""/>
        <dsp:cNvSpPr/>
      </dsp:nvSpPr>
      <dsp:spPr>
        <a:xfrm>
          <a:off x="3303894" y="280370"/>
          <a:ext cx="947109" cy="947109"/>
        </a:xfrm>
        <a:prstGeom prst="ellipse">
          <a:avLst/>
        </a:prstGeom>
        <a:solidFill>
          <a:schemeClr val="accent3">
            <a:hueOff val="-1759991"/>
            <a:satOff val="0"/>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pt-BR" altLang="zh-CN" sz="2500" kern="1200" dirty="0"/>
            <a:t>127</a:t>
          </a:r>
          <a:endParaRPr lang="zh-CN" altLang="en-US" sz="2500" kern="1200" dirty="0"/>
        </a:p>
      </dsp:txBody>
      <dsp:txXfrm>
        <a:off x="3442595" y="419071"/>
        <a:ext cx="669707" cy="669707"/>
      </dsp:txXfrm>
    </dsp:sp>
    <dsp:sp modelId="{DFE1B177-4A56-40C7-B73E-1829C87137C9}">
      <dsp:nvSpPr>
        <dsp:cNvPr id="0" name=""/>
        <dsp:cNvSpPr/>
      </dsp:nvSpPr>
      <dsp:spPr>
        <a:xfrm>
          <a:off x="4327909" y="479263"/>
          <a:ext cx="549323" cy="549323"/>
        </a:xfrm>
        <a:prstGeom prst="mathEqual">
          <a:avLst/>
        </a:prstGeom>
        <a:solidFill>
          <a:schemeClr val="accent3">
            <a:hueOff val="-2639986"/>
            <a:satOff val="0"/>
            <a:lumOff val="-29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zh-CN" altLang="en-US" sz="2300" kern="1200"/>
        </a:p>
      </dsp:txBody>
      <dsp:txXfrm>
        <a:off x="4400722" y="592424"/>
        <a:ext cx="403697" cy="323001"/>
      </dsp:txXfrm>
    </dsp:sp>
    <dsp:sp modelId="{E050CD69-575A-454B-8863-942A76E6D948}">
      <dsp:nvSpPr>
        <dsp:cNvPr id="0" name=""/>
        <dsp:cNvSpPr/>
      </dsp:nvSpPr>
      <dsp:spPr>
        <a:xfrm>
          <a:off x="4954137" y="280370"/>
          <a:ext cx="947109" cy="947109"/>
        </a:xfrm>
        <a:prstGeom prst="ellipse">
          <a:avLst/>
        </a:prstGeom>
        <a:solidFill>
          <a:schemeClr val="accent3">
            <a:hueOff val="-2639986"/>
            <a:satOff val="0"/>
            <a:lumOff val="-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pt-BR" altLang="zh-CN" sz="3600" kern="1200" dirty="0"/>
            <a:t>E</a:t>
          </a:r>
          <a:r>
            <a:rPr lang="pt-BR" altLang="zh-CN" sz="3600" kern="1200" baseline="-25000" dirty="0"/>
            <a:t>b</a:t>
          </a:r>
          <a:endParaRPr lang="zh-CN" altLang="en-US" sz="4800" kern="1200" baseline="-25000" dirty="0"/>
        </a:p>
      </dsp:txBody>
      <dsp:txXfrm>
        <a:off x="5092838" y="419071"/>
        <a:ext cx="669707" cy="66970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V 型符号流程"/>
  <dgm:desc val="用于显示任务、流程或工作流的连续步骤，或用于强调移动或方向。非常适合于少量的 1 级和 2 级文本。"/>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V 型符号流程"/>
  <dgm:desc val="用于显示任务、流程或工作流的连续步骤，或用于强调移动或方向。非常适合于少量的 1 级和 2 级文本。"/>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lnSpc>
                <a:spcPct val="100000"/>
              </a:lnSpc>
              <a:spcBef>
                <a:spcPct val="0"/>
              </a:spcBef>
              <a:defRPr sz="1300">
                <a:latin typeface="Arial" charset="0"/>
                <a:ea typeface="宋体" pitchFamily="2" charset="-122"/>
              </a:defRPr>
            </a:lvl1pPr>
          </a:lstStyle>
          <a:p>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lnSpc>
                <a:spcPct val="100000"/>
              </a:lnSpc>
              <a:spcBef>
                <a:spcPct val="0"/>
              </a:spcBef>
              <a:defRPr sz="1300">
                <a:latin typeface="Arial" charset="0"/>
                <a:ea typeface="宋体" pitchFamily="2" charset="-122"/>
              </a:defRPr>
            </a:lvl1pPr>
          </a:lstStyle>
          <a:p>
            <a:endParaRPr lang="en-US" altLang="zh-CN" dirty="0"/>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lnSpc>
                <a:spcPct val="100000"/>
              </a:lnSpc>
              <a:spcBef>
                <a:spcPct val="0"/>
              </a:spcBef>
              <a:defRPr sz="1300">
                <a:latin typeface="Arial" charset="0"/>
                <a:ea typeface="宋体" pitchFamily="2" charset="-122"/>
              </a:defRPr>
            </a:lvl1pPr>
          </a:lstStyle>
          <a:p>
            <a:endParaRPr lang="en-US" altLang="zh-CN" dirty="0"/>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lnSpc>
                <a:spcPct val="100000"/>
              </a:lnSpc>
              <a:spcBef>
                <a:spcPct val="0"/>
              </a:spcBef>
              <a:defRPr sz="1300">
                <a:latin typeface="Arial" charset="0"/>
                <a:ea typeface="宋体" pitchFamily="2" charset="-122"/>
              </a:defRPr>
            </a:lvl1pPr>
          </a:lstStyle>
          <a:p>
            <a:fld id="{D9614F34-BD34-48EB-9DA6-41AB144CD2D6}" type="slidenum">
              <a:rPr lang="zh-CN" altLang="en-US"/>
              <a:pPr/>
              <a:t>‹#›</a:t>
            </a:fld>
            <a:endParaRPr lang="en-US" altLang="zh-CN" dirty="0"/>
          </a:p>
        </p:txBody>
      </p:sp>
    </p:spTree>
    <p:extLst>
      <p:ext uri="{BB962C8B-B14F-4D97-AF65-F5344CB8AC3E}">
        <p14:creationId xmlns:p14="http://schemas.microsoft.com/office/powerpoint/2010/main" val="1660543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lnSpc>
                <a:spcPct val="100000"/>
              </a:lnSpc>
              <a:spcBef>
                <a:spcPct val="0"/>
              </a:spcBef>
              <a:defRPr sz="1300" b="0">
                <a:latin typeface="Times New Roman" pitchFamily="18" charset="0"/>
                <a:ea typeface="宋体" pitchFamily="2" charset="-122"/>
              </a:defRPr>
            </a:lvl1pPr>
          </a:lstStyle>
          <a:p>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lnSpc>
                <a:spcPct val="100000"/>
              </a:lnSpc>
              <a:spcBef>
                <a:spcPct val="0"/>
              </a:spcBef>
              <a:defRPr sz="1300" b="0">
                <a:latin typeface="Times New Roman" pitchFamily="18" charset="0"/>
                <a:ea typeface="宋体" pitchFamily="2" charset="-122"/>
              </a:defRPr>
            </a:lvl1pPr>
          </a:lstStyle>
          <a:p>
            <a:endParaRPr lang="en-US" altLang="zh-CN" dirty="0"/>
          </a:p>
        </p:txBody>
      </p:sp>
      <p:sp>
        <p:nvSpPr>
          <p:cNvPr id="4198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lnSpc>
                <a:spcPct val="100000"/>
              </a:lnSpc>
              <a:spcBef>
                <a:spcPct val="0"/>
              </a:spcBef>
              <a:defRPr sz="1300" b="0">
                <a:latin typeface="Times New Roman" pitchFamily="18" charset="0"/>
                <a:ea typeface="宋体" pitchFamily="2" charset="-122"/>
              </a:defRPr>
            </a:lvl1pPr>
          </a:lstStyle>
          <a:p>
            <a:endParaRPr lang="en-US" altLang="zh-CN" dirty="0"/>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lnSpc>
                <a:spcPct val="100000"/>
              </a:lnSpc>
              <a:spcBef>
                <a:spcPct val="0"/>
              </a:spcBef>
              <a:defRPr sz="1300" b="0">
                <a:latin typeface="Times New Roman" pitchFamily="18" charset="0"/>
                <a:ea typeface="宋体" pitchFamily="2" charset="-122"/>
              </a:defRPr>
            </a:lvl1pPr>
          </a:lstStyle>
          <a:p>
            <a:fld id="{3B9DEE87-D8F0-46A4-83B5-4812EC0DF53E}" type="slidenum">
              <a:rPr lang="zh-CN" altLang="en-US"/>
              <a:pPr/>
              <a:t>‹#›</a:t>
            </a:fld>
            <a:endParaRPr lang="en-US" altLang="zh-CN" dirty="0"/>
          </a:p>
        </p:txBody>
      </p:sp>
    </p:spTree>
    <p:extLst>
      <p:ext uri="{BB962C8B-B14F-4D97-AF65-F5344CB8AC3E}">
        <p14:creationId xmlns:p14="http://schemas.microsoft.com/office/powerpoint/2010/main" val="28265606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154"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309"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463"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617"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5771" algn="l" defTabSz="914309" rtl="0" eaLnBrk="1" latinLnBrk="0" hangingPunct="1">
      <a:defRPr sz="1200" kern="1200">
        <a:solidFill>
          <a:schemeClr val="tx1"/>
        </a:solidFill>
        <a:latin typeface="+mn-lt"/>
        <a:ea typeface="+mn-ea"/>
        <a:cs typeface="+mn-cs"/>
      </a:defRPr>
    </a:lvl6pPr>
    <a:lvl7pPr marL="2742926" algn="l" defTabSz="914309" rtl="0" eaLnBrk="1" latinLnBrk="0" hangingPunct="1">
      <a:defRPr sz="1200" kern="1200">
        <a:solidFill>
          <a:schemeClr val="tx1"/>
        </a:solidFill>
        <a:latin typeface="+mn-lt"/>
        <a:ea typeface="+mn-ea"/>
        <a:cs typeface="+mn-cs"/>
      </a:defRPr>
    </a:lvl7pPr>
    <a:lvl8pPr marL="3200080" algn="l" defTabSz="914309" rtl="0" eaLnBrk="1" latinLnBrk="0" hangingPunct="1">
      <a:defRPr sz="1200" kern="1200">
        <a:solidFill>
          <a:schemeClr val="tx1"/>
        </a:solidFill>
        <a:latin typeface="+mn-lt"/>
        <a:ea typeface="+mn-ea"/>
        <a:cs typeface="+mn-cs"/>
      </a:defRPr>
    </a:lvl8pPr>
    <a:lvl9pPr marL="3657234" algn="l" defTabSz="91430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p:cNvSpPr>
            <a:spLocks noGrp="1" noRot="1" noChangeAspect="1" noChangeArrowheads="1" noTextEdit="1"/>
          </p:cNvSpPr>
          <p:nvPr>
            <p:ph type="sldImg" idx="4294967295"/>
          </p:nvPr>
        </p:nvSpPr>
        <p:spPr>
          <a:xfrm>
            <a:off x="687388" y="1143000"/>
            <a:ext cx="5483225" cy="3086100"/>
          </a:xfrm>
          <a:ln/>
        </p:spPr>
      </p:sp>
      <p:sp>
        <p:nvSpPr>
          <p:cNvPr id="7170"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dirty="0">
              <a:ea typeface="宋体" charset="-122"/>
            </a:endParaRPr>
          </a:p>
        </p:txBody>
      </p:sp>
      <p:sp>
        <p:nvSpPr>
          <p:cNvPr id="71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19C5F57F-8E08-A342-85D5-80A6E86B8E06}" type="slidenum">
              <a:rPr lang="zh-CN" altLang="zh-CN">
                <a:latin typeface="Calibri" charset="0"/>
              </a:rPr>
              <a:pPr>
                <a:buFont typeface="Arial" charset="0"/>
                <a:buNone/>
              </a:pPr>
              <a:t>1</a:t>
            </a:fld>
            <a:endParaRPr lang="zh-CN" altLang="zh-CN">
              <a:latin typeface="Calibri" charset="0"/>
            </a:endParaRPr>
          </a:p>
        </p:txBody>
      </p:sp>
    </p:spTree>
    <p:extLst>
      <p:ext uri="{BB962C8B-B14F-4D97-AF65-F5344CB8AC3E}">
        <p14:creationId xmlns:p14="http://schemas.microsoft.com/office/powerpoint/2010/main" val="115820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10</a:t>
            </a:fld>
            <a:endParaRPr lang="en-US" altLang="zh-CN" dirty="0"/>
          </a:p>
        </p:txBody>
      </p:sp>
    </p:spTree>
    <p:extLst>
      <p:ext uri="{BB962C8B-B14F-4D97-AF65-F5344CB8AC3E}">
        <p14:creationId xmlns:p14="http://schemas.microsoft.com/office/powerpoint/2010/main" val="127328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11</a:t>
            </a:fld>
            <a:endParaRPr lang="en-US" altLang="zh-CN" dirty="0"/>
          </a:p>
        </p:txBody>
      </p:sp>
    </p:spTree>
    <p:extLst>
      <p:ext uri="{BB962C8B-B14F-4D97-AF65-F5344CB8AC3E}">
        <p14:creationId xmlns:p14="http://schemas.microsoft.com/office/powerpoint/2010/main" val="1253944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12</a:t>
            </a:fld>
            <a:endParaRPr lang="en-US" altLang="zh-CN" dirty="0"/>
          </a:p>
        </p:txBody>
      </p:sp>
    </p:spTree>
    <p:extLst>
      <p:ext uri="{BB962C8B-B14F-4D97-AF65-F5344CB8AC3E}">
        <p14:creationId xmlns:p14="http://schemas.microsoft.com/office/powerpoint/2010/main" val="1950304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13</a:t>
            </a:fld>
            <a:endParaRPr lang="en-US" altLang="zh-CN" dirty="0"/>
          </a:p>
        </p:txBody>
      </p:sp>
    </p:spTree>
    <p:extLst>
      <p:ext uri="{BB962C8B-B14F-4D97-AF65-F5344CB8AC3E}">
        <p14:creationId xmlns:p14="http://schemas.microsoft.com/office/powerpoint/2010/main" val="1509304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14</a:t>
            </a:fld>
            <a:endParaRPr lang="en-US" altLang="zh-CN" dirty="0"/>
          </a:p>
        </p:txBody>
      </p:sp>
    </p:spTree>
    <p:extLst>
      <p:ext uri="{BB962C8B-B14F-4D97-AF65-F5344CB8AC3E}">
        <p14:creationId xmlns:p14="http://schemas.microsoft.com/office/powerpoint/2010/main" val="670874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7388" y="1143000"/>
            <a:ext cx="5483225"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defRPr/>
            </a:pPr>
            <a:endParaRPr lang="zh-CN" altLang="en-US" dirty="0">
              <a:ea typeface="宋体" charset="-122"/>
            </a:endParaRPr>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15</a:t>
            </a:fld>
            <a:endParaRPr lang="zh-CN" altLang="zh-CN">
              <a:latin typeface="Calibri" charset="0"/>
            </a:endParaRPr>
          </a:p>
        </p:txBody>
      </p:sp>
    </p:spTree>
    <p:extLst>
      <p:ext uri="{BB962C8B-B14F-4D97-AF65-F5344CB8AC3E}">
        <p14:creationId xmlns:p14="http://schemas.microsoft.com/office/powerpoint/2010/main" val="2046610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16</a:t>
            </a:fld>
            <a:endParaRPr lang="en-US" altLang="zh-CN" dirty="0"/>
          </a:p>
        </p:txBody>
      </p:sp>
    </p:spTree>
    <p:extLst>
      <p:ext uri="{BB962C8B-B14F-4D97-AF65-F5344CB8AC3E}">
        <p14:creationId xmlns:p14="http://schemas.microsoft.com/office/powerpoint/2010/main" val="553134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17</a:t>
            </a:fld>
            <a:endParaRPr lang="en-US" altLang="zh-CN" dirty="0"/>
          </a:p>
        </p:txBody>
      </p:sp>
    </p:spTree>
    <p:extLst>
      <p:ext uri="{BB962C8B-B14F-4D97-AF65-F5344CB8AC3E}">
        <p14:creationId xmlns:p14="http://schemas.microsoft.com/office/powerpoint/2010/main" val="52062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18</a:t>
            </a:fld>
            <a:endParaRPr lang="en-US" altLang="zh-CN" dirty="0"/>
          </a:p>
        </p:txBody>
      </p:sp>
    </p:spTree>
    <p:extLst>
      <p:ext uri="{BB962C8B-B14F-4D97-AF65-F5344CB8AC3E}">
        <p14:creationId xmlns:p14="http://schemas.microsoft.com/office/powerpoint/2010/main" val="833954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19</a:t>
            </a:fld>
            <a:endParaRPr lang="en-US" altLang="zh-CN" dirty="0"/>
          </a:p>
        </p:txBody>
      </p:sp>
    </p:spTree>
    <p:extLst>
      <p:ext uri="{BB962C8B-B14F-4D97-AF65-F5344CB8AC3E}">
        <p14:creationId xmlns:p14="http://schemas.microsoft.com/office/powerpoint/2010/main" val="144612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9DEE87-D8F0-46A4-83B5-4812EC0DF53E}" type="slidenum">
              <a:rPr lang="zh-CN" altLang="en-US" smtClean="0"/>
              <a:pPr/>
              <a:t>2</a:t>
            </a:fld>
            <a:endParaRPr lang="en-US" altLang="zh-CN" dirty="0"/>
          </a:p>
        </p:txBody>
      </p:sp>
    </p:spTree>
    <p:extLst>
      <p:ext uri="{BB962C8B-B14F-4D97-AF65-F5344CB8AC3E}">
        <p14:creationId xmlns:p14="http://schemas.microsoft.com/office/powerpoint/2010/main" val="3368429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20</a:t>
            </a:fld>
            <a:endParaRPr lang="en-US" altLang="zh-CN" dirty="0"/>
          </a:p>
        </p:txBody>
      </p:sp>
    </p:spTree>
    <p:extLst>
      <p:ext uri="{BB962C8B-B14F-4D97-AF65-F5344CB8AC3E}">
        <p14:creationId xmlns:p14="http://schemas.microsoft.com/office/powerpoint/2010/main" val="1939171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21</a:t>
            </a:fld>
            <a:endParaRPr lang="en-US" altLang="zh-CN" dirty="0"/>
          </a:p>
        </p:txBody>
      </p:sp>
    </p:spTree>
    <p:extLst>
      <p:ext uri="{BB962C8B-B14F-4D97-AF65-F5344CB8AC3E}">
        <p14:creationId xmlns:p14="http://schemas.microsoft.com/office/powerpoint/2010/main" val="1518811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22</a:t>
            </a:fld>
            <a:endParaRPr lang="en-US" altLang="zh-CN" dirty="0"/>
          </a:p>
        </p:txBody>
      </p:sp>
    </p:spTree>
    <p:extLst>
      <p:ext uri="{BB962C8B-B14F-4D97-AF65-F5344CB8AC3E}">
        <p14:creationId xmlns:p14="http://schemas.microsoft.com/office/powerpoint/2010/main" val="1380253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23</a:t>
            </a:fld>
            <a:endParaRPr lang="en-US" altLang="zh-CN" dirty="0"/>
          </a:p>
        </p:txBody>
      </p:sp>
    </p:spTree>
    <p:extLst>
      <p:ext uri="{BB962C8B-B14F-4D97-AF65-F5344CB8AC3E}">
        <p14:creationId xmlns:p14="http://schemas.microsoft.com/office/powerpoint/2010/main" val="917873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24</a:t>
            </a:fld>
            <a:endParaRPr lang="en-US" altLang="zh-CN" dirty="0"/>
          </a:p>
        </p:txBody>
      </p:sp>
    </p:spTree>
    <p:extLst>
      <p:ext uri="{BB962C8B-B14F-4D97-AF65-F5344CB8AC3E}">
        <p14:creationId xmlns:p14="http://schemas.microsoft.com/office/powerpoint/2010/main" val="369785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25</a:t>
            </a:fld>
            <a:endParaRPr lang="en-US" altLang="zh-CN" dirty="0"/>
          </a:p>
        </p:txBody>
      </p:sp>
    </p:spTree>
    <p:extLst>
      <p:ext uri="{BB962C8B-B14F-4D97-AF65-F5344CB8AC3E}">
        <p14:creationId xmlns:p14="http://schemas.microsoft.com/office/powerpoint/2010/main" val="288792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26</a:t>
            </a:fld>
            <a:endParaRPr lang="en-US" altLang="zh-CN" dirty="0"/>
          </a:p>
        </p:txBody>
      </p:sp>
    </p:spTree>
    <p:extLst>
      <p:ext uri="{BB962C8B-B14F-4D97-AF65-F5344CB8AC3E}">
        <p14:creationId xmlns:p14="http://schemas.microsoft.com/office/powerpoint/2010/main" val="898742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27</a:t>
            </a:fld>
            <a:endParaRPr lang="en-US" altLang="zh-CN" dirty="0"/>
          </a:p>
        </p:txBody>
      </p:sp>
    </p:spTree>
    <p:extLst>
      <p:ext uri="{BB962C8B-B14F-4D97-AF65-F5344CB8AC3E}">
        <p14:creationId xmlns:p14="http://schemas.microsoft.com/office/powerpoint/2010/main" val="4606286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28</a:t>
            </a:fld>
            <a:endParaRPr lang="en-US" altLang="zh-CN" dirty="0"/>
          </a:p>
        </p:txBody>
      </p:sp>
    </p:spTree>
    <p:extLst>
      <p:ext uri="{BB962C8B-B14F-4D97-AF65-F5344CB8AC3E}">
        <p14:creationId xmlns:p14="http://schemas.microsoft.com/office/powerpoint/2010/main" val="425028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29</a:t>
            </a:fld>
            <a:endParaRPr lang="en-US" altLang="zh-CN" dirty="0"/>
          </a:p>
        </p:txBody>
      </p:sp>
    </p:spTree>
    <p:extLst>
      <p:ext uri="{BB962C8B-B14F-4D97-AF65-F5344CB8AC3E}">
        <p14:creationId xmlns:p14="http://schemas.microsoft.com/office/powerpoint/2010/main" val="1259324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9DEE87-D8F0-46A4-83B5-4812EC0DF53E}" type="slidenum">
              <a:rPr lang="zh-CN" altLang="en-US" smtClean="0"/>
              <a:pPr/>
              <a:t>3</a:t>
            </a:fld>
            <a:endParaRPr lang="en-US" altLang="zh-CN" dirty="0"/>
          </a:p>
        </p:txBody>
      </p:sp>
    </p:spTree>
    <p:extLst>
      <p:ext uri="{BB962C8B-B14F-4D97-AF65-F5344CB8AC3E}">
        <p14:creationId xmlns:p14="http://schemas.microsoft.com/office/powerpoint/2010/main" val="3736561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30</a:t>
            </a:fld>
            <a:endParaRPr lang="en-US" altLang="zh-CN" dirty="0"/>
          </a:p>
        </p:txBody>
      </p:sp>
    </p:spTree>
    <p:extLst>
      <p:ext uri="{BB962C8B-B14F-4D97-AF65-F5344CB8AC3E}">
        <p14:creationId xmlns:p14="http://schemas.microsoft.com/office/powerpoint/2010/main" val="16662249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31</a:t>
            </a:fld>
            <a:endParaRPr lang="en-US" altLang="zh-CN" dirty="0"/>
          </a:p>
        </p:txBody>
      </p:sp>
    </p:spTree>
    <p:extLst>
      <p:ext uri="{BB962C8B-B14F-4D97-AF65-F5344CB8AC3E}">
        <p14:creationId xmlns:p14="http://schemas.microsoft.com/office/powerpoint/2010/main" val="19699069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32</a:t>
            </a:fld>
            <a:endParaRPr lang="en-US" altLang="zh-CN" dirty="0"/>
          </a:p>
        </p:txBody>
      </p:sp>
    </p:spTree>
    <p:extLst>
      <p:ext uri="{BB962C8B-B14F-4D97-AF65-F5344CB8AC3E}">
        <p14:creationId xmlns:p14="http://schemas.microsoft.com/office/powerpoint/2010/main" val="13002995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33</a:t>
            </a:fld>
            <a:endParaRPr lang="en-US" altLang="zh-CN" dirty="0"/>
          </a:p>
        </p:txBody>
      </p:sp>
    </p:spTree>
    <p:extLst>
      <p:ext uri="{BB962C8B-B14F-4D97-AF65-F5344CB8AC3E}">
        <p14:creationId xmlns:p14="http://schemas.microsoft.com/office/powerpoint/2010/main" val="44159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34</a:t>
            </a:fld>
            <a:endParaRPr lang="en-US" altLang="zh-CN" dirty="0"/>
          </a:p>
        </p:txBody>
      </p:sp>
    </p:spTree>
    <p:extLst>
      <p:ext uri="{BB962C8B-B14F-4D97-AF65-F5344CB8AC3E}">
        <p14:creationId xmlns:p14="http://schemas.microsoft.com/office/powerpoint/2010/main" val="397391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35</a:t>
            </a:fld>
            <a:endParaRPr lang="en-US" altLang="zh-CN" dirty="0"/>
          </a:p>
        </p:txBody>
      </p:sp>
    </p:spTree>
    <p:extLst>
      <p:ext uri="{BB962C8B-B14F-4D97-AF65-F5344CB8AC3E}">
        <p14:creationId xmlns:p14="http://schemas.microsoft.com/office/powerpoint/2010/main" val="1297751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1.111111111111111…11</a:t>
            </a:r>
            <a:r>
              <a:rPr lang="zh-CN" altLang="en-US" dirty="0"/>
              <a:t>四舍五入后会变成</a:t>
            </a:r>
            <a:r>
              <a:rPr lang="en-US" altLang="zh-CN" dirty="0"/>
              <a:t>10.0000000000…0</a:t>
            </a:r>
            <a:r>
              <a:rPr lang="zh-CN" altLang="en-US" dirty="0"/>
              <a:t>，需要再次规格化</a:t>
            </a:r>
            <a:endParaRPr lang="en-US"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36</a:t>
            </a:fld>
            <a:endParaRPr lang="en-US" altLang="zh-CN" dirty="0"/>
          </a:p>
        </p:txBody>
      </p:sp>
    </p:spTree>
    <p:extLst>
      <p:ext uri="{BB962C8B-B14F-4D97-AF65-F5344CB8AC3E}">
        <p14:creationId xmlns:p14="http://schemas.microsoft.com/office/powerpoint/2010/main" val="63374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37</a:t>
            </a:fld>
            <a:endParaRPr lang="en-US" altLang="zh-CN" dirty="0"/>
          </a:p>
        </p:txBody>
      </p:sp>
    </p:spTree>
    <p:extLst>
      <p:ext uri="{BB962C8B-B14F-4D97-AF65-F5344CB8AC3E}">
        <p14:creationId xmlns:p14="http://schemas.microsoft.com/office/powerpoint/2010/main" val="1780365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38</a:t>
            </a:fld>
            <a:endParaRPr lang="en-US" altLang="zh-CN" dirty="0"/>
          </a:p>
        </p:txBody>
      </p:sp>
    </p:spTree>
    <p:extLst>
      <p:ext uri="{BB962C8B-B14F-4D97-AF65-F5344CB8AC3E}">
        <p14:creationId xmlns:p14="http://schemas.microsoft.com/office/powerpoint/2010/main" val="2366120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39</a:t>
            </a:fld>
            <a:endParaRPr lang="en-US" altLang="zh-CN" dirty="0"/>
          </a:p>
        </p:txBody>
      </p:sp>
    </p:spTree>
    <p:extLst>
      <p:ext uri="{BB962C8B-B14F-4D97-AF65-F5344CB8AC3E}">
        <p14:creationId xmlns:p14="http://schemas.microsoft.com/office/powerpoint/2010/main" val="669952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7388" y="1143000"/>
            <a:ext cx="5483225"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defRPr/>
            </a:pPr>
            <a:endParaRPr lang="zh-CN" altLang="en-US" dirty="0"/>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4</a:t>
            </a:fld>
            <a:endParaRPr lang="zh-CN" altLang="zh-CN">
              <a:latin typeface="Calibri" charset="0"/>
            </a:endParaRPr>
          </a:p>
        </p:txBody>
      </p:sp>
    </p:spTree>
    <p:extLst>
      <p:ext uri="{BB962C8B-B14F-4D97-AF65-F5344CB8AC3E}">
        <p14:creationId xmlns:p14="http://schemas.microsoft.com/office/powerpoint/2010/main" val="1932665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40</a:t>
            </a:fld>
            <a:endParaRPr lang="en-US" altLang="zh-CN" dirty="0"/>
          </a:p>
        </p:txBody>
      </p:sp>
    </p:spTree>
    <p:extLst>
      <p:ext uri="{BB962C8B-B14F-4D97-AF65-F5344CB8AC3E}">
        <p14:creationId xmlns:p14="http://schemas.microsoft.com/office/powerpoint/2010/main" val="3060644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41</a:t>
            </a:fld>
            <a:endParaRPr lang="en-US" altLang="zh-CN" dirty="0"/>
          </a:p>
        </p:txBody>
      </p:sp>
    </p:spTree>
    <p:extLst>
      <p:ext uri="{BB962C8B-B14F-4D97-AF65-F5344CB8AC3E}">
        <p14:creationId xmlns:p14="http://schemas.microsoft.com/office/powerpoint/2010/main" val="20746727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42</a:t>
            </a:fld>
            <a:endParaRPr lang="en-US" altLang="zh-CN" dirty="0"/>
          </a:p>
        </p:txBody>
      </p:sp>
    </p:spTree>
    <p:extLst>
      <p:ext uri="{BB962C8B-B14F-4D97-AF65-F5344CB8AC3E}">
        <p14:creationId xmlns:p14="http://schemas.microsoft.com/office/powerpoint/2010/main" val="10682209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43</a:t>
            </a:fld>
            <a:endParaRPr lang="en-US" altLang="zh-CN" dirty="0"/>
          </a:p>
        </p:txBody>
      </p:sp>
    </p:spTree>
    <p:extLst>
      <p:ext uri="{BB962C8B-B14F-4D97-AF65-F5344CB8AC3E}">
        <p14:creationId xmlns:p14="http://schemas.microsoft.com/office/powerpoint/2010/main" val="19468811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7388" y="1143000"/>
            <a:ext cx="5483225"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defRPr/>
            </a:pPr>
            <a:endParaRPr lang="zh-CN" altLang="en-US" dirty="0">
              <a:ea typeface="宋体" charset="-122"/>
            </a:endParaRPr>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44</a:t>
            </a:fld>
            <a:endParaRPr lang="zh-CN" altLang="zh-CN">
              <a:latin typeface="Calibri" charset="0"/>
            </a:endParaRPr>
          </a:p>
        </p:txBody>
      </p:sp>
    </p:spTree>
    <p:extLst>
      <p:ext uri="{BB962C8B-B14F-4D97-AF65-F5344CB8AC3E}">
        <p14:creationId xmlns:p14="http://schemas.microsoft.com/office/powerpoint/2010/main" val="7744440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45</a:t>
            </a:fld>
            <a:endParaRPr lang="en-US" altLang="zh-CN" dirty="0"/>
          </a:p>
        </p:txBody>
      </p:sp>
    </p:spTree>
    <p:extLst>
      <p:ext uri="{BB962C8B-B14F-4D97-AF65-F5344CB8AC3E}">
        <p14:creationId xmlns:p14="http://schemas.microsoft.com/office/powerpoint/2010/main" val="13115700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相当于二者移码直接相加后加</a:t>
            </a:r>
            <a:r>
              <a:rPr lang="en-US" altLang="zh-CN" dirty="0"/>
              <a:t>1</a:t>
            </a:r>
            <a:r>
              <a:rPr lang="zh-CN" altLang="en-US" dirty="0"/>
              <a:t>，然后符号位取反</a:t>
            </a:r>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46</a:t>
            </a:fld>
            <a:endParaRPr lang="en-US" altLang="zh-CN" dirty="0"/>
          </a:p>
        </p:txBody>
      </p:sp>
    </p:spTree>
    <p:extLst>
      <p:ext uri="{BB962C8B-B14F-4D97-AF65-F5344CB8AC3E}">
        <p14:creationId xmlns:p14="http://schemas.microsoft.com/office/powerpoint/2010/main" val="12477549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47</a:t>
            </a:fld>
            <a:endParaRPr lang="en-US" altLang="zh-CN" dirty="0"/>
          </a:p>
        </p:txBody>
      </p:sp>
    </p:spTree>
    <p:extLst>
      <p:ext uri="{BB962C8B-B14F-4D97-AF65-F5344CB8AC3E}">
        <p14:creationId xmlns:p14="http://schemas.microsoft.com/office/powerpoint/2010/main" val="2923781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48</a:t>
            </a:fld>
            <a:endParaRPr lang="en-US" altLang="zh-CN" dirty="0"/>
          </a:p>
        </p:txBody>
      </p:sp>
    </p:spTree>
    <p:extLst>
      <p:ext uri="{BB962C8B-B14F-4D97-AF65-F5344CB8AC3E}">
        <p14:creationId xmlns:p14="http://schemas.microsoft.com/office/powerpoint/2010/main" val="20765882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49</a:t>
            </a:fld>
            <a:endParaRPr lang="en-US" altLang="zh-CN" dirty="0"/>
          </a:p>
        </p:txBody>
      </p:sp>
    </p:spTree>
    <p:extLst>
      <p:ext uri="{BB962C8B-B14F-4D97-AF65-F5344CB8AC3E}">
        <p14:creationId xmlns:p14="http://schemas.microsoft.com/office/powerpoint/2010/main" val="794328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5</a:t>
            </a:fld>
            <a:endParaRPr lang="en-US" altLang="zh-CN" dirty="0"/>
          </a:p>
        </p:txBody>
      </p:sp>
    </p:spTree>
    <p:extLst>
      <p:ext uri="{BB962C8B-B14F-4D97-AF65-F5344CB8AC3E}">
        <p14:creationId xmlns:p14="http://schemas.microsoft.com/office/powerpoint/2010/main" val="14973376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50</a:t>
            </a:fld>
            <a:endParaRPr lang="en-US" altLang="zh-CN" dirty="0"/>
          </a:p>
        </p:txBody>
      </p:sp>
    </p:spTree>
    <p:extLst>
      <p:ext uri="{BB962C8B-B14F-4D97-AF65-F5344CB8AC3E}">
        <p14:creationId xmlns:p14="http://schemas.microsoft.com/office/powerpoint/2010/main" val="3735091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51</a:t>
            </a:fld>
            <a:endParaRPr lang="en-US" altLang="zh-CN" dirty="0"/>
          </a:p>
        </p:txBody>
      </p:sp>
    </p:spTree>
    <p:extLst>
      <p:ext uri="{BB962C8B-B14F-4D97-AF65-F5344CB8AC3E}">
        <p14:creationId xmlns:p14="http://schemas.microsoft.com/office/powerpoint/2010/main" val="15146409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52</a:t>
            </a:fld>
            <a:endParaRPr lang="en-US" altLang="zh-CN" dirty="0"/>
          </a:p>
        </p:txBody>
      </p:sp>
    </p:spTree>
    <p:extLst>
      <p:ext uri="{BB962C8B-B14F-4D97-AF65-F5344CB8AC3E}">
        <p14:creationId xmlns:p14="http://schemas.microsoft.com/office/powerpoint/2010/main" val="18026314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53</a:t>
            </a:fld>
            <a:endParaRPr lang="en-US" altLang="zh-CN" dirty="0"/>
          </a:p>
        </p:txBody>
      </p:sp>
    </p:spTree>
    <p:extLst>
      <p:ext uri="{BB962C8B-B14F-4D97-AF65-F5344CB8AC3E}">
        <p14:creationId xmlns:p14="http://schemas.microsoft.com/office/powerpoint/2010/main" val="172121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54</a:t>
            </a:fld>
            <a:endParaRPr lang="en-US" altLang="zh-CN" dirty="0"/>
          </a:p>
        </p:txBody>
      </p:sp>
    </p:spTree>
    <p:extLst>
      <p:ext uri="{BB962C8B-B14F-4D97-AF65-F5344CB8AC3E}">
        <p14:creationId xmlns:p14="http://schemas.microsoft.com/office/powerpoint/2010/main" val="15466304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55</a:t>
            </a:fld>
            <a:endParaRPr lang="en-US" altLang="zh-CN" dirty="0"/>
          </a:p>
        </p:txBody>
      </p:sp>
    </p:spTree>
    <p:extLst>
      <p:ext uri="{BB962C8B-B14F-4D97-AF65-F5344CB8AC3E}">
        <p14:creationId xmlns:p14="http://schemas.microsoft.com/office/powerpoint/2010/main" val="20256843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56</a:t>
            </a:fld>
            <a:endParaRPr lang="en-US" altLang="zh-CN" dirty="0"/>
          </a:p>
        </p:txBody>
      </p:sp>
    </p:spTree>
    <p:extLst>
      <p:ext uri="{BB962C8B-B14F-4D97-AF65-F5344CB8AC3E}">
        <p14:creationId xmlns:p14="http://schemas.microsoft.com/office/powerpoint/2010/main" val="14302631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57</a:t>
            </a:fld>
            <a:endParaRPr lang="en-US" altLang="zh-CN" dirty="0"/>
          </a:p>
        </p:txBody>
      </p:sp>
    </p:spTree>
    <p:extLst>
      <p:ext uri="{BB962C8B-B14F-4D97-AF65-F5344CB8AC3E}">
        <p14:creationId xmlns:p14="http://schemas.microsoft.com/office/powerpoint/2010/main" val="14730930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58</a:t>
            </a:fld>
            <a:endParaRPr lang="en-US" altLang="zh-CN" dirty="0"/>
          </a:p>
        </p:txBody>
      </p:sp>
    </p:spTree>
    <p:extLst>
      <p:ext uri="{BB962C8B-B14F-4D97-AF65-F5344CB8AC3E}">
        <p14:creationId xmlns:p14="http://schemas.microsoft.com/office/powerpoint/2010/main" val="576655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59</a:t>
            </a:fld>
            <a:endParaRPr lang="en-US" altLang="zh-CN" dirty="0"/>
          </a:p>
        </p:txBody>
      </p:sp>
    </p:spTree>
    <p:extLst>
      <p:ext uri="{BB962C8B-B14F-4D97-AF65-F5344CB8AC3E}">
        <p14:creationId xmlns:p14="http://schemas.microsoft.com/office/powerpoint/2010/main" val="7867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6</a:t>
            </a:fld>
            <a:endParaRPr lang="en-US" altLang="zh-CN" dirty="0"/>
          </a:p>
        </p:txBody>
      </p:sp>
    </p:spTree>
    <p:extLst>
      <p:ext uri="{BB962C8B-B14F-4D97-AF65-F5344CB8AC3E}">
        <p14:creationId xmlns:p14="http://schemas.microsoft.com/office/powerpoint/2010/main" val="1219152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60</a:t>
            </a:fld>
            <a:endParaRPr lang="en-US" altLang="zh-CN" dirty="0"/>
          </a:p>
        </p:txBody>
      </p:sp>
    </p:spTree>
    <p:extLst>
      <p:ext uri="{BB962C8B-B14F-4D97-AF65-F5344CB8AC3E}">
        <p14:creationId xmlns:p14="http://schemas.microsoft.com/office/powerpoint/2010/main" val="9735410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61</a:t>
            </a:fld>
            <a:endParaRPr lang="en-US" altLang="zh-CN" dirty="0"/>
          </a:p>
        </p:txBody>
      </p:sp>
    </p:spTree>
    <p:extLst>
      <p:ext uri="{BB962C8B-B14F-4D97-AF65-F5344CB8AC3E}">
        <p14:creationId xmlns:p14="http://schemas.microsoft.com/office/powerpoint/2010/main" val="8815609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62</a:t>
            </a:fld>
            <a:endParaRPr lang="en-US" altLang="zh-CN" dirty="0"/>
          </a:p>
        </p:txBody>
      </p:sp>
    </p:spTree>
    <p:extLst>
      <p:ext uri="{BB962C8B-B14F-4D97-AF65-F5344CB8AC3E}">
        <p14:creationId xmlns:p14="http://schemas.microsoft.com/office/powerpoint/2010/main" val="2912876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91B7376F-72FA-9845-BC64-5FD545262520}" type="slidenum">
              <a:rPr lang="en-US" altLang="zh-CN"/>
              <a:pPr/>
              <a:t>63</a:t>
            </a:fld>
            <a:endParaRPr lang="en-US" altLang="zh-CN"/>
          </a:p>
        </p:txBody>
      </p:sp>
    </p:spTree>
    <p:extLst>
      <p:ext uri="{BB962C8B-B14F-4D97-AF65-F5344CB8AC3E}">
        <p14:creationId xmlns:p14="http://schemas.microsoft.com/office/powerpoint/2010/main" val="16656256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这个指令很常用，特别是在多项式运算中（计算对数、指数等需要麦克劳林展开式，用乘加指令更快）</a:t>
            </a:r>
          </a:p>
        </p:txBody>
      </p:sp>
      <p:sp>
        <p:nvSpPr>
          <p:cNvPr id="4" name="灯片编号占位符 3"/>
          <p:cNvSpPr>
            <a:spLocks noGrp="1"/>
          </p:cNvSpPr>
          <p:nvPr>
            <p:ph type="sldNum" sz="quarter" idx="5"/>
          </p:nvPr>
        </p:nvSpPr>
        <p:spPr/>
        <p:txBody>
          <a:bodyPr/>
          <a:lstStyle/>
          <a:p>
            <a:fld id="{3B9DEE87-D8F0-46A4-83B5-4812EC0DF53E}" type="slidenum">
              <a:rPr lang="zh-CN" altLang="en-US" smtClean="0"/>
              <a:pPr/>
              <a:t>68</a:t>
            </a:fld>
            <a:endParaRPr lang="en-US" altLang="zh-CN" dirty="0"/>
          </a:p>
        </p:txBody>
      </p:sp>
    </p:spTree>
    <p:extLst>
      <p:ext uri="{BB962C8B-B14F-4D97-AF65-F5344CB8AC3E}">
        <p14:creationId xmlns:p14="http://schemas.microsoft.com/office/powerpoint/2010/main" val="42186747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7388" y="1143000"/>
            <a:ext cx="5483225"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defRPr/>
            </a:pPr>
            <a:endParaRPr lang="zh-CN" altLang="en-US" dirty="0">
              <a:ea typeface="宋体" charset="-122"/>
            </a:endParaRPr>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71</a:t>
            </a:fld>
            <a:endParaRPr lang="zh-CN" altLang="zh-CN">
              <a:latin typeface="Calibri" charset="0"/>
            </a:endParaRPr>
          </a:p>
        </p:txBody>
      </p:sp>
    </p:spTree>
    <p:extLst>
      <p:ext uri="{BB962C8B-B14F-4D97-AF65-F5344CB8AC3E}">
        <p14:creationId xmlns:p14="http://schemas.microsoft.com/office/powerpoint/2010/main" val="6647917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72</a:t>
            </a:fld>
            <a:endParaRPr lang="en-US" altLang="zh-CN" dirty="0"/>
          </a:p>
        </p:txBody>
      </p:sp>
    </p:spTree>
    <p:extLst>
      <p:ext uri="{BB962C8B-B14F-4D97-AF65-F5344CB8AC3E}">
        <p14:creationId xmlns:p14="http://schemas.microsoft.com/office/powerpoint/2010/main" val="4090692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73</a:t>
            </a:fld>
            <a:endParaRPr lang="en-US" altLang="zh-CN" dirty="0"/>
          </a:p>
        </p:txBody>
      </p:sp>
    </p:spTree>
    <p:extLst>
      <p:ext uri="{BB962C8B-B14F-4D97-AF65-F5344CB8AC3E}">
        <p14:creationId xmlns:p14="http://schemas.microsoft.com/office/powerpoint/2010/main" val="6263042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74</a:t>
            </a:fld>
            <a:endParaRPr lang="en-US" altLang="zh-CN" dirty="0"/>
          </a:p>
        </p:txBody>
      </p:sp>
    </p:spTree>
    <p:extLst>
      <p:ext uri="{BB962C8B-B14F-4D97-AF65-F5344CB8AC3E}">
        <p14:creationId xmlns:p14="http://schemas.microsoft.com/office/powerpoint/2010/main" val="8169465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a:t>负数不支持左右移实现乘除</a:t>
            </a:r>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75</a:t>
            </a:fld>
            <a:endParaRPr lang="en-US" altLang="zh-CN" dirty="0"/>
          </a:p>
        </p:txBody>
      </p:sp>
    </p:spTree>
    <p:extLst>
      <p:ext uri="{BB962C8B-B14F-4D97-AF65-F5344CB8AC3E}">
        <p14:creationId xmlns:p14="http://schemas.microsoft.com/office/powerpoint/2010/main" val="128246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7</a:t>
            </a:fld>
            <a:endParaRPr lang="en-US" altLang="zh-CN" dirty="0"/>
          </a:p>
        </p:txBody>
      </p:sp>
    </p:spTree>
    <p:extLst>
      <p:ext uri="{BB962C8B-B14F-4D97-AF65-F5344CB8AC3E}">
        <p14:creationId xmlns:p14="http://schemas.microsoft.com/office/powerpoint/2010/main" val="6454305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76</a:t>
            </a:fld>
            <a:endParaRPr lang="en-US" altLang="zh-CN" dirty="0"/>
          </a:p>
        </p:txBody>
      </p:sp>
    </p:spTree>
    <p:extLst>
      <p:ext uri="{BB962C8B-B14F-4D97-AF65-F5344CB8AC3E}">
        <p14:creationId xmlns:p14="http://schemas.microsoft.com/office/powerpoint/2010/main" val="7580802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77</a:t>
            </a:fld>
            <a:endParaRPr lang="en-US" altLang="zh-CN" dirty="0"/>
          </a:p>
        </p:txBody>
      </p:sp>
    </p:spTree>
    <p:extLst>
      <p:ext uri="{BB962C8B-B14F-4D97-AF65-F5344CB8AC3E}">
        <p14:creationId xmlns:p14="http://schemas.microsoft.com/office/powerpoint/2010/main" val="19906511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882213">
              <a:defRPr/>
            </a:pPr>
            <a:endParaRPr lang="en-US" altLang="zh-CN" dirty="0"/>
          </a:p>
        </p:txBody>
      </p:sp>
      <p:sp>
        <p:nvSpPr>
          <p:cNvPr id="5120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300">
                <a:solidFill>
                  <a:schemeClr val="tx1"/>
                </a:solidFill>
                <a:latin typeface="Times New Roman" charset="0"/>
                <a:ea typeface="宋体" charset="0"/>
                <a:cs typeface="宋体" charset="0"/>
              </a:defRPr>
            </a:lvl1pPr>
            <a:lvl2pPr marL="776435" indent="-298629">
              <a:defRPr sz="1300">
                <a:solidFill>
                  <a:schemeClr val="tx1"/>
                </a:solidFill>
                <a:latin typeface="Times New Roman" charset="0"/>
                <a:ea typeface="宋体" charset="0"/>
              </a:defRPr>
            </a:lvl2pPr>
            <a:lvl3pPr marL="1194517" indent="-238904">
              <a:defRPr sz="1300">
                <a:solidFill>
                  <a:schemeClr val="tx1"/>
                </a:solidFill>
                <a:latin typeface="Times New Roman" charset="0"/>
                <a:ea typeface="宋体" charset="0"/>
              </a:defRPr>
            </a:lvl3pPr>
            <a:lvl4pPr marL="1672324" indent="-238904">
              <a:defRPr sz="1300">
                <a:solidFill>
                  <a:schemeClr val="tx1"/>
                </a:solidFill>
                <a:latin typeface="Times New Roman" charset="0"/>
                <a:ea typeface="宋体" charset="0"/>
              </a:defRPr>
            </a:lvl4pPr>
            <a:lvl5pPr marL="2150130" indent="-238904">
              <a:defRPr sz="1300">
                <a:solidFill>
                  <a:schemeClr val="tx1"/>
                </a:solidFill>
                <a:latin typeface="Times New Roman" charset="0"/>
                <a:ea typeface="宋体" charset="0"/>
              </a:defRPr>
            </a:lvl5pPr>
            <a:lvl6pPr marL="2627937" indent="-238904" eaLnBrk="0" fontAlgn="base" hangingPunct="0">
              <a:spcBef>
                <a:spcPct val="30000"/>
              </a:spcBef>
              <a:spcAft>
                <a:spcPct val="0"/>
              </a:spcAft>
              <a:defRPr sz="1300">
                <a:solidFill>
                  <a:schemeClr val="tx1"/>
                </a:solidFill>
                <a:latin typeface="Times New Roman" charset="0"/>
                <a:ea typeface="宋体" charset="0"/>
              </a:defRPr>
            </a:lvl6pPr>
            <a:lvl7pPr marL="3105743" indent="-238904" eaLnBrk="0" fontAlgn="base" hangingPunct="0">
              <a:spcBef>
                <a:spcPct val="30000"/>
              </a:spcBef>
              <a:spcAft>
                <a:spcPct val="0"/>
              </a:spcAft>
              <a:defRPr sz="1300">
                <a:solidFill>
                  <a:schemeClr val="tx1"/>
                </a:solidFill>
                <a:latin typeface="Times New Roman" charset="0"/>
                <a:ea typeface="宋体" charset="0"/>
              </a:defRPr>
            </a:lvl7pPr>
            <a:lvl8pPr marL="3583550" indent="-238904" eaLnBrk="0" fontAlgn="base" hangingPunct="0">
              <a:spcBef>
                <a:spcPct val="30000"/>
              </a:spcBef>
              <a:spcAft>
                <a:spcPct val="0"/>
              </a:spcAft>
              <a:defRPr sz="1300">
                <a:solidFill>
                  <a:schemeClr val="tx1"/>
                </a:solidFill>
                <a:latin typeface="Times New Roman" charset="0"/>
                <a:ea typeface="宋体" charset="0"/>
              </a:defRPr>
            </a:lvl8pPr>
            <a:lvl9pPr marL="4061356" indent="-238904" eaLnBrk="0" fontAlgn="base" hangingPunct="0">
              <a:spcBef>
                <a:spcPct val="30000"/>
              </a:spcBef>
              <a:spcAft>
                <a:spcPct val="0"/>
              </a:spcAft>
              <a:defRPr sz="1300">
                <a:solidFill>
                  <a:schemeClr val="tx1"/>
                </a:solidFill>
                <a:latin typeface="Times New Roman" charset="0"/>
                <a:ea typeface="宋体" charset="0"/>
              </a:defRPr>
            </a:lvl9pPr>
          </a:lstStyle>
          <a:p>
            <a:fld id="{5FE9FFEC-918E-114F-A0AB-F22F6702B6C0}" type="slidenum">
              <a:rPr lang="en-US" altLang="zh-CN"/>
              <a:pPr/>
              <a:t>78</a:t>
            </a:fld>
            <a:endParaRPr lang="en-US" altLang="zh-CN"/>
          </a:p>
        </p:txBody>
      </p:sp>
    </p:spTree>
    <p:extLst>
      <p:ext uri="{BB962C8B-B14F-4D97-AF65-F5344CB8AC3E}">
        <p14:creationId xmlns:p14="http://schemas.microsoft.com/office/powerpoint/2010/main" val="1695529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79</a:t>
            </a:fld>
            <a:endParaRPr lang="en-US" altLang="zh-CN" dirty="0"/>
          </a:p>
        </p:txBody>
      </p:sp>
    </p:spTree>
    <p:extLst>
      <p:ext uri="{BB962C8B-B14F-4D97-AF65-F5344CB8AC3E}">
        <p14:creationId xmlns:p14="http://schemas.microsoft.com/office/powerpoint/2010/main" val="409022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8</a:t>
            </a:fld>
            <a:endParaRPr lang="en-US" altLang="zh-CN" dirty="0"/>
          </a:p>
        </p:txBody>
      </p:sp>
    </p:spTree>
    <p:extLst>
      <p:ext uri="{BB962C8B-B14F-4D97-AF65-F5344CB8AC3E}">
        <p14:creationId xmlns:p14="http://schemas.microsoft.com/office/powerpoint/2010/main" val="2033725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9</a:t>
            </a:fld>
            <a:endParaRPr lang="en-US" altLang="zh-CN" dirty="0"/>
          </a:p>
        </p:txBody>
      </p:sp>
    </p:spTree>
    <p:extLst>
      <p:ext uri="{BB962C8B-B14F-4D97-AF65-F5344CB8AC3E}">
        <p14:creationId xmlns:p14="http://schemas.microsoft.com/office/powerpoint/2010/main" val="1943310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8831510" y="4221088"/>
            <a:ext cx="3322899" cy="21962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853" y="2"/>
            <a:ext cx="12185895" cy="685799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778003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2023/9/27</a:t>
            </a:fld>
            <a:endParaRPr kumimoji="1" lang="zh-CN" altLang="en-US"/>
          </a:p>
        </p:txBody>
      </p:sp>
      <p:sp>
        <p:nvSpPr>
          <p:cNvPr id="4" name="页脚占位符 3"/>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64585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2023/9/27</a:t>
            </a:fld>
            <a:endParaRPr kumimoji="1" lang="zh-CN" altLang="en-US"/>
          </a:p>
        </p:txBody>
      </p:sp>
      <p:sp>
        <p:nvSpPr>
          <p:cNvPr id="3" name="页脚占位符 2"/>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00312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061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2023/9/27</a:t>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70432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0612"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2023/9/27</a:t>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855779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竖排文本占位符 2"/>
          <p:cNvSpPr>
            <a:spLocks noGrp="1"/>
          </p:cNvSpPr>
          <p:nvPr>
            <p:ph type="body" orient="vert" idx="1"/>
          </p:nvPr>
        </p:nvSpPr>
        <p:spPr>
          <a:xfrm>
            <a:off x="838200" y="1825625"/>
            <a:ext cx="10514013" cy="4351338"/>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2023/9/27</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37029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7313" cy="5811838"/>
          </a:xfrm>
          <a:prstGeom prst="rect">
            <a:avLst/>
          </a:prstGeo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2023/9/27</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735629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8831510" y="4221088"/>
            <a:ext cx="3322899" cy="21962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853" y="2"/>
            <a:ext cx="12185895" cy="685799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10"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12189600" cy="6857996"/>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标题 1"/>
          <p:cNvSpPr>
            <a:spLocks noGrp="1"/>
          </p:cNvSpPr>
          <p:nvPr>
            <p:ph type="title" hasCustomPrompt="1"/>
          </p:nvPr>
        </p:nvSpPr>
        <p:spPr>
          <a:xfrm>
            <a:off x="1558702" y="121744"/>
            <a:ext cx="10631711" cy="553998"/>
          </a:xfrm>
          <a:prstGeom prst="rect">
            <a:avLst/>
          </a:prstGeom>
          <a:noFill/>
          <a:ln>
            <a:noFill/>
          </a:ln>
        </p:spPr>
        <p:txBody>
          <a:bodyPr wrap="square">
            <a:spAutoFit/>
          </a:bodyPr>
          <a:lstStyle>
            <a:lvl1pPr marL="0" algn="ctr" hangingPunct="0">
              <a:defRPr sz="3000" b="1">
                <a:solidFill>
                  <a:schemeClr val="tx1"/>
                </a:solidFill>
                <a:effectLst/>
                <a:latin typeface="+mn-ea"/>
                <a:ea typeface="+mn-ea"/>
              </a:defRPr>
            </a:lvl1pPr>
          </a:lstStyle>
          <a:p>
            <a:r>
              <a:rPr lang="zh-CN" altLang="en-US" dirty="0"/>
              <a:t>单击此处编辑标题</a:t>
            </a:r>
          </a:p>
        </p:txBody>
      </p:sp>
      <p:sp>
        <p:nvSpPr>
          <p:cNvPr id="6" name="TextBox 5"/>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3" name="组合 2"/>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2" name="矩形 1"/>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charset="2"/>
              <a:buChar char=""/>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lvl2pPr>
            <a:lvl3pPr marL="1143000" indent="-228600">
              <a:buFont typeface="Wingdings" panose="05000000000000000000" pitchFamily="2" charset="2"/>
              <a:buChar char="p"/>
              <a:defRPr/>
            </a:lvl3pPr>
            <a:lvl4pPr marL="1600200" indent="-228600">
              <a:buFont typeface="Wingdings" panose="05000000000000000000" pitchFamily="2" charset="2"/>
              <a:buChar char="n"/>
              <a:defRPr/>
            </a:lvl4pPr>
            <a:lvl5pPr marL="1828800" indent="0">
              <a:buFont typeface="Wingdings" panose="05000000000000000000" pitchFamily="2" charset="2"/>
              <a:buNone/>
              <a:defRPr/>
            </a:lvl5pPr>
          </a:lstStyle>
          <a:p>
            <a:pPr lvl="0"/>
            <a:r>
              <a:rPr lang="zh-CN" altLang="en-US" dirty="0"/>
              <a:t>单击此处编辑母版文本样式</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pPr>
            <a:r>
              <a:rPr lang="zh-CN" altLang="en-US" dirty="0"/>
              <a:t>第二级单击此处编辑</a:t>
            </a:r>
          </a:p>
          <a:p>
            <a:pPr lvl="2"/>
            <a:r>
              <a:rPr lang="zh-CN" altLang="en-US" dirty="0"/>
              <a:t>第三级</a:t>
            </a:r>
          </a:p>
          <a:p>
            <a:pPr lvl="3"/>
            <a:r>
              <a:rPr lang="zh-CN" altLang="en-US" dirty="0"/>
              <a:t>第四级</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1558702" y="121744"/>
            <a:ext cx="8561523" cy="553998"/>
          </a:xfrm>
          <a:prstGeom prst="rect">
            <a:avLst/>
          </a:prstGeom>
          <a:noFill/>
          <a:ln>
            <a:noFill/>
          </a:ln>
        </p:spPr>
        <p:txBody>
          <a:bodyPr wrap="square">
            <a:spAutoFit/>
          </a:bodyPr>
          <a:lstStyle>
            <a:lvl1pPr marL="0" algn="ctr" hangingPunct="0">
              <a:defRPr sz="3000" b="1">
                <a:solidFill>
                  <a:schemeClr val="tx1"/>
                </a:solidFill>
                <a:effectLst/>
                <a:latin typeface="+mn-ea"/>
                <a:ea typeface="+mn-ea"/>
              </a:defRPr>
            </a:lvl1pPr>
          </a:lstStyle>
          <a:p>
            <a:r>
              <a:rPr lang="zh-CN" altLang="en-US" dirty="0"/>
              <a:t>单击此处编辑标题</a:t>
            </a:r>
          </a:p>
        </p:txBody>
      </p:sp>
      <p:grpSp>
        <p:nvGrpSpPr>
          <p:cNvPr id="3" name="组合 2"/>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2" name="矩形 1"/>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charset="2"/>
              <a:buChar char=""/>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lvl2pPr>
            <a:lvl3pPr marL="1143000" indent="-228600">
              <a:buFont typeface="Wingdings" panose="05000000000000000000" pitchFamily="2" charset="2"/>
              <a:buChar char="p"/>
              <a:defRPr/>
            </a:lvl3pPr>
            <a:lvl4pPr marL="1600200" indent="-228600">
              <a:buFont typeface="Wingdings" panose="05000000000000000000" pitchFamily="2" charset="2"/>
              <a:buChar char="n"/>
              <a:defRPr/>
            </a:lvl4pPr>
            <a:lvl5pPr marL="1828800" indent="0">
              <a:buFont typeface="Wingdings" panose="05000000000000000000" pitchFamily="2" charset="2"/>
              <a:buNone/>
              <a:defRPr/>
            </a:lvl5pPr>
          </a:lstStyle>
          <a:p>
            <a:pPr lvl="0"/>
            <a:r>
              <a:rPr lang="zh-CN" altLang="en-US" dirty="0"/>
              <a:t>单击此处编辑母版文本样式</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pPr>
            <a:r>
              <a:rPr lang="zh-CN" altLang="en-US" dirty="0"/>
              <a:t>第二级单击此处编辑</a:t>
            </a:r>
          </a:p>
          <a:p>
            <a:pPr lvl="2"/>
            <a:r>
              <a:rPr lang="zh-CN" altLang="en-US" dirty="0"/>
              <a:t>第三级</a:t>
            </a:r>
          </a:p>
          <a:p>
            <a:pPr lvl="3"/>
            <a:r>
              <a:rPr lang="zh-CN" altLang="en-US" dirty="0"/>
              <a:t>第四级</a:t>
            </a:r>
          </a:p>
        </p:txBody>
      </p:sp>
      <p:cxnSp>
        <p:nvCxnSpPr>
          <p:cNvPr id="13" name="直接连接符 9">
            <a:extLst>
              <a:ext uri="{FF2B5EF4-FFF2-40B4-BE49-F238E27FC236}">
                <a16:creationId xmlns:a16="http://schemas.microsoft.com/office/drawing/2014/main" id="{AF2D7A43-0F74-4540-B962-4F220E19953D}"/>
              </a:ext>
            </a:extLst>
          </p:cNvPr>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4" name="Picture 4" descr="E:\学校\20121109221446303940.jpg">
            <a:extLst>
              <a:ext uri="{FF2B5EF4-FFF2-40B4-BE49-F238E27FC236}">
                <a16:creationId xmlns:a16="http://schemas.microsoft.com/office/drawing/2014/main" id="{A11C5B5B-105A-4817-ADF4-3324F7D27B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1923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185052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92535" y="116633"/>
            <a:ext cx="6946601" cy="432048"/>
          </a:xfrm>
          <a:prstGeom prst="rect">
            <a:avLst/>
          </a:prstGeom>
        </p:spPr>
        <p:txBody>
          <a:bodyPr/>
          <a:lstStyle>
            <a:lvl1pPr algn="ctr">
              <a:defRPr sz="3200" b="1">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320785" y="836713"/>
            <a:ext cx="11630310" cy="4701622"/>
          </a:xfrm>
          <a:prstGeom prst="rect">
            <a:avLst/>
          </a:prstGeom>
        </p:spPr>
        <p:txBody>
          <a:bodyPr/>
          <a:lstStyle>
            <a:lvl1pPr marL="342900" indent="-342900">
              <a:lnSpc>
                <a:spcPct val="150000"/>
              </a:lnSpc>
              <a:buClr>
                <a:srgbClr val="C00000"/>
              </a:buClr>
              <a:buSzPct val="100000"/>
              <a:buFont typeface="Wingdings" panose="05000000000000000000" pitchFamily="2" charset="2"/>
              <a:buChar char="n"/>
              <a:defRPr sz="2400" b="1">
                <a:latin typeface="微软雅黑" panose="020B0503020204020204" pitchFamily="34" charset="-122"/>
                <a:ea typeface="微软雅黑" panose="020B0503020204020204" pitchFamily="34" charset="-122"/>
              </a:defRPr>
            </a:lvl1pPr>
            <a:lvl2pPr marL="742950" indent="-285750">
              <a:lnSpc>
                <a:spcPct val="150000"/>
              </a:lnSpc>
              <a:buClr>
                <a:schemeClr val="accent6"/>
              </a:buClr>
              <a:buFont typeface="Wingdings" panose="05000000000000000000" pitchFamily="2" charset="2"/>
              <a:buChar char="l"/>
              <a:defRPr sz="2000" b="1">
                <a:latin typeface="微软雅黑" panose="020B0503020204020204" pitchFamily="34" charset="-122"/>
                <a:ea typeface="微软雅黑" panose="020B0503020204020204" pitchFamily="34" charset="-122"/>
              </a:defRPr>
            </a:lvl2pPr>
            <a:lvl3pPr>
              <a:lnSpc>
                <a:spcPct val="150000"/>
              </a:lnSpc>
              <a:buClr>
                <a:srgbClr val="0070C0"/>
              </a:buClr>
              <a:buSzPct val="120000"/>
              <a:defRPr sz="1800" b="1">
                <a:latin typeface="微软雅黑" panose="020B0503020204020204" pitchFamily="34" charset="-122"/>
                <a:ea typeface="微软雅黑" panose="020B0503020204020204" pitchFamily="34" charset="-122"/>
              </a:defRPr>
            </a:lvl3pPr>
            <a:lvl4pPr>
              <a:lnSpc>
                <a:spcPct val="150000"/>
              </a:lnSpc>
              <a:defRPr sz="1600" b="1">
                <a:latin typeface="微软雅黑" panose="020B0503020204020204" pitchFamily="34" charset="-122"/>
                <a:ea typeface="微软雅黑" panose="020B0503020204020204" pitchFamily="34" charset="-122"/>
              </a:defRPr>
            </a:lvl4pPr>
            <a:lvl5pPr>
              <a:lnSpc>
                <a:spcPct val="150000"/>
              </a:lnSpc>
              <a:defRPr sz="1600" b="1">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57231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2413" cy="2387600"/>
          </a:xfrm>
          <a:prstGeom prst="rect">
            <a:avLst/>
          </a:prstGeo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2413"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2023/9/27</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4531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内容占位符 2"/>
          <p:cNvSpPr>
            <a:spLocks noGrp="1"/>
          </p:cNvSpPr>
          <p:nvPr>
            <p:ph idx="1"/>
          </p:nvPr>
        </p:nvSpPr>
        <p:spPr>
          <a:xfrm>
            <a:off x="838200" y="1825625"/>
            <a:ext cx="10514013"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2023/9/27</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32864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4013" cy="2852737"/>
          </a:xfrm>
          <a:prstGeom prst="rect">
            <a:avLst/>
          </a:prstGeo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4013"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2023/9/27</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05612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0013"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0613" y="1825625"/>
            <a:ext cx="5181600"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2023/9/27</a:t>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354364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4012" cy="1325563"/>
          </a:xfrm>
          <a:prstGeom prst="rect">
            <a:avLst/>
          </a:prstGeo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0613"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0613" y="2505075"/>
            <a:ext cx="5183187"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2023/9/27</a:t>
            </a:fld>
            <a:endParaRPr kumimoji="1" lang="zh-CN" altLang="en-US"/>
          </a:p>
        </p:txBody>
      </p:sp>
      <p:sp>
        <p:nvSpPr>
          <p:cNvPr id="8" name="页脚占位符 7"/>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9" name="幻灯片编号占位符 8"/>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6284391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jpe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 name="Picture 4" descr="E:\学校\20121109221446303940.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4653003"/>
      </p:ext>
    </p:extLst>
  </p:cSld>
  <p:clrMap bg1="lt1" tx1="dk1" bg2="lt2" tx2="dk2" accent1="accent1" accent2="accent2" accent3="accent3" accent4="accent4" accent5="accent5" accent6="accent6" hlink="hlink" folHlink="folHlink"/>
  <p:sldLayoutIdLst>
    <p:sldLayoutId id="2147483690" r:id="rId1"/>
    <p:sldLayoutId id="2147483694" r:id="rId2"/>
    <p:sldLayoutId id="2147483710" r:id="rId3"/>
    <p:sldLayoutId id="2147483711" r:id="rId4"/>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534919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 name="Picture 4" descr="E:\学校\20121109221446303940.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66925"/>
      </p:ext>
    </p:extLst>
  </p:cSld>
  <p:clrMap bg1="lt1" tx1="dk1" bg2="lt2" tx2="dk2" accent1="accent1" accent2="accent2" accent3="accent3" accent4="accent4" accent5="accent5" accent6="accent6" hlink="hlink" folHlink="folHlink"/>
  <p:sldLayoutIdLst>
    <p:sldLayoutId id="2147483696" r:id="rId1"/>
    <p:sldLayoutId id="2147483697" r:id="rId2"/>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5.jpeg"/><Relationship Id="rId7" Type="http://schemas.openxmlformats.org/officeDocument/2006/relationships/oleObject" Target="../embeddings/oleObject8.bin"/><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jpeg"/><Relationship Id="rId9" Type="http://schemas.openxmlformats.org/officeDocument/2006/relationships/image" Target="../media/image1.jpeg"/></Relationships>
</file>

<file path=ppt/slides/_rels/slide7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6.wmf"/></Relationships>
</file>

<file path=ppt/slides/_rels/slide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1" y="1700214"/>
            <a:ext cx="12190413" cy="2773361"/>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146" name="文本框 10"/>
          <p:cNvSpPr txBox="1">
            <a:spLocks noChangeArrowheads="1"/>
          </p:cNvSpPr>
          <p:nvPr/>
        </p:nvSpPr>
        <p:spPr bwMode="auto">
          <a:xfrm>
            <a:off x="1523206" y="1928813"/>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4000" dirty="0">
                <a:solidFill>
                  <a:schemeClr val="bg1"/>
                </a:solidFill>
                <a:latin typeface="微软雅黑" charset="-122"/>
                <a:ea typeface="微软雅黑" charset="-122"/>
              </a:rPr>
              <a:t>计算机组成原理</a:t>
            </a:r>
            <a:endParaRPr lang="en-US" altLang="zh-CN" sz="900" dirty="0">
              <a:solidFill>
                <a:schemeClr val="bg1"/>
              </a:solidFill>
              <a:latin typeface="微软雅黑" charset="-122"/>
              <a:ea typeface="微软雅黑" charset="-122"/>
            </a:endParaRPr>
          </a:p>
        </p:txBody>
      </p:sp>
      <p:sp>
        <p:nvSpPr>
          <p:cNvPr id="14" name="文本框 13"/>
          <p:cNvSpPr txBox="1"/>
          <p:nvPr/>
        </p:nvSpPr>
        <p:spPr>
          <a:xfrm>
            <a:off x="2639220" y="4653250"/>
            <a:ext cx="7272337" cy="1188018"/>
          </a:xfrm>
          <a:prstGeom prst="rect">
            <a:avLst/>
          </a:prstGeom>
          <a:noFill/>
        </p:spPr>
        <p:txBody>
          <a:bodyPr>
            <a:spAutoFit/>
          </a:bodyPr>
          <a:lstStyle/>
          <a:p>
            <a:pPr algn="ctr">
              <a:lnSpc>
                <a:spcPct val="125000"/>
              </a:lnSpc>
              <a:defRPr/>
            </a:pPr>
            <a:r>
              <a:rPr lang="zh-CN" altLang="en-US" sz="3200" spc="300" dirty="0">
                <a:latin typeface="微软雅黑" panose="020B0503020204020204" pitchFamily="34" charset="-122"/>
                <a:ea typeface="微软雅黑" panose="020B0503020204020204" pitchFamily="34" charset="-122"/>
              </a:rPr>
              <a:t>陈志广</a:t>
            </a:r>
            <a:endParaRPr lang="en-US" altLang="zh-CN" sz="3200" spc="300" dirty="0">
              <a:latin typeface="微软雅黑" panose="020B0503020204020204" pitchFamily="34" charset="-122"/>
              <a:ea typeface="微软雅黑" panose="020B0503020204020204" pitchFamily="34" charset="-122"/>
            </a:endParaRPr>
          </a:p>
          <a:p>
            <a:pPr algn="ctr">
              <a:lnSpc>
                <a:spcPct val="125000"/>
              </a:lnSpc>
              <a:defRPr/>
            </a:pPr>
            <a:r>
              <a:rPr lang="en-US" altLang="zh-CN" sz="2400"/>
              <a:t>chenzhg29@</a:t>
            </a:r>
            <a:r>
              <a:rPr lang="en-US" altLang="zh-CN" sz="2400" dirty="0"/>
              <a:t>mail.sysu.edu.cn</a:t>
            </a:r>
            <a:r>
              <a:rPr lang="zh-CN" altLang="en-US" sz="2000" spc="300" dirty="0">
                <a:latin typeface="微软雅黑" panose="020B0503020204020204" pitchFamily="34" charset="-122"/>
                <a:ea typeface="微软雅黑" panose="020B0503020204020204" pitchFamily="34" charset="-122"/>
              </a:rPr>
              <a:t> </a:t>
            </a:r>
            <a:endParaRPr lang="zh-HK" altLang="en-US" sz="2000" spc="300" dirty="0">
              <a:latin typeface="微软雅黑" panose="020B0503020204020204" pitchFamily="34" charset="-122"/>
              <a:ea typeface="微软雅黑" panose="020B0503020204020204" pitchFamily="34" charset="-122"/>
            </a:endParaRPr>
          </a:p>
        </p:txBody>
      </p:sp>
      <p:sp>
        <p:nvSpPr>
          <p:cNvPr id="6148" name="文本框 14"/>
          <p:cNvSpPr txBox="1">
            <a:spLocks noChangeArrowheads="1"/>
          </p:cNvSpPr>
          <p:nvPr/>
        </p:nvSpPr>
        <p:spPr bwMode="auto">
          <a:xfrm>
            <a:off x="3791744" y="5732463"/>
            <a:ext cx="523875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400" dirty="0">
                <a:latin typeface="微软雅黑" charset="-122"/>
                <a:ea typeface="微软雅黑" charset="-122"/>
              </a:rPr>
              <a:t>计算机学院</a:t>
            </a:r>
            <a:endParaRPr lang="en-US" altLang="zh-CN" sz="2400" dirty="0">
              <a:latin typeface="微软雅黑" charset="-122"/>
              <a:ea typeface="微软雅黑" charset="-122"/>
            </a:endParaRPr>
          </a:p>
          <a:p>
            <a:pPr algn="ctr"/>
            <a:endParaRPr lang="en-US" altLang="zh-CN" sz="2400" dirty="0">
              <a:latin typeface="微软雅黑" charset="-122"/>
              <a:ea typeface="微软雅黑" charset="-122"/>
            </a:endParaRPr>
          </a:p>
        </p:txBody>
      </p:sp>
      <p:pic>
        <p:nvPicPr>
          <p:cNvPr id="614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157" y="336550"/>
            <a:ext cx="307022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Box 2"/>
          <p:cNvSpPr txBox="1">
            <a:spLocks noChangeArrowheads="1"/>
          </p:cNvSpPr>
          <p:nvPr/>
        </p:nvSpPr>
        <p:spPr bwMode="auto">
          <a:xfrm>
            <a:off x="1523206" y="2894512"/>
            <a:ext cx="9144000" cy="168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20000"/>
              </a:lnSpc>
            </a:pPr>
            <a:r>
              <a:rPr lang="zh-CN" altLang="en-US">
                <a:solidFill>
                  <a:schemeClr val="bg1"/>
                </a:solidFill>
                <a:latin typeface="Microsoft YaHei" charset="-122"/>
                <a:ea typeface="Microsoft YaHei" charset="-122"/>
              </a:rPr>
              <a:t>第三章  计算机中的运算（</a:t>
            </a:r>
            <a:r>
              <a:rPr lang="en-US" altLang="zh-CN" dirty="0">
                <a:solidFill>
                  <a:schemeClr val="bg1"/>
                </a:solidFill>
                <a:latin typeface="Microsoft YaHei" charset="-122"/>
                <a:ea typeface="Microsoft YaHei" charset="-122"/>
              </a:rPr>
              <a:t>4</a:t>
            </a:r>
            <a:r>
              <a:rPr lang="zh-CN" altLang="en-US" dirty="0">
                <a:solidFill>
                  <a:schemeClr val="bg1"/>
                </a:solidFill>
                <a:latin typeface="Microsoft YaHei" charset="-122"/>
                <a:ea typeface="Microsoft YaHei" charset="-122"/>
              </a:rPr>
              <a:t>）</a:t>
            </a:r>
          </a:p>
          <a:p>
            <a:pPr algn="ctr">
              <a:lnSpc>
                <a:spcPct val="120000"/>
              </a:lnSpc>
            </a:pPr>
            <a:endParaRPr lang="en-US" altLang="zh-CN" dirty="0">
              <a:solidFill>
                <a:schemeClr val="bg1"/>
              </a:solidFill>
              <a:latin typeface="Microsoft YaHei" charset="-122"/>
              <a:ea typeface="Microsoft YaHei" charset="-122"/>
            </a:endParaRPr>
          </a:p>
          <a:p>
            <a:pPr algn="ctr">
              <a:lnSpc>
                <a:spcPct val="120000"/>
              </a:lnSpc>
            </a:pPr>
            <a:endParaRPr lang="zh-CN" altLang="en-US" dirty="0">
              <a:solidFill>
                <a:schemeClr val="bg1"/>
              </a:solidFill>
              <a:latin typeface="Microsoft YaHei" charset="-122"/>
              <a:ea typeface="Microsoft YaHei" charset="-122"/>
            </a:endParaRPr>
          </a:p>
        </p:txBody>
      </p:sp>
      <p:sp>
        <p:nvSpPr>
          <p:cNvPr id="9" name="TextBox 5"/>
          <p:cNvSpPr txBox="1"/>
          <p:nvPr/>
        </p:nvSpPr>
        <p:spPr>
          <a:xfrm>
            <a:off x="1172792" y="3517207"/>
            <a:ext cx="10476654" cy="781752"/>
          </a:xfrm>
          <a:prstGeom prst="rect">
            <a:avLst/>
          </a:prstGeom>
          <a:noFill/>
        </p:spPr>
        <p:txBody>
          <a:bodyPr wrap="square">
            <a:spAutoFit/>
          </a:bodyPr>
          <a:lstStyle/>
          <a:p>
            <a:pPr algn="ctr">
              <a:defRPr/>
            </a:pPr>
            <a:r>
              <a:rPr lang="en-US" altLang="zh-CN"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a:t>
            </a:r>
            <a:r>
              <a:rPr lang="zh-CN" altLang="en-US"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数值的精确度是科学的灵魂</a:t>
            </a:r>
            <a:r>
              <a:rPr lang="en-US" altLang="zh-CN"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”——Wentworth</a:t>
            </a:r>
            <a:r>
              <a:rPr lang="zh-CN" altLang="en-US"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Thompson,</a:t>
            </a:r>
            <a:r>
              <a:rPr lang="zh-CN" altLang="en-US"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1917</a:t>
            </a:r>
            <a:endParaRPr lang="zh-CN" altLang="en-US"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endParaRPr>
          </a:p>
        </p:txBody>
      </p:sp>
    </p:spTree>
    <p:extLst>
      <p:ext uri="{BB962C8B-B14F-4D97-AF65-F5344CB8AC3E}">
        <p14:creationId xmlns:p14="http://schemas.microsoft.com/office/powerpoint/2010/main" val="194605427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浮点数的表示</a:t>
            </a:r>
          </a:p>
        </p:txBody>
      </p:sp>
      <p:sp>
        <p:nvSpPr>
          <p:cNvPr id="3" name="内容占位符 2"/>
          <p:cNvSpPr>
            <a:spLocks noGrp="1"/>
          </p:cNvSpPr>
          <p:nvPr>
            <p:ph idx="1"/>
          </p:nvPr>
        </p:nvSpPr>
        <p:spPr/>
        <p:txBody>
          <a:bodyPr/>
          <a:lstStyle/>
          <a:p>
            <a:r>
              <a:rPr lang="en-US" altLang="zh-CN" b="1" dirty="0">
                <a:solidFill>
                  <a:srgbClr val="005BE2"/>
                </a:solidFill>
                <a:latin typeface="+mj-ea"/>
                <a:ea typeface="+mj-ea"/>
              </a:rPr>
              <a:t>IEEE 754</a:t>
            </a:r>
            <a:r>
              <a:rPr lang="zh-CN" altLang="en-US" b="1" dirty="0">
                <a:solidFill>
                  <a:srgbClr val="005BE2"/>
                </a:solidFill>
                <a:latin typeface="+mj-ea"/>
                <a:ea typeface="+mj-ea"/>
              </a:rPr>
              <a:t>单精度表示</a:t>
            </a:r>
            <a:endParaRPr lang="en-US" altLang="zh-CN" b="1" dirty="0">
              <a:solidFill>
                <a:srgbClr val="005BE2"/>
              </a:solidFill>
              <a:latin typeface="+mj-ea"/>
              <a:ea typeface="+mj-ea"/>
            </a:endParaRPr>
          </a:p>
          <a:p>
            <a:endParaRPr lang="en-US" altLang="zh-CN" dirty="0"/>
          </a:p>
          <a:p>
            <a:endParaRPr lang="en-US" altLang="zh-CN" dirty="0"/>
          </a:p>
          <a:p>
            <a:pPr marL="0" indent="0">
              <a:buNone/>
            </a:pPr>
            <a:endParaRPr lang="zh-CN" altLang="en-US" dirty="0"/>
          </a:p>
          <a:p>
            <a:endParaRPr lang="zh-CN" altLang="en-US" dirty="0"/>
          </a:p>
        </p:txBody>
      </p:sp>
      <p:graphicFrame>
        <p:nvGraphicFramePr>
          <p:cNvPr id="5" name="对象 4"/>
          <p:cNvGraphicFramePr>
            <a:graphicFrameLocks noChangeAspect="1"/>
          </p:cNvGraphicFramePr>
          <p:nvPr/>
        </p:nvGraphicFramePr>
        <p:xfrm>
          <a:off x="5591150" y="980728"/>
          <a:ext cx="6205537" cy="863600"/>
        </p:xfrm>
        <a:graphic>
          <a:graphicData uri="http://schemas.openxmlformats.org/presentationml/2006/ole">
            <mc:AlternateContent xmlns:mc="http://schemas.openxmlformats.org/markup-compatibility/2006">
              <mc:Choice xmlns:v="urn:schemas-microsoft-com:vml" Requires="v">
                <p:oleObj name="Equation" r:id="rId3" imgW="2006280" imgH="279360" progId="Equation.DSMT4">
                  <p:embed/>
                </p:oleObj>
              </mc:Choice>
              <mc:Fallback>
                <p:oleObj name="Equation" r:id="rId3" imgW="2006280" imgH="279360" progId="Equation.DSMT4">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150" y="980728"/>
                        <a:ext cx="6205537" cy="863600"/>
                      </a:xfrm>
                      <a:prstGeom prst="rect">
                        <a:avLst/>
                      </a:prstGeom>
                      <a:solidFill>
                        <a:srgbClr val="FFC000"/>
                      </a:solidFill>
                      <a:ln w="28575">
                        <a:solidFill>
                          <a:schemeClr val="tx1"/>
                        </a:solidFill>
                      </a:ln>
                    </p:spPr>
                  </p:pic>
                </p:oleObj>
              </mc:Fallback>
            </mc:AlternateContent>
          </a:graphicData>
        </a:graphic>
      </p:graphicFrame>
      <p:graphicFrame>
        <p:nvGraphicFramePr>
          <p:cNvPr id="7" name="表格 6"/>
          <p:cNvGraphicFramePr>
            <a:graphicFrameLocks noGrp="1"/>
          </p:cNvGraphicFramePr>
          <p:nvPr/>
        </p:nvGraphicFramePr>
        <p:xfrm>
          <a:off x="622598" y="2096852"/>
          <a:ext cx="10629316" cy="914400"/>
        </p:xfrm>
        <a:graphic>
          <a:graphicData uri="http://schemas.openxmlformats.org/drawingml/2006/table">
            <a:tbl>
              <a:tblPr firstRow="1" bandRow="1">
                <a:tableStyleId>{5C22544A-7EE6-4342-B048-85BDC9FD1C3A}</a:tableStyleId>
              </a:tblPr>
              <a:tblGrid>
                <a:gridCol w="324036">
                  <a:extLst>
                    <a:ext uri="{9D8B030D-6E8A-4147-A177-3AD203B41FA5}">
                      <a16:colId xmlns:a16="http://schemas.microsoft.com/office/drawing/2014/main" val="20000"/>
                    </a:ext>
                  </a:extLst>
                </a:gridCol>
                <a:gridCol w="324036">
                  <a:extLst>
                    <a:ext uri="{9D8B030D-6E8A-4147-A177-3AD203B41FA5}">
                      <a16:colId xmlns:a16="http://schemas.microsoft.com/office/drawing/2014/main" val="20001"/>
                    </a:ext>
                  </a:extLst>
                </a:gridCol>
                <a:gridCol w="332864">
                  <a:extLst>
                    <a:ext uri="{9D8B030D-6E8A-4147-A177-3AD203B41FA5}">
                      <a16:colId xmlns:a16="http://schemas.microsoft.com/office/drawing/2014/main" val="20002"/>
                    </a:ext>
                  </a:extLst>
                </a:gridCol>
                <a:gridCol w="387216">
                  <a:extLst>
                    <a:ext uri="{9D8B030D-6E8A-4147-A177-3AD203B41FA5}">
                      <a16:colId xmlns:a16="http://schemas.microsoft.com/office/drawing/2014/main" val="20003"/>
                    </a:ext>
                  </a:extLst>
                </a:gridCol>
                <a:gridCol w="382110">
                  <a:extLst>
                    <a:ext uri="{9D8B030D-6E8A-4147-A177-3AD203B41FA5}">
                      <a16:colId xmlns:a16="http://schemas.microsoft.com/office/drawing/2014/main" val="20004"/>
                    </a:ext>
                  </a:extLst>
                </a:gridCol>
                <a:gridCol w="324036">
                  <a:extLst>
                    <a:ext uri="{9D8B030D-6E8A-4147-A177-3AD203B41FA5}">
                      <a16:colId xmlns:a16="http://schemas.microsoft.com/office/drawing/2014/main" val="20005"/>
                    </a:ext>
                  </a:extLst>
                </a:gridCol>
                <a:gridCol w="332864">
                  <a:extLst>
                    <a:ext uri="{9D8B030D-6E8A-4147-A177-3AD203B41FA5}">
                      <a16:colId xmlns:a16="http://schemas.microsoft.com/office/drawing/2014/main" val="20006"/>
                    </a:ext>
                  </a:extLst>
                </a:gridCol>
                <a:gridCol w="401150">
                  <a:extLst>
                    <a:ext uri="{9D8B030D-6E8A-4147-A177-3AD203B41FA5}">
                      <a16:colId xmlns:a16="http://schemas.microsoft.com/office/drawing/2014/main" val="20007"/>
                    </a:ext>
                  </a:extLst>
                </a:gridCol>
                <a:gridCol w="368176">
                  <a:extLst>
                    <a:ext uri="{9D8B030D-6E8A-4147-A177-3AD203B41FA5}">
                      <a16:colId xmlns:a16="http://schemas.microsoft.com/office/drawing/2014/main" val="20008"/>
                    </a:ext>
                  </a:extLst>
                </a:gridCol>
                <a:gridCol w="324036">
                  <a:extLst>
                    <a:ext uri="{9D8B030D-6E8A-4147-A177-3AD203B41FA5}">
                      <a16:colId xmlns:a16="http://schemas.microsoft.com/office/drawing/2014/main" val="20009"/>
                    </a:ext>
                  </a:extLst>
                </a:gridCol>
                <a:gridCol w="324036">
                  <a:extLst>
                    <a:ext uri="{9D8B030D-6E8A-4147-A177-3AD203B41FA5}">
                      <a16:colId xmlns:a16="http://schemas.microsoft.com/office/drawing/2014/main" val="20010"/>
                    </a:ext>
                  </a:extLst>
                </a:gridCol>
                <a:gridCol w="324036">
                  <a:extLst>
                    <a:ext uri="{9D8B030D-6E8A-4147-A177-3AD203B41FA5}">
                      <a16:colId xmlns:a16="http://schemas.microsoft.com/office/drawing/2014/main" val="20011"/>
                    </a:ext>
                  </a:extLst>
                </a:gridCol>
                <a:gridCol w="324036">
                  <a:extLst>
                    <a:ext uri="{9D8B030D-6E8A-4147-A177-3AD203B41FA5}">
                      <a16:colId xmlns:a16="http://schemas.microsoft.com/office/drawing/2014/main" val="20012"/>
                    </a:ext>
                  </a:extLst>
                </a:gridCol>
                <a:gridCol w="324036">
                  <a:extLst>
                    <a:ext uri="{9D8B030D-6E8A-4147-A177-3AD203B41FA5}">
                      <a16:colId xmlns:a16="http://schemas.microsoft.com/office/drawing/2014/main" val="20013"/>
                    </a:ext>
                  </a:extLst>
                </a:gridCol>
                <a:gridCol w="324036">
                  <a:extLst>
                    <a:ext uri="{9D8B030D-6E8A-4147-A177-3AD203B41FA5}">
                      <a16:colId xmlns:a16="http://schemas.microsoft.com/office/drawing/2014/main" val="20014"/>
                    </a:ext>
                  </a:extLst>
                </a:gridCol>
                <a:gridCol w="324036">
                  <a:extLst>
                    <a:ext uri="{9D8B030D-6E8A-4147-A177-3AD203B41FA5}">
                      <a16:colId xmlns:a16="http://schemas.microsoft.com/office/drawing/2014/main" val="20015"/>
                    </a:ext>
                  </a:extLst>
                </a:gridCol>
                <a:gridCol w="324036">
                  <a:extLst>
                    <a:ext uri="{9D8B030D-6E8A-4147-A177-3AD203B41FA5}">
                      <a16:colId xmlns:a16="http://schemas.microsoft.com/office/drawing/2014/main" val="20016"/>
                    </a:ext>
                  </a:extLst>
                </a:gridCol>
                <a:gridCol w="324036">
                  <a:extLst>
                    <a:ext uri="{9D8B030D-6E8A-4147-A177-3AD203B41FA5}">
                      <a16:colId xmlns:a16="http://schemas.microsoft.com/office/drawing/2014/main" val="20017"/>
                    </a:ext>
                  </a:extLst>
                </a:gridCol>
                <a:gridCol w="324036">
                  <a:extLst>
                    <a:ext uri="{9D8B030D-6E8A-4147-A177-3AD203B41FA5}">
                      <a16:colId xmlns:a16="http://schemas.microsoft.com/office/drawing/2014/main" val="20018"/>
                    </a:ext>
                  </a:extLst>
                </a:gridCol>
                <a:gridCol w="324036">
                  <a:extLst>
                    <a:ext uri="{9D8B030D-6E8A-4147-A177-3AD203B41FA5}">
                      <a16:colId xmlns:a16="http://schemas.microsoft.com/office/drawing/2014/main" val="20019"/>
                    </a:ext>
                  </a:extLst>
                </a:gridCol>
                <a:gridCol w="324036">
                  <a:extLst>
                    <a:ext uri="{9D8B030D-6E8A-4147-A177-3AD203B41FA5}">
                      <a16:colId xmlns:a16="http://schemas.microsoft.com/office/drawing/2014/main" val="20020"/>
                    </a:ext>
                  </a:extLst>
                </a:gridCol>
                <a:gridCol w="324036">
                  <a:extLst>
                    <a:ext uri="{9D8B030D-6E8A-4147-A177-3AD203B41FA5}">
                      <a16:colId xmlns:a16="http://schemas.microsoft.com/office/drawing/2014/main" val="20021"/>
                    </a:ext>
                  </a:extLst>
                </a:gridCol>
                <a:gridCol w="324036">
                  <a:extLst>
                    <a:ext uri="{9D8B030D-6E8A-4147-A177-3AD203B41FA5}">
                      <a16:colId xmlns:a16="http://schemas.microsoft.com/office/drawing/2014/main" val="20022"/>
                    </a:ext>
                  </a:extLst>
                </a:gridCol>
                <a:gridCol w="324036">
                  <a:extLst>
                    <a:ext uri="{9D8B030D-6E8A-4147-A177-3AD203B41FA5}">
                      <a16:colId xmlns:a16="http://schemas.microsoft.com/office/drawing/2014/main" val="20023"/>
                    </a:ext>
                  </a:extLst>
                </a:gridCol>
                <a:gridCol w="324036">
                  <a:extLst>
                    <a:ext uri="{9D8B030D-6E8A-4147-A177-3AD203B41FA5}">
                      <a16:colId xmlns:a16="http://schemas.microsoft.com/office/drawing/2014/main" val="20024"/>
                    </a:ext>
                  </a:extLst>
                </a:gridCol>
                <a:gridCol w="324036">
                  <a:extLst>
                    <a:ext uri="{9D8B030D-6E8A-4147-A177-3AD203B41FA5}">
                      <a16:colId xmlns:a16="http://schemas.microsoft.com/office/drawing/2014/main" val="20025"/>
                    </a:ext>
                  </a:extLst>
                </a:gridCol>
                <a:gridCol w="324036">
                  <a:extLst>
                    <a:ext uri="{9D8B030D-6E8A-4147-A177-3AD203B41FA5}">
                      <a16:colId xmlns:a16="http://schemas.microsoft.com/office/drawing/2014/main" val="20026"/>
                    </a:ext>
                  </a:extLst>
                </a:gridCol>
                <a:gridCol w="324036">
                  <a:extLst>
                    <a:ext uri="{9D8B030D-6E8A-4147-A177-3AD203B41FA5}">
                      <a16:colId xmlns:a16="http://schemas.microsoft.com/office/drawing/2014/main" val="20027"/>
                    </a:ext>
                  </a:extLst>
                </a:gridCol>
                <a:gridCol w="324036">
                  <a:extLst>
                    <a:ext uri="{9D8B030D-6E8A-4147-A177-3AD203B41FA5}">
                      <a16:colId xmlns:a16="http://schemas.microsoft.com/office/drawing/2014/main" val="20028"/>
                    </a:ext>
                  </a:extLst>
                </a:gridCol>
                <a:gridCol w="324036">
                  <a:extLst>
                    <a:ext uri="{9D8B030D-6E8A-4147-A177-3AD203B41FA5}">
                      <a16:colId xmlns:a16="http://schemas.microsoft.com/office/drawing/2014/main" val="20029"/>
                    </a:ext>
                  </a:extLst>
                </a:gridCol>
                <a:gridCol w="324036">
                  <a:extLst>
                    <a:ext uri="{9D8B030D-6E8A-4147-A177-3AD203B41FA5}">
                      <a16:colId xmlns:a16="http://schemas.microsoft.com/office/drawing/2014/main" val="20030"/>
                    </a:ext>
                  </a:extLst>
                </a:gridCol>
                <a:gridCol w="324036">
                  <a:extLst>
                    <a:ext uri="{9D8B030D-6E8A-4147-A177-3AD203B41FA5}">
                      <a16:colId xmlns:a16="http://schemas.microsoft.com/office/drawing/2014/main" val="20031"/>
                    </a:ext>
                  </a:extLst>
                </a:gridCol>
              </a:tblGrid>
              <a:tr h="370840">
                <a:tc>
                  <a:txBody>
                    <a:bodyPr/>
                    <a:lstStyle/>
                    <a:p>
                      <a:pPr algn="ctr"/>
                      <a:r>
                        <a:rPr lang="en-US" altLang="zh-CN" sz="1400" b="1" cap="none" spc="0" baseline="0" dirty="0">
                          <a:ln>
                            <a:noFill/>
                          </a:ln>
                          <a:solidFill>
                            <a:schemeClr val="tx1"/>
                          </a:solidFill>
                          <a:effectLst/>
                          <a:latin typeface="+mn-ea"/>
                          <a:ea typeface="+mn-ea"/>
                        </a:rPr>
                        <a:t>31</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30</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29</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28</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27</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26</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25</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24</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23</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22</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21</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20</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19</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18</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17</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16</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15</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14</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13</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12</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11</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10</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9</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8</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7</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6</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5</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4</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3</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2</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1</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400" b="1" cap="none" spc="0" baseline="0" dirty="0">
                          <a:ln>
                            <a:noFill/>
                          </a:ln>
                          <a:solidFill>
                            <a:schemeClr val="tx1"/>
                          </a:solidFill>
                          <a:effectLst/>
                          <a:latin typeface="+mn-ea"/>
                          <a:ea typeface="+mn-ea"/>
                        </a:rPr>
                        <a:t>0</a:t>
                      </a:r>
                      <a:endParaRPr lang="zh-CN" altLang="en-US" sz="1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altLang="zh-CN" sz="2000" b="1" cap="none" spc="0" baseline="0" dirty="0">
                          <a:ln>
                            <a:noFill/>
                          </a:ln>
                          <a:solidFill>
                            <a:schemeClr val="tx1"/>
                          </a:solidFill>
                          <a:effectLst/>
                          <a:latin typeface="+mn-ea"/>
                          <a:ea typeface="+mn-ea"/>
                        </a:rPr>
                        <a:t>1</a:t>
                      </a:r>
                      <a:endParaRPr lang="zh-CN" altLang="en-US" sz="20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b="1" cap="none" spc="0" baseline="0" dirty="0">
                          <a:ln>
                            <a:noFill/>
                          </a:ln>
                          <a:solidFill>
                            <a:srgbClr val="FF0000"/>
                          </a:solidFill>
                          <a:effectLst/>
                          <a:latin typeface="+mn-ea"/>
                          <a:ea typeface="+mn-ea"/>
                        </a:rPr>
                        <a:t>1</a:t>
                      </a:r>
                      <a:endParaRPr lang="zh-CN" altLang="en-US" sz="20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000" b="1" cap="none" spc="0" baseline="0" dirty="0">
                          <a:ln>
                            <a:noFill/>
                          </a:ln>
                          <a:solidFill>
                            <a:srgbClr val="FF0000"/>
                          </a:solidFill>
                          <a:effectLst/>
                          <a:latin typeface="+mn-ea"/>
                          <a:ea typeface="+mn-ea"/>
                        </a:rPr>
                        <a:t>0</a:t>
                      </a:r>
                      <a:endParaRPr lang="zh-CN" altLang="en-US" sz="20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000" b="1" cap="none" spc="0" baseline="0" dirty="0">
                          <a:ln>
                            <a:noFill/>
                          </a:ln>
                          <a:solidFill>
                            <a:srgbClr val="FF0000"/>
                          </a:solidFill>
                          <a:effectLst/>
                          <a:latin typeface="+mn-ea"/>
                          <a:ea typeface="+mn-ea"/>
                        </a:rPr>
                        <a:t>0</a:t>
                      </a:r>
                      <a:endParaRPr lang="zh-CN" altLang="en-US" sz="20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000" b="1" cap="none" spc="0" baseline="0" dirty="0">
                          <a:ln>
                            <a:noFill/>
                          </a:ln>
                          <a:solidFill>
                            <a:srgbClr val="FF0000"/>
                          </a:solidFill>
                          <a:effectLst/>
                          <a:latin typeface="+mn-ea"/>
                          <a:ea typeface="+mn-ea"/>
                        </a:rPr>
                        <a:t>0</a:t>
                      </a:r>
                      <a:endParaRPr lang="zh-CN" altLang="en-US" sz="20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CN" sz="2000" b="1" cap="none" spc="0" baseline="0" dirty="0">
                          <a:ln>
                            <a:noFill/>
                          </a:ln>
                          <a:solidFill>
                            <a:srgbClr val="FF0000"/>
                          </a:solidFill>
                          <a:effectLst/>
                          <a:latin typeface="+mn-ea"/>
                          <a:ea typeface="+mn-ea"/>
                        </a:rPr>
                        <a:t>0</a:t>
                      </a:r>
                      <a:endParaRPr lang="zh-CN" altLang="en-US" sz="20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000" b="1" cap="none" spc="0" baseline="0" dirty="0">
                          <a:ln>
                            <a:noFill/>
                          </a:ln>
                          <a:solidFill>
                            <a:srgbClr val="FF0000"/>
                          </a:solidFill>
                          <a:effectLst/>
                          <a:latin typeface="+mn-ea"/>
                          <a:ea typeface="+mn-ea"/>
                        </a:rPr>
                        <a:t>0</a:t>
                      </a:r>
                      <a:endParaRPr lang="zh-CN" altLang="en-US" sz="20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000" b="1" cap="none" spc="0" baseline="0" dirty="0">
                          <a:ln>
                            <a:noFill/>
                          </a:ln>
                          <a:solidFill>
                            <a:srgbClr val="FF0000"/>
                          </a:solidFill>
                          <a:effectLst/>
                          <a:latin typeface="+mn-ea"/>
                          <a:ea typeface="+mn-ea"/>
                        </a:rPr>
                        <a:t>0</a:t>
                      </a:r>
                      <a:endParaRPr lang="zh-CN" altLang="en-US" sz="20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000" b="1" cap="none" spc="0" baseline="0" dirty="0">
                          <a:ln>
                            <a:noFill/>
                          </a:ln>
                          <a:solidFill>
                            <a:srgbClr val="FF0000"/>
                          </a:solidFill>
                          <a:effectLst/>
                          <a:latin typeface="+mn-ea"/>
                          <a:ea typeface="+mn-ea"/>
                        </a:rPr>
                        <a:t>1</a:t>
                      </a:r>
                      <a:endParaRPr lang="zh-CN" altLang="en-US" sz="20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gridSpan="23">
                  <a:txBody>
                    <a:bodyPr/>
                    <a:lstStyle/>
                    <a:p>
                      <a:pPr algn="ctr"/>
                      <a:r>
                        <a:rPr lang="en-US" altLang="zh-CN" sz="2000" b="1" cap="none" spc="0" baseline="0" dirty="0">
                          <a:ln>
                            <a:noFill/>
                          </a:ln>
                          <a:solidFill>
                            <a:schemeClr val="tx1"/>
                          </a:solidFill>
                          <a:effectLst/>
                          <a:latin typeface="+mn-ea"/>
                          <a:ea typeface="+mn-ea"/>
                        </a:rPr>
                        <a:t>Fraction</a:t>
                      </a:r>
                      <a:endParaRPr lang="zh-CN" altLang="en-US" sz="20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4" name="TextBox 3"/>
          <p:cNvSpPr txBox="1"/>
          <p:nvPr/>
        </p:nvSpPr>
        <p:spPr>
          <a:xfrm>
            <a:off x="511736" y="3104964"/>
            <a:ext cx="5100756" cy="430374"/>
          </a:xfrm>
          <a:prstGeom prst="rect">
            <a:avLst/>
          </a:prstGeom>
          <a:noFill/>
        </p:spPr>
        <p:txBody>
          <a:bodyPr wrap="none" lIns="0" tIns="0" rIns="0" bIns="0" rtlCol="0" anchor="ctr" anchorCtr="0">
            <a:spAutoFit/>
          </a:bodyPr>
          <a:lstStyle/>
          <a:p>
            <a:r>
              <a:rPr lang="en-US" altLang="zh-CN" sz="2000" b="0" dirty="0">
                <a:ln>
                  <a:solidFill>
                    <a:schemeClr val="tx1"/>
                  </a:solidFill>
                </a:ln>
                <a:solidFill>
                  <a:srgbClr val="FF0000"/>
                </a:solidFill>
                <a:latin typeface="+mj-ea"/>
                <a:ea typeface="+mj-ea"/>
              </a:rPr>
              <a:t>2</a:t>
            </a:r>
            <a:r>
              <a:rPr lang="zh-CN" altLang="en-US" sz="2000" b="0" dirty="0">
                <a:ln>
                  <a:solidFill>
                    <a:schemeClr val="tx1"/>
                  </a:solidFill>
                </a:ln>
                <a:solidFill>
                  <a:srgbClr val="FF0000"/>
                </a:solidFill>
                <a:latin typeface="+mj-ea"/>
                <a:ea typeface="+mj-ea"/>
              </a:rPr>
              <a:t>（实际阶码）</a:t>
            </a:r>
            <a:r>
              <a:rPr lang="en-US" altLang="zh-CN" sz="2000" b="0" dirty="0">
                <a:ln>
                  <a:solidFill>
                    <a:schemeClr val="tx1"/>
                  </a:solidFill>
                </a:ln>
                <a:solidFill>
                  <a:srgbClr val="FF0000"/>
                </a:solidFill>
                <a:latin typeface="+mj-ea"/>
                <a:ea typeface="+mj-ea"/>
              </a:rPr>
              <a:t>+127</a:t>
            </a:r>
            <a:r>
              <a:rPr lang="zh-CN" altLang="en-US" sz="2000" b="0" dirty="0">
                <a:ln>
                  <a:solidFill>
                    <a:schemeClr val="tx1"/>
                  </a:solidFill>
                </a:ln>
                <a:solidFill>
                  <a:srgbClr val="FF0000"/>
                </a:solidFill>
                <a:latin typeface="+mj-ea"/>
                <a:ea typeface="+mj-ea"/>
              </a:rPr>
              <a:t>（</a:t>
            </a:r>
            <a:r>
              <a:rPr lang="en-US" altLang="zh-CN" sz="2000" b="0" dirty="0">
                <a:ln>
                  <a:solidFill>
                    <a:schemeClr val="tx1"/>
                  </a:solidFill>
                </a:ln>
                <a:solidFill>
                  <a:srgbClr val="FF0000"/>
                </a:solidFill>
                <a:latin typeface="+mj-ea"/>
                <a:ea typeface="+mj-ea"/>
              </a:rPr>
              <a:t>bias</a:t>
            </a:r>
            <a:r>
              <a:rPr lang="zh-CN" altLang="en-US" sz="2000" b="0" dirty="0">
                <a:ln>
                  <a:solidFill>
                    <a:schemeClr val="tx1"/>
                  </a:solidFill>
                </a:ln>
                <a:solidFill>
                  <a:srgbClr val="FF0000"/>
                </a:solidFill>
                <a:latin typeface="+mj-ea"/>
                <a:ea typeface="+mj-ea"/>
              </a:rPr>
              <a:t>）</a:t>
            </a:r>
            <a:r>
              <a:rPr lang="en-US" altLang="zh-CN" sz="2000" b="0" dirty="0">
                <a:ln>
                  <a:solidFill>
                    <a:schemeClr val="tx1"/>
                  </a:solidFill>
                </a:ln>
                <a:solidFill>
                  <a:srgbClr val="FF0000"/>
                </a:solidFill>
                <a:latin typeface="+mj-ea"/>
                <a:ea typeface="+mj-ea"/>
              </a:rPr>
              <a:t>=129</a:t>
            </a:r>
            <a:r>
              <a:rPr lang="zh-CN" altLang="en-US" sz="2000" b="0" dirty="0">
                <a:ln>
                  <a:solidFill>
                    <a:schemeClr val="tx1"/>
                  </a:solidFill>
                </a:ln>
                <a:solidFill>
                  <a:srgbClr val="FF0000"/>
                </a:solidFill>
                <a:latin typeface="+mj-ea"/>
                <a:ea typeface="+mj-ea"/>
              </a:rPr>
              <a:t>（阶码）</a:t>
            </a:r>
          </a:p>
        </p:txBody>
      </p:sp>
      <p:grpSp>
        <p:nvGrpSpPr>
          <p:cNvPr id="9" name="组 8"/>
          <p:cNvGrpSpPr/>
          <p:nvPr/>
        </p:nvGrpSpPr>
        <p:grpSpPr>
          <a:xfrm>
            <a:off x="3790950" y="5282624"/>
            <a:ext cx="3744416" cy="810672"/>
            <a:chOff x="3790950" y="5138725"/>
            <a:chExt cx="3744416" cy="810672"/>
          </a:xfrm>
        </p:grpSpPr>
        <p:sp>
          <p:nvSpPr>
            <p:cNvPr id="11" name="TextBox 9"/>
            <p:cNvSpPr txBox="1"/>
            <p:nvPr/>
          </p:nvSpPr>
          <p:spPr>
            <a:xfrm>
              <a:off x="3790950" y="5157192"/>
              <a:ext cx="3744416" cy="792205"/>
            </a:xfrm>
            <a:prstGeom prst="rect">
              <a:avLst/>
            </a:prstGeom>
            <a:noFill/>
            <a:ln w="28575">
              <a:solidFill>
                <a:srgbClr val="FF8601"/>
              </a:solidFill>
            </a:ln>
          </p:spPr>
          <p:txBody>
            <a:bodyPr wrap="square" lIns="0" tIns="0" rIns="0" bIns="0" rtlCol="0" anchor="ctr" anchorCtr="0">
              <a:noAutofit/>
            </a:bodyPr>
            <a:lstStyle/>
            <a:p>
              <a:endParaRPr lang="zh-CN" altLang="en-US" sz="3600" baseline="30000" dirty="0">
                <a:ln>
                  <a:solidFill>
                    <a:schemeClr val="tx1"/>
                  </a:solidFill>
                </a:ln>
                <a:solidFill>
                  <a:srgbClr val="005BE2"/>
                </a:solidFill>
                <a:latin typeface="+mj-ea"/>
                <a:ea typeface="+mj-ea"/>
              </a:endParaRPr>
            </a:p>
          </p:txBody>
        </p:sp>
        <p:sp>
          <p:nvSpPr>
            <p:cNvPr id="12" name="矩形 11"/>
            <p:cNvSpPr/>
            <p:nvPr/>
          </p:nvSpPr>
          <p:spPr>
            <a:xfrm>
              <a:off x="4389202" y="5138725"/>
              <a:ext cx="2698175" cy="738664"/>
            </a:xfrm>
            <a:prstGeom prst="rect">
              <a:avLst/>
            </a:prstGeom>
          </p:spPr>
          <p:txBody>
            <a:bodyPr wrap="none">
              <a:spAutoFit/>
            </a:bodyPr>
            <a:lstStyle/>
            <a:p>
              <a:r>
                <a:rPr lang="en-US" altLang="zh-CN" dirty="0">
                  <a:ln>
                    <a:solidFill>
                      <a:schemeClr val="tx1"/>
                    </a:solidFill>
                  </a:ln>
                  <a:solidFill>
                    <a:srgbClr val="005BE2"/>
                  </a:solidFill>
                  <a:latin typeface="+mj-ea"/>
                </a:rPr>
                <a:t>-1.01101</a:t>
              </a:r>
              <a:r>
                <a:rPr lang="en-US" altLang="zh-CN" baseline="-25000" dirty="0">
                  <a:ln>
                    <a:solidFill>
                      <a:schemeClr val="tx1"/>
                    </a:solidFill>
                  </a:ln>
                  <a:solidFill>
                    <a:srgbClr val="005BE2"/>
                  </a:solidFill>
                  <a:latin typeface="+mj-ea"/>
                </a:rPr>
                <a:t>2</a:t>
              </a:r>
              <a:r>
                <a:rPr lang="en-US" altLang="zh-CN" dirty="0">
                  <a:ln>
                    <a:solidFill>
                      <a:schemeClr val="tx1"/>
                    </a:solidFill>
                  </a:ln>
                  <a:solidFill>
                    <a:srgbClr val="005BE2"/>
                  </a:solidFill>
                  <a:latin typeface="+mj-ea"/>
                </a:rPr>
                <a:t>×2 </a:t>
              </a:r>
              <a:r>
                <a:rPr lang="en-US" altLang="zh-CN" baseline="30000" dirty="0">
                  <a:ln>
                    <a:solidFill>
                      <a:schemeClr val="tx1"/>
                    </a:solidFill>
                  </a:ln>
                  <a:solidFill>
                    <a:srgbClr val="FF0000"/>
                  </a:solidFill>
                  <a:latin typeface="+mj-ea"/>
                </a:rPr>
                <a:t>10</a:t>
              </a:r>
              <a:endParaRPr lang="zh-CN" altLang="en-US" baseline="30000" dirty="0">
                <a:ln>
                  <a:solidFill>
                    <a:schemeClr val="tx1"/>
                  </a:solidFill>
                </a:ln>
                <a:solidFill>
                  <a:srgbClr val="FF0000"/>
                </a:solidFill>
                <a:latin typeface="+mj-ea"/>
              </a:endParaRPr>
            </a:p>
          </p:txBody>
        </p:sp>
      </p:grpSp>
      <p:sp>
        <p:nvSpPr>
          <p:cNvPr id="13" name="矩形 12"/>
          <p:cNvSpPr/>
          <p:nvPr/>
        </p:nvSpPr>
        <p:spPr>
          <a:xfrm>
            <a:off x="6758729" y="5463330"/>
            <a:ext cx="344589" cy="4859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表格 14"/>
          <p:cNvGraphicFramePr>
            <a:graphicFrameLocks noGrp="1"/>
          </p:cNvGraphicFramePr>
          <p:nvPr/>
        </p:nvGraphicFramePr>
        <p:xfrm>
          <a:off x="766614" y="3861048"/>
          <a:ext cx="2592288" cy="370840"/>
        </p:xfrm>
        <a:graphic>
          <a:graphicData uri="http://schemas.openxmlformats.org/drawingml/2006/table">
            <a:tbl>
              <a:tblPr firstRow="1" bandRow="1">
                <a:tableStyleId>{5C22544A-7EE6-4342-B048-85BDC9FD1C3A}</a:tableStyleId>
              </a:tblPr>
              <a:tblGrid>
                <a:gridCol w="324036">
                  <a:extLst>
                    <a:ext uri="{9D8B030D-6E8A-4147-A177-3AD203B41FA5}">
                      <a16:colId xmlns:a16="http://schemas.microsoft.com/office/drawing/2014/main" val="20000"/>
                    </a:ext>
                  </a:extLst>
                </a:gridCol>
                <a:gridCol w="324036">
                  <a:extLst>
                    <a:ext uri="{9D8B030D-6E8A-4147-A177-3AD203B41FA5}">
                      <a16:colId xmlns:a16="http://schemas.microsoft.com/office/drawing/2014/main" val="20001"/>
                    </a:ext>
                  </a:extLst>
                </a:gridCol>
                <a:gridCol w="324036">
                  <a:extLst>
                    <a:ext uri="{9D8B030D-6E8A-4147-A177-3AD203B41FA5}">
                      <a16:colId xmlns:a16="http://schemas.microsoft.com/office/drawing/2014/main" val="20002"/>
                    </a:ext>
                  </a:extLst>
                </a:gridCol>
                <a:gridCol w="324036">
                  <a:extLst>
                    <a:ext uri="{9D8B030D-6E8A-4147-A177-3AD203B41FA5}">
                      <a16:colId xmlns:a16="http://schemas.microsoft.com/office/drawing/2014/main" val="20003"/>
                    </a:ext>
                  </a:extLst>
                </a:gridCol>
                <a:gridCol w="324036">
                  <a:extLst>
                    <a:ext uri="{9D8B030D-6E8A-4147-A177-3AD203B41FA5}">
                      <a16:colId xmlns:a16="http://schemas.microsoft.com/office/drawing/2014/main" val="20004"/>
                    </a:ext>
                  </a:extLst>
                </a:gridCol>
                <a:gridCol w="324036">
                  <a:extLst>
                    <a:ext uri="{9D8B030D-6E8A-4147-A177-3AD203B41FA5}">
                      <a16:colId xmlns:a16="http://schemas.microsoft.com/office/drawing/2014/main" val="20005"/>
                    </a:ext>
                  </a:extLst>
                </a:gridCol>
                <a:gridCol w="324036">
                  <a:extLst>
                    <a:ext uri="{9D8B030D-6E8A-4147-A177-3AD203B41FA5}">
                      <a16:colId xmlns:a16="http://schemas.microsoft.com/office/drawing/2014/main" val="20006"/>
                    </a:ext>
                  </a:extLst>
                </a:gridCol>
                <a:gridCol w="324036">
                  <a:extLst>
                    <a:ext uri="{9D8B030D-6E8A-4147-A177-3AD203B41FA5}">
                      <a16:colId xmlns:a16="http://schemas.microsoft.com/office/drawing/2014/main" val="20007"/>
                    </a:ext>
                  </a:extLst>
                </a:gridCol>
              </a:tblGrid>
              <a:tr h="370840">
                <a:tc>
                  <a:txBody>
                    <a:bodyPr/>
                    <a:lstStyle/>
                    <a:p>
                      <a:pPr algn="ctr"/>
                      <a:r>
                        <a:rPr lang="en-US" altLang="zh-CN" sz="1600" b="1" cap="none" spc="0" baseline="0" dirty="0">
                          <a:ln>
                            <a:noFill/>
                          </a:ln>
                          <a:solidFill>
                            <a:srgbClr val="FF0000"/>
                          </a:solidFill>
                          <a:effectLst/>
                          <a:latin typeface="+mn-ea"/>
                          <a:ea typeface="+mn-ea"/>
                        </a:rPr>
                        <a:t>0</a:t>
                      </a:r>
                      <a:endParaRPr lang="zh-CN" altLang="en-US" sz="16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CN" sz="1600" b="1" cap="none" spc="0" baseline="0" dirty="0">
                          <a:ln>
                            <a:noFill/>
                          </a:ln>
                          <a:solidFill>
                            <a:srgbClr val="FF0000"/>
                          </a:solidFill>
                          <a:effectLst/>
                          <a:latin typeface="+mn-ea"/>
                          <a:ea typeface="+mn-ea"/>
                        </a:rPr>
                        <a:t>0</a:t>
                      </a:r>
                      <a:endParaRPr lang="zh-CN" altLang="en-US" sz="16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CN" sz="1600" b="1" cap="none" spc="0" baseline="0" dirty="0">
                          <a:ln>
                            <a:noFill/>
                          </a:ln>
                          <a:solidFill>
                            <a:srgbClr val="FF0000"/>
                          </a:solidFill>
                          <a:effectLst/>
                          <a:latin typeface="+mn-ea"/>
                          <a:ea typeface="+mn-ea"/>
                        </a:rPr>
                        <a:t>0</a:t>
                      </a:r>
                      <a:endParaRPr lang="zh-CN" altLang="en-US" sz="16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CN" sz="1600" b="1" cap="none" spc="0" baseline="0" dirty="0">
                          <a:ln>
                            <a:noFill/>
                          </a:ln>
                          <a:solidFill>
                            <a:srgbClr val="FF0000"/>
                          </a:solidFill>
                          <a:effectLst/>
                          <a:latin typeface="+mn-ea"/>
                          <a:ea typeface="+mn-ea"/>
                        </a:rPr>
                        <a:t>0</a:t>
                      </a:r>
                      <a:endParaRPr lang="zh-CN" altLang="en-US" sz="16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CN" sz="1600" b="1" cap="none" spc="0" baseline="0" dirty="0">
                          <a:ln>
                            <a:noFill/>
                          </a:ln>
                          <a:solidFill>
                            <a:srgbClr val="FF0000"/>
                          </a:solidFill>
                          <a:effectLst/>
                          <a:latin typeface="+mn-ea"/>
                          <a:ea typeface="+mn-ea"/>
                        </a:rPr>
                        <a:t>0</a:t>
                      </a:r>
                      <a:endParaRPr lang="zh-CN" altLang="en-US" sz="16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CN" sz="1600" b="1" cap="none" spc="0" baseline="0" dirty="0">
                          <a:ln>
                            <a:noFill/>
                          </a:ln>
                          <a:solidFill>
                            <a:srgbClr val="FF0000"/>
                          </a:solidFill>
                          <a:effectLst/>
                          <a:latin typeface="+mn-ea"/>
                          <a:ea typeface="+mn-ea"/>
                        </a:rPr>
                        <a:t>0</a:t>
                      </a:r>
                      <a:endParaRPr lang="zh-CN" altLang="en-US" sz="16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CN" sz="1600" b="1" cap="none" spc="0" baseline="0" dirty="0">
                          <a:ln>
                            <a:noFill/>
                          </a:ln>
                          <a:solidFill>
                            <a:srgbClr val="FF0000"/>
                          </a:solidFill>
                          <a:effectLst/>
                          <a:latin typeface="+mn-ea"/>
                          <a:ea typeface="+mn-ea"/>
                        </a:rPr>
                        <a:t>0</a:t>
                      </a:r>
                      <a:endParaRPr lang="zh-CN" altLang="en-US" sz="16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CN" sz="1600" b="1" cap="none" spc="0" baseline="0" dirty="0">
                          <a:ln>
                            <a:noFill/>
                          </a:ln>
                          <a:solidFill>
                            <a:srgbClr val="FF0000"/>
                          </a:solidFill>
                          <a:effectLst/>
                          <a:latin typeface="+mn-ea"/>
                          <a:ea typeface="+mn-ea"/>
                        </a:rPr>
                        <a:t>0</a:t>
                      </a:r>
                      <a:endParaRPr lang="zh-CN" altLang="en-US" sz="16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nvGraphicFramePr>
        <p:xfrm>
          <a:off x="766614" y="4570328"/>
          <a:ext cx="2592288" cy="370840"/>
        </p:xfrm>
        <a:graphic>
          <a:graphicData uri="http://schemas.openxmlformats.org/drawingml/2006/table">
            <a:tbl>
              <a:tblPr firstRow="1" bandRow="1">
                <a:tableStyleId>{5C22544A-7EE6-4342-B048-85BDC9FD1C3A}</a:tableStyleId>
              </a:tblPr>
              <a:tblGrid>
                <a:gridCol w="324036">
                  <a:extLst>
                    <a:ext uri="{9D8B030D-6E8A-4147-A177-3AD203B41FA5}">
                      <a16:colId xmlns:a16="http://schemas.microsoft.com/office/drawing/2014/main" val="20000"/>
                    </a:ext>
                  </a:extLst>
                </a:gridCol>
                <a:gridCol w="324036">
                  <a:extLst>
                    <a:ext uri="{9D8B030D-6E8A-4147-A177-3AD203B41FA5}">
                      <a16:colId xmlns:a16="http://schemas.microsoft.com/office/drawing/2014/main" val="20001"/>
                    </a:ext>
                  </a:extLst>
                </a:gridCol>
                <a:gridCol w="324036">
                  <a:extLst>
                    <a:ext uri="{9D8B030D-6E8A-4147-A177-3AD203B41FA5}">
                      <a16:colId xmlns:a16="http://schemas.microsoft.com/office/drawing/2014/main" val="20002"/>
                    </a:ext>
                  </a:extLst>
                </a:gridCol>
                <a:gridCol w="324036">
                  <a:extLst>
                    <a:ext uri="{9D8B030D-6E8A-4147-A177-3AD203B41FA5}">
                      <a16:colId xmlns:a16="http://schemas.microsoft.com/office/drawing/2014/main" val="20003"/>
                    </a:ext>
                  </a:extLst>
                </a:gridCol>
                <a:gridCol w="324036">
                  <a:extLst>
                    <a:ext uri="{9D8B030D-6E8A-4147-A177-3AD203B41FA5}">
                      <a16:colId xmlns:a16="http://schemas.microsoft.com/office/drawing/2014/main" val="20004"/>
                    </a:ext>
                  </a:extLst>
                </a:gridCol>
                <a:gridCol w="324036">
                  <a:extLst>
                    <a:ext uri="{9D8B030D-6E8A-4147-A177-3AD203B41FA5}">
                      <a16:colId xmlns:a16="http://schemas.microsoft.com/office/drawing/2014/main" val="20005"/>
                    </a:ext>
                  </a:extLst>
                </a:gridCol>
                <a:gridCol w="324036">
                  <a:extLst>
                    <a:ext uri="{9D8B030D-6E8A-4147-A177-3AD203B41FA5}">
                      <a16:colId xmlns:a16="http://schemas.microsoft.com/office/drawing/2014/main" val="20006"/>
                    </a:ext>
                  </a:extLst>
                </a:gridCol>
                <a:gridCol w="324036">
                  <a:extLst>
                    <a:ext uri="{9D8B030D-6E8A-4147-A177-3AD203B41FA5}">
                      <a16:colId xmlns:a16="http://schemas.microsoft.com/office/drawing/2014/main" val="20007"/>
                    </a:ext>
                  </a:extLst>
                </a:gridCol>
              </a:tblGrid>
              <a:tr h="370840">
                <a:tc>
                  <a:txBody>
                    <a:bodyPr/>
                    <a:lstStyle/>
                    <a:p>
                      <a:pPr algn="ctr"/>
                      <a:r>
                        <a:rPr lang="en-US" altLang="zh-CN" sz="1600" b="1" cap="none" spc="0" baseline="0" dirty="0">
                          <a:ln>
                            <a:noFill/>
                          </a:ln>
                          <a:solidFill>
                            <a:srgbClr val="FF0000"/>
                          </a:solidFill>
                          <a:effectLst/>
                          <a:latin typeface="+mn-ea"/>
                          <a:ea typeface="+mn-ea"/>
                        </a:rPr>
                        <a:t>1</a:t>
                      </a:r>
                      <a:endParaRPr lang="zh-CN" altLang="en-US" sz="16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CN" sz="1600" b="1" cap="none" spc="0" baseline="0" dirty="0">
                          <a:ln>
                            <a:noFill/>
                          </a:ln>
                          <a:solidFill>
                            <a:srgbClr val="FF0000"/>
                          </a:solidFill>
                          <a:effectLst/>
                          <a:latin typeface="+mn-ea"/>
                          <a:ea typeface="+mn-ea"/>
                        </a:rPr>
                        <a:t>1</a:t>
                      </a:r>
                      <a:endParaRPr lang="zh-CN" altLang="en-US" sz="16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CN" sz="1600" b="1" cap="none" spc="0" baseline="0" dirty="0">
                          <a:ln>
                            <a:noFill/>
                          </a:ln>
                          <a:solidFill>
                            <a:srgbClr val="FF0000"/>
                          </a:solidFill>
                          <a:effectLst/>
                          <a:latin typeface="+mn-ea"/>
                          <a:ea typeface="+mn-ea"/>
                        </a:rPr>
                        <a:t>1</a:t>
                      </a:r>
                      <a:endParaRPr lang="zh-CN" altLang="en-US" sz="16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CN" sz="1600" b="1" cap="none" spc="0" baseline="0" dirty="0">
                          <a:ln>
                            <a:noFill/>
                          </a:ln>
                          <a:solidFill>
                            <a:srgbClr val="FF0000"/>
                          </a:solidFill>
                          <a:effectLst/>
                          <a:latin typeface="+mn-ea"/>
                          <a:ea typeface="+mn-ea"/>
                        </a:rPr>
                        <a:t>1</a:t>
                      </a:r>
                      <a:endParaRPr lang="zh-CN" altLang="en-US" sz="16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CN" sz="1600" b="1" cap="none" spc="0" baseline="0" dirty="0">
                          <a:ln>
                            <a:noFill/>
                          </a:ln>
                          <a:solidFill>
                            <a:srgbClr val="FF0000"/>
                          </a:solidFill>
                          <a:effectLst/>
                          <a:latin typeface="+mn-ea"/>
                          <a:ea typeface="+mn-ea"/>
                        </a:rPr>
                        <a:t>1</a:t>
                      </a:r>
                      <a:endParaRPr lang="zh-CN" altLang="en-US" sz="16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CN" sz="1600" b="1" cap="none" spc="0" baseline="0" dirty="0">
                          <a:ln>
                            <a:noFill/>
                          </a:ln>
                          <a:solidFill>
                            <a:srgbClr val="FF0000"/>
                          </a:solidFill>
                          <a:effectLst/>
                          <a:latin typeface="+mn-ea"/>
                          <a:ea typeface="+mn-ea"/>
                        </a:rPr>
                        <a:t>1</a:t>
                      </a:r>
                      <a:endParaRPr lang="zh-CN" altLang="en-US" sz="16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CN" sz="1600" b="1" cap="none" spc="0" baseline="0" dirty="0">
                          <a:ln>
                            <a:noFill/>
                          </a:ln>
                          <a:solidFill>
                            <a:srgbClr val="FF0000"/>
                          </a:solidFill>
                          <a:effectLst/>
                          <a:latin typeface="+mn-ea"/>
                          <a:ea typeface="+mn-ea"/>
                        </a:rPr>
                        <a:t>1</a:t>
                      </a:r>
                      <a:endParaRPr lang="zh-CN" altLang="en-US" sz="16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CN" sz="1600" b="1" cap="none" spc="0" baseline="0" dirty="0">
                          <a:ln>
                            <a:noFill/>
                          </a:ln>
                          <a:solidFill>
                            <a:srgbClr val="FF0000"/>
                          </a:solidFill>
                          <a:effectLst/>
                          <a:latin typeface="+mn-ea"/>
                          <a:ea typeface="+mn-ea"/>
                        </a:rPr>
                        <a:t>1</a:t>
                      </a:r>
                      <a:endParaRPr lang="zh-CN" altLang="en-US" sz="16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0"/>
                  </a:ext>
                </a:extLst>
              </a:tr>
            </a:tbl>
          </a:graphicData>
        </a:graphic>
      </p:graphicFrame>
      <p:grpSp>
        <p:nvGrpSpPr>
          <p:cNvPr id="38" name="组合 37"/>
          <p:cNvGrpSpPr/>
          <p:nvPr/>
        </p:nvGrpSpPr>
        <p:grpSpPr>
          <a:xfrm>
            <a:off x="190550" y="3009652"/>
            <a:ext cx="7128792" cy="635372"/>
            <a:chOff x="190550" y="3009652"/>
            <a:chExt cx="7128792" cy="635372"/>
          </a:xfrm>
        </p:grpSpPr>
        <p:cxnSp>
          <p:nvCxnSpPr>
            <p:cNvPr id="19" name="直接连接符 18"/>
            <p:cNvCxnSpPr/>
            <p:nvPr/>
          </p:nvCxnSpPr>
          <p:spPr>
            <a:xfrm flipH="1">
              <a:off x="190550" y="3009652"/>
              <a:ext cx="748656" cy="6353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190550" y="3644614"/>
              <a:ext cx="7128792" cy="4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790950" y="3009652"/>
              <a:ext cx="3528392" cy="6349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3142878" y="4437112"/>
            <a:ext cx="1944216" cy="516423"/>
          </a:xfrm>
          <a:prstGeom prst="rect">
            <a:avLst/>
          </a:prstGeom>
          <a:noFill/>
        </p:spPr>
        <p:txBody>
          <a:bodyPr wrap="square" lIns="0" tIns="0" rIns="0" bIns="0" rtlCol="0" anchor="ctr" anchorCtr="0">
            <a:spAutoFit/>
          </a:bodyPr>
          <a:lstStyle/>
          <a:p>
            <a:r>
              <a:rPr lang="zh-CN" altLang="en-US" sz="2400" dirty="0">
                <a:ln>
                  <a:solidFill>
                    <a:schemeClr val="tx1"/>
                  </a:solidFill>
                </a:ln>
                <a:solidFill>
                  <a:srgbClr val="0099FF"/>
                </a:solidFill>
                <a:latin typeface="+mj-ea"/>
                <a:ea typeface="+mj-ea"/>
              </a:rPr>
              <a:t>最大值</a:t>
            </a:r>
          </a:p>
        </p:txBody>
      </p:sp>
      <p:sp>
        <p:nvSpPr>
          <p:cNvPr id="40" name="TextBox 39"/>
          <p:cNvSpPr txBox="1"/>
          <p:nvPr/>
        </p:nvSpPr>
        <p:spPr>
          <a:xfrm>
            <a:off x="3142878" y="3717032"/>
            <a:ext cx="1944216" cy="516423"/>
          </a:xfrm>
          <a:prstGeom prst="rect">
            <a:avLst/>
          </a:prstGeom>
          <a:noFill/>
        </p:spPr>
        <p:txBody>
          <a:bodyPr wrap="square" lIns="0" tIns="0" rIns="0" bIns="0" rtlCol="0" anchor="ctr" anchorCtr="0">
            <a:spAutoFit/>
          </a:bodyPr>
          <a:lstStyle/>
          <a:p>
            <a:r>
              <a:rPr lang="zh-CN" altLang="en-US" sz="2400" dirty="0">
                <a:ln>
                  <a:solidFill>
                    <a:schemeClr val="tx1"/>
                  </a:solidFill>
                </a:ln>
                <a:solidFill>
                  <a:srgbClr val="0099FF"/>
                </a:solidFill>
                <a:latin typeface="+mj-ea"/>
                <a:ea typeface="+mj-ea"/>
              </a:rPr>
              <a:t>最小值</a:t>
            </a:r>
          </a:p>
        </p:txBody>
      </p:sp>
      <p:cxnSp>
        <p:nvCxnSpPr>
          <p:cNvPr id="20"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21" name="Picture 4" descr="E:\学校\2012110922144630394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081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250"/>
                                        <p:tgtEl>
                                          <p:spTgt spid="38"/>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250"/>
                                        <p:tgtEl>
                                          <p:spTgt spid="40"/>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5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2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9"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浮点数的表示</a:t>
            </a:r>
          </a:p>
        </p:txBody>
      </p:sp>
      <p:sp>
        <p:nvSpPr>
          <p:cNvPr id="3" name="内容占位符 2"/>
          <p:cNvSpPr>
            <a:spLocks noGrp="1"/>
          </p:cNvSpPr>
          <p:nvPr>
            <p:ph idx="1"/>
          </p:nvPr>
        </p:nvSpPr>
        <p:spPr/>
        <p:txBody>
          <a:bodyPr/>
          <a:lstStyle/>
          <a:p>
            <a:r>
              <a:rPr lang="en-US" altLang="zh-CN" b="1" dirty="0">
                <a:solidFill>
                  <a:srgbClr val="005BE2"/>
                </a:solidFill>
                <a:latin typeface="+mj-ea"/>
                <a:ea typeface="+mj-ea"/>
              </a:rPr>
              <a:t>IEEE 754</a:t>
            </a:r>
            <a:r>
              <a:rPr lang="zh-CN" altLang="en-US" b="1" dirty="0">
                <a:solidFill>
                  <a:srgbClr val="005BE2"/>
                </a:solidFill>
                <a:latin typeface="+mj-ea"/>
                <a:ea typeface="+mj-ea"/>
              </a:rPr>
              <a:t>单精度表示</a:t>
            </a:r>
            <a:endParaRPr lang="en-US" altLang="zh-CN" b="1" dirty="0">
              <a:solidFill>
                <a:srgbClr val="005BE2"/>
              </a:solidFill>
              <a:latin typeface="+mj-ea"/>
              <a:ea typeface="+mj-ea"/>
            </a:endParaRPr>
          </a:p>
          <a:p>
            <a:endParaRPr lang="en-US" altLang="zh-CN" dirty="0"/>
          </a:p>
          <a:p>
            <a:endParaRPr lang="en-US" altLang="zh-CN" dirty="0"/>
          </a:p>
          <a:p>
            <a:pPr marL="0" indent="0">
              <a:buNone/>
            </a:pPr>
            <a:endParaRPr lang="zh-CN" altLang="en-US" dirty="0"/>
          </a:p>
          <a:p>
            <a:endParaRPr lang="zh-CN" altLang="en-US" dirty="0"/>
          </a:p>
        </p:txBody>
      </p:sp>
      <p:graphicFrame>
        <p:nvGraphicFramePr>
          <p:cNvPr id="5" name="对象 4"/>
          <p:cNvGraphicFramePr>
            <a:graphicFrameLocks noChangeAspect="1"/>
          </p:cNvGraphicFramePr>
          <p:nvPr/>
        </p:nvGraphicFramePr>
        <p:xfrm>
          <a:off x="5591150" y="980728"/>
          <a:ext cx="6205537" cy="863600"/>
        </p:xfrm>
        <a:graphic>
          <a:graphicData uri="http://schemas.openxmlformats.org/presentationml/2006/ole">
            <mc:AlternateContent xmlns:mc="http://schemas.openxmlformats.org/markup-compatibility/2006">
              <mc:Choice xmlns:v="urn:schemas-microsoft-com:vml" Requires="v">
                <p:oleObj name="Equation" r:id="rId3" imgW="2006280" imgH="279360" progId="Equation.DSMT4">
                  <p:embed/>
                </p:oleObj>
              </mc:Choice>
              <mc:Fallback>
                <p:oleObj name="Equation" r:id="rId3" imgW="2006280" imgH="279360" progId="Equation.DSMT4">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150" y="980728"/>
                        <a:ext cx="6205537" cy="863600"/>
                      </a:xfrm>
                      <a:prstGeom prst="rect">
                        <a:avLst/>
                      </a:prstGeom>
                      <a:solidFill>
                        <a:srgbClr val="FFC000"/>
                      </a:solidFill>
                      <a:ln w="28575">
                        <a:solidFill>
                          <a:schemeClr val="tx1"/>
                        </a:solidFill>
                      </a:ln>
                    </p:spPr>
                  </p:pic>
                </p:oleObj>
              </mc:Fallback>
            </mc:AlternateContent>
          </a:graphicData>
        </a:graphic>
      </p:graphicFrame>
      <p:graphicFrame>
        <p:nvGraphicFramePr>
          <p:cNvPr id="11" name="表格 10"/>
          <p:cNvGraphicFramePr>
            <a:graphicFrameLocks noGrp="1"/>
          </p:cNvGraphicFramePr>
          <p:nvPr/>
        </p:nvGraphicFramePr>
        <p:xfrm>
          <a:off x="622598" y="2132856"/>
          <a:ext cx="10945216" cy="1036320"/>
        </p:xfrm>
        <a:graphic>
          <a:graphicData uri="http://schemas.openxmlformats.org/drawingml/2006/table">
            <a:tbl>
              <a:tblPr firstRow="1" bandRow="1">
                <a:tableStyleId>{5C22544A-7EE6-4342-B048-85BDC9FD1C3A}</a:tableStyleId>
              </a:tblPr>
              <a:tblGrid>
                <a:gridCol w="324036">
                  <a:extLst>
                    <a:ext uri="{9D8B030D-6E8A-4147-A177-3AD203B41FA5}">
                      <a16:colId xmlns:a16="http://schemas.microsoft.com/office/drawing/2014/main" val="20000"/>
                    </a:ext>
                  </a:extLst>
                </a:gridCol>
                <a:gridCol w="324036">
                  <a:extLst>
                    <a:ext uri="{9D8B030D-6E8A-4147-A177-3AD203B41FA5}">
                      <a16:colId xmlns:a16="http://schemas.microsoft.com/office/drawing/2014/main" val="20001"/>
                    </a:ext>
                  </a:extLst>
                </a:gridCol>
                <a:gridCol w="324036">
                  <a:extLst>
                    <a:ext uri="{9D8B030D-6E8A-4147-A177-3AD203B41FA5}">
                      <a16:colId xmlns:a16="http://schemas.microsoft.com/office/drawing/2014/main" val="20002"/>
                    </a:ext>
                  </a:extLst>
                </a:gridCol>
                <a:gridCol w="324036">
                  <a:extLst>
                    <a:ext uri="{9D8B030D-6E8A-4147-A177-3AD203B41FA5}">
                      <a16:colId xmlns:a16="http://schemas.microsoft.com/office/drawing/2014/main" val="20003"/>
                    </a:ext>
                  </a:extLst>
                </a:gridCol>
                <a:gridCol w="324036">
                  <a:extLst>
                    <a:ext uri="{9D8B030D-6E8A-4147-A177-3AD203B41FA5}">
                      <a16:colId xmlns:a16="http://schemas.microsoft.com/office/drawing/2014/main" val="20004"/>
                    </a:ext>
                  </a:extLst>
                </a:gridCol>
                <a:gridCol w="324036">
                  <a:extLst>
                    <a:ext uri="{9D8B030D-6E8A-4147-A177-3AD203B41FA5}">
                      <a16:colId xmlns:a16="http://schemas.microsoft.com/office/drawing/2014/main" val="20005"/>
                    </a:ext>
                  </a:extLst>
                </a:gridCol>
                <a:gridCol w="324036">
                  <a:extLst>
                    <a:ext uri="{9D8B030D-6E8A-4147-A177-3AD203B41FA5}">
                      <a16:colId xmlns:a16="http://schemas.microsoft.com/office/drawing/2014/main" val="20006"/>
                    </a:ext>
                  </a:extLst>
                </a:gridCol>
                <a:gridCol w="324036">
                  <a:extLst>
                    <a:ext uri="{9D8B030D-6E8A-4147-A177-3AD203B41FA5}">
                      <a16:colId xmlns:a16="http://schemas.microsoft.com/office/drawing/2014/main" val="20007"/>
                    </a:ext>
                  </a:extLst>
                </a:gridCol>
                <a:gridCol w="324036">
                  <a:extLst>
                    <a:ext uri="{9D8B030D-6E8A-4147-A177-3AD203B41FA5}">
                      <a16:colId xmlns:a16="http://schemas.microsoft.com/office/drawing/2014/main" val="20008"/>
                    </a:ext>
                  </a:extLst>
                </a:gridCol>
                <a:gridCol w="324036">
                  <a:extLst>
                    <a:ext uri="{9D8B030D-6E8A-4147-A177-3AD203B41FA5}">
                      <a16:colId xmlns:a16="http://schemas.microsoft.com/office/drawing/2014/main" val="20009"/>
                    </a:ext>
                  </a:extLst>
                </a:gridCol>
                <a:gridCol w="324036">
                  <a:extLst>
                    <a:ext uri="{9D8B030D-6E8A-4147-A177-3AD203B41FA5}">
                      <a16:colId xmlns:a16="http://schemas.microsoft.com/office/drawing/2014/main" val="20010"/>
                    </a:ext>
                  </a:extLst>
                </a:gridCol>
                <a:gridCol w="400372">
                  <a:extLst>
                    <a:ext uri="{9D8B030D-6E8A-4147-A177-3AD203B41FA5}">
                      <a16:colId xmlns:a16="http://schemas.microsoft.com/office/drawing/2014/main" val="20011"/>
                    </a:ext>
                  </a:extLst>
                </a:gridCol>
                <a:gridCol w="324036">
                  <a:extLst>
                    <a:ext uri="{9D8B030D-6E8A-4147-A177-3AD203B41FA5}">
                      <a16:colId xmlns:a16="http://schemas.microsoft.com/office/drawing/2014/main" val="20012"/>
                    </a:ext>
                  </a:extLst>
                </a:gridCol>
                <a:gridCol w="324036">
                  <a:extLst>
                    <a:ext uri="{9D8B030D-6E8A-4147-A177-3AD203B41FA5}">
                      <a16:colId xmlns:a16="http://schemas.microsoft.com/office/drawing/2014/main" val="20013"/>
                    </a:ext>
                  </a:extLst>
                </a:gridCol>
                <a:gridCol w="359867">
                  <a:extLst>
                    <a:ext uri="{9D8B030D-6E8A-4147-A177-3AD203B41FA5}">
                      <a16:colId xmlns:a16="http://schemas.microsoft.com/office/drawing/2014/main" val="20014"/>
                    </a:ext>
                  </a:extLst>
                </a:gridCol>
                <a:gridCol w="324036">
                  <a:extLst>
                    <a:ext uri="{9D8B030D-6E8A-4147-A177-3AD203B41FA5}">
                      <a16:colId xmlns:a16="http://schemas.microsoft.com/office/drawing/2014/main" val="20015"/>
                    </a:ext>
                  </a:extLst>
                </a:gridCol>
                <a:gridCol w="324036">
                  <a:extLst>
                    <a:ext uri="{9D8B030D-6E8A-4147-A177-3AD203B41FA5}">
                      <a16:colId xmlns:a16="http://schemas.microsoft.com/office/drawing/2014/main" val="20016"/>
                    </a:ext>
                  </a:extLst>
                </a:gridCol>
                <a:gridCol w="324037">
                  <a:extLst>
                    <a:ext uri="{9D8B030D-6E8A-4147-A177-3AD203B41FA5}">
                      <a16:colId xmlns:a16="http://schemas.microsoft.com/office/drawing/2014/main" val="20017"/>
                    </a:ext>
                  </a:extLst>
                </a:gridCol>
                <a:gridCol w="324036">
                  <a:extLst>
                    <a:ext uri="{9D8B030D-6E8A-4147-A177-3AD203B41FA5}">
                      <a16:colId xmlns:a16="http://schemas.microsoft.com/office/drawing/2014/main" val="20018"/>
                    </a:ext>
                  </a:extLst>
                </a:gridCol>
                <a:gridCol w="324036">
                  <a:extLst>
                    <a:ext uri="{9D8B030D-6E8A-4147-A177-3AD203B41FA5}">
                      <a16:colId xmlns:a16="http://schemas.microsoft.com/office/drawing/2014/main" val="20019"/>
                    </a:ext>
                  </a:extLst>
                </a:gridCol>
                <a:gridCol w="324036">
                  <a:extLst>
                    <a:ext uri="{9D8B030D-6E8A-4147-A177-3AD203B41FA5}">
                      <a16:colId xmlns:a16="http://schemas.microsoft.com/office/drawing/2014/main" val="20020"/>
                    </a:ext>
                  </a:extLst>
                </a:gridCol>
                <a:gridCol w="324037">
                  <a:extLst>
                    <a:ext uri="{9D8B030D-6E8A-4147-A177-3AD203B41FA5}">
                      <a16:colId xmlns:a16="http://schemas.microsoft.com/office/drawing/2014/main" val="20021"/>
                    </a:ext>
                  </a:extLst>
                </a:gridCol>
                <a:gridCol w="324036">
                  <a:extLst>
                    <a:ext uri="{9D8B030D-6E8A-4147-A177-3AD203B41FA5}">
                      <a16:colId xmlns:a16="http://schemas.microsoft.com/office/drawing/2014/main" val="20022"/>
                    </a:ext>
                  </a:extLst>
                </a:gridCol>
                <a:gridCol w="409070">
                  <a:extLst>
                    <a:ext uri="{9D8B030D-6E8A-4147-A177-3AD203B41FA5}">
                      <a16:colId xmlns:a16="http://schemas.microsoft.com/office/drawing/2014/main" val="20023"/>
                    </a:ext>
                  </a:extLst>
                </a:gridCol>
                <a:gridCol w="324036">
                  <a:extLst>
                    <a:ext uri="{9D8B030D-6E8A-4147-A177-3AD203B41FA5}">
                      <a16:colId xmlns:a16="http://schemas.microsoft.com/office/drawing/2014/main" val="20024"/>
                    </a:ext>
                  </a:extLst>
                </a:gridCol>
                <a:gridCol w="360906">
                  <a:extLst>
                    <a:ext uri="{9D8B030D-6E8A-4147-A177-3AD203B41FA5}">
                      <a16:colId xmlns:a16="http://schemas.microsoft.com/office/drawing/2014/main" val="20025"/>
                    </a:ext>
                  </a:extLst>
                </a:gridCol>
                <a:gridCol w="407641">
                  <a:extLst>
                    <a:ext uri="{9D8B030D-6E8A-4147-A177-3AD203B41FA5}">
                      <a16:colId xmlns:a16="http://schemas.microsoft.com/office/drawing/2014/main" val="20026"/>
                    </a:ext>
                  </a:extLst>
                </a:gridCol>
                <a:gridCol w="366398">
                  <a:extLst>
                    <a:ext uri="{9D8B030D-6E8A-4147-A177-3AD203B41FA5}">
                      <a16:colId xmlns:a16="http://schemas.microsoft.com/office/drawing/2014/main" val="20027"/>
                    </a:ext>
                  </a:extLst>
                </a:gridCol>
                <a:gridCol w="380796">
                  <a:extLst>
                    <a:ext uri="{9D8B030D-6E8A-4147-A177-3AD203B41FA5}">
                      <a16:colId xmlns:a16="http://schemas.microsoft.com/office/drawing/2014/main" val="20028"/>
                    </a:ext>
                  </a:extLst>
                </a:gridCol>
                <a:gridCol w="352381">
                  <a:extLst>
                    <a:ext uri="{9D8B030D-6E8A-4147-A177-3AD203B41FA5}">
                      <a16:colId xmlns:a16="http://schemas.microsoft.com/office/drawing/2014/main" val="20029"/>
                    </a:ext>
                  </a:extLst>
                </a:gridCol>
                <a:gridCol w="412531">
                  <a:extLst>
                    <a:ext uri="{9D8B030D-6E8A-4147-A177-3AD203B41FA5}">
                      <a16:colId xmlns:a16="http://schemas.microsoft.com/office/drawing/2014/main" val="20030"/>
                    </a:ext>
                  </a:extLst>
                </a:gridCol>
                <a:gridCol w="366460">
                  <a:extLst>
                    <a:ext uri="{9D8B030D-6E8A-4147-A177-3AD203B41FA5}">
                      <a16:colId xmlns:a16="http://schemas.microsoft.com/office/drawing/2014/main" val="20031"/>
                    </a:ext>
                  </a:extLst>
                </a:gridCol>
              </a:tblGrid>
              <a:tr h="370840">
                <a:tc>
                  <a:txBody>
                    <a:bodyPr/>
                    <a:lstStyle/>
                    <a:p>
                      <a:pPr algn="ctr"/>
                      <a:r>
                        <a:rPr lang="en-US" altLang="zh-CN" sz="1600" b="1" cap="none" spc="0" baseline="0" dirty="0">
                          <a:ln>
                            <a:noFill/>
                          </a:ln>
                          <a:solidFill>
                            <a:schemeClr val="tx1"/>
                          </a:solidFill>
                          <a:effectLst/>
                          <a:latin typeface="+mn-ea"/>
                          <a:ea typeface="+mn-ea"/>
                        </a:rPr>
                        <a:t>31</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30</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29</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28</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27</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26</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25</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24</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23</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22</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21</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20</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19</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18</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17</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16</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15</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14</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13</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12</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11</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10</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9</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8</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7</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6</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5</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4</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3</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0</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altLang="zh-CN" sz="2400" b="1" cap="none" spc="0" baseline="0" dirty="0">
                          <a:ln>
                            <a:noFill/>
                          </a:ln>
                          <a:solidFill>
                            <a:schemeClr val="tx1"/>
                          </a:solidFill>
                          <a:effectLst/>
                          <a:latin typeface="+mn-ea"/>
                          <a:ea typeface="+mn-ea"/>
                        </a:rPr>
                        <a:t>1</a:t>
                      </a:r>
                      <a:endParaRPr lang="zh-CN" altLang="en-US" sz="2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b="1" cap="none" spc="0" baseline="0" dirty="0">
                          <a:ln>
                            <a:noFill/>
                          </a:ln>
                          <a:solidFill>
                            <a:schemeClr val="tx1"/>
                          </a:solidFill>
                          <a:effectLst/>
                          <a:latin typeface="+mn-ea"/>
                          <a:ea typeface="+mn-ea"/>
                        </a:rPr>
                        <a:t>1</a:t>
                      </a:r>
                      <a:endParaRPr lang="zh-CN" altLang="en-US" sz="2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b="1" cap="none" spc="0" baseline="0" dirty="0">
                          <a:ln>
                            <a:noFill/>
                          </a:ln>
                          <a:solidFill>
                            <a:schemeClr val="tx1"/>
                          </a:solidFill>
                          <a:effectLst/>
                          <a:latin typeface="+mn-ea"/>
                          <a:ea typeface="+mn-ea"/>
                        </a:rPr>
                        <a:t>0</a:t>
                      </a:r>
                      <a:endParaRPr lang="zh-CN" altLang="en-US" sz="2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b="1" cap="none" spc="0" baseline="0" dirty="0">
                          <a:ln>
                            <a:noFill/>
                          </a:ln>
                          <a:solidFill>
                            <a:schemeClr val="tx1"/>
                          </a:solidFill>
                          <a:effectLst/>
                          <a:latin typeface="+mn-ea"/>
                          <a:ea typeface="+mn-ea"/>
                        </a:rPr>
                        <a:t>0</a:t>
                      </a:r>
                      <a:endParaRPr lang="zh-CN" altLang="en-US" sz="2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b="1" cap="none" spc="0" baseline="0" dirty="0">
                          <a:ln>
                            <a:noFill/>
                          </a:ln>
                          <a:solidFill>
                            <a:schemeClr val="tx1"/>
                          </a:solidFill>
                          <a:effectLst/>
                          <a:latin typeface="+mn-ea"/>
                          <a:ea typeface="+mn-ea"/>
                        </a:rPr>
                        <a:t>0</a:t>
                      </a:r>
                      <a:endParaRPr lang="zh-CN" altLang="en-US" sz="2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b="1" cap="none" spc="0" baseline="0" dirty="0">
                          <a:ln>
                            <a:noFill/>
                          </a:ln>
                          <a:solidFill>
                            <a:schemeClr val="tx1"/>
                          </a:solidFill>
                          <a:effectLst/>
                          <a:latin typeface="+mn-ea"/>
                          <a:ea typeface="+mn-ea"/>
                        </a:rPr>
                        <a:t>0</a:t>
                      </a:r>
                      <a:endParaRPr lang="zh-CN" altLang="en-US" sz="2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b="1" cap="none" spc="0" baseline="0" dirty="0">
                          <a:ln>
                            <a:noFill/>
                          </a:ln>
                          <a:solidFill>
                            <a:schemeClr val="tx1"/>
                          </a:solidFill>
                          <a:effectLst/>
                          <a:latin typeface="+mn-ea"/>
                          <a:ea typeface="+mn-ea"/>
                        </a:rPr>
                        <a:t>0</a:t>
                      </a:r>
                      <a:endParaRPr lang="zh-CN" altLang="en-US" sz="2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b="1" cap="none" spc="0" baseline="0" dirty="0">
                          <a:ln>
                            <a:noFill/>
                          </a:ln>
                          <a:solidFill>
                            <a:schemeClr val="tx1"/>
                          </a:solidFill>
                          <a:effectLst/>
                          <a:latin typeface="+mn-ea"/>
                          <a:ea typeface="+mn-ea"/>
                        </a:rPr>
                        <a:t>0</a:t>
                      </a:r>
                      <a:endParaRPr lang="zh-CN" altLang="en-US" sz="2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b="1" cap="none" spc="0" baseline="0" dirty="0">
                          <a:ln>
                            <a:noFill/>
                          </a:ln>
                          <a:solidFill>
                            <a:schemeClr val="tx1"/>
                          </a:solidFill>
                          <a:effectLst/>
                          <a:latin typeface="+mn-ea"/>
                          <a:ea typeface="+mn-ea"/>
                        </a:rPr>
                        <a:t>1</a:t>
                      </a:r>
                      <a:endParaRPr lang="zh-CN" altLang="en-US" sz="2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1</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1</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1</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2400" b="1" cap="none" spc="0" baseline="0" dirty="0">
                          <a:ln>
                            <a:noFill/>
                          </a:ln>
                          <a:solidFill>
                            <a:srgbClr val="FF0000"/>
                          </a:solidFill>
                          <a:effectLst/>
                          <a:latin typeface="+mn-ea"/>
                          <a:ea typeface="+mn-ea"/>
                        </a:rPr>
                        <a:t>0</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1"/>
                  </a:ext>
                </a:extLst>
              </a:tr>
            </a:tbl>
          </a:graphicData>
        </a:graphic>
      </p:graphicFrame>
      <p:grpSp>
        <p:nvGrpSpPr>
          <p:cNvPr id="7" name="组 6"/>
          <p:cNvGrpSpPr/>
          <p:nvPr/>
        </p:nvGrpSpPr>
        <p:grpSpPr>
          <a:xfrm>
            <a:off x="3790950" y="5282624"/>
            <a:ext cx="3744416" cy="810672"/>
            <a:chOff x="3790950" y="5138725"/>
            <a:chExt cx="3744416" cy="810672"/>
          </a:xfrm>
        </p:grpSpPr>
        <p:sp>
          <p:nvSpPr>
            <p:cNvPr id="8" name="TextBox 9"/>
            <p:cNvSpPr txBox="1"/>
            <p:nvPr/>
          </p:nvSpPr>
          <p:spPr>
            <a:xfrm>
              <a:off x="3790950" y="5157192"/>
              <a:ext cx="3744416" cy="792205"/>
            </a:xfrm>
            <a:prstGeom prst="rect">
              <a:avLst/>
            </a:prstGeom>
            <a:noFill/>
            <a:ln w="28575">
              <a:solidFill>
                <a:srgbClr val="FF8601"/>
              </a:solidFill>
            </a:ln>
          </p:spPr>
          <p:txBody>
            <a:bodyPr wrap="square" lIns="0" tIns="0" rIns="0" bIns="0" rtlCol="0" anchor="ctr" anchorCtr="0">
              <a:noAutofit/>
            </a:bodyPr>
            <a:lstStyle/>
            <a:p>
              <a:endParaRPr lang="zh-CN" altLang="en-US" sz="3600" baseline="30000" dirty="0">
                <a:ln>
                  <a:solidFill>
                    <a:schemeClr val="tx1"/>
                  </a:solidFill>
                </a:ln>
                <a:solidFill>
                  <a:srgbClr val="005BE2"/>
                </a:solidFill>
                <a:latin typeface="+mj-ea"/>
                <a:ea typeface="+mj-ea"/>
              </a:endParaRPr>
            </a:p>
          </p:txBody>
        </p:sp>
        <p:sp>
          <p:nvSpPr>
            <p:cNvPr id="9" name="矩形 8"/>
            <p:cNvSpPr/>
            <p:nvPr/>
          </p:nvSpPr>
          <p:spPr>
            <a:xfrm>
              <a:off x="3970970" y="5138725"/>
              <a:ext cx="3204355" cy="781752"/>
            </a:xfrm>
            <a:prstGeom prst="rect">
              <a:avLst/>
            </a:prstGeom>
          </p:spPr>
          <p:txBody>
            <a:bodyPr wrap="square">
              <a:spAutoFit/>
            </a:bodyPr>
            <a:lstStyle/>
            <a:p>
              <a:r>
                <a:rPr lang="en-US" altLang="zh-CN" dirty="0">
                  <a:ln>
                    <a:solidFill>
                      <a:schemeClr val="tx1"/>
                    </a:solidFill>
                  </a:ln>
                  <a:solidFill>
                    <a:srgbClr val="005BE2"/>
                  </a:solidFill>
                  <a:latin typeface="+mj-ea"/>
                </a:rPr>
                <a:t>-1.</a:t>
              </a:r>
              <a:r>
                <a:rPr lang="en-US" altLang="zh-CN" dirty="0">
                  <a:ln>
                    <a:solidFill>
                      <a:schemeClr val="tx1"/>
                    </a:solidFill>
                  </a:ln>
                  <a:solidFill>
                    <a:srgbClr val="FF0000"/>
                  </a:solidFill>
                  <a:latin typeface="+mj-ea"/>
                </a:rPr>
                <a:t>01101</a:t>
              </a:r>
              <a:r>
                <a:rPr lang="en-US" altLang="zh-CN" baseline="-25000" dirty="0">
                  <a:ln>
                    <a:solidFill>
                      <a:schemeClr val="tx1"/>
                    </a:solidFill>
                  </a:ln>
                  <a:solidFill>
                    <a:srgbClr val="005BE2"/>
                  </a:solidFill>
                  <a:latin typeface="+mj-ea"/>
                </a:rPr>
                <a:t>2</a:t>
              </a:r>
              <a:r>
                <a:rPr lang="en-US" altLang="zh-CN" dirty="0">
                  <a:ln>
                    <a:solidFill>
                      <a:schemeClr val="tx1"/>
                    </a:solidFill>
                  </a:ln>
                  <a:solidFill>
                    <a:srgbClr val="005BE2"/>
                  </a:solidFill>
                  <a:latin typeface="+mj-ea"/>
                </a:rPr>
                <a:t>×2</a:t>
              </a:r>
              <a:r>
                <a:rPr lang="en-US" altLang="zh-CN" baseline="30000" dirty="0">
                  <a:ln>
                    <a:solidFill>
                      <a:schemeClr val="tx1"/>
                    </a:solidFill>
                  </a:ln>
                  <a:solidFill>
                    <a:srgbClr val="005BE2"/>
                  </a:solidFill>
                  <a:latin typeface="+mj-ea"/>
                </a:rPr>
                <a:t>10</a:t>
              </a:r>
              <a:endParaRPr lang="zh-CN" altLang="en-US" baseline="30000" dirty="0">
                <a:ln>
                  <a:solidFill>
                    <a:schemeClr val="tx1"/>
                  </a:solidFill>
                </a:ln>
                <a:solidFill>
                  <a:srgbClr val="005BE2"/>
                </a:solidFill>
                <a:latin typeface="+mj-ea"/>
              </a:endParaRPr>
            </a:p>
          </p:txBody>
        </p:sp>
      </p:grpSp>
      <p:sp>
        <p:nvSpPr>
          <p:cNvPr id="10" name="矩形 9"/>
          <p:cNvSpPr/>
          <p:nvPr/>
        </p:nvSpPr>
        <p:spPr>
          <a:xfrm>
            <a:off x="4763182" y="5399353"/>
            <a:ext cx="1116000" cy="5956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37"/>
          <p:cNvGrpSpPr/>
          <p:nvPr/>
        </p:nvGrpSpPr>
        <p:grpSpPr>
          <a:xfrm rot="10800000">
            <a:off x="3574927" y="3068961"/>
            <a:ext cx="7920879" cy="2160241"/>
            <a:chOff x="190550" y="2948172"/>
            <a:chExt cx="7128791" cy="696852"/>
          </a:xfrm>
        </p:grpSpPr>
        <p:cxnSp>
          <p:nvCxnSpPr>
            <p:cNvPr id="13" name="直接连接符 18"/>
            <p:cNvCxnSpPr/>
            <p:nvPr/>
          </p:nvCxnSpPr>
          <p:spPr>
            <a:xfrm rot="10800000" flipV="1">
              <a:off x="190550" y="2948172"/>
              <a:ext cx="4730926" cy="6968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28"/>
            <p:cNvCxnSpPr/>
            <p:nvPr/>
          </p:nvCxnSpPr>
          <p:spPr>
            <a:xfrm rot="10800000" flipH="1" flipV="1">
              <a:off x="5958391" y="2948172"/>
              <a:ext cx="1360950" cy="6964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6" name="Picture 4" descr="E:\学校\2012110922144630394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20844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浮点数的表示</a:t>
            </a:r>
          </a:p>
        </p:txBody>
      </p:sp>
      <p:sp>
        <p:nvSpPr>
          <p:cNvPr id="3" name="内容占位符 2"/>
          <p:cNvSpPr>
            <a:spLocks noGrp="1"/>
          </p:cNvSpPr>
          <p:nvPr>
            <p:ph idx="1"/>
          </p:nvPr>
        </p:nvSpPr>
        <p:spPr/>
        <p:txBody>
          <a:bodyPr/>
          <a:lstStyle/>
          <a:p>
            <a:r>
              <a:rPr lang="en-US" altLang="zh-CN" b="1" dirty="0">
                <a:solidFill>
                  <a:srgbClr val="005BE2"/>
                </a:solidFill>
                <a:latin typeface="+mj-ea"/>
                <a:ea typeface="+mj-ea"/>
              </a:rPr>
              <a:t>IEEE 754</a:t>
            </a:r>
            <a:r>
              <a:rPr lang="zh-CN" altLang="en-US" b="1" dirty="0">
                <a:solidFill>
                  <a:srgbClr val="005BE2"/>
                </a:solidFill>
                <a:latin typeface="+mj-ea"/>
                <a:ea typeface="+mj-ea"/>
              </a:rPr>
              <a:t>浮点数的编码表示</a:t>
            </a:r>
          </a:p>
          <a:p>
            <a:endParaRPr lang="zh-CN" altLang="en-US" dirty="0"/>
          </a:p>
        </p:txBody>
      </p:sp>
      <p:graphicFrame>
        <p:nvGraphicFramePr>
          <p:cNvPr id="4" name="表格 3"/>
          <p:cNvGraphicFramePr>
            <a:graphicFrameLocks noGrp="1"/>
          </p:cNvGraphicFramePr>
          <p:nvPr/>
        </p:nvGraphicFramePr>
        <p:xfrm>
          <a:off x="910630" y="1916830"/>
          <a:ext cx="10945214" cy="3672410"/>
        </p:xfrm>
        <a:graphic>
          <a:graphicData uri="http://schemas.openxmlformats.org/drawingml/2006/table">
            <a:tbl>
              <a:tblPr firstRow="1" bandRow="1">
                <a:tableStyleId>{5C22544A-7EE6-4342-B048-85BDC9FD1C3A}</a:tableStyleId>
              </a:tblPr>
              <a:tblGrid>
                <a:gridCol w="1790282">
                  <a:extLst>
                    <a:ext uri="{9D8B030D-6E8A-4147-A177-3AD203B41FA5}">
                      <a16:colId xmlns:a16="http://schemas.microsoft.com/office/drawing/2014/main" val="20000"/>
                    </a:ext>
                  </a:extLst>
                </a:gridCol>
                <a:gridCol w="1790282">
                  <a:extLst>
                    <a:ext uri="{9D8B030D-6E8A-4147-A177-3AD203B41FA5}">
                      <a16:colId xmlns:a16="http://schemas.microsoft.com/office/drawing/2014/main" val="20001"/>
                    </a:ext>
                  </a:extLst>
                </a:gridCol>
                <a:gridCol w="1790282">
                  <a:extLst>
                    <a:ext uri="{9D8B030D-6E8A-4147-A177-3AD203B41FA5}">
                      <a16:colId xmlns:a16="http://schemas.microsoft.com/office/drawing/2014/main" val="20002"/>
                    </a:ext>
                  </a:extLst>
                </a:gridCol>
                <a:gridCol w="1790282">
                  <a:extLst>
                    <a:ext uri="{9D8B030D-6E8A-4147-A177-3AD203B41FA5}">
                      <a16:colId xmlns:a16="http://schemas.microsoft.com/office/drawing/2014/main" val="20003"/>
                    </a:ext>
                  </a:extLst>
                </a:gridCol>
                <a:gridCol w="3784086">
                  <a:extLst>
                    <a:ext uri="{9D8B030D-6E8A-4147-A177-3AD203B41FA5}">
                      <a16:colId xmlns:a16="http://schemas.microsoft.com/office/drawing/2014/main" val="20004"/>
                    </a:ext>
                  </a:extLst>
                </a:gridCol>
              </a:tblGrid>
              <a:tr h="524630">
                <a:tc gridSpan="2">
                  <a:txBody>
                    <a:bodyPr/>
                    <a:lstStyle/>
                    <a:p>
                      <a:pPr marL="0" algn="ctr" defTabSz="914400" rtl="0" eaLnBrk="1" latinLnBrk="0" hangingPunct="1">
                        <a:lnSpc>
                          <a:spcPct val="120000"/>
                        </a:lnSpc>
                      </a:pPr>
                      <a:r>
                        <a:rPr lang="zh-CN" altLang="en-US" sz="2400" b="1" kern="1200" cap="none" spc="0" baseline="0" dirty="0">
                          <a:ln>
                            <a:noFill/>
                          </a:ln>
                          <a:solidFill>
                            <a:schemeClr val="tx1"/>
                          </a:solidFill>
                          <a:effectLst/>
                          <a:latin typeface="Times New Roman" panose="02020603050405020304" pitchFamily="18" charset="0"/>
                          <a:ea typeface="+mn-ea"/>
                          <a:cs typeface="+mn-cs"/>
                        </a:rPr>
                        <a:t>单精度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algn="ctr" defTabSz="914400" rtl="0" eaLnBrk="1" latinLnBrk="0" hangingPunct="1">
                        <a:lnSpc>
                          <a:spcPct val="120000"/>
                        </a:lnSpc>
                      </a:pPr>
                      <a:r>
                        <a:rPr lang="zh-CN" altLang="en-US" sz="2400" b="1" kern="1200" cap="none" spc="0" baseline="0" dirty="0">
                          <a:ln>
                            <a:noFill/>
                          </a:ln>
                          <a:solidFill>
                            <a:schemeClr val="tx1"/>
                          </a:solidFill>
                          <a:effectLst/>
                          <a:latin typeface="Times New Roman" panose="02020603050405020304" pitchFamily="18" charset="0"/>
                          <a:ea typeface="+mn-ea"/>
                          <a:cs typeface="+mn-cs"/>
                        </a:rPr>
                        <a:t>双精度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lnSpc>
                          <a:spcPct val="120000"/>
                        </a:lnSpc>
                      </a:pPr>
                      <a:r>
                        <a:rPr lang="zh-CN" altLang="en-US" sz="2400" b="1" kern="1200" cap="none" spc="0" baseline="0" dirty="0">
                          <a:ln>
                            <a:noFill/>
                          </a:ln>
                          <a:solidFill>
                            <a:schemeClr val="tx1"/>
                          </a:solidFill>
                          <a:effectLst/>
                          <a:latin typeface="Times New Roman" panose="02020603050405020304" pitchFamily="18" charset="0"/>
                          <a:ea typeface="+mn-ea"/>
                          <a:cs typeface="+mn-cs"/>
                        </a:rPr>
                        <a:t>表示的数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24630">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Exponent</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Fraction</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Exponent</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Fraction</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20000"/>
                        </a:lnSpc>
                      </a:pP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24630">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0</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000</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0</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000</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                     0</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4630">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0</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zh-CN" altLang="en-US" sz="2400" b="1" kern="1200" cap="none" spc="0" baseline="0" dirty="0">
                          <a:ln>
                            <a:noFill/>
                          </a:ln>
                          <a:solidFill>
                            <a:schemeClr val="tx1"/>
                          </a:solidFill>
                          <a:effectLst/>
                          <a:latin typeface="Times New Roman" panose="02020603050405020304" pitchFamily="18" charset="0"/>
                          <a:ea typeface="+mn-ea"/>
                          <a:cs typeface="+mn-cs"/>
                        </a:rPr>
                        <a:t>非零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0</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zh-CN" altLang="en-US" sz="2400" b="1" kern="1200" cap="none" spc="0" baseline="0" dirty="0">
                          <a:ln>
                            <a:noFill/>
                          </a:ln>
                          <a:solidFill>
                            <a:schemeClr val="tx1"/>
                          </a:solidFill>
                          <a:effectLst/>
                          <a:latin typeface="Times New Roman" panose="02020603050405020304" pitchFamily="18" charset="0"/>
                          <a:ea typeface="+mn-ea"/>
                          <a:cs typeface="+mn-cs"/>
                        </a:rPr>
                        <a:t>非零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a:t>
                      </a:r>
                      <a:r>
                        <a:rPr lang="zh-CN" altLang="en-US" sz="2400" b="1" kern="1200" cap="none" spc="0" baseline="0" dirty="0">
                          <a:ln>
                            <a:noFill/>
                          </a:ln>
                          <a:solidFill>
                            <a:schemeClr val="tx1"/>
                          </a:solidFill>
                          <a:effectLst/>
                          <a:latin typeface="Times New Roman" panose="02020603050405020304" pitchFamily="18" charset="0"/>
                          <a:ea typeface="+mn-ea"/>
                          <a:cs typeface="+mn-cs"/>
                        </a:rPr>
                        <a:t>非规格化数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24630">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1~254</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zh-CN" altLang="en-US" sz="2400" b="1" kern="1200" cap="none" spc="0" baseline="0" dirty="0">
                          <a:ln>
                            <a:noFill/>
                          </a:ln>
                          <a:solidFill>
                            <a:schemeClr val="tx1"/>
                          </a:solidFill>
                          <a:effectLst/>
                          <a:latin typeface="Times New Roman" panose="02020603050405020304" pitchFamily="18" charset="0"/>
                          <a:ea typeface="+mn-ea"/>
                          <a:cs typeface="+mn-cs"/>
                        </a:rPr>
                        <a:t>任意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1~2046</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zh-CN" altLang="en-US" sz="2400" b="1" kern="1200" cap="none" spc="0" baseline="0" dirty="0">
                          <a:ln>
                            <a:noFill/>
                          </a:ln>
                          <a:solidFill>
                            <a:schemeClr val="tx1"/>
                          </a:solidFill>
                          <a:effectLst/>
                          <a:latin typeface="Times New Roman" panose="02020603050405020304" pitchFamily="18" charset="0"/>
                          <a:ea typeface="+mn-ea"/>
                          <a:cs typeface="+mn-cs"/>
                        </a:rPr>
                        <a:t>任意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a:t>
                      </a:r>
                      <a:r>
                        <a:rPr lang="zh-CN" altLang="en-US" sz="2400" b="1" kern="1200" cap="none" spc="0" baseline="0" dirty="0">
                          <a:ln>
                            <a:noFill/>
                          </a:ln>
                          <a:solidFill>
                            <a:schemeClr val="tx1"/>
                          </a:solidFill>
                          <a:effectLst/>
                          <a:latin typeface="Times New Roman" panose="02020603050405020304" pitchFamily="18" charset="0"/>
                          <a:ea typeface="+mn-ea"/>
                          <a:cs typeface="+mn-cs"/>
                        </a:rPr>
                        <a:t>浮点数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24630">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255</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0</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2047</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0</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a:t>
                      </a:r>
                      <a:r>
                        <a:rPr lang="zh-CN" altLang="en-US" sz="2400" b="1" kern="1200" cap="none" spc="0" baseline="0" dirty="0">
                          <a:ln>
                            <a:noFill/>
                          </a:ln>
                          <a:solidFill>
                            <a:schemeClr val="tx1"/>
                          </a:solidFill>
                          <a:effectLst/>
                          <a:latin typeface="Times New Roman" panose="02020603050405020304" pitchFamily="18" charset="0"/>
                          <a:ea typeface="+mn-ea"/>
                          <a:cs typeface="+mn-cs"/>
                        </a:rPr>
                        <a:t>无穷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24630">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255</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zh-CN" altLang="en-US" sz="2400" b="1" kern="1200" cap="none" spc="0" baseline="0" dirty="0">
                          <a:ln>
                            <a:noFill/>
                          </a:ln>
                          <a:solidFill>
                            <a:schemeClr val="tx1"/>
                          </a:solidFill>
                          <a:effectLst/>
                          <a:latin typeface="Times New Roman" panose="02020603050405020304" pitchFamily="18" charset="0"/>
                          <a:ea typeface="+mn-ea"/>
                          <a:cs typeface="+mn-cs"/>
                        </a:rPr>
                        <a:t>非零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en-US" altLang="zh-CN" sz="2400" b="1" kern="1200" cap="none" spc="0" baseline="0" dirty="0">
                          <a:ln>
                            <a:noFill/>
                          </a:ln>
                          <a:solidFill>
                            <a:schemeClr val="tx1"/>
                          </a:solidFill>
                          <a:effectLst/>
                          <a:latin typeface="Times New Roman" panose="02020603050405020304" pitchFamily="18" charset="0"/>
                          <a:ea typeface="+mn-ea"/>
                          <a:cs typeface="+mn-cs"/>
                        </a:rPr>
                        <a:t>2047</a:t>
                      </a:r>
                      <a:endParaRPr lang="zh-CN" altLang="en-US" sz="24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zh-CN" altLang="en-US" sz="2400" b="1" kern="1200" cap="none" spc="0" baseline="0" dirty="0">
                          <a:ln>
                            <a:noFill/>
                          </a:ln>
                          <a:solidFill>
                            <a:schemeClr val="tx1"/>
                          </a:solidFill>
                          <a:effectLst/>
                          <a:latin typeface="Times New Roman" panose="02020603050405020304" pitchFamily="18" charset="0"/>
                          <a:ea typeface="+mn-ea"/>
                          <a:cs typeface="+mn-cs"/>
                        </a:rPr>
                        <a:t>非零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pPr>
                      <a:r>
                        <a:rPr lang="en-US" altLang="zh-CN" sz="2400" b="1" kern="1200" cap="none" spc="0" baseline="0" dirty="0" err="1">
                          <a:ln>
                            <a:noFill/>
                          </a:ln>
                          <a:solidFill>
                            <a:schemeClr val="tx1"/>
                          </a:solidFill>
                          <a:effectLst/>
                          <a:latin typeface="Times New Roman" panose="02020603050405020304" pitchFamily="18" charset="0"/>
                          <a:ea typeface="+mn-ea"/>
                          <a:cs typeface="+mn-cs"/>
                        </a:rPr>
                        <a:t>NaN</a:t>
                      </a:r>
                      <a:r>
                        <a:rPr lang="zh-CN" altLang="en-US" sz="2400" b="1" kern="1200" cap="none" spc="0" baseline="0" dirty="0">
                          <a:ln>
                            <a:noFill/>
                          </a:ln>
                          <a:solidFill>
                            <a:schemeClr val="tx1"/>
                          </a:solidFill>
                          <a:effectLst/>
                          <a:latin typeface="Times New Roman" panose="02020603050405020304" pitchFamily="18" charset="0"/>
                          <a:ea typeface="+mn-ea"/>
                          <a:cs typeface="+mn-cs"/>
                        </a:rPr>
                        <a:t>（非数）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7" name="矩形 6"/>
          <p:cNvSpPr/>
          <p:nvPr/>
        </p:nvSpPr>
        <p:spPr>
          <a:xfrm>
            <a:off x="6455246" y="1052736"/>
            <a:ext cx="5184576" cy="661588"/>
          </a:xfrm>
          <a:prstGeom prst="rect">
            <a:avLst/>
          </a:prstGeom>
        </p:spPr>
        <p:style>
          <a:lnRef idx="2">
            <a:schemeClr val="accent6"/>
          </a:lnRef>
          <a:fillRef idx="1">
            <a:schemeClr val="lt1"/>
          </a:fillRef>
          <a:effectRef idx="0">
            <a:schemeClr val="accent6"/>
          </a:effectRef>
          <a:fontRef idx="minor">
            <a:schemeClr val="dk1"/>
          </a:fontRef>
        </p:style>
        <p:txBody>
          <a:bodyPr lIns="216000" rtlCol="0" anchor="ctr"/>
          <a:lstStyle/>
          <a:p>
            <a:pPr>
              <a:lnSpc>
                <a:spcPct val="100000"/>
              </a:lnSpc>
            </a:pPr>
            <a:r>
              <a:rPr lang="zh-CN" altLang="en-US" dirty="0">
                <a:solidFill>
                  <a:schemeClr val="tx1"/>
                </a:solidFill>
              </a:rPr>
              <a:t>阶码全</a:t>
            </a:r>
            <a:r>
              <a:rPr lang="en-US" altLang="zh-CN" dirty="0">
                <a:solidFill>
                  <a:schemeClr val="tx1"/>
                </a:solidFill>
              </a:rPr>
              <a:t>0</a:t>
            </a:r>
            <a:r>
              <a:rPr lang="zh-CN" altLang="en-US" dirty="0">
                <a:solidFill>
                  <a:schemeClr val="tx1"/>
                </a:solidFill>
              </a:rPr>
              <a:t>和全</a:t>
            </a:r>
            <a:r>
              <a:rPr lang="en-US" altLang="zh-CN" dirty="0">
                <a:solidFill>
                  <a:schemeClr val="tx1"/>
                </a:solidFill>
              </a:rPr>
              <a:t>1</a:t>
            </a:r>
            <a:r>
              <a:rPr lang="zh-CN" altLang="en-US" dirty="0">
                <a:solidFill>
                  <a:schemeClr val="tx1"/>
                </a:solidFill>
              </a:rPr>
              <a:t>用作特殊值处理</a:t>
            </a:r>
            <a:endParaRPr lang="en-US" altLang="zh-CN" dirty="0">
              <a:solidFill>
                <a:schemeClr val="tx1"/>
              </a:solidFill>
            </a:endParaRPr>
          </a:p>
        </p:txBody>
      </p:sp>
      <p:sp>
        <p:nvSpPr>
          <p:cNvPr id="9" name="矩形 8"/>
          <p:cNvSpPr/>
          <p:nvPr/>
        </p:nvSpPr>
        <p:spPr>
          <a:xfrm>
            <a:off x="910630" y="4077072"/>
            <a:ext cx="10872244" cy="504056"/>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cxnSp>
        <p:nvCxnSpPr>
          <p:cNvPr id="8"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0"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0238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02618" y="121744"/>
            <a:ext cx="10631711" cy="523220"/>
          </a:xfrm>
          <a:noFill/>
        </p:spPr>
        <p:txBody>
          <a:bodyPr/>
          <a:lstStyle/>
          <a:p>
            <a:pPr eaLnBrk="1" hangingPunct="1"/>
            <a:r>
              <a:rPr lang="en-US" altLang="zh-CN" sz="2800" dirty="0">
                <a:latin typeface="Arial" charset="0"/>
                <a:ea typeface="微软雅黑" charset="0"/>
                <a:cs typeface="微软雅黑" charset="0"/>
              </a:rPr>
              <a:t>IEEE754</a:t>
            </a:r>
            <a:r>
              <a:rPr lang="zh-CN" altLang="en-US" sz="2800" dirty="0">
                <a:latin typeface="Arial" charset="0"/>
                <a:ea typeface="微软雅黑" charset="0"/>
                <a:cs typeface="微软雅黑" charset="0"/>
              </a:rPr>
              <a:t>标准规定的</a:t>
            </a:r>
            <a:r>
              <a:rPr lang="zh-CN" altLang="en-US" sz="2800" dirty="0">
                <a:solidFill>
                  <a:srgbClr val="FF0000"/>
                </a:solidFill>
                <a:latin typeface="Arial" charset="0"/>
                <a:ea typeface="微软雅黑" charset="0"/>
                <a:cs typeface="微软雅黑" charset="0"/>
              </a:rPr>
              <a:t>五种异常情况</a:t>
            </a:r>
          </a:p>
        </p:txBody>
      </p:sp>
      <p:sp>
        <p:nvSpPr>
          <p:cNvPr id="9219" name="Rectangle 3"/>
          <p:cNvSpPr>
            <a:spLocks noGrp="1" noChangeArrowheads="1"/>
          </p:cNvSpPr>
          <p:nvPr>
            <p:ph idx="1"/>
          </p:nvPr>
        </p:nvSpPr>
        <p:spPr>
          <a:xfrm>
            <a:off x="539750" y="836712"/>
            <a:ext cx="10920052" cy="5544616"/>
          </a:xfrm>
          <a:noFill/>
        </p:spPr>
        <p:txBody>
          <a:bodyPr/>
          <a:lstStyle/>
          <a:p>
            <a:pPr marL="354013" indent="-354013">
              <a:lnSpc>
                <a:spcPct val="110000"/>
              </a:lnSpc>
              <a:spcBef>
                <a:spcPct val="0"/>
              </a:spcBef>
              <a:buFontTx/>
              <a:buNone/>
            </a:pPr>
            <a:r>
              <a:rPr lang="zh-CN" altLang="en-US" dirty="0">
                <a:latin typeface="+mj-lt"/>
                <a:ea typeface="华文新魏"/>
                <a:cs typeface="华文新魏"/>
              </a:rPr>
              <a:t>① 无效操作</a:t>
            </a:r>
            <a:r>
              <a:rPr lang="en-US" altLang="zh-CN" dirty="0">
                <a:latin typeface="+mj-lt"/>
                <a:ea typeface="华文新魏"/>
                <a:cs typeface="华文新魏"/>
              </a:rPr>
              <a:t>(</a:t>
            </a:r>
            <a:r>
              <a:rPr lang="zh-CN" altLang="en-US" dirty="0">
                <a:latin typeface="+mj-lt"/>
                <a:ea typeface="华文新魏"/>
                <a:cs typeface="华文新魏"/>
              </a:rPr>
              <a:t>无意义</a:t>
            </a:r>
            <a:r>
              <a:rPr lang="en-US" altLang="zh-CN" dirty="0">
                <a:latin typeface="+mj-lt"/>
                <a:ea typeface="华文新魏"/>
                <a:cs typeface="华文新魏"/>
              </a:rPr>
              <a:t>)</a:t>
            </a:r>
          </a:p>
          <a:p>
            <a:pPr marL="727075" lvl="1" indent="-187325">
              <a:lnSpc>
                <a:spcPct val="110000"/>
              </a:lnSpc>
              <a:spcBef>
                <a:spcPct val="0"/>
              </a:spcBef>
            </a:pPr>
            <a:r>
              <a:rPr lang="zh-CN" altLang="en-US" dirty="0">
                <a:latin typeface="+mj-lt"/>
                <a:ea typeface="华文新魏"/>
                <a:cs typeface="华文新魏"/>
              </a:rPr>
              <a:t>操作中有一个数是非有限数，如：</a:t>
            </a:r>
            <a:r>
              <a:rPr lang="zh-CN" altLang="en-US" dirty="0">
                <a:solidFill>
                  <a:srgbClr val="FF0000"/>
                </a:solidFill>
                <a:latin typeface="+mj-lt"/>
                <a:ea typeface="华文新魏"/>
                <a:cs typeface="华文新魏"/>
              </a:rPr>
              <a:t> 加 </a:t>
            </a:r>
            <a:r>
              <a:rPr lang="en-US" altLang="zh-CN" dirty="0">
                <a:solidFill>
                  <a:srgbClr val="FF0000"/>
                </a:solidFill>
                <a:latin typeface="+mj-lt"/>
                <a:ea typeface="华文新魏"/>
                <a:cs typeface="华文新魏"/>
              </a:rPr>
              <a:t>/ </a:t>
            </a:r>
            <a:r>
              <a:rPr lang="zh-CN" altLang="en-US" dirty="0">
                <a:solidFill>
                  <a:srgbClr val="FF0000"/>
                </a:solidFill>
                <a:latin typeface="+mj-lt"/>
                <a:ea typeface="华文新魏"/>
                <a:cs typeface="华文新魏"/>
              </a:rPr>
              <a:t>减</a:t>
            </a:r>
            <a:r>
              <a:rPr lang="zh-CN" dirty="0">
                <a:solidFill>
                  <a:srgbClr val="FF0000"/>
                </a:solidFill>
                <a:latin typeface="+mj-lt"/>
                <a:ea typeface="华文新魏"/>
                <a:cs typeface="华文新魏"/>
              </a:rPr>
              <a:t>∞、</a:t>
            </a:r>
            <a:r>
              <a:rPr lang="zh-CN" altLang="en-US" dirty="0">
                <a:solidFill>
                  <a:srgbClr val="FF0000"/>
                </a:solidFill>
                <a:latin typeface="+mj-lt"/>
                <a:ea typeface="华文新魏"/>
                <a:cs typeface="华文新魏"/>
              </a:rPr>
              <a:t>0 </a:t>
            </a:r>
            <a:r>
              <a:rPr lang="en-US" dirty="0">
                <a:solidFill>
                  <a:srgbClr val="FF0000"/>
                </a:solidFill>
                <a:latin typeface="+mj-lt"/>
                <a:ea typeface="华文新魏"/>
                <a:cs typeface="华文新魏"/>
              </a:rPr>
              <a:t>×</a:t>
            </a:r>
            <a:r>
              <a:rPr lang="en-US" altLang="zh-CN" dirty="0">
                <a:solidFill>
                  <a:srgbClr val="FF0000"/>
                </a:solidFill>
                <a:latin typeface="+mj-lt"/>
                <a:ea typeface="华文新魏"/>
                <a:cs typeface="华文新魏"/>
              </a:rPr>
              <a:t> </a:t>
            </a:r>
            <a:r>
              <a:rPr lang="zh-CN" dirty="0">
                <a:solidFill>
                  <a:srgbClr val="FF0000"/>
                </a:solidFill>
                <a:latin typeface="+mj-lt"/>
                <a:ea typeface="华文新魏"/>
                <a:cs typeface="华文新魏"/>
              </a:rPr>
              <a:t>∞</a:t>
            </a:r>
            <a:r>
              <a:rPr lang="zh-CN" altLang="en-US" dirty="0">
                <a:solidFill>
                  <a:srgbClr val="FF0000"/>
                </a:solidFill>
                <a:latin typeface="+mj-lt"/>
                <a:ea typeface="华文新魏"/>
                <a:cs typeface="华文新魏"/>
              </a:rPr>
              <a:t>、 </a:t>
            </a:r>
            <a:r>
              <a:rPr lang="zh-CN" dirty="0">
                <a:solidFill>
                  <a:srgbClr val="FF0000"/>
                </a:solidFill>
                <a:latin typeface="+mj-lt"/>
                <a:ea typeface="华文新魏"/>
                <a:cs typeface="华文新魏"/>
              </a:rPr>
              <a:t>∞</a:t>
            </a:r>
            <a:r>
              <a:rPr lang="en-US" altLang="zh-CN" dirty="0">
                <a:solidFill>
                  <a:srgbClr val="FF0000"/>
                </a:solidFill>
                <a:latin typeface="+mj-lt"/>
                <a:ea typeface="华文新魏"/>
                <a:cs typeface="华文新魏"/>
              </a:rPr>
              <a:t>÷y</a:t>
            </a:r>
            <a:r>
              <a:rPr lang="zh-CN" altLang="en-US" dirty="0">
                <a:solidFill>
                  <a:srgbClr val="FF0000"/>
                </a:solidFill>
                <a:latin typeface="+mj-lt"/>
                <a:ea typeface="华文新魏"/>
                <a:cs typeface="华文新魏"/>
              </a:rPr>
              <a:t>等</a:t>
            </a:r>
          </a:p>
          <a:p>
            <a:pPr marL="727075" lvl="1" indent="-187325">
              <a:lnSpc>
                <a:spcPct val="110000"/>
              </a:lnSpc>
              <a:spcBef>
                <a:spcPct val="0"/>
              </a:spcBef>
            </a:pPr>
            <a:r>
              <a:rPr lang="zh-CN" altLang="en-US" dirty="0">
                <a:latin typeface="+mj-lt"/>
                <a:ea typeface="华文新魏"/>
                <a:cs typeface="华文新魏"/>
              </a:rPr>
              <a:t>结果无效，如：</a:t>
            </a:r>
            <a:r>
              <a:rPr lang="zh-CN" altLang="en-US" dirty="0">
                <a:solidFill>
                  <a:srgbClr val="FF0000"/>
                </a:solidFill>
                <a:latin typeface="+mj-lt"/>
                <a:ea typeface="华文新魏"/>
                <a:cs typeface="华文新魏"/>
              </a:rPr>
              <a:t>源操作数是</a:t>
            </a:r>
            <a:r>
              <a:rPr lang="en-US" altLang="zh-CN" dirty="0" err="1">
                <a:solidFill>
                  <a:srgbClr val="FF0000"/>
                </a:solidFill>
                <a:latin typeface="+mj-lt"/>
                <a:ea typeface="华文新魏"/>
                <a:cs typeface="华文新魏"/>
              </a:rPr>
              <a:t>NaN</a:t>
            </a:r>
            <a:r>
              <a:rPr lang="zh-CN" dirty="0">
                <a:solidFill>
                  <a:srgbClr val="FF0000"/>
                </a:solidFill>
                <a:latin typeface="+mj-lt"/>
                <a:ea typeface="华文新魏"/>
                <a:cs typeface="华文新魏"/>
              </a:rPr>
              <a:t>等</a:t>
            </a:r>
            <a:endParaRPr lang="zh-CN" altLang="en-US" dirty="0">
              <a:solidFill>
                <a:srgbClr val="FF0000"/>
              </a:solidFill>
              <a:latin typeface="+mj-lt"/>
              <a:ea typeface="华文新魏"/>
              <a:cs typeface="华文新魏"/>
            </a:endParaRPr>
          </a:p>
          <a:p>
            <a:pPr marL="354013" indent="-354013">
              <a:lnSpc>
                <a:spcPct val="110000"/>
              </a:lnSpc>
              <a:spcBef>
                <a:spcPct val="0"/>
              </a:spcBef>
              <a:buFont typeface="Wingdings" charset="0"/>
              <a:buNone/>
            </a:pPr>
            <a:r>
              <a:rPr lang="zh-CN" altLang="en-US" dirty="0">
                <a:latin typeface="+mj-lt"/>
                <a:ea typeface="华文新魏"/>
                <a:cs typeface="华文新魏"/>
              </a:rPr>
              <a:t>② 除以0</a:t>
            </a:r>
            <a:r>
              <a:rPr lang="en-US" altLang="zh-CN" dirty="0">
                <a:latin typeface="+mj-lt"/>
                <a:ea typeface="华文新魏"/>
                <a:cs typeface="华文新魏"/>
              </a:rPr>
              <a:t>(</a:t>
            </a:r>
            <a:r>
              <a:rPr lang="zh-CN" altLang="en-US" dirty="0">
                <a:latin typeface="+mj-lt"/>
                <a:ea typeface="华文新魏"/>
                <a:cs typeface="华文新魏"/>
              </a:rPr>
              <a:t>即：无穷大</a:t>
            </a:r>
            <a:r>
              <a:rPr lang="en-US" altLang="zh-CN" dirty="0">
                <a:latin typeface="+mj-lt"/>
                <a:ea typeface="华文新魏"/>
                <a:cs typeface="华文新魏"/>
              </a:rPr>
              <a:t>)</a:t>
            </a:r>
          </a:p>
          <a:p>
            <a:pPr marL="354013" indent="-354013">
              <a:lnSpc>
                <a:spcPct val="110000"/>
              </a:lnSpc>
              <a:spcBef>
                <a:spcPct val="0"/>
              </a:spcBef>
              <a:buFont typeface="Wingdings" charset="0"/>
              <a:buNone/>
            </a:pPr>
            <a:r>
              <a:rPr lang="zh-CN" altLang="en-US" dirty="0">
                <a:latin typeface="+mj-lt"/>
                <a:ea typeface="华文新魏"/>
                <a:cs typeface="华文新魏"/>
              </a:rPr>
              <a:t>③ 数太大</a:t>
            </a:r>
            <a:r>
              <a:rPr lang="en-US" altLang="zh-CN" dirty="0">
                <a:latin typeface="+mj-lt"/>
                <a:ea typeface="华文新魏"/>
                <a:cs typeface="华文新魏"/>
              </a:rPr>
              <a:t>(</a:t>
            </a:r>
            <a:r>
              <a:rPr lang="zh-CN" altLang="en-US" dirty="0">
                <a:solidFill>
                  <a:srgbClr val="0000FF"/>
                </a:solidFill>
                <a:latin typeface="+mj-lt"/>
                <a:ea typeface="华文新魏"/>
                <a:cs typeface="华文新魏"/>
              </a:rPr>
              <a:t>阶码上溢</a:t>
            </a:r>
            <a:r>
              <a:rPr lang="en-US" altLang="zh-CN" dirty="0">
                <a:latin typeface="+mj-lt"/>
                <a:ea typeface="华文新魏"/>
                <a:cs typeface="华文新魏"/>
              </a:rPr>
              <a:t>)</a:t>
            </a:r>
          </a:p>
          <a:p>
            <a:pPr marL="727075" lvl="1" indent="-187325">
              <a:lnSpc>
                <a:spcPct val="110000"/>
              </a:lnSpc>
              <a:spcBef>
                <a:spcPct val="0"/>
              </a:spcBef>
              <a:buFont typeface="Wingdings" charset="0"/>
              <a:buNone/>
            </a:pPr>
            <a:r>
              <a:rPr lang="en-US" altLang="zh-CN" dirty="0">
                <a:solidFill>
                  <a:srgbClr val="FF0000"/>
                </a:solidFill>
                <a:latin typeface="+mj-lt"/>
                <a:ea typeface="华文新魏"/>
                <a:cs typeface="华文新魏"/>
              </a:rPr>
              <a:t> </a:t>
            </a:r>
            <a:r>
              <a:rPr lang="zh-CN" altLang="en-US" dirty="0">
                <a:solidFill>
                  <a:srgbClr val="FF0000"/>
                </a:solidFill>
                <a:latin typeface="+mj-lt"/>
                <a:ea typeface="华文新魏"/>
                <a:cs typeface="华文新魏"/>
              </a:rPr>
              <a:t>如：对于</a:t>
            </a:r>
            <a:r>
              <a:rPr lang="en-US" altLang="zh-CN" dirty="0">
                <a:solidFill>
                  <a:srgbClr val="FF0000"/>
                </a:solidFill>
                <a:latin typeface="+mj-lt"/>
                <a:ea typeface="华文新魏"/>
                <a:cs typeface="华文新魏"/>
              </a:rPr>
              <a:t>SP</a:t>
            </a:r>
            <a:r>
              <a:rPr lang="zh-CN" altLang="en-US" dirty="0">
                <a:solidFill>
                  <a:srgbClr val="FF0000"/>
                </a:solidFill>
                <a:latin typeface="+mj-lt"/>
                <a:ea typeface="华文新魏"/>
                <a:cs typeface="华文新魏"/>
              </a:rPr>
              <a:t>，阶码 </a:t>
            </a:r>
            <a:r>
              <a:rPr lang="en-US" altLang="zh-CN" dirty="0">
                <a:solidFill>
                  <a:srgbClr val="FF0000"/>
                </a:solidFill>
                <a:latin typeface="+mj-lt"/>
                <a:ea typeface="华文新魏"/>
                <a:cs typeface="华文新魏"/>
              </a:rPr>
              <a:t>E &gt;1111 1110 (</a:t>
            </a:r>
            <a:r>
              <a:rPr lang="zh-CN" altLang="en-US" dirty="0">
                <a:solidFill>
                  <a:srgbClr val="FF0000"/>
                </a:solidFill>
                <a:latin typeface="+mj-lt"/>
                <a:ea typeface="华文新魏"/>
                <a:cs typeface="华文新魏"/>
              </a:rPr>
              <a:t>指数大于</a:t>
            </a:r>
            <a:r>
              <a:rPr lang="en-US" altLang="zh-CN" dirty="0">
                <a:solidFill>
                  <a:srgbClr val="FF0000"/>
                </a:solidFill>
                <a:latin typeface="+mj-lt"/>
                <a:ea typeface="华文新魏"/>
                <a:cs typeface="华文新魏"/>
              </a:rPr>
              <a:t>127)</a:t>
            </a:r>
          </a:p>
          <a:p>
            <a:pPr marL="354013" indent="-354013">
              <a:lnSpc>
                <a:spcPct val="110000"/>
              </a:lnSpc>
              <a:spcBef>
                <a:spcPct val="0"/>
              </a:spcBef>
              <a:buFont typeface="Wingdings" charset="0"/>
              <a:buNone/>
            </a:pPr>
            <a:r>
              <a:rPr lang="en-US" altLang="zh-CN" dirty="0">
                <a:latin typeface="+mj-lt"/>
                <a:ea typeface="华文新魏"/>
                <a:cs typeface="华文新魏"/>
              </a:rPr>
              <a:t>④ </a:t>
            </a:r>
            <a:r>
              <a:rPr lang="zh-CN" altLang="en-US" dirty="0">
                <a:latin typeface="+mj-lt"/>
                <a:ea typeface="华文新魏"/>
                <a:cs typeface="华文新魏"/>
              </a:rPr>
              <a:t>数太小</a:t>
            </a:r>
            <a:r>
              <a:rPr lang="en-US" altLang="zh-CN" dirty="0">
                <a:latin typeface="+mj-lt"/>
                <a:ea typeface="华文新魏"/>
                <a:cs typeface="华文新魏"/>
              </a:rPr>
              <a:t>(</a:t>
            </a:r>
            <a:r>
              <a:rPr lang="zh-CN" altLang="en-US" dirty="0">
                <a:solidFill>
                  <a:srgbClr val="0000FF"/>
                </a:solidFill>
                <a:latin typeface="+mj-lt"/>
                <a:ea typeface="华文新魏"/>
                <a:cs typeface="华文新魏"/>
              </a:rPr>
              <a:t>阶码下溢</a:t>
            </a:r>
            <a:r>
              <a:rPr lang="en-US" altLang="zh-CN" dirty="0">
                <a:latin typeface="+mj-lt"/>
                <a:ea typeface="华文新魏"/>
                <a:cs typeface="华文新魏"/>
              </a:rPr>
              <a:t>) </a:t>
            </a:r>
          </a:p>
          <a:p>
            <a:pPr marL="727075" lvl="1" indent="-187325">
              <a:lnSpc>
                <a:spcPct val="110000"/>
              </a:lnSpc>
              <a:spcBef>
                <a:spcPct val="0"/>
              </a:spcBef>
              <a:buFont typeface="Wingdings" charset="0"/>
              <a:buNone/>
            </a:pPr>
            <a:r>
              <a:rPr lang="en-US" altLang="zh-CN" dirty="0">
                <a:solidFill>
                  <a:srgbClr val="FF0000"/>
                </a:solidFill>
                <a:latin typeface="+mj-lt"/>
                <a:ea typeface="华文新魏"/>
                <a:cs typeface="华文新魏"/>
              </a:rPr>
              <a:t> </a:t>
            </a:r>
            <a:r>
              <a:rPr lang="zh-CN" altLang="en-US" dirty="0">
                <a:solidFill>
                  <a:srgbClr val="FF0000"/>
                </a:solidFill>
                <a:latin typeface="+mj-lt"/>
                <a:ea typeface="华文新魏"/>
                <a:cs typeface="华文新魏"/>
              </a:rPr>
              <a:t>如：对于</a:t>
            </a:r>
            <a:r>
              <a:rPr lang="en-US" altLang="zh-CN" dirty="0">
                <a:solidFill>
                  <a:srgbClr val="FF0000"/>
                </a:solidFill>
                <a:latin typeface="+mj-lt"/>
                <a:ea typeface="华文新魏"/>
                <a:cs typeface="华文新魏"/>
              </a:rPr>
              <a:t>SP</a:t>
            </a:r>
            <a:r>
              <a:rPr lang="zh-CN" altLang="en-US" dirty="0">
                <a:solidFill>
                  <a:srgbClr val="FF0000"/>
                </a:solidFill>
                <a:latin typeface="+mj-lt"/>
                <a:ea typeface="华文新魏"/>
                <a:cs typeface="华文新魏"/>
              </a:rPr>
              <a:t>，阶码 </a:t>
            </a:r>
            <a:r>
              <a:rPr lang="en-US" altLang="zh-CN" dirty="0">
                <a:solidFill>
                  <a:srgbClr val="FF0000"/>
                </a:solidFill>
                <a:latin typeface="+mj-lt"/>
                <a:ea typeface="华文新魏"/>
                <a:cs typeface="华文新魏"/>
              </a:rPr>
              <a:t>E &lt; 0000 0001(</a:t>
            </a:r>
            <a:r>
              <a:rPr lang="zh-CN" altLang="en-US" dirty="0">
                <a:solidFill>
                  <a:srgbClr val="FF0000"/>
                </a:solidFill>
                <a:latin typeface="+mj-lt"/>
                <a:ea typeface="华文新魏"/>
                <a:cs typeface="华文新魏"/>
              </a:rPr>
              <a:t>指数小于</a:t>
            </a:r>
            <a:r>
              <a:rPr lang="en-US" altLang="zh-CN" dirty="0">
                <a:solidFill>
                  <a:srgbClr val="FF0000"/>
                </a:solidFill>
                <a:latin typeface="+mj-lt"/>
                <a:ea typeface="华文新魏"/>
                <a:cs typeface="华文新魏"/>
              </a:rPr>
              <a:t>-126</a:t>
            </a:r>
            <a:r>
              <a:rPr lang="zh-CN" altLang="en-US" dirty="0">
                <a:solidFill>
                  <a:srgbClr val="FF0000"/>
                </a:solidFill>
                <a:latin typeface="+mj-lt"/>
                <a:ea typeface="华文新魏"/>
                <a:cs typeface="华文新魏"/>
              </a:rPr>
              <a:t> </a:t>
            </a:r>
            <a:r>
              <a:rPr lang="en-US" altLang="zh-CN" dirty="0">
                <a:solidFill>
                  <a:srgbClr val="FF0000"/>
                </a:solidFill>
                <a:latin typeface="+mj-lt"/>
                <a:ea typeface="华文新魏"/>
                <a:cs typeface="华文新魏"/>
              </a:rPr>
              <a:t>)</a:t>
            </a:r>
          </a:p>
          <a:p>
            <a:pPr marL="354013" indent="-354013">
              <a:lnSpc>
                <a:spcPct val="110000"/>
              </a:lnSpc>
              <a:spcBef>
                <a:spcPct val="0"/>
              </a:spcBef>
              <a:buFont typeface="Wingdings" charset="0"/>
              <a:buNone/>
            </a:pPr>
            <a:r>
              <a:rPr lang="en-US" altLang="zh-CN" dirty="0">
                <a:latin typeface="+mj-lt"/>
                <a:ea typeface="华文新魏"/>
                <a:cs typeface="华文新魏"/>
              </a:rPr>
              <a:t>⑤ </a:t>
            </a:r>
            <a:r>
              <a:rPr lang="zh-CN" altLang="en-US" dirty="0">
                <a:latin typeface="+mj-lt"/>
                <a:ea typeface="华文新魏"/>
                <a:cs typeface="华文新魏"/>
              </a:rPr>
              <a:t>结果不精确</a:t>
            </a:r>
            <a:r>
              <a:rPr lang="en-US" altLang="zh-CN" dirty="0">
                <a:latin typeface="+mj-lt"/>
                <a:ea typeface="华文新魏"/>
                <a:cs typeface="华文新魏"/>
              </a:rPr>
              <a:t>(</a:t>
            </a:r>
            <a:r>
              <a:rPr lang="zh-CN" altLang="en-US" dirty="0">
                <a:solidFill>
                  <a:srgbClr val="0000FF"/>
                </a:solidFill>
                <a:latin typeface="+mj-lt"/>
                <a:ea typeface="华文新魏"/>
                <a:cs typeface="华文新魏"/>
              </a:rPr>
              <a:t>舍入引起</a:t>
            </a:r>
            <a:r>
              <a:rPr lang="en-US" altLang="zh-CN" dirty="0">
                <a:latin typeface="+mj-lt"/>
                <a:ea typeface="华文新魏"/>
                <a:cs typeface="华文新魏"/>
              </a:rPr>
              <a:t>)</a:t>
            </a:r>
            <a:endParaRPr lang="zh-CN" altLang="en-US" dirty="0">
              <a:latin typeface="+mj-lt"/>
              <a:ea typeface="华文新魏"/>
              <a:cs typeface="华文新魏"/>
            </a:endParaRPr>
          </a:p>
          <a:p>
            <a:pPr marL="727075" lvl="1" indent="-187325">
              <a:lnSpc>
                <a:spcPct val="110000"/>
              </a:lnSpc>
              <a:spcBef>
                <a:spcPct val="0"/>
              </a:spcBef>
              <a:buFont typeface="Wingdings" charset="0"/>
              <a:buNone/>
            </a:pPr>
            <a:r>
              <a:rPr lang="zh-CN" altLang="en-US" dirty="0">
                <a:solidFill>
                  <a:srgbClr val="FF0000"/>
                </a:solidFill>
                <a:latin typeface="+mj-lt"/>
                <a:ea typeface="华文新魏"/>
                <a:cs typeface="华文新魏"/>
              </a:rPr>
              <a:t>如：</a:t>
            </a:r>
            <a:r>
              <a:rPr lang="en-US" altLang="zh-CN" dirty="0">
                <a:solidFill>
                  <a:srgbClr val="FF0000"/>
                </a:solidFill>
                <a:latin typeface="+mj-lt"/>
                <a:ea typeface="华文新魏"/>
                <a:cs typeface="华文新魏"/>
              </a:rPr>
              <a:t>1/3</a:t>
            </a:r>
            <a:r>
              <a:rPr lang="zh-CN" altLang="en-US" dirty="0">
                <a:solidFill>
                  <a:srgbClr val="FF0000"/>
                </a:solidFill>
                <a:latin typeface="+mj-lt"/>
                <a:ea typeface="华文新魏"/>
                <a:cs typeface="华文新魏"/>
              </a:rPr>
              <a:t>不能精确表示成浮点数</a:t>
            </a:r>
          </a:p>
          <a:p>
            <a:pPr marL="354013" indent="-354013">
              <a:lnSpc>
                <a:spcPct val="110000"/>
              </a:lnSpc>
              <a:spcBef>
                <a:spcPct val="0"/>
              </a:spcBef>
              <a:buFont typeface="Wingdings" charset="0"/>
              <a:buNone/>
            </a:pPr>
            <a:r>
              <a:rPr lang="zh-CN" altLang="en-US" sz="2400" dirty="0">
                <a:solidFill>
                  <a:srgbClr val="0000CC"/>
                </a:solidFill>
                <a:latin typeface="+mj-lt"/>
                <a:ea typeface="华文新魏"/>
                <a:cs typeface="华文新魏"/>
              </a:rPr>
              <a:t>	</a:t>
            </a:r>
            <a:endParaRPr lang="zh-CN" altLang="en-US" sz="2800" dirty="0">
              <a:solidFill>
                <a:srgbClr val="FF0000"/>
              </a:solidFill>
              <a:latin typeface="+mj-lt"/>
              <a:ea typeface="华文新魏"/>
              <a:cs typeface="华文新魏"/>
            </a:endParaRPr>
          </a:p>
        </p:txBody>
      </p:sp>
      <p:sp>
        <p:nvSpPr>
          <p:cNvPr id="5" name="AutoShape 4"/>
          <p:cNvSpPr>
            <a:spLocks noChangeArrowheads="1"/>
          </p:cNvSpPr>
          <p:nvPr/>
        </p:nvSpPr>
        <p:spPr bwMode="auto">
          <a:xfrm>
            <a:off x="6743278" y="4869160"/>
            <a:ext cx="5328592" cy="1656184"/>
          </a:xfrm>
          <a:prstGeom prst="star16">
            <a:avLst>
              <a:gd name="adj" fmla="val 42338"/>
            </a:avLst>
          </a:prstGeom>
          <a:ln>
            <a:headEnd type="none" w="sm" len="sm"/>
            <a:tailEnd type="none" w="sm" len="sm"/>
          </a:ln>
        </p:spPr>
        <p:style>
          <a:lnRef idx="3">
            <a:schemeClr val="lt1"/>
          </a:lnRef>
          <a:fillRef idx="1">
            <a:schemeClr val="accent6"/>
          </a:fillRef>
          <a:effectRef idx="1">
            <a:schemeClr val="accent6"/>
          </a:effectRef>
          <a:fontRef idx="minor">
            <a:schemeClr val="lt1"/>
          </a:fontRef>
        </p:style>
        <p:txBody>
          <a:bodyPr wrap="none" anchor="ctr"/>
          <a:lstStyle/>
          <a:p>
            <a:pPr>
              <a:lnSpc>
                <a:spcPct val="100000"/>
              </a:lnSpc>
            </a:pPr>
            <a:r>
              <a:rPr lang="zh-CN" altLang="en-US" sz="2400" dirty="0">
                <a:solidFill>
                  <a:srgbClr val="FFFFFF"/>
                </a:solidFill>
                <a:latin typeface="+mn-ea"/>
                <a:cs typeface="Arial" charset="0"/>
              </a:rPr>
              <a:t>异常情况硬件可以检测到，</a:t>
            </a:r>
            <a:endParaRPr lang="en-US" altLang="zh-CN" sz="2400" dirty="0">
              <a:solidFill>
                <a:srgbClr val="FFFFFF"/>
              </a:solidFill>
              <a:latin typeface="+mn-ea"/>
              <a:cs typeface="Arial" charset="0"/>
            </a:endParaRPr>
          </a:p>
          <a:p>
            <a:pPr>
              <a:lnSpc>
                <a:spcPct val="100000"/>
              </a:lnSpc>
            </a:pPr>
            <a:r>
              <a:rPr lang="zh-CN" altLang="en-US" sz="2400" dirty="0">
                <a:solidFill>
                  <a:srgbClr val="FFFFFF"/>
                </a:solidFill>
                <a:latin typeface="+mn-ea"/>
                <a:cs typeface="Arial" charset="0"/>
              </a:rPr>
              <a:t>可设定由硬件</a:t>
            </a:r>
            <a:r>
              <a:rPr lang="en-US" altLang="zh-CN" sz="2400" dirty="0">
                <a:solidFill>
                  <a:srgbClr val="FFFFFF"/>
                </a:solidFill>
                <a:latin typeface="+mn-ea"/>
                <a:cs typeface="Arial" charset="0"/>
              </a:rPr>
              <a:t>/</a:t>
            </a:r>
            <a:r>
              <a:rPr lang="zh-CN" altLang="en-US" sz="2400" dirty="0">
                <a:solidFill>
                  <a:srgbClr val="FFFFFF"/>
                </a:solidFill>
                <a:latin typeface="+mn-ea"/>
                <a:cs typeface="Arial" charset="0"/>
              </a:rPr>
              <a:t>软件处理</a:t>
            </a:r>
            <a:endParaRPr kumimoji="1" lang="zh-CN" altLang="en-US" sz="2400" dirty="0">
              <a:solidFill>
                <a:srgbClr val="FFFFFF"/>
              </a:solidFill>
              <a:latin typeface="华文新魏" charset="0"/>
              <a:ea typeface="华文新魏" charset="0"/>
              <a:cs typeface="华文新魏" charset="0"/>
            </a:endParaRPr>
          </a:p>
        </p:txBody>
      </p:sp>
      <p:cxnSp>
        <p:nvCxnSpPr>
          <p:cNvPr id="6"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7"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88944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21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9219">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ox(out)">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62658" y="121744"/>
            <a:ext cx="10631711" cy="523220"/>
          </a:xfrm>
          <a:noFill/>
        </p:spPr>
        <p:txBody>
          <a:bodyPr/>
          <a:lstStyle/>
          <a:p>
            <a:pPr eaLnBrk="1" hangingPunct="1"/>
            <a:r>
              <a:rPr lang="zh-CN" altLang="en-US" sz="2800" dirty="0">
                <a:latin typeface="Arial" charset="0"/>
                <a:ea typeface="微软雅黑" charset="0"/>
                <a:cs typeface="微软雅黑" charset="0"/>
              </a:rPr>
              <a:t>有关浮点数运算的问题 </a:t>
            </a:r>
          </a:p>
        </p:txBody>
      </p:sp>
      <p:sp>
        <p:nvSpPr>
          <p:cNvPr id="365571" name="Rectangle 3"/>
          <p:cNvSpPr>
            <a:spLocks noGrp="1" noChangeArrowheads="1"/>
          </p:cNvSpPr>
          <p:nvPr>
            <p:ph idx="1"/>
          </p:nvPr>
        </p:nvSpPr>
        <p:spPr>
          <a:xfrm>
            <a:off x="539750" y="1556792"/>
            <a:ext cx="10920052" cy="4992649"/>
          </a:xfrm>
          <a:noFill/>
        </p:spPr>
        <p:txBody>
          <a:bodyPr lIns="63500" tIns="25400" rIns="63500" bIns="25400">
            <a:spAutoFit/>
          </a:bodyPr>
          <a:lstStyle/>
          <a:p>
            <a:pPr marL="892175" lvl="1" indent="-533400">
              <a:lnSpc>
                <a:spcPct val="110000"/>
              </a:lnSpc>
              <a:spcBef>
                <a:spcPts val="300"/>
              </a:spcBef>
              <a:buFont typeface="Wingdings" charset="0"/>
              <a:buAutoNum type="circleNumDbPlain"/>
            </a:pPr>
            <a:r>
              <a:rPr lang="en-US" altLang="zh-CN" sz="3200" dirty="0">
                <a:latin typeface="Times New Roman" charset="0"/>
                <a:ea typeface="华文新魏" charset="0"/>
              </a:rPr>
              <a:t>Representation(</a:t>
            </a:r>
            <a:r>
              <a:rPr lang="zh-CN" altLang="en-US" sz="3200" dirty="0">
                <a:latin typeface="Times New Roman" charset="0"/>
                <a:ea typeface="华文新魏" charset="0"/>
              </a:rPr>
              <a:t>表示</a:t>
            </a:r>
            <a:r>
              <a:rPr lang="en-US" altLang="zh-CN" sz="3200" dirty="0">
                <a:latin typeface="Times New Roman" charset="0"/>
                <a:ea typeface="华文新魏" charset="0"/>
              </a:rPr>
              <a:t>)</a:t>
            </a:r>
            <a:r>
              <a:rPr lang="zh-CN" altLang="en-US" sz="3200" dirty="0">
                <a:latin typeface="Times New Roman" charset="0"/>
                <a:ea typeface="华文新魏" charset="0"/>
              </a:rPr>
              <a:t> </a:t>
            </a:r>
          </a:p>
          <a:p>
            <a:pPr marL="1087438" lvl="2" indent="-371475">
              <a:lnSpc>
                <a:spcPct val="110000"/>
              </a:lnSpc>
              <a:spcBef>
                <a:spcPts val="300"/>
              </a:spcBef>
              <a:buClr>
                <a:schemeClr val="tx2"/>
              </a:buClr>
            </a:pPr>
            <a:r>
              <a:rPr lang="en-US" altLang="zh-CN" sz="2800" dirty="0">
                <a:solidFill>
                  <a:srgbClr val="0000FF"/>
                </a:solidFill>
                <a:latin typeface="Times New Roman" charset="0"/>
                <a:ea typeface="华文新魏" charset="0"/>
              </a:rPr>
              <a:t>Normalized form (</a:t>
            </a:r>
            <a:r>
              <a:rPr lang="zh-CN" altLang="en-US" sz="2800" dirty="0">
                <a:solidFill>
                  <a:srgbClr val="0000FF"/>
                </a:solidFill>
                <a:latin typeface="Times New Roman" charset="0"/>
                <a:ea typeface="华文新魏" charset="0"/>
              </a:rPr>
              <a:t>规格化形式</a:t>
            </a:r>
            <a:r>
              <a:rPr lang="en-US" altLang="zh-CN" sz="2800" dirty="0">
                <a:solidFill>
                  <a:srgbClr val="0000FF"/>
                </a:solidFill>
                <a:latin typeface="Times New Roman" charset="0"/>
                <a:ea typeface="华文新魏" charset="0"/>
              </a:rPr>
              <a:t>) </a:t>
            </a:r>
            <a:r>
              <a:rPr lang="zh-CN" altLang="en-US" sz="2800" dirty="0">
                <a:solidFill>
                  <a:srgbClr val="0000FF"/>
                </a:solidFill>
                <a:latin typeface="Times New Roman" charset="0"/>
                <a:ea typeface="华文新魏" charset="0"/>
              </a:rPr>
              <a:t>和 </a:t>
            </a:r>
            <a:r>
              <a:rPr lang="en-US" altLang="zh-CN" sz="2800" dirty="0" err="1">
                <a:solidFill>
                  <a:srgbClr val="0000FF"/>
                </a:solidFill>
                <a:latin typeface="Times New Roman" charset="0"/>
                <a:ea typeface="华文新魏" charset="0"/>
              </a:rPr>
              <a:t>Denormalized</a:t>
            </a:r>
            <a:r>
              <a:rPr lang="en-US" altLang="zh-CN" sz="2800" dirty="0">
                <a:solidFill>
                  <a:srgbClr val="0000FF"/>
                </a:solidFill>
                <a:latin typeface="Times New Roman" charset="0"/>
                <a:ea typeface="华文新魏" charset="0"/>
              </a:rPr>
              <a:t> form (</a:t>
            </a:r>
            <a:r>
              <a:rPr lang="zh-CN" altLang="en-US" sz="2800" dirty="0">
                <a:solidFill>
                  <a:srgbClr val="0000FF"/>
                </a:solidFill>
                <a:latin typeface="Times New Roman" charset="0"/>
                <a:ea typeface="华文新魏" charset="0"/>
              </a:rPr>
              <a:t>非规格化形式</a:t>
            </a:r>
            <a:r>
              <a:rPr lang="en-US" altLang="zh-CN" sz="2800" dirty="0">
                <a:solidFill>
                  <a:srgbClr val="0000FF"/>
                </a:solidFill>
                <a:latin typeface="Times New Roman" charset="0"/>
                <a:ea typeface="华文新魏" charset="0"/>
              </a:rPr>
              <a:t>) </a:t>
            </a:r>
          </a:p>
          <a:p>
            <a:pPr marL="1087438" lvl="2" indent="-371475">
              <a:lnSpc>
                <a:spcPct val="110000"/>
              </a:lnSpc>
              <a:spcBef>
                <a:spcPts val="300"/>
              </a:spcBef>
              <a:buClr>
                <a:schemeClr val="tx2"/>
              </a:buClr>
            </a:pPr>
            <a:r>
              <a:rPr lang="zh-CN" altLang="en-US" sz="2800" dirty="0">
                <a:solidFill>
                  <a:srgbClr val="0000FF"/>
                </a:solidFill>
                <a:latin typeface="Times New Roman" charset="0"/>
                <a:ea typeface="华文新魏" charset="0"/>
              </a:rPr>
              <a:t>单精度和 双精度格式</a:t>
            </a:r>
          </a:p>
          <a:p>
            <a:pPr marL="892175" lvl="1" indent="-533400">
              <a:lnSpc>
                <a:spcPct val="110000"/>
              </a:lnSpc>
              <a:spcBef>
                <a:spcPts val="300"/>
              </a:spcBef>
              <a:buFont typeface="Wingdings" charset="0"/>
              <a:buAutoNum type="circleNumDbPlain" startAt="2"/>
            </a:pPr>
            <a:r>
              <a:rPr lang="en-US" altLang="zh-CN" sz="3200" dirty="0">
                <a:latin typeface="Times New Roman" charset="0"/>
                <a:ea typeface="华文新魏" charset="0"/>
              </a:rPr>
              <a:t>Range and Precision(</a:t>
            </a:r>
            <a:r>
              <a:rPr lang="zh-CN" altLang="en-US" sz="3200" dirty="0">
                <a:latin typeface="Times New Roman" charset="0"/>
                <a:ea typeface="华文新魏" charset="0"/>
              </a:rPr>
              <a:t>表示范围和精度</a:t>
            </a:r>
            <a:r>
              <a:rPr lang="en-US" altLang="zh-CN" sz="3200" dirty="0">
                <a:latin typeface="Times New Roman" charset="0"/>
                <a:ea typeface="华文新魏" charset="0"/>
              </a:rPr>
              <a:t>)</a:t>
            </a:r>
          </a:p>
          <a:p>
            <a:pPr marL="892175" lvl="1" indent="-533400">
              <a:lnSpc>
                <a:spcPct val="110000"/>
              </a:lnSpc>
              <a:spcBef>
                <a:spcPts val="300"/>
              </a:spcBef>
              <a:buFont typeface="Wingdings" charset="0"/>
              <a:buAutoNum type="circleNumDbPlain" startAt="2"/>
            </a:pPr>
            <a:r>
              <a:rPr lang="en-US" altLang="zh-CN" sz="3200" dirty="0">
                <a:latin typeface="Times New Roman" charset="0"/>
                <a:ea typeface="华文新魏" charset="0"/>
              </a:rPr>
              <a:t>Arithmetic (</a:t>
            </a:r>
            <a:r>
              <a:rPr lang="zh-CN" altLang="en-US" sz="3200" dirty="0">
                <a:latin typeface="Times New Roman" charset="0"/>
                <a:ea typeface="华文新魏" charset="0"/>
              </a:rPr>
              <a:t>运算：</a:t>
            </a:r>
            <a:r>
              <a:rPr lang="en-US" altLang="zh-CN" sz="3200" dirty="0">
                <a:latin typeface="Times New Roman" charset="0"/>
                <a:ea typeface="华文新魏" charset="0"/>
              </a:rPr>
              <a:t>+</a:t>
            </a:r>
            <a:r>
              <a:rPr lang="zh-CN" altLang="en-US" sz="3200" dirty="0">
                <a:latin typeface="Times New Roman" charset="0"/>
                <a:ea typeface="华文新魏" charset="0"/>
              </a:rPr>
              <a:t>、</a:t>
            </a:r>
            <a:r>
              <a:rPr lang="en-US" altLang="zh-CN" sz="3200" dirty="0">
                <a:latin typeface="Times New Roman" charset="0"/>
                <a:ea typeface="华文新魏" charset="0"/>
              </a:rPr>
              <a:t> -</a:t>
            </a:r>
            <a:r>
              <a:rPr lang="zh-CN" altLang="en-US" sz="3200" dirty="0">
                <a:latin typeface="Times New Roman" charset="0"/>
                <a:ea typeface="华文新魏" charset="0"/>
              </a:rPr>
              <a:t>、</a:t>
            </a:r>
            <a:r>
              <a:rPr lang="en-US" altLang="zh-CN" sz="3200" dirty="0">
                <a:latin typeface="Times New Roman" charset="0"/>
                <a:ea typeface="华文新魏" charset="0"/>
              </a:rPr>
              <a:t> </a:t>
            </a:r>
            <a:r>
              <a:rPr lang="en-US" altLang="zh-CN" sz="3200" dirty="0">
                <a:latin typeface="Times New Roman" charset="0"/>
                <a:ea typeface="华文新魏" charset="0"/>
                <a:sym typeface="Symbol" charset="0"/>
              </a:rPr>
              <a:t></a:t>
            </a:r>
            <a:r>
              <a:rPr lang="zh-CN" altLang="en-US" sz="3200" dirty="0">
                <a:latin typeface="Times New Roman" charset="0"/>
                <a:ea typeface="华文新魏" charset="0"/>
              </a:rPr>
              <a:t>、</a:t>
            </a:r>
            <a:r>
              <a:rPr lang="en-US" altLang="zh-CN" sz="3200" dirty="0">
                <a:latin typeface="Times New Roman" charset="0"/>
                <a:ea typeface="华文新魏" charset="0"/>
              </a:rPr>
              <a:t> </a:t>
            </a:r>
            <a:r>
              <a:rPr lang="en-US" sz="3200" dirty="0">
                <a:latin typeface="Times New Roman" charset="0"/>
                <a:ea typeface="华文新魏" charset="0"/>
              </a:rPr>
              <a:t>÷</a:t>
            </a:r>
            <a:r>
              <a:rPr lang="en-US" altLang="zh-CN" sz="3200" dirty="0">
                <a:latin typeface="Times New Roman" charset="0"/>
                <a:ea typeface="华文新魏" charset="0"/>
              </a:rPr>
              <a:t> )</a:t>
            </a:r>
            <a:r>
              <a:rPr lang="zh-CN" altLang="en-US" sz="3200" dirty="0">
                <a:latin typeface="Times New Roman" charset="0"/>
                <a:ea typeface="华文新魏" charset="0"/>
              </a:rPr>
              <a:t>（重点）</a:t>
            </a:r>
            <a:endParaRPr lang="en-US" altLang="zh-CN" sz="3200" dirty="0">
              <a:latin typeface="Times New Roman" charset="0"/>
              <a:ea typeface="华文新魏" charset="0"/>
            </a:endParaRPr>
          </a:p>
          <a:p>
            <a:pPr marL="892175" lvl="1" indent="-533400">
              <a:lnSpc>
                <a:spcPct val="110000"/>
              </a:lnSpc>
              <a:spcBef>
                <a:spcPts val="300"/>
              </a:spcBef>
              <a:buFont typeface="Wingdings" charset="0"/>
              <a:buAutoNum type="circleNumDbPlain" startAt="2"/>
            </a:pPr>
            <a:r>
              <a:rPr lang="en-US" altLang="zh-CN" sz="3200" dirty="0">
                <a:latin typeface="Times New Roman" charset="0"/>
                <a:ea typeface="华文新魏" charset="0"/>
              </a:rPr>
              <a:t>Rounding(</a:t>
            </a:r>
            <a:r>
              <a:rPr lang="zh-CN" altLang="en-US" sz="3200" dirty="0">
                <a:latin typeface="Times New Roman" charset="0"/>
                <a:ea typeface="华文新魏" charset="0"/>
              </a:rPr>
              <a:t>舍入</a:t>
            </a:r>
            <a:r>
              <a:rPr lang="en-US" altLang="zh-CN" sz="3200" dirty="0">
                <a:latin typeface="Times New Roman" charset="0"/>
                <a:ea typeface="华文新魏" charset="0"/>
              </a:rPr>
              <a:t>)</a:t>
            </a:r>
          </a:p>
          <a:p>
            <a:pPr marL="892175" lvl="1" indent="-533400">
              <a:lnSpc>
                <a:spcPct val="110000"/>
              </a:lnSpc>
              <a:spcBef>
                <a:spcPts val="300"/>
              </a:spcBef>
              <a:buFont typeface="Wingdings" charset="0"/>
              <a:buAutoNum type="circleNumDbPlain" startAt="2"/>
            </a:pPr>
            <a:r>
              <a:rPr lang="en-US" altLang="zh-CN" sz="3200" dirty="0">
                <a:latin typeface="Times New Roman" charset="0"/>
                <a:ea typeface="华文新魏" charset="0"/>
              </a:rPr>
              <a:t>Exceptions (</a:t>
            </a:r>
            <a:r>
              <a:rPr lang="zh-CN" altLang="en-US" sz="3200" dirty="0">
                <a:latin typeface="Times New Roman" charset="0"/>
                <a:ea typeface="华文新魏" charset="0"/>
              </a:rPr>
              <a:t>异常处理</a:t>
            </a:r>
            <a:r>
              <a:rPr lang="en-US" altLang="zh-CN" sz="3200" dirty="0">
                <a:latin typeface="Times New Roman" charset="0"/>
                <a:ea typeface="华文新魏" charset="0"/>
              </a:rPr>
              <a:t>)</a:t>
            </a:r>
          </a:p>
          <a:p>
            <a:pPr marL="892175" lvl="1" indent="-533400">
              <a:lnSpc>
                <a:spcPct val="110000"/>
              </a:lnSpc>
              <a:spcBef>
                <a:spcPts val="300"/>
              </a:spcBef>
              <a:buFont typeface="Wingdings" charset="0"/>
              <a:buAutoNum type="circleNumDbPlain" startAt="2"/>
            </a:pPr>
            <a:r>
              <a:rPr lang="en-US" altLang="zh-CN" sz="3200" dirty="0">
                <a:latin typeface="Times New Roman" charset="0"/>
                <a:ea typeface="华文新魏" charset="0"/>
              </a:rPr>
              <a:t>Errors(</a:t>
            </a:r>
            <a:r>
              <a:rPr lang="zh-CN" altLang="en-US" sz="3200" dirty="0">
                <a:latin typeface="Times New Roman" charset="0"/>
                <a:ea typeface="华文新魏" charset="0"/>
              </a:rPr>
              <a:t>误差</a:t>
            </a:r>
            <a:r>
              <a:rPr lang="en-US" altLang="zh-CN" sz="3200" dirty="0">
                <a:latin typeface="Times New Roman" charset="0"/>
                <a:ea typeface="华文新魏" charset="0"/>
              </a:rPr>
              <a:t>)</a:t>
            </a:r>
            <a:r>
              <a:rPr lang="zh-CN" altLang="en-US" sz="3200" dirty="0">
                <a:latin typeface="Times New Roman" charset="0"/>
                <a:ea typeface="华文新魏" charset="0"/>
              </a:rPr>
              <a:t>与精度控制</a:t>
            </a:r>
            <a:endParaRPr lang="en-US" altLang="zh-CN" sz="3200" dirty="0">
              <a:latin typeface="Times New Roman" charset="0"/>
              <a:ea typeface="华文新魏" charset="0"/>
            </a:endParaRPr>
          </a:p>
        </p:txBody>
      </p:sp>
      <p:sp>
        <p:nvSpPr>
          <p:cNvPr id="10244" name="Text Box 4"/>
          <p:cNvSpPr txBox="1">
            <a:spLocks noChangeArrowheads="1"/>
          </p:cNvSpPr>
          <p:nvPr/>
        </p:nvSpPr>
        <p:spPr bwMode="auto">
          <a:xfrm>
            <a:off x="814811" y="692150"/>
            <a:ext cx="1094385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l">
              <a:spcBef>
                <a:spcPct val="50000"/>
              </a:spcBef>
              <a:buFont typeface="Wingdings" charset="0"/>
              <a:buChar char="p"/>
            </a:pPr>
            <a:r>
              <a:rPr lang="zh-CN" altLang="en-US" sz="3200" b="1" dirty="0">
                <a:latin typeface="Times New Roman" charset="0"/>
                <a:ea typeface="华文新魏" charset="0"/>
                <a:cs typeface="华文新魏" charset="0"/>
              </a:rPr>
              <a:t>实现一套浮点数运算指令，要解决的问题 </a:t>
            </a:r>
          </a:p>
        </p:txBody>
      </p:sp>
      <p:cxnSp>
        <p:nvCxnSpPr>
          <p:cNvPr id="5"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6"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93888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Effect transition="in" filter="blinds(horizontal)">
                                      <p:cBhvr>
                                        <p:cTn id="7" dur="500"/>
                                        <p:tgtEl>
                                          <p:spTgt spid="365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5571">
                                            <p:txEl>
                                              <p:pRg st="1" end="1"/>
                                            </p:txEl>
                                          </p:spTgt>
                                        </p:tgtEl>
                                        <p:attrNameLst>
                                          <p:attrName>style.visibility</p:attrName>
                                        </p:attrNameLst>
                                      </p:cBhvr>
                                      <p:to>
                                        <p:strVal val="visible"/>
                                      </p:to>
                                    </p:set>
                                    <p:animEffect transition="in" filter="blinds(horizontal)">
                                      <p:cBhvr>
                                        <p:cTn id="12" dur="500"/>
                                        <p:tgtEl>
                                          <p:spTgt spid="3655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5571">
                                            <p:txEl>
                                              <p:pRg st="2" end="2"/>
                                            </p:txEl>
                                          </p:spTgt>
                                        </p:tgtEl>
                                        <p:attrNameLst>
                                          <p:attrName>style.visibility</p:attrName>
                                        </p:attrNameLst>
                                      </p:cBhvr>
                                      <p:to>
                                        <p:strVal val="visible"/>
                                      </p:to>
                                    </p:set>
                                    <p:animEffect transition="in" filter="blinds(horizontal)">
                                      <p:cBhvr>
                                        <p:cTn id="17" dur="500"/>
                                        <p:tgtEl>
                                          <p:spTgt spid="3655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65571">
                                            <p:txEl>
                                              <p:pRg st="3" end="3"/>
                                            </p:txEl>
                                          </p:spTgt>
                                        </p:tgtEl>
                                        <p:attrNameLst>
                                          <p:attrName>style.visibility</p:attrName>
                                        </p:attrNameLst>
                                      </p:cBhvr>
                                      <p:to>
                                        <p:strVal val="visible"/>
                                      </p:to>
                                    </p:set>
                                    <p:animEffect transition="in" filter="blinds(horizontal)">
                                      <p:cBhvr>
                                        <p:cTn id="22" dur="500"/>
                                        <p:tgtEl>
                                          <p:spTgt spid="3655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65571">
                                            <p:txEl>
                                              <p:pRg st="4" end="4"/>
                                            </p:txEl>
                                          </p:spTgt>
                                        </p:tgtEl>
                                        <p:attrNameLst>
                                          <p:attrName>style.visibility</p:attrName>
                                        </p:attrNameLst>
                                      </p:cBhvr>
                                      <p:to>
                                        <p:strVal val="visible"/>
                                      </p:to>
                                    </p:set>
                                    <p:animEffect transition="in" filter="blinds(horizontal)">
                                      <p:cBhvr>
                                        <p:cTn id="27" dur="500"/>
                                        <p:tgtEl>
                                          <p:spTgt spid="3655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65571">
                                            <p:txEl>
                                              <p:pRg st="5" end="5"/>
                                            </p:txEl>
                                          </p:spTgt>
                                        </p:tgtEl>
                                        <p:attrNameLst>
                                          <p:attrName>style.visibility</p:attrName>
                                        </p:attrNameLst>
                                      </p:cBhvr>
                                      <p:to>
                                        <p:strVal val="visible"/>
                                      </p:to>
                                    </p:set>
                                    <p:animEffect transition="in" filter="blinds(horizontal)">
                                      <p:cBhvr>
                                        <p:cTn id="32" dur="500"/>
                                        <p:tgtEl>
                                          <p:spTgt spid="3655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65571">
                                            <p:txEl>
                                              <p:pRg st="6" end="6"/>
                                            </p:txEl>
                                          </p:spTgt>
                                        </p:tgtEl>
                                        <p:attrNameLst>
                                          <p:attrName>style.visibility</p:attrName>
                                        </p:attrNameLst>
                                      </p:cBhvr>
                                      <p:to>
                                        <p:strVal val="visible"/>
                                      </p:to>
                                    </p:set>
                                    <p:animEffect transition="in" filter="blinds(horizontal)">
                                      <p:cBhvr>
                                        <p:cTn id="37" dur="500"/>
                                        <p:tgtEl>
                                          <p:spTgt spid="3655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65571">
                                            <p:txEl>
                                              <p:pRg st="7" end="7"/>
                                            </p:txEl>
                                          </p:spTgt>
                                        </p:tgtEl>
                                        <p:attrNameLst>
                                          <p:attrName>style.visibility</p:attrName>
                                        </p:attrNameLst>
                                      </p:cBhvr>
                                      <p:to>
                                        <p:strVal val="visible"/>
                                      </p:to>
                                    </p:set>
                                    <p:animEffect transition="in" filter="blinds(horizontal)">
                                      <p:cBhvr>
                                        <p:cTn id="42" dur="500"/>
                                        <p:tgtEl>
                                          <p:spTgt spid="3655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82946" name="文本框 10"/>
          <p:cNvSpPr txBox="1">
            <a:spLocks noChangeArrowheads="1"/>
          </p:cNvSpPr>
          <p:nvPr/>
        </p:nvSpPr>
        <p:spPr bwMode="auto">
          <a:xfrm>
            <a:off x="1523714" y="2254187"/>
            <a:ext cx="9144000" cy="886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30000"/>
              </a:lnSpc>
            </a:pPr>
            <a:r>
              <a:rPr lang="en-US" altLang="zh-CN" sz="4400" dirty="0">
                <a:solidFill>
                  <a:schemeClr val="bg1"/>
                </a:solidFill>
                <a:latin typeface="微软雅黑" charset="0"/>
                <a:ea typeface="微软雅黑" charset="0"/>
                <a:cs typeface="微软雅黑" charset="0"/>
              </a:rPr>
              <a:t>3.5.2</a:t>
            </a:r>
            <a:r>
              <a:rPr lang="zh-CN" altLang="en-US" sz="4400" dirty="0">
                <a:solidFill>
                  <a:schemeClr val="bg1"/>
                </a:solidFill>
                <a:latin typeface="微软雅黑" charset="0"/>
                <a:ea typeface="微软雅黑" charset="0"/>
                <a:cs typeface="微软雅黑" charset="0"/>
              </a:rPr>
              <a:t>  浮点数的</a:t>
            </a:r>
            <a:r>
              <a:rPr lang="zh-CN" altLang="en-US" sz="4400" dirty="0">
                <a:solidFill>
                  <a:srgbClr val="FFFF00"/>
                </a:solidFill>
                <a:latin typeface="微软雅黑" charset="0"/>
                <a:ea typeface="微软雅黑" charset="0"/>
                <a:cs typeface="微软雅黑" charset="0"/>
              </a:rPr>
              <a:t>加法</a:t>
            </a:r>
            <a:r>
              <a:rPr lang="zh-CN" altLang="en-US" sz="4400" dirty="0">
                <a:solidFill>
                  <a:schemeClr val="bg1"/>
                </a:solidFill>
                <a:latin typeface="微软雅黑" charset="0"/>
                <a:ea typeface="微软雅黑" charset="0"/>
                <a:cs typeface="微软雅黑" charset="0"/>
              </a:rPr>
              <a:t>运算</a:t>
            </a:r>
            <a:endParaRPr lang="en-US" altLang="zh-CN" sz="4400" dirty="0">
              <a:solidFill>
                <a:schemeClr val="bg1"/>
              </a:solidFill>
              <a:latin typeface="微软雅黑" charset="0"/>
              <a:ea typeface="微软雅黑" charset="0"/>
              <a:cs typeface="微软雅黑" charset="0"/>
            </a:endParaRPr>
          </a:p>
        </p:txBody>
      </p:sp>
    </p:spTree>
    <p:extLst>
      <p:ext uri="{BB962C8B-B14F-4D97-AF65-F5344CB8AC3E}">
        <p14:creationId xmlns:p14="http://schemas.microsoft.com/office/powerpoint/2010/main" val="649592788"/>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9" name="Rectangle 3"/>
          <p:cNvSpPr>
            <a:spLocks noGrp="1" noChangeArrowheads="1"/>
          </p:cNvSpPr>
          <p:nvPr>
            <p:ph idx="1"/>
          </p:nvPr>
        </p:nvSpPr>
        <p:spPr/>
        <p:txBody>
          <a:bodyPr/>
          <a:lstStyle/>
          <a:p>
            <a:pPr>
              <a:lnSpc>
                <a:spcPct val="130000"/>
              </a:lnSpc>
              <a:spcBef>
                <a:spcPct val="0"/>
              </a:spcBef>
              <a:buFont typeface="Wingdings" charset="0"/>
              <a:buNone/>
            </a:pPr>
            <a:r>
              <a:rPr lang="zh-CN" altLang="en-US" dirty="0">
                <a:latin typeface="Times New Roman" charset="0"/>
                <a:ea typeface="华文新魏" charset="0"/>
              </a:rPr>
              <a:t>十进制科学计数法的加法实例：</a:t>
            </a:r>
          </a:p>
          <a:p>
            <a:pPr lvl="2">
              <a:lnSpc>
                <a:spcPct val="130000"/>
              </a:lnSpc>
              <a:spcBef>
                <a:spcPct val="0"/>
              </a:spcBef>
              <a:buFont typeface="Wingdings" charset="0"/>
              <a:buNone/>
            </a:pPr>
            <a:r>
              <a:rPr lang="en-US" altLang="zh-CN" sz="2800" dirty="0">
                <a:latin typeface="Times New Roman" charset="0"/>
                <a:ea typeface="华文新魏" charset="0"/>
              </a:rPr>
              <a:t> A=0.123 × 10</a:t>
            </a:r>
            <a:r>
              <a:rPr lang="en-US" altLang="zh-CN" sz="2800" baseline="30000" dirty="0">
                <a:latin typeface="Times New Roman" charset="0"/>
                <a:ea typeface="华文新魏" charset="0"/>
              </a:rPr>
              <a:t>5</a:t>
            </a:r>
            <a:r>
              <a:rPr lang="zh-CN" altLang="en-US" sz="2800" dirty="0">
                <a:latin typeface="Times New Roman" charset="0"/>
                <a:ea typeface="华文新魏" charset="0"/>
              </a:rPr>
              <a:t>；</a:t>
            </a:r>
            <a:r>
              <a:rPr lang="en-US" altLang="zh-CN" sz="2800" dirty="0">
                <a:latin typeface="Times New Roman" charset="0"/>
                <a:ea typeface="华文新魏" charset="0"/>
              </a:rPr>
              <a:t>B=0. 456 ×10</a:t>
            </a:r>
            <a:r>
              <a:rPr lang="en-US" altLang="zh-CN" sz="2800" baseline="30000" dirty="0">
                <a:latin typeface="Times New Roman" charset="0"/>
                <a:ea typeface="华文新魏" charset="0"/>
              </a:rPr>
              <a:t>2</a:t>
            </a:r>
            <a:r>
              <a:rPr lang="zh-CN" altLang="en-US" sz="2800" dirty="0">
                <a:latin typeface="Times New Roman" charset="0"/>
                <a:ea typeface="华文新魏" charset="0"/>
              </a:rPr>
              <a:t>；求</a:t>
            </a:r>
            <a:r>
              <a:rPr lang="en-US" altLang="zh-CN" sz="2800" dirty="0">
                <a:latin typeface="Times New Roman" charset="0"/>
                <a:ea typeface="华文新魏" charset="0"/>
              </a:rPr>
              <a:t>A+B</a:t>
            </a:r>
            <a:endParaRPr lang="zh-CN" altLang="en-US" sz="2800" dirty="0">
              <a:latin typeface="Times New Roman" charset="0"/>
              <a:ea typeface="华文新魏" charset="0"/>
            </a:endParaRPr>
          </a:p>
          <a:p>
            <a:pPr>
              <a:lnSpc>
                <a:spcPct val="130000"/>
              </a:lnSpc>
              <a:spcBef>
                <a:spcPct val="0"/>
              </a:spcBef>
              <a:buFont typeface="Wingdings" charset="0"/>
              <a:buNone/>
            </a:pPr>
            <a:r>
              <a:rPr lang="zh-CN" altLang="en-US" dirty="0">
                <a:latin typeface="Times New Roman" charset="0"/>
                <a:ea typeface="华文新魏" charset="0"/>
              </a:rPr>
              <a:t>其计算过程为：</a:t>
            </a:r>
          </a:p>
          <a:p>
            <a:pPr lvl="2">
              <a:lnSpc>
                <a:spcPct val="130000"/>
              </a:lnSpc>
              <a:spcBef>
                <a:spcPct val="0"/>
              </a:spcBef>
              <a:buFont typeface="Wingdings" charset="0"/>
              <a:buNone/>
            </a:pPr>
            <a:r>
              <a:rPr lang="en-US" altLang="zh-CN" sz="2800" dirty="0">
                <a:latin typeface="Times New Roman" charset="0"/>
                <a:ea typeface="华文新魏" charset="0"/>
              </a:rPr>
              <a:t>    0.123 ×10</a:t>
            </a:r>
            <a:r>
              <a:rPr lang="en-US" altLang="zh-CN" sz="2800" baseline="30000" dirty="0">
                <a:latin typeface="Times New Roman" charset="0"/>
                <a:ea typeface="华文新魏" charset="0"/>
              </a:rPr>
              <a:t>5</a:t>
            </a:r>
            <a:r>
              <a:rPr lang="en-US" altLang="zh-CN" sz="2800" dirty="0">
                <a:latin typeface="Times New Roman" charset="0"/>
                <a:ea typeface="华文新魏" charset="0"/>
              </a:rPr>
              <a:t> + 0.456 ×10</a:t>
            </a:r>
            <a:r>
              <a:rPr lang="en-US" altLang="zh-CN" sz="2800" baseline="30000" dirty="0">
                <a:latin typeface="Times New Roman" charset="0"/>
                <a:ea typeface="华文新魏" charset="0"/>
              </a:rPr>
              <a:t>2</a:t>
            </a:r>
            <a:r>
              <a:rPr lang="en-US" altLang="zh-CN" sz="2800" dirty="0">
                <a:latin typeface="Times New Roman" charset="0"/>
                <a:ea typeface="华文新魏" charset="0"/>
              </a:rPr>
              <a:t> </a:t>
            </a:r>
          </a:p>
          <a:p>
            <a:pPr lvl="2">
              <a:lnSpc>
                <a:spcPct val="130000"/>
              </a:lnSpc>
              <a:spcBef>
                <a:spcPct val="0"/>
              </a:spcBef>
              <a:buFont typeface="Wingdings" charset="0"/>
              <a:buNone/>
            </a:pPr>
            <a:r>
              <a:rPr lang="en-US" altLang="zh-CN" sz="2800" dirty="0">
                <a:latin typeface="Times New Roman" charset="0"/>
                <a:ea typeface="华文新魏" charset="0"/>
              </a:rPr>
              <a:t>=  0.123 ×10</a:t>
            </a:r>
            <a:r>
              <a:rPr lang="en-US" altLang="zh-CN" sz="2800" baseline="30000" dirty="0">
                <a:latin typeface="Times New Roman" charset="0"/>
                <a:ea typeface="华文新魏" charset="0"/>
              </a:rPr>
              <a:t>5</a:t>
            </a:r>
            <a:r>
              <a:rPr lang="en-US" altLang="zh-CN" sz="2800" dirty="0">
                <a:latin typeface="Times New Roman" charset="0"/>
                <a:ea typeface="华文新魏" charset="0"/>
              </a:rPr>
              <a:t> + 0.000456 ×10</a:t>
            </a:r>
            <a:r>
              <a:rPr lang="en-US" altLang="zh-CN" sz="2800" baseline="30000" dirty="0">
                <a:latin typeface="Times New Roman" charset="0"/>
                <a:ea typeface="华文新魏" charset="0"/>
              </a:rPr>
              <a:t>5</a:t>
            </a:r>
            <a:endParaRPr lang="en-US" altLang="zh-CN" sz="2800" dirty="0">
              <a:latin typeface="Times New Roman" charset="0"/>
              <a:ea typeface="华文新魏" charset="0"/>
            </a:endParaRPr>
          </a:p>
          <a:p>
            <a:pPr lvl="2">
              <a:lnSpc>
                <a:spcPct val="130000"/>
              </a:lnSpc>
              <a:spcBef>
                <a:spcPct val="0"/>
              </a:spcBef>
              <a:buFont typeface="Wingdings" charset="0"/>
              <a:buNone/>
            </a:pPr>
            <a:r>
              <a:rPr lang="en-US" altLang="zh-CN" sz="2800" dirty="0">
                <a:latin typeface="Times New Roman" charset="0"/>
                <a:ea typeface="华文新魏" charset="0"/>
              </a:rPr>
              <a:t>= (0.123 + 0.000456) ×10</a:t>
            </a:r>
            <a:r>
              <a:rPr lang="en-US" altLang="zh-CN" sz="2800" baseline="30000" dirty="0">
                <a:latin typeface="Times New Roman" charset="0"/>
                <a:ea typeface="华文新魏" charset="0"/>
              </a:rPr>
              <a:t>5</a:t>
            </a:r>
            <a:r>
              <a:rPr lang="en-US" altLang="zh-CN" sz="2800" dirty="0">
                <a:latin typeface="Times New Roman" charset="0"/>
                <a:ea typeface="华文新魏" charset="0"/>
              </a:rPr>
              <a:t> = 0.123456 ×10</a:t>
            </a:r>
            <a:r>
              <a:rPr lang="en-US" altLang="zh-CN" sz="2800" baseline="30000" dirty="0">
                <a:latin typeface="Times New Roman" charset="0"/>
                <a:ea typeface="华文新魏" charset="0"/>
              </a:rPr>
              <a:t>5  </a:t>
            </a:r>
          </a:p>
          <a:p>
            <a:pPr lvl="1">
              <a:lnSpc>
                <a:spcPct val="130000"/>
              </a:lnSpc>
              <a:spcBef>
                <a:spcPct val="0"/>
              </a:spcBef>
              <a:buFont typeface="Wingdings" charset="0"/>
              <a:buNone/>
            </a:pPr>
            <a:endParaRPr lang="en-US" altLang="zh-CN" baseline="30000" dirty="0">
              <a:latin typeface="Times New Roman" charset="0"/>
              <a:ea typeface="华文新魏" charset="0"/>
            </a:endParaRPr>
          </a:p>
          <a:p>
            <a:pPr lvl="1">
              <a:lnSpc>
                <a:spcPct val="130000"/>
              </a:lnSpc>
              <a:spcBef>
                <a:spcPct val="0"/>
              </a:spcBef>
              <a:buFont typeface="Wingdings" charset="0"/>
              <a:buNone/>
            </a:pPr>
            <a:endParaRPr lang="en-US" altLang="zh-CN" baseline="30000" dirty="0">
              <a:latin typeface="Times New Roman" charset="0"/>
              <a:ea typeface="华文新魏" charset="0"/>
            </a:endParaRPr>
          </a:p>
          <a:p>
            <a:pPr lvl="1">
              <a:lnSpc>
                <a:spcPct val="130000"/>
              </a:lnSpc>
              <a:spcBef>
                <a:spcPct val="0"/>
              </a:spcBef>
              <a:buFont typeface="Wingdings" charset="0"/>
              <a:buNone/>
            </a:pPr>
            <a:endParaRPr lang="en-US" altLang="zh-CN" baseline="30000" dirty="0">
              <a:latin typeface="Times New Roman" charset="0"/>
              <a:ea typeface="华文新魏" charset="0"/>
            </a:endParaRPr>
          </a:p>
        </p:txBody>
      </p:sp>
      <p:sp>
        <p:nvSpPr>
          <p:cNvPr id="367620" name="Text Box 4"/>
          <p:cNvSpPr txBox="1">
            <a:spLocks noChangeArrowheads="1"/>
          </p:cNvSpPr>
          <p:nvPr/>
        </p:nvSpPr>
        <p:spPr bwMode="auto">
          <a:xfrm>
            <a:off x="1630710" y="5085184"/>
            <a:ext cx="8784976" cy="584776"/>
          </a:xfrm>
          <a:prstGeom prst="rect">
            <a:avLst/>
          </a:prstGeom>
          <a:ln/>
        </p:spPr>
        <p:style>
          <a:lnRef idx="3">
            <a:schemeClr val="lt1"/>
          </a:lnRef>
          <a:fillRef idx="1">
            <a:schemeClr val="accent6"/>
          </a:fillRef>
          <a:effectRef idx="1">
            <a:schemeClr val="accent6"/>
          </a:effectRef>
          <a:fontRef idx="minor">
            <a:schemeClr val="lt1"/>
          </a:fontRef>
        </p:style>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nSpc>
                <a:spcPct val="100000"/>
              </a:lnSpc>
              <a:spcBef>
                <a:spcPct val="20000"/>
              </a:spcBef>
            </a:pPr>
            <a:r>
              <a:rPr lang="zh-CN" altLang="en-US" sz="3200" b="1" dirty="0">
                <a:solidFill>
                  <a:schemeClr val="bg1"/>
                </a:solidFill>
                <a:latin typeface="Times New Roman" charset="0"/>
                <a:ea typeface="华文新魏" charset="0"/>
                <a:cs typeface="华文新魏" charset="0"/>
              </a:rPr>
              <a:t>进行尾数加法运算前，必须“对阶”！</a:t>
            </a:r>
          </a:p>
        </p:txBody>
      </p:sp>
      <p:sp>
        <p:nvSpPr>
          <p:cNvPr id="6" name="标题 1"/>
          <p:cNvSpPr>
            <a:spLocks noGrp="1"/>
          </p:cNvSpPr>
          <p:nvPr>
            <p:ph type="title"/>
          </p:nvPr>
        </p:nvSpPr>
        <p:spPr/>
        <p:txBody>
          <a:bodyPr/>
          <a:lstStyle/>
          <a:p>
            <a:r>
              <a:rPr lang="zh-CN" altLang="en-US" dirty="0"/>
              <a:t>浮点数加法</a:t>
            </a:r>
          </a:p>
        </p:txBody>
      </p:sp>
      <p:cxnSp>
        <p:nvCxnSpPr>
          <p:cNvPr id="5"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7"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09698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7619">
                                            <p:txEl>
                                              <p:pRg st="3" end="3"/>
                                            </p:txEl>
                                          </p:spTgt>
                                        </p:tgtEl>
                                        <p:attrNameLst>
                                          <p:attrName>style.visibility</p:attrName>
                                        </p:attrNameLst>
                                      </p:cBhvr>
                                      <p:to>
                                        <p:strVal val="visible"/>
                                      </p:to>
                                    </p:set>
                                    <p:animEffect transition="in" filter="blinds(horizontal)">
                                      <p:cBhvr>
                                        <p:cTn id="7" dur="500"/>
                                        <p:tgtEl>
                                          <p:spTgt spid="36761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7619">
                                            <p:txEl>
                                              <p:pRg st="4" end="4"/>
                                            </p:txEl>
                                          </p:spTgt>
                                        </p:tgtEl>
                                        <p:attrNameLst>
                                          <p:attrName>style.visibility</p:attrName>
                                        </p:attrNameLst>
                                      </p:cBhvr>
                                      <p:to>
                                        <p:strVal val="visible"/>
                                      </p:to>
                                    </p:set>
                                    <p:animEffect transition="in" filter="blinds(horizontal)">
                                      <p:cBhvr>
                                        <p:cTn id="12" dur="500"/>
                                        <p:tgtEl>
                                          <p:spTgt spid="36761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7619">
                                            <p:txEl>
                                              <p:pRg st="5" end="5"/>
                                            </p:txEl>
                                          </p:spTgt>
                                        </p:tgtEl>
                                        <p:attrNameLst>
                                          <p:attrName>style.visibility</p:attrName>
                                        </p:attrNameLst>
                                      </p:cBhvr>
                                      <p:to>
                                        <p:strVal val="visible"/>
                                      </p:to>
                                    </p:set>
                                    <p:animEffect transition="in" filter="blinds(horizontal)">
                                      <p:cBhvr>
                                        <p:cTn id="17" dur="500"/>
                                        <p:tgtEl>
                                          <p:spTgt spid="367619">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7620"/>
                                        </p:tgtEl>
                                        <p:attrNameLst>
                                          <p:attrName>style.visibility</p:attrName>
                                        </p:attrNameLst>
                                      </p:cBhvr>
                                      <p:to>
                                        <p:strVal val="visible"/>
                                      </p:to>
                                    </p:set>
                                    <p:animEffect transition="in" filter="blinds(horizontal)">
                                      <p:cBhvr>
                                        <p:cTn id="22" dur="500"/>
                                        <p:tgtEl>
                                          <p:spTgt spid="367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1198662" y="4005064"/>
            <a:ext cx="9577064" cy="2160240"/>
          </a:xfrm>
          <a:prstGeom prst="rect">
            <a:avLst/>
          </a:prstGeom>
        </p:spPr>
        <p:style>
          <a:lnRef idx="2">
            <a:schemeClr val="accent6"/>
          </a:lnRef>
          <a:fillRef idx="1">
            <a:schemeClr val="lt1"/>
          </a:fillRef>
          <a:effectRef idx="0">
            <a:schemeClr val="accent6"/>
          </a:effectRef>
          <a:fontRef idx="minor">
            <a:schemeClr val="dk1"/>
          </a:fontRef>
        </p:style>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ct val="0"/>
              </a:spcBef>
              <a:buFont typeface="Wingdings" charset="0"/>
              <a:buNone/>
            </a:pPr>
            <a:r>
              <a:rPr lang="en-US" altLang="zh-CN" dirty="0">
                <a:latin typeface="Times New Roman" charset="0"/>
                <a:ea typeface="华文新魏" charset="0"/>
              </a:rPr>
              <a:t>      IEEE754</a:t>
            </a:r>
            <a:r>
              <a:rPr lang="zh-CN" altLang="en-US" dirty="0">
                <a:latin typeface="Times New Roman" charset="0"/>
                <a:ea typeface="华文新魏" charset="0"/>
              </a:rPr>
              <a:t>尾数右移时，</a:t>
            </a:r>
            <a:r>
              <a:rPr lang="zh-CN" altLang="en-US" dirty="0">
                <a:solidFill>
                  <a:srgbClr val="FF0000"/>
                </a:solidFill>
                <a:latin typeface="Times New Roman" charset="0"/>
                <a:ea typeface="华文新魏" charset="0"/>
              </a:rPr>
              <a:t>需要注意的是什么？</a:t>
            </a:r>
            <a:endParaRPr lang="en-US" altLang="zh-CN" dirty="0">
              <a:solidFill>
                <a:srgbClr val="FF0000"/>
              </a:solidFill>
              <a:latin typeface="Times New Roman" charset="0"/>
              <a:ea typeface="华文新魏" charset="0"/>
            </a:endParaRPr>
          </a:p>
          <a:p>
            <a:pPr lvl="2">
              <a:lnSpc>
                <a:spcPct val="150000"/>
              </a:lnSpc>
              <a:spcBef>
                <a:spcPct val="0"/>
              </a:spcBef>
              <a:buClr>
                <a:schemeClr val="tx2"/>
              </a:buClr>
              <a:buFont typeface="Wingdings" charset="0"/>
              <a:buNone/>
            </a:pPr>
            <a:r>
              <a:rPr lang="en-US" altLang="zh-CN" sz="2800" dirty="0">
                <a:latin typeface="Times New Roman" charset="0"/>
                <a:ea typeface="华文新魏" charset="0"/>
              </a:rPr>
              <a:t>1</a:t>
            </a:r>
            <a:r>
              <a:rPr lang="zh-CN" altLang="en-US" sz="2800" dirty="0">
                <a:latin typeface="Times New Roman" charset="0"/>
                <a:ea typeface="华文新魏" charset="0"/>
              </a:rPr>
              <a:t>、要将</a:t>
            </a:r>
            <a:r>
              <a:rPr lang="zh-CN" altLang="en-US" sz="2800" dirty="0">
                <a:solidFill>
                  <a:srgbClr val="FF0000"/>
                </a:solidFill>
                <a:latin typeface="Times New Roman" charset="0"/>
                <a:ea typeface="华文新魏" charset="0"/>
              </a:rPr>
              <a:t>隐含的“</a:t>
            </a:r>
            <a:r>
              <a:rPr lang="en-US" altLang="zh-CN" sz="2800" dirty="0">
                <a:solidFill>
                  <a:srgbClr val="FF0000"/>
                </a:solidFill>
                <a:latin typeface="Times New Roman" charset="0"/>
                <a:ea typeface="华文新魏" charset="0"/>
              </a:rPr>
              <a:t>1</a:t>
            </a:r>
            <a:r>
              <a:rPr lang="en-US" altLang="zh-CN" sz="2800" dirty="0">
                <a:solidFill>
                  <a:srgbClr val="FF0000"/>
                </a:solidFill>
                <a:latin typeface="华文新魏" charset="0"/>
                <a:ea typeface="华文新魏" charset="0"/>
              </a:rPr>
              <a:t>”</a:t>
            </a:r>
            <a:r>
              <a:rPr lang="zh-CN" altLang="en-US" sz="2800" dirty="0">
                <a:latin typeface="Times New Roman" charset="0"/>
                <a:ea typeface="华文新魏" charset="0"/>
              </a:rPr>
              <a:t>移到小数部分，空出位</a:t>
            </a:r>
            <a:r>
              <a:rPr lang="zh-CN" altLang="en-US" sz="2800" dirty="0">
                <a:solidFill>
                  <a:srgbClr val="FF0000"/>
                </a:solidFill>
                <a:latin typeface="Times New Roman" charset="0"/>
                <a:ea typeface="华文新魏" charset="0"/>
              </a:rPr>
              <a:t>补</a:t>
            </a:r>
            <a:r>
              <a:rPr lang="en-US" altLang="zh-CN" sz="2800" dirty="0">
                <a:solidFill>
                  <a:srgbClr val="FF0000"/>
                </a:solidFill>
                <a:latin typeface="Times New Roman" charset="0"/>
                <a:ea typeface="华文新魏" charset="0"/>
              </a:rPr>
              <a:t>0</a:t>
            </a:r>
            <a:r>
              <a:rPr lang="zh-CN" altLang="en-US" sz="2800" dirty="0">
                <a:latin typeface="Times New Roman" charset="0"/>
                <a:ea typeface="华文新魏" charset="0"/>
              </a:rPr>
              <a:t>；</a:t>
            </a:r>
            <a:endParaRPr lang="en-US" altLang="zh-CN" sz="2800" dirty="0">
              <a:latin typeface="Times New Roman" charset="0"/>
              <a:ea typeface="华文新魏" charset="0"/>
            </a:endParaRPr>
          </a:p>
          <a:p>
            <a:pPr lvl="2">
              <a:lnSpc>
                <a:spcPct val="150000"/>
              </a:lnSpc>
              <a:spcBef>
                <a:spcPct val="0"/>
              </a:spcBef>
              <a:buClr>
                <a:schemeClr val="tx2"/>
              </a:buClr>
              <a:buFont typeface="Wingdings" charset="0"/>
              <a:buNone/>
            </a:pPr>
            <a:r>
              <a:rPr lang="en-US" altLang="zh-CN" sz="2800" dirty="0">
                <a:latin typeface="Times New Roman" charset="0"/>
                <a:ea typeface="华文新魏" charset="0"/>
              </a:rPr>
              <a:t>2</a:t>
            </a:r>
            <a:r>
              <a:rPr lang="zh-CN" altLang="en-US" sz="2800" dirty="0">
                <a:latin typeface="Times New Roman" charset="0"/>
                <a:ea typeface="华文新魏" charset="0"/>
              </a:rPr>
              <a:t>、移出的低位保留到特定的</a:t>
            </a:r>
            <a:r>
              <a:rPr lang="zh-CN" altLang="en-US" sz="2800" dirty="0">
                <a:solidFill>
                  <a:srgbClr val="FF0000"/>
                </a:solidFill>
                <a:latin typeface="Times New Roman" charset="0"/>
                <a:ea typeface="华文新魏" charset="0"/>
              </a:rPr>
              <a:t>“附加位”</a:t>
            </a:r>
            <a:r>
              <a:rPr lang="zh-CN" altLang="en-US" sz="2800" dirty="0">
                <a:latin typeface="Times New Roman" charset="0"/>
                <a:ea typeface="华文新魏" charset="0"/>
              </a:rPr>
              <a:t>上</a:t>
            </a:r>
          </a:p>
        </p:txBody>
      </p:sp>
      <p:sp>
        <p:nvSpPr>
          <p:cNvPr id="367619" name="Rectangle 3"/>
          <p:cNvSpPr>
            <a:spLocks noGrp="1" noChangeArrowheads="1"/>
          </p:cNvSpPr>
          <p:nvPr>
            <p:ph idx="1"/>
          </p:nvPr>
        </p:nvSpPr>
        <p:spPr>
          <a:xfrm>
            <a:off x="611758" y="908720"/>
            <a:ext cx="10920052" cy="2591494"/>
          </a:xfrm>
        </p:spPr>
        <p:txBody>
          <a:bodyPr/>
          <a:lstStyle/>
          <a:p>
            <a:pPr lvl="1">
              <a:lnSpc>
                <a:spcPct val="130000"/>
              </a:lnSpc>
              <a:spcBef>
                <a:spcPct val="0"/>
              </a:spcBef>
              <a:buFont typeface="Wingdings" charset="0"/>
              <a:buNone/>
            </a:pPr>
            <a:endParaRPr lang="en-US" altLang="zh-CN" sz="2400" baseline="30000" dirty="0">
              <a:latin typeface="Times New Roman" charset="0"/>
              <a:ea typeface="华文新魏" charset="0"/>
            </a:endParaRPr>
          </a:p>
          <a:p>
            <a:pPr>
              <a:lnSpc>
                <a:spcPct val="130000"/>
              </a:lnSpc>
              <a:spcBef>
                <a:spcPct val="0"/>
              </a:spcBef>
            </a:pPr>
            <a:r>
              <a:rPr lang="zh-CN" altLang="en-US" dirty="0">
                <a:latin typeface="Times New Roman" charset="0"/>
                <a:ea typeface="华文新魏" charset="0"/>
              </a:rPr>
              <a:t>对阶：</a:t>
            </a:r>
            <a:r>
              <a:rPr lang="zh-CN" altLang="en-US" dirty="0">
                <a:solidFill>
                  <a:srgbClr val="0000FF"/>
                </a:solidFill>
                <a:latin typeface="Times New Roman" charset="0"/>
                <a:ea typeface="华文新魏" charset="0"/>
              </a:rPr>
              <a:t>目的是使两个操作数的阶码相等</a:t>
            </a:r>
            <a:r>
              <a:rPr lang="en-US" altLang="zh-CN" dirty="0">
                <a:solidFill>
                  <a:srgbClr val="0000FF"/>
                </a:solidFill>
                <a:latin typeface="Times New Roman" charset="0"/>
                <a:ea typeface="华文新魏" charset="0"/>
              </a:rPr>
              <a:t>(</a:t>
            </a:r>
            <a:r>
              <a:rPr lang="zh-CN" altLang="en-US" dirty="0">
                <a:solidFill>
                  <a:srgbClr val="0000FF"/>
                </a:solidFill>
                <a:latin typeface="Times New Roman" charset="0"/>
                <a:ea typeface="华文新魏" charset="0"/>
              </a:rPr>
              <a:t>对齐小数点</a:t>
            </a:r>
            <a:r>
              <a:rPr lang="en-US" altLang="zh-CN" dirty="0">
                <a:solidFill>
                  <a:srgbClr val="0000FF"/>
                </a:solidFill>
                <a:latin typeface="Times New Roman" charset="0"/>
                <a:ea typeface="华文新魏" charset="0"/>
              </a:rPr>
              <a:t>)</a:t>
            </a:r>
          </a:p>
          <a:p>
            <a:pPr lvl="1">
              <a:lnSpc>
                <a:spcPct val="130000"/>
              </a:lnSpc>
              <a:spcBef>
                <a:spcPct val="0"/>
              </a:spcBef>
              <a:buClr>
                <a:schemeClr val="tx2"/>
              </a:buClr>
            </a:pPr>
            <a:r>
              <a:rPr lang="zh-CN" altLang="en-US" sz="3000" dirty="0">
                <a:solidFill>
                  <a:srgbClr val="0000CC"/>
                </a:solidFill>
                <a:latin typeface="Times New Roman" charset="0"/>
                <a:ea typeface="华文新魏" charset="0"/>
              </a:rPr>
              <a:t>规则： </a:t>
            </a:r>
            <a:r>
              <a:rPr lang="zh-CN" altLang="en-US" sz="3000" dirty="0">
                <a:latin typeface="Times New Roman" charset="0"/>
                <a:ea typeface="华文新魏" charset="0"/>
              </a:rPr>
              <a:t>小阶向大阶看齐，阶小的数的尾数右移，右移位数等于两个阶码差的绝对值。</a:t>
            </a:r>
            <a:endParaRPr lang="zh-CN" altLang="en-US" sz="3000" dirty="0">
              <a:solidFill>
                <a:srgbClr val="FF0000"/>
              </a:solidFill>
              <a:latin typeface="Times New Roman" charset="0"/>
              <a:ea typeface="华文新魏" charset="0"/>
            </a:endParaRPr>
          </a:p>
        </p:txBody>
      </p:sp>
      <p:sp>
        <p:nvSpPr>
          <p:cNvPr id="6" name="标题 1"/>
          <p:cNvSpPr>
            <a:spLocks noGrp="1"/>
          </p:cNvSpPr>
          <p:nvPr>
            <p:ph type="title"/>
          </p:nvPr>
        </p:nvSpPr>
        <p:spPr/>
        <p:txBody>
          <a:bodyPr/>
          <a:lstStyle/>
          <a:p>
            <a:r>
              <a:rPr lang="zh-CN" altLang="en-US" dirty="0"/>
              <a:t>浮点数加法</a:t>
            </a:r>
          </a:p>
        </p:txBody>
      </p:sp>
      <p:sp>
        <p:nvSpPr>
          <p:cNvPr id="4" name="云形标注 3"/>
          <p:cNvSpPr/>
          <p:nvPr/>
        </p:nvSpPr>
        <p:spPr>
          <a:xfrm>
            <a:off x="7391350" y="2708920"/>
            <a:ext cx="2528268" cy="1049610"/>
          </a:xfrm>
          <a:prstGeom prst="cloudCallout">
            <a:avLst>
              <a:gd name="adj1" fmla="val 65714"/>
              <a:gd name="adj2" fmla="val 41129"/>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00000"/>
              </a:lnSpc>
              <a:defRPr/>
            </a:pPr>
            <a:r>
              <a:rPr lang="zh-CN" altLang="en-US" sz="2400" b="0" dirty="0">
                <a:solidFill>
                  <a:schemeClr val="tx1"/>
                </a:solidFill>
                <a:latin typeface="+mj-ea"/>
              </a:rPr>
              <a:t>为什么？</a:t>
            </a:r>
            <a:endParaRPr lang="en-US" altLang="zh-CN" sz="2400" b="0" dirty="0">
              <a:solidFill>
                <a:schemeClr val="tx1"/>
              </a:solidFill>
              <a:latin typeface="+mj-ea"/>
            </a:endParaRPr>
          </a:p>
        </p:txBody>
      </p:sp>
      <p:pic>
        <p:nvPicPr>
          <p:cNvPr id="5" name="Picture 4" descr="http://img.qoocc.com/news/picture/22b3319720530cfb10af237b34f69f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1706" y="2859335"/>
            <a:ext cx="1000124" cy="1001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135" descr="u=207606497,4036238559&amp;fm=21&amp;gp=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01925" y="4293096"/>
            <a:ext cx="760833" cy="936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9"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0" name="Picture 4" descr="E:\学校\2012110922144630394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1949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7619">
                                            <p:txEl>
                                              <p:pRg st="2" end="2"/>
                                            </p:txEl>
                                          </p:spTgt>
                                        </p:tgtEl>
                                        <p:attrNameLst>
                                          <p:attrName>style.visibility</p:attrName>
                                        </p:attrNameLst>
                                      </p:cBhvr>
                                      <p:to>
                                        <p:strVal val="visible"/>
                                      </p:to>
                                    </p:set>
                                    <p:animEffect transition="in" filter="blinds(horizontal)">
                                      <p:cBhvr>
                                        <p:cTn id="7" dur="500"/>
                                        <p:tgtEl>
                                          <p:spTgt spid="3676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Grp="1" noChangeArrowheads="1"/>
          </p:cNvSpPr>
          <p:nvPr>
            <p:ph idx="1"/>
          </p:nvPr>
        </p:nvSpPr>
        <p:spPr/>
        <p:txBody>
          <a:bodyPr/>
          <a:lstStyle/>
          <a:p>
            <a:pPr marL="342900" indent="-342900">
              <a:lnSpc>
                <a:spcPct val="120000"/>
              </a:lnSpc>
              <a:spcBef>
                <a:spcPct val="0"/>
              </a:spcBef>
            </a:pPr>
            <a:r>
              <a:rPr lang="zh-CN" altLang="en-US" dirty="0">
                <a:latin typeface="+mj-lt"/>
                <a:cs typeface="Arial" charset="0"/>
              </a:rPr>
              <a:t>两个规格化浮点数分别为</a:t>
            </a:r>
            <a:r>
              <a:rPr lang="en-US" altLang="zh-CN" dirty="0">
                <a:latin typeface="+mj-lt"/>
                <a:cs typeface="Arial" charset="0"/>
              </a:rPr>
              <a:t>A</a:t>
            </a:r>
            <a:r>
              <a:rPr lang="zh-CN" altLang="en-US" dirty="0">
                <a:latin typeface="+mj-lt"/>
                <a:cs typeface="Arial" charset="0"/>
              </a:rPr>
              <a:t>和</a:t>
            </a:r>
            <a:r>
              <a:rPr lang="en-US" altLang="zh-CN" dirty="0">
                <a:latin typeface="+mj-lt"/>
                <a:cs typeface="Arial" charset="0"/>
              </a:rPr>
              <a:t>B</a:t>
            </a:r>
          </a:p>
          <a:p>
            <a:pPr lvl="1" indent="-342900">
              <a:lnSpc>
                <a:spcPct val="120000"/>
              </a:lnSpc>
              <a:spcBef>
                <a:spcPct val="0"/>
              </a:spcBef>
            </a:pPr>
            <a:r>
              <a:rPr lang="en-US" sz="3200" dirty="0">
                <a:solidFill>
                  <a:srgbClr val="000000"/>
                </a:solidFill>
                <a:latin typeface="+mj-lt"/>
                <a:cs typeface="Arial" charset="0"/>
              </a:rPr>
              <a:t>A=M</a:t>
            </a:r>
            <a:r>
              <a:rPr lang="en-US" sz="3200" baseline="-2000" dirty="0">
                <a:solidFill>
                  <a:srgbClr val="000000"/>
                </a:solidFill>
                <a:latin typeface="+mj-lt"/>
                <a:cs typeface="Arial" charset="0"/>
              </a:rPr>
              <a:t>a </a:t>
            </a:r>
            <a:r>
              <a:rPr lang="en-US" sz="3200" baseline="30000" dirty="0">
                <a:solidFill>
                  <a:srgbClr val="000000"/>
                </a:solidFill>
                <a:latin typeface="+mj-lt"/>
                <a:cs typeface="Arial" charset="0"/>
              </a:rPr>
              <a:t>.</a:t>
            </a:r>
            <a:r>
              <a:rPr lang="en-US" sz="3200" baseline="-2000" dirty="0">
                <a:solidFill>
                  <a:srgbClr val="000000"/>
                </a:solidFill>
                <a:latin typeface="+mj-lt"/>
                <a:cs typeface="Arial" charset="0"/>
              </a:rPr>
              <a:t> </a:t>
            </a:r>
            <a:r>
              <a:rPr lang="en-US" sz="3200" dirty="0">
                <a:solidFill>
                  <a:srgbClr val="000000"/>
                </a:solidFill>
                <a:latin typeface="+mj-lt"/>
                <a:cs typeface="Arial" charset="0"/>
              </a:rPr>
              <a:t>2</a:t>
            </a:r>
            <a:r>
              <a:rPr lang="en-US" sz="3200" baseline="38000" dirty="0">
                <a:solidFill>
                  <a:srgbClr val="000000"/>
                </a:solidFill>
                <a:latin typeface="+mj-lt"/>
                <a:cs typeface="Arial" charset="0"/>
              </a:rPr>
              <a:t>Ea</a:t>
            </a:r>
            <a:r>
              <a:rPr lang="zh-CN" altLang="en-US" sz="3200" dirty="0">
                <a:solidFill>
                  <a:srgbClr val="000000"/>
                </a:solidFill>
                <a:latin typeface="+mj-lt"/>
                <a:cs typeface="Arial" charset="0"/>
              </a:rPr>
              <a:t>，</a:t>
            </a:r>
            <a:r>
              <a:rPr lang="en-US" sz="3200" dirty="0">
                <a:solidFill>
                  <a:srgbClr val="000000"/>
                </a:solidFill>
                <a:latin typeface="+mj-lt"/>
                <a:cs typeface="Arial" charset="0"/>
              </a:rPr>
              <a:t>B=M</a:t>
            </a:r>
            <a:r>
              <a:rPr lang="en-US" sz="3200" baseline="-2000" dirty="0">
                <a:solidFill>
                  <a:srgbClr val="000000"/>
                </a:solidFill>
                <a:latin typeface="+mj-lt"/>
                <a:cs typeface="Arial" charset="0"/>
              </a:rPr>
              <a:t>b</a:t>
            </a:r>
            <a:r>
              <a:rPr lang="en-US" altLang="zh-CN" sz="3200" baseline="-2000" dirty="0">
                <a:solidFill>
                  <a:srgbClr val="000000"/>
                </a:solidFill>
                <a:latin typeface="+mj-lt"/>
                <a:cs typeface="Arial" charset="0"/>
              </a:rPr>
              <a:t> </a:t>
            </a:r>
            <a:r>
              <a:rPr lang="en-US" sz="3200" baseline="30000" dirty="0">
                <a:solidFill>
                  <a:srgbClr val="000000"/>
                </a:solidFill>
                <a:latin typeface="+mj-lt"/>
                <a:cs typeface="Arial" charset="0"/>
              </a:rPr>
              <a:t>.</a:t>
            </a:r>
            <a:r>
              <a:rPr lang="en-US" altLang="zh-CN" sz="3200" baseline="30000" dirty="0">
                <a:solidFill>
                  <a:srgbClr val="000000"/>
                </a:solidFill>
                <a:latin typeface="+mj-lt"/>
                <a:cs typeface="Arial" charset="0"/>
              </a:rPr>
              <a:t> </a:t>
            </a:r>
            <a:r>
              <a:rPr lang="en-US" sz="3200" dirty="0">
                <a:solidFill>
                  <a:srgbClr val="000000"/>
                </a:solidFill>
                <a:latin typeface="+mj-lt"/>
                <a:cs typeface="Arial" charset="0"/>
              </a:rPr>
              <a:t>2</a:t>
            </a:r>
            <a:r>
              <a:rPr lang="en-US" sz="3200" baseline="38000" dirty="0">
                <a:solidFill>
                  <a:srgbClr val="000000"/>
                </a:solidFill>
                <a:latin typeface="+mj-lt"/>
                <a:cs typeface="Arial" charset="0"/>
              </a:rPr>
              <a:t>Eb </a:t>
            </a:r>
          </a:p>
          <a:p>
            <a:pPr lvl="1" indent="-342900">
              <a:lnSpc>
                <a:spcPct val="120000"/>
              </a:lnSpc>
              <a:spcBef>
                <a:spcPct val="0"/>
              </a:spcBef>
            </a:pPr>
            <a:r>
              <a:rPr lang="zh-CN" altLang="en-US" sz="3000" dirty="0">
                <a:solidFill>
                  <a:srgbClr val="000000"/>
                </a:solidFill>
                <a:latin typeface="+mj-lt"/>
                <a:cs typeface="Arial" charset="0"/>
              </a:rPr>
              <a:t>假设</a:t>
            </a:r>
            <a:r>
              <a:rPr lang="en-US" altLang="zh-CN" sz="3200" dirty="0" err="1">
                <a:solidFill>
                  <a:srgbClr val="000000"/>
                </a:solidFill>
                <a:latin typeface="+mj-lt"/>
                <a:cs typeface="Arial" charset="0"/>
              </a:rPr>
              <a:t>Ea≥Eb</a:t>
            </a:r>
            <a:r>
              <a:rPr lang="en-US" altLang="zh-CN" sz="3200" baseline="38000" dirty="0">
                <a:solidFill>
                  <a:srgbClr val="000000"/>
                </a:solidFill>
                <a:latin typeface="+mj-lt"/>
                <a:cs typeface="Arial" charset="0"/>
              </a:rPr>
              <a:t> </a:t>
            </a:r>
            <a:endParaRPr lang="zh-CN" altLang="en-US" sz="3200" baseline="38000" dirty="0">
              <a:solidFill>
                <a:srgbClr val="000000"/>
              </a:solidFill>
              <a:latin typeface="+mj-lt"/>
              <a:cs typeface="Arial" charset="0"/>
            </a:endParaRPr>
          </a:p>
          <a:p>
            <a:pPr marL="342900" indent="-342900">
              <a:lnSpc>
                <a:spcPct val="120000"/>
              </a:lnSpc>
              <a:spcBef>
                <a:spcPct val="0"/>
              </a:spcBef>
              <a:buFont typeface="Wingdings" charset="0"/>
              <a:buNone/>
            </a:pPr>
            <a:r>
              <a:rPr lang="zh-CN" baseline="38000" dirty="0">
                <a:latin typeface="+mj-lt"/>
                <a:cs typeface="Arial" charset="0"/>
              </a:rPr>
              <a:t>　</a:t>
            </a:r>
            <a:r>
              <a:rPr lang="zh-CN" sz="2800" baseline="38000" dirty="0">
                <a:latin typeface="+mj-lt"/>
                <a:cs typeface="Arial" charset="0"/>
              </a:rPr>
              <a:t>　</a:t>
            </a:r>
            <a:endParaRPr lang="en-US" sz="2800" baseline="38000" dirty="0">
              <a:solidFill>
                <a:srgbClr val="0000CC"/>
              </a:solidFill>
              <a:latin typeface="+mj-lt"/>
              <a:cs typeface="Arial" charset="0"/>
            </a:endParaRPr>
          </a:p>
        </p:txBody>
      </p:sp>
      <p:sp>
        <p:nvSpPr>
          <p:cNvPr id="6" name="标题 1"/>
          <p:cNvSpPr>
            <a:spLocks noGrp="1"/>
          </p:cNvSpPr>
          <p:nvPr>
            <p:ph type="title"/>
          </p:nvPr>
        </p:nvSpPr>
        <p:spPr/>
        <p:txBody>
          <a:bodyPr/>
          <a:lstStyle/>
          <a:p>
            <a:r>
              <a:rPr lang="zh-CN" altLang="en-US" dirty="0"/>
              <a:t>浮点数加法</a:t>
            </a:r>
          </a:p>
        </p:txBody>
      </p:sp>
      <p:sp>
        <p:nvSpPr>
          <p:cNvPr id="7" name="内容占位符 2"/>
          <p:cNvSpPr txBox="1">
            <a:spLocks/>
          </p:cNvSpPr>
          <p:nvPr/>
        </p:nvSpPr>
        <p:spPr>
          <a:xfrm>
            <a:off x="478582" y="2996952"/>
            <a:ext cx="9361040" cy="3096344"/>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800" b="0" dirty="0">
                <a:solidFill>
                  <a:srgbClr val="0000FF"/>
                </a:solidFill>
                <a:latin typeface="Arial"/>
                <a:ea typeface="+mj-ea"/>
                <a:cs typeface="Arial"/>
              </a:rPr>
              <a:t>浮点数加法步骤</a:t>
            </a:r>
            <a:endParaRPr lang="en-US" altLang="zh-CN" sz="2400" b="0" dirty="0">
              <a:solidFill>
                <a:srgbClr val="0000FF"/>
              </a:solidFill>
              <a:latin typeface="Arial"/>
              <a:ea typeface="华文新魏" pitchFamily="2" charset="-122"/>
              <a:cs typeface="Arial"/>
            </a:endParaRPr>
          </a:p>
          <a:p>
            <a:pPr lvl="1">
              <a:lnSpc>
                <a:spcPct val="120000"/>
              </a:lnSpc>
            </a:pPr>
            <a:r>
              <a:rPr lang="zh-CN" altLang="en-US" b="0" dirty="0">
                <a:latin typeface="Arial"/>
                <a:cs typeface="Arial"/>
              </a:rPr>
              <a:t>求阶差</a:t>
            </a:r>
            <a:r>
              <a:rPr lang="en-US" altLang="zh-CN" b="0" dirty="0">
                <a:latin typeface="Arial"/>
                <a:cs typeface="Arial"/>
              </a:rPr>
              <a:t>        </a:t>
            </a:r>
            <a:r>
              <a:rPr lang="en-US" altLang="zh-CN" b="0" dirty="0" err="1">
                <a:latin typeface="Arial"/>
                <a:cs typeface="Arial"/>
              </a:rPr>
              <a:t>Ea−Eb</a:t>
            </a:r>
            <a:endParaRPr lang="en-US" altLang="zh-CN" b="0" dirty="0">
              <a:latin typeface="Arial"/>
              <a:cs typeface="Arial"/>
            </a:endParaRPr>
          </a:p>
          <a:p>
            <a:pPr lvl="1"/>
            <a:r>
              <a:rPr lang="zh-CN" altLang="en-US" b="0" dirty="0">
                <a:latin typeface="Arial"/>
                <a:cs typeface="Arial"/>
              </a:rPr>
              <a:t>对阶</a:t>
            </a:r>
            <a:r>
              <a:rPr lang="en-US" altLang="zh-CN" b="0" dirty="0">
                <a:latin typeface="Arial"/>
                <a:cs typeface="Arial"/>
              </a:rPr>
              <a:t>            </a:t>
            </a:r>
            <a:r>
              <a:rPr lang="en-US" altLang="zh-CN" sz="3200" b="0" dirty="0">
                <a:latin typeface="Arial"/>
                <a:cs typeface="Arial"/>
              </a:rPr>
              <a:t>M</a:t>
            </a:r>
            <a:r>
              <a:rPr lang="en-US" altLang="zh-CN" sz="3200" b="0" baseline="-2000" dirty="0">
                <a:latin typeface="Arial"/>
                <a:cs typeface="Arial"/>
              </a:rPr>
              <a:t>b</a:t>
            </a:r>
            <a:r>
              <a:rPr lang="en-US" altLang="zh-CN" sz="3200" b="0" baseline="30000" dirty="0">
                <a:latin typeface="Arial"/>
                <a:cs typeface="Arial"/>
              </a:rPr>
              <a:t>.</a:t>
            </a:r>
            <a:r>
              <a:rPr lang="en-US" altLang="zh-CN" sz="3200" b="0" dirty="0">
                <a:latin typeface="Arial"/>
                <a:cs typeface="Arial"/>
              </a:rPr>
              <a:t>2</a:t>
            </a:r>
            <a:r>
              <a:rPr lang="en-US" altLang="zh-CN" sz="3200" b="0" baseline="30000" dirty="0">
                <a:latin typeface="Arial"/>
                <a:cs typeface="Arial"/>
              </a:rPr>
              <a:t>−</a:t>
            </a:r>
            <a:r>
              <a:rPr lang="en-US" altLang="zh-CN" sz="3200" b="0" baseline="38000" dirty="0">
                <a:latin typeface="Arial"/>
                <a:cs typeface="Arial"/>
              </a:rPr>
              <a:t>(</a:t>
            </a:r>
            <a:r>
              <a:rPr lang="en-US" altLang="zh-CN" sz="3200" b="0" baseline="38000" dirty="0" err="1">
                <a:latin typeface="Arial"/>
                <a:cs typeface="Arial"/>
              </a:rPr>
              <a:t>Ea</a:t>
            </a:r>
            <a:r>
              <a:rPr lang="en-US" altLang="zh-CN" sz="3200" b="0" baseline="30000" dirty="0">
                <a:latin typeface="Arial"/>
                <a:cs typeface="Arial"/>
              </a:rPr>
              <a:t>−</a:t>
            </a:r>
            <a:r>
              <a:rPr lang="en-US" altLang="zh-CN" sz="3200" b="0" baseline="38000" dirty="0">
                <a:latin typeface="Arial"/>
                <a:cs typeface="Arial"/>
              </a:rPr>
              <a:t>Eb)  </a:t>
            </a:r>
            <a:endParaRPr lang="en-US" altLang="zh-CN" sz="3200" b="0" dirty="0">
              <a:latin typeface="Arial"/>
              <a:cs typeface="Arial"/>
            </a:endParaRPr>
          </a:p>
          <a:p>
            <a:pPr lvl="1"/>
            <a:r>
              <a:rPr lang="zh-CN" altLang="en-US" b="0" dirty="0">
                <a:latin typeface="Arial"/>
                <a:cs typeface="Arial"/>
              </a:rPr>
              <a:t>尾数相加</a:t>
            </a:r>
            <a:r>
              <a:rPr lang="en-US" altLang="zh-CN" b="0" dirty="0">
                <a:latin typeface="Arial"/>
                <a:cs typeface="Arial"/>
              </a:rPr>
              <a:t>     </a:t>
            </a:r>
            <a:r>
              <a:rPr lang="en-US" altLang="zh-CN" sz="3200" b="0" dirty="0">
                <a:latin typeface="Arial"/>
                <a:cs typeface="Arial"/>
              </a:rPr>
              <a:t>M</a:t>
            </a:r>
            <a:r>
              <a:rPr lang="en-US" altLang="zh-CN" sz="3200" b="0" baseline="-2000" dirty="0">
                <a:latin typeface="Arial"/>
                <a:cs typeface="Arial"/>
              </a:rPr>
              <a:t>a </a:t>
            </a:r>
            <a:r>
              <a:rPr lang="en-US" altLang="zh-CN" sz="3200" b="0" dirty="0">
                <a:latin typeface="Arial"/>
                <a:cs typeface="Arial"/>
              </a:rPr>
              <a:t>+M</a:t>
            </a:r>
            <a:r>
              <a:rPr lang="en-US" altLang="zh-CN" sz="3200" b="0" baseline="-2000" dirty="0">
                <a:latin typeface="Arial"/>
                <a:cs typeface="Arial"/>
              </a:rPr>
              <a:t>b</a:t>
            </a:r>
            <a:r>
              <a:rPr lang="en-US" altLang="zh-CN" sz="3200" b="0" baseline="30000" dirty="0">
                <a:latin typeface="Arial"/>
                <a:cs typeface="Arial"/>
              </a:rPr>
              <a:t>.</a:t>
            </a:r>
            <a:r>
              <a:rPr lang="en-US" altLang="zh-CN" sz="3200" b="0" dirty="0">
                <a:latin typeface="Arial"/>
                <a:cs typeface="Arial"/>
              </a:rPr>
              <a:t>2 </a:t>
            </a:r>
            <a:r>
              <a:rPr lang="en-US" altLang="zh-CN" sz="3200" b="0" baseline="30000" dirty="0">
                <a:latin typeface="Arial"/>
                <a:cs typeface="Arial"/>
              </a:rPr>
              <a:t>− </a:t>
            </a:r>
            <a:r>
              <a:rPr lang="en-US" altLang="zh-CN" sz="3200" b="0" baseline="38000" dirty="0">
                <a:latin typeface="Arial"/>
                <a:cs typeface="Arial"/>
              </a:rPr>
              <a:t>(</a:t>
            </a:r>
            <a:r>
              <a:rPr lang="en-US" altLang="zh-CN" sz="3200" b="0" baseline="38000" dirty="0" err="1">
                <a:latin typeface="Arial"/>
                <a:cs typeface="Arial"/>
              </a:rPr>
              <a:t>Ea</a:t>
            </a:r>
            <a:r>
              <a:rPr lang="en-US" altLang="zh-CN" sz="3200" b="0" baseline="30000" dirty="0" err="1">
                <a:latin typeface="Arial"/>
                <a:cs typeface="Arial"/>
              </a:rPr>
              <a:t>−</a:t>
            </a:r>
            <a:r>
              <a:rPr lang="en-US" altLang="zh-CN" sz="3200" b="0" baseline="38000" dirty="0" err="1">
                <a:latin typeface="Arial"/>
                <a:cs typeface="Arial"/>
              </a:rPr>
              <a:t>Eb</a:t>
            </a:r>
            <a:r>
              <a:rPr lang="en-US" altLang="zh-CN" sz="3200" b="0" baseline="38000" dirty="0">
                <a:latin typeface="Arial"/>
                <a:cs typeface="Arial"/>
              </a:rPr>
              <a:t>)</a:t>
            </a:r>
            <a:endParaRPr lang="en-US" altLang="zh-CN" sz="3200" b="0" dirty="0">
              <a:latin typeface="Arial"/>
              <a:cs typeface="Arial"/>
            </a:endParaRPr>
          </a:p>
          <a:p>
            <a:pPr lvl="1"/>
            <a:r>
              <a:rPr lang="zh-CN" altLang="en-US" b="0" dirty="0">
                <a:latin typeface="Arial"/>
                <a:cs typeface="Arial"/>
              </a:rPr>
              <a:t>结果规格化</a:t>
            </a:r>
            <a:r>
              <a:rPr lang="en-US" altLang="zh-CN" b="0" dirty="0">
                <a:latin typeface="Arial"/>
                <a:cs typeface="Arial"/>
              </a:rPr>
              <a:t>  </a:t>
            </a:r>
            <a:r>
              <a:rPr lang="en-US" altLang="zh-CN" sz="3200" b="0" dirty="0">
                <a:latin typeface="Arial"/>
                <a:cs typeface="Arial"/>
              </a:rPr>
              <a:t>A+B</a:t>
            </a:r>
            <a:r>
              <a:rPr lang="en-US" altLang="zh-CN" sz="3200" b="0" baseline="38000" dirty="0">
                <a:latin typeface="Arial"/>
                <a:cs typeface="Arial"/>
              </a:rPr>
              <a:t> </a:t>
            </a:r>
            <a:r>
              <a:rPr lang="en-US" altLang="zh-CN" sz="3200" b="0" dirty="0">
                <a:latin typeface="Arial"/>
                <a:cs typeface="Arial"/>
              </a:rPr>
              <a:t>= (M</a:t>
            </a:r>
            <a:r>
              <a:rPr lang="en-US" altLang="zh-CN" sz="3200" b="0" baseline="-2000" dirty="0">
                <a:latin typeface="Arial"/>
                <a:cs typeface="Arial"/>
              </a:rPr>
              <a:t>a </a:t>
            </a:r>
            <a:r>
              <a:rPr lang="en-US" altLang="zh-CN" sz="3200" b="0" dirty="0">
                <a:latin typeface="Arial"/>
                <a:cs typeface="Arial"/>
              </a:rPr>
              <a:t>+M</a:t>
            </a:r>
            <a:r>
              <a:rPr lang="en-US" altLang="zh-CN" sz="3200" b="0" baseline="-2000" dirty="0">
                <a:latin typeface="Arial"/>
                <a:cs typeface="Arial"/>
              </a:rPr>
              <a:t>b</a:t>
            </a:r>
            <a:r>
              <a:rPr lang="en-US" altLang="zh-CN" sz="3200" b="0" baseline="30000" dirty="0">
                <a:latin typeface="Arial"/>
                <a:cs typeface="Arial"/>
              </a:rPr>
              <a:t>.</a:t>
            </a:r>
            <a:r>
              <a:rPr lang="en-US" altLang="zh-CN" sz="3200" b="0" dirty="0">
                <a:latin typeface="Arial"/>
                <a:cs typeface="Arial"/>
              </a:rPr>
              <a:t>2 </a:t>
            </a:r>
            <a:r>
              <a:rPr lang="en-US" altLang="zh-CN" sz="3200" b="0" baseline="30000" dirty="0">
                <a:latin typeface="Arial"/>
                <a:cs typeface="Arial"/>
              </a:rPr>
              <a:t>− </a:t>
            </a:r>
            <a:r>
              <a:rPr lang="en-US" altLang="zh-CN" sz="3200" b="0" baseline="38000" dirty="0">
                <a:latin typeface="Arial"/>
                <a:cs typeface="Arial"/>
              </a:rPr>
              <a:t>(</a:t>
            </a:r>
            <a:r>
              <a:rPr lang="en-US" altLang="zh-CN" sz="3200" b="0" baseline="38000" dirty="0" err="1">
                <a:latin typeface="Arial"/>
                <a:cs typeface="Arial"/>
              </a:rPr>
              <a:t>Ea</a:t>
            </a:r>
            <a:r>
              <a:rPr lang="en-US" altLang="zh-CN" sz="3200" b="0" baseline="30000" dirty="0" err="1">
                <a:latin typeface="Arial"/>
                <a:cs typeface="Arial"/>
              </a:rPr>
              <a:t>−</a:t>
            </a:r>
            <a:r>
              <a:rPr lang="en-US" altLang="zh-CN" sz="3200" b="0" baseline="38000" dirty="0" err="1">
                <a:latin typeface="Arial"/>
                <a:cs typeface="Arial"/>
              </a:rPr>
              <a:t>Eb</a:t>
            </a:r>
            <a:r>
              <a:rPr lang="en-US" altLang="zh-CN" sz="3200" b="0" baseline="38000" dirty="0">
                <a:latin typeface="Arial"/>
                <a:cs typeface="Arial"/>
              </a:rPr>
              <a:t>)</a:t>
            </a:r>
            <a:r>
              <a:rPr lang="en-US" altLang="zh-CN" sz="3200" b="0" dirty="0">
                <a:latin typeface="Arial"/>
                <a:cs typeface="Arial"/>
              </a:rPr>
              <a:t>)</a:t>
            </a:r>
            <a:r>
              <a:rPr lang="en-US" altLang="zh-CN" sz="3200" b="0" baseline="30000" dirty="0">
                <a:latin typeface="Arial"/>
                <a:cs typeface="Arial"/>
              </a:rPr>
              <a:t>.</a:t>
            </a:r>
            <a:r>
              <a:rPr lang="en-US" altLang="zh-CN" sz="3200" b="0" baseline="-2000" dirty="0">
                <a:latin typeface="Arial"/>
                <a:cs typeface="Arial"/>
              </a:rPr>
              <a:t> </a:t>
            </a:r>
            <a:r>
              <a:rPr lang="en-US" altLang="zh-CN" sz="3200" b="0" dirty="0">
                <a:latin typeface="Arial"/>
                <a:cs typeface="Arial"/>
              </a:rPr>
              <a:t>2</a:t>
            </a:r>
            <a:r>
              <a:rPr lang="en-US" altLang="zh-CN" sz="3200" b="0" baseline="38000" dirty="0">
                <a:latin typeface="Arial"/>
                <a:cs typeface="Arial"/>
              </a:rPr>
              <a:t>Ea      </a:t>
            </a:r>
          </a:p>
          <a:p>
            <a:pPr lvl="1"/>
            <a:endParaRPr lang="en-US" altLang="zh-CN" b="0" dirty="0">
              <a:latin typeface="Arial"/>
              <a:cs typeface="Arial"/>
            </a:endParaRPr>
          </a:p>
        </p:txBody>
      </p:sp>
      <p:cxnSp>
        <p:nvCxnSpPr>
          <p:cNvPr id="5"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AB5EA28F-B6F2-7CFA-692D-A4D337AFBE0A}"/>
              </a:ext>
            </a:extLst>
          </p:cNvPr>
          <p:cNvSpPr txBox="1"/>
          <p:nvPr/>
        </p:nvSpPr>
        <p:spPr>
          <a:xfrm>
            <a:off x="5555146" y="4394506"/>
            <a:ext cx="718145" cy="301236"/>
          </a:xfrm>
          <a:prstGeom prst="rect">
            <a:avLst/>
          </a:prstGeom>
          <a:noFill/>
        </p:spPr>
        <p:txBody>
          <a:bodyPr wrap="none" lIns="0" tIns="0" rIns="0" bIns="0" rtlCol="0" anchor="ctr" anchorCtr="0">
            <a:spAutoFit/>
          </a:bodyPr>
          <a:lstStyle/>
          <a:p>
            <a:r>
              <a:rPr lang="zh-CN" altLang="en-US" sz="1400" b="0" dirty="0">
                <a:ln>
                  <a:solidFill>
                    <a:schemeClr val="tx1"/>
                  </a:solidFill>
                </a:ln>
                <a:solidFill>
                  <a:srgbClr val="005BE2"/>
                </a:solidFill>
                <a:latin typeface="+mj-ea"/>
                <a:ea typeface="+mj-ea"/>
              </a:rPr>
              <a:t>（右移）</a:t>
            </a:r>
          </a:p>
        </p:txBody>
      </p:sp>
    </p:spTree>
    <p:extLst>
      <p:ext uri="{BB962C8B-B14F-4D97-AF65-F5344CB8AC3E}">
        <p14:creationId xmlns:p14="http://schemas.microsoft.com/office/powerpoint/2010/main" val="987097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250"/>
                                        <p:tgtEl>
                                          <p:spTgt spid="7">
                                            <p:txEl>
                                              <p:pRg st="1" end="1"/>
                                            </p:txEl>
                                          </p:spTgt>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fade">
                                      <p:cBhvr>
                                        <p:cTn id="11" dur="250"/>
                                        <p:tgtEl>
                                          <p:spTgt spid="7">
                                            <p:txEl>
                                              <p:pRg st="2" end="2"/>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250"/>
                                        <p:tgtEl>
                                          <p:spTgt spid="7">
                                            <p:txEl>
                                              <p:pRg st="3" end="3"/>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25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58702" y="121744"/>
            <a:ext cx="10631711" cy="584776"/>
          </a:xfrm>
          <a:noFill/>
        </p:spPr>
        <p:txBody>
          <a:bodyPr/>
          <a:lstStyle/>
          <a:p>
            <a:pPr eaLnBrk="1" hangingPunct="1"/>
            <a:r>
              <a:rPr lang="zh-CN" altLang="en-US" sz="3200" dirty="0">
                <a:solidFill>
                  <a:srgbClr val="FFFFFF"/>
                </a:solidFill>
                <a:latin typeface="Arial" charset="0"/>
                <a:ea typeface="微软雅黑" charset="0"/>
                <a:cs typeface="微软雅黑" charset="0"/>
              </a:rPr>
              <a:t>浮点数运算及结果</a:t>
            </a:r>
          </a:p>
        </p:txBody>
      </p:sp>
      <p:sp>
        <p:nvSpPr>
          <p:cNvPr id="366595" name="Rectangle 3"/>
          <p:cNvSpPr>
            <a:spLocks noGrp="1" noChangeArrowheads="1"/>
          </p:cNvSpPr>
          <p:nvPr>
            <p:ph idx="1"/>
          </p:nvPr>
        </p:nvSpPr>
        <p:spPr/>
        <p:txBody>
          <a:bodyPr/>
          <a:lstStyle/>
          <a:p>
            <a:pPr marL="342900" indent="-342900">
              <a:lnSpc>
                <a:spcPct val="120000"/>
              </a:lnSpc>
              <a:spcBef>
                <a:spcPct val="0"/>
              </a:spcBef>
            </a:pPr>
            <a:r>
              <a:rPr lang="zh-CN" altLang="en-US" dirty="0">
                <a:latin typeface="+mj-lt"/>
                <a:cs typeface="Arial" charset="0"/>
              </a:rPr>
              <a:t>两个规格化浮点数分别为</a:t>
            </a:r>
            <a:r>
              <a:rPr lang="en-US" altLang="zh-CN" dirty="0">
                <a:latin typeface="+mj-lt"/>
                <a:cs typeface="Arial" charset="0"/>
              </a:rPr>
              <a:t>A</a:t>
            </a:r>
            <a:r>
              <a:rPr lang="zh-CN" altLang="en-US" dirty="0">
                <a:latin typeface="+mj-lt"/>
                <a:cs typeface="Arial" charset="0"/>
              </a:rPr>
              <a:t>和</a:t>
            </a:r>
            <a:r>
              <a:rPr lang="en-US" altLang="zh-CN" dirty="0">
                <a:latin typeface="+mj-lt"/>
                <a:cs typeface="Arial" charset="0"/>
              </a:rPr>
              <a:t>B</a:t>
            </a:r>
          </a:p>
          <a:p>
            <a:pPr lvl="1" indent="-342900">
              <a:lnSpc>
                <a:spcPct val="120000"/>
              </a:lnSpc>
              <a:spcBef>
                <a:spcPct val="0"/>
              </a:spcBef>
            </a:pPr>
            <a:r>
              <a:rPr lang="en-US" sz="3200" dirty="0">
                <a:solidFill>
                  <a:srgbClr val="000000"/>
                </a:solidFill>
                <a:latin typeface="+mj-lt"/>
                <a:cs typeface="Arial" charset="0"/>
              </a:rPr>
              <a:t>A=M</a:t>
            </a:r>
            <a:r>
              <a:rPr lang="en-US" sz="3200" baseline="-2000" dirty="0">
                <a:solidFill>
                  <a:srgbClr val="000000"/>
                </a:solidFill>
                <a:latin typeface="+mj-lt"/>
                <a:cs typeface="Arial" charset="0"/>
              </a:rPr>
              <a:t>a </a:t>
            </a:r>
            <a:r>
              <a:rPr lang="en-US" sz="3200" baseline="30000" dirty="0">
                <a:solidFill>
                  <a:srgbClr val="000000"/>
                </a:solidFill>
                <a:latin typeface="+mj-lt"/>
                <a:cs typeface="Arial" charset="0"/>
              </a:rPr>
              <a:t>.</a:t>
            </a:r>
            <a:r>
              <a:rPr lang="en-US" sz="3200" baseline="-2000" dirty="0">
                <a:solidFill>
                  <a:srgbClr val="000000"/>
                </a:solidFill>
                <a:latin typeface="+mj-lt"/>
                <a:cs typeface="Arial" charset="0"/>
              </a:rPr>
              <a:t> </a:t>
            </a:r>
            <a:r>
              <a:rPr lang="en-US" sz="3200" dirty="0">
                <a:solidFill>
                  <a:srgbClr val="000000"/>
                </a:solidFill>
                <a:latin typeface="+mj-lt"/>
                <a:cs typeface="Arial" charset="0"/>
              </a:rPr>
              <a:t>2</a:t>
            </a:r>
            <a:r>
              <a:rPr lang="en-US" sz="3200" baseline="38000" dirty="0">
                <a:solidFill>
                  <a:srgbClr val="000000"/>
                </a:solidFill>
                <a:latin typeface="+mj-lt"/>
                <a:cs typeface="Arial" charset="0"/>
              </a:rPr>
              <a:t>Ea</a:t>
            </a:r>
            <a:r>
              <a:rPr lang="zh-CN" altLang="en-US" sz="3200" dirty="0">
                <a:solidFill>
                  <a:srgbClr val="000000"/>
                </a:solidFill>
                <a:latin typeface="+mj-lt"/>
                <a:cs typeface="Arial" charset="0"/>
              </a:rPr>
              <a:t>，</a:t>
            </a:r>
            <a:r>
              <a:rPr lang="en-US" sz="3200" dirty="0">
                <a:solidFill>
                  <a:srgbClr val="000000"/>
                </a:solidFill>
                <a:latin typeface="+mj-lt"/>
                <a:cs typeface="Arial" charset="0"/>
              </a:rPr>
              <a:t>B=M</a:t>
            </a:r>
            <a:r>
              <a:rPr lang="en-US" sz="3200" baseline="-2000" dirty="0">
                <a:solidFill>
                  <a:srgbClr val="000000"/>
                </a:solidFill>
                <a:latin typeface="+mj-lt"/>
                <a:cs typeface="Arial" charset="0"/>
              </a:rPr>
              <a:t>b</a:t>
            </a:r>
            <a:r>
              <a:rPr lang="en-US" altLang="zh-CN" sz="3200" baseline="-2000" dirty="0">
                <a:solidFill>
                  <a:srgbClr val="000000"/>
                </a:solidFill>
                <a:latin typeface="+mj-lt"/>
                <a:cs typeface="Arial" charset="0"/>
              </a:rPr>
              <a:t> </a:t>
            </a:r>
            <a:r>
              <a:rPr lang="en-US" sz="3200" baseline="30000" dirty="0">
                <a:solidFill>
                  <a:srgbClr val="000000"/>
                </a:solidFill>
                <a:latin typeface="+mj-lt"/>
                <a:cs typeface="Arial" charset="0"/>
              </a:rPr>
              <a:t>.</a:t>
            </a:r>
            <a:r>
              <a:rPr lang="en-US" altLang="zh-CN" sz="3200" baseline="30000" dirty="0">
                <a:solidFill>
                  <a:srgbClr val="000000"/>
                </a:solidFill>
                <a:latin typeface="+mj-lt"/>
                <a:cs typeface="Arial" charset="0"/>
              </a:rPr>
              <a:t> </a:t>
            </a:r>
            <a:r>
              <a:rPr lang="en-US" sz="3200" dirty="0">
                <a:solidFill>
                  <a:srgbClr val="000000"/>
                </a:solidFill>
                <a:latin typeface="+mj-lt"/>
                <a:cs typeface="Arial" charset="0"/>
              </a:rPr>
              <a:t>2</a:t>
            </a:r>
            <a:r>
              <a:rPr lang="en-US" sz="3200" baseline="38000" dirty="0">
                <a:solidFill>
                  <a:srgbClr val="000000"/>
                </a:solidFill>
                <a:latin typeface="+mj-lt"/>
                <a:cs typeface="Arial" charset="0"/>
              </a:rPr>
              <a:t>Eb </a:t>
            </a:r>
          </a:p>
          <a:p>
            <a:pPr lvl="1" indent="-342900">
              <a:lnSpc>
                <a:spcPct val="120000"/>
              </a:lnSpc>
              <a:spcBef>
                <a:spcPct val="0"/>
              </a:spcBef>
            </a:pPr>
            <a:r>
              <a:rPr lang="zh-CN" altLang="en-US" sz="3000" dirty="0">
                <a:solidFill>
                  <a:srgbClr val="000000"/>
                </a:solidFill>
                <a:latin typeface="+mj-lt"/>
                <a:cs typeface="Arial" charset="0"/>
              </a:rPr>
              <a:t>假设</a:t>
            </a:r>
            <a:r>
              <a:rPr lang="en-US" altLang="zh-CN" sz="3000" dirty="0" err="1">
                <a:solidFill>
                  <a:srgbClr val="000000"/>
                </a:solidFill>
                <a:latin typeface="+mj-lt"/>
                <a:cs typeface="Arial" charset="0"/>
              </a:rPr>
              <a:t>Ea≥Eb</a:t>
            </a:r>
            <a:r>
              <a:rPr lang="en-US" altLang="zh-CN" sz="3000" baseline="38000" dirty="0">
                <a:solidFill>
                  <a:srgbClr val="000000"/>
                </a:solidFill>
                <a:latin typeface="+mj-lt"/>
                <a:cs typeface="Arial" charset="0"/>
              </a:rPr>
              <a:t> </a:t>
            </a:r>
            <a:endParaRPr lang="zh-CN" altLang="en-US" sz="3000" baseline="38000" dirty="0">
              <a:solidFill>
                <a:srgbClr val="000000"/>
              </a:solidFill>
              <a:latin typeface="+mj-lt"/>
              <a:cs typeface="Arial" charset="0"/>
            </a:endParaRPr>
          </a:p>
          <a:p>
            <a:pPr marL="342900" indent="-342900">
              <a:lnSpc>
                <a:spcPct val="120000"/>
              </a:lnSpc>
              <a:spcBef>
                <a:spcPct val="0"/>
              </a:spcBef>
              <a:buFont typeface="Wingdings" charset="0"/>
              <a:buNone/>
            </a:pPr>
            <a:r>
              <a:rPr lang="zh-CN" baseline="38000" dirty="0">
                <a:latin typeface="+mj-lt"/>
                <a:cs typeface="Arial" charset="0"/>
              </a:rPr>
              <a:t>　</a:t>
            </a:r>
            <a:r>
              <a:rPr lang="zh-CN" sz="2800" baseline="38000" dirty="0">
                <a:latin typeface="+mj-lt"/>
                <a:cs typeface="Arial" charset="0"/>
              </a:rPr>
              <a:t>　</a:t>
            </a:r>
            <a:endParaRPr lang="en-US" sz="2800" baseline="38000" dirty="0">
              <a:solidFill>
                <a:srgbClr val="0000CC"/>
              </a:solidFill>
              <a:latin typeface="+mj-lt"/>
              <a:cs typeface="Arial" charset="0"/>
            </a:endParaRPr>
          </a:p>
        </p:txBody>
      </p:sp>
      <p:sp>
        <p:nvSpPr>
          <p:cNvPr id="2" name="矩形 1"/>
          <p:cNvSpPr/>
          <p:nvPr/>
        </p:nvSpPr>
        <p:spPr>
          <a:xfrm>
            <a:off x="2206774" y="3356992"/>
            <a:ext cx="7272808" cy="233474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lnSpc>
                <a:spcPct val="140000"/>
              </a:lnSpc>
              <a:spcBef>
                <a:spcPct val="0"/>
              </a:spcBef>
              <a:buFont typeface="Wingdings" charset="0"/>
              <a:buNone/>
            </a:pPr>
            <a:r>
              <a:rPr lang="en-US" altLang="zh-CN" sz="3600" dirty="0">
                <a:solidFill>
                  <a:schemeClr val="tx1"/>
                </a:solidFill>
                <a:latin typeface="+mj-lt"/>
                <a:cs typeface="Arial" charset="0"/>
              </a:rPr>
              <a:t>A±B</a:t>
            </a:r>
            <a:r>
              <a:rPr lang="en-US" altLang="zh-CN" sz="3600" baseline="38000" dirty="0">
                <a:solidFill>
                  <a:schemeClr val="tx1"/>
                </a:solidFill>
                <a:latin typeface="+mj-lt"/>
                <a:cs typeface="Arial" charset="0"/>
              </a:rPr>
              <a:t> </a:t>
            </a:r>
            <a:r>
              <a:rPr lang="en-US" altLang="zh-CN" sz="3600" dirty="0">
                <a:solidFill>
                  <a:schemeClr val="tx1"/>
                </a:solidFill>
                <a:latin typeface="+mj-lt"/>
                <a:cs typeface="Arial" charset="0"/>
              </a:rPr>
              <a:t>=(M</a:t>
            </a:r>
            <a:r>
              <a:rPr lang="en-US" altLang="zh-CN" sz="3600" baseline="-2000" dirty="0">
                <a:solidFill>
                  <a:schemeClr val="tx1"/>
                </a:solidFill>
                <a:latin typeface="+mj-lt"/>
                <a:cs typeface="Arial" charset="0"/>
              </a:rPr>
              <a:t>a </a:t>
            </a:r>
            <a:r>
              <a:rPr lang="en-US" altLang="zh-CN" sz="3600" dirty="0">
                <a:solidFill>
                  <a:schemeClr val="tx1"/>
                </a:solidFill>
                <a:latin typeface="+mj-lt"/>
                <a:cs typeface="Arial" charset="0"/>
              </a:rPr>
              <a:t>±M</a:t>
            </a:r>
            <a:r>
              <a:rPr lang="en-US" altLang="zh-CN" sz="3600" baseline="-2000" dirty="0">
                <a:solidFill>
                  <a:schemeClr val="tx1"/>
                </a:solidFill>
                <a:latin typeface="+mj-lt"/>
                <a:cs typeface="Arial" charset="0"/>
              </a:rPr>
              <a:t>b</a:t>
            </a:r>
            <a:r>
              <a:rPr lang="en-US" altLang="zh-CN" sz="3600" baseline="30000" dirty="0">
                <a:solidFill>
                  <a:schemeClr val="tx1"/>
                </a:solidFill>
                <a:latin typeface="+mj-lt"/>
                <a:cs typeface="Arial" charset="0"/>
              </a:rPr>
              <a:t>.</a:t>
            </a:r>
            <a:r>
              <a:rPr lang="en-US" altLang="zh-CN" sz="3600" dirty="0">
                <a:solidFill>
                  <a:schemeClr val="tx1"/>
                </a:solidFill>
                <a:latin typeface="+mj-lt"/>
                <a:cs typeface="Arial" charset="0"/>
              </a:rPr>
              <a:t>2 </a:t>
            </a:r>
            <a:r>
              <a:rPr lang="en-US" altLang="zh-CN" sz="3600" b="0" baseline="30000" dirty="0">
                <a:latin typeface="Arial"/>
                <a:cs typeface="Arial"/>
              </a:rPr>
              <a:t>− </a:t>
            </a:r>
            <a:r>
              <a:rPr lang="en-US" altLang="zh-CN" sz="3600" baseline="38000" dirty="0">
                <a:solidFill>
                  <a:schemeClr val="tx1"/>
                </a:solidFill>
                <a:latin typeface="+mj-lt"/>
                <a:cs typeface="Arial" charset="0"/>
              </a:rPr>
              <a:t>(</a:t>
            </a:r>
            <a:r>
              <a:rPr lang="en-US" altLang="zh-CN" sz="3600" baseline="38000" dirty="0" err="1">
                <a:solidFill>
                  <a:schemeClr val="tx1"/>
                </a:solidFill>
                <a:latin typeface="+mj-lt"/>
                <a:cs typeface="Arial" charset="0"/>
              </a:rPr>
              <a:t>Ea</a:t>
            </a:r>
            <a:r>
              <a:rPr lang="en-US" altLang="zh-CN" sz="3600" b="0" baseline="30000" dirty="0" err="1">
                <a:latin typeface="Arial"/>
                <a:cs typeface="Arial"/>
              </a:rPr>
              <a:t>−</a:t>
            </a:r>
            <a:r>
              <a:rPr lang="en-US" altLang="zh-CN" sz="3600" baseline="38000" dirty="0" err="1">
                <a:solidFill>
                  <a:schemeClr val="tx1"/>
                </a:solidFill>
                <a:latin typeface="+mj-lt"/>
                <a:cs typeface="Arial" charset="0"/>
              </a:rPr>
              <a:t>Eb</a:t>
            </a:r>
            <a:r>
              <a:rPr lang="en-US" altLang="zh-CN" sz="3600" baseline="38000" dirty="0">
                <a:solidFill>
                  <a:schemeClr val="tx1"/>
                </a:solidFill>
                <a:latin typeface="+mj-lt"/>
                <a:cs typeface="Arial" charset="0"/>
              </a:rPr>
              <a:t>)</a:t>
            </a:r>
            <a:r>
              <a:rPr lang="en-US" altLang="zh-CN" sz="3600" dirty="0">
                <a:solidFill>
                  <a:schemeClr val="tx1"/>
                </a:solidFill>
                <a:latin typeface="+mj-lt"/>
                <a:cs typeface="Arial" charset="0"/>
              </a:rPr>
              <a:t>)</a:t>
            </a:r>
            <a:r>
              <a:rPr lang="en-US" altLang="zh-CN" sz="3600" baseline="30000" dirty="0">
                <a:solidFill>
                  <a:schemeClr val="tx1"/>
                </a:solidFill>
                <a:latin typeface="+mj-lt"/>
                <a:cs typeface="Arial" charset="0"/>
              </a:rPr>
              <a:t>.</a:t>
            </a:r>
            <a:r>
              <a:rPr lang="en-US" altLang="zh-CN" sz="3600" baseline="-2000" dirty="0">
                <a:solidFill>
                  <a:schemeClr val="tx1"/>
                </a:solidFill>
                <a:latin typeface="+mj-lt"/>
                <a:cs typeface="Arial" charset="0"/>
              </a:rPr>
              <a:t> </a:t>
            </a:r>
            <a:r>
              <a:rPr lang="en-US" altLang="zh-CN" sz="3600" dirty="0">
                <a:solidFill>
                  <a:schemeClr val="tx1"/>
                </a:solidFill>
                <a:latin typeface="+mj-lt"/>
                <a:cs typeface="Arial" charset="0"/>
              </a:rPr>
              <a:t>2</a:t>
            </a:r>
            <a:r>
              <a:rPr lang="en-US" altLang="zh-CN" sz="3600" baseline="38000" dirty="0">
                <a:solidFill>
                  <a:schemeClr val="tx1"/>
                </a:solidFill>
                <a:latin typeface="+mj-lt"/>
                <a:cs typeface="Arial" charset="0"/>
              </a:rPr>
              <a:t>Ea      </a:t>
            </a:r>
          </a:p>
          <a:p>
            <a:pPr marL="342900" indent="-342900">
              <a:lnSpc>
                <a:spcPct val="140000"/>
              </a:lnSpc>
              <a:spcBef>
                <a:spcPct val="0"/>
              </a:spcBef>
              <a:buFont typeface="Wingdings" charset="0"/>
              <a:buNone/>
            </a:pPr>
            <a:r>
              <a:rPr lang="en-US" altLang="zh-CN" sz="3600" dirty="0">
                <a:solidFill>
                  <a:schemeClr val="tx1"/>
                </a:solidFill>
                <a:latin typeface="+mj-lt"/>
                <a:cs typeface="Arial" charset="0"/>
              </a:rPr>
              <a:t>A×B</a:t>
            </a:r>
            <a:r>
              <a:rPr lang="en-US" altLang="zh-CN" sz="3600" baseline="38000" dirty="0">
                <a:solidFill>
                  <a:schemeClr val="tx1"/>
                </a:solidFill>
                <a:latin typeface="+mj-lt"/>
                <a:cs typeface="Arial" charset="0"/>
              </a:rPr>
              <a:t> </a:t>
            </a:r>
            <a:r>
              <a:rPr lang="en-US" altLang="zh-CN" sz="3600" dirty="0">
                <a:solidFill>
                  <a:schemeClr val="tx1"/>
                </a:solidFill>
                <a:latin typeface="+mj-lt"/>
                <a:cs typeface="Arial" charset="0"/>
              </a:rPr>
              <a:t>=(M</a:t>
            </a:r>
            <a:r>
              <a:rPr lang="en-US" altLang="zh-CN" sz="3600" baseline="-2000" dirty="0">
                <a:solidFill>
                  <a:schemeClr val="tx1"/>
                </a:solidFill>
                <a:latin typeface="+mj-lt"/>
                <a:cs typeface="Arial" charset="0"/>
              </a:rPr>
              <a:t>a </a:t>
            </a:r>
            <a:r>
              <a:rPr lang="en-US" altLang="zh-CN" sz="3600" dirty="0">
                <a:solidFill>
                  <a:schemeClr val="tx1"/>
                </a:solidFill>
                <a:latin typeface="+mj-lt"/>
                <a:cs typeface="Arial" charset="0"/>
              </a:rPr>
              <a:t>×</a:t>
            </a:r>
            <a:r>
              <a:rPr lang="en-US" altLang="zh-CN" sz="3600" baseline="-2000" dirty="0">
                <a:solidFill>
                  <a:schemeClr val="tx1"/>
                </a:solidFill>
                <a:latin typeface="+mj-lt"/>
                <a:cs typeface="Arial" charset="0"/>
              </a:rPr>
              <a:t> </a:t>
            </a:r>
            <a:r>
              <a:rPr lang="en-US" altLang="zh-CN" sz="3600" dirty="0">
                <a:solidFill>
                  <a:schemeClr val="tx1"/>
                </a:solidFill>
                <a:latin typeface="+mj-lt"/>
                <a:cs typeface="Arial" charset="0"/>
              </a:rPr>
              <a:t>M</a:t>
            </a:r>
            <a:r>
              <a:rPr lang="en-US" altLang="zh-CN" sz="3600" baseline="-2000" dirty="0">
                <a:solidFill>
                  <a:schemeClr val="tx1"/>
                </a:solidFill>
                <a:latin typeface="+mj-lt"/>
                <a:cs typeface="Arial" charset="0"/>
              </a:rPr>
              <a:t>b</a:t>
            </a:r>
            <a:r>
              <a:rPr lang="en-US" altLang="zh-CN" sz="3600" dirty="0">
                <a:solidFill>
                  <a:schemeClr val="tx1"/>
                </a:solidFill>
                <a:latin typeface="+mj-lt"/>
                <a:cs typeface="Arial" charset="0"/>
              </a:rPr>
              <a:t>)</a:t>
            </a:r>
            <a:r>
              <a:rPr lang="en-US" altLang="zh-CN" sz="3600" baseline="30000" dirty="0">
                <a:solidFill>
                  <a:schemeClr val="tx1"/>
                </a:solidFill>
                <a:latin typeface="+mj-lt"/>
                <a:cs typeface="Arial" charset="0"/>
              </a:rPr>
              <a:t>.</a:t>
            </a:r>
            <a:r>
              <a:rPr lang="en-US" altLang="zh-CN" sz="3600" dirty="0">
                <a:solidFill>
                  <a:schemeClr val="tx1"/>
                </a:solidFill>
                <a:latin typeface="+mj-lt"/>
                <a:cs typeface="Arial" charset="0"/>
              </a:rPr>
              <a:t>2 </a:t>
            </a:r>
            <a:r>
              <a:rPr lang="en-US" altLang="zh-CN" sz="3600" baseline="38000" dirty="0" err="1">
                <a:solidFill>
                  <a:schemeClr val="tx1"/>
                </a:solidFill>
                <a:latin typeface="+mj-lt"/>
                <a:cs typeface="Arial" charset="0"/>
              </a:rPr>
              <a:t>Ea+Eb</a:t>
            </a:r>
            <a:endParaRPr lang="en-US" altLang="zh-CN" sz="3600" baseline="38000" dirty="0">
              <a:solidFill>
                <a:schemeClr val="tx1"/>
              </a:solidFill>
              <a:latin typeface="+mj-lt"/>
              <a:cs typeface="Arial" charset="0"/>
            </a:endParaRPr>
          </a:p>
          <a:p>
            <a:pPr marL="342900" indent="-342900">
              <a:lnSpc>
                <a:spcPct val="140000"/>
              </a:lnSpc>
              <a:spcBef>
                <a:spcPct val="0"/>
              </a:spcBef>
              <a:buFont typeface="Wingdings" charset="0"/>
              <a:buNone/>
            </a:pPr>
            <a:r>
              <a:rPr lang="en-US" altLang="zh-CN" sz="3600" dirty="0">
                <a:solidFill>
                  <a:schemeClr val="tx1"/>
                </a:solidFill>
                <a:latin typeface="+mj-lt"/>
                <a:cs typeface="Arial" charset="0"/>
              </a:rPr>
              <a:t>A</a:t>
            </a:r>
            <a:r>
              <a:rPr lang="en-US" altLang="zh-CN" sz="3600" dirty="0">
                <a:solidFill>
                  <a:schemeClr val="tx1"/>
                </a:solidFill>
                <a:latin typeface="+mj-lt"/>
              </a:rPr>
              <a:t>÷</a:t>
            </a:r>
            <a:r>
              <a:rPr lang="en-US" altLang="zh-CN" sz="3600" dirty="0">
                <a:solidFill>
                  <a:schemeClr val="tx1"/>
                </a:solidFill>
                <a:latin typeface="+mj-lt"/>
                <a:cs typeface="Arial" charset="0"/>
              </a:rPr>
              <a:t>B</a:t>
            </a:r>
            <a:r>
              <a:rPr lang="en-US" altLang="zh-CN" sz="3600" baseline="38000" dirty="0">
                <a:solidFill>
                  <a:schemeClr val="tx1"/>
                </a:solidFill>
                <a:latin typeface="+mj-lt"/>
                <a:cs typeface="Arial" charset="0"/>
              </a:rPr>
              <a:t> </a:t>
            </a:r>
            <a:r>
              <a:rPr lang="en-US" altLang="zh-CN" sz="3600" dirty="0">
                <a:solidFill>
                  <a:schemeClr val="tx1"/>
                </a:solidFill>
                <a:latin typeface="+mj-lt"/>
                <a:cs typeface="Arial" charset="0"/>
              </a:rPr>
              <a:t>=(M</a:t>
            </a:r>
            <a:r>
              <a:rPr lang="en-US" altLang="zh-CN" sz="3600" baseline="-2000" dirty="0">
                <a:solidFill>
                  <a:schemeClr val="tx1"/>
                </a:solidFill>
                <a:latin typeface="+mj-lt"/>
                <a:cs typeface="Arial" charset="0"/>
              </a:rPr>
              <a:t>a </a:t>
            </a:r>
            <a:r>
              <a:rPr lang="en-US" altLang="zh-CN" sz="3600" dirty="0">
                <a:solidFill>
                  <a:schemeClr val="tx1"/>
                </a:solidFill>
                <a:latin typeface="+mj-lt"/>
                <a:cs typeface="Arial" charset="0"/>
              </a:rPr>
              <a:t>÷</a:t>
            </a:r>
            <a:r>
              <a:rPr lang="en-US" altLang="zh-CN" sz="3600" baseline="-2000" dirty="0">
                <a:solidFill>
                  <a:schemeClr val="tx1"/>
                </a:solidFill>
                <a:latin typeface="+mj-lt"/>
                <a:cs typeface="Arial" charset="0"/>
              </a:rPr>
              <a:t> </a:t>
            </a:r>
            <a:r>
              <a:rPr lang="en-US" altLang="zh-CN" sz="3600" dirty="0">
                <a:solidFill>
                  <a:schemeClr val="tx1"/>
                </a:solidFill>
                <a:latin typeface="+mj-lt"/>
                <a:cs typeface="Arial" charset="0"/>
              </a:rPr>
              <a:t>M</a:t>
            </a:r>
            <a:r>
              <a:rPr lang="en-US" altLang="zh-CN" sz="3600" baseline="-2000" dirty="0">
                <a:solidFill>
                  <a:schemeClr val="tx1"/>
                </a:solidFill>
                <a:latin typeface="+mj-lt"/>
                <a:cs typeface="Arial" charset="0"/>
              </a:rPr>
              <a:t>b</a:t>
            </a:r>
            <a:r>
              <a:rPr lang="en-US" altLang="zh-CN" sz="3600" dirty="0">
                <a:solidFill>
                  <a:schemeClr val="tx1"/>
                </a:solidFill>
                <a:latin typeface="+mj-lt"/>
                <a:cs typeface="Arial" charset="0"/>
              </a:rPr>
              <a:t>)</a:t>
            </a:r>
            <a:r>
              <a:rPr lang="en-US" altLang="zh-CN" sz="3600" baseline="30000" dirty="0">
                <a:solidFill>
                  <a:schemeClr val="tx1"/>
                </a:solidFill>
                <a:latin typeface="+mj-lt"/>
                <a:cs typeface="Arial" charset="0"/>
              </a:rPr>
              <a:t>.</a:t>
            </a:r>
            <a:r>
              <a:rPr lang="en-US" altLang="zh-CN" sz="3600" dirty="0">
                <a:solidFill>
                  <a:schemeClr val="tx1"/>
                </a:solidFill>
                <a:latin typeface="+mj-lt"/>
                <a:cs typeface="Arial" charset="0"/>
              </a:rPr>
              <a:t>2 </a:t>
            </a:r>
            <a:r>
              <a:rPr lang="en-US" altLang="zh-CN" sz="3600" baseline="38000" dirty="0" err="1">
                <a:solidFill>
                  <a:schemeClr val="tx1"/>
                </a:solidFill>
                <a:latin typeface="+mj-lt"/>
                <a:cs typeface="Arial" charset="0"/>
              </a:rPr>
              <a:t>Ea</a:t>
            </a:r>
            <a:r>
              <a:rPr lang="en-US" altLang="zh-CN" sz="3600" b="0" baseline="30000" dirty="0" err="1">
                <a:latin typeface="Arial"/>
                <a:cs typeface="Arial"/>
              </a:rPr>
              <a:t>−</a:t>
            </a:r>
            <a:r>
              <a:rPr lang="en-US" altLang="zh-CN" sz="3600" baseline="38000" dirty="0" err="1">
                <a:solidFill>
                  <a:schemeClr val="tx1"/>
                </a:solidFill>
                <a:latin typeface="+mj-lt"/>
                <a:cs typeface="Arial" charset="0"/>
              </a:rPr>
              <a:t>Eb</a:t>
            </a:r>
            <a:endParaRPr lang="en-US" altLang="zh-CN" sz="3600" baseline="38000" dirty="0">
              <a:solidFill>
                <a:schemeClr val="tx1"/>
              </a:solidFill>
              <a:latin typeface="+mj-lt"/>
              <a:cs typeface="Arial" charset="0"/>
            </a:endParaRPr>
          </a:p>
        </p:txBody>
      </p:sp>
      <p:cxnSp>
        <p:nvCxnSpPr>
          <p:cNvPr id="5"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6"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2AE89352-4360-4993-9D76-F72523351C13}"/>
              </a:ext>
            </a:extLst>
          </p:cNvPr>
          <p:cNvSpPr txBox="1">
            <a:spLocks/>
          </p:cNvSpPr>
          <p:nvPr/>
        </p:nvSpPr>
        <p:spPr>
          <a:xfrm>
            <a:off x="1558702" y="121744"/>
            <a:ext cx="8561523" cy="553998"/>
          </a:xfrm>
          <a:prstGeom prst="rect">
            <a:avLst/>
          </a:prstGeom>
          <a:noFill/>
          <a:ln>
            <a:noFill/>
          </a:ln>
        </p:spPr>
        <p:txBody>
          <a:bodyPr wrap="square">
            <a:spAutoFit/>
          </a:bodyPr>
          <a:lstStyle>
            <a:lvl1pPr marL="0" algn="ctr" defTabSz="914400" rtl="0" eaLnBrk="1" latinLnBrk="0" hangingPunct="0">
              <a:spcBef>
                <a:spcPct val="0"/>
              </a:spcBef>
              <a:buNone/>
              <a:defRPr sz="3000" b="1" kern="1200">
                <a:solidFill>
                  <a:schemeClr val="tx1"/>
                </a:solidFill>
                <a:effectLst/>
                <a:latin typeface="+mn-ea"/>
                <a:ea typeface="+mn-ea"/>
                <a:cs typeface="+mj-cs"/>
              </a:defRPr>
            </a:lvl1pPr>
          </a:lstStyle>
          <a:p>
            <a:pPr fontAlgn="auto">
              <a:lnSpc>
                <a:spcPct val="100000"/>
              </a:lnSpc>
              <a:spcAft>
                <a:spcPts val="0"/>
              </a:spcAft>
            </a:pPr>
            <a:r>
              <a:rPr lang="zh-CN" altLang="en-US"/>
              <a:t>浮点数加法</a:t>
            </a:r>
            <a:endParaRPr lang="zh-CN" altLang="en-US" dirty="0"/>
          </a:p>
        </p:txBody>
      </p:sp>
    </p:spTree>
    <p:extLst>
      <p:ext uri="{BB962C8B-B14F-4D97-AF65-F5344CB8AC3E}">
        <p14:creationId xmlns:p14="http://schemas.microsoft.com/office/powerpoint/2010/main" val="17993878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3" name="Group 13"/>
          <p:cNvGrpSpPr>
            <a:grpSpLocks/>
          </p:cNvGrpSpPr>
          <p:nvPr/>
        </p:nvGrpSpPr>
        <p:grpSpPr bwMode="auto">
          <a:xfrm>
            <a:off x="2062956" y="1092422"/>
            <a:ext cx="8135938" cy="4568826"/>
            <a:chOff x="340" y="436"/>
            <a:chExt cx="5125" cy="2878"/>
          </a:xfrm>
        </p:grpSpPr>
        <p:sp>
          <p:nvSpPr>
            <p:cNvPr id="8195" name="Freeform 8"/>
            <p:cNvSpPr>
              <a:spLocks/>
            </p:cNvSpPr>
            <p:nvPr/>
          </p:nvSpPr>
          <p:spPr bwMode="auto">
            <a:xfrm>
              <a:off x="385" y="467"/>
              <a:ext cx="1542" cy="366"/>
            </a:xfrm>
            <a:custGeom>
              <a:avLst/>
              <a:gdLst>
                <a:gd name="T0" fmla="*/ 0 w 1905"/>
                <a:gd name="T1" fmla="*/ 0 h 544"/>
                <a:gd name="T2" fmla="*/ 2 w 1905"/>
                <a:gd name="T3" fmla="*/ 0 h 544"/>
                <a:gd name="T4" fmla="*/ 2 w 1905"/>
                <a:gd name="T5" fmla="*/ 1 h 544"/>
                <a:gd name="T6" fmla="*/ 0 w 1905"/>
                <a:gd name="T7" fmla="*/ 1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8196" name="Rectangle 9"/>
            <p:cNvSpPr>
              <a:spLocks noChangeArrowheads="1"/>
            </p:cNvSpPr>
            <p:nvPr/>
          </p:nvSpPr>
          <p:spPr bwMode="auto">
            <a:xfrm>
              <a:off x="457" y="436"/>
              <a:ext cx="1153"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solidFill>
                    <a:schemeClr val="bg1"/>
                  </a:solidFill>
                  <a:ea typeface="楷体_GB2312" charset="0"/>
                </a:rPr>
                <a:t>回顾内容</a:t>
              </a:r>
            </a:p>
          </p:txBody>
        </p:sp>
        <p:sp>
          <p:nvSpPr>
            <p:cNvPr id="8197" name="AutoShape 10"/>
            <p:cNvSpPr>
              <a:spLocks noChangeArrowheads="1"/>
            </p:cNvSpPr>
            <p:nvPr/>
          </p:nvSpPr>
          <p:spPr bwMode="auto">
            <a:xfrm>
              <a:off x="340" y="845"/>
              <a:ext cx="5125" cy="2469"/>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lang="zh-CN" altLang="en-US" sz="4400">
                <a:latin typeface="Lantinghei SC Demibold" charset="-122"/>
                <a:ea typeface="Lantinghei SC Demibold" charset="-122"/>
                <a:cs typeface="Lantinghei SC Demibold" charset="-122"/>
              </a:endParaRPr>
            </a:p>
          </p:txBody>
        </p:sp>
        <p:sp>
          <p:nvSpPr>
            <p:cNvPr id="8198" name="Rectangle 12"/>
            <p:cNvSpPr>
              <a:spLocks noChangeArrowheads="1"/>
            </p:cNvSpPr>
            <p:nvPr/>
          </p:nvSpPr>
          <p:spPr bwMode="auto">
            <a:xfrm>
              <a:off x="521" y="923"/>
              <a:ext cx="4899" cy="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3" algn="l">
                <a:lnSpc>
                  <a:spcPct val="125000"/>
                </a:lnSpc>
                <a:buClr>
                  <a:srgbClr val="C00000"/>
                </a:buClr>
                <a:buSzPct val="90000"/>
                <a:buFont typeface="Wingdings" charset="2"/>
                <a:buChar char="n"/>
              </a:pPr>
              <a:r>
                <a:rPr kumimoji="1" lang="zh-CN" altLang="en-US" sz="3200" dirty="0">
                  <a:latin typeface="Times New Roman" charset="0"/>
                  <a:ea typeface="华文新魏" charset="-122"/>
                  <a:sym typeface="Symbol" charset="2"/>
                </a:rPr>
                <a:t> </a:t>
              </a:r>
              <a:r>
                <a:rPr kumimoji="1" lang="en-US" altLang="zh-CN" sz="3200" dirty="0">
                  <a:latin typeface="Times New Roman" charset="0"/>
                  <a:ea typeface="华文新魏" charset="-122"/>
                  <a:sym typeface="Symbol" charset="2"/>
                </a:rPr>
                <a:t>3.3  </a:t>
              </a:r>
              <a:r>
                <a:rPr kumimoji="1" lang="zh-CN" altLang="en-US" sz="3200" dirty="0">
                  <a:latin typeface="Times New Roman" charset="0"/>
                  <a:ea typeface="华文新魏" charset="-122"/>
                  <a:sym typeface="Symbol" charset="2"/>
                </a:rPr>
                <a:t>乘法</a:t>
              </a:r>
            </a:p>
            <a:p>
              <a:pPr lvl="4" algn="l" eaLnBrk="1" hangingPunct="1">
                <a:lnSpc>
                  <a:spcPct val="125000"/>
                </a:lnSpc>
                <a:buClr>
                  <a:srgbClr val="C00000"/>
                </a:buClr>
                <a:buSzPct val="80000"/>
                <a:buFont typeface="Wingdings" charset="2"/>
                <a:buChar char="l"/>
              </a:pPr>
              <a:r>
                <a:rPr kumimoji="1" lang="zh-CN" altLang="en-US" dirty="0">
                  <a:latin typeface="Times New Roman" charset="0"/>
                  <a:ea typeface="华文新魏" charset="-122"/>
                  <a:sym typeface="Symbol" charset="2"/>
                </a:rPr>
                <a:t>有符号乘法</a:t>
              </a:r>
            </a:p>
            <a:p>
              <a:pPr lvl="4" algn="l" eaLnBrk="1" hangingPunct="1">
                <a:lnSpc>
                  <a:spcPct val="125000"/>
                </a:lnSpc>
                <a:buClr>
                  <a:srgbClr val="C00000"/>
                </a:buClr>
                <a:buSzPct val="80000"/>
                <a:buFont typeface="Wingdings" charset="2"/>
                <a:buChar char="l"/>
              </a:pPr>
              <a:r>
                <a:rPr kumimoji="1" lang="zh-CN" altLang="en-US" dirty="0">
                  <a:latin typeface="Times New Roman" charset="0"/>
                  <a:ea typeface="华文新魏" charset="-122"/>
                  <a:sym typeface="Symbol" charset="2"/>
                </a:rPr>
                <a:t> 快速乘法器</a:t>
              </a:r>
              <a:endParaRPr kumimoji="1" lang="en-US" altLang="zh-CN" dirty="0">
                <a:latin typeface="Times New Roman" charset="0"/>
                <a:ea typeface="华文新魏" charset="-122"/>
                <a:sym typeface="Symbol" charset="2"/>
              </a:endParaRPr>
            </a:p>
            <a:p>
              <a:pPr lvl="3" algn="l">
                <a:lnSpc>
                  <a:spcPct val="125000"/>
                </a:lnSpc>
                <a:buClr>
                  <a:srgbClr val="C00000"/>
                </a:buClr>
                <a:buSzPct val="90000"/>
                <a:buFont typeface="Wingdings" charset="2"/>
                <a:buChar char="n"/>
              </a:pPr>
              <a:r>
                <a:rPr kumimoji="1" lang="en-US" altLang="zh-CN" sz="3200" dirty="0">
                  <a:latin typeface="Times New Roman" charset="0"/>
                  <a:ea typeface="华文新魏" charset="-122"/>
                  <a:sym typeface="Symbol" charset="2"/>
                </a:rPr>
                <a:t> </a:t>
              </a:r>
              <a:r>
                <a:rPr kumimoji="1" lang="zh-CN" altLang="zh-CN" sz="3200" dirty="0">
                  <a:latin typeface="Times New Roman" charset="0"/>
                  <a:ea typeface="华文新魏" charset="-122"/>
                  <a:sym typeface="Symbol" charset="2"/>
                </a:rPr>
                <a:t>3.</a:t>
              </a:r>
              <a:r>
                <a:rPr kumimoji="1" lang="en-US" altLang="zh-CN" sz="3200" dirty="0">
                  <a:latin typeface="Times New Roman" charset="0"/>
                  <a:ea typeface="华文新魏" charset="-122"/>
                  <a:sym typeface="Symbol" charset="2"/>
                </a:rPr>
                <a:t>4</a:t>
              </a:r>
              <a:r>
                <a:rPr kumimoji="1" lang="zh-CN" altLang="zh-CN" sz="3200" dirty="0">
                  <a:latin typeface="Times New Roman" charset="0"/>
                  <a:ea typeface="华文新魏" charset="-122"/>
                  <a:sym typeface="Symbol" charset="2"/>
                </a:rPr>
                <a:t>  </a:t>
              </a:r>
              <a:r>
                <a:rPr kumimoji="1" lang="zh-CN" altLang="en-US" sz="3200" dirty="0">
                  <a:latin typeface="Times New Roman" charset="0"/>
                  <a:ea typeface="华文新魏" charset="-122"/>
                  <a:sym typeface="Symbol" charset="2"/>
                </a:rPr>
                <a:t>除法</a:t>
              </a:r>
            </a:p>
            <a:p>
              <a:pPr lvl="4" algn="l">
                <a:lnSpc>
                  <a:spcPct val="125000"/>
                </a:lnSpc>
                <a:buClr>
                  <a:srgbClr val="C00000"/>
                </a:buClr>
                <a:buSzPct val="80000"/>
                <a:buFont typeface="Wingdings" charset="2"/>
                <a:buChar char="l"/>
              </a:pPr>
              <a:r>
                <a:rPr kumimoji="1" lang="zh-CN" altLang="en-US" dirty="0">
                  <a:latin typeface="Times New Roman" charset="0"/>
                  <a:ea typeface="华文新魏" charset="-122"/>
                  <a:sym typeface="Symbol" charset="2"/>
                </a:rPr>
                <a:t> 除法算法及其</a:t>
              </a:r>
              <a:r>
                <a:rPr kumimoji="1" lang="zh-CN" altLang="en-US" sz="3200" dirty="0">
                  <a:latin typeface="Times New Roman" charset="0"/>
                  <a:ea typeface="华文新魏" charset="-122"/>
                  <a:sym typeface="Symbol" charset="2"/>
                </a:rPr>
                <a:t>硬件</a:t>
              </a:r>
              <a:endParaRPr kumimoji="1" lang="zh-CN" altLang="en-US" dirty="0">
                <a:latin typeface="Times New Roman" charset="0"/>
                <a:ea typeface="华文新魏" charset="-122"/>
                <a:sym typeface="Symbol" charset="2"/>
              </a:endParaRPr>
            </a:p>
            <a:p>
              <a:pPr lvl="4" algn="l">
                <a:lnSpc>
                  <a:spcPct val="125000"/>
                </a:lnSpc>
                <a:buClr>
                  <a:srgbClr val="C00000"/>
                </a:buClr>
                <a:buSzPct val="80000"/>
                <a:buFont typeface="Wingdings" charset="2"/>
                <a:buChar char="l"/>
              </a:pPr>
              <a:r>
                <a:rPr kumimoji="1" lang="zh-CN" altLang="en-US" dirty="0">
                  <a:solidFill>
                    <a:srgbClr val="000000"/>
                  </a:solidFill>
                  <a:latin typeface="Times New Roman" charset="0"/>
                  <a:ea typeface="华文新魏" charset="-122"/>
                </a:rPr>
                <a:t>无符号数除法</a:t>
              </a:r>
              <a:endParaRPr kumimoji="1" lang="zh-CN" altLang="en-US" dirty="0">
                <a:solidFill>
                  <a:srgbClr val="000000"/>
                </a:solidFill>
                <a:latin typeface="Times New Roman" charset="0"/>
                <a:ea typeface="华文新魏" charset="-122"/>
                <a:sym typeface="Symbol" charset="2"/>
              </a:endParaRPr>
            </a:p>
          </p:txBody>
        </p:sp>
      </p:grpSp>
      <p:sp>
        <p:nvSpPr>
          <p:cNvPr id="8194" name="Rectangle 2"/>
          <p:cNvSpPr>
            <a:spLocks noChangeArrowheads="1"/>
          </p:cNvSpPr>
          <p:nvPr/>
        </p:nvSpPr>
        <p:spPr bwMode="auto">
          <a:xfrm>
            <a:off x="1126332" y="262731"/>
            <a:ext cx="29527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charset="2"/>
              <a:buChar char="Ø"/>
            </a:pPr>
            <a:r>
              <a:rPr lang="zh-CN" altLang="en-US">
                <a:solidFill>
                  <a:srgbClr val="A50021"/>
                </a:solidFill>
                <a:ea typeface="微软雅黑" charset="-122"/>
              </a:rPr>
              <a:t> 上节回顾</a:t>
            </a:r>
          </a:p>
        </p:txBody>
      </p:sp>
      <p:cxnSp>
        <p:nvCxnSpPr>
          <p:cNvPr id="16"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7"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806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8702" y="121744"/>
            <a:ext cx="10631711" cy="553998"/>
          </a:xfrm>
        </p:spPr>
        <p:txBody>
          <a:bodyPr/>
          <a:lstStyle/>
          <a:p>
            <a:r>
              <a:rPr lang="zh-CN" altLang="en-US" dirty="0"/>
              <a:t>浮点数加法</a:t>
            </a:r>
          </a:p>
        </p:txBody>
      </p:sp>
      <p:cxnSp>
        <p:nvCxnSpPr>
          <p:cNvPr id="4" name="直接连接符 3"/>
          <p:cNvCxnSpPr/>
          <p:nvPr/>
        </p:nvCxnSpPr>
        <p:spPr>
          <a:xfrm>
            <a:off x="2638822" y="1477346"/>
            <a:ext cx="0" cy="2799204"/>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5" name="流程图: 数据 4"/>
          <p:cNvSpPr/>
          <p:nvPr/>
        </p:nvSpPr>
        <p:spPr>
          <a:xfrm flipH="1" flipV="1">
            <a:off x="1500188" y="1196752"/>
            <a:ext cx="1426666" cy="252028"/>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联系 5"/>
          <p:cNvSpPr/>
          <p:nvPr/>
        </p:nvSpPr>
        <p:spPr>
          <a:xfrm>
            <a:off x="1198662" y="1160748"/>
            <a:ext cx="288032" cy="288032"/>
          </a:xfrm>
          <a:prstGeom prst="flowChartConnector">
            <a:avLst/>
          </a:prstGeom>
          <a:solidFill>
            <a:srgbClr val="005BE2"/>
          </a:solidFill>
          <a:ln>
            <a:solidFill>
              <a:srgbClr val="005B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5BE2"/>
              </a:solidFill>
            </a:endParaRPr>
          </a:p>
        </p:txBody>
      </p:sp>
      <p:cxnSp>
        <p:nvCxnSpPr>
          <p:cNvPr id="7" name="直接连接符 6"/>
          <p:cNvCxnSpPr/>
          <p:nvPr/>
        </p:nvCxnSpPr>
        <p:spPr>
          <a:xfrm>
            <a:off x="1486694" y="1448780"/>
            <a:ext cx="1152128"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41267" y="764704"/>
            <a:ext cx="825547" cy="602537"/>
          </a:xfrm>
          <a:prstGeom prst="rect">
            <a:avLst/>
          </a:prstGeom>
          <a:noFill/>
        </p:spPr>
        <p:txBody>
          <a:bodyPr wrap="none" lIns="0" tIns="0" rIns="0" bIns="0" rtlCol="0" anchor="ctr" anchorCtr="0">
            <a:spAutoFit/>
          </a:bodyPr>
          <a:lstStyle/>
          <a:p>
            <a:pPr marL="358775" indent="-358775"/>
            <a:r>
              <a:rPr lang="zh-CN" altLang="en-US" dirty="0">
                <a:solidFill>
                  <a:srgbClr val="005BE2"/>
                </a:solidFill>
                <a:latin typeface="+mj-ea"/>
                <a:ea typeface="+mj-ea"/>
              </a:rPr>
              <a:t>溢 出</a:t>
            </a:r>
          </a:p>
        </p:txBody>
      </p:sp>
      <p:sp>
        <p:nvSpPr>
          <p:cNvPr id="9" name="流程图: 联系 8"/>
          <p:cNvSpPr/>
          <p:nvPr/>
        </p:nvSpPr>
        <p:spPr>
          <a:xfrm>
            <a:off x="2566814" y="1376772"/>
            <a:ext cx="144016" cy="144016"/>
          </a:xfrm>
          <a:prstGeom prst="flowChartConnector">
            <a:avLst/>
          </a:prstGeom>
          <a:solidFill>
            <a:schemeClr val="bg1"/>
          </a:solidFill>
          <a:ln>
            <a:solidFill>
              <a:srgbClr val="005B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5BE2"/>
              </a:solidFill>
            </a:endParaRPr>
          </a:p>
        </p:txBody>
      </p:sp>
      <p:cxnSp>
        <p:nvCxnSpPr>
          <p:cNvPr id="10" name="直接连接符 9"/>
          <p:cNvCxnSpPr/>
          <p:nvPr/>
        </p:nvCxnSpPr>
        <p:spPr>
          <a:xfrm flipH="1">
            <a:off x="2638636" y="2060848"/>
            <a:ext cx="1944402"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11" name="流程图: 数据 10"/>
          <p:cNvSpPr/>
          <p:nvPr/>
        </p:nvSpPr>
        <p:spPr>
          <a:xfrm flipH="1" flipV="1">
            <a:off x="2777689" y="1908355"/>
            <a:ext cx="2237395" cy="126014"/>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H="1">
            <a:off x="2638822" y="2792129"/>
            <a:ext cx="1944402"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13" name="流程图: 数据 12"/>
          <p:cNvSpPr/>
          <p:nvPr/>
        </p:nvSpPr>
        <p:spPr>
          <a:xfrm flipH="1" flipV="1">
            <a:off x="2777875" y="2639636"/>
            <a:ext cx="2237395" cy="126014"/>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050186" y="2264505"/>
            <a:ext cx="1533037" cy="516423"/>
          </a:xfrm>
          <a:prstGeom prst="rect">
            <a:avLst/>
          </a:prstGeom>
          <a:noFill/>
        </p:spPr>
        <p:txBody>
          <a:bodyPr wrap="square" lIns="0" tIns="0" rIns="0" bIns="0" rtlCol="0" anchor="ctr" anchorCtr="0">
            <a:spAutoFit/>
          </a:bodyPr>
          <a:lstStyle/>
          <a:p>
            <a:r>
              <a:rPr lang="zh-CN" altLang="en-US" sz="2400" dirty="0">
                <a:solidFill>
                  <a:srgbClr val="005BE2"/>
                </a:solidFill>
                <a:latin typeface="+mj-ea"/>
                <a:ea typeface="+mj-ea"/>
              </a:rPr>
              <a:t>阶码下溢</a:t>
            </a:r>
          </a:p>
        </p:txBody>
      </p:sp>
      <p:cxnSp>
        <p:nvCxnSpPr>
          <p:cNvPr id="15" name="直接连接符 14"/>
          <p:cNvCxnSpPr/>
          <p:nvPr/>
        </p:nvCxnSpPr>
        <p:spPr>
          <a:xfrm flipH="1">
            <a:off x="2638823" y="3532833"/>
            <a:ext cx="1944402"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16" name="流程图: 数据 15"/>
          <p:cNvSpPr/>
          <p:nvPr/>
        </p:nvSpPr>
        <p:spPr>
          <a:xfrm flipH="1" flipV="1">
            <a:off x="2777876" y="3380340"/>
            <a:ext cx="2237395" cy="126014"/>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050187" y="2984585"/>
            <a:ext cx="1533037" cy="516423"/>
          </a:xfrm>
          <a:prstGeom prst="rect">
            <a:avLst/>
          </a:prstGeom>
          <a:noFill/>
        </p:spPr>
        <p:txBody>
          <a:bodyPr wrap="square" lIns="0" tIns="0" rIns="0" bIns="0" rtlCol="0" anchor="ctr" anchorCtr="0">
            <a:spAutoFit/>
          </a:bodyPr>
          <a:lstStyle/>
          <a:p>
            <a:r>
              <a:rPr lang="zh-CN" altLang="en-US" sz="2400" dirty="0">
                <a:solidFill>
                  <a:srgbClr val="005BE2"/>
                </a:solidFill>
                <a:latin typeface="+mj-ea"/>
                <a:ea typeface="+mj-ea"/>
              </a:rPr>
              <a:t>尾数上溢</a:t>
            </a:r>
          </a:p>
        </p:txBody>
      </p:sp>
      <p:cxnSp>
        <p:nvCxnSpPr>
          <p:cNvPr id="18" name="直接连接符 17"/>
          <p:cNvCxnSpPr/>
          <p:nvPr/>
        </p:nvCxnSpPr>
        <p:spPr>
          <a:xfrm flipH="1">
            <a:off x="2638636" y="4293096"/>
            <a:ext cx="1944402"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19" name="流程图: 数据 18"/>
          <p:cNvSpPr/>
          <p:nvPr/>
        </p:nvSpPr>
        <p:spPr>
          <a:xfrm flipH="1" flipV="1">
            <a:off x="2777688" y="4124057"/>
            <a:ext cx="2237395" cy="126014"/>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3049999" y="3717032"/>
            <a:ext cx="1533037" cy="516423"/>
          </a:xfrm>
          <a:prstGeom prst="rect">
            <a:avLst/>
          </a:prstGeom>
          <a:noFill/>
        </p:spPr>
        <p:txBody>
          <a:bodyPr wrap="square" lIns="0" tIns="0" rIns="0" bIns="0" rtlCol="0" anchor="ctr" anchorCtr="0">
            <a:spAutoFit/>
          </a:bodyPr>
          <a:lstStyle/>
          <a:p>
            <a:r>
              <a:rPr lang="zh-CN" altLang="en-US" sz="2400" dirty="0">
                <a:solidFill>
                  <a:srgbClr val="005BE2"/>
                </a:solidFill>
                <a:latin typeface="+mj-ea"/>
                <a:ea typeface="+mj-ea"/>
              </a:rPr>
              <a:t>尾数下溢</a:t>
            </a:r>
          </a:p>
        </p:txBody>
      </p:sp>
      <p:sp>
        <p:nvSpPr>
          <p:cNvPr id="21" name="TextBox 36"/>
          <p:cNvSpPr txBox="1"/>
          <p:nvPr/>
        </p:nvSpPr>
        <p:spPr>
          <a:xfrm>
            <a:off x="3050188" y="1544425"/>
            <a:ext cx="1533037" cy="516423"/>
          </a:xfrm>
          <a:prstGeom prst="rect">
            <a:avLst/>
          </a:prstGeom>
          <a:noFill/>
        </p:spPr>
        <p:txBody>
          <a:bodyPr wrap="square" lIns="0" tIns="0" rIns="0" bIns="0" rtlCol="0" anchor="ctr" anchorCtr="0">
            <a:spAutoFit/>
          </a:bodyPr>
          <a:lstStyle/>
          <a:p>
            <a:r>
              <a:rPr lang="zh-CN" altLang="en-US" sz="2400" dirty="0">
                <a:solidFill>
                  <a:srgbClr val="005BE2"/>
                </a:solidFill>
                <a:latin typeface="+mj-ea"/>
                <a:ea typeface="+mj-ea"/>
              </a:rPr>
              <a:t>阶码上溢</a:t>
            </a:r>
          </a:p>
        </p:txBody>
      </p:sp>
      <p:cxnSp>
        <p:nvCxnSpPr>
          <p:cNvPr id="22" name="直接连接符 25"/>
          <p:cNvCxnSpPr/>
          <p:nvPr/>
        </p:nvCxnSpPr>
        <p:spPr>
          <a:xfrm flipH="1">
            <a:off x="4691050" y="2060848"/>
            <a:ext cx="936104"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627160" y="1448780"/>
            <a:ext cx="4838809" cy="1190856"/>
          </a:xfrm>
          <a:prstGeom prst="rect">
            <a:avLst/>
          </a:prstGeom>
          <a:solidFill>
            <a:srgbClr val="B9E1FF"/>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4" name="流程图: 联系 20"/>
          <p:cNvSpPr/>
          <p:nvPr/>
        </p:nvSpPr>
        <p:spPr>
          <a:xfrm>
            <a:off x="4583038" y="1988840"/>
            <a:ext cx="144016" cy="144016"/>
          </a:xfrm>
          <a:prstGeom prst="flowChartConnector">
            <a:avLst/>
          </a:prstGeom>
          <a:solidFill>
            <a:schemeClr val="bg1"/>
          </a:solidFill>
          <a:ln>
            <a:solidFill>
              <a:srgbClr val="005B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5BE2"/>
              </a:solidFill>
            </a:endParaRPr>
          </a:p>
        </p:txBody>
      </p:sp>
      <p:sp>
        <p:nvSpPr>
          <p:cNvPr id="28" name="TextBox 7"/>
          <p:cNvSpPr txBox="1"/>
          <p:nvPr/>
        </p:nvSpPr>
        <p:spPr>
          <a:xfrm>
            <a:off x="5951191" y="1484784"/>
            <a:ext cx="4320479" cy="978292"/>
          </a:xfrm>
          <a:prstGeom prst="rect">
            <a:avLst/>
          </a:prstGeom>
          <a:noFill/>
        </p:spPr>
        <p:txBody>
          <a:bodyPr wrap="none" lIns="0" tIns="0" rIns="0" bIns="0" rtlCol="0" anchor="t" anchorCtr="0">
            <a:noAutofit/>
          </a:bodyPr>
          <a:lstStyle/>
          <a:p>
            <a:r>
              <a:rPr lang="zh-CN" altLang="en-US" sz="2200" dirty="0">
                <a:solidFill>
                  <a:srgbClr val="FF0000"/>
                </a:solidFill>
                <a:latin typeface="+mn-lt"/>
                <a:ea typeface="+mn-ea"/>
              </a:rPr>
              <a:t>超过了阶码可能表示的最大允许值</a:t>
            </a:r>
            <a:r>
              <a:rPr lang="en-US" altLang="zh-CN" sz="2200" dirty="0">
                <a:solidFill>
                  <a:srgbClr val="FF0000"/>
                </a:solidFill>
                <a:latin typeface="+mn-lt"/>
                <a:ea typeface="+mn-ea"/>
              </a:rPr>
              <a:t>,</a:t>
            </a:r>
          </a:p>
          <a:p>
            <a:r>
              <a:rPr lang="zh-CN" altLang="en-US" sz="2200" dirty="0">
                <a:solidFill>
                  <a:srgbClr val="FF0000"/>
                </a:solidFill>
                <a:latin typeface="+mn-lt"/>
                <a:ea typeface="+mn-ea"/>
              </a:rPr>
              <a:t>一般将其认为是＋∞和－∞</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155" y="4460748"/>
            <a:ext cx="10130603" cy="21853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5" name="矩形 24"/>
          <p:cNvSpPr/>
          <p:nvPr/>
        </p:nvSpPr>
        <p:spPr>
          <a:xfrm>
            <a:off x="8975526" y="4401108"/>
            <a:ext cx="1296144" cy="1080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51892" y="4460747"/>
            <a:ext cx="1334901" cy="1080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云形标注 31"/>
          <p:cNvSpPr/>
          <p:nvPr/>
        </p:nvSpPr>
        <p:spPr>
          <a:xfrm>
            <a:off x="5426447" y="2996952"/>
            <a:ext cx="4493171" cy="1049610"/>
          </a:xfrm>
          <a:prstGeom prst="cloudCallout">
            <a:avLst>
              <a:gd name="adj1" fmla="val 65714"/>
              <a:gd name="adj2" fmla="val 41129"/>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00000"/>
              </a:lnSpc>
              <a:defRPr/>
            </a:pPr>
            <a:r>
              <a:rPr lang="en-US" altLang="zh-CN" sz="2400" dirty="0">
                <a:solidFill>
                  <a:schemeClr val="tx1"/>
                </a:solidFill>
                <a:latin typeface="+mn-ea"/>
                <a:cs typeface="华文新魏" charset="0"/>
              </a:rPr>
              <a:t>SP</a:t>
            </a:r>
            <a:r>
              <a:rPr lang="zh-CN" altLang="en-US" sz="2400" dirty="0">
                <a:solidFill>
                  <a:schemeClr val="tx1"/>
                </a:solidFill>
                <a:latin typeface="+mn-ea"/>
                <a:cs typeface="华文新魏" charset="0"/>
              </a:rPr>
              <a:t>允许的最大阶码为多少？</a:t>
            </a:r>
            <a:r>
              <a:rPr lang="zh-CN" altLang="en-US" sz="2400" b="0" dirty="0">
                <a:solidFill>
                  <a:schemeClr val="tx1"/>
                </a:solidFill>
                <a:latin typeface="+mn-ea"/>
              </a:rPr>
              <a:t>？</a:t>
            </a:r>
            <a:endParaRPr lang="en-US" altLang="zh-CN" sz="2400" b="0" dirty="0">
              <a:solidFill>
                <a:schemeClr val="tx1"/>
              </a:solidFill>
              <a:latin typeface="+mn-ea"/>
            </a:endParaRPr>
          </a:p>
        </p:txBody>
      </p:sp>
      <p:pic>
        <p:nvPicPr>
          <p:cNvPr id="33" name="Picture 4" descr="http://img.qoocc.com/news/picture/22b3319720530cfb10af237b34f69f8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1706" y="3147367"/>
            <a:ext cx="1000124" cy="1001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Text Box 5"/>
          <p:cNvSpPr txBox="1">
            <a:spLocks noChangeArrowheads="1"/>
          </p:cNvSpPr>
          <p:nvPr/>
        </p:nvSpPr>
        <p:spPr bwMode="auto">
          <a:xfrm>
            <a:off x="7470975" y="3429000"/>
            <a:ext cx="179258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nSpc>
                <a:spcPct val="100000"/>
              </a:lnSpc>
              <a:spcBef>
                <a:spcPct val="50000"/>
              </a:spcBef>
            </a:pPr>
            <a:r>
              <a:rPr lang="en-US" altLang="zh-CN" b="1" dirty="0">
                <a:solidFill>
                  <a:srgbClr val="0000CC"/>
                </a:solidFill>
                <a:latin typeface="Times New Roman" charset="0"/>
                <a:cs typeface="Arial" charset="0"/>
              </a:rPr>
              <a:t>127</a:t>
            </a:r>
            <a:r>
              <a:rPr lang="zh-CN" altLang="en-US" b="1" dirty="0">
                <a:solidFill>
                  <a:srgbClr val="0000CC"/>
                </a:solidFill>
                <a:latin typeface="Times New Roman" charset="0"/>
                <a:cs typeface="Arial" charset="0"/>
              </a:rPr>
              <a:t>！</a:t>
            </a:r>
          </a:p>
        </p:txBody>
      </p:sp>
      <p:cxnSp>
        <p:nvCxnSpPr>
          <p:cNvPr id="31"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5" name="Picture 4" descr="E:\学校\2012110922144630394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7319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250"/>
                                        <p:tgtEl>
                                          <p:spTgt spid="5"/>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50"/>
                                        <p:tgtEl>
                                          <p:spTgt spid="9"/>
                                        </p:tgtEl>
                                      </p:cBhvr>
                                    </p:animEffect>
                                  </p:childTnLst>
                                </p:cTn>
                              </p:par>
                            </p:childTnLst>
                          </p:cTn>
                        </p:par>
                        <p:par>
                          <p:cTn id="16" fill="hold">
                            <p:stCondLst>
                              <p:cond delay="650"/>
                            </p:stCondLst>
                            <p:childTnLst>
                              <p:par>
                                <p:cTn id="17" presetID="10" presetClass="exit" presetSubtype="0" fill="hold" grpId="1" nodeType="afterEffect">
                                  <p:stCondLst>
                                    <p:cond delay="0"/>
                                  </p:stCondLst>
                                  <p:childTnLst>
                                    <p:animEffect transition="out" filter="fade">
                                      <p:cBhvr>
                                        <p:cTn id="18" dur="150"/>
                                        <p:tgtEl>
                                          <p:spTgt spid="9"/>
                                        </p:tgtEl>
                                      </p:cBhvr>
                                    </p:animEffect>
                                    <p:set>
                                      <p:cBhvr>
                                        <p:cTn id="19" dur="1" fill="hold">
                                          <p:stCondLst>
                                            <p:cond delay="149"/>
                                          </p:stCondLst>
                                        </p:cTn>
                                        <p:tgtEl>
                                          <p:spTgt spid="9"/>
                                        </p:tgtEl>
                                        <p:attrNameLst>
                                          <p:attrName>style.visibility</p:attrName>
                                        </p:attrNameLst>
                                      </p:cBhvr>
                                      <p:to>
                                        <p:strVal val="hidden"/>
                                      </p:to>
                                    </p:set>
                                  </p:childTnLst>
                                </p:cTn>
                              </p:par>
                            </p:childTnLst>
                          </p:cTn>
                        </p:par>
                        <p:par>
                          <p:cTn id="20" fill="hold">
                            <p:stCondLst>
                              <p:cond delay="800"/>
                            </p:stCondLst>
                            <p:childTnLst>
                              <p:par>
                                <p:cTn id="21" presetID="10" presetClass="entr" presetSubtype="0" fill="hold" grpId="2"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50"/>
                                        <p:tgtEl>
                                          <p:spTgt spid="9"/>
                                        </p:tgtEl>
                                      </p:cBhvr>
                                    </p:animEffect>
                                  </p:childTnLst>
                                </p:cTn>
                              </p:par>
                            </p:childTnLst>
                          </p:cTn>
                        </p:par>
                        <p:par>
                          <p:cTn id="24" fill="hold">
                            <p:stCondLst>
                              <p:cond delay="950"/>
                            </p:stCondLst>
                            <p:childTnLst>
                              <p:par>
                                <p:cTn id="25" presetID="10" presetClass="exit" presetSubtype="0" fill="hold" grpId="3" nodeType="afterEffect">
                                  <p:stCondLst>
                                    <p:cond delay="0"/>
                                  </p:stCondLst>
                                  <p:childTnLst>
                                    <p:animEffect transition="out" filter="fade">
                                      <p:cBhvr>
                                        <p:cTn id="26" dur="150"/>
                                        <p:tgtEl>
                                          <p:spTgt spid="9"/>
                                        </p:tgtEl>
                                      </p:cBhvr>
                                    </p:animEffect>
                                    <p:set>
                                      <p:cBhvr>
                                        <p:cTn id="27" dur="1" fill="hold">
                                          <p:stCondLst>
                                            <p:cond delay="149"/>
                                          </p:stCondLst>
                                        </p:cTn>
                                        <p:tgtEl>
                                          <p:spTgt spid="9"/>
                                        </p:tgtEl>
                                        <p:attrNameLst>
                                          <p:attrName>style.visibility</p:attrName>
                                        </p:attrNameLst>
                                      </p:cBhvr>
                                      <p:to>
                                        <p:strVal val="hidden"/>
                                      </p:to>
                                    </p:set>
                                  </p:childTnLst>
                                </p:cTn>
                              </p:par>
                            </p:childTnLst>
                          </p:cTn>
                        </p:par>
                        <p:par>
                          <p:cTn id="28" fill="hold">
                            <p:stCondLst>
                              <p:cond delay="1100"/>
                            </p:stCondLst>
                            <p:childTnLst>
                              <p:par>
                                <p:cTn id="29" presetID="10" presetClass="entr" presetSubtype="0" fill="hold" grpId="4"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50"/>
                                        <p:tgtEl>
                                          <p:spTgt spid="9"/>
                                        </p:tgtEl>
                                      </p:cBhvr>
                                    </p:animEffect>
                                  </p:childTnLst>
                                </p:cTn>
                              </p:par>
                            </p:childTnLst>
                          </p:cTn>
                        </p:par>
                        <p:par>
                          <p:cTn id="32" fill="hold">
                            <p:stCondLst>
                              <p:cond delay="1250"/>
                            </p:stCondLst>
                            <p:childTnLst>
                              <p:par>
                                <p:cTn id="33" presetID="22"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250"/>
                                        <p:tgtEl>
                                          <p:spTgt spid="4"/>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250"/>
                                        <p:tgtEl>
                                          <p:spTgt spid="10"/>
                                        </p:tgtEl>
                                      </p:cBhvr>
                                    </p:animEffect>
                                  </p:childTnLst>
                                </p:cTn>
                              </p:par>
                            </p:childTnLst>
                          </p:cTn>
                        </p:par>
                        <p:par>
                          <p:cTn id="40" fill="hold">
                            <p:stCondLst>
                              <p:cond delay="1750"/>
                            </p:stCondLst>
                            <p:childTnLst>
                              <p:par>
                                <p:cTn id="41" presetID="22" presetClass="entr" presetSubtype="4"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250"/>
                                        <p:tgtEl>
                                          <p:spTgt spid="11"/>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250"/>
                                        <p:tgtEl>
                                          <p:spTgt spid="21"/>
                                        </p:tgtEl>
                                      </p:cBhvr>
                                    </p:animEffect>
                                  </p:childTnLst>
                                </p:cTn>
                              </p:par>
                            </p:childTnLst>
                          </p:cTn>
                        </p:par>
                        <p:par>
                          <p:cTn id="48" fill="hold">
                            <p:stCondLst>
                              <p:cond delay="2250"/>
                            </p:stCondLst>
                            <p:childTnLst>
                              <p:par>
                                <p:cTn id="49" presetID="22" presetClass="entr" presetSubtype="8"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250"/>
                                        <p:tgtEl>
                                          <p:spTgt spid="12"/>
                                        </p:tgtEl>
                                      </p:cBhvr>
                                    </p:animEffect>
                                  </p:childTnLst>
                                </p:cTn>
                              </p:par>
                            </p:childTnLst>
                          </p:cTn>
                        </p:par>
                        <p:par>
                          <p:cTn id="52" fill="hold">
                            <p:stCondLst>
                              <p:cond delay="2500"/>
                            </p:stCondLst>
                            <p:childTnLst>
                              <p:par>
                                <p:cTn id="53" presetID="22" presetClass="entr" presetSubtype="4"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250"/>
                                        <p:tgtEl>
                                          <p:spTgt spid="13"/>
                                        </p:tgtEl>
                                      </p:cBhvr>
                                    </p:animEffect>
                                  </p:childTnLst>
                                </p:cTn>
                              </p:par>
                            </p:childTnLst>
                          </p:cTn>
                        </p:par>
                        <p:par>
                          <p:cTn id="56" fill="hold">
                            <p:stCondLst>
                              <p:cond delay="2750"/>
                            </p:stCondLst>
                            <p:childTnLst>
                              <p:par>
                                <p:cTn id="57" presetID="2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250"/>
                                        <p:tgtEl>
                                          <p:spTgt spid="14"/>
                                        </p:tgtEl>
                                      </p:cBhvr>
                                    </p:animEffect>
                                  </p:childTnLst>
                                </p:cTn>
                              </p:par>
                            </p:childTnLst>
                          </p:cTn>
                        </p:par>
                        <p:par>
                          <p:cTn id="60" fill="hold">
                            <p:stCondLst>
                              <p:cond delay="3000"/>
                            </p:stCondLst>
                            <p:childTnLst>
                              <p:par>
                                <p:cTn id="61" presetID="22" presetClass="entr" presetSubtype="8" fill="hold"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left)">
                                      <p:cBhvr>
                                        <p:cTn id="63" dur="250"/>
                                        <p:tgtEl>
                                          <p:spTgt spid="15"/>
                                        </p:tgtEl>
                                      </p:cBhvr>
                                    </p:animEffect>
                                  </p:childTnLst>
                                </p:cTn>
                              </p:par>
                            </p:childTnLst>
                          </p:cTn>
                        </p:par>
                        <p:par>
                          <p:cTn id="64" fill="hold">
                            <p:stCondLst>
                              <p:cond delay="3250"/>
                            </p:stCondLst>
                            <p:childTnLst>
                              <p:par>
                                <p:cTn id="65" presetID="22" presetClass="entr" presetSubtype="4"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down)">
                                      <p:cBhvr>
                                        <p:cTn id="67" dur="250"/>
                                        <p:tgtEl>
                                          <p:spTgt spid="16"/>
                                        </p:tgtEl>
                                      </p:cBhvr>
                                    </p:animEffect>
                                  </p:childTnLst>
                                </p:cTn>
                              </p:par>
                            </p:childTnLst>
                          </p:cTn>
                        </p:par>
                        <p:par>
                          <p:cTn id="68" fill="hold">
                            <p:stCondLst>
                              <p:cond delay="3500"/>
                            </p:stCondLst>
                            <p:childTnLst>
                              <p:par>
                                <p:cTn id="69" presetID="22" presetClass="entr" presetSubtype="8"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left)">
                                      <p:cBhvr>
                                        <p:cTn id="71" dur="250"/>
                                        <p:tgtEl>
                                          <p:spTgt spid="17"/>
                                        </p:tgtEl>
                                      </p:cBhvr>
                                    </p:animEffect>
                                  </p:childTnLst>
                                </p:cTn>
                              </p:par>
                            </p:childTnLst>
                          </p:cTn>
                        </p:par>
                        <p:par>
                          <p:cTn id="72" fill="hold">
                            <p:stCondLst>
                              <p:cond delay="3750"/>
                            </p:stCondLst>
                            <p:childTnLst>
                              <p:par>
                                <p:cTn id="73" presetID="22" presetClass="entr" presetSubtype="8" fill="hold"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left)">
                                      <p:cBhvr>
                                        <p:cTn id="75" dur="250"/>
                                        <p:tgtEl>
                                          <p:spTgt spid="18"/>
                                        </p:tgtEl>
                                      </p:cBhvr>
                                    </p:animEffect>
                                  </p:childTnLst>
                                </p:cTn>
                              </p:par>
                            </p:childTnLst>
                          </p:cTn>
                        </p:par>
                        <p:par>
                          <p:cTn id="76" fill="hold">
                            <p:stCondLst>
                              <p:cond delay="4000"/>
                            </p:stCondLst>
                            <p:childTnLst>
                              <p:par>
                                <p:cTn id="77" presetID="22" presetClass="entr" presetSubtype="4"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down)">
                                      <p:cBhvr>
                                        <p:cTn id="79" dur="250"/>
                                        <p:tgtEl>
                                          <p:spTgt spid="19"/>
                                        </p:tgtEl>
                                      </p:cBhvr>
                                    </p:animEffect>
                                  </p:childTnLst>
                                </p:cTn>
                              </p:par>
                            </p:childTnLst>
                          </p:cTn>
                        </p:par>
                        <p:par>
                          <p:cTn id="80" fill="hold">
                            <p:stCondLst>
                              <p:cond delay="4250"/>
                            </p:stCondLst>
                            <p:childTnLst>
                              <p:par>
                                <p:cTn id="81" presetID="22" presetClass="entr" presetSubtype="8" fill="hold" grpId="0" nodeType="after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250"/>
                                        <p:tgtEl>
                                          <p:spTgt spid="20"/>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150"/>
                                        <p:tgtEl>
                                          <p:spTgt spid="24"/>
                                        </p:tgtEl>
                                      </p:cBhvr>
                                    </p:animEffect>
                                  </p:childTnLst>
                                </p:cTn>
                              </p:par>
                              <p:par>
                                <p:cTn id="89" presetID="10" presetClass="entr" presetSubtype="0" fill="hold" nodeType="withEffect">
                                  <p:stCondLst>
                                    <p:cond delay="0"/>
                                  </p:stCondLst>
                                  <p:childTnLst>
                                    <p:set>
                                      <p:cBhvr>
                                        <p:cTn id="90" dur="1" fill="hold">
                                          <p:stCondLst>
                                            <p:cond delay="0"/>
                                          </p:stCondLst>
                                        </p:cTn>
                                        <p:tgtEl>
                                          <p:spTgt spid="18434"/>
                                        </p:tgtEl>
                                        <p:attrNameLst>
                                          <p:attrName>style.visibility</p:attrName>
                                        </p:attrNameLst>
                                      </p:cBhvr>
                                      <p:to>
                                        <p:strVal val="visible"/>
                                      </p:to>
                                    </p:set>
                                    <p:animEffect transition="in" filter="fade">
                                      <p:cBhvr>
                                        <p:cTn id="91" dur="250"/>
                                        <p:tgtEl>
                                          <p:spTgt spid="18434"/>
                                        </p:tgtEl>
                                      </p:cBhvr>
                                    </p:animEffect>
                                  </p:childTnLst>
                                </p:cTn>
                              </p:par>
                            </p:childTnLst>
                          </p:cTn>
                        </p:par>
                        <p:par>
                          <p:cTn id="92" fill="hold">
                            <p:stCondLst>
                              <p:cond delay="250"/>
                            </p:stCondLst>
                            <p:childTnLst>
                              <p:par>
                                <p:cTn id="93" presetID="10" presetClass="exit" presetSubtype="0" fill="hold" grpId="1" nodeType="afterEffect">
                                  <p:stCondLst>
                                    <p:cond delay="0"/>
                                  </p:stCondLst>
                                  <p:childTnLst>
                                    <p:animEffect transition="out" filter="fade">
                                      <p:cBhvr>
                                        <p:cTn id="94" dur="150"/>
                                        <p:tgtEl>
                                          <p:spTgt spid="24"/>
                                        </p:tgtEl>
                                      </p:cBhvr>
                                    </p:animEffect>
                                    <p:set>
                                      <p:cBhvr>
                                        <p:cTn id="95" dur="1" fill="hold">
                                          <p:stCondLst>
                                            <p:cond delay="149"/>
                                          </p:stCondLst>
                                        </p:cTn>
                                        <p:tgtEl>
                                          <p:spTgt spid="24"/>
                                        </p:tgtEl>
                                        <p:attrNameLst>
                                          <p:attrName>style.visibility</p:attrName>
                                        </p:attrNameLst>
                                      </p:cBhvr>
                                      <p:to>
                                        <p:strVal val="hidden"/>
                                      </p:to>
                                    </p:set>
                                  </p:childTnLst>
                                </p:cTn>
                              </p:par>
                            </p:childTnLst>
                          </p:cTn>
                        </p:par>
                        <p:par>
                          <p:cTn id="96" fill="hold">
                            <p:stCondLst>
                              <p:cond delay="400"/>
                            </p:stCondLst>
                            <p:childTnLst>
                              <p:par>
                                <p:cTn id="97" presetID="10" presetClass="entr" presetSubtype="0" fill="hold" grpId="2" nodeType="after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150"/>
                                        <p:tgtEl>
                                          <p:spTgt spid="24"/>
                                        </p:tgtEl>
                                      </p:cBhvr>
                                    </p:animEffect>
                                  </p:childTnLst>
                                </p:cTn>
                              </p:par>
                            </p:childTnLst>
                          </p:cTn>
                        </p:par>
                        <p:par>
                          <p:cTn id="100" fill="hold">
                            <p:stCondLst>
                              <p:cond delay="550"/>
                            </p:stCondLst>
                            <p:childTnLst>
                              <p:par>
                                <p:cTn id="101" presetID="10" presetClass="exit" presetSubtype="0" fill="hold" grpId="3" nodeType="afterEffect">
                                  <p:stCondLst>
                                    <p:cond delay="0"/>
                                  </p:stCondLst>
                                  <p:childTnLst>
                                    <p:animEffect transition="out" filter="fade">
                                      <p:cBhvr>
                                        <p:cTn id="102" dur="150"/>
                                        <p:tgtEl>
                                          <p:spTgt spid="24"/>
                                        </p:tgtEl>
                                      </p:cBhvr>
                                    </p:animEffect>
                                    <p:set>
                                      <p:cBhvr>
                                        <p:cTn id="103" dur="1" fill="hold">
                                          <p:stCondLst>
                                            <p:cond delay="149"/>
                                          </p:stCondLst>
                                        </p:cTn>
                                        <p:tgtEl>
                                          <p:spTgt spid="24"/>
                                        </p:tgtEl>
                                        <p:attrNameLst>
                                          <p:attrName>style.visibility</p:attrName>
                                        </p:attrNameLst>
                                      </p:cBhvr>
                                      <p:to>
                                        <p:strVal val="hidden"/>
                                      </p:to>
                                    </p:set>
                                  </p:childTnLst>
                                </p:cTn>
                              </p:par>
                            </p:childTnLst>
                          </p:cTn>
                        </p:par>
                        <p:par>
                          <p:cTn id="104" fill="hold">
                            <p:stCondLst>
                              <p:cond delay="700"/>
                            </p:stCondLst>
                            <p:childTnLst>
                              <p:par>
                                <p:cTn id="105" presetID="10" presetClass="entr" presetSubtype="0" fill="hold" grpId="4" nodeType="after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50"/>
                                        <p:tgtEl>
                                          <p:spTgt spid="24"/>
                                        </p:tgtEl>
                                      </p:cBhvr>
                                    </p:animEffect>
                                  </p:childTnLst>
                                </p:cTn>
                              </p:par>
                            </p:childTnLst>
                          </p:cTn>
                        </p:par>
                        <p:par>
                          <p:cTn id="108" fill="hold">
                            <p:stCondLst>
                              <p:cond delay="850"/>
                            </p:stCondLst>
                            <p:childTnLst>
                              <p:par>
                                <p:cTn id="109" presetID="22" presetClass="entr" presetSubtype="8" fill="hold" nodeType="after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wipe(left)">
                                      <p:cBhvr>
                                        <p:cTn id="111" dur="250"/>
                                        <p:tgtEl>
                                          <p:spTgt spid="22"/>
                                        </p:tgtEl>
                                      </p:cBhvr>
                                    </p:animEffect>
                                  </p:childTnLst>
                                </p:cTn>
                              </p:par>
                            </p:childTnLst>
                          </p:cTn>
                        </p:par>
                        <p:par>
                          <p:cTn id="112" fill="hold">
                            <p:stCondLst>
                              <p:cond delay="1100"/>
                            </p:stCondLst>
                            <p:childTnLst>
                              <p:par>
                                <p:cTn id="113" presetID="10" presetClass="entr" presetSubtype="0" fill="hold" grpId="0" nodeType="after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fade">
                                      <p:cBhvr>
                                        <p:cTn id="115" dur="200"/>
                                        <p:tgtEl>
                                          <p:spTgt spid="23"/>
                                        </p:tgtEl>
                                      </p:cBhvr>
                                    </p:animEffect>
                                  </p:childTnLst>
                                </p:cTn>
                              </p:par>
                            </p:childTnLst>
                          </p:cTn>
                        </p:par>
                        <p:par>
                          <p:cTn id="116" fill="hold">
                            <p:stCondLst>
                              <p:cond delay="1300"/>
                            </p:stCondLst>
                            <p:childTnLst>
                              <p:par>
                                <p:cTn id="117" presetID="10" presetClass="entr" presetSubtype="0" fill="hold" nodeType="afterEffect">
                                  <p:stCondLst>
                                    <p:cond delay="0"/>
                                  </p:stCondLst>
                                  <p:childTnLst>
                                    <p:set>
                                      <p:cBhvr>
                                        <p:cTn id="118" dur="1" fill="hold">
                                          <p:stCondLst>
                                            <p:cond delay="0"/>
                                          </p:stCondLst>
                                        </p:cTn>
                                        <p:tgtEl>
                                          <p:spTgt spid="28">
                                            <p:txEl>
                                              <p:pRg st="0" end="0"/>
                                            </p:txEl>
                                          </p:spTgt>
                                        </p:tgtEl>
                                        <p:attrNameLst>
                                          <p:attrName>style.visibility</p:attrName>
                                        </p:attrNameLst>
                                      </p:cBhvr>
                                      <p:to>
                                        <p:strVal val="visible"/>
                                      </p:to>
                                    </p:set>
                                    <p:animEffect transition="in" filter="fade">
                                      <p:cBhvr>
                                        <p:cTn id="119" dur="200"/>
                                        <p:tgtEl>
                                          <p:spTgt spid="28">
                                            <p:txEl>
                                              <p:pRg st="0" end="0"/>
                                            </p:txEl>
                                          </p:spTgt>
                                        </p:tgtEl>
                                      </p:cBhvr>
                                    </p:animEffect>
                                  </p:childTnLst>
                                </p:cTn>
                              </p:par>
                            </p:childTnLst>
                          </p:cTn>
                        </p:par>
                        <p:par>
                          <p:cTn id="120" fill="hold">
                            <p:stCondLst>
                              <p:cond delay="1500"/>
                            </p:stCondLst>
                            <p:childTnLst>
                              <p:par>
                                <p:cTn id="121" presetID="10" presetClass="entr" presetSubtype="0" fill="hold" nodeType="afterEffect">
                                  <p:stCondLst>
                                    <p:cond delay="0"/>
                                  </p:stCondLst>
                                  <p:childTnLst>
                                    <p:set>
                                      <p:cBhvr>
                                        <p:cTn id="122" dur="1" fill="hold">
                                          <p:stCondLst>
                                            <p:cond delay="0"/>
                                          </p:stCondLst>
                                        </p:cTn>
                                        <p:tgtEl>
                                          <p:spTgt spid="28">
                                            <p:txEl>
                                              <p:pRg st="1" end="1"/>
                                            </p:txEl>
                                          </p:spTgt>
                                        </p:tgtEl>
                                        <p:attrNameLst>
                                          <p:attrName>style.visibility</p:attrName>
                                        </p:attrNameLst>
                                      </p:cBhvr>
                                      <p:to>
                                        <p:strVal val="visible"/>
                                      </p:to>
                                    </p:set>
                                    <p:animEffect transition="in" filter="fade">
                                      <p:cBhvr>
                                        <p:cTn id="123" dur="200"/>
                                        <p:tgtEl>
                                          <p:spTgt spid="28">
                                            <p:txEl>
                                              <p:pRg st="1" end="1"/>
                                            </p:txEl>
                                          </p:spTgt>
                                        </p:tgtEl>
                                      </p:cBhvr>
                                    </p:animEffect>
                                  </p:childTnLst>
                                </p:cTn>
                              </p:par>
                            </p:childTnLst>
                          </p:cTn>
                        </p:par>
                        <p:par>
                          <p:cTn id="124" fill="hold">
                            <p:stCondLst>
                              <p:cond delay="1700"/>
                            </p:stCondLst>
                            <p:childTnLst>
                              <p:par>
                                <p:cTn id="125" presetID="10" presetClass="entr" presetSubtype="0" fill="hold" grpId="0" nodeType="after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fade">
                                      <p:cBhvr>
                                        <p:cTn id="127" dur="250"/>
                                        <p:tgtEl>
                                          <p:spTgt spid="2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9"/>
                                        </p:tgtEl>
                                        <p:attrNameLst>
                                          <p:attrName>style.visibility</p:attrName>
                                        </p:attrNameLst>
                                      </p:cBhvr>
                                      <p:to>
                                        <p:strVal val="visible"/>
                                      </p:to>
                                    </p:set>
                                    <p:animEffect transition="in" filter="fade">
                                      <p:cBhvr>
                                        <p:cTn id="130" dur="250"/>
                                        <p:tgtEl>
                                          <p:spTgt spid="29"/>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3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34"/>
                                        </p:tgtEl>
                                        <p:attrNameLst>
                                          <p:attrName>style.visibility</p:attrName>
                                        </p:attrNameLst>
                                      </p:cBhvr>
                                      <p:to>
                                        <p:strVal val="visible"/>
                                      </p:to>
                                    </p:set>
                                    <p:animEffect transition="in" filter="blinds(horizontal)">
                                      <p:cBhvr>
                                        <p:cTn id="14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9" grpId="1" animBg="1"/>
      <p:bldP spid="9" grpId="2" animBg="1"/>
      <p:bldP spid="9" grpId="3" animBg="1"/>
      <p:bldP spid="9" grpId="4" animBg="1"/>
      <p:bldP spid="11" grpId="0" animBg="1"/>
      <p:bldP spid="13" grpId="0" animBg="1"/>
      <p:bldP spid="14" grpId="0"/>
      <p:bldP spid="16" grpId="0" animBg="1"/>
      <p:bldP spid="17" grpId="0"/>
      <p:bldP spid="19" grpId="0" animBg="1"/>
      <p:bldP spid="20" grpId="0"/>
      <p:bldP spid="21" grpId="0"/>
      <p:bldP spid="23" grpId="0" animBg="1"/>
      <p:bldP spid="24" grpId="0" animBg="1"/>
      <p:bldP spid="24" grpId="1" animBg="1"/>
      <p:bldP spid="24" grpId="2" animBg="1"/>
      <p:bldP spid="24" grpId="3" animBg="1"/>
      <p:bldP spid="24" grpId="4" animBg="1"/>
      <p:bldP spid="25" grpId="0" animBg="1"/>
      <p:bldP spid="29" grpId="0" animBg="1"/>
      <p:bldP spid="32" grpId="0" animBg="1"/>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8702" y="121744"/>
            <a:ext cx="10631711" cy="553998"/>
          </a:xfrm>
        </p:spPr>
        <p:txBody>
          <a:bodyPr/>
          <a:lstStyle/>
          <a:p>
            <a:r>
              <a:rPr lang="zh-CN" altLang="en-US" dirty="0"/>
              <a:t>浮点数加法</a:t>
            </a:r>
          </a:p>
        </p:txBody>
      </p:sp>
      <p:cxnSp>
        <p:nvCxnSpPr>
          <p:cNvPr id="4" name="直接连接符 3"/>
          <p:cNvCxnSpPr/>
          <p:nvPr/>
        </p:nvCxnSpPr>
        <p:spPr>
          <a:xfrm>
            <a:off x="2638822" y="1477346"/>
            <a:ext cx="0" cy="2799204"/>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5" name="流程图: 数据 4"/>
          <p:cNvSpPr/>
          <p:nvPr/>
        </p:nvSpPr>
        <p:spPr>
          <a:xfrm flipH="1" flipV="1">
            <a:off x="1500188" y="1196752"/>
            <a:ext cx="1426666" cy="252028"/>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联系 5"/>
          <p:cNvSpPr/>
          <p:nvPr/>
        </p:nvSpPr>
        <p:spPr>
          <a:xfrm>
            <a:off x="1198662" y="1160748"/>
            <a:ext cx="288032" cy="288032"/>
          </a:xfrm>
          <a:prstGeom prst="flowChartConnector">
            <a:avLst/>
          </a:prstGeom>
          <a:solidFill>
            <a:srgbClr val="005BE2"/>
          </a:solidFill>
          <a:ln>
            <a:solidFill>
              <a:srgbClr val="005B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5BE2"/>
              </a:solidFill>
            </a:endParaRPr>
          </a:p>
        </p:txBody>
      </p:sp>
      <p:cxnSp>
        <p:nvCxnSpPr>
          <p:cNvPr id="7" name="直接连接符 6"/>
          <p:cNvCxnSpPr/>
          <p:nvPr/>
        </p:nvCxnSpPr>
        <p:spPr>
          <a:xfrm>
            <a:off x="1486694" y="1448780"/>
            <a:ext cx="1152128"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41267" y="764704"/>
            <a:ext cx="825547" cy="602537"/>
          </a:xfrm>
          <a:prstGeom prst="rect">
            <a:avLst/>
          </a:prstGeom>
          <a:noFill/>
        </p:spPr>
        <p:txBody>
          <a:bodyPr wrap="none" lIns="0" tIns="0" rIns="0" bIns="0" rtlCol="0" anchor="ctr" anchorCtr="0">
            <a:spAutoFit/>
          </a:bodyPr>
          <a:lstStyle/>
          <a:p>
            <a:pPr marL="358775" indent="-358775"/>
            <a:r>
              <a:rPr lang="zh-CN" altLang="en-US" dirty="0">
                <a:solidFill>
                  <a:srgbClr val="005BE2"/>
                </a:solidFill>
                <a:latin typeface="+mj-ea"/>
                <a:ea typeface="+mj-ea"/>
              </a:rPr>
              <a:t>溢 出</a:t>
            </a:r>
          </a:p>
        </p:txBody>
      </p:sp>
      <p:sp>
        <p:nvSpPr>
          <p:cNvPr id="9" name="流程图: 联系 8"/>
          <p:cNvSpPr/>
          <p:nvPr/>
        </p:nvSpPr>
        <p:spPr>
          <a:xfrm>
            <a:off x="2566814" y="1376772"/>
            <a:ext cx="144016" cy="144016"/>
          </a:xfrm>
          <a:prstGeom prst="flowChartConnector">
            <a:avLst/>
          </a:prstGeom>
          <a:solidFill>
            <a:schemeClr val="bg1"/>
          </a:solidFill>
          <a:ln>
            <a:solidFill>
              <a:srgbClr val="005B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5BE2"/>
              </a:solidFill>
            </a:endParaRPr>
          </a:p>
        </p:txBody>
      </p:sp>
      <p:cxnSp>
        <p:nvCxnSpPr>
          <p:cNvPr id="10" name="直接连接符 9"/>
          <p:cNvCxnSpPr/>
          <p:nvPr/>
        </p:nvCxnSpPr>
        <p:spPr>
          <a:xfrm flipH="1">
            <a:off x="2638636" y="2060848"/>
            <a:ext cx="1944402"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11" name="流程图: 数据 10"/>
          <p:cNvSpPr/>
          <p:nvPr/>
        </p:nvSpPr>
        <p:spPr>
          <a:xfrm flipH="1" flipV="1">
            <a:off x="2777689" y="1908355"/>
            <a:ext cx="2237395" cy="126014"/>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H="1">
            <a:off x="2638822" y="2792129"/>
            <a:ext cx="1944402"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13" name="流程图: 数据 12"/>
          <p:cNvSpPr/>
          <p:nvPr/>
        </p:nvSpPr>
        <p:spPr>
          <a:xfrm flipH="1" flipV="1">
            <a:off x="2777875" y="2639636"/>
            <a:ext cx="2237395" cy="126014"/>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050186" y="2264505"/>
            <a:ext cx="1533037" cy="516423"/>
          </a:xfrm>
          <a:prstGeom prst="rect">
            <a:avLst/>
          </a:prstGeom>
          <a:noFill/>
        </p:spPr>
        <p:txBody>
          <a:bodyPr wrap="square" lIns="0" tIns="0" rIns="0" bIns="0" rtlCol="0" anchor="ctr" anchorCtr="0">
            <a:spAutoFit/>
          </a:bodyPr>
          <a:lstStyle/>
          <a:p>
            <a:r>
              <a:rPr lang="zh-CN" altLang="en-US" sz="2400" dirty="0">
                <a:solidFill>
                  <a:srgbClr val="005BE2"/>
                </a:solidFill>
                <a:latin typeface="+mj-ea"/>
                <a:ea typeface="+mj-ea"/>
              </a:rPr>
              <a:t>阶码下溢</a:t>
            </a:r>
          </a:p>
        </p:txBody>
      </p:sp>
      <p:cxnSp>
        <p:nvCxnSpPr>
          <p:cNvPr id="15" name="直接连接符 14"/>
          <p:cNvCxnSpPr/>
          <p:nvPr/>
        </p:nvCxnSpPr>
        <p:spPr>
          <a:xfrm flipH="1">
            <a:off x="2638823" y="3532833"/>
            <a:ext cx="1944402"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16" name="流程图: 数据 15"/>
          <p:cNvSpPr/>
          <p:nvPr/>
        </p:nvSpPr>
        <p:spPr>
          <a:xfrm flipH="1" flipV="1">
            <a:off x="2777876" y="3380340"/>
            <a:ext cx="2237395" cy="126014"/>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050187" y="2984585"/>
            <a:ext cx="1533037" cy="516423"/>
          </a:xfrm>
          <a:prstGeom prst="rect">
            <a:avLst/>
          </a:prstGeom>
          <a:noFill/>
        </p:spPr>
        <p:txBody>
          <a:bodyPr wrap="square" lIns="0" tIns="0" rIns="0" bIns="0" rtlCol="0" anchor="ctr" anchorCtr="0">
            <a:spAutoFit/>
          </a:bodyPr>
          <a:lstStyle/>
          <a:p>
            <a:r>
              <a:rPr lang="zh-CN" altLang="en-US" sz="2400" dirty="0">
                <a:solidFill>
                  <a:srgbClr val="005BE2"/>
                </a:solidFill>
                <a:latin typeface="+mj-ea"/>
                <a:ea typeface="+mj-ea"/>
              </a:rPr>
              <a:t>尾数上溢</a:t>
            </a:r>
          </a:p>
        </p:txBody>
      </p:sp>
      <p:cxnSp>
        <p:nvCxnSpPr>
          <p:cNvPr id="18" name="直接连接符 17"/>
          <p:cNvCxnSpPr/>
          <p:nvPr/>
        </p:nvCxnSpPr>
        <p:spPr>
          <a:xfrm flipH="1">
            <a:off x="2638635" y="4276550"/>
            <a:ext cx="1944402"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19" name="流程图: 数据 18"/>
          <p:cNvSpPr/>
          <p:nvPr/>
        </p:nvSpPr>
        <p:spPr>
          <a:xfrm flipH="1" flipV="1">
            <a:off x="2777688" y="4124057"/>
            <a:ext cx="2237395" cy="126014"/>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3049999" y="3717032"/>
            <a:ext cx="1533037" cy="516423"/>
          </a:xfrm>
          <a:prstGeom prst="rect">
            <a:avLst/>
          </a:prstGeom>
          <a:noFill/>
        </p:spPr>
        <p:txBody>
          <a:bodyPr wrap="square" lIns="0" tIns="0" rIns="0" bIns="0" rtlCol="0" anchor="ctr" anchorCtr="0">
            <a:spAutoFit/>
          </a:bodyPr>
          <a:lstStyle/>
          <a:p>
            <a:r>
              <a:rPr lang="zh-CN" altLang="en-US" sz="2400" dirty="0">
                <a:solidFill>
                  <a:srgbClr val="005BE2"/>
                </a:solidFill>
                <a:latin typeface="+mj-ea"/>
                <a:ea typeface="+mj-ea"/>
              </a:rPr>
              <a:t>尾数下溢</a:t>
            </a:r>
          </a:p>
        </p:txBody>
      </p:sp>
      <p:sp>
        <p:nvSpPr>
          <p:cNvPr id="21" name="TextBox 36"/>
          <p:cNvSpPr txBox="1"/>
          <p:nvPr/>
        </p:nvSpPr>
        <p:spPr>
          <a:xfrm>
            <a:off x="3050188" y="1544425"/>
            <a:ext cx="1533037" cy="516423"/>
          </a:xfrm>
          <a:prstGeom prst="rect">
            <a:avLst/>
          </a:prstGeom>
          <a:noFill/>
        </p:spPr>
        <p:txBody>
          <a:bodyPr wrap="square" lIns="0" tIns="0" rIns="0" bIns="0" rtlCol="0" anchor="ctr" anchorCtr="0">
            <a:spAutoFit/>
          </a:bodyPr>
          <a:lstStyle/>
          <a:p>
            <a:r>
              <a:rPr lang="zh-CN" altLang="en-US" sz="2400" dirty="0">
                <a:solidFill>
                  <a:srgbClr val="005BE2"/>
                </a:solidFill>
                <a:latin typeface="+mj-ea"/>
                <a:ea typeface="+mj-ea"/>
              </a:rPr>
              <a:t>阶码上溢</a:t>
            </a:r>
          </a:p>
        </p:txBody>
      </p:sp>
      <p:cxnSp>
        <p:nvCxnSpPr>
          <p:cNvPr id="22" name="直接连接符 25"/>
          <p:cNvCxnSpPr/>
          <p:nvPr/>
        </p:nvCxnSpPr>
        <p:spPr>
          <a:xfrm flipH="1">
            <a:off x="4691050" y="2778204"/>
            <a:ext cx="936104"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627154" y="2166136"/>
            <a:ext cx="5148572" cy="1190856"/>
          </a:xfrm>
          <a:prstGeom prst="rect">
            <a:avLst/>
          </a:prstGeom>
          <a:solidFill>
            <a:srgbClr val="B9E1FF"/>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4" name="流程图: 联系 20"/>
          <p:cNvSpPr/>
          <p:nvPr/>
        </p:nvSpPr>
        <p:spPr>
          <a:xfrm>
            <a:off x="4583038" y="2706196"/>
            <a:ext cx="144016" cy="144016"/>
          </a:xfrm>
          <a:prstGeom prst="flowChartConnector">
            <a:avLst/>
          </a:prstGeom>
          <a:solidFill>
            <a:schemeClr val="bg1"/>
          </a:solidFill>
          <a:ln>
            <a:solidFill>
              <a:srgbClr val="005B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5BE2"/>
              </a:solidFill>
            </a:endParaRPr>
          </a:p>
        </p:txBody>
      </p:sp>
      <p:sp>
        <p:nvSpPr>
          <p:cNvPr id="28" name="TextBox 7"/>
          <p:cNvSpPr txBox="1"/>
          <p:nvPr/>
        </p:nvSpPr>
        <p:spPr>
          <a:xfrm>
            <a:off x="6095207" y="2306692"/>
            <a:ext cx="4320479" cy="978292"/>
          </a:xfrm>
          <a:prstGeom prst="rect">
            <a:avLst/>
          </a:prstGeom>
          <a:noFill/>
        </p:spPr>
        <p:txBody>
          <a:bodyPr wrap="none" lIns="0" tIns="0" rIns="0" bIns="0" rtlCol="0" anchor="t" anchorCtr="0">
            <a:noAutofit/>
          </a:bodyPr>
          <a:lstStyle/>
          <a:p>
            <a:pPr>
              <a:lnSpc>
                <a:spcPct val="110000"/>
              </a:lnSpc>
            </a:pPr>
            <a:r>
              <a:rPr lang="zh-CN" altLang="en-US" sz="2400" dirty="0">
                <a:solidFill>
                  <a:srgbClr val="FF0000"/>
                </a:solidFill>
                <a:latin typeface="+mn-lt"/>
                <a:ea typeface="+mn-ea"/>
              </a:rPr>
              <a:t>超过了阶码可能表示的最小允许值 ，</a:t>
            </a:r>
            <a:endParaRPr lang="en-US" altLang="zh-CN" sz="2400" dirty="0">
              <a:solidFill>
                <a:srgbClr val="FF0000"/>
              </a:solidFill>
              <a:latin typeface="+mn-lt"/>
              <a:ea typeface="+mn-ea"/>
            </a:endParaRPr>
          </a:p>
          <a:p>
            <a:r>
              <a:rPr lang="zh-CN" altLang="en-US" sz="2400" dirty="0">
                <a:solidFill>
                  <a:srgbClr val="FF0000"/>
                </a:solidFill>
                <a:latin typeface="+mn-lt"/>
                <a:ea typeface="+mn-ea"/>
              </a:rPr>
              <a:t>一般将其认为是</a:t>
            </a:r>
            <a:r>
              <a:rPr lang="en-US" altLang="zh-CN" sz="2400" dirty="0">
                <a:solidFill>
                  <a:srgbClr val="FF0000"/>
                </a:solidFill>
                <a:latin typeface="+mn-lt"/>
                <a:ea typeface="+mn-ea"/>
              </a:rPr>
              <a:t>0</a:t>
            </a:r>
            <a:endParaRPr lang="zh-CN" altLang="en-US" sz="2400" dirty="0">
              <a:solidFill>
                <a:srgbClr val="FF0000"/>
              </a:solidFill>
              <a:latin typeface="+mn-lt"/>
              <a:ea typeface="+mn-ea"/>
            </a:endParaRPr>
          </a:p>
        </p:txBody>
      </p:sp>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663" y="4777472"/>
            <a:ext cx="8936980" cy="19278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7" name="矩形 26"/>
          <p:cNvSpPr/>
          <p:nvPr/>
        </p:nvSpPr>
        <p:spPr>
          <a:xfrm>
            <a:off x="4619042" y="4689140"/>
            <a:ext cx="1656184" cy="1080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云形标注 28"/>
          <p:cNvSpPr/>
          <p:nvPr/>
        </p:nvSpPr>
        <p:spPr>
          <a:xfrm>
            <a:off x="5287394" y="3573016"/>
            <a:ext cx="4848248" cy="1049610"/>
          </a:xfrm>
          <a:prstGeom prst="cloudCallout">
            <a:avLst>
              <a:gd name="adj1" fmla="val 65714"/>
              <a:gd name="adj2" fmla="val 41129"/>
            </a:avLst>
          </a:prstGeom>
          <a:ln/>
        </p:spPr>
        <p:style>
          <a:lnRef idx="1">
            <a:schemeClr val="accent6"/>
          </a:lnRef>
          <a:fillRef idx="2">
            <a:schemeClr val="accent6"/>
          </a:fillRef>
          <a:effectRef idx="1">
            <a:schemeClr val="accent6"/>
          </a:effectRef>
          <a:fontRef idx="minor">
            <a:schemeClr val="dk1"/>
          </a:fontRef>
        </p:style>
        <p:txBody>
          <a:bodyPr anchor="ctr"/>
          <a:lstStyle/>
          <a:p>
            <a:pPr algn="l">
              <a:lnSpc>
                <a:spcPct val="100000"/>
              </a:lnSpc>
              <a:defRPr/>
            </a:pPr>
            <a:r>
              <a:rPr lang="en-US" altLang="zh-CN" dirty="0">
                <a:solidFill>
                  <a:schemeClr val="tx1"/>
                </a:solidFill>
                <a:latin typeface="+mn-ea"/>
                <a:cs typeface="华文新魏" charset="0"/>
              </a:rPr>
              <a:t>SP</a:t>
            </a:r>
            <a:r>
              <a:rPr lang="zh-CN" altLang="en-US" dirty="0">
                <a:solidFill>
                  <a:schemeClr val="tx1"/>
                </a:solidFill>
                <a:latin typeface="+mn-ea"/>
                <a:cs typeface="华文新魏" charset="0"/>
              </a:rPr>
              <a:t>允许的最小阶码为多少？</a:t>
            </a:r>
            <a:r>
              <a:rPr lang="zh-CN" altLang="en-US" b="0" dirty="0">
                <a:solidFill>
                  <a:schemeClr val="tx1"/>
                </a:solidFill>
                <a:latin typeface="+mn-ea"/>
              </a:rPr>
              <a:t>？</a:t>
            </a:r>
            <a:endParaRPr lang="en-US" altLang="zh-CN" b="0" dirty="0">
              <a:solidFill>
                <a:schemeClr val="tx1"/>
              </a:solidFill>
              <a:latin typeface="+mn-ea"/>
            </a:endParaRPr>
          </a:p>
        </p:txBody>
      </p:sp>
      <p:pic>
        <p:nvPicPr>
          <p:cNvPr id="30" name="Picture 4" descr="http://img.qoocc.com/news/picture/22b3319720530cfb10af237b34f69f8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27730" y="3723431"/>
            <a:ext cx="1000124" cy="1001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 name="Text Box 5"/>
          <p:cNvSpPr txBox="1">
            <a:spLocks noChangeArrowheads="1"/>
          </p:cNvSpPr>
          <p:nvPr/>
        </p:nvSpPr>
        <p:spPr bwMode="auto">
          <a:xfrm>
            <a:off x="7723003" y="4005064"/>
            <a:ext cx="179258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nSpc>
                <a:spcPct val="100000"/>
              </a:lnSpc>
              <a:spcBef>
                <a:spcPct val="50000"/>
              </a:spcBef>
            </a:pPr>
            <a:r>
              <a:rPr lang="en-US" altLang="zh-CN" b="1" dirty="0">
                <a:solidFill>
                  <a:srgbClr val="0000CC"/>
                </a:solidFill>
                <a:latin typeface="Times New Roman" charset="0"/>
                <a:cs typeface="Arial" charset="0"/>
              </a:rPr>
              <a:t>−126</a:t>
            </a:r>
            <a:r>
              <a:rPr lang="zh-CN" altLang="en-US" b="1" dirty="0">
                <a:solidFill>
                  <a:srgbClr val="0000CC"/>
                </a:solidFill>
                <a:latin typeface="Times New Roman" charset="0"/>
                <a:cs typeface="Arial" charset="0"/>
              </a:rPr>
              <a:t>！</a:t>
            </a:r>
          </a:p>
        </p:txBody>
      </p:sp>
      <p:cxnSp>
        <p:nvCxnSpPr>
          <p:cNvPr id="32"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3" name="Picture 4" descr="E:\学校\2012110922144630394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0105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50"/>
                                        <p:tgtEl>
                                          <p:spTgt spid="24"/>
                                        </p:tgtEl>
                                      </p:cBhvr>
                                    </p:animEffect>
                                  </p:childTnLst>
                                </p:cTn>
                              </p:par>
                            </p:childTnLst>
                          </p:cTn>
                        </p:par>
                        <p:par>
                          <p:cTn id="8" fill="hold">
                            <p:stCondLst>
                              <p:cond delay="150"/>
                            </p:stCondLst>
                            <p:childTnLst>
                              <p:par>
                                <p:cTn id="9" presetID="10" presetClass="exit" presetSubtype="0" fill="hold" grpId="1" nodeType="afterEffect">
                                  <p:stCondLst>
                                    <p:cond delay="0"/>
                                  </p:stCondLst>
                                  <p:childTnLst>
                                    <p:animEffect transition="out" filter="fade">
                                      <p:cBhvr>
                                        <p:cTn id="10" dur="150"/>
                                        <p:tgtEl>
                                          <p:spTgt spid="24"/>
                                        </p:tgtEl>
                                      </p:cBhvr>
                                    </p:animEffect>
                                    <p:set>
                                      <p:cBhvr>
                                        <p:cTn id="11" dur="1" fill="hold">
                                          <p:stCondLst>
                                            <p:cond delay="149"/>
                                          </p:stCondLst>
                                        </p:cTn>
                                        <p:tgtEl>
                                          <p:spTgt spid="24"/>
                                        </p:tgtEl>
                                        <p:attrNameLst>
                                          <p:attrName>style.visibility</p:attrName>
                                        </p:attrNameLst>
                                      </p:cBhvr>
                                      <p:to>
                                        <p:strVal val="hidden"/>
                                      </p:to>
                                    </p:set>
                                  </p:childTnLst>
                                </p:cTn>
                              </p:par>
                            </p:childTnLst>
                          </p:cTn>
                        </p:par>
                        <p:par>
                          <p:cTn id="12" fill="hold">
                            <p:stCondLst>
                              <p:cond delay="300"/>
                            </p:stCondLst>
                            <p:childTnLst>
                              <p:par>
                                <p:cTn id="13" presetID="10" presetClass="entr" presetSubtype="0" fill="hold" grpId="2"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50"/>
                                        <p:tgtEl>
                                          <p:spTgt spid="24"/>
                                        </p:tgtEl>
                                      </p:cBhvr>
                                    </p:animEffect>
                                  </p:childTnLst>
                                </p:cTn>
                              </p:par>
                            </p:childTnLst>
                          </p:cTn>
                        </p:par>
                        <p:par>
                          <p:cTn id="16" fill="hold">
                            <p:stCondLst>
                              <p:cond delay="450"/>
                            </p:stCondLst>
                            <p:childTnLst>
                              <p:par>
                                <p:cTn id="17" presetID="10" presetClass="exit" presetSubtype="0" fill="hold" grpId="3" nodeType="afterEffect">
                                  <p:stCondLst>
                                    <p:cond delay="0"/>
                                  </p:stCondLst>
                                  <p:childTnLst>
                                    <p:animEffect transition="out" filter="fade">
                                      <p:cBhvr>
                                        <p:cTn id="18" dur="150"/>
                                        <p:tgtEl>
                                          <p:spTgt spid="24"/>
                                        </p:tgtEl>
                                      </p:cBhvr>
                                    </p:animEffect>
                                    <p:set>
                                      <p:cBhvr>
                                        <p:cTn id="19" dur="1" fill="hold">
                                          <p:stCondLst>
                                            <p:cond delay="149"/>
                                          </p:stCondLst>
                                        </p:cTn>
                                        <p:tgtEl>
                                          <p:spTgt spid="24"/>
                                        </p:tgtEl>
                                        <p:attrNameLst>
                                          <p:attrName>style.visibility</p:attrName>
                                        </p:attrNameLst>
                                      </p:cBhvr>
                                      <p:to>
                                        <p:strVal val="hidden"/>
                                      </p:to>
                                    </p:set>
                                  </p:childTnLst>
                                </p:cTn>
                              </p:par>
                            </p:childTnLst>
                          </p:cTn>
                        </p:par>
                        <p:par>
                          <p:cTn id="20" fill="hold">
                            <p:stCondLst>
                              <p:cond delay="600"/>
                            </p:stCondLst>
                            <p:childTnLst>
                              <p:par>
                                <p:cTn id="21" presetID="10" presetClass="entr" presetSubtype="0" fill="hold" grpId="4"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50"/>
                                        <p:tgtEl>
                                          <p:spTgt spid="24"/>
                                        </p:tgtEl>
                                      </p:cBhvr>
                                    </p:animEffect>
                                  </p:childTnLst>
                                </p:cTn>
                              </p:par>
                            </p:childTnLst>
                          </p:cTn>
                        </p:par>
                        <p:par>
                          <p:cTn id="24" fill="hold">
                            <p:stCondLst>
                              <p:cond delay="750"/>
                            </p:stCondLst>
                            <p:childTnLst>
                              <p:par>
                                <p:cTn id="25" presetID="22" presetClass="entr" presetSubtype="8"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250"/>
                                        <p:tgtEl>
                                          <p:spTgt spid="22"/>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200"/>
                                        <p:tgtEl>
                                          <p:spTgt spid="23"/>
                                        </p:tgtEl>
                                      </p:cBhvr>
                                    </p:animEffect>
                                  </p:childTnLst>
                                </p:cTn>
                              </p:par>
                            </p:childTnLst>
                          </p:cTn>
                        </p:par>
                        <p:par>
                          <p:cTn id="32" fill="hold">
                            <p:stCondLst>
                              <p:cond delay="1200"/>
                            </p:stCondLst>
                            <p:childTnLst>
                              <p:par>
                                <p:cTn id="33" presetID="10" presetClass="entr" presetSubtype="0" fill="hold" nodeType="afterEffect">
                                  <p:stCondLst>
                                    <p:cond delay="0"/>
                                  </p:stCondLst>
                                  <p:childTnLst>
                                    <p:set>
                                      <p:cBhvr>
                                        <p:cTn id="34" dur="1" fill="hold">
                                          <p:stCondLst>
                                            <p:cond delay="0"/>
                                          </p:stCondLst>
                                        </p:cTn>
                                        <p:tgtEl>
                                          <p:spTgt spid="28">
                                            <p:txEl>
                                              <p:pRg st="0" end="0"/>
                                            </p:txEl>
                                          </p:spTgt>
                                        </p:tgtEl>
                                        <p:attrNameLst>
                                          <p:attrName>style.visibility</p:attrName>
                                        </p:attrNameLst>
                                      </p:cBhvr>
                                      <p:to>
                                        <p:strVal val="visible"/>
                                      </p:to>
                                    </p:set>
                                    <p:animEffect transition="in" filter="fade">
                                      <p:cBhvr>
                                        <p:cTn id="35" dur="200"/>
                                        <p:tgtEl>
                                          <p:spTgt spid="28">
                                            <p:txEl>
                                              <p:pRg st="0" end="0"/>
                                            </p:txEl>
                                          </p:spTgt>
                                        </p:tgtEl>
                                      </p:cBhvr>
                                    </p:animEffect>
                                  </p:childTnLst>
                                </p:cTn>
                              </p:par>
                            </p:childTnLst>
                          </p:cTn>
                        </p:par>
                        <p:par>
                          <p:cTn id="36" fill="hold">
                            <p:stCondLst>
                              <p:cond delay="1400"/>
                            </p:stCondLst>
                            <p:childTnLst>
                              <p:par>
                                <p:cTn id="37" presetID="10" presetClass="entr" presetSubtype="0" fill="hold" nodeType="afterEffect">
                                  <p:stCondLst>
                                    <p:cond delay="0"/>
                                  </p:stCondLst>
                                  <p:childTnLst>
                                    <p:set>
                                      <p:cBhvr>
                                        <p:cTn id="38" dur="1" fill="hold">
                                          <p:stCondLst>
                                            <p:cond delay="0"/>
                                          </p:stCondLst>
                                        </p:cTn>
                                        <p:tgtEl>
                                          <p:spTgt spid="28">
                                            <p:txEl>
                                              <p:pRg st="1" end="1"/>
                                            </p:txEl>
                                          </p:spTgt>
                                        </p:tgtEl>
                                        <p:attrNameLst>
                                          <p:attrName>style.visibility</p:attrName>
                                        </p:attrNameLst>
                                      </p:cBhvr>
                                      <p:to>
                                        <p:strVal val="visible"/>
                                      </p:to>
                                    </p:set>
                                    <p:animEffect transition="in" filter="fade">
                                      <p:cBhvr>
                                        <p:cTn id="39" dur="200"/>
                                        <p:tgtEl>
                                          <p:spTgt spid="28">
                                            <p:txEl>
                                              <p:pRg st="1" end="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25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blinds(horizontal)">
                                      <p:cBhvr>
                                        <p:cTn id="5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4" grpId="1" animBg="1"/>
      <p:bldP spid="24" grpId="2" animBg="1"/>
      <p:bldP spid="24" grpId="3" animBg="1"/>
      <p:bldP spid="24" grpId="4" animBg="1"/>
      <p:bldP spid="27" grpId="0" animBg="1"/>
      <p:bldP spid="29" grpId="0" animBg="1"/>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8702" y="121744"/>
            <a:ext cx="10631711" cy="553998"/>
          </a:xfrm>
        </p:spPr>
        <p:txBody>
          <a:bodyPr/>
          <a:lstStyle/>
          <a:p>
            <a:r>
              <a:rPr lang="zh-CN" altLang="en-US" dirty="0"/>
              <a:t>浮点数加法</a:t>
            </a:r>
          </a:p>
        </p:txBody>
      </p:sp>
      <p:cxnSp>
        <p:nvCxnSpPr>
          <p:cNvPr id="4" name="直接连接符 3"/>
          <p:cNvCxnSpPr/>
          <p:nvPr/>
        </p:nvCxnSpPr>
        <p:spPr>
          <a:xfrm>
            <a:off x="2638822" y="1477346"/>
            <a:ext cx="0" cy="2799204"/>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5" name="流程图: 数据 4"/>
          <p:cNvSpPr/>
          <p:nvPr/>
        </p:nvSpPr>
        <p:spPr>
          <a:xfrm flipH="1" flipV="1">
            <a:off x="1500188" y="1196752"/>
            <a:ext cx="1426666" cy="252028"/>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联系 5"/>
          <p:cNvSpPr/>
          <p:nvPr/>
        </p:nvSpPr>
        <p:spPr>
          <a:xfrm>
            <a:off x="1198662" y="1160748"/>
            <a:ext cx="288032" cy="288032"/>
          </a:xfrm>
          <a:prstGeom prst="flowChartConnector">
            <a:avLst/>
          </a:prstGeom>
          <a:solidFill>
            <a:srgbClr val="005BE2"/>
          </a:solidFill>
          <a:ln>
            <a:solidFill>
              <a:srgbClr val="005B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5BE2"/>
              </a:solidFill>
            </a:endParaRPr>
          </a:p>
        </p:txBody>
      </p:sp>
      <p:cxnSp>
        <p:nvCxnSpPr>
          <p:cNvPr id="7" name="直接连接符 6"/>
          <p:cNvCxnSpPr/>
          <p:nvPr/>
        </p:nvCxnSpPr>
        <p:spPr>
          <a:xfrm>
            <a:off x="1486694" y="1448780"/>
            <a:ext cx="1152128"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41267" y="764704"/>
            <a:ext cx="825547" cy="602537"/>
          </a:xfrm>
          <a:prstGeom prst="rect">
            <a:avLst/>
          </a:prstGeom>
          <a:noFill/>
        </p:spPr>
        <p:txBody>
          <a:bodyPr wrap="none" lIns="0" tIns="0" rIns="0" bIns="0" rtlCol="0" anchor="ctr" anchorCtr="0">
            <a:spAutoFit/>
          </a:bodyPr>
          <a:lstStyle/>
          <a:p>
            <a:pPr marL="358775" indent="-358775"/>
            <a:r>
              <a:rPr lang="zh-CN" altLang="en-US" dirty="0">
                <a:solidFill>
                  <a:srgbClr val="005BE2"/>
                </a:solidFill>
                <a:latin typeface="+mj-ea"/>
                <a:ea typeface="+mj-ea"/>
              </a:rPr>
              <a:t>溢 出</a:t>
            </a:r>
          </a:p>
        </p:txBody>
      </p:sp>
      <p:sp>
        <p:nvSpPr>
          <p:cNvPr id="9" name="流程图: 联系 8"/>
          <p:cNvSpPr/>
          <p:nvPr/>
        </p:nvSpPr>
        <p:spPr>
          <a:xfrm>
            <a:off x="2566814" y="1376772"/>
            <a:ext cx="144016" cy="144016"/>
          </a:xfrm>
          <a:prstGeom prst="flowChartConnector">
            <a:avLst/>
          </a:prstGeom>
          <a:solidFill>
            <a:schemeClr val="bg1"/>
          </a:solidFill>
          <a:ln>
            <a:solidFill>
              <a:srgbClr val="005B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5BE2"/>
              </a:solidFill>
            </a:endParaRPr>
          </a:p>
        </p:txBody>
      </p:sp>
      <p:cxnSp>
        <p:nvCxnSpPr>
          <p:cNvPr id="10" name="直接连接符 9"/>
          <p:cNvCxnSpPr/>
          <p:nvPr/>
        </p:nvCxnSpPr>
        <p:spPr>
          <a:xfrm flipH="1">
            <a:off x="2638636" y="2060848"/>
            <a:ext cx="1944402"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11" name="流程图: 数据 10"/>
          <p:cNvSpPr/>
          <p:nvPr/>
        </p:nvSpPr>
        <p:spPr>
          <a:xfrm flipH="1" flipV="1">
            <a:off x="2777689" y="1908355"/>
            <a:ext cx="2237395" cy="126014"/>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H="1">
            <a:off x="2638822" y="2792129"/>
            <a:ext cx="1944402"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13" name="流程图: 数据 12"/>
          <p:cNvSpPr/>
          <p:nvPr/>
        </p:nvSpPr>
        <p:spPr>
          <a:xfrm flipH="1" flipV="1">
            <a:off x="2777875" y="2639636"/>
            <a:ext cx="2237395" cy="126014"/>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050186" y="2264505"/>
            <a:ext cx="1533037" cy="516423"/>
          </a:xfrm>
          <a:prstGeom prst="rect">
            <a:avLst/>
          </a:prstGeom>
          <a:noFill/>
        </p:spPr>
        <p:txBody>
          <a:bodyPr wrap="square" lIns="0" tIns="0" rIns="0" bIns="0" rtlCol="0" anchor="ctr" anchorCtr="0">
            <a:spAutoFit/>
          </a:bodyPr>
          <a:lstStyle/>
          <a:p>
            <a:r>
              <a:rPr lang="zh-CN" altLang="en-US" sz="2400" dirty="0">
                <a:solidFill>
                  <a:srgbClr val="005BE2"/>
                </a:solidFill>
                <a:latin typeface="+mj-ea"/>
                <a:ea typeface="+mj-ea"/>
              </a:rPr>
              <a:t>阶码下溢</a:t>
            </a:r>
          </a:p>
        </p:txBody>
      </p:sp>
      <p:cxnSp>
        <p:nvCxnSpPr>
          <p:cNvPr id="15" name="直接连接符 14"/>
          <p:cNvCxnSpPr/>
          <p:nvPr/>
        </p:nvCxnSpPr>
        <p:spPr>
          <a:xfrm flipH="1">
            <a:off x="2638823" y="3532833"/>
            <a:ext cx="1944402"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16" name="流程图: 数据 15"/>
          <p:cNvSpPr/>
          <p:nvPr/>
        </p:nvSpPr>
        <p:spPr>
          <a:xfrm flipH="1" flipV="1">
            <a:off x="2777876" y="3380340"/>
            <a:ext cx="2237395" cy="126014"/>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050187" y="2984585"/>
            <a:ext cx="1533037" cy="516423"/>
          </a:xfrm>
          <a:prstGeom prst="rect">
            <a:avLst/>
          </a:prstGeom>
          <a:noFill/>
        </p:spPr>
        <p:txBody>
          <a:bodyPr wrap="square" lIns="0" tIns="0" rIns="0" bIns="0" rtlCol="0" anchor="ctr" anchorCtr="0">
            <a:spAutoFit/>
          </a:bodyPr>
          <a:lstStyle/>
          <a:p>
            <a:r>
              <a:rPr lang="zh-CN" altLang="en-US" sz="2400" dirty="0">
                <a:solidFill>
                  <a:srgbClr val="005BE2"/>
                </a:solidFill>
                <a:latin typeface="+mj-ea"/>
                <a:ea typeface="+mj-ea"/>
              </a:rPr>
              <a:t>尾数上溢</a:t>
            </a:r>
          </a:p>
        </p:txBody>
      </p:sp>
      <p:cxnSp>
        <p:nvCxnSpPr>
          <p:cNvPr id="18" name="直接连接符 17"/>
          <p:cNvCxnSpPr/>
          <p:nvPr/>
        </p:nvCxnSpPr>
        <p:spPr>
          <a:xfrm flipH="1">
            <a:off x="2638635" y="4289206"/>
            <a:ext cx="1944402"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19" name="流程图: 数据 18"/>
          <p:cNvSpPr/>
          <p:nvPr/>
        </p:nvSpPr>
        <p:spPr>
          <a:xfrm flipH="1" flipV="1">
            <a:off x="2777688" y="4136713"/>
            <a:ext cx="2237395" cy="126014"/>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3049999" y="3776673"/>
            <a:ext cx="1533037" cy="516423"/>
          </a:xfrm>
          <a:prstGeom prst="rect">
            <a:avLst/>
          </a:prstGeom>
          <a:noFill/>
        </p:spPr>
        <p:txBody>
          <a:bodyPr wrap="square" lIns="0" tIns="0" rIns="0" bIns="0" rtlCol="0" anchor="ctr" anchorCtr="0">
            <a:spAutoFit/>
          </a:bodyPr>
          <a:lstStyle/>
          <a:p>
            <a:r>
              <a:rPr lang="zh-CN" altLang="en-US" sz="2400" dirty="0">
                <a:solidFill>
                  <a:srgbClr val="005BE2"/>
                </a:solidFill>
                <a:latin typeface="+mj-ea"/>
                <a:ea typeface="+mj-ea"/>
              </a:rPr>
              <a:t>尾数下溢</a:t>
            </a:r>
          </a:p>
        </p:txBody>
      </p:sp>
      <p:sp>
        <p:nvSpPr>
          <p:cNvPr id="21" name="TextBox 36"/>
          <p:cNvSpPr txBox="1"/>
          <p:nvPr/>
        </p:nvSpPr>
        <p:spPr>
          <a:xfrm>
            <a:off x="3050188" y="1544425"/>
            <a:ext cx="1533037" cy="516423"/>
          </a:xfrm>
          <a:prstGeom prst="rect">
            <a:avLst/>
          </a:prstGeom>
          <a:noFill/>
        </p:spPr>
        <p:txBody>
          <a:bodyPr wrap="square" lIns="0" tIns="0" rIns="0" bIns="0" rtlCol="0" anchor="ctr" anchorCtr="0">
            <a:spAutoFit/>
          </a:bodyPr>
          <a:lstStyle/>
          <a:p>
            <a:r>
              <a:rPr lang="zh-CN" altLang="en-US" sz="2400" dirty="0">
                <a:solidFill>
                  <a:srgbClr val="005BE2"/>
                </a:solidFill>
                <a:latin typeface="+mj-ea"/>
                <a:ea typeface="+mj-ea"/>
              </a:rPr>
              <a:t>阶码上溢</a:t>
            </a:r>
          </a:p>
        </p:txBody>
      </p:sp>
      <p:cxnSp>
        <p:nvCxnSpPr>
          <p:cNvPr id="22" name="直接连接符 25"/>
          <p:cNvCxnSpPr/>
          <p:nvPr/>
        </p:nvCxnSpPr>
        <p:spPr>
          <a:xfrm flipH="1">
            <a:off x="4547034" y="3573016"/>
            <a:ext cx="936104"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519142" y="2564904"/>
            <a:ext cx="4752528" cy="1190856"/>
          </a:xfrm>
          <a:prstGeom prst="rect">
            <a:avLst/>
          </a:prstGeom>
          <a:solidFill>
            <a:srgbClr val="B9E1FF"/>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4" name="流程图: 联系 20"/>
          <p:cNvSpPr/>
          <p:nvPr/>
        </p:nvSpPr>
        <p:spPr>
          <a:xfrm>
            <a:off x="4511030" y="3501008"/>
            <a:ext cx="144016" cy="146304"/>
          </a:xfrm>
          <a:prstGeom prst="flowChartConnector">
            <a:avLst/>
          </a:prstGeom>
          <a:solidFill>
            <a:schemeClr val="bg1"/>
          </a:solidFill>
          <a:ln>
            <a:solidFill>
              <a:srgbClr val="005B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5BE2"/>
              </a:solidFill>
            </a:endParaRPr>
          </a:p>
        </p:txBody>
      </p:sp>
      <p:sp>
        <p:nvSpPr>
          <p:cNvPr id="28" name="TextBox 7"/>
          <p:cNvSpPr txBox="1"/>
          <p:nvPr/>
        </p:nvSpPr>
        <p:spPr>
          <a:xfrm>
            <a:off x="6131210" y="2708920"/>
            <a:ext cx="3744416" cy="978292"/>
          </a:xfrm>
          <a:prstGeom prst="rect">
            <a:avLst/>
          </a:prstGeom>
          <a:noFill/>
        </p:spPr>
        <p:txBody>
          <a:bodyPr wrap="none" lIns="0" tIns="0" rIns="0" bIns="0" rtlCol="0" anchor="t" anchorCtr="0">
            <a:noAutofit/>
          </a:bodyPr>
          <a:lstStyle/>
          <a:p>
            <a:pPr>
              <a:lnSpc>
                <a:spcPct val="120000"/>
              </a:lnSpc>
            </a:pPr>
            <a:r>
              <a:rPr lang="zh-CN" altLang="en-US" dirty="0">
                <a:solidFill>
                  <a:srgbClr val="FF0000"/>
                </a:solidFill>
                <a:latin typeface="+mn-lt"/>
                <a:ea typeface="+mn-ea"/>
              </a:rPr>
              <a:t>两个同</a:t>
            </a:r>
            <a:r>
              <a:rPr lang="en-US" altLang="zh-CN" dirty="0">
                <a:solidFill>
                  <a:srgbClr val="FF0000"/>
                </a:solidFill>
                <a:latin typeface="+mn-lt"/>
                <a:ea typeface="+mn-ea"/>
              </a:rPr>
              <a:t>/</a:t>
            </a:r>
            <a:r>
              <a:rPr lang="zh-CN" altLang="en-US" dirty="0">
                <a:solidFill>
                  <a:srgbClr val="FF0000"/>
                </a:solidFill>
                <a:latin typeface="+mn-lt"/>
                <a:ea typeface="+mn-ea"/>
              </a:rPr>
              <a:t>异符号尾数相加</a:t>
            </a:r>
            <a:r>
              <a:rPr lang="en-US" altLang="zh-CN" dirty="0">
                <a:solidFill>
                  <a:srgbClr val="FF0000"/>
                </a:solidFill>
                <a:latin typeface="+mn-lt"/>
                <a:ea typeface="+mn-ea"/>
              </a:rPr>
              <a:t>/</a:t>
            </a:r>
            <a:r>
              <a:rPr lang="zh-CN" altLang="en-US" dirty="0">
                <a:solidFill>
                  <a:srgbClr val="FF0000"/>
                </a:solidFill>
                <a:latin typeface="+mn-lt"/>
                <a:ea typeface="+mn-ea"/>
              </a:rPr>
              <a:t>减，</a:t>
            </a:r>
            <a:endParaRPr lang="en-US" altLang="zh-CN" dirty="0">
              <a:solidFill>
                <a:srgbClr val="FF0000"/>
              </a:solidFill>
              <a:latin typeface="+mn-lt"/>
              <a:ea typeface="+mn-ea"/>
            </a:endParaRPr>
          </a:p>
          <a:p>
            <a:pPr>
              <a:lnSpc>
                <a:spcPct val="120000"/>
              </a:lnSpc>
            </a:pPr>
            <a:r>
              <a:rPr lang="zh-CN" altLang="en-US" dirty="0">
                <a:solidFill>
                  <a:srgbClr val="FF0000"/>
                </a:solidFill>
                <a:latin typeface="+mn-lt"/>
                <a:ea typeface="+mn-ea"/>
              </a:rPr>
              <a:t>最高有效位产生了进位，</a:t>
            </a:r>
            <a:endParaRPr lang="en-US" altLang="zh-CN" dirty="0">
              <a:solidFill>
                <a:srgbClr val="FF0000"/>
              </a:solidFill>
              <a:latin typeface="+mn-lt"/>
              <a:ea typeface="+mn-ea"/>
            </a:endParaRPr>
          </a:p>
        </p:txBody>
      </p:sp>
      <p:sp>
        <p:nvSpPr>
          <p:cNvPr id="26" name="矩形 25"/>
          <p:cNvSpPr/>
          <p:nvPr/>
        </p:nvSpPr>
        <p:spPr>
          <a:xfrm>
            <a:off x="8641660" y="4042226"/>
            <a:ext cx="3790250" cy="2339102"/>
          </a:xfrm>
          <a:prstGeom prst="rect">
            <a:avLst/>
          </a:prstGeom>
        </p:spPr>
        <p:txBody>
          <a:bodyPr wrap="square">
            <a:spAutoFit/>
          </a:bodyPr>
          <a:lstStyle/>
          <a:p>
            <a:pPr algn="l"/>
            <a:r>
              <a:rPr lang="en-US" altLang="zh-CN" sz="2400" dirty="0">
                <a:ln>
                  <a:solidFill>
                    <a:schemeClr val="tx1"/>
                  </a:solidFill>
                </a:ln>
                <a:solidFill>
                  <a:srgbClr val="005BE2"/>
                </a:solidFill>
                <a:latin typeface="+mj-ea"/>
              </a:rPr>
              <a:t>     1.010…0</a:t>
            </a:r>
            <a:r>
              <a:rPr lang="en-US" altLang="zh-CN" sz="2400" baseline="-25000" dirty="0">
                <a:ln>
                  <a:solidFill>
                    <a:schemeClr val="tx1"/>
                  </a:solidFill>
                </a:ln>
                <a:solidFill>
                  <a:srgbClr val="005BE2"/>
                </a:solidFill>
                <a:latin typeface="+mj-ea"/>
              </a:rPr>
              <a:t>2</a:t>
            </a:r>
            <a:r>
              <a:rPr lang="en-US" altLang="zh-CN" sz="2400" dirty="0">
                <a:ln>
                  <a:solidFill>
                    <a:schemeClr val="tx1"/>
                  </a:solidFill>
                </a:ln>
                <a:solidFill>
                  <a:srgbClr val="005BE2"/>
                </a:solidFill>
                <a:latin typeface="+mj-ea"/>
              </a:rPr>
              <a:t>×2</a:t>
            </a:r>
            <a:r>
              <a:rPr lang="en-US" altLang="zh-CN" sz="2400" baseline="30000" dirty="0">
                <a:ln>
                  <a:solidFill>
                    <a:schemeClr val="tx1"/>
                  </a:solidFill>
                </a:ln>
                <a:solidFill>
                  <a:srgbClr val="005BE2"/>
                </a:solidFill>
                <a:latin typeface="+mj-ea"/>
              </a:rPr>
              <a:t>2  </a:t>
            </a:r>
          </a:p>
          <a:p>
            <a:pPr algn="l"/>
            <a:r>
              <a:rPr lang="en-US" altLang="zh-CN" sz="2400" dirty="0">
                <a:ln>
                  <a:solidFill>
                    <a:schemeClr val="tx1"/>
                  </a:solidFill>
                </a:ln>
                <a:solidFill>
                  <a:srgbClr val="005BE2"/>
                </a:solidFill>
                <a:latin typeface="+mj-ea"/>
              </a:rPr>
              <a:t>  + 1.100…0</a:t>
            </a:r>
            <a:r>
              <a:rPr lang="en-US" altLang="zh-CN" sz="2400" baseline="-25000" dirty="0">
                <a:ln>
                  <a:solidFill>
                    <a:schemeClr val="tx1"/>
                  </a:solidFill>
                </a:ln>
                <a:solidFill>
                  <a:srgbClr val="005BE2"/>
                </a:solidFill>
                <a:latin typeface="+mj-ea"/>
              </a:rPr>
              <a:t>2</a:t>
            </a:r>
            <a:r>
              <a:rPr lang="en-US" altLang="zh-CN" sz="2400" dirty="0">
                <a:ln>
                  <a:solidFill>
                    <a:schemeClr val="tx1"/>
                  </a:solidFill>
                </a:ln>
                <a:solidFill>
                  <a:srgbClr val="005BE2"/>
                </a:solidFill>
                <a:latin typeface="+mj-ea"/>
              </a:rPr>
              <a:t>×2</a:t>
            </a:r>
            <a:r>
              <a:rPr lang="en-US" altLang="zh-CN" sz="2400" baseline="30000" dirty="0">
                <a:ln>
                  <a:solidFill>
                    <a:schemeClr val="tx1"/>
                  </a:solidFill>
                </a:ln>
                <a:solidFill>
                  <a:srgbClr val="005BE2"/>
                </a:solidFill>
                <a:latin typeface="+mj-ea"/>
              </a:rPr>
              <a:t>2  </a:t>
            </a:r>
          </a:p>
          <a:p>
            <a:pPr algn="l">
              <a:lnSpc>
                <a:spcPct val="140000"/>
              </a:lnSpc>
            </a:pPr>
            <a:r>
              <a:rPr lang="en-US" altLang="zh-CN" sz="2400" dirty="0">
                <a:ln>
                  <a:solidFill>
                    <a:schemeClr val="tx1"/>
                  </a:solidFill>
                </a:ln>
                <a:solidFill>
                  <a:srgbClr val="005BE2"/>
                </a:solidFill>
                <a:latin typeface="+mj-ea"/>
              </a:rPr>
              <a:t>= </a:t>
            </a:r>
            <a:r>
              <a:rPr lang="en-US" altLang="zh-CN" sz="2400" dirty="0">
                <a:ln>
                  <a:solidFill>
                    <a:schemeClr val="tx1"/>
                  </a:solidFill>
                </a:ln>
                <a:solidFill>
                  <a:srgbClr val="FF0000"/>
                </a:solidFill>
                <a:latin typeface="+mj-ea"/>
              </a:rPr>
              <a:t>10</a:t>
            </a:r>
            <a:r>
              <a:rPr lang="en-US" altLang="zh-CN" sz="2400" dirty="0">
                <a:ln>
                  <a:solidFill>
                    <a:schemeClr val="tx1"/>
                  </a:solidFill>
                </a:ln>
                <a:solidFill>
                  <a:srgbClr val="005BE2"/>
                </a:solidFill>
                <a:latin typeface="+mj-ea"/>
              </a:rPr>
              <a:t>.110…0</a:t>
            </a:r>
            <a:r>
              <a:rPr lang="en-US" altLang="zh-CN" sz="2400" baseline="-25000" dirty="0">
                <a:ln>
                  <a:solidFill>
                    <a:schemeClr val="tx1"/>
                  </a:solidFill>
                </a:ln>
                <a:solidFill>
                  <a:srgbClr val="005BE2"/>
                </a:solidFill>
                <a:latin typeface="+mj-ea"/>
              </a:rPr>
              <a:t>2</a:t>
            </a:r>
            <a:r>
              <a:rPr lang="en-US" altLang="zh-CN" sz="2400" dirty="0">
                <a:ln>
                  <a:solidFill>
                    <a:schemeClr val="tx1"/>
                  </a:solidFill>
                </a:ln>
                <a:solidFill>
                  <a:srgbClr val="005BE2"/>
                </a:solidFill>
                <a:latin typeface="+mj-ea"/>
              </a:rPr>
              <a:t>×2</a:t>
            </a:r>
            <a:r>
              <a:rPr lang="en-US" altLang="zh-CN" sz="2400" baseline="30000" dirty="0">
                <a:ln>
                  <a:solidFill>
                    <a:schemeClr val="tx1"/>
                  </a:solidFill>
                </a:ln>
                <a:solidFill>
                  <a:srgbClr val="005BE2"/>
                </a:solidFill>
                <a:latin typeface="+mj-ea"/>
              </a:rPr>
              <a:t>2</a:t>
            </a:r>
          </a:p>
          <a:p>
            <a:pPr algn="l">
              <a:lnSpc>
                <a:spcPct val="140000"/>
              </a:lnSpc>
            </a:pPr>
            <a:r>
              <a:rPr lang="en-US" altLang="zh-CN" sz="2400" dirty="0">
                <a:ln>
                  <a:solidFill>
                    <a:schemeClr val="tx1"/>
                  </a:solidFill>
                </a:ln>
                <a:solidFill>
                  <a:srgbClr val="005BE2"/>
                </a:solidFill>
                <a:latin typeface="+mj-ea"/>
              </a:rPr>
              <a:t>=&gt;1.0110…0</a:t>
            </a:r>
            <a:r>
              <a:rPr lang="en-US" altLang="zh-CN" sz="2400" baseline="-25000" dirty="0">
                <a:ln>
                  <a:solidFill>
                    <a:schemeClr val="tx1"/>
                  </a:solidFill>
                </a:ln>
                <a:solidFill>
                  <a:srgbClr val="005BE2"/>
                </a:solidFill>
                <a:latin typeface="+mj-ea"/>
              </a:rPr>
              <a:t>2</a:t>
            </a:r>
            <a:r>
              <a:rPr lang="en-US" altLang="zh-CN" sz="2400" dirty="0">
                <a:ln>
                  <a:solidFill>
                    <a:schemeClr val="tx1"/>
                  </a:solidFill>
                </a:ln>
                <a:solidFill>
                  <a:srgbClr val="005BE2"/>
                </a:solidFill>
                <a:latin typeface="+mj-ea"/>
              </a:rPr>
              <a:t>×2</a:t>
            </a:r>
            <a:r>
              <a:rPr lang="zh-CN" altLang="zh-CN" sz="2400" baseline="30000" dirty="0">
                <a:ln>
                  <a:solidFill>
                    <a:schemeClr val="tx1"/>
                  </a:solidFill>
                </a:ln>
                <a:solidFill>
                  <a:srgbClr val="FF0000"/>
                </a:solidFill>
                <a:latin typeface="+mj-ea"/>
              </a:rPr>
              <a:t>3</a:t>
            </a:r>
            <a:endParaRPr lang="en-US" altLang="zh-CN" sz="2400" baseline="30000" dirty="0">
              <a:ln>
                <a:solidFill>
                  <a:schemeClr val="tx1"/>
                </a:solidFill>
              </a:ln>
              <a:solidFill>
                <a:srgbClr val="005BE2"/>
              </a:solidFill>
              <a:latin typeface="+mj-ea"/>
            </a:endParaRPr>
          </a:p>
        </p:txBody>
      </p:sp>
      <p:cxnSp>
        <p:nvCxnSpPr>
          <p:cNvPr id="27" name="直接连接符 26"/>
          <p:cNvCxnSpPr/>
          <p:nvPr/>
        </p:nvCxnSpPr>
        <p:spPr>
          <a:xfrm>
            <a:off x="8681750" y="5319850"/>
            <a:ext cx="2743200" cy="0"/>
          </a:xfrm>
          <a:prstGeom prst="line">
            <a:avLst/>
          </a:prstGeom>
          <a:ln w="57150">
            <a:solidFill>
              <a:srgbClr val="005BE2"/>
            </a:solidFill>
          </a:ln>
        </p:spPr>
        <p:style>
          <a:lnRef idx="1">
            <a:schemeClr val="accent1"/>
          </a:lnRef>
          <a:fillRef idx="0">
            <a:schemeClr val="accent1"/>
          </a:fillRef>
          <a:effectRef idx="0">
            <a:schemeClr val="accent1"/>
          </a:effectRef>
          <a:fontRef idx="minor">
            <a:schemeClr val="tx1"/>
          </a:fontRef>
        </p:style>
      </p:cxnSp>
      <p:sp>
        <p:nvSpPr>
          <p:cNvPr id="29" name="Rectangle 3"/>
          <p:cNvSpPr txBox="1">
            <a:spLocks noChangeArrowheads="1"/>
          </p:cNvSpPr>
          <p:nvPr/>
        </p:nvSpPr>
        <p:spPr>
          <a:xfrm>
            <a:off x="190550" y="4725144"/>
            <a:ext cx="8136904" cy="1656184"/>
          </a:xfrm>
          <a:prstGeom prst="rect">
            <a:avLst/>
          </a:prstGeom>
        </p:spPr>
        <p:style>
          <a:lnRef idx="2">
            <a:schemeClr val="accent6"/>
          </a:lnRef>
          <a:fillRef idx="1">
            <a:schemeClr val="lt1"/>
          </a:fillRef>
          <a:effectRef idx="0">
            <a:schemeClr val="accent6"/>
          </a:effectRef>
          <a:fontRef idx="minor">
            <a:schemeClr val="dk1"/>
          </a:fontRef>
        </p:style>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0"/>
              </a:spcBef>
              <a:buNone/>
            </a:pPr>
            <a:r>
              <a:rPr lang="en-US" altLang="zh-CN" dirty="0">
                <a:solidFill>
                  <a:srgbClr val="FF0000"/>
                </a:solidFill>
                <a:latin typeface="Times New Roman" charset="0"/>
                <a:ea typeface="华文新魏" charset="0"/>
                <a:cs typeface="华文新魏" charset="0"/>
              </a:rPr>
              <a:t>      </a:t>
            </a:r>
            <a:r>
              <a:rPr lang="zh-CN" altLang="en-US" sz="2800" dirty="0">
                <a:solidFill>
                  <a:srgbClr val="000000"/>
                </a:solidFill>
                <a:latin typeface="Times New Roman" charset="0"/>
                <a:ea typeface="华文新魏" charset="0"/>
                <a:cs typeface="华文新魏" charset="0"/>
              </a:rPr>
              <a:t>尾数溢出：</a:t>
            </a:r>
            <a:r>
              <a:rPr lang="en-US" altLang="zh-CN" sz="2800" dirty="0">
                <a:solidFill>
                  <a:srgbClr val="000000"/>
                </a:solidFill>
                <a:latin typeface="Times New Roman" charset="0"/>
                <a:ea typeface="华文新魏" charset="0"/>
                <a:cs typeface="华文新魏" charset="0"/>
              </a:rPr>
              <a:t> </a:t>
            </a:r>
          </a:p>
          <a:p>
            <a:pPr marL="573088" lvl="2" indent="112713">
              <a:lnSpc>
                <a:spcPct val="120000"/>
              </a:lnSpc>
              <a:spcBef>
                <a:spcPct val="0"/>
              </a:spcBef>
            </a:pPr>
            <a:r>
              <a:rPr lang="zh-CN" altLang="en-US" sz="2800" dirty="0">
                <a:solidFill>
                  <a:srgbClr val="000000"/>
                </a:solidFill>
                <a:latin typeface="Times New Roman" charset="0"/>
                <a:ea typeface="华文新魏" charset="0"/>
                <a:cs typeface="华文新魏" charset="0"/>
              </a:rPr>
              <a:t>不一定浮点数溢出，即不一定会发生“异常”</a:t>
            </a:r>
            <a:endParaRPr lang="en-US" altLang="zh-CN" sz="2800" dirty="0">
              <a:solidFill>
                <a:srgbClr val="000000"/>
              </a:solidFill>
              <a:latin typeface="Times New Roman" charset="0"/>
              <a:ea typeface="华文新魏" charset="0"/>
              <a:cs typeface="华文新魏" charset="0"/>
            </a:endParaRPr>
          </a:p>
          <a:p>
            <a:pPr marL="573088" lvl="2" indent="112713">
              <a:lnSpc>
                <a:spcPct val="120000"/>
              </a:lnSpc>
              <a:spcBef>
                <a:spcPct val="0"/>
              </a:spcBef>
            </a:pPr>
            <a:r>
              <a:rPr lang="zh-CN" altLang="en-US" sz="2800" dirty="0">
                <a:solidFill>
                  <a:srgbClr val="000000"/>
                </a:solidFill>
                <a:latin typeface="Times New Roman" charset="0"/>
                <a:ea typeface="华文新魏" charset="0"/>
                <a:cs typeface="华文新魏" charset="0"/>
              </a:rPr>
              <a:t>右归：将尾数右移，阶码增</a:t>
            </a:r>
            <a:r>
              <a:rPr lang="en-US" altLang="zh-CN" sz="2800" dirty="0">
                <a:solidFill>
                  <a:srgbClr val="000000"/>
                </a:solidFill>
                <a:latin typeface="Times New Roman" charset="0"/>
                <a:ea typeface="华文新魏" charset="0"/>
                <a:cs typeface="华文新魏" charset="0"/>
              </a:rPr>
              <a:t>1</a:t>
            </a:r>
            <a:r>
              <a:rPr lang="zh-CN" altLang="en-US" sz="2800" dirty="0">
                <a:solidFill>
                  <a:srgbClr val="000000"/>
                </a:solidFill>
                <a:latin typeface="Times New Roman" charset="0"/>
                <a:ea typeface="华文新魏" charset="0"/>
                <a:cs typeface="华文新魏" charset="0"/>
              </a:rPr>
              <a:t>来重新对齐</a:t>
            </a:r>
          </a:p>
          <a:p>
            <a:pPr lvl="1">
              <a:lnSpc>
                <a:spcPct val="120000"/>
              </a:lnSpc>
              <a:spcBef>
                <a:spcPct val="0"/>
              </a:spcBef>
              <a:buNone/>
            </a:pPr>
            <a:endParaRPr lang="zh-CN" altLang="en-US" sz="3200" dirty="0">
              <a:solidFill>
                <a:srgbClr val="000000"/>
              </a:solidFill>
              <a:latin typeface="Times New Roman" charset="0"/>
              <a:ea typeface="华文新魏" charset="0"/>
              <a:cs typeface="华文新魏" charset="0"/>
            </a:endParaRPr>
          </a:p>
          <a:p>
            <a:pPr lvl="1">
              <a:lnSpc>
                <a:spcPct val="120000"/>
              </a:lnSpc>
              <a:spcBef>
                <a:spcPct val="0"/>
              </a:spcBef>
              <a:buFont typeface="Wingdings" charset="0"/>
              <a:buNone/>
            </a:pPr>
            <a:endParaRPr lang="zh-CN" altLang="en-US" sz="3200" dirty="0">
              <a:latin typeface="Times New Roman" charset="0"/>
              <a:ea typeface="华文新魏" charset="0"/>
            </a:endParaRPr>
          </a:p>
        </p:txBody>
      </p:sp>
      <p:pic>
        <p:nvPicPr>
          <p:cNvPr id="30" name="图片 135" descr="u=207606497,4036238559&amp;fm=21&amp;gp=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854" y="3731668"/>
            <a:ext cx="760833" cy="936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1"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2" name="Picture 4" descr="E:\学校\2012110922144630394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99496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50"/>
                                        <p:tgtEl>
                                          <p:spTgt spid="24"/>
                                        </p:tgtEl>
                                      </p:cBhvr>
                                    </p:animEffect>
                                  </p:childTnLst>
                                </p:cTn>
                              </p:par>
                            </p:childTnLst>
                          </p:cTn>
                        </p:par>
                        <p:par>
                          <p:cTn id="8" fill="hold">
                            <p:stCondLst>
                              <p:cond delay="150"/>
                            </p:stCondLst>
                            <p:childTnLst>
                              <p:par>
                                <p:cTn id="9" presetID="10" presetClass="exit" presetSubtype="0" fill="hold" grpId="1" nodeType="afterEffect">
                                  <p:stCondLst>
                                    <p:cond delay="0"/>
                                  </p:stCondLst>
                                  <p:childTnLst>
                                    <p:animEffect transition="out" filter="fade">
                                      <p:cBhvr>
                                        <p:cTn id="10" dur="50"/>
                                        <p:tgtEl>
                                          <p:spTgt spid="24"/>
                                        </p:tgtEl>
                                      </p:cBhvr>
                                    </p:animEffect>
                                    <p:set>
                                      <p:cBhvr>
                                        <p:cTn id="11" dur="1" fill="hold">
                                          <p:stCondLst>
                                            <p:cond delay="49"/>
                                          </p:stCondLst>
                                        </p:cTn>
                                        <p:tgtEl>
                                          <p:spTgt spid="24"/>
                                        </p:tgtEl>
                                        <p:attrNameLst>
                                          <p:attrName>style.visibility</p:attrName>
                                        </p:attrNameLst>
                                      </p:cBhvr>
                                      <p:to>
                                        <p:strVal val="hidden"/>
                                      </p:to>
                                    </p:set>
                                  </p:childTnLst>
                                </p:cTn>
                              </p:par>
                            </p:childTnLst>
                          </p:cTn>
                        </p:par>
                        <p:par>
                          <p:cTn id="12" fill="hold">
                            <p:stCondLst>
                              <p:cond delay="200"/>
                            </p:stCondLst>
                            <p:childTnLst>
                              <p:par>
                                <p:cTn id="13" presetID="10" presetClass="entr" presetSubtype="0" fill="hold" grpId="2"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
                                        <p:tgtEl>
                                          <p:spTgt spid="24"/>
                                        </p:tgtEl>
                                      </p:cBhvr>
                                    </p:animEffect>
                                  </p:childTnLst>
                                </p:cTn>
                              </p:par>
                            </p:childTnLst>
                          </p:cTn>
                        </p:par>
                        <p:par>
                          <p:cTn id="16" fill="hold">
                            <p:stCondLst>
                              <p:cond delay="250"/>
                            </p:stCondLst>
                            <p:childTnLst>
                              <p:par>
                                <p:cTn id="17" presetID="10" presetClass="exit" presetSubtype="0" fill="hold" grpId="3" nodeType="afterEffect">
                                  <p:stCondLst>
                                    <p:cond delay="0"/>
                                  </p:stCondLst>
                                  <p:childTnLst>
                                    <p:animEffect transition="out" filter="fade">
                                      <p:cBhvr>
                                        <p:cTn id="18" dur="50"/>
                                        <p:tgtEl>
                                          <p:spTgt spid="24"/>
                                        </p:tgtEl>
                                      </p:cBhvr>
                                    </p:animEffect>
                                    <p:set>
                                      <p:cBhvr>
                                        <p:cTn id="19" dur="1" fill="hold">
                                          <p:stCondLst>
                                            <p:cond delay="49"/>
                                          </p:stCondLst>
                                        </p:cTn>
                                        <p:tgtEl>
                                          <p:spTgt spid="24"/>
                                        </p:tgtEl>
                                        <p:attrNameLst>
                                          <p:attrName>style.visibility</p:attrName>
                                        </p:attrNameLst>
                                      </p:cBhvr>
                                      <p:to>
                                        <p:strVal val="hidden"/>
                                      </p:to>
                                    </p:set>
                                  </p:childTnLst>
                                </p:cTn>
                              </p:par>
                            </p:childTnLst>
                          </p:cTn>
                        </p:par>
                        <p:par>
                          <p:cTn id="20" fill="hold">
                            <p:stCondLst>
                              <p:cond delay="300"/>
                            </p:stCondLst>
                            <p:childTnLst>
                              <p:par>
                                <p:cTn id="21" presetID="10" presetClass="entr" presetSubtype="0" fill="hold" grpId="4"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
                                        <p:tgtEl>
                                          <p:spTgt spid="24"/>
                                        </p:tgtEl>
                                      </p:cBhvr>
                                    </p:animEffect>
                                  </p:childTnLst>
                                </p:cTn>
                              </p:par>
                            </p:childTnLst>
                          </p:cTn>
                        </p:par>
                        <p:par>
                          <p:cTn id="24" fill="hold">
                            <p:stCondLst>
                              <p:cond delay="350"/>
                            </p:stCondLst>
                            <p:childTnLst>
                              <p:par>
                                <p:cTn id="25" presetID="22" presetClass="entr" presetSubtype="8"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50"/>
                                        <p:tgtEl>
                                          <p:spTgt spid="22"/>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200"/>
                                        <p:tgtEl>
                                          <p:spTgt spid="23"/>
                                        </p:tgtEl>
                                      </p:cBhvr>
                                    </p:animEffect>
                                  </p:childTnLst>
                                </p:cTn>
                              </p:par>
                            </p:childTnLst>
                          </p:cTn>
                        </p:par>
                        <p:par>
                          <p:cTn id="32" fill="hold">
                            <p:stCondLst>
                              <p:cond delay="700"/>
                            </p:stCondLst>
                            <p:childTnLst>
                              <p:par>
                                <p:cTn id="33" presetID="10" presetClass="entr" presetSubtype="0" fill="hold" nodeType="afterEffect">
                                  <p:stCondLst>
                                    <p:cond delay="0"/>
                                  </p:stCondLst>
                                  <p:childTnLst>
                                    <p:set>
                                      <p:cBhvr>
                                        <p:cTn id="34" dur="1" fill="hold">
                                          <p:stCondLst>
                                            <p:cond delay="0"/>
                                          </p:stCondLst>
                                        </p:cTn>
                                        <p:tgtEl>
                                          <p:spTgt spid="28">
                                            <p:txEl>
                                              <p:pRg st="0" end="0"/>
                                            </p:txEl>
                                          </p:spTgt>
                                        </p:tgtEl>
                                        <p:attrNameLst>
                                          <p:attrName>style.visibility</p:attrName>
                                        </p:attrNameLst>
                                      </p:cBhvr>
                                      <p:to>
                                        <p:strVal val="visible"/>
                                      </p:to>
                                    </p:set>
                                    <p:animEffect transition="in" filter="fade">
                                      <p:cBhvr>
                                        <p:cTn id="35" dur="200"/>
                                        <p:tgtEl>
                                          <p:spTgt spid="28">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8">
                                            <p:txEl>
                                              <p:pRg st="1" end="1"/>
                                            </p:txEl>
                                          </p:spTgt>
                                        </p:tgtEl>
                                        <p:attrNameLst>
                                          <p:attrName>style.visibility</p:attrName>
                                        </p:attrNameLst>
                                      </p:cBhvr>
                                      <p:to>
                                        <p:strVal val="visible"/>
                                      </p:to>
                                    </p:set>
                                    <p:animEffect transition="in" filter="fade">
                                      <p:cBhvr>
                                        <p:cTn id="38" dur="200"/>
                                        <p:tgtEl>
                                          <p:spTgt spid="2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xEl>
                                              <p:pRg st="2" end="2"/>
                                            </p:txEl>
                                          </p:spTgt>
                                        </p:tgtEl>
                                        <p:attrNameLst>
                                          <p:attrName>style.visibility</p:attrName>
                                        </p:attrNameLst>
                                      </p:cBhvr>
                                      <p:to>
                                        <p:strVal val="visible"/>
                                      </p:to>
                                    </p:set>
                                  </p:childTnLst>
                                </p:cTn>
                              </p:par>
                            </p:childTnLst>
                          </p:cTn>
                        </p:par>
                        <p:par>
                          <p:cTn id="51" fill="hold">
                            <p:stCondLst>
                              <p:cond delay="0"/>
                            </p:stCondLst>
                            <p:childTnLst>
                              <p:par>
                                <p:cTn id="52" presetID="10" presetClass="entr" presetSubtype="0" fill="hold" grpId="0"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250"/>
                                        <p:tgtEl>
                                          <p:spTgt spid="26"/>
                                        </p:tgtEl>
                                      </p:cBhvr>
                                    </p:animEffect>
                                  </p:childTnLst>
                                </p:cTn>
                              </p:par>
                              <p:par>
                                <p:cTn id="55" presetID="10"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250"/>
                                        <p:tgtEl>
                                          <p:spTgt spid="27"/>
                                        </p:tgtEl>
                                      </p:cBhvr>
                                    </p:animEffect>
                                  </p:childTnLst>
                                </p:cTn>
                              </p:par>
                              <p:par>
                                <p:cTn id="58" presetID="10" presetClass="entr" presetSubtype="0" fill="hold" nodeType="withEffect">
                                  <p:stCondLst>
                                    <p:cond delay="0"/>
                                  </p:stCondLst>
                                  <p:childTnLst>
                                    <p:set>
                                      <p:cBhvr>
                                        <p:cTn id="59" dur="1" fill="hold">
                                          <p:stCondLst>
                                            <p:cond delay="0"/>
                                          </p:stCondLst>
                                        </p:cTn>
                                        <p:tgtEl>
                                          <p:spTgt spid="26">
                                            <p:txEl>
                                              <p:pRg st="0" end="0"/>
                                            </p:txEl>
                                          </p:spTgt>
                                        </p:tgtEl>
                                        <p:attrNameLst>
                                          <p:attrName>style.visibility</p:attrName>
                                        </p:attrNameLst>
                                      </p:cBhvr>
                                      <p:to>
                                        <p:strVal val="visible"/>
                                      </p:to>
                                    </p:set>
                                    <p:animEffect transition="in" filter="fade">
                                      <p:cBhvr>
                                        <p:cTn id="60" dur="500"/>
                                        <p:tgtEl>
                                          <p:spTgt spid="26">
                                            <p:txEl>
                                              <p:pRg st="0" end="0"/>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26">
                                            <p:txEl>
                                              <p:pRg st="1" end="1"/>
                                            </p:txEl>
                                          </p:spTgt>
                                        </p:tgtEl>
                                        <p:attrNameLst>
                                          <p:attrName>style.visibility</p:attrName>
                                        </p:attrNameLst>
                                      </p:cBhvr>
                                      <p:to>
                                        <p:strVal val="visible"/>
                                      </p:to>
                                    </p:set>
                                    <p:animEffect transition="in" filter="fade">
                                      <p:cBhvr>
                                        <p:cTn id="63" dur="500"/>
                                        <p:tgtEl>
                                          <p:spTgt spid="26">
                                            <p:txEl>
                                              <p:pRg st="1" end="1"/>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6">
                                            <p:txEl>
                                              <p:pRg st="2" end="2"/>
                                            </p:txEl>
                                          </p:spTgt>
                                        </p:tgtEl>
                                        <p:attrNameLst>
                                          <p:attrName>style.visibility</p:attrName>
                                        </p:attrNameLst>
                                      </p:cBhvr>
                                      <p:to>
                                        <p:strVal val="visible"/>
                                      </p:to>
                                    </p:set>
                                    <p:animEffect transition="in" filter="fade">
                                      <p:cBhvr>
                                        <p:cTn id="66" dur="500"/>
                                        <p:tgtEl>
                                          <p:spTgt spid="26">
                                            <p:txEl>
                                              <p:pRg st="2" end="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6">
                                            <p:txEl>
                                              <p:pRg st="3" end="3"/>
                                            </p:txEl>
                                          </p:spTgt>
                                        </p:tgtEl>
                                        <p:attrNameLst>
                                          <p:attrName>style.visibility</p:attrName>
                                        </p:attrNameLst>
                                      </p:cBhvr>
                                      <p:to>
                                        <p:strVal val="visible"/>
                                      </p:to>
                                    </p:set>
                                    <p:animEffect transition="in" filter="wipe(left)">
                                      <p:cBhvr>
                                        <p:cTn id="71" dur="250"/>
                                        <p:tgtEl>
                                          <p:spTgt spid="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4" grpId="1" animBg="1"/>
      <p:bldP spid="24" grpId="2" animBg="1"/>
      <p:bldP spid="24" grpId="3" animBg="1"/>
      <p:bldP spid="24" grpId="4" animBg="1"/>
      <p:bldP spid="26" grpId="0"/>
      <p:bldP spid="29" grpId="0" build="allAtOnce"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8702" y="121744"/>
            <a:ext cx="10631711" cy="553998"/>
          </a:xfrm>
        </p:spPr>
        <p:txBody>
          <a:bodyPr/>
          <a:lstStyle/>
          <a:p>
            <a:r>
              <a:rPr lang="zh-CN" altLang="en-US" dirty="0"/>
              <a:t>浮点数加法</a:t>
            </a:r>
          </a:p>
        </p:txBody>
      </p:sp>
      <p:cxnSp>
        <p:nvCxnSpPr>
          <p:cNvPr id="4" name="直接连接符 3"/>
          <p:cNvCxnSpPr/>
          <p:nvPr/>
        </p:nvCxnSpPr>
        <p:spPr>
          <a:xfrm>
            <a:off x="2638822" y="1477346"/>
            <a:ext cx="0" cy="2799204"/>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5" name="流程图: 数据 4"/>
          <p:cNvSpPr/>
          <p:nvPr/>
        </p:nvSpPr>
        <p:spPr>
          <a:xfrm flipH="1" flipV="1">
            <a:off x="1500188" y="1196752"/>
            <a:ext cx="1426666" cy="252028"/>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联系 5"/>
          <p:cNvSpPr/>
          <p:nvPr/>
        </p:nvSpPr>
        <p:spPr>
          <a:xfrm>
            <a:off x="1198662" y="1160748"/>
            <a:ext cx="288032" cy="288032"/>
          </a:xfrm>
          <a:prstGeom prst="flowChartConnector">
            <a:avLst/>
          </a:prstGeom>
          <a:solidFill>
            <a:srgbClr val="005BE2"/>
          </a:solidFill>
          <a:ln>
            <a:solidFill>
              <a:srgbClr val="005B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5BE2"/>
              </a:solidFill>
            </a:endParaRPr>
          </a:p>
        </p:txBody>
      </p:sp>
      <p:cxnSp>
        <p:nvCxnSpPr>
          <p:cNvPr id="7" name="直接连接符 6"/>
          <p:cNvCxnSpPr/>
          <p:nvPr/>
        </p:nvCxnSpPr>
        <p:spPr>
          <a:xfrm>
            <a:off x="1486694" y="1448780"/>
            <a:ext cx="1152128"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41267" y="764704"/>
            <a:ext cx="825547" cy="602537"/>
          </a:xfrm>
          <a:prstGeom prst="rect">
            <a:avLst/>
          </a:prstGeom>
          <a:noFill/>
        </p:spPr>
        <p:txBody>
          <a:bodyPr wrap="none" lIns="0" tIns="0" rIns="0" bIns="0" rtlCol="0" anchor="ctr" anchorCtr="0">
            <a:spAutoFit/>
          </a:bodyPr>
          <a:lstStyle/>
          <a:p>
            <a:pPr marL="358775" indent="-358775"/>
            <a:r>
              <a:rPr lang="zh-CN" altLang="en-US" dirty="0">
                <a:solidFill>
                  <a:srgbClr val="005BE2"/>
                </a:solidFill>
                <a:latin typeface="+mj-ea"/>
                <a:ea typeface="+mj-ea"/>
              </a:rPr>
              <a:t>溢 出</a:t>
            </a:r>
          </a:p>
        </p:txBody>
      </p:sp>
      <p:sp>
        <p:nvSpPr>
          <p:cNvPr id="9" name="流程图: 联系 8"/>
          <p:cNvSpPr/>
          <p:nvPr/>
        </p:nvSpPr>
        <p:spPr>
          <a:xfrm>
            <a:off x="2566814" y="1376772"/>
            <a:ext cx="144016" cy="144016"/>
          </a:xfrm>
          <a:prstGeom prst="flowChartConnector">
            <a:avLst/>
          </a:prstGeom>
          <a:solidFill>
            <a:schemeClr val="bg1"/>
          </a:solidFill>
          <a:ln>
            <a:solidFill>
              <a:srgbClr val="005B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5BE2"/>
              </a:solidFill>
            </a:endParaRPr>
          </a:p>
        </p:txBody>
      </p:sp>
      <p:cxnSp>
        <p:nvCxnSpPr>
          <p:cNvPr id="10" name="直接连接符 9"/>
          <p:cNvCxnSpPr/>
          <p:nvPr/>
        </p:nvCxnSpPr>
        <p:spPr>
          <a:xfrm flipH="1">
            <a:off x="2638636" y="2060848"/>
            <a:ext cx="1944402"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11" name="流程图: 数据 10"/>
          <p:cNvSpPr/>
          <p:nvPr/>
        </p:nvSpPr>
        <p:spPr>
          <a:xfrm flipH="1" flipV="1">
            <a:off x="2777689" y="1908355"/>
            <a:ext cx="2237395" cy="126014"/>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H="1">
            <a:off x="2638822" y="2792129"/>
            <a:ext cx="1944402"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13" name="流程图: 数据 12"/>
          <p:cNvSpPr/>
          <p:nvPr/>
        </p:nvSpPr>
        <p:spPr>
          <a:xfrm flipH="1" flipV="1">
            <a:off x="2777875" y="2639636"/>
            <a:ext cx="2237395" cy="126014"/>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050186" y="2264505"/>
            <a:ext cx="1533037" cy="516423"/>
          </a:xfrm>
          <a:prstGeom prst="rect">
            <a:avLst/>
          </a:prstGeom>
          <a:noFill/>
        </p:spPr>
        <p:txBody>
          <a:bodyPr wrap="square" lIns="0" tIns="0" rIns="0" bIns="0" rtlCol="0" anchor="ctr" anchorCtr="0">
            <a:spAutoFit/>
          </a:bodyPr>
          <a:lstStyle/>
          <a:p>
            <a:r>
              <a:rPr lang="zh-CN" altLang="en-US" sz="2400" dirty="0">
                <a:solidFill>
                  <a:srgbClr val="005BE2"/>
                </a:solidFill>
                <a:latin typeface="+mj-ea"/>
                <a:ea typeface="+mj-ea"/>
              </a:rPr>
              <a:t>阶码下溢</a:t>
            </a:r>
          </a:p>
        </p:txBody>
      </p:sp>
      <p:cxnSp>
        <p:nvCxnSpPr>
          <p:cNvPr id="15" name="直接连接符 14"/>
          <p:cNvCxnSpPr/>
          <p:nvPr/>
        </p:nvCxnSpPr>
        <p:spPr>
          <a:xfrm flipH="1">
            <a:off x="2638823" y="3532833"/>
            <a:ext cx="1944402"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16" name="流程图: 数据 15"/>
          <p:cNvSpPr/>
          <p:nvPr/>
        </p:nvSpPr>
        <p:spPr>
          <a:xfrm flipH="1" flipV="1">
            <a:off x="2777876" y="3380340"/>
            <a:ext cx="2237395" cy="126014"/>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050187" y="2984585"/>
            <a:ext cx="1533037" cy="516423"/>
          </a:xfrm>
          <a:prstGeom prst="rect">
            <a:avLst/>
          </a:prstGeom>
          <a:noFill/>
        </p:spPr>
        <p:txBody>
          <a:bodyPr wrap="square" lIns="0" tIns="0" rIns="0" bIns="0" rtlCol="0" anchor="ctr" anchorCtr="0">
            <a:spAutoFit/>
          </a:bodyPr>
          <a:lstStyle/>
          <a:p>
            <a:r>
              <a:rPr lang="zh-CN" altLang="en-US" sz="2400" dirty="0">
                <a:solidFill>
                  <a:srgbClr val="005BE2"/>
                </a:solidFill>
                <a:latin typeface="+mj-ea"/>
                <a:ea typeface="+mj-ea"/>
              </a:rPr>
              <a:t>尾数上溢</a:t>
            </a:r>
          </a:p>
        </p:txBody>
      </p:sp>
      <p:cxnSp>
        <p:nvCxnSpPr>
          <p:cNvPr id="18" name="直接连接符 17"/>
          <p:cNvCxnSpPr/>
          <p:nvPr/>
        </p:nvCxnSpPr>
        <p:spPr>
          <a:xfrm flipH="1">
            <a:off x="2638635" y="4276550"/>
            <a:ext cx="1944402"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19" name="流程图: 数据 18"/>
          <p:cNvSpPr/>
          <p:nvPr/>
        </p:nvSpPr>
        <p:spPr>
          <a:xfrm flipH="1" flipV="1">
            <a:off x="2777688" y="4124057"/>
            <a:ext cx="2237395" cy="126014"/>
          </a:xfrm>
          <a:prstGeom prst="flowChartInputOutp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3049999" y="3717032"/>
            <a:ext cx="1533037" cy="516423"/>
          </a:xfrm>
          <a:prstGeom prst="rect">
            <a:avLst/>
          </a:prstGeom>
          <a:noFill/>
        </p:spPr>
        <p:txBody>
          <a:bodyPr wrap="square" lIns="0" tIns="0" rIns="0" bIns="0" rtlCol="0" anchor="ctr" anchorCtr="0">
            <a:spAutoFit/>
          </a:bodyPr>
          <a:lstStyle/>
          <a:p>
            <a:r>
              <a:rPr lang="zh-CN" altLang="en-US" sz="2400" dirty="0">
                <a:solidFill>
                  <a:srgbClr val="005BE2"/>
                </a:solidFill>
                <a:latin typeface="+mj-ea"/>
                <a:ea typeface="+mj-ea"/>
              </a:rPr>
              <a:t>尾数下溢</a:t>
            </a:r>
          </a:p>
        </p:txBody>
      </p:sp>
      <p:sp>
        <p:nvSpPr>
          <p:cNvPr id="21" name="TextBox 36"/>
          <p:cNvSpPr txBox="1"/>
          <p:nvPr/>
        </p:nvSpPr>
        <p:spPr>
          <a:xfrm>
            <a:off x="3050188" y="1544425"/>
            <a:ext cx="1533037" cy="516423"/>
          </a:xfrm>
          <a:prstGeom prst="rect">
            <a:avLst/>
          </a:prstGeom>
          <a:noFill/>
        </p:spPr>
        <p:txBody>
          <a:bodyPr wrap="square" lIns="0" tIns="0" rIns="0" bIns="0" rtlCol="0" anchor="ctr" anchorCtr="0">
            <a:spAutoFit/>
          </a:bodyPr>
          <a:lstStyle/>
          <a:p>
            <a:r>
              <a:rPr lang="zh-CN" altLang="en-US" sz="2400" dirty="0">
                <a:solidFill>
                  <a:srgbClr val="005BE2"/>
                </a:solidFill>
                <a:latin typeface="+mj-ea"/>
                <a:ea typeface="+mj-ea"/>
              </a:rPr>
              <a:t>阶码上溢</a:t>
            </a:r>
          </a:p>
        </p:txBody>
      </p:sp>
      <p:cxnSp>
        <p:nvCxnSpPr>
          <p:cNvPr id="22" name="直接连接符 25"/>
          <p:cNvCxnSpPr/>
          <p:nvPr/>
        </p:nvCxnSpPr>
        <p:spPr>
          <a:xfrm flipH="1">
            <a:off x="4691050" y="4290372"/>
            <a:ext cx="936104" cy="0"/>
          </a:xfrm>
          <a:prstGeom prst="line">
            <a:avLst/>
          </a:prstGeom>
          <a:ln w="12700">
            <a:solidFill>
              <a:srgbClr val="005BE2"/>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627154" y="3717032"/>
            <a:ext cx="6273328" cy="1190856"/>
          </a:xfrm>
          <a:prstGeom prst="rect">
            <a:avLst/>
          </a:prstGeom>
          <a:solidFill>
            <a:srgbClr val="B9E1FF"/>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4" name="流程图: 联系 20"/>
          <p:cNvSpPr/>
          <p:nvPr/>
        </p:nvSpPr>
        <p:spPr>
          <a:xfrm>
            <a:off x="4583038" y="4218364"/>
            <a:ext cx="144016" cy="144016"/>
          </a:xfrm>
          <a:prstGeom prst="flowChartConnector">
            <a:avLst/>
          </a:prstGeom>
          <a:solidFill>
            <a:schemeClr val="bg1"/>
          </a:solidFill>
          <a:ln>
            <a:solidFill>
              <a:srgbClr val="005B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5BE2"/>
              </a:solidFill>
            </a:endParaRPr>
          </a:p>
        </p:txBody>
      </p:sp>
      <p:sp>
        <p:nvSpPr>
          <p:cNvPr id="28" name="TextBox 7"/>
          <p:cNvSpPr txBox="1"/>
          <p:nvPr/>
        </p:nvSpPr>
        <p:spPr>
          <a:xfrm>
            <a:off x="6599263" y="3861048"/>
            <a:ext cx="4320479" cy="978292"/>
          </a:xfrm>
          <a:prstGeom prst="rect">
            <a:avLst/>
          </a:prstGeom>
          <a:noFill/>
        </p:spPr>
        <p:txBody>
          <a:bodyPr wrap="none" lIns="0" tIns="0" rIns="0" bIns="0" rtlCol="0" anchor="t" anchorCtr="0">
            <a:noAutofit/>
          </a:bodyPr>
          <a:lstStyle/>
          <a:p>
            <a:pPr>
              <a:lnSpc>
                <a:spcPct val="120000"/>
              </a:lnSpc>
            </a:pPr>
            <a:r>
              <a:rPr lang="zh-CN" altLang="en-US" dirty="0">
                <a:solidFill>
                  <a:srgbClr val="FF0000"/>
                </a:solidFill>
                <a:latin typeface="+mn-lt"/>
                <a:ea typeface="+mn-ea"/>
              </a:rPr>
              <a:t>在将尾数右移时，尾数的最低有效位从</a:t>
            </a:r>
            <a:endParaRPr lang="en-US" altLang="zh-CN" dirty="0">
              <a:solidFill>
                <a:srgbClr val="FF0000"/>
              </a:solidFill>
              <a:latin typeface="+mn-lt"/>
              <a:ea typeface="+mn-ea"/>
            </a:endParaRPr>
          </a:p>
          <a:p>
            <a:pPr>
              <a:lnSpc>
                <a:spcPct val="120000"/>
              </a:lnSpc>
            </a:pPr>
            <a:r>
              <a:rPr lang="zh-CN" altLang="en-US" dirty="0">
                <a:solidFill>
                  <a:srgbClr val="FF0000"/>
                </a:solidFill>
                <a:latin typeface="+mn-lt"/>
                <a:ea typeface="+mn-ea"/>
              </a:rPr>
              <a:t>尾数域右端移出去，丢失了有效信息</a:t>
            </a:r>
          </a:p>
        </p:txBody>
      </p:sp>
      <p:sp>
        <p:nvSpPr>
          <p:cNvPr id="27" name="矩形 26"/>
          <p:cNvSpPr/>
          <p:nvPr/>
        </p:nvSpPr>
        <p:spPr>
          <a:xfrm>
            <a:off x="1846734" y="5301208"/>
            <a:ext cx="6480720" cy="1008112"/>
          </a:xfrm>
          <a:prstGeom prst="rect">
            <a:avLst/>
          </a:prstGeom>
        </p:spPr>
        <p:style>
          <a:lnRef idx="2">
            <a:schemeClr val="accent6"/>
          </a:lnRef>
          <a:fillRef idx="1">
            <a:schemeClr val="lt1"/>
          </a:fillRef>
          <a:effectRef idx="0">
            <a:schemeClr val="accent6"/>
          </a:effectRef>
          <a:fontRef idx="minor">
            <a:schemeClr val="dk1"/>
          </a:fontRef>
        </p:style>
        <p:txBody>
          <a:bodyPr lIns="180000" rtlCol="0" anchor="ctr"/>
          <a:lstStyle/>
          <a:p>
            <a:pPr algn="l">
              <a:lnSpc>
                <a:spcPct val="110000"/>
              </a:lnSpc>
              <a:spcBef>
                <a:spcPts val="1206"/>
              </a:spcBef>
            </a:pPr>
            <a:r>
              <a:rPr lang="en-US" altLang="zh-CN" sz="3200" dirty="0">
                <a:solidFill>
                  <a:srgbClr val="000000"/>
                </a:solidFill>
                <a:latin typeface="华文新魏"/>
                <a:ea typeface="华文新魏"/>
                <a:cs typeface="华文新魏"/>
              </a:rPr>
              <a:t>1</a:t>
            </a:r>
            <a:r>
              <a:rPr lang="zh-CN" altLang="en-US" sz="3200" dirty="0">
                <a:solidFill>
                  <a:srgbClr val="000000"/>
                </a:solidFill>
                <a:latin typeface="华文新魏"/>
                <a:ea typeface="华文新魏"/>
                <a:cs typeface="华文新魏"/>
              </a:rPr>
              <a:t>、进行舍入处理</a:t>
            </a:r>
            <a:endParaRPr lang="en-US" altLang="zh-CN" sz="3200" dirty="0">
              <a:solidFill>
                <a:srgbClr val="000000"/>
              </a:solidFill>
              <a:latin typeface="华文新魏"/>
              <a:ea typeface="华文新魏"/>
              <a:cs typeface="华文新魏"/>
            </a:endParaRPr>
          </a:p>
          <a:p>
            <a:pPr algn="l">
              <a:lnSpc>
                <a:spcPct val="110000"/>
              </a:lnSpc>
            </a:pPr>
            <a:r>
              <a:rPr lang="en-US" altLang="zh-CN" sz="3200" dirty="0">
                <a:solidFill>
                  <a:srgbClr val="000000"/>
                </a:solidFill>
                <a:latin typeface="华文新魏"/>
                <a:ea typeface="华文新魏"/>
                <a:cs typeface="华文新魏"/>
              </a:rPr>
              <a:t>2</a:t>
            </a:r>
            <a:r>
              <a:rPr lang="zh-CN" altLang="en-US" sz="3200" dirty="0">
                <a:solidFill>
                  <a:srgbClr val="000000"/>
                </a:solidFill>
                <a:latin typeface="华文新魏"/>
                <a:ea typeface="华文新魏"/>
                <a:cs typeface="华文新魏"/>
              </a:rPr>
              <a:t>、在运算过程中，添加保护位</a:t>
            </a:r>
          </a:p>
        </p:txBody>
      </p:sp>
      <p:pic>
        <p:nvPicPr>
          <p:cNvPr id="29" name="图片 135" descr="u=207606497,4036238559&amp;fm=21&amp;gp=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622" y="5229200"/>
            <a:ext cx="760833" cy="936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0"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1" name="Picture 4" descr="E:\学校\2012110922144630394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75810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50"/>
                                        <p:tgtEl>
                                          <p:spTgt spid="24"/>
                                        </p:tgtEl>
                                      </p:cBhvr>
                                    </p:animEffect>
                                  </p:childTnLst>
                                </p:cTn>
                              </p:par>
                            </p:childTnLst>
                          </p:cTn>
                        </p:par>
                        <p:par>
                          <p:cTn id="8" fill="hold">
                            <p:stCondLst>
                              <p:cond delay="150"/>
                            </p:stCondLst>
                            <p:childTnLst>
                              <p:par>
                                <p:cTn id="9" presetID="10" presetClass="exit" presetSubtype="0" fill="hold" grpId="1" nodeType="afterEffect">
                                  <p:stCondLst>
                                    <p:cond delay="0"/>
                                  </p:stCondLst>
                                  <p:childTnLst>
                                    <p:animEffect transition="out" filter="fade">
                                      <p:cBhvr>
                                        <p:cTn id="10" dur="150"/>
                                        <p:tgtEl>
                                          <p:spTgt spid="24"/>
                                        </p:tgtEl>
                                      </p:cBhvr>
                                    </p:animEffect>
                                    <p:set>
                                      <p:cBhvr>
                                        <p:cTn id="11" dur="1" fill="hold">
                                          <p:stCondLst>
                                            <p:cond delay="149"/>
                                          </p:stCondLst>
                                        </p:cTn>
                                        <p:tgtEl>
                                          <p:spTgt spid="24"/>
                                        </p:tgtEl>
                                        <p:attrNameLst>
                                          <p:attrName>style.visibility</p:attrName>
                                        </p:attrNameLst>
                                      </p:cBhvr>
                                      <p:to>
                                        <p:strVal val="hidden"/>
                                      </p:to>
                                    </p:set>
                                  </p:childTnLst>
                                </p:cTn>
                              </p:par>
                            </p:childTnLst>
                          </p:cTn>
                        </p:par>
                        <p:par>
                          <p:cTn id="12" fill="hold">
                            <p:stCondLst>
                              <p:cond delay="300"/>
                            </p:stCondLst>
                            <p:childTnLst>
                              <p:par>
                                <p:cTn id="13" presetID="10" presetClass="entr" presetSubtype="0" fill="hold" grpId="2"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50"/>
                                        <p:tgtEl>
                                          <p:spTgt spid="24"/>
                                        </p:tgtEl>
                                      </p:cBhvr>
                                    </p:animEffect>
                                  </p:childTnLst>
                                </p:cTn>
                              </p:par>
                            </p:childTnLst>
                          </p:cTn>
                        </p:par>
                        <p:par>
                          <p:cTn id="16" fill="hold">
                            <p:stCondLst>
                              <p:cond delay="450"/>
                            </p:stCondLst>
                            <p:childTnLst>
                              <p:par>
                                <p:cTn id="17" presetID="10" presetClass="exit" presetSubtype="0" fill="hold" grpId="3" nodeType="afterEffect">
                                  <p:stCondLst>
                                    <p:cond delay="0"/>
                                  </p:stCondLst>
                                  <p:childTnLst>
                                    <p:animEffect transition="out" filter="fade">
                                      <p:cBhvr>
                                        <p:cTn id="18" dur="150"/>
                                        <p:tgtEl>
                                          <p:spTgt spid="24"/>
                                        </p:tgtEl>
                                      </p:cBhvr>
                                    </p:animEffect>
                                    <p:set>
                                      <p:cBhvr>
                                        <p:cTn id="19" dur="1" fill="hold">
                                          <p:stCondLst>
                                            <p:cond delay="149"/>
                                          </p:stCondLst>
                                        </p:cTn>
                                        <p:tgtEl>
                                          <p:spTgt spid="24"/>
                                        </p:tgtEl>
                                        <p:attrNameLst>
                                          <p:attrName>style.visibility</p:attrName>
                                        </p:attrNameLst>
                                      </p:cBhvr>
                                      <p:to>
                                        <p:strVal val="hidden"/>
                                      </p:to>
                                    </p:set>
                                  </p:childTnLst>
                                </p:cTn>
                              </p:par>
                            </p:childTnLst>
                          </p:cTn>
                        </p:par>
                        <p:par>
                          <p:cTn id="20" fill="hold">
                            <p:stCondLst>
                              <p:cond delay="600"/>
                            </p:stCondLst>
                            <p:childTnLst>
                              <p:par>
                                <p:cTn id="21" presetID="10" presetClass="entr" presetSubtype="0" fill="hold" grpId="4"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50"/>
                                        <p:tgtEl>
                                          <p:spTgt spid="24"/>
                                        </p:tgtEl>
                                      </p:cBhvr>
                                    </p:animEffect>
                                  </p:childTnLst>
                                </p:cTn>
                              </p:par>
                            </p:childTnLst>
                          </p:cTn>
                        </p:par>
                        <p:par>
                          <p:cTn id="24" fill="hold">
                            <p:stCondLst>
                              <p:cond delay="750"/>
                            </p:stCondLst>
                            <p:childTnLst>
                              <p:par>
                                <p:cTn id="25" presetID="22" presetClass="entr" presetSubtype="8"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250"/>
                                        <p:tgtEl>
                                          <p:spTgt spid="22"/>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200"/>
                                        <p:tgtEl>
                                          <p:spTgt spid="23"/>
                                        </p:tgtEl>
                                      </p:cBhvr>
                                    </p:animEffect>
                                  </p:childTnLst>
                                </p:cTn>
                              </p:par>
                            </p:childTnLst>
                          </p:cTn>
                        </p:par>
                        <p:par>
                          <p:cTn id="32" fill="hold">
                            <p:stCondLst>
                              <p:cond delay="1200"/>
                            </p:stCondLst>
                            <p:childTnLst>
                              <p:par>
                                <p:cTn id="33" presetID="10" presetClass="entr" presetSubtype="0" fill="hold" nodeType="afterEffect">
                                  <p:stCondLst>
                                    <p:cond delay="0"/>
                                  </p:stCondLst>
                                  <p:childTnLst>
                                    <p:set>
                                      <p:cBhvr>
                                        <p:cTn id="34" dur="1" fill="hold">
                                          <p:stCondLst>
                                            <p:cond delay="0"/>
                                          </p:stCondLst>
                                        </p:cTn>
                                        <p:tgtEl>
                                          <p:spTgt spid="28">
                                            <p:txEl>
                                              <p:pRg st="0" end="0"/>
                                            </p:txEl>
                                          </p:spTgt>
                                        </p:tgtEl>
                                        <p:attrNameLst>
                                          <p:attrName>style.visibility</p:attrName>
                                        </p:attrNameLst>
                                      </p:cBhvr>
                                      <p:to>
                                        <p:strVal val="visible"/>
                                      </p:to>
                                    </p:set>
                                    <p:animEffect transition="in" filter="fade">
                                      <p:cBhvr>
                                        <p:cTn id="35" dur="200"/>
                                        <p:tgtEl>
                                          <p:spTgt spid="28">
                                            <p:txEl>
                                              <p:pRg st="0" end="0"/>
                                            </p:txEl>
                                          </p:spTgt>
                                        </p:tgtEl>
                                      </p:cBhvr>
                                    </p:animEffect>
                                  </p:childTnLst>
                                </p:cTn>
                              </p:par>
                            </p:childTnLst>
                          </p:cTn>
                        </p:par>
                        <p:par>
                          <p:cTn id="36" fill="hold">
                            <p:stCondLst>
                              <p:cond delay="1400"/>
                            </p:stCondLst>
                            <p:childTnLst>
                              <p:par>
                                <p:cTn id="37" presetID="10" presetClass="entr" presetSubtype="0" fill="hold" nodeType="afterEffect">
                                  <p:stCondLst>
                                    <p:cond delay="0"/>
                                  </p:stCondLst>
                                  <p:childTnLst>
                                    <p:set>
                                      <p:cBhvr>
                                        <p:cTn id="38" dur="1" fill="hold">
                                          <p:stCondLst>
                                            <p:cond delay="0"/>
                                          </p:stCondLst>
                                        </p:cTn>
                                        <p:tgtEl>
                                          <p:spTgt spid="28">
                                            <p:txEl>
                                              <p:pRg st="1" end="1"/>
                                            </p:txEl>
                                          </p:spTgt>
                                        </p:tgtEl>
                                        <p:attrNameLst>
                                          <p:attrName>style.visibility</p:attrName>
                                        </p:attrNameLst>
                                      </p:cBhvr>
                                      <p:to>
                                        <p:strVal val="visible"/>
                                      </p:to>
                                    </p:set>
                                    <p:animEffect transition="in" filter="fade">
                                      <p:cBhvr>
                                        <p:cTn id="39" dur="200"/>
                                        <p:tgtEl>
                                          <p:spTgt spid="28">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250"/>
                                        <p:tgtEl>
                                          <p:spTgt spid="27"/>
                                        </p:tgtEl>
                                      </p:cBhvr>
                                    </p:animEffec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4" grpId="1" animBg="1"/>
      <p:bldP spid="24" grpId="2" animBg="1"/>
      <p:bldP spid="24" grpId="3" animBg="1"/>
      <p:bldP spid="24" grpId="4"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8702" y="121744"/>
            <a:ext cx="10631711" cy="553998"/>
          </a:xfrm>
        </p:spPr>
        <p:txBody>
          <a:bodyPr/>
          <a:lstStyle/>
          <a:p>
            <a:r>
              <a:rPr lang="zh-CN" altLang="en-US" dirty="0"/>
              <a:t>浮点数加法</a:t>
            </a:r>
          </a:p>
        </p:txBody>
      </p:sp>
      <p:sp>
        <p:nvSpPr>
          <p:cNvPr id="3" name="内容占位符 2"/>
          <p:cNvSpPr>
            <a:spLocks noGrp="1"/>
          </p:cNvSpPr>
          <p:nvPr>
            <p:ph idx="1"/>
          </p:nvPr>
        </p:nvSpPr>
        <p:spPr/>
        <p:txBody>
          <a:bodyPr/>
          <a:lstStyle/>
          <a:p>
            <a:r>
              <a:rPr lang="zh-CN" altLang="en-US" sz="2800" b="1" dirty="0">
                <a:solidFill>
                  <a:srgbClr val="005BE2"/>
                </a:solidFill>
                <a:latin typeface="+mj-ea"/>
                <a:ea typeface="+mj-ea"/>
              </a:rPr>
              <a:t>浮点数加法步骤</a:t>
            </a:r>
            <a:endParaRPr lang="en-US" altLang="zh-CN" sz="2800" b="1" dirty="0">
              <a:solidFill>
                <a:srgbClr val="005BE2"/>
              </a:solidFill>
              <a:latin typeface="+mj-ea"/>
              <a:ea typeface="+mj-ea"/>
            </a:endParaRPr>
          </a:p>
          <a:p>
            <a:pPr lvl="1"/>
            <a:r>
              <a:rPr lang="zh-CN" altLang="en-US" dirty="0">
                <a:cs typeface="Arial" charset="0"/>
              </a:rPr>
              <a:t>求阶差</a:t>
            </a:r>
            <a:endParaRPr lang="en-US" altLang="zh-CN" dirty="0">
              <a:cs typeface="Arial" charset="0"/>
            </a:endParaRPr>
          </a:p>
          <a:p>
            <a:pPr lvl="1"/>
            <a:r>
              <a:rPr lang="zh-CN" altLang="en-US" dirty="0">
                <a:cs typeface="Arial" charset="0"/>
              </a:rPr>
              <a:t>对阶</a:t>
            </a:r>
            <a:endParaRPr lang="en-US" altLang="zh-CN" dirty="0">
              <a:cs typeface="Arial" charset="0"/>
            </a:endParaRPr>
          </a:p>
          <a:p>
            <a:pPr lvl="1"/>
            <a:r>
              <a:rPr lang="zh-CN" altLang="en-US" dirty="0">
                <a:cs typeface="Arial" charset="0"/>
              </a:rPr>
              <a:t>尾数相加</a:t>
            </a:r>
            <a:endParaRPr lang="en-US" altLang="zh-CN" dirty="0">
              <a:cs typeface="Arial" charset="0"/>
            </a:endParaRPr>
          </a:p>
          <a:p>
            <a:pPr lvl="1"/>
            <a:r>
              <a:rPr lang="zh-CN" altLang="en-US" dirty="0">
                <a:cs typeface="Arial" charset="0"/>
              </a:rPr>
              <a:t>规格化</a:t>
            </a:r>
            <a:r>
              <a:rPr lang="zh-CN" altLang="en-US" dirty="0">
                <a:solidFill>
                  <a:srgbClr val="FF0000"/>
                </a:solidFill>
                <a:cs typeface="Arial" charset="0"/>
              </a:rPr>
              <a:t>并判溢出</a:t>
            </a:r>
            <a:endParaRPr lang="en-US" altLang="zh-CN" dirty="0">
              <a:solidFill>
                <a:srgbClr val="FF0000"/>
              </a:solidFill>
              <a:cs typeface="Arial" charset="0"/>
            </a:endParaRPr>
          </a:p>
          <a:p>
            <a:pPr lvl="1"/>
            <a:r>
              <a:rPr lang="zh-CN" altLang="en-US" dirty="0">
                <a:cs typeface="Arial" charset="0"/>
              </a:rPr>
              <a:t>舍入</a:t>
            </a:r>
            <a:endParaRPr lang="en-US" altLang="zh-CN" dirty="0">
              <a:cs typeface="Arial" charset="0"/>
            </a:endParaRPr>
          </a:p>
          <a:p>
            <a:pPr lvl="1"/>
            <a:r>
              <a:rPr lang="zh-CN" altLang="en-US" dirty="0">
                <a:cs typeface="Arial" charset="0"/>
              </a:rPr>
              <a:t>置</a:t>
            </a:r>
            <a:r>
              <a:rPr lang="en-US" altLang="zh-CN" dirty="0">
                <a:cs typeface="Arial" charset="0"/>
              </a:rPr>
              <a:t>0</a:t>
            </a:r>
            <a:endParaRPr lang="zh-CN" altLang="en-US" dirty="0">
              <a:cs typeface="Arial" charset="0"/>
            </a:endParaRPr>
          </a:p>
          <a:p>
            <a:endParaRPr lang="zh-CN" altLang="en-US" dirty="0"/>
          </a:p>
        </p:txBody>
      </p:sp>
      <p:sp>
        <p:nvSpPr>
          <p:cNvPr id="6" name="椭圆 5"/>
          <p:cNvSpPr/>
          <p:nvPr/>
        </p:nvSpPr>
        <p:spPr>
          <a:xfrm>
            <a:off x="406574" y="3645024"/>
            <a:ext cx="2808312" cy="1296144"/>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5"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7"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37520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8702" y="121744"/>
            <a:ext cx="10631711" cy="553998"/>
          </a:xfrm>
        </p:spPr>
        <p:txBody>
          <a:bodyPr/>
          <a:lstStyle/>
          <a:p>
            <a:r>
              <a:rPr lang="zh-CN" altLang="en-US" dirty="0"/>
              <a:t>浮点数加法 </a:t>
            </a:r>
          </a:p>
        </p:txBody>
      </p:sp>
      <p:sp>
        <p:nvSpPr>
          <p:cNvPr id="3" name="内容占位符 2"/>
          <p:cNvSpPr>
            <a:spLocks noGrp="1"/>
          </p:cNvSpPr>
          <p:nvPr>
            <p:ph idx="1"/>
          </p:nvPr>
        </p:nvSpPr>
        <p:spPr/>
        <p:txBody>
          <a:bodyPr/>
          <a:lstStyle/>
          <a:p>
            <a:r>
              <a:rPr lang="zh-CN" altLang="en-US" sz="2800" b="1" dirty="0">
                <a:solidFill>
                  <a:srgbClr val="005BE2"/>
                </a:solidFill>
                <a:latin typeface="+mj-ea"/>
                <a:ea typeface="+mj-ea"/>
              </a:rPr>
              <a:t>浮点数加法步骤</a:t>
            </a:r>
            <a:endParaRPr lang="en-US" altLang="zh-CN" sz="2800" b="1" dirty="0">
              <a:solidFill>
                <a:srgbClr val="005BE2"/>
              </a:solidFill>
              <a:latin typeface="+mj-ea"/>
              <a:ea typeface="+mj-ea"/>
            </a:endParaRPr>
          </a:p>
          <a:p>
            <a:pPr lvl="1"/>
            <a:r>
              <a:rPr lang="zh-CN" altLang="en-US" dirty="0">
                <a:cs typeface="Arial" charset="0"/>
              </a:rPr>
              <a:t>求阶差</a:t>
            </a:r>
            <a:endParaRPr lang="en-US" altLang="zh-CN" dirty="0">
              <a:cs typeface="Arial" charset="0"/>
            </a:endParaRPr>
          </a:p>
          <a:p>
            <a:pPr lvl="1"/>
            <a:r>
              <a:rPr lang="zh-CN" altLang="en-US" dirty="0">
                <a:cs typeface="Arial" charset="0"/>
              </a:rPr>
              <a:t>对阶</a:t>
            </a:r>
            <a:endParaRPr lang="en-US" altLang="zh-CN" dirty="0">
              <a:cs typeface="Arial" charset="0"/>
            </a:endParaRPr>
          </a:p>
          <a:p>
            <a:pPr lvl="1"/>
            <a:r>
              <a:rPr lang="zh-CN" altLang="en-US" dirty="0">
                <a:cs typeface="Arial" charset="0"/>
              </a:rPr>
              <a:t>尾数相加</a:t>
            </a:r>
            <a:endParaRPr lang="en-US" altLang="zh-CN" dirty="0">
              <a:cs typeface="Arial" charset="0"/>
            </a:endParaRPr>
          </a:p>
          <a:p>
            <a:pPr lvl="1"/>
            <a:r>
              <a:rPr lang="zh-CN" altLang="en-US" dirty="0">
                <a:cs typeface="Arial" charset="0"/>
              </a:rPr>
              <a:t>规格化</a:t>
            </a:r>
            <a:endParaRPr lang="en-US" altLang="zh-CN" dirty="0">
              <a:cs typeface="Arial" charset="0"/>
            </a:endParaRPr>
          </a:p>
          <a:p>
            <a:pPr lvl="1"/>
            <a:r>
              <a:rPr lang="zh-CN" altLang="en-US" dirty="0">
                <a:solidFill>
                  <a:srgbClr val="FF0000"/>
                </a:solidFill>
                <a:cs typeface="Arial" charset="0"/>
              </a:rPr>
              <a:t>舍入</a:t>
            </a:r>
            <a:endParaRPr lang="en-US" altLang="zh-CN" dirty="0">
              <a:solidFill>
                <a:srgbClr val="FF0000"/>
              </a:solidFill>
              <a:cs typeface="Arial" charset="0"/>
            </a:endParaRPr>
          </a:p>
          <a:p>
            <a:pPr lvl="1"/>
            <a:r>
              <a:rPr lang="zh-CN" altLang="en-US" dirty="0">
                <a:cs typeface="Arial" charset="0"/>
              </a:rPr>
              <a:t>置</a:t>
            </a:r>
            <a:r>
              <a:rPr lang="en-US" altLang="zh-CN" dirty="0">
                <a:cs typeface="Arial" charset="0"/>
              </a:rPr>
              <a:t>0</a:t>
            </a:r>
            <a:endParaRPr lang="zh-CN" altLang="en-US" dirty="0">
              <a:cs typeface="Arial" charset="0"/>
            </a:endParaRPr>
          </a:p>
          <a:p>
            <a:endParaRPr lang="zh-CN" altLang="en-US" dirty="0"/>
          </a:p>
        </p:txBody>
      </p:sp>
      <p:sp>
        <p:nvSpPr>
          <p:cNvPr id="4" name="矩形 3"/>
          <p:cNvSpPr/>
          <p:nvPr/>
        </p:nvSpPr>
        <p:spPr>
          <a:xfrm>
            <a:off x="3070870" y="3501008"/>
            <a:ext cx="6840760" cy="7920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lvl="1" eaLnBrk="0" hangingPunct="0">
              <a:lnSpc>
                <a:spcPct val="100000"/>
              </a:lnSpc>
              <a:spcBef>
                <a:spcPts val="0"/>
              </a:spcBef>
              <a:defRPr/>
            </a:pPr>
            <a:r>
              <a:rPr lang="zh-CN" altLang="en-US" dirty="0">
                <a:solidFill>
                  <a:srgbClr val="FF0000"/>
                </a:solidFill>
                <a:latin typeface="+mj-ea"/>
                <a:ea typeface="+mj-ea"/>
              </a:rPr>
              <a:t>如果尾数比规定位数长，需考虑舍入</a:t>
            </a:r>
            <a:endParaRPr lang="en-US" altLang="zh-CN" dirty="0">
              <a:solidFill>
                <a:srgbClr val="FF0000"/>
              </a:solidFill>
              <a:latin typeface="+mj-ea"/>
              <a:ea typeface="+mj-ea"/>
            </a:endParaRPr>
          </a:p>
        </p:txBody>
      </p:sp>
      <p:cxnSp>
        <p:nvCxnSpPr>
          <p:cNvPr id="5"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6"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6946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8702" y="121744"/>
            <a:ext cx="10631711" cy="553998"/>
          </a:xfrm>
        </p:spPr>
        <p:txBody>
          <a:bodyPr/>
          <a:lstStyle/>
          <a:p>
            <a:r>
              <a:rPr lang="zh-CN" altLang="en-US" dirty="0"/>
              <a:t>浮点数加法</a:t>
            </a:r>
          </a:p>
        </p:txBody>
      </p:sp>
      <p:sp>
        <p:nvSpPr>
          <p:cNvPr id="3" name="内容占位符 2"/>
          <p:cNvSpPr>
            <a:spLocks noGrp="1"/>
          </p:cNvSpPr>
          <p:nvPr>
            <p:ph idx="1"/>
          </p:nvPr>
        </p:nvSpPr>
        <p:spPr/>
        <p:txBody>
          <a:bodyPr/>
          <a:lstStyle/>
          <a:p>
            <a:r>
              <a:rPr lang="zh-CN" altLang="en-US" sz="2800" b="1" dirty="0">
                <a:solidFill>
                  <a:srgbClr val="005BE2"/>
                </a:solidFill>
                <a:latin typeface="+mj-ea"/>
                <a:ea typeface="+mj-ea"/>
              </a:rPr>
              <a:t>浮点数加法步骤</a:t>
            </a:r>
            <a:endParaRPr lang="en-US" altLang="zh-CN" sz="2800" b="1" dirty="0">
              <a:solidFill>
                <a:srgbClr val="005BE2"/>
              </a:solidFill>
              <a:latin typeface="+mj-ea"/>
              <a:ea typeface="+mj-ea"/>
            </a:endParaRPr>
          </a:p>
          <a:p>
            <a:pPr lvl="1"/>
            <a:r>
              <a:rPr lang="zh-CN" altLang="en-US" dirty="0">
                <a:cs typeface="Arial" charset="0"/>
              </a:rPr>
              <a:t>求阶差</a:t>
            </a:r>
            <a:endParaRPr lang="en-US" altLang="zh-CN" dirty="0">
              <a:cs typeface="Arial" charset="0"/>
            </a:endParaRPr>
          </a:p>
          <a:p>
            <a:pPr lvl="1"/>
            <a:r>
              <a:rPr lang="zh-CN" altLang="en-US" dirty="0">
                <a:cs typeface="Arial" charset="0"/>
              </a:rPr>
              <a:t>对阶</a:t>
            </a:r>
            <a:endParaRPr lang="en-US" altLang="zh-CN" dirty="0">
              <a:cs typeface="Arial" charset="0"/>
            </a:endParaRPr>
          </a:p>
          <a:p>
            <a:pPr lvl="1"/>
            <a:r>
              <a:rPr lang="zh-CN" altLang="en-US" dirty="0">
                <a:cs typeface="Arial" charset="0"/>
              </a:rPr>
              <a:t>尾数相加</a:t>
            </a:r>
            <a:endParaRPr lang="en-US" altLang="zh-CN" dirty="0">
              <a:cs typeface="Arial" charset="0"/>
            </a:endParaRPr>
          </a:p>
          <a:p>
            <a:pPr lvl="1"/>
            <a:r>
              <a:rPr lang="zh-CN" altLang="en-US" dirty="0">
                <a:cs typeface="Arial" charset="0"/>
              </a:rPr>
              <a:t>规格化</a:t>
            </a:r>
            <a:endParaRPr lang="en-US" altLang="zh-CN" dirty="0">
              <a:cs typeface="Arial" charset="0"/>
            </a:endParaRPr>
          </a:p>
          <a:p>
            <a:pPr lvl="1"/>
            <a:r>
              <a:rPr lang="zh-CN" altLang="en-US" dirty="0">
                <a:cs typeface="Arial" charset="0"/>
              </a:rPr>
              <a:t>舍入</a:t>
            </a:r>
            <a:endParaRPr lang="en-US" altLang="zh-CN" dirty="0">
              <a:cs typeface="Arial" charset="0"/>
            </a:endParaRPr>
          </a:p>
          <a:p>
            <a:pPr lvl="1"/>
            <a:r>
              <a:rPr lang="zh-CN" altLang="en-US" dirty="0">
                <a:solidFill>
                  <a:srgbClr val="FF0000"/>
                </a:solidFill>
                <a:cs typeface="Arial" charset="0"/>
              </a:rPr>
              <a:t>置</a:t>
            </a:r>
            <a:r>
              <a:rPr lang="en-US" altLang="zh-CN" dirty="0">
                <a:solidFill>
                  <a:srgbClr val="FF0000"/>
                </a:solidFill>
                <a:cs typeface="Arial" charset="0"/>
              </a:rPr>
              <a:t>0</a:t>
            </a:r>
            <a:endParaRPr lang="zh-CN" altLang="en-US" dirty="0">
              <a:solidFill>
                <a:srgbClr val="FF0000"/>
              </a:solidFill>
              <a:cs typeface="Arial" charset="0"/>
            </a:endParaRPr>
          </a:p>
          <a:p>
            <a:endParaRPr lang="zh-CN" altLang="en-US" dirty="0"/>
          </a:p>
        </p:txBody>
      </p:sp>
      <p:sp>
        <p:nvSpPr>
          <p:cNvPr id="4" name="矩形 3"/>
          <p:cNvSpPr/>
          <p:nvPr/>
        </p:nvSpPr>
        <p:spPr>
          <a:xfrm>
            <a:off x="2566814" y="4077072"/>
            <a:ext cx="9073008" cy="122413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lvl="1" eaLnBrk="0" hangingPunct="0">
              <a:lnSpc>
                <a:spcPct val="100000"/>
              </a:lnSpc>
              <a:spcBef>
                <a:spcPts val="0"/>
              </a:spcBef>
              <a:defRPr/>
            </a:pPr>
            <a:r>
              <a:rPr lang="zh-CN" altLang="en-US" dirty="0">
                <a:solidFill>
                  <a:srgbClr val="FF0000"/>
                </a:solidFill>
                <a:latin typeface="+mj-ea"/>
                <a:ea typeface="+mj-ea"/>
              </a:rPr>
              <a:t>尾数为</a:t>
            </a:r>
            <a:r>
              <a:rPr lang="en-US" altLang="zh-CN" dirty="0">
                <a:solidFill>
                  <a:srgbClr val="FF0000"/>
                </a:solidFill>
                <a:latin typeface="+mj-ea"/>
                <a:ea typeface="+mj-ea"/>
              </a:rPr>
              <a:t>0</a:t>
            </a:r>
            <a:r>
              <a:rPr lang="zh-CN" altLang="en-US" dirty="0">
                <a:solidFill>
                  <a:srgbClr val="FF0000"/>
                </a:solidFill>
                <a:latin typeface="+mj-ea"/>
                <a:ea typeface="+mj-ea"/>
              </a:rPr>
              <a:t>说明结果也为</a:t>
            </a:r>
            <a:r>
              <a:rPr lang="en-US" altLang="zh-CN" dirty="0">
                <a:solidFill>
                  <a:srgbClr val="FF0000"/>
                </a:solidFill>
                <a:latin typeface="+mj-ea"/>
                <a:ea typeface="+mj-ea"/>
              </a:rPr>
              <a:t>0</a:t>
            </a:r>
            <a:r>
              <a:rPr lang="zh-CN" altLang="en-US" dirty="0">
                <a:solidFill>
                  <a:srgbClr val="FF0000"/>
                </a:solidFill>
                <a:latin typeface="+mj-ea"/>
                <a:ea typeface="+mj-ea"/>
              </a:rPr>
              <a:t>，</a:t>
            </a:r>
            <a:endParaRPr lang="en-US" altLang="zh-CN" dirty="0">
              <a:solidFill>
                <a:srgbClr val="FF0000"/>
              </a:solidFill>
              <a:latin typeface="+mj-ea"/>
              <a:ea typeface="+mj-ea"/>
            </a:endParaRPr>
          </a:p>
          <a:p>
            <a:pPr marL="0" lvl="1" eaLnBrk="0" hangingPunct="0">
              <a:lnSpc>
                <a:spcPct val="100000"/>
              </a:lnSpc>
              <a:spcBef>
                <a:spcPts val="0"/>
              </a:spcBef>
              <a:defRPr/>
            </a:pPr>
            <a:r>
              <a:rPr lang="zh-CN" altLang="en-US" dirty="0">
                <a:solidFill>
                  <a:srgbClr val="FF0000"/>
                </a:solidFill>
                <a:latin typeface="+mj-ea"/>
                <a:ea typeface="+mj-ea"/>
              </a:rPr>
              <a:t>根据</a:t>
            </a:r>
            <a:r>
              <a:rPr lang="en-US" altLang="zh-CN" dirty="0">
                <a:solidFill>
                  <a:srgbClr val="FF0000"/>
                </a:solidFill>
                <a:latin typeface="+mj-ea"/>
                <a:ea typeface="+mj-ea"/>
              </a:rPr>
              <a:t>IEEE754</a:t>
            </a:r>
            <a:r>
              <a:rPr lang="zh-CN" altLang="en-US" dirty="0">
                <a:solidFill>
                  <a:srgbClr val="FF0000"/>
                </a:solidFill>
                <a:latin typeface="+mj-ea"/>
                <a:ea typeface="+mj-ea"/>
              </a:rPr>
              <a:t>，阶码和尾数全为</a:t>
            </a:r>
            <a:r>
              <a:rPr lang="en-US" altLang="zh-CN" dirty="0">
                <a:solidFill>
                  <a:srgbClr val="FF0000"/>
                </a:solidFill>
                <a:latin typeface="+mj-ea"/>
                <a:ea typeface="+mj-ea"/>
              </a:rPr>
              <a:t>0</a:t>
            </a:r>
          </a:p>
        </p:txBody>
      </p:sp>
      <p:cxnSp>
        <p:nvCxnSpPr>
          <p:cNvPr id="5"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6"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3959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浮点数加法</a:t>
            </a:r>
          </a:p>
        </p:txBody>
      </p:sp>
      <p:sp>
        <p:nvSpPr>
          <p:cNvPr id="3" name="内容占位符 2"/>
          <p:cNvSpPr>
            <a:spLocks noGrp="1"/>
          </p:cNvSpPr>
          <p:nvPr>
            <p:ph idx="1"/>
          </p:nvPr>
        </p:nvSpPr>
        <p:spPr/>
        <p:txBody>
          <a:bodyPr/>
          <a:lstStyle/>
          <a:p>
            <a:pPr marL="342900" lvl="1" indent="-342900">
              <a:buFont typeface="Wingdings" charset="2"/>
              <a:buChar char=""/>
            </a:pPr>
            <a:r>
              <a:rPr lang="en-US" altLang="zh-CN" sz="3200" b="1" dirty="0">
                <a:solidFill>
                  <a:srgbClr val="005BE2"/>
                </a:solidFill>
                <a:latin typeface="+mj-ea"/>
                <a:ea typeface="+mj-ea"/>
              </a:rPr>
              <a:t>IEEE 754</a:t>
            </a:r>
            <a:r>
              <a:rPr lang="zh-CN" altLang="en-US" sz="3200" b="1" dirty="0">
                <a:solidFill>
                  <a:srgbClr val="005BE2"/>
                </a:solidFill>
                <a:latin typeface="+mj-ea"/>
                <a:ea typeface="+mj-ea"/>
              </a:rPr>
              <a:t>标准的</a:t>
            </a:r>
            <a:r>
              <a:rPr lang="zh-CN" altLang="en-US" b="1" dirty="0">
                <a:solidFill>
                  <a:srgbClr val="005BE2"/>
                </a:solidFill>
                <a:latin typeface="+mj-ea"/>
              </a:rPr>
              <a:t>四种舍入方式</a:t>
            </a:r>
            <a:endParaRPr lang="en-US" altLang="zh-CN" b="1" dirty="0">
              <a:solidFill>
                <a:srgbClr val="005BE2"/>
              </a:solidFill>
              <a:latin typeface="+mj-ea"/>
            </a:endParaRPr>
          </a:p>
          <a:p>
            <a:pPr lvl="1"/>
            <a:r>
              <a:rPr lang="zh-CN" altLang="en-US" dirty="0">
                <a:cs typeface="Arial" charset="0"/>
              </a:rPr>
              <a:t>就近舍入</a:t>
            </a:r>
            <a:endParaRPr lang="en-US" altLang="zh-CN" dirty="0">
              <a:cs typeface="Arial" charset="0"/>
            </a:endParaRPr>
          </a:p>
          <a:p>
            <a:pPr lvl="2"/>
            <a:r>
              <a:rPr lang="zh-CN" altLang="en-US" sz="2800" dirty="0">
                <a:cs typeface="Arial" charset="0"/>
              </a:rPr>
              <a:t>舍入为最近可表示的数</a:t>
            </a:r>
          </a:p>
          <a:p>
            <a:pPr lvl="2"/>
            <a:endParaRPr lang="en-US" altLang="zh-CN" dirty="0">
              <a:cs typeface="Arial" charset="0"/>
            </a:endParaRPr>
          </a:p>
          <a:p>
            <a:pPr lvl="1"/>
            <a:endParaRPr lang="en-US" altLang="zh-CN" b="1" dirty="0">
              <a:solidFill>
                <a:srgbClr val="005BE2"/>
              </a:solidFill>
              <a:latin typeface="+mj-ea"/>
              <a:ea typeface="+mj-ea"/>
            </a:endParaRPr>
          </a:p>
          <a:p>
            <a:endParaRPr lang="zh-CN" altLang="en-US" sz="3600" dirty="0"/>
          </a:p>
        </p:txBody>
      </p:sp>
      <p:sp>
        <p:nvSpPr>
          <p:cNvPr id="15" name="Text Box 18"/>
          <p:cNvSpPr txBox="1">
            <a:spLocks noChangeArrowheads="1"/>
          </p:cNvSpPr>
          <p:nvPr/>
        </p:nvSpPr>
        <p:spPr bwMode="auto">
          <a:xfrm>
            <a:off x="334566" y="2701484"/>
            <a:ext cx="7185298" cy="22036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a:r>
              <a:rPr lang="zh-CN" altLang="en-US" b="1" dirty="0">
                <a:latin typeface="Times New Roman" pitchFamily="18" charset="0"/>
                <a:ea typeface="华文新魏" pitchFamily="2" charset="-122"/>
                <a:cs typeface="Times New Roman" pitchFamily="18" charset="0"/>
              </a:rPr>
              <a:t>例：</a:t>
            </a:r>
            <a:r>
              <a:rPr lang="en-US" altLang="zh-CN" b="1" dirty="0">
                <a:latin typeface="Times New Roman" pitchFamily="18" charset="0"/>
                <a:ea typeface="华文新魏" pitchFamily="2" charset="-122"/>
                <a:cs typeface="Times New Roman" pitchFamily="18" charset="0"/>
              </a:rPr>
              <a:t>1.1101</a:t>
            </a:r>
            <a:r>
              <a:rPr lang="en-US" altLang="zh-CN" b="1" dirty="0">
                <a:solidFill>
                  <a:srgbClr val="CC0000"/>
                </a:solidFill>
                <a:latin typeface="Times New Roman" pitchFamily="18" charset="0"/>
                <a:ea typeface="华文新魏" pitchFamily="2" charset="-122"/>
                <a:cs typeface="Times New Roman" pitchFamily="18" charset="0"/>
              </a:rPr>
              <a:t>11</a:t>
            </a:r>
            <a:r>
              <a:rPr lang="en-US" altLang="zh-CN" b="1" dirty="0">
                <a:latin typeface="Times New Roman" pitchFamily="18" charset="0"/>
                <a:ea typeface="华文新魏" pitchFamily="2" charset="-122"/>
                <a:cs typeface="Times New Roman" pitchFamily="18" charset="0"/>
              </a:rPr>
              <a:t> ~ 1.1110</a:t>
            </a:r>
            <a:r>
              <a:rPr lang="zh-CN" altLang="en-US" b="1" dirty="0">
                <a:latin typeface="Times New Roman" pitchFamily="18" charset="0"/>
                <a:ea typeface="华文新魏" pitchFamily="2" charset="-122"/>
                <a:cs typeface="Times New Roman" pitchFamily="18" charset="0"/>
              </a:rPr>
              <a:t>；  </a:t>
            </a:r>
            <a:r>
              <a:rPr lang="en-US" altLang="zh-CN" b="1" dirty="0">
                <a:latin typeface="Times New Roman" pitchFamily="18" charset="0"/>
                <a:ea typeface="华文新魏" pitchFamily="2" charset="-122"/>
                <a:cs typeface="Times New Roman" pitchFamily="18" charset="0"/>
              </a:rPr>
              <a:t>1.1101</a:t>
            </a:r>
            <a:r>
              <a:rPr lang="en-US" altLang="zh-CN" b="1" dirty="0">
                <a:solidFill>
                  <a:srgbClr val="CC0000"/>
                </a:solidFill>
                <a:latin typeface="Times New Roman" pitchFamily="18" charset="0"/>
                <a:ea typeface="华文新魏" pitchFamily="2" charset="-122"/>
                <a:cs typeface="Times New Roman" pitchFamily="18" charset="0"/>
              </a:rPr>
              <a:t>01</a:t>
            </a:r>
            <a:r>
              <a:rPr lang="en-US" altLang="zh-CN" b="1" dirty="0">
                <a:latin typeface="Times New Roman" pitchFamily="18" charset="0"/>
                <a:ea typeface="华文新魏" pitchFamily="2" charset="-122"/>
                <a:cs typeface="Times New Roman" pitchFamily="18" charset="0"/>
              </a:rPr>
              <a:t> ~ 1.1101</a:t>
            </a:r>
            <a:r>
              <a:rPr lang="zh-CN" altLang="en-US" b="1" dirty="0">
                <a:latin typeface="Times New Roman" pitchFamily="18" charset="0"/>
                <a:ea typeface="华文新魏" pitchFamily="2" charset="-122"/>
                <a:cs typeface="Times New Roman" pitchFamily="18" charset="0"/>
              </a:rPr>
              <a:t>；</a:t>
            </a:r>
          </a:p>
          <a:p>
            <a:pPr algn="l"/>
            <a:r>
              <a:rPr lang="en-US" altLang="zh-CN" b="1" dirty="0">
                <a:latin typeface="Times New Roman" pitchFamily="18" charset="0"/>
                <a:ea typeface="华文新魏" pitchFamily="2" charset="-122"/>
                <a:cs typeface="Times New Roman" pitchFamily="18" charset="0"/>
              </a:rPr>
              <a:t>      </a:t>
            </a:r>
            <a:r>
              <a:rPr lang="zh-CN" altLang="en-US" b="1" dirty="0">
                <a:latin typeface="Times New Roman" pitchFamily="18" charset="0"/>
                <a:ea typeface="华文新魏" pitchFamily="2" charset="-122"/>
                <a:cs typeface="Times New Roman" pitchFamily="18" charset="0"/>
              </a:rPr>
              <a:t>  </a:t>
            </a:r>
            <a:r>
              <a:rPr lang="en-US" altLang="zh-CN" b="1" dirty="0">
                <a:latin typeface="Times New Roman" pitchFamily="18" charset="0"/>
                <a:ea typeface="华文新魏" pitchFamily="2" charset="-122"/>
                <a:cs typeface="Times New Roman" pitchFamily="18" charset="0"/>
              </a:rPr>
              <a:t>1.1101</a:t>
            </a:r>
            <a:r>
              <a:rPr lang="en-US" altLang="zh-CN" b="1" dirty="0">
                <a:solidFill>
                  <a:srgbClr val="CC0000"/>
                </a:solidFill>
                <a:latin typeface="Times New Roman" pitchFamily="18" charset="0"/>
                <a:ea typeface="华文新魏" pitchFamily="2" charset="-122"/>
                <a:cs typeface="Times New Roman" pitchFamily="18" charset="0"/>
              </a:rPr>
              <a:t>10</a:t>
            </a:r>
            <a:r>
              <a:rPr lang="en-US" altLang="zh-CN" b="1" dirty="0">
                <a:latin typeface="Times New Roman" pitchFamily="18" charset="0"/>
                <a:ea typeface="华文新魏" pitchFamily="2" charset="-122"/>
                <a:cs typeface="Times New Roman" pitchFamily="18" charset="0"/>
              </a:rPr>
              <a:t> ~ 1.1110</a:t>
            </a:r>
            <a:r>
              <a:rPr lang="zh-CN" altLang="en-US" b="1" dirty="0">
                <a:latin typeface="Times New Roman" pitchFamily="18" charset="0"/>
                <a:ea typeface="华文新魏" pitchFamily="2" charset="-122"/>
                <a:cs typeface="Times New Roman" pitchFamily="18" charset="0"/>
              </a:rPr>
              <a:t>；  </a:t>
            </a:r>
            <a:r>
              <a:rPr lang="en-US" altLang="zh-CN" b="1" dirty="0">
                <a:latin typeface="Times New Roman" pitchFamily="18" charset="0"/>
                <a:ea typeface="华文新魏" pitchFamily="2" charset="-122"/>
                <a:cs typeface="Times New Roman" pitchFamily="18" charset="0"/>
              </a:rPr>
              <a:t>1.1111</a:t>
            </a:r>
            <a:r>
              <a:rPr lang="en-US" altLang="zh-CN" dirty="0">
                <a:solidFill>
                  <a:srgbClr val="CC0000"/>
                </a:solidFill>
                <a:latin typeface="Times New Roman" pitchFamily="18" charset="0"/>
                <a:ea typeface="华文新魏" pitchFamily="2" charset="-122"/>
                <a:cs typeface="Times New Roman" pitchFamily="18" charset="0"/>
              </a:rPr>
              <a:t>0</a:t>
            </a:r>
            <a:r>
              <a:rPr lang="en-US" altLang="zh-CN" b="1" dirty="0">
                <a:solidFill>
                  <a:srgbClr val="CC0000"/>
                </a:solidFill>
                <a:latin typeface="Times New Roman" pitchFamily="18" charset="0"/>
                <a:ea typeface="华文新魏" pitchFamily="2" charset="-122"/>
                <a:cs typeface="Times New Roman" pitchFamily="18" charset="0"/>
              </a:rPr>
              <a:t>0</a:t>
            </a:r>
            <a:r>
              <a:rPr lang="en-US" altLang="zh-CN" b="1" dirty="0">
                <a:latin typeface="Times New Roman" pitchFamily="18" charset="0"/>
                <a:ea typeface="华文新魏" pitchFamily="2" charset="-122"/>
                <a:cs typeface="Times New Roman" pitchFamily="18" charset="0"/>
              </a:rPr>
              <a:t> ~ 1.1111</a:t>
            </a:r>
          </a:p>
          <a:p>
            <a:pPr algn="l"/>
            <a:r>
              <a:rPr lang="en-US" altLang="zh-CN" dirty="0">
                <a:latin typeface="Times New Roman" pitchFamily="18" charset="0"/>
                <a:ea typeface="华文新魏" pitchFamily="2" charset="-122"/>
                <a:cs typeface="Times New Roman" pitchFamily="18" charset="0"/>
              </a:rPr>
              <a:t>	        </a:t>
            </a:r>
            <a:r>
              <a:rPr lang="en-US" altLang="zh-CN" b="1" dirty="0">
                <a:latin typeface="Times New Roman" pitchFamily="18" charset="0"/>
                <a:ea typeface="华文新魏" pitchFamily="2" charset="-122"/>
                <a:cs typeface="Times New Roman" pitchFamily="18" charset="0"/>
              </a:rPr>
              <a:t>  </a:t>
            </a:r>
            <a:endParaRPr lang="en-US" altLang="en-US" b="1" dirty="0">
              <a:latin typeface="Times New Roman" pitchFamily="18" charset="0"/>
              <a:ea typeface="华文新魏" pitchFamily="2" charset="-122"/>
              <a:cs typeface="Times New Roman" pitchFamily="18" charset="0"/>
            </a:endParaRPr>
          </a:p>
        </p:txBody>
      </p:sp>
      <p:sp>
        <p:nvSpPr>
          <p:cNvPr id="17" name="Text Box 16"/>
          <p:cNvSpPr txBox="1">
            <a:spLocks noChangeArrowheads="1"/>
          </p:cNvSpPr>
          <p:nvPr/>
        </p:nvSpPr>
        <p:spPr bwMode="auto">
          <a:xfrm>
            <a:off x="7725048" y="1988840"/>
            <a:ext cx="4175434" cy="2664296"/>
          </a:xfrm>
          <a:prstGeom prst="rect">
            <a:avLst/>
          </a:prstGeom>
          <a:solidFill>
            <a:srgbClr val="FFFF00"/>
          </a:solidFill>
          <a:ln w="9525">
            <a:solidFill>
              <a:schemeClr val="tx1"/>
            </a:solidFill>
            <a:miter lim="800000"/>
            <a:headEnd/>
            <a:tailEnd/>
          </a:ln>
        </p:spPr>
        <p:txBody>
          <a:bodyPr>
            <a:noAutofit/>
          </a:bodyPr>
          <a:lstStyle/>
          <a:p>
            <a:pPr marL="266700" indent="-266700" algn="l" eaLnBrk="0" hangingPunct="0">
              <a:lnSpc>
                <a:spcPct val="100000"/>
              </a:lnSpc>
              <a:buClr>
                <a:schemeClr val="tx1"/>
              </a:buClr>
              <a:buFont typeface="Wingdings" pitchFamily="2" charset="2"/>
              <a:buChar char="Ø"/>
              <a:defRPr/>
            </a:pPr>
            <a:r>
              <a:rPr lang="zh-CN" altLang="en-US" b="1" dirty="0">
                <a:solidFill>
                  <a:srgbClr val="0000FF"/>
                </a:solidFill>
                <a:latin typeface="Times New Roman" pitchFamily="18" charset="0"/>
                <a:ea typeface="华文新魏" pitchFamily="2" charset="-122"/>
              </a:rPr>
              <a:t>附加位为：</a:t>
            </a:r>
          </a:p>
          <a:p>
            <a:pPr marL="450850" lvl="1" indent="-92075" algn="l" eaLnBrk="0" hangingPunct="0">
              <a:lnSpc>
                <a:spcPct val="100000"/>
              </a:lnSpc>
              <a:defRPr/>
            </a:pPr>
            <a:r>
              <a:rPr lang="zh-CN" altLang="en-US" dirty="0">
                <a:latin typeface="Times New Roman" pitchFamily="18" charset="0"/>
                <a:ea typeface="华文新魏" pitchFamily="2" charset="-122"/>
              </a:rPr>
              <a:t>11：入</a:t>
            </a:r>
            <a:endParaRPr lang="en-US" altLang="zh-CN" b="1" dirty="0">
              <a:latin typeface="Times New Roman" pitchFamily="18" charset="0"/>
              <a:ea typeface="华文新魏" pitchFamily="2" charset="-122"/>
            </a:endParaRPr>
          </a:p>
          <a:p>
            <a:pPr marL="450850" lvl="1" indent="-92075" algn="l" eaLnBrk="0" hangingPunct="0">
              <a:lnSpc>
                <a:spcPct val="100000"/>
              </a:lnSpc>
              <a:defRPr/>
            </a:pPr>
            <a:r>
              <a:rPr lang="zh-CN" altLang="en-US" b="1" dirty="0">
                <a:latin typeface="Times New Roman" pitchFamily="18" charset="0"/>
                <a:ea typeface="华文新魏" pitchFamily="2" charset="-122"/>
              </a:rPr>
              <a:t>01：舍</a:t>
            </a:r>
          </a:p>
          <a:p>
            <a:pPr marL="450850" lvl="1" indent="-92075" algn="l" eaLnBrk="0" hangingPunct="0">
              <a:lnSpc>
                <a:spcPct val="100000"/>
              </a:lnSpc>
              <a:defRPr/>
            </a:pPr>
            <a:r>
              <a:rPr lang="zh-CN" altLang="en-US" b="1" dirty="0">
                <a:latin typeface="Times New Roman" pitchFamily="18" charset="0"/>
                <a:ea typeface="华文新魏" pitchFamily="2" charset="-122"/>
              </a:rPr>
              <a:t>10</a:t>
            </a:r>
            <a:r>
              <a:rPr lang="zh-CN" altLang="en-US" dirty="0">
                <a:latin typeface="Times New Roman" pitchFamily="18" charset="0"/>
                <a:ea typeface="华文新魏" pitchFamily="2" charset="-122"/>
                <a:sym typeface="Wingdings"/>
              </a:rPr>
              <a:t>（</a:t>
            </a:r>
            <a:r>
              <a:rPr lang="zh-CN" altLang="en-US" dirty="0">
                <a:latin typeface="Times New Roman" pitchFamily="18" charset="0"/>
                <a:ea typeface="华文新魏" pitchFamily="2" charset="-122"/>
                <a:sym typeface="Wingdings" pitchFamily="2" charset="2"/>
              </a:rPr>
              <a:t>强制</a:t>
            </a:r>
            <a:r>
              <a:rPr lang="zh-CN" altLang="en-US" b="1" dirty="0">
                <a:latin typeface="Times New Roman" pitchFamily="18" charset="0"/>
                <a:ea typeface="华文新魏" pitchFamily="2" charset="-122"/>
                <a:sym typeface="Wingdings" pitchFamily="2" charset="2"/>
              </a:rPr>
              <a:t>结果为偶数)</a:t>
            </a:r>
            <a:endParaRPr lang="en-US" altLang="zh-CN" b="1" dirty="0">
              <a:latin typeface="Times New Roman" pitchFamily="18" charset="0"/>
              <a:ea typeface="华文新魏" pitchFamily="2" charset="-122"/>
              <a:sym typeface="Wingdings" pitchFamily="2" charset="2"/>
            </a:endParaRPr>
          </a:p>
          <a:p>
            <a:pPr marL="450850" lvl="1" indent="-92075" algn="l" eaLnBrk="0" hangingPunct="0">
              <a:lnSpc>
                <a:spcPct val="100000"/>
              </a:lnSpc>
              <a:defRPr/>
            </a:pPr>
            <a:r>
              <a:rPr lang="en-US" altLang="zh-CN" dirty="0">
                <a:latin typeface="Times New Roman" pitchFamily="18" charset="0"/>
                <a:ea typeface="华文新魏" pitchFamily="2" charset="-122"/>
                <a:sym typeface="Wingdings" pitchFamily="2" charset="2"/>
              </a:rPr>
              <a:t>00</a:t>
            </a:r>
            <a:r>
              <a:rPr lang="zh-CN" altLang="en-US" dirty="0">
                <a:latin typeface="Times New Roman" pitchFamily="18" charset="0"/>
                <a:ea typeface="华文新魏" pitchFamily="2" charset="-122"/>
                <a:sym typeface="Wingdings" pitchFamily="2" charset="2"/>
              </a:rPr>
              <a:t>：保持结果不变</a:t>
            </a:r>
            <a:endParaRPr lang="zh-CN" altLang="en-US" b="1" dirty="0">
              <a:latin typeface="Times New Roman" pitchFamily="18" charset="0"/>
              <a:ea typeface="华文新魏" pitchFamily="2" charset="-122"/>
            </a:endParaRPr>
          </a:p>
        </p:txBody>
      </p:sp>
      <p:sp>
        <p:nvSpPr>
          <p:cNvPr id="8" name="矩形 7"/>
          <p:cNvSpPr/>
          <p:nvPr/>
        </p:nvSpPr>
        <p:spPr>
          <a:xfrm>
            <a:off x="2098762" y="2960948"/>
            <a:ext cx="396044" cy="360040"/>
          </a:xfrm>
          <a:prstGeom prst="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sz="3200"/>
          </a:p>
        </p:txBody>
      </p:sp>
      <p:sp>
        <p:nvSpPr>
          <p:cNvPr id="10" name="矩形 9"/>
          <p:cNvSpPr/>
          <p:nvPr/>
        </p:nvSpPr>
        <p:spPr>
          <a:xfrm>
            <a:off x="5159102" y="2960948"/>
            <a:ext cx="468052" cy="360040"/>
          </a:xfrm>
          <a:prstGeom prst="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sz="3200"/>
          </a:p>
        </p:txBody>
      </p:sp>
      <p:sp>
        <p:nvSpPr>
          <p:cNvPr id="11" name="矩形 10"/>
          <p:cNvSpPr/>
          <p:nvPr/>
        </p:nvSpPr>
        <p:spPr>
          <a:xfrm>
            <a:off x="2062758" y="3645024"/>
            <a:ext cx="432048" cy="468052"/>
          </a:xfrm>
          <a:prstGeom prst="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sz="3200"/>
          </a:p>
        </p:txBody>
      </p:sp>
      <p:sp>
        <p:nvSpPr>
          <p:cNvPr id="12" name="矩形 11"/>
          <p:cNvSpPr/>
          <p:nvPr/>
        </p:nvSpPr>
        <p:spPr>
          <a:xfrm>
            <a:off x="5149387" y="3645024"/>
            <a:ext cx="477767" cy="360040"/>
          </a:xfrm>
          <a:prstGeom prst="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sz="3200"/>
          </a:p>
        </p:txBody>
      </p:sp>
      <p:cxnSp>
        <p:nvCxnSpPr>
          <p:cNvPr id="13"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4"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52806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25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5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250"/>
                                        <p:tgtEl>
                                          <p:spTgt spid="10"/>
                                        </p:tgtEl>
                                      </p:cBhvr>
                                    </p:animEffect>
                                  </p:childTnLst>
                                </p:cTn>
                              </p:par>
                              <p:par>
                                <p:cTn id="21" presetID="1" presetClass="exit"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50"/>
                                        <p:tgtEl>
                                          <p:spTgt spid="11"/>
                                        </p:tgtEl>
                                      </p:cBhvr>
                                    </p:animEffect>
                                  </p:childTnLst>
                                </p:cTn>
                              </p:par>
                              <p:par>
                                <p:cTn id="28" presetID="1" presetClass="exit" presetSubtype="0" fill="hold" grpId="1" nodeType="withEffect">
                                  <p:stCondLst>
                                    <p:cond delay="0"/>
                                  </p:stCondLst>
                                  <p:childTnLst>
                                    <p:set>
                                      <p:cBhvr>
                                        <p:cTn id="29" dur="1" fill="hold">
                                          <p:stCondLst>
                                            <p:cond delay="0"/>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250"/>
                                        <p:tgtEl>
                                          <p:spTgt spid="12"/>
                                        </p:tgtEl>
                                      </p:cBhvr>
                                    </p:animEffect>
                                  </p:childTnLst>
                                </p:cTn>
                              </p:par>
                              <p:par>
                                <p:cTn id="35" presetID="1" presetClass="exit" presetSubtype="0" fill="hold" grpId="1"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8" grpId="0" animBg="1"/>
      <p:bldP spid="8" grpId="1" animBg="1"/>
      <p:bldP spid="10" grpId="0" animBg="1"/>
      <p:bldP spid="10" grpId="1" animBg="1"/>
      <p:bldP spid="11" grpId="0" animBg="1"/>
      <p:bldP spid="11" grpId="1"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浮点数加法</a:t>
            </a:r>
          </a:p>
        </p:txBody>
      </p:sp>
      <p:sp>
        <p:nvSpPr>
          <p:cNvPr id="3" name="内容占位符 2"/>
          <p:cNvSpPr>
            <a:spLocks noGrp="1"/>
          </p:cNvSpPr>
          <p:nvPr>
            <p:ph idx="1"/>
          </p:nvPr>
        </p:nvSpPr>
        <p:spPr/>
        <p:txBody>
          <a:bodyPr/>
          <a:lstStyle/>
          <a:p>
            <a:pPr marL="342900" lvl="1" indent="-342900">
              <a:buFont typeface="Wingdings" charset="2"/>
              <a:buChar char=""/>
            </a:pPr>
            <a:r>
              <a:rPr lang="en-US" altLang="zh-CN" sz="3200" b="1" dirty="0">
                <a:solidFill>
                  <a:srgbClr val="005BE2"/>
                </a:solidFill>
                <a:latin typeface="+mj-ea"/>
                <a:ea typeface="+mj-ea"/>
              </a:rPr>
              <a:t>IEEE 754</a:t>
            </a:r>
            <a:r>
              <a:rPr lang="zh-CN" altLang="en-US" sz="3200" b="1" dirty="0">
                <a:solidFill>
                  <a:srgbClr val="005BE2"/>
                </a:solidFill>
                <a:latin typeface="+mj-ea"/>
                <a:ea typeface="+mj-ea"/>
              </a:rPr>
              <a:t>标准的</a:t>
            </a:r>
            <a:r>
              <a:rPr lang="zh-CN" altLang="en-US" b="1" dirty="0">
                <a:solidFill>
                  <a:srgbClr val="005BE2"/>
                </a:solidFill>
                <a:latin typeface="+mj-ea"/>
              </a:rPr>
              <a:t>四种舍入方式</a:t>
            </a:r>
            <a:endParaRPr lang="en-US" altLang="zh-CN" b="1" dirty="0">
              <a:solidFill>
                <a:srgbClr val="005BE2"/>
              </a:solidFill>
              <a:latin typeface="+mj-ea"/>
            </a:endParaRPr>
          </a:p>
          <a:p>
            <a:pPr lvl="1"/>
            <a:r>
              <a:rPr lang="zh-CN" altLang="en-US" dirty="0">
                <a:solidFill>
                  <a:schemeClr val="tx1">
                    <a:lumMod val="50000"/>
                    <a:lumOff val="50000"/>
                  </a:schemeClr>
                </a:solidFill>
                <a:cs typeface="Arial" charset="0"/>
              </a:rPr>
              <a:t>就近舍入</a:t>
            </a:r>
            <a:endParaRPr lang="en-US" altLang="zh-CN" dirty="0">
              <a:solidFill>
                <a:schemeClr val="tx1">
                  <a:lumMod val="50000"/>
                  <a:lumOff val="50000"/>
                </a:schemeClr>
              </a:solidFill>
              <a:cs typeface="Arial" charset="0"/>
            </a:endParaRPr>
          </a:p>
          <a:p>
            <a:pPr lvl="1"/>
            <a:r>
              <a:rPr lang="zh-CN" altLang="en-US" dirty="0">
                <a:cs typeface="Arial" charset="0"/>
              </a:rPr>
              <a:t>朝</a:t>
            </a:r>
            <a:r>
              <a:rPr lang="en-US" altLang="zh-CN" dirty="0">
                <a:cs typeface="Arial" charset="0"/>
              </a:rPr>
              <a:t>+∞</a:t>
            </a:r>
            <a:r>
              <a:rPr lang="zh-CN" altLang="en-US" dirty="0">
                <a:cs typeface="Arial" charset="0"/>
              </a:rPr>
              <a:t>方向舍入</a:t>
            </a:r>
            <a:endParaRPr lang="en-US" altLang="zh-CN" dirty="0">
              <a:cs typeface="Arial" charset="0"/>
            </a:endParaRPr>
          </a:p>
          <a:p>
            <a:pPr lvl="2"/>
            <a:r>
              <a:rPr lang="zh-CN" altLang="en-US" sz="2800" dirty="0">
                <a:cs typeface="Arial" charset="0"/>
              </a:rPr>
              <a:t>舍入为</a:t>
            </a:r>
            <a:r>
              <a:rPr lang="en-US" altLang="zh-CN" sz="2800" dirty="0">
                <a:cs typeface="Arial" charset="0"/>
              </a:rPr>
              <a:t>Z2(</a:t>
            </a:r>
            <a:r>
              <a:rPr lang="zh-CN" altLang="en-US" sz="2800" dirty="0">
                <a:cs typeface="Arial" charset="0"/>
              </a:rPr>
              <a:t>正向舍入</a:t>
            </a:r>
            <a:r>
              <a:rPr lang="en-US" altLang="zh-CN" sz="2800" dirty="0">
                <a:cs typeface="Arial" charset="0"/>
              </a:rPr>
              <a:t>)</a:t>
            </a:r>
          </a:p>
          <a:p>
            <a:pPr lvl="2"/>
            <a:endParaRPr lang="en-US" altLang="zh-CN" dirty="0">
              <a:cs typeface="Arial" charset="0"/>
            </a:endParaRPr>
          </a:p>
        </p:txBody>
      </p:sp>
      <p:sp>
        <p:nvSpPr>
          <p:cNvPr id="6" name="Line 4"/>
          <p:cNvSpPr>
            <a:spLocks noChangeShapeType="1"/>
          </p:cNvSpPr>
          <p:nvPr/>
        </p:nvSpPr>
        <p:spPr bwMode="auto">
          <a:xfrm>
            <a:off x="2692400" y="5292762"/>
            <a:ext cx="65532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1" name="Line 9"/>
          <p:cNvSpPr>
            <a:spLocks noChangeShapeType="1"/>
          </p:cNvSpPr>
          <p:nvPr/>
        </p:nvSpPr>
        <p:spPr bwMode="auto">
          <a:xfrm flipH="1">
            <a:off x="5676900" y="5140362"/>
            <a:ext cx="0" cy="1524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 name="Text Box 10"/>
          <p:cNvSpPr txBox="1">
            <a:spLocks noChangeArrowheads="1"/>
          </p:cNvSpPr>
          <p:nvPr/>
        </p:nvSpPr>
        <p:spPr bwMode="auto">
          <a:xfrm>
            <a:off x="5478463" y="5406863"/>
            <a:ext cx="38100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spcBef>
                <a:spcPct val="50000"/>
              </a:spcBef>
            </a:pPr>
            <a:r>
              <a:rPr kumimoji="1" lang="en-US" altLang="en-US" sz="2400" b="1" dirty="0">
                <a:solidFill>
                  <a:srgbClr val="FF0000"/>
                </a:solidFill>
                <a:latin typeface="Times New Roman" pitchFamily="18" charset="0"/>
              </a:rPr>
              <a:t>Z</a:t>
            </a:r>
            <a:endParaRPr kumimoji="1" lang="en-US" altLang="zh-CN" sz="2400" b="1" dirty="0">
              <a:solidFill>
                <a:srgbClr val="FF0000"/>
              </a:solidFill>
              <a:latin typeface="Times New Roman" pitchFamily="18" charset="0"/>
            </a:endParaRPr>
          </a:p>
        </p:txBody>
      </p:sp>
      <p:sp>
        <p:nvSpPr>
          <p:cNvPr id="13" name="Line 11"/>
          <p:cNvSpPr>
            <a:spLocks noChangeShapeType="1"/>
          </p:cNvSpPr>
          <p:nvPr/>
        </p:nvSpPr>
        <p:spPr bwMode="auto">
          <a:xfrm>
            <a:off x="5054600" y="5216562"/>
            <a:ext cx="0" cy="762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4" name="Line 12"/>
          <p:cNvSpPr>
            <a:spLocks noChangeShapeType="1"/>
          </p:cNvSpPr>
          <p:nvPr/>
        </p:nvSpPr>
        <p:spPr bwMode="auto">
          <a:xfrm flipH="1">
            <a:off x="6248400" y="5203862"/>
            <a:ext cx="0" cy="1143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6" name="Text Box 13"/>
          <p:cNvSpPr txBox="1">
            <a:spLocks noChangeArrowheads="1"/>
          </p:cNvSpPr>
          <p:nvPr/>
        </p:nvSpPr>
        <p:spPr bwMode="auto">
          <a:xfrm>
            <a:off x="4800600" y="5280062"/>
            <a:ext cx="5461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000" b="1">
                <a:latin typeface="Times New Roman" pitchFamily="18" charset="0"/>
              </a:rPr>
              <a:t>Z1</a:t>
            </a:r>
          </a:p>
        </p:txBody>
      </p:sp>
      <p:sp>
        <p:nvSpPr>
          <p:cNvPr id="18" name="Text Box 14"/>
          <p:cNvSpPr txBox="1">
            <a:spLocks noChangeArrowheads="1"/>
          </p:cNvSpPr>
          <p:nvPr/>
        </p:nvSpPr>
        <p:spPr bwMode="auto">
          <a:xfrm>
            <a:off x="6057900" y="5292762"/>
            <a:ext cx="6477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000" b="1">
                <a:latin typeface="Times New Roman" pitchFamily="18" charset="0"/>
              </a:rPr>
              <a:t>Z2</a:t>
            </a:r>
          </a:p>
        </p:txBody>
      </p:sp>
      <p:sp>
        <p:nvSpPr>
          <p:cNvPr id="19" name="矩形 18"/>
          <p:cNvSpPr/>
          <p:nvPr/>
        </p:nvSpPr>
        <p:spPr>
          <a:xfrm>
            <a:off x="2206774" y="5868826"/>
            <a:ext cx="7565107" cy="523220"/>
          </a:xfrm>
          <a:prstGeom prst="rect">
            <a:avLst/>
          </a:prstGeom>
          <a:solidFill>
            <a:srgbClr val="FFFF00"/>
          </a:solidFill>
          <a:ln>
            <a:solidFill>
              <a:schemeClr val="tx1"/>
            </a:solidFill>
          </a:ln>
        </p:spPr>
        <p:txBody>
          <a:bodyPr wrap="square">
            <a:spAutoFit/>
          </a:bodyPr>
          <a:lstStyle/>
          <a:p>
            <a:pPr marL="342900" indent="-342900">
              <a:lnSpc>
                <a:spcPct val="100000"/>
              </a:lnSpc>
              <a:spcBef>
                <a:spcPts val="300"/>
              </a:spcBef>
              <a:buFont typeface="Monotype Sorts" pitchFamily="2" charset="2"/>
              <a:buChar char=" "/>
              <a:defRPr/>
            </a:pPr>
            <a:r>
              <a:rPr lang="en-US" altLang="zh-CN" b="0" dirty="0">
                <a:solidFill>
                  <a:srgbClr val="0000FF"/>
                </a:solidFill>
                <a:latin typeface="黑体"/>
                <a:ea typeface="黑体"/>
                <a:cs typeface="黑体"/>
              </a:rPr>
              <a:t>Z1</a:t>
            </a:r>
            <a:r>
              <a:rPr lang="zh-CN" altLang="en-US" b="0" dirty="0">
                <a:solidFill>
                  <a:srgbClr val="0000FF"/>
                </a:solidFill>
                <a:latin typeface="黑体"/>
                <a:ea typeface="黑体"/>
                <a:cs typeface="黑体"/>
              </a:rPr>
              <a:t>和</a:t>
            </a:r>
            <a:r>
              <a:rPr lang="en-US" altLang="zh-CN" b="0" dirty="0">
                <a:solidFill>
                  <a:srgbClr val="0000FF"/>
                </a:solidFill>
                <a:latin typeface="黑体"/>
                <a:ea typeface="黑体"/>
                <a:cs typeface="黑体"/>
              </a:rPr>
              <a:t>Z2</a:t>
            </a:r>
            <a:r>
              <a:rPr lang="zh-CN" altLang="en-US" b="0" dirty="0">
                <a:solidFill>
                  <a:srgbClr val="0000FF"/>
                </a:solidFill>
                <a:latin typeface="黑体"/>
                <a:ea typeface="黑体"/>
                <a:cs typeface="黑体"/>
              </a:rPr>
              <a:t>分别是结果</a:t>
            </a:r>
            <a:r>
              <a:rPr lang="en-US" altLang="en-US" b="0" dirty="0">
                <a:solidFill>
                  <a:srgbClr val="0000FF"/>
                </a:solidFill>
                <a:latin typeface="黑体"/>
                <a:ea typeface="黑体"/>
                <a:cs typeface="黑体"/>
              </a:rPr>
              <a:t>Z</a:t>
            </a:r>
            <a:r>
              <a:rPr lang="zh-CN" altLang="en-US" b="0" dirty="0">
                <a:solidFill>
                  <a:srgbClr val="0000FF"/>
                </a:solidFill>
                <a:latin typeface="黑体"/>
                <a:ea typeface="黑体"/>
                <a:cs typeface="黑体"/>
              </a:rPr>
              <a:t>的最近可表示的左、右数</a:t>
            </a:r>
          </a:p>
        </p:txBody>
      </p:sp>
      <p:sp>
        <p:nvSpPr>
          <p:cNvPr id="4" name="右箭头 3"/>
          <p:cNvSpPr/>
          <p:nvPr/>
        </p:nvSpPr>
        <p:spPr>
          <a:xfrm>
            <a:off x="5668963" y="4797152"/>
            <a:ext cx="1642442" cy="27114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91992" y="4725144"/>
            <a:ext cx="646331" cy="738664"/>
          </a:xfrm>
          <a:prstGeom prst="rect">
            <a:avLst/>
          </a:prstGeom>
        </p:spPr>
        <p:txBody>
          <a:bodyPr wrap="none">
            <a:spAutoFit/>
          </a:bodyPr>
          <a:lstStyle/>
          <a:p>
            <a:r>
              <a:rPr lang="en-US" altLang="zh-CN" dirty="0">
                <a:latin typeface="+mj-lt"/>
                <a:cs typeface="Arial" charset="0"/>
              </a:rPr>
              <a:t>+∞</a:t>
            </a:r>
            <a:endParaRPr lang="zh-CN" altLang="en-US" dirty="0">
              <a:latin typeface="+mj-lt"/>
            </a:endParaRPr>
          </a:p>
        </p:txBody>
      </p:sp>
      <p:sp>
        <p:nvSpPr>
          <p:cNvPr id="15" name="矩形 14"/>
          <p:cNvSpPr/>
          <p:nvPr/>
        </p:nvSpPr>
        <p:spPr>
          <a:xfrm>
            <a:off x="1918742" y="4725144"/>
            <a:ext cx="646331" cy="738664"/>
          </a:xfrm>
          <a:prstGeom prst="rect">
            <a:avLst/>
          </a:prstGeom>
        </p:spPr>
        <p:txBody>
          <a:bodyPr wrap="none">
            <a:spAutoFit/>
          </a:bodyPr>
          <a:lstStyle/>
          <a:p>
            <a:r>
              <a:rPr lang="en-US" altLang="zh-CN" dirty="0">
                <a:latin typeface="ＭＳ ゴシック"/>
                <a:ea typeface="ＭＳ ゴシック"/>
                <a:cs typeface="ＭＳ ゴシック"/>
              </a:rPr>
              <a:t>−</a:t>
            </a:r>
            <a:r>
              <a:rPr lang="en-US" altLang="zh-CN" dirty="0">
                <a:latin typeface="+mj-lt"/>
                <a:cs typeface="Arial" charset="0"/>
              </a:rPr>
              <a:t>∞</a:t>
            </a:r>
            <a:endParaRPr lang="zh-CN" altLang="en-US" dirty="0">
              <a:latin typeface="+mj-lt"/>
            </a:endParaRPr>
          </a:p>
        </p:txBody>
      </p:sp>
      <p:cxnSp>
        <p:nvCxnSpPr>
          <p:cNvPr id="17"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20"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9714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浮点数加法</a:t>
            </a:r>
          </a:p>
        </p:txBody>
      </p:sp>
      <p:sp>
        <p:nvSpPr>
          <p:cNvPr id="3" name="内容占位符 2"/>
          <p:cNvSpPr>
            <a:spLocks noGrp="1"/>
          </p:cNvSpPr>
          <p:nvPr>
            <p:ph idx="1"/>
          </p:nvPr>
        </p:nvSpPr>
        <p:spPr/>
        <p:txBody>
          <a:bodyPr/>
          <a:lstStyle/>
          <a:p>
            <a:pPr marL="342900" lvl="1" indent="-342900">
              <a:buFont typeface="Wingdings" charset="2"/>
              <a:buChar char=""/>
            </a:pPr>
            <a:r>
              <a:rPr lang="en-US" altLang="zh-CN" sz="3200" b="1" dirty="0">
                <a:solidFill>
                  <a:srgbClr val="005BE2"/>
                </a:solidFill>
                <a:latin typeface="+mj-ea"/>
                <a:ea typeface="+mj-ea"/>
              </a:rPr>
              <a:t>IEEE 754</a:t>
            </a:r>
            <a:r>
              <a:rPr lang="zh-CN" altLang="en-US" sz="3200" b="1" dirty="0">
                <a:solidFill>
                  <a:srgbClr val="005BE2"/>
                </a:solidFill>
                <a:latin typeface="+mj-ea"/>
                <a:ea typeface="+mj-ea"/>
              </a:rPr>
              <a:t>标准的</a:t>
            </a:r>
            <a:r>
              <a:rPr lang="zh-CN" altLang="en-US" b="1" dirty="0">
                <a:solidFill>
                  <a:srgbClr val="005BE2"/>
                </a:solidFill>
                <a:latin typeface="+mj-ea"/>
              </a:rPr>
              <a:t>四种舍入方式</a:t>
            </a:r>
            <a:endParaRPr lang="en-US" altLang="zh-CN" b="1" dirty="0">
              <a:solidFill>
                <a:srgbClr val="005BE2"/>
              </a:solidFill>
              <a:latin typeface="+mj-ea"/>
            </a:endParaRPr>
          </a:p>
          <a:p>
            <a:pPr lvl="1"/>
            <a:r>
              <a:rPr lang="zh-CN" altLang="en-US" dirty="0">
                <a:solidFill>
                  <a:srgbClr val="7F7F7F"/>
                </a:solidFill>
                <a:cs typeface="Arial" charset="0"/>
              </a:rPr>
              <a:t>就近舍入</a:t>
            </a:r>
            <a:endParaRPr lang="en-US" altLang="zh-CN" dirty="0">
              <a:solidFill>
                <a:srgbClr val="7F7F7F"/>
              </a:solidFill>
              <a:cs typeface="Arial" charset="0"/>
            </a:endParaRPr>
          </a:p>
          <a:p>
            <a:pPr lvl="1"/>
            <a:r>
              <a:rPr lang="zh-CN" altLang="en-US" dirty="0">
                <a:solidFill>
                  <a:srgbClr val="7F7F7F"/>
                </a:solidFill>
                <a:cs typeface="Arial" charset="0"/>
              </a:rPr>
              <a:t>朝</a:t>
            </a:r>
            <a:r>
              <a:rPr lang="en-US" altLang="zh-CN" dirty="0">
                <a:solidFill>
                  <a:srgbClr val="7F7F7F"/>
                </a:solidFill>
                <a:cs typeface="Arial" charset="0"/>
              </a:rPr>
              <a:t>+∞</a:t>
            </a:r>
            <a:r>
              <a:rPr lang="zh-CN" altLang="en-US" dirty="0">
                <a:solidFill>
                  <a:srgbClr val="7F7F7F"/>
                </a:solidFill>
                <a:cs typeface="Arial" charset="0"/>
              </a:rPr>
              <a:t>方向舍入</a:t>
            </a:r>
            <a:endParaRPr lang="en-US" altLang="zh-CN" sz="2400" dirty="0">
              <a:solidFill>
                <a:srgbClr val="7F7F7F"/>
              </a:solidFill>
              <a:cs typeface="Arial" charset="0"/>
            </a:endParaRPr>
          </a:p>
          <a:p>
            <a:pPr lvl="1"/>
            <a:r>
              <a:rPr lang="zh-CN" altLang="en-US" dirty="0">
                <a:cs typeface="Arial" charset="0"/>
              </a:rPr>
              <a:t>朝</a:t>
            </a:r>
            <a:r>
              <a:rPr lang="en-US" altLang="zh-CN" dirty="0">
                <a:cs typeface="Arial" charset="0"/>
              </a:rPr>
              <a:t>-∞</a:t>
            </a:r>
            <a:r>
              <a:rPr lang="zh-CN" altLang="en-US" dirty="0">
                <a:cs typeface="Arial" charset="0"/>
              </a:rPr>
              <a:t>方向舍入</a:t>
            </a:r>
            <a:endParaRPr lang="en-US" altLang="zh-CN" dirty="0">
              <a:cs typeface="Arial" charset="0"/>
            </a:endParaRPr>
          </a:p>
          <a:p>
            <a:pPr lvl="2"/>
            <a:r>
              <a:rPr lang="zh-CN" altLang="en-US" sz="2800" dirty="0">
                <a:cs typeface="Arial" charset="0"/>
              </a:rPr>
              <a:t>舍入为</a:t>
            </a:r>
            <a:r>
              <a:rPr lang="en-US" altLang="zh-CN" sz="2800" dirty="0">
                <a:cs typeface="Arial" charset="0"/>
              </a:rPr>
              <a:t>Z1(</a:t>
            </a:r>
            <a:r>
              <a:rPr lang="zh-CN" altLang="en-US" sz="2800" dirty="0">
                <a:cs typeface="Arial" charset="0"/>
              </a:rPr>
              <a:t>负向舍入</a:t>
            </a:r>
            <a:r>
              <a:rPr lang="en-US" altLang="zh-CN" sz="2800" dirty="0">
                <a:cs typeface="Arial" charset="0"/>
              </a:rPr>
              <a:t>)</a:t>
            </a:r>
          </a:p>
          <a:p>
            <a:pPr lvl="2"/>
            <a:endParaRPr lang="en-US" altLang="zh-CN" dirty="0">
              <a:cs typeface="Arial" charset="0"/>
            </a:endParaRPr>
          </a:p>
        </p:txBody>
      </p:sp>
      <p:sp>
        <p:nvSpPr>
          <p:cNvPr id="6" name="Line 4"/>
          <p:cNvSpPr>
            <a:spLocks noChangeShapeType="1"/>
          </p:cNvSpPr>
          <p:nvPr/>
        </p:nvSpPr>
        <p:spPr bwMode="auto">
          <a:xfrm>
            <a:off x="2692400" y="5206499"/>
            <a:ext cx="65532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1" name="Line 9"/>
          <p:cNvSpPr>
            <a:spLocks noChangeShapeType="1"/>
          </p:cNvSpPr>
          <p:nvPr/>
        </p:nvSpPr>
        <p:spPr bwMode="auto">
          <a:xfrm flipH="1">
            <a:off x="5676900" y="5054099"/>
            <a:ext cx="0" cy="1524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 name="Text Box 10"/>
          <p:cNvSpPr txBox="1">
            <a:spLocks noChangeArrowheads="1"/>
          </p:cNvSpPr>
          <p:nvPr/>
        </p:nvSpPr>
        <p:spPr bwMode="auto">
          <a:xfrm>
            <a:off x="5478463" y="5229200"/>
            <a:ext cx="381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50000"/>
              </a:spcBef>
            </a:pPr>
            <a:r>
              <a:rPr kumimoji="1" lang="en-US" altLang="en-US" sz="2400" b="1">
                <a:solidFill>
                  <a:srgbClr val="FF0000"/>
                </a:solidFill>
                <a:latin typeface="Times New Roman" pitchFamily="18" charset="0"/>
              </a:rPr>
              <a:t>Z</a:t>
            </a:r>
            <a:endParaRPr kumimoji="1" lang="en-US" altLang="zh-CN" sz="2400" b="1">
              <a:solidFill>
                <a:srgbClr val="FF0000"/>
              </a:solidFill>
              <a:latin typeface="Times New Roman" pitchFamily="18" charset="0"/>
            </a:endParaRPr>
          </a:p>
        </p:txBody>
      </p:sp>
      <p:sp>
        <p:nvSpPr>
          <p:cNvPr id="13" name="Line 11"/>
          <p:cNvSpPr>
            <a:spLocks noChangeShapeType="1"/>
          </p:cNvSpPr>
          <p:nvPr/>
        </p:nvSpPr>
        <p:spPr bwMode="auto">
          <a:xfrm>
            <a:off x="5054600" y="5130299"/>
            <a:ext cx="0" cy="762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4" name="Line 12"/>
          <p:cNvSpPr>
            <a:spLocks noChangeShapeType="1"/>
          </p:cNvSpPr>
          <p:nvPr/>
        </p:nvSpPr>
        <p:spPr bwMode="auto">
          <a:xfrm flipH="1">
            <a:off x="6248400" y="5117599"/>
            <a:ext cx="0" cy="1143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6" name="Text Box 13"/>
          <p:cNvSpPr txBox="1">
            <a:spLocks noChangeArrowheads="1"/>
          </p:cNvSpPr>
          <p:nvPr/>
        </p:nvSpPr>
        <p:spPr bwMode="auto">
          <a:xfrm>
            <a:off x="4800600" y="5193799"/>
            <a:ext cx="5461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000" b="1">
                <a:latin typeface="Times New Roman" pitchFamily="18" charset="0"/>
              </a:rPr>
              <a:t>Z1</a:t>
            </a:r>
          </a:p>
        </p:txBody>
      </p:sp>
      <p:sp>
        <p:nvSpPr>
          <p:cNvPr id="18" name="Text Box 14"/>
          <p:cNvSpPr txBox="1">
            <a:spLocks noChangeArrowheads="1"/>
          </p:cNvSpPr>
          <p:nvPr/>
        </p:nvSpPr>
        <p:spPr bwMode="auto">
          <a:xfrm>
            <a:off x="6057900" y="5206499"/>
            <a:ext cx="6477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000" b="1">
                <a:latin typeface="Times New Roman" pitchFamily="18" charset="0"/>
              </a:rPr>
              <a:t>Z2</a:t>
            </a:r>
          </a:p>
        </p:txBody>
      </p:sp>
      <p:sp>
        <p:nvSpPr>
          <p:cNvPr id="17" name="右箭头 16"/>
          <p:cNvSpPr/>
          <p:nvPr/>
        </p:nvSpPr>
        <p:spPr>
          <a:xfrm rot="10800000">
            <a:off x="4034458" y="4725144"/>
            <a:ext cx="1642442" cy="27114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206774" y="5868826"/>
            <a:ext cx="7565107" cy="523220"/>
          </a:xfrm>
          <a:prstGeom prst="rect">
            <a:avLst/>
          </a:prstGeom>
          <a:solidFill>
            <a:srgbClr val="FFFF00"/>
          </a:solidFill>
          <a:ln>
            <a:solidFill>
              <a:schemeClr val="tx1"/>
            </a:solidFill>
          </a:ln>
        </p:spPr>
        <p:txBody>
          <a:bodyPr wrap="square">
            <a:spAutoFit/>
          </a:bodyPr>
          <a:lstStyle/>
          <a:p>
            <a:pPr marL="342900" indent="-342900">
              <a:lnSpc>
                <a:spcPct val="100000"/>
              </a:lnSpc>
              <a:spcBef>
                <a:spcPts val="300"/>
              </a:spcBef>
              <a:buFont typeface="Monotype Sorts" pitchFamily="2" charset="2"/>
              <a:buChar char=" "/>
              <a:defRPr/>
            </a:pPr>
            <a:r>
              <a:rPr lang="en-US" altLang="zh-CN" b="0" dirty="0">
                <a:solidFill>
                  <a:srgbClr val="0000FF"/>
                </a:solidFill>
                <a:latin typeface="黑体"/>
                <a:ea typeface="黑体"/>
                <a:cs typeface="黑体"/>
              </a:rPr>
              <a:t>Z1</a:t>
            </a:r>
            <a:r>
              <a:rPr lang="zh-CN" altLang="en-US" b="0" dirty="0">
                <a:solidFill>
                  <a:srgbClr val="0000FF"/>
                </a:solidFill>
                <a:latin typeface="黑体"/>
                <a:ea typeface="黑体"/>
                <a:cs typeface="黑体"/>
              </a:rPr>
              <a:t>和</a:t>
            </a:r>
            <a:r>
              <a:rPr lang="en-US" altLang="zh-CN" b="0" dirty="0">
                <a:solidFill>
                  <a:srgbClr val="0000FF"/>
                </a:solidFill>
                <a:latin typeface="黑体"/>
                <a:ea typeface="黑体"/>
                <a:cs typeface="黑体"/>
              </a:rPr>
              <a:t>Z2</a:t>
            </a:r>
            <a:r>
              <a:rPr lang="zh-CN" altLang="en-US" b="0" dirty="0">
                <a:solidFill>
                  <a:srgbClr val="0000FF"/>
                </a:solidFill>
                <a:latin typeface="黑体"/>
                <a:ea typeface="黑体"/>
                <a:cs typeface="黑体"/>
              </a:rPr>
              <a:t>分别是结果</a:t>
            </a:r>
            <a:r>
              <a:rPr lang="en-US" altLang="en-US" b="0" dirty="0">
                <a:solidFill>
                  <a:srgbClr val="0000FF"/>
                </a:solidFill>
                <a:latin typeface="黑体"/>
                <a:ea typeface="黑体"/>
                <a:cs typeface="黑体"/>
              </a:rPr>
              <a:t>Z</a:t>
            </a:r>
            <a:r>
              <a:rPr lang="zh-CN" altLang="en-US" b="0" dirty="0">
                <a:solidFill>
                  <a:srgbClr val="0000FF"/>
                </a:solidFill>
                <a:latin typeface="黑体"/>
                <a:ea typeface="黑体"/>
                <a:cs typeface="黑体"/>
              </a:rPr>
              <a:t>的最近可表示的左、右数</a:t>
            </a:r>
          </a:p>
        </p:txBody>
      </p:sp>
      <p:sp>
        <p:nvSpPr>
          <p:cNvPr id="20" name="矩形 19"/>
          <p:cNvSpPr/>
          <p:nvPr/>
        </p:nvSpPr>
        <p:spPr>
          <a:xfrm>
            <a:off x="1992491" y="4706560"/>
            <a:ext cx="646331" cy="738664"/>
          </a:xfrm>
          <a:prstGeom prst="rect">
            <a:avLst/>
          </a:prstGeom>
        </p:spPr>
        <p:txBody>
          <a:bodyPr wrap="none">
            <a:spAutoFit/>
          </a:bodyPr>
          <a:lstStyle/>
          <a:p>
            <a:r>
              <a:rPr lang="en-US" altLang="zh-CN" dirty="0">
                <a:latin typeface="ＭＳ ゴシック"/>
                <a:ea typeface="ＭＳ ゴシック"/>
                <a:cs typeface="ＭＳ ゴシック"/>
              </a:rPr>
              <a:t>−</a:t>
            </a:r>
            <a:r>
              <a:rPr lang="en-US" altLang="zh-CN" dirty="0">
                <a:latin typeface="+mj-lt"/>
                <a:cs typeface="Arial" charset="0"/>
              </a:rPr>
              <a:t>∞</a:t>
            </a:r>
            <a:endParaRPr lang="zh-CN" altLang="en-US" dirty="0">
              <a:latin typeface="+mj-lt"/>
            </a:endParaRPr>
          </a:p>
        </p:txBody>
      </p:sp>
      <p:sp>
        <p:nvSpPr>
          <p:cNvPr id="21" name="矩形 20"/>
          <p:cNvSpPr/>
          <p:nvPr/>
        </p:nvSpPr>
        <p:spPr>
          <a:xfrm>
            <a:off x="9391992" y="4653136"/>
            <a:ext cx="646331" cy="738664"/>
          </a:xfrm>
          <a:prstGeom prst="rect">
            <a:avLst/>
          </a:prstGeom>
        </p:spPr>
        <p:txBody>
          <a:bodyPr wrap="none">
            <a:spAutoFit/>
          </a:bodyPr>
          <a:lstStyle/>
          <a:p>
            <a:r>
              <a:rPr lang="en-US" altLang="zh-CN" dirty="0">
                <a:latin typeface="+mj-lt"/>
                <a:cs typeface="Arial" charset="0"/>
              </a:rPr>
              <a:t>+∞</a:t>
            </a:r>
            <a:endParaRPr lang="zh-CN" altLang="en-US" dirty="0">
              <a:latin typeface="+mj-lt"/>
            </a:endParaRPr>
          </a:p>
        </p:txBody>
      </p:sp>
      <p:cxnSp>
        <p:nvCxnSpPr>
          <p:cNvPr id="19"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22"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96584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7" name="Rectangle 2"/>
          <p:cNvSpPr>
            <a:spLocks noChangeArrowheads="1"/>
          </p:cNvSpPr>
          <p:nvPr/>
        </p:nvSpPr>
        <p:spPr bwMode="auto">
          <a:xfrm>
            <a:off x="1555062" y="254793"/>
            <a:ext cx="29527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charset="2"/>
              <a:buChar char="Ø"/>
            </a:pPr>
            <a:r>
              <a:rPr lang="zh-CN" altLang="en-US">
                <a:solidFill>
                  <a:srgbClr val="A50021"/>
                </a:solidFill>
                <a:ea typeface="微软雅黑" charset="-122"/>
              </a:rPr>
              <a:t> 本节概要</a:t>
            </a:r>
          </a:p>
        </p:txBody>
      </p:sp>
      <p:sp>
        <p:nvSpPr>
          <p:cNvPr id="9218" name="Freeform 16"/>
          <p:cNvSpPr>
            <a:spLocks/>
          </p:cNvSpPr>
          <p:nvPr/>
        </p:nvSpPr>
        <p:spPr bwMode="auto">
          <a:xfrm>
            <a:off x="2062957" y="742950"/>
            <a:ext cx="2447925" cy="604838"/>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9219" name="Rectangle 19"/>
          <p:cNvSpPr>
            <a:spLocks noChangeArrowheads="1"/>
          </p:cNvSpPr>
          <p:nvPr/>
        </p:nvSpPr>
        <p:spPr bwMode="auto">
          <a:xfrm>
            <a:off x="2177257" y="692150"/>
            <a:ext cx="1757363"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solidFill>
                  <a:schemeClr val="bg1"/>
                </a:solidFill>
                <a:ea typeface="楷体_GB2312" charset="0"/>
              </a:rPr>
              <a:t>重点内容</a:t>
            </a:r>
          </a:p>
        </p:txBody>
      </p:sp>
      <p:sp>
        <p:nvSpPr>
          <p:cNvPr id="9220" name="AutoShape 6"/>
          <p:cNvSpPr>
            <a:spLocks noChangeArrowheads="1"/>
          </p:cNvSpPr>
          <p:nvPr/>
        </p:nvSpPr>
        <p:spPr bwMode="auto">
          <a:xfrm>
            <a:off x="1991520" y="1323454"/>
            <a:ext cx="8135937" cy="3060725"/>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20000"/>
              </a:lnSpc>
            </a:pPr>
            <a:endParaRPr lang="zh-CN" altLang="en-US" sz="4400" dirty="0"/>
          </a:p>
        </p:txBody>
      </p:sp>
      <p:sp>
        <p:nvSpPr>
          <p:cNvPr id="9221" name="Rectangle 28"/>
          <p:cNvSpPr>
            <a:spLocks noChangeArrowheads="1"/>
          </p:cNvSpPr>
          <p:nvPr/>
        </p:nvSpPr>
        <p:spPr bwMode="auto">
          <a:xfrm>
            <a:off x="2170905" y="1355726"/>
            <a:ext cx="7970837"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l">
              <a:lnSpc>
                <a:spcPct val="100000"/>
              </a:lnSpc>
              <a:spcBef>
                <a:spcPts val="0"/>
              </a:spcBef>
              <a:buClr>
                <a:srgbClr val="C00000"/>
              </a:buClr>
              <a:buSzPct val="90000"/>
              <a:buFont typeface="Wingdings" charset="2"/>
              <a:buChar char="n"/>
            </a:pPr>
            <a:r>
              <a:rPr kumimoji="1" lang="en-US" altLang="zh-CN" dirty="0">
                <a:latin typeface="Times New Roman" charset="0"/>
                <a:ea typeface="华文新魏" charset="-122"/>
                <a:sym typeface="Symbol" charset="2"/>
              </a:rPr>
              <a:t>3.5 </a:t>
            </a:r>
            <a:r>
              <a:rPr kumimoji="1" lang="zh-CN" altLang="en-US" dirty="0">
                <a:latin typeface="Times New Roman" charset="0"/>
                <a:ea typeface="华文新魏" charset="-122"/>
                <a:sym typeface="Symbol" charset="2"/>
              </a:rPr>
              <a:t>浮点数运算</a:t>
            </a:r>
            <a:endParaRPr kumimoji="1" lang="en-US" altLang="zh-CN" dirty="0">
              <a:latin typeface="Times New Roman" charset="0"/>
              <a:ea typeface="华文新魏" charset="-122"/>
              <a:sym typeface="Symbol" charset="2"/>
            </a:endParaRPr>
          </a:p>
          <a:p>
            <a:pPr lvl="2" algn="l">
              <a:lnSpc>
                <a:spcPct val="100000"/>
              </a:lnSpc>
              <a:spcBef>
                <a:spcPts val="0"/>
              </a:spcBef>
              <a:buClr>
                <a:srgbClr val="C00000"/>
              </a:buClr>
              <a:buSzPct val="80000"/>
              <a:buFont typeface="Wingdings" charset="2"/>
              <a:buChar char="l"/>
            </a:pPr>
            <a:r>
              <a:rPr kumimoji="1" lang="zh-CN" altLang="en-US" sz="2400" dirty="0">
                <a:latin typeface="Times New Roman" charset="0"/>
                <a:ea typeface="华文新魏" charset="-122"/>
                <a:sym typeface="Symbol" charset="2"/>
              </a:rPr>
              <a:t>浮点数的表示</a:t>
            </a:r>
            <a:r>
              <a:rPr kumimoji="1" lang="en-US" altLang="zh-CN" sz="2400" dirty="0">
                <a:latin typeface="Times New Roman" charset="0"/>
                <a:ea typeface="华文新魏" charset="-122"/>
                <a:sym typeface="Symbol" charset="2"/>
              </a:rPr>
              <a:t>(Floating-Point Representation)</a:t>
            </a:r>
          </a:p>
          <a:p>
            <a:pPr lvl="2" algn="l">
              <a:lnSpc>
                <a:spcPct val="100000"/>
              </a:lnSpc>
              <a:spcBef>
                <a:spcPts val="0"/>
              </a:spcBef>
              <a:buClr>
                <a:srgbClr val="C00000"/>
              </a:buClr>
              <a:buSzPct val="80000"/>
              <a:buFont typeface="Wingdings" charset="2"/>
              <a:buChar char="l"/>
            </a:pPr>
            <a:r>
              <a:rPr kumimoji="1" lang="zh-CN" altLang="en-US" sz="2400" dirty="0">
                <a:latin typeface="Times New Roman" charset="0"/>
                <a:ea typeface="华文新魏" charset="-122"/>
                <a:sym typeface="Symbol" charset="2"/>
              </a:rPr>
              <a:t>浮点数加法</a:t>
            </a:r>
            <a:r>
              <a:rPr kumimoji="1" lang="en-US" altLang="zh-CN" sz="2400" dirty="0">
                <a:latin typeface="Times New Roman" charset="0"/>
                <a:ea typeface="华文新魏" charset="-122"/>
                <a:sym typeface="Symbol" charset="2"/>
              </a:rPr>
              <a:t>(Floating-Point Addition)</a:t>
            </a:r>
          </a:p>
        </p:txBody>
      </p:sp>
      <p:sp>
        <p:nvSpPr>
          <p:cNvPr id="11271" name="Freeform 22"/>
          <p:cNvSpPr>
            <a:spLocks/>
          </p:cNvSpPr>
          <p:nvPr/>
        </p:nvSpPr>
        <p:spPr bwMode="auto">
          <a:xfrm>
            <a:off x="2134395" y="4473116"/>
            <a:ext cx="2447925" cy="539750"/>
          </a:xfrm>
          <a:custGeom>
            <a:avLst/>
            <a:gdLst>
              <a:gd name="T0" fmla="*/ 0 w 1905"/>
              <a:gd name="T1" fmla="*/ 0 h 544"/>
              <a:gd name="T2" fmla="*/ 2147483647 w 1905"/>
              <a:gd name="T3" fmla="*/ 0 h 544"/>
              <a:gd name="T4" fmla="*/ 2147483647 w 1905"/>
              <a:gd name="T5" fmla="*/ 2147483647 h 544"/>
              <a:gd name="T6" fmla="*/ 0 w 1905"/>
              <a:gd name="T7" fmla="*/ 2147483647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808080"/>
          </a:solidFill>
          <a:ln w="25400">
            <a:noFill/>
            <a:round/>
            <a:headEnd/>
            <a:tailEnd/>
          </a:ln>
        </p:spPr>
        <p:txBody>
          <a:bodyPr wrap="none" anchor="ctr"/>
          <a:lstStyle/>
          <a:p>
            <a:pPr eaLnBrk="1" hangingPunct="1">
              <a:defRPr/>
            </a:pPr>
            <a:endParaRPr lang="zh-CN" altLang="en-US">
              <a:latin typeface="+mn-ea"/>
              <a:ea typeface="+mn-ea"/>
            </a:endParaRPr>
          </a:p>
        </p:txBody>
      </p:sp>
      <p:sp>
        <p:nvSpPr>
          <p:cNvPr id="11272" name="Rectangle 23"/>
          <p:cNvSpPr>
            <a:spLocks noChangeArrowheads="1"/>
          </p:cNvSpPr>
          <p:nvPr/>
        </p:nvSpPr>
        <p:spPr bwMode="auto">
          <a:xfrm>
            <a:off x="2248694" y="4401108"/>
            <a:ext cx="1612900" cy="781752"/>
          </a:xfrm>
          <a:prstGeom prst="rect">
            <a:avLst/>
          </a:prstGeom>
          <a:noFill/>
          <a:ln w="9525">
            <a:noFill/>
            <a:miter lim="800000"/>
            <a:headEnd/>
            <a:tailEnd/>
          </a:ln>
        </p:spPr>
        <p:txBody>
          <a:bodyPr>
            <a:spAutoFit/>
          </a:bodyPr>
          <a:lstStyle/>
          <a:p>
            <a:pPr eaLnBrk="1" hangingPunct="1">
              <a:defRPr/>
            </a:pPr>
            <a:r>
              <a:rPr lang="zh-CN" altLang="en-US" dirty="0">
                <a:solidFill>
                  <a:schemeClr val="bg1"/>
                </a:solidFill>
                <a:latin typeface="+mn-ea"/>
                <a:ea typeface="楷体_GB2312"/>
              </a:rPr>
              <a:t>基本要求</a:t>
            </a:r>
          </a:p>
        </p:txBody>
      </p:sp>
      <p:sp>
        <p:nvSpPr>
          <p:cNvPr id="11273" name="AutoShape 12"/>
          <p:cNvSpPr>
            <a:spLocks noChangeArrowheads="1"/>
          </p:cNvSpPr>
          <p:nvPr/>
        </p:nvSpPr>
        <p:spPr bwMode="auto">
          <a:xfrm>
            <a:off x="2048670" y="5066222"/>
            <a:ext cx="8135937" cy="1500981"/>
          </a:xfrm>
          <a:prstGeom prst="roundRect">
            <a:avLst>
              <a:gd name="adj" fmla="val 4296"/>
            </a:avLst>
          </a:prstGeom>
          <a:solidFill>
            <a:srgbClr val="EAEAEA"/>
          </a:solidFill>
          <a:ln w="25400">
            <a:solidFill>
              <a:srgbClr val="808080"/>
            </a:solidFill>
            <a:round/>
            <a:headEnd/>
            <a:tailEnd/>
          </a:ln>
        </p:spPr>
        <p:txBody>
          <a:bodyPr wrap="none" anchor="ctr"/>
          <a:lstStyle/>
          <a:p>
            <a:pPr algn="ctr" eaLnBrk="1" hangingPunct="1">
              <a:defRPr/>
            </a:pPr>
            <a:endParaRPr lang="zh-CN" altLang="en-US" sz="4400">
              <a:latin typeface="+mn-ea"/>
              <a:ea typeface="+mn-ea"/>
            </a:endParaRPr>
          </a:p>
        </p:txBody>
      </p:sp>
      <p:sp>
        <p:nvSpPr>
          <p:cNvPr id="9225" name="Rectangle 31"/>
          <p:cNvSpPr>
            <a:spLocks noChangeArrowheads="1"/>
          </p:cNvSpPr>
          <p:nvPr/>
        </p:nvSpPr>
        <p:spPr bwMode="auto">
          <a:xfrm>
            <a:off x="2451895" y="5163059"/>
            <a:ext cx="7388225" cy="133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00000"/>
              </a:lnSpc>
              <a:buSzPct val="90000"/>
              <a:buFont typeface="Wingdings" charset="2"/>
              <a:buChar char="n"/>
            </a:pPr>
            <a:r>
              <a:rPr kumimoji="1" lang="zh-CN" altLang="en-US" sz="2600" dirty="0">
                <a:latin typeface="华文新魏" charset="-122"/>
                <a:ea typeface="华文新魏" charset="-122"/>
              </a:rPr>
              <a:t> 掌握计算机中的定点除法运算方法</a:t>
            </a:r>
            <a:endParaRPr kumimoji="1" lang="en-US" altLang="zh-CN" sz="2600" dirty="0">
              <a:latin typeface="华文新魏" charset="-122"/>
              <a:ea typeface="华文新魏" charset="-122"/>
            </a:endParaRPr>
          </a:p>
          <a:p>
            <a:pPr algn="l" eaLnBrk="1" hangingPunct="1">
              <a:lnSpc>
                <a:spcPct val="100000"/>
              </a:lnSpc>
              <a:buSzPct val="90000"/>
              <a:buFont typeface="Wingdings" charset="2"/>
              <a:buChar char="n"/>
            </a:pPr>
            <a:r>
              <a:rPr kumimoji="1" lang="zh-CN" altLang="en-US" sz="2600" dirty="0">
                <a:latin typeface="华文新魏" charset="-122"/>
                <a:ea typeface="华文新魏" charset="-122"/>
              </a:rPr>
              <a:t> 了解除法运算部件的设计方法</a:t>
            </a:r>
            <a:endParaRPr kumimoji="1" lang="en-US" altLang="zh-CN" sz="2600" dirty="0">
              <a:latin typeface="华文新魏" charset="-122"/>
              <a:ea typeface="华文新魏" charset="-122"/>
            </a:endParaRPr>
          </a:p>
          <a:p>
            <a:pPr algn="l">
              <a:lnSpc>
                <a:spcPct val="100000"/>
              </a:lnSpc>
              <a:buSzPct val="90000"/>
              <a:buFont typeface="Wingdings" charset="2"/>
              <a:buChar char="n"/>
            </a:pPr>
            <a:r>
              <a:rPr kumimoji="1" lang="zh-CN" altLang="en-US" sz="2600" dirty="0">
                <a:latin typeface="华文新魏" charset="-122"/>
                <a:ea typeface="华文新魏" charset="-122"/>
              </a:rPr>
              <a:t>掌握计算机中的</a:t>
            </a:r>
            <a:r>
              <a:rPr kumimoji="1" lang="zh-CN" altLang="zh-CN" sz="2600" dirty="0">
                <a:latin typeface="华文新魏" charset="-122"/>
                <a:ea typeface="华文新魏" charset="-122"/>
              </a:rPr>
              <a:t>浮点运算方法</a:t>
            </a:r>
            <a:endParaRPr kumimoji="1" lang="en-US" altLang="zh-CN" sz="2600" dirty="0">
              <a:latin typeface="华文新魏" charset="-122"/>
              <a:ea typeface="华文新魏" charset="-122"/>
            </a:endParaRPr>
          </a:p>
        </p:txBody>
      </p:sp>
      <p:cxnSp>
        <p:nvCxnSpPr>
          <p:cNvPr id="19"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20"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40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浮点数加法</a:t>
            </a:r>
          </a:p>
        </p:txBody>
      </p:sp>
      <p:sp>
        <p:nvSpPr>
          <p:cNvPr id="3" name="内容占位符 2"/>
          <p:cNvSpPr>
            <a:spLocks noGrp="1"/>
          </p:cNvSpPr>
          <p:nvPr>
            <p:ph idx="1"/>
          </p:nvPr>
        </p:nvSpPr>
        <p:spPr/>
        <p:txBody>
          <a:bodyPr/>
          <a:lstStyle/>
          <a:p>
            <a:pPr marL="342900" lvl="1" indent="-342900">
              <a:buFont typeface="Wingdings" charset="2"/>
              <a:buChar char=""/>
            </a:pPr>
            <a:r>
              <a:rPr lang="en-US" altLang="zh-CN" sz="3200" b="1" dirty="0">
                <a:solidFill>
                  <a:srgbClr val="005BE2"/>
                </a:solidFill>
                <a:latin typeface="+mj-ea"/>
                <a:ea typeface="+mj-ea"/>
              </a:rPr>
              <a:t>IEEE 754</a:t>
            </a:r>
            <a:r>
              <a:rPr lang="zh-CN" altLang="en-US" sz="3200" b="1" dirty="0">
                <a:solidFill>
                  <a:srgbClr val="005BE2"/>
                </a:solidFill>
                <a:latin typeface="+mj-ea"/>
                <a:ea typeface="+mj-ea"/>
              </a:rPr>
              <a:t>标准的</a:t>
            </a:r>
            <a:r>
              <a:rPr lang="zh-CN" altLang="en-US" b="1" dirty="0">
                <a:solidFill>
                  <a:srgbClr val="005BE2"/>
                </a:solidFill>
                <a:latin typeface="+mj-ea"/>
              </a:rPr>
              <a:t>四种舍入方式</a:t>
            </a:r>
            <a:endParaRPr lang="en-US" altLang="zh-CN" b="1" dirty="0">
              <a:solidFill>
                <a:srgbClr val="005BE2"/>
              </a:solidFill>
              <a:latin typeface="+mj-ea"/>
            </a:endParaRPr>
          </a:p>
          <a:p>
            <a:pPr lvl="1"/>
            <a:r>
              <a:rPr lang="zh-CN" altLang="en-US" dirty="0">
                <a:solidFill>
                  <a:srgbClr val="7F7F7F"/>
                </a:solidFill>
                <a:cs typeface="Arial" charset="0"/>
              </a:rPr>
              <a:t>就近舍入</a:t>
            </a:r>
            <a:endParaRPr lang="en-US" altLang="zh-CN" dirty="0">
              <a:solidFill>
                <a:srgbClr val="7F7F7F"/>
              </a:solidFill>
              <a:cs typeface="Arial" charset="0"/>
            </a:endParaRPr>
          </a:p>
          <a:p>
            <a:pPr lvl="1"/>
            <a:r>
              <a:rPr lang="zh-CN" altLang="en-US" dirty="0">
                <a:solidFill>
                  <a:srgbClr val="7F7F7F"/>
                </a:solidFill>
                <a:cs typeface="Arial" charset="0"/>
              </a:rPr>
              <a:t>朝</a:t>
            </a:r>
            <a:r>
              <a:rPr lang="en-US" altLang="zh-CN" dirty="0">
                <a:solidFill>
                  <a:srgbClr val="7F7F7F"/>
                </a:solidFill>
                <a:cs typeface="Arial" charset="0"/>
              </a:rPr>
              <a:t>+∞</a:t>
            </a:r>
            <a:r>
              <a:rPr lang="zh-CN" altLang="en-US" dirty="0">
                <a:solidFill>
                  <a:srgbClr val="7F7F7F"/>
                </a:solidFill>
                <a:cs typeface="Arial" charset="0"/>
              </a:rPr>
              <a:t>方向舍入</a:t>
            </a:r>
            <a:endParaRPr lang="en-US" altLang="zh-CN" sz="2400" dirty="0">
              <a:solidFill>
                <a:srgbClr val="7F7F7F"/>
              </a:solidFill>
              <a:cs typeface="Arial" charset="0"/>
            </a:endParaRPr>
          </a:p>
          <a:p>
            <a:pPr lvl="1"/>
            <a:r>
              <a:rPr lang="zh-CN" altLang="en-US" dirty="0">
                <a:solidFill>
                  <a:srgbClr val="7F7F7F"/>
                </a:solidFill>
                <a:cs typeface="Arial" charset="0"/>
              </a:rPr>
              <a:t>朝</a:t>
            </a:r>
            <a:r>
              <a:rPr lang="en-US" altLang="zh-CN" dirty="0">
                <a:solidFill>
                  <a:srgbClr val="7F7F7F"/>
                </a:solidFill>
                <a:cs typeface="Arial" charset="0"/>
              </a:rPr>
              <a:t>-∞</a:t>
            </a:r>
            <a:r>
              <a:rPr lang="zh-CN" altLang="en-US" dirty="0">
                <a:solidFill>
                  <a:srgbClr val="7F7F7F"/>
                </a:solidFill>
                <a:cs typeface="Arial" charset="0"/>
              </a:rPr>
              <a:t>方向舍入</a:t>
            </a:r>
            <a:endParaRPr lang="en-US" altLang="zh-CN" sz="2400" dirty="0">
              <a:solidFill>
                <a:srgbClr val="7F7F7F"/>
              </a:solidFill>
              <a:cs typeface="Arial" charset="0"/>
            </a:endParaRPr>
          </a:p>
          <a:p>
            <a:pPr lvl="1"/>
            <a:r>
              <a:rPr lang="zh-CN" altLang="en-US" dirty="0">
                <a:cs typeface="Arial" charset="0"/>
              </a:rPr>
              <a:t>朝</a:t>
            </a:r>
            <a:r>
              <a:rPr lang="en-US" altLang="zh-CN" dirty="0">
                <a:cs typeface="Arial" charset="0"/>
              </a:rPr>
              <a:t>0</a:t>
            </a:r>
            <a:r>
              <a:rPr lang="zh-CN" altLang="en-US" dirty="0">
                <a:cs typeface="Arial" charset="0"/>
              </a:rPr>
              <a:t>方向舍入</a:t>
            </a:r>
            <a:endParaRPr lang="en-US" altLang="zh-CN" dirty="0">
              <a:cs typeface="Arial" charset="0"/>
            </a:endParaRPr>
          </a:p>
          <a:p>
            <a:pPr lvl="2">
              <a:buFont typeface="Wingdings" charset="2"/>
              <a:buChar char="p"/>
            </a:pPr>
            <a:r>
              <a:rPr lang="zh-CN" altLang="en-US" dirty="0">
                <a:cs typeface="Arial" charset="0"/>
              </a:rPr>
              <a:t>总是舍入成</a:t>
            </a:r>
            <a:r>
              <a:rPr lang="en-US" altLang="zh-CN" dirty="0">
                <a:cs typeface="Arial" charset="0"/>
              </a:rPr>
              <a:t>Z1</a:t>
            </a:r>
            <a:r>
              <a:rPr lang="zh-CN" altLang="en-US" dirty="0">
                <a:cs typeface="Arial" charset="0"/>
              </a:rPr>
              <a:t>与</a:t>
            </a:r>
            <a:r>
              <a:rPr lang="en-US" altLang="zh-CN" dirty="0">
                <a:cs typeface="Arial" charset="0"/>
              </a:rPr>
              <a:t>Z2</a:t>
            </a:r>
            <a:r>
              <a:rPr lang="zh-CN" altLang="en-US" dirty="0">
                <a:cs typeface="Arial" charset="0"/>
              </a:rPr>
              <a:t>中绝对值较小的数</a:t>
            </a:r>
            <a:r>
              <a:rPr lang="en-US" altLang="zh-CN" dirty="0">
                <a:cs typeface="Arial" charset="0"/>
              </a:rPr>
              <a:t>(</a:t>
            </a:r>
            <a:r>
              <a:rPr lang="zh-CN" altLang="en-US" dirty="0">
                <a:cs typeface="Arial" charset="0"/>
              </a:rPr>
              <a:t>更接近于</a:t>
            </a:r>
            <a:r>
              <a:rPr lang="en-US" altLang="zh-CN" dirty="0">
                <a:cs typeface="Arial" charset="0"/>
              </a:rPr>
              <a:t>0)</a:t>
            </a:r>
          </a:p>
          <a:p>
            <a:pPr lvl="2"/>
            <a:endParaRPr lang="zh-CN" altLang="en-US" dirty="0">
              <a:cs typeface="Arial" charset="0"/>
            </a:endParaRPr>
          </a:p>
        </p:txBody>
      </p:sp>
      <p:sp>
        <p:nvSpPr>
          <p:cNvPr id="6" name="Line 4"/>
          <p:cNvSpPr>
            <a:spLocks noChangeShapeType="1"/>
          </p:cNvSpPr>
          <p:nvPr/>
        </p:nvSpPr>
        <p:spPr bwMode="auto">
          <a:xfrm>
            <a:off x="2692400" y="5175776"/>
            <a:ext cx="65532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 name="Line 5"/>
          <p:cNvSpPr>
            <a:spLocks noChangeShapeType="1"/>
          </p:cNvSpPr>
          <p:nvPr/>
        </p:nvSpPr>
        <p:spPr bwMode="auto">
          <a:xfrm>
            <a:off x="3606800" y="5099576"/>
            <a:ext cx="0" cy="762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 name="Line 6"/>
          <p:cNvSpPr>
            <a:spLocks noChangeShapeType="1"/>
          </p:cNvSpPr>
          <p:nvPr/>
        </p:nvSpPr>
        <p:spPr bwMode="auto">
          <a:xfrm>
            <a:off x="7493000" y="5099576"/>
            <a:ext cx="0" cy="762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 name="Text Box 7"/>
          <p:cNvSpPr txBox="1">
            <a:spLocks noChangeArrowheads="1"/>
          </p:cNvSpPr>
          <p:nvPr/>
        </p:nvSpPr>
        <p:spPr bwMode="auto">
          <a:xfrm>
            <a:off x="7340600" y="5159901"/>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000" b="1" dirty="0">
                <a:solidFill>
                  <a:schemeClr val="accent2"/>
                </a:solidFill>
                <a:latin typeface="Times New Roman" pitchFamily="18" charset="0"/>
              </a:rPr>
              <a:t>0</a:t>
            </a:r>
          </a:p>
        </p:txBody>
      </p:sp>
      <p:sp>
        <p:nvSpPr>
          <p:cNvPr id="10" name="Text Box 8"/>
          <p:cNvSpPr txBox="1">
            <a:spLocks noChangeArrowheads="1"/>
          </p:cNvSpPr>
          <p:nvPr/>
        </p:nvSpPr>
        <p:spPr bwMode="auto">
          <a:xfrm>
            <a:off x="3460750" y="5161489"/>
            <a:ext cx="4000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accent2"/>
                </a:solidFill>
                <a:latin typeface="Times New Roman" pitchFamily="18" charset="0"/>
              </a:rPr>
              <a:t>0</a:t>
            </a:r>
          </a:p>
        </p:txBody>
      </p:sp>
      <p:sp>
        <p:nvSpPr>
          <p:cNvPr id="11" name="Line 9"/>
          <p:cNvSpPr>
            <a:spLocks noChangeShapeType="1"/>
          </p:cNvSpPr>
          <p:nvPr/>
        </p:nvSpPr>
        <p:spPr bwMode="auto">
          <a:xfrm flipH="1">
            <a:off x="5676900" y="5023376"/>
            <a:ext cx="0" cy="1524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 name="Text Box 10"/>
          <p:cNvSpPr txBox="1">
            <a:spLocks noChangeArrowheads="1"/>
          </p:cNvSpPr>
          <p:nvPr/>
        </p:nvSpPr>
        <p:spPr bwMode="auto">
          <a:xfrm>
            <a:off x="5478463" y="5147201"/>
            <a:ext cx="381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en-US" sz="2400" b="1" dirty="0">
                <a:solidFill>
                  <a:srgbClr val="FF0000"/>
                </a:solidFill>
                <a:latin typeface="Times New Roman" pitchFamily="18" charset="0"/>
              </a:rPr>
              <a:t>Z</a:t>
            </a:r>
            <a:endParaRPr kumimoji="1" lang="en-US" altLang="zh-CN" sz="2400" b="1" dirty="0">
              <a:solidFill>
                <a:srgbClr val="FF0000"/>
              </a:solidFill>
              <a:latin typeface="Times New Roman" pitchFamily="18" charset="0"/>
            </a:endParaRPr>
          </a:p>
        </p:txBody>
      </p:sp>
      <p:sp>
        <p:nvSpPr>
          <p:cNvPr id="13" name="Line 11"/>
          <p:cNvSpPr>
            <a:spLocks noChangeShapeType="1"/>
          </p:cNvSpPr>
          <p:nvPr/>
        </p:nvSpPr>
        <p:spPr bwMode="auto">
          <a:xfrm>
            <a:off x="5054600" y="5099576"/>
            <a:ext cx="0" cy="762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4" name="Line 12"/>
          <p:cNvSpPr>
            <a:spLocks noChangeShapeType="1"/>
          </p:cNvSpPr>
          <p:nvPr/>
        </p:nvSpPr>
        <p:spPr bwMode="auto">
          <a:xfrm flipH="1">
            <a:off x="6248400" y="5086876"/>
            <a:ext cx="0" cy="1143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6" name="Text Box 13"/>
          <p:cNvSpPr txBox="1">
            <a:spLocks noChangeArrowheads="1"/>
          </p:cNvSpPr>
          <p:nvPr/>
        </p:nvSpPr>
        <p:spPr bwMode="auto">
          <a:xfrm>
            <a:off x="4800600" y="5163076"/>
            <a:ext cx="5461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000" b="1">
                <a:latin typeface="Times New Roman" pitchFamily="18" charset="0"/>
              </a:rPr>
              <a:t>Z1</a:t>
            </a:r>
          </a:p>
        </p:txBody>
      </p:sp>
      <p:sp>
        <p:nvSpPr>
          <p:cNvPr id="18" name="Text Box 14"/>
          <p:cNvSpPr txBox="1">
            <a:spLocks noChangeArrowheads="1"/>
          </p:cNvSpPr>
          <p:nvPr/>
        </p:nvSpPr>
        <p:spPr bwMode="auto">
          <a:xfrm>
            <a:off x="6057900" y="5175776"/>
            <a:ext cx="6477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000" b="1" dirty="0">
                <a:latin typeface="Times New Roman" pitchFamily="18" charset="0"/>
              </a:rPr>
              <a:t>Z2</a:t>
            </a:r>
          </a:p>
        </p:txBody>
      </p:sp>
      <p:sp>
        <p:nvSpPr>
          <p:cNvPr id="17" name="矩形 16"/>
          <p:cNvSpPr/>
          <p:nvPr/>
        </p:nvSpPr>
        <p:spPr>
          <a:xfrm>
            <a:off x="9391992" y="4634552"/>
            <a:ext cx="646331" cy="738664"/>
          </a:xfrm>
          <a:prstGeom prst="rect">
            <a:avLst/>
          </a:prstGeom>
        </p:spPr>
        <p:txBody>
          <a:bodyPr wrap="none">
            <a:spAutoFit/>
          </a:bodyPr>
          <a:lstStyle/>
          <a:p>
            <a:r>
              <a:rPr lang="en-US" altLang="zh-CN" dirty="0">
                <a:latin typeface="+mj-lt"/>
                <a:cs typeface="Arial" charset="0"/>
              </a:rPr>
              <a:t>+∞</a:t>
            </a:r>
            <a:endParaRPr lang="zh-CN" altLang="en-US" dirty="0">
              <a:latin typeface="+mj-lt"/>
            </a:endParaRPr>
          </a:p>
        </p:txBody>
      </p:sp>
      <p:sp>
        <p:nvSpPr>
          <p:cNvPr id="20" name="矩形 19"/>
          <p:cNvSpPr/>
          <p:nvPr/>
        </p:nvSpPr>
        <p:spPr>
          <a:xfrm>
            <a:off x="1992491" y="4634552"/>
            <a:ext cx="646331" cy="738664"/>
          </a:xfrm>
          <a:prstGeom prst="rect">
            <a:avLst/>
          </a:prstGeom>
        </p:spPr>
        <p:txBody>
          <a:bodyPr wrap="none">
            <a:spAutoFit/>
          </a:bodyPr>
          <a:lstStyle/>
          <a:p>
            <a:r>
              <a:rPr lang="en-US" altLang="zh-CN" dirty="0">
                <a:latin typeface="ＭＳ ゴシック"/>
                <a:ea typeface="ＭＳ ゴシック"/>
                <a:cs typeface="ＭＳ ゴシック"/>
              </a:rPr>
              <a:t>−</a:t>
            </a:r>
            <a:r>
              <a:rPr lang="en-US" altLang="zh-CN" dirty="0">
                <a:latin typeface="+mj-lt"/>
                <a:cs typeface="Arial" charset="0"/>
              </a:rPr>
              <a:t>∞</a:t>
            </a:r>
            <a:endParaRPr lang="zh-CN" altLang="en-US" dirty="0">
              <a:latin typeface="+mj-lt"/>
            </a:endParaRPr>
          </a:p>
        </p:txBody>
      </p:sp>
      <p:sp>
        <p:nvSpPr>
          <p:cNvPr id="21" name="矩形 20"/>
          <p:cNvSpPr/>
          <p:nvPr/>
        </p:nvSpPr>
        <p:spPr>
          <a:xfrm>
            <a:off x="2206774" y="5868826"/>
            <a:ext cx="7565107" cy="523220"/>
          </a:xfrm>
          <a:prstGeom prst="rect">
            <a:avLst/>
          </a:prstGeom>
          <a:solidFill>
            <a:srgbClr val="FFFF00"/>
          </a:solidFill>
          <a:ln>
            <a:solidFill>
              <a:schemeClr val="tx1"/>
            </a:solidFill>
          </a:ln>
        </p:spPr>
        <p:txBody>
          <a:bodyPr wrap="square">
            <a:spAutoFit/>
          </a:bodyPr>
          <a:lstStyle/>
          <a:p>
            <a:pPr marL="342900" indent="-342900">
              <a:lnSpc>
                <a:spcPct val="100000"/>
              </a:lnSpc>
              <a:spcBef>
                <a:spcPts val="300"/>
              </a:spcBef>
              <a:buFont typeface="Monotype Sorts" pitchFamily="2" charset="2"/>
              <a:buChar char=" "/>
              <a:defRPr/>
            </a:pPr>
            <a:r>
              <a:rPr lang="en-US" altLang="zh-CN" b="0" dirty="0">
                <a:solidFill>
                  <a:srgbClr val="0000FF"/>
                </a:solidFill>
                <a:latin typeface="黑体"/>
                <a:ea typeface="黑体"/>
                <a:cs typeface="黑体"/>
              </a:rPr>
              <a:t>Z1</a:t>
            </a:r>
            <a:r>
              <a:rPr lang="zh-CN" altLang="en-US" b="0" dirty="0">
                <a:solidFill>
                  <a:srgbClr val="0000FF"/>
                </a:solidFill>
                <a:latin typeface="黑体"/>
                <a:ea typeface="黑体"/>
                <a:cs typeface="黑体"/>
              </a:rPr>
              <a:t>和</a:t>
            </a:r>
            <a:r>
              <a:rPr lang="en-US" altLang="zh-CN" b="0" dirty="0">
                <a:solidFill>
                  <a:srgbClr val="0000FF"/>
                </a:solidFill>
                <a:latin typeface="黑体"/>
                <a:ea typeface="黑体"/>
                <a:cs typeface="黑体"/>
              </a:rPr>
              <a:t>Z2</a:t>
            </a:r>
            <a:r>
              <a:rPr lang="zh-CN" altLang="en-US" b="0" dirty="0">
                <a:solidFill>
                  <a:srgbClr val="0000FF"/>
                </a:solidFill>
                <a:latin typeface="黑体"/>
                <a:ea typeface="黑体"/>
                <a:cs typeface="黑体"/>
              </a:rPr>
              <a:t>分别是结果</a:t>
            </a:r>
            <a:r>
              <a:rPr lang="en-US" altLang="en-US" b="0" dirty="0">
                <a:solidFill>
                  <a:srgbClr val="0000FF"/>
                </a:solidFill>
                <a:latin typeface="黑体"/>
                <a:ea typeface="黑体"/>
                <a:cs typeface="黑体"/>
              </a:rPr>
              <a:t>Z</a:t>
            </a:r>
            <a:r>
              <a:rPr lang="zh-CN" altLang="en-US" b="0" dirty="0">
                <a:solidFill>
                  <a:srgbClr val="0000FF"/>
                </a:solidFill>
                <a:latin typeface="黑体"/>
                <a:ea typeface="黑体"/>
                <a:cs typeface="黑体"/>
              </a:rPr>
              <a:t>的最近可表示的左、右数</a:t>
            </a:r>
          </a:p>
        </p:txBody>
      </p:sp>
      <p:cxnSp>
        <p:nvCxnSpPr>
          <p:cNvPr id="19"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22"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0429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浮点数加法举例</a:t>
            </a:r>
          </a:p>
        </p:txBody>
      </p:sp>
      <p:sp>
        <p:nvSpPr>
          <p:cNvPr id="3" name="内容占位符 2"/>
          <p:cNvSpPr>
            <a:spLocks noGrp="1"/>
          </p:cNvSpPr>
          <p:nvPr>
            <p:ph idx="1"/>
          </p:nvPr>
        </p:nvSpPr>
        <p:spPr>
          <a:xfrm>
            <a:off x="539750" y="1125538"/>
            <a:ext cx="11316096" cy="4175670"/>
          </a:xfrm>
        </p:spPr>
        <p:txBody>
          <a:bodyPr/>
          <a:lstStyle/>
          <a:p>
            <a:pPr lvl="0"/>
            <a:r>
              <a:rPr lang="zh-CN" altLang="en-US" sz="2800" b="1" dirty="0">
                <a:solidFill>
                  <a:srgbClr val="005BE2"/>
                </a:solidFill>
                <a:latin typeface="+mj-ea"/>
                <a:ea typeface="+mj-ea"/>
              </a:rPr>
              <a:t>用</a:t>
            </a:r>
            <a:r>
              <a:rPr lang="en-US" altLang="zh-CN" sz="2800" b="1" dirty="0">
                <a:solidFill>
                  <a:srgbClr val="005BE2"/>
                </a:solidFill>
                <a:latin typeface="+mj-ea"/>
                <a:ea typeface="+mj-ea"/>
              </a:rPr>
              <a:t>IEEE 754</a:t>
            </a:r>
            <a:r>
              <a:rPr lang="zh-CN" altLang="en-US" sz="2800" b="1" dirty="0">
                <a:solidFill>
                  <a:srgbClr val="005BE2"/>
                </a:solidFill>
                <a:latin typeface="+mj-ea"/>
                <a:ea typeface="+mj-ea"/>
              </a:rPr>
              <a:t>单精度</a:t>
            </a:r>
            <a:r>
              <a:rPr lang="zh-CN" altLang="en-US" sz="2800" b="1" dirty="0">
                <a:solidFill>
                  <a:srgbClr val="005BE2"/>
                </a:solidFill>
                <a:latin typeface="Times New Roman"/>
              </a:rPr>
              <a:t>形式，求出浮点数 </a:t>
            </a:r>
            <a:r>
              <a:rPr lang="en-US" altLang="zh-CN" sz="2800" b="1" dirty="0">
                <a:solidFill>
                  <a:srgbClr val="005BE2"/>
                </a:solidFill>
                <a:latin typeface="Times New Roman"/>
              </a:rPr>
              <a:t>X=0.5</a:t>
            </a:r>
            <a:r>
              <a:rPr lang="en-US" altLang="zh-CN" sz="2800" b="1" baseline="-25000" dirty="0">
                <a:solidFill>
                  <a:srgbClr val="005BE2"/>
                </a:solidFill>
                <a:latin typeface="Times New Roman"/>
              </a:rPr>
              <a:t>10 </a:t>
            </a:r>
            <a:r>
              <a:rPr lang="zh-CN" altLang="en-US" sz="2800" b="1" dirty="0">
                <a:solidFill>
                  <a:srgbClr val="005BE2"/>
                </a:solidFill>
                <a:latin typeface="Times New Roman"/>
              </a:rPr>
              <a:t>与 </a:t>
            </a:r>
            <a:r>
              <a:rPr lang="en-US" altLang="zh-CN" sz="2800" b="1" dirty="0">
                <a:solidFill>
                  <a:srgbClr val="005BE2"/>
                </a:solidFill>
                <a:latin typeface="Times New Roman"/>
              </a:rPr>
              <a:t>Y=</a:t>
            </a:r>
            <a:r>
              <a:rPr lang="en-US" altLang="en-US" sz="2800" b="1" dirty="0">
                <a:solidFill>
                  <a:srgbClr val="005BE2"/>
                </a:solidFill>
                <a:latin typeface="Times New Roman"/>
              </a:rPr>
              <a:t>－</a:t>
            </a:r>
            <a:r>
              <a:rPr lang="en-US" altLang="zh-CN" sz="2800" b="1" dirty="0">
                <a:solidFill>
                  <a:srgbClr val="005BE2"/>
                </a:solidFill>
                <a:latin typeface="Times New Roman"/>
              </a:rPr>
              <a:t>0.4375</a:t>
            </a:r>
            <a:r>
              <a:rPr lang="en-US" altLang="zh-CN" sz="2800" b="1" baseline="-25000" dirty="0">
                <a:solidFill>
                  <a:srgbClr val="005BE2"/>
                </a:solidFill>
                <a:latin typeface="Times New Roman"/>
              </a:rPr>
              <a:t>10 </a:t>
            </a:r>
            <a:r>
              <a:rPr lang="zh-CN" altLang="en-US" sz="2800" b="1" dirty="0">
                <a:solidFill>
                  <a:srgbClr val="005BE2"/>
                </a:solidFill>
                <a:latin typeface="Times New Roman"/>
              </a:rPr>
              <a:t>之和</a:t>
            </a:r>
          </a:p>
          <a:p>
            <a:pPr marL="179388" lvl="0" indent="-179388" eaLnBrk="0" fontAlgn="base" hangingPunct="0">
              <a:lnSpc>
                <a:spcPct val="110000"/>
              </a:lnSpc>
              <a:spcBef>
                <a:spcPts val="600"/>
              </a:spcBef>
              <a:spcAft>
                <a:spcPts val="600"/>
              </a:spcAft>
              <a:buNone/>
            </a:pPr>
            <a:r>
              <a:rPr lang="en-US" altLang="zh-CN" dirty="0">
                <a:latin typeface="+mj-lt"/>
              </a:rPr>
              <a:t>		</a:t>
            </a:r>
            <a:r>
              <a:rPr lang="zh-CN" altLang="en-US" sz="2400" dirty="0">
                <a:latin typeface="+mj-lt"/>
              </a:rPr>
              <a:t>解：</a:t>
            </a:r>
            <a:r>
              <a:rPr lang="en-US" altLang="zh-CN" dirty="0">
                <a:latin typeface="+mj-lt"/>
              </a:rPr>
              <a:t>  </a:t>
            </a:r>
            <a:r>
              <a:rPr lang="en-US" altLang="zh-CN" dirty="0">
                <a:latin typeface="+mn-ea"/>
              </a:rPr>
              <a:t> </a:t>
            </a:r>
            <a:r>
              <a:rPr lang="en-US" altLang="zh-CN" sz="2400" b="1" kern="0" dirty="0">
                <a:solidFill>
                  <a:srgbClr val="FF0000"/>
                </a:solidFill>
                <a:latin typeface="+mn-ea"/>
              </a:rPr>
              <a:t>0.5</a:t>
            </a:r>
            <a:r>
              <a:rPr lang="en-US" altLang="zh-CN" sz="2400" b="1" kern="0" baseline="-25000" dirty="0">
                <a:solidFill>
                  <a:srgbClr val="FF0000"/>
                </a:solidFill>
                <a:latin typeface="+mn-ea"/>
              </a:rPr>
              <a:t>10 </a:t>
            </a:r>
            <a:r>
              <a:rPr lang="en-US" altLang="zh-CN" sz="2400" b="1" kern="0" dirty="0">
                <a:solidFill>
                  <a:srgbClr val="FF0000"/>
                </a:solidFill>
                <a:latin typeface="+mn-ea"/>
              </a:rPr>
              <a:t>=1/2</a:t>
            </a:r>
            <a:r>
              <a:rPr lang="en-US" altLang="zh-CN" sz="2400" b="1" kern="0" baseline="-25000" dirty="0">
                <a:solidFill>
                  <a:srgbClr val="FF0000"/>
                </a:solidFill>
                <a:latin typeface="+mn-ea"/>
              </a:rPr>
              <a:t>10</a:t>
            </a:r>
            <a:r>
              <a:rPr lang="en-US" altLang="zh-CN" sz="2400" b="1" kern="0" dirty="0">
                <a:solidFill>
                  <a:srgbClr val="FF0000"/>
                </a:solidFill>
                <a:latin typeface="+mn-ea"/>
              </a:rPr>
              <a:t>=0.1</a:t>
            </a:r>
            <a:r>
              <a:rPr lang="en-US" altLang="zh-CN" sz="2400" b="1" kern="0" baseline="-25000" dirty="0">
                <a:solidFill>
                  <a:srgbClr val="FF0000"/>
                </a:solidFill>
                <a:latin typeface="+mn-ea"/>
              </a:rPr>
              <a:t>2</a:t>
            </a:r>
            <a:r>
              <a:rPr lang="en-US" altLang="zh-CN" sz="2400" b="1" kern="0" dirty="0">
                <a:solidFill>
                  <a:srgbClr val="FF0000"/>
                </a:solidFill>
                <a:latin typeface="+mn-ea"/>
              </a:rPr>
              <a:t>=(1.00…0</a:t>
            </a:r>
            <a:r>
              <a:rPr lang="en-US" altLang="zh-CN" sz="2400" b="1" kern="0" baseline="-25000" dirty="0">
                <a:solidFill>
                  <a:srgbClr val="FF0000"/>
                </a:solidFill>
                <a:latin typeface="+mn-ea"/>
              </a:rPr>
              <a:t>2</a:t>
            </a:r>
            <a:r>
              <a:rPr lang="en-US" altLang="zh-CN" sz="2400" b="1" kern="0" dirty="0">
                <a:solidFill>
                  <a:srgbClr val="FF0000"/>
                </a:solidFill>
                <a:latin typeface="+mn-ea"/>
              </a:rPr>
              <a:t>)×2</a:t>
            </a:r>
            <a:r>
              <a:rPr lang="en-US" altLang="zh-CN" sz="2400" b="1" kern="0" baseline="30000" dirty="0">
                <a:solidFill>
                  <a:srgbClr val="FF0000"/>
                </a:solidFill>
                <a:latin typeface="+mn-ea"/>
              </a:rPr>
              <a:t>-1</a:t>
            </a:r>
          </a:p>
          <a:p>
            <a:pPr marL="179388" lvl="0" indent="-179388" eaLnBrk="0" fontAlgn="base" hangingPunct="0">
              <a:lnSpc>
                <a:spcPct val="110000"/>
              </a:lnSpc>
              <a:spcBef>
                <a:spcPts val="600"/>
              </a:spcBef>
              <a:spcAft>
                <a:spcPts val="600"/>
              </a:spcAft>
              <a:buNone/>
            </a:pPr>
            <a:r>
              <a:rPr lang="en-US" altLang="zh-CN" sz="2400" b="1" kern="0" dirty="0">
                <a:solidFill>
                  <a:srgbClr val="FF0000"/>
                </a:solidFill>
                <a:latin typeface="+mn-ea"/>
              </a:rPr>
              <a:t>	     		</a:t>
            </a:r>
            <a:r>
              <a:rPr lang="zh-CN" altLang="en-US" sz="2400" b="1" kern="0" dirty="0">
                <a:solidFill>
                  <a:srgbClr val="FF0000"/>
                </a:solidFill>
                <a:latin typeface="+mn-ea"/>
              </a:rPr>
              <a:t>－</a:t>
            </a:r>
            <a:r>
              <a:rPr lang="en-US" altLang="zh-CN" sz="2400" b="1" kern="0" dirty="0">
                <a:solidFill>
                  <a:srgbClr val="FF0000"/>
                </a:solidFill>
                <a:latin typeface="+mn-ea"/>
              </a:rPr>
              <a:t>0.4375</a:t>
            </a:r>
            <a:r>
              <a:rPr lang="en-US" altLang="zh-CN" sz="2400" b="1" kern="0" baseline="-25000" dirty="0">
                <a:solidFill>
                  <a:srgbClr val="FF0000"/>
                </a:solidFill>
                <a:latin typeface="+mn-ea"/>
              </a:rPr>
              <a:t>10 </a:t>
            </a:r>
            <a:r>
              <a:rPr lang="en-US" altLang="zh-CN" sz="2400" b="1" kern="0" dirty="0">
                <a:solidFill>
                  <a:srgbClr val="FF0000"/>
                </a:solidFill>
                <a:latin typeface="+mn-ea"/>
              </a:rPr>
              <a:t>= </a:t>
            </a:r>
            <a:r>
              <a:rPr lang="zh-CN" altLang="en-US" sz="2400" b="1" kern="0" dirty="0">
                <a:solidFill>
                  <a:srgbClr val="FF0000"/>
                </a:solidFill>
                <a:latin typeface="+mn-ea"/>
              </a:rPr>
              <a:t>－</a:t>
            </a:r>
            <a:r>
              <a:rPr lang="en-US" altLang="zh-CN" sz="2400" b="1" kern="0" dirty="0">
                <a:solidFill>
                  <a:srgbClr val="FF0000"/>
                </a:solidFill>
                <a:latin typeface="+mn-ea"/>
              </a:rPr>
              <a:t>7/16</a:t>
            </a:r>
            <a:r>
              <a:rPr lang="en-US" altLang="zh-CN" sz="2400" b="1" kern="0" baseline="-25000" dirty="0">
                <a:solidFill>
                  <a:srgbClr val="FF0000"/>
                </a:solidFill>
                <a:latin typeface="+mn-ea"/>
              </a:rPr>
              <a:t>10</a:t>
            </a:r>
            <a:r>
              <a:rPr lang="en-US" altLang="zh-CN" sz="2400" b="1" kern="0" dirty="0">
                <a:solidFill>
                  <a:srgbClr val="FF0000"/>
                </a:solidFill>
                <a:latin typeface="+mn-ea"/>
              </a:rPr>
              <a:t>=</a:t>
            </a:r>
            <a:r>
              <a:rPr lang="zh-CN" altLang="en-US" sz="2400" b="1" kern="0" dirty="0">
                <a:solidFill>
                  <a:srgbClr val="FF0000"/>
                </a:solidFill>
                <a:latin typeface="+mn-ea"/>
              </a:rPr>
              <a:t>－</a:t>
            </a:r>
            <a:r>
              <a:rPr lang="en-US" altLang="zh-CN" sz="2400" b="1" kern="0" dirty="0">
                <a:solidFill>
                  <a:srgbClr val="FF0000"/>
                </a:solidFill>
                <a:latin typeface="+mn-ea"/>
              </a:rPr>
              <a:t>0.0111</a:t>
            </a:r>
            <a:r>
              <a:rPr lang="en-US" altLang="zh-CN" sz="2400" b="1" kern="0" baseline="-25000" dirty="0">
                <a:solidFill>
                  <a:srgbClr val="FF0000"/>
                </a:solidFill>
                <a:latin typeface="+mn-ea"/>
              </a:rPr>
              <a:t>2</a:t>
            </a:r>
            <a:r>
              <a:rPr lang="en-US" altLang="zh-CN" sz="2400" b="1" kern="0" dirty="0">
                <a:solidFill>
                  <a:srgbClr val="FF0000"/>
                </a:solidFill>
                <a:latin typeface="+mn-ea"/>
              </a:rPr>
              <a:t>=</a:t>
            </a:r>
            <a:r>
              <a:rPr lang="zh-CN" altLang="en-US" sz="2400" b="1" kern="0" dirty="0">
                <a:solidFill>
                  <a:srgbClr val="FF0000"/>
                </a:solidFill>
                <a:latin typeface="+mn-ea"/>
              </a:rPr>
              <a:t>－</a:t>
            </a:r>
            <a:r>
              <a:rPr lang="en-US" altLang="zh-CN" sz="2400" b="1" kern="0" dirty="0">
                <a:solidFill>
                  <a:srgbClr val="FF0000"/>
                </a:solidFill>
                <a:latin typeface="+mn-ea"/>
              </a:rPr>
              <a:t>1.110</a:t>
            </a:r>
            <a:r>
              <a:rPr lang="en-US" altLang="zh-CN" sz="2400" b="1" kern="0" baseline="-25000" dirty="0">
                <a:solidFill>
                  <a:srgbClr val="FF0000"/>
                </a:solidFill>
                <a:latin typeface="+mn-ea"/>
              </a:rPr>
              <a:t>2</a:t>
            </a:r>
            <a:r>
              <a:rPr lang="en-US" altLang="zh-CN" sz="2400" b="1" kern="0" dirty="0">
                <a:solidFill>
                  <a:srgbClr val="FF0000"/>
                </a:solidFill>
                <a:latin typeface="+mn-ea"/>
              </a:rPr>
              <a:t>×2</a:t>
            </a:r>
            <a:r>
              <a:rPr lang="en-US" altLang="zh-CN" sz="2400" b="1" kern="0" baseline="30000" dirty="0">
                <a:solidFill>
                  <a:srgbClr val="FF0000"/>
                </a:solidFill>
                <a:latin typeface="+mn-ea"/>
              </a:rPr>
              <a:t>-2</a:t>
            </a:r>
          </a:p>
          <a:p>
            <a:pPr lvl="0" eaLnBrk="0" fontAlgn="base" hangingPunct="0">
              <a:lnSpc>
                <a:spcPct val="110000"/>
              </a:lnSpc>
              <a:spcBef>
                <a:spcPct val="0"/>
              </a:spcBef>
              <a:spcAft>
                <a:spcPct val="0"/>
              </a:spcAft>
              <a:buNone/>
              <a:defRPr/>
            </a:pPr>
            <a:r>
              <a:rPr lang="en-US" altLang="zh-CN" sz="2400" b="1" kern="0" dirty="0">
                <a:latin typeface="+mn-ea"/>
              </a:rPr>
              <a:t>			</a:t>
            </a:r>
            <a:r>
              <a:rPr lang="en-US" altLang="zh-CN" sz="2400" b="1" kern="0" dirty="0">
                <a:solidFill>
                  <a:srgbClr val="FF0000"/>
                </a:solidFill>
                <a:latin typeface="+mn-ea"/>
              </a:rPr>
              <a:t>[0.5]</a:t>
            </a:r>
            <a:r>
              <a:rPr lang="zh-CN" altLang="en-US" sz="2400" b="1" kern="0" baseline="-25000" dirty="0">
                <a:solidFill>
                  <a:srgbClr val="FF0000"/>
                </a:solidFill>
                <a:latin typeface="+mn-ea"/>
              </a:rPr>
              <a:t>浮</a:t>
            </a:r>
            <a:r>
              <a:rPr lang="en-US" altLang="zh-CN" sz="2400" b="1" kern="0" dirty="0">
                <a:solidFill>
                  <a:srgbClr val="FF0000"/>
                </a:solidFill>
                <a:latin typeface="+mn-ea"/>
              </a:rPr>
              <a:t>=</a:t>
            </a:r>
            <a:r>
              <a:rPr lang="zh-CN" altLang="en-US" sz="2400" b="1" kern="0" dirty="0">
                <a:solidFill>
                  <a:srgbClr val="FF0000"/>
                </a:solidFill>
                <a:latin typeface="+mn-ea"/>
              </a:rPr>
              <a:t> 0 </a:t>
            </a:r>
            <a:r>
              <a:rPr lang="zh-CN" altLang="en-US" sz="2400" b="1" kern="0" dirty="0">
                <a:solidFill>
                  <a:schemeClr val="accent3"/>
                </a:solidFill>
                <a:latin typeface="+mn-ea"/>
              </a:rPr>
              <a:t>01111110</a:t>
            </a:r>
            <a:r>
              <a:rPr lang="zh-CN" altLang="en-US" sz="2400" b="1" kern="0" dirty="0">
                <a:solidFill>
                  <a:srgbClr val="FF0000"/>
                </a:solidFill>
                <a:latin typeface="+mn-ea"/>
              </a:rPr>
              <a:t> </a:t>
            </a:r>
            <a:r>
              <a:rPr lang="zh-CN" altLang="en-US" sz="2400" b="1" kern="0" dirty="0">
                <a:solidFill>
                  <a:schemeClr val="accent6">
                    <a:lumMod val="75000"/>
                  </a:schemeClr>
                </a:solidFill>
                <a:latin typeface="+mn-ea"/>
              </a:rPr>
              <a:t>000…0</a:t>
            </a:r>
            <a:r>
              <a:rPr lang="zh-CN" altLang="en-US" sz="2400" b="1" kern="0" dirty="0">
                <a:solidFill>
                  <a:srgbClr val="FF0000"/>
                </a:solidFill>
                <a:latin typeface="+mn-ea"/>
              </a:rPr>
              <a:t>，</a:t>
            </a:r>
            <a:r>
              <a:rPr lang="en-US" altLang="zh-CN" sz="2400" b="1" kern="0" dirty="0">
                <a:solidFill>
                  <a:srgbClr val="FF0000"/>
                </a:solidFill>
                <a:latin typeface="+mn-ea"/>
              </a:rPr>
              <a:t>[-0.4375]</a:t>
            </a:r>
            <a:r>
              <a:rPr lang="zh-CN" altLang="en-US" sz="2400" b="1" kern="0" baseline="-25000" dirty="0">
                <a:solidFill>
                  <a:srgbClr val="FF0000"/>
                </a:solidFill>
                <a:latin typeface="+mn-ea"/>
              </a:rPr>
              <a:t>浮</a:t>
            </a:r>
            <a:r>
              <a:rPr lang="en-US" altLang="zh-CN" sz="2400" b="1" kern="0" dirty="0">
                <a:solidFill>
                  <a:srgbClr val="FF0000"/>
                </a:solidFill>
                <a:latin typeface="+mn-ea"/>
              </a:rPr>
              <a:t>=</a:t>
            </a:r>
            <a:r>
              <a:rPr lang="zh-CN" altLang="en-US" sz="2400" b="1" kern="0" dirty="0">
                <a:solidFill>
                  <a:srgbClr val="FF0000"/>
                </a:solidFill>
                <a:latin typeface="+mn-ea"/>
              </a:rPr>
              <a:t>1 </a:t>
            </a:r>
            <a:r>
              <a:rPr lang="zh-CN" altLang="en-US" sz="2400" b="1" kern="0" dirty="0">
                <a:solidFill>
                  <a:schemeClr val="accent3"/>
                </a:solidFill>
                <a:latin typeface="+mn-ea"/>
              </a:rPr>
              <a:t>01111101</a:t>
            </a:r>
            <a:r>
              <a:rPr lang="zh-CN" altLang="en-US" sz="2400" b="1" kern="0" dirty="0">
                <a:solidFill>
                  <a:srgbClr val="FF0000"/>
                </a:solidFill>
                <a:latin typeface="+mn-ea"/>
              </a:rPr>
              <a:t> </a:t>
            </a:r>
            <a:r>
              <a:rPr lang="zh-CN" altLang="en-US" sz="2400" b="1" kern="0" dirty="0">
                <a:solidFill>
                  <a:schemeClr val="accent6">
                    <a:lumMod val="75000"/>
                  </a:schemeClr>
                </a:solidFill>
                <a:latin typeface="+mn-ea"/>
              </a:rPr>
              <a:t>110…0</a:t>
            </a:r>
            <a:endParaRPr lang="en-US" altLang="zh-CN" sz="2400" b="1" kern="0" dirty="0">
              <a:solidFill>
                <a:schemeClr val="accent6">
                  <a:lumMod val="75000"/>
                </a:schemeClr>
              </a:solidFill>
              <a:latin typeface="+mn-ea"/>
            </a:endParaRPr>
          </a:p>
          <a:p>
            <a:pPr lvl="0" eaLnBrk="0" fontAlgn="base" hangingPunct="0">
              <a:lnSpc>
                <a:spcPct val="110000"/>
              </a:lnSpc>
              <a:spcBef>
                <a:spcPct val="0"/>
              </a:spcBef>
              <a:spcAft>
                <a:spcPct val="0"/>
              </a:spcAft>
              <a:buNone/>
              <a:defRPr/>
            </a:pPr>
            <a:endParaRPr lang="en-US" altLang="zh-CN" sz="2400" b="1" kern="0" dirty="0">
              <a:solidFill>
                <a:schemeClr val="accent6">
                  <a:lumMod val="75000"/>
                </a:schemeClr>
              </a:solidFill>
              <a:latin typeface="Times New Roman"/>
              <a:ea typeface="华文新魏"/>
            </a:endParaRPr>
          </a:p>
          <a:p>
            <a:pPr lvl="0" eaLnBrk="0" fontAlgn="base" hangingPunct="0">
              <a:lnSpc>
                <a:spcPct val="110000"/>
              </a:lnSpc>
              <a:spcBef>
                <a:spcPct val="0"/>
              </a:spcBef>
              <a:spcAft>
                <a:spcPct val="0"/>
              </a:spcAft>
              <a:buNone/>
              <a:defRPr/>
            </a:pPr>
            <a:endParaRPr lang="en-US" altLang="zh-CN" sz="2400" b="1" kern="0" dirty="0">
              <a:solidFill>
                <a:schemeClr val="accent6">
                  <a:lumMod val="75000"/>
                </a:schemeClr>
              </a:solidFill>
              <a:latin typeface="Times New Roman"/>
              <a:ea typeface="华文新魏"/>
            </a:endParaRPr>
          </a:p>
          <a:p>
            <a:pPr lvl="0" eaLnBrk="0" fontAlgn="base" hangingPunct="0">
              <a:lnSpc>
                <a:spcPct val="110000"/>
              </a:lnSpc>
              <a:spcBef>
                <a:spcPct val="0"/>
              </a:spcBef>
              <a:spcAft>
                <a:spcPct val="0"/>
              </a:spcAft>
              <a:buNone/>
              <a:defRPr/>
            </a:pPr>
            <a:endParaRPr lang="en-US" altLang="zh-CN" sz="2400" b="1" kern="0" dirty="0">
              <a:solidFill>
                <a:schemeClr val="accent6">
                  <a:lumMod val="75000"/>
                </a:schemeClr>
              </a:solidFill>
              <a:latin typeface="Times New Roman"/>
              <a:ea typeface="华文新魏"/>
            </a:endParaRPr>
          </a:p>
          <a:p>
            <a:pPr lvl="0" eaLnBrk="0" fontAlgn="base" hangingPunct="0">
              <a:lnSpc>
                <a:spcPct val="110000"/>
              </a:lnSpc>
              <a:spcBef>
                <a:spcPct val="0"/>
              </a:spcBef>
              <a:spcAft>
                <a:spcPct val="0"/>
              </a:spcAft>
              <a:buNone/>
              <a:defRPr/>
            </a:pPr>
            <a:endParaRPr lang="en-US" altLang="zh-CN" sz="2400" b="1" kern="0" dirty="0">
              <a:solidFill>
                <a:schemeClr val="accent6">
                  <a:lumMod val="75000"/>
                </a:schemeClr>
              </a:solidFill>
              <a:latin typeface="Times New Roman"/>
              <a:ea typeface="华文新魏"/>
            </a:endParaRPr>
          </a:p>
          <a:p>
            <a:pPr lvl="0" eaLnBrk="0" fontAlgn="base" hangingPunct="0">
              <a:lnSpc>
                <a:spcPct val="110000"/>
              </a:lnSpc>
              <a:spcBef>
                <a:spcPct val="0"/>
              </a:spcBef>
              <a:spcAft>
                <a:spcPct val="0"/>
              </a:spcAft>
              <a:buNone/>
              <a:defRPr/>
            </a:pPr>
            <a:endParaRPr lang="zh-CN" altLang="en-US" sz="2400" b="1" kern="0" dirty="0">
              <a:solidFill>
                <a:schemeClr val="accent6">
                  <a:lumMod val="75000"/>
                </a:schemeClr>
              </a:solidFill>
              <a:latin typeface="Times New Roman"/>
              <a:ea typeface="华文新魏"/>
            </a:endParaRPr>
          </a:p>
          <a:p>
            <a:pPr lvl="0" eaLnBrk="0" fontAlgn="base" hangingPunct="0">
              <a:lnSpc>
                <a:spcPct val="110000"/>
              </a:lnSpc>
              <a:spcBef>
                <a:spcPct val="0"/>
              </a:spcBef>
              <a:spcAft>
                <a:spcPct val="0"/>
              </a:spcAft>
              <a:buNone/>
              <a:defRPr/>
            </a:pPr>
            <a:endParaRPr lang="en-US" altLang="zh-CN" sz="1400" b="1" kern="0" dirty="0">
              <a:latin typeface="+mj-lt"/>
              <a:ea typeface="华文新魏"/>
            </a:endParaRPr>
          </a:p>
        </p:txBody>
      </p:sp>
      <p:cxnSp>
        <p:nvCxnSpPr>
          <p:cNvPr id="5" name="直接箭头连接符 4"/>
          <p:cNvCxnSpPr/>
          <p:nvPr/>
        </p:nvCxnSpPr>
        <p:spPr>
          <a:xfrm>
            <a:off x="3716499" y="321662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436579" y="3216624"/>
            <a:ext cx="0"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735166" y="3216896"/>
            <a:ext cx="0"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8543478" y="328498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9263558" y="3216624"/>
            <a:ext cx="0"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0631710" y="3216896"/>
            <a:ext cx="0"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286894" y="3656792"/>
            <a:ext cx="7632848" cy="1128593"/>
            <a:chOff x="3145321" y="3581136"/>
            <a:chExt cx="7632848" cy="1128593"/>
          </a:xfrm>
        </p:grpSpPr>
        <p:sp>
          <p:nvSpPr>
            <p:cNvPr id="6" name="TextBox 5"/>
            <p:cNvSpPr txBox="1"/>
            <p:nvPr/>
          </p:nvSpPr>
          <p:spPr>
            <a:xfrm>
              <a:off x="3145321" y="3621060"/>
              <a:ext cx="859210" cy="507831"/>
            </a:xfrm>
            <a:prstGeom prst="rect">
              <a:avLst/>
            </a:prstGeom>
            <a:noFill/>
          </p:spPr>
          <p:txBody>
            <a:bodyPr wrap="none" lIns="0" tIns="0" rIns="0" bIns="0" rtlCol="0" anchor="ctr" anchorCtr="0">
              <a:spAutoFit/>
            </a:bodyPr>
            <a:lstStyle/>
            <a:p>
              <a:r>
                <a:rPr lang="zh-CN" altLang="en-US" sz="2200" dirty="0">
                  <a:latin typeface="+mj-ea"/>
                  <a:ea typeface="+mj-ea"/>
                </a:rPr>
                <a:t>符号位</a:t>
              </a:r>
            </a:p>
          </p:txBody>
        </p:sp>
        <p:sp>
          <p:nvSpPr>
            <p:cNvPr id="8" name="TextBox 7"/>
            <p:cNvSpPr txBox="1"/>
            <p:nvPr/>
          </p:nvSpPr>
          <p:spPr>
            <a:xfrm>
              <a:off x="4006465" y="4201898"/>
              <a:ext cx="577081" cy="507831"/>
            </a:xfrm>
            <a:prstGeom prst="rect">
              <a:avLst/>
            </a:prstGeom>
            <a:noFill/>
          </p:spPr>
          <p:txBody>
            <a:bodyPr wrap="none" lIns="0" tIns="0" rIns="0" bIns="0" rtlCol="0" anchor="ctr" anchorCtr="0">
              <a:spAutoFit/>
            </a:bodyPr>
            <a:lstStyle/>
            <a:p>
              <a:r>
                <a:rPr lang="zh-CN" altLang="en-US" sz="2200" dirty="0">
                  <a:latin typeface="+mj-ea"/>
                  <a:ea typeface="+mj-ea"/>
                </a:rPr>
                <a:t>阶码</a:t>
              </a:r>
            </a:p>
          </p:txBody>
        </p:sp>
        <p:sp>
          <p:nvSpPr>
            <p:cNvPr id="13" name="TextBox 12"/>
            <p:cNvSpPr txBox="1"/>
            <p:nvPr/>
          </p:nvSpPr>
          <p:spPr>
            <a:xfrm>
              <a:off x="5304544" y="3621060"/>
              <a:ext cx="577081" cy="507831"/>
            </a:xfrm>
            <a:prstGeom prst="rect">
              <a:avLst/>
            </a:prstGeom>
            <a:noFill/>
          </p:spPr>
          <p:txBody>
            <a:bodyPr wrap="none" lIns="0" tIns="0" rIns="0" bIns="0" rtlCol="0" anchor="ctr" anchorCtr="0">
              <a:spAutoFit/>
            </a:bodyPr>
            <a:lstStyle/>
            <a:p>
              <a:r>
                <a:rPr lang="zh-CN" altLang="en-US" sz="2200" dirty="0">
                  <a:latin typeface="+mj-ea"/>
                  <a:ea typeface="+mj-ea"/>
                </a:rPr>
                <a:t>尾数</a:t>
              </a:r>
            </a:p>
          </p:txBody>
        </p:sp>
        <p:sp>
          <p:nvSpPr>
            <p:cNvPr id="15" name="TextBox 14"/>
            <p:cNvSpPr txBox="1"/>
            <p:nvPr/>
          </p:nvSpPr>
          <p:spPr>
            <a:xfrm>
              <a:off x="7974743" y="3621060"/>
              <a:ext cx="859210" cy="507831"/>
            </a:xfrm>
            <a:prstGeom prst="rect">
              <a:avLst/>
            </a:prstGeom>
            <a:noFill/>
          </p:spPr>
          <p:txBody>
            <a:bodyPr wrap="none" lIns="0" tIns="0" rIns="0" bIns="0" rtlCol="0" anchor="ctr" anchorCtr="0">
              <a:spAutoFit/>
            </a:bodyPr>
            <a:lstStyle/>
            <a:p>
              <a:r>
                <a:rPr lang="zh-CN" altLang="en-US" sz="2200" dirty="0">
                  <a:latin typeface="+mj-ea"/>
                  <a:ea typeface="+mj-ea"/>
                </a:rPr>
                <a:t>符号位</a:t>
              </a:r>
            </a:p>
          </p:txBody>
        </p:sp>
        <p:sp>
          <p:nvSpPr>
            <p:cNvPr id="17" name="TextBox 16"/>
            <p:cNvSpPr txBox="1"/>
            <p:nvPr/>
          </p:nvSpPr>
          <p:spPr>
            <a:xfrm>
              <a:off x="8832936" y="4201898"/>
              <a:ext cx="577081" cy="507831"/>
            </a:xfrm>
            <a:prstGeom prst="rect">
              <a:avLst/>
            </a:prstGeom>
            <a:noFill/>
          </p:spPr>
          <p:txBody>
            <a:bodyPr wrap="none" lIns="0" tIns="0" rIns="0" bIns="0" rtlCol="0" anchor="ctr" anchorCtr="0">
              <a:spAutoFit/>
            </a:bodyPr>
            <a:lstStyle/>
            <a:p>
              <a:r>
                <a:rPr lang="zh-CN" altLang="en-US" sz="2200" dirty="0">
                  <a:latin typeface="+mj-ea"/>
                  <a:ea typeface="+mj-ea"/>
                </a:rPr>
                <a:t>阶码</a:t>
              </a:r>
            </a:p>
          </p:txBody>
        </p:sp>
        <p:sp>
          <p:nvSpPr>
            <p:cNvPr id="19" name="TextBox 18"/>
            <p:cNvSpPr txBox="1"/>
            <p:nvPr/>
          </p:nvSpPr>
          <p:spPr>
            <a:xfrm>
              <a:off x="10201088" y="3581136"/>
              <a:ext cx="577081" cy="507831"/>
            </a:xfrm>
            <a:prstGeom prst="rect">
              <a:avLst/>
            </a:prstGeom>
            <a:noFill/>
          </p:spPr>
          <p:txBody>
            <a:bodyPr wrap="none" lIns="0" tIns="0" rIns="0" bIns="0" rtlCol="0" anchor="ctr" anchorCtr="0">
              <a:spAutoFit/>
            </a:bodyPr>
            <a:lstStyle/>
            <a:p>
              <a:r>
                <a:rPr lang="zh-CN" altLang="en-US" sz="2200" dirty="0">
                  <a:latin typeface="+mj-ea"/>
                  <a:ea typeface="+mj-ea"/>
                </a:rPr>
                <a:t>尾数</a:t>
              </a:r>
            </a:p>
          </p:txBody>
        </p:sp>
      </p:grpSp>
      <p:cxnSp>
        <p:nvCxnSpPr>
          <p:cNvPr id="20"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21"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68013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5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5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250"/>
                                        <p:tgtEl>
                                          <p:spTgt spid="5"/>
                                        </p:tgtEl>
                                      </p:cBhvr>
                                    </p:animEffect>
                                  </p:childTnLst>
                                </p:cTn>
                              </p:par>
                              <p:par>
                                <p:cTn id="21" presetID="2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250"/>
                                        <p:tgtEl>
                                          <p:spTgt spid="7"/>
                                        </p:tgtEl>
                                      </p:cBhvr>
                                    </p:animEffect>
                                  </p:childTnLst>
                                </p:cTn>
                              </p:par>
                              <p:par>
                                <p:cTn id="24" presetID="22" presetClass="entr" presetSubtype="1"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250"/>
                                        <p:tgtEl>
                                          <p:spTgt spid="10"/>
                                        </p:tgtEl>
                                      </p:cBhvr>
                                    </p:animEffect>
                                  </p:childTnLst>
                                </p:cTn>
                              </p:par>
                              <p:par>
                                <p:cTn id="27" presetID="22" presetClass="entr" presetSubtype="1"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250"/>
                                        <p:tgtEl>
                                          <p:spTgt spid="14"/>
                                        </p:tgtEl>
                                      </p:cBhvr>
                                    </p:animEffect>
                                  </p:childTnLst>
                                </p:cTn>
                              </p:par>
                              <p:par>
                                <p:cTn id="30" presetID="22" presetClass="entr" presetSubtype="1"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250"/>
                                        <p:tgtEl>
                                          <p:spTgt spid="16"/>
                                        </p:tgtEl>
                                      </p:cBhvr>
                                    </p:animEffect>
                                  </p:childTnLst>
                                </p:cTn>
                              </p:par>
                              <p:par>
                                <p:cTn id="33" presetID="22" presetClass="entr" presetSubtype="1"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250"/>
                                        <p:tgtEl>
                                          <p:spTgt spid="18"/>
                                        </p:tgtEl>
                                      </p:cBhvr>
                                    </p:animEffect>
                                  </p:childTnLst>
                                </p:cTn>
                              </p:par>
                            </p:childTnLst>
                          </p:cTn>
                        </p:par>
                        <p:par>
                          <p:cTn id="36" fill="hold">
                            <p:stCondLst>
                              <p:cond delay="25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浮点数加法举例</a:t>
            </a:r>
          </a:p>
        </p:txBody>
      </p:sp>
      <p:sp>
        <p:nvSpPr>
          <p:cNvPr id="21" name="内容占位符 2"/>
          <p:cNvSpPr>
            <a:spLocks noGrp="1"/>
          </p:cNvSpPr>
          <p:nvPr>
            <p:ph idx="1"/>
          </p:nvPr>
        </p:nvSpPr>
        <p:spPr>
          <a:xfrm>
            <a:off x="539750" y="1125538"/>
            <a:ext cx="11316096" cy="1439366"/>
          </a:xfrm>
        </p:spPr>
        <p:txBody>
          <a:bodyPr/>
          <a:lstStyle/>
          <a:p>
            <a:pPr lvl="0"/>
            <a:r>
              <a:rPr lang="zh-CN" altLang="en-US" sz="2800" b="1" dirty="0">
                <a:solidFill>
                  <a:srgbClr val="005BE2"/>
                </a:solidFill>
                <a:latin typeface="+mj-ea"/>
                <a:ea typeface="+mj-ea"/>
              </a:rPr>
              <a:t>用</a:t>
            </a:r>
            <a:r>
              <a:rPr lang="en-US" altLang="zh-CN" sz="2800" b="1" dirty="0">
                <a:solidFill>
                  <a:srgbClr val="005BE2"/>
                </a:solidFill>
                <a:latin typeface="+mj-ea"/>
                <a:ea typeface="+mj-ea"/>
              </a:rPr>
              <a:t>IEEE 754</a:t>
            </a:r>
            <a:r>
              <a:rPr lang="zh-CN" altLang="en-US" sz="2800" b="1" dirty="0">
                <a:solidFill>
                  <a:srgbClr val="005BE2"/>
                </a:solidFill>
                <a:latin typeface="+mj-ea"/>
                <a:ea typeface="+mj-ea"/>
              </a:rPr>
              <a:t>单精度</a:t>
            </a:r>
            <a:r>
              <a:rPr lang="zh-CN" altLang="en-US" sz="2800" b="1" dirty="0">
                <a:solidFill>
                  <a:srgbClr val="005BE2"/>
                </a:solidFill>
                <a:latin typeface="Times New Roman"/>
              </a:rPr>
              <a:t>形式，求出浮点数 </a:t>
            </a:r>
            <a:r>
              <a:rPr lang="en-US" altLang="zh-CN" sz="2800" b="1" dirty="0">
                <a:solidFill>
                  <a:srgbClr val="005BE2"/>
                </a:solidFill>
                <a:latin typeface="Times New Roman"/>
              </a:rPr>
              <a:t>X=0.5</a:t>
            </a:r>
            <a:r>
              <a:rPr lang="en-US" altLang="zh-CN" sz="2800" b="1" baseline="-25000" dirty="0">
                <a:solidFill>
                  <a:srgbClr val="005BE2"/>
                </a:solidFill>
                <a:latin typeface="Times New Roman"/>
              </a:rPr>
              <a:t>10 </a:t>
            </a:r>
            <a:r>
              <a:rPr lang="zh-CN" altLang="en-US" sz="2800" b="1" dirty="0">
                <a:solidFill>
                  <a:srgbClr val="005BE2"/>
                </a:solidFill>
                <a:latin typeface="Times New Roman"/>
              </a:rPr>
              <a:t>与 </a:t>
            </a:r>
            <a:r>
              <a:rPr lang="en-US" altLang="zh-CN" sz="2800" b="1" dirty="0">
                <a:solidFill>
                  <a:srgbClr val="005BE2"/>
                </a:solidFill>
                <a:latin typeface="Times New Roman"/>
              </a:rPr>
              <a:t>Y=</a:t>
            </a:r>
            <a:r>
              <a:rPr lang="en-US" altLang="en-US" sz="2800" b="1" dirty="0">
                <a:solidFill>
                  <a:srgbClr val="005BE2"/>
                </a:solidFill>
                <a:latin typeface="Times New Roman"/>
              </a:rPr>
              <a:t>－</a:t>
            </a:r>
            <a:r>
              <a:rPr lang="en-US" altLang="zh-CN" sz="2800" b="1" dirty="0">
                <a:solidFill>
                  <a:srgbClr val="005BE2"/>
                </a:solidFill>
                <a:latin typeface="Times New Roman"/>
              </a:rPr>
              <a:t>0.4375</a:t>
            </a:r>
            <a:r>
              <a:rPr lang="en-US" altLang="zh-CN" sz="2800" b="1" baseline="-25000" dirty="0">
                <a:solidFill>
                  <a:srgbClr val="005BE2"/>
                </a:solidFill>
                <a:latin typeface="Times New Roman"/>
              </a:rPr>
              <a:t>10 </a:t>
            </a:r>
            <a:r>
              <a:rPr lang="zh-CN" altLang="en-US" sz="2800" b="1" dirty="0">
                <a:solidFill>
                  <a:srgbClr val="005BE2"/>
                </a:solidFill>
                <a:latin typeface="Times New Roman"/>
              </a:rPr>
              <a:t>之和</a:t>
            </a:r>
          </a:p>
          <a:p>
            <a:pPr marL="179388" lvl="0" indent="-179388" eaLnBrk="0" fontAlgn="base" hangingPunct="0">
              <a:lnSpc>
                <a:spcPct val="110000"/>
              </a:lnSpc>
              <a:spcBef>
                <a:spcPts val="600"/>
              </a:spcBef>
              <a:spcAft>
                <a:spcPts val="600"/>
              </a:spcAft>
              <a:buNone/>
            </a:pPr>
            <a:r>
              <a:rPr lang="en-US" altLang="zh-CN" dirty="0">
                <a:latin typeface="+mj-lt"/>
              </a:rPr>
              <a:t>		</a:t>
            </a:r>
            <a:r>
              <a:rPr lang="zh-CN" altLang="en-US" sz="2400" b="1" dirty="0">
                <a:solidFill>
                  <a:srgbClr val="000000"/>
                </a:solidFill>
                <a:latin typeface="+mj-lt"/>
              </a:rPr>
              <a:t>解：</a:t>
            </a:r>
            <a:r>
              <a:rPr lang="en-US" altLang="zh-CN" b="1" dirty="0">
                <a:solidFill>
                  <a:srgbClr val="000000"/>
                </a:solidFill>
                <a:latin typeface="+mj-lt"/>
              </a:rPr>
              <a:t>  </a:t>
            </a:r>
            <a:r>
              <a:rPr lang="en-US" altLang="zh-CN" b="1" dirty="0">
                <a:solidFill>
                  <a:srgbClr val="000000"/>
                </a:solidFill>
                <a:latin typeface="+mn-ea"/>
              </a:rPr>
              <a:t> </a:t>
            </a:r>
            <a:r>
              <a:rPr lang="en-US" altLang="zh-CN" sz="2400" b="1" kern="0" dirty="0">
                <a:solidFill>
                  <a:srgbClr val="000000"/>
                </a:solidFill>
                <a:latin typeface="+mn-ea"/>
              </a:rPr>
              <a:t>0.5</a:t>
            </a:r>
            <a:r>
              <a:rPr lang="en-US" altLang="zh-CN" sz="2400" b="1" kern="0" baseline="-25000" dirty="0">
                <a:solidFill>
                  <a:srgbClr val="000000"/>
                </a:solidFill>
                <a:latin typeface="+mn-ea"/>
              </a:rPr>
              <a:t>10 </a:t>
            </a:r>
            <a:r>
              <a:rPr lang="en-US" altLang="zh-CN" sz="2400" b="1" kern="0" dirty="0">
                <a:solidFill>
                  <a:srgbClr val="000000"/>
                </a:solidFill>
                <a:latin typeface="+mn-ea"/>
              </a:rPr>
              <a:t>=1/2</a:t>
            </a:r>
            <a:r>
              <a:rPr lang="en-US" altLang="zh-CN" sz="2400" b="1" kern="0" baseline="-25000" dirty="0">
                <a:solidFill>
                  <a:srgbClr val="000000"/>
                </a:solidFill>
                <a:latin typeface="+mn-ea"/>
              </a:rPr>
              <a:t>10</a:t>
            </a:r>
            <a:r>
              <a:rPr lang="en-US" altLang="zh-CN" sz="2400" b="1" kern="0" dirty="0">
                <a:solidFill>
                  <a:srgbClr val="000000"/>
                </a:solidFill>
                <a:latin typeface="+mn-ea"/>
              </a:rPr>
              <a:t>=0.1</a:t>
            </a:r>
            <a:r>
              <a:rPr lang="en-US" altLang="zh-CN" sz="2400" b="1" kern="0" baseline="-25000" dirty="0">
                <a:solidFill>
                  <a:srgbClr val="000000"/>
                </a:solidFill>
                <a:latin typeface="+mn-ea"/>
              </a:rPr>
              <a:t>2</a:t>
            </a:r>
            <a:r>
              <a:rPr lang="en-US" altLang="zh-CN" sz="2400" b="1" kern="0" dirty="0">
                <a:solidFill>
                  <a:srgbClr val="000000"/>
                </a:solidFill>
                <a:latin typeface="+mn-ea"/>
              </a:rPr>
              <a:t>=(1.00…0</a:t>
            </a:r>
            <a:r>
              <a:rPr lang="en-US" altLang="zh-CN" sz="2400" b="1" kern="0" baseline="-25000" dirty="0">
                <a:solidFill>
                  <a:srgbClr val="000000"/>
                </a:solidFill>
                <a:latin typeface="+mn-ea"/>
              </a:rPr>
              <a:t>2</a:t>
            </a:r>
            <a:r>
              <a:rPr lang="en-US" altLang="zh-CN" sz="2400" b="1" kern="0" dirty="0">
                <a:solidFill>
                  <a:srgbClr val="000000"/>
                </a:solidFill>
                <a:latin typeface="+mn-ea"/>
              </a:rPr>
              <a:t>)×2</a:t>
            </a:r>
            <a:r>
              <a:rPr lang="en-US" altLang="zh-CN" sz="2400" b="1" kern="0" baseline="30000" dirty="0">
                <a:solidFill>
                  <a:srgbClr val="000000"/>
                </a:solidFill>
                <a:latin typeface="+mn-ea"/>
              </a:rPr>
              <a:t>-1</a:t>
            </a:r>
          </a:p>
          <a:p>
            <a:pPr marL="179388" lvl="0" indent="-179388" eaLnBrk="0" fontAlgn="base" hangingPunct="0">
              <a:lnSpc>
                <a:spcPct val="110000"/>
              </a:lnSpc>
              <a:spcBef>
                <a:spcPts val="600"/>
              </a:spcBef>
              <a:spcAft>
                <a:spcPts val="600"/>
              </a:spcAft>
              <a:buNone/>
            </a:pPr>
            <a:r>
              <a:rPr lang="en-US" altLang="zh-CN" sz="2400" b="1" kern="0" dirty="0">
                <a:solidFill>
                  <a:srgbClr val="000000"/>
                </a:solidFill>
                <a:latin typeface="+mn-ea"/>
              </a:rPr>
              <a:t>	     		</a:t>
            </a:r>
            <a:r>
              <a:rPr lang="zh-CN" altLang="en-US" sz="2400" b="1" kern="0" dirty="0">
                <a:solidFill>
                  <a:srgbClr val="000000"/>
                </a:solidFill>
                <a:latin typeface="+mn-ea"/>
              </a:rPr>
              <a:t>－</a:t>
            </a:r>
            <a:r>
              <a:rPr lang="en-US" altLang="zh-CN" sz="2400" b="1" kern="0" dirty="0">
                <a:solidFill>
                  <a:srgbClr val="000000"/>
                </a:solidFill>
                <a:latin typeface="+mn-ea"/>
              </a:rPr>
              <a:t>0.4375</a:t>
            </a:r>
            <a:r>
              <a:rPr lang="en-US" altLang="zh-CN" sz="2400" b="1" kern="0" baseline="-25000" dirty="0">
                <a:solidFill>
                  <a:srgbClr val="000000"/>
                </a:solidFill>
                <a:latin typeface="+mn-ea"/>
              </a:rPr>
              <a:t>10 </a:t>
            </a:r>
            <a:r>
              <a:rPr lang="en-US" altLang="zh-CN" sz="2400" b="1" kern="0" dirty="0">
                <a:solidFill>
                  <a:srgbClr val="000000"/>
                </a:solidFill>
                <a:latin typeface="+mn-ea"/>
              </a:rPr>
              <a:t>= </a:t>
            </a:r>
            <a:r>
              <a:rPr lang="zh-CN" altLang="en-US" sz="2400" b="1" kern="0" dirty="0">
                <a:solidFill>
                  <a:srgbClr val="000000"/>
                </a:solidFill>
                <a:latin typeface="+mn-ea"/>
              </a:rPr>
              <a:t>－</a:t>
            </a:r>
            <a:r>
              <a:rPr lang="en-US" altLang="zh-CN" sz="2400" b="1" kern="0" dirty="0">
                <a:solidFill>
                  <a:srgbClr val="000000"/>
                </a:solidFill>
                <a:latin typeface="+mn-ea"/>
              </a:rPr>
              <a:t>7/16</a:t>
            </a:r>
            <a:r>
              <a:rPr lang="en-US" altLang="zh-CN" sz="2400" b="1" kern="0" baseline="-25000" dirty="0">
                <a:solidFill>
                  <a:srgbClr val="000000"/>
                </a:solidFill>
                <a:latin typeface="+mn-ea"/>
              </a:rPr>
              <a:t>10</a:t>
            </a:r>
            <a:r>
              <a:rPr lang="en-US" altLang="zh-CN" sz="2400" b="1" kern="0" dirty="0">
                <a:solidFill>
                  <a:srgbClr val="000000"/>
                </a:solidFill>
                <a:latin typeface="+mn-ea"/>
              </a:rPr>
              <a:t>=</a:t>
            </a:r>
            <a:r>
              <a:rPr lang="zh-CN" altLang="en-US" sz="2400" b="1" kern="0" dirty="0">
                <a:solidFill>
                  <a:srgbClr val="000000"/>
                </a:solidFill>
                <a:latin typeface="+mn-ea"/>
              </a:rPr>
              <a:t>－</a:t>
            </a:r>
            <a:r>
              <a:rPr lang="en-US" altLang="zh-CN" sz="2400" b="1" kern="0" dirty="0">
                <a:solidFill>
                  <a:srgbClr val="000000"/>
                </a:solidFill>
                <a:latin typeface="+mn-ea"/>
              </a:rPr>
              <a:t>0.0111</a:t>
            </a:r>
            <a:r>
              <a:rPr lang="en-US" altLang="zh-CN" sz="2400" b="1" kern="0" baseline="-25000" dirty="0">
                <a:solidFill>
                  <a:srgbClr val="000000"/>
                </a:solidFill>
                <a:latin typeface="+mn-ea"/>
              </a:rPr>
              <a:t>2</a:t>
            </a:r>
            <a:r>
              <a:rPr lang="en-US" altLang="zh-CN" sz="2400" b="1" kern="0" dirty="0">
                <a:solidFill>
                  <a:srgbClr val="000000"/>
                </a:solidFill>
                <a:latin typeface="+mn-ea"/>
              </a:rPr>
              <a:t>=</a:t>
            </a:r>
            <a:r>
              <a:rPr lang="zh-CN" altLang="en-US" sz="2400" b="1" kern="0" dirty="0">
                <a:solidFill>
                  <a:srgbClr val="000000"/>
                </a:solidFill>
                <a:latin typeface="+mn-ea"/>
              </a:rPr>
              <a:t>－</a:t>
            </a:r>
            <a:r>
              <a:rPr lang="en-US" altLang="zh-CN" sz="2400" b="1" kern="0" dirty="0">
                <a:solidFill>
                  <a:srgbClr val="000000"/>
                </a:solidFill>
                <a:latin typeface="+mn-ea"/>
              </a:rPr>
              <a:t>1.110</a:t>
            </a:r>
            <a:r>
              <a:rPr lang="en-US" altLang="zh-CN" sz="2400" b="1" kern="0" baseline="-25000" dirty="0">
                <a:solidFill>
                  <a:srgbClr val="000000"/>
                </a:solidFill>
                <a:latin typeface="+mn-ea"/>
              </a:rPr>
              <a:t>2</a:t>
            </a:r>
            <a:r>
              <a:rPr lang="en-US" altLang="zh-CN" sz="2400" b="1" kern="0" dirty="0">
                <a:solidFill>
                  <a:srgbClr val="000000"/>
                </a:solidFill>
                <a:latin typeface="+mn-ea"/>
              </a:rPr>
              <a:t>×2</a:t>
            </a:r>
            <a:r>
              <a:rPr lang="en-US" altLang="zh-CN" sz="2400" b="1" kern="0" baseline="30000" dirty="0">
                <a:solidFill>
                  <a:srgbClr val="000000"/>
                </a:solidFill>
                <a:latin typeface="+mn-ea"/>
              </a:rPr>
              <a:t>-2</a:t>
            </a:r>
          </a:p>
          <a:p>
            <a:pPr lvl="0" eaLnBrk="0" fontAlgn="base" hangingPunct="0">
              <a:lnSpc>
                <a:spcPct val="110000"/>
              </a:lnSpc>
              <a:spcBef>
                <a:spcPct val="0"/>
              </a:spcBef>
              <a:spcAft>
                <a:spcPct val="0"/>
              </a:spcAft>
              <a:buNone/>
              <a:defRPr/>
            </a:pPr>
            <a:r>
              <a:rPr lang="en-US" altLang="zh-CN" sz="2400" b="1" kern="0" dirty="0">
                <a:solidFill>
                  <a:srgbClr val="000000"/>
                </a:solidFill>
                <a:latin typeface="+mn-ea"/>
              </a:rPr>
              <a:t>			[0.5]</a:t>
            </a:r>
            <a:r>
              <a:rPr lang="zh-CN" altLang="en-US" sz="2400" b="1" kern="0" baseline="-25000" dirty="0">
                <a:solidFill>
                  <a:srgbClr val="000000"/>
                </a:solidFill>
                <a:latin typeface="+mn-ea"/>
              </a:rPr>
              <a:t>浮</a:t>
            </a:r>
            <a:r>
              <a:rPr lang="en-US" altLang="zh-CN" sz="2400" b="1" kern="0" dirty="0">
                <a:solidFill>
                  <a:srgbClr val="000000"/>
                </a:solidFill>
                <a:latin typeface="+mn-ea"/>
              </a:rPr>
              <a:t>=</a:t>
            </a:r>
            <a:r>
              <a:rPr lang="zh-CN" altLang="en-US" sz="2400" b="1" kern="0" dirty="0">
                <a:solidFill>
                  <a:srgbClr val="000000"/>
                </a:solidFill>
                <a:latin typeface="+mn-ea"/>
              </a:rPr>
              <a:t> 0 01111110 000…0，</a:t>
            </a:r>
            <a:r>
              <a:rPr lang="en-US" altLang="zh-CN" sz="2400" b="1" kern="0" dirty="0">
                <a:solidFill>
                  <a:srgbClr val="000000"/>
                </a:solidFill>
                <a:latin typeface="+mn-ea"/>
              </a:rPr>
              <a:t>[-0.4375]</a:t>
            </a:r>
            <a:r>
              <a:rPr lang="zh-CN" altLang="en-US" sz="2400" b="1" kern="0" baseline="-25000" dirty="0">
                <a:solidFill>
                  <a:srgbClr val="000000"/>
                </a:solidFill>
                <a:latin typeface="+mn-ea"/>
              </a:rPr>
              <a:t>浮</a:t>
            </a:r>
            <a:r>
              <a:rPr lang="en-US" altLang="zh-CN" sz="2400" b="1" kern="0" dirty="0">
                <a:solidFill>
                  <a:srgbClr val="000000"/>
                </a:solidFill>
                <a:latin typeface="+mn-ea"/>
              </a:rPr>
              <a:t>=</a:t>
            </a:r>
            <a:r>
              <a:rPr lang="zh-CN" altLang="en-US" sz="2400" b="1" kern="0" dirty="0">
                <a:solidFill>
                  <a:srgbClr val="000000"/>
                </a:solidFill>
                <a:latin typeface="+mn-ea"/>
              </a:rPr>
              <a:t>1 01111101 110…0</a:t>
            </a:r>
            <a:endParaRPr lang="en-US" altLang="zh-CN" sz="2400" b="1" kern="0" dirty="0">
              <a:solidFill>
                <a:srgbClr val="000000"/>
              </a:solidFill>
              <a:latin typeface="+mn-ea"/>
            </a:endParaRPr>
          </a:p>
          <a:p>
            <a:pPr lvl="0" eaLnBrk="0" fontAlgn="base" hangingPunct="0">
              <a:lnSpc>
                <a:spcPct val="110000"/>
              </a:lnSpc>
              <a:spcBef>
                <a:spcPct val="0"/>
              </a:spcBef>
              <a:spcAft>
                <a:spcPct val="0"/>
              </a:spcAft>
              <a:buNone/>
              <a:defRPr/>
            </a:pPr>
            <a:endParaRPr lang="en-US" altLang="zh-CN" sz="2400" b="1" kern="0" dirty="0">
              <a:solidFill>
                <a:schemeClr val="accent6">
                  <a:lumMod val="75000"/>
                </a:schemeClr>
              </a:solidFill>
              <a:latin typeface="Times New Roman"/>
              <a:ea typeface="华文新魏"/>
            </a:endParaRPr>
          </a:p>
          <a:p>
            <a:pPr lvl="0" eaLnBrk="0" fontAlgn="base" hangingPunct="0">
              <a:lnSpc>
                <a:spcPct val="110000"/>
              </a:lnSpc>
              <a:spcBef>
                <a:spcPct val="0"/>
              </a:spcBef>
              <a:spcAft>
                <a:spcPct val="0"/>
              </a:spcAft>
              <a:buNone/>
              <a:defRPr/>
            </a:pPr>
            <a:endParaRPr lang="en-US" altLang="zh-CN" sz="2400" b="1" kern="0" dirty="0">
              <a:solidFill>
                <a:schemeClr val="accent6">
                  <a:lumMod val="75000"/>
                </a:schemeClr>
              </a:solidFill>
              <a:latin typeface="Times New Roman"/>
              <a:ea typeface="华文新魏"/>
            </a:endParaRPr>
          </a:p>
          <a:p>
            <a:pPr lvl="0" eaLnBrk="0" fontAlgn="base" hangingPunct="0">
              <a:lnSpc>
                <a:spcPct val="110000"/>
              </a:lnSpc>
              <a:spcBef>
                <a:spcPct val="0"/>
              </a:spcBef>
              <a:spcAft>
                <a:spcPct val="0"/>
              </a:spcAft>
              <a:buNone/>
              <a:defRPr/>
            </a:pPr>
            <a:endParaRPr lang="en-US" altLang="zh-CN" sz="2400" b="1" kern="0" dirty="0">
              <a:solidFill>
                <a:schemeClr val="accent6">
                  <a:lumMod val="75000"/>
                </a:schemeClr>
              </a:solidFill>
              <a:latin typeface="Times New Roman"/>
              <a:ea typeface="华文新魏"/>
            </a:endParaRPr>
          </a:p>
          <a:p>
            <a:pPr lvl="0" eaLnBrk="0" fontAlgn="base" hangingPunct="0">
              <a:lnSpc>
                <a:spcPct val="110000"/>
              </a:lnSpc>
              <a:spcBef>
                <a:spcPct val="0"/>
              </a:spcBef>
              <a:spcAft>
                <a:spcPct val="0"/>
              </a:spcAft>
              <a:buNone/>
              <a:defRPr/>
            </a:pPr>
            <a:endParaRPr lang="en-US" altLang="zh-CN" sz="2400" b="1" kern="0" dirty="0">
              <a:solidFill>
                <a:schemeClr val="accent6">
                  <a:lumMod val="75000"/>
                </a:schemeClr>
              </a:solidFill>
              <a:latin typeface="Times New Roman"/>
              <a:ea typeface="华文新魏"/>
            </a:endParaRPr>
          </a:p>
          <a:p>
            <a:pPr lvl="0" eaLnBrk="0" fontAlgn="base" hangingPunct="0">
              <a:lnSpc>
                <a:spcPct val="110000"/>
              </a:lnSpc>
              <a:spcBef>
                <a:spcPct val="0"/>
              </a:spcBef>
              <a:spcAft>
                <a:spcPct val="0"/>
              </a:spcAft>
              <a:buNone/>
              <a:defRPr/>
            </a:pPr>
            <a:endParaRPr lang="zh-CN" altLang="en-US" sz="2400" b="1" kern="0" dirty="0">
              <a:solidFill>
                <a:schemeClr val="accent6">
                  <a:lumMod val="75000"/>
                </a:schemeClr>
              </a:solidFill>
              <a:latin typeface="Times New Roman"/>
              <a:ea typeface="华文新魏"/>
            </a:endParaRPr>
          </a:p>
          <a:p>
            <a:pPr lvl="0" eaLnBrk="0" fontAlgn="base" hangingPunct="0">
              <a:lnSpc>
                <a:spcPct val="110000"/>
              </a:lnSpc>
              <a:spcBef>
                <a:spcPct val="0"/>
              </a:spcBef>
              <a:spcAft>
                <a:spcPct val="0"/>
              </a:spcAft>
              <a:buNone/>
              <a:defRPr/>
            </a:pPr>
            <a:endParaRPr lang="en-US" altLang="zh-CN" sz="1400" b="1" kern="0" dirty="0">
              <a:latin typeface="+mj-lt"/>
              <a:ea typeface="华文新魏"/>
            </a:endParaRPr>
          </a:p>
        </p:txBody>
      </p:sp>
      <p:sp>
        <p:nvSpPr>
          <p:cNvPr id="20" name="内容占位符 2"/>
          <p:cNvSpPr txBox="1">
            <a:spLocks/>
          </p:cNvSpPr>
          <p:nvPr/>
        </p:nvSpPr>
        <p:spPr>
          <a:xfrm>
            <a:off x="982638" y="3501008"/>
            <a:ext cx="10333458" cy="2016224"/>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base">
              <a:lnSpc>
                <a:spcPct val="90000"/>
              </a:lnSpc>
              <a:spcBef>
                <a:spcPct val="0"/>
              </a:spcBef>
              <a:spcAft>
                <a:spcPct val="0"/>
              </a:spcAft>
            </a:pPr>
            <a:r>
              <a:rPr lang="zh-CN" altLang="en-US" b="0" dirty="0">
                <a:solidFill>
                  <a:srgbClr val="FF0000"/>
                </a:solidFill>
                <a:latin typeface="+mj-lt"/>
              </a:rPr>
              <a:t>对阶（求阶差）： </a:t>
            </a:r>
            <a:r>
              <a:rPr lang="en-US" altLang="zh-CN" b="1" dirty="0">
                <a:solidFill>
                  <a:srgbClr val="0000CC"/>
                </a:solidFill>
                <a:latin typeface="+mj-lt"/>
                <a:ea typeface="华文新魏" pitchFamily="2" charset="-122"/>
              </a:rPr>
              <a:t>	</a:t>
            </a:r>
          </a:p>
          <a:p>
            <a:pPr marL="457200" lvl="1" indent="0" fontAlgn="base">
              <a:lnSpc>
                <a:spcPct val="90000"/>
              </a:lnSpc>
              <a:spcBef>
                <a:spcPct val="0"/>
              </a:spcBef>
              <a:spcAft>
                <a:spcPct val="0"/>
              </a:spcAft>
              <a:buFont typeface="Wingdings" panose="05000000000000000000" pitchFamily="2" charset="2"/>
              <a:buNone/>
            </a:pPr>
            <a:r>
              <a:rPr lang="en-US" altLang="zh-CN" b="1" dirty="0">
                <a:solidFill>
                  <a:srgbClr val="0000CC"/>
                </a:solidFill>
                <a:latin typeface="Times New Roman" pitchFamily="18" charset="0"/>
                <a:ea typeface="华文新魏" pitchFamily="2" charset="-122"/>
              </a:rPr>
              <a:t>                  [</a:t>
            </a:r>
            <a:r>
              <a:rPr lang="en-US" altLang="zh-CN" b="1" dirty="0">
                <a:solidFill>
                  <a:srgbClr val="0000CC"/>
                </a:solidFill>
                <a:latin typeface="Times New Roman" pitchFamily="18" charset="0"/>
                <a:ea typeface="华文新魏" pitchFamily="2" charset="-122"/>
                <a:sym typeface="Symbol" pitchFamily="18" charset="2"/>
              </a:rPr>
              <a:t></a:t>
            </a:r>
            <a:r>
              <a:rPr lang="en-US" altLang="zh-CN" b="1" dirty="0">
                <a:solidFill>
                  <a:srgbClr val="0000CC"/>
                </a:solidFill>
                <a:latin typeface="Times New Roman" pitchFamily="18" charset="0"/>
                <a:ea typeface="华文新魏" pitchFamily="2" charset="-122"/>
              </a:rPr>
              <a:t>E]</a:t>
            </a:r>
            <a:r>
              <a:rPr lang="zh-CN" altLang="en-US" b="1" baseline="-25000" dirty="0">
                <a:solidFill>
                  <a:srgbClr val="0000CC"/>
                </a:solidFill>
                <a:latin typeface="Times New Roman" pitchFamily="18" charset="0"/>
                <a:ea typeface="华文新魏" pitchFamily="2" charset="-122"/>
              </a:rPr>
              <a:t>补</a:t>
            </a:r>
            <a:r>
              <a:rPr lang="en-US" altLang="zh-CN" b="1" dirty="0">
                <a:solidFill>
                  <a:srgbClr val="0000CC"/>
                </a:solidFill>
                <a:latin typeface="Times New Roman" pitchFamily="18" charset="0"/>
                <a:ea typeface="华文新魏" pitchFamily="2" charset="-122"/>
              </a:rPr>
              <a:t>= [Ex]</a:t>
            </a:r>
            <a:r>
              <a:rPr lang="zh-CN" altLang="en-US" b="1" baseline="-25000" dirty="0">
                <a:solidFill>
                  <a:srgbClr val="0000CC"/>
                </a:solidFill>
                <a:latin typeface="Times New Roman" pitchFamily="18" charset="0"/>
                <a:ea typeface="华文新魏" pitchFamily="2" charset="-122"/>
              </a:rPr>
              <a:t>移 </a:t>
            </a:r>
            <a:r>
              <a:rPr lang="en-US" altLang="zh-CN" b="1" dirty="0">
                <a:solidFill>
                  <a:srgbClr val="0000CC"/>
                </a:solidFill>
                <a:latin typeface="Times New Roman" pitchFamily="18" charset="0"/>
                <a:ea typeface="华文新魏" pitchFamily="2" charset="-122"/>
              </a:rPr>
              <a:t>+ [–[</a:t>
            </a:r>
            <a:r>
              <a:rPr lang="en-US" altLang="zh-CN" b="1" dirty="0" err="1">
                <a:solidFill>
                  <a:srgbClr val="0000CC"/>
                </a:solidFill>
                <a:latin typeface="Times New Roman" pitchFamily="18" charset="0"/>
                <a:ea typeface="华文新魏" pitchFamily="2" charset="-122"/>
              </a:rPr>
              <a:t>Ey</a:t>
            </a:r>
            <a:r>
              <a:rPr lang="en-US" altLang="zh-CN" b="1" dirty="0">
                <a:solidFill>
                  <a:srgbClr val="0000CC"/>
                </a:solidFill>
                <a:latin typeface="Times New Roman" pitchFamily="18" charset="0"/>
                <a:ea typeface="华文新魏" pitchFamily="2" charset="-122"/>
              </a:rPr>
              <a:t>]</a:t>
            </a:r>
            <a:r>
              <a:rPr lang="zh-CN" altLang="en-US" b="1" baseline="-25000" dirty="0">
                <a:solidFill>
                  <a:srgbClr val="0000CC"/>
                </a:solidFill>
                <a:latin typeface="Times New Roman" pitchFamily="18" charset="0"/>
                <a:ea typeface="华文新魏" pitchFamily="2" charset="-122"/>
              </a:rPr>
              <a:t>移</a:t>
            </a:r>
            <a:r>
              <a:rPr lang="en-US" altLang="zh-CN" b="1" dirty="0">
                <a:solidFill>
                  <a:srgbClr val="0000CC"/>
                </a:solidFill>
                <a:latin typeface="Times New Roman" pitchFamily="18" charset="0"/>
                <a:ea typeface="华文新魏" pitchFamily="2" charset="-122"/>
              </a:rPr>
              <a:t>]</a:t>
            </a:r>
            <a:r>
              <a:rPr lang="zh-CN" altLang="en-US" b="1" baseline="-25000" dirty="0">
                <a:solidFill>
                  <a:srgbClr val="0000CC"/>
                </a:solidFill>
                <a:latin typeface="Times New Roman" pitchFamily="18" charset="0"/>
                <a:ea typeface="华文新魏" pitchFamily="2" charset="-122"/>
              </a:rPr>
              <a:t>补</a:t>
            </a:r>
            <a:r>
              <a:rPr lang="zh-CN" altLang="en-US" b="1" dirty="0">
                <a:solidFill>
                  <a:srgbClr val="0000CC"/>
                </a:solidFill>
                <a:latin typeface="Times New Roman" pitchFamily="18" charset="0"/>
                <a:ea typeface="华文新魏" pitchFamily="2" charset="-122"/>
              </a:rPr>
              <a:t>   </a:t>
            </a:r>
            <a:r>
              <a:rPr lang="en-US" altLang="zh-CN" b="1" dirty="0">
                <a:solidFill>
                  <a:srgbClr val="0000CC"/>
                </a:solidFill>
                <a:latin typeface="Times New Roman" pitchFamily="18" charset="0"/>
                <a:ea typeface="华文新魏" pitchFamily="2" charset="-122"/>
              </a:rPr>
              <a:t>(mod 2</a:t>
            </a:r>
            <a:r>
              <a:rPr lang="en-US" altLang="zh-CN" b="1" baseline="30000" dirty="0">
                <a:solidFill>
                  <a:srgbClr val="0000CC"/>
                </a:solidFill>
                <a:latin typeface="Times New Roman" pitchFamily="18" charset="0"/>
                <a:ea typeface="华文新魏" pitchFamily="2" charset="-122"/>
              </a:rPr>
              <a:t>8</a:t>
            </a:r>
            <a:r>
              <a:rPr lang="en-US" altLang="zh-CN" b="1" dirty="0">
                <a:solidFill>
                  <a:srgbClr val="0000CC"/>
                </a:solidFill>
                <a:latin typeface="Times New Roman" pitchFamily="18" charset="0"/>
                <a:ea typeface="华文新魏" pitchFamily="2" charset="-122"/>
              </a:rPr>
              <a:t>)</a:t>
            </a:r>
          </a:p>
          <a:p>
            <a:pPr marL="269875" lvl="1" indent="0" eaLnBrk="0" fontAlgn="base" hangingPunct="0">
              <a:lnSpc>
                <a:spcPct val="110000"/>
              </a:lnSpc>
              <a:spcBef>
                <a:spcPct val="0"/>
              </a:spcBef>
              <a:spcAft>
                <a:spcPct val="0"/>
              </a:spcAft>
              <a:buClr>
                <a:srgbClr val="000000"/>
              </a:buClr>
              <a:buFont typeface="Wingdings" panose="05000000000000000000" pitchFamily="2" charset="2"/>
              <a:buNone/>
              <a:defRPr/>
            </a:pPr>
            <a:r>
              <a:rPr lang="en-US" altLang="zh-CN" sz="3200" b="1" dirty="0">
                <a:latin typeface="+mj-lt"/>
              </a:rPr>
              <a:t>             	</a:t>
            </a:r>
            <a:r>
              <a:rPr lang="zh-CN" altLang="en-US" b="1" kern="0" dirty="0">
                <a:solidFill>
                  <a:srgbClr val="000000"/>
                </a:solidFill>
                <a:latin typeface="Times New Roman"/>
                <a:ea typeface="华文新魏"/>
              </a:rPr>
              <a:t>[</a:t>
            </a:r>
            <a:r>
              <a:rPr lang="en-US" altLang="zh-CN" b="1" kern="0" dirty="0">
                <a:solidFill>
                  <a:srgbClr val="000000"/>
                </a:solidFill>
                <a:latin typeface="Times New Roman"/>
                <a:ea typeface="华文新魏"/>
              </a:rPr>
              <a:t>Δ</a:t>
            </a:r>
            <a:r>
              <a:rPr lang="en-US" altLang="en-US" b="1" kern="0" dirty="0">
                <a:solidFill>
                  <a:srgbClr val="000000"/>
                </a:solidFill>
                <a:latin typeface="Times New Roman"/>
                <a:ea typeface="华文新魏"/>
              </a:rPr>
              <a:t>E</a:t>
            </a:r>
            <a:r>
              <a:rPr lang="en-US" altLang="zh-CN" b="1" kern="0" dirty="0">
                <a:solidFill>
                  <a:srgbClr val="000000"/>
                </a:solidFill>
                <a:latin typeface="Times New Roman"/>
                <a:ea typeface="华文新魏"/>
              </a:rPr>
              <a:t>]</a:t>
            </a:r>
            <a:r>
              <a:rPr lang="zh-CN" altLang="en-US" b="1" kern="0" baseline="-2000" dirty="0">
                <a:solidFill>
                  <a:srgbClr val="000000"/>
                </a:solidFill>
                <a:latin typeface="Times New Roman"/>
                <a:ea typeface="华文新魏"/>
              </a:rPr>
              <a:t>补</a:t>
            </a:r>
            <a:r>
              <a:rPr lang="zh-CN" altLang="en-US" b="1" kern="0" dirty="0">
                <a:solidFill>
                  <a:srgbClr val="000000"/>
                </a:solidFill>
                <a:latin typeface="Times New Roman"/>
                <a:ea typeface="华文新魏"/>
              </a:rPr>
              <a:t>=0111 1110 + 1000 0011=0000 0001，</a:t>
            </a:r>
            <a:r>
              <a:rPr lang="en-US" altLang="zh-CN" b="1" kern="0" dirty="0">
                <a:solidFill>
                  <a:srgbClr val="000000"/>
                </a:solidFill>
                <a:latin typeface="Times New Roman"/>
                <a:ea typeface="华文新魏"/>
              </a:rPr>
              <a:t>Δ</a:t>
            </a:r>
            <a:r>
              <a:rPr lang="en-US" altLang="en-US" b="1" kern="0" dirty="0">
                <a:solidFill>
                  <a:srgbClr val="000000"/>
                </a:solidFill>
                <a:latin typeface="Times New Roman"/>
                <a:ea typeface="华文新魏"/>
              </a:rPr>
              <a:t>E=1</a:t>
            </a:r>
            <a:endParaRPr lang="en-US" altLang="zh-CN" b="1" kern="0" dirty="0">
              <a:solidFill>
                <a:srgbClr val="000000"/>
              </a:solidFill>
              <a:latin typeface="Times New Roman"/>
              <a:ea typeface="华文新魏"/>
            </a:endParaRPr>
          </a:p>
          <a:p>
            <a:pPr marL="0" indent="0">
              <a:lnSpc>
                <a:spcPct val="150000"/>
              </a:lnSpc>
              <a:spcBef>
                <a:spcPct val="0"/>
              </a:spcBef>
              <a:buNone/>
            </a:pPr>
            <a:r>
              <a:rPr lang="en-US" altLang="zh-CN" sz="2800" kern="0" dirty="0">
                <a:solidFill>
                  <a:srgbClr val="000000"/>
                </a:solidFill>
                <a:latin typeface="Times New Roman"/>
                <a:ea typeface="华文新魏"/>
              </a:rPr>
              <a:t>          </a:t>
            </a:r>
            <a:r>
              <a:rPr lang="zh-CN" altLang="en-US" sz="2800" b="0" dirty="0">
                <a:latin typeface="+mj-lt"/>
              </a:rPr>
              <a:t>所以：</a:t>
            </a:r>
            <a:r>
              <a:rPr lang="zh-CN" altLang="zh-CN" sz="2800" b="0" dirty="0">
                <a:latin typeface="+mj-lt"/>
              </a:rPr>
              <a:t>对</a:t>
            </a:r>
            <a:r>
              <a:rPr lang="en-US" altLang="zh-CN" sz="2800" b="0" dirty="0">
                <a:latin typeface="+mj-lt"/>
              </a:rPr>
              <a:t>Y</a:t>
            </a:r>
            <a:r>
              <a:rPr lang="zh-CN" altLang="zh-CN" sz="2800" b="0" dirty="0">
                <a:latin typeface="+mj-lt"/>
              </a:rPr>
              <a:t>进行对阶</a:t>
            </a:r>
            <a:r>
              <a:rPr lang="zh-CN" altLang="en-US" sz="2800" b="0" dirty="0">
                <a:latin typeface="+mj-lt"/>
              </a:rPr>
              <a:t>，</a:t>
            </a:r>
            <a:r>
              <a:rPr lang="zh-CN" altLang="zh-CN" sz="2800" b="0" dirty="0">
                <a:latin typeface="+mj-lt"/>
              </a:rPr>
              <a:t>[</a:t>
            </a:r>
            <a:r>
              <a:rPr lang="en-US" altLang="zh-CN" sz="2800" b="0" dirty="0">
                <a:latin typeface="+mj-lt"/>
              </a:rPr>
              <a:t>Y]</a:t>
            </a:r>
            <a:r>
              <a:rPr lang="zh-CN" altLang="en-US" sz="2800" b="0" baseline="-25000" dirty="0">
                <a:latin typeface="+mj-lt"/>
              </a:rPr>
              <a:t>浮</a:t>
            </a:r>
            <a:r>
              <a:rPr lang="zh-CN" altLang="en-US" sz="2800" b="0" dirty="0">
                <a:latin typeface="+mj-lt"/>
              </a:rPr>
              <a:t>=1 </a:t>
            </a:r>
            <a:r>
              <a:rPr lang="zh-CN" altLang="en-US" sz="2800" b="0" u="sng" dirty="0">
                <a:latin typeface="+mj-lt"/>
              </a:rPr>
              <a:t>0111 1110</a:t>
            </a:r>
            <a:r>
              <a:rPr lang="zh-CN" altLang="en-US" sz="2800" b="0" dirty="0">
                <a:latin typeface="+mj-lt"/>
              </a:rPr>
              <a:t> </a:t>
            </a:r>
            <a:r>
              <a:rPr lang="en-US" altLang="zh-CN" sz="2800" b="0" dirty="0">
                <a:latin typeface="+mj-lt"/>
              </a:rPr>
              <a:t> </a:t>
            </a:r>
            <a:r>
              <a:rPr lang="zh-CN" altLang="en-US" sz="2800" b="0" u="sng" dirty="0">
                <a:solidFill>
                  <a:srgbClr val="FF0000"/>
                </a:solidFill>
                <a:latin typeface="+mj-lt"/>
              </a:rPr>
              <a:t>1</a:t>
            </a:r>
            <a:r>
              <a:rPr lang="zh-CN" altLang="en-US" sz="2800" b="0" u="sng" dirty="0">
                <a:latin typeface="+mj-lt"/>
              </a:rPr>
              <a:t>110…0</a:t>
            </a:r>
            <a:endParaRPr lang="en-US" altLang="zh-CN" sz="2800" b="0" u="sng" dirty="0">
              <a:latin typeface="+mj-lt"/>
            </a:endParaRPr>
          </a:p>
        </p:txBody>
      </p:sp>
      <p:cxnSp>
        <p:nvCxnSpPr>
          <p:cNvPr id="5"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6"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98993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fade">
                                      <p:cBhvr>
                                        <p:cTn id="7" dur="250"/>
                                        <p:tgtEl>
                                          <p:spTgt spid="2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
                                            <p:txEl>
                                              <p:pRg st="2" end="2"/>
                                            </p:txEl>
                                          </p:spTgt>
                                        </p:tgtEl>
                                        <p:attrNameLst>
                                          <p:attrName>style.visibility</p:attrName>
                                        </p:attrNameLst>
                                      </p:cBhvr>
                                      <p:to>
                                        <p:strVal val="visible"/>
                                      </p:to>
                                    </p:set>
                                    <p:animEffect transition="in" filter="fade">
                                      <p:cBhvr>
                                        <p:cTn id="10" dur="250"/>
                                        <p:tgtEl>
                                          <p:spTgt spid="2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animEffect transition="in" filter="fade">
                                      <p:cBhvr>
                                        <p:cTn id="15" dur="200"/>
                                        <p:tgtEl>
                                          <p:spTgt spid="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浮点数加法举例</a:t>
            </a:r>
          </a:p>
        </p:txBody>
      </p:sp>
      <p:sp>
        <p:nvSpPr>
          <p:cNvPr id="3" name="内容占位符 2"/>
          <p:cNvSpPr>
            <a:spLocks noGrp="1"/>
          </p:cNvSpPr>
          <p:nvPr>
            <p:ph idx="1"/>
          </p:nvPr>
        </p:nvSpPr>
        <p:spPr>
          <a:xfrm>
            <a:off x="539750" y="1125538"/>
            <a:ext cx="11316096" cy="5399806"/>
          </a:xfrm>
        </p:spPr>
        <p:txBody>
          <a:bodyPr/>
          <a:lstStyle/>
          <a:p>
            <a:pPr lvl="0"/>
            <a:r>
              <a:rPr lang="zh-CN" altLang="en-US" sz="2800" b="1" dirty="0">
                <a:solidFill>
                  <a:srgbClr val="005BE2"/>
                </a:solidFill>
                <a:latin typeface="+mj-ea"/>
                <a:ea typeface="+mj-ea"/>
              </a:rPr>
              <a:t>用</a:t>
            </a:r>
            <a:r>
              <a:rPr lang="en-US" altLang="zh-CN" sz="2800" b="1" dirty="0">
                <a:solidFill>
                  <a:srgbClr val="005BE2"/>
                </a:solidFill>
                <a:latin typeface="+mj-ea"/>
                <a:ea typeface="+mj-ea"/>
              </a:rPr>
              <a:t>IEEE 754</a:t>
            </a:r>
            <a:r>
              <a:rPr lang="zh-CN" altLang="en-US" sz="2800" b="1" dirty="0">
                <a:solidFill>
                  <a:srgbClr val="005BE2"/>
                </a:solidFill>
                <a:latin typeface="+mj-ea"/>
                <a:ea typeface="+mj-ea"/>
              </a:rPr>
              <a:t>单精度</a:t>
            </a:r>
            <a:r>
              <a:rPr lang="zh-CN" altLang="en-US" sz="2800" b="1" dirty="0">
                <a:solidFill>
                  <a:srgbClr val="005BE2"/>
                </a:solidFill>
                <a:latin typeface="Times New Roman"/>
              </a:rPr>
              <a:t>形式，求出浮点数 </a:t>
            </a:r>
            <a:r>
              <a:rPr lang="en-US" altLang="zh-CN" sz="2800" b="1" dirty="0">
                <a:solidFill>
                  <a:srgbClr val="005BE2"/>
                </a:solidFill>
                <a:latin typeface="Times New Roman"/>
              </a:rPr>
              <a:t>X=0.5</a:t>
            </a:r>
            <a:r>
              <a:rPr lang="en-US" altLang="zh-CN" sz="2800" b="1" baseline="-25000" dirty="0">
                <a:solidFill>
                  <a:srgbClr val="005BE2"/>
                </a:solidFill>
                <a:latin typeface="Times New Roman"/>
              </a:rPr>
              <a:t>10 </a:t>
            </a:r>
            <a:r>
              <a:rPr lang="zh-CN" altLang="en-US" sz="2800" b="1" dirty="0">
                <a:solidFill>
                  <a:srgbClr val="005BE2"/>
                </a:solidFill>
                <a:latin typeface="Times New Roman"/>
              </a:rPr>
              <a:t>与 </a:t>
            </a:r>
            <a:r>
              <a:rPr lang="en-US" altLang="zh-CN" sz="2800" b="1" dirty="0">
                <a:solidFill>
                  <a:srgbClr val="005BE2"/>
                </a:solidFill>
                <a:latin typeface="Times New Roman"/>
              </a:rPr>
              <a:t>Y=</a:t>
            </a:r>
            <a:r>
              <a:rPr lang="en-US" altLang="en-US" sz="2800" b="1" dirty="0">
                <a:solidFill>
                  <a:srgbClr val="005BE2"/>
                </a:solidFill>
                <a:latin typeface="Times New Roman"/>
              </a:rPr>
              <a:t>－</a:t>
            </a:r>
            <a:r>
              <a:rPr lang="en-US" altLang="zh-CN" sz="2800" b="1" dirty="0">
                <a:solidFill>
                  <a:srgbClr val="005BE2"/>
                </a:solidFill>
                <a:latin typeface="Times New Roman"/>
              </a:rPr>
              <a:t>0.4375</a:t>
            </a:r>
            <a:r>
              <a:rPr lang="en-US" altLang="zh-CN" sz="2800" b="1" baseline="-25000" dirty="0">
                <a:solidFill>
                  <a:srgbClr val="005BE2"/>
                </a:solidFill>
                <a:latin typeface="Times New Roman"/>
              </a:rPr>
              <a:t>10 </a:t>
            </a:r>
            <a:r>
              <a:rPr lang="zh-CN" altLang="en-US" sz="2800" b="1" dirty="0">
                <a:solidFill>
                  <a:srgbClr val="005BE2"/>
                </a:solidFill>
                <a:latin typeface="Times New Roman"/>
              </a:rPr>
              <a:t>之和</a:t>
            </a:r>
          </a:p>
          <a:p>
            <a:pPr marL="179388" lvl="0" indent="-179388" eaLnBrk="0" fontAlgn="base" hangingPunct="0">
              <a:lnSpc>
                <a:spcPct val="110000"/>
              </a:lnSpc>
              <a:spcBef>
                <a:spcPts val="600"/>
              </a:spcBef>
              <a:spcAft>
                <a:spcPts val="600"/>
              </a:spcAft>
              <a:buNone/>
            </a:pPr>
            <a:r>
              <a:rPr lang="en-US" altLang="zh-CN" dirty="0">
                <a:latin typeface="+mj-lt"/>
              </a:rPr>
              <a:t>		</a:t>
            </a:r>
            <a:r>
              <a:rPr lang="zh-CN" altLang="en-US" sz="2400" b="1" dirty="0">
                <a:latin typeface="+mj-lt"/>
              </a:rPr>
              <a:t>解：</a:t>
            </a:r>
            <a:r>
              <a:rPr lang="en-US" altLang="zh-CN" b="1" dirty="0">
                <a:latin typeface="+mj-lt"/>
              </a:rPr>
              <a:t>   </a:t>
            </a:r>
            <a:r>
              <a:rPr lang="en-US" altLang="zh-CN" sz="2400" b="1" kern="0" dirty="0">
                <a:latin typeface="+mn-ea"/>
              </a:rPr>
              <a:t>0.5</a:t>
            </a:r>
            <a:r>
              <a:rPr lang="en-US" altLang="zh-CN" sz="2400" b="1" kern="0" baseline="-25000" dirty="0">
                <a:latin typeface="+mn-ea"/>
              </a:rPr>
              <a:t>10 </a:t>
            </a:r>
            <a:r>
              <a:rPr lang="en-US" altLang="zh-CN" sz="2400" b="1" kern="0" dirty="0">
                <a:latin typeface="+mn-ea"/>
              </a:rPr>
              <a:t>=1/2</a:t>
            </a:r>
            <a:r>
              <a:rPr lang="en-US" altLang="zh-CN" sz="2400" b="1" kern="0" baseline="-25000" dirty="0">
                <a:latin typeface="+mn-ea"/>
              </a:rPr>
              <a:t>10</a:t>
            </a:r>
            <a:r>
              <a:rPr lang="en-US" altLang="zh-CN" sz="2400" b="1" kern="0" dirty="0">
                <a:latin typeface="+mn-ea"/>
              </a:rPr>
              <a:t>=0.1</a:t>
            </a:r>
            <a:r>
              <a:rPr lang="en-US" altLang="zh-CN" sz="2400" b="1" kern="0" baseline="-25000" dirty="0">
                <a:latin typeface="+mn-ea"/>
              </a:rPr>
              <a:t>2</a:t>
            </a:r>
            <a:r>
              <a:rPr lang="en-US" altLang="zh-CN" sz="2400" b="1" kern="0" dirty="0">
                <a:latin typeface="+mn-ea"/>
              </a:rPr>
              <a:t>=(1.00…0</a:t>
            </a:r>
            <a:r>
              <a:rPr lang="en-US" altLang="zh-CN" sz="2400" b="1" kern="0" baseline="-25000" dirty="0">
                <a:latin typeface="+mn-ea"/>
              </a:rPr>
              <a:t>2</a:t>
            </a:r>
            <a:r>
              <a:rPr lang="en-US" altLang="zh-CN" sz="2400" b="1" kern="0" dirty="0">
                <a:latin typeface="+mn-ea"/>
              </a:rPr>
              <a:t>)×2</a:t>
            </a:r>
            <a:r>
              <a:rPr lang="en-US" altLang="zh-CN" sz="2400" b="1" kern="0" baseline="30000" dirty="0">
                <a:latin typeface="+mn-ea"/>
              </a:rPr>
              <a:t>-1</a:t>
            </a:r>
          </a:p>
          <a:p>
            <a:pPr marL="179388" lvl="0" indent="-179388" eaLnBrk="0" fontAlgn="base" hangingPunct="0">
              <a:lnSpc>
                <a:spcPct val="110000"/>
              </a:lnSpc>
              <a:spcBef>
                <a:spcPts val="600"/>
              </a:spcBef>
              <a:spcAft>
                <a:spcPts val="600"/>
              </a:spcAft>
              <a:buNone/>
            </a:pPr>
            <a:r>
              <a:rPr lang="en-US" altLang="zh-CN" sz="2400" b="1" kern="0" dirty="0">
                <a:latin typeface="+mn-ea"/>
              </a:rPr>
              <a:t>	     		</a:t>
            </a:r>
            <a:r>
              <a:rPr lang="zh-CN" altLang="en-US" sz="2400" b="1" kern="0" dirty="0">
                <a:latin typeface="+mn-ea"/>
              </a:rPr>
              <a:t>－</a:t>
            </a:r>
            <a:r>
              <a:rPr lang="en-US" altLang="zh-CN" sz="2400" b="1" kern="0" dirty="0">
                <a:latin typeface="+mn-ea"/>
              </a:rPr>
              <a:t>0.4375</a:t>
            </a:r>
            <a:r>
              <a:rPr lang="en-US" altLang="zh-CN" sz="2400" b="1" kern="0" baseline="-25000" dirty="0">
                <a:latin typeface="+mn-ea"/>
              </a:rPr>
              <a:t>10 </a:t>
            </a:r>
            <a:r>
              <a:rPr lang="en-US" altLang="zh-CN" sz="2400" b="1" kern="0" dirty="0">
                <a:latin typeface="+mn-ea"/>
              </a:rPr>
              <a:t>= </a:t>
            </a:r>
            <a:r>
              <a:rPr lang="zh-CN" altLang="en-US" sz="2400" b="1" kern="0" dirty="0">
                <a:latin typeface="+mn-ea"/>
              </a:rPr>
              <a:t>－</a:t>
            </a:r>
            <a:r>
              <a:rPr lang="en-US" altLang="zh-CN" sz="2400" b="1" kern="0" dirty="0">
                <a:latin typeface="+mn-ea"/>
              </a:rPr>
              <a:t>7/16</a:t>
            </a:r>
            <a:r>
              <a:rPr lang="en-US" altLang="zh-CN" sz="2400" b="1" kern="0" baseline="-25000" dirty="0">
                <a:latin typeface="+mn-ea"/>
              </a:rPr>
              <a:t>10</a:t>
            </a:r>
            <a:r>
              <a:rPr lang="en-US" altLang="zh-CN" sz="2400" b="1" kern="0" dirty="0">
                <a:latin typeface="+mn-ea"/>
              </a:rPr>
              <a:t>=</a:t>
            </a:r>
            <a:r>
              <a:rPr lang="zh-CN" altLang="en-US" sz="2400" b="1" kern="0" dirty="0">
                <a:latin typeface="+mn-ea"/>
              </a:rPr>
              <a:t>－</a:t>
            </a:r>
            <a:r>
              <a:rPr lang="en-US" altLang="zh-CN" sz="2400" b="1" kern="0" dirty="0">
                <a:latin typeface="+mn-ea"/>
              </a:rPr>
              <a:t>0.0111</a:t>
            </a:r>
            <a:r>
              <a:rPr lang="en-US" altLang="zh-CN" sz="2400" b="1" kern="0" baseline="-25000" dirty="0">
                <a:latin typeface="+mn-ea"/>
              </a:rPr>
              <a:t>2</a:t>
            </a:r>
            <a:r>
              <a:rPr lang="en-US" altLang="zh-CN" sz="2400" b="1" kern="0" dirty="0">
                <a:latin typeface="+mn-ea"/>
              </a:rPr>
              <a:t>=</a:t>
            </a:r>
            <a:r>
              <a:rPr lang="zh-CN" altLang="en-US" sz="2400" b="1" kern="0" dirty="0">
                <a:latin typeface="+mn-ea"/>
              </a:rPr>
              <a:t>－</a:t>
            </a:r>
            <a:r>
              <a:rPr lang="en-US" altLang="zh-CN" sz="2400" b="1" kern="0" dirty="0">
                <a:latin typeface="+mn-ea"/>
              </a:rPr>
              <a:t>1.110</a:t>
            </a:r>
            <a:r>
              <a:rPr lang="en-US" altLang="zh-CN" sz="2400" b="1" kern="0" baseline="-25000" dirty="0">
                <a:latin typeface="+mn-ea"/>
              </a:rPr>
              <a:t>2</a:t>
            </a:r>
            <a:r>
              <a:rPr lang="en-US" altLang="zh-CN" sz="2400" b="1" kern="0" dirty="0">
                <a:latin typeface="+mn-ea"/>
              </a:rPr>
              <a:t>×2</a:t>
            </a:r>
            <a:r>
              <a:rPr lang="en-US" altLang="zh-CN" sz="2400" b="1" kern="0" baseline="30000" dirty="0">
                <a:latin typeface="+mn-ea"/>
              </a:rPr>
              <a:t>-2</a:t>
            </a:r>
          </a:p>
          <a:p>
            <a:pPr lvl="0" eaLnBrk="0" fontAlgn="base" hangingPunct="0">
              <a:lnSpc>
                <a:spcPct val="110000"/>
              </a:lnSpc>
              <a:spcBef>
                <a:spcPct val="0"/>
              </a:spcBef>
              <a:spcAft>
                <a:spcPct val="0"/>
              </a:spcAft>
              <a:buNone/>
              <a:defRPr/>
            </a:pPr>
            <a:r>
              <a:rPr lang="en-US" altLang="zh-CN" sz="2400" b="1" kern="0" dirty="0">
                <a:latin typeface="+mn-ea"/>
              </a:rPr>
              <a:t>			[0.5]</a:t>
            </a:r>
            <a:r>
              <a:rPr lang="zh-CN" altLang="en-US" sz="2400" b="1" kern="0" baseline="-25000" dirty="0">
                <a:latin typeface="+mn-ea"/>
              </a:rPr>
              <a:t>浮</a:t>
            </a:r>
            <a:r>
              <a:rPr lang="en-US" altLang="zh-CN" sz="2400" b="1" kern="0" dirty="0">
                <a:latin typeface="+mn-ea"/>
              </a:rPr>
              <a:t>=</a:t>
            </a:r>
            <a:r>
              <a:rPr lang="zh-CN" altLang="en-US" sz="2400" b="1" kern="0" dirty="0">
                <a:latin typeface="+mn-ea"/>
              </a:rPr>
              <a:t> 0 01111110 000…0，</a:t>
            </a:r>
            <a:r>
              <a:rPr lang="en-US" altLang="zh-CN" sz="2400" b="1" kern="0" dirty="0">
                <a:latin typeface="+mn-ea"/>
              </a:rPr>
              <a:t>[-0.4375]</a:t>
            </a:r>
            <a:r>
              <a:rPr lang="zh-CN" altLang="en-US" sz="2400" b="1" kern="0" baseline="-25000" dirty="0">
                <a:latin typeface="+mn-ea"/>
              </a:rPr>
              <a:t>浮</a:t>
            </a:r>
            <a:r>
              <a:rPr lang="en-US" altLang="zh-CN" sz="2400" b="1" kern="0" dirty="0">
                <a:latin typeface="+mn-ea"/>
              </a:rPr>
              <a:t>=</a:t>
            </a:r>
            <a:r>
              <a:rPr lang="zh-CN" altLang="en-US" sz="2400" b="1" kern="0" dirty="0">
                <a:latin typeface="+mn-ea"/>
              </a:rPr>
              <a:t>1 01111101 110…0</a:t>
            </a:r>
          </a:p>
          <a:p>
            <a:pPr lvl="0" eaLnBrk="0" fontAlgn="base" hangingPunct="0">
              <a:lnSpc>
                <a:spcPct val="110000"/>
              </a:lnSpc>
              <a:spcBef>
                <a:spcPct val="0"/>
              </a:spcBef>
              <a:spcAft>
                <a:spcPct val="0"/>
              </a:spcAft>
              <a:buNone/>
              <a:defRPr/>
            </a:pPr>
            <a:endParaRPr lang="en-US" altLang="zh-CN" sz="1400" b="1" kern="0" dirty="0">
              <a:latin typeface="+mj-lt"/>
              <a:ea typeface="华文新魏"/>
            </a:endParaRPr>
          </a:p>
        </p:txBody>
      </p:sp>
      <p:sp>
        <p:nvSpPr>
          <p:cNvPr id="20" name="内容占位符 2"/>
          <p:cNvSpPr txBox="1">
            <a:spLocks/>
          </p:cNvSpPr>
          <p:nvPr/>
        </p:nvSpPr>
        <p:spPr>
          <a:xfrm>
            <a:off x="982638" y="3284984"/>
            <a:ext cx="10333458" cy="1656184"/>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base">
              <a:lnSpc>
                <a:spcPct val="150000"/>
              </a:lnSpc>
              <a:spcBef>
                <a:spcPct val="0"/>
              </a:spcBef>
              <a:spcAft>
                <a:spcPct val="0"/>
              </a:spcAft>
            </a:pPr>
            <a:r>
              <a:rPr lang="zh-CN" altLang="en-US" b="0" dirty="0">
                <a:solidFill>
                  <a:srgbClr val="000000"/>
                </a:solidFill>
                <a:latin typeface="+mn-ea"/>
              </a:rPr>
              <a:t>对阶（求阶差）： </a:t>
            </a:r>
            <a:r>
              <a:rPr lang="zh-CN" altLang="zh-CN" b="0" dirty="0">
                <a:solidFill>
                  <a:srgbClr val="000000"/>
                </a:solidFill>
                <a:latin typeface="+mn-ea"/>
              </a:rPr>
              <a:t>[</a:t>
            </a:r>
            <a:r>
              <a:rPr lang="en-US" altLang="zh-CN" b="0" dirty="0">
                <a:solidFill>
                  <a:srgbClr val="000000"/>
                </a:solidFill>
                <a:latin typeface="+mn-ea"/>
              </a:rPr>
              <a:t>Y]</a:t>
            </a:r>
            <a:r>
              <a:rPr lang="zh-CN" altLang="en-US" b="0" baseline="-25000" dirty="0">
                <a:solidFill>
                  <a:srgbClr val="000000"/>
                </a:solidFill>
                <a:latin typeface="+mn-ea"/>
              </a:rPr>
              <a:t>浮</a:t>
            </a:r>
            <a:r>
              <a:rPr lang="zh-CN" altLang="en-US" b="0" dirty="0">
                <a:solidFill>
                  <a:srgbClr val="000000"/>
                </a:solidFill>
                <a:latin typeface="+mn-ea"/>
              </a:rPr>
              <a:t>=1 </a:t>
            </a:r>
            <a:r>
              <a:rPr lang="zh-CN" altLang="en-US" b="0" u="sng" dirty="0">
                <a:solidFill>
                  <a:srgbClr val="000000"/>
                </a:solidFill>
                <a:latin typeface="+mn-ea"/>
              </a:rPr>
              <a:t>0111 1110</a:t>
            </a:r>
            <a:r>
              <a:rPr lang="zh-CN" altLang="en-US" b="0" dirty="0">
                <a:solidFill>
                  <a:srgbClr val="000000"/>
                </a:solidFill>
                <a:latin typeface="+mn-ea"/>
              </a:rPr>
              <a:t> </a:t>
            </a:r>
            <a:r>
              <a:rPr lang="en-US" altLang="zh-CN" b="0" dirty="0">
                <a:solidFill>
                  <a:srgbClr val="000000"/>
                </a:solidFill>
                <a:latin typeface="+mn-ea"/>
              </a:rPr>
              <a:t> </a:t>
            </a:r>
            <a:r>
              <a:rPr lang="zh-CN" altLang="en-US" b="0" u="sng" dirty="0">
                <a:solidFill>
                  <a:srgbClr val="000000"/>
                </a:solidFill>
                <a:latin typeface="+mn-ea"/>
              </a:rPr>
              <a:t>1110…0</a:t>
            </a:r>
            <a:endParaRPr lang="en-US" altLang="zh-CN" b="0" u="sng" dirty="0">
              <a:solidFill>
                <a:srgbClr val="000000"/>
              </a:solidFill>
              <a:latin typeface="+mn-ea"/>
            </a:endParaRPr>
          </a:p>
          <a:p>
            <a:pPr lvl="1" fontAlgn="base">
              <a:lnSpc>
                <a:spcPct val="150000"/>
              </a:lnSpc>
              <a:spcBef>
                <a:spcPct val="0"/>
              </a:spcBef>
              <a:spcAft>
                <a:spcPct val="0"/>
              </a:spcAft>
            </a:pPr>
            <a:r>
              <a:rPr lang="zh-CN" altLang="en-US" b="0" dirty="0">
                <a:solidFill>
                  <a:srgbClr val="FF0000"/>
                </a:solidFill>
                <a:latin typeface="+mn-ea"/>
              </a:rPr>
              <a:t>尾数相加</a:t>
            </a:r>
            <a:r>
              <a:rPr lang="zh-CN" altLang="en-US" b="0" dirty="0">
                <a:latin typeface="+mn-ea"/>
              </a:rPr>
              <a:t>：</a:t>
            </a:r>
            <a:r>
              <a:rPr lang="zh-CN" altLang="en-US" b="0" kern="0" dirty="0">
                <a:solidFill>
                  <a:srgbClr val="FF0000"/>
                </a:solidFill>
                <a:latin typeface="+mn-ea"/>
              </a:rPr>
              <a:t> 0</a:t>
            </a:r>
            <a:r>
              <a:rPr lang="zh-CN" altLang="en-US" b="0" kern="0" dirty="0">
                <a:solidFill>
                  <a:srgbClr val="000000"/>
                </a:solidFill>
                <a:latin typeface="+mn-ea"/>
              </a:rPr>
              <a:t>1.0000...0+(</a:t>
            </a:r>
            <a:r>
              <a:rPr lang="zh-CN" altLang="en-US" b="0" kern="0" dirty="0">
                <a:solidFill>
                  <a:srgbClr val="FF0000"/>
                </a:solidFill>
                <a:latin typeface="+mn-ea"/>
              </a:rPr>
              <a:t>1</a:t>
            </a:r>
            <a:r>
              <a:rPr lang="zh-CN" altLang="en-US" b="0" kern="0" dirty="0">
                <a:solidFill>
                  <a:srgbClr val="000000"/>
                </a:solidFill>
                <a:latin typeface="+mn-ea"/>
              </a:rPr>
              <a:t>0.1110...0)=</a:t>
            </a:r>
            <a:r>
              <a:rPr lang="zh-CN" altLang="en-US" b="0" kern="0" dirty="0">
                <a:solidFill>
                  <a:srgbClr val="FF0000"/>
                </a:solidFill>
                <a:latin typeface="+mn-ea"/>
              </a:rPr>
              <a:t>0</a:t>
            </a:r>
            <a:r>
              <a:rPr lang="zh-CN" altLang="en-US" b="0" kern="0" dirty="0">
                <a:solidFill>
                  <a:srgbClr val="000000"/>
                </a:solidFill>
                <a:latin typeface="+mn-ea"/>
              </a:rPr>
              <a:t>0.00100…0</a:t>
            </a:r>
            <a:endParaRPr lang="en-US" altLang="zh-CN" b="0" kern="0" baseline="30000" dirty="0">
              <a:solidFill>
                <a:srgbClr val="005BE2"/>
              </a:solidFill>
              <a:latin typeface="+mn-ea"/>
            </a:endParaRPr>
          </a:p>
          <a:p>
            <a:pPr marL="457200" lvl="1" indent="0" fontAlgn="base">
              <a:lnSpc>
                <a:spcPct val="150000"/>
              </a:lnSpc>
              <a:spcBef>
                <a:spcPct val="0"/>
              </a:spcBef>
              <a:spcAft>
                <a:spcPct val="0"/>
              </a:spcAft>
              <a:buNone/>
            </a:pPr>
            <a:endParaRPr lang="en-US" altLang="zh-CN" b="0" u="sng" dirty="0">
              <a:latin typeface="+mn-ea"/>
            </a:endParaRPr>
          </a:p>
        </p:txBody>
      </p:sp>
      <p:cxnSp>
        <p:nvCxnSpPr>
          <p:cNvPr id="5"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6"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0726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浮点数加法举例</a:t>
            </a:r>
          </a:p>
        </p:txBody>
      </p:sp>
      <p:sp>
        <p:nvSpPr>
          <p:cNvPr id="3" name="内容占位符 2"/>
          <p:cNvSpPr>
            <a:spLocks noGrp="1"/>
          </p:cNvSpPr>
          <p:nvPr>
            <p:ph idx="1"/>
          </p:nvPr>
        </p:nvSpPr>
        <p:spPr>
          <a:xfrm>
            <a:off x="539750" y="1125538"/>
            <a:ext cx="11316096" cy="5399806"/>
          </a:xfrm>
        </p:spPr>
        <p:txBody>
          <a:bodyPr/>
          <a:lstStyle/>
          <a:p>
            <a:pPr lvl="0"/>
            <a:r>
              <a:rPr lang="zh-CN" altLang="en-US" sz="2800" b="1" dirty="0">
                <a:solidFill>
                  <a:srgbClr val="005BE2"/>
                </a:solidFill>
                <a:latin typeface="+mj-ea"/>
                <a:ea typeface="+mj-ea"/>
              </a:rPr>
              <a:t>用</a:t>
            </a:r>
            <a:r>
              <a:rPr lang="en-US" altLang="zh-CN" sz="2800" b="1" dirty="0">
                <a:solidFill>
                  <a:srgbClr val="005BE2"/>
                </a:solidFill>
                <a:latin typeface="+mj-ea"/>
                <a:ea typeface="+mj-ea"/>
              </a:rPr>
              <a:t>IEEE 754</a:t>
            </a:r>
            <a:r>
              <a:rPr lang="zh-CN" altLang="en-US" sz="2800" b="1" dirty="0">
                <a:solidFill>
                  <a:srgbClr val="005BE2"/>
                </a:solidFill>
                <a:latin typeface="+mj-ea"/>
                <a:ea typeface="+mj-ea"/>
              </a:rPr>
              <a:t>单精度</a:t>
            </a:r>
            <a:r>
              <a:rPr lang="zh-CN" altLang="en-US" sz="2800" b="1" dirty="0">
                <a:solidFill>
                  <a:srgbClr val="005BE2"/>
                </a:solidFill>
                <a:latin typeface="Times New Roman"/>
              </a:rPr>
              <a:t>形式，求出浮点数 </a:t>
            </a:r>
            <a:r>
              <a:rPr lang="en-US" altLang="zh-CN" sz="2800" b="1" dirty="0">
                <a:solidFill>
                  <a:srgbClr val="005BE2"/>
                </a:solidFill>
                <a:latin typeface="Times New Roman"/>
              </a:rPr>
              <a:t>X=0.5</a:t>
            </a:r>
            <a:r>
              <a:rPr lang="en-US" altLang="zh-CN" sz="2800" b="1" baseline="-25000" dirty="0">
                <a:solidFill>
                  <a:srgbClr val="005BE2"/>
                </a:solidFill>
                <a:latin typeface="Times New Roman"/>
              </a:rPr>
              <a:t>10 </a:t>
            </a:r>
            <a:r>
              <a:rPr lang="zh-CN" altLang="en-US" sz="2800" b="1" dirty="0">
                <a:solidFill>
                  <a:srgbClr val="005BE2"/>
                </a:solidFill>
                <a:latin typeface="Times New Roman"/>
              </a:rPr>
              <a:t>与 </a:t>
            </a:r>
            <a:r>
              <a:rPr lang="en-US" altLang="zh-CN" sz="2800" b="1" dirty="0">
                <a:solidFill>
                  <a:srgbClr val="005BE2"/>
                </a:solidFill>
                <a:latin typeface="Times New Roman"/>
              </a:rPr>
              <a:t>Y=</a:t>
            </a:r>
            <a:r>
              <a:rPr lang="en-US" altLang="en-US" sz="2800" b="1" dirty="0">
                <a:solidFill>
                  <a:srgbClr val="005BE2"/>
                </a:solidFill>
                <a:latin typeface="Times New Roman"/>
              </a:rPr>
              <a:t>－</a:t>
            </a:r>
            <a:r>
              <a:rPr lang="en-US" altLang="zh-CN" sz="2800" b="1" dirty="0">
                <a:solidFill>
                  <a:srgbClr val="005BE2"/>
                </a:solidFill>
                <a:latin typeface="Times New Roman"/>
              </a:rPr>
              <a:t>0.4375</a:t>
            </a:r>
            <a:r>
              <a:rPr lang="en-US" altLang="zh-CN" sz="2800" b="1" baseline="-25000" dirty="0">
                <a:solidFill>
                  <a:srgbClr val="005BE2"/>
                </a:solidFill>
                <a:latin typeface="Times New Roman"/>
              </a:rPr>
              <a:t>10 </a:t>
            </a:r>
            <a:r>
              <a:rPr lang="zh-CN" altLang="en-US" sz="2800" b="1" dirty="0">
                <a:solidFill>
                  <a:srgbClr val="005BE2"/>
                </a:solidFill>
                <a:latin typeface="Times New Roman"/>
              </a:rPr>
              <a:t>之和</a:t>
            </a:r>
          </a:p>
          <a:p>
            <a:pPr marL="179388" lvl="0" indent="-179388" eaLnBrk="0" fontAlgn="base" hangingPunct="0">
              <a:lnSpc>
                <a:spcPct val="110000"/>
              </a:lnSpc>
              <a:spcBef>
                <a:spcPts val="600"/>
              </a:spcBef>
              <a:spcAft>
                <a:spcPts val="600"/>
              </a:spcAft>
              <a:buNone/>
            </a:pPr>
            <a:r>
              <a:rPr lang="en-US" altLang="zh-CN" dirty="0">
                <a:latin typeface="+mj-lt"/>
              </a:rPr>
              <a:t>	</a:t>
            </a:r>
            <a:r>
              <a:rPr lang="en-US" altLang="zh-CN" b="1" dirty="0">
                <a:latin typeface="+mj-lt"/>
              </a:rPr>
              <a:t>	</a:t>
            </a:r>
            <a:r>
              <a:rPr lang="zh-CN" altLang="en-US" sz="2400" b="1" dirty="0">
                <a:latin typeface="+mj-lt"/>
              </a:rPr>
              <a:t>解：</a:t>
            </a:r>
            <a:r>
              <a:rPr lang="en-US" altLang="zh-CN" b="1" dirty="0">
                <a:latin typeface="+mj-lt"/>
              </a:rPr>
              <a:t>   </a:t>
            </a:r>
            <a:r>
              <a:rPr lang="en-US" altLang="zh-CN" sz="2400" b="1" kern="0" dirty="0">
                <a:latin typeface="+mn-ea"/>
              </a:rPr>
              <a:t>0.5</a:t>
            </a:r>
            <a:r>
              <a:rPr lang="en-US" altLang="zh-CN" sz="2400" b="1" kern="0" baseline="-25000" dirty="0">
                <a:latin typeface="+mn-ea"/>
              </a:rPr>
              <a:t>10 </a:t>
            </a:r>
            <a:r>
              <a:rPr lang="en-US" altLang="zh-CN" sz="2400" b="1" kern="0" dirty="0">
                <a:latin typeface="+mn-ea"/>
              </a:rPr>
              <a:t>=1/2</a:t>
            </a:r>
            <a:r>
              <a:rPr lang="en-US" altLang="zh-CN" sz="2400" b="1" kern="0" baseline="-25000" dirty="0">
                <a:latin typeface="+mn-ea"/>
              </a:rPr>
              <a:t>10</a:t>
            </a:r>
            <a:r>
              <a:rPr lang="en-US" altLang="zh-CN" sz="2400" b="1" kern="0" dirty="0">
                <a:latin typeface="+mn-ea"/>
              </a:rPr>
              <a:t>=0.1</a:t>
            </a:r>
            <a:r>
              <a:rPr lang="en-US" altLang="zh-CN" sz="2400" b="1" kern="0" baseline="-25000" dirty="0">
                <a:latin typeface="+mn-ea"/>
              </a:rPr>
              <a:t>2</a:t>
            </a:r>
            <a:r>
              <a:rPr lang="en-US" altLang="zh-CN" sz="2400" b="1" kern="0" dirty="0">
                <a:latin typeface="+mn-ea"/>
              </a:rPr>
              <a:t>=(1.00…0</a:t>
            </a:r>
            <a:r>
              <a:rPr lang="en-US" altLang="zh-CN" sz="2400" b="1" kern="0" baseline="-25000" dirty="0">
                <a:latin typeface="+mn-ea"/>
              </a:rPr>
              <a:t>2</a:t>
            </a:r>
            <a:r>
              <a:rPr lang="en-US" altLang="zh-CN" sz="2400" b="1" kern="0" dirty="0">
                <a:latin typeface="+mn-ea"/>
              </a:rPr>
              <a:t>)×2</a:t>
            </a:r>
            <a:r>
              <a:rPr lang="en-US" altLang="zh-CN" sz="2400" b="1" kern="0" baseline="30000" dirty="0">
                <a:latin typeface="+mn-ea"/>
              </a:rPr>
              <a:t>-1</a:t>
            </a:r>
          </a:p>
          <a:p>
            <a:pPr marL="179388" lvl="0" indent="-179388" eaLnBrk="0" fontAlgn="base" hangingPunct="0">
              <a:lnSpc>
                <a:spcPct val="110000"/>
              </a:lnSpc>
              <a:spcBef>
                <a:spcPts val="600"/>
              </a:spcBef>
              <a:spcAft>
                <a:spcPts val="600"/>
              </a:spcAft>
              <a:buNone/>
            </a:pPr>
            <a:r>
              <a:rPr lang="en-US" altLang="zh-CN" sz="2400" b="1" kern="0" dirty="0">
                <a:latin typeface="+mn-ea"/>
              </a:rPr>
              <a:t>	     		</a:t>
            </a:r>
            <a:r>
              <a:rPr lang="zh-CN" altLang="en-US" sz="2400" b="1" kern="0" dirty="0">
                <a:latin typeface="+mn-ea"/>
              </a:rPr>
              <a:t>－</a:t>
            </a:r>
            <a:r>
              <a:rPr lang="en-US" altLang="zh-CN" sz="2400" b="1" kern="0" dirty="0">
                <a:latin typeface="+mn-ea"/>
              </a:rPr>
              <a:t>0.4375</a:t>
            </a:r>
            <a:r>
              <a:rPr lang="en-US" altLang="zh-CN" sz="2400" b="1" kern="0" baseline="-25000" dirty="0">
                <a:latin typeface="+mn-ea"/>
              </a:rPr>
              <a:t>10 </a:t>
            </a:r>
            <a:r>
              <a:rPr lang="en-US" altLang="zh-CN" sz="2400" b="1" kern="0" dirty="0">
                <a:latin typeface="+mn-ea"/>
              </a:rPr>
              <a:t>= </a:t>
            </a:r>
            <a:r>
              <a:rPr lang="zh-CN" altLang="en-US" sz="2400" b="1" kern="0" dirty="0">
                <a:latin typeface="+mn-ea"/>
              </a:rPr>
              <a:t>－</a:t>
            </a:r>
            <a:r>
              <a:rPr lang="en-US" altLang="zh-CN" sz="2400" b="1" kern="0" dirty="0">
                <a:latin typeface="+mn-ea"/>
              </a:rPr>
              <a:t>7/16</a:t>
            </a:r>
            <a:r>
              <a:rPr lang="en-US" altLang="zh-CN" sz="2400" b="1" kern="0" baseline="-25000" dirty="0">
                <a:latin typeface="+mn-ea"/>
              </a:rPr>
              <a:t>10</a:t>
            </a:r>
            <a:r>
              <a:rPr lang="en-US" altLang="zh-CN" sz="2400" b="1" kern="0" dirty="0">
                <a:latin typeface="+mn-ea"/>
              </a:rPr>
              <a:t>=</a:t>
            </a:r>
            <a:r>
              <a:rPr lang="zh-CN" altLang="en-US" sz="2400" b="1" kern="0" dirty="0">
                <a:latin typeface="+mn-ea"/>
              </a:rPr>
              <a:t>－</a:t>
            </a:r>
            <a:r>
              <a:rPr lang="en-US" altLang="zh-CN" sz="2400" b="1" kern="0" dirty="0">
                <a:latin typeface="+mn-ea"/>
              </a:rPr>
              <a:t>0.0111</a:t>
            </a:r>
            <a:r>
              <a:rPr lang="en-US" altLang="zh-CN" sz="2400" b="1" kern="0" baseline="-25000" dirty="0">
                <a:latin typeface="+mn-ea"/>
              </a:rPr>
              <a:t>2</a:t>
            </a:r>
            <a:r>
              <a:rPr lang="en-US" altLang="zh-CN" sz="2400" b="1" kern="0" dirty="0">
                <a:latin typeface="+mn-ea"/>
              </a:rPr>
              <a:t>=</a:t>
            </a:r>
            <a:r>
              <a:rPr lang="zh-CN" altLang="en-US" sz="2400" b="1" kern="0" dirty="0">
                <a:latin typeface="+mn-ea"/>
              </a:rPr>
              <a:t>－</a:t>
            </a:r>
            <a:r>
              <a:rPr lang="en-US" altLang="zh-CN" sz="2400" b="1" kern="0" dirty="0">
                <a:latin typeface="+mn-ea"/>
              </a:rPr>
              <a:t>1.110</a:t>
            </a:r>
            <a:r>
              <a:rPr lang="en-US" altLang="zh-CN" sz="2400" b="1" kern="0" baseline="-25000" dirty="0">
                <a:latin typeface="+mn-ea"/>
              </a:rPr>
              <a:t>2</a:t>
            </a:r>
            <a:r>
              <a:rPr lang="en-US" altLang="zh-CN" sz="2400" b="1" kern="0" dirty="0">
                <a:latin typeface="+mn-ea"/>
              </a:rPr>
              <a:t>×2</a:t>
            </a:r>
            <a:r>
              <a:rPr lang="en-US" altLang="zh-CN" sz="2400" b="1" kern="0" baseline="30000" dirty="0">
                <a:latin typeface="+mn-ea"/>
              </a:rPr>
              <a:t>-2</a:t>
            </a:r>
          </a:p>
          <a:p>
            <a:pPr lvl="0" eaLnBrk="0" fontAlgn="base" hangingPunct="0">
              <a:lnSpc>
                <a:spcPct val="110000"/>
              </a:lnSpc>
              <a:spcBef>
                <a:spcPct val="0"/>
              </a:spcBef>
              <a:spcAft>
                <a:spcPct val="0"/>
              </a:spcAft>
              <a:buNone/>
              <a:defRPr/>
            </a:pPr>
            <a:r>
              <a:rPr lang="en-US" altLang="zh-CN" sz="2400" b="1" kern="0" dirty="0">
                <a:latin typeface="+mn-ea"/>
              </a:rPr>
              <a:t>			[0.5]</a:t>
            </a:r>
            <a:r>
              <a:rPr lang="zh-CN" altLang="en-US" sz="2400" b="1" kern="0" baseline="-25000" dirty="0">
                <a:latin typeface="+mn-ea"/>
              </a:rPr>
              <a:t>浮</a:t>
            </a:r>
            <a:r>
              <a:rPr lang="en-US" altLang="zh-CN" sz="2400" b="1" kern="0" dirty="0">
                <a:latin typeface="+mn-ea"/>
              </a:rPr>
              <a:t>=</a:t>
            </a:r>
            <a:r>
              <a:rPr lang="zh-CN" altLang="en-US" sz="2400" b="1" kern="0" dirty="0">
                <a:latin typeface="+mn-ea"/>
              </a:rPr>
              <a:t> 0 01111110 000…0，</a:t>
            </a:r>
            <a:r>
              <a:rPr lang="en-US" altLang="zh-CN" sz="2400" b="1" kern="0" dirty="0">
                <a:latin typeface="+mn-ea"/>
              </a:rPr>
              <a:t>[-0.4375]</a:t>
            </a:r>
            <a:r>
              <a:rPr lang="zh-CN" altLang="en-US" sz="2400" b="1" kern="0" baseline="-25000" dirty="0">
                <a:latin typeface="+mn-ea"/>
              </a:rPr>
              <a:t>浮</a:t>
            </a:r>
            <a:r>
              <a:rPr lang="en-US" altLang="zh-CN" sz="2400" b="1" kern="0" dirty="0">
                <a:latin typeface="+mn-ea"/>
              </a:rPr>
              <a:t>=</a:t>
            </a:r>
            <a:r>
              <a:rPr lang="zh-CN" altLang="en-US" sz="2400" b="1" kern="0" dirty="0">
                <a:latin typeface="+mn-ea"/>
              </a:rPr>
              <a:t>1 01111101 110…0</a:t>
            </a:r>
          </a:p>
          <a:p>
            <a:pPr lvl="0" eaLnBrk="0" fontAlgn="base" hangingPunct="0">
              <a:lnSpc>
                <a:spcPct val="110000"/>
              </a:lnSpc>
              <a:spcBef>
                <a:spcPct val="0"/>
              </a:spcBef>
              <a:spcAft>
                <a:spcPct val="0"/>
              </a:spcAft>
              <a:buNone/>
              <a:defRPr/>
            </a:pPr>
            <a:endParaRPr lang="en-US" altLang="zh-CN" sz="1400" b="1" kern="0" dirty="0">
              <a:latin typeface="+mj-lt"/>
              <a:ea typeface="华文新魏"/>
            </a:endParaRPr>
          </a:p>
        </p:txBody>
      </p:sp>
      <p:sp>
        <p:nvSpPr>
          <p:cNvPr id="20" name="内容占位符 2"/>
          <p:cNvSpPr txBox="1">
            <a:spLocks/>
          </p:cNvSpPr>
          <p:nvPr/>
        </p:nvSpPr>
        <p:spPr>
          <a:xfrm>
            <a:off x="10530" y="3284984"/>
            <a:ext cx="11989332" cy="1656184"/>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base">
              <a:lnSpc>
                <a:spcPct val="150000"/>
              </a:lnSpc>
              <a:spcBef>
                <a:spcPct val="0"/>
              </a:spcBef>
              <a:spcAft>
                <a:spcPct val="0"/>
              </a:spcAft>
            </a:pPr>
            <a:r>
              <a:rPr lang="zh-CN" altLang="en-US" b="0" dirty="0">
                <a:solidFill>
                  <a:srgbClr val="000000"/>
                </a:solidFill>
                <a:latin typeface="+mj-lt"/>
              </a:rPr>
              <a:t>对阶（求阶差）： </a:t>
            </a:r>
            <a:r>
              <a:rPr lang="zh-CN" altLang="zh-CN" b="0" dirty="0">
                <a:solidFill>
                  <a:srgbClr val="000000"/>
                </a:solidFill>
                <a:latin typeface="+mj-lt"/>
              </a:rPr>
              <a:t>[</a:t>
            </a:r>
            <a:r>
              <a:rPr lang="en-US" altLang="zh-CN" b="0" dirty="0">
                <a:solidFill>
                  <a:srgbClr val="000000"/>
                </a:solidFill>
                <a:latin typeface="+mj-lt"/>
              </a:rPr>
              <a:t>Y]</a:t>
            </a:r>
            <a:r>
              <a:rPr lang="zh-CN" altLang="en-US" b="0" baseline="-25000" dirty="0">
                <a:solidFill>
                  <a:srgbClr val="000000"/>
                </a:solidFill>
                <a:latin typeface="+mj-lt"/>
              </a:rPr>
              <a:t>浮</a:t>
            </a:r>
            <a:r>
              <a:rPr lang="zh-CN" altLang="en-US" b="0" dirty="0">
                <a:solidFill>
                  <a:srgbClr val="000000"/>
                </a:solidFill>
                <a:latin typeface="+mj-lt"/>
              </a:rPr>
              <a:t>=1 </a:t>
            </a:r>
            <a:r>
              <a:rPr lang="zh-CN" altLang="en-US" b="0" u="sng" dirty="0">
                <a:solidFill>
                  <a:srgbClr val="000000"/>
                </a:solidFill>
                <a:latin typeface="+mj-lt"/>
              </a:rPr>
              <a:t>0111 1110</a:t>
            </a:r>
            <a:r>
              <a:rPr lang="zh-CN" altLang="en-US" b="0" dirty="0">
                <a:solidFill>
                  <a:srgbClr val="000000"/>
                </a:solidFill>
                <a:latin typeface="+mj-lt"/>
              </a:rPr>
              <a:t> </a:t>
            </a:r>
            <a:r>
              <a:rPr lang="en-US" altLang="zh-CN" b="0" dirty="0">
                <a:solidFill>
                  <a:srgbClr val="000000"/>
                </a:solidFill>
                <a:latin typeface="+mj-lt"/>
              </a:rPr>
              <a:t> </a:t>
            </a:r>
            <a:r>
              <a:rPr lang="zh-CN" altLang="en-US" b="0" u="sng" dirty="0">
                <a:solidFill>
                  <a:srgbClr val="000000"/>
                </a:solidFill>
                <a:latin typeface="+mj-lt"/>
              </a:rPr>
              <a:t>1110…0</a:t>
            </a:r>
            <a:endParaRPr lang="en-US" altLang="zh-CN" b="0" u="sng" dirty="0">
              <a:solidFill>
                <a:srgbClr val="000000"/>
              </a:solidFill>
              <a:latin typeface="+mj-lt"/>
            </a:endParaRPr>
          </a:p>
          <a:p>
            <a:pPr lvl="1" fontAlgn="base">
              <a:lnSpc>
                <a:spcPct val="150000"/>
              </a:lnSpc>
              <a:spcBef>
                <a:spcPct val="0"/>
              </a:spcBef>
              <a:spcAft>
                <a:spcPct val="0"/>
              </a:spcAft>
            </a:pPr>
            <a:r>
              <a:rPr lang="zh-CN" altLang="en-US" b="0" dirty="0">
                <a:latin typeface="+mn-ea"/>
              </a:rPr>
              <a:t>尾数相加：</a:t>
            </a:r>
            <a:r>
              <a:rPr lang="zh-CN" altLang="en-US" b="0" kern="0" dirty="0">
                <a:latin typeface="+mn-ea"/>
              </a:rPr>
              <a:t> 01.0000...0+(10.1110...0)=00.00100…0</a:t>
            </a:r>
            <a:endParaRPr lang="en-US" altLang="zh-CN" b="0" kern="0" dirty="0">
              <a:latin typeface="+mn-ea"/>
            </a:endParaRPr>
          </a:p>
          <a:p>
            <a:pPr lvl="1" fontAlgn="base">
              <a:lnSpc>
                <a:spcPct val="150000"/>
              </a:lnSpc>
              <a:spcBef>
                <a:spcPct val="0"/>
              </a:spcBef>
              <a:spcAft>
                <a:spcPct val="0"/>
              </a:spcAft>
            </a:pPr>
            <a:r>
              <a:rPr lang="zh-CN" altLang="en-US" dirty="0">
                <a:solidFill>
                  <a:srgbClr val="FF0000"/>
                </a:solidFill>
              </a:rPr>
              <a:t>规格化和判溢出</a:t>
            </a:r>
            <a:r>
              <a:rPr lang="zh-CN" altLang="en-US" dirty="0"/>
              <a:t>：</a:t>
            </a:r>
            <a:r>
              <a:rPr lang="zh-CN" altLang="en-US" sz="2400" kern="0" dirty="0">
                <a:solidFill>
                  <a:srgbClr val="FF0000"/>
                </a:solidFill>
                <a:latin typeface="Times New Roman"/>
                <a:ea typeface="华文新魏"/>
              </a:rPr>
              <a:t> </a:t>
            </a:r>
            <a:r>
              <a:rPr lang="zh-CN" altLang="en-US" kern="0" dirty="0">
                <a:solidFill>
                  <a:srgbClr val="FF0000"/>
                </a:solidFill>
                <a:latin typeface="+mn-ea"/>
                <a:cs typeface="华文新魏"/>
              </a:rPr>
              <a:t>+</a:t>
            </a:r>
            <a:r>
              <a:rPr lang="zh-CN" altLang="en-US" kern="0" dirty="0">
                <a:solidFill>
                  <a:srgbClr val="000000"/>
                </a:solidFill>
                <a:latin typeface="+mn-ea"/>
                <a:cs typeface="华文新魏"/>
              </a:rPr>
              <a:t>(0.00100…0)</a:t>
            </a:r>
            <a:r>
              <a:rPr lang="zh-CN" altLang="zh-CN" kern="0" baseline="-2000" dirty="0">
                <a:solidFill>
                  <a:srgbClr val="000000"/>
                </a:solidFill>
                <a:latin typeface="+mn-ea"/>
                <a:cs typeface="华文新魏"/>
              </a:rPr>
              <a:t>2</a:t>
            </a:r>
            <a:r>
              <a:rPr lang="en-US" altLang="zh-CN" kern="0" dirty="0">
                <a:solidFill>
                  <a:srgbClr val="000000"/>
                </a:solidFill>
                <a:latin typeface="+mn-ea"/>
                <a:cs typeface="华文新魏"/>
              </a:rPr>
              <a:t>×2</a:t>
            </a:r>
            <a:r>
              <a:rPr lang="en-US" altLang="zh-CN" kern="0" baseline="38000" dirty="0">
                <a:solidFill>
                  <a:srgbClr val="000000"/>
                </a:solidFill>
                <a:latin typeface="+mn-ea"/>
                <a:cs typeface="华文新魏"/>
              </a:rPr>
              <a:t>-1</a:t>
            </a:r>
            <a:r>
              <a:rPr lang="en-US" altLang="zh-CN" kern="0" dirty="0">
                <a:solidFill>
                  <a:srgbClr val="000000"/>
                </a:solidFill>
                <a:latin typeface="+mn-ea"/>
                <a:cs typeface="华文新魏"/>
              </a:rPr>
              <a:t>=</a:t>
            </a:r>
            <a:r>
              <a:rPr lang="en-US" altLang="zh-CN" kern="0" dirty="0">
                <a:solidFill>
                  <a:srgbClr val="FF0000"/>
                </a:solidFill>
                <a:latin typeface="+mn-ea"/>
                <a:cs typeface="华文新魏"/>
              </a:rPr>
              <a:t>+</a:t>
            </a:r>
            <a:r>
              <a:rPr lang="en-US" altLang="zh-CN" kern="0" dirty="0">
                <a:solidFill>
                  <a:srgbClr val="000000"/>
                </a:solidFill>
                <a:latin typeface="+mn-ea"/>
                <a:cs typeface="华文新魏"/>
              </a:rPr>
              <a:t>(1.00…0)</a:t>
            </a:r>
            <a:r>
              <a:rPr lang="en-US" altLang="zh-CN" kern="0" baseline="-2000" dirty="0">
                <a:solidFill>
                  <a:srgbClr val="000000"/>
                </a:solidFill>
                <a:latin typeface="+mn-ea"/>
                <a:cs typeface="华文新魏"/>
              </a:rPr>
              <a:t>2</a:t>
            </a:r>
            <a:r>
              <a:rPr lang="en-US" altLang="zh-CN" kern="0" dirty="0">
                <a:solidFill>
                  <a:srgbClr val="000000"/>
                </a:solidFill>
                <a:latin typeface="+mn-ea"/>
                <a:cs typeface="华文新魏"/>
              </a:rPr>
              <a:t>×2</a:t>
            </a:r>
            <a:r>
              <a:rPr lang="en-US" altLang="zh-CN" kern="0" baseline="38000" dirty="0">
                <a:solidFill>
                  <a:srgbClr val="000000"/>
                </a:solidFill>
                <a:latin typeface="+mn-ea"/>
                <a:cs typeface="华文新魏"/>
              </a:rPr>
              <a:t>-4 </a:t>
            </a:r>
            <a:r>
              <a:rPr lang="zh-CN" altLang="en-US" kern="0" dirty="0">
                <a:solidFill>
                  <a:srgbClr val="0000CC"/>
                </a:solidFill>
                <a:latin typeface="+mn-ea"/>
              </a:rPr>
              <a:t>(阶码减</a:t>
            </a:r>
            <a:r>
              <a:rPr lang="en-US" altLang="zh-CN" kern="0" dirty="0">
                <a:solidFill>
                  <a:srgbClr val="0000CC"/>
                </a:solidFill>
                <a:latin typeface="+mn-ea"/>
              </a:rPr>
              <a:t>3) </a:t>
            </a:r>
          </a:p>
          <a:p>
            <a:pPr marL="457200" lvl="1" indent="0" fontAlgn="base">
              <a:lnSpc>
                <a:spcPct val="150000"/>
              </a:lnSpc>
              <a:spcBef>
                <a:spcPct val="0"/>
              </a:spcBef>
              <a:spcAft>
                <a:spcPct val="0"/>
              </a:spcAft>
              <a:buNone/>
            </a:pPr>
            <a:r>
              <a:rPr lang="en-US" altLang="zh-CN" kern="0" dirty="0">
                <a:solidFill>
                  <a:schemeClr val="accent3">
                    <a:lumMod val="75000"/>
                  </a:schemeClr>
                </a:solidFill>
                <a:latin typeface="+mn-ea"/>
                <a:cs typeface="华文新魏"/>
              </a:rPr>
              <a:t>                                </a:t>
            </a:r>
            <a:r>
              <a:rPr lang="zh-CN" altLang="en-US" kern="0" dirty="0">
                <a:solidFill>
                  <a:schemeClr val="accent3">
                    <a:lumMod val="75000"/>
                  </a:schemeClr>
                </a:solidFill>
                <a:latin typeface="+mn-ea"/>
                <a:cs typeface="华文新魏"/>
              </a:rPr>
              <a:t>因为</a:t>
            </a:r>
            <a:r>
              <a:rPr lang="en-US" altLang="zh-CN" kern="0" dirty="0">
                <a:solidFill>
                  <a:schemeClr val="accent3">
                    <a:lumMod val="75000"/>
                  </a:schemeClr>
                </a:solidFill>
                <a:latin typeface="+mn-ea"/>
                <a:cs typeface="华文新魏"/>
              </a:rPr>
              <a:t>127≥-4 ≥ -126</a:t>
            </a:r>
            <a:r>
              <a:rPr lang="zh-CN" altLang="en-US" kern="0" dirty="0">
                <a:solidFill>
                  <a:schemeClr val="accent3">
                    <a:lumMod val="75000"/>
                  </a:schemeClr>
                </a:solidFill>
                <a:latin typeface="+mn-ea"/>
                <a:cs typeface="华文新魏"/>
              </a:rPr>
              <a:t>，没有溢出</a:t>
            </a:r>
          </a:p>
          <a:p>
            <a:pPr marL="457200" lvl="1" indent="0" fontAlgn="base">
              <a:lnSpc>
                <a:spcPct val="150000"/>
              </a:lnSpc>
              <a:spcBef>
                <a:spcPct val="0"/>
              </a:spcBef>
              <a:spcAft>
                <a:spcPct val="0"/>
              </a:spcAft>
              <a:buNone/>
            </a:pPr>
            <a:endParaRPr lang="en-US" altLang="zh-CN" kern="0" dirty="0">
              <a:solidFill>
                <a:srgbClr val="0000CC"/>
              </a:solidFill>
              <a:latin typeface="+mn-ea"/>
            </a:endParaRPr>
          </a:p>
          <a:p>
            <a:pPr lvl="1" fontAlgn="base">
              <a:lnSpc>
                <a:spcPct val="150000"/>
              </a:lnSpc>
              <a:spcBef>
                <a:spcPct val="0"/>
              </a:spcBef>
              <a:spcAft>
                <a:spcPct val="0"/>
              </a:spcAft>
            </a:pPr>
            <a:endParaRPr lang="en-US" altLang="zh-CN" b="0" kern="0" baseline="30000" dirty="0">
              <a:solidFill>
                <a:srgbClr val="005BE2"/>
              </a:solidFill>
              <a:latin typeface="+mn-ea"/>
            </a:endParaRPr>
          </a:p>
          <a:p>
            <a:pPr marL="457200" lvl="1" indent="0" fontAlgn="base">
              <a:lnSpc>
                <a:spcPct val="150000"/>
              </a:lnSpc>
              <a:spcBef>
                <a:spcPct val="0"/>
              </a:spcBef>
              <a:spcAft>
                <a:spcPct val="0"/>
              </a:spcAft>
              <a:buNone/>
            </a:pPr>
            <a:endParaRPr lang="en-US" altLang="zh-CN" b="0" u="sng" dirty="0">
              <a:latin typeface="+mn-ea"/>
            </a:endParaRPr>
          </a:p>
        </p:txBody>
      </p:sp>
      <p:cxnSp>
        <p:nvCxnSpPr>
          <p:cNvPr id="5"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6"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90934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浮点数加法举例</a:t>
            </a:r>
          </a:p>
        </p:txBody>
      </p:sp>
      <p:sp>
        <p:nvSpPr>
          <p:cNvPr id="3" name="内容占位符 2"/>
          <p:cNvSpPr>
            <a:spLocks noGrp="1"/>
          </p:cNvSpPr>
          <p:nvPr>
            <p:ph idx="1"/>
          </p:nvPr>
        </p:nvSpPr>
        <p:spPr>
          <a:xfrm>
            <a:off x="539750" y="1125538"/>
            <a:ext cx="11316096" cy="5399806"/>
          </a:xfrm>
        </p:spPr>
        <p:txBody>
          <a:bodyPr/>
          <a:lstStyle/>
          <a:p>
            <a:pPr lvl="0"/>
            <a:r>
              <a:rPr lang="zh-CN" altLang="en-US" sz="2800" b="1" dirty="0">
                <a:solidFill>
                  <a:srgbClr val="005BE2"/>
                </a:solidFill>
                <a:latin typeface="+mj-ea"/>
                <a:ea typeface="+mj-ea"/>
              </a:rPr>
              <a:t>用</a:t>
            </a:r>
            <a:r>
              <a:rPr lang="en-US" altLang="zh-CN" sz="2800" b="1" dirty="0">
                <a:solidFill>
                  <a:srgbClr val="005BE2"/>
                </a:solidFill>
                <a:latin typeface="+mj-ea"/>
                <a:ea typeface="+mj-ea"/>
              </a:rPr>
              <a:t>IEEE 754</a:t>
            </a:r>
            <a:r>
              <a:rPr lang="zh-CN" altLang="en-US" sz="2800" b="1" dirty="0">
                <a:solidFill>
                  <a:srgbClr val="005BE2"/>
                </a:solidFill>
                <a:latin typeface="+mj-ea"/>
                <a:ea typeface="+mj-ea"/>
              </a:rPr>
              <a:t>单精度</a:t>
            </a:r>
            <a:r>
              <a:rPr lang="zh-CN" altLang="en-US" sz="2800" b="1" dirty="0">
                <a:solidFill>
                  <a:srgbClr val="005BE2"/>
                </a:solidFill>
                <a:latin typeface="Times New Roman"/>
              </a:rPr>
              <a:t>形式，求出浮点数 </a:t>
            </a:r>
            <a:r>
              <a:rPr lang="en-US" altLang="zh-CN" sz="2800" b="1" dirty="0">
                <a:solidFill>
                  <a:srgbClr val="005BE2"/>
                </a:solidFill>
                <a:latin typeface="Times New Roman"/>
              </a:rPr>
              <a:t>X=0.5</a:t>
            </a:r>
            <a:r>
              <a:rPr lang="en-US" altLang="zh-CN" sz="2800" b="1" baseline="-25000" dirty="0">
                <a:solidFill>
                  <a:srgbClr val="005BE2"/>
                </a:solidFill>
                <a:latin typeface="Times New Roman"/>
              </a:rPr>
              <a:t>10 </a:t>
            </a:r>
            <a:r>
              <a:rPr lang="zh-CN" altLang="en-US" sz="2800" b="1" dirty="0">
                <a:solidFill>
                  <a:srgbClr val="005BE2"/>
                </a:solidFill>
                <a:latin typeface="Times New Roman"/>
              </a:rPr>
              <a:t>与 </a:t>
            </a:r>
            <a:r>
              <a:rPr lang="en-US" altLang="zh-CN" sz="2800" b="1" dirty="0">
                <a:solidFill>
                  <a:srgbClr val="005BE2"/>
                </a:solidFill>
                <a:latin typeface="Times New Roman"/>
              </a:rPr>
              <a:t>Y=</a:t>
            </a:r>
            <a:r>
              <a:rPr lang="en-US" altLang="en-US" sz="2800" b="1" dirty="0">
                <a:solidFill>
                  <a:srgbClr val="005BE2"/>
                </a:solidFill>
                <a:latin typeface="Times New Roman"/>
              </a:rPr>
              <a:t>－</a:t>
            </a:r>
            <a:r>
              <a:rPr lang="en-US" altLang="zh-CN" sz="2800" b="1" dirty="0">
                <a:solidFill>
                  <a:srgbClr val="005BE2"/>
                </a:solidFill>
                <a:latin typeface="Times New Roman"/>
              </a:rPr>
              <a:t>0.4375</a:t>
            </a:r>
            <a:r>
              <a:rPr lang="en-US" altLang="zh-CN" sz="2800" b="1" baseline="-25000" dirty="0">
                <a:solidFill>
                  <a:srgbClr val="005BE2"/>
                </a:solidFill>
                <a:latin typeface="Times New Roman"/>
              </a:rPr>
              <a:t>10 </a:t>
            </a:r>
            <a:r>
              <a:rPr lang="zh-CN" altLang="en-US" sz="2800" b="1" dirty="0">
                <a:solidFill>
                  <a:srgbClr val="005BE2"/>
                </a:solidFill>
                <a:latin typeface="Times New Roman"/>
              </a:rPr>
              <a:t>之和</a:t>
            </a:r>
          </a:p>
          <a:p>
            <a:pPr marL="179388" lvl="0" indent="-179388" eaLnBrk="0" fontAlgn="base" hangingPunct="0">
              <a:lnSpc>
                <a:spcPct val="110000"/>
              </a:lnSpc>
              <a:spcBef>
                <a:spcPts val="600"/>
              </a:spcBef>
              <a:spcAft>
                <a:spcPts val="600"/>
              </a:spcAft>
              <a:buNone/>
            </a:pPr>
            <a:r>
              <a:rPr lang="en-US" altLang="zh-CN" dirty="0">
                <a:latin typeface="+mj-lt"/>
              </a:rPr>
              <a:t>		</a:t>
            </a:r>
            <a:r>
              <a:rPr lang="zh-CN" altLang="en-US" sz="2400" b="1" dirty="0">
                <a:latin typeface="+mj-lt"/>
              </a:rPr>
              <a:t>解：</a:t>
            </a:r>
            <a:r>
              <a:rPr lang="en-US" altLang="zh-CN" b="1" dirty="0">
                <a:latin typeface="+mj-lt"/>
              </a:rPr>
              <a:t>   </a:t>
            </a:r>
            <a:r>
              <a:rPr lang="en-US" altLang="zh-CN" sz="2400" b="1" kern="0" dirty="0">
                <a:latin typeface="+mn-ea"/>
              </a:rPr>
              <a:t>0.5</a:t>
            </a:r>
            <a:r>
              <a:rPr lang="en-US" altLang="zh-CN" sz="2400" b="1" kern="0" baseline="-25000" dirty="0">
                <a:latin typeface="+mn-ea"/>
              </a:rPr>
              <a:t>10 </a:t>
            </a:r>
            <a:r>
              <a:rPr lang="en-US" altLang="zh-CN" sz="2400" b="1" kern="0" dirty="0">
                <a:latin typeface="+mn-ea"/>
              </a:rPr>
              <a:t>=1/2</a:t>
            </a:r>
            <a:r>
              <a:rPr lang="en-US" altLang="zh-CN" sz="2400" b="1" kern="0" baseline="-25000" dirty="0">
                <a:latin typeface="+mn-ea"/>
              </a:rPr>
              <a:t>10</a:t>
            </a:r>
            <a:r>
              <a:rPr lang="en-US" altLang="zh-CN" sz="2400" b="1" kern="0" dirty="0">
                <a:latin typeface="+mn-ea"/>
              </a:rPr>
              <a:t>=0.1</a:t>
            </a:r>
            <a:r>
              <a:rPr lang="en-US" altLang="zh-CN" sz="2400" b="1" kern="0" baseline="-25000" dirty="0">
                <a:latin typeface="+mn-ea"/>
              </a:rPr>
              <a:t>2</a:t>
            </a:r>
            <a:r>
              <a:rPr lang="en-US" altLang="zh-CN" sz="2400" b="1" kern="0" dirty="0">
                <a:latin typeface="+mn-ea"/>
              </a:rPr>
              <a:t>=(1.00…0</a:t>
            </a:r>
            <a:r>
              <a:rPr lang="en-US" altLang="zh-CN" sz="2400" b="1" kern="0" baseline="-25000" dirty="0">
                <a:latin typeface="+mn-ea"/>
              </a:rPr>
              <a:t>2</a:t>
            </a:r>
            <a:r>
              <a:rPr lang="en-US" altLang="zh-CN" sz="2400" b="1" kern="0" dirty="0">
                <a:latin typeface="+mn-ea"/>
              </a:rPr>
              <a:t>)×2</a:t>
            </a:r>
            <a:r>
              <a:rPr lang="en-US" altLang="zh-CN" sz="2400" b="1" kern="0" baseline="30000" dirty="0">
                <a:latin typeface="+mn-ea"/>
              </a:rPr>
              <a:t>-1</a:t>
            </a:r>
          </a:p>
          <a:p>
            <a:pPr marL="179388" lvl="0" indent="-179388" eaLnBrk="0" fontAlgn="base" hangingPunct="0">
              <a:lnSpc>
                <a:spcPct val="110000"/>
              </a:lnSpc>
              <a:spcBef>
                <a:spcPts val="600"/>
              </a:spcBef>
              <a:spcAft>
                <a:spcPts val="600"/>
              </a:spcAft>
              <a:buNone/>
            </a:pPr>
            <a:r>
              <a:rPr lang="en-US" altLang="zh-CN" sz="2400" b="1" kern="0" dirty="0">
                <a:latin typeface="+mn-ea"/>
              </a:rPr>
              <a:t>	     		</a:t>
            </a:r>
            <a:r>
              <a:rPr lang="zh-CN" altLang="en-US" sz="2400" b="1" kern="0" dirty="0">
                <a:latin typeface="+mn-ea"/>
              </a:rPr>
              <a:t>－</a:t>
            </a:r>
            <a:r>
              <a:rPr lang="en-US" altLang="zh-CN" sz="2400" b="1" kern="0" dirty="0">
                <a:latin typeface="+mn-ea"/>
              </a:rPr>
              <a:t>0.4375</a:t>
            </a:r>
            <a:r>
              <a:rPr lang="en-US" altLang="zh-CN" sz="2400" b="1" kern="0" baseline="-25000" dirty="0">
                <a:latin typeface="+mn-ea"/>
              </a:rPr>
              <a:t>10 </a:t>
            </a:r>
            <a:r>
              <a:rPr lang="en-US" altLang="zh-CN" sz="2400" b="1" kern="0" dirty="0">
                <a:latin typeface="+mn-ea"/>
              </a:rPr>
              <a:t>= </a:t>
            </a:r>
            <a:r>
              <a:rPr lang="zh-CN" altLang="en-US" sz="2400" b="1" kern="0" dirty="0">
                <a:latin typeface="+mn-ea"/>
              </a:rPr>
              <a:t>－</a:t>
            </a:r>
            <a:r>
              <a:rPr lang="en-US" altLang="zh-CN" sz="2400" b="1" kern="0" dirty="0">
                <a:latin typeface="+mn-ea"/>
              </a:rPr>
              <a:t>7/16</a:t>
            </a:r>
            <a:r>
              <a:rPr lang="en-US" altLang="zh-CN" sz="2400" b="1" kern="0" baseline="-25000" dirty="0">
                <a:latin typeface="+mn-ea"/>
              </a:rPr>
              <a:t>10</a:t>
            </a:r>
            <a:r>
              <a:rPr lang="en-US" altLang="zh-CN" sz="2400" b="1" kern="0" dirty="0">
                <a:latin typeface="+mn-ea"/>
              </a:rPr>
              <a:t>=</a:t>
            </a:r>
            <a:r>
              <a:rPr lang="zh-CN" altLang="en-US" sz="2400" b="1" kern="0" dirty="0">
                <a:latin typeface="+mn-ea"/>
              </a:rPr>
              <a:t>－</a:t>
            </a:r>
            <a:r>
              <a:rPr lang="en-US" altLang="zh-CN" sz="2400" b="1" kern="0" dirty="0">
                <a:latin typeface="+mn-ea"/>
              </a:rPr>
              <a:t>0.0111</a:t>
            </a:r>
            <a:r>
              <a:rPr lang="en-US" altLang="zh-CN" sz="2400" b="1" kern="0" baseline="-25000" dirty="0">
                <a:latin typeface="+mn-ea"/>
              </a:rPr>
              <a:t>2</a:t>
            </a:r>
            <a:r>
              <a:rPr lang="en-US" altLang="zh-CN" sz="2400" b="1" kern="0" dirty="0">
                <a:latin typeface="+mn-ea"/>
              </a:rPr>
              <a:t>=</a:t>
            </a:r>
            <a:r>
              <a:rPr lang="zh-CN" altLang="en-US" sz="2400" b="1" kern="0" dirty="0">
                <a:latin typeface="+mn-ea"/>
              </a:rPr>
              <a:t>－</a:t>
            </a:r>
            <a:r>
              <a:rPr lang="en-US" altLang="zh-CN" sz="2400" b="1" kern="0" dirty="0">
                <a:latin typeface="+mn-ea"/>
              </a:rPr>
              <a:t>1.110</a:t>
            </a:r>
            <a:r>
              <a:rPr lang="en-US" altLang="zh-CN" sz="2400" b="1" kern="0" baseline="-25000" dirty="0">
                <a:latin typeface="+mn-ea"/>
              </a:rPr>
              <a:t>2</a:t>
            </a:r>
            <a:r>
              <a:rPr lang="en-US" altLang="zh-CN" sz="2400" b="1" kern="0" dirty="0">
                <a:latin typeface="+mn-ea"/>
              </a:rPr>
              <a:t>×2</a:t>
            </a:r>
            <a:r>
              <a:rPr lang="en-US" altLang="zh-CN" sz="2400" b="1" kern="0" baseline="30000" dirty="0">
                <a:latin typeface="+mn-ea"/>
              </a:rPr>
              <a:t>-2</a:t>
            </a:r>
          </a:p>
          <a:p>
            <a:pPr lvl="0" eaLnBrk="0" fontAlgn="base" hangingPunct="0">
              <a:lnSpc>
                <a:spcPct val="110000"/>
              </a:lnSpc>
              <a:spcBef>
                <a:spcPct val="0"/>
              </a:spcBef>
              <a:spcAft>
                <a:spcPct val="0"/>
              </a:spcAft>
              <a:buNone/>
              <a:defRPr/>
            </a:pPr>
            <a:r>
              <a:rPr lang="en-US" altLang="zh-CN" sz="2400" b="1" kern="0" dirty="0">
                <a:latin typeface="+mn-ea"/>
              </a:rPr>
              <a:t>			[0.5]</a:t>
            </a:r>
            <a:r>
              <a:rPr lang="zh-CN" altLang="en-US" sz="2400" b="1" kern="0" baseline="-25000" dirty="0">
                <a:latin typeface="+mn-ea"/>
              </a:rPr>
              <a:t>浮</a:t>
            </a:r>
            <a:r>
              <a:rPr lang="en-US" altLang="zh-CN" sz="2400" b="1" kern="0" dirty="0">
                <a:latin typeface="+mn-ea"/>
              </a:rPr>
              <a:t>=</a:t>
            </a:r>
            <a:r>
              <a:rPr lang="zh-CN" altLang="en-US" sz="2400" b="1" kern="0" dirty="0">
                <a:latin typeface="+mn-ea"/>
              </a:rPr>
              <a:t> 0 01111110 000…0，</a:t>
            </a:r>
            <a:r>
              <a:rPr lang="en-US" altLang="zh-CN" sz="2400" b="1" kern="0" dirty="0">
                <a:latin typeface="+mn-ea"/>
              </a:rPr>
              <a:t>[-0.4375]</a:t>
            </a:r>
            <a:r>
              <a:rPr lang="zh-CN" altLang="en-US" sz="2400" b="1" kern="0" baseline="-25000" dirty="0">
                <a:latin typeface="+mn-ea"/>
              </a:rPr>
              <a:t>浮</a:t>
            </a:r>
            <a:r>
              <a:rPr lang="en-US" altLang="zh-CN" sz="2400" b="1" kern="0" dirty="0">
                <a:latin typeface="+mn-ea"/>
              </a:rPr>
              <a:t>=</a:t>
            </a:r>
            <a:r>
              <a:rPr lang="zh-CN" altLang="en-US" sz="2400" b="1" kern="0" dirty="0">
                <a:latin typeface="+mn-ea"/>
              </a:rPr>
              <a:t>1 01111101 110…0</a:t>
            </a:r>
          </a:p>
          <a:p>
            <a:pPr lvl="0" eaLnBrk="0" fontAlgn="base" hangingPunct="0">
              <a:lnSpc>
                <a:spcPct val="110000"/>
              </a:lnSpc>
              <a:spcBef>
                <a:spcPct val="0"/>
              </a:spcBef>
              <a:spcAft>
                <a:spcPct val="0"/>
              </a:spcAft>
              <a:buNone/>
              <a:defRPr/>
            </a:pPr>
            <a:endParaRPr lang="en-US" altLang="zh-CN" sz="1400" b="1" kern="0" dirty="0">
              <a:latin typeface="+mj-lt"/>
              <a:ea typeface="华文新魏"/>
            </a:endParaRPr>
          </a:p>
        </p:txBody>
      </p:sp>
      <p:sp>
        <p:nvSpPr>
          <p:cNvPr id="20" name="内容占位符 2"/>
          <p:cNvSpPr txBox="1">
            <a:spLocks/>
          </p:cNvSpPr>
          <p:nvPr/>
        </p:nvSpPr>
        <p:spPr>
          <a:xfrm>
            <a:off x="154546" y="3284984"/>
            <a:ext cx="11745936" cy="3096344"/>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base">
              <a:lnSpc>
                <a:spcPct val="150000"/>
              </a:lnSpc>
              <a:spcBef>
                <a:spcPct val="0"/>
              </a:spcBef>
              <a:spcAft>
                <a:spcPct val="0"/>
              </a:spcAft>
            </a:pPr>
            <a:r>
              <a:rPr lang="zh-CN" altLang="en-US" b="0" dirty="0">
                <a:solidFill>
                  <a:srgbClr val="000000"/>
                </a:solidFill>
                <a:latin typeface="+mj-lt"/>
              </a:rPr>
              <a:t>对阶（求阶差）： </a:t>
            </a:r>
            <a:r>
              <a:rPr lang="zh-CN" altLang="zh-CN" b="0" dirty="0">
                <a:solidFill>
                  <a:srgbClr val="000000"/>
                </a:solidFill>
                <a:latin typeface="+mj-lt"/>
              </a:rPr>
              <a:t>[</a:t>
            </a:r>
            <a:r>
              <a:rPr lang="en-US" altLang="zh-CN" b="0" dirty="0">
                <a:solidFill>
                  <a:srgbClr val="000000"/>
                </a:solidFill>
                <a:latin typeface="+mj-lt"/>
              </a:rPr>
              <a:t>Y]</a:t>
            </a:r>
            <a:r>
              <a:rPr lang="zh-CN" altLang="en-US" b="0" baseline="-25000" dirty="0">
                <a:solidFill>
                  <a:srgbClr val="000000"/>
                </a:solidFill>
                <a:latin typeface="+mj-lt"/>
              </a:rPr>
              <a:t>浮</a:t>
            </a:r>
            <a:r>
              <a:rPr lang="zh-CN" altLang="en-US" b="0" dirty="0">
                <a:solidFill>
                  <a:srgbClr val="000000"/>
                </a:solidFill>
                <a:latin typeface="+mj-lt"/>
              </a:rPr>
              <a:t>=1 </a:t>
            </a:r>
            <a:r>
              <a:rPr lang="zh-CN" altLang="en-US" b="0" u="sng" dirty="0">
                <a:solidFill>
                  <a:srgbClr val="000000"/>
                </a:solidFill>
                <a:latin typeface="+mj-lt"/>
              </a:rPr>
              <a:t>0111 1110</a:t>
            </a:r>
            <a:r>
              <a:rPr lang="zh-CN" altLang="en-US" b="0" dirty="0">
                <a:solidFill>
                  <a:srgbClr val="000000"/>
                </a:solidFill>
                <a:latin typeface="+mj-lt"/>
              </a:rPr>
              <a:t> </a:t>
            </a:r>
            <a:r>
              <a:rPr lang="en-US" altLang="zh-CN" b="0" dirty="0">
                <a:solidFill>
                  <a:srgbClr val="000000"/>
                </a:solidFill>
                <a:latin typeface="+mj-lt"/>
              </a:rPr>
              <a:t> </a:t>
            </a:r>
            <a:r>
              <a:rPr lang="zh-CN" altLang="en-US" b="0" u="sng" dirty="0">
                <a:solidFill>
                  <a:srgbClr val="000000"/>
                </a:solidFill>
                <a:latin typeface="+mj-lt"/>
              </a:rPr>
              <a:t>1110…0</a:t>
            </a:r>
            <a:endParaRPr lang="en-US" altLang="zh-CN" b="0" u="sng" dirty="0">
              <a:solidFill>
                <a:srgbClr val="000000"/>
              </a:solidFill>
              <a:latin typeface="+mj-lt"/>
            </a:endParaRPr>
          </a:p>
          <a:p>
            <a:pPr lvl="1" fontAlgn="base">
              <a:lnSpc>
                <a:spcPct val="150000"/>
              </a:lnSpc>
              <a:spcBef>
                <a:spcPct val="0"/>
              </a:spcBef>
              <a:spcAft>
                <a:spcPct val="0"/>
              </a:spcAft>
            </a:pPr>
            <a:r>
              <a:rPr lang="zh-CN" altLang="en-US" b="0" dirty="0">
                <a:latin typeface="+mn-ea"/>
              </a:rPr>
              <a:t>尾数相加：</a:t>
            </a:r>
            <a:r>
              <a:rPr lang="zh-CN" altLang="en-US" b="0" kern="0" dirty="0">
                <a:latin typeface="+mn-ea"/>
              </a:rPr>
              <a:t> 01.0000...0+(10.1110...0)=00.00100…0</a:t>
            </a:r>
            <a:endParaRPr lang="en-US" altLang="zh-CN" b="0" kern="0" dirty="0">
              <a:latin typeface="+mn-ea"/>
            </a:endParaRPr>
          </a:p>
          <a:p>
            <a:pPr lvl="1" fontAlgn="base">
              <a:lnSpc>
                <a:spcPct val="150000"/>
              </a:lnSpc>
              <a:spcBef>
                <a:spcPct val="0"/>
              </a:spcBef>
              <a:spcAft>
                <a:spcPct val="0"/>
              </a:spcAft>
            </a:pPr>
            <a:r>
              <a:rPr lang="zh-CN" altLang="en-US" b="0" dirty="0"/>
              <a:t>规格化和判溢出：</a:t>
            </a:r>
            <a:r>
              <a:rPr lang="zh-CN" altLang="en-US" sz="2400" b="0" kern="0" dirty="0">
                <a:latin typeface="Times New Roman"/>
                <a:ea typeface="华文新魏"/>
              </a:rPr>
              <a:t> </a:t>
            </a:r>
            <a:r>
              <a:rPr lang="zh-CN" altLang="en-US" b="0" kern="0" dirty="0">
                <a:latin typeface="+mn-ea"/>
                <a:cs typeface="华文新魏"/>
              </a:rPr>
              <a:t>+(0.00100…0)</a:t>
            </a:r>
            <a:r>
              <a:rPr lang="zh-CN" altLang="zh-CN" b="0" kern="0" baseline="-2000" dirty="0">
                <a:latin typeface="+mn-ea"/>
                <a:cs typeface="华文新魏"/>
              </a:rPr>
              <a:t>2</a:t>
            </a:r>
            <a:r>
              <a:rPr lang="en-US" altLang="zh-CN" b="0" kern="0" dirty="0">
                <a:latin typeface="+mn-ea"/>
                <a:cs typeface="华文新魏"/>
              </a:rPr>
              <a:t>×2</a:t>
            </a:r>
            <a:r>
              <a:rPr lang="en-US" altLang="zh-CN" b="0" kern="0" baseline="38000" dirty="0">
                <a:latin typeface="+mn-ea"/>
                <a:cs typeface="华文新魏"/>
              </a:rPr>
              <a:t>-1</a:t>
            </a:r>
            <a:r>
              <a:rPr lang="en-US" altLang="zh-CN" b="0" kern="0" dirty="0">
                <a:latin typeface="+mn-ea"/>
                <a:cs typeface="华文新魏"/>
              </a:rPr>
              <a:t>=+(1.00…0)</a:t>
            </a:r>
            <a:r>
              <a:rPr lang="en-US" altLang="zh-CN" b="0" kern="0" baseline="-2000" dirty="0">
                <a:latin typeface="+mn-ea"/>
                <a:cs typeface="华文新魏"/>
              </a:rPr>
              <a:t>2</a:t>
            </a:r>
            <a:r>
              <a:rPr lang="en-US" altLang="zh-CN" b="0" kern="0" dirty="0">
                <a:latin typeface="+mn-ea"/>
                <a:cs typeface="华文新魏"/>
              </a:rPr>
              <a:t>×2</a:t>
            </a:r>
            <a:r>
              <a:rPr lang="en-US" altLang="zh-CN" b="0" kern="0" baseline="38000" dirty="0">
                <a:latin typeface="+mn-ea"/>
                <a:cs typeface="华文新魏"/>
              </a:rPr>
              <a:t>-4 </a:t>
            </a:r>
            <a:r>
              <a:rPr lang="zh-CN" altLang="en-US" b="0" kern="0" dirty="0">
                <a:latin typeface="+mn-ea"/>
              </a:rPr>
              <a:t>(阶码减</a:t>
            </a:r>
            <a:r>
              <a:rPr lang="en-US" altLang="zh-CN" b="0" kern="0" dirty="0">
                <a:latin typeface="+mn-ea"/>
              </a:rPr>
              <a:t>3) </a:t>
            </a:r>
          </a:p>
          <a:p>
            <a:pPr marL="457200" lvl="1" indent="0" fontAlgn="base">
              <a:lnSpc>
                <a:spcPct val="150000"/>
              </a:lnSpc>
              <a:spcBef>
                <a:spcPct val="0"/>
              </a:spcBef>
              <a:spcAft>
                <a:spcPct val="0"/>
              </a:spcAft>
              <a:buNone/>
            </a:pPr>
            <a:r>
              <a:rPr lang="en-US" altLang="zh-CN" b="0" kern="0" dirty="0">
                <a:latin typeface="+mn-ea"/>
                <a:cs typeface="华文新魏"/>
              </a:rPr>
              <a:t>                                </a:t>
            </a:r>
            <a:r>
              <a:rPr lang="zh-CN" altLang="en-US" b="0" kern="0" dirty="0">
                <a:latin typeface="+mn-ea"/>
                <a:cs typeface="华文新魏"/>
              </a:rPr>
              <a:t>因为</a:t>
            </a:r>
            <a:r>
              <a:rPr lang="en-US" altLang="zh-CN" b="0" kern="0" dirty="0">
                <a:latin typeface="+mn-ea"/>
                <a:cs typeface="华文新魏"/>
              </a:rPr>
              <a:t>127≥-4 ≥ -126</a:t>
            </a:r>
            <a:r>
              <a:rPr lang="zh-CN" altLang="en-US" b="0" kern="0" dirty="0">
                <a:latin typeface="+mn-ea"/>
                <a:cs typeface="华文新魏"/>
              </a:rPr>
              <a:t>，没有溢出</a:t>
            </a:r>
            <a:endParaRPr lang="en-US" altLang="zh-CN" b="0" kern="0" dirty="0">
              <a:latin typeface="+mn-ea"/>
              <a:cs typeface="华文新魏"/>
            </a:endParaRPr>
          </a:p>
          <a:p>
            <a:pPr lvl="1" fontAlgn="base">
              <a:lnSpc>
                <a:spcPct val="150000"/>
              </a:lnSpc>
              <a:spcBef>
                <a:spcPct val="0"/>
              </a:spcBef>
              <a:spcAft>
                <a:spcPct val="0"/>
              </a:spcAft>
            </a:pPr>
            <a:r>
              <a:rPr lang="zh-CN" altLang="en-US" b="0" dirty="0">
                <a:solidFill>
                  <a:srgbClr val="FF0000"/>
                </a:solidFill>
                <a:latin typeface="+mn-ea"/>
              </a:rPr>
              <a:t>舍入</a:t>
            </a:r>
            <a:r>
              <a:rPr lang="zh-CN" altLang="en-US" dirty="0">
                <a:latin typeface="+mn-ea"/>
              </a:rPr>
              <a:t>：</a:t>
            </a:r>
            <a:r>
              <a:rPr lang="en-US" altLang="zh-CN" kern="0" dirty="0">
                <a:solidFill>
                  <a:srgbClr val="FF0000"/>
                </a:solidFill>
                <a:latin typeface="+mn-ea"/>
              </a:rPr>
              <a:t> </a:t>
            </a:r>
            <a:r>
              <a:rPr lang="zh-CN" altLang="en-US" kern="0" dirty="0">
                <a:solidFill>
                  <a:srgbClr val="FF0000"/>
                </a:solidFill>
                <a:latin typeface="+mn-ea"/>
              </a:rPr>
              <a:t>无需舍入</a:t>
            </a:r>
            <a:endParaRPr lang="zh-CN" altLang="en-US" dirty="0">
              <a:solidFill>
                <a:srgbClr val="000000"/>
              </a:solidFill>
              <a:latin typeface="+mn-ea"/>
              <a:cs typeface="华文新魏"/>
            </a:endParaRPr>
          </a:p>
          <a:p>
            <a:pPr marL="457200" lvl="1" indent="0" fontAlgn="base">
              <a:lnSpc>
                <a:spcPct val="150000"/>
              </a:lnSpc>
              <a:spcBef>
                <a:spcPct val="0"/>
              </a:spcBef>
              <a:spcAft>
                <a:spcPct val="0"/>
              </a:spcAft>
              <a:buNone/>
            </a:pPr>
            <a:endParaRPr lang="zh-CN" altLang="en-US" kern="0" dirty="0">
              <a:solidFill>
                <a:schemeClr val="accent3">
                  <a:lumMod val="75000"/>
                </a:schemeClr>
              </a:solidFill>
              <a:latin typeface="+mn-ea"/>
              <a:cs typeface="华文新魏"/>
            </a:endParaRPr>
          </a:p>
          <a:p>
            <a:pPr marL="457200" lvl="1" indent="0" fontAlgn="base">
              <a:lnSpc>
                <a:spcPct val="150000"/>
              </a:lnSpc>
              <a:spcBef>
                <a:spcPct val="0"/>
              </a:spcBef>
              <a:spcAft>
                <a:spcPct val="0"/>
              </a:spcAft>
              <a:buNone/>
            </a:pPr>
            <a:endParaRPr lang="en-US" altLang="zh-CN" kern="0" dirty="0">
              <a:solidFill>
                <a:srgbClr val="0000CC"/>
              </a:solidFill>
              <a:latin typeface="+mn-ea"/>
            </a:endParaRPr>
          </a:p>
          <a:p>
            <a:pPr lvl="1" fontAlgn="base">
              <a:lnSpc>
                <a:spcPct val="150000"/>
              </a:lnSpc>
              <a:spcBef>
                <a:spcPct val="0"/>
              </a:spcBef>
              <a:spcAft>
                <a:spcPct val="0"/>
              </a:spcAft>
            </a:pPr>
            <a:endParaRPr lang="en-US" altLang="zh-CN" b="0" kern="0" baseline="30000" dirty="0">
              <a:solidFill>
                <a:srgbClr val="005BE2"/>
              </a:solidFill>
              <a:latin typeface="+mn-ea"/>
            </a:endParaRPr>
          </a:p>
          <a:p>
            <a:pPr marL="457200" lvl="1" indent="0" fontAlgn="base">
              <a:lnSpc>
                <a:spcPct val="150000"/>
              </a:lnSpc>
              <a:spcBef>
                <a:spcPct val="0"/>
              </a:spcBef>
              <a:spcAft>
                <a:spcPct val="0"/>
              </a:spcAft>
              <a:buNone/>
            </a:pPr>
            <a:endParaRPr lang="en-US" altLang="zh-CN" b="0" u="sng" dirty="0">
              <a:latin typeface="+mn-ea"/>
            </a:endParaRPr>
          </a:p>
        </p:txBody>
      </p:sp>
      <p:sp>
        <p:nvSpPr>
          <p:cNvPr id="5" name="矩形 4"/>
          <p:cNvSpPr/>
          <p:nvPr/>
        </p:nvSpPr>
        <p:spPr>
          <a:xfrm>
            <a:off x="4114986" y="5949280"/>
            <a:ext cx="7120334" cy="64807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marL="0" lvl="1" eaLnBrk="0" hangingPunct="0">
              <a:lnSpc>
                <a:spcPct val="100000"/>
              </a:lnSpc>
              <a:spcBef>
                <a:spcPts val="0"/>
              </a:spcBef>
              <a:defRPr/>
            </a:pPr>
            <a:r>
              <a:rPr lang="zh-CN" altLang="en-US" b="0" dirty="0">
                <a:solidFill>
                  <a:schemeClr val="bg1"/>
                </a:solidFill>
                <a:latin typeface="+mn-ea"/>
              </a:rPr>
              <a:t>结果为：</a:t>
            </a:r>
            <a:r>
              <a:rPr lang="en-US" altLang="zh-CN" b="0" kern="0" dirty="0">
                <a:solidFill>
                  <a:schemeClr val="bg1"/>
                </a:solidFill>
                <a:latin typeface="+mn-ea"/>
                <a:cs typeface="华文新魏"/>
              </a:rPr>
              <a:t>(1.00…0)</a:t>
            </a:r>
            <a:r>
              <a:rPr lang="en-US" altLang="zh-CN" b="0" kern="0" baseline="-2000" dirty="0">
                <a:solidFill>
                  <a:schemeClr val="bg1"/>
                </a:solidFill>
                <a:latin typeface="+mn-ea"/>
                <a:cs typeface="华文新魏"/>
              </a:rPr>
              <a:t>2</a:t>
            </a:r>
            <a:r>
              <a:rPr lang="en-US" altLang="zh-CN" b="0" kern="0" dirty="0">
                <a:solidFill>
                  <a:schemeClr val="bg1"/>
                </a:solidFill>
                <a:latin typeface="+mn-ea"/>
                <a:cs typeface="华文新魏"/>
              </a:rPr>
              <a:t>×2</a:t>
            </a:r>
            <a:r>
              <a:rPr lang="en-US" altLang="zh-CN" b="0" kern="0" baseline="38000" dirty="0">
                <a:solidFill>
                  <a:schemeClr val="bg1"/>
                </a:solidFill>
                <a:latin typeface="+mn-ea"/>
                <a:cs typeface="华文新魏"/>
              </a:rPr>
              <a:t>-4 </a:t>
            </a:r>
            <a:r>
              <a:rPr lang="zh-CN" altLang="en-US" b="0" dirty="0">
                <a:solidFill>
                  <a:schemeClr val="bg1"/>
                </a:solidFill>
                <a:latin typeface="+mn-ea"/>
              </a:rPr>
              <a:t>即 </a:t>
            </a:r>
            <a:r>
              <a:rPr lang="en-US" altLang="zh-CN" b="0" kern="0" dirty="0">
                <a:solidFill>
                  <a:schemeClr val="bg1"/>
                </a:solidFill>
                <a:latin typeface="+mn-ea"/>
                <a:cs typeface="华文新魏"/>
              </a:rPr>
              <a:t>1/16=0.0625</a:t>
            </a:r>
            <a:endParaRPr lang="en-US" altLang="zh-CN" b="0" dirty="0">
              <a:solidFill>
                <a:schemeClr val="bg1"/>
              </a:solidFill>
              <a:latin typeface="+mn-ea"/>
            </a:endParaRPr>
          </a:p>
        </p:txBody>
      </p:sp>
      <p:cxnSp>
        <p:nvCxnSpPr>
          <p:cNvPr id="6"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7"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6555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8702" y="121744"/>
            <a:ext cx="10631711" cy="553998"/>
          </a:xfrm>
        </p:spPr>
        <p:txBody>
          <a:bodyPr/>
          <a:lstStyle/>
          <a:p>
            <a:r>
              <a:rPr lang="zh-CN" altLang="en-US" dirty="0"/>
              <a:t>浮点数加法算法</a:t>
            </a:r>
          </a:p>
        </p:txBody>
      </p:sp>
      <p:sp>
        <p:nvSpPr>
          <p:cNvPr id="4" name="圆角矩形 3"/>
          <p:cNvSpPr/>
          <p:nvPr/>
        </p:nvSpPr>
        <p:spPr>
          <a:xfrm>
            <a:off x="2206774" y="854460"/>
            <a:ext cx="1008112" cy="396044"/>
          </a:xfrm>
          <a:prstGeom prst="roundRect">
            <a:avLst/>
          </a:prstGeom>
          <a:solidFill>
            <a:srgbClr val="89D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nchorCtr="0">
            <a:noAutofit/>
          </a:bodyPr>
          <a:lstStyle/>
          <a:p>
            <a:r>
              <a:rPr lang="zh-CN" altLang="en-US" sz="2000" b="0" dirty="0">
                <a:solidFill>
                  <a:schemeClr val="tx1"/>
                </a:solidFill>
              </a:rPr>
              <a:t>开始</a:t>
            </a:r>
          </a:p>
        </p:txBody>
      </p:sp>
      <p:sp>
        <p:nvSpPr>
          <p:cNvPr id="6" name="矩形 5"/>
          <p:cNvSpPr/>
          <p:nvPr/>
        </p:nvSpPr>
        <p:spPr>
          <a:xfrm>
            <a:off x="478582" y="1520788"/>
            <a:ext cx="4464496" cy="817488"/>
          </a:xfrm>
          <a:prstGeom prst="rect">
            <a:avLst/>
          </a:prstGeom>
          <a:solidFill>
            <a:srgbClr val="89D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nchorCtr="0">
            <a:noAutofit/>
          </a:bodyPr>
          <a:lstStyle/>
          <a:p>
            <a:pPr algn="l"/>
            <a:r>
              <a:rPr lang="en-US" altLang="zh-CN" sz="2000" b="0" dirty="0">
                <a:solidFill>
                  <a:schemeClr val="tx1"/>
                </a:solidFill>
              </a:rPr>
              <a:t>1. </a:t>
            </a:r>
            <a:r>
              <a:rPr lang="zh-CN" altLang="en-US" sz="2000" b="0" dirty="0">
                <a:solidFill>
                  <a:schemeClr val="tx1"/>
                </a:solidFill>
              </a:rPr>
              <a:t>比较两数的阶码，将较小数右移直到其阶码与较大数的阶码对齐</a:t>
            </a:r>
          </a:p>
        </p:txBody>
      </p:sp>
      <p:sp>
        <p:nvSpPr>
          <p:cNvPr id="7" name="矩形 6"/>
          <p:cNvSpPr/>
          <p:nvPr/>
        </p:nvSpPr>
        <p:spPr>
          <a:xfrm>
            <a:off x="1675715" y="2672916"/>
            <a:ext cx="2070230" cy="589508"/>
          </a:xfrm>
          <a:prstGeom prst="rect">
            <a:avLst/>
          </a:prstGeom>
          <a:solidFill>
            <a:srgbClr val="89D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nchorCtr="0">
            <a:noAutofit/>
          </a:bodyPr>
          <a:lstStyle/>
          <a:p>
            <a:r>
              <a:rPr lang="en-US" altLang="zh-CN" sz="2000" b="0" dirty="0">
                <a:solidFill>
                  <a:schemeClr val="tx1"/>
                </a:solidFill>
              </a:rPr>
              <a:t>2. </a:t>
            </a:r>
            <a:r>
              <a:rPr lang="zh-CN" altLang="en-US" sz="2000" b="0" dirty="0">
                <a:solidFill>
                  <a:schemeClr val="tx1"/>
                </a:solidFill>
              </a:rPr>
              <a:t>将有效数相加</a:t>
            </a:r>
          </a:p>
        </p:txBody>
      </p:sp>
      <p:sp>
        <p:nvSpPr>
          <p:cNvPr id="8" name="矩形 7"/>
          <p:cNvSpPr/>
          <p:nvPr/>
        </p:nvSpPr>
        <p:spPr>
          <a:xfrm>
            <a:off x="730610" y="3537012"/>
            <a:ext cx="3960440" cy="792088"/>
          </a:xfrm>
          <a:prstGeom prst="rect">
            <a:avLst/>
          </a:prstGeom>
          <a:solidFill>
            <a:srgbClr val="89D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nchorCtr="0">
            <a:noAutofit/>
          </a:bodyPr>
          <a:lstStyle/>
          <a:p>
            <a:pPr algn="l">
              <a:lnSpc>
                <a:spcPct val="150000"/>
              </a:lnSpc>
              <a:spcBef>
                <a:spcPts val="0"/>
              </a:spcBef>
            </a:pPr>
            <a:r>
              <a:rPr lang="en-US" altLang="zh-CN" sz="2000" b="0" dirty="0">
                <a:solidFill>
                  <a:schemeClr val="tx1"/>
                </a:solidFill>
              </a:rPr>
              <a:t>3. </a:t>
            </a:r>
            <a:r>
              <a:rPr lang="zh-CN" altLang="en-US" sz="2000" b="0" dirty="0">
                <a:solidFill>
                  <a:schemeClr val="tx1"/>
                </a:solidFill>
              </a:rPr>
              <a:t>规格化结果，右移并相应地增加数或者左移并相应地减少阶码</a:t>
            </a:r>
          </a:p>
        </p:txBody>
      </p:sp>
      <p:sp>
        <p:nvSpPr>
          <p:cNvPr id="9" name="流程图: 决策 8"/>
          <p:cNvSpPr/>
          <p:nvPr/>
        </p:nvSpPr>
        <p:spPr>
          <a:xfrm>
            <a:off x="982638" y="4761148"/>
            <a:ext cx="3456384" cy="792088"/>
          </a:xfrm>
          <a:prstGeom prst="flowChartDecision">
            <a:avLst/>
          </a:prstGeom>
          <a:solidFill>
            <a:srgbClr val="89D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nchorCtr="0">
            <a:noAutofit/>
          </a:bodyPr>
          <a:lstStyle/>
          <a:p>
            <a:r>
              <a:rPr lang="zh-CN" altLang="en-US" sz="2000" b="0" dirty="0">
                <a:solidFill>
                  <a:schemeClr val="tx1"/>
                </a:solidFill>
              </a:rPr>
              <a:t>上溢或者下溢</a:t>
            </a:r>
          </a:p>
        </p:txBody>
      </p:sp>
      <p:sp>
        <p:nvSpPr>
          <p:cNvPr id="10" name="圆角矩形 9"/>
          <p:cNvSpPr/>
          <p:nvPr/>
        </p:nvSpPr>
        <p:spPr>
          <a:xfrm>
            <a:off x="2207202" y="6057292"/>
            <a:ext cx="1008112" cy="396044"/>
          </a:xfrm>
          <a:prstGeom prst="roundRect">
            <a:avLst/>
          </a:prstGeom>
          <a:solidFill>
            <a:srgbClr val="89D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nchorCtr="0">
            <a:noAutofit/>
          </a:bodyPr>
          <a:lstStyle/>
          <a:p>
            <a:r>
              <a:rPr lang="zh-CN" altLang="en-US" sz="2000" b="0" dirty="0">
                <a:solidFill>
                  <a:schemeClr val="tx1"/>
                </a:solidFill>
              </a:rPr>
              <a:t>异常</a:t>
            </a:r>
          </a:p>
        </p:txBody>
      </p:sp>
      <p:cxnSp>
        <p:nvCxnSpPr>
          <p:cNvPr id="12" name="直接箭头连接符 11"/>
          <p:cNvCxnSpPr>
            <a:stCxn id="4" idx="2"/>
            <a:endCxn id="6" idx="0"/>
          </p:cNvCxnSpPr>
          <p:nvPr/>
        </p:nvCxnSpPr>
        <p:spPr>
          <a:xfrm>
            <a:off x="2710830" y="1250504"/>
            <a:ext cx="0" cy="2702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2"/>
            <a:endCxn id="7" idx="0"/>
          </p:cNvCxnSpPr>
          <p:nvPr/>
        </p:nvCxnSpPr>
        <p:spPr>
          <a:xfrm>
            <a:off x="2710830" y="2338276"/>
            <a:ext cx="0" cy="334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2"/>
            <a:endCxn id="8" idx="0"/>
          </p:cNvCxnSpPr>
          <p:nvPr/>
        </p:nvCxnSpPr>
        <p:spPr>
          <a:xfrm>
            <a:off x="2710830" y="3262424"/>
            <a:ext cx="0" cy="274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2"/>
            <a:endCxn id="9" idx="0"/>
          </p:cNvCxnSpPr>
          <p:nvPr/>
        </p:nvCxnSpPr>
        <p:spPr>
          <a:xfrm>
            <a:off x="2710830" y="432910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9" idx="2"/>
            <a:endCxn id="10" idx="0"/>
          </p:cNvCxnSpPr>
          <p:nvPr/>
        </p:nvCxnSpPr>
        <p:spPr>
          <a:xfrm>
            <a:off x="2710830" y="5553236"/>
            <a:ext cx="42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68792" y="5488700"/>
            <a:ext cx="1062118" cy="516423"/>
          </a:xfrm>
          <a:prstGeom prst="rect">
            <a:avLst/>
          </a:prstGeom>
          <a:noFill/>
        </p:spPr>
        <p:txBody>
          <a:bodyPr wrap="square" lIns="0" tIns="0" rIns="0" bIns="0" rtlCol="0" anchor="ctr" anchorCtr="0">
            <a:spAutoFit/>
          </a:bodyPr>
          <a:lstStyle/>
          <a:p>
            <a:r>
              <a:rPr lang="zh-CN" altLang="en-US" sz="2400" b="0" dirty="0">
                <a:latin typeface="+mj-ea"/>
                <a:ea typeface="+mj-ea"/>
              </a:rPr>
              <a:t>是</a:t>
            </a:r>
          </a:p>
        </p:txBody>
      </p:sp>
      <p:sp>
        <p:nvSpPr>
          <p:cNvPr id="26" name="矩形 25"/>
          <p:cNvSpPr/>
          <p:nvPr/>
        </p:nvSpPr>
        <p:spPr>
          <a:xfrm>
            <a:off x="6707274" y="1520788"/>
            <a:ext cx="3924436" cy="540060"/>
          </a:xfrm>
          <a:prstGeom prst="rect">
            <a:avLst/>
          </a:prstGeom>
          <a:solidFill>
            <a:srgbClr val="89D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nchorCtr="0">
            <a:noAutofit/>
          </a:bodyPr>
          <a:lstStyle/>
          <a:p>
            <a:r>
              <a:rPr lang="en-US" altLang="zh-CN" sz="2000" b="0" dirty="0">
                <a:solidFill>
                  <a:schemeClr val="tx1"/>
                </a:solidFill>
              </a:rPr>
              <a:t>4. </a:t>
            </a:r>
            <a:r>
              <a:rPr lang="zh-CN" altLang="en-US" sz="2000" b="0" dirty="0">
                <a:solidFill>
                  <a:schemeClr val="tx1"/>
                </a:solidFill>
              </a:rPr>
              <a:t>将有效数舍入到合适的位宽</a:t>
            </a:r>
          </a:p>
        </p:txBody>
      </p:sp>
      <p:cxnSp>
        <p:nvCxnSpPr>
          <p:cNvPr id="28" name="肘形连接符 27"/>
          <p:cNvCxnSpPr>
            <a:stCxn id="9" idx="3"/>
            <a:endCxn id="26" idx="1"/>
          </p:cNvCxnSpPr>
          <p:nvPr/>
        </p:nvCxnSpPr>
        <p:spPr>
          <a:xfrm flipV="1">
            <a:off x="4439022" y="1790818"/>
            <a:ext cx="2268252" cy="336637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114986" y="4705306"/>
            <a:ext cx="1062118" cy="516423"/>
          </a:xfrm>
          <a:prstGeom prst="rect">
            <a:avLst/>
          </a:prstGeom>
          <a:noFill/>
        </p:spPr>
        <p:txBody>
          <a:bodyPr wrap="square" lIns="0" tIns="0" rIns="0" bIns="0" rtlCol="0" anchor="ctr" anchorCtr="0">
            <a:spAutoFit/>
          </a:bodyPr>
          <a:lstStyle/>
          <a:p>
            <a:r>
              <a:rPr lang="zh-CN" altLang="en-US" sz="2400" b="0" dirty="0">
                <a:latin typeface="+mj-ea"/>
                <a:ea typeface="+mj-ea"/>
              </a:rPr>
              <a:t>否</a:t>
            </a:r>
          </a:p>
        </p:txBody>
      </p:sp>
      <p:sp>
        <p:nvSpPr>
          <p:cNvPr id="33" name="流程图: 决策 32"/>
          <p:cNvSpPr/>
          <p:nvPr/>
        </p:nvSpPr>
        <p:spPr>
          <a:xfrm>
            <a:off x="7265336" y="2598266"/>
            <a:ext cx="2808312" cy="792088"/>
          </a:xfrm>
          <a:prstGeom prst="flowChartDecision">
            <a:avLst/>
          </a:prstGeom>
          <a:solidFill>
            <a:srgbClr val="89D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rtlCol="0" anchor="ctr" anchorCtr="0">
            <a:noAutofit/>
          </a:bodyPr>
          <a:lstStyle/>
          <a:p>
            <a:r>
              <a:rPr lang="zh-CN" altLang="en-US" sz="2000" b="0" dirty="0">
                <a:solidFill>
                  <a:schemeClr val="tx1"/>
                </a:solidFill>
              </a:rPr>
              <a:t>已经规格化？</a:t>
            </a:r>
          </a:p>
        </p:txBody>
      </p:sp>
      <p:sp>
        <p:nvSpPr>
          <p:cNvPr id="35" name="圆角矩形 34"/>
          <p:cNvSpPr/>
          <p:nvPr/>
        </p:nvSpPr>
        <p:spPr>
          <a:xfrm>
            <a:off x="8165436" y="4005064"/>
            <a:ext cx="1008112" cy="396044"/>
          </a:xfrm>
          <a:prstGeom prst="roundRect">
            <a:avLst/>
          </a:prstGeom>
          <a:solidFill>
            <a:srgbClr val="89D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nchorCtr="0">
            <a:noAutofit/>
          </a:bodyPr>
          <a:lstStyle/>
          <a:p>
            <a:r>
              <a:rPr lang="zh-CN" altLang="en-US" sz="2000" b="0" dirty="0">
                <a:solidFill>
                  <a:schemeClr val="tx1"/>
                </a:solidFill>
              </a:rPr>
              <a:t>结束</a:t>
            </a:r>
          </a:p>
        </p:txBody>
      </p:sp>
      <p:cxnSp>
        <p:nvCxnSpPr>
          <p:cNvPr id="37" name="直接箭头连接符 36"/>
          <p:cNvCxnSpPr>
            <a:stCxn id="33" idx="2"/>
            <a:endCxn id="35" idx="0"/>
          </p:cNvCxnSpPr>
          <p:nvPr/>
        </p:nvCxnSpPr>
        <p:spPr>
          <a:xfrm>
            <a:off x="8669492" y="3390354"/>
            <a:ext cx="0" cy="614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6" idx="2"/>
            <a:endCxn id="33" idx="0"/>
          </p:cNvCxnSpPr>
          <p:nvPr/>
        </p:nvCxnSpPr>
        <p:spPr>
          <a:xfrm>
            <a:off x="8669492" y="2060848"/>
            <a:ext cx="0" cy="537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45456" y="3409162"/>
            <a:ext cx="1062118" cy="516423"/>
          </a:xfrm>
          <a:prstGeom prst="rect">
            <a:avLst/>
          </a:prstGeom>
          <a:noFill/>
        </p:spPr>
        <p:txBody>
          <a:bodyPr wrap="square" lIns="0" tIns="0" rIns="0" bIns="0" rtlCol="0" anchor="ctr" anchorCtr="0">
            <a:spAutoFit/>
          </a:bodyPr>
          <a:lstStyle/>
          <a:p>
            <a:r>
              <a:rPr lang="zh-CN" altLang="en-US" sz="2400" b="0" dirty="0">
                <a:latin typeface="+mj-ea"/>
                <a:ea typeface="+mj-ea"/>
              </a:rPr>
              <a:t>是</a:t>
            </a:r>
          </a:p>
        </p:txBody>
      </p:sp>
      <p:cxnSp>
        <p:nvCxnSpPr>
          <p:cNvPr id="46" name="肘形连接符 45"/>
          <p:cNvCxnSpPr>
            <a:stCxn id="33" idx="3"/>
          </p:cNvCxnSpPr>
          <p:nvPr/>
        </p:nvCxnSpPr>
        <p:spPr>
          <a:xfrm flipH="1">
            <a:off x="2710830" y="2994310"/>
            <a:ext cx="7362818" cy="396044"/>
          </a:xfrm>
          <a:prstGeom prst="bentConnector5">
            <a:avLst>
              <a:gd name="adj1" fmla="val -12503"/>
              <a:gd name="adj2" fmla="val -494369"/>
              <a:gd name="adj3" fmla="val 66554"/>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929632" y="2494109"/>
            <a:ext cx="1062118" cy="516423"/>
          </a:xfrm>
          <a:prstGeom prst="rect">
            <a:avLst/>
          </a:prstGeom>
          <a:noFill/>
        </p:spPr>
        <p:txBody>
          <a:bodyPr wrap="square" lIns="0" tIns="0" rIns="0" bIns="0" rtlCol="0" anchor="ctr" anchorCtr="0">
            <a:spAutoFit/>
          </a:bodyPr>
          <a:lstStyle/>
          <a:p>
            <a:r>
              <a:rPr lang="zh-CN" altLang="en-US" sz="2400" b="0" dirty="0">
                <a:latin typeface="+mj-ea"/>
                <a:ea typeface="+mj-ea"/>
              </a:rPr>
              <a:t>否</a:t>
            </a:r>
          </a:p>
        </p:txBody>
      </p:sp>
      <p:cxnSp>
        <p:nvCxnSpPr>
          <p:cNvPr id="27"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0"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46676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7657375" y="1524795"/>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2" name="标题 1"/>
          <p:cNvSpPr>
            <a:spLocks noGrp="1"/>
          </p:cNvSpPr>
          <p:nvPr>
            <p:ph type="title"/>
          </p:nvPr>
        </p:nvSpPr>
        <p:spPr/>
        <p:txBody>
          <a:bodyPr/>
          <a:lstStyle/>
          <a:p>
            <a:r>
              <a:rPr lang="zh-CN" altLang="en-US" dirty="0"/>
              <a:t>浮点数加法运算的硬件逻辑结构图</a:t>
            </a:r>
          </a:p>
        </p:txBody>
      </p:sp>
      <p:grpSp>
        <p:nvGrpSpPr>
          <p:cNvPr id="77" name="组合 76"/>
          <p:cNvGrpSpPr/>
          <p:nvPr/>
        </p:nvGrpSpPr>
        <p:grpSpPr>
          <a:xfrm>
            <a:off x="1989750" y="908720"/>
            <a:ext cx="7403994" cy="5502867"/>
            <a:chOff x="1989750" y="908720"/>
            <a:chExt cx="7403994" cy="5502867"/>
          </a:xfrm>
        </p:grpSpPr>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94806" y="908720"/>
              <a:ext cx="6093916" cy="5502867"/>
            </a:xfrm>
            <a:prstGeom prst="rect">
              <a:avLst/>
            </a:prstGeom>
            <a:noFill/>
          </p:spPr>
        </p:pic>
        <p:sp>
          <p:nvSpPr>
            <p:cNvPr id="17" name="矩形 16"/>
            <p:cNvSpPr/>
            <p:nvPr/>
          </p:nvSpPr>
          <p:spPr>
            <a:xfrm>
              <a:off x="7463358" y="3660153"/>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19" name="矩形 18"/>
            <p:cNvSpPr/>
            <p:nvPr/>
          </p:nvSpPr>
          <p:spPr>
            <a:xfrm>
              <a:off x="7441144" y="4869160"/>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20" name="矩形 19"/>
            <p:cNvSpPr/>
            <p:nvPr/>
          </p:nvSpPr>
          <p:spPr>
            <a:xfrm>
              <a:off x="7593544" y="5562358"/>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23" name="TextBox 22"/>
            <p:cNvSpPr txBox="1"/>
            <p:nvPr/>
          </p:nvSpPr>
          <p:spPr>
            <a:xfrm>
              <a:off x="1989750" y="1268760"/>
              <a:ext cx="65" cy="301236"/>
            </a:xfrm>
            <a:prstGeom prst="rect">
              <a:avLst/>
            </a:prstGeom>
            <a:solidFill>
              <a:schemeClr val="bg1"/>
            </a:solidFill>
            <a:ln>
              <a:solidFill>
                <a:schemeClr val="bg1"/>
              </a:solidFill>
            </a:ln>
          </p:spPr>
          <p:txBody>
            <a:bodyPr wrap="none" lIns="0" tIns="0" rIns="0" bIns="0" rtlCol="0" anchor="ctr" anchorCtr="0">
              <a:spAutoFit/>
            </a:bodyPr>
            <a:lstStyle/>
            <a:p>
              <a:endParaRPr lang="zh-CN" altLang="en-US" sz="1400" b="0" dirty="0">
                <a:latin typeface="+mn-ea"/>
                <a:ea typeface="+mn-ea"/>
              </a:endParaRPr>
            </a:p>
          </p:txBody>
        </p:sp>
        <p:sp>
          <p:nvSpPr>
            <p:cNvPr id="27" name="矩形 26"/>
            <p:cNvSpPr/>
            <p:nvPr/>
          </p:nvSpPr>
          <p:spPr>
            <a:xfrm>
              <a:off x="2710830" y="987078"/>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24" name="矩形 23"/>
            <p:cNvSpPr/>
            <p:nvPr/>
          </p:nvSpPr>
          <p:spPr>
            <a:xfrm>
              <a:off x="2687527" y="924595"/>
              <a:ext cx="282129" cy="270843"/>
            </a:xfrm>
            <a:prstGeom prst="rect">
              <a:avLst/>
            </a:prstGeom>
          </p:spPr>
          <p:txBody>
            <a:bodyPr wrap="none" lIns="0" tIns="0" rIns="0" bIns="0">
              <a:noAutofit/>
            </a:bodyPr>
            <a:lstStyle/>
            <a:p>
              <a:pPr lvl="0"/>
              <a:r>
                <a:rPr lang="zh-CN" altLang="en-US" sz="1400" b="0" dirty="0">
                  <a:solidFill>
                    <a:prstClr val="black"/>
                  </a:solidFill>
                  <a:latin typeface="+mn-ea"/>
                  <a:ea typeface="+mn-ea"/>
                </a:rPr>
                <a:t>符号</a:t>
              </a:r>
            </a:p>
          </p:txBody>
        </p:sp>
        <p:sp>
          <p:nvSpPr>
            <p:cNvPr id="29" name="矩形 28"/>
            <p:cNvSpPr/>
            <p:nvPr/>
          </p:nvSpPr>
          <p:spPr>
            <a:xfrm>
              <a:off x="3070870" y="978346"/>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30" name="矩形 29"/>
            <p:cNvSpPr/>
            <p:nvPr/>
          </p:nvSpPr>
          <p:spPr>
            <a:xfrm>
              <a:off x="4186994" y="987078"/>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31" name="矩形 30"/>
            <p:cNvSpPr/>
            <p:nvPr/>
          </p:nvSpPr>
          <p:spPr>
            <a:xfrm>
              <a:off x="3181833" y="928029"/>
              <a:ext cx="282129" cy="270843"/>
            </a:xfrm>
            <a:prstGeom prst="rect">
              <a:avLst/>
            </a:prstGeom>
          </p:spPr>
          <p:txBody>
            <a:bodyPr wrap="none" lIns="0" tIns="0" rIns="0" bIns="0">
              <a:noAutofit/>
            </a:bodyPr>
            <a:lstStyle/>
            <a:p>
              <a:pPr lvl="0"/>
              <a:r>
                <a:rPr lang="zh-CN" altLang="en-US" sz="1400" b="0" dirty="0">
                  <a:solidFill>
                    <a:prstClr val="black"/>
                  </a:solidFill>
                  <a:latin typeface="+mn-ea"/>
                  <a:ea typeface="+mn-ea"/>
                </a:rPr>
                <a:t>阶码</a:t>
              </a:r>
            </a:p>
          </p:txBody>
        </p:sp>
        <p:sp>
          <p:nvSpPr>
            <p:cNvPr id="32" name="矩形 31"/>
            <p:cNvSpPr/>
            <p:nvPr/>
          </p:nvSpPr>
          <p:spPr>
            <a:xfrm>
              <a:off x="4295006" y="918245"/>
              <a:ext cx="282129" cy="270843"/>
            </a:xfrm>
            <a:prstGeom prst="rect">
              <a:avLst/>
            </a:prstGeom>
          </p:spPr>
          <p:txBody>
            <a:bodyPr wrap="none" lIns="0" tIns="0" rIns="0" bIns="0">
              <a:noAutofit/>
            </a:bodyPr>
            <a:lstStyle/>
            <a:p>
              <a:pPr lvl="0"/>
              <a:r>
                <a:rPr lang="zh-CN" altLang="en-US" sz="1400" b="0" dirty="0">
                  <a:solidFill>
                    <a:prstClr val="black"/>
                  </a:solidFill>
                  <a:latin typeface="+mn-ea"/>
                  <a:ea typeface="+mn-ea"/>
                </a:rPr>
                <a:t>尾数</a:t>
              </a:r>
            </a:p>
          </p:txBody>
        </p:sp>
        <p:sp>
          <p:nvSpPr>
            <p:cNvPr id="33" name="矩形 32"/>
            <p:cNvSpPr/>
            <p:nvPr/>
          </p:nvSpPr>
          <p:spPr>
            <a:xfrm>
              <a:off x="5677155" y="984958"/>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34" name="矩形 33"/>
            <p:cNvSpPr/>
            <p:nvPr/>
          </p:nvSpPr>
          <p:spPr>
            <a:xfrm>
              <a:off x="5653852" y="922475"/>
              <a:ext cx="282129" cy="270843"/>
            </a:xfrm>
            <a:prstGeom prst="rect">
              <a:avLst/>
            </a:prstGeom>
          </p:spPr>
          <p:txBody>
            <a:bodyPr wrap="none" lIns="0" tIns="0" rIns="0" bIns="0">
              <a:noAutofit/>
            </a:bodyPr>
            <a:lstStyle/>
            <a:p>
              <a:pPr lvl="0"/>
              <a:r>
                <a:rPr lang="zh-CN" altLang="en-US" sz="1400" b="0" dirty="0">
                  <a:solidFill>
                    <a:prstClr val="black"/>
                  </a:solidFill>
                  <a:latin typeface="+mn-ea"/>
                  <a:ea typeface="+mn-ea"/>
                </a:rPr>
                <a:t>符号</a:t>
              </a:r>
            </a:p>
          </p:txBody>
        </p:sp>
        <p:sp>
          <p:nvSpPr>
            <p:cNvPr id="35" name="矩形 34"/>
            <p:cNvSpPr/>
            <p:nvPr/>
          </p:nvSpPr>
          <p:spPr>
            <a:xfrm>
              <a:off x="6037195" y="976226"/>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36" name="矩形 35"/>
            <p:cNvSpPr/>
            <p:nvPr/>
          </p:nvSpPr>
          <p:spPr>
            <a:xfrm>
              <a:off x="7153319" y="984958"/>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37" name="矩形 36"/>
            <p:cNvSpPr/>
            <p:nvPr/>
          </p:nvSpPr>
          <p:spPr>
            <a:xfrm>
              <a:off x="6148158" y="925909"/>
              <a:ext cx="282129" cy="270843"/>
            </a:xfrm>
            <a:prstGeom prst="rect">
              <a:avLst/>
            </a:prstGeom>
          </p:spPr>
          <p:txBody>
            <a:bodyPr wrap="none" lIns="0" tIns="0" rIns="0" bIns="0">
              <a:noAutofit/>
            </a:bodyPr>
            <a:lstStyle/>
            <a:p>
              <a:pPr lvl="0"/>
              <a:r>
                <a:rPr lang="zh-CN" altLang="en-US" sz="1400" b="0" dirty="0">
                  <a:solidFill>
                    <a:prstClr val="black"/>
                  </a:solidFill>
                  <a:latin typeface="+mn-ea"/>
                  <a:ea typeface="+mn-ea"/>
                </a:rPr>
                <a:t>阶码</a:t>
              </a:r>
            </a:p>
          </p:txBody>
        </p:sp>
        <p:sp>
          <p:nvSpPr>
            <p:cNvPr id="38" name="矩形 37"/>
            <p:cNvSpPr/>
            <p:nvPr/>
          </p:nvSpPr>
          <p:spPr>
            <a:xfrm>
              <a:off x="7261331" y="916125"/>
              <a:ext cx="282129" cy="270843"/>
            </a:xfrm>
            <a:prstGeom prst="rect">
              <a:avLst/>
            </a:prstGeom>
          </p:spPr>
          <p:txBody>
            <a:bodyPr wrap="none" lIns="0" tIns="0" rIns="0" bIns="0">
              <a:noAutofit/>
            </a:bodyPr>
            <a:lstStyle/>
            <a:p>
              <a:pPr lvl="0"/>
              <a:r>
                <a:rPr lang="zh-CN" altLang="en-US" sz="1400" b="0" dirty="0">
                  <a:solidFill>
                    <a:prstClr val="black"/>
                  </a:solidFill>
                  <a:latin typeface="+mn-ea"/>
                  <a:ea typeface="+mn-ea"/>
                </a:rPr>
                <a:t>尾数</a:t>
              </a:r>
            </a:p>
          </p:txBody>
        </p:sp>
        <p:sp>
          <p:nvSpPr>
            <p:cNvPr id="39" name="矩形 38"/>
            <p:cNvSpPr/>
            <p:nvPr/>
          </p:nvSpPr>
          <p:spPr>
            <a:xfrm>
              <a:off x="3364334" y="1772816"/>
              <a:ext cx="570632" cy="1059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40" name="矩形 39"/>
            <p:cNvSpPr/>
            <p:nvPr/>
          </p:nvSpPr>
          <p:spPr>
            <a:xfrm>
              <a:off x="3475297" y="1695784"/>
              <a:ext cx="282129" cy="270843"/>
            </a:xfrm>
            <a:prstGeom prst="rect">
              <a:avLst/>
            </a:prstGeom>
          </p:spPr>
          <p:txBody>
            <a:bodyPr wrap="none" lIns="0" tIns="0" rIns="0" bIns="0">
              <a:noAutofit/>
            </a:bodyPr>
            <a:lstStyle/>
            <a:p>
              <a:pPr lvl="0"/>
              <a:r>
                <a:rPr lang="zh-CN" altLang="en-US" sz="1400" b="0" dirty="0">
                  <a:solidFill>
                    <a:prstClr val="black"/>
                  </a:solidFill>
                  <a:latin typeface="+mn-ea"/>
                  <a:ea typeface="+mn-ea"/>
                </a:rPr>
                <a:t>小</a:t>
              </a:r>
              <a:r>
                <a:rPr lang="en-US" altLang="zh-CN" sz="1400" b="0" dirty="0">
                  <a:solidFill>
                    <a:prstClr val="black"/>
                  </a:solidFill>
                  <a:latin typeface="+mn-ea"/>
                  <a:ea typeface="+mn-ea"/>
                </a:rPr>
                <a:t>ALU</a:t>
              </a:r>
              <a:endParaRPr lang="zh-CN" altLang="en-US" sz="1400" b="0" dirty="0">
                <a:solidFill>
                  <a:prstClr val="black"/>
                </a:solidFill>
                <a:latin typeface="+mn-ea"/>
                <a:ea typeface="+mn-ea"/>
              </a:endParaRPr>
            </a:p>
          </p:txBody>
        </p:sp>
        <p:sp>
          <p:nvSpPr>
            <p:cNvPr id="41" name="矩形 40"/>
            <p:cNvSpPr/>
            <p:nvPr/>
          </p:nvSpPr>
          <p:spPr>
            <a:xfrm>
              <a:off x="3364334" y="2276872"/>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42" name="矩形 41"/>
            <p:cNvSpPr/>
            <p:nvPr/>
          </p:nvSpPr>
          <p:spPr>
            <a:xfrm>
              <a:off x="3355950" y="2285466"/>
              <a:ext cx="615020" cy="270843"/>
            </a:xfrm>
            <a:prstGeom prst="rect">
              <a:avLst/>
            </a:prstGeom>
          </p:spPr>
          <p:txBody>
            <a:bodyPr wrap="none" lIns="0" tIns="0" rIns="0" bIns="0">
              <a:noAutofit/>
            </a:bodyPr>
            <a:lstStyle/>
            <a:p>
              <a:pPr lvl="0"/>
              <a:r>
                <a:rPr lang="zh-CN" altLang="en-US" sz="1400" b="0" dirty="0">
                  <a:solidFill>
                    <a:prstClr val="black"/>
                  </a:solidFill>
                  <a:latin typeface="+mn-ea"/>
                  <a:ea typeface="+mn-ea"/>
                </a:rPr>
                <a:t>求阶码差</a:t>
              </a:r>
            </a:p>
          </p:txBody>
        </p:sp>
        <p:sp>
          <p:nvSpPr>
            <p:cNvPr id="43" name="矩形 42"/>
            <p:cNvSpPr/>
            <p:nvPr/>
          </p:nvSpPr>
          <p:spPr>
            <a:xfrm>
              <a:off x="3364334" y="3132789"/>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44" name="矩形 43"/>
            <p:cNvSpPr/>
            <p:nvPr/>
          </p:nvSpPr>
          <p:spPr>
            <a:xfrm>
              <a:off x="3322898" y="3141383"/>
              <a:ext cx="615020" cy="270843"/>
            </a:xfrm>
            <a:prstGeom prst="rect">
              <a:avLst/>
            </a:prstGeom>
          </p:spPr>
          <p:txBody>
            <a:bodyPr wrap="none" lIns="0" tIns="0" rIns="0" bIns="0">
              <a:noAutofit/>
            </a:bodyPr>
            <a:lstStyle/>
            <a:p>
              <a:pPr lvl="0"/>
              <a:r>
                <a:rPr lang="zh-CN" altLang="en-US" sz="1400" b="0" dirty="0">
                  <a:solidFill>
                    <a:prstClr val="black"/>
                  </a:solidFill>
                  <a:latin typeface="+mn-ea"/>
                  <a:ea typeface="+mn-ea"/>
                </a:rPr>
                <a:t>控制</a:t>
              </a:r>
            </a:p>
          </p:txBody>
        </p:sp>
        <p:sp>
          <p:nvSpPr>
            <p:cNvPr id="45" name="矩形 44"/>
            <p:cNvSpPr/>
            <p:nvPr/>
          </p:nvSpPr>
          <p:spPr>
            <a:xfrm>
              <a:off x="5771121" y="3854698"/>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46" name="矩形 45"/>
            <p:cNvSpPr/>
            <p:nvPr/>
          </p:nvSpPr>
          <p:spPr>
            <a:xfrm>
              <a:off x="5729685" y="3855377"/>
              <a:ext cx="615020" cy="270843"/>
            </a:xfrm>
            <a:prstGeom prst="rect">
              <a:avLst/>
            </a:prstGeom>
          </p:spPr>
          <p:txBody>
            <a:bodyPr wrap="none" lIns="0" tIns="0" rIns="0" bIns="0">
              <a:noAutofit/>
            </a:bodyPr>
            <a:lstStyle/>
            <a:p>
              <a:pPr lvl="0"/>
              <a:r>
                <a:rPr lang="zh-CN" altLang="en-US" sz="1400" b="0" dirty="0">
                  <a:solidFill>
                    <a:prstClr val="black"/>
                  </a:solidFill>
                  <a:latin typeface="+mn-ea"/>
                  <a:ea typeface="+mn-ea"/>
                </a:rPr>
                <a:t>大</a:t>
              </a:r>
              <a:r>
                <a:rPr lang="en-US" altLang="zh-CN" sz="1400" b="0" dirty="0">
                  <a:solidFill>
                    <a:prstClr val="black"/>
                  </a:solidFill>
                  <a:latin typeface="+mn-ea"/>
                  <a:ea typeface="+mn-ea"/>
                </a:rPr>
                <a:t>ALU</a:t>
              </a:r>
              <a:endParaRPr lang="zh-CN" altLang="en-US" sz="1400" b="0" dirty="0">
                <a:solidFill>
                  <a:prstClr val="black"/>
                </a:solidFill>
                <a:latin typeface="+mn-ea"/>
                <a:ea typeface="+mn-ea"/>
              </a:endParaRPr>
            </a:p>
          </p:txBody>
        </p:sp>
        <p:sp>
          <p:nvSpPr>
            <p:cNvPr id="47" name="矩形 46"/>
            <p:cNvSpPr/>
            <p:nvPr/>
          </p:nvSpPr>
          <p:spPr>
            <a:xfrm>
              <a:off x="5221596" y="3171577"/>
              <a:ext cx="540000" cy="1663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48" name="矩形 47"/>
            <p:cNvSpPr/>
            <p:nvPr/>
          </p:nvSpPr>
          <p:spPr>
            <a:xfrm>
              <a:off x="5175134" y="3114721"/>
              <a:ext cx="595987" cy="270843"/>
            </a:xfrm>
            <a:prstGeom prst="rect">
              <a:avLst/>
            </a:prstGeom>
          </p:spPr>
          <p:txBody>
            <a:bodyPr wrap="none" lIns="0" tIns="0" rIns="0" bIns="0">
              <a:noAutofit/>
            </a:bodyPr>
            <a:lstStyle/>
            <a:p>
              <a:pPr lvl="0"/>
              <a:r>
                <a:rPr lang="zh-CN" altLang="en-US" sz="1400" b="0" dirty="0">
                  <a:solidFill>
                    <a:prstClr val="black"/>
                  </a:solidFill>
                  <a:latin typeface="+mn-ea"/>
                  <a:ea typeface="+mn-ea"/>
                </a:rPr>
                <a:t>右移</a:t>
              </a:r>
            </a:p>
          </p:txBody>
        </p:sp>
        <p:sp>
          <p:nvSpPr>
            <p:cNvPr id="49" name="矩形 48"/>
            <p:cNvSpPr/>
            <p:nvPr/>
          </p:nvSpPr>
          <p:spPr>
            <a:xfrm>
              <a:off x="3979354" y="4882866"/>
              <a:ext cx="71169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50" name="矩形 49"/>
            <p:cNvSpPr/>
            <p:nvPr/>
          </p:nvSpPr>
          <p:spPr>
            <a:xfrm>
              <a:off x="4027692" y="4900055"/>
              <a:ext cx="615020" cy="270843"/>
            </a:xfrm>
            <a:prstGeom prst="rect">
              <a:avLst/>
            </a:prstGeom>
          </p:spPr>
          <p:txBody>
            <a:bodyPr wrap="none" lIns="0" tIns="0" rIns="0" bIns="0">
              <a:noAutofit/>
            </a:bodyPr>
            <a:lstStyle/>
            <a:p>
              <a:pPr lvl="0"/>
              <a:r>
                <a:rPr lang="zh-CN" altLang="en-US" sz="1400" b="0" dirty="0">
                  <a:solidFill>
                    <a:prstClr val="black"/>
                  </a:solidFill>
                  <a:latin typeface="+mn-ea"/>
                  <a:ea typeface="+mn-ea"/>
                </a:rPr>
                <a:t>增加或减少</a:t>
              </a:r>
            </a:p>
          </p:txBody>
        </p:sp>
        <p:sp>
          <p:nvSpPr>
            <p:cNvPr id="55" name="矩形 54"/>
            <p:cNvSpPr/>
            <p:nvPr/>
          </p:nvSpPr>
          <p:spPr>
            <a:xfrm>
              <a:off x="5132519" y="4918818"/>
              <a:ext cx="919916" cy="18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56" name="矩形 55"/>
            <p:cNvSpPr/>
            <p:nvPr/>
          </p:nvSpPr>
          <p:spPr>
            <a:xfrm>
              <a:off x="5303118" y="4869160"/>
              <a:ext cx="615020" cy="270843"/>
            </a:xfrm>
            <a:prstGeom prst="rect">
              <a:avLst/>
            </a:prstGeom>
          </p:spPr>
          <p:txBody>
            <a:bodyPr wrap="none" lIns="0" tIns="0" rIns="0" bIns="0">
              <a:noAutofit/>
            </a:bodyPr>
            <a:lstStyle/>
            <a:p>
              <a:pPr lvl="0"/>
              <a:r>
                <a:rPr lang="zh-CN" altLang="en-US" sz="1400" b="0" dirty="0">
                  <a:solidFill>
                    <a:prstClr val="black"/>
                  </a:solidFill>
                  <a:latin typeface="+mn-ea"/>
                  <a:ea typeface="+mn-ea"/>
                </a:rPr>
                <a:t>左移或右移</a:t>
              </a:r>
            </a:p>
          </p:txBody>
        </p:sp>
        <p:sp>
          <p:nvSpPr>
            <p:cNvPr id="57" name="矩形 56"/>
            <p:cNvSpPr/>
            <p:nvPr/>
          </p:nvSpPr>
          <p:spPr>
            <a:xfrm>
              <a:off x="4593577" y="5604437"/>
              <a:ext cx="1116000"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58" name="矩形 57"/>
            <p:cNvSpPr/>
            <p:nvPr/>
          </p:nvSpPr>
          <p:spPr>
            <a:xfrm>
              <a:off x="4817389" y="5540092"/>
              <a:ext cx="615020" cy="270843"/>
            </a:xfrm>
            <a:prstGeom prst="rect">
              <a:avLst/>
            </a:prstGeom>
          </p:spPr>
          <p:txBody>
            <a:bodyPr wrap="none" lIns="0" tIns="0" rIns="0" bIns="0">
              <a:noAutofit/>
            </a:bodyPr>
            <a:lstStyle/>
            <a:p>
              <a:pPr lvl="0"/>
              <a:r>
                <a:rPr lang="zh-CN" altLang="en-US" sz="1400" b="0" dirty="0">
                  <a:solidFill>
                    <a:prstClr val="black"/>
                  </a:solidFill>
                  <a:latin typeface="+mn-ea"/>
                  <a:ea typeface="+mn-ea"/>
                </a:rPr>
                <a:t>舍入硬件</a:t>
              </a:r>
            </a:p>
          </p:txBody>
        </p:sp>
        <p:sp>
          <p:nvSpPr>
            <p:cNvPr id="59" name="矩形 58"/>
            <p:cNvSpPr/>
            <p:nvPr/>
          </p:nvSpPr>
          <p:spPr>
            <a:xfrm>
              <a:off x="4102285" y="6169534"/>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60" name="矩形 59"/>
            <p:cNvSpPr/>
            <p:nvPr/>
          </p:nvSpPr>
          <p:spPr>
            <a:xfrm>
              <a:off x="4078982" y="6107051"/>
              <a:ext cx="282129" cy="270843"/>
            </a:xfrm>
            <a:prstGeom prst="rect">
              <a:avLst/>
            </a:prstGeom>
          </p:spPr>
          <p:txBody>
            <a:bodyPr wrap="none" lIns="0" tIns="0" rIns="0" bIns="0">
              <a:noAutofit/>
            </a:bodyPr>
            <a:lstStyle/>
            <a:p>
              <a:pPr lvl="0"/>
              <a:r>
                <a:rPr lang="zh-CN" altLang="en-US" sz="1400" b="0" dirty="0">
                  <a:solidFill>
                    <a:prstClr val="black"/>
                  </a:solidFill>
                  <a:latin typeface="+mn-ea"/>
                  <a:ea typeface="+mn-ea"/>
                </a:rPr>
                <a:t>符号</a:t>
              </a:r>
            </a:p>
          </p:txBody>
        </p:sp>
        <p:sp>
          <p:nvSpPr>
            <p:cNvPr id="61" name="矩形 60"/>
            <p:cNvSpPr/>
            <p:nvPr/>
          </p:nvSpPr>
          <p:spPr>
            <a:xfrm>
              <a:off x="4462325" y="6160802"/>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62" name="矩形 61"/>
            <p:cNvSpPr/>
            <p:nvPr/>
          </p:nvSpPr>
          <p:spPr>
            <a:xfrm>
              <a:off x="5578449" y="6169534"/>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63" name="矩形 62"/>
            <p:cNvSpPr/>
            <p:nvPr/>
          </p:nvSpPr>
          <p:spPr>
            <a:xfrm>
              <a:off x="4573288" y="6110485"/>
              <a:ext cx="282129" cy="270843"/>
            </a:xfrm>
            <a:prstGeom prst="rect">
              <a:avLst/>
            </a:prstGeom>
          </p:spPr>
          <p:txBody>
            <a:bodyPr wrap="none" lIns="0" tIns="0" rIns="0" bIns="0">
              <a:noAutofit/>
            </a:bodyPr>
            <a:lstStyle/>
            <a:p>
              <a:pPr lvl="0"/>
              <a:r>
                <a:rPr lang="zh-CN" altLang="en-US" sz="1400" b="0" dirty="0">
                  <a:solidFill>
                    <a:prstClr val="black"/>
                  </a:solidFill>
                  <a:latin typeface="+mn-ea"/>
                  <a:ea typeface="+mn-ea"/>
                </a:rPr>
                <a:t>阶码</a:t>
              </a:r>
            </a:p>
          </p:txBody>
        </p:sp>
        <p:sp>
          <p:nvSpPr>
            <p:cNvPr id="64" name="矩形 63"/>
            <p:cNvSpPr/>
            <p:nvPr/>
          </p:nvSpPr>
          <p:spPr>
            <a:xfrm>
              <a:off x="5686461" y="6100701"/>
              <a:ext cx="282129" cy="270843"/>
            </a:xfrm>
            <a:prstGeom prst="rect">
              <a:avLst/>
            </a:prstGeom>
          </p:spPr>
          <p:txBody>
            <a:bodyPr wrap="none" lIns="0" tIns="0" rIns="0" bIns="0">
              <a:noAutofit/>
            </a:bodyPr>
            <a:lstStyle/>
            <a:p>
              <a:pPr lvl="0"/>
              <a:r>
                <a:rPr lang="zh-CN" altLang="en-US" sz="1400" b="0" dirty="0">
                  <a:solidFill>
                    <a:prstClr val="black"/>
                  </a:solidFill>
                  <a:latin typeface="+mn-ea"/>
                  <a:ea typeface="+mn-ea"/>
                </a:rPr>
                <a:t>尾数</a:t>
              </a:r>
            </a:p>
          </p:txBody>
        </p:sp>
        <p:sp>
          <p:nvSpPr>
            <p:cNvPr id="65" name="矩形 64"/>
            <p:cNvSpPr/>
            <p:nvPr/>
          </p:nvSpPr>
          <p:spPr>
            <a:xfrm>
              <a:off x="2617775" y="2747024"/>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66" name="矩形 65"/>
            <p:cNvSpPr/>
            <p:nvPr/>
          </p:nvSpPr>
          <p:spPr>
            <a:xfrm>
              <a:off x="2547762" y="2651201"/>
              <a:ext cx="615020" cy="270843"/>
            </a:xfrm>
            <a:prstGeom prst="rect">
              <a:avLst/>
            </a:prstGeom>
          </p:spPr>
          <p:txBody>
            <a:bodyPr wrap="none" lIns="0" tIns="0" rIns="0" bIns="0">
              <a:noAutofit/>
            </a:bodyPr>
            <a:lstStyle/>
            <a:p>
              <a:pPr lvl="0"/>
              <a:r>
                <a:rPr lang="en-US" altLang="zh-CN" sz="1100" b="0" dirty="0">
                  <a:solidFill>
                    <a:prstClr val="black"/>
                  </a:solidFill>
                  <a:latin typeface="+mn-ea"/>
                  <a:ea typeface="+mn-ea"/>
                </a:rPr>
                <a:t>0     1</a:t>
              </a:r>
              <a:endParaRPr lang="zh-CN" altLang="en-US" sz="1100" b="0" dirty="0">
                <a:solidFill>
                  <a:prstClr val="black"/>
                </a:solidFill>
                <a:latin typeface="+mn-ea"/>
                <a:ea typeface="+mn-ea"/>
              </a:endParaRPr>
            </a:p>
          </p:txBody>
        </p:sp>
        <p:sp>
          <p:nvSpPr>
            <p:cNvPr id="69" name="矩形 68"/>
            <p:cNvSpPr/>
            <p:nvPr/>
          </p:nvSpPr>
          <p:spPr>
            <a:xfrm>
              <a:off x="5239307" y="2747975"/>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70" name="矩形 69"/>
            <p:cNvSpPr/>
            <p:nvPr/>
          </p:nvSpPr>
          <p:spPr>
            <a:xfrm>
              <a:off x="5169294" y="2652152"/>
              <a:ext cx="615020" cy="270843"/>
            </a:xfrm>
            <a:prstGeom prst="rect">
              <a:avLst/>
            </a:prstGeom>
          </p:spPr>
          <p:txBody>
            <a:bodyPr wrap="none" lIns="0" tIns="0" rIns="0" bIns="0">
              <a:noAutofit/>
            </a:bodyPr>
            <a:lstStyle/>
            <a:p>
              <a:pPr lvl="0"/>
              <a:r>
                <a:rPr lang="en-US" altLang="zh-CN" sz="1100" b="0" dirty="0">
                  <a:solidFill>
                    <a:prstClr val="black"/>
                  </a:solidFill>
                  <a:latin typeface="+mn-ea"/>
                  <a:ea typeface="+mn-ea"/>
                </a:rPr>
                <a:t>0     1</a:t>
              </a:r>
              <a:endParaRPr lang="zh-CN" altLang="en-US" sz="1100" b="0" dirty="0">
                <a:solidFill>
                  <a:prstClr val="black"/>
                </a:solidFill>
                <a:latin typeface="+mn-ea"/>
                <a:ea typeface="+mn-ea"/>
              </a:endParaRPr>
            </a:p>
          </p:txBody>
        </p:sp>
        <p:sp>
          <p:nvSpPr>
            <p:cNvPr id="71" name="矩形 70"/>
            <p:cNvSpPr/>
            <p:nvPr/>
          </p:nvSpPr>
          <p:spPr>
            <a:xfrm>
              <a:off x="6362575" y="2747975"/>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72" name="矩形 71"/>
            <p:cNvSpPr/>
            <p:nvPr/>
          </p:nvSpPr>
          <p:spPr>
            <a:xfrm>
              <a:off x="6292562" y="2652152"/>
              <a:ext cx="615020" cy="270843"/>
            </a:xfrm>
            <a:prstGeom prst="rect">
              <a:avLst/>
            </a:prstGeom>
          </p:spPr>
          <p:txBody>
            <a:bodyPr wrap="none" lIns="0" tIns="0" rIns="0" bIns="0">
              <a:noAutofit/>
            </a:bodyPr>
            <a:lstStyle/>
            <a:p>
              <a:pPr lvl="0"/>
              <a:r>
                <a:rPr lang="en-US" altLang="zh-CN" sz="1100" b="0" dirty="0">
                  <a:solidFill>
                    <a:prstClr val="black"/>
                  </a:solidFill>
                  <a:latin typeface="+mn-ea"/>
                  <a:ea typeface="+mn-ea"/>
                </a:rPr>
                <a:t>0     1</a:t>
              </a:r>
              <a:endParaRPr lang="zh-CN" altLang="en-US" sz="1100" b="0" dirty="0">
                <a:solidFill>
                  <a:prstClr val="black"/>
                </a:solidFill>
                <a:latin typeface="+mn-ea"/>
                <a:ea typeface="+mn-ea"/>
              </a:endParaRPr>
            </a:p>
          </p:txBody>
        </p:sp>
        <p:sp>
          <p:nvSpPr>
            <p:cNvPr id="73" name="矩形 72"/>
            <p:cNvSpPr/>
            <p:nvPr/>
          </p:nvSpPr>
          <p:spPr>
            <a:xfrm>
              <a:off x="4182047" y="4559223"/>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74" name="矩形 73"/>
            <p:cNvSpPr/>
            <p:nvPr/>
          </p:nvSpPr>
          <p:spPr>
            <a:xfrm>
              <a:off x="4112034" y="4463400"/>
              <a:ext cx="615020" cy="270843"/>
            </a:xfrm>
            <a:prstGeom prst="rect">
              <a:avLst/>
            </a:prstGeom>
          </p:spPr>
          <p:txBody>
            <a:bodyPr wrap="none" lIns="0" tIns="0" rIns="0" bIns="0">
              <a:noAutofit/>
            </a:bodyPr>
            <a:lstStyle/>
            <a:p>
              <a:pPr lvl="0"/>
              <a:r>
                <a:rPr lang="en-US" altLang="zh-CN" sz="1100" b="0" dirty="0">
                  <a:solidFill>
                    <a:prstClr val="black"/>
                  </a:solidFill>
                  <a:latin typeface="+mn-ea"/>
                  <a:ea typeface="+mn-ea"/>
                </a:rPr>
                <a:t>0     1</a:t>
              </a:r>
              <a:endParaRPr lang="zh-CN" altLang="en-US" sz="1100" b="0" dirty="0">
                <a:solidFill>
                  <a:prstClr val="black"/>
                </a:solidFill>
                <a:latin typeface="+mn-ea"/>
                <a:ea typeface="+mn-ea"/>
              </a:endParaRPr>
            </a:p>
          </p:txBody>
        </p:sp>
        <p:sp>
          <p:nvSpPr>
            <p:cNvPr id="75" name="矩形 74"/>
            <p:cNvSpPr/>
            <p:nvPr/>
          </p:nvSpPr>
          <p:spPr>
            <a:xfrm>
              <a:off x="5911095" y="4543983"/>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76" name="矩形 75"/>
            <p:cNvSpPr/>
            <p:nvPr/>
          </p:nvSpPr>
          <p:spPr>
            <a:xfrm>
              <a:off x="5841082" y="4448160"/>
              <a:ext cx="615020" cy="270843"/>
            </a:xfrm>
            <a:prstGeom prst="rect">
              <a:avLst/>
            </a:prstGeom>
          </p:spPr>
          <p:txBody>
            <a:bodyPr wrap="none" lIns="0" tIns="0" rIns="0" bIns="0">
              <a:noAutofit/>
            </a:bodyPr>
            <a:lstStyle/>
            <a:p>
              <a:pPr lvl="0"/>
              <a:r>
                <a:rPr lang="en-US" altLang="zh-CN" sz="1100" b="0" dirty="0">
                  <a:solidFill>
                    <a:prstClr val="black"/>
                  </a:solidFill>
                  <a:latin typeface="+mn-ea"/>
                  <a:ea typeface="+mn-ea"/>
                </a:rPr>
                <a:t>0     1</a:t>
              </a:r>
              <a:endParaRPr lang="zh-CN" altLang="en-US" sz="1100" b="0" dirty="0">
                <a:solidFill>
                  <a:prstClr val="black"/>
                </a:solidFill>
                <a:latin typeface="+mn-ea"/>
                <a:ea typeface="+mn-ea"/>
              </a:endParaRPr>
            </a:p>
          </p:txBody>
        </p:sp>
      </p:grpSp>
      <p:sp>
        <p:nvSpPr>
          <p:cNvPr id="67" name="矩形 66"/>
          <p:cNvSpPr/>
          <p:nvPr/>
        </p:nvSpPr>
        <p:spPr>
          <a:xfrm>
            <a:off x="2638430" y="944957"/>
            <a:ext cx="2664687" cy="242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78" name="矩形 77"/>
          <p:cNvSpPr/>
          <p:nvPr/>
        </p:nvSpPr>
        <p:spPr>
          <a:xfrm>
            <a:off x="5610628" y="935329"/>
            <a:ext cx="2664687" cy="242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3" name="TextBox 2"/>
          <p:cNvSpPr txBox="1"/>
          <p:nvPr/>
        </p:nvSpPr>
        <p:spPr>
          <a:xfrm>
            <a:off x="2239184" y="652182"/>
            <a:ext cx="347852" cy="774636"/>
          </a:xfrm>
          <a:prstGeom prst="rect">
            <a:avLst/>
          </a:prstGeom>
          <a:noFill/>
        </p:spPr>
        <p:txBody>
          <a:bodyPr wrap="none" lIns="0" tIns="0" rIns="0" bIns="0" rtlCol="0" anchor="ctr" anchorCtr="0">
            <a:spAutoFit/>
          </a:bodyPr>
          <a:lstStyle/>
          <a:p>
            <a:r>
              <a:rPr lang="en-US" altLang="zh-CN" sz="3600" dirty="0">
                <a:ln>
                  <a:solidFill>
                    <a:schemeClr val="tx1"/>
                  </a:solidFill>
                </a:ln>
                <a:solidFill>
                  <a:srgbClr val="FF0000"/>
                </a:solidFill>
                <a:latin typeface="+mn-ea"/>
                <a:ea typeface="+mn-ea"/>
              </a:rPr>
              <a:t>A</a:t>
            </a:r>
            <a:endParaRPr lang="zh-CN" altLang="en-US" sz="3600" dirty="0">
              <a:ln>
                <a:solidFill>
                  <a:schemeClr val="tx1"/>
                </a:solidFill>
              </a:ln>
              <a:solidFill>
                <a:srgbClr val="FF0000"/>
              </a:solidFill>
              <a:latin typeface="+mn-ea"/>
              <a:ea typeface="+mn-ea"/>
            </a:endParaRPr>
          </a:p>
        </p:txBody>
      </p:sp>
      <p:sp>
        <p:nvSpPr>
          <p:cNvPr id="80" name="TextBox 79"/>
          <p:cNvSpPr txBox="1"/>
          <p:nvPr/>
        </p:nvSpPr>
        <p:spPr>
          <a:xfrm>
            <a:off x="8343686" y="608773"/>
            <a:ext cx="315792" cy="774636"/>
          </a:xfrm>
          <a:prstGeom prst="rect">
            <a:avLst/>
          </a:prstGeom>
          <a:noFill/>
        </p:spPr>
        <p:txBody>
          <a:bodyPr wrap="none" lIns="0" tIns="0" rIns="0" bIns="0" rtlCol="0" anchor="ctr" anchorCtr="0">
            <a:spAutoFit/>
          </a:bodyPr>
          <a:lstStyle/>
          <a:p>
            <a:r>
              <a:rPr lang="en-US" altLang="zh-CN" sz="3600" dirty="0">
                <a:ln>
                  <a:solidFill>
                    <a:schemeClr val="tx1"/>
                  </a:solidFill>
                </a:ln>
                <a:solidFill>
                  <a:srgbClr val="FF0000"/>
                </a:solidFill>
                <a:latin typeface="+mn-ea"/>
                <a:ea typeface="+mn-ea"/>
              </a:rPr>
              <a:t>B</a:t>
            </a:r>
            <a:endParaRPr lang="zh-CN" altLang="en-US" sz="3600" dirty="0">
              <a:ln>
                <a:solidFill>
                  <a:schemeClr val="tx1"/>
                </a:solidFill>
              </a:ln>
              <a:solidFill>
                <a:srgbClr val="FF0000"/>
              </a:solidFill>
              <a:latin typeface="+mn-ea"/>
              <a:ea typeface="+mn-ea"/>
            </a:endParaRPr>
          </a:p>
        </p:txBody>
      </p:sp>
      <p:sp>
        <p:nvSpPr>
          <p:cNvPr id="81" name="TextBox 80"/>
          <p:cNvSpPr txBox="1"/>
          <p:nvPr/>
        </p:nvSpPr>
        <p:spPr>
          <a:xfrm>
            <a:off x="3052977" y="695207"/>
            <a:ext cx="583493" cy="688586"/>
          </a:xfrm>
          <a:prstGeom prst="rect">
            <a:avLst/>
          </a:prstGeom>
          <a:noFill/>
          <a:ln>
            <a:noFill/>
          </a:ln>
        </p:spPr>
        <p:txBody>
          <a:bodyPr wrap="none" lIns="0" tIns="0" rIns="0" bIns="0" rtlCol="0" anchor="ctr" anchorCtr="0">
            <a:spAutoFit/>
          </a:bodyPr>
          <a:lstStyle/>
          <a:p>
            <a:r>
              <a:rPr lang="en-US" altLang="zh-CN" sz="3200" dirty="0">
                <a:ln>
                  <a:solidFill>
                    <a:schemeClr val="tx1"/>
                  </a:solidFill>
                </a:ln>
                <a:solidFill>
                  <a:srgbClr val="FF0000"/>
                </a:solidFill>
                <a:latin typeface="+mn-ea"/>
                <a:ea typeface="+mn-ea"/>
              </a:rPr>
              <a:t>A</a:t>
            </a:r>
            <a:r>
              <a:rPr lang="zh-CN" altLang="en-US" sz="3200" baseline="-25000" dirty="0">
                <a:ln>
                  <a:solidFill>
                    <a:schemeClr val="tx1"/>
                  </a:solidFill>
                </a:ln>
                <a:solidFill>
                  <a:srgbClr val="FF0000"/>
                </a:solidFill>
                <a:latin typeface="+mn-ea"/>
                <a:ea typeface="+mn-ea"/>
              </a:rPr>
              <a:t>阶</a:t>
            </a:r>
          </a:p>
        </p:txBody>
      </p:sp>
      <p:sp>
        <p:nvSpPr>
          <p:cNvPr id="82" name="TextBox 81"/>
          <p:cNvSpPr txBox="1"/>
          <p:nvPr/>
        </p:nvSpPr>
        <p:spPr>
          <a:xfrm>
            <a:off x="5969083" y="651799"/>
            <a:ext cx="554640" cy="688586"/>
          </a:xfrm>
          <a:prstGeom prst="rect">
            <a:avLst/>
          </a:prstGeom>
          <a:noFill/>
        </p:spPr>
        <p:txBody>
          <a:bodyPr wrap="none" lIns="0" tIns="0" rIns="0" bIns="0" rtlCol="0" anchor="ctr" anchorCtr="0">
            <a:spAutoFit/>
          </a:bodyPr>
          <a:lstStyle/>
          <a:p>
            <a:r>
              <a:rPr lang="en-US" altLang="zh-CN" sz="3200" dirty="0">
                <a:ln>
                  <a:solidFill>
                    <a:schemeClr val="tx1"/>
                  </a:solidFill>
                </a:ln>
                <a:solidFill>
                  <a:srgbClr val="FF0000"/>
                </a:solidFill>
                <a:latin typeface="+mn-ea"/>
                <a:ea typeface="+mn-ea"/>
              </a:rPr>
              <a:t>B</a:t>
            </a:r>
            <a:r>
              <a:rPr lang="zh-CN" altLang="en-US" sz="3200" baseline="-25000" dirty="0">
                <a:ln>
                  <a:solidFill>
                    <a:schemeClr val="tx1"/>
                  </a:solidFill>
                </a:ln>
                <a:solidFill>
                  <a:srgbClr val="FF0000"/>
                </a:solidFill>
                <a:latin typeface="+mn-ea"/>
                <a:ea typeface="+mn-ea"/>
              </a:rPr>
              <a:t>阶</a:t>
            </a:r>
          </a:p>
        </p:txBody>
      </p:sp>
      <p:sp>
        <p:nvSpPr>
          <p:cNvPr id="79" name="矩形 78"/>
          <p:cNvSpPr/>
          <p:nvPr/>
        </p:nvSpPr>
        <p:spPr>
          <a:xfrm>
            <a:off x="7601482" y="2806266"/>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93" name="TextBox 92"/>
          <p:cNvSpPr txBox="1"/>
          <p:nvPr/>
        </p:nvSpPr>
        <p:spPr>
          <a:xfrm>
            <a:off x="658602" y="1501130"/>
            <a:ext cx="1624073" cy="516423"/>
          </a:xfrm>
          <a:prstGeom prst="rect">
            <a:avLst/>
          </a:prstGeom>
          <a:solidFill>
            <a:schemeClr val="bg1"/>
          </a:solidFill>
          <a:ln>
            <a:solidFill>
              <a:schemeClr val="bg1"/>
            </a:solidFill>
          </a:ln>
        </p:spPr>
        <p:txBody>
          <a:bodyPr wrap="square" lIns="0" tIns="0" rIns="0" bIns="0" rtlCol="0" anchor="ctr" anchorCtr="0">
            <a:spAutoFit/>
          </a:bodyPr>
          <a:lstStyle/>
          <a:p>
            <a:r>
              <a:rPr lang="zh-CN" altLang="en-US" sz="2400" b="0" dirty="0">
                <a:latin typeface="+mn-ea"/>
                <a:ea typeface="+mn-ea"/>
              </a:rPr>
              <a:t>比较阶码</a:t>
            </a:r>
          </a:p>
        </p:txBody>
      </p:sp>
      <p:sp>
        <p:nvSpPr>
          <p:cNvPr id="94" name="矩形 93"/>
          <p:cNvSpPr/>
          <p:nvPr/>
        </p:nvSpPr>
        <p:spPr>
          <a:xfrm>
            <a:off x="7724112" y="1598747"/>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sp>
        <p:nvSpPr>
          <p:cNvPr id="95" name="矩形 94"/>
          <p:cNvSpPr/>
          <p:nvPr/>
        </p:nvSpPr>
        <p:spPr>
          <a:xfrm>
            <a:off x="7876512" y="1751147"/>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a:latin typeface="+mn-ea"/>
            </a:endParaRPr>
          </a:p>
        </p:txBody>
      </p:sp>
      <p:cxnSp>
        <p:nvCxnSpPr>
          <p:cNvPr id="68"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3" name="Picture 4" descr="E:\学校\2012110922144630394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69844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250"/>
                                        <p:tgtEl>
                                          <p:spTgt spid="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250"/>
                                        <p:tgtEl>
                                          <p:spTgt spid="7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fade">
                                      <p:cBhvr>
                                        <p:cTn id="13" dur="250"/>
                                        <p:tgtEl>
                                          <p:spTgt spid="8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5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fade">
                                      <p:cBhvr>
                                        <p:cTn id="21" dur="10"/>
                                        <p:tgtEl>
                                          <p:spTgt spid="8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2"/>
                                        </p:tgtEl>
                                        <p:attrNameLst>
                                          <p:attrName>style.visibility</p:attrName>
                                        </p:attrNameLst>
                                      </p:cBhvr>
                                      <p:to>
                                        <p:strVal val="visible"/>
                                      </p:to>
                                    </p:set>
                                    <p:animEffect transition="in" filter="fade">
                                      <p:cBhvr>
                                        <p:cTn id="24" dur="10"/>
                                        <p:tgtEl>
                                          <p:spTgt spid="82"/>
                                        </p:tgtEl>
                                      </p:cBhvr>
                                    </p:animEffect>
                                  </p:childTnLst>
                                </p:cTn>
                              </p:par>
                            </p:childTnLst>
                          </p:cTn>
                        </p:par>
                        <p:par>
                          <p:cTn id="25" fill="hold">
                            <p:stCondLst>
                              <p:cond delay="10"/>
                            </p:stCondLst>
                            <p:childTnLst>
                              <p:par>
                                <p:cTn id="26" presetID="42" presetClass="path" presetSubtype="0" accel="50000" decel="50000" fill="hold" grpId="1" nodeType="afterEffect">
                                  <p:stCondLst>
                                    <p:cond delay="0"/>
                                  </p:stCondLst>
                                  <p:childTnLst>
                                    <p:animMotion origin="layout" path="M 1.04167E-6 1.11111E-6 L 0.00117 0.05463 " pathEditMode="relative" rAng="0" ptsTypes="AA">
                                      <p:cBhvr>
                                        <p:cTn id="27" dur="1000" fill="hold"/>
                                        <p:tgtEl>
                                          <p:spTgt spid="81"/>
                                        </p:tgtEl>
                                        <p:attrNameLst>
                                          <p:attrName>ppt_x</p:attrName>
                                          <p:attrName>ppt_y</p:attrName>
                                        </p:attrNameLst>
                                      </p:cBhvr>
                                      <p:rCtr x="52" y="2731"/>
                                    </p:animMotion>
                                  </p:childTnLst>
                                </p:cTn>
                              </p:par>
                              <p:par>
                                <p:cTn id="28" presetID="42" presetClass="path" presetSubtype="0" accel="50000" decel="50000" fill="hold" grpId="1" nodeType="withEffect">
                                  <p:stCondLst>
                                    <p:cond delay="0"/>
                                  </p:stCondLst>
                                  <p:childTnLst>
                                    <p:animMotion origin="layout" path="M 2.08333E-7 1.11111E-6 L -0.18372 0.06088 " pathEditMode="relative" rAng="0" ptsTypes="AA">
                                      <p:cBhvr>
                                        <p:cTn id="29" dur="1000" fill="hold"/>
                                        <p:tgtEl>
                                          <p:spTgt spid="82"/>
                                        </p:tgtEl>
                                        <p:attrNameLst>
                                          <p:attrName>ppt_x</p:attrName>
                                          <p:attrName>ppt_y</p:attrName>
                                        </p:attrNameLst>
                                      </p:cBhvr>
                                      <p:rCtr x="-9193" y="3032"/>
                                    </p:animMotion>
                                  </p:childTnLst>
                                </p:cTn>
                              </p:par>
                              <p:par>
                                <p:cTn id="30" presetID="10" presetClass="entr" presetSubtype="0" fill="hold" grpId="0" nodeType="with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fade">
                                      <p:cBhvr>
                                        <p:cTn id="3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8" grpId="0" animBg="1"/>
      <p:bldP spid="3" grpId="0"/>
      <p:bldP spid="80" grpId="0"/>
      <p:bldP spid="81" grpId="0"/>
      <p:bldP spid="81" grpId="1"/>
      <p:bldP spid="82" grpId="0"/>
      <p:bldP spid="82" grpId="1"/>
      <p:bldP spid="9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浮点数加法运算的硬件逻辑结构图</a:t>
            </a:r>
          </a:p>
        </p:txBody>
      </p:sp>
      <p:grpSp>
        <p:nvGrpSpPr>
          <p:cNvPr id="77" name="组合 76"/>
          <p:cNvGrpSpPr/>
          <p:nvPr/>
        </p:nvGrpSpPr>
        <p:grpSpPr>
          <a:xfrm>
            <a:off x="1989750" y="908720"/>
            <a:ext cx="7403994" cy="5502867"/>
            <a:chOff x="1989750" y="908720"/>
            <a:chExt cx="7403994" cy="5502867"/>
          </a:xfrm>
        </p:grpSpPr>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94806" y="908720"/>
              <a:ext cx="6093916" cy="5502867"/>
            </a:xfrm>
            <a:prstGeom prst="rect">
              <a:avLst/>
            </a:prstGeom>
            <a:noFill/>
          </p:spPr>
        </p:pic>
        <p:sp>
          <p:nvSpPr>
            <p:cNvPr id="13" name="TextBox 12"/>
            <p:cNvSpPr txBox="1"/>
            <p:nvPr/>
          </p:nvSpPr>
          <p:spPr>
            <a:xfrm>
              <a:off x="7764163" y="1628800"/>
              <a:ext cx="923330"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比较阶码</a:t>
              </a:r>
            </a:p>
          </p:txBody>
        </p:sp>
        <p:sp>
          <p:nvSpPr>
            <p:cNvPr id="15" name="TextBox 14"/>
            <p:cNvSpPr txBox="1"/>
            <p:nvPr/>
          </p:nvSpPr>
          <p:spPr>
            <a:xfrm>
              <a:off x="7674398" y="2996952"/>
              <a:ext cx="1102866"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17" name="矩形 16"/>
            <p:cNvSpPr/>
            <p:nvPr/>
          </p:nvSpPr>
          <p:spPr>
            <a:xfrm>
              <a:off x="7463358" y="3660153"/>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7812254" y="3784896"/>
              <a:ext cx="827151"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19" name="矩形 18"/>
            <p:cNvSpPr/>
            <p:nvPr/>
          </p:nvSpPr>
          <p:spPr>
            <a:xfrm>
              <a:off x="7441144" y="4869160"/>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7881184" y="4869160"/>
              <a:ext cx="689291"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20" name="矩形 19"/>
            <p:cNvSpPr/>
            <p:nvPr/>
          </p:nvSpPr>
          <p:spPr>
            <a:xfrm>
              <a:off x="7593544" y="5562358"/>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8018617" y="5454992"/>
              <a:ext cx="413575"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23" name="TextBox 22"/>
            <p:cNvSpPr txBox="1"/>
            <p:nvPr/>
          </p:nvSpPr>
          <p:spPr>
            <a:xfrm>
              <a:off x="1989750" y="1301012"/>
              <a:ext cx="64" cy="236731"/>
            </a:xfrm>
            <a:prstGeom prst="rect">
              <a:avLst/>
            </a:prstGeom>
            <a:solidFill>
              <a:schemeClr val="bg1"/>
            </a:solidFill>
            <a:ln>
              <a:solidFill>
                <a:schemeClr val="bg1"/>
              </a:solidFill>
            </a:ln>
          </p:spPr>
          <p:txBody>
            <a:bodyPr wrap="none" lIns="0" tIns="0" rIns="0" bIns="0" rtlCol="0" anchor="ctr" anchorCtr="0">
              <a:spAutoFit/>
            </a:bodyPr>
            <a:lstStyle/>
            <a:p>
              <a:endParaRPr lang="zh-CN" altLang="en-US" sz="1100" b="0" dirty="0">
                <a:latin typeface="+mj-ea"/>
                <a:ea typeface="+mj-ea"/>
              </a:endParaRPr>
            </a:p>
          </p:txBody>
        </p:sp>
        <p:sp>
          <p:nvSpPr>
            <p:cNvPr id="27" name="矩形 26"/>
            <p:cNvSpPr/>
            <p:nvPr/>
          </p:nvSpPr>
          <p:spPr>
            <a:xfrm>
              <a:off x="2710830" y="987078"/>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687527" y="92459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29" name="矩形 28"/>
            <p:cNvSpPr/>
            <p:nvPr/>
          </p:nvSpPr>
          <p:spPr>
            <a:xfrm>
              <a:off x="3070870" y="978346"/>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186994" y="987078"/>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181833" y="928029"/>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32" name="矩形 31"/>
            <p:cNvSpPr/>
            <p:nvPr/>
          </p:nvSpPr>
          <p:spPr>
            <a:xfrm>
              <a:off x="4295006" y="91824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33" name="矩形 32"/>
            <p:cNvSpPr/>
            <p:nvPr/>
          </p:nvSpPr>
          <p:spPr>
            <a:xfrm>
              <a:off x="5677155" y="984958"/>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653852" y="92247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35" name="矩形 34"/>
            <p:cNvSpPr/>
            <p:nvPr/>
          </p:nvSpPr>
          <p:spPr>
            <a:xfrm>
              <a:off x="6037195" y="976226"/>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153319" y="984958"/>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148158" y="925909"/>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38" name="矩形 37"/>
            <p:cNvSpPr/>
            <p:nvPr/>
          </p:nvSpPr>
          <p:spPr>
            <a:xfrm>
              <a:off x="7261331" y="91612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39" name="矩形 38"/>
            <p:cNvSpPr/>
            <p:nvPr/>
          </p:nvSpPr>
          <p:spPr>
            <a:xfrm>
              <a:off x="3364334" y="1772816"/>
              <a:ext cx="570632" cy="1059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475297" y="1695784"/>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小</a:t>
              </a:r>
              <a:r>
                <a:rPr lang="en-US" altLang="zh-CN" sz="1100" b="0" dirty="0">
                  <a:solidFill>
                    <a:prstClr val="black"/>
                  </a:solidFill>
                  <a:latin typeface="微软雅黑"/>
                  <a:ea typeface="微软雅黑"/>
                </a:rPr>
                <a:t>ALU</a:t>
              </a:r>
              <a:endParaRPr lang="zh-CN" altLang="en-US" sz="1100" b="0" dirty="0">
                <a:solidFill>
                  <a:prstClr val="black"/>
                </a:solidFill>
                <a:latin typeface="微软雅黑"/>
                <a:ea typeface="微软雅黑"/>
              </a:endParaRPr>
            </a:p>
          </p:txBody>
        </p:sp>
        <p:sp>
          <p:nvSpPr>
            <p:cNvPr id="41" name="矩形 40"/>
            <p:cNvSpPr/>
            <p:nvPr/>
          </p:nvSpPr>
          <p:spPr>
            <a:xfrm>
              <a:off x="3364334" y="2276872"/>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3322898" y="2285466"/>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求阶码差</a:t>
              </a:r>
            </a:p>
          </p:txBody>
        </p:sp>
        <p:sp>
          <p:nvSpPr>
            <p:cNvPr id="43" name="矩形 42"/>
            <p:cNvSpPr/>
            <p:nvPr/>
          </p:nvSpPr>
          <p:spPr>
            <a:xfrm>
              <a:off x="3364334" y="3132789"/>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322898" y="3141383"/>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控制</a:t>
              </a:r>
            </a:p>
          </p:txBody>
        </p:sp>
        <p:sp>
          <p:nvSpPr>
            <p:cNvPr id="45" name="矩形 44"/>
            <p:cNvSpPr/>
            <p:nvPr/>
          </p:nvSpPr>
          <p:spPr>
            <a:xfrm>
              <a:off x="5771121" y="3854698"/>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729685" y="3855377"/>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大</a:t>
              </a:r>
              <a:r>
                <a:rPr lang="en-US" altLang="zh-CN" sz="1100" b="0" dirty="0">
                  <a:solidFill>
                    <a:prstClr val="black"/>
                  </a:solidFill>
                  <a:latin typeface="微软雅黑"/>
                  <a:ea typeface="微软雅黑"/>
                </a:rPr>
                <a:t>ALU</a:t>
              </a:r>
              <a:endParaRPr lang="zh-CN" altLang="en-US" sz="1100" b="0" dirty="0">
                <a:solidFill>
                  <a:prstClr val="black"/>
                </a:solidFill>
                <a:latin typeface="微软雅黑"/>
                <a:ea typeface="微软雅黑"/>
              </a:endParaRPr>
            </a:p>
          </p:txBody>
        </p:sp>
        <p:sp>
          <p:nvSpPr>
            <p:cNvPr id="47" name="矩形 46"/>
            <p:cNvSpPr/>
            <p:nvPr/>
          </p:nvSpPr>
          <p:spPr>
            <a:xfrm>
              <a:off x="5221596" y="3171577"/>
              <a:ext cx="540000" cy="1663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175134" y="3114721"/>
              <a:ext cx="595987"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右移</a:t>
              </a:r>
            </a:p>
          </p:txBody>
        </p:sp>
        <p:sp>
          <p:nvSpPr>
            <p:cNvPr id="49" name="矩形 48"/>
            <p:cNvSpPr/>
            <p:nvPr/>
          </p:nvSpPr>
          <p:spPr>
            <a:xfrm>
              <a:off x="3979354" y="4882866"/>
              <a:ext cx="71169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027692" y="4900055"/>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增加或减少</a:t>
              </a:r>
            </a:p>
          </p:txBody>
        </p:sp>
        <p:sp>
          <p:nvSpPr>
            <p:cNvPr id="55" name="矩形 54"/>
            <p:cNvSpPr/>
            <p:nvPr/>
          </p:nvSpPr>
          <p:spPr>
            <a:xfrm>
              <a:off x="5132519" y="4918818"/>
              <a:ext cx="919916" cy="18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303118" y="4869160"/>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左移或右移</a:t>
              </a:r>
            </a:p>
          </p:txBody>
        </p:sp>
        <p:sp>
          <p:nvSpPr>
            <p:cNvPr id="57" name="矩形 56"/>
            <p:cNvSpPr/>
            <p:nvPr/>
          </p:nvSpPr>
          <p:spPr>
            <a:xfrm>
              <a:off x="4593577" y="5604437"/>
              <a:ext cx="1116000"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4817389" y="5540092"/>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舍入硬件</a:t>
              </a:r>
            </a:p>
          </p:txBody>
        </p:sp>
        <p:sp>
          <p:nvSpPr>
            <p:cNvPr id="59" name="矩形 58"/>
            <p:cNvSpPr/>
            <p:nvPr/>
          </p:nvSpPr>
          <p:spPr>
            <a:xfrm>
              <a:off x="4102285" y="6169534"/>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078982" y="6107051"/>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61" name="矩形 60"/>
            <p:cNvSpPr/>
            <p:nvPr/>
          </p:nvSpPr>
          <p:spPr>
            <a:xfrm>
              <a:off x="4462325" y="6160802"/>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5578449" y="6169534"/>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4573288" y="611048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64" name="矩形 63"/>
            <p:cNvSpPr/>
            <p:nvPr/>
          </p:nvSpPr>
          <p:spPr>
            <a:xfrm>
              <a:off x="5686461" y="6100701"/>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65" name="矩形 64"/>
            <p:cNvSpPr/>
            <p:nvPr/>
          </p:nvSpPr>
          <p:spPr>
            <a:xfrm>
              <a:off x="2617775" y="2747024"/>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547762" y="2651201"/>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69" name="矩形 68"/>
            <p:cNvSpPr/>
            <p:nvPr/>
          </p:nvSpPr>
          <p:spPr>
            <a:xfrm>
              <a:off x="5239307" y="2747975"/>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5169294" y="2652152"/>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1" name="矩形 70"/>
            <p:cNvSpPr/>
            <p:nvPr/>
          </p:nvSpPr>
          <p:spPr>
            <a:xfrm>
              <a:off x="6362575" y="2747975"/>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292562" y="2652152"/>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3" name="矩形 72"/>
            <p:cNvSpPr/>
            <p:nvPr/>
          </p:nvSpPr>
          <p:spPr>
            <a:xfrm>
              <a:off x="4182047" y="4559223"/>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4112034" y="4463400"/>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5" name="矩形 74"/>
            <p:cNvSpPr/>
            <p:nvPr/>
          </p:nvSpPr>
          <p:spPr>
            <a:xfrm>
              <a:off x="5911095" y="4543983"/>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841082" y="4448160"/>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grpSp>
      <p:sp>
        <p:nvSpPr>
          <p:cNvPr id="67" name="矩形 66"/>
          <p:cNvSpPr/>
          <p:nvPr/>
        </p:nvSpPr>
        <p:spPr>
          <a:xfrm>
            <a:off x="2638430" y="944957"/>
            <a:ext cx="2664687" cy="242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610628" y="935329"/>
            <a:ext cx="2664687" cy="242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278458" y="738231"/>
            <a:ext cx="269304" cy="602537"/>
          </a:xfrm>
          <a:prstGeom prst="rect">
            <a:avLst/>
          </a:prstGeom>
          <a:noFill/>
        </p:spPr>
        <p:txBody>
          <a:bodyPr wrap="none" lIns="0" tIns="0" rIns="0" bIns="0" rtlCol="0" anchor="ctr" anchorCtr="0">
            <a:spAutoFit/>
          </a:bodyPr>
          <a:lstStyle/>
          <a:p>
            <a:r>
              <a:rPr lang="en-US" altLang="zh-CN" dirty="0">
                <a:ln>
                  <a:solidFill>
                    <a:schemeClr val="tx1"/>
                  </a:solidFill>
                </a:ln>
                <a:solidFill>
                  <a:srgbClr val="FF0000"/>
                </a:solidFill>
                <a:latin typeface="+mj-ea"/>
                <a:ea typeface="+mj-ea"/>
              </a:rPr>
              <a:t>A</a:t>
            </a:r>
            <a:endParaRPr lang="zh-CN" altLang="en-US" dirty="0">
              <a:ln>
                <a:solidFill>
                  <a:schemeClr val="tx1"/>
                </a:solidFill>
              </a:ln>
              <a:solidFill>
                <a:srgbClr val="FF0000"/>
              </a:solidFill>
              <a:latin typeface="+mj-ea"/>
              <a:ea typeface="+mj-ea"/>
            </a:endParaRPr>
          </a:p>
        </p:txBody>
      </p:sp>
      <p:sp>
        <p:nvSpPr>
          <p:cNvPr id="80" name="TextBox 79"/>
          <p:cNvSpPr txBox="1"/>
          <p:nvPr/>
        </p:nvSpPr>
        <p:spPr>
          <a:xfrm>
            <a:off x="8378952" y="651381"/>
            <a:ext cx="245260" cy="689420"/>
          </a:xfrm>
          <a:prstGeom prst="rect">
            <a:avLst/>
          </a:prstGeom>
          <a:noFill/>
        </p:spPr>
        <p:txBody>
          <a:bodyPr wrap="none" lIns="0" tIns="0" rIns="0" bIns="0" rtlCol="0" anchor="ctr" anchorCtr="0">
            <a:spAutoFit/>
          </a:bodyPr>
          <a:lstStyle/>
          <a:p>
            <a:r>
              <a:rPr lang="en-US" altLang="zh-CN" dirty="0">
                <a:ln>
                  <a:solidFill>
                    <a:schemeClr val="tx1"/>
                  </a:solidFill>
                </a:ln>
                <a:solidFill>
                  <a:srgbClr val="FF0000"/>
                </a:solidFill>
                <a:latin typeface="+mj-ea"/>
                <a:ea typeface="+mj-ea"/>
              </a:rPr>
              <a:t>B</a:t>
            </a:r>
            <a:endParaRPr lang="zh-CN" altLang="en-US" dirty="0">
              <a:ln>
                <a:solidFill>
                  <a:schemeClr val="tx1"/>
                </a:solidFill>
              </a:ln>
              <a:solidFill>
                <a:srgbClr val="FF0000"/>
              </a:solidFill>
              <a:latin typeface="+mj-ea"/>
              <a:ea typeface="+mj-ea"/>
            </a:endParaRPr>
          </a:p>
        </p:txBody>
      </p:sp>
      <p:sp>
        <p:nvSpPr>
          <p:cNvPr id="83" name="TextBox 82"/>
          <p:cNvSpPr txBox="1"/>
          <p:nvPr/>
        </p:nvSpPr>
        <p:spPr>
          <a:xfrm>
            <a:off x="3469695" y="1835122"/>
            <a:ext cx="315792" cy="401648"/>
          </a:xfrm>
          <a:prstGeom prst="rect">
            <a:avLst/>
          </a:prstGeom>
          <a:noFill/>
        </p:spPr>
        <p:txBody>
          <a:bodyPr wrap="none" lIns="0" tIns="0" rIns="0" bIns="0" rtlCol="0" anchor="ctr" anchorCtr="0">
            <a:spAutoFit/>
          </a:bodyPr>
          <a:lstStyle/>
          <a:p>
            <a:r>
              <a:rPr lang="en-US" altLang="zh-CN" baseline="-25000" dirty="0" err="1">
                <a:ln>
                  <a:solidFill>
                    <a:schemeClr val="tx1"/>
                  </a:solidFill>
                </a:ln>
                <a:solidFill>
                  <a:srgbClr val="FF0000"/>
                </a:solidFill>
                <a:latin typeface="+mj-ea"/>
                <a:ea typeface="+mj-ea"/>
              </a:rPr>
              <a:t>ΔE</a:t>
            </a:r>
            <a:endParaRPr lang="zh-CN" altLang="en-US" baseline="-25000" dirty="0">
              <a:ln>
                <a:solidFill>
                  <a:schemeClr val="tx1"/>
                </a:solidFill>
              </a:ln>
              <a:solidFill>
                <a:srgbClr val="FF0000"/>
              </a:solidFill>
              <a:latin typeface="+mj-ea"/>
              <a:ea typeface="+mj-ea"/>
            </a:endParaRPr>
          </a:p>
        </p:txBody>
      </p:sp>
      <p:sp>
        <p:nvSpPr>
          <p:cNvPr id="88" name="矩形 87"/>
          <p:cNvSpPr/>
          <p:nvPr/>
        </p:nvSpPr>
        <p:spPr>
          <a:xfrm>
            <a:off x="7724112" y="1598747"/>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TextBox 90"/>
          <p:cNvSpPr txBox="1"/>
          <p:nvPr/>
        </p:nvSpPr>
        <p:spPr>
          <a:xfrm>
            <a:off x="838622" y="3033160"/>
            <a:ext cx="1574488" cy="443198"/>
          </a:xfrm>
          <a:prstGeom prst="rect">
            <a:avLst/>
          </a:prstGeom>
          <a:solidFill>
            <a:schemeClr val="bg1"/>
          </a:solidFill>
          <a:ln>
            <a:solidFill>
              <a:schemeClr val="bg1"/>
            </a:solidFill>
          </a:ln>
        </p:spPr>
        <p:txBody>
          <a:bodyPr wrap="square" lIns="0" tIns="0" rIns="0" bIns="0" rtlCol="0" anchor="ctr" anchorCtr="0">
            <a:spAutoFit/>
          </a:bodyPr>
          <a:lstStyle/>
          <a:p>
            <a:r>
              <a:rPr lang="zh-CN" altLang="en-US" sz="1800" b="0" dirty="0">
                <a:latin typeface="+mj-ea"/>
                <a:ea typeface="+mj-ea"/>
              </a:rPr>
              <a:t>右移较小数</a:t>
            </a:r>
          </a:p>
        </p:txBody>
      </p:sp>
      <p:grpSp>
        <p:nvGrpSpPr>
          <p:cNvPr id="14" name="组合 13"/>
          <p:cNvGrpSpPr/>
          <p:nvPr/>
        </p:nvGrpSpPr>
        <p:grpSpPr>
          <a:xfrm>
            <a:off x="3770748" y="2779392"/>
            <a:ext cx="1368152" cy="253768"/>
            <a:chOff x="3770748" y="2786037"/>
            <a:chExt cx="1368152" cy="253768"/>
          </a:xfrm>
        </p:grpSpPr>
        <p:cxnSp>
          <p:nvCxnSpPr>
            <p:cNvPr id="7" name="直接连接符 6"/>
            <p:cNvCxnSpPr/>
            <p:nvPr/>
          </p:nvCxnSpPr>
          <p:spPr>
            <a:xfrm>
              <a:off x="3785487" y="2786037"/>
              <a:ext cx="0" cy="2537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770748" y="2798232"/>
              <a:ext cx="136815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92" name="组合 91"/>
          <p:cNvGrpSpPr/>
          <p:nvPr/>
        </p:nvGrpSpPr>
        <p:grpSpPr>
          <a:xfrm flipH="1">
            <a:off x="3162782" y="2790994"/>
            <a:ext cx="344222" cy="253768"/>
            <a:chOff x="3770748" y="2783656"/>
            <a:chExt cx="1368152" cy="253768"/>
          </a:xfrm>
        </p:grpSpPr>
        <p:cxnSp>
          <p:nvCxnSpPr>
            <p:cNvPr id="93" name="直接连接符 92"/>
            <p:cNvCxnSpPr/>
            <p:nvPr/>
          </p:nvCxnSpPr>
          <p:spPr>
            <a:xfrm>
              <a:off x="3790951" y="2783656"/>
              <a:ext cx="0" cy="2537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3770748" y="2798232"/>
              <a:ext cx="136815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3904334" y="2791587"/>
            <a:ext cx="2388228" cy="309089"/>
            <a:chOff x="3904334" y="2791587"/>
            <a:chExt cx="2388228" cy="309089"/>
          </a:xfrm>
        </p:grpSpPr>
        <p:cxnSp>
          <p:nvCxnSpPr>
            <p:cNvPr id="25" name="肘形连接符 24"/>
            <p:cNvCxnSpPr/>
            <p:nvPr/>
          </p:nvCxnSpPr>
          <p:spPr>
            <a:xfrm flipV="1">
              <a:off x="3904334" y="2791587"/>
              <a:ext cx="2388228" cy="177441"/>
            </a:xfrm>
            <a:prstGeom prst="bentConnector3">
              <a:avLst>
                <a:gd name="adj1" fmla="val 88687"/>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3904334" y="2956676"/>
              <a:ext cx="0" cy="144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 name="直接箭头连接符 5"/>
          <p:cNvCxnSpPr/>
          <p:nvPr/>
        </p:nvCxnSpPr>
        <p:spPr>
          <a:xfrm>
            <a:off x="4112034" y="3276804"/>
            <a:ext cx="1057260" cy="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1" name="Picture 4" descr="E:\学校\2012110922144630394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49855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3.95833E-6 7.40741E-7 L 0.00156 0.17176 " pathEditMode="relative" rAng="0" ptsTypes="AA">
                                      <p:cBhvr>
                                        <p:cTn id="6" dur="1000" fill="hold"/>
                                        <p:tgtEl>
                                          <p:spTgt spid="83"/>
                                        </p:tgtEl>
                                        <p:attrNameLst>
                                          <p:attrName>ppt_x</p:attrName>
                                          <p:attrName>ppt_y</p:attrName>
                                        </p:attrNameLst>
                                      </p:cBhvr>
                                      <p:rCtr x="78" y="8588"/>
                                    </p:animMotion>
                                  </p:childTnLst>
                                </p:cTn>
                              </p:par>
                              <p:par>
                                <p:cTn id="7" presetID="10" presetClass="entr" presetSubtype="0" fill="hold" grpId="0" nodeType="withEffect">
                                  <p:stCondLst>
                                    <p:cond delay="0"/>
                                  </p:stCondLst>
                                  <p:childTnLst>
                                    <p:set>
                                      <p:cBhvr>
                                        <p:cTn id="8" dur="1" fill="hold">
                                          <p:stCondLst>
                                            <p:cond delay="0"/>
                                          </p:stCondLst>
                                        </p:cTn>
                                        <p:tgtEl>
                                          <p:spTgt spid="91"/>
                                        </p:tgtEl>
                                        <p:attrNameLst>
                                          <p:attrName>style.visibility</p:attrName>
                                        </p:attrNameLst>
                                      </p:cBhvr>
                                      <p:to>
                                        <p:strVal val="visible"/>
                                      </p:to>
                                    </p:set>
                                    <p:animEffect transition="in" filter="fade">
                                      <p:cBhvr>
                                        <p:cTn id="9" dur="500"/>
                                        <p:tgtEl>
                                          <p:spTgt spid="91"/>
                                        </p:tgtEl>
                                      </p:cBhvr>
                                    </p:animEffect>
                                  </p:childTnLst>
                                </p:cTn>
                              </p:par>
                              <p:par>
                                <p:cTn id="10" presetID="10" presetClass="exit" presetSubtype="0" fill="hold" grpId="1" nodeType="withEffect">
                                  <p:stCondLst>
                                    <p:cond delay="750"/>
                                  </p:stCondLst>
                                  <p:childTnLst>
                                    <p:animEffect transition="out" filter="fade">
                                      <p:cBhvr>
                                        <p:cTn id="11" dur="250"/>
                                        <p:tgtEl>
                                          <p:spTgt spid="83"/>
                                        </p:tgtEl>
                                      </p:cBhvr>
                                    </p:animEffect>
                                    <p:set>
                                      <p:cBhvr>
                                        <p:cTn id="12" dur="1" fill="hold">
                                          <p:stCondLst>
                                            <p:cond delay="249"/>
                                          </p:stCondLst>
                                        </p:cTn>
                                        <p:tgtEl>
                                          <p:spTgt spid="83"/>
                                        </p:tgtEl>
                                        <p:attrNameLst>
                                          <p:attrName>style.visibility</p:attrName>
                                        </p:attrNameLst>
                                      </p:cBhvr>
                                      <p:to>
                                        <p:strVal val="hidden"/>
                                      </p:to>
                                    </p:se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2" fill="hold" nodeType="withEffect">
                                  <p:stCondLst>
                                    <p:cond delay="0"/>
                                  </p:stCondLst>
                                  <p:childTnLst>
                                    <p:set>
                                      <p:cBhvr>
                                        <p:cTn id="18" dur="1" fill="hold">
                                          <p:stCondLst>
                                            <p:cond delay="0"/>
                                          </p:stCondLst>
                                        </p:cTn>
                                        <p:tgtEl>
                                          <p:spTgt spid="92"/>
                                        </p:tgtEl>
                                        <p:attrNameLst>
                                          <p:attrName>style.visibility</p:attrName>
                                        </p:attrNameLst>
                                      </p:cBhvr>
                                      <p:to>
                                        <p:strVal val="visible"/>
                                      </p:to>
                                    </p:set>
                                    <p:animEffect transition="in" filter="wipe(right)">
                                      <p:cBhvr>
                                        <p:cTn id="19" dur="500"/>
                                        <p:tgtEl>
                                          <p:spTgt spid="92"/>
                                        </p:tgtEl>
                                      </p:cBhvr>
                                    </p:animEffect>
                                  </p:childTnLst>
                                </p:cTn>
                              </p:par>
                              <p:par>
                                <p:cTn id="20" presetID="22" presetClass="entr" presetSubtype="8"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500"/>
                                        <p:tgtEl>
                                          <p:spTgt spid="53"/>
                                        </p:tgtEl>
                                      </p:cBhvr>
                                    </p:animEffect>
                                  </p:childTnLst>
                                </p:cTn>
                              </p:par>
                              <p:par>
                                <p:cTn id="23" presetID="2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3" grpId="1"/>
      <p:bldP spid="9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浮点数加法运算的硬件逻辑结构图</a:t>
            </a:r>
          </a:p>
        </p:txBody>
      </p:sp>
      <p:grpSp>
        <p:nvGrpSpPr>
          <p:cNvPr id="77" name="组合 76"/>
          <p:cNvGrpSpPr/>
          <p:nvPr/>
        </p:nvGrpSpPr>
        <p:grpSpPr>
          <a:xfrm>
            <a:off x="1989750" y="908720"/>
            <a:ext cx="7403994" cy="5502867"/>
            <a:chOff x="1989750" y="908720"/>
            <a:chExt cx="7403994" cy="5502867"/>
          </a:xfrm>
        </p:grpSpPr>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94806" y="908720"/>
              <a:ext cx="6093916" cy="5502867"/>
            </a:xfrm>
            <a:prstGeom prst="rect">
              <a:avLst/>
            </a:prstGeom>
            <a:noFill/>
          </p:spPr>
        </p:pic>
        <p:sp>
          <p:nvSpPr>
            <p:cNvPr id="13" name="TextBox 12"/>
            <p:cNvSpPr txBox="1"/>
            <p:nvPr/>
          </p:nvSpPr>
          <p:spPr>
            <a:xfrm>
              <a:off x="7764163" y="1628800"/>
              <a:ext cx="923330"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比较阶码</a:t>
              </a:r>
            </a:p>
          </p:txBody>
        </p:sp>
        <p:sp>
          <p:nvSpPr>
            <p:cNvPr id="15" name="TextBox 14"/>
            <p:cNvSpPr txBox="1"/>
            <p:nvPr/>
          </p:nvSpPr>
          <p:spPr>
            <a:xfrm>
              <a:off x="7639933" y="2996952"/>
              <a:ext cx="1171796"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17" name="矩形 16"/>
            <p:cNvSpPr/>
            <p:nvPr/>
          </p:nvSpPr>
          <p:spPr>
            <a:xfrm>
              <a:off x="7463358" y="3660153"/>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7812254" y="3784896"/>
              <a:ext cx="827151"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19" name="矩形 18"/>
            <p:cNvSpPr/>
            <p:nvPr/>
          </p:nvSpPr>
          <p:spPr>
            <a:xfrm>
              <a:off x="7441144" y="4869160"/>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7846719" y="4869160"/>
              <a:ext cx="758221"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20" name="矩形 19"/>
            <p:cNvSpPr/>
            <p:nvPr/>
          </p:nvSpPr>
          <p:spPr>
            <a:xfrm>
              <a:off x="7593544" y="5562358"/>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777366" y="5454992"/>
              <a:ext cx="896079"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23" name="TextBox 22"/>
            <p:cNvSpPr txBox="1"/>
            <p:nvPr/>
          </p:nvSpPr>
          <p:spPr>
            <a:xfrm>
              <a:off x="1989750" y="1301012"/>
              <a:ext cx="64" cy="236731"/>
            </a:xfrm>
            <a:prstGeom prst="rect">
              <a:avLst/>
            </a:prstGeom>
            <a:solidFill>
              <a:schemeClr val="bg1"/>
            </a:solidFill>
            <a:ln>
              <a:solidFill>
                <a:schemeClr val="bg1"/>
              </a:solidFill>
            </a:ln>
          </p:spPr>
          <p:txBody>
            <a:bodyPr wrap="none" lIns="0" tIns="0" rIns="0" bIns="0" rtlCol="0" anchor="ctr" anchorCtr="0">
              <a:spAutoFit/>
            </a:bodyPr>
            <a:lstStyle/>
            <a:p>
              <a:endParaRPr lang="zh-CN" altLang="en-US" sz="1100" b="0" dirty="0">
                <a:latin typeface="+mj-ea"/>
                <a:ea typeface="+mj-ea"/>
              </a:endParaRPr>
            </a:p>
          </p:txBody>
        </p:sp>
        <p:sp>
          <p:nvSpPr>
            <p:cNvPr id="27" name="矩形 26"/>
            <p:cNvSpPr/>
            <p:nvPr/>
          </p:nvSpPr>
          <p:spPr>
            <a:xfrm>
              <a:off x="2710830" y="987078"/>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687527" y="92459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29" name="矩形 28"/>
            <p:cNvSpPr/>
            <p:nvPr/>
          </p:nvSpPr>
          <p:spPr>
            <a:xfrm>
              <a:off x="3070870" y="978346"/>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186994" y="987078"/>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181833" y="928029"/>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32" name="矩形 31"/>
            <p:cNvSpPr/>
            <p:nvPr/>
          </p:nvSpPr>
          <p:spPr>
            <a:xfrm>
              <a:off x="4295006" y="91824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33" name="矩形 32"/>
            <p:cNvSpPr/>
            <p:nvPr/>
          </p:nvSpPr>
          <p:spPr>
            <a:xfrm>
              <a:off x="5677155" y="984958"/>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653852" y="92247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35" name="矩形 34"/>
            <p:cNvSpPr/>
            <p:nvPr/>
          </p:nvSpPr>
          <p:spPr>
            <a:xfrm>
              <a:off x="6037195" y="976226"/>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153319" y="984958"/>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148158" y="925909"/>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38" name="矩形 37"/>
            <p:cNvSpPr/>
            <p:nvPr/>
          </p:nvSpPr>
          <p:spPr>
            <a:xfrm>
              <a:off x="7261331" y="91612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39" name="矩形 38"/>
            <p:cNvSpPr/>
            <p:nvPr/>
          </p:nvSpPr>
          <p:spPr>
            <a:xfrm>
              <a:off x="3364334" y="1772816"/>
              <a:ext cx="570632" cy="1059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475297" y="1695784"/>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小</a:t>
              </a:r>
              <a:r>
                <a:rPr lang="en-US" altLang="zh-CN" sz="1100" b="0" dirty="0">
                  <a:solidFill>
                    <a:prstClr val="black"/>
                  </a:solidFill>
                  <a:latin typeface="微软雅黑"/>
                  <a:ea typeface="微软雅黑"/>
                </a:rPr>
                <a:t>ALU</a:t>
              </a:r>
              <a:endParaRPr lang="zh-CN" altLang="en-US" sz="1100" b="0" dirty="0">
                <a:solidFill>
                  <a:prstClr val="black"/>
                </a:solidFill>
                <a:latin typeface="微软雅黑"/>
                <a:ea typeface="微软雅黑"/>
              </a:endParaRPr>
            </a:p>
          </p:txBody>
        </p:sp>
        <p:sp>
          <p:nvSpPr>
            <p:cNvPr id="41" name="矩形 40"/>
            <p:cNvSpPr/>
            <p:nvPr/>
          </p:nvSpPr>
          <p:spPr>
            <a:xfrm>
              <a:off x="3364334" y="2276872"/>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3322898" y="2285466"/>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求阶码差</a:t>
              </a:r>
            </a:p>
          </p:txBody>
        </p:sp>
        <p:sp>
          <p:nvSpPr>
            <p:cNvPr id="43" name="矩形 42"/>
            <p:cNvSpPr/>
            <p:nvPr/>
          </p:nvSpPr>
          <p:spPr>
            <a:xfrm>
              <a:off x="3364334" y="3132789"/>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322898" y="3141383"/>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控制</a:t>
              </a:r>
            </a:p>
          </p:txBody>
        </p:sp>
        <p:sp>
          <p:nvSpPr>
            <p:cNvPr id="45" name="矩形 44"/>
            <p:cNvSpPr/>
            <p:nvPr/>
          </p:nvSpPr>
          <p:spPr>
            <a:xfrm>
              <a:off x="5771121" y="3854698"/>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729685" y="3855377"/>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大</a:t>
              </a:r>
              <a:r>
                <a:rPr lang="en-US" altLang="zh-CN" sz="1100" b="0" dirty="0">
                  <a:solidFill>
                    <a:prstClr val="black"/>
                  </a:solidFill>
                  <a:latin typeface="微软雅黑"/>
                  <a:ea typeface="微软雅黑"/>
                </a:rPr>
                <a:t>ALU</a:t>
              </a:r>
              <a:endParaRPr lang="zh-CN" altLang="en-US" sz="1100" b="0" dirty="0">
                <a:solidFill>
                  <a:prstClr val="black"/>
                </a:solidFill>
                <a:latin typeface="微软雅黑"/>
                <a:ea typeface="微软雅黑"/>
              </a:endParaRPr>
            </a:p>
          </p:txBody>
        </p:sp>
        <p:sp>
          <p:nvSpPr>
            <p:cNvPr id="47" name="矩形 46"/>
            <p:cNvSpPr/>
            <p:nvPr/>
          </p:nvSpPr>
          <p:spPr>
            <a:xfrm>
              <a:off x="5221596" y="3171577"/>
              <a:ext cx="540000" cy="1663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175134" y="3114721"/>
              <a:ext cx="595987"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右移</a:t>
              </a:r>
            </a:p>
          </p:txBody>
        </p:sp>
        <p:sp>
          <p:nvSpPr>
            <p:cNvPr id="49" name="矩形 48"/>
            <p:cNvSpPr/>
            <p:nvPr/>
          </p:nvSpPr>
          <p:spPr>
            <a:xfrm>
              <a:off x="3979354" y="4882866"/>
              <a:ext cx="71169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027692" y="4900055"/>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增加或减少</a:t>
              </a:r>
            </a:p>
          </p:txBody>
        </p:sp>
        <p:sp>
          <p:nvSpPr>
            <p:cNvPr id="55" name="矩形 54"/>
            <p:cNvSpPr/>
            <p:nvPr/>
          </p:nvSpPr>
          <p:spPr>
            <a:xfrm>
              <a:off x="5132519" y="4918818"/>
              <a:ext cx="919916" cy="18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303118" y="4869160"/>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左移或右移</a:t>
              </a:r>
            </a:p>
          </p:txBody>
        </p:sp>
        <p:sp>
          <p:nvSpPr>
            <p:cNvPr id="57" name="矩形 56"/>
            <p:cNvSpPr/>
            <p:nvPr/>
          </p:nvSpPr>
          <p:spPr>
            <a:xfrm>
              <a:off x="4593577" y="5604437"/>
              <a:ext cx="1116000"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4817389" y="5540092"/>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舍入硬件</a:t>
              </a:r>
            </a:p>
          </p:txBody>
        </p:sp>
        <p:sp>
          <p:nvSpPr>
            <p:cNvPr id="59" name="矩形 58"/>
            <p:cNvSpPr/>
            <p:nvPr/>
          </p:nvSpPr>
          <p:spPr>
            <a:xfrm>
              <a:off x="4102285" y="6169534"/>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078982" y="6107051"/>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61" name="矩形 60"/>
            <p:cNvSpPr/>
            <p:nvPr/>
          </p:nvSpPr>
          <p:spPr>
            <a:xfrm>
              <a:off x="4462325" y="6160802"/>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5578449" y="6169534"/>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4573288" y="611048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64" name="矩形 63"/>
            <p:cNvSpPr/>
            <p:nvPr/>
          </p:nvSpPr>
          <p:spPr>
            <a:xfrm>
              <a:off x="5686461" y="6100701"/>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65" name="矩形 64"/>
            <p:cNvSpPr/>
            <p:nvPr/>
          </p:nvSpPr>
          <p:spPr>
            <a:xfrm>
              <a:off x="2617775" y="2747024"/>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547762" y="2651201"/>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69" name="矩形 68"/>
            <p:cNvSpPr/>
            <p:nvPr/>
          </p:nvSpPr>
          <p:spPr>
            <a:xfrm>
              <a:off x="5239307" y="2747975"/>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5169294" y="2652152"/>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1" name="矩形 70"/>
            <p:cNvSpPr/>
            <p:nvPr/>
          </p:nvSpPr>
          <p:spPr>
            <a:xfrm>
              <a:off x="6362575" y="2747975"/>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292562" y="2652152"/>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3" name="矩形 72"/>
            <p:cNvSpPr/>
            <p:nvPr/>
          </p:nvSpPr>
          <p:spPr>
            <a:xfrm>
              <a:off x="4182047" y="4559223"/>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4112034" y="4463400"/>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5" name="矩形 74"/>
            <p:cNvSpPr/>
            <p:nvPr/>
          </p:nvSpPr>
          <p:spPr>
            <a:xfrm>
              <a:off x="5911095" y="4543983"/>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841082" y="4448160"/>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grpSp>
      <p:sp>
        <p:nvSpPr>
          <p:cNvPr id="67" name="矩形 66"/>
          <p:cNvSpPr/>
          <p:nvPr/>
        </p:nvSpPr>
        <p:spPr>
          <a:xfrm>
            <a:off x="2638430" y="944957"/>
            <a:ext cx="2664687" cy="242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610628" y="935329"/>
            <a:ext cx="2664687" cy="242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278458" y="738231"/>
            <a:ext cx="269304" cy="602537"/>
          </a:xfrm>
          <a:prstGeom prst="rect">
            <a:avLst/>
          </a:prstGeom>
          <a:noFill/>
        </p:spPr>
        <p:txBody>
          <a:bodyPr wrap="none" lIns="0" tIns="0" rIns="0" bIns="0" rtlCol="0" anchor="ctr" anchorCtr="0">
            <a:spAutoFit/>
          </a:bodyPr>
          <a:lstStyle/>
          <a:p>
            <a:r>
              <a:rPr lang="en-US" altLang="zh-CN" dirty="0">
                <a:ln>
                  <a:solidFill>
                    <a:schemeClr val="tx1"/>
                  </a:solidFill>
                </a:ln>
                <a:solidFill>
                  <a:srgbClr val="FF0000"/>
                </a:solidFill>
                <a:latin typeface="+mj-ea"/>
                <a:ea typeface="+mj-ea"/>
              </a:rPr>
              <a:t>A</a:t>
            </a:r>
            <a:endParaRPr lang="zh-CN" altLang="en-US" dirty="0">
              <a:ln>
                <a:solidFill>
                  <a:schemeClr val="tx1"/>
                </a:solidFill>
              </a:ln>
              <a:solidFill>
                <a:srgbClr val="FF0000"/>
              </a:solidFill>
              <a:latin typeface="+mj-ea"/>
              <a:ea typeface="+mj-ea"/>
            </a:endParaRPr>
          </a:p>
        </p:txBody>
      </p:sp>
      <p:sp>
        <p:nvSpPr>
          <p:cNvPr id="80" name="TextBox 79"/>
          <p:cNvSpPr txBox="1"/>
          <p:nvPr/>
        </p:nvSpPr>
        <p:spPr>
          <a:xfrm>
            <a:off x="8378952" y="651381"/>
            <a:ext cx="245260" cy="689420"/>
          </a:xfrm>
          <a:prstGeom prst="rect">
            <a:avLst/>
          </a:prstGeom>
          <a:noFill/>
        </p:spPr>
        <p:txBody>
          <a:bodyPr wrap="none" lIns="0" tIns="0" rIns="0" bIns="0" rtlCol="0" anchor="ctr" anchorCtr="0">
            <a:spAutoFit/>
          </a:bodyPr>
          <a:lstStyle/>
          <a:p>
            <a:r>
              <a:rPr lang="en-US" altLang="zh-CN" dirty="0">
                <a:ln>
                  <a:solidFill>
                    <a:schemeClr val="tx1"/>
                  </a:solidFill>
                </a:ln>
                <a:solidFill>
                  <a:srgbClr val="FF0000"/>
                </a:solidFill>
                <a:latin typeface="+mj-ea"/>
                <a:ea typeface="+mj-ea"/>
              </a:rPr>
              <a:t>B</a:t>
            </a:r>
            <a:endParaRPr lang="zh-CN" altLang="en-US" dirty="0">
              <a:ln>
                <a:solidFill>
                  <a:schemeClr val="tx1"/>
                </a:solidFill>
              </a:ln>
              <a:solidFill>
                <a:srgbClr val="FF0000"/>
              </a:solidFill>
              <a:latin typeface="+mj-ea"/>
              <a:ea typeface="+mj-ea"/>
            </a:endParaRPr>
          </a:p>
        </p:txBody>
      </p:sp>
      <p:sp>
        <p:nvSpPr>
          <p:cNvPr id="85" name="TextBox 84"/>
          <p:cNvSpPr txBox="1"/>
          <p:nvPr/>
        </p:nvSpPr>
        <p:spPr>
          <a:xfrm>
            <a:off x="4129525" y="1150107"/>
            <a:ext cx="716543" cy="401648"/>
          </a:xfrm>
          <a:prstGeom prst="rect">
            <a:avLst/>
          </a:prstGeom>
          <a:noFill/>
        </p:spPr>
        <p:txBody>
          <a:bodyPr wrap="none" lIns="0" tIns="0" rIns="0" bIns="0" rtlCol="0" anchor="ctr" anchorCtr="0">
            <a:spAutoFit/>
          </a:bodyPr>
          <a:lstStyle/>
          <a:p>
            <a:r>
              <a:rPr lang="zh-CN" altLang="en-US" baseline="-25000" dirty="0">
                <a:ln>
                  <a:solidFill>
                    <a:schemeClr val="tx1"/>
                  </a:solidFill>
                </a:ln>
                <a:solidFill>
                  <a:srgbClr val="FF0000"/>
                </a:solidFill>
                <a:latin typeface="+mj-ea"/>
                <a:ea typeface="+mj-ea"/>
              </a:rPr>
              <a:t>较小数</a:t>
            </a:r>
          </a:p>
        </p:txBody>
      </p:sp>
      <p:sp>
        <p:nvSpPr>
          <p:cNvPr id="86" name="TextBox 85"/>
          <p:cNvSpPr txBox="1"/>
          <p:nvPr/>
        </p:nvSpPr>
        <p:spPr>
          <a:xfrm>
            <a:off x="7033194" y="1156662"/>
            <a:ext cx="716543" cy="401648"/>
          </a:xfrm>
          <a:prstGeom prst="rect">
            <a:avLst/>
          </a:prstGeom>
          <a:noFill/>
        </p:spPr>
        <p:txBody>
          <a:bodyPr wrap="none" lIns="0" tIns="0" rIns="0" bIns="0" rtlCol="0" anchor="ctr" anchorCtr="0">
            <a:spAutoFit/>
          </a:bodyPr>
          <a:lstStyle/>
          <a:p>
            <a:r>
              <a:rPr lang="zh-CN" altLang="en-US" baseline="-25000" dirty="0">
                <a:ln>
                  <a:solidFill>
                    <a:schemeClr val="tx1"/>
                  </a:solidFill>
                </a:ln>
                <a:solidFill>
                  <a:srgbClr val="FF0000"/>
                </a:solidFill>
                <a:latin typeface="+mj-ea"/>
                <a:ea typeface="+mj-ea"/>
              </a:rPr>
              <a:t>较大数</a:t>
            </a:r>
          </a:p>
        </p:txBody>
      </p:sp>
      <p:sp>
        <p:nvSpPr>
          <p:cNvPr id="88" name="矩形 87"/>
          <p:cNvSpPr/>
          <p:nvPr/>
        </p:nvSpPr>
        <p:spPr>
          <a:xfrm>
            <a:off x="7724112" y="1598747"/>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78"/>
          <p:cNvSpPr txBox="1"/>
          <p:nvPr/>
        </p:nvSpPr>
        <p:spPr>
          <a:xfrm>
            <a:off x="838622" y="3033160"/>
            <a:ext cx="1574488" cy="443198"/>
          </a:xfrm>
          <a:prstGeom prst="rect">
            <a:avLst/>
          </a:prstGeom>
          <a:solidFill>
            <a:schemeClr val="bg1"/>
          </a:solidFill>
          <a:ln>
            <a:solidFill>
              <a:schemeClr val="bg1"/>
            </a:solidFill>
          </a:ln>
        </p:spPr>
        <p:txBody>
          <a:bodyPr wrap="square" lIns="0" tIns="0" rIns="0" bIns="0" rtlCol="0" anchor="ctr" anchorCtr="0">
            <a:spAutoFit/>
          </a:bodyPr>
          <a:lstStyle/>
          <a:p>
            <a:r>
              <a:rPr lang="zh-CN" altLang="en-US" sz="1800" b="0" dirty="0">
                <a:latin typeface="+mj-ea"/>
                <a:ea typeface="+mj-ea"/>
              </a:rPr>
              <a:t>右移较小数</a:t>
            </a:r>
          </a:p>
        </p:txBody>
      </p:sp>
      <p:sp>
        <p:nvSpPr>
          <p:cNvPr id="84" name="TextBox 83"/>
          <p:cNvSpPr txBox="1"/>
          <p:nvPr/>
        </p:nvSpPr>
        <p:spPr>
          <a:xfrm>
            <a:off x="1855162" y="1814424"/>
            <a:ext cx="955391" cy="401648"/>
          </a:xfrm>
          <a:prstGeom prst="rect">
            <a:avLst/>
          </a:prstGeom>
          <a:noFill/>
        </p:spPr>
        <p:txBody>
          <a:bodyPr wrap="none" lIns="0" tIns="0" rIns="0" bIns="0" rtlCol="0" anchor="ctr" anchorCtr="0">
            <a:spAutoFit/>
          </a:bodyPr>
          <a:lstStyle/>
          <a:p>
            <a:r>
              <a:rPr lang="zh-CN" altLang="en-US" baseline="-25000" dirty="0">
                <a:ln>
                  <a:solidFill>
                    <a:schemeClr val="tx1"/>
                  </a:solidFill>
                </a:ln>
                <a:solidFill>
                  <a:srgbClr val="FF0000"/>
                </a:solidFill>
                <a:latin typeface="+mj-ea"/>
                <a:ea typeface="+mj-ea"/>
              </a:rPr>
              <a:t>较大阶码</a:t>
            </a:r>
          </a:p>
        </p:txBody>
      </p:sp>
      <p:cxnSp>
        <p:nvCxnSpPr>
          <p:cNvPr id="68"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1" name="Picture 4" descr="E:\学校\2012110922144630394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58046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1.11022E-16 1.11111E-6 C 0.00625 0.01666 0.00247 0.00416 0.00104 0.04629 C 0.00052 0.06064 -0.00013 0.07476 -0.00208 0.08888 C -0.00247 0.10486 -0.0026 0.12106 -0.00312 0.13703 C -0.00326 0.14189 -0.00221 0.14838 -0.00417 0.15185 C -0.00612 0.15532 -0.00977 0.153 -0.0125 0.1537 C -0.02943 0.15 -0.05703 0.14305 -0.06771 0.15555 C -0.07617 0.1655 -0.06979 0.20925 -0.06979 0.20925 C -0.0694 0.22338 -0.06953 0.23773 -0.06875 0.25185 C -0.06849 0.25578 -0.06667 0.26296 -0.06667 0.26296 C -0.06771 0.30486 -0.06771 0.29004 -0.06771 0.3074 " pathEditMode="relative" ptsTypes="ffffffffffA">
                                      <p:cBhvr>
                                        <p:cTn id="6" dur="2000" fill="hold"/>
                                        <p:tgtEl>
                                          <p:spTgt spid="86"/>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1.04167E-6 -7.40741E-7 C 0.00039 0.03727 -0.00977 0.08032 0.00104 0.1125 C 0.00755 0.13195 0.02604 0.11343 0.03854 0.11435 C 0.05456 0.11528 0.07044 0.1169 0.08646 0.11806 C 0.08489 0.1831 0.08333 0.24792 0.08333 0.31343 " pathEditMode="relative" rAng="0" ptsTypes="ffffA">
                                      <p:cBhvr>
                                        <p:cTn id="8" dur="2000" fill="hold"/>
                                        <p:tgtEl>
                                          <p:spTgt spid="85"/>
                                        </p:tgtEl>
                                        <p:attrNameLst>
                                          <p:attrName>ppt_x</p:attrName>
                                          <p:attrName>ppt_y</p:attrName>
                                        </p:attrNameLst>
                                      </p:cBhvr>
                                      <p:rCtr x="3828" y="15671"/>
                                    </p:animMotion>
                                  </p:childTnLst>
                                </p:cTn>
                              </p:par>
                              <p:par>
                                <p:cTn id="9" presetID="0" presetClass="path" presetSubtype="0" accel="50000" decel="50000" fill="hold" grpId="0" nodeType="withEffect">
                                  <p:stCondLst>
                                    <p:cond delay="0"/>
                                  </p:stCondLst>
                                  <p:childTnLst>
                                    <p:animMotion origin="layout" path="M -7.29167E-6 2.59259E-6 C 0.00051 0.00995 0.00208 0.01967 0.00208 0.02963 C 0.00208 0.06296 0.00038 0.08449 -0.00209 0.11481 C 0.00051 0.19305 -0.00183 0.11643 -7.29167E-6 0.27222 C 0.00025 0.29143 -0.00027 0.31065 0.00104 0.32963 C 0.00156 0.3375 0.01354 0.33889 0.01354 0.33889 C 0.0638 0.33541 0.08463 0.33518 0.14895 0.33518 " pathEditMode="relative" ptsTypes="ffffffA">
                                      <p:cBhvr>
                                        <p:cTn id="10" dur="2000" fill="hold"/>
                                        <p:tgtEl>
                                          <p:spTgt spid="8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mj-lt"/>
            </a:endParaRPr>
          </a:p>
        </p:txBody>
      </p:sp>
      <p:sp>
        <p:nvSpPr>
          <p:cNvPr id="82946" name="文本框 10"/>
          <p:cNvSpPr txBox="1">
            <a:spLocks noChangeArrowheads="1"/>
          </p:cNvSpPr>
          <p:nvPr/>
        </p:nvSpPr>
        <p:spPr bwMode="auto">
          <a:xfrm>
            <a:off x="1523714" y="2096852"/>
            <a:ext cx="9144000" cy="886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30000"/>
              </a:lnSpc>
            </a:pPr>
            <a:r>
              <a:rPr lang="en-US" altLang="zh-CN" sz="4400" dirty="0">
                <a:solidFill>
                  <a:schemeClr val="bg1"/>
                </a:solidFill>
                <a:latin typeface="微软雅黑" charset="0"/>
                <a:ea typeface="微软雅黑" charset="0"/>
                <a:cs typeface="微软雅黑" charset="0"/>
              </a:rPr>
              <a:t>3.5.1</a:t>
            </a:r>
            <a:r>
              <a:rPr lang="zh-CN" altLang="en-US" sz="4400" dirty="0">
                <a:solidFill>
                  <a:schemeClr val="bg1"/>
                </a:solidFill>
                <a:latin typeface="微软雅黑" charset="0"/>
                <a:ea typeface="微软雅黑" charset="0"/>
                <a:cs typeface="微软雅黑" charset="0"/>
              </a:rPr>
              <a:t> 浮点运算的基本概念和问题</a:t>
            </a:r>
            <a:endParaRPr lang="en-US" altLang="zh-CN" sz="4400" dirty="0">
              <a:solidFill>
                <a:schemeClr val="bg1"/>
              </a:solidFill>
              <a:latin typeface="微软雅黑" charset="0"/>
              <a:ea typeface="微软雅黑" charset="0"/>
              <a:cs typeface="微软雅黑" charset="0"/>
            </a:endParaRPr>
          </a:p>
        </p:txBody>
      </p:sp>
      <p:sp>
        <p:nvSpPr>
          <p:cNvPr id="5" name="矩形 4"/>
          <p:cNvSpPr/>
          <p:nvPr/>
        </p:nvSpPr>
        <p:spPr>
          <a:xfrm>
            <a:off x="-144016" y="3140968"/>
            <a:ext cx="12395906" cy="849463"/>
          </a:xfrm>
          <a:prstGeom prst="rect">
            <a:avLst/>
          </a:prstGeom>
        </p:spPr>
        <p:txBody>
          <a:bodyPr wrap="square">
            <a:spAutoFit/>
          </a:bodyPr>
          <a:lstStyle/>
          <a:p>
            <a:pPr>
              <a:lnSpc>
                <a:spcPct val="100000"/>
              </a:lnSpc>
            </a:pPr>
            <a:r>
              <a:rPr lang="en-US" altLang="zh-CN" sz="2400" dirty="0">
                <a:solidFill>
                  <a:schemeClr val="bg1"/>
                </a:solidFill>
                <a:latin typeface="Comic Sans MS" panose="030F0702030302020204" pitchFamily="66" charset="0"/>
                <a:ea typeface="HanziPen SC" charset="-122"/>
                <a:cs typeface="HanziPen SC" charset="-122"/>
              </a:rPr>
              <a:t>“S</a:t>
            </a:r>
            <a:r>
              <a:rPr lang="zh-CN" altLang="en-US" sz="2400" dirty="0">
                <a:solidFill>
                  <a:schemeClr val="bg1"/>
                </a:solidFill>
                <a:latin typeface="Comic Sans MS" panose="030F0702030302020204" pitchFamily="66" charset="0"/>
                <a:ea typeface="HanziPen SC" charset="-122"/>
                <a:cs typeface="HanziPen SC" charset="-122"/>
              </a:rPr>
              <a:t>peed gets you nowhere if you</a:t>
            </a:r>
            <a:r>
              <a:rPr lang="en-US" altLang="zh-CN" sz="2400" dirty="0">
                <a:solidFill>
                  <a:schemeClr val="bg1"/>
                </a:solidFill>
                <a:latin typeface="Comic Sans MS" panose="030F0702030302020204" pitchFamily="66" charset="0"/>
                <a:ea typeface="HanziPen SC" charset="-122"/>
                <a:cs typeface="HanziPen SC" charset="-122"/>
              </a:rPr>
              <a:t>’</a:t>
            </a:r>
            <a:r>
              <a:rPr lang="zh-CN" altLang="en-US" sz="2400" dirty="0">
                <a:solidFill>
                  <a:schemeClr val="bg1"/>
                </a:solidFill>
                <a:latin typeface="Comic Sans MS" panose="030F0702030302020204" pitchFamily="66" charset="0"/>
                <a:ea typeface="HanziPen SC" charset="-122"/>
                <a:cs typeface="HanziPen SC" charset="-122"/>
              </a:rPr>
              <a:t>re headed the wrong way</a:t>
            </a:r>
            <a:r>
              <a:rPr lang="en-US" altLang="zh-CN" sz="2400" dirty="0">
                <a:solidFill>
                  <a:schemeClr val="bg1"/>
                </a:solidFill>
                <a:latin typeface="Comic Sans MS" panose="030F0702030302020204" pitchFamily="66" charset="0"/>
                <a:ea typeface="HanziPen SC" charset="-122"/>
                <a:cs typeface="HanziPen SC" charset="-122"/>
              </a:rPr>
              <a:t>”</a:t>
            </a:r>
            <a:r>
              <a:rPr lang="zh-CN" altLang="en-US" sz="2400" dirty="0">
                <a:solidFill>
                  <a:schemeClr val="bg1"/>
                </a:solidFill>
                <a:latin typeface="Comic Sans MS" panose="030F0702030302020204" pitchFamily="66" charset="0"/>
                <a:ea typeface="HanziPen SC" charset="-122"/>
                <a:cs typeface="HanziPen SC" charset="-122"/>
              </a:rPr>
              <a:t> </a:t>
            </a:r>
            <a:endParaRPr lang="en-US" altLang="zh-CN" sz="2400" dirty="0">
              <a:solidFill>
                <a:schemeClr val="bg1"/>
              </a:solidFill>
              <a:latin typeface="Comic Sans MS" panose="030F0702030302020204" pitchFamily="66" charset="0"/>
              <a:ea typeface="HanziPen SC" charset="-122"/>
              <a:cs typeface="HanziPen SC" charset="-122"/>
            </a:endParaRPr>
          </a:p>
          <a:p>
            <a:pPr>
              <a:lnSpc>
                <a:spcPct val="100000"/>
              </a:lnSpc>
            </a:pPr>
            <a:r>
              <a:rPr lang="en-US" altLang="zh-CN" sz="2400" dirty="0">
                <a:solidFill>
                  <a:schemeClr val="bg1"/>
                </a:solidFill>
                <a:latin typeface="Comic Sans MS" panose="030F0702030302020204" pitchFamily="66" charset="0"/>
                <a:ea typeface="HanziPen SC" charset="-122"/>
                <a:cs typeface="HanziPen SC" charset="-122"/>
              </a:rPr>
              <a:t>                                                       ——</a:t>
            </a:r>
            <a:r>
              <a:rPr lang="zh-CN" altLang="en-US" sz="2400" dirty="0">
                <a:solidFill>
                  <a:schemeClr val="bg1"/>
                </a:solidFill>
                <a:latin typeface="Comic Sans MS" panose="030F0702030302020204" pitchFamily="66" charset="0"/>
                <a:ea typeface="HanziPen SC" charset="-122"/>
                <a:cs typeface="HanziPen SC" charset="-122"/>
              </a:rPr>
              <a:t> </a:t>
            </a:r>
            <a:r>
              <a:rPr lang="en-US" altLang="zh-CN" sz="2400" dirty="0">
                <a:solidFill>
                  <a:schemeClr val="bg1"/>
                </a:solidFill>
                <a:latin typeface="Comic Sans MS" panose="030F0702030302020204" pitchFamily="66" charset="0"/>
                <a:ea typeface="HanziPen SC" charset="-122"/>
                <a:cs typeface="HanziPen SC" charset="-122"/>
              </a:rPr>
              <a:t>American</a:t>
            </a:r>
            <a:r>
              <a:rPr lang="zh-CN" altLang="en-US" sz="2400" dirty="0">
                <a:solidFill>
                  <a:schemeClr val="bg1"/>
                </a:solidFill>
                <a:latin typeface="Comic Sans MS" panose="030F0702030302020204" pitchFamily="66" charset="0"/>
                <a:ea typeface="HanziPen SC" charset="-122"/>
                <a:cs typeface="HanziPen SC" charset="-122"/>
              </a:rPr>
              <a:t> </a:t>
            </a:r>
            <a:r>
              <a:rPr lang="en-US" altLang="zh-CN" sz="2400" dirty="0">
                <a:solidFill>
                  <a:schemeClr val="bg1"/>
                </a:solidFill>
                <a:latin typeface="Comic Sans MS" panose="030F0702030302020204" pitchFamily="66" charset="0"/>
                <a:ea typeface="HanziPen SC" charset="-122"/>
                <a:cs typeface="HanziPen SC" charset="-122"/>
              </a:rPr>
              <a:t>Proverb</a:t>
            </a:r>
            <a:endParaRPr lang="zh-CN" altLang="en-US" sz="2400" dirty="0">
              <a:solidFill>
                <a:schemeClr val="bg1"/>
              </a:solidFill>
              <a:latin typeface="Comic Sans MS" panose="030F0702030302020204" pitchFamily="66" charset="0"/>
              <a:ea typeface="HanziPen SC" charset="-122"/>
              <a:cs typeface="HanziPen SC" charset="-122"/>
            </a:endParaRPr>
          </a:p>
        </p:txBody>
      </p:sp>
    </p:spTree>
    <p:extLst>
      <p:ext uri="{BB962C8B-B14F-4D97-AF65-F5344CB8AC3E}">
        <p14:creationId xmlns:p14="http://schemas.microsoft.com/office/powerpoint/2010/main" val="912798736"/>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浮点数加法运算的硬件逻辑结构图</a:t>
            </a:r>
          </a:p>
        </p:txBody>
      </p:sp>
      <p:grpSp>
        <p:nvGrpSpPr>
          <p:cNvPr id="77" name="组合 76"/>
          <p:cNvGrpSpPr/>
          <p:nvPr/>
        </p:nvGrpSpPr>
        <p:grpSpPr>
          <a:xfrm>
            <a:off x="1989750" y="908720"/>
            <a:ext cx="7403994" cy="5502867"/>
            <a:chOff x="1989750" y="908720"/>
            <a:chExt cx="7403994" cy="5502867"/>
          </a:xfrm>
        </p:grpSpPr>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94806" y="908720"/>
              <a:ext cx="6093916" cy="5502867"/>
            </a:xfrm>
            <a:prstGeom prst="rect">
              <a:avLst/>
            </a:prstGeom>
            <a:noFill/>
          </p:spPr>
        </p:pic>
        <p:sp>
          <p:nvSpPr>
            <p:cNvPr id="13" name="TextBox 12"/>
            <p:cNvSpPr txBox="1"/>
            <p:nvPr/>
          </p:nvSpPr>
          <p:spPr>
            <a:xfrm>
              <a:off x="7764163" y="1628800"/>
              <a:ext cx="923330"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比较阶码</a:t>
              </a:r>
            </a:p>
          </p:txBody>
        </p:sp>
        <p:sp>
          <p:nvSpPr>
            <p:cNvPr id="15" name="TextBox 14"/>
            <p:cNvSpPr txBox="1"/>
            <p:nvPr/>
          </p:nvSpPr>
          <p:spPr>
            <a:xfrm>
              <a:off x="7674398" y="2996952"/>
              <a:ext cx="1102866"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17" name="矩形 16"/>
            <p:cNvSpPr/>
            <p:nvPr/>
          </p:nvSpPr>
          <p:spPr>
            <a:xfrm>
              <a:off x="7463358" y="3660153"/>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8053505" y="3784896"/>
              <a:ext cx="344646"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19" name="矩形 18"/>
            <p:cNvSpPr/>
            <p:nvPr/>
          </p:nvSpPr>
          <p:spPr>
            <a:xfrm>
              <a:off x="7441144" y="4869160"/>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8087969" y="4869160"/>
              <a:ext cx="275718"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20" name="矩形 19"/>
            <p:cNvSpPr/>
            <p:nvPr/>
          </p:nvSpPr>
          <p:spPr>
            <a:xfrm>
              <a:off x="7593544" y="5562358"/>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8122010" y="5454992"/>
              <a:ext cx="206788"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23" name="TextBox 22"/>
            <p:cNvSpPr txBox="1"/>
            <p:nvPr/>
          </p:nvSpPr>
          <p:spPr>
            <a:xfrm>
              <a:off x="1989750" y="1301012"/>
              <a:ext cx="64" cy="236731"/>
            </a:xfrm>
            <a:prstGeom prst="rect">
              <a:avLst/>
            </a:prstGeom>
            <a:solidFill>
              <a:schemeClr val="bg1"/>
            </a:solidFill>
            <a:ln>
              <a:solidFill>
                <a:schemeClr val="bg1"/>
              </a:solidFill>
            </a:ln>
          </p:spPr>
          <p:txBody>
            <a:bodyPr wrap="none" lIns="0" tIns="0" rIns="0" bIns="0" rtlCol="0" anchor="ctr" anchorCtr="0">
              <a:spAutoFit/>
            </a:bodyPr>
            <a:lstStyle/>
            <a:p>
              <a:endParaRPr lang="zh-CN" altLang="en-US" sz="1100" b="0" dirty="0">
                <a:latin typeface="+mj-ea"/>
                <a:ea typeface="+mj-ea"/>
              </a:endParaRPr>
            </a:p>
          </p:txBody>
        </p:sp>
        <p:sp>
          <p:nvSpPr>
            <p:cNvPr id="27" name="矩形 26"/>
            <p:cNvSpPr/>
            <p:nvPr/>
          </p:nvSpPr>
          <p:spPr>
            <a:xfrm>
              <a:off x="2710830" y="987078"/>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687527" y="92459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29" name="矩形 28"/>
            <p:cNvSpPr/>
            <p:nvPr/>
          </p:nvSpPr>
          <p:spPr>
            <a:xfrm>
              <a:off x="3070870" y="978346"/>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186994" y="987078"/>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181833" y="928029"/>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32" name="矩形 31"/>
            <p:cNvSpPr/>
            <p:nvPr/>
          </p:nvSpPr>
          <p:spPr>
            <a:xfrm>
              <a:off x="4295006" y="91824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33" name="矩形 32"/>
            <p:cNvSpPr/>
            <p:nvPr/>
          </p:nvSpPr>
          <p:spPr>
            <a:xfrm>
              <a:off x="5677155" y="984958"/>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653852" y="92247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35" name="矩形 34"/>
            <p:cNvSpPr/>
            <p:nvPr/>
          </p:nvSpPr>
          <p:spPr>
            <a:xfrm>
              <a:off x="6037195" y="976226"/>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153319" y="984958"/>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148158" y="925909"/>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38" name="矩形 37"/>
            <p:cNvSpPr/>
            <p:nvPr/>
          </p:nvSpPr>
          <p:spPr>
            <a:xfrm>
              <a:off x="7261331" y="91612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39" name="矩形 38"/>
            <p:cNvSpPr/>
            <p:nvPr/>
          </p:nvSpPr>
          <p:spPr>
            <a:xfrm>
              <a:off x="3364334" y="1772816"/>
              <a:ext cx="570632" cy="1059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475297" y="1695784"/>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小</a:t>
              </a:r>
              <a:r>
                <a:rPr lang="en-US" altLang="zh-CN" sz="1100" b="0" dirty="0">
                  <a:solidFill>
                    <a:prstClr val="black"/>
                  </a:solidFill>
                  <a:latin typeface="微软雅黑"/>
                  <a:ea typeface="微软雅黑"/>
                </a:rPr>
                <a:t>ALU</a:t>
              </a:r>
              <a:endParaRPr lang="zh-CN" altLang="en-US" sz="1100" b="0" dirty="0">
                <a:solidFill>
                  <a:prstClr val="black"/>
                </a:solidFill>
                <a:latin typeface="微软雅黑"/>
                <a:ea typeface="微软雅黑"/>
              </a:endParaRPr>
            </a:p>
          </p:txBody>
        </p:sp>
        <p:sp>
          <p:nvSpPr>
            <p:cNvPr id="41" name="矩形 40"/>
            <p:cNvSpPr/>
            <p:nvPr/>
          </p:nvSpPr>
          <p:spPr>
            <a:xfrm>
              <a:off x="3364334" y="2276872"/>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3322898" y="2285466"/>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求阶码差</a:t>
              </a:r>
            </a:p>
          </p:txBody>
        </p:sp>
        <p:sp>
          <p:nvSpPr>
            <p:cNvPr id="43" name="矩形 42"/>
            <p:cNvSpPr/>
            <p:nvPr/>
          </p:nvSpPr>
          <p:spPr>
            <a:xfrm>
              <a:off x="3364334" y="3132789"/>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322898" y="3141383"/>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控制</a:t>
              </a:r>
            </a:p>
          </p:txBody>
        </p:sp>
        <p:sp>
          <p:nvSpPr>
            <p:cNvPr id="45" name="矩形 44"/>
            <p:cNvSpPr/>
            <p:nvPr/>
          </p:nvSpPr>
          <p:spPr>
            <a:xfrm>
              <a:off x="5771121" y="3854698"/>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729685" y="3855377"/>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大</a:t>
              </a:r>
              <a:r>
                <a:rPr lang="en-US" altLang="zh-CN" sz="1100" b="0" dirty="0">
                  <a:solidFill>
                    <a:prstClr val="black"/>
                  </a:solidFill>
                  <a:latin typeface="微软雅黑"/>
                  <a:ea typeface="微软雅黑"/>
                </a:rPr>
                <a:t>ALU</a:t>
              </a:r>
              <a:endParaRPr lang="zh-CN" altLang="en-US" sz="1100" b="0" dirty="0">
                <a:solidFill>
                  <a:prstClr val="black"/>
                </a:solidFill>
                <a:latin typeface="微软雅黑"/>
                <a:ea typeface="微软雅黑"/>
              </a:endParaRPr>
            </a:p>
          </p:txBody>
        </p:sp>
        <p:sp>
          <p:nvSpPr>
            <p:cNvPr id="47" name="矩形 46"/>
            <p:cNvSpPr/>
            <p:nvPr/>
          </p:nvSpPr>
          <p:spPr>
            <a:xfrm>
              <a:off x="5221596" y="3171577"/>
              <a:ext cx="540000" cy="1663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175134" y="3114721"/>
              <a:ext cx="595987"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右移</a:t>
              </a:r>
            </a:p>
          </p:txBody>
        </p:sp>
        <p:sp>
          <p:nvSpPr>
            <p:cNvPr id="49" name="矩形 48"/>
            <p:cNvSpPr/>
            <p:nvPr/>
          </p:nvSpPr>
          <p:spPr>
            <a:xfrm>
              <a:off x="3979354" y="4882866"/>
              <a:ext cx="71169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027692" y="4900055"/>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增加或减少</a:t>
              </a:r>
            </a:p>
          </p:txBody>
        </p:sp>
        <p:sp>
          <p:nvSpPr>
            <p:cNvPr id="55" name="矩形 54"/>
            <p:cNvSpPr/>
            <p:nvPr/>
          </p:nvSpPr>
          <p:spPr>
            <a:xfrm>
              <a:off x="5132519" y="4918818"/>
              <a:ext cx="919916" cy="18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303118" y="4869160"/>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左移或右移</a:t>
              </a:r>
            </a:p>
          </p:txBody>
        </p:sp>
        <p:sp>
          <p:nvSpPr>
            <p:cNvPr id="57" name="矩形 56"/>
            <p:cNvSpPr/>
            <p:nvPr/>
          </p:nvSpPr>
          <p:spPr>
            <a:xfrm>
              <a:off x="4593577" y="5604437"/>
              <a:ext cx="1116000"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4817389" y="5540092"/>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舍入硬件</a:t>
              </a:r>
            </a:p>
          </p:txBody>
        </p:sp>
        <p:sp>
          <p:nvSpPr>
            <p:cNvPr id="59" name="矩形 58"/>
            <p:cNvSpPr/>
            <p:nvPr/>
          </p:nvSpPr>
          <p:spPr>
            <a:xfrm>
              <a:off x="4102285" y="6169534"/>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078982" y="6107051"/>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61" name="矩形 60"/>
            <p:cNvSpPr/>
            <p:nvPr/>
          </p:nvSpPr>
          <p:spPr>
            <a:xfrm>
              <a:off x="4462325" y="6160802"/>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5578449" y="6169534"/>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4573288" y="611048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64" name="矩形 63"/>
            <p:cNvSpPr/>
            <p:nvPr/>
          </p:nvSpPr>
          <p:spPr>
            <a:xfrm>
              <a:off x="5686461" y="6100701"/>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65" name="矩形 64"/>
            <p:cNvSpPr/>
            <p:nvPr/>
          </p:nvSpPr>
          <p:spPr>
            <a:xfrm>
              <a:off x="2617775" y="2747024"/>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547762" y="2651201"/>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69" name="矩形 68"/>
            <p:cNvSpPr/>
            <p:nvPr/>
          </p:nvSpPr>
          <p:spPr>
            <a:xfrm>
              <a:off x="5239307" y="2747975"/>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5169294" y="2652152"/>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1" name="矩形 70"/>
            <p:cNvSpPr/>
            <p:nvPr/>
          </p:nvSpPr>
          <p:spPr>
            <a:xfrm>
              <a:off x="6362575" y="2747975"/>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292562" y="2652152"/>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3" name="矩形 72"/>
            <p:cNvSpPr/>
            <p:nvPr/>
          </p:nvSpPr>
          <p:spPr>
            <a:xfrm>
              <a:off x="4182047" y="4559223"/>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4112034" y="4463400"/>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5" name="矩形 74"/>
            <p:cNvSpPr/>
            <p:nvPr/>
          </p:nvSpPr>
          <p:spPr>
            <a:xfrm>
              <a:off x="5911095" y="4543983"/>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841082" y="4448160"/>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grpSp>
      <p:sp>
        <p:nvSpPr>
          <p:cNvPr id="67" name="矩形 66"/>
          <p:cNvSpPr/>
          <p:nvPr/>
        </p:nvSpPr>
        <p:spPr>
          <a:xfrm>
            <a:off x="2638430" y="944957"/>
            <a:ext cx="2664687" cy="242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610628" y="935329"/>
            <a:ext cx="2664687" cy="242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278458" y="738231"/>
            <a:ext cx="269304" cy="602537"/>
          </a:xfrm>
          <a:prstGeom prst="rect">
            <a:avLst/>
          </a:prstGeom>
          <a:noFill/>
        </p:spPr>
        <p:txBody>
          <a:bodyPr wrap="none" lIns="0" tIns="0" rIns="0" bIns="0" rtlCol="0" anchor="ctr" anchorCtr="0">
            <a:spAutoFit/>
          </a:bodyPr>
          <a:lstStyle/>
          <a:p>
            <a:r>
              <a:rPr lang="en-US" altLang="zh-CN" dirty="0">
                <a:ln>
                  <a:solidFill>
                    <a:schemeClr val="tx1"/>
                  </a:solidFill>
                </a:ln>
                <a:solidFill>
                  <a:srgbClr val="FF0000"/>
                </a:solidFill>
                <a:latin typeface="+mj-ea"/>
                <a:ea typeface="+mj-ea"/>
              </a:rPr>
              <a:t>A</a:t>
            </a:r>
            <a:endParaRPr lang="zh-CN" altLang="en-US" dirty="0">
              <a:ln>
                <a:solidFill>
                  <a:schemeClr val="tx1"/>
                </a:solidFill>
              </a:ln>
              <a:solidFill>
                <a:srgbClr val="FF0000"/>
              </a:solidFill>
              <a:latin typeface="+mj-ea"/>
              <a:ea typeface="+mj-ea"/>
            </a:endParaRPr>
          </a:p>
        </p:txBody>
      </p:sp>
      <p:sp>
        <p:nvSpPr>
          <p:cNvPr id="80" name="TextBox 79"/>
          <p:cNvSpPr txBox="1"/>
          <p:nvPr/>
        </p:nvSpPr>
        <p:spPr>
          <a:xfrm>
            <a:off x="8378952" y="651381"/>
            <a:ext cx="245260" cy="689420"/>
          </a:xfrm>
          <a:prstGeom prst="rect">
            <a:avLst/>
          </a:prstGeom>
          <a:noFill/>
        </p:spPr>
        <p:txBody>
          <a:bodyPr wrap="none" lIns="0" tIns="0" rIns="0" bIns="0" rtlCol="0" anchor="ctr" anchorCtr="0">
            <a:spAutoFit/>
          </a:bodyPr>
          <a:lstStyle/>
          <a:p>
            <a:r>
              <a:rPr lang="en-US" altLang="zh-CN" dirty="0">
                <a:ln>
                  <a:solidFill>
                    <a:schemeClr val="tx1"/>
                  </a:solidFill>
                </a:ln>
                <a:solidFill>
                  <a:srgbClr val="FF0000"/>
                </a:solidFill>
                <a:latin typeface="+mj-ea"/>
                <a:ea typeface="+mj-ea"/>
              </a:rPr>
              <a:t>B</a:t>
            </a:r>
            <a:endParaRPr lang="zh-CN" altLang="en-US" dirty="0">
              <a:ln>
                <a:solidFill>
                  <a:schemeClr val="tx1"/>
                </a:solidFill>
              </a:ln>
              <a:solidFill>
                <a:srgbClr val="FF0000"/>
              </a:solidFill>
              <a:latin typeface="+mj-ea"/>
              <a:ea typeface="+mj-ea"/>
            </a:endParaRPr>
          </a:p>
        </p:txBody>
      </p:sp>
      <p:sp>
        <p:nvSpPr>
          <p:cNvPr id="85" name="TextBox 84"/>
          <p:cNvSpPr txBox="1"/>
          <p:nvPr/>
        </p:nvSpPr>
        <p:spPr>
          <a:xfrm>
            <a:off x="5130120" y="3300732"/>
            <a:ext cx="716543" cy="401648"/>
          </a:xfrm>
          <a:prstGeom prst="rect">
            <a:avLst/>
          </a:prstGeom>
          <a:noFill/>
        </p:spPr>
        <p:txBody>
          <a:bodyPr wrap="none" lIns="0" tIns="0" rIns="0" bIns="0" rtlCol="0" anchor="ctr" anchorCtr="0">
            <a:spAutoFit/>
          </a:bodyPr>
          <a:lstStyle/>
          <a:p>
            <a:r>
              <a:rPr lang="zh-CN" altLang="en-US" baseline="-25000" dirty="0">
                <a:ln>
                  <a:solidFill>
                    <a:schemeClr val="tx1"/>
                  </a:solidFill>
                </a:ln>
                <a:solidFill>
                  <a:srgbClr val="FF0000"/>
                </a:solidFill>
                <a:latin typeface="+mj-ea"/>
                <a:ea typeface="+mj-ea"/>
              </a:rPr>
              <a:t>较小数</a:t>
            </a:r>
          </a:p>
        </p:txBody>
      </p:sp>
      <p:sp>
        <p:nvSpPr>
          <p:cNvPr id="86" name="TextBox 85"/>
          <p:cNvSpPr txBox="1"/>
          <p:nvPr/>
        </p:nvSpPr>
        <p:spPr>
          <a:xfrm>
            <a:off x="6210131" y="3280588"/>
            <a:ext cx="716543" cy="401648"/>
          </a:xfrm>
          <a:prstGeom prst="rect">
            <a:avLst/>
          </a:prstGeom>
          <a:noFill/>
        </p:spPr>
        <p:txBody>
          <a:bodyPr wrap="none" lIns="0" tIns="0" rIns="0" bIns="0" rtlCol="0" anchor="ctr" anchorCtr="0">
            <a:spAutoFit/>
          </a:bodyPr>
          <a:lstStyle/>
          <a:p>
            <a:r>
              <a:rPr lang="zh-CN" altLang="en-US" baseline="-25000" dirty="0">
                <a:ln>
                  <a:solidFill>
                    <a:schemeClr val="tx1"/>
                  </a:solidFill>
                </a:ln>
                <a:solidFill>
                  <a:srgbClr val="FF0000"/>
                </a:solidFill>
                <a:latin typeface="+mj-ea"/>
                <a:ea typeface="+mj-ea"/>
              </a:rPr>
              <a:t>较大数</a:t>
            </a:r>
          </a:p>
        </p:txBody>
      </p:sp>
      <p:sp>
        <p:nvSpPr>
          <p:cNvPr id="87" name="TextBox 86"/>
          <p:cNvSpPr txBox="1"/>
          <p:nvPr/>
        </p:nvSpPr>
        <p:spPr>
          <a:xfrm>
            <a:off x="5551809" y="3721386"/>
            <a:ext cx="955391" cy="401648"/>
          </a:xfrm>
          <a:prstGeom prst="rect">
            <a:avLst/>
          </a:prstGeom>
          <a:noFill/>
        </p:spPr>
        <p:txBody>
          <a:bodyPr wrap="none" lIns="0" tIns="0" rIns="0" bIns="0" rtlCol="0" anchor="ctr" anchorCtr="0">
            <a:spAutoFit/>
          </a:bodyPr>
          <a:lstStyle/>
          <a:p>
            <a:r>
              <a:rPr lang="zh-CN" altLang="en-US" baseline="-25000" dirty="0">
                <a:ln>
                  <a:solidFill>
                    <a:schemeClr val="tx1"/>
                  </a:solidFill>
                </a:ln>
                <a:solidFill>
                  <a:srgbClr val="FF0000"/>
                </a:solidFill>
                <a:latin typeface="+mj-ea"/>
                <a:ea typeface="+mj-ea"/>
              </a:rPr>
              <a:t>尾数相加</a:t>
            </a:r>
          </a:p>
        </p:txBody>
      </p:sp>
      <p:sp>
        <p:nvSpPr>
          <p:cNvPr id="88" name="矩形 87"/>
          <p:cNvSpPr/>
          <p:nvPr/>
        </p:nvSpPr>
        <p:spPr>
          <a:xfrm>
            <a:off x="7724112" y="1598747"/>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78"/>
          <p:cNvSpPr txBox="1"/>
          <p:nvPr/>
        </p:nvSpPr>
        <p:spPr>
          <a:xfrm>
            <a:off x="838622" y="3583440"/>
            <a:ext cx="1574488" cy="387350"/>
          </a:xfrm>
          <a:prstGeom prst="rect">
            <a:avLst/>
          </a:prstGeom>
          <a:solidFill>
            <a:schemeClr val="bg1"/>
          </a:solidFill>
          <a:ln>
            <a:solidFill>
              <a:schemeClr val="bg1"/>
            </a:solidFill>
          </a:ln>
        </p:spPr>
        <p:txBody>
          <a:bodyPr wrap="square" lIns="0" tIns="0" rIns="0" bIns="0" rtlCol="0" anchor="ctr" anchorCtr="0">
            <a:spAutoFit/>
          </a:bodyPr>
          <a:lstStyle/>
          <a:p>
            <a:r>
              <a:rPr lang="zh-CN" altLang="en-US" sz="1800" b="0" dirty="0">
                <a:latin typeface="+mj-ea"/>
                <a:ea typeface="+mj-ea"/>
              </a:rPr>
              <a:t>尾数相加</a:t>
            </a:r>
          </a:p>
        </p:txBody>
      </p:sp>
      <p:sp>
        <p:nvSpPr>
          <p:cNvPr id="81" name="TextBox 80"/>
          <p:cNvSpPr txBox="1"/>
          <p:nvPr/>
        </p:nvSpPr>
        <p:spPr>
          <a:xfrm>
            <a:off x="3587360" y="4121054"/>
            <a:ext cx="955391" cy="401648"/>
          </a:xfrm>
          <a:prstGeom prst="rect">
            <a:avLst/>
          </a:prstGeom>
          <a:noFill/>
        </p:spPr>
        <p:txBody>
          <a:bodyPr wrap="none" lIns="0" tIns="0" rIns="0" bIns="0" rtlCol="0" anchor="ctr" anchorCtr="0">
            <a:spAutoFit/>
          </a:bodyPr>
          <a:lstStyle/>
          <a:p>
            <a:r>
              <a:rPr lang="zh-CN" altLang="en-US" baseline="-25000" dirty="0">
                <a:ln>
                  <a:solidFill>
                    <a:schemeClr val="tx1"/>
                  </a:solidFill>
                </a:ln>
                <a:solidFill>
                  <a:srgbClr val="FF0000"/>
                </a:solidFill>
                <a:latin typeface="+mj-ea"/>
                <a:ea typeface="+mj-ea"/>
              </a:rPr>
              <a:t>较大阶码</a:t>
            </a:r>
          </a:p>
        </p:txBody>
      </p:sp>
      <p:cxnSp>
        <p:nvCxnSpPr>
          <p:cNvPr id="68"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2" name="Picture 4" descr="E:\学校\2012110922144630394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49230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2.08333E-6 1.11111E-6 L 0.00248 0.06597 " pathEditMode="relative" rAng="0" ptsTypes="AA">
                                      <p:cBhvr>
                                        <p:cTn id="6" dur="500" fill="hold"/>
                                        <p:tgtEl>
                                          <p:spTgt spid="86"/>
                                        </p:tgtEl>
                                        <p:attrNameLst>
                                          <p:attrName>ppt_x</p:attrName>
                                          <p:attrName>ppt_y</p:attrName>
                                        </p:attrNameLst>
                                      </p:cBhvr>
                                      <p:rCtr x="117" y="3287"/>
                                    </p:animMotion>
                                  </p:childTnLst>
                                </p:cTn>
                              </p:par>
                              <p:par>
                                <p:cTn id="7" presetID="42" presetClass="path" presetSubtype="0" accel="50000" decel="50000" fill="hold" grpId="0" nodeType="withEffect">
                                  <p:stCondLst>
                                    <p:cond delay="0"/>
                                  </p:stCondLst>
                                  <p:childTnLst>
                                    <p:animMotion origin="layout" path="M -2.08333E-7 3.33333E-6 L -0.00339 0.06319 " pathEditMode="relative" rAng="0" ptsTypes="AA">
                                      <p:cBhvr>
                                        <p:cTn id="8" dur="500" fill="hold"/>
                                        <p:tgtEl>
                                          <p:spTgt spid="85"/>
                                        </p:tgtEl>
                                        <p:attrNameLst>
                                          <p:attrName>ppt_x</p:attrName>
                                          <p:attrName>ppt_y</p:attrName>
                                        </p:attrNameLst>
                                      </p:cBhvr>
                                      <p:rCtr x="-169" y="3148"/>
                                    </p:animMotion>
                                  </p:childTnLst>
                                </p:cTn>
                              </p:par>
                              <p:par>
                                <p:cTn id="9" presetID="10" presetClass="exit" presetSubtype="0" fill="hold" grpId="1" nodeType="withEffect">
                                  <p:stCondLst>
                                    <p:cond delay="0"/>
                                  </p:stCondLst>
                                  <p:childTnLst>
                                    <p:animEffect transition="out" filter="fade">
                                      <p:cBhvr>
                                        <p:cTn id="10" dur="500"/>
                                        <p:tgtEl>
                                          <p:spTgt spid="85"/>
                                        </p:tgtEl>
                                      </p:cBhvr>
                                    </p:animEffect>
                                    <p:set>
                                      <p:cBhvr>
                                        <p:cTn id="11" dur="1" fill="hold">
                                          <p:stCondLst>
                                            <p:cond delay="499"/>
                                          </p:stCondLst>
                                        </p:cTn>
                                        <p:tgtEl>
                                          <p:spTgt spid="85"/>
                                        </p:tgtEl>
                                        <p:attrNameLst>
                                          <p:attrName>style.visibility</p:attrName>
                                        </p:attrNameLst>
                                      </p:cBhvr>
                                      <p:to>
                                        <p:strVal val="hidden"/>
                                      </p:to>
                                    </p:set>
                                  </p:childTnLst>
                                </p:cTn>
                              </p:par>
                              <p:par>
                                <p:cTn id="12" presetID="10" presetClass="exit" presetSubtype="0" fill="hold" grpId="1" nodeType="withEffect">
                                  <p:stCondLst>
                                    <p:cond delay="0"/>
                                  </p:stCondLst>
                                  <p:childTnLst>
                                    <p:animEffect transition="out" filter="fade">
                                      <p:cBhvr>
                                        <p:cTn id="13" dur="500"/>
                                        <p:tgtEl>
                                          <p:spTgt spid="86"/>
                                        </p:tgtEl>
                                      </p:cBhvr>
                                    </p:animEffect>
                                    <p:set>
                                      <p:cBhvr>
                                        <p:cTn id="14" dur="1" fill="hold">
                                          <p:stCondLst>
                                            <p:cond delay="499"/>
                                          </p:stCondLst>
                                        </p:cTn>
                                        <p:tgtEl>
                                          <p:spTgt spid="8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5" grpId="1"/>
      <p:bldP spid="86" grpId="0"/>
      <p:bldP spid="86" grpId="1"/>
      <p:bldP spid="8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浮点数加法运算的硬件逻辑结构图</a:t>
            </a:r>
          </a:p>
        </p:txBody>
      </p:sp>
      <p:grpSp>
        <p:nvGrpSpPr>
          <p:cNvPr id="77" name="组合 76"/>
          <p:cNvGrpSpPr/>
          <p:nvPr/>
        </p:nvGrpSpPr>
        <p:grpSpPr>
          <a:xfrm>
            <a:off x="1989750" y="908720"/>
            <a:ext cx="7403994" cy="5502867"/>
            <a:chOff x="1989750" y="908720"/>
            <a:chExt cx="7403994" cy="5502867"/>
          </a:xfrm>
        </p:grpSpPr>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94806" y="908720"/>
              <a:ext cx="6093916" cy="5502867"/>
            </a:xfrm>
            <a:prstGeom prst="rect">
              <a:avLst/>
            </a:prstGeom>
            <a:noFill/>
          </p:spPr>
        </p:pic>
        <p:sp>
          <p:nvSpPr>
            <p:cNvPr id="13" name="TextBox 12"/>
            <p:cNvSpPr txBox="1"/>
            <p:nvPr/>
          </p:nvSpPr>
          <p:spPr>
            <a:xfrm>
              <a:off x="7764163" y="1628800"/>
              <a:ext cx="923330"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比较阶码</a:t>
              </a:r>
            </a:p>
          </p:txBody>
        </p:sp>
        <p:sp>
          <p:nvSpPr>
            <p:cNvPr id="15" name="TextBox 14"/>
            <p:cNvSpPr txBox="1"/>
            <p:nvPr/>
          </p:nvSpPr>
          <p:spPr>
            <a:xfrm>
              <a:off x="7777791" y="2969028"/>
              <a:ext cx="896079" cy="443198"/>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17" name="矩形 16"/>
            <p:cNvSpPr/>
            <p:nvPr/>
          </p:nvSpPr>
          <p:spPr>
            <a:xfrm>
              <a:off x="7463358" y="3660153"/>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8087969" y="3756972"/>
              <a:ext cx="275718" cy="443198"/>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19" name="矩形 18"/>
            <p:cNvSpPr/>
            <p:nvPr/>
          </p:nvSpPr>
          <p:spPr>
            <a:xfrm>
              <a:off x="7441144" y="4869160"/>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8191362" y="4869160"/>
              <a:ext cx="68930"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20" name="矩形 19"/>
            <p:cNvSpPr/>
            <p:nvPr/>
          </p:nvSpPr>
          <p:spPr>
            <a:xfrm>
              <a:off x="7593544" y="5562358"/>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8190939" y="5454992"/>
              <a:ext cx="68929"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23" name="TextBox 22"/>
            <p:cNvSpPr txBox="1"/>
            <p:nvPr/>
          </p:nvSpPr>
          <p:spPr>
            <a:xfrm>
              <a:off x="1989750" y="1301012"/>
              <a:ext cx="64" cy="236731"/>
            </a:xfrm>
            <a:prstGeom prst="rect">
              <a:avLst/>
            </a:prstGeom>
            <a:solidFill>
              <a:schemeClr val="bg1"/>
            </a:solidFill>
            <a:ln>
              <a:solidFill>
                <a:schemeClr val="bg1"/>
              </a:solidFill>
            </a:ln>
          </p:spPr>
          <p:txBody>
            <a:bodyPr wrap="none" lIns="0" tIns="0" rIns="0" bIns="0" rtlCol="0" anchor="ctr" anchorCtr="0">
              <a:spAutoFit/>
            </a:bodyPr>
            <a:lstStyle/>
            <a:p>
              <a:endParaRPr lang="zh-CN" altLang="en-US" sz="1100" b="0" dirty="0">
                <a:latin typeface="+mj-ea"/>
                <a:ea typeface="+mj-ea"/>
              </a:endParaRPr>
            </a:p>
          </p:txBody>
        </p:sp>
        <p:sp>
          <p:nvSpPr>
            <p:cNvPr id="27" name="矩形 26"/>
            <p:cNvSpPr/>
            <p:nvPr/>
          </p:nvSpPr>
          <p:spPr>
            <a:xfrm>
              <a:off x="2710830" y="987078"/>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687527" y="92459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29" name="矩形 28"/>
            <p:cNvSpPr/>
            <p:nvPr/>
          </p:nvSpPr>
          <p:spPr>
            <a:xfrm>
              <a:off x="3070870" y="978346"/>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186994" y="987078"/>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181833" y="928029"/>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32" name="矩形 31"/>
            <p:cNvSpPr/>
            <p:nvPr/>
          </p:nvSpPr>
          <p:spPr>
            <a:xfrm>
              <a:off x="4295006" y="91824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33" name="矩形 32"/>
            <p:cNvSpPr/>
            <p:nvPr/>
          </p:nvSpPr>
          <p:spPr>
            <a:xfrm>
              <a:off x="5677155" y="984958"/>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653852" y="92247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35" name="矩形 34"/>
            <p:cNvSpPr/>
            <p:nvPr/>
          </p:nvSpPr>
          <p:spPr>
            <a:xfrm>
              <a:off x="6037195" y="976226"/>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153319" y="984958"/>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148158" y="925909"/>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38" name="矩形 37"/>
            <p:cNvSpPr/>
            <p:nvPr/>
          </p:nvSpPr>
          <p:spPr>
            <a:xfrm>
              <a:off x="7261331" y="91612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39" name="矩形 38"/>
            <p:cNvSpPr/>
            <p:nvPr/>
          </p:nvSpPr>
          <p:spPr>
            <a:xfrm>
              <a:off x="3364334" y="1772816"/>
              <a:ext cx="570632" cy="1059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475297" y="1695784"/>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小</a:t>
              </a:r>
              <a:r>
                <a:rPr lang="en-US" altLang="zh-CN" sz="1100" b="0" dirty="0">
                  <a:solidFill>
                    <a:prstClr val="black"/>
                  </a:solidFill>
                  <a:latin typeface="微软雅黑"/>
                  <a:ea typeface="微软雅黑"/>
                </a:rPr>
                <a:t>ALU</a:t>
              </a:r>
              <a:endParaRPr lang="zh-CN" altLang="en-US" sz="1100" b="0" dirty="0">
                <a:solidFill>
                  <a:prstClr val="black"/>
                </a:solidFill>
                <a:latin typeface="微软雅黑"/>
                <a:ea typeface="微软雅黑"/>
              </a:endParaRPr>
            </a:p>
          </p:txBody>
        </p:sp>
        <p:sp>
          <p:nvSpPr>
            <p:cNvPr id="41" name="矩形 40"/>
            <p:cNvSpPr/>
            <p:nvPr/>
          </p:nvSpPr>
          <p:spPr>
            <a:xfrm>
              <a:off x="3364334" y="2276872"/>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3322898" y="2285466"/>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求阶码差</a:t>
              </a:r>
            </a:p>
          </p:txBody>
        </p:sp>
        <p:sp>
          <p:nvSpPr>
            <p:cNvPr id="43" name="矩形 42"/>
            <p:cNvSpPr/>
            <p:nvPr/>
          </p:nvSpPr>
          <p:spPr>
            <a:xfrm>
              <a:off x="3364334" y="3132789"/>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322898" y="3141383"/>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控制</a:t>
              </a:r>
            </a:p>
          </p:txBody>
        </p:sp>
        <p:sp>
          <p:nvSpPr>
            <p:cNvPr id="45" name="矩形 44"/>
            <p:cNvSpPr/>
            <p:nvPr/>
          </p:nvSpPr>
          <p:spPr>
            <a:xfrm>
              <a:off x="5771121" y="3854698"/>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729685" y="3855377"/>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大</a:t>
              </a:r>
              <a:r>
                <a:rPr lang="en-US" altLang="zh-CN" sz="1100" b="0" dirty="0">
                  <a:solidFill>
                    <a:prstClr val="black"/>
                  </a:solidFill>
                  <a:latin typeface="微软雅黑"/>
                  <a:ea typeface="微软雅黑"/>
                </a:rPr>
                <a:t>ALU</a:t>
              </a:r>
              <a:endParaRPr lang="zh-CN" altLang="en-US" sz="1100" b="0" dirty="0">
                <a:solidFill>
                  <a:prstClr val="black"/>
                </a:solidFill>
                <a:latin typeface="微软雅黑"/>
                <a:ea typeface="微软雅黑"/>
              </a:endParaRPr>
            </a:p>
          </p:txBody>
        </p:sp>
        <p:sp>
          <p:nvSpPr>
            <p:cNvPr id="47" name="矩形 46"/>
            <p:cNvSpPr/>
            <p:nvPr/>
          </p:nvSpPr>
          <p:spPr>
            <a:xfrm>
              <a:off x="5221596" y="3171577"/>
              <a:ext cx="540000" cy="1663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175134" y="3114721"/>
              <a:ext cx="595987"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右移</a:t>
              </a:r>
            </a:p>
          </p:txBody>
        </p:sp>
        <p:sp>
          <p:nvSpPr>
            <p:cNvPr id="49" name="矩形 48"/>
            <p:cNvSpPr/>
            <p:nvPr/>
          </p:nvSpPr>
          <p:spPr>
            <a:xfrm>
              <a:off x="3979354" y="4882866"/>
              <a:ext cx="71169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027692" y="4900055"/>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增加或减少</a:t>
              </a:r>
            </a:p>
          </p:txBody>
        </p:sp>
        <p:sp>
          <p:nvSpPr>
            <p:cNvPr id="55" name="矩形 54"/>
            <p:cNvSpPr/>
            <p:nvPr/>
          </p:nvSpPr>
          <p:spPr>
            <a:xfrm>
              <a:off x="5132519" y="4918818"/>
              <a:ext cx="919916" cy="18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303118" y="4869160"/>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左移或右移</a:t>
              </a:r>
            </a:p>
          </p:txBody>
        </p:sp>
        <p:sp>
          <p:nvSpPr>
            <p:cNvPr id="57" name="矩形 56"/>
            <p:cNvSpPr/>
            <p:nvPr/>
          </p:nvSpPr>
          <p:spPr>
            <a:xfrm>
              <a:off x="4593577" y="5604437"/>
              <a:ext cx="1116000"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4817389" y="5540092"/>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舍入硬件</a:t>
              </a:r>
            </a:p>
          </p:txBody>
        </p:sp>
        <p:sp>
          <p:nvSpPr>
            <p:cNvPr id="59" name="矩形 58"/>
            <p:cNvSpPr/>
            <p:nvPr/>
          </p:nvSpPr>
          <p:spPr>
            <a:xfrm>
              <a:off x="4102285" y="6169534"/>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078982" y="6107051"/>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61" name="矩形 60"/>
            <p:cNvSpPr/>
            <p:nvPr/>
          </p:nvSpPr>
          <p:spPr>
            <a:xfrm>
              <a:off x="4462325" y="6160802"/>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5578449" y="6169534"/>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4573288" y="611048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64" name="矩形 63"/>
            <p:cNvSpPr/>
            <p:nvPr/>
          </p:nvSpPr>
          <p:spPr>
            <a:xfrm>
              <a:off x="5686461" y="6100701"/>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65" name="矩形 64"/>
            <p:cNvSpPr/>
            <p:nvPr/>
          </p:nvSpPr>
          <p:spPr>
            <a:xfrm>
              <a:off x="2617775" y="2747024"/>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547762" y="2651201"/>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69" name="矩形 68"/>
            <p:cNvSpPr/>
            <p:nvPr/>
          </p:nvSpPr>
          <p:spPr>
            <a:xfrm>
              <a:off x="5239307" y="2747975"/>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5169294" y="2652152"/>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1" name="矩形 70"/>
            <p:cNvSpPr/>
            <p:nvPr/>
          </p:nvSpPr>
          <p:spPr>
            <a:xfrm>
              <a:off x="6362575" y="2747975"/>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292562" y="2652152"/>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3" name="矩形 72"/>
            <p:cNvSpPr/>
            <p:nvPr/>
          </p:nvSpPr>
          <p:spPr>
            <a:xfrm>
              <a:off x="4182047" y="4559223"/>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4112034" y="4463400"/>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5" name="矩形 74"/>
            <p:cNvSpPr/>
            <p:nvPr/>
          </p:nvSpPr>
          <p:spPr>
            <a:xfrm>
              <a:off x="5911095" y="4543983"/>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841082" y="4448160"/>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grpSp>
      <p:sp>
        <p:nvSpPr>
          <p:cNvPr id="67" name="矩形 66"/>
          <p:cNvSpPr/>
          <p:nvPr/>
        </p:nvSpPr>
        <p:spPr>
          <a:xfrm>
            <a:off x="2638430" y="944957"/>
            <a:ext cx="2664687" cy="242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610628" y="935329"/>
            <a:ext cx="2664687" cy="242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278458" y="738231"/>
            <a:ext cx="269304" cy="602537"/>
          </a:xfrm>
          <a:prstGeom prst="rect">
            <a:avLst/>
          </a:prstGeom>
          <a:noFill/>
        </p:spPr>
        <p:txBody>
          <a:bodyPr wrap="none" lIns="0" tIns="0" rIns="0" bIns="0" rtlCol="0" anchor="ctr" anchorCtr="0">
            <a:spAutoFit/>
          </a:bodyPr>
          <a:lstStyle/>
          <a:p>
            <a:r>
              <a:rPr lang="en-US" altLang="zh-CN" dirty="0">
                <a:ln>
                  <a:solidFill>
                    <a:schemeClr val="tx1"/>
                  </a:solidFill>
                </a:ln>
                <a:solidFill>
                  <a:srgbClr val="FF0000"/>
                </a:solidFill>
                <a:latin typeface="+mj-ea"/>
                <a:ea typeface="+mj-ea"/>
              </a:rPr>
              <a:t>A</a:t>
            </a:r>
            <a:endParaRPr lang="zh-CN" altLang="en-US" dirty="0">
              <a:ln>
                <a:solidFill>
                  <a:schemeClr val="tx1"/>
                </a:solidFill>
              </a:ln>
              <a:solidFill>
                <a:srgbClr val="FF0000"/>
              </a:solidFill>
              <a:latin typeface="+mj-ea"/>
              <a:ea typeface="+mj-ea"/>
            </a:endParaRPr>
          </a:p>
        </p:txBody>
      </p:sp>
      <p:sp>
        <p:nvSpPr>
          <p:cNvPr id="80" name="TextBox 79"/>
          <p:cNvSpPr txBox="1"/>
          <p:nvPr/>
        </p:nvSpPr>
        <p:spPr>
          <a:xfrm>
            <a:off x="8378952" y="651381"/>
            <a:ext cx="245260" cy="689420"/>
          </a:xfrm>
          <a:prstGeom prst="rect">
            <a:avLst/>
          </a:prstGeom>
          <a:noFill/>
        </p:spPr>
        <p:txBody>
          <a:bodyPr wrap="none" lIns="0" tIns="0" rIns="0" bIns="0" rtlCol="0" anchor="ctr" anchorCtr="0">
            <a:spAutoFit/>
          </a:bodyPr>
          <a:lstStyle/>
          <a:p>
            <a:r>
              <a:rPr lang="en-US" altLang="zh-CN" dirty="0">
                <a:ln>
                  <a:solidFill>
                    <a:schemeClr val="tx1"/>
                  </a:solidFill>
                </a:ln>
                <a:solidFill>
                  <a:srgbClr val="FF0000"/>
                </a:solidFill>
                <a:latin typeface="+mj-ea"/>
                <a:ea typeface="+mj-ea"/>
              </a:rPr>
              <a:t>B</a:t>
            </a:r>
            <a:endParaRPr lang="zh-CN" altLang="en-US" dirty="0">
              <a:ln>
                <a:solidFill>
                  <a:schemeClr val="tx1"/>
                </a:solidFill>
              </a:ln>
              <a:solidFill>
                <a:srgbClr val="FF0000"/>
              </a:solidFill>
              <a:latin typeface="+mj-ea"/>
              <a:ea typeface="+mj-ea"/>
            </a:endParaRPr>
          </a:p>
        </p:txBody>
      </p:sp>
      <p:sp>
        <p:nvSpPr>
          <p:cNvPr id="89" name="TextBox 88"/>
          <p:cNvSpPr txBox="1"/>
          <p:nvPr/>
        </p:nvSpPr>
        <p:spPr>
          <a:xfrm>
            <a:off x="5475878" y="3999347"/>
            <a:ext cx="1194238" cy="401648"/>
          </a:xfrm>
          <a:prstGeom prst="rect">
            <a:avLst/>
          </a:prstGeom>
          <a:noFill/>
        </p:spPr>
        <p:txBody>
          <a:bodyPr wrap="none" lIns="0" tIns="0" rIns="0" bIns="0" rtlCol="0" anchor="ctr" anchorCtr="0">
            <a:spAutoFit/>
          </a:bodyPr>
          <a:lstStyle/>
          <a:p>
            <a:r>
              <a:rPr lang="zh-CN" altLang="en-US" baseline="-25000" dirty="0">
                <a:ln>
                  <a:solidFill>
                    <a:schemeClr val="tx1"/>
                  </a:solidFill>
                </a:ln>
                <a:solidFill>
                  <a:srgbClr val="FF0000"/>
                </a:solidFill>
                <a:latin typeface="+mj-ea"/>
                <a:ea typeface="+mj-ea"/>
              </a:rPr>
              <a:t>尾数规格化</a:t>
            </a:r>
          </a:p>
        </p:txBody>
      </p:sp>
      <p:sp>
        <p:nvSpPr>
          <p:cNvPr id="88" name="矩形 87"/>
          <p:cNvSpPr/>
          <p:nvPr/>
        </p:nvSpPr>
        <p:spPr>
          <a:xfrm>
            <a:off x="7724112" y="1598747"/>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78"/>
          <p:cNvSpPr txBox="1"/>
          <p:nvPr/>
        </p:nvSpPr>
        <p:spPr>
          <a:xfrm>
            <a:off x="838622" y="4869160"/>
            <a:ext cx="1574488" cy="387350"/>
          </a:xfrm>
          <a:prstGeom prst="rect">
            <a:avLst/>
          </a:prstGeom>
          <a:solidFill>
            <a:schemeClr val="bg1"/>
          </a:solidFill>
          <a:ln>
            <a:solidFill>
              <a:schemeClr val="bg1"/>
            </a:solidFill>
          </a:ln>
        </p:spPr>
        <p:txBody>
          <a:bodyPr wrap="square" lIns="0" tIns="0" rIns="0" bIns="0" rtlCol="0" anchor="ctr" anchorCtr="0">
            <a:spAutoFit/>
          </a:bodyPr>
          <a:lstStyle/>
          <a:p>
            <a:r>
              <a:rPr lang="zh-CN" altLang="en-US" sz="1800" b="0" dirty="0">
                <a:latin typeface="+mj-ea"/>
                <a:ea typeface="+mj-ea"/>
              </a:rPr>
              <a:t>规格化</a:t>
            </a:r>
          </a:p>
        </p:txBody>
      </p:sp>
      <p:cxnSp>
        <p:nvCxnSpPr>
          <p:cNvPr id="5" name="直接连接符 4"/>
          <p:cNvCxnSpPr/>
          <p:nvPr/>
        </p:nvCxnSpPr>
        <p:spPr>
          <a:xfrm>
            <a:off x="3562170" y="4233841"/>
            <a:ext cx="24482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3576061" y="3501008"/>
            <a:ext cx="11335" cy="73283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3670848" y="3501008"/>
            <a:ext cx="0" cy="15618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3657343" y="5062029"/>
            <a:ext cx="252000" cy="8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3879960" y="3481612"/>
            <a:ext cx="0" cy="378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3879960" y="3835101"/>
            <a:ext cx="1227457" cy="1181906"/>
            <a:chOff x="3879960" y="3835101"/>
            <a:chExt cx="1227457" cy="1181906"/>
          </a:xfrm>
        </p:grpSpPr>
        <p:grpSp>
          <p:nvGrpSpPr>
            <p:cNvPr id="4" name="组合 3"/>
            <p:cNvGrpSpPr/>
            <p:nvPr/>
          </p:nvGrpSpPr>
          <p:grpSpPr>
            <a:xfrm>
              <a:off x="3879960" y="3835101"/>
              <a:ext cx="991110" cy="1170000"/>
              <a:chOff x="3879960" y="3835101"/>
              <a:chExt cx="991110" cy="1170000"/>
            </a:xfrm>
          </p:grpSpPr>
          <p:cxnSp>
            <p:nvCxnSpPr>
              <p:cNvPr id="94" name="直接连接符 93"/>
              <p:cNvCxnSpPr/>
              <p:nvPr/>
            </p:nvCxnSpPr>
            <p:spPr>
              <a:xfrm flipH="1">
                <a:off x="3879960" y="3849390"/>
                <a:ext cx="99111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V="1">
                <a:off x="4871070" y="3835101"/>
                <a:ext cx="0" cy="117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99" name="直接箭头连接符 98"/>
            <p:cNvCxnSpPr/>
            <p:nvPr/>
          </p:nvCxnSpPr>
          <p:spPr>
            <a:xfrm>
              <a:off x="4855417" y="5016201"/>
              <a:ext cx="252000" cy="8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82" name="直接连接符 81"/>
          <p:cNvCxnSpPr/>
          <p:nvPr/>
        </p:nvCxnSpPr>
        <p:spPr>
          <a:xfrm flipV="1">
            <a:off x="3976333" y="3460832"/>
            <a:ext cx="0" cy="298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3970563" y="3731319"/>
            <a:ext cx="1902052" cy="852495"/>
            <a:chOff x="3970563" y="3731319"/>
            <a:chExt cx="1902052" cy="852495"/>
          </a:xfrm>
        </p:grpSpPr>
        <p:cxnSp>
          <p:nvCxnSpPr>
            <p:cNvPr id="83" name="直接箭头连接符 82"/>
            <p:cNvCxnSpPr/>
            <p:nvPr/>
          </p:nvCxnSpPr>
          <p:spPr>
            <a:xfrm>
              <a:off x="5044615" y="4583814"/>
              <a:ext cx="828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5060751" y="3731319"/>
              <a:ext cx="0" cy="8522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3970563" y="3745604"/>
              <a:ext cx="1098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6" name="直接连接符 85"/>
          <p:cNvCxnSpPr/>
          <p:nvPr/>
        </p:nvCxnSpPr>
        <p:spPr>
          <a:xfrm flipV="1">
            <a:off x="3778832" y="3510753"/>
            <a:ext cx="0" cy="10880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3765577" y="4595223"/>
            <a:ext cx="385413"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3372144" y="3485506"/>
            <a:ext cx="0" cy="21909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V="1">
            <a:off x="3358883" y="5675524"/>
            <a:ext cx="1198800" cy="93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7"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98" name="Picture 4" descr="E:\学校\2012110922144630394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20278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6.25E-7 -2.59259E-6 C 0.00091 0.01158 0.00234 0.02523 6.25E-7 0.03611 C -0.00026 0.03727 -0.00912 0.03241 -0.01016 0.03195 C -0.03438 0.03611 -0.02657 0.025 -0.02657 0.07639 " pathEditMode="relative" ptsTypes="fffA">
                                      <p:cBhvr>
                                        <p:cTn id="6" dur="1000" fill="hold"/>
                                        <p:tgtEl>
                                          <p:spTgt spid="89"/>
                                        </p:tgtEl>
                                        <p:attrNameLst>
                                          <p:attrName>ppt_x</p:attrName>
                                          <p:attrName>ppt_y</p:attrName>
                                        </p:attrNameLst>
                                      </p:cBhvr>
                                    </p:animMotion>
                                  </p:childTnLst>
                                </p:cTn>
                              </p:par>
                            </p:childTnLst>
                          </p:cTn>
                        </p:par>
                        <p:par>
                          <p:cTn id="7" fill="hold">
                            <p:stCondLst>
                              <p:cond delay="1000"/>
                            </p:stCondLst>
                            <p:childTnLst>
                              <p:par>
                                <p:cTn id="8" presetID="22" presetClass="entr" presetSubtype="2"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250"/>
                                        <p:tgtEl>
                                          <p:spTgt spid="5"/>
                                        </p:tgtEl>
                                      </p:cBhvr>
                                    </p:animEffect>
                                  </p:childTnLst>
                                </p:cTn>
                              </p:par>
                            </p:childTnLst>
                          </p:cTn>
                        </p:par>
                        <p:par>
                          <p:cTn id="11" fill="hold">
                            <p:stCondLst>
                              <p:cond delay="1250"/>
                            </p:stCondLst>
                            <p:childTnLst>
                              <p:par>
                                <p:cTn id="12" presetID="22" presetClass="entr" presetSubtype="4"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25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wipe(up)">
                                      <p:cBhvr>
                                        <p:cTn id="19" dur="250"/>
                                        <p:tgtEl>
                                          <p:spTgt spid="93"/>
                                        </p:tgtEl>
                                      </p:cBhvr>
                                    </p:animEffect>
                                  </p:childTnLst>
                                </p:cTn>
                              </p:par>
                              <p:par>
                                <p:cTn id="20" presetID="22" presetClass="entr" presetSubtype="1" fill="hold" nodeType="with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wipe(up)">
                                      <p:cBhvr>
                                        <p:cTn id="22" dur="250"/>
                                        <p:tgtEl>
                                          <p:spTgt spid="91"/>
                                        </p:tgtEl>
                                      </p:cBhvr>
                                    </p:animEffect>
                                  </p:childTnLst>
                                </p:cTn>
                              </p:par>
                              <p:par>
                                <p:cTn id="23" presetID="22" presetClass="entr" presetSubtype="1"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wipe(up)">
                                      <p:cBhvr>
                                        <p:cTn id="25" dur="250"/>
                                        <p:tgtEl>
                                          <p:spTgt spid="90"/>
                                        </p:tgtEl>
                                      </p:cBhvr>
                                    </p:animEffect>
                                  </p:childTnLst>
                                </p:cTn>
                              </p:par>
                              <p:par>
                                <p:cTn id="26" presetID="22" presetClass="entr" presetSubtype="1" fill="hold" nodeType="with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wipe(up)">
                                      <p:cBhvr>
                                        <p:cTn id="28" dur="250"/>
                                        <p:tgtEl>
                                          <p:spTgt spid="82"/>
                                        </p:tgtEl>
                                      </p:cBhvr>
                                    </p:animEffect>
                                  </p:childTnLst>
                                </p:cTn>
                              </p:par>
                              <p:par>
                                <p:cTn id="29" presetID="22" presetClass="entr" presetSubtype="1" fill="hold" nodeType="with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wipe(up)">
                                      <p:cBhvr>
                                        <p:cTn id="31" dur="250"/>
                                        <p:tgtEl>
                                          <p:spTgt spid="86"/>
                                        </p:tgtEl>
                                      </p:cBhvr>
                                    </p:animEffect>
                                  </p:childTnLst>
                                </p:cTn>
                              </p:par>
                            </p:childTnLst>
                          </p:cTn>
                        </p:par>
                        <p:par>
                          <p:cTn id="32" fill="hold">
                            <p:stCondLst>
                              <p:cond delay="250"/>
                            </p:stCondLst>
                            <p:childTnLst>
                              <p:par>
                                <p:cTn id="33" presetID="22" presetClass="entr" presetSubtype="8" fill="hold" nodeType="afterEffect">
                                  <p:stCondLst>
                                    <p:cond delay="0"/>
                                  </p:stCondLst>
                                  <p:childTnLst>
                                    <p:set>
                                      <p:cBhvr>
                                        <p:cTn id="34" dur="1" fill="hold">
                                          <p:stCondLst>
                                            <p:cond delay="0"/>
                                          </p:stCondLst>
                                        </p:cTn>
                                        <p:tgtEl>
                                          <p:spTgt spid="92"/>
                                        </p:tgtEl>
                                        <p:attrNameLst>
                                          <p:attrName>style.visibility</p:attrName>
                                        </p:attrNameLst>
                                      </p:cBhvr>
                                      <p:to>
                                        <p:strVal val="visible"/>
                                      </p:to>
                                    </p:set>
                                    <p:animEffect transition="in" filter="wipe(left)">
                                      <p:cBhvr>
                                        <p:cTn id="35" dur="500"/>
                                        <p:tgtEl>
                                          <p:spTgt spid="92"/>
                                        </p:tgtEl>
                                      </p:cBhvr>
                                    </p:animEffect>
                                  </p:childTnLst>
                                </p:cTn>
                              </p:par>
                              <p:par>
                                <p:cTn id="36" presetID="22" presetClass="entr" presetSubtype="8" fill="hold" nodeType="with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wipe(left)">
                                      <p:cBhvr>
                                        <p:cTn id="38" dur="500"/>
                                        <p:tgtEl>
                                          <p:spTgt spid="87"/>
                                        </p:tgtEl>
                                      </p:cBhvr>
                                    </p:animEffect>
                                  </p:childTnLst>
                                </p:cTn>
                              </p:par>
                              <p:par>
                                <p:cTn id="39" presetID="22" presetClass="entr" presetSubtype="8"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par>
                                <p:cTn id="42" presetID="22" presetClass="entr" presetSubtype="8" fill="hold" nodeType="withEffect">
                                  <p:stCondLst>
                                    <p:cond delay="0"/>
                                  </p:stCondLst>
                                  <p:childTnLst>
                                    <p:set>
                                      <p:cBhvr>
                                        <p:cTn id="43" dur="1" fill="hold">
                                          <p:stCondLst>
                                            <p:cond delay="0"/>
                                          </p:stCondLst>
                                        </p:cTn>
                                        <p:tgtEl>
                                          <p:spTgt spid="95"/>
                                        </p:tgtEl>
                                        <p:attrNameLst>
                                          <p:attrName>style.visibility</p:attrName>
                                        </p:attrNameLst>
                                      </p:cBhvr>
                                      <p:to>
                                        <p:strVal val="visible"/>
                                      </p:to>
                                    </p:set>
                                    <p:animEffect transition="in" filter="wipe(left)">
                                      <p:cBhvr>
                                        <p:cTn id="44" dur="500"/>
                                        <p:tgtEl>
                                          <p:spTgt spid="95"/>
                                        </p:tgtEl>
                                      </p:cBhvr>
                                    </p:animEffect>
                                  </p:childTnLst>
                                </p:cTn>
                              </p:par>
                              <p:par>
                                <p:cTn id="45" presetID="22" presetClass="entr" presetSubtype="8"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浮点数加法运算的硬件逻辑结构图</a:t>
            </a:r>
          </a:p>
        </p:txBody>
      </p:sp>
      <p:grpSp>
        <p:nvGrpSpPr>
          <p:cNvPr id="77" name="组合 76"/>
          <p:cNvGrpSpPr/>
          <p:nvPr/>
        </p:nvGrpSpPr>
        <p:grpSpPr>
          <a:xfrm>
            <a:off x="1989750" y="908720"/>
            <a:ext cx="7403994" cy="5502867"/>
            <a:chOff x="1989750" y="908720"/>
            <a:chExt cx="7403994" cy="5502867"/>
          </a:xfrm>
        </p:grpSpPr>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94806" y="908720"/>
              <a:ext cx="6093916" cy="5502867"/>
            </a:xfrm>
            <a:prstGeom prst="rect">
              <a:avLst/>
            </a:prstGeom>
            <a:noFill/>
          </p:spPr>
        </p:pic>
        <p:sp>
          <p:nvSpPr>
            <p:cNvPr id="13" name="TextBox 12"/>
            <p:cNvSpPr txBox="1"/>
            <p:nvPr/>
          </p:nvSpPr>
          <p:spPr>
            <a:xfrm>
              <a:off x="7605468" y="1628800"/>
              <a:ext cx="1240724"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15" name="TextBox 14"/>
            <p:cNvSpPr txBox="1"/>
            <p:nvPr/>
          </p:nvSpPr>
          <p:spPr>
            <a:xfrm>
              <a:off x="7502076" y="2996952"/>
              <a:ext cx="1447512"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17" name="矩形 16"/>
            <p:cNvSpPr/>
            <p:nvPr/>
          </p:nvSpPr>
          <p:spPr>
            <a:xfrm>
              <a:off x="7463358" y="3660153"/>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8191363" y="3784896"/>
              <a:ext cx="68929"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19" name="矩形 18"/>
            <p:cNvSpPr/>
            <p:nvPr/>
          </p:nvSpPr>
          <p:spPr>
            <a:xfrm>
              <a:off x="7441144" y="4869160"/>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8191362" y="4869160"/>
              <a:ext cx="68930"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20" name="矩形 19"/>
            <p:cNvSpPr/>
            <p:nvPr/>
          </p:nvSpPr>
          <p:spPr>
            <a:xfrm>
              <a:off x="7593544" y="5562358"/>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8190939" y="5454992"/>
              <a:ext cx="68929"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23" name="TextBox 22"/>
            <p:cNvSpPr txBox="1"/>
            <p:nvPr/>
          </p:nvSpPr>
          <p:spPr>
            <a:xfrm>
              <a:off x="1989750" y="1301012"/>
              <a:ext cx="64" cy="236731"/>
            </a:xfrm>
            <a:prstGeom prst="rect">
              <a:avLst/>
            </a:prstGeom>
            <a:solidFill>
              <a:schemeClr val="bg1"/>
            </a:solidFill>
            <a:ln>
              <a:solidFill>
                <a:schemeClr val="bg1"/>
              </a:solidFill>
            </a:ln>
          </p:spPr>
          <p:txBody>
            <a:bodyPr wrap="none" lIns="0" tIns="0" rIns="0" bIns="0" rtlCol="0" anchor="ctr" anchorCtr="0">
              <a:spAutoFit/>
            </a:bodyPr>
            <a:lstStyle/>
            <a:p>
              <a:endParaRPr lang="zh-CN" altLang="en-US" sz="1100" b="0" dirty="0">
                <a:latin typeface="+mj-ea"/>
                <a:ea typeface="+mj-ea"/>
              </a:endParaRPr>
            </a:p>
          </p:txBody>
        </p:sp>
        <p:sp>
          <p:nvSpPr>
            <p:cNvPr id="27" name="矩形 26"/>
            <p:cNvSpPr/>
            <p:nvPr/>
          </p:nvSpPr>
          <p:spPr>
            <a:xfrm>
              <a:off x="2710830" y="987078"/>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687527" y="92459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29" name="矩形 28"/>
            <p:cNvSpPr/>
            <p:nvPr/>
          </p:nvSpPr>
          <p:spPr>
            <a:xfrm>
              <a:off x="3070870" y="978346"/>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186994" y="987078"/>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181833" y="928029"/>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32" name="矩形 31"/>
            <p:cNvSpPr/>
            <p:nvPr/>
          </p:nvSpPr>
          <p:spPr>
            <a:xfrm>
              <a:off x="4295006" y="91824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33" name="矩形 32"/>
            <p:cNvSpPr/>
            <p:nvPr/>
          </p:nvSpPr>
          <p:spPr>
            <a:xfrm>
              <a:off x="5677155" y="984958"/>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653852" y="92247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35" name="矩形 34"/>
            <p:cNvSpPr/>
            <p:nvPr/>
          </p:nvSpPr>
          <p:spPr>
            <a:xfrm>
              <a:off x="6037195" y="976226"/>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153319" y="984958"/>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148158" y="925909"/>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38" name="矩形 37"/>
            <p:cNvSpPr/>
            <p:nvPr/>
          </p:nvSpPr>
          <p:spPr>
            <a:xfrm>
              <a:off x="7261331" y="91612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39" name="矩形 38"/>
            <p:cNvSpPr/>
            <p:nvPr/>
          </p:nvSpPr>
          <p:spPr>
            <a:xfrm>
              <a:off x="3364334" y="1772816"/>
              <a:ext cx="570632" cy="1059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475297" y="1695784"/>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小</a:t>
              </a:r>
              <a:r>
                <a:rPr lang="en-US" altLang="zh-CN" sz="1100" b="0" dirty="0">
                  <a:solidFill>
                    <a:prstClr val="black"/>
                  </a:solidFill>
                  <a:latin typeface="微软雅黑"/>
                  <a:ea typeface="微软雅黑"/>
                </a:rPr>
                <a:t>ALU</a:t>
              </a:r>
              <a:endParaRPr lang="zh-CN" altLang="en-US" sz="1100" b="0" dirty="0">
                <a:solidFill>
                  <a:prstClr val="black"/>
                </a:solidFill>
                <a:latin typeface="微软雅黑"/>
                <a:ea typeface="微软雅黑"/>
              </a:endParaRPr>
            </a:p>
          </p:txBody>
        </p:sp>
        <p:sp>
          <p:nvSpPr>
            <p:cNvPr id="41" name="矩形 40"/>
            <p:cNvSpPr/>
            <p:nvPr/>
          </p:nvSpPr>
          <p:spPr>
            <a:xfrm>
              <a:off x="3364334" y="2276872"/>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3322898" y="2285466"/>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求阶码差</a:t>
              </a:r>
            </a:p>
          </p:txBody>
        </p:sp>
        <p:sp>
          <p:nvSpPr>
            <p:cNvPr id="43" name="矩形 42"/>
            <p:cNvSpPr/>
            <p:nvPr/>
          </p:nvSpPr>
          <p:spPr>
            <a:xfrm>
              <a:off x="3364334" y="3132789"/>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322898" y="3141383"/>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控制</a:t>
              </a:r>
            </a:p>
          </p:txBody>
        </p:sp>
        <p:sp>
          <p:nvSpPr>
            <p:cNvPr id="45" name="矩形 44"/>
            <p:cNvSpPr/>
            <p:nvPr/>
          </p:nvSpPr>
          <p:spPr>
            <a:xfrm>
              <a:off x="5771121" y="3854698"/>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729685" y="3855377"/>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大</a:t>
              </a:r>
              <a:r>
                <a:rPr lang="en-US" altLang="zh-CN" sz="1100" b="0" dirty="0">
                  <a:solidFill>
                    <a:prstClr val="black"/>
                  </a:solidFill>
                  <a:latin typeface="微软雅黑"/>
                  <a:ea typeface="微软雅黑"/>
                </a:rPr>
                <a:t>ALU</a:t>
              </a:r>
              <a:endParaRPr lang="zh-CN" altLang="en-US" sz="1100" b="0" dirty="0">
                <a:solidFill>
                  <a:prstClr val="black"/>
                </a:solidFill>
                <a:latin typeface="微软雅黑"/>
                <a:ea typeface="微软雅黑"/>
              </a:endParaRPr>
            </a:p>
          </p:txBody>
        </p:sp>
        <p:sp>
          <p:nvSpPr>
            <p:cNvPr id="47" name="矩形 46"/>
            <p:cNvSpPr/>
            <p:nvPr/>
          </p:nvSpPr>
          <p:spPr>
            <a:xfrm>
              <a:off x="5221596" y="3171577"/>
              <a:ext cx="540000" cy="1663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175134" y="3114721"/>
              <a:ext cx="595987"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右移</a:t>
              </a:r>
            </a:p>
          </p:txBody>
        </p:sp>
        <p:sp>
          <p:nvSpPr>
            <p:cNvPr id="49" name="矩形 48"/>
            <p:cNvSpPr/>
            <p:nvPr/>
          </p:nvSpPr>
          <p:spPr>
            <a:xfrm>
              <a:off x="3979354" y="4882866"/>
              <a:ext cx="71169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027692" y="4900055"/>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增加或减少</a:t>
              </a:r>
            </a:p>
          </p:txBody>
        </p:sp>
        <p:sp>
          <p:nvSpPr>
            <p:cNvPr id="55" name="矩形 54"/>
            <p:cNvSpPr/>
            <p:nvPr/>
          </p:nvSpPr>
          <p:spPr>
            <a:xfrm>
              <a:off x="5132519" y="4918818"/>
              <a:ext cx="919916" cy="18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303118" y="4869160"/>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左移或右移</a:t>
              </a:r>
            </a:p>
          </p:txBody>
        </p:sp>
        <p:sp>
          <p:nvSpPr>
            <p:cNvPr id="57" name="矩形 56"/>
            <p:cNvSpPr/>
            <p:nvPr/>
          </p:nvSpPr>
          <p:spPr>
            <a:xfrm>
              <a:off x="4593577" y="5604437"/>
              <a:ext cx="1116000"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4817389" y="5540092"/>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舍入硬件</a:t>
              </a:r>
            </a:p>
          </p:txBody>
        </p:sp>
        <p:sp>
          <p:nvSpPr>
            <p:cNvPr id="59" name="矩形 58"/>
            <p:cNvSpPr/>
            <p:nvPr/>
          </p:nvSpPr>
          <p:spPr>
            <a:xfrm>
              <a:off x="4102285" y="6169534"/>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078982" y="6107051"/>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61" name="矩形 60"/>
            <p:cNvSpPr/>
            <p:nvPr/>
          </p:nvSpPr>
          <p:spPr>
            <a:xfrm>
              <a:off x="4462325" y="6160802"/>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5578449" y="6169534"/>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4573288" y="611048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64" name="矩形 63"/>
            <p:cNvSpPr/>
            <p:nvPr/>
          </p:nvSpPr>
          <p:spPr>
            <a:xfrm>
              <a:off x="5686461" y="6100701"/>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65" name="矩形 64"/>
            <p:cNvSpPr/>
            <p:nvPr/>
          </p:nvSpPr>
          <p:spPr>
            <a:xfrm>
              <a:off x="2617775" y="2747024"/>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547762" y="2651201"/>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69" name="矩形 68"/>
            <p:cNvSpPr/>
            <p:nvPr/>
          </p:nvSpPr>
          <p:spPr>
            <a:xfrm>
              <a:off x="5239307" y="2747975"/>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5169294" y="2652152"/>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1" name="矩形 70"/>
            <p:cNvSpPr/>
            <p:nvPr/>
          </p:nvSpPr>
          <p:spPr>
            <a:xfrm>
              <a:off x="6362575" y="2747975"/>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292562" y="2652152"/>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3" name="矩形 72"/>
            <p:cNvSpPr/>
            <p:nvPr/>
          </p:nvSpPr>
          <p:spPr>
            <a:xfrm>
              <a:off x="4182047" y="4559223"/>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4112034" y="4463400"/>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5" name="矩形 74"/>
            <p:cNvSpPr/>
            <p:nvPr/>
          </p:nvSpPr>
          <p:spPr>
            <a:xfrm>
              <a:off x="5911095" y="4543983"/>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841082" y="4448160"/>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grpSp>
      <p:sp>
        <p:nvSpPr>
          <p:cNvPr id="67" name="矩形 66"/>
          <p:cNvSpPr/>
          <p:nvPr/>
        </p:nvSpPr>
        <p:spPr>
          <a:xfrm>
            <a:off x="2638430" y="944957"/>
            <a:ext cx="2664687" cy="242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610628" y="935329"/>
            <a:ext cx="2664687" cy="242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278458" y="738231"/>
            <a:ext cx="269304" cy="602537"/>
          </a:xfrm>
          <a:prstGeom prst="rect">
            <a:avLst/>
          </a:prstGeom>
          <a:noFill/>
        </p:spPr>
        <p:txBody>
          <a:bodyPr wrap="none" lIns="0" tIns="0" rIns="0" bIns="0" rtlCol="0" anchor="ctr" anchorCtr="0">
            <a:spAutoFit/>
          </a:bodyPr>
          <a:lstStyle/>
          <a:p>
            <a:r>
              <a:rPr lang="en-US" altLang="zh-CN" dirty="0">
                <a:ln>
                  <a:solidFill>
                    <a:schemeClr val="tx1"/>
                  </a:solidFill>
                </a:ln>
                <a:solidFill>
                  <a:srgbClr val="FF0000"/>
                </a:solidFill>
                <a:latin typeface="+mj-ea"/>
                <a:ea typeface="+mj-ea"/>
              </a:rPr>
              <a:t>A</a:t>
            </a:r>
            <a:endParaRPr lang="zh-CN" altLang="en-US" dirty="0">
              <a:ln>
                <a:solidFill>
                  <a:schemeClr val="tx1"/>
                </a:solidFill>
              </a:ln>
              <a:solidFill>
                <a:srgbClr val="FF0000"/>
              </a:solidFill>
              <a:latin typeface="+mj-ea"/>
              <a:ea typeface="+mj-ea"/>
            </a:endParaRPr>
          </a:p>
        </p:txBody>
      </p:sp>
      <p:sp>
        <p:nvSpPr>
          <p:cNvPr id="80" name="TextBox 79"/>
          <p:cNvSpPr txBox="1"/>
          <p:nvPr/>
        </p:nvSpPr>
        <p:spPr>
          <a:xfrm>
            <a:off x="8378952" y="651381"/>
            <a:ext cx="245260" cy="689420"/>
          </a:xfrm>
          <a:prstGeom prst="rect">
            <a:avLst/>
          </a:prstGeom>
          <a:noFill/>
        </p:spPr>
        <p:txBody>
          <a:bodyPr wrap="none" lIns="0" tIns="0" rIns="0" bIns="0" rtlCol="0" anchor="ctr" anchorCtr="0">
            <a:spAutoFit/>
          </a:bodyPr>
          <a:lstStyle/>
          <a:p>
            <a:r>
              <a:rPr lang="en-US" altLang="zh-CN" dirty="0">
                <a:ln>
                  <a:solidFill>
                    <a:schemeClr val="tx1"/>
                  </a:solidFill>
                </a:ln>
                <a:solidFill>
                  <a:srgbClr val="FF0000"/>
                </a:solidFill>
                <a:latin typeface="+mj-ea"/>
                <a:ea typeface="+mj-ea"/>
              </a:rPr>
              <a:t>B</a:t>
            </a:r>
            <a:endParaRPr lang="zh-CN" altLang="en-US" dirty="0">
              <a:ln>
                <a:solidFill>
                  <a:schemeClr val="tx1"/>
                </a:solidFill>
              </a:ln>
              <a:solidFill>
                <a:srgbClr val="FF0000"/>
              </a:solidFill>
              <a:latin typeface="+mj-ea"/>
              <a:ea typeface="+mj-ea"/>
            </a:endParaRPr>
          </a:p>
        </p:txBody>
      </p:sp>
      <p:sp>
        <p:nvSpPr>
          <p:cNvPr id="89" name="TextBox 88"/>
          <p:cNvSpPr txBox="1"/>
          <p:nvPr/>
        </p:nvSpPr>
        <p:spPr>
          <a:xfrm>
            <a:off x="5743778" y="5027830"/>
            <a:ext cx="477695" cy="401648"/>
          </a:xfrm>
          <a:prstGeom prst="rect">
            <a:avLst/>
          </a:prstGeom>
          <a:noFill/>
        </p:spPr>
        <p:txBody>
          <a:bodyPr wrap="none" lIns="0" tIns="0" rIns="0" bIns="0" rtlCol="0" anchor="ctr" anchorCtr="0">
            <a:spAutoFit/>
          </a:bodyPr>
          <a:lstStyle/>
          <a:p>
            <a:r>
              <a:rPr lang="zh-CN" altLang="en-US" baseline="-25000" dirty="0">
                <a:ln>
                  <a:solidFill>
                    <a:schemeClr val="tx1"/>
                  </a:solidFill>
                </a:ln>
                <a:solidFill>
                  <a:srgbClr val="FF0000"/>
                </a:solidFill>
                <a:latin typeface="+mj-ea"/>
                <a:ea typeface="+mj-ea"/>
              </a:rPr>
              <a:t>尾数</a:t>
            </a:r>
          </a:p>
        </p:txBody>
      </p:sp>
      <p:sp>
        <p:nvSpPr>
          <p:cNvPr id="90" name="TextBox 89"/>
          <p:cNvSpPr txBox="1"/>
          <p:nvPr/>
        </p:nvSpPr>
        <p:spPr>
          <a:xfrm>
            <a:off x="4367014" y="5048508"/>
            <a:ext cx="477695" cy="401648"/>
          </a:xfrm>
          <a:prstGeom prst="rect">
            <a:avLst/>
          </a:prstGeom>
          <a:noFill/>
        </p:spPr>
        <p:txBody>
          <a:bodyPr wrap="none" lIns="0" tIns="0" rIns="0" bIns="0" rtlCol="0" anchor="ctr" anchorCtr="0">
            <a:spAutoFit/>
          </a:bodyPr>
          <a:lstStyle/>
          <a:p>
            <a:r>
              <a:rPr lang="zh-CN" altLang="en-US" baseline="-25000" dirty="0">
                <a:ln>
                  <a:solidFill>
                    <a:schemeClr val="tx1"/>
                  </a:solidFill>
                </a:ln>
                <a:solidFill>
                  <a:srgbClr val="FF0000"/>
                </a:solidFill>
                <a:latin typeface="+mj-ea"/>
                <a:ea typeface="+mj-ea"/>
              </a:rPr>
              <a:t>阶码</a:t>
            </a:r>
          </a:p>
        </p:txBody>
      </p:sp>
      <p:sp>
        <p:nvSpPr>
          <p:cNvPr id="79" name="TextBox 78"/>
          <p:cNvSpPr txBox="1"/>
          <p:nvPr/>
        </p:nvSpPr>
        <p:spPr>
          <a:xfrm>
            <a:off x="5154271" y="5027830"/>
            <a:ext cx="477695" cy="401648"/>
          </a:xfrm>
          <a:prstGeom prst="rect">
            <a:avLst/>
          </a:prstGeom>
          <a:noFill/>
        </p:spPr>
        <p:txBody>
          <a:bodyPr wrap="none" lIns="0" tIns="0" rIns="0" bIns="0" rtlCol="0" anchor="ctr" anchorCtr="0">
            <a:spAutoFit/>
          </a:bodyPr>
          <a:lstStyle/>
          <a:p>
            <a:r>
              <a:rPr lang="zh-CN" altLang="en-US" baseline="-25000" dirty="0">
                <a:ln>
                  <a:solidFill>
                    <a:schemeClr val="tx1"/>
                  </a:solidFill>
                </a:ln>
                <a:solidFill>
                  <a:srgbClr val="FF0000"/>
                </a:solidFill>
                <a:latin typeface="+mj-ea"/>
                <a:ea typeface="+mj-ea"/>
              </a:rPr>
              <a:t>符号</a:t>
            </a:r>
          </a:p>
        </p:txBody>
      </p:sp>
      <p:sp>
        <p:nvSpPr>
          <p:cNvPr id="81" name="TextBox 80"/>
          <p:cNvSpPr txBox="1"/>
          <p:nvPr/>
        </p:nvSpPr>
        <p:spPr>
          <a:xfrm>
            <a:off x="890832" y="5482770"/>
            <a:ext cx="1574488" cy="387350"/>
          </a:xfrm>
          <a:prstGeom prst="rect">
            <a:avLst/>
          </a:prstGeom>
          <a:solidFill>
            <a:schemeClr val="bg1"/>
          </a:solidFill>
          <a:ln>
            <a:solidFill>
              <a:schemeClr val="bg1"/>
            </a:solidFill>
          </a:ln>
        </p:spPr>
        <p:txBody>
          <a:bodyPr wrap="square" lIns="0" tIns="0" rIns="0" bIns="0" rtlCol="0" anchor="ctr" anchorCtr="0">
            <a:spAutoFit/>
          </a:bodyPr>
          <a:lstStyle/>
          <a:p>
            <a:r>
              <a:rPr lang="zh-CN" altLang="en-US" sz="1800" b="0" dirty="0">
                <a:latin typeface="+mj-ea"/>
                <a:ea typeface="+mj-ea"/>
              </a:rPr>
              <a:t>舍入</a:t>
            </a:r>
          </a:p>
        </p:txBody>
      </p:sp>
      <p:cxnSp>
        <p:nvCxnSpPr>
          <p:cNvPr id="68"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2" name="Picture 4" descr="E:\学校\2012110922144630394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1682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4.79167E-6 1.48148E-6 C 0.00117 0.00555 0.00013 0.0118 -0.00105 0.01759 C -0.00118 0.01967 -0.0004 0.02338 -0.00157 0.02384 C -0.01016 0.02639 -0.02761 0.02546 -0.02761 0.02569 C -0.0362 0.02801 -0.02813 0.04329 -0.0323 0.05393 C -0.03295 0.06204 -0.03334 0.07037 -0.03178 0.0787 C -0.03034 0.10532 -0.03412 0.07129 -0.00938 0.08935 C -0.00665 0.0912 -0.00938 0.0993 -0.00938 0.1044 " pathEditMode="relative" rAng="0" ptsTypes="fffffffA">
                                      <p:cBhvr>
                                        <p:cTn id="6" dur="2000" fill="hold"/>
                                        <p:tgtEl>
                                          <p:spTgt spid="89"/>
                                        </p:tgtEl>
                                        <p:attrNameLst>
                                          <p:attrName>ppt_x</p:attrName>
                                          <p:attrName>ppt_y</p:attrName>
                                        </p:attrNameLst>
                                      </p:cBhvr>
                                      <p:rCtr x="-1758" y="5255"/>
                                    </p:animMotion>
                                  </p:childTnLst>
                                </p:cTn>
                              </p:par>
                              <p:par>
                                <p:cTn id="7" presetID="0" presetClass="path" presetSubtype="0" accel="50000" decel="50000" fill="hold" grpId="0" nodeType="withEffect">
                                  <p:stCondLst>
                                    <p:cond delay="0"/>
                                  </p:stCondLst>
                                  <p:childTnLst>
                                    <p:animMotion origin="layout" path="M -3.125E-6 3.7037E-7 C -0.01849 0.00833 -0.06641 0.00208 -0.09062 0.00278 C -0.09101 0.02014 -0.09362 0.03819 -0.09375 0.05555 C -0.09388 0.07245 -0.09375 0.08958 -0.09375 0.10648 " pathEditMode="relative" ptsTypes="fffA">
                                      <p:cBhvr>
                                        <p:cTn id="8" dur="2000" fill="hold"/>
                                        <p:tgtEl>
                                          <p:spTgt spid="79"/>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3.75E-6 2.22222E-6 C 0.00026 0.00347 0.00065 0.01713 0.00208 0.02083 C 0.00247 0.02176 0.00351 0.02153 0.00416 0.02176 C 0.00742 0.02245 0.0108 0.02291 0.01406 0.02361 C 0.01393 0.03495 0.01367 0.04629 0.01354 0.05741 C 0.01328 0.07245 0.01302 0.10231 0.01302 0.10254 " pathEditMode="relative" rAng="0" ptsTypes="fffffA">
                                      <p:cBhvr>
                                        <p:cTn id="10" dur="2000" fill="hold"/>
                                        <p:tgtEl>
                                          <p:spTgt spid="90"/>
                                        </p:tgtEl>
                                        <p:attrNameLst>
                                          <p:attrName>ppt_x</p:attrName>
                                          <p:attrName>ppt_y</p:attrName>
                                        </p:attrNameLst>
                                      </p:cBhvr>
                                      <p:rCtr x="703" y="5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P spid="7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浮点数加法运算的硬件逻辑结构图</a:t>
            </a:r>
          </a:p>
        </p:txBody>
      </p:sp>
      <p:grpSp>
        <p:nvGrpSpPr>
          <p:cNvPr id="77" name="组合 76"/>
          <p:cNvGrpSpPr/>
          <p:nvPr/>
        </p:nvGrpSpPr>
        <p:grpSpPr>
          <a:xfrm>
            <a:off x="1989750" y="908720"/>
            <a:ext cx="7403994" cy="5502867"/>
            <a:chOff x="1989750" y="908720"/>
            <a:chExt cx="7403994" cy="5502867"/>
          </a:xfrm>
        </p:grpSpPr>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94806" y="908720"/>
              <a:ext cx="6093916" cy="5502867"/>
            </a:xfrm>
            <a:prstGeom prst="rect">
              <a:avLst/>
            </a:prstGeom>
            <a:noFill/>
          </p:spPr>
        </p:pic>
        <p:sp>
          <p:nvSpPr>
            <p:cNvPr id="13" name="TextBox 12"/>
            <p:cNvSpPr txBox="1"/>
            <p:nvPr/>
          </p:nvSpPr>
          <p:spPr>
            <a:xfrm>
              <a:off x="7605468" y="1628800"/>
              <a:ext cx="1240724"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15" name="TextBox 14"/>
            <p:cNvSpPr txBox="1"/>
            <p:nvPr/>
          </p:nvSpPr>
          <p:spPr>
            <a:xfrm>
              <a:off x="7502076" y="2996952"/>
              <a:ext cx="1447512"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17" name="矩形 16"/>
            <p:cNvSpPr/>
            <p:nvPr/>
          </p:nvSpPr>
          <p:spPr>
            <a:xfrm>
              <a:off x="7463358" y="3660153"/>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8191363" y="3784896"/>
              <a:ext cx="68929"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19" name="矩形 18"/>
            <p:cNvSpPr/>
            <p:nvPr/>
          </p:nvSpPr>
          <p:spPr>
            <a:xfrm>
              <a:off x="7441144" y="4869160"/>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8191362" y="4869160"/>
              <a:ext cx="68930"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20" name="矩形 19"/>
            <p:cNvSpPr/>
            <p:nvPr/>
          </p:nvSpPr>
          <p:spPr>
            <a:xfrm>
              <a:off x="7593544" y="5562358"/>
              <a:ext cx="1800200" cy="55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8190939" y="5454992"/>
              <a:ext cx="68929" cy="387350"/>
            </a:xfrm>
            <a:prstGeom prst="rect">
              <a:avLst/>
            </a:prstGeom>
            <a:solidFill>
              <a:schemeClr val="bg1"/>
            </a:solidFill>
            <a:ln>
              <a:solidFill>
                <a:schemeClr val="bg1"/>
              </a:solidFill>
            </a:ln>
          </p:spPr>
          <p:txBody>
            <a:bodyPr wrap="none" lIns="0" tIns="0" rIns="0" bIns="0" rtlCol="0" anchor="ctr" anchorCtr="0">
              <a:spAutoFit/>
            </a:bodyPr>
            <a:lstStyle/>
            <a:p>
              <a:r>
                <a:rPr lang="zh-CN" altLang="en-US" sz="1800" b="0" dirty="0">
                  <a:latin typeface="+mj-ea"/>
                  <a:ea typeface="+mj-ea"/>
                </a:rPr>
                <a:t> </a:t>
              </a:r>
            </a:p>
          </p:txBody>
        </p:sp>
        <p:sp>
          <p:nvSpPr>
            <p:cNvPr id="23" name="TextBox 22"/>
            <p:cNvSpPr txBox="1"/>
            <p:nvPr/>
          </p:nvSpPr>
          <p:spPr>
            <a:xfrm>
              <a:off x="1989750" y="1301012"/>
              <a:ext cx="64" cy="236731"/>
            </a:xfrm>
            <a:prstGeom prst="rect">
              <a:avLst/>
            </a:prstGeom>
            <a:solidFill>
              <a:schemeClr val="bg1"/>
            </a:solidFill>
            <a:ln>
              <a:solidFill>
                <a:schemeClr val="bg1"/>
              </a:solidFill>
            </a:ln>
          </p:spPr>
          <p:txBody>
            <a:bodyPr wrap="none" lIns="0" tIns="0" rIns="0" bIns="0" rtlCol="0" anchor="ctr" anchorCtr="0">
              <a:spAutoFit/>
            </a:bodyPr>
            <a:lstStyle/>
            <a:p>
              <a:endParaRPr lang="zh-CN" altLang="en-US" sz="1100" b="0" dirty="0">
                <a:latin typeface="+mj-ea"/>
                <a:ea typeface="+mj-ea"/>
              </a:endParaRPr>
            </a:p>
          </p:txBody>
        </p:sp>
        <p:sp>
          <p:nvSpPr>
            <p:cNvPr id="27" name="矩形 26"/>
            <p:cNvSpPr/>
            <p:nvPr/>
          </p:nvSpPr>
          <p:spPr>
            <a:xfrm>
              <a:off x="2710830" y="987078"/>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687527" y="92459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29" name="矩形 28"/>
            <p:cNvSpPr/>
            <p:nvPr/>
          </p:nvSpPr>
          <p:spPr>
            <a:xfrm>
              <a:off x="3070870" y="978346"/>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186994" y="987078"/>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181833" y="928029"/>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32" name="矩形 31"/>
            <p:cNvSpPr/>
            <p:nvPr/>
          </p:nvSpPr>
          <p:spPr>
            <a:xfrm>
              <a:off x="4295006" y="91824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33" name="矩形 32"/>
            <p:cNvSpPr/>
            <p:nvPr/>
          </p:nvSpPr>
          <p:spPr>
            <a:xfrm>
              <a:off x="5677155" y="984958"/>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653852" y="92247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35" name="矩形 34"/>
            <p:cNvSpPr/>
            <p:nvPr/>
          </p:nvSpPr>
          <p:spPr>
            <a:xfrm>
              <a:off x="6037195" y="976226"/>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153319" y="984958"/>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148158" y="925909"/>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38" name="矩形 37"/>
            <p:cNvSpPr/>
            <p:nvPr/>
          </p:nvSpPr>
          <p:spPr>
            <a:xfrm>
              <a:off x="7261331" y="91612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39" name="矩形 38"/>
            <p:cNvSpPr/>
            <p:nvPr/>
          </p:nvSpPr>
          <p:spPr>
            <a:xfrm>
              <a:off x="3364334" y="1772816"/>
              <a:ext cx="570632" cy="1059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475297" y="1695784"/>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小</a:t>
              </a:r>
              <a:r>
                <a:rPr lang="en-US" altLang="zh-CN" sz="1100" b="0" dirty="0">
                  <a:solidFill>
                    <a:prstClr val="black"/>
                  </a:solidFill>
                  <a:latin typeface="微软雅黑"/>
                  <a:ea typeface="微软雅黑"/>
                </a:rPr>
                <a:t>ALU</a:t>
              </a:r>
              <a:endParaRPr lang="zh-CN" altLang="en-US" sz="1100" b="0" dirty="0">
                <a:solidFill>
                  <a:prstClr val="black"/>
                </a:solidFill>
                <a:latin typeface="微软雅黑"/>
                <a:ea typeface="微软雅黑"/>
              </a:endParaRPr>
            </a:p>
          </p:txBody>
        </p:sp>
        <p:sp>
          <p:nvSpPr>
            <p:cNvPr id="41" name="矩形 40"/>
            <p:cNvSpPr/>
            <p:nvPr/>
          </p:nvSpPr>
          <p:spPr>
            <a:xfrm>
              <a:off x="3364334" y="2276872"/>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3322898" y="2285466"/>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求阶码差</a:t>
              </a:r>
            </a:p>
          </p:txBody>
        </p:sp>
        <p:sp>
          <p:nvSpPr>
            <p:cNvPr id="43" name="矩形 42"/>
            <p:cNvSpPr/>
            <p:nvPr/>
          </p:nvSpPr>
          <p:spPr>
            <a:xfrm>
              <a:off x="3364334" y="3132789"/>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322898" y="3141383"/>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控制</a:t>
              </a:r>
            </a:p>
          </p:txBody>
        </p:sp>
        <p:sp>
          <p:nvSpPr>
            <p:cNvPr id="45" name="矩形 44"/>
            <p:cNvSpPr/>
            <p:nvPr/>
          </p:nvSpPr>
          <p:spPr>
            <a:xfrm>
              <a:off x="5771121" y="3854698"/>
              <a:ext cx="54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729685" y="3855377"/>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大</a:t>
              </a:r>
              <a:r>
                <a:rPr lang="en-US" altLang="zh-CN" sz="1100" b="0" dirty="0">
                  <a:solidFill>
                    <a:prstClr val="black"/>
                  </a:solidFill>
                  <a:latin typeface="微软雅黑"/>
                  <a:ea typeface="微软雅黑"/>
                </a:rPr>
                <a:t>ALU</a:t>
              </a:r>
              <a:endParaRPr lang="zh-CN" altLang="en-US" sz="1100" b="0" dirty="0">
                <a:solidFill>
                  <a:prstClr val="black"/>
                </a:solidFill>
                <a:latin typeface="微软雅黑"/>
                <a:ea typeface="微软雅黑"/>
              </a:endParaRPr>
            </a:p>
          </p:txBody>
        </p:sp>
        <p:sp>
          <p:nvSpPr>
            <p:cNvPr id="47" name="矩形 46"/>
            <p:cNvSpPr/>
            <p:nvPr/>
          </p:nvSpPr>
          <p:spPr>
            <a:xfrm>
              <a:off x="5221596" y="3171577"/>
              <a:ext cx="540000" cy="1663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175134" y="3114721"/>
              <a:ext cx="595987"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右移</a:t>
              </a:r>
            </a:p>
          </p:txBody>
        </p:sp>
        <p:sp>
          <p:nvSpPr>
            <p:cNvPr id="49" name="矩形 48"/>
            <p:cNvSpPr/>
            <p:nvPr/>
          </p:nvSpPr>
          <p:spPr>
            <a:xfrm>
              <a:off x="3979354" y="4882866"/>
              <a:ext cx="71169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027692" y="4900055"/>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增加或减少</a:t>
              </a:r>
            </a:p>
          </p:txBody>
        </p:sp>
        <p:sp>
          <p:nvSpPr>
            <p:cNvPr id="55" name="矩形 54"/>
            <p:cNvSpPr/>
            <p:nvPr/>
          </p:nvSpPr>
          <p:spPr>
            <a:xfrm>
              <a:off x="5175290" y="4931518"/>
              <a:ext cx="844510" cy="18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303118" y="4869160"/>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左移或右移</a:t>
              </a:r>
            </a:p>
          </p:txBody>
        </p:sp>
        <p:sp>
          <p:nvSpPr>
            <p:cNvPr id="57" name="矩形 56"/>
            <p:cNvSpPr/>
            <p:nvPr/>
          </p:nvSpPr>
          <p:spPr>
            <a:xfrm>
              <a:off x="4593577" y="5604437"/>
              <a:ext cx="1116000"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4817389" y="5540092"/>
              <a:ext cx="615020"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舍入硬件</a:t>
              </a:r>
            </a:p>
          </p:txBody>
        </p:sp>
        <p:sp>
          <p:nvSpPr>
            <p:cNvPr id="59" name="矩形 58"/>
            <p:cNvSpPr/>
            <p:nvPr/>
          </p:nvSpPr>
          <p:spPr>
            <a:xfrm>
              <a:off x="4102285" y="6169534"/>
              <a:ext cx="25175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078982" y="6107051"/>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符号</a:t>
              </a:r>
            </a:p>
          </p:txBody>
        </p:sp>
        <p:sp>
          <p:nvSpPr>
            <p:cNvPr id="61" name="矩形 60"/>
            <p:cNvSpPr/>
            <p:nvPr/>
          </p:nvSpPr>
          <p:spPr>
            <a:xfrm>
              <a:off x="4462325" y="6160802"/>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5578449" y="6169534"/>
              <a:ext cx="504056" cy="15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4573288" y="6110485"/>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阶码</a:t>
              </a:r>
            </a:p>
          </p:txBody>
        </p:sp>
        <p:sp>
          <p:nvSpPr>
            <p:cNvPr id="64" name="矩形 63"/>
            <p:cNvSpPr/>
            <p:nvPr/>
          </p:nvSpPr>
          <p:spPr>
            <a:xfrm>
              <a:off x="5686461" y="6100701"/>
              <a:ext cx="282129" cy="270843"/>
            </a:xfrm>
            <a:prstGeom prst="rect">
              <a:avLst/>
            </a:prstGeom>
          </p:spPr>
          <p:txBody>
            <a:bodyPr wrap="none" lIns="0" tIns="0" rIns="0" bIns="0">
              <a:noAutofit/>
            </a:bodyPr>
            <a:lstStyle/>
            <a:p>
              <a:pPr lvl="0"/>
              <a:r>
                <a:rPr lang="zh-CN" altLang="en-US" sz="1100" b="0" dirty="0">
                  <a:solidFill>
                    <a:prstClr val="black"/>
                  </a:solidFill>
                  <a:latin typeface="微软雅黑"/>
                  <a:ea typeface="微软雅黑"/>
                </a:rPr>
                <a:t>尾数</a:t>
              </a:r>
            </a:p>
          </p:txBody>
        </p:sp>
        <p:sp>
          <p:nvSpPr>
            <p:cNvPr id="65" name="矩形 64"/>
            <p:cNvSpPr/>
            <p:nvPr/>
          </p:nvSpPr>
          <p:spPr>
            <a:xfrm>
              <a:off x="2617775" y="2747024"/>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547762" y="2651201"/>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69" name="矩形 68"/>
            <p:cNvSpPr/>
            <p:nvPr/>
          </p:nvSpPr>
          <p:spPr>
            <a:xfrm>
              <a:off x="5239307" y="2747975"/>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5169294" y="2652152"/>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1" name="矩形 70"/>
            <p:cNvSpPr/>
            <p:nvPr/>
          </p:nvSpPr>
          <p:spPr>
            <a:xfrm>
              <a:off x="6362575" y="2747975"/>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292562" y="2652152"/>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3" name="矩形 72"/>
            <p:cNvSpPr/>
            <p:nvPr/>
          </p:nvSpPr>
          <p:spPr>
            <a:xfrm>
              <a:off x="4182047" y="4559223"/>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4112034" y="4463400"/>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sp>
          <p:nvSpPr>
            <p:cNvPr id="75" name="矩形 74"/>
            <p:cNvSpPr/>
            <p:nvPr/>
          </p:nvSpPr>
          <p:spPr>
            <a:xfrm>
              <a:off x="5911095" y="4543983"/>
              <a:ext cx="468000"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841082" y="4448160"/>
              <a:ext cx="615020" cy="270843"/>
            </a:xfrm>
            <a:prstGeom prst="rect">
              <a:avLst/>
            </a:prstGeom>
          </p:spPr>
          <p:txBody>
            <a:bodyPr wrap="none" lIns="0" tIns="0" rIns="0" bIns="0">
              <a:noAutofit/>
            </a:bodyPr>
            <a:lstStyle/>
            <a:p>
              <a:pPr lvl="0"/>
              <a:r>
                <a:rPr lang="en-US" altLang="zh-CN" sz="1000" b="0" dirty="0">
                  <a:solidFill>
                    <a:prstClr val="black"/>
                  </a:solidFill>
                  <a:latin typeface="微软雅黑"/>
                  <a:ea typeface="微软雅黑"/>
                </a:rPr>
                <a:t>0     1</a:t>
              </a:r>
              <a:endParaRPr lang="zh-CN" altLang="en-US" sz="1000" b="0" dirty="0">
                <a:solidFill>
                  <a:prstClr val="black"/>
                </a:solidFill>
                <a:latin typeface="微软雅黑"/>
                <a:ea typeface="微软雅黑"/>
              </a:endParaRPr>
            </a:p>
          </p:txBody>
        </p:sp>
      </p:grpSp>
      <p:sp>
        <p:nvSpPr>
          <p:cNvPr id="67" name="矩形 66"/>
          <p:cNvSpPr/>
          <p:nvPr/>
        </p:nvSpPr>
        <p:spPr>
          <a:xfrm>
            <a:off x="2638430" y="944957"/>
            <a:ext cx="2664687" cy="242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610628" y="935329"/>
            <a:ext cx="2664687" cy="242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278458" y="738231"/>
            <a:ext cx="269304" cy="602537"/>
          </a:xfrm>
          <a:prstGeom prst="rect">
            <a:avLst/>
          </a:prstGeom>
          <a:noFill/>
        </p:spPr>
        <p:txBody>
          <a:bodyPr wrap="none" lIns="0" tIns="0" rIns="0" bIns="0" rtlCol="0" anchor="ctr" anchorCtr="0">
            <a:spAutoFit/>
          </a:bodyPr>
          <a:lstStyle/>
          <a:p>
            <a:r>
              <a:rPr lang="en-US" altLang="zh-CN" dirty="0">
                <a:ln>
                  <a:solidFill>
                    <a:schemeClr val="tx1"/>
                  </a:solidFill>
                </a:ln>
                <a:solidFill>
                  <a:srgbClr val="FF0000"/>
                </a:solidFill>
                <a:latin typeface="+mj-ea"/>
                <a:ea typeface="+mj-ea"/>
              </a:rPr>
              <a:t>A</a:t>
            </a:r>
            <a:endParaRPr lang="zh-CN" altLang="en-US" dirty="0">
              <a:ln>
                <a:solidFill>
                  <a:schemeClr val="tx1"/>
                </a:solidFill>
              </a:ln>
              <a:solidFill>
                <a:srgbClr val="FF0000"/>
              </a:solidFill>
              <a:latin typeface="+mj-ea"/>
              <a:ea typeface="+mj-ea"/>
            </a:endParaRPr>
          </a:p>
        </p:txBody>
      </p:sp>
      <p:sp>
        <p:nvSpPr>
          <p:cNvPr id="80" name="TextBox 79"/>
          <p:cNvSpPr txBox="1"/>
          <p:nvPr/>
        </p:nvSpPr>
        <p:spPr>
          <a:xfrm>
            <a:off x="8378952" y="651381"/>
            <a:ext cx="245260" cy="689420"/>
          </a:xfrm>
          <a:prstGeom prst="rect">
            <a:avLst/>
          </a:prstGeom>
          <a:noFill/>
        </p:spPr>
        <p:txBody>
          <a:bodyPr wrap="none" lIns="0" tIns="0" rIns="0" bIns="0" rtlCol="0" anchor="ctr" anchorCtr="0">
            <a:spAutoFit/>
          </a:bodyPr>
          <a:lstStyle/>
          <a:p>
            <a:r>
              <a:rPr lang="en-US" altLang="zh-CN" dirty="0">
                <a:ln>
                  <a:solidFill>
                    <a:schemeClr val="tx1"/>
                  </a:solidFill>
                </a:ln>
                <a:solidFill>
                  <a:srgbClr val="FF0000"/>
                </a:solidFill>
                <a:latin typeface="+mj-ea"/>
                <a:ea typeface="+mj-ea"/>
              </a:rPr>
              <a:t>B</a:t>
            </a:r>
            <a:endParaRPr lang="zh-CN" altLang="en-US" dirty="0">
              <a:ln>
                <a:solidFill>
                  <a:schemeClr val="tx1"/>
                </a:solidFill>
              </a:ln>
              <a:solidFill>
                <a:srgbClr val="FF0000"/>
              </a:solidFill>
              <a:latin typeface="+mj-ea"/>
              <a:ea typeface="+mj-ea"/>
            </a:endParaRPr>
          </a:p>
        </p:txBody>
      </p:sp>
      <p:sp>
        <p:nvSpPr>
          <p:cNvPr id="79" name="TextBox 78"/>
          <p:cNvSpPr txBox="1"/>
          <p:nvPr/>
        </p:nvSpPr>
        <p:spPr>
          <a:xfrm>
            <a:off x="3989316" y="5749004"/>
            <a:ext cx="477695" cy="401648"/>
          </a:xfrm>
          <a:prstGeom prst="rect">
            <a:avLst/>
          </a:prstGeom>
          <a:noFill/>
        </p:spPr>
        <p:txBody>
          <a:bodyPr wrap="none" lIns="0" tIns="0" rIns="0" bIns="0" rtlCol="0" anchor="ctr" anchorCtr="0">
            <a:spAutoFit/>
          </a:bodyPr>
          <a:lstStyle/>
          <a:p>
            <a:r>
              <a:rPr lang="zh-CN" altLang="en-US" baseline="-25000" dirty="0">
                <a:ln>
                  <a:solidFill>
                    <a:schemeClr val="tx1"/>
                  </a:solidFill>
                </a:ln>
                <a:solidFill>
                  <a:srgbClr val="FF0000"/>
                </a:solidFill>
                <a:latin typeface="+mj-ea"/>
                <a:ea typeface="+mj-ea"/>
              </a:rPr>
              <a:t>符号</a:t>
            </a:r>
          </a:p>
        </p:txBody>
      </p:sp>
      <p:sp>
        <p:nvSpPr>
          <p:cNvPr id="81" name="TextBox 80"/>
          <p:cNvSpPr txBox="1"/>
          <p:nvPr/>
        </p:nvSpPr>
        <p:spPr>
          <a:xfrm>
            <a:off x="890832" y="5482770"/>
            <a:ext cx="1574488" cy="387350"/>
          </a:xfrm>
          <a:prstGeom prst="rect">
            <a:avLst/>
          </a:prstGeom>
          <a:solidFill>
            <a:schemeClr val="bg1"/>
          </a:solidFill>
          <a:ln>
            <a:solidFill>
              <a:schemeClr val="bg1"/>
            </a:solidFill>
          </a:ln>
        </p:spPr>
        <p:txBody>
          <a:bodyPr wrap="square" lIns="0" tIns="0" rIns="0" bIns="0" rtlCol="0" anchor="ctr" anchorCtr="0">
            <a:spAutoFit/>
          </a:bodyPr>
          <a:lstStyle/>
          <a:p>
            <a:r>
              <a:rPr lang="zh-CN" altLang="en-US" sz="1800" b="0" dirty="0">
                <a:latin typeface="+mj-ea"/>
                <a:ea typeface="+mj-ea"/>
              </a:rPr>
              <a:t>舍入</a:t>
            </a:r>
          </a:p>
        </p:txBody>
      </p:sp>
      <p:cxnSp>
        <p:nvCxnSpPr>
          <p:cNvPr id="5" name="直接连接符 4"/>
          <p:cNvCxnSpPr/>
          <p:nvPr/>
        </p:nvCxnSpPr>
        <p:spPr>
          <a:xfrm>
            <a:off x="5577187" y="5890114"/>
            <a:ext cx="1267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6830575" y="4297606"/>
            <a:ext cx="0" cy="159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3475297" y="4310306"/>
            <a:ext cx="335151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475874" y="3501008"/>
            <a:ext cx="0" cy="82125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2997312" y="5887330"/>
            <a:ext cx="169373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3013832" y="4064896"/>
            <a:ext cx="0" cy="18222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3013832" y="4078021"/>
            <a:ext cx="1530000"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4547915" y="4064150"/>
            <a:ext cx="0" cy="4669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511030" y="5750638"/>
            <a:ext cx="477695" cy="401648"/>
          </a:xfrm>
          <a:prstGeom prst="rect">
            <a:avLst/>
          </a:prstGeom>
          <a:noFill/>
        </p:spPr>
        <p:txBody>
          <a:bodyPr wrap="none" lIns="0" tIns="0" rIns="0" bIns="0" rtlCol="0" anchor="ctr" anchorCtr="0">
            <a:spAutoFit/>
          </a:bodyPr>
          <a:lstStyle/>
          <a:p>
            <a:r>
              <a:rPr lang="zh-CN" altLang="en-US" baseline="-25000" dirty="0">
                <a:ln>
                  <a:solidFill>
                    <a:schemeClr val="tx1"/>
                  </a:solidFill>
                </a:ln>
                <a:solidFill>
                  <a:srgbClr val="FF0000"/>
                </a:solidFill>
                <a:latin typeface="+mj-ea"/>
                <a:ea typeface="+mj-ea"/>
              </a:rPr>
              <a:t>阶码</a:t>
            </a:r>
          </a:p>
        </p:txBody>
      </p:sp>
      <p:sp>
        <p:nvSpPr>
          <p:cNvPr id="88" name="TextBox 87"/>
          <p:cNvSpPr txBox="1"/>
          <p:nvPr/>
        </p:nvSpPr>
        <p:spPr>
          <a:xfrm>
            <a:off x="5591150" y="5733256"/>
            <a:ext cx="477696" cy="401648"/>
          </a:xfrm>
          <a:prstGeom prst="rect">
            <a:avLst/>
          </a:prstGeom>
          <a:noFill/>
        </p:spPr>
        <p:txBody>
          <a:bodyPr wrap="none" lIns="0" tIns="0" rIns="0" bIns="0" rtlCol="0" anchor="ctr" anchorCtr="0">
            <a:spAutoFit/>
          </a:bodyPr>
          <a:lstStyle/>
          <a:p>
            <a:r>
              <a:rPr lang="zh-CN" altLang="en-US" baseline="-25000" dirty="0">
                <a:ln>
                  <a:solidFill>
                    <a:schemeClr val="tx1"/>
                  </a:solidFill>
                </a:ln>
                <a:solidFill>
                  <a:srgbClr val="FF0000"/>
                </a:solidFill>
                <a:latin typeface="+mj-ea"/>
                <a:ea typeface="+mj-ea"/>
              </a:rPr>
              <a:t>进位</a:t>
            </a:r>
          </a:p>
        </p:txBody>
      </p:sp>
      <p:sp>
        <p:nvSpPr>
          <p:cNvPr id="89" name="TextBox 88"/>
          <p:cNvSpPr txBox="1"/>
          <p:nvPr/>
        </p:nvSpPr>
        <p:spPr>
          <a:xfrm>
            <a:off x="5611072" y="5725556"/>
            <a:ext cx="477695" cy="401648"/>
          </a:xfrm>
          <a:prstGeom prst="rect">
            <a:avLst/>
          </a:prstGeom>
          <a:noFill/>
        </p:spPr>
        <p:txBody>
          <a:bodyPr wrap="none" lIns="0" tIns="0" rIns="0" bIns="0" rtlCol="0" anchor="ctr" anchorCtr="0">
            <a:spAutoFit/>
          </a:bodyPr>
          <a:lstStyle/>
          <a:p>
            <a:r>
              <a:rPr lang="zh-CN" altLang="en-US" baseline="-25000" dirty="0">
                <a:ln>
                  <a:solidFill>
                    <a:schemeClr val="tx1"/>
                  </a:solidFill>
                </a:ln>
                <a:solidFill>
                  <a:srgbClr val="FF0000"/>
                </a:solidFill>
                <a:latin typeface="+mj-ea"/>
                <a:ea typeface="+mj-ea"/>
              </a:rPr>
              <a:t>尾数</a:t>
            </a:r>
          </a:p>
        </p:txBody>
      </p:sp>
      <p:grpSp>
        <p:nvGrpSpPr>
          <p:cNvPr id="25" name="组合 24"/>
          <p:cNvGrpSpPr/>
          <p:nvPr/>
        </p:nvGrpSpPr>
        <p:grpSpPr>
          <a:xfrm>
            <a:off x="3970563" y="3460832"/>
            <a:ext cx="1902052" cy="1122982"/>
            <a:chOff x="3970563" y="3460832"/>
            <a:chExt cx="1902052" cy="1122982"/>
          </a:xfrm>
        </p:grpSpPr>
        <p:cxnSp>
          <p:nvCxnSpPr>
            <p:cNvPr id="92" name="直接连接符 91"/>
            <p:cNvCxnSpPr/>
            <p:nvPr/>
          </p:nvCxnSpPr>
          <p:spPr>
            <a:xfrm flipV="1">
              <a:off x="3976333" y="3460832"/>
              <a:ext cx="0" cy="298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5044615" y="4583814"/>
              <a:ext cx="828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5060751" y="3731319"/>
              <a:ext cx="0" cy="8522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970563" y="3745604"/>
              <a:ext cx="1098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3875261" y="3501008"/>
            <a:ext cx="1239479" cy="1513339"/>
            <a:chOff x="3875261" y="3501008"/>
            <a:chExt cx="1239479" cy="1513339"/>
          </a:xfrm>
        </p:grpSpPr>
        <p:cxnSp>
          <p:nvCxnSpPr>
            <p:cNvPr id="94" name="直接连接符 93"/>
            <p:cNvCxnSpPr/>
            <p:nvPr/>
          </p:nvCxnSpPr>
          <p:spPr>
            <a:xfrm>
              <a:off x="3875261" y="3849267"/>
              <a:ext cx="99580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3890914" y="3501008"/>
              <a:ext cx="0" cy="3536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4871070" y="3835738"/>
              <a:ext cx="0" cy="11730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4855417" y="5004581"/>
              <a:ext cx="259323" cy="97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15" name="直接连接符 114"/>
          <p:cNvCxnSpPr/>
          <p:nvPr/>
        </p:nvCxnSpPr>
        <p:spPr>
          <a:xfrm flipV="1">
            <a:off x="3778832" y="3510753"/>
            <a:ext cx="0" cy="10880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3765577" y="4595223"/>
            <a:ext cx="385413"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3663367" y="3519687"/>
            <a:ext cx="0" cy="15431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3649650" y="5062835"/>
            <a:ext cx="308633"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3372144" y="3485506"/>
            <a:ext cx="0" cy="21909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3358883" y="5675524"/>
            <a:ext cx="1198800" cy="93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247632" y="4309756"/>
            <a:ext cx="59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a:off x="6262938" y="4309756"/>
            <a:ext cx="0" cy="216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95" name="Picture 4" descr="E:\学校\2012110922144630394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948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childTnLst>
                                </p:cTn>
                              </p:par>
                              <p:par>
                                <p:cTn id="10" presetID="0" presetClass="path" presetSubtype="0" accel="50000" decel="50000" fill="hold" grpId="1" nodeType="withEffect">
                                  <p:stCondLst>
                                    <p:cond delay="0"/>
                                  </p:stCondLst>
                                  <p:childTnLst>
                                    <p:animMotion origin="layout" path="M 0 0 C 0.03059 -0.00787 0.06367 -0.00371 0.0944 -0.0044 C 0.09531 -0.04769 0.09505 -0.09144 0.09752 -0.13426 C 0.09687 -0.16528 0.09739 -0.19954 0.09505 -0.22986 C 0.09479 -0.24421 0.10247 -0.2713 0.0944 -0.27315 C 0.07825 -0.27685 -0.12657 -0.2757 -0.1862 -0.27662 C -0.18672 -0.28287 -0.18803 -0.28912 -0.18816 -0.29537 C -0.18842 -0.31158 -0.18594 -0.32199 -0.18568 -0.33658 C -0.18555 -0.3463 -0.18568 -0.35579 -0.18568 -0.36551 " pathEditMode="relative" ptsTypes="ffffffffA">
                                      <p:cBhvr>
                                        <p:cTn id="11" dur="2000" fill="hold"/>
                                        <p:tgtEl>
                                          <p:spTgt spid="88"/>
                                        </p:tgtEl>
                                        <p:attrNameLst>
                                          <p:attrName>ppt_x</p:attrName>
                                          <p:attrName>ppt_y</p:attrName>
                                        </p:attrNameLst>
                                      </p:cBhvr>
                                    </p:animMotion>
                                  </p:childTnLst>
                                </p:cTn>
                              </p:par>
                              <p:par>
                                <p:cTn id="12" presetID="22" presetClass="entr" presetSubtype="4" fill="hold" nodeType="withEffect">
                                  <p:stCondLst>
                                    <p:cond delay="250"/>
                                  </p:stCondLst>
                                  <p:childTnLst>
                                    <p:set>
                                      <p:cBhvr>
                                        <p:cTn id="13" dur="1" fill="hold">
                                          <p:stCondLst>
                                            <p:cond delay="0"/>
                                          </p:stCondLst>
                                        </p:cTn>
                                        <p:tgtEl>
                                          <p:spTgt spid="68"/>
                                        </p:tgtEl>
                                        <p:attrNameLst>
                                          <p:attrName>style.visibility</p:attrName>
                                        </p:attrNameLst>
                                      </p:cBhvr>
                                      <p:to>
                                        <p:strVal val="visible"/>
                                      </p:to>
                                    </p:set>
                                    <p:animEffect transition="in" filter="wipe(down)">
                                      <p:cBhvr>
                                        <p:cTn id="14" dur="250"/>
                                        <p:tgtEl>
                                          <p:spTgt spid="68"/>
                                        </p:tgtEl>
                                      </p:cBhvr>
                                    </p:animEffect>
                                  </p:childTnLst>
                                </p:cTn>
                              </p:par>
                              <p:par>
                                <p:cTn id="15" presetID="22" presetClass="entr" presetSubtype="2" fill="hold" nodeType="withEffect">
                                  <p:stCondLst>
                                    <p:cond delay="500"/>
                                  </p:stCondLst>
                                  <p:childTnLst>
                                    <p:set>
                                      <p:cBhvr>
                                        <p:cTn id="16" dur="1" fill="hold">
                                          <p:stCondLst>
                                            <p:cond delay="0"/>
                                          </p:stCondLst>
                                        </p:cTn>
                                        <p:tgtEl>
                                          <p:spTgt spid="82"/>
                                        </p:tgtEl>
                                        <p:attrNameLst>
                                          <p:attrName>style.visibility</p:attrName>
                                        </p:attrNameLst>
                                      </p:cBhvr>
                                      <p:to>
                                        <p:strVal val="visible"/>
                                      </p:to>
                                    </p:set>
                                    <p:animEffect transition="in" filter="wipe(right)">
                                      <p:cBhvr>
                                        <p:cTn id="17" dur="250"/>
                                        <p:tgtEl>
                                          <p:spTgt spid="82"/>
                                        </p:tgtEl>
                                      </p:cBhvr>
                                    </p:animEffect>
                                  </p:childTnLst>
                                </p:cTn>
                              </p:par>
                              <p:par>
                                <p:cTn id="18" presetID="22" presetClass="entr" presetSubtype="4" fill="hold" nodeType="withEffect">
                                  <p:stCondLst>
                                    <p:cond delay="75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250"/>
                                        <p:tgtEl>
                                          <p:spTgt spid="10"/>
                                        </p:tgtEl>
                                      </p:cBhvr>
                                    </p:animEffect>
                                  </p:childTnLst>
                                </p:cTn>
                              </p:par>
                              <p:par>
                                <p:cTn id="21" presetID="10" presetClass="exit" presetSubtype="0" fill="hold" grpId="2" nodeType="withEffect">
                                  <p:stCondLst>
                                    <p:cond delay="1750"/>
                                  </p:stCondLst>
                                  <p:childTnLst>
                                    <p:animEffect transition="out" filter="fade">
                                      <p:cBhvr>
                                        <p:cTn id="22" dur="250"/>
                                        <p:tgtEl>
                                          <p:spTgt spid="88"/>
                                        </p:tgtEl>
                                      </p:cBhvr>
                                    </p:animEffect>
                                    <p:set>
                                      <p:cBhvr>
                                        <p:cTn id="23" dur="1" fill="hold">
                                          <p:stCondLst>
                                            <p:cond delay="249"/>
                                          </p:stCondLst>
                                        </p:cTn>
                                        <p:tgtEl>
                                          <p:spTgt spid="8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68"/>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8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22" presetClass="entr" presetSubtype="8" fill="hold" nodeType="with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wipe(left)">
                                      <p:cBhvr>
                                        <p:cTn id="39" dur="500"/>
                                        <p:tgtEl>
                                          <p:spTgt spid="113"/>
                                        </p:tgtEl>
                                      </p:cBhvr>
                                    </p:animEffect>
                                  </p:childTnLst>
                                </p:cTn>
                              </p:par>
                              <p:par>
                                <p:cTn id="40" presetID="22" presetClass="entr" presetSubtype="1" fill="hold" nodeType="with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wipe(up)">
                                      <p:cBhvr>
                                        <p:cTn id="42" dur="250"/>
                                        <p:tgtEl>
                                          <p:spTgt spid="115"/>
                                        </p:tgtEl>
                                      </p:cBhvr>
                                    </p:animEffect>
                                  </p:childTnLst>
                                </p:cTn>
                              </p:par>
                              <p:par>
                                <p:cTn id="43" presetID="22" presetClass="entr" presetSubtype="1" fill="hold" nodeType="withEffect">
                                  <p:stCondLst>
                                    <p:cond delay="0"/>
                                  </p:stCondLst>
                                  <p:childTnLst>
                                    <p:set>
                                      <p:cBhvr>
                                        <p:cTn id="44" dur="1" fill="hold">
                                          <p:stCondLst>
                                            <p:cond delay="0"/>
                                          </p:stCondLst>
                                        </p:cTn>
                                        <p:tgtEl>
                                          <p:spTgt spid="123"/>
                                        </p:tgtEl>
                                        <p:attrNameLst>
                                          <p:attrName>style.visibility</p:attrName>
                                        </p:attrNameLst>
                                      </p:cBhvr>
                                      <p:to>
                                        <p:strVal val="visible"/>
                                      </p:to>
                                    </p:set>
                                    <p:animEffect transition="in" filter="wipe(up)">
                                      <p:cBhvr>
                                        <p:cTn id="45" dur="250"/>
                                        <p:tgtEl>
                                          <p:spTgt spid="123"/>
                                        </p:tgtEl>
                                      </p:cBhvr>
                                    </p:animEffect>
                                  </p:childTnLst>
                                </p:cTn>
                              </p:par>
                              <p:par>
                                <p:cTn id="46" presetID="22" presetClass="entr" presetSubtype="1" fill="hold" nodeType="withEffect">
                                  <p:stCondLst>
                                    <p:cond delay="0"/>
                                  </p:stCondLst>
                                  <p:childTnLst>
                                    <p:set>
                                      <p:cBhvr>
                                        <p:cTn id="47" dur="1" fill="hold">
                                          <p:stCondLst>
                                            <p:cond delay="0"/>
                                          </p:stCondLst>
                                        </p:cTn>
                                        <p:tgtEl>
                                          <p:spTgt spid="127"/>
                                        </p:tgtEl>
                                        <p:attrNameLst>
                                          <p:attrName>style.visibility</p:attrName>
                                        </p:attrNameLst>
                                      </p:cBhvr>
                                      <p:to>
                                        <p:strVal val="visible"/>
                                      </p:to>
                                    </p:set>
                                    <p:animEffect transition="in" filter="wipe(up)">
                                      <p:cBhvr>
                                        <p:cTn id="48" dur="250"/>
                                        <p:tgtEl>
                                          <p:spTgt spid="127"/>
                                        </p:tgtEl>
                                      </p:cBhvr>
                                    </p:animEffect>
                                  </p:childTnLst>
                                </p:cTn>
                              </p:par>
                              <p:par>
                                <p:cTn id="49" presetID="22" presetClass="entr" presetSubtype="8" fill="hold" nodeType="withEffect">
                                  <p:stCondLst>
                                    <p:cond delay="250"/>
                                  </p:stCondLst>
                                  <p:childTnLst>
                                    <p:set>
                                      <p:cBhvr>
                                        <p:cTn id="50" dur="1" fill="hold">
                                          <p:stCondLst>
                                            <p:cond delay="0"/>
                                          </p:stCondLst>
                                        </p:cTn>
                                        <p:tgtEl>
                                          <p:spTgt spid="120"/>
                                        </p:tgtEl>
                                        <p:attrNameLst>
                                          <p:attrName>style.visibility</p:attrName>
                                        </p:attrNameLst>
                                      </p:cBhvr>
                                      <p:to>
                                        <p:strVal val="visible"/>
                                      </p:to>
                                    </p:set>
                                    <p:animEffect transition="in" filter="wipe(left)">
                                      <p:cBhvr>
                                        <p:cTn id="51" dur="250"/>
                                        <p:tgtEl>
                                          <p:spTgt spid="120"/>
                                        </p:tgtEl>
                                      </p:cBhvr>
                                    </p:animEffect>
                                  </p:childTnLst>
                                </p:cTn>
                              </p:par>
                              <p:par>
                                <p:cTn id="52" presetID="22" presetClass="entr" presetSubtype="8" fill="hold" nodeType="withEffect">
                                  <p:stCondLst>
                                    <p:cond delay="250"/>
                                  </p:stCondLst>
                                  <p:childTnLst>
                                    <p:set>
                                      <p:cBhvr>
                                        <p:cTn id="53" dur="1" fill="hold">
                                          <p:stCondLst>
                                            <p:cond delay="0"/>
                                          </p:stCondLst>
                                        </p:cTn>
                                        <p:tgtEl>
                                          <p:spTgt spid="125"/>
                                        </p:tgtEl>
                                        <p:attrNameLst>
                                          <p:attrName>style.visibility</p:attrName>
                                        </p:attrNameLst>
                                      </p:cBhvr>
                                      <p:to>
                                        <p:strVal val="visible"/>
                                      </p:to>
                                    </p:set>
                                    <p:animEffect transition="in" filter="wipe(left)">
                                      <p:cBhvr>
                                        <p:cTn id="54" dur="250"/>
                                        <p:tgtEl>
                                          <p:spTgt spid="125"/>
                                        </p:tgtEl>
                                      </p:cBhvr>
                                    </p:animEffect>
                                  </p:childTnLst>
                                </p:cTn>
                              </p:par>
                              <p:par>
                                <p:cTn id="55" presetID="22" presetClass="entr" presetSubtype="8" fill="hold" nodeType="withEffect">
                                  <p:stCondLst>
                                    <p:cond delay="250"/>
                                  </p:stCondLst>
                                  <p:childTnLst>
                                    <p:set>
                                      <p:cBhvr>
                                        <p:cTn id="56" dur="1" fill="hold">
                                          <p:stCondLst>
                                            <p:cond delay="0"/>
                                          </p:stCondLst>
                                        </p:cTn>
                                        <p:tgtEl>
                                          <p:spTgt spid="129"/>
                                        </p:tgtEl>
                                        <p:attrNameLst>
                                          <p:attrName>style.visibility</p:attrName>
                                        </p:attrNameLst>
                                      </p:cBhvr>
                                      <p:to>
                                        <p:strVal val="visible"/>
                                      </p:to>
                                    </p:set>
                                    <p:animEffect transition="in" filter="wipe(left)">
                                      <p:cBhvr>
                                        <p:cTn id="57" dur="250"/>
                                        <p:tgtEl>
                                          <p:spTgt spid="129"/>
                                        </p:tgtEl>
                                      </p:cBhvr>
                                    </p:animEffect>
                                  </p:childTnLst>
                                </p:cTn>
                              </p:par>
                            </p:childTnLst>
                          </p:cTn>
                        </p:par>
                        <p:par>
                          <p:cTn id="58" fill="hold">
                            <p:stCondLst>
                              <p:cond delay="500"/>
                            </p:stCondLst>
                            <p:childTnLst>
                              <p:par>
                                <p:cTn id="59" presetID="22" presetClass="entr" presetSubtype="2" fill="hold" nodeType="after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wipe(right)">
                                      <p:cBhvr>
                                        <p:cTn id="61" dur="250"/>
                                        <p:tgtEl>
                                          <p:spTgt spid="83"/>
                                        </p:tgtEl>
                                      </p:cBhvr>
                                    </p:animEffect>
                                  </p:childTnLst>
                                </p:cTn>
                              </p:par>
                              <p:par>
                                <p:cTn id="62" presetID="22" presetClass="entr" presetSubtype="8" fill="hold"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ipe(left)">
                                      <p:cBhvr>
                                        <p:cTn id="64" dur="250"/>
                                        <p:tgtEl>
                                          <p:spTgt spid="5"/>
                                        </p:tgtEl>
                                      </p:cBhvr>
                                    </p:animEffect>
                                  </p:childTnLst>
                                </p:cTn>
                              </p:par>
                              <p:par>
                                <p:cTn id="65" presetID="22" presetClass="entr" presetSubtype="4" fill="hold" nodeType="withEffect">
                                  <p:stCondLst>
                                    <p:cond delay="250"/>
                                  </p:stCondLst>
                                  <p:childTnLst>
                                    <p:set>
                                      <p:cBhvr>
                                        <p:cTn id="66" dur="1" fill="hold">
                                          <p:stCondLst>
                                            <p:cond delay="0"/>
                                          </p:stCondLst>
                                        </p:cTn>
                                        <p:tgtEl>
                                          <p:spTgt spid="84"/>
                                        </p:tgtEl>
                                        <p:attrNameLst>
                                          <p:attrName>style.visibility</p:attrName>
                                        </p:attrNameLst>
                                      </p:cBhvr>
                                      <p:to>
                                        <p:strVal val="visible"/>
                                      </p:to>
                                    </p:set>
                                    <p:animEffect transition="in" filter="wipe(down)">
                                      <p:cBhvr>
                                        <p:cTn id="67" dur="250"/>
                                        <p:tgtEl>
                                          <p:spTgt spid="84"/>
                                        </p:tgtEl>
                                      </p:cBhvr>
                                    </p:animEffect>
                                  </p:childTnLst>
                                </p:cTn>
                              </p:par>
                              <p:par>
                                <p:cTn id="68" presetID="22" presetClass="entr" presetSubtype="4" fill="hold" nodeType="withEffect">
                                  <p:stCondLst>
                                    <p:cond delay="250"/>
                                  </p:stCondLst>
                                  <p:childTnLst>
                                    <p:set>
                                      <p:cBhvr>
                                        <p:cTn id="69" dur="1" fill="hold">
                                          <p:stCondLst>
                                            <p:cond delay="0"/>
                                          </p:stCondLst>
                                        </p:cTn>
                                        <p:tgtEl>
                                          <p:spTgt spid="68"/>
                                        </p:tgtEl>
                                        <p:attrNameLst>
                                          <p:attrName>style.visibility</p:attrName>
                                        </p:attrNameLst>
                                      </p:cBhvr>
                                      <p:to>
                                        <p:strVal val="visible"/>
                                      </p:to>
                                    </p:set>
                                    <p:animEffect transition="in" filter="wipe(down)">
                                      <p:cBhvr>
                                        <p:cTn id="70" dur="250"/>
                                        <p:tgtEl>
                                          <p:spTgt spid="68"/>
                                        </p:tgtEl>
                                      </p:cBhvr>
                                    </p:animEffect>
                                  </p:childTnLst>
                                </p:cTn>
                              </p:par>
                              <p:par>
                                <p:cTn id="71" presetID="22" presetClass="entr" presetSubtype="8" fill="hold" nodeType="withEffect">
                                  <p:stCondLst>
                                    <p:cond delay="500"/>
                                  </p:stCondLst>
                                  <p:childTnLst>
                                    <p:set>
                                      <p:cBhvr>
                                        <p:cTn id="72" dur="1" fill="hold">
                                          <p:stCondLst>
                                            <p:cond delay="0"/>
                                          </p:stCondLst>
                                        </p:cTn>
                                        <p:tgtEl>
                                          <p:spTgt spid="85"/>
                                        </p:tgtEl>
                                        <p:attrNameLst>
                                          <p:attrName>style.visibility</p:attrName>
                                        </p:attrNameLst>
                                      </p:cBhvr>
                                      <p:to>
                                        <p:strVal val="visible"/>
                                      </p:to>
                                    </p:set>
                                    <p:animEffect transition="in" filter="wipe(left)">
                                      <p:cBhvr>
                                        <p:cTn id="73" dur="250"/>
                                        <p:tgtEl>
                                          <p:spTgt spid="85"/>
                                        </p:tgtEl>
                                      </p:cBhvr>
                                    </p:animEffect>
                                  </p:childTnLst>
                                </p:cTn>
                              </p:par>
                              <p:par>
                                <p:cTn id="74" presetID="22" presetClass="entr" presetSubtype="2" fill="hold" nodeType="withEffect">
                                  <p:stCondLst>
                                    <p:cond delay="500"/>
                                  </p:stCondLst>
                                  <p:childTnLst>
                                    <p:set>
                                      <p:cBhvr>
                                        <p:cTn id="75" dur="1" fill="hold">
                                          <p:stCondLst>
                                            <p:cond delay="0"/>
                                          </p:stCondLst>
                                        </p:cTn>
                                        <p:tgtEl>
                                          <p:spTgt spid="135"/>
                                        </p:tgtEl>
                                        <p:attrNameLst>
                                          <p:attrName>style.visibility</p:attrName>
                                        </p:attrNameLst>
                                      </p:cBhvr>
                                      <p:to>
                                        <p:strVal val="visible"/>
                                      </p:to>
                                    </p:set>
                                    <p:animEffect transition="in" filter="wipe(right)">
                                      <p:cBhvr>
                                        <p:cTn id="76" dur="250"/>
                                        <p:tgtEl>
                                          <p:spTgt spid="135"/>
                                        </p:tgtEl>
                                      </p:cBhvr>
                                    </p:animEffect>
                                  </p:childTnLst>
                                </p:cTn>
                              </p:par>
                              <p:par>
                                <p:cTn id="77" presetID="22" presetClass="entr" presetSubtype="1" fill="hold" nodeType="withEffect">
                                  <p:stCondLst>
                                    <p:cond delay="750"/>
                                  </p:stCondLst>
                                  <p:childTnLst>
                                    <p:set>
                                      <p:cBhvr>
                                        <p:cTn id="78" dur="1" fill="hold">
                                          <p:stCondLst>
                                            <p:cond delay="0"/>
                                          </p:stCondLst>
                                        </p:cTn>
                                        <p:tgtEl>
                                          <p:spTgt spid="87"/>
                                        </p:tgtEl>
                                        <p:attrNameLst>
                                          <p:attrName>style.visibility</p:attrName>
                                        </p:attrNameLst>
                                      </p:cBhvr>
                                      <p:to>
                                        <p:strVal val="visible"/>
                                      </p:to>
                                    </p:set>
                                    <p:animEffect transition="in" filter="wipe(up)">
                                      <p:cBhvr>
                                        <p:cTn id="79" dur="250"/>
                                        <p:tgtEl>
                                          <p:spTgt spid="87"/>
                                        </p:tgtEl>
                                      </p:cBhvr>
                                    </p:animEffect>
                                  </p:childTnLst>
                                </p:cTn>
                              </p:par>
                              <p:par>
                                <p:cTn id="80" presetID="22" presetClass="entr" presetSubtype="1" fill="hold" nodeType="withEffect">
                                  <p:stCondLst>
                                    <p:cond delay="750"/>
                                  </p:stCondLst>
                                  <p:childTnLst>
                                    <p:set>
                                      <p:cBhvr>
                                        <p:cTn id="81" dur="1" fill="hold">
                                          <p:stCondLst>
                                            <p:cond delay="0"/>
                                          </p:stCondLst>
                                        </p:cTn>
                                        <p:tgtEl>
                                          <p:spTgt spid="137"/>
                                        </p:tgtEl>
                                        <p:attrNameLst>
                                          <p:attrName>style.visibility</p:attrName>
                                        </p:attrNameLst>
                                      </p:cBhvr>
                                      <p:to>
                                        <p:strVal val="visible"/>
                                      </p:to>
                                    </p:set>
                                    <p:animEffect transition="in" filter="wipe(up)">
                                      <p:cBhvr>
                                        <p:cTn id="82" dur="250"/>
                                        <p:tgtEl>
                                          <p:spTgt spid="137"/>
                                        </p:tgtEl>
                                      </p:cBhvr>
                                    </p:animEffect>
                                  </p:childTnLst>
                                </p:cTn>
                              </p:par>
                            </p:childTnLst>
                          </p:cTn>
                        </p:par>
                        <p:par>
                          <p:cTn id="83" fill="hold">
                            <p:stCondLst>
                              <p:cond delay="1500"/>
                            </p:stCondLst>
                            <p:childTnLst>
                              <p:par>
                                <p:cTn id="84" presetID="0" presetClass="path" presetSubtype="0" accel="50000" decel="50000" fill="hold" grpId="0" nodeType="afterEffect">
                                  <p:stCondLst>
                                    <p:cond delay="0"/>
                                  </p:stCondLst>
                                  <p:childTnLst>
                                    <p:animMotion origin="layout" path="M 2.08333E-7 -2.96296E-6 C 0.03125 -0.00509 0.06432 0.01551 0.09414 -0.00208 C 0.10065 -0.03703 0.09375 -0.07986 0.0957 -0.11805 C 0.09557 -0.14722 0.09752 -0.22037 0.09375 -0.25416 C 0.09336 -0.27685 0.09765 -0.28356 0.08789 -0.28541 C 0.08359 -0.28796 0.08789 -0.28564 0.07734 -0.28541 C 0.06263 -0.28495 0.04791 -0.28495 0.0332 -0.28472 C 0.03294 -0.26805 0.03242 -0.2574 0.03164 -0.24236 C 0.03138 -0.23194 0.03112 -0.22314 0.03008 -0.21319 C 0.02851 -0.19745 0.02955 -0.19074 0.01953 -0.18819 C 0.01393 -0.18495 0.00742 -0.18402 0.00156 -0.18264 C -0.00117 -0.18102 -0.00339 -0.18032 -0.00625 -0.17986 C -0.00742 -0.17916 -0.0086 -0.17847 -0.00977 -0.17777 C -0.01055 -0.17731 -0.01211 -0.17639 -0.01211 -0.17639 C -0.01289 -0.175 -0.01367 -0.17407 -0.01406 -0.17222 C -0.01446 -0.17083 -0.01485 -0.16805 -0.01485 -0.16805 C -0.01524 -0.15879 -0.01602 -0.15 -0.01836 -0.14166 C -0.01849 -0.13564 -0.01862 -0.12963 -0.01875 -0.12361 C -0.01888 -0.12014 -0.01992 -0.11319 -0.01992 -0.11319 C -0.02018 -0.10787 -0.02084 -0.07222 -0.02188 -0.06666 C -0.02175 -0.05926 -0.02279 -0.04051 -0.01797 -0.03472 C -0.01537 -0.02754 -0.0043 -0.02731 0.00039 -0.02639 C 0.00182 -0.0162 0.00078 -0.00602 0.00078 0.00417 " pathEditMode="relative" ptsTypes="ffffffffffffffffffffffA">
                                      <p:cBhvr>
                                        <p:cTn id="85" dur="3000" fill="hold"/>
                                        <p:tgtEl>
                                          <p:spTgt spid="89"/>
                                        </p:tgtEl>
                                        <p:attrNameLst>
                                          <p:attrName>ppt_x</p:attrName>
                                          <p:attrName>ppt_y</p:attrName>
                                        </p:attrNameLst>
                                      </p:cBhvr>
                                    </p:animMotion>
                                  </p:childTnLst>
                                </p:cTn>
                              </p:par>
                              <p:par>
                                <p:cTn id="86" presetID="0" presetClass="path" presetSubtype="0" accel="50000" decel="50000" fill="hold" grpId="0" nodeType="withEffect">
                                  <p:stCondLst>
                                    <p:cond delay="50"/>
                                  </p:stCondLst>
                                  <p:childTnLst>
                                    <p:animMotion origin="layout" path="M 8.33333E-7 7.03704E-6 C -0.0095 0.0007 -0.01888 0.00047 -0.02812 0.00464 C -0.07591 0.00417 -0.11107 0.00371 -0.15416 7.03704E-6 C -0.15508 -0.00462 -0.15482 -0.00925 -0.15573 -0.01388 C -0.1556 -0.08078 -0.15573 -0.14791 -0.15521 -0.21481 C -0.15495 -0.24259 -0.15612 -0.27199 -0.15104 -0.29907 C -0.14961 -0.30694 -0.14205 -0.30833 -0.13854 -0.30925 C -0.13685 -0.30972 -0.13333 -0.31111 -0.13333 -0.31111 C -0.11445 -0.30972 -0.09622 -0.30717 -0.07708 -0.30648 C -0.05898 -0.29583 -0.03554 -0.3037 -0.01614 -0.30277 C -0.01601 -0.30185 -0.01562 -0.30092 -0.01562 -0.29999 C -0.01562 -0.2118 -0.00416 -0.22986 -0.02656 -0.21666 C -0.02929 -0.20185 -0.02643 -0.18564 -0.02812 -0.17036 C -0.02786 -0.1618 -0.02721 -0.153 -0.02708 -0.14444 C -0.02682 -0.13217 -0.02682 -0.11967 -0.02656 -0.1074 C -0.02617 -0.09236 -0.00742 -0.09305 -0.0026 -0.09259 C -0.0013 -0.08587 -0.00143 -0.07893 -0.00052 -0.07222 C -0.00364 -0.06388 -0.00195 -0.05624 -0.00156 -0.04536 C -0.00104 -0.02939 8.33333E-7 -0.0162 8.33333E-7 7.03704E-6 Z " pathEditMode="relative" ptsTypes="fffffffffffffffffff">
                                      <p:cBhvr>
                                        <p:cTn id="87" dur="3000" fill="hold"/>
                                        <p:tgtEl>
                                          <p:spTgt spid="9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88" grpId="0"/>
      <p:bldP spid="88" grpId="1"/>
      <p:bldP spid="88" grpId="2"/>
      <p:bldP spid="8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82946" name="文本框 10"/>
          <p:cNvSpPr txBox="1">
            <a:spLocks noChangeArrowheads="1"/>
          </p:cNvSpPr>
          <p:nvPr/>
        </p:nvSpPr>
        <p:spPr bwMode="auto">
          <a:xfrm>
            <a:off x="1523714" y="2254187"/>
            <a:ext cx="9144000" cy="97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30000"/>
              </a:lnSpc>
            </a:pPr>
            <a:r>
              <a:rPr lang="en-US" altLang="zh-CN" sz="4400" dirty="0">
                <a:solidFill>
                  <a:schemeClr val="bg1"/>
                </a:solidFill>
                <a:latin typeface="微软雅黑" charset="0"/>
                <a:ea typeface="微软雅黑" charset="0"/>
                <a:cs typeface="微软雅黑" charset="0"/>
              </a:rPr>
              <a:t>3.5.3</a:t>
            </a:r>
            <a:r>
              <a:rPr lang="zh-CN" altLang="en-US" sz="4400" dirty="0">
                <a:solidFill>
                  <a:schemeClr val="bg1"/>
                </a:solidFill>
                <a:latin typeface="微软雅黑" charset="0"/>
                <a:ea typeface="微软雅黑" charset="0"/>
                <a:cs typeface="微软雅黑" charset="0"/>
              </a:rPr>
              <a:t>  浮点数的</a:t>
            </a:r>
            <a:r>
              <a:rPr lang="zh-CN" altLang="en-US" sz="4400" dirty="0">
                <a:solidFill>
                  <a:srgbClr val="FFFF00"/>
                </a:solidFill>
                <a:latin typeface="微软雅黑" charset="0"/>
                <a:ea typeface="微软雅黑" charset="0"/>
                <a:cs typeface="微软雅黑" charset="0"/>
              </a:rPr>
              <a:t>乘法</a:t>
            </a:r>
            <a:r>
              <a:rPr lang="zh-CN" altLang="en-US" sz="4400" dirty="0">
                <a:solidFill>
                  <a:schemeClr val="bg1"/>
                </a:solidFill>
                <a:latin typeface="微软雅黑" charset="0"/>
                <a:ea typeface="微软雅黑" charset="0"/>
                <a:cs typeface="微软雅黑" charset="0"/>
              </a:rPr>
              <a:t>运算</a:t>
            </a:r>
            <a:endParaRPr lang="en-US" altLang="zh-CN" sz="4400" dirty="0">
              <a:solidFill>
                <a:schemeClr val="bg1"/>
              </a:solidFill>
              <a:latin typeface="微软雅黑" charset="0"/>
              <a:ea typeface="微软雅黑" charset="0"/>
              <a:cs typeface="微软雅黑" charset="0"/>
            </a:endParaRPr>
          </a:p>
        </p:txBody>
      </p:sp>
    </p:spTree>
    <p:extLst>
      <p:ext uri="{BB962C8B-B14F-4D97-AF65-F5344CB8AC3E}">
        <p14:creationId xmlns:p14="http://schemas.microsoft.com/office/powerpoint/2010/main" val="1891088976"/>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浮点数乘除</a:t>
            </a:r>
          </a:p>
        </p:txBody>
      </p:sp>
      <p:sp>
        <p:nvSpPr>
          <p:cNvPr id="19" name="矩形 18"/>
          <p:cNvSpPr/>
          <p:nvPr/>
        </p:nvSpPr>
        <p:spPr>
          <a:xfrm>
            <a:off x="3427139" y="692696"/>
            <a:ext cx="4245073" cy="780470"/>
          </a:xfrm>
          <a:prstGeom prst="rect">
            <a:avLst/>
          </a:prstGeom>
        </p:spPr>
        <p:txBody>
          <a:bodyPr wrap="none">
            <a:spAutoFit/>
          </a:bodyPr>
          <a:lstStyle/>
          <a:p>
            <a:r>
              <a:rPr lang="en-US" altLang="en-US" sz="3200" dirty="0">
                <a:latin typeface="+mj-lt"/>
                <a:cs typeface="Arial" panose="020B0604020202020204" pitchFamily="34" charset="0"/>
              </a:rPr>
              <a:t>A=M</a:t>
            </a:r>
            <a:r>
              <a:rPr lang="en-US" altLang="en-US" sz="3200" baseline="-2000" dirty="0">
                <a:latin typeface="+mj-lt"/>
                <a:cs typeface="Arial" panose="020B0604020202020204" pitchFamily="34" charset="0"/>
              </a:rPr>
              <a:t>a </a:t>
            </a:r>
            <a:r>
              <a:rPr lang="en-US" altLang="en-US" sz="3200" baseline="30000" dirty="0">
                <a:latin typeface="+mj-lt"/>
                <a:cs typeface="Arial" panose="020B0604020202020204" pitchFamily="34" charset="0"/>
              </a:rPr>
              <a:t>.</a:t>
            </a:r>
            <a:r>
              <a:rPr lang="en-US" altLang="en-US" sz="3200" baseline="-2000" dirty="0">
                <a:latin typeface="+mj-lt"/>
                <a:cs typeface="Arial" panose="020B0604020202020204" pitchFamily="34" charset="0"/>
              </a:rPr>
              <a:t> </a:t>
            </a:r>
            <a:r>
              <a:rPr lang="en-US" altLang="en-US" sz="3200" dirty="0">
                <a:latin typeface="+mj-lt"/>
                <a:cs typeface="Arial" panose="020B0604020202020204" pitchFamily="34" charset="0"/>
              </a:rPr>
              <a:t>2</a:t>
            </a:r>
            <a:r>
              <a:rPr lang="en-US" altLang="en-US" sz="3200" baseline="38000" dirty="0">
                <a:latin typeface="+mj-lt"/>
                <a:cs typeface="Arial" panose="020B0604020202020204" pitchFamily="34" charset="0"/>
              </a:rPr>
              <a:t>Ea</a:t>
            </a:r>
            <a:r>
              <a:rPr lang="zh-CN" altLang="en-US" sz="3200" dirty="0">
                <a:latin typeface="+mj-lt"/>
                <a:cs typeface="Arial" panose="020B0604020202020204" pitchFamily="34" charset="0"/>
              </a:rPr>
              <a:t>，</a:t>
            </a:r>
            <a:r>
              <a:rPr lang="en-US" altLang="en-US" sz="3200" dirty="0">
                <a:latin typeface="+mj-lt"/>
                <a:cs typeface="Arial" panose="020B0604020202020204" pitchFamily="34" charset="0"/>
              </a:rPr>
              <a:t>B=M</a:t>
            </a:r>
            <a:r>
              <a:rPr lang="en-US" altLang="en-US" sz="3200" baseline="-2000" dirty="0">
                <a:latin typeface="+mj-lt"/>
                <a:cs typeface="Arial" panose="020B0604020202020204" pitchFamily="34" charset="0"/>
              </a:rPr>
              <a:t>b</a:t>
            </a:r>
            <a:r>
              <a:rPr lang="en-US" altLang="zh-CN" sz="3200" baseline="-2000" dirty="0">
                <a:latin typeface="+mj-lt"/>
                <a:cs typeface="Arial" panose="020B0604020202020204" pitchFamily="34" charset="0"/>
              </a:rPr>
              <a:t> </a:t>
            </a:r>
            <a:r>
              <a:rPr lang="en-US" altLang="en-US" sz="3200" baseline="30000" dirty="0">
                <a:latin typeface="+mj-lt"/>
                <a:cs typeface="Arial" panose="020B0604020202020204" pitchFamily="34" charset="0"/>
              </a:rPr>
              <a:t>.</a:t>
            </a:r>
            <a:r>
              <a:rPr lang="en-US" altLang="zh-CN" sz="3200" baseline="30000" dirty="0">
                <a:latin typeface="+mj-lt"/>
                <a:cs typeface="Arial" panose="020B0604020202020204" pitchFamily="34" charset="0"/>
              </a:rPr>
              <a:t> </a:t>
            </a:r>
            <a:r>
              <a:rPr lang="en-US" altLang="en-US" sz="3200" dirty="0">
                <a:latin typeface="+mj-lt"/>
                <a:cs typeface="Arial" panose="020B0604020202020204" pitchFamily="34" charset="0"/>
              </a:rPr>
              <a:t>2</a:t>
            </a:r>
            <a:r>
              <a:rPr lang="en-US" altLang="en-US" sz="3200" baseline="38000" dirty="0">
                <a:latin typeface="+mj-lt"/>
                <a:cs typeface="Arial" panose="020B0604020202020204" pitchFamily="34" charset="0"/>
              </a:rPr>
              <a:t>Eb </a:t>
            </a:r>
            <a:endParaRPr lang="zh-CN" altLang="en-US" sz="3200" dirty="0">
              <a:latin typeface="+mj-lt"/>
            </a:endParaRPr>
          </a:p>
        </p:txBody>
      </p:sp>
      <p:sp>
        <p:nvSpPr>
          <p:cNvPr id="27" name="矩形 26"/>
          <p:cNvSpPr/>
          <p:nvPr/>
        </p:nvSpPr>
        <p:spPr>
          <a:xfrm>
            <a:off x="2653029" y="1412889"/>
            <a:ext cx="6092825" cy="1668149"/>
          </a:xfrm>
          <a:prstGeom prst="rect">
            <a:avLst/>
          </a:prstGeom>
        </p:spPr>
        <p:txBody>
          <a:bodyPr>
            <a:spAutoFit/>
          </a:bodyPr>
          <a:lstStyle/>
          <a:p>
            <a:pPr marL="342900" indent="-342900">
              <a:spcBef>
                <a:spcPct val="0"/>
              </a:spcBef>
              <a:buFont typeface="Wingdings" panose="05000000000000000000" pitchFamily="2" charset="2"/>
              <a:buNone/>
            </a:pPr>
            <a:r>
              <a:rPr lang="en-US" altLang="zh-CN" sz="3200" dirty="0">
                <a:latin typeface="+mj-lt"/>
                <a:cs typeface="Arial" panose="020B0604020202020204" pitchFamily="34" charset="0"/>
              </a:rPr>
              <a:t>A</a:t>
            </a:r>
            <a:r>
              <a:rPr lang="en-US" altLang="en-US" sz="3200" dirty="0">
                <a:latin typeface="+mj-lt"/>
                <a:cs typeface="Arial" panose="020B0604020202020204" pitchFamily="34" charset="0"/>
              </a:rPr>
              <a:t>×</a:t>
            </a:r>
            <a:r>
              <a:rPr lang="en-US" altLang="zh-CN" sz="3200" dirty="0">
                <a:latin typeface="+mj-lt"/>
                <a:cs typeface="Arial" panose="020B0604020202020204" pitchFamily="34" charset="0"/>
              </a:rPr>
              <a:t>B</a:t>
            </a:r>
            <a:r>
              <a:rPr lang="en-US" altLang="en-US" sz="3200" baseline="38000" dirty="0">
                <a:latin typeface="+mj-lt"/>
                <a:cs typeface="Arial" panose="020B0604020202020204" pitchFamily="34" charset="0"/>
              </a:rPr>
              <a:t> </a:t>
            </a:r>
            <a:r>
              <a:rPr lang="en-US" altLang="en-US" sz="3200" dirty="0">
                <a:latin typeface="+mj-lt"/>
                <a:cs typeface="Arial" panose="020B0604020202020204" pitchFamily="34" charset="0"/>
              </a:rPr>
              <a:t>=(</a:t>
            </a:r>
            <a:r>
              <a:rPr lang="en-US" altLang="en-US" sz="3200" dirty="0">
                <a:solidFill>
                  <a:schemeClr val="bg1"/>
                </a:solidFill>
                <a:latin typeface="+mj-lt"/>
                <a:cs typeface="Arial" panose="020B0604020202020204" pitchFamily="34" charset="0"/>
              </a:rPr>
              <a:t>M</a:t>
            </a:r>
            <a:r>
              <a:rPr lang="en-US" altLang="en-US" sz="3200" baseline="-2000" dirty="0">
                <a:solidFill>
                  <a:schemeClr val="bg1"/>
                </a:solidFill>
                <a:latin typeface="+mj-lt"/>
                <a:cs typeface="Arial" panose="020B0604020202020204" pitchFamily="34" charset="0"/>
              </a:rPr>
              <a:t>a </a:t>
            </a:r>
            <a:r>
              <a:rPr lang="en-US" altLang="en-US" sz="3200" dirty="0">
                <a:solidFill>
                  <a:schemeClr val="bg1"/>
                </a:solidFill>
                <a:latin typeface="+mj-lt"/>
                <a:cs typeface="Arial" panose="020B0604020202020204" pitchFamily="34" charset="0"/>
              </a:rPr>
              <a:t>×</a:t>
            </a:r>
            <a:r>
              <a:rPr lang="en-US" altLang="en-US" sz="3200" baseline="-2000" dirty="0">
                <a:solidFill>
                  <a:schemeClr val="bg1"/>
                </a:solidFill>
                <a:latin typeface="+mj-lt"/>
                <a:cs typeface="Arial" panose="020B0604020202020204" pitchFamily="34" charset="0"/>
              </a:rPr>
              <a:t> </a:t>
            </a:r>
            <a:r>
              <a:rPr lang="en-US" altLang="en-US" sz="3200" dirty="0">
                <a:solidFill>
                  <a:schemeClr val="bg1"/>
                </a:solidFill>
                <a:latin typeface="+mj-lt"/>
                <a:cs typeface="Arial" panose="020B0604020202020204" pitchFamily="34" charset="0"/>
              </a:rPr>
              <a:t>M</a:t>
            </a:r>
            <a:r>
              <a:rPr lang="en-US" altLang="en-US" sz="3200" baseline="-2000" dirty="0">
                <a:solidFill>
                  <a:schemeClr val="bg1"/>
                </a:solidFill>
                <a:latin typeface="+mj-lt"/>
                <a:cs typeface="Arial" panose="020B0604020202020204" pitchFamily="34" charset="0"/>
              </a:rPr>
              <a:t>b</a:t>
            </a:r>
            <a:r>
              <a:rPr lang="en-US" altLang="en-US" sz="3200" dirty="0">
                <a:latin typeface="+mj-lt"/>
                <a:cs typeface="Arial" panose="020B0604020202020204" pitchFamily="34" charset="0"/>
              </a:rPr>
              <a:t>)</a:t>
            </a:r>
            <a:r>
              <a:rPr lang="en-US" altLang="en-US" sz="3200" baseline="30000" dirty="0">
                <a:latin typeface="+mj-lt"/>
                <a:cs typeface="Arial" panose="020B0604020202020204" pitchFamily="34" charset="0"/>
              </a:rPr>
              <a:t>.</a:t>
            </a:r>
            <a:r>
              <a:rPr lang="en-US" altLang="en-US" sz="3200" dirty="0">
                <a:latin typeface="+mj-lt"/>
                <a:cs typeface="Arial" panose="020B0604020202020204" pitchFamily="34" charset="0"/>
              </a:rPr>
              <a:t>2 </a:t>
            </a:r>
            <a:r>
              <a:rPr lang="en-US" altLang="en-US" sz="3200" baseline="38000" dirty="0" err="1">
                <a:solidFill>
                  <a:schemeClr val="bg1"/>
                </a:solidFill>
                <a:latin typeface="+mj-lt"/>
                <a:cs typeface="Arial" panose="020B0604020202020204" pitchFamily="34" charset="0"/>
              </a:rPr>
              <a:t>Ea+Eb</a:t>
            </a:r>
            <a:endParaRPr lang="en-US" altLang="en-US" sz="3200" baseline="38000" dirty="0">
              <a:solidFill>
                <a:schemeClr val="bg1"/>
              </a:solidFill>
              <a:latin typeface="+mj-lt"/>
              <a:cs typeface="Arial" panose="020B0604020202020204" pitchFamily="34" charset="0"/>
            </a:endParaRPr>
          </a:p>
          <a:p>
            <a:pPr marL="342900" indent="-342900">
              <a:spcBef>
                <a:spcPct val="0"/>
              </a:spcBef>
              <a:buFont typeface="Wingdings" panose="05000000000000000000" pitchFamily="2" charset="2"/>
              <a:buNone/>
            </a:pPr>
            <a:r>
              <a:rPr lang="en-US" altLang="zh-CN" sz="3200" dirty="0">
                <a:latin typeface="+mj-lt"/>
                <a:cs typeface="Arial" panose="020B0604020202020204" pitchFamily="34" charset="0"/>
              </a:rPr>
              <a:t>A</a:t>
            </a:r>
            <a:r>
              <a:rPr lang="en-US" altLang="en-US" sz="3200" dirty="0">
                <a:latin typeface="+mj-lt"/>
              </a:rPr>
              <a:t>÷</a:t>
            </a:r>
            <a:r>
              <a:rPr lang="en-US" altLang="zh-CN" sz="3200" dirty="0">
                <a:latin typeface="+mj-lt"/>
                <a:cs typeface="Arial" panose="020B0604020202020204" pitchFamily="34" charset="0"/>
              </a:rPr>
              <a:t>B</a:t>
            </a:r>
            <a:r>
              <a:rPr lang="en-US" altLang="en-US" sz="3200" baseline="38000" dirty="0">
                <a:latin typeface="+mj-lt"/>
                <a:cs typeface="Arial" panose="020B0604020202020204" pitchFamily="34" charset="0"/>
              </a:rPr>
              <a:t> </a:t>
            </a:r>
            <a:r>
              <a:rPr lang="en-US" altLang="en-US" sz="3200" dirty="0">
                <a:latin typeface="+mj-lt"/>
                <a:cs typeface="Arial" panose="020B0604020202020204" pitchFamily="34" charset="0"/>
              </a:rPr>
              <a:t>=(</a:t>
            </a:r>
            <a:r>
              <a:rPr lang="en-US" altLang="en-US" sz="3200" dirty="0">
                <a:solidFill>
                  <a:schemeClr val="bg1"/>
                </a:solidFill>
                <a:latin typeface="+mj-lt"/>
                <a:cs typeface="Arial" panose="020B0604020202020204" pitchFamily="34" charset="0"/>
              </a:rPr>
              <a:t>M</a:t>
            </a:r>
            <a:r>
              <a:rPr lang="en-US" altLang="en-US" sz="3200" baseline="-2000" dirty="0">
                <a:solidFill>
                  <a:schemeClr val="bg1"/>
                </a:solidFill>
                <a:latin typeface="+mj-lt"/>
                <a:cs typeface="Arial" panose="020B0604020202020204" pitchFamily="34" charset="0"/>
              </a:rPr>
              <a:t>a </a:t>
            </a:r>
            <a:r>
              <a:rPr lang="en-US" altLang="en-US" sz="3200" dirty="0">
                <a:solidFill>
                  <a:schemeClr val="bg1"/>
                </a:solidFill>
                <a:latin typeface="+mj-lt"/>
                <a:cs typeface="Arial" panose="020B0604020202020204" pitchFamily="34" charset="0"/>
              </a:rPr>
              <a:t>÷</a:t>
            </a:r>
            <a:r>
              <a:rPr lang="en-US" altLang="en-US" sz="3200" baseline="-2000" dirty="0">
                <a:solidFill>
                  <a:schemeClr val="bg1"/>
                </a:solidFill>
                <a:latin typeface="+mj-lt"/>
                <a:cs typeface="Arial" panose="020B0604020202020204" pitchFamily="34" charset="0"/>
              </a:rPr>
              <a:t> </a:t>
            </a:r>
            <a:r>
              <a:rPr lang="en-US" altLang="en-US" sz="3200" dirty="0">
                <a:solidFill>
                  <a:schemeClr val="bg1"/>
                </a:solidFill>
                <a:latin typeface="+mj-lt"/>
                <a:cs typeface="Arial" panose="020B0604020202020204" pitchFamily="34" charset="0"/>
              </a:rPr>
              <a:t>M</a:t>
            </a:r>
            <a:r>
              <a:rPr lang="en-US" altLang="en-US" sz="3200" baseline="-2000" dirty="0">
                <a:solidFill>
                  <a:schemeClr val="bg1"/>
                </a:solidFill>
                <a:latin typeface="+mj-lt"/>
                <a:cs typeface="Arial" panose="020B0604020202020204" pitchFamily="34" charset="0"/>
              </a:rPr>
              <a:t>b</a:t>
            </a:r>
            <a:r>
              <a:rPr lang="en-US" altLang="en-US" sz="3200" dirty="0">
                <a:latin typeface="+mj-lt"/>
                <a:cs typeface="Arial" panose="020B0604020202020204" pitchFamily="34" charset="0"/>
              </a:rPr>
              <a:t>)</a:t>
            </a:r>
            <a:r>
              <a:rPr lang="en-US" altLang="en-US" sz="3200" baseline="30000" dirty="0">
                <a:latin typeface="+mj-lt"/>
                <a:cs typeface="Arial" panose="020B0604020202020204" pitchFamily="34" charset="0"/>
              </a:rPr>
              <a:t>.</a:t>
            </a:r>
            <a:r>
              <a:rPr lang="en-US" altLang="en-US" sz="3200" dirty="0">
                <a:latin typeface="+mj-lt"/>
                <a:cs typeface="Arial" panose="020B0604020202020204" pitchFamily="34" charset="0"/>
              </a:rPr>
              <a:t>2 </a:t>
            </a:r>
            <a:r>
              <a:rPr lang="en-US" altLang="en-US" sz="3200" baseline="38000" dirty="0" err="1">
                <a:solidFill>
                  <a:schemeClr val="bg1"/>
                </a:solidFill>
                <a:latin typeface="+mj-lt"/>
                <a:cs typeface="Arial" panose="020B0604020202020204" pitchFamily="34" charset="0"/>
              </a:rPr>
              <a:t>Ea-Eb</a:t>
            </a:r>
            <a:endParaRPr lang="en-US" altLang="en-US" sz="3200" baseline="38000" dirty="0">
              <a:solidFill>
                <a:schemeClr val="bg1"/>
              </a:solidFill>
              <a:latin typeface="+mj-lt"/>
              <a:cs typeface="Arial" panose="020B0604020202020204" pitchFamily="34" charset="0"/>
            </a:endParaRPr>
          </a:p>
        </p:txBody>
      </p:sp>
      <p:sp>
        <p:nvSpPr>
          <p:cNvPr id="28" name="矩形 27"/>
          <p:cNvSpPr/>
          <p:nvPr/>
        </p:nvSpPr>
        <p:spPr>
          <a:xfrm>
            <a:off x="2649455" y="1412889"/>
            <a:ext cx="6092825" cy="1668149"/>
          </a:xfrm>
          <a:prstGeom prst="rect">
            <a:avLst/>
          </a:prstGeom>
        </p:spPr>
        <p:txBody>
          <a:bodyPr>
            <a:spAutoFit/>
          </a:bodyPr>
          <a:lstStyle/>
          <a:p>
            <a:pPr marL="342900" indent="-342900">
              <a:spcBef>
                <a:spcPct val="0"/>
              </a:spcBef>
              <a:buFont typeface="Wingdings" panose="05000000000000000000" pitchFamily="2" charset="2"/>
              <a:buNone/>
            </a:pPr>
            <a:r>
              <a:rPr lang="en-US" altLang="zh-CN" sz="3200" dirty="0">
                <a:latin typeface="+mj-lt"/>
                <a:cs typeface="Arial" panose="020B0604020202020204" pitchFamily="34" charset="0"/>
              </a:rPr>
              <a:t>A</a:t>
            </a:r>
            <a:r>
              <a:rPr lang="en-US" altLang="en-US" sz="3200" dirty="0">
                <a:latin typeface="+mj-lt"/>
                <a:cs typeface="Arial" panose="020B0604020202020204" pitchFamily="34" charset="0"/>
              </a:rPr>
              <a:t>×</a:t>
            </a:r>
            <a:r>
              <a:rPr lang="en-US" altLang="zh-CN" sz="3200" dirty="0">
                <a:latin typeface="+mj-lt"/>
                <a:cs typeface="Arial" panose="020B0604020202020204" pitchFamily="34" charset="0"/>
              </a:rPr>
              <a:t>B</a:t>
            </a:r>
            <a:r>
              <a:rPr lang="en-US" altLang="en-US" sz="3200" baseline="38000" dirty="0">
                <a:latin typeface="+mj-lt"/>
                <a:cs typeface="Arial" panose="020B0604020202020204" pitchFamily="34" charset="0"/>
              </a:rPr>
              <a:t> </a:t>
            </a:r>
            <a:r>
              <a:rPr lang="en-US" altLang="en-US" sz="3200" dirty="0">
                <a:latin typeface="+mj-lt"/>
                <a:cs typeface="Arial" panose="020B0604020202020204" pitchFamily="34" charset="0"/>
              </a:rPr>
              <a:t>=(</a:t>
            </a:r>
            <a:r>
              <a:rPr lang="en-US" altLang="en-US" sz="3200" dirty="0">
                <a:solidFill>
                  <a:schemeClr val="bg1"/>
                </a:solidFill>
                <a:latin typeface="+mj-lt"/>
                <a:cs typeface="Arial" panose="020B0604020202020204" pitchFamily="34" charset="0"/>
              </a:rPr>
              <a:t>M</a:t>
            </a:r>
            <a:r>
              <a:rPr lang="en-US" altLang="en-US" sz="3200" baseline="-2000" dirty="0">
                <a:solidFill>
                  <a:schemeClr val="bg1"/>
                </a:solidFill>
                <a:latin typeface="+mj-lt"/>
                <a:cs typeface="Arial" panose="020B0604020202020204" pitchFamily="34" charset="0"/>
              </a:rPr>
              <a:t>a </a:t>
            </a:r>
            <a:r>
              <a:rPr lang="en-US" altLang="en-US" sz="3200" dirty="0">
                <a:solidFill>
                  <a:schemeClr val="bg1"/>
                </a:solidFill>
                <a:latin typeface="+mj-lt"/>
                <a:cs typeface="Arial" panose="020B0604020202020204" pitchFamily="34" charset="0"/>
              </a:rPr>
              <a:t>×</a:t>
            </a:r>
            <a:r>
              <a:rPr lang="en-US" altLang="en-US" sz="3200" baseline="-2000" dirty="0">
                <a:solidFill>
                  <a:schemeClr val="bg1"/>
                </a:solidFill>
                <a:latin typeface="+mj-lt"/>
                <a:cs typeface="Arial" panose="020B0604020202020204" pitchFamily="34" charset="0"/>
              </a:rPr>
              <a:t> </a:t>
            </a:r>
            <a:r>
              <a:rPr lang="en-US" altLang="en-US" sz="3200" dirty="0">
                <a:solidFill>
                  <a:schemeClr val="bg1"/>
                </a:solidFill>
                <a:latin typeface="+mj-lt"/>
                <a:cs typeface="Arial" panose="020B0604020202020204" pitchFamily="34" charset="0"/>
              </a:rPr>
              <a:t>M</a:t>
            </a:r>
            <a:r>
              <a:rPr lang="en-US" altLang="en-US" sz="3200" baseline="-2000" dirty="0">
                <a:solidFill>
                  <a:schemeClr val="bg1"/>
                </a:solidFill>
                <a:latin typeface="+mj-lt"/>
                <a:cs typeface="Arial" panose="020B0604020202020204" pitchFamily="34" charset="0"/>
              </a:rPr>
              <a:t>b</a:t>
            </a:r>
            <a:r>
              <a:rPr lang="en-US" altLang="en-US" sz="3200" dirty="0">
                <a:latin typeface="+mj-lt"/>
                <a:cs typeface="Arial" panose="020B0604020202020204" pitchFamily="34" charset="0"/>
              </a:rPr>
              <a:t>)</a:t>
            </a:r>
            <a:r>
              <a:rPr lang="en-US" altLang="en-US" sz="3200" baseline="30000" dirty="0">
                <a:latin typeface="+mj-lt"/>
                <a:cs typeface="Arial" panose="020B0604020202020204" pitchFamily="34" charset="0"/>
              </a:rPr>
              <a:t>.</a:t>
            </a:r>
            <a:r>
              <a:rPr lang="en-US" altLang="en-US" sz="3200" dirty="0">
                <a:latin typeface="+mj-lt"/>
                <a:cs typeface="Arial" panose="020B0604020202020204" pitchFamily="34" charset="0"/>
              </a:rPr>
              <a:t>2 </a:t>
            </a:r>
            <a:r>
              <a:rPr lang="en-US" altLang="en-US" sz="3200" baseline="38000" dirty="0" err="1">
                <a:latin typeface="+mj-lt"/>
                <a:cs typeface="Arial" panose="020B0604020202020204" pitchFamily="34" charset="0"/>
              </a:rPr>
              <a:t>Ea+Eb</a:t>
            </a:r>
            <a:endParaRPr lang="en-US" altLang="en-US" sz="3200" baseline="38000" dirty="0">
              <a:latin typeface="+mj-lt"/>
              <a:cs typeface="Arial" panose="020B0604020202020204" pitchFamily="34" charset="0"/>
            </a:endParaRPr>
          </a:p>
          <a:p>
            <a:pPr marL="342900" indent="-342900">
              <a:spcBef>
                <a:spcPct val="0"/>
              </a:spcBef>
              <a:buFont typeface="Wingdings" panose="05000000000000000000" pitchFamily="2" charset="2"/>
              <a:buNone/>
            </a:pPr>
            <a:r>
              <a:rPr lang="en-US" altLang="zh-CN" sz="3200" dirty="0">
                <a:latin typeface="+mj-lt"/>
                <a:cs typeface="Arial" panose="020B0604020202020204" pitchFamily="34" charset="0"/>
              </a:rPr>
              <a:t>A</a:t>
            </a:r>
            <a:r>
              <a:rPr lang="en-US" altLang="en-US" sz="3200" dirty="0">
                <a:latin typeface="+mj-lt"/>
              </a:rPr>
              <a:t>÷</a:t>
            </a:r>
            <a:r>
              <a:rPr lang="en-US" altLang="zh-CN" sz="3200" dirty="0">
                <a:latin typeface="+mj-lt"/>
                <a:cs typeface="Arial" panose="020B0604020202020204" pitchFamily="34" charset="0"/>
              </a:rPr>
              <a:t>B</a:t>
            </a:r>
            <a:r>
              <a:rPr lang="en-US" altLang="en-US" sz="3200" baseline="38000" dirty="0">
                <a:latin typeface="+mj-lt"/>
                <a:cs typeface="Arial" panose="020B0604020202020204" pitchFamily="34" charset="0"/>
              </a:rPr>
              <a:t> </a:t>
            </a:r>
            <a:r>
              <a:rPr lang="en-US" altLang="en-US" sz="3200" dirty="0">
                <a:latin typeface="+mj-lt"/>
                <a:cs typeface="Arial" panose="020B0604020202020204" pitchFamily="34" charset="0"/>
              </a:rPr>
              <a:t>=(</a:t>
            </a:r>
            <a:r>
              <a:rPr lang="en-US" altLang="en-US" sz="3200" dirty="0">
                <a:solidFill>
                  <a:schemeClr val="bg1"/>
                </a:solidFill>
                <a:latin typeface="+mj-lt"/>
                <a:cs typeface="Arial" panose="020B0604020202020204" pitchFamily="34" charset="0"/>
              </a:rPr>
              <a:t>M</a:t>
            </a:r>
            <a:r>
              <a:rPr lang="en-US" altLang="en-US" sz="3200" baseline="-2000" dirty="0">
                <a:solidFill>
                  <a:schemeClr val="bg1"/>
                </a:solidFill>
                <a:latin typeface="+mj-lt"/>
                <a:cs typeface="Arial" panose="020B0604020202020204" pitchFamily="34" charset="0"/>
              </a:rPr>
              <a:t>a </a:t>
            </a:r>
            <a:r>
              <a:rPr lang="en-US" altLang="en-US" sz="3200" dirty="0">
                <a:solidFill>
                  <a:schemeClr val="bg1"/>
                </a:solidFill>
                <a:latin typeface="+mj-lt"/>
                <a:cs typeface="Arial" panose="020B0604020202020204" pitchFamily="34" charset="0"/>
              </a:rPr>
              <a:t>÷</a:t>
            </a:r>
            <a:r>
              <a:rPr lang="en-US" altLang="en-US" sz="3200" baseline="-2000" dirty="0">
                <a:solidFill>
                  <a:schemeClr val="bg1"/>
                </a:solidFill>
                <a:latin typeface="+mj-lt"/>
                <a:cs typeface="Arial" panose="020B0604020202020204" pitchFamily="34" charset="0"/>
              </a:rPr>
              <a:t> </a:t>
            </a:r>
            <a:r>
              <a:rPr lang="en-US" altLang="en-US" sz="3200" dirty="0">
                <a:solidFill>
                  <a:schemeClr val="bg1"/>
                </a:solidFill>
                <a:latin typeface="+mj-lt"/>
                <a:cs typeface="Arial" panose="020B0604020202020204" pitchFamily="34" charset="0"/>
              </a:rPr>
              <a:t>M</a:t>
            </a:r>
            <a:r>
              <a:rPr lang="en-US" altLang="en-US" sz="3200" baseline="-2000" dirty="0">
                <a:solidFill>
                  <a:schemeClr val="bg1"/>
                </a:solidFill>
                <a:latin typeface="+mj-lt"/>
                <a:cs typeface="Arial" panose="020B0604020202020204" pitchFamily="34" charset="0"/>
              </a:rPr>
              <a:t>b</a:t>
            </a:r>
            <a:r>
              <a:rPr lang="en-US" altLang="en-US" sz="3200" dirty="0">
                <a:latin typeface="+mj-lt"/>
                <a:cs typeface="Arial" panose="020B0604020202020204" pitchFamily="34" charset="0"/>
              </a:rPr>
              <a:t>)</a:t>
            </a:r>
            <a:r>
              <a:rPr lang="en-US" altLang="en-US" sz="3200" baseline="30000" dirty="0">
                <a:latin typeface="+mj-lt"/>
                <a:cs typeface="Arial" panose="020B0604020202020204" pitchFamily="34" charset="0"/>
              </a:rPr>
              <a:t>.</a:t>
            </a:r>
            <a:r>
              <a:rPr lang="en-US" altLang="en-US" sz="3200" dirty="0">
                <a:latin typeface="+mj-lt"/>
                <a:cs typeface="Arial" panose="020B0604020202020204" pitchFamily="34" charset="0"/>
              </a:rPr>
              <a:t>2 </a:t>
            </a:r>
            <a:r>
              <a:rPr lang="en-US" altLang="en-US" sz="3200" baseline="38000" dirty="0" err="1">
                <a:latin typeface="+mj-lt"/>
                <a:cs typeface="Arial" panose="020B0604020202020204" pitchFamily="34" charset="0"/>
              </a:rPr>
              <a:t>Ea-Eb</a:t>
            </a:r>
            <a:endParaRPr lang="en-US" altLang="en-US" sz="3200" baseline="38000" dirty="0">
              <a:latin typeface="+mj-lt"/>
              <a:cs typeface="Arial" panose="020B0604020202020204" pitchFamily="34" charset="0"/>
            </a:endParaRPr>
          </a:p>
        </p:txBody>
      </p:sp>
      <p:sp>
        <p:nvSpPr>
          <p:cNvPr id="29" name="矩形 28"/>
          <p:cNvSpPr/>
          <p:nvPr/>
        </p:nvSpPr>
        <p:spPr>
          <a:xfrm>
            <a:off x="2652470" y="1411444"/>
            <a:ext cx="6092825" cy="1668149"/>
          </a:xfrm>
          <a:prstGeom prst="rect">
            <a:avLst/>
          </a:prstGeom>
        </p:spPr>
        <p:txBody>
          <a:bodyPr>
            <a:spAutoFit/>
          </a:bodyPr>
          <a:lstStyle/>
          <a:p>
            <a:pPr marL="342900" indent="-342900">
              <a:spcBef>
                <a:spcPct val="0"/>
              </a:spcBef>
              <a:buFont typeface="Wingdings" panose="05000000000000000000" pitchFamily="2" charset="2"/>
              <a:buNone/>
            </a:pPr>
            <a:r>
              <a:rPr lang="en-US" altLang="zh-CN" sz="3200" dirty="0">
                <a:latin typeface="+mj-lt"/>
                <a:cs typeface="Arial" panose="020B0604020202020204" pitchFamily="34" charset="0"/>
              </a:rPr>
              <a:t>A</a:t>
            </a:r>
            <a:r>
              <a:rPr lang="en-US" altLang="en-US" sz="3200" dirty="0">
                <a:latin typeface="+mj-lt"/>
                <a:cs typeface="Arial" panose="020B0604020202020204" pitchFamily="34" charset="0"/>
              </a:rPr>
              <a:t>×</a:t>
            </a:r>
            <a:r>
              <a:rPr lang="en-US" altLang="zh-CN" sz="3200" dirty="0">
                <a:latin typeface="+mj-lt"/>
                <a:cs typeface="Arial" panose="020B0604020202020204" pitchFamily="34" charset="0"/>
              </a:rPr>
              <a:t>B</a:t>
            </a:r>
            <a:r>
              <a:rPr lang="en-US" altLang="en-US" sz="3200" baseline="38000" dirty="0">
                <a:latin typeface="+mj-lt"/>
                <a:cs typeface="Arial" panose="020B0604020202020204" pitchFamily="34" charset="0"/>
              </a:rPr>
              <a:t> </a:t>
            </a:r>
            <a:r>
              <a:rPr lang="en-US" altLang="en-US" sz="3200" dirty="0">
                <a:latin typeface="+mj-lt"/>
                <a:cs typeface="Arial" panose="020B0604020202020204" pitchFamily="34" charset="0"/>
              </a:rPr>
              <a:t>=(M</a:t>
            </a:r>
            <a:r>
              <a:rPr lang="en-US" altLang="en-US" sz="3200" baseline="-2000" dirty="0">
                <a:latin typeface="+mj-lt"/>
                <a:cs typeface="Arial" panose="020B0604020202020204" pitchFamily="34" charset="0"/>
              </a:rPr>
              <a:t>a </a:t>
            </a:r>
            <a:r>
              <a:rPr lang="en-US" altLang="en-US" sz="3200" dirty="0">
                <a:latin typeface="+mj-lt"/>
                <a:cs typeface="Arial" panose="020B0604020202020204" pitchFamily="34" charset="0"/>
              </a:rPr>
              <a:t>×</a:t>
            </a:r>
            <a:r>
              <a:rPr lang="en-US" altLang="en-US" sz="3200" baseline="-2000" dirty="0">
                <a:latin typeface="+mj-lt"/>
                <a:cs typeface="Arial" panose="020B0604020202020204" pitchFamily="34" charset="0"/>
              </a:rPr>
              <a:t> </a:t>
            </a:r>
            <a:r>
              <a:rPr lang="en-US" altLang="en-US" sz="3200" dirty="0">
                <a:latin typeface="+mj-lt"/>
                <a:cs typeface="Arial" panose="020B0604020202020204" pitchFamily="34" charset="0"/>
              </a:rPr>
              <a:t>M</a:t>
            </a:r>
            <a:r>
              <a:rPr lang="en-US" altLang="en-US" sz="3200" baseline="-2000" dirty="0">
                <a:latin typeface="+mj-lt"/>
                <a:cs typeface="Arial" panose="020B0604020202020204" pitchFamily="34" charset="0"/>
              </a:rPr>
              <a:t>b</a:t>
            </a:r>
            <a:r>
              <a:rPr lang="en-US" altLang="en-US" sz="3200" dirty="0">
                <a:latin typeface="+mj-lt"/>
                <a:cs typeface="Arial" panose="020B0604020202020204" pitchFamily="34" charset="0"/>
              </a:rPr>
              <a:t>)</a:t>
            </a:r>
            <a:r>
              <a:rPr lang="en-US" altLang="en-US" sz="3200" baseline="30000" dirty="0">
                <a:latin typeface="+mj-lt"/>
                <a:cs typeface="Arial" panose="020B0604020202020204" pitchFamily="34" charset="0"/>
              </a:rPr>
              <a:t>.</a:t>
            </a:r>
            <a:r>
              <a:rPr lang="en-US" altLang="en-US" sz="3200" dirty="0">
                <a:latin typeface="+mj-lt"/>
                <a:cs typeface="Arial" panose="020B0604020202020204" pitchFamily="34" charset="0"/>
              </a:rPr>
              <a:t>2 </a:t>
            </a:r>
            <a:r>
              <a:rPr lang="en-US" altLang="en-US" sz="3200" baseline="38000" dirty="0" err="1">
                <a:latin typeface="+mj-lt"/>
                <a:cs typeface="Arial" panose="020B0604020202020204" pitchFamily="34" charset="0"/>
              </a:rPr>
              <a:t>Ea+Eb</a:t>
            </a:r>
            <a:endParaRPr lang="en-US" altLang="en-US" sz="3200" baseline="38000" dirty="0">
              <a:latin typeface="+mj-lt"/>
              <a:cs typeface="Arial" panose="020B0604020202020204" pitchFamily="34" charset="0"/>
            </a:endParaRPr>
          </a:p>
          <a:p>
            <a:pPr marL="342900" indent="-342900">
              <a:spcBef>
                <a:spcPct val="0"/>
              </a:spcBef>
              <a:buFont typeface="Wingdings" panose="05000000000000000000" pitchFamily="2" charset="2"/>
              <a:buNone/>
            </a:pPr>
            <a:r>
              <a:rPr lang="en-US" altLang="zh-CN" sz="3200" dirty="0">
                <a:latin typeface="+mj-lt"/>
                <a:cs typeface="Arial" panose="020B0604020202020204" pitchFamily="34" charset="0"/>
              </a:rPr>
              <a:t>A</a:t>
            </a:r>
            <a:r>
              <a:rPr lang="en-US" altLang="en-US" sz="3200" dirty="0">
                <a:latin typeface="+mj-lt"/>
              </a:rPr>
              <a:t>÷</a:t>
            </a:r>
            <a:r>
              <a:rPr lang="en-US" altLang="zh-CN" sz="3200" dirty="0">
                <a:latin typeface="+mj-lt"/>
                <a:cs typeface="Arial" panose="020B0604020202020204" pitchFamily="34" charset="0"/>
              </a:rPr>
              <a:t>B</a:t>
            </a:r>
            <a:r>
              <a:rPr lang="en-US" altLang="en-US" sz="3200" baseline="38000" dirty="0">
                <a:latin typeface="+mj-lt"/>
                <a:cs typeface="Arial" panose="020B0604020202020204" pitchFamily="34" charset="0"/>
              </a:rPr>
              <a:t> </a:t>
            </a:r>
            <a:r>
              <a:rPr lang="en-US" altLang="en-US" sz="3200" dirty="0">
                <a:latin typeface="+mj-lt"/>
                <a:cs typeface="Arial" panose="020B0604020202020204" pitchFamily="34" charset="0"/>
              </a:rPr>
              <a:t>=(M</a:t>
            </a:r>
            <a:r>
              <a:rPr lang="en-US" altLang="en-US" sz="3200" baseline="-2000" dirty="0">
                <a:latin typeface="+mj-lt"/>
                <a:cs typeface="Arial" panose="020B0604020202020204" pitchFamily="34" charset="0"/>
              </a:rPr>
              <a:t>a </a:t>
            </a:r>
            <a:r>
              <a:rPr lang="en-US" altLang="en-US" sz="3200" dirty="0">
                <a:latin typeface="+mj-lt"/>
                <a:cs typeface="Arial" panose="020B0604020202020204" pitchFamily="34" charset="0"/>
              </a:rPr>
              <a:t>÷</a:t>
            </a:r>
            <a:r>
              <a:rPr lang="en-US" altLang="en-US" sz="3200" baseline="-2000" dirty="0">
                <a:latin typeface="+mj-lt"/>
                <a:cs typeface="Arial" panose="020B0604020202020204" pitchFamily="34" charset="0"/>
              </a:rPr>
              <a:t> </a:t>
            </a:r>
            <a:r>
              <a:rPr lang="en-US" altLang="en-US" sz="3200" dirty="0">
                <a:latin typeface="+mj-lt"/>
                <a:cs typeface="Arial" panose="020B0604020202020204" pitchFamily="34" charset="0"/>
              </a:rPr>
              <a:t>M</a:t>
            </a:r>
            <a:r>
              <a:rPr lang="en-US" altLang="en-US" sz="3200" baseline="-2000" dirty="0">
                <a:latin typeface="+mj-lt"/>
                <a:cs typeface="Arial" panose="020B0604020202020204" pitchFamily="34" charset="0"/>
              </a:rPr>
              <a:t>b</a:t>
            </a:r>
            <a:r>
              <a:rPr lang="en-US" altLang="en-US" sz="3200" dirty="0">
                <a:latin typeface="+mj-lt"/>
                <a:cs typeface="Arial" panose="020B0604020202020204" pitchFamily="34" charset="0"/>
              </a:rPr>
              <a:t>)</a:t>
            </a:r>
            <a:r>
              <a:rPr lang="en-US" altLang="en-US" sz="3200" baseline="30000" dirty="0">
                <a:latin typeface="+mj-lt"/>
                <a:cs typeface="Arial" panose="020B0604020202020204" pitchFamily="34" charset="0"/>
              </a:rPr>
              <a:t>.</a:t>
            </a:r>
            <a:r>
              <a:rPr lang="en-US" altLang="en-US" sz="3200" dirty="0">
                <a:latin typeface="+mj-lt"/>
                <a:cs typeface="Arial" panose="020B0604020202020204" pitchFamily="34" charset="0"/>
              </a:rPr>
              <a:t>2 </a:t>
            </a:r>
            <a:r>
              <a:rPr lang="en-US" altLang="en-US" sz="3200" baseline="38000" dirty="0" err="1">
                <a:latin typeface="+mj-lt"/>
                <a:cs typeface="Arial" panose="020B0604020202020204" pitchFamily="34" charset="0"/>
              </a:rPr>
              <a:t>Ea-Eb</a:t>
            </a:r>
            <a:endParaRPr lang="en-US" altLang="en-US" sz="3200" baseline="38000" dirty="0">
              <a:latin typeface="+mj-lt"/>
              <a:cs typeface="Arial" panose="020B0604020202020204" pitchFamily="34" charset="0"/>
            </a:endParaRPr>
          </a:p>
        </p:txBody>
      </p:sp>
      <p:sp>
        <p:nvSpPr>
          <p:cNvPr id="31" name="内容占位符 2"/>
          <p:cNvSpPr txBox="1">
            <a:spLocks/>
          </p:cNvSpPr>
          <p:nvPr/>
        </p:nvSpPr>
        <p:spPr>
          <a:xfrm>
            <a:off x="622598" y="864117"/>
            <a:ext cx="10920052" cy="5040312"/>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Aft>
                <a:spcPts val="0"/>
              </a:spcAft>
            </a:pPr>
            <a:r>
              <a:rPr lang="zh-CN" altLang="en-US" b="0" dirty="0"/>
              <a:t>两个浮点数：</a:t>
            </a:r>
            <a:endParaRPr lang="en-US" altLang="zh-CN" b="0" dirty="0"/>
          </a:p>
          <a:p>
            <a:pPr fontAlgn="auto">
              <a:lnSpc>
                <a:spcPct val="100000"/>
              </a:lnSpc>
              <a:spcAft>
                <a:spcPts val="0"/>
              </a:spcAft>
            </a:pPr>
            <a:endParaRPr lang="en-US" altLang="zh-CN" b="0" dirty="0"/>
          </a:p>
          <a:p>
            <a:pPr marL="0" indent="0" fontAlgn="auto">
              <a:lnSpc>
                <a:spcPct val="100000"/>
              </a:lnSpc>
              <a:spcAft>
                <a:spcPts val="0"/>
              </a:spcAft>
              <a:buFont typeface="Wingdings" charset="2"/>
              <a:buNone/>
            </a:pPr>
            <a:endParaRPr lang="en-US" altLang="zh-CN" b="0" dirty="0"/>
          </a:p>
          <a:p>
            <a:pPr marL="0" indent="0" fontAlgn="auto">
              <a:lnSpc>
                <a:spcPct val="100000"/>
              </a:lnSpc>
              <a:spcAft>
                <a:spcPts val="0"/>
              </a:spcAft>
              <a:buNone/>
            </a:pPr>
            <a:endParaRPr lang="en-US" altLang="zh-CN" b="0" dirty="0"/>
          </a:p>
          <a:p>
            <a:pPr fontAlgn="auto">
              <a:lnSpc>
                <a:spcPct val="100000"/>
              </a:lnSpc>
              <a:spcAft>
                <a:spcPts val="0"/>
              </a:spcAft>
            </a:pPr>
            <a:r>
              <a:rPr lang="zh-CN" altLang="en-US" b="0" dirty="0"/>
              <a:t>计算机实现步骤：</a:t>
            </a:r>
            <a:endParaRPr lang="en-US" altLang="zh-CN" b="0" dirty="0"/>
          </a:p>
        </p:txBody>
      </p:sp>
      <p:graphicFrame>
        <p:nvGraphicFramePr>
          <p:cNvPr id="4" name="图示 3"/>
          <p:cNvGraphicFramePr/>
          <p:nvPr/>
        </p:nvGraphicFramePr>
        <p:xfrm>
          <a:off x="1624736" y="1052736"/>
          <a:ext cx="9361040" cy="65527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椭圆 6"/>
          <p:cNvSpPr/>
          <p:nvPr/>
        </p:nvSpPr>
        <p:spPr>
          <a:xfrm>
            <a:off x="2350790" y="5589240"/>
            <a:ext cx="648072" cy="576064"/>
          </a:xfrm>
          <a:prstGeom prst="ellipse">
            <a:avLst/>
          </a:prstGeom>
          <a:solidFill>
            <a:schemeClr val="accent3"/>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3600"/>
          </a:p>
        </p:txBody>
      </p:sp>
      <p:grpSp>
        <p:nvGrpSpPr>
          <p:cNvPr id="14" name="组合 13"/>
          <p:cNvGrpSpPr/>
          <p:nvPr/>
        </p:nvGrpSpPr>
        <p:grpSpPr>
          <a:xfrm>
            <a:off x="2543534" y="5852022"/>
            <a:ext cx="1247416" cy="481564"/>
            <a:chOff x="282710" y="3037881"/>
            <a:chExt cx="1810500" cy="635955"/>
          </a:xfrm>
        </p:grpSpPr>
        <p:sp>
          <p:nvSpPr>
            <p:cNvPr id="15" name="圆角矩形 14"/>
            <p:cNvSpPr/>
            <p:nvPr/>
          </p:nvSpPr>
          <p:spPr>
            <a:xfrm>
              <a:off x="440819" y="3037881"/>
              <a:ext cx="1391266" cy="635955"/>
            </a:xfrm>
            <a:prstGeom prst="roundRect">
              <a:avLst>
                <a:gd name="adj" fmla="val 10000"/>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16" name="圆角矩形 4"/>
            <p:cNvSpPr/>
            <p:nvPr/>
          </p:nvSpPr>
          <p:spPr>
            <a:xfrm>
              <a:off x="282710" y="3107090"/>
              <a:ext cx="1810500" cy="5481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2400" b="0" dirty="0"/>
                <a:t>判溢出</a:t>
              </a:r>
              <a:endParaRPr lang="zh-CN" altLang="en-US" sz="2400" b="0" kern="1200" dirty="0"/>
            </a:p>
          </p:txBody>
        </p:sp>
      </p:grpSp>
      <p:sp>
        <p:nvSpPr>
          <p:cNvPr id="22" name="椭圆 21"/>
          <p:cNvSpPr/>
          <p:nvPr/>
        </p:nvSpPr>
        <p:spPr>
          <a:xfrm>
            <a:off x="6003576" y="5575136"/>
            <a:ext cx="648072" cy="576064"/>
          </a:xfrm>
          <a:prstGeom prst="ellipse">
            <a:avLst/>
          </a:prstGeom>
          <a:solidFill>
            <a:schemeClr val="accent3"/>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3600"/>
          </a:p>
        </p:txBody>
      </p:sp>
      <p:grpSp>
        <p:nvGrpSpPr>
          <p:cNvPr id="23" name="组合 22"/>
          <p:cNvGrpSpPr/>
          <p:nvPr/>
        </p:nvGrpSpPr>
        <p:grpSpPr>
          <a:xfrm>
            <a:off x="6167214" y="5837918"/>
            <a:ext cx="1247416" cy="481564"/>
            <a:chOff x="240465" y="3037881"/>
            <a:chExt cx="1810500" cy="635955"/>
          </a:xfrm>
        </p:grpSpPr>
        <p:sp>
          <p:nvSpPr>
            <p:cNvPr id="24" name="圆角矩形 23"/>
            <p:cNvSpPr/>
            <p:nvPr/>
          </p:nvSpPr>
          <p:spPr>
            <a:xfrm>
              <a:off x="440819" y="3037881"/>
              <a:ext cx="1391266" cy="635955"/>
            </a:xfrm>
            <a:prstGeom prst="roundRect">
              <a:avLst>
                <a:gd name="adj" fmla="val 10000"/>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25" name="圆角矩形 4"/>
            <p:cNvSpPr/>
            <p:nvPr/>
          </p:nvSpPr>
          <p:spPr>
            <a:xfrm>
              <a:off x="240465" y="3125714"/>
              <a:ext cx="1810500" cy="5294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2400" b="0" dirty="0"/>
                <a:t>判溢出</a:t>
              </a:r>
              <a:endParaRPr lang="zh-CN" altLang="en-US" sz="2400" b="0" kern="1200" dirty="0"/>
            </a:p>
          </p:txBody>
        </p:sp>
      </p:grpSp>
      <p:sp>
        <p:nvSpPr>
          <p:cNvPr id="9" name="下箭头 8"/>
          <p:cNvSpPr/>
          <p:nvPr/>
        </p:nvSpPr>
        <p:spPr>
          <a:xfrm>
            <a:off x="2598292" y="4931006"/>
            <a:ext cx="130368" cy="504056"/>
          </a:xfrm>
          <a:prstGeom prst="down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30" name="下箭头 29"/>
          <p:cNvSpPr/>
          <p:nvPr/>
        </p:nvSpPr>
        <p:spPr>
          <a:xfrm>
            <a:off x="6262428" y="4931006"/>
            <a:ext cx="130368" cy="504056"/>
          </a:xfrm>
          <a:prstGeom prst="down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cxnSp>
        <p:nvCxnSpPr>
          <p:cNvPr id="20"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21" name="Picture 4" descr="E:\学校\2012110922144630394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3753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wipe(left)">
                                      <p:cBhvr>
                                        <p:cTn id="7" dur="500"/>
                                        <p:tgtEl>
                                          <p:spTgt spid="2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wipe(left)">
                                      <p:cBhvr>
                                        <p:cTn id="10" dur="500"/>
                                        <p:tgtEl>
                                          <p:spTgt spid="28">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wipe(left)">
                                      <p:cBhvr>
                                        <p:cTn id="13" dur="500"/>
                                        <p:tgtEl>
                                          <p:spTgt spid="2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7">
                                            <p:txEl>
                                              <p:pRg st="1" end="1"/>
                                            </p:txEl>
                                          </p:spTgt>
                                        </p:tgtEl>
                                        <p:attrNameLst>
                                          <p:attrName>style.visibility</p:attrName>
                                        </p:attrNameLst>
                                      </p:cBhvr>
                                      <p:to>
                                        <p:strVal val="visible"/>
                                      </p:to>
                                    </p:set>
                                    <p:animEffect transition="in" filter="wipe(left)">
                                      <p:cBhvr>
                                        <p:cTn id="18" dur="500"/>
                                        <p:tgtEl>
                                          <p:spTgt spid="27">
                                            <p:txEl>
                                              <p:pRg st="1" end="1"/>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8">
                                            <p:txEl>
                                              <p:pRg st="1" end="1"/>
                                            </p:txEl>
                                          </p:spTgt>
                                        </p:tgtEl>
                                        <p:attrNameLst>
                                          <p:attrName>style.visibility</p:attrName>
                                        </p:attrNameLst>
                                      </p:cBhvr>
                                      <p:to>
                                        <p:strVal val="visible"/>
                                      </p:to>
                                    </p:set>
                                    <p:animEffect transition="in" filter="wipe(left)">
                                      <p:cBhvr>
                                        <p:cTn id="21" dur="500"/>
                                        <p:tgtEl>
                                          <p:spTgt spid="28">
                                            <p:txEl>
                                              <p:pRg st="1" end="1"/>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29">
                                            <p:txEl>
                                              <p:pRg st="1" end="1"/>
                                            </p:txEl>
                                          </p:spTgt>
                                        </p:tgtEl>
                                        <p:attrNameLst>
                                          <p:attrName>style.visibility</p:attrName>
                                        </p:attrNameLst>
                                      </p:cBhvr>
                                      <p:to>
                                        <p:strVal val="visible"/>
                                      </p:to>
                                    </p:set>
                                    <p:animEffect transition="in" filter="wipe(left)">
                                      <p:cBhvr>
                                        <p:cTn id="24" dur="500"/>
                                        <p:tgtEl>
                                          <p:spTgt spid="2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31">
                                            <p:txEl>
                                              <p:pRg st="4" end="4"/>
                                            </p:txEl>
                                          </p:spTgt>
                                        </p:tgtEl>
                                        <p:attrNameLst>
                                          <p:attrName>style.visibility</p:attrName>
                                        </p:attrNameLst>
                                      </p:cBhvr>
                                      <p:to>
                                        <p:strVal val="visible"/>
                                      </p:to>
                                    </p:set>
                                    <p:anim calcmode="discrete" valueType="clr">
                                      <p:cBhvr override="childStyle">
                                        <p:cTn id="29" dur="80"/>
                                        <p:tgtEl>
                                          <p:spTgt spid="3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31">
                                            <p:txEl>
                                              <p:pRg st="4" end="4"/>
                                            </p:txEl>
                                          </p:spTgt>
                                        </p:tgtEl>
                                        <p:attrNameLst>
                                          <p:attrName>fillcolor</p:attrName>
                                        </p:attrNameLst>
                                      </p:cBhvr>
                                      <p:tavLst>
                                        <p:tav tm="0">
                                          <p:val>
                                            <p:clrVal>
                                              <a:schemeClr val="accent2"/>
                                            </p:clrVal>
                                          </p:val>
                                        </p:tav>
                                        <p:tav tm="50000">
                                          <p:val>
                                            <p:clrVal>
                                              <a:schemeClr val="hlink"/>
                                            </p:clrVal>
                                          </p:val>
                                        </p:tav>
                                      </p:tavLst>
                                    </p:anim>
                                    <p:set>
                                      <p:cBhvr>
                                        <p:cTn id="31" dur="80"/>
                                        <p:tgtEl>
                                          <p:spTgt spid="31">
                                            <p:txEl>
                                              <p:pRg st="4" end="4"/>
                                            </p:txEl>
                                          </p:spTgt>
                                        </p:tgtEl>
                                        <p:attrNameLst>
                                          <p:attrName>fill.type</p:attrName>
                                        </p:attrNameLst>
                                      </p:cBhvr>
                                      <p:to>
                                        <p:strVal val="solid"/>
                                      </p:to>
                                    </p:set>
                                  </p:childTnLst>
                                </p:cTn>
                              </p:par>
                            </p:childTnLst>
                          </p:cTn>
                        </p:par>
                        <p:par>
                          <p:cTn id="32" fill="hold">
                            <p:stCondLst>
                              <p:cond delay="360"/>
                            </p:stCondLst>
                            <p:childTnLst>
                              <p:par>
                                <p:cTn id="33" presetID="22" presetClass="entr" presetSubtype="8" fill="hold" grpId="0" nodeType="afterEffect">
                                  <p:stCondLst>
                                    <p:cond delay="0"/>
                                  </p:stCondLst>
                                  <p:childTnLst>
                                    <p:set>
                                      <p:cBhvr>
                                        <p:cTn id="34" dur="1" fill="hold">
                                          <p:stCondLst>
                                            <p:cond delay="0"/>
                                          </p:stCondLst>
                                        </p:cTn>
                                        <p:tgtEl>
                                          <p:spTgt spid="4">
                                            <p:graphicEl>
                                              <a:dgm id="{8E0DFE29-43CC-459B-8F86-E25988F634FB}"/>
                                            </p:graphicEl>
                                          </p:spTgt>
                                        </p:tgtEl>
                                        <p:attrNameLst>
                                          <p:attrName>style.visibility</p:attrName>
                                        </p:attrNameLst>
                                      </p:cBhvr>
                                      <p:to>
                                        <p:strVal val="visible"/>
                                      </p:to>
                                    </p:set>
                                    <p:animEffect transition="in" filter="wipe(left)">
                                      <p:cBhvr>
                                        <p:cTn id="35" dur="500"/>
                                        <p:tgtEl>
                                          <p:spTgt spid="4">
                                            <p:graphicEl>
                                              <a:dgm id="{8E0DFE29-43CC-459B-8F86-E25988F634FB}"/>
                                            </p:graphic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4">
                                            <p:graphicEl>
                                              <a:dgm id="{25D0B3CC-A714-49D8-902D-B768AC38A080}"/>
                                            </p:graphicEl>
                                          </p:spTgt>
                                        </p:tgtEl>
                                        <p:attrNameLst>
                                          <p:attrName>style.visibility</p:attrName>
                                        </p:attrNameLst>
                                      </p:cBhvr>
                                      <p:to>
                                        <p:strVal val="visible"/>
                                      </p:to>
                                    </p:set>
                                    <p:animEffect transition="in" filter="wipe(up)">
                                      <p:cBhvr>
                                        <p:cTn id="38" dur="500"/>
                                        <p:tgtEl>
                                          <p:spTgt spid="4">
                                            <p:graphicEl>
                                              <a:dgm id="{25D0B3CC-A714-49D8-902D-B768AC38A080}"/>
                                            </p:graphicEl>
                                          </p:spTgt>
                                        </p:tgtEl>
                                      </p:cBhvr>
                                    </p:animEffect>
                                  </p:childTnLst>
                                </p:cTn>
                              </p:par>
                            </p:childTnLst>
                          </p:cTn>
                        </p:par>
                        <p:par>
                          <p:cTn id="39" fill="hold">
                            <p:stCondLst>
                              <p:cond delay="860"/>
                            </p:stCondLst>
                            <p:childTnLst>
                              <p:par>
                                <p:cTn id="40" presetID="22" presetClass="entr" presetSubtype="8" fill="hold" grpId="0" nodeType="afterEffect">
                                  <p:stCondLst>
                                    <p:cond delay="0"/>
                                  </p:stCondLst>
                                  <p:childTnLst>
                                    <p:set>
                                      <p:cBhvr>
                                        <p:cTn id="41" dur="1" fill="hold">
                                          <p:stCondLst>
                                            <p:cond delay="0"/>
                                          </p:stCondLst>
                                        </p:cTn>
                                        <p:tgtEl>
                                          <p:spTgt spid="4">
                                            <p:graphicEl>
                                              <a:dgm id="{27A1227C-8CEE-49A9-B69A-E8C8057C4972}"/>
                                            </p:graphicEl>
                                          </p:spTgt>
                                        </p:tgtEl>
                                        <p:attrNameLst>
                                          <p:attrName>style.visibility</p:attrName>
                                        </p:attrNameLst>
                                      </p:cBhvr>
                                      <p:to>
                                        <p:strVal val="visible"/>
                                      </p:to>
                                    </p:set>
                                    <p:animEffect transition="in" filter="wipe(left)">
                                      <p:cBhvr>
                                        <p:cTn id="42" dur="500"/>
                                        <p:tgtEl>
                                          <p:spTgt spid="4">
                                            <p:graphicEl>
                                              <a:dgm id="{27A1227C-8CEE-49A9-B69A-E8C8057C4972}"/>
                                            </p:graphic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
                                            <p:graphicEl>
                                              <a:dgm id="{E774BE4D-2A9F-4B7A-ADA9-B4CD9D251B4B}"/>
                                            </p:graphicEl>
                                          </p:spTgt>
                                        </p:tgtEl>
                                        <p:attrNameLst>
                                          <p:attrName>style.visibility</p:attrName>
                                        </p:attrNameLst>
                                      </p:cBhvr>
                                      <p:to>
                                        <p:strVal val="visible"/>
                                      </p:to>
                                    </p:set>
                                    <p:animEffect transition="in" filter="wipe(up)">
                                      <p:cBhvr>
                                        <p:cTn id="45" dur="500"/>
                                        <p:tgtEl>
                                          <p:spTgt spid="4">
                                            <p:graphicEl>
                                              <a:dgm id="{E774BE4D-2A9F-4B7A-ADA9-B4CD9D251B4B}"/>
                                            </p:graphicEl>
                                          </p:spTgt>
                                        </p:tgtEl>
                                      </p:cBhvr>
                                    </p:animEffect>
                                  </p:childTnLst>
                                </p:cTn>
                              </p:par>
                            </p:childTnLst>
                          </p:cTn>
                        </p:par>
                        <p:par>
                          <p:cTn id="46" fill="hold">
                            <p:stCondLst>
                              <p:cond delay="1360"/>
                            </p:stCondLst>
                            <p:childTnLst>
                              <p:par>
                                <p:cTn id="47" presetID="22" presetClass="entr" presetSubtype="8" fill="hold" grpId="0" nodeType="afterEffect">
                                  <p:stCondLst>
                                    <p:cond delay="0"/>
                                  </p:stCondLst>
                                  <p:childTnLst>
                                    <p:set>
                                      <p:cBhvr>
                                        <p:cTn id="48" dur="1" fill="hold">
                                          <p:stCondLst>
                                            <p:cond delay="0"/>
                                          </p:stCondLst>
                                        </p:cTn>
                                        <p:tgtEl>
                                          <p:spTgt spid="4">
                                            <p:graphicEl>
                                              <a:dgm id="{2786B93C-35A5-4FCB-B0FC-2213BD92FE28}"/>
                                            </p:graphicEl>
                                          </p:spTgt>
                                        </p:tgtEl>
                                        <p:attrNameLst>
                                          <p:attrName>style.visibility</p:attrName>
                                        </p:attrNameLst>
                                      </p:cBhvr>
                                      <p:to>
                                        <p:strVal val="visible"/>
                                      </p:to>
                                    </p:set>
                                    <p:animEffect transition="in" filter="wipe(left)">
                                      <p:cBhvr>
                                        <p:cTn id="49" dur="500"/>
                                        <p:tgtEl>
                                          <p:spTgt spid="4">
                                            <p:graphicEl>
                                              <a:dgm id="{2786B93C-35A5-4FCB-B0FC-2213BD92FE28}"/>
                                            </p:graphicEl>
                                          </p:spTgt>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4">
                                            <p:graphicEl>
                                              <a:dgm id="{4EE5FDB5-3BCE-40B4-8DFB-64EB9B64289B}"/>
                                            </p:graphicEl>
                                          </p:spTgt>
                                        </p:tgtEl>
                                        <p:attrNameLst>
                                          <p:attrName>style.visibility</p:attrName>
                                        </p:attrNameLst>
                                      </p:cBhvr>
                                      <p:to>
                                        <p:strVal val="visible"/>
                                      </p:to>
                                    </p:set>
                                    <p:animEffect transition="in" filter="wipe(up)">
                                      <p:cBhvr>
                                        <p:cTn id="52" dur="500"/>
                                        <p:tgtEl>
                                          <p:spTgt spid="4">
                                            <p:graphicEl>
                                              <a:dgm id="{4EE5FDB5-3BCE-40B4-8DFB-64EB9B64289B}"/>
                                            </p:graphicEl>
                                          </p:spTgt>
                                        </p:tgtEl>
                                      </p:cBhvr>
                                    </p:animEffect>
                                  </p:childTnLst>
                                </p:cTn>
                              </p:par>
                            </p:childTnLst>
                          </p:cTn>
                        </p:par>
                        <p:par>
                          <p:cTn id="53" fill="hold">
                            <p:stCondLst>
                              <p:cond delay="1860"/>
                            </p:stCondLst>
                            <p:childTnLst>
                              <p:par>
                                <p:cTn id="54" presetID="22" presetClass="entr" presetSubtype="8" fill="hold" grpId="0" nodeType="afterEffect">
                                  <p:stCondLst>
                                    <p:cond delay="0"/>
                                  </p:stCondLst>
                                  <p:childTnLst>
                                    <p:set>
                                      <p:cBhvr>
                                        <p:cTn id="55" dur="1" fill="hold">
                                          <p:stCondLst>
                                            <p:cond delay="0"/>
                                          </p:stCondLst>
                                        </p:cTn>
                                        <p:tgtEl>
                                          <p:spTgt spid="4">
                                            <p:graphicEl>
                                              <a:dgm id="{547B3BF3-96B9-4833-BB56-7BAB9649A9B3}"/>
                                            </p:graphicEl>
                                          </p:spTgt>
                                        </p:tgtEl>
                                        <p:attrNameLst>
                                          <p:attrName>style.visibility</p:attrName>
                                        </p:attrNameLst>
                                      </p:cBhvr>
                                      <p:to>
                                        <p:strVal val="visible"/>
                                      </p:to>
                                    </p:set>
                                    <p:animEffect transition="in" filter="wipe(left)">
                                      <p:cBhvr>
                                        <p:cTn id="56" dur="500"/>
                                        <p:tgtEl>
                                          <p:spTgt spid="4">
                                            <p:graphicEl>
                                              <a:dgm id="{547B3BF3-96B9-4833-BB56-7BAB9649A9B3}"/>
                                            </p:graphicEl>
                                          </p:spTgt>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4">
                                            <p:graphicEl>
                                              <a:dgm id="{1F6F5B94-E14C-4E85-BD94-52B1D7EAE634}"/>
                                            </p:graphicEl>
                                          </p:spTgt>
                                        </p:tgtEl>
                                        <p:attrNameLst>
                                          <p:attrName>style.visibility</p:attrName>
                                        </p:attrNameLst>
                                      </p:cBhvr>
                                      <p:to>
                                        <p:strVal val="visible"/>
                                      </p:to>
                                    </p:set>
                                    <p:animEffect transition="in" filter="wipe(up)">
                                      <p:cBhvr>
                                        <p:cTn id="59" dur="500"/>
                                        <p:tgtEl>
                                          <p:spTgt spid="4">
                                            <p:graphicEl>
                                              <a:dgm id="{1F6F5B94-E14C-4E85-BD94-52B1D7EAE634}"/>
                                            </p:graphicEl>
                                          </p:spTgt>
                                        </p:tgtEl>
                                      </p:cBhvr>
                                    </p:animEffect>
                                  </p:childTnLst>
                                </p:cTn>
                              </p:par>
                            </p:childTnLst>
                          </p:cTn>
                        </p:par>
                        <p:par>
                          <p:cTn id="60" fill="hold">
                            <p:stCondLst>
                              <p:cond delay="2360"/>
                            </p:stCondLst>
                            <p:childTnLst>
                              <p:par>
                                <p:cTn id="61" presetID="22" presetClass="entr" presetSubtype="8" fill="hold" grpId="0" nodeType="afterEffect">
                                  <p:stCondLst>
                                    <p:cond delay="0"/>
                                  </p:stCondLst>
                                  <p:childTnLst>
                                    <p:set>
                                      <p:cBhvr>
                                        <p:cTn id="62" dur="1" fill="hold">
                                          <p:stCondLst>
                                            <p:cond delay="0"/>
                                          </p:stCondLst>
                                        </p:cTn>
                                        <p:tgtEl>
                                          <p:spTgt spid="4">
                                            <p:graphicEl>
                                              <a:dgm id="{EA816025-E97A-4E49-A266-B7E20D48E9A6}"/>
                                            </p:graphicEl>
                                          </p:spTgt>
                                        </p:tgtEl>
                                        <p:attrNameLst>
                                          <p:attrName>style.visibility</p:attrName>
                                        </p:attrNameLst>
                                      </p:cBhvr>
                                      <p:to>
                                        <p:strVal val="visible"/>
                                      </p:to>
                                    </p:set>
                                    <p:animEffect transition="in" filter="wipe(left)">
                                      <p:cBhvr>
                                        <p:cTn id="63" dur="500"/>
                                        <p:tgtEl>
                                          <p:spTgt spid="4">
                                            <p:graphicEl>
                                              <a:dgm id="{EA816025-E97A-4E49-A266-B7E20D48E9A6}"/>
                                            </p:graphicEl>
                                          </p:spTgt>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4">
                                            <p:graphicEl>
                                              <a:dgm id="{AFFDEB06-A30E-4863-A236-FD3921B80B7B}"/>
                                            </p:graphicEl>
                                          </p:spTgt>
                                        </p:tgtEl>
                                        <p:attrNameLst>
                                          <p:attrName>style.visibility</p:attrName>
                                        </p:attrNameLst>
                                      </p:cBhvr>
                                      <p:to>
                                        <p:strVal val="visible"/>
                                      </p:to>
                                    </p:set>
                                    <p:animEffect transition="in" filter="wipe(up)">
                                      <p:cBhvr>
                                        <p:cTn id="66" dur="500"/>
                                        <p:tgtEl>
                                          <p:spTgt spid="4">
                                            <p:graphicEl>
                                              <a:dgm id="{AFFDEB06-A30E-4863-A236-FD3921B80B7B}"/>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up)">
                                      <p:cBhvr>
                                        <p:cTn id="71" dur="500"/>
                                        <p:tgtEl>
                                          <p:spTgt spid="9"/>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up)">
                                      <p:cBhvr>
                                        <p:cTn id="74" dur="500"/>
                                        <p:tgtEl>
                                          <p:spTgt spid="30"/>
                                        </p:tgtEl>
                                      </p:cBhvr>
                                    </p:animEffect>
                                  </p:childTnLst>
                                </p:cTn>
                              </p:par>
                            </p:childTnLst>
                          </p:cTn>
                        </p:par>
                        <p:par>
                          <p:cTn id="75" fill="hold">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wipe(up)">
                                      <p:cBhvr>
                                        <p:cTn id="78" dur="500"/>
                                        <p:tgtEl>
                                          <p:spTgt spid="7"/>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up)">
                                      <p:cBhvr>
                                        <p:cTn id="81" dur="500"/>
                                        <p:tgtEl>
                                          <p:spTgt spid="22"/>
                                        </p:tgtEl>
                                      </p:cBhvr>
                                    </p:animEffect>
                                  </p:childTnLst>
                                </p:cTn>
                              </p:par>
                            </p:childTnLst>
                          </p:cTn>
                        </p:par>
                        <p:par>
                          <p:cTn id="82" fill="hold">
                            <p:stCondLst>
                              <p:cond delay="1000"/>
                            </p:stCondLst>
                            <p:childTnLst>
                              <p:par>
                                <p:cTn id="83" presetID="22" presetClass="entr" presetSubtype="8" fill="hold" nodeType="after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wipe(left)">
                                      <p:cBhvr>
                                        <p:cTn id="85" dur="500"/>
                                        <p:tgtEl>
                                          <p:spTgt spid="14"/>
                                        </p:tgtEl>
                                      </p:cBhvr>
                                    </p:animEffect>
                                  </p:childTnLst>
                                </p:cTn>
                              </p:par>
                              <p:par>
                                <p:cTn id="86" presetID="22" presetClass="entr" presetSubtype="8" fill="hold" nodeType="with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left)">
                                      <p:cBhvr>
                                        <p:cTn id="8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Graphic spid="4" grpId="0">
        <p:bldSub>
          <a:bldDgm bld="one"/>
        </p:bldSub>
      </p:bldGraphic>
      <p:bldP spid="7" grpId="0" animBg="1"/>
      <p:bldP spid="22" grpId="0" animBg="1"/>
      <p:bldP spid="9" grpId="0" animBg="1"/>
      <p:bldP spid="3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7031310" y="1709808"/>
            <a:ext cx="4392488" cy="584775"/>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1. </a:t>
            </a:r>
            <a:r>
              <a:rPr lang="zh-CN" altLang="en-US" dirty="0"/>
              <a:t>阶码运算</a:t>
            </a:r>
          </a:p>
        </p:txBody>
      </p:sp>
      <p:sp>
        <p:nvSpPr>
          <p:cNvPr id="5" name="矩形 4"/>
          <p:cNvSpPr/>
          <p:nvPr/>
        </p:nvSpPr>
        <p:spPr>
          <a:xfrm>
            <a:off x="1770813" y="1556792"/>
            <a:ext cx="543739" cy="781752"/>
          </a:xfrm>
          <a:prstGeom prst="rect">
            <a:avLst/>
          </a:prstGeom>
        </p:spPr>
        <p:txBody>
          <a:bodyPr wrap="none">
            <a:spAutoFit/>
          </a:bodyPr>
          <a:lstStyle/>
          <a:p>
            <a:r>
              <a:rPr lang="pt-BR" altLang="zh-CN" dirty="0">
                <a:solidFill>
                  <a:srgbClr val="0000CC"/>
                </a:solidFill>
                <a:latin typeface="+mj-lt"/>
              </a:rPr>
              <a:t>E</a:t>
            </a:r>
            <a:r>
              <a:rPr lang="pt-BR" altLang="zh-CN" baseline="-25000" dirty="0">
                <a:solidFill>
                  <a:srgbClr val="0000CC"/>
                </a:solidFill>
                <a:latin typeface="+mj-lt"/>
              </a:rPr>
              <a:t>1</a:t>
            </a:r>
            <a:endParaRPr lang="zh-CN" altLang="en-US" dirty="0">
              <a:latin typeface="+mj-lt"/>
            </a:endParaRPr>
          </a:p>
        </p:txBody>
      </p:sp>
      <p:sp>
        <p:nvSpPr>
          <p:cNvPr id="6" name="矩形 5"/>
          <p:cNvSpPr/>
          <p:nvPr/>
        </p:nvSpPr>
        <p:spPr>
          <a:xfrm>
            <a:off x="2628779" y="1556792"/>
            <a:ext cx="543739" cy="781752"/>
          </a:xfrm>
          <a:prstGeom prst="rect">
            <a:avLst/>
          </a:prstGeom>
        </p:spPr>
        <p:txBody>
          <a:bodyPr wrap="none">
            <a:spAutoFit/>
          </a:bodyPr>
          <a:lstStyle/>
          <a:p>
            <a:r>
              <a:rPr lang="pt-BR" altLang="zh-CN" dirty="0">
                <a:solidFill>
                  <a:srgbClr val="0000CC"/>
                </a:solidFill>
                <a:latin typeface="+mj-lt"/>
              </a:rPr>
              <a:t>E</a:t>
            </a:r>
            <a:r>
              <a:rPr lang="pt-BR" altLang="zh-CN" baseline="-25000" dirty="0">
                <a:solidFill>
                  <a:srgbClr val="0000CC"/>
                </a:solidFill>
                <a:latin typeface="+mj-lt"/>
              </a:rPr>
              <a:t>2</a:t>
            </a:r>
            <a:endParaRPr lang="zh-CN" altLang="en-US" dirty="0">
              <a:latin typeface="+mj-lt"/>
            </a:endParaRPr>
          </a:p>
        </p:txBody>
      </p:sp>
      <p:sp>
        <p:nvSpPr>
          <p:cNvPr id="7" name="矩形 6"/>
          <p:cNvSpPr/>
          <p:nvPr/>
        </p:nvSpPr>
        <p:spPr>
          <a:xfrm>
            <a:off x="2271862" y="1556792"/>
            <a:ext cx="401071" cy="781752"/>
          </a:xfrm>
          <a:prstGeom prst="rect">
            <a:avLst/>
          </a:prstGeom>
        </p:spPr>
        <p:txBody>
          <a:bodyPr wrap="none">
            <a:spAutoFit/>
          </a:bodyPr>
          <a:lstStyle/>
          <a:p>
            <a:r>
              <a:rPr lang="pt-BR" altLang="zh-CN" dirty="0">
                <a:solidFill>
                  <a:srgbClr val="0000CC"/>
                </a:solidFill>
                <a:latin typeface="+mj-lt"/>
              </a:rPr>
              <a:t>+</a:t>
            </a:r>
            <a:endParaRPr lang="zh-CN" altLang="en-US" dirty="0">
              <a:latin typeface="+mj-lt"/>
            </a:endParaRPr>
          </a:p>
        </p:txBody>
      </p:sp>
      <p:sp>
        <p:nvSpPr>
          <p:cNvPr id="8" name="矩形 7"/>
          <p:cNvSpPr/>
          <p:nvPr/>
        </p:nvSpPr>
        <p:spPr>
          <a:xfrm>
            <a:off x="1630710" y="1556792"/>
            <a:ext cx="304892" cy="781752"/>
          </a:xfrm>
          <a:prstGeom prst="rect">
            <a:avLst/>
          </a:prstGeom>
        </p:spPr>
        <p:txBody>
          <a:bodyPr wrap="none">
            <a:spAutoFit/>
          </a:bodyPr>
          <a:lstStyle/>
          <a:p>
            <a:r>
              <a:rPr lang="pt-BR" altLang="zh-CN" dirty="0">
                <a:solidFill>
                  <a:srgbClr val="0000CC"/>
                </a:solidFill>
                <a:latin typeface="+mj-lt"/>
              </a:rPr>
              <a:t>[</a:t>
            </a:r>
            <a:endParaRPr lang="zh-CN" altLang="en-US" dirty="0">
              <a:latin typeface="+mj-lt"/>
            </a:endParaRPr>
          </a:p>
        </p:txBody>
      </p:sp>
      <p:sp>
        <p:nvSpPr>
          <p:cNvPr id="9" name="矩形 8"/>
          <p:cNvSpPr/>
          <p:nvPr/>
        </p:nvSpPr>
        <p:spPr>
          <a:xfrm>
            <a:off x="3009194" y="1556792"/>
            <a:ext cx="543739" cy="781752"/>
          </a:xfrm>
          <a:prstGeom prst="rect">
            <a:avLst/>
          </a:prstGeom>
        </p:spPr>
        <p:txBody>
          <a:bodyPr wrap="none">
            <a:spAutoFit/>
          </a:bodyPr>
          <a:lstStyle/>
          <a:p>
            <a:r>
              <a:rPr lang="pt-BR" altLang="zh-CN" dirty="0">
                <a:solidFill>
                  <a:srgbClr val="0000CC"/>
                </a:solidFill>
                <a:latin typeface="+mj-lt"/>
              </a:rPr>
              <a:t>]</a:t>
            </a:r>
            <a:r>
              <a:rPr lang="zh-CN" altLang="pt-BR" baseline="-25000" dirty="0">
                <a:solidFill>
                  <a:srgbClr val="0000CC"/>
                </a:solidFill>
                <a:latin typeface="+mj-lt"/>
              </a:rPr>
              <a:t>移</a:t>
            </a:r>
            <a:endParaRPr lang="zh-CN" altLang="en-US" dirty="0">
              <a:latin typeface="+mj-lt"/>
            </a:endParaRPr>
          </a:p>
        </p:txBody>
      </p:sp>
      <p:sp>
        <p:nvSpPr>
          <p:cNvPr id="10" name="矩形 9"/>
          <p:cNvSpPr/>
          <p:nvPr/>
        </p:nvSpPr>
        <p:spPr>
          <a:xfrm>
            <a:off x="3502735" y="1556792"/>
            <a:ext cx="401071" cy="781752"/>
          </a:xfrm>
          <a:prstGeom prst="rect">
            <a:avLst/>
          </a:prstGeom>
        </p:spPr>
        <p:txBody>
          <a:bodyPr wrap="none">
            <a:spAutoFit/>
          </a:bodyPr>
          <a:lstStyle/>
          <a:p>
            <a:r>
              <a:rPr lang="pt-BR" altLang="zh-CN" dirty="0">
                <a:solidFill>
                  <a:srgbClr val="0000CC"/>
                </a:solidFill>
                <a:latin typeface="+mj-lt"/>
              </a:rPr>
              <a:t>=</a:t>
            </a:r>
            <a:endParaRPr lang="zh-CN" altLang="en-US" dirty="0">
              <a:latin typeface="+mj-lt"/>
            </a:endParaRPr>
          </a:p>
        </p:txBody>
      </p:sp>
      <p:sp>
        <p:nvSpPr>
          <p:cNvPr id="11" name="矩形 10"/>
          <p:cNvSpPr/>
          <p:nvPr/>
        </p:nvSpPr>
        <p:spPr>
          <a:xfrm>
            <a:off x="4334583" y="1556792"/>
            <a:ext cx="1112804" cy="781752"/>
          </a:xfrm>
          <a:prstGeom prst="rect">
            <a:avLst/>
          </a:prstGeom>
        </p:spPr>
        <p:txBody>
          <a:bodyPr wrap="none">
            <a:spAutoFit/>
          </a:bodyPr>
          <a:lstStyle/>
          <a:p>
            <a:r>
              <a:rPr lang="pt-BR" altLang="zh-CN" dirty="0">
                <a:solidFill>
                  <a:srgbClr val="0000CC"/>
                </a:solidFill>
                <a:latin typeface="+mj-lt"/>
              </a:rPr>
              <a:t>[E</a:t>
            </a:r>
            <a:r>
              <a:rPr lang="pt-BR" altLang="zh-CN" baseline="-25000" dirty="0">
                <a:solidFill>
                  <a:srgbClr val="0000CC"/>
                </a:solidFill>
                <a:latin typeface="+mj-lt"/>
              </a:rPr>
              <a:t>1</a:t>
            </a:r>
            <a:r>
              <a:rPr lang="pt-BR" altLang="zh-CN" dirty="0">
                <a:solidFill>
                  <a:srgbClr val="0000CC"/>
                </a:solidFill>
                <a:latin typeface="+mj-lt"/>
              </a:rPr>
              <a:t>]</a:t>
            </a:r>
            <a:r>
              <a:rPr lang="zh-CN" altLang="pt-BR" baseline="-25000" dirty="0">
                <a:solidFill>
                  <a:srgbClr val="0000CC"/>
                </a:solidFill>
                <a:latin typeface="+mj-lt"/>
              </a:rPr>
              <a:t>移</a:t>
            </a:r>
            <a:r>
              <a:rPr lang="zh-CN" altLang="pt-BR" dirty="0">
                <a:solidFill>
                  <a:srgbClr val="0000CC"/>
                </a:solidFill>
                <a:latin typeface="+mj-lt"/>
              </a:rPr>
              <a:t> </a:t>
            </a:r>
            <a:endParaRPr lang="zh-CN" altLang="en-US" dirty="0">
              <a:latin typeface="+mj-lt"/>
            </a:endParaRPr>
          </a:p>
        </p:txBody>
      </p:sp>
      <p:sp>
        <p:nvSpPr>
          <p:cNvPr id="12" name="矩形 11"/>
          <p:cNvSpPr/>
          <p:nvPr/>
        </p:nvSpPr>
        <p:spPr>
          <a:xfrm>
            <a:off x="5278163" y="1556792"/>
            <a:ext cx="1292340" cy="781752"/>
          </a:xfrm>
          <a:prstGeom prst="rect">
            <a:avLst/>
          </a:prstGeom>
        </p:spPr>
        <p:txBody>
          <a:bodyPr wrap="none">
            <a:spAutoFit/>
          </a:bodyPr>
          <a:lstStyle/>
          <a:p>
            <a:r>
              <a:rPr lang="pt-BR" altLang="zh-CN" dirty="0">
                <a:solidFill>
                  <a:srgbClr val="0000CC"/>
                </a:solidFill>
                <a:latin typeface="+mj-lt"/>
              </a:rPr>
              <a:t>, [E</a:t>
            </a:r>
            <a:r>
              <a:rPr lang="pt-BR" altLang="zh-CN" baseline="-25000" dirty="0">
                <a:solidFill>
                  <a:srgbClr val="0000CC"/>
                </a:solidFill>
                <a:latin typeface="+mj-lt"/>
              </a:rPr>
              <a:t>2</a:t>
            </a:r>
            <a:r>
              <a:rPr lang="pt-BR" altLang="zh-CN" dirty="0">
                <a:solidFill>
                  <a:srgbClr val="0000CC"/>
                </a:solidFill>
                <a:latin typeface="+mj-lt"/>
              </a:rPr>
              <a:t>]</a:t>
            </a:r>
            <a:r>
              <a:rPr lang="zh-CN" altLang="pt-BR" baseline="-25000" dirty="0">
                <a:solidFill>
                  <a:srgbClr val="0000CC"/>
                </a:solidFill>
                <a:latin typeface="+mj-lt"/>
              </a:rPr>
              <a:t>移</a:t>
            </a:r>
            <a:r>
              <a:rPr lang="zh-CN" altLang="pt-BR" dirty="0">
                <a:solidFill>
                  <a:srgbClr val="0000CC"/>
                </a:solidFill>
                <a:latin typeface="+mj-lt"/>
              </a:rPr>
              <a:t> </a:t>
            </a:r>
            <a:endParaRPr lang="zh-CN" altLang="en-US" dirty="0">
              <a:latin typeface="+mj-lt"/>
            </a:endParaRPr>
          </a:p>
        </p:txBody>
      </p:sp>
      <p:sp>
        <p:nvSpPr>
          <p:cNvPr id="13" name="矩形 12"/>
          <p:cNvSpPr/>
          <p:nvPr/>
        </p:nvSpPr>
        <p:spPr>
          <a:xfrm>
            <a:off x="3826862" y="1253406"/>
            <a:ext cx="748923" cy="1274195"/>
          </a:xfrm>
          <a:prstGeom prst="rect">
            <a:avLst/>
          </a:prstGeom>
        </p:spPr>
        <p:txBody>
          <a:bodyPr wrap="none">
            <a:spAutoFit/>
          </a:bodyPr>
          <a:lstStyle/>
          <a:p>
            <a:r>
              <a:rPr lang="pt-BR" altLang="zh-CN" sz="4800" b="0" dirty="0">
                <a:solidFill>
                  <a:srgbClr val="0000CC"/>
                </a:solidFill>
                <a:latin typeface="+mj-lt"/>
              </a:rPr>
              <a:t>f (</a:t>
            </a:r>
            <a:endParaRPr lang="zh-CN" altLang="en-US" sz="6000" b="0" dirty="0">
              <a:latin typeface="+mj-lt"/>
            </a:endParaRPr>
          </a:p>
        </p:txBody>
      </p:sp>
      <p:sp>
        <p:nvSpPr>
          <p:cNvPr id="14" name="矩形 13"/>
          <p:cNvSpPr/>
          <p:nvPr/>
        </p:nvSpPr>
        <p:spPr>
          <a:xfrm>
            <a:off x="6324668" y="1245273"/>
            <a:ext cx="389851" cy="1274195"/>
          </a:xfrm>
          <a:prstGeom prst="rect">
            <a:avLst/>
          </a:prstGeom>
        </p:spPr>
        <p:txBody>
          <a:bodyPr wrap="none">
            <a:spAutoFit/>
          </a:bodyPr>
          <a:lstStyle/>
          <a:p>
            <a:r>
              <a:rPr lang="pt-BR" altLang="zh-CN" sz="4800" b="0" dirty="0">
                <a:solidFill>
                  <a:srgbClr val="0000CC"/>
                </a:solidFill>
                <a:latin typeface="+mj-lt"/>
              </a:rPr>
              <a:t>)</a:t>
            </a:r>
            <a:endParaRPr lang="zh-CN" altLang="en-US" sz="6000" b="0" dirty="0">
              <a:latin typeface="+mj-lt"/>
            </a:endParaRPr>
          </a:p>
        </p:txBody>
      </p:sp>
      <p:sp>
        <p:nvSpPr>
          <p:cNvPr id="17" name="矩形 16"/>
          <p:cNvSpPr/>
          <p:nvPr/>
        </p:nvSpPr>
        <p:spPr>
          <a:xfrm>
            <a:off x="1763319" y="3069687"/>
            <a:ext cx="4087979"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altLang="zh-CN" i="0" u="none" strike="noStrike" kern="0" cap="none" spc="0" normalizeH="0" baseline="0" noProof="0" dirty="0">
                <a:ln>
                  <a:noFill/>
                </a:ln>
                <a:solidFill>
                  <a:srgbClr val="0000CC"/>
                </a:solidFill>
                <a:effectLst/>
                <a:uLnTx/>
                <a:uFillTx/>
                <a:latin typeface="Times New Roman"/>
                <a:ea typeface="华文新魏"/>
              </a:rPr>
              <a:t>[E</a:t>
            </a:r>
            <a:r>
              <a:rPr kumimoji="0" lang="pt-BR" altLang="zh-CN" i="0" u="none" strike="noStrike" kern="0" cap="none" spc="0" normalizeH="0" baseline="-25000" noProof="0" dirty="0">
                <a:ln>
                  <a:noFill/>
                </a:ln>
                <a:solidFill>
                  <a:srgbClr val="0000CC"/>
                </a:solidFill>
                <a:effectLst/>
                <a:uLnTx/>
                <a:uFillTx/>
                <a:latin typeface="Times New Roman"/>
                <a:ea typeface="华文新魏"/>
              </a:rPr>
              <a:t>1</a:t>
            </a:r>
            <a:r>
              <a:rPr kumimoji="0" lang="pt-BR" altLang="zh-CN" i="0" u="none" strike="noStrike" kern="0" cap="none" spc="0" normalizeH="0" baseline="0" noProof="0" dirty="0">
                <a:ln>
                  <a:noFill/>
                </a:ln>
                <a:solidFill>
                  <a:srgbClr val="0000CC"/>
                </a:solidFill>
                <a:effectLst/>
                <a:uLnTx/>
                <a:uFillTx/>
                <a:latin typeface="Times New Roman"/>
                <a:ea typeface="华文新魏"/>
              </a:rPr>
              <a:t>+ E</a:t>
            </a:r>
            <a:r>
              <a:rPr kumimoji="0" lang="pt-BR" altLang="zh-CN" i="0" u="none" strike="noStrike" kern="0" cap="none" spc="0" normalizeH="0" baseline="-25000" noProof="0" dirty="0">
                <a:ln>
                  <a:noFill/>
                </a:ln>
                <a:solidFill>
                  <a:srgbClr val="0000CC"/>
                </a:solidFill>
                <a:effectLst/>
                <a:uLnTx/>
                <a:uFillTx/>
                <a:latin typeface="Times New Roman"/>
                <a:ea typeface="华文新魏"/>
              </a:rPr>
              <a:t>2</a:t>
            </a:r>
            <a:r>
              <a:rPr kumimoji="0" lang="pt-BR" altLang="zh-CN" i="0" u="none" strike="noStrike" kern="0" cap="none" spc="0" normalizeH="0" baseline="0" noProof="0" dirty="0">
                <a:ln>
                  <a:noFill/>
                </a:ln>
                <a:solidFill>
                  <a:srgbClr val="0000CC"/>
                </a:solidFill>
                <a:effectLst/>
                <a:uLnTx/>
                <a:uFillTx/>
                <a:latin typeface="Times New Roman"/>
                <a:ea typeface="华文新魏"/>
              </a:rPr>
              <a:t>]</a:t>
            </a:r>
            <a:r>
              <a:rPr kumimoji="0" lang="zh-CN" altLang="pt-BR" i="0" u="none" strike="noStrike" kern="0" cap="none" spc="0" normalizeH="0" baseline="-25000" noProof="0" dirty="0">
                <a:ln>
                  <a:noFill/>
                </a:ln>
                <a:solidFill>
                  <a:srgbClr val="0000CC"/>
                </a:solidFill>
                <a:effectLst/>
                <a:uLnTx/>
                <a:uFillTx/>
                <a:latin typeface="Times New Roman"/>
                <a:ea typeface="华文新魏"/>
              </a:rPr>
              <a:t>移</a:t>
            </a:r>
            <a:r>
              <a:rPr kumimoji="0" lang="zh-CN" altLang="pt-BR" i="0" u="none" strike="noStrike" kern="0" cap="none" spc="0" normalizeH="0" baseline="0" noProof="0" dirty="0">
                <a:ln>
                  <a:noFill/>
                </a:ln>
                <a:solidFill>
                  <a:srgbClr val="0000CC"/>
                </a:solidFill>
                <a:effectLst/>
                <a:uLnTx/>
                <a:uFillTx/>
                <a:latin typeface="Times New Roman"/>
                <a:ea typeface="华文新魏"/>
              </a:rPr>
              <a:t> </a:t>
            </a:r>
            <a:r>
              <a:rPr kumimoji="0" lang="pt-BR" altLang="zh-CN" i="0" u="none" strike="noStrike" kern="0" cap="none" spc="0" normalizeH="0" baseline="0" noProof="0" dirty="0">
                <a:ln>
                  <a:noFill/>
                </a:ln>
                <a:solidFill>
                  <a:srgbClr val="0000CC"/>
                </a:solidFill>
                <a:effectLst/>
                <a:uLnTx/>
                <a:uFillTx/>
                <a:latin typeface="Times New Roman"/>
                <a:ea typeface="华文新魏"/>
              </a:rPr>
              <a:t>= 127 + E</a:t>
            </a:r>
            <a:r>
              <a:rPr kumimoji="0" lang="pt-BR" altLang="zh-CN" i="0" u="none" strike="noStrike" kern="0" cap="none" spc="0" normalizeH="0" baseline="-25000" noProof="0" dirty="0">
                <a:ln>
                  <a:noFill/>
                </a:ln>
                <a:solidFill>
                  <a:srgbClr val="0000CC"/>
                </a:solidFill>
                <a:effectLst/>
                <a:uLnTx/>
                <a:uFillTx/>
                <a:latin typeface="Times New Roman"/>
                <a:ea typeface="华文新魏"/>
              </a:rPr>
              <a:t>1</a:t>
            </a:r>
            <a:r>
              <a:rPr kumimoji="0" lang="pt-BR" altLang="zh-CN" i="0" u="none" strike="noStrike" kern="0" cap="none" spc="0" normalizeH="0" baseline="0" noProof="0" dirty="0">
                <a:ln>
                  <a:noFill/>
                </a:ln>
                <a:solidFill>
                  <a:srgbClr val="0000CC"/>
                </a:solidFill>
                <a:effectLst/>
                <a:uLnTx/>
                <a:uFillTx/>
                <a:latin typeface="Times New Roman"/>
                <a:ea typeface="华文新魏"/>
              </a:rPr>
              <a:t>+ E</a:t>
            </a:r>
            <a:r>
              <a:rPr kumimoji="0" lang="pt-BR" altLang="zh-CN" i="0" u="none" strike="noStrike" kern="0" cap="none" spc="0" normalizeH="0" baseline="-25000" noProof="0" dirty="0">
                <a:ln>
                  <a:noFill/>
                </a:ln>
                <a:solidFill>
                  <a:srgbClr val="0000CC"/>
                </a:solidFill>
                <a:effectLst/>
                <a:uLnTx/>
                <a:uFillTx/>
                <a:latin typeface="Times New Roman"/>
                <a:ea typeface="华文新魏"/>
              </a:rPr>
              <a:t>2</a:t>
            </a:r>
            <a:r>
              <a:rPr kumimoji="0" lang="pt-BR" altLang="zh-CN" i="0" u="none" strike="noStrike" kern="0" cap="none" spc="0" normalizeH="0" baseline="0" noProof="0" dirty="0">
                <a:ln>
                  <a:noFill/>
                </a:ln>
                <a:solidFill>
                  <a:srgbClr val="0000CC"/>
                </a:solidFill>
                <a:effectLst/>
                <a:uLnTx/>
                <a:uFillTx/>
                <a:latin typeface="Times New Roman"/>
                <a:ea typeface="华文新魏"/>
              </a:rPr>
              <a:t> </a:t>
            </a:r>
            <a:endParaRPr kumimoji="0" lang="zh-CN" altLang="en-US" sz="2000" i="0" u="none" strike="noStrike" kern="0" cap="none" spc="0" normalizeH="0" baseline="0" noProof="0" dirty="0">
              <a:ln>
                <a:noFill/>
              </a:ln>
              <a:solidFill>
                <a:sysClr val="windowText" lastClr="000000"/>
              </a:solidFill>
              <a:effectLst/>
              <a:uLnTx/>
              <a:uFillTx/>
            </a:endParaRPr>
          </a:p>
        </p:txBody>
      </p:sp>
      <p:sp>
        <p:nvSpPr>
          <p:cNvPr id="19" name="矩形 18"/>
          <p:cNvSpPr/>
          <p:nvPr/>
        </p:nvSpPr>
        <p:spPr>
          <a:xfrm>
            <a:off x="3322607" y="3637735"/>
            <a:ext cx="4057522"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altLang="zh-CN" i="0" u="none" strike="noStrike" kern="0" cap="none" spc="0" normalizeH="0" baseline="0" noProof="0" dirty="0">
                <a:ln>
                  <a:noFill/>
                </a:ln>
                <a:solidFill>
                  <a:srgbClr val="0000CC"/>
                </a:solidFill>
                <a:effectLst/>
                <a:uLnTx/>
                <a:uFillTx/>
                <a:latin typeface="Times New Roman"/>
                <a:ea typeface="华文新魏"/>
              </a:rPr>
              <a:t>= 127 + E</a:t>
            </a:r>
            <a:r>
              <a:rPr kumimoji="0" lang="pt-BR" altLang="zh-CN" i="0" u="none" strike="noStrike" kern="0" cap="none" spc="0" normalizeH="0" baseline="-25000" noProof="0" dirty="0">
                <a:ln>
                  <a:noFill/>
                </a:ln>
                <a:solidFill>
                  <a:srgbClr val="0000CC"/>
                </a:solidFill>
                <a:effectLst/>
                <a:uLnTx/>
                <a:uFillTx/>
                <a:latin typeface="Times New Roman"/>
                <a:ea typeface="华文新魏"/>
              </a:rPr>
              <a:t>1</a:t>
            </a:r>
            <a:r>
              <a:rPr kumimoji="0" lang="pt-BR" altLang="zh-CN" i="0" u="none" strike="noStrike" kern="0" cap="none" spc="0" normalizeH="0" baseline="0" noProof="0" dirty="0">
                <a:ln>
                  <a:noFill/>
                </a:ln>
                <a:solidFill>
                  <a:srgbClr val="0000CC"/>
                </a:solidFill>
                <a:effectLst/>
                <a:uLnTx/>
                <a:uFillTx/>
                <a:latin typeface="Times New Roman"/>
                <a:ea typeface="华文新魏"/>
              </a:rPr>
              <a:t>+127 + E</a:t>
            </a:r>
            <a:r>
              <a:rPr kumimoji="0" lang="pt-BR" altLang="zh-CN" i="0" u="none" strike="noStrike" kern="0" cap="none" spc="0" normalizeH="0" baseline="-25000" noProof="0" dirty="0">
                <a:ln>
                  <a:noFill/>
                </a:ln>
                <a:solidFill>
                  <a:srgbClr val="0000CC"/>
                </a:solidFill>
                <a:effectLst/>
                <a:uLnTx/>
                <a:uFillTx/>
                <a:latin typeface="Times New Roman"/>
                <a:ea typeface="华文新魏"/>
              </a:rPr>
              <a:t>2</a:t>
            </a:r>
            <a:r>
              <a:rPr kumimoji="0" lang="pt-BR" altLang="zh-CN" i="0" u="none" strike="noStrike" kern="0" cap="none" spc="0" normalizeH="0" baseline="0" noProof="0" dirty="0">
                <a:ln>
                  <a:noFill/>
                </a:ln>
                <a:solidFill>
                  <a:srgbClr val="0000CC"/>
                </a:solidFill>
                <a:effectLst/>
                <a:uLnTx/>
                <a:uFillTx/>
                <a:latin typeface="Times New Roman"/>
                <a:ea typeface="华文新魏"/>
              </a:rPr>
              <a:t> –127</a:t>
            </a:r>
            <a:endParaRPr kumimoji="0" lang="zh-CN" altLang="en-US" sz="2000" i="0" u="none" strike="noStrike" kern="0" cap="none" spc="0" normalizeH="0" baseline="0" noProof="0" dirty="0">
              <a:ln>
                <a:noFill/>
              </a:ln>
              <a:solidFill>
                <a:sysClr val="windowText" lastClr="000000"/>
              </a:solidFill>
              <a:effectLst/>
              <a:uLnTx/>
              <a:uFillTx/>
            </a:endParaRPr>
          </a:p>
        </p:txBody>
      </p:sp>
      <p:sp>
        <p:nvSpPr>
          <p:cNvPr id="21" name="矩形 20"/>
          <p:cNvSpPr/>
          <p:nvPr/>
        </p:nvSpPr>
        <p:spPr>
          <a:xfrm>
            <a:off x="3347096" y="4266146"/>
            <a:ext cx="3438762" cy="531940"/>
          </a:xfrm>
          <a:prstGeom prst="rect">
            <a:avLst/>
          </a:prstGeom>
        </p:spPr>
        <p:txBody>
          <a:bodyPr wrap="none">
            <a:spAutoFit/>
          </a:bodyPr>
          <a:lstStyle/>
          <a:p>
            <a:pPr marL="179388" lvl="0" indent="-179388" algn="l" eaLnBrk="0" hangingPunct="0">
              <a:lnSpc>
                <a:spcPct val="110000"/>
              </a:lnSpc>
              <a:spcBef>
                <a:spcPts val="600"/>
              </a:spcBef>
            </a:pPr>
            <a:r>
              <a:rPr lang="pt-BR" altLang="zh-CN" kern="0" dirty="0">
                <a:solidFill>
                  <a:srgbClr val="0000CC"/>
                </a:solidFill>
                <a:latin typeface="Times New Roman"/>
                <a:ea typeface="华文新魏"/>
              </a:rPr>
              <a:t>= [E</a:t>
            </a:r>
            <a:r>
              <a:rPr lang="pt-BR" altLang="zh-CN" kern="0" baseline="-25000" dirty="0">
                <a:solidFill>
                  <a:srgbClr val="0000CC"/>
                </a:solidFill>
                <a:latin typeface="Times New Roman"/>
                <a:ea typeface="华文新魏"/>
              </a:rPr>
              <a:t>1</a:t>
            </a:r>
            <a:r>
              <a:rPr lang="pt-BR" altLang="zh-CN" kern="0" dirty="0">
                <a:solidFill>
                  <a:srgbClr val="0000CC"/>
                </a:solidFill>
                <a:latin typeface="Times New Roman"/>
                <a:ea typeface="华文新魏"/>
              </a:rPr>
              <a:t>]</a:t>
            </a:r>
            <a:r>
              <a:rPr lang="zh-CN" altLang="pt-BR" kern="0" baseline="-25000" dirty="0">
                <a:solidFill>
                  <a:srgbClr val="0000CC"/>
                </a:solidFill>
                <a:latin typeface="Times New Roman"/>
                <a:ea typeface="华文新魏"/>
              </a:rPr>
              <a:t>移</a:t>
            </a:r>
            <a:r>
              <a:rPr lang="zh-CN" altLang="pt-BR" kern="0" dirty="0">
                <a:solidFill>
                  <a:srgbClr val="0000CC"/>
                </a:solidFill>
                <a:latin typeface="Times New Roman"/>
                <a:ea typeface="华文新魏"/>
              </a:rPr>
              <a:t> </a:t>
            </a:r>
            <a:r>
              <a:rPr lang="pt-BR" altLang="zh-CN" kern="0" dirty="0">
                <a:solidFill>
                  <a:srgbClr val="0000CC"/>
                </a:solidFill>
                <a:latin typeface="Times New Roman"/>
                <a:ea typeface="华文新魏"/>
              </a:rPr>
              <a:t>+ [E</a:t>
            </a:r>
            <a:r>
              <a:rPr lang="pt-BR" altLang="zh-CN" kern="0" baseline="-25000" dirty="0">
                <a:solidFill>
                  <a:srgbClr val="0000CC"/>
                </a:solidFill>
                <a:latin typeface="Times New Roman"/>
                <a:ea typeface="华文新魏"/>
              </a:rPr>
              <a:t>2</a:t>
            </a:r>
            <a:r>
              <a:rPr lang="pt-BR" altLang="zh-CN" kern="0" dirty="0">
                <a:solidFill>
                  <a:srgbClr val="0000CC"/>
                </a:solidFill>
                <a:latin typeface="Times New Roman"/>
                <a:ea typeface="华文新魏"/>
              </a:rPr>
              <a:t>]</a:t>
            </a:r>
            <a:r>
              <a:rPr lang="zh-CN" altLang="pt-BR" kern="0" baseline="-25000" dirty="0">
                <a:solidFill>
                  <a:srgbClr val="0000CC"/>
                </a:solidFill>
                <a:latin typeface="Times New Roman"/>
                <a:ea typeface="华文新魏"/>
              </a:rPr>
              <a:t>移</a:t>
            </a:r>
            <a:r>
              <a:rPr lang="zh-CN" altLang="pt-BR" kern="0" dirty="0">
                <a:solidFill>
                  <a:srgbClr val="0000CC"/>
                </a:solidFill>
                <a:latin typeface="Times New Roman"/>
                <a:ea typeface="华文新魏"/>
              </a:rPr>
              <a:t> </a:t>
            </a:r>
            <a:r>
              <a:rPr lang="pt-BR" altLang="zh-CN" kern="0" dirty="0">
                <a:solidFill>
                  <a:srgbClr val="0000CC"/>
                </a:solidFill>
                <a:latin typeface="Times New Roman"/>
                <a:ea typeface="华文新魏"/>
              </a:rPr>
              <a:t>–127 </a:t>
            </a:r>
          </a:p>
        </p:txBody>
      </p:sp>
      <p:sp>
        <p:nvSpPr>
          <p:cNvPr id="24" name="矩形 23"/>
          <p:cNvSpPr/>
          <p:nvPr/>
        </p:nvSpPr>
        <p:spPr>
          <a:xfrm>
            <a:off x="3322089" y="4922938"/>
            <a:ext cx="4213013"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altLang="zh-CN" i="0" u="none" strike="noStrike" kern="0" cap="none" spc="0" normalizeH="0" baseline="0" noProof="0" dirty="0">
                <a:ln>
                  <a:noFill/>
                </a:ln>
                <a:solidFill>
                  <a:srgbClr val="0000CC"/>
                </a:solidFill>
                <a:effectLst/>
                <a:uLnTx/>
                <a:uFillTx/>
                <a:latin typeface="Times New Roman"/>
                <a:ea typeface="华文新魏"/>
              </a:rPr>
              <a:t>= [E</a:t>
            </a:r>
            <a:r>
              <a:rPr kumimoji="0" lang="pt-BR" altLang="zh-CN" i="0" u="none" strike="noStrike" kern="0" cap="none" spc="0" normalizeH="0" baseline="-25000" noProof="0" dirty="0">
                <a:ln>
                  <a:noFill/>
                </a:ln>
                <a:solidFill>
                  <a:srgbClr val="0000CC"/>
                </a:solidFill>
                <a:effectLst/>
                <a:uLnTx/>
                <a:uFillTx/>
                <a:latin typeface="Times New Roman"/>
                <a:ea typeface="华文新魏"/>
              </a:rPr>
              <a:t>1</a:t>
            </a:r>
            <a:r>
              <a:rPr kumimoji="0" lang="pt-BR" altLang="zh-CN" i="0" u="none" strike="noStrike" kern="0" cap="none" spc="0" normalizeH="0" baseline="0" noProof="0" dirty="0">
                <a:ln>
                  <a:noFill/>
                </a:ln>
                <a:solidFill>
                  <a:srgbClr val="0000CC"/>
                </a:solidFill>
                <a:effectLst/>
                <a:uLnTx/>
                <a:uFillTx/>
                <a:latin typeface="Times New Roman"/>
                <a:ea typeface="华文新魏"/>
              </a:rPr>
              <a:t>]</a:t>
            </a:r>
            <a:r>
              <a:rPr kumimoji="0" lang="zh-CN" altLang="pt-BR" i="0" u="none" strike="noStrike" kern="0" cap="none" spc="0" normalizeH="0" baseline="-25000" noProof="0" dirty="0">
                <a:ln>
                  <a:noFill/>
                </a:ln>
                <a:solidFill>
                  <a:srgbClr val="0000CC"/>
                </a:solidFill>
                <a:effectLst/>
                <a:uLnTx/>
                <a:uFillTx/>
                <a:latin typeface="Times New Roman"/>
                <a:ea typeface="华文新魏"/>
              </a:rPr>
              <a:t>移</a:t>
            </a:r>
            <a:r>
              <a:rPr kumimoji="0" lang="zh-CN" altLang="pt-BR" i="0" u="none" strike="noStrike" kern="0" cap="none" spc="0" normalizeH="0" baseline="0" noProof="0" dirty="0">
                <a:ln>
                  <a:noFill/>
                </a:ln>
                <a:solidFill>
                  <a:srgbClr val="0000CC"/>
                </a:solidFill>
                <a:effectLst/>
                <a:uLnTx/>
                <a:uFillTx/>
                <a:latin typeface="Times New Roman"/>
                <a:ea typeface="华文新魏"/>
              </a:rPr>
              <a:t> </a:t>
            </a:r>
            <a:r>
              <a:rPr kumimoji="0" lang="pt-BR" altLang="zh-CN" i="0" u="none" strike="noStrike" kern="0" cap="none" spc="0" normalizeH="0" baseline="0" noProof="0" dirty="0">
                <a:ln>
                  <a:noFill/>
                </a:ln>
                <a:solidFill>
                  <a:srgbClr val="0000CC"/>
                </a:solidFill>
                <a:effectLst/>
                <a:uLnTx/>
                <a:uFillTx/>
                <a:latin typeface="Times New Roman"/>
                <a:ea typeface="华文新魏"/>
              </a:rPr>
              <a:t>+ [E</a:t>
            </a:r>
            <a:r>
              <a:rPr kumimoji="0" lang="pt-BR" altLang="zh-CN" i="0" u="none" strike="noStrike" kern="0" cap="none" spc="0" normalizeH="0" baseline="-25000" noProof="0" dirty="0">
                <a:ln>
                  <a:noFill/>
                </a:ln>
                <a:solidFill>
                  <a:srgbClr val="0000CC"/>
                </a:solidFill>
                <a:effectLst/>
                <a:uLnTx/>
                <a:uFillTx/>
                <a:latin typeface="Times New Roman"/>
                <a:ea typeface="华文新魏"/>
              </a:rPr>
              <a:t>2</a:t>
            </a:r>
            <a:r>
              <a:rPr kumimoji="0" lang="pt-BR" altLang="zh-CN" i="0" u="none" strike="noStrike" kern="0" cap="none" spc="0" normalizeH="0" baseline="0" noProof="0" dirty="0">
                <a:ln>
                  <a:noFill/>
                </a:ln>
                <a:solidFill>
                  <a:srgbClr val="0000CC"/>
                </a:solidFill>
                <a:effectLst/>
                <a:uLnTx/>
                <a:uFillTx/>
                <a:latin typeface="Times New Roman"/>
                <a:ea typeface="华文新魏"/>
              </a:rPr>
              <a:t>]</a:t>
            </a:r>
            <a:r>
              <a:rPr kumimoji="0" lang="zh-CN" altLang="pt-BR" i="0" u="none" strike="noStrike" kern="0" cap="none" spc="0" normalizeH="0" baseline="-25000" noProof="0" dirty="0">
                <a:ln>
                  <a:noFill/>
                </a:ln>
                <a:solidFill>
                  <a:srgbClr val="0000CC"/>
                </a:solidFill>
                <a:effectLst/>
                <a:uLnTx/>
                <a:uFillTx/>
                <a:latin typeface="Times New Roman"/>
                <a:ea typeface="华文新魏"/>
              </a:rPr>
              <a:t>移</a:t>
            </a:r>
            <a:r>
              <a:rPr kumimoji="0" lang="zh-CN" altLang="pt-BR" i="0" u="none" strike="noStrike" kern="0" cap="none" spc="0" normalizeH="0" baseline="0" noProof="0" dirty="0">
                <a:ln>
                  <a:noFill/>
                </a:ln>
                <a:solidFill>
                  <a:srgbClr val="0000CC"/>
                </a:solidFill>
                <a:effectLst/>
                <a:uLnTx/>
                <a:uFillTx/>
                <a:latin typeface="Times New Roman"/>
                <a:ea typeface="华文新魏"/>
              </a:rPr>
              <a:t> </a:t>
            </a:r>
            <a:r>
              <a:rPr kumimoji="0" lang="pt-BR" altLang="zh-CN" i="0" u="none" strike="noStrike" kern="0" cap="none" spc="0" normalizeH="0" baseline="0" noProof="0" dirty="0">
                <a:ln>
                  <a:noFill/>
                </a:ln>
                <a:solidFill>
                  <a:srgbClr val="0000CC"/>
                </a:solidFill>
                <a:effectLst/>
                <a:uLnTx/>
                <a:uFillTx/>
                <a:latin typeface="Times New Roman"/>
                <a:ea typeface="华文新魏"/>
              </a:rPr>
              <a:t>+[–127] </a:t>
            </a:r>
            <a:r>
              <a:rPr kumimoji="0" lang="zh-CN" altLang="pt-BR" i="0" u="none" strike="noStrike" kern="0" cap="none" spc="0" normalizeH="0" baseline="-25000" noProof="0" dirty="0">
                <a:ln>
                  <a:noFill/>
                </a:ln>
                <a:solidFill>
                  <a:srgbClr val="0000CC"/>
                </a:solidFill>
                <a:effectLst/>
                <a:uLnTx/>
                <a:uFillTx/>
                <a:latin typeface="Times New Roman"/>
                <a:ea typeface="华文新魏"/>
              </a:rPr>
              <a:t>补</a:t>
            </a:r>
            <a:r>
              <a:rPr kumimoji="0" lang="zh-CN" altLang="pt-BR" i="0" u="none" strike="noStrike" kern="0" cap="none" spc="0" normalizeH="0" baseline="0" noProof="0" dirty="0">
                <a:ln>
                  <a:noFill/>
                </a:ln>
                <a:solidFill>
                  <a:srgbClr val="0000CC"/>
                </a:solidFill>
                <a:effectLst/>
                <a:uLnTx/>
                <a:uFillTx/>
                <a:latin typeface="Times New Roman"/>
                <a:ea typeface="华文新魏"/>
              </a:rPr>
              <a:t> </a:t>
            </a:r>
            <a:endParaRPr kumimoji="0" lang="zh-CN" altLang="en-US" sz="2000" i="0" u="none" strike="noStrike" kern="0" cap="none" spc="0" normalizeH="0" baseline="0" noProof="0" dirty="0">
              <a:ln>
                <a:noFill/>
              </a:ln>
              <a:solidFill>
                <a:sysClr val="windowText" lastClr="000000"/>
              </a:solidFill>
              <a:effectLst/>
              <a:uLnTx/>
              <a:uFillTx/>
            </a:endParaRPr>
          </a:p>
        </p:txBody>
      </p:sp>
      <p:sp>
        <p:nvSpPr>
          <p:cNvPr id="27" name="矩形 26"/>
          <p:cNvSpPr/>
          <p:nvPr/>
        </p:nvSpPr>
        <p:spPr>
          <a:xfrm>
            <a:off x="3258016" y="5570076"/>
            <a:ext cx="5941050" cy="523220"/>
          </a:xfrm>
          <a:prstGeom prst="rect">
            <a:avLst/>
          </a:prstGeom>
        </p:spPr>
        <p:txBody>
          <a:bodyPr wrap="none">
            <a:spAutoFit/>
          </a:bodyPr>
          <a:lstStyle/>
          <a:p>
            <a:pPr fontAlgn="auto">
              <a:lnSpc>
                <a:spcPct val="100000"/>
              </a:lnSpc>
              <a:spcBef>
                <a:spcPts val="0"/>
              </a:spcBef>
              <a:spcAft>
                <a:spcPts val="0"/>
              </a:spcAft>
              <a:defRPr/>
            </a:pPr>
            <a:r>
              <a:rPr kumimoji="0" lang="pt-BR" altLang="zh-CN" i="0" u="none" strike="noStrike" kern="0" cap="none" spc="0" normalizeH="0" baseline="0" noProof="0" dirty="0">
                <a:ln>
                  <a:noFill/>
                </a:ln>
                <a:solidFill>
                  <a:srgbClr val="0000CC"/>
                </a:solidFill>
                <a:effectLst/>
                <a:uLnTx/>
                <a:uFillTx/>
                <a:latin typeface="Times New Roman"/>
                <a:ea typeface="华文新魏"/>
              </a:rPr>
              <a:t>= </a:t>
            </a:r>
            <a:r>
              <a:rPr lang="en-US" altLang="zh-CN" kern="0" dirty="0">
                <a:solidFill>
                  <a:srgbClr val="0000CC"/>
                </a:solidFill>
                <a:latin typeface="Times New Roman"/>
                <a:ea typeface="华文新魏"/>
              </a:rPr>
              <a:t>(</a:t>
            </a:r>
            <a:r>
              <a:rPr kumimoji="0" lang="pt-BR" altLang="zh-CN" i="0" u="none" strike="noStrike" kern="0" cap="none" spc="0" normalizeH="0" baseline="0" noProof="0" dirty="0">
                <a:ln>
                  <a:noFill/>
                </a:ln>
                <a:solidFill>
                  <a:srgbClr val="0000CC"/>
                </a:solidFill>
                <a:effectLst/>
                <a:uLnTx/>
                <a:uFillTx/>
                <a:latin typeface="Times New Roman"/>
                <a:ea typeface="华文新魏"/>
              </a:rPr>
              <a:t>[E</a:t>
            </a:r>
            <a:r>
              <a:rPr kumimoji="0" lang="pt-BR" altLang="zh-CN" i="0" u="none" strike="noStrike" kern="0" cap="none" spc="0" normalizeH="0" baseline="-25000" noProof="0" dirty="0">
                <a:ln>
                  <a:noFill/>
                </a:ln>
                <a:solidFill>
                  <a:srgbClr val="0000CC"/>
                </a:solidFill>
                <a:effectLst/>
                <a:uLnTx/>
                <a:uFillTx/>
                <a:latin typeface="Times New Roman"/>
                <a:ea typeface="华文新魏"/>
              </a:rPr>
              <a:t>1</a:t>
            </a:r>
            <a:r>
              <a:rPr kumimoji="0" lang="pt-BR" altLang="zh-CN" i="0" u="none" strike="noStrike" kern="0" cap="none" spc="0" normalizeH="0" baseline="0" noProof="0" dirty="0">
                <a:ln>
                  <a:noFill/>
                </a:ln>
                <a:solidFill>
                  <a:srgbClr val="0000CC"/>
                </a:solidFill>
                <a:effectLst/>
                <a:uLnTx/>
                <a:uFillTx/>
                <a:latin typeface="Times New Roman"/>
                <a:ea typeface="华文新魏"/>
              </a:rPr>
              <a:t>]</a:t>
            </a:r>
            <a:r>
              <a:rPr kumimoji="0" lang="zh-CN" altLang="pt-BR" i="0" u="none" strike="noStrike" kern="0" cap="none" spc="0" normalizeH="0" baseline="-25000" noProof="0" dirty="0">
                <a:ln>
                  <a:noFill/>
                </a:ln>
                <a:solidFill>
                  <a:srgbClr val="0000CC"/>
                </a:solidFill>
                <a:effectLst/>
                <a:uLnTx/>
                <a:uFillTx/>
                <a:latin typeface="Times New Roman"/>
                <a:ea typeface="华文新魏"/>
              </a:rPr>
              <a:t>移</a:t>
            </a:r>
            <a:r>
              <a:rPr kumimoji="0" lang="zh-CN" altLang="pt-BR" i="0" u="none" strike="noStrike" kern="0" cap="none" spc="0" normalizeH="0" baseline="0" noProof="0" dirty="0">
                <a:ln>
                  <a:noFill/>
                </a:ln>
                <a:solidFill>
                  <a:srgbClr val="0000CC"/>
                </a:solidFill>
                <a:effectLst/>
                <a:uLnTx/>
                <a:uFillTx/>
                <a:latin typeface="Times New Roman"/>
                <a:ea typeface="华文新魏"/>
              </a:rPr>
              <a:t> </a:t>
            </a:r>
            <a:r>
              <a:rPr kumimoji="0" lang="pt-BR" altLang="zh-CN" i="0" u="none" strike="noStrike" kern="0" cap="none" spc="0" normalizeH="0" baseline="0" noProof="0" dirty="0">
                <a:ln>
                  <a:noFill/>
                </a:ln>
                <a:solidFill>
                  <a:srgbClr val="0000CC"/>
                </a:solidFill>
                <a:effectLst/>
                <a:uLnTx/>
                <a:uFillTx/>
                <a:latin typeface="Times New Roman"/>
                <a:ea typeface="华文新魏"/>
              </a:rPr>
              <a:t>+ [E</a:t>
            </a:r>
            <a:r>
              <a:rPr kumimoji="0" lang="pt-BR" altLang="zh-CN" i="0" u="none" strike="noStrike" kern="0" cap="none" spc="0" normalizeH="0" baseline="-25000" noProof="0" dirty="0">
                <a:ln>
                  <a:noFill/>
                </a:ln>
                <a:solidFill>
                  <a:srgbClr val="0000CC"/>
                </a:solidFill>
                <a:effectLst/>
                <a:uLnTx/>
                <a:uFillTx/>
                <a:latin typeface="Times New Roman"/>
                <a:ea typeface="华文新魏"/>
              </a:rPr>
              <a:t>2</a:t>
            </a:r>
            <a:r>
              <a:rPr kumimoji="0" lang="pt-BR" altLang="zh-CN" i="0" u="none" strike="noStrike" kern="0" cap="none" spc="0" normalizeH="0" baseline="0" noProof="0" dirty="0">
                <a:ln>
                  <a:noFill/>
                </a:ln>
                <a:solidFill>
                  <a:srgbClr val="0000CC"/>
                </a:solidFill>
                <a:effectLst/>
                <a:uLnTx/>
                <a:uFillTx/>
                <a:latin typeface="Times New Roman"/>
                <a:ea typeface="华文新魏"/>
              </a:rPr>
              <a:t>]</a:t>
            </a:r>
            <a:r>
              <a:rPr kumimoji="0" lang="zh-CN" altLang="pt-BR" i="0" u="none" strike="noStrike" kern="0" cap="none" spc="0" normalizeH="0" baseline="-25000" noProof="0" dirty="0">
                <a:ln>
                  <a:noFill/>
                </a:ln>
                <a:solidFill>
                  <a:srgbClr val="0000CC"/>
                </a:solidFill>
                <a:effectLst/>
                <a:uLnTx/>
                <a:uFillTx/>
                <a:latin typeface="Times New Roman"/>
                <a:ea typeface="华文新魏"/>
              </a:rPr>
              <a:t>移</a:t>
            </a:r>
            <a:r>
              <a:rPr kumimoji="0" lang="zh-CN" altLang="pt-BR" i="0" u="none" strike="noStrike" kern="0" cap="none" spc="0" normalizeH="0" baseline="0" noProof="0" dirty="0">
                <a:ln>
                  <a:noFill/>
                </a:ln>
                <a:solidFill>
                  <a:srgbClr val="0000CC"/>
                </a:solidFill>
                <a:effectLst/>
                <a:uLnTx/>
                <a:uFillTx/>
                <a:latin typeface="Times New Roman"/>
                <a:ea typeface="华文新魏"/>
              </a:rPr>
              <a:t> </a:t>
            </a:r>
            <a:r>
              <a:rPr kumimoji="0" lang="pt-BR" altLang="zh-CN" i="0" u="none" strike="noStrike" kern="0" cap="none" spc="0" normalizeH="0" baseline="0" noProof="0" dirty="0">
                <a:ln>
                  <a:noFill/>
                </a:ln>
                <a:solidFill>
                  <a:srgbClr val="0000CC"/>
                </a:solidFill>
                <a:effectLst/>
                <a:uLnTx/>
                <a:uFillTx/>
                <a:latin typeface="Times New Roman"/>
                <a:ea typeface="华文新魏"/>
              </a:rPr>
              <a:t>+10000001B</a:t>
            </a:r>
            <a:r>
              <a:rPr lang="pt-BR" altLang="zh-CN" kern="0" noProof="0" dirty="0">
                <a:solidFill>
                  <a:srgbClr val="0000CC"/>
                </a:solidFill>
                <a:latin typeface="Times New Roman"/>
                <a:ea typeface="华文新魏"/>
              </a:rPr>
              <a:t>)</a:t>
            </a:r>
            <a:r>
              <a:rPr lang="pt-BR" altLang="zh-CN" kern="0" dirty="0">
                <a:solidFill>
                  <a:srgbClr val="0000CC"/>
                </a:solidFill>
                <a:latin typeface="Times New Roman"/>
                <a:ea typeface="华文新魏"/>
              </a:rPr>
              <a:t>mod 2</a:t>
            </a:r>
            <a:r>
              <a:rPr lang="pt-BR" altLang="zh-CN" kern="0" baseline="30000" dirty="0">
                <a:solidFill>
                  <a:srgbClr val="0000CC"/>
                </a:solidFill>
                <a:latin typeface="Times New Roman"/>
                <a:ea typeface="华文新魏"/>
              </a:rPr>
              <a:t>8</a:t>
            </a:r>
            <a:endParaRPr lang="en-US" altLang="zh-CN" sz="2000" kern="0" dirty="0">
              <a:solidFill>
                <a:srgbClr val="0000CC"/>
              </a:solidFill>
              <a:latin typeface="Times New Roman"/>
              <a:ea typeface="华文新魏"/>
            </a:endParaRPr>
          </a:p>
        </p:txBody>
      </p:sp>
      <p:sp>
        <p:nvSpPr>
          <p:cNvPr id="28" name="矩形 27"/>
          <p:cNvSpPr/>
          <p:nvPr/>
        </p:nvSpPr>
        <p:spPr>
          <a:xfrm>
            <a:off x="6852515" y="1709808"/>
            <a:ext cx="4631396"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altLang="zh-CN" i="0" u="none" strike="noStrike" kern="0" cap="none" spc="0" normalizeH="0" baseline="0" noProof="0" dirty="0">
                <a:ln>
                  <a:noFill/>
                </a:ln>
                <a:solidFill>
                  <a:srgbClr val="FF0000"/>
                </a:solidFill>
                <a:effectLst/>
                <a:uLnTx/>
                <a:uFillTx/>
                <a:latin typeface="Times New Roman"/>
                <a:ea typeface="华文新魏"/>
              </a:rPr>
              <a:t> ([E</a:t>
            </a:r>
            <a:r>
              <a:rPr kumimoji="0" lang="pt-BR" altLang="zh-CN" i="0" u="none" strike="noStrike" kern="0" cap="none" spc="0" normalizeH="0" baseline="-25000" noProof="0" dirty="0">
                <a:ln>
                  <a:noFill/>
                </a:ln>
                <a:solidFill>
                  <a:srgbClr val="FF0000"/>
                </a:solidFill>
                <a:effectLst/>
                <a:uLnTx/>
                <a:uFillTx/>
                <a:latin typeface="Times New Roman"/>
                <a:ea typeface="华文新魏"/>
              </a:rPr>
              <a:t>1</a:t>
            </a:r>
            <a:r>
              <a:rPr kumimoji="0" lang="pt-BR" altLang="zh-CN" i="0" u="none" strike="noStrike" kern="0" cap="none" spc="0" normalizeH="0" baseline="0" noProof="0" dirty="0">
                <a:ln>
                  <a:noFill/>
                </a:ln>
                <a:solidFill>
                  <a:srgbClr val="FF0000"/>
                </a:solidFill>
                <a:effectLst/>
                <a:uLnTx/>
                <a:uFillTx/>
                <a:latin typeface="Times New Roman"/>
                <a:ea typeface="华文新魏"/>
              </a:rPr>
              <a:t>]</a:t>
            </a:r>
            <a:r>
              <a:rPr kumimoji="0" lang="zh-CN" altLang="pt-BR" i="0" u="none" strike="noStrike" kern="0" cap="none" spc="0" normalizeH="0" baseline="-25000" noProof="0" dirty="0">
                <a:ln>
                  <a:noFill/>
                </a:ln>
                <a:solidFill>
                  <a:srgbClr val="FF0000"/>
                </a:solidFill>
                <a:effectLst/>
                <a:uLnTx/>
                <a:uFillTx/>
                <a:latin typeface="Times New Roman"/>
                <a:ea typeface="华文新魏"/>
              </a:rPr>
              <a:t>移</a:t>
            </a:r>
            <a:r>
              <a:rPr kumimoji="0" lang="zh-CN" altLang="pt-BR" i="0" u="none" strike="noStrike" kern="0" cap="none" spc="0" normalizeH="0" baseline="0" noProof="0" dirty="0">
                <a:ln>
                  <a:noFill/>
                </a:ln>
                <a:solidFill>
                  <a:srgbClr val="FF0000"/>
                </a:solidFill>
                <a:effectLst/>
                <a:uLnTx/>
                <a:uFillTx/>
                <a:latin typeface="Times New Roman"/>
                <a:ea typeface="华文新魏"/>
              </a:rPr>
              <a:t> </a:t>
            </a:r>
            <a:r>
              <a:rPr kumimoji="0" lang="pt-BR" altLang="zh-CN" i="0" u="none" strike="noStrike" kern="0" cap="none" spc="0" normalizeH="0" baseline="0" noProof="0" dirty="0">
                <a:ln>
                  <a:noFill/>
                </a:ln>
                <a:solidFill>
                  <a:srgbClr val="FF0000"/>
                </a:solidFill>
                <a:effectLst/>
                <a:uLnTx/>
                <a:uFillTx/>
                <a:latin typeface="Times New Roman"/>
                <a:ea typeface="华文新魏"/>
              </a:rPr>
              <a:t>+ [E</a:t>
            </a:r>
            <a:r>
              <a:rPr kumimoji="0" lang="pt-BR" altLang="zh-CN" i="0" u="none" strike="noStrike" kern="0" cap="none" spc="0" normalizeH="0" baseline="-25000" noProof="0" dirty="0">
                <a:ln>
                  <a:noFill/>
                </a:ln>
                <a:solidFill>
                  <a:srgbClr val="FF0000"/>
                </a:solidFill>
                <a:effectLst/>
                <a:uLnTx/>
                <a:uFillTx/>
                <a:latin typeface="Times New Roman"/>
                <a:ea typeface="华文新魏"/>
              </a:rPr>
              <a:t>2</a:t>
            </a:r>
            <a:r>
              <a:rPr kumimoji="0" lang="pt-BR" altLang="zh-CN" i="0" u="none" strike="noStrike" kern="0" cap="none" spc="0" normalizeH="0" baseline="0" noProof="0" dirty="0">
                <a:ln>
                  <a:noFill/>
                </a:ln>
                <a:solidFill>
                  <a:srgbClr val="FF0000"/>
                </a:solidFill>
                <a:effectLst/>
                <a:uLnTx/>
                <a:uFillTx/>
                <a:latin typeface="Times New Roman"/>
                <a:ea typeface="华文新魏"/>
              </a:rPr>
              <a:t>]</a:t>
            </a:r>
            <a:r>
              <a:rPr kumimoji="0" lang="zh-CN" altLang="pt-BR" i="0" u="none" strike="noStrike" kern="0" cap="none" spc="0" normalizeH="0" baseline="-25000" noProof="0" dirty="0">
                <a:ln>
                  <a:noFill/>
                </a:ln>
                <a:solidFill>
                  <a:srgbClr val="FF0000"/>
                </a:solidFill>
                <a:effectLst/>
                <a:uLnTx/>
                <a:uFillTx/>
                <a:latin typeface="Times New Roman"/>
                <a:ea typeface="华文新魏"/>
              </a:rPr>
              <a:t>移</a:t>
            </a:r>
            <a:r>
              <a:rPr kumimoji="0" lang="zh-CN" altLang="pt-BR" i="0" u="none" strike="noStrike" kern="0" cap="none" spc="0" normalizeH="0" baseline="0" noProof="0" dirty="0">
                <a:ln>
                  <a:noFill/>
                </a:ln>
                <a:solidFill>
                  <a:srgbClr val="FF0000"/>
                </a:solidFill>
                <a:effectLst/>
                <a:uLnTx/>
                <a:uFillTx/>
                <a:latin typeface="Times New Roman"/>
                <a:ea typeface="华文新魏"/>
              </a:rPr>
              <a:t> </a:t>
            </a:r>
            <a:r>
              <a:rPr kumimoji="0" lang="pt-BR" altLang="zh-CN" i="0" u="none" strike="noStrike" kern="0" cap="none" spc="0" normalizeH="0" baseline="0" noProof="0" dirty="0">
                <a:ln>
                  <a:noFill/>
                </a:ln>
                <a:solidFill>
                  <a:srgbClr val="FF0000"/>
                </a:solidFill>
                <a:effectLst/>
                <a:uLnTx/>
                <a:uFillTx/>
                <a:latin typeface="Times New Roman"/>
                <a:ea typeface="华文新魏"/>
              </a:rPr>
              <a:t>+129</a:t>
            </a:r>
            <a:r>
              <a:rPr lang="pt-BR" altLang="zh-CN" sz="3200" kern="0" dirty="0">
                <a:solidFill>
                  <a:srgbClr val="FF0000"/>
                </a:solidFill>
                <a:latin typeface="Times New Roman"/>
                <a:ea typeface="华文新魏"/>
              </a:rPr>
              <a:t>)</a:t>
            </a:r>
            <a:r>
              <a:rPr lang="pt-BR" altLang="zh-CN" kern="0" dirty="0">
                <a:solidFill>
                  <a:srgbClr val="FF0000"/>
                </a:solidFill>
                <a:latin typeface="Times New Roman"/>
                <a:ea typeface="华文新魏"/>
              </a:rPr>
              <a:t>mod 2</a:t>
            </a:r>
            <a:r>
              <a:rPr lang="pt-BR" altLang="zh-CN" kern="0" baseline="30000" dirty="0">
                <a:solidFill>
                  <a:srgbClr val="FF0000"/>
                </a:solidFill>
                <a:latin typeface="Times New Roman"/>
                <a:ea typeface="华文新魏"/>
              </a:rPr>
              <a:t>8</a:t>
            </a:r>
            <a:endParaRPr kumimoji="0" lang="zh-CN" altLang="en-US" sz="2400" i="0" u="none" strike="noStrike" kern="0" cap="none" spc="0" normalizeH="0" baseline="0" noProof="0" dirty="0">
              <a:ln>
                <a:noFill/>
              </a:ln>
              <a:solidFill>
                <a:srgbClr val="FF0000"/>
              </a:solidFill>
              <a:effectLst/>
              <a:uLnTx/>
              <a:uFillTx/>
            </a:endParaRPr>
          </a:p>
        </p:txBody>
      </p:sp>
      <p:sp>
        <p:nvSpPr>
          <p:cNvPr id="34" name="矩形 33"/>
          <p:cNvSpPr/>
          <p:nvPr/>
        </p:nvSpPr>
        <p:spPr>
          <a:xfrm>
            <a:off x="6587694" y="1556792"/>
            <a:ext cx="401071" cy="781752"/>
          </a:xfrm>
          <a:prstGeom prst="rect">
            <a:avLst/>
          </a:prstGeom>
        </p:spPr>
        <p:txBody>
          <a:bodyPr wrap="none">
            <a:spAutoFit/>
          </a:bodyPr>
          <a:lstStyle/>
          <a:p>
            <a:r>
              <a:rPr lang="pt-BR" altLang="zh-CN" dirty="0">
                <a:solidFill>
                  <a:srgbClr val="0000CC"/>
                </a:solidFill>
                <a:latin typeface="+mj-lt"/>
              </a:rPr>
              <a:t>=</a:t>
            </a:r>
            <a:endParaRPr lang="zh-CN" altLang="en-US" dirty="0">
              <a:latin typeface="+mj-lt"/>
            </a:endParaRPr>
          </a:p>
        </p:txBody>
      </p:sp>
      <p:sp>
        <p:nvSpPr>
          <p:cNvPr id="35" name="下箭头 34"/>
          <p:cNvSpPr/>
          <p:nvPr/>
        </p:nvSpPr>
        <p:spPr>
          <a:xfrm>
            <a:off x="2357368" y="2269869"/>
            <a:ext cx="221049" cy="754990"/>
          </a:xfrm>
          <a:prstGeom prst="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3" name="内容占位符 2"/>
          <p:cNvSpPr txBox="1">
            <a:spLocks/>
          </p:cNvSpPr>
          <p:nvPr/>
        </p:nvSpPr>
        <p:spPr>
          <a:xfrm>
            <a:off x="539750" y="908720"/>
            <a:ext cx="10920052" cy="5040312"/>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Aft>
                <a:spcPts val="0"/>
              </a:spcAft>
            </a:pPr>
            <a:r>
              <a:rPr lang="zh-CN" altLang="en-US" b="0" dirty="0"/>
              <a:t>阶码相加（单精度浮点乘法）</a:t>
            </a:r>
            <a:endParaRPr lang="en-US" altLang="zh-CN" b="0" dirty="0"/>
          </a:p>
          <a:p>
            <a:pPr fontAlgn="auto">
              <a:lnSpc>
                <a:spcPct val="100000"/>
              </a:lnSpc>
              <a:spcAft>
                <a:spcPts val="0"/>
              </a:spcAft>
            </a:pPr>
            <a:endParaRPr lang="en-US" altLang="zh-CN" b="0" dirty="0"/>
          </a:p>
        </p:txBody>
      </p:sp>
      <p:cxnSp>
        <p:nvCxnSpPr>
          <p:cNvPr id="25"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26"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62153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fade">
                                      <p:cBhvr>
                                        <p:cTn id="23" dur="500"/>
                                        <p:tgtEl>
                                          <p:spTgt spid="9">
                                            <p:txEl>
                                              <p:pRg st="0" end="0"/>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left)">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left)">
                                      <p:cBhvr>
                                        <p:cTn id="71" dur="500"/>
                                        <p:tgtEl>
                                          <p:spTgt spid="24"/>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left)">
                                      <p:cBhvr>
                                        <p:cTn id="75" dur="500"/>
                                        <p:tgtEl>
                                          <p:spTgt spid="2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wipe(left)">
                                      <p:cBhvr>
                                        <p:cTn id="8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p:bldP spid="6" grpId="0"/>
      <p:bldP spid="7" grpId="0"/>
      <p:bldP spid="8" grpId="0"/>
      <p:bldP spid="10" grpId="0"/>
      <p:bldP spid="12" grpId="0"/>
      <p:bldP spid="13" grpId="0"/>
      <p:bldP spid="14" grpId="0"/>
      <p:bldP spid="17" grpId="0"/>
      <p:bldP spid="19" grpId="0"/>
      <p:bldP spid="21" grpId="0"/>
      <p:bldP spid="24" grpId="0"/>
      <p:bldP spid="27" grpId="0"/>
      <p:bldP spid="28" grpId="0"/>
      <p:bldP spid="34" grpId="0"/>
      <p:bldP spid="3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2"/>
          <p:cNvSpPr txBox="1">
            <a:spLocks/>
          </p:cNvSpPr>
          <p:nvPr/>
        </p:nvSpPr>
        <p:spPr>
          <a:xfrm>
            <a:off x="539750" y="908720"/>
            <a:ext cx="10920052" cy="5040312"/>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Aft>
                <a:spcPts val="0"/>
              </a:spcAft>
            </a:pPr>
            <a:r>
              <a:rPr lang="zh-CN" altLang="en-US" b="0" dirty="0"/>
              <a:t>阶码相加（单精度浮点乘法）</a:t>
            </a:r>
            <a:endParaRPr lang="en-US" altLang="zh-CN" b="0" dirty="0"/>
          </a:p>
          <a:p>
            <a:pPr fontAlgn="auto">
              <a:lnSpc>
                <a:spcPct val="100000"/>
              </a:lnSpc>
              <a:spcAft>
                <a:spcPts val="0"/>
              </a:spcAft>
            </a:pPr>
            <a:endParaRPr lang="en-US" altLang="zh-CN" b="0" dirty="0"/>
          </a:p>
          <a:p>
            <a:pPr fontAlgn="auto">
              <a:lnSpc>
                <a:spcPct val="100000"/>
              </a:lnSpc>
              <a:spcAft>
                <a:spcPts val="0"/>
              </a:spcAft>
            </a:pPr>
            <a:endParaRPr lang="en-US" altLang="zh-CN" b="0" dirty="0"/>
          </a:p>
        </p:txBody>
      </p:sp>
      <p:sp>
        <p:nvSpPr>
          <p:cNvPr id="2" name="标题 1"/>
          <p:cNvSpPr>
            <a:spLocks noGrp="1"/>
          </p:cNvSpPr>
          <p:nvPr>
            <p:ph type="title"/>
          </p:nvPr>
        </p:nvSpPr>
        <p:spPr/>
        <p:txBody>
          <a:bodyPr/>
          <a:lstStyle/>
          <a:p>
            <a:r>
              <a:rPr lang="en-US" altLang="zh-CN" dirty="0"/>
              <a:t>1. </a:t>
            </a:r>
            <a:r>
              <a:rPr lang="zh-CN" altLang="en-US" dirty="0"/>
              <a:t>阶码运算</a:t>
            </a:r>
          </a:p>
        </p:txBody>
      </p:sp>
      <p:sp>
        <p:nvSpPr>
          <p:cNvPr id="15" name="矩形 14"/>
          <p:cNvSpPr/>
          <p:nvPr/>
        </p:nvSpPr>
        <p:spPr>
          <a:xfrm>
            <a:off x="539750" y="1600690"/>
            <a:ext cx="11640132" cy="738664"/>
          </a:xfrm>
          <a:prstGeom prst="rect">
            <a:avLst/>
          </a:prstGeom>
        </p:spPr>
        <p:txBody>
          <a:bodyPr wrap="square">
            <a:spAutoFit/>
          </a:bodyPr>
          <a:lstStyle/>
          <a:p>
            <a:pPr algn="l">
              <a:lnSpc>
                <a:spcPct val="150000"/>
              </a:lnSpc>
            </a:pPr>
            <a:r>
              <a:rPr lang="zh-CN" altLang="en-US" b="0" dirty="0">
                <a:latin typeface="+mn-ea"/>
                <a:ea typeface="+mn-ea"/>
              </a:rPr>
              <a:t>例：若两个</a:t>
            </a:r>
            <a:r>
              <a:rPr lang="en-US" altLang="zh-CN" b="0" dirty="0">
                <a:latin typeface="+mn-ea"/>
                <a:ea typeface="+mn-ea"/>
              </a:rPr>
              <a:t>IEEE754</a:t>
            </a:r>
            <a:r>
              <a:rPr lang="zh-CN" altLang="en-US" b="0" dirty="0">
                <a:latin typeface="+mn-ea"/>
                <a:ea typeface="+mn-ea"/>
              </a:rPr>
              <a:t>操作数的阶码分别为</a:t>
            </a:r>
            <a:r>
              <a:rPr lang="en-US" altLang="zh-CN" b="0" dirty="0">
                <a:latin typeface="+mn-ea"/>
                <a:ea typeface="+mn-ea"/>
              </a:rPr>
              <a:t>10</a:t>
            </a:r>
            <a:r>
              <a:rPr lang="zh-CN" altLang="en-US" b="0" dirty="0">
                <a:latin typeface="+mn-ea"/>
                <a:ea typeface="+mn-ea"/>
              </a:rPr>
              <a:t>和－</a:t>
            </a:r>
            <a:r>
              <a:rPr lang="en-US" altLang="zh-CN" b="0" dirty="0">
                <a:latin typeface="+mn-ea"/>
                <a:ea typeface="+mn-ea"/>
              </a:rPr>
              <a:t>5</a:t>
            </a:r>
            <a:r>
              <a:rPr lang="zh-CN" altLang="en-US" b="0" dirty="0">
                <a:latin typeface="+mn-ea"/>
                <a:ea typeface="+mn-ea"/>
              </a:rPr>
              <a:t>，求</a:t>
            </a:r>
            <a:r>
              <a:rPr lang="en-US" altLang="zh-CN" b="0" dirty="0">
                <a:latin typeface="+mn-ea"/>
                <a:ea typeface="+mn-ea"/>
              </a:rPr>
              <a:t>10</a:t>
            </a:r>
            <a:r>
              <a:rPr lang="zh-CN" altLang="en-US" b="0" dirty="0">
                <a:latin typeface="+mn-ea"/>
                <a:ea typeface="+mn-ea"/>
              </a:rPr>
              <a:t>＋</a:t>
            </a:r>
            <a:r>
              <a:rPr lang="en-US" altLang="zh-CN" b="0" dirty="0">
                <a:latin typeface="+mn-ea"/>
                <a:ea typeface="+mn-ea"/>
              </a:rPr>
              <a:t> (</a:t>
            </a:r>
            <a:r>
              <a:rPr lang="zh-CN" altLang="en-US" b="0" dirty="0">
                <a:latin typeface="+mn-ea"/>
                <a:ea typeface="+mn-ea"/>
              </a:rPr>
              <a:t>－</a:t>
            </a:r>
            <a:r>
              <a:rPr lang="en-US" altLang="zh-CN" b="0" dirty="0">
                <a:latin typeface="+mn-ea"/>
                <a:ea typeface="+mn-ea"/>
              </a:rPr>
              <a:t>5)</a:t>
            </a:r>
            <a:r>
              <a:rPr lang="zh-CN" altLang="en-US" b="0" dirty="0">
                <a:latin typeface="+mn-ea"/>
                <a:ea typeface="+mn-ea"/>
              </a:rPr>
              <a:t> 的移码</a:t>
            </a:r>
            <a:endParaRPr lang="en-US" altLang="zh-CN" b="0" dirty="0">
              <a:latin typeface="+mn-ea"/>
              <a:ea typeface="+mn-ea"/>
            </a:endParaRPr>
          </a:p>
        </p:txBody>
      </p:sp>
      <p:sp>
        <p:nvSpPr>
          <p:cNvPr id="20" name="矩形 19"/>
          <p:cNvSpPr/>
          <p:nvPr/>
        </p:nvSpPr>
        <p:spPr>
          <a:xfrm>
            <a:off x="555040" y="2612974"/>
            <a:ext cx="10508717" cy="1423467"/>
          </a:xfrm>
          <a:prstGeom prst="rect">
            <a:avLst/>
          </a:prstGeom>
        </p:spPr>
        <p:txBody>
          <a:bodyPr wrap="square">
            <a:spAutoFit/>
          </a:bodyPr>
          <a:lstStyle/>
          <a:p>
            <a:pPr lvl="0" algn="l">
              <a:lnSpc>
                <a:spcPct val="150000"/>
              </a:lnSpc>
              <a:spcBef>
                <a:spcPts val="300"/>
              </a:spcBef>
            </a:pPr>
            <a:r>
              <a:rPr lang="pt-BR" altLang="zh-CN" kern="0" dirty="0">
                <a:solidFill>
                  <a:srgbClr val="0000CC"/>
                </a:solidFill>
                <a:latin typeface="Times New Roman"/>
                <a:ea typeface="华文新魏"/>
              </a:rPr>
              <a:t>[E</a:t>
            </a:r>
            <a:r>
              <a:rPr lang="pt-BR" altLang="zh-CN" kern="0" baseline="-25000" dirty="0">
                <a:solidFill>
                  <a:srgbClr val="0000CC"/>
                </a:solidFill>
                <a:latin typeface="Times New Roman"/>
                <a:ea typeface="华文新魏"/>
              </a:rPr>
              <a:t>1</a:t>
            </a:r>
            <a:r>
              <a:rPr lang="pt-BR" altLang="zh-CN" kern="0" dirty="0">
                <a:solidFill>
                  <a:srgbClr val="0000CC"/>
                </a:solidFill>
                <a:latin typeface="Times New Roman"/>
                <a:ea typeface="华文新魏"/>
              </a:rPr>
              <a:t>]</a:t>
            </a:r>
            <a:r>
              <a:rPr lang="zh-CN" altLang="pt-BR" kern="0" baseline="-25000" dirty="0">
                <a:solidFill>
                  <a:srgbClr val="0000CC"/>
                </a:solidFill>
                <a:latin typeface="Times New Roman"/>
                <a:ea typeface="华文新魏"/>
              </a:rPr>
              <a:t>移</a:t>
            </a:r>
            <a:r>
              <a:rPr lang="en-US" altLang="zh-CN" dirty="0">
                <a:solidFill>
                  <a:srgbClr val="001D96"/>
                </a:solidFill>
                <a:latin typeface="Times New Roman" panose="02020603050405020304" pitchFamily="18" charset="0"/>
                <a:ea typeface="华文新魏" panose="02010800040101010101" pitchFamily="2" charset="-122"/>
              </a:rPr>
              <a:t> </a:t>
            </a:r>
            <a:r>
              <a:rPr lang="en-US" altLang="zh-CN" kern="0" dirty="0">
                <a:solidFill>
                  <a:srgbClr val="0000CC"/>
                </a:solidFill>
                <a:latin typeface="Times New Roman"/>
                <a:ea typeface="华文新魏"/>
              </a:rPr>
              <a:t>= 127+10 =137=1000 1001B</a:t>
            </a:r>
            <a:endParaRPr lang="zh-CN" altLang="en-US" kern="0" dirty="0">
              <a:solidFill>
                <a:srgbClr val="0000CC"/>
              </a:solidFill>
              <a:latin typeface="Times New Roman"/>
              <a:ea typeface="华文新魏"/>
            </a:endParaRPr>
          </a:p>
          <a:p>
            <a:pPr lvl="0" algn="l">
              <a:lnSpc>
                <a:spcPct val="150000"/>
              </a:lnSpc>
              <a:spcBef>
                <a:spcPts val="300"/>
              </a:spcBef>
            </a:pPr>
            <a:r>
              <a:rPr lang="pt-BR" altLang="zh-CN" kern="0" dirty="0">
                <a:solidFill>
                  <a:srgbClr val="0000CC"/>
                </a:solidFill>
                <a:latin typeface="Times New Roman"/>
                <a:ea typeface="华文新魏"/>
              </a:rPr>
              <a:t>[E</a:t>
            </a:r>
            <a:r>
              <a:rPr lang="en-US" altLang="zh-CN" kern="0" baseline="-25000" dirty="0">
                <a:solidFill>
                  <a:srgbClr val="0000CC"/>
                </a:solidFill>
                <a:latin typeface="Times New Roman"/>
                <a:ea typeface="华文新魏"/>
              </a:rPr>
              <a:t>2</a:t>
            </a:r>
            <a:r>
              <a:rPr lang="pt-BR" altLang="zh-CN" kern="0" dirty="0">
                <a:solidFill>
                  <a:srgbClr val="0000CC"/>
                </a:solidFill>
                <a:latin typeface="Times New Roman"/>
                <a:ea typeface="华文新魏"/>
              </a:rPr>
              <a:t>]</a:t>
            </a:r>
            <a:r>
              <a:rPr lang="zh-CN" altLang="pt-BR" kern="0" baseline="-25000" dirty="0">
                <a:solidFill>
                  <a:srgbClr val="0000CC"/>
                </a:solidFill>
                <a:latin typeface="Times New Roman"/>
                <a:ea typeface="华文新魏"/>
              </a:rPr>
              <a:t>移</a:t>
            </a:r>
            <a:r>
              <a:rPr lang="en-US" altLang="zh-CN" kern="0" dirty="0">
                <a:solidFill>
                  <a:srgbClr val="0000CC"/>
                </a:solidFill>
                <a:latin typeface="Times New Roman"/>
                <a:ea typeface="华文新魏"/>
              </a:rPr>
              <a:t> = 127+(–5)=122= 01111010B</a:t>
            </a:r>
            <a:endParaRPr lang="zh-CN" altLang="en-US" kern="0" dirty="0">
              <a:solidFill>
                <a:srgbClr val="0000CC"/>
              </a:solidFill>
              <a:latin typeface="Times New Roman"/>
              <a:ea typeface="华文新魏"/>
            </a:endParaRPr>
          </a:p>
        </p:txBody>
      </p:sp>
      <p:sp>
        <p:nvSpPr>
          <p:cNvPr id="23" name="矩形 22"/>
          <p:cNvSpPr/>
          <p:nvPr/>
        </p:nvSpPr>
        <p:spPr>
          <a:xfrm>
            <a:off x="526332" y="3923609"/>
            <a:ext cx="4956806" cy="693523"/>
          </a:xfrm>
          <a:prstGeom prst="rect">
            <a:avLst/>
          </a:prstGeom>
        </p:spPr>
        <p:txBody>
          <a:bodyPr wrap="none">
            <a:spAutoFit/>
          </a:bodyPr>
          <a:lstStyle/>
          <a:p>
            <a:r>
              <a:rPr lang="pt-BR" altLang="zh-CN" kern="0" dirty="0">
                <a:solidFill>
                  <a:srgbClr val="0000CC"/>
                </a:solidFill>
                <a:latin typeface="Times New Roman"/>
                <a:ea typeface="华文新魏"/>
              </a:rPr>
              <a:t>[E</a:t>
            </a:r>
            <a:r>
              <a:rPr lang="pt-BR" altLang="zh-CN" kern="0" baseline="-25000" dirty="0">
                <a:solidFill>
                  <a:srgbClr val="0000CC"/>
                </a:solidFill>
                <a:latin typeface="Times New Roman"/>
                <a:ea typeface="华文新魏"/>
              </a:rPr>
              <a:t>1</a:t>
            </a:r>
            <a:r>
              <a:rPr lang="pt-BR" altLang="zh-CN" kern="0" dirty="0">
                <a:solidFill>
                  <a:srgbClr val="0000CC"/>
                </a:solidFill>
                <a:latin typeface="Times New Roman"/>
                <a:ea typeface="华文新魏"/>
              </a:rPr>
              <a:t>+ E</a:t>
            </a:r>
            <a:r>
              <a:rPr lang="pt-BR" altLang="zh-CN" kern="0" baseline="-25000" dirty="0">
                <a:solidFill>
                  <a:srgbClr val="0000CC"/>
                </a:solidFill>
                <a:latin typeface="Times New Roman"/>
                <a:ea typeface="华文新魏"/>
              </a:rPr>
              <a:t>2</a:t>
            </a:r>
            <a:r>
              <a:rPr lang="pt-BR" altLang="zh-CN" kern="0" dirty="0">
                <a:solidFill>
                  <a:srgbClr val="0000CC"/>
                </a:solidFill>
                <a:latin typeface="Times New Roman"/>
                <a:ea typeface="华文新魏"/>
              </a:rPr>
              <a:t>]</a:t>
            </a:r>
            <a:r>
              <a:rPr lang="zh-CN" altLang="pt-BR" kern="0" baseline="-25000" dirty="0">
                <a:solidFill>
                  <a:srgbClr val="0000CC"/>
                </a:solidFill>
                <a:latin typeface="Times New Roman"/>
                <a:ea typeface="华文新魏"/>
              </a:rPr>
              <a:t>移</a:t>
            </a:r>
            <a:r>
              <a:rPr lang="zh-CN" altLang="pt-BR" kern="0" dirty="0">
                <a:solidFill>
                  <a:srgbClr val="0000CC"/>
                </a:solidFill>
                <a:latin typeface="Times New Roman"/>
                <a:ea typeface="华文新魏"/>
              </a:rPr>
              <a:t> </a:t>
            </a:r>
            <a:r>
              <a:rPr lang="pt-BR" altLang="zh-CN" kern="0" dirty="0">
                <a:solidFill>
                  <a:srgbClr val="0000CC"/>
                </a:solidFill>
                <a:latin typeface="Times New Roman"/>
                <a:ea typeface="华文新魏"/>
              </a:rPr>
              <a:t>= [E</a:t>
            </a:r>
            <a:r>
              <a:rPr lang="pt-BR" altLang="zh-CN" kern="0" baseline="-25000" dirty="0">
                <a:solidFill>
                  <a:srgbClr val="0000CC"/>
                </a:solidFill>
                <a:latin typeface="Times New Roman"/>
                <a:ea typeface="华文新魏"/>
              </a:rPr>
              <a:t>1</a:t>
            </a:r>
            <a:r>
              <a:rPr lang="pt-BR" altLang="zh-CN" kern="0" dirty="0">
                <a:solidFill>
                  <a:srgbClr val="0000CC"/>
                </a:solidFill>
                <a:latin typeface="Times New Roman"/>
                <a:ea typeface="华文新魏"/>
              </a:rPr>
              <a:t>]</a:t>
            </a:r>
            <a:r>
              <a:rPr lang="zh-CN" altLang="pt-BR" kern="0" baseline="-25000" dirty="0">
                <a:solidFill>
                  <a:srgbClr val="0000CC"/>
                </a:solidFill>
                <a:latin typeface="Times New Roman"/>
                <a:ea typeface="华文新魏"/>
              </a:rPr>
              <a:t>移</a:t>
            </a:r>
            <a:r>
              <a:rPr lang="zh-CN" altLang="pt-BR" kern="0" dirty="0">
                <a:solidFill>
                  <a:srgbClr val="FF0000"/>
                </a:solidFill>
                <a:latin typeface="Times New Roman"/>
                <a:ea typeface="华文新魏"/>
              </a:rPr>
              <a:t> </a:t>
            </a:r>
            <a:r>
              <a:rPr lang="pt-BR" altLang="zh-CN" kern="0" dirty="0">
                <a:solidFill>
                  <a:srgbClr val="0000CC"/>
                </a:solidFill>
                <a:latin typeface="Times New Roman"/>
                <a:ea typeface="华文新魏"/>
              </a:rPr>
              <a:t>+ [E</a:t>
            </a:r>
            <a:r>
              <a:rPr lang="pt-BR" altLang="zh-CN" kern="0" baseline="-25000" dirty="0">
                <a:solidFill>
                  <a:srgbClr val="0000CC"/>
                </a:solidFill>
                <a:latin typeface="Times New Roman"/>
                <a:ea typeface="华文新魏"/>
              </a:rPr>
              <a:t>2</a:t>
            </a:r>
            <a:r>
              <a:rPr lang="pt-BR" altLang="zh-CN" kern="0" dirty="0">
                <a:solidFill>
                  <a:srgbClr val="0000CC"/>
                </a:solidFill>
                <a:latin typeface="Times New Roman"/>
                <a:ea typeface="华文新魏"/>
              </a:rPr>
              <a:t>]</a:t>
            </a:r>
            <a:r>
              <a:rPr lang="zh-CN" altLang="pt-BR" kern="0" baseline="-25000" dirty="0">
                <a:solidFill>
                  <a:srgbClr val="0000CC"/>
                </a:solidFill>
                <a:latin typeface="Times New Roman"/>
                <a:ea typeface="华文新魏"/>
              </a:rPr>
              <a:t>移</a:t>
            </a:r>
            <a:r>
              <a:rPr lang="zh-CN" altLang="pt-BR" kern="0" dirty="0">
                <a:solidFill>
                  <a:srgbClr val="FF0000"/>
                </a:solidFill>
                <a:latin typeface="Times New Roman"/>
                <a:ea typeface="华文新魏"/>
              </a:rPr>
              <a:t> </a:t>
            </a:r>
            <a:r>
              <a:rPr lang="pt-BR" altLang="zh-CN" kern="0" dirty="0">
                <a:solidFill>
                  <a:srgbClr val="0000CC"/>
                </a:solidFill>
                <a:latin typeface="Times New Roman"/>
                <a:ea typeface="华文新魏"/>
              </a:rPr>
              <a:t>+129</a:t>
            </a:r>
            <a:endParaRPr lang="zh-CN" altLang="en-US" kern="0" dirty="0">
              <a:solidFill>
                <a:srgbClr val="0000CC"/>
              </a:solidFill>
              <a:latin typeface="Times New Roman"/>
              <a:ea typeface="华文新魏"/>
            </a:endParaRPr>
          </a:p>
        </p:txBody>
      </p:sp>
      <p:sp>
        <p:nvSpPr>
          <p:cNvPr id="33" name="矩形 32"/>
          <p:cNvSpPr/>
          <p:nvPr/>
        </p:nvSpPr>
        <p:spPr>
          <a:xfrm>
            <a:off x="555040" y="2132856"/>
            <a:ext cx="4874225" cy="662554"/>
          </a:xfrm>
          <a:prstGeom prst="rect">
            <a:avLst/>
          </a:prstGeom>
        </p:spPr>
        <p:txBody>
          <a:bodyPr wrap="square">
            <a:spAutoFit/>
          </a:bodyPr>
          <a:lstStyle/>
          <a:p>
            <a:pPr algn="l">
              <a:lnSpc>
                <a:spcPct val="150000"/>
              </a:lnSpc>
            </a:pPr>
            <a:r>
              <a:rPr lang="zh-CN" altLang="en-US" b="0" dirty="0">
                <a:latin typeface="+mn-ea"/>
                <a:ea typeface="+mn-ea"/>
              </a:rPr>
              <a:t>解：</a:t>
            </a:r>
            <a:endParaRPr lang="en-US" altLang="zh-CN" b="0" dirty="0">
              <a:latin typeface="+mn-ea"/>
              <a:ea typeface="+mn-ea"/>
            </a:endParaRPr>
          </a:p>
        </p:txBody>
      </p:sp>
      <p:sp>
        <p:nvSpPr>
          <p:cNvPr id="26" name="矩形 25"/>
          <p:cNvSpPr/>
          <p:nvPr/>
        </p:nvSpPr>
        <p:spPr>
          <a:xfrm>
            <a:off x="1666714" y="4526540"/>
            <a:ext cx="8087482" cy="738664"/>
          </a:xfrm>
          <a:prstGeom prst="rect">
            <a:avLst/>
          </a:prstGeom>
        </p:spPr>
        <p:txBody>
          <a:bodyPr wrap="square">
            <a:spAutoFit/>
          </a:bodyPr>
          <a:lstStyle/>
          <a:p>
            <a:pPr>
              <a:lnSpc>
                <a:spcPct val="150000"/>
              </a:lnSpc>
            </a:pPr>
            <a:r>
              <a:rPr lang="en-US" altLang="zh-CN" kern="0" dirty="0">
                <a:solidFill>
                  <a:srgbClr val="0000CC"/>
                </a:solidFill>
                <a:latin typeface="Times New Roman"/>
                <a:ea typeface="华文新魏"/>
              </a:rPr>
              <a:t>= 1000 1001 +  0111 1010 + 1000 0001(mod 2</a:t>
            </a:r>
            <a:r>
              <a:rPr lang="en-US" altLang="zh-CN" kern="0" baseline="30000" dirty="0">
                <a:solidFill>
                  <a:srgbClr val="0000CC"/>
                </a:solidFill>
                <a:latin typeface="Times New Roman"/>
                <a:ea typeface="华文新魏"/>
              </a:rPr>
              <a:t>8</a:t>
            </a:r>
            <a:r>
              <a:rPr lang="en-US" altLang="zh-CN" kern="0" dirty="0">
                <a:solidFill>
                  <a:srgbClr val="0000CC"/>
                </a:solidFill>
                <a:latin typeface="Times New Roman"/>
                <a:ea typeface="华文新魏"/>
              </a:rPr>
              <a:t>)</a:t>
            </a:r>
            <a:endParaRPr lang="zh-CN" altLang="en-US" kern="0" dirty="0">
              <a:solidFill>
                <a:srgbClr val="0000CC"/>
              </a:solidFill>
              <a:latin typeface="Times New Roman"/>
              <a:ea typeface="华文新魏"/>
            </a:endParaRPr>
          </a:p>
        </p:txBody>
      </p:sp>
      <p:sp>
        <p:nvSpPr>
          <p:cNvPr id="29" name="矩形 28"/>
          <p:cNvSpPr/>
          <p:nvPr/>
        </p:nvSpPr>
        <p:spPr>
          <a:xfrm>
            <a:off x="2130625" y="5104051"/>
            <a:ext cx="3347391" cy="693523"/>
          </a:xfrm>
          <a:prstGeom prst="rect">
            <a:avLst/>
          </a:prstGeom>
        </p:spPr>
        <p:txBody>
          <a:bodyPr wrap="none">
            <a:spAutoFit/>
          </a:bodyPr>
          <a:lstStyle/>
          <a:p>
            <a:r>
              <a:rPr lang="en-US" altLang="zh-CN" kern="0" dirty="0">
                <a:solidFill>
                  <a:srgbClr val="0000CC"/>
                </a:solidFill>
                <a:latin typeface="Times New Roman"/>
                <a:ea typeface="华文新魏"/>
              </a:rPr>
              <a:t>= 1000 0100B  = 132</a:t>
            </a:r>
            <a:r>
              <a:rPr lang="zh-CN" altLang="en-US" kern="0" dirty="0">
                <a:solidFill>
                  <a:srgbClr val="0000CC"/>
                </a:solidFill>
                <a:latin typeface="Times New Roman"/>
                <a:ea typeface="华文新魏"/>
              </a:rPr>
              <a:t> </a:t>
            </a:r>
          </a:p>
        </p:txBody>
      </p:sp>
      <p:sp>
        <p:nvSpPr>
          <p:cNvPr id="30" name="矩形 29"/>
          <p:cNvSpPr/>
          <p:nvPr/>
        </p:nvSpPr>
        <p:spPr>
          <a:xfrm>
            <a:off x="701134" y="5913276"/>
            <a:ext cx="9714552" cy="523220"/>
          </a:xfrm>
          <a:prstGeom prst="rect">
            <a:avLst/>
          </a:prstGeom>
        </p:spPr>
        <p:txBody>
          <a:bodyPr wrap="square">
            <a:spAutoFit/>
          </a:bodyPr>
          <a:lstStyle/>
          <a:p>
            <a:pPr>
              <a:lnSpc>
                <a:spcPct val="100000"/>
              </a:lnSpc>
            </a:pPr>
            <a:r>
              <a:rPr lang="zh-CN" altLang="en-US" kern="0" dirty="0">
                <a:solidFill>
                  <a:srgbClr val="0000CC"/>
                </a:solidFill>
                <a:latin typeface="Times New Roman"/>
                <a:ea typeface="华文新魏"/>
              </a:rPr>
              <a:t>其阶码的和为</a:t>
            </a:r>
            <a:r>
              <a:rPr lang="en-US" altLang="zh-CN" kern="0" dirty="0">
                <a:solidFill>
                  <a:srgbClr val="0000CC"/>
                </a:solidFill>
                <a:latin typeface="Times New Roman"/>
                <a:ea typeface="华文新魏"/>
              </a:rPr>
              <a:t>132–127 = 5</a:t>
            </a:r>
            <a:r>
              <a:rPr lang="zh-CN" altLang="en-US" kern="0" dirty="0">
                <a:solidFill>
                  <a:srgbClr val="0000CC"/>
                </a:solidFill>
                <a:latin typeface="Times New Roman"/>
                <a:ea typeface="华文新魏"/>
              </a:rPr>
              <a:t>，正好等于</a:t>
            </a:r>
            <a:r>
              <a:rPr lang="en-US" altLang="zh-CN" kern="0" dirty="0">
                <a:solidFill>
                  <a:srgbClr val="0000CC"/>
                </a:solidFill>
                <a:latin typeface="Times New Roman"/>
                <a:ea typeface="华文新魏"/>
              </a:rPr>
              <a:t>10 + (–5) = 5</a:t>
            </a:r>
            <a:endParaRPr lang="zh-CN" altLang="en-US" kern="0" dirty="0">
              <a:solidFill>
                <a:srgbClr val="0000CC"/>
              </a:solidFill>
              <a:latin typeface="Times New Roman"/>
              <a:ea typeface="华文新魏"/>
            </a:endParaRPr>
          </a:p>
        </p:txBody>
      </p:sp>
      <p:cxnSp>
        <p:nvCxnSpPr>
          <p:cNvPr id="12"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3"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96148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23" grpId="0"/>
      <p:bldP spid="33" grpId="0"/>
      <p:bldP spid="26" grpId="0"/>
      <p:bldP spid="29" grpId="0"/>
      <p:bldP spid="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阶码运算</a:t>
            </a:r>
          </a:p>
        </p:txBody>
      </p:sp>
      <p:grpSp>
        <p:nvGrpSpPr>
          <p:cNvPr id="16" name="组合 15"/>
          <p:cNvGrpSpPr/>
          <p:nvPr/>
        </p:nvGrpSpPr>
        <p:grpSpPr>
          <a:xfrm>
            <a:off x="838622" y="1245273"/>
            <a:ext cx="10769092" cy="1282328"/>
            <a:chOff x="1630710" y="1245273"/>
            <a:chExt cx="10769092" cy="1282328"/>
          </a:xfrm>
        </p:grpSpPr>
        <p:sp>
          <p:nvSpPr>
            <p:cNvPr id="32" name="矩形 31"/>
            <p:cNvSpPr/>
            <p:nvPr/>
          </p:nvSpPr>
          <p:spPr>
            <a:xfrm>
              <a:off x="7031310" y="1709808"/>
              <a:ext cx="5368492" cy="584775"/>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grpSp>
          <p:nvGrpSpPr>
            <p:cNvPr id="4" name="组合 3"/>
            <p:cNvGrpSpPr/>
            <p:nvPr/>
          </p:nvGrpSpPr>
          <p:grpSpPr>
            <a:xfrm>
              <a:off x="1630710" y="1245273"/>
              <a:ext cx="5358055" cy="1282328"/>
              <a:chOff x="1630710" y="1245273"/>
              <a:chExt cx="5358055" cy="1282328"/>
            </a:xfrm>
          </p:grpSpPr>
          <p:sp>
            <p:nvSpPr>
              <p:cNvPr id="5" name="矩形 4"/>
              <p:cNvSpPr/>
              <p:nvPr/>
            </p:nvSpPr>
            <p:spPr>
              <a:xfrm>
                <a:off x="1770813" y="1556792"/>
                <a:ext cx="543739" cy="781752"/>
              </a:xfrm>
              <a:prstGeom prst="rect">
                <a:avLst/>
              </a:prstGeom>
            </p:spPr>
            <p:txBody>
              <a:bodyPr wrap="none">
                <a:spAutoFit/>
              </a:bodyPr>
              <a:lstStyle/>
              <a:p>
                <a:r>
                  <a:rPr lang="pt-BR" altLang="zh-CN" dirty="0">
                    <a:solidFill>
                      <a:srgbClr val="0000CC"/>
                    </a:solidFill>
                    <a:latin typeface="+mj-lt"/>
                  </a:rPr>
                  <a:t>E</a:t>
                </a:r>
                <a:r>
                  <a:rPr lang="pt-BR" altLang="zh-CN" baseline="-25000" dirty="0">
                    <a:solidFill>
                      <a:srgbClr val="0000CC"/>
                    </a:solidFill>
                    <a:latin typeface="+mj-lt"/>
                  </a:rPr>
                  <a:t>1</a:t>
                </a:r>
                <a:endParaRPr lang="zh-CN" altLang="en-US" dirty="0">
                  <a:latin typeface="+mj-lt"/>
                </a:endParaRPr>
              </a:p>
            </p:txBody>
          </p:sp>
          <p:sp>
            <p:nvSpPr>
              <p:cNvPr id="6" name="矩形 5"/>
              <p:cNvSpPr/>
              <p:nvPr/>
            </p:nvSpPr>
            <p:spPr>
              <a:xfrm>
                <a:off x="2628779" y="1556792"/>
                <a:ext cx="543739" cy="781752"/>
              </a:xfrm>
              <a:prstGeom prst="rect">
                <a:avLst/>
              </a:prstGeom>
            </p:spPr>
            <p:txBody>
              <a:bodyPr wrap="none">
                <a:spAutoFit/>
              </a:bodyPr>
              <a:lstStyle/>
              <a:p>
                <a:r>
                  <a:rPr lang="pt-BR" altLang="zh-CN" dirty="0">
                    <a:solidFill>
                      <a:srgbClr val="0000CC"/>
                    </a:solidFill>
                    <a:latin typeface="+mj-lt"/>
                  </a:rPr>
                  <a:t>E</a:t>
                </a:r>
                <a:r>
                  <a:rPr lang="pt-BR" altLang="zh-CN" baseline="-25000" dirty="0">
                    <a:solidFill>
                      <a:srgbClr val="0000CC"/>
                    </a:solidFill>
                    <a:latin typeface="+mj-lt"/>
                  </a:rPr>
                  <a:t>2</a:t>
                </a:r>
                <a:endParaRPr lang="zh-CN" altLang="en-US" dirty="0">
                  <a:latin typeface="+mj-lt"/>
                </a:endParaRPr>
              </a:p>
            </p:txBody>
          </p:sp>
          <p:sp>
            <p:nvSpPr>
              <p:cNvPr id="7" name="矩形 6"/>
              <p:cNvSpPr/>
              <p:nvPr/>
            </p:nvSpPr>
            <p:spPr>
              <a:xfrm>
                <a:off x="2200529" y="1556792"/>
                <a:ext cx="543739" cy="694421"/>
              </a:xfrm>
              <a:prstGeom prst="rect">
                <a:avLst/>
              </a:prstGeom>
            </p:spPr>
            <p:txBody>
              <a:bodyPr wrap="none">
                <a:spAutoFit/>
              </a:bodyPr>
              <a:lstStyle/>
              <a:p>
                <a:r>
                  <a:rPr lang="pt-BR" altLang="zh-CN" dirty="0">
                    <a:solidFill>
                      <a:srgbClr val="0000CC"/>
                    </a:solidFill>
                  </a:rPr>
                  <a:t>–</a:t>
                </a:r>
                <a:endParaRPr lang="zh-CN" altLang="en-US" dirty="0">
                  <a:latin typeface="+mj-lt"/>
                </a:endParaRPr>
              </a:p>
            </p:txBody>
          </p:sp>
          <p:sp>
            <p:nvSpPr>
              <p:cNvPr id="8" name="矩形 7"/>
              <p:cNvSpPr/>
              <p:nvPr/>
            </p:nvSpPr>
            <p:spPr>
              <a:xfrm>
                <a:off x="1630710" y="1556792"/>
                <a:ext cx="304892" cy="781752"/>
              </a:xfrm>
              <a:prstGeom prst="rect">
                <a:avLst/>
              </a:prstGeom>
            </p:spPr>
            <p:txBody>
              <a:bodyPr wrap="none">
                <a:spAutoFit/>
              </a:bodyPr>
              <a:lstStyle/>
              <a:p>
                <a:r>
                  <a:rPr lang="pt-BR" altLang="zh-CN" dirty="0">
                    <a:solidFill>
                      <a:srgbClr val="0000CC"/>
                    </a:solidFill>
                    <a:latin typeface="+mj-lt"/>
                  </a:rPr>
                  <a:t>[</a:t>
                </a:r>
                <a:endParaRPr lang="zh-CN" altLang="en-US" dirty="0">
                  <a:latin typeface="+mj-lt"/>
                </a:endParaRPr>
              </a:p>
            </p:txBody>
          </p:sp>
          <p:sp>
            <p:nvSpPr>
              <p:cNvPr id="9" name="矩形 8"/>
              <p:cNvSpPr/>
              <p:nvPr/>
            </p:nvSpPr>
            <p:spPr>
              <a:xfrm>
                <a:off x="3009194" y="1556792"/>
                <a:ext cx="543739" cy="781752"/>
              </a:xfrm>
              <a:prstGeom prst="rect">
                <a:avLst/>
              </a:prstGeom>
            </p:spPr>
            <p:txBody>
              <a:bodyPr wrap="none">
                <a:spAutoFit/>
              </a:bodyPr>
              <a:lstStyle/>
              <a:p>
                <a:r>
                  <a:rPr lang="pt-BR" altLang="zh-CN" dirty="0">
                    <a:solidFill>
                      <a:srgbClr val="0000CC"/>
                    </a:solidFill>
                    <a:latin typeface="+mj-lt"/>
                  </a:rPr>
                  <a:t>]</a:t>
                </a:r>
                <a:r>
                  <a:rPr lang="zh-CN" altLang="pt-BR" baseline="-25000" dirty="0">
                    <a:solidFill>
                      <a:srgbClr val="0000CC"/>
                    </a:solidFill>
                    <a:latin typeface="+mj-lt"/>
                  </a:rPr>
                  <a:t>移</a:t>
                </a:r>
                <a:endParaRPr lang="zh-CN" altLang="en-US" dirty="0">
                  <a:latin typeface="+mj-lt"/>
                </a:endParaRPr>
              </a:p>
            </p:txBody>
          </p:sp>
          <p:sp>
            <p:nvSpPr>
              <p:cNvPr id="10" name="矩形 9"/>
              <p:cNvSpPr/>
              <p:nvPr/>
            </p:nvSpPr>
            <p:spPr>
              <a:xfrm>
                <a:off x="3502735" y="1556792"/>
                <a:ext cx="401071" cy="781752"/>
              </a:xfrm>
              <a:prstGeom prst="rect">
                <a:avLst/>
              </a:prstGeom>
            </p:spPr>
            <p:txBody>
              <a:bodyPr wrap="none">
                <a:spAutoFit/>
              </a:bodyPr>
              <a:lstStyle/>
              <a:p>
                <a:r>
                  <a:rPr lang="pt-BR" altLang="zh-CN" dirty="0">
                    <a:solidFill>
                      <a:srgbClr val="0000CC"/>
                    </a:solidFill>
                    <a:latin typeface="+mj-lt"/>
                  </a:rPr>
                  <a:t>=</a:t>
                </a:r>
                <a:endParaRPr lang="zh-CN" altLang="en-US" dirty="0">
                  <a:latin typeface="+mj-lt"/>
                </a:endParaRPr>
              </a:p>
            </p:txBody>
          </p:sp>
          <p:sp>
            <p:nvSpPr>
              <p:cNvPr id="11" name="矩形 10"/>
              <p:cNvSpPr/>
              <p:nvPr/>
            </p:nvSpPr>
            <p:spPr>
              <a:xfrm>
                <a:off x="4334583" y="1556792"/>
                <a:ext cx="1112804" cy="781752"/>
              </a:xfrm>
              <a:prstGeom prst="rect">
                <a:avLst/>
              </a:prstGeom>
            </p:spPr>
            <p:txBody>
              <a:bodyPr wrap="none">
                <a:spAutoFit/>
              </a:bodyPr>
              <a:lstStyle/>
              <a:p>
                <a:r>
                  <a:rPr lang="pt-BR" altLang="zh-CN" dirty="0">
                    <a:solidFill>
                      <a:srgbClr val="0000CC"/>
                    </a:solidFill>
                    <a:latin typeface="+mj-lt"/>
                  </a:rPr>
                  <a:t>[E</a:t>
                </a:r>
                <a:r>
                  <a:rPr lang="pt-BR" altLang="zh-CN" baseline="-25000" dirty="0">
                    <a:solidFill>
                      <a:srgbClr val="0000CC"/>
                    </a:solidFill>
                    <a:latin typeface="+mj-lt"/>
                  </a:rPr>
                  <a:t>1</a:t>
                </a:r>
                <a:r>
                  <a:rPr lang="pt-BR" altLang="zh-CN" dirty="0">
                    <a:solidFill>
                      <a:srgbClr val="0000CC"/>
                    </a:solidFill>
                    <a:latin typeface="+mj-lt"/>
                  </a:rPr>
                  <a:t>]</a:t>
                </a:r>
                <a:r>
                  <a:rPr lang="zh-CN" altLang="pt-BR" baseline="-25000" dirty="0">
                    <a:solidFill>
                      <a:srgbClr val="0000CC"/>
                    </a:solidFill>
                    <a:latin typeface="+mj-lt"/>
                  </a:rPr>
                  <a:t>移</a:t>
                </a:r>
                <a:r>
                  <a:rPr lang="zh-CN" altLang="pt-BR" dirty="0">
                    <a:solidFill>
                      <a:srgbClr val="0000CC"/>
                    </a:solidFill>
                    <a:latin typeface="+mj-lt"/>
                  </a:rPr>
                  <a:t> </a:t>
                </a:r>
                <a:endParaRPr lang="zh-CN" altLang="en-US" dirty="0">
                  <a:latin typeface="+mj-lt"/>
                </a:endParaRPr>
              </a:p>
            </p:txBody>
          </p:sp>
          <p:sp>
            <p:nvSpPr>
              <p:cNvPr id="12" name="矩形 11"/>
              <p:cNvSpPr/>
              <p:nvPr/>
            </p:nvSpPr>
            <p:spPr>
              <a:xfrm>
                <a:off x="5278163" y="1556792"/>
                <a:ext cx="1292340" cy="781752"/>
              </a:xfrm>
              <a:prstGeom prst="rect">
                <a:avLst/>
              </a:prstGeom>
            </p:spPr>
            <p:txBody>
              <a:bodyPr wrap="none">
                <a:spAutoFit/>
              </a:bodyPr>
              <a:lstStyle/>
              <a:p>
                <a:r>
                  <a:rPr lang="pt-BR" altLang="zh-CN" dirty="0">
                    <a:solidFill>
                      <a:srgbClr val="0000CC"/>
                    </a:solidFill>
                    <a:latin typeface="+mj-lt"/>
                  </a:rPr>
                  <a:t>, [E</a:t>
                </a:r>
                <a:r>
                  <a:rPr lang="pt-BR" altLang="zh-CN" baseline="-25000" dirty="0">
                    <a:solidFill>
                      <a:srgbClr val="0000CC"/>
                    </a:solidFill>
                    <a:latin typeface="+mj-lt"/>
                  </a:rPr>
                  <a:t>2</a:t>
                </a:r>
                <a:r>
                  <a:rPr lang="pt-BR" altLang="zh-CN" dirty="0">
                    <a:solidFill>
                      <a:srgbClr val="0000CC"/>
                    </a:solidFill>
                    <a:latin typeface="+mj-lt"/>
                  </a:rPr>
                  <a:t>]</a:t>
                </a:r>
                <a:r>
                  <a:rPr lang="zh-CN" altLang="pt-BR" baseline="-25000" dirty="0">
                    <a:solidFill>
                      <a:srgbClr val="0000CC"/>
                    </a:solidFill>
                    <a:latin typeface="+mj-lt"/>
                  </a:rPr>
                  <a:t>移</a:t>
                </a:r>
                <a:r>
                  <a:rPr lang="zh-CN" altLang="pt-BR" dirty="0">
                    <a:solidFill>
                      <a:srgbClr val="0000CC"/>
                    </a:solidFill>
                    <a:latin typeface="+mj-lt"/>
                  </a:rPr>
                  <a:t> </a:t>
                </a:r>
                <a:endParaRPr lang="zh-CN" altLang="en-US" dirty="0">
                  <a:latin typeface="+mj-lt"/>
                </a:endParaRPr>
              </a:p>
            </p:txBody>
          </p:sp>
          <p:sp>
            <p:nvSpPr>
              <p:cNvPr id="13" name="矩形 12"/>
              <p:cNvSpPr/>
              <p:nvPr/>
            </p:nvSpPr>
            <p:spPr>
              <a:xfrm>
                <a:off x="3826862" y="1253406"/>
                <a:ext cx="748923" cy="1274195"/>
              </a:xfrm>
              <a:prstGeom prst="rect">
                <a:avLst/>
              </a:prstGeom>
            </p:spPr>
            <p:txBody>
              <a:bodyPr wrap="none">
                <a:spAutoFit/>
              </a:bodyPr>
              <a:lstStyle/>
              <a:p>
                <a:r>
                  <a:rPr lang="pt-BR" altLang="zh-CN" sz="4800" b="0" dirty="0">
                    <a:solidFill>
                      <a:srgbClr val="0000CC"/>
                    </a:solidFill>
                    <a:latin typeface="+mj-lt"/>
                  </a:rPr>
                  <a:t>f (</a:t>
                </a:r>
                <a:endParaRPr lang="zh-CN" altLang="en-US" sz="6000" b="0" dirty="0">
                  <a:latin typeface="+mj-lt"/>
                </a:endParaRPr>
              </a:p>
            </p:txBody>
          </p:sp>
          <p:sp>
            <p:nvSpPr>
              <p:cNvPr id="14" name="矩形 13"/>
              <p:cNvSpPr/>
              <p:nvPr/>
            </p:nvSpPr>
            <p:spPr>
              <a:xfrm>
                <a:off x="6324668" y="1245273"/>
                <a:ext cx="389851" cy="1274195"/>
              </a:xfrm>
              <a:prstGeom prst="rect">
                <a:avLst/>
              </a:prstGeom>
            </p:spPr>
            <p:txBody>
              <a:bodyPr wrap="none">
                <a:spAutoFit/>
              </a:bodyPr>
              <a:lstStyle/>
              <a:p>
                <a:r>
                  <a:rPr lang="pt-BR" altLang="zh-CN" sz="4800" b="0" dirty="0">
                    <a:solidFill>
                      <a:srgbClr val="0000CC"/>
                    </a:solidFill>
                    <a:latin typeface="+mj-lt"/>
                  </a:rPr>
                  <a:t>)</a:t>
                </a:r>
                <a:endParaRPr lang="zh-CN" altLang="en-US" sz="6000" b="0" dirty="0">
                  <a:latin typeface="+mj-lt"/>
                </a:endParaRPr>
              </a:p>
            </p:txBody>
          </p:sp>
          <p:sp>
            <p:nvSpPr>
              <p:cNvPr id="34" name="矩形 33"/>
              <p:cNvSpPr/>
              <p:nvPr/>
            </p:nvSpPr>
            <p:spPr>
              <a:xfrm>
                <a:off x="6587694" y="1556792"/>
                <a:ext cx="401071" cy="781752"/>
              </a:xfrm>
              <a:prstGeom prst="rect">
                <a:avLst/>
              </a:prstGeom>
            </p:spPr>
            <p:txBody>
              <a:bodyPr wrap="none">
                <a:spAutoFit/>
              </a:bodyPr>
              <a:lstStyle/>
              <a:p>
                <a:r>
                  <a:rPr lang="pt-BR" altLang="zh-CN" dirty="0">
                    <a:solidFill>
                      <a:srgbClr val="0000CC"/>
                    </a:solidFill>
                    <a:latin typeface="+mj-lt"/>
                  </a:rPr>
                  <a:t>=</a:t>
                </a:r>
                <a:endParaRPr lang="zh-CN" altLang="en-US" dirty="0">
                  <a:latin typeface="+mj-lt"/>
                </a:endParaRPr>
              </a:p>
            </p:txBody>
          </p:sp>
        </p:grpSp>
      </p:grpSp>
      <p:sp>
        <p:nvSpPr>
          <p:cNvPr id="35" name="下箭头 34"/>
          <p:cNvSpPr/>
          <p:nvPr/>
        </p:nvSpPr>
        <p:spPr>
          <a:xfrm>
            <a:off x="1583329" y="2251213"/>
            <a:ext cx="221049" cy="754990"/>
          </a:xfrm>
          <a:prstGeom prst="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8" name="矩形 27"/>
          <p:cNvSpPr/>
          <p:nvPr/>
        </p:nvSpPr>
        <p:spPr>
          <a:xfrm>
            <a:off x="6076232" y="1709808"/>
            <a:ext cx="5591595"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altLang="zh-CN" i="0" u="none" strike="noStrike" kern="0" cap="none" spc="0" normalizeH="0" baseline="0" noProof="0" dirty="0">
                <a:ln>
                  <a:noFill/>
                </a:ln>
                <a:solidFill>
                  <a:srgbClr val="FF0000"/>
                </a:solidFill>
                <a:effectLst/>
                <a:uLnTx/>
                <a:uFillTx/>
                <a:latin typeface="Times New Roman"/>
                <a:ea typeface="华文新魏"/>
              </a:rPr>
              <a:t> (</a:t>
            </a:r>
            <a:r>
              <a:rPr lang="pt-BR" altLang="zh-CN" dirty="0">
                <a:solidFill>
                  <a:srgbClr val="FF0000"/>
                </a:solidFill>
              </a:rPr>
              <a:t>[E</a:t>
            </a:r>
            <a:r>
              <a:rPr lang="pt-BR" altLang="zh-CN" baseline="-25000" dirty="0">
                <a:solidFill>
                  <a:srgbClr val="FF0000"/>
                </a:solidFill>
              </a:rPr>
              <a:t>1</a:t>
            </a:r>
            <a:r>
              <a:rPr lang="pt-BR" altLang="zh-CN" dirty="0">
                <a:solidFill>
                  <a:srgbClr val="FF0000"/>
                </a:solidFill>
              </a:rPr>
              <a:t>]</a:t>
            </a:r>
            <a:r>
              <a:rPr lang="zh-CN" altLang="pt-BR" baseline="-25000" dirty="0">
                <a:solidFill>
                  <a:srgbClr val="FF0000"/>
                </a:solidFill>
              </a:rPr>
              <a:t>移</a:t>
            </a:r>
            <a:r>
              <a:rPr lang="zh-CN" altLang="pt-BR" dirty="0">
                <a:solidFill>
                  <a:srgbClr val="FF0000"/>
                </a:solidFill>
              </a:rPr>
              <a:t> </a:t>
            </a:r>
            <a:r>
              <a:rPr lang="pt-BR" altLang="zh-CN" dirty="0">
                <a:solidFill>
                  <a:srgbClr val="FF0000"/>
                </a:solidFill>
              </a:rPr>
              <a:t>+ [–[E</a:t>
            </a:r>
            <a:r>
              <a:rPr lang="pt-BR" altLang="zh-CN" baseline="-25000" dirty="0">
                <a:solidFill>
                  <a:srgbClr val="FF0000"/>
                </a:solidFill>
              </a:rPr>
              <a:t>2</a:t>
            </a:r>
            <a:r>
              <a:rPr lang="pt-BR" altLang="zh-CN" dirty="0">
                <a:solidFill>
                  <a:srgbClr val="FF0000"/>
                </a:solidFill>
              </a:rPr>
              <a:t>]</a:t>
            </a:r>
            <a:r>
              <a:rPr lang="zh-CN" altLang="pt-BR" baseline="-25000" dirty="0">
                <a:solidFill>
                  <a:srgbClr val="FF0000"/>
                </a:solidFill>
              </a:rPr>
              <a:t>移</a:t>
            </a:r>
            <a:r>
              <a:rPr lang="pt-BR" altLang="zh-CN" dirty="0">
                <a:solidFill>
                  <a:srgbClr val="FF0000"/>
                </a:solidFill>
              </a:rPr>
              <a:t>]</a:t>
            </a:r>
            <a:r>
              <a:rPr lang="zh-CN" altLang="pt-BR" baseline="-25000" dirty="0">
                <a:solidFill>
                  <a:srgbClr val="FF0000"/>
                </a:solidFill>
              </a:rPr>
              <a:t>补</a:t>
            </a:r>
            <a:r>
              <a:rPr lang="pt-BR" altLang="zh-CN" dirty="0">
                <a:solidFill>
                  <a:srgbClr val="FF0000"/>
                </a:solidFill>
              </a:rPr>
              <a:t>+ </a:t>
            </a:r>
            <a:r>
              <a:rPr kumimoji="0" lang="pt-BR" altLang="zh-CN" i="0" u="none" strike="noStrike" kern="0" cap="none" spc="0" normalizeH="0" baseline="0" noProof="0" dirty="0">
                <a:ln>
                  <a:noFill/>
                </a:ln>
                <a:solidFill>
                  <a:srgbClr val="FF0000"/>
                </a:solidFill>
                <a:effectLst/>
                <a:uLnTx/>
                <a:uFillTx/>
                <a:latin typeface="Times New Roman"/>
                <a:ea typeface="华文新魏"/>
              </a:rPr>
              <a:t>12</a:t>
            </a:r>
            <a:r>
              <a:rPr kumimoji="0" lang="en-US" altLang="zh-CN" i="0" u="none" strike="noStrike" kern="0" cap="none" spc="0" normalizeH="0" baseline="0" noProof="0" dirty="0">
                <a:ln>
                  <a:noFill/>
                </a:ln>
                <a:solidFill>
                  <a:srgbClr val="FF0000"/>
                </a:solidFill>
                <a:effectLst/>
                <a:uLnTx/>
                <a:uFillTx/>
                <a:latin typeface="Times New Roman"/>
                <a:ea typeface="华文新魏"/>
              </a:rPr>
              <a:t>7</a:t>
            </a:r>
            <a:r>
              <a:rPr lang="pt-BR" altLang="zh-CN" sz="3200" kern="0" dirty="0">
                <a:solidFill>
                  <a:srgbClr val="FF0000"/>
                </a:solidFill>
                <a:latin typeface="Times New Roman"/>
                <a:ea typeface="华文新魏"/>
              </a:rPr>
              <a:t>)</a:t>
            </a:r>
            <a:r>
              <a:rPr lang="pt-BR" altLang="zh-CN" kern="0" dirty="0">
                <a:solidFill>
                  <a:srgbClr val="FF0000"/>
                </a:solidFill>
                <a:latin typeface="Times New Roman"/>
                <a:ea typeface="华文新魏"/>
              </a:rPr>
              <a:t>mod 2</a:t>
            </a:r>
            <a:r>
              <a:rPr lang="pt-BR" altLang="zh-CN" kern="0" baseline="30000" dirty="0">
                <a:solidFill>
                  <a:srgbClr val="FF0000"/>
                </a:solidFill>
                <a:latin typeface="Times New Roman"/>
                <a:ea typeface="华文新魏"/>
              </a:rPr>
              <a:t>8</a:t>
            </a:r>
            <a:endParaRPr kumimoji="0" lang="zh-CN" altLang="en-US" sz="2400" i="0" u="none" strike="noStrike" kern="0" cap="none" spc="0" normalizeH="0" baseline="0" noProof="0" dirty="0">
              <a:ln>
                <a:noFill/>
              </a:ln>
              <a:solidFill>
                <a:srgbClr val="FF0000"/>
              </a:solidFill>
              <a:effectLst/>
              <a:uLnTx/>
              <a:uFillTx/>
            </a:endParaRPr>
          </a:p>
        </p:txBody>
      </p:sp>
      <p:sp>
        <p:nvSpPr>
          <p:cNvPr id="20" name="矩形 19"/>
          <p:cNvSpPr/>
          <p:nvPr/>
        </p:nvSpPr>
        <p:spPr>
          <a:xfrm>
            <a:off x="1076546" y="3030572"/>
            <a:ext cx="3916457"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altLang="zh-CN" i="0" u="none" strike="noStrike" kern="0" cap="none" spc="0" normalizeH="0" baseline="0" noProof="0" dirty="0">
                <a:ln>
                  <a:noFill/>
                </a:ln>
                <a:solidFill>
                  <a:srgbClr val="0000CC"/>
                </a:solidFill>
                <a:effectLst/>
                <a:uLnTx/>
                <a:uFillTx/>
                <a:latin typeface="Times New Roman"/>
                <a:ea typeface="华文新魏"/>
              </a:rPr>
              <a:t>[E</a:t>
            </a:r>
            <a:r>
              <a:rPr kumimoji="0" lang="pt-BR" altLang="zh-CN" i="0" u="none" strike="noStrike" kern="0" cap="none" spc="0" normalizeH="0" baseline="-25000" noProof="0" dirty="0">
                <a:ln>
                  <a:noFill/>
                </a:ln>
                <a:solidFill>
                  <a:srgbClr val="0000CC"/>
                </a:solidFill>
                <a:effectLst/>
                <a:uLnTx/>
                <a:uFillTx/>
                <a:latin typeface="Times New Roman"/>
                <a:ea typeface="华文新魏"/>
              </a:rPr>
              <a:t>1</a:t>
            </a:r>
            <a:r>
              <a:rPr kumimoji="0" lang="pt-BR" altLang="zh-CN" i="0" u="none" strike="noStrike" kern="0" cap="none" spc="0" normalizeH="0" baseline="0" noProof="0" dirty="0">
                <a:ln>
                  <a:noFill/>
                </a:ln>
                <a:solidFill>
                  <a:srgbClr val="0000CC"/>
                </a:solidFill>
                <a:effectLst/>
                <a:uLnTx/>
                <a:uFillTx/>
                <a:latin typeface="Times New Roman"/>
                <a:ea typeface="华文新魏"/>
              </a:rPr>
              <a:t>– E</a:t>
            </a:r>
            <a:r>
              <a:rPr kumimoji="0" lang="pt-BR" altLang="zh-CN" i="0" u="none" strike="noStrike" kern="0" cap="none" spc="0" normalizeH="0" baseline="-25000" noProof="0" dirty="0">
                <a:ln>
                  <a:noFill/>
                </a:ln>
                <a:solidFill>
                  <a:srgbClr val="0000CC"/>
                </a:solidFill>
                <a:effectLst/>
                <a:uLnTx/>
                <a:uFillTx/>
                <a:latin typeface="Times New Roman"/>
                <a:ea typeface="华文新魏"/>
              </a:rPr>
              <a:t>2</a:t>
            </a:r>
            <a:r>
              <a:rPr kumimoji="0" lang="pt-BR" altLang="zh-CN" i="0" u="none" strike="noStrike" kern="0" cap="none" spc="0" normalizeH="0" baseline="0" noProof="0" dirty="0">
                <a:ln>
                  <a:noFill/>
                </a:ln>
                <a:solidFill>
                  <a:srgbClr val="0000CC"/>
                </a:solidFill>
                <a:effectLst/>
                <a:uLnTx/>
                <a:uFillTx/>
                <a:latin typeface="Times New Roman"/>
                <a:ea typeface="华文新魏"/>
              </a:rPr>
              <a:t>]</a:t>
            </a:r>
            <a:r>
              <a:rPr kumimoji="0" lang="zh-CN" altLang="pt-BR" i="0" u="none" strike="noStrike" kern="0" cap="none" spc="0" normalizeH="0" baseline="-25000" noProof="0" dirty="0">
                <a:ln>
                  <a:noFill/>
                </a:ln>
                <a:solidFill>
                  <a:srgbClr val="0000CC"/>
                </a:solidFill>
                <a:effectLst/>
                <a:uLnTx/>
                <a:uFillTx/>
                <a:latin typeface="Times New Roman"/>
                <a:ea typeface="华文新魏"/>
              </a:rPr>
              <a:t>移</a:t>
            </a:r>
            <a:r>
              <a:rPr kumimoji="0" lang="zh-CN" altLang="pt-BR" i="0" u="none" strike="noStrike" kern="0" cap="none" spc="0" normalizeH="0" baseline="0" noProof="0" dirty="0">
                <a:ln>
                  <a:noFill/>
                </a:ln>
                <a:solidFill>
                  <a:srgbClr val="0000CC"/>
                </a:solidFill>
                <a:effectLst/>
                <a:uLnTx/>
                <a:uFillTx/>
                <a:latin typeface="Times New Roman"/>
                <a:ea typeface="华文新魏"/>
              </a:rPr>
              <a:t> </a:t>
            </a:r>
            <a:r>
              <a:rPr kumimoji="0" lang="pt-BR" altLang="zh-CN" i="0" u="none" strike="noStrike" kern="0" cap="none" spc="0" normalizeH="0" baseline="0" noProof="0" dirty="0">
                <a:ln>
                  <a:noFill/>
                </a:ln>
                <a:solidFill>
                  <a:srgbClr val="0000CC"/>
                </a:solidFill>
                <a:effectLst/>
                <a:uLnTx/>
                <a:uFillTx/>
                <a:latin typeface="Times New Roman"/>
                <a:ea typeface="华文新魏"/>
              </a:rPr>
              <a:t>= E</a:t>
            </a:r>
            <a:r>
              <a:rPr kumimoji="0" lang="pt-BR" altLang="zh-CN" i="0" u="none" strike="noStrike" kern="0" cap="none" spc="0" normalizeH="0" baseline="-25000" noProof="0" dirty="0">
                <a:ln>
                  <a:noFill/>
                </a:ln>
                <a:solidFill>
                  <a:srgbClr val="0000CC"/>
                </a:solidFill>
                <a:effectLst/>
                <a:uLnTx/>
                <a:uFillTx/>
                <a:latin typeface="Times New Roman"/>
                <a:ea typeface="华文新魏"/>
              </a:rPr>
              <a:t>1</a:t>
            </a:r>
            <a:r>
              <a:rPr kumimoji="0" lang="pt-BR" altLang="zh-CN" i="0" u="none" strike="noStrike" kern="0" cap="none" spc="0" normalizeH="0" baseline="0" noProof="0" dirty="0">
                <a:ln>
                  <a:noFill/>
                </a:ln>
                <a:solidFill>
                  <a:srgbClr val="0000CC"/>
                </a:solidFill>
                <a:effectLst/>
                <a:uLnTx/>
                <a:uFillTx/>
                <a:latin typeface="Times New Roman"/>
                <a:ea typeface="华文新魏"/>
              </a:rPr>
              <a:t>– E</a:t>
            </a:r>
            <a:r>
              <a:rPr kumimoji="0" lang="pt-BR" altLang="zh-CN" i="0" u="none" strike="noStrike" kern="0" cap="none" spc="0" normalizeH="0" baseline="-25000" noProof="0" dirty="0">
                <a:ln>
                  <a:noFill/>
                </a:ln>
                <a:solidFill>
                  <a:srgbClr val="0000CC"/>
                </a:solidFill>
                <a:effectLst/>
                <a:uLnTx/>
                <a:uFillTx/>
                <a:latin typeface="Times New Roman"/>
                <a:ea typeface="华文新魏"/>
              </a:rPr>
              <a:t>2 </a:t>
            </a:r>
            <a:r>
              <a:rPr kumimoji="0" lang="pt-BR" altLang="zh-CN" i="0" u="none" strike="noStrike" kern="0" cap="none" spc="0" normalizeH="0" noProof="0" dirty="0">
                <a:ln>
                  <a:noFill/>
                </a:ln>
                <a:solidFill>
                  <a:srgbClr val="0000CC"/>
                </a:solidFill>
                <a:effectLst/>
                <a:uLnTx/>
                <a:uFillTx/>
                <a:latin typeface="Times New Roman"/>
                <a:ea typeface="华文新魏"/>
              </a:rPr>
              <a:t>+</a:t>
            </a:r>
            <a:r>
              <a:rPr lang="pt-BR" altLang="zh-CN" kern="0" dirty="0">
                <a:solidFill>
                  <a:srgbClr val="0000CC"/>
                </a:solidFill>
                <a:latin typeface="Times New Roman"/>
                <a:ea typeface="华文新魏"/>
              </a:rPr>
              <a:t>127  </a:t>
            </a:r>
            <a:endParaRPr kumimoji="0" lang="zh-CN" altLang="en-US" sz="2000" i="0" u="none" strike="noStrike" kern="0" cap="none" spc="0" normalizeH="0" baseline="0" noProof="0" dirty="0">
              <a:ln>
                <a:noFill/>
              </a:ln>
              <a:solidFill>
                <a:sysClr val="windowText" lastClr="000000"/>
              </a:solidFill>
              <a:effectLst/>
              <a:uLnTx/>
              <a:uFillTx/>
            </a:endParaRPr>
          </a:p>
        </p:txBody>
      </p:sp>
      <p:sp>
        <p:nvSpPr>
          <p:cNvPr id="23" name="矩形 22"/>
          <p:cNvSpPr/>
          <p:nvPr/>
        </p:nvSpPr>
        <p:spPr>
          <a:xfrm>
            <a:off x="2710830" y="3578161"/>
            <a:ext cx="4294598" cy="559127"/>
          </a:xfrm>
          <a:prstGeom prst="rect">
            <a:avLst/>
          </a:prstGeom>
        </p:spPr>
        <p:txBody>
          <a:bodyPr wrap="none">
            <a:spAutoFit/>
          </a:bodyPr>
          <a:lstStyle/>
          <a:p>
            <a:pPr marL="179388" lvl="0" indent="-179388" algn="l" eaLnBrk="0" hangingPunct="0">
              <a:lnSpc>
                <a:spcPct val="110000"/>
              </a:lnSpc>
              <a:spcBef>
                <a:spcPts val="600"/>
              </a:spcBef>
            </a:pPr>
            <a:r>
              <a:rPr lang="pt-BR" altLang="zh-CN" kern="0" dirty="0">
                <a:solidFill>
                  <a:srgbClr val="0000CC"/>
                </a:solidFill>
                <a:latin typeface="Times New Roman"/>
                <a:ea typeface="华文新魏"/>
              </a:rPr>
              <a:t>= 127 + E</a:t>
            </a:r>
            <a:r>
              <a:rPr lang="pt-BR" altLang="zh-CN" kern="0" baseline="-25000" dirty="0">
                <a:solidFill>
                  <a:srgbClr val="0000CC"/>
                </a:solidFill>
                <a:latin typeface="Times New Roman"/>
                <a:ea typeface="华文新魏"/>
              </a:rPr>
              <a:t>1</a:t>
            </a:r>
            <a:r>
              <a:rPr lang="pt-BR" altLang="zh-CN" kern="0" dirty="0">
                <a:solidFill>
                  <a:srgbClr val="0000CC"/>
                </a:solidFill>
                <a:latin typeface="Times New Roman"/>
                <a:ea typeface="华文新魏"/>
              </a:rPr>
              <a:t> –(127+ E</a:t>
            </a:r>
            <a:r>
              <a:rPr lang="pt-BR" altLang="zh-CN" kern="0" baseline="-25000" dirty="0">
                <a:solidFill>
                  <a:srgbClr val="0000CC"/>
                </a:solidFill>
                <a:latin typeface="Times New Roman"/>
                <a:ea typeface="华文新魏"/>
              </a:rPr>
              <a:t>2</a:t>
            </a:r>
            <a:r>
              <a:rPr lang="pt-BR" altLang="zh-CN" kern="0" dirty="0">
                <a:solidFill>
                  <a:srgbClr val="0000CC"/>
                </a:solidFill>
                <a:latin typeface="Times New Roman"/>
                <a:ea typeface="华文新魏"/>
              </a:rPr>
              <a:t>)+ 127 </a:t>
            </a:r>
          </a:p>
        </p:txBody>
      </p:sp>
      <p:sp>
        <p:nvSpPr>
          <p:cNvPr id="26" name="矩形 25"/>
          <p:cNvSpPr/>
          <p:nvPr/>
        </p:nvSpPr>
        <p:spPr>
          <a:xfrm>
            <a:off x="2656443" y="4134470"/>
            <a:ext cx="3438763"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altLang="zh-CN" i="0" u="none" strike="noStrike" kern="0" cap="none" spc="0" normalizeH="0" baseline="0" noProof="0" dirty="0">
                <a:ln>
                  <a:noFill/>
                </a:ln>
                <a:solidFill>
                  <a:srgbClr val="0000CC"/>
                </a:solidFill>
                <a:effectLst/>
                <a:uLnTx/>
                <a:uFillTx/>
                <a:latin typeface="Times New Roman"/>
                <a:ea typeface="华文新魏"/>
              </a:rPr>
              <a:t>= [E</a:t>
            </a:r>
            <a:r>
              <a:rPr kumimoji="0" lang="pt-BR" altLang="zh-CN" i="0" u="none" strike="noStrike" kern="0" cap="none" spc="0" normalizeH="0" baseline="-25000" noProof="0" dirty="0">
                <a:ln>
                  <a:noFill/>
                </a:ln>
                <a:solidFill>
                  <a:srgbClr val="0000CC"/>
                </a:solidFill>
                <a:effectLst/>
                <a:uLnTx/>
                <a:uFillTx/>
                <a:latin typeface="Times New Roman"/>
                <a:ea typeface="华文新魏"/>
              </a:rPr>
              <a:t>1</a:t>
            </a:r>
            <a:r>
              <a:rPr kumimoji="0" lang="pt-BR" altLang="zh-CN" i="0" u="none" strike="noStrike" kern="0" cap="none" spc="0" normalizeH="0" baseline="0" noProof="0" dirty="0">
                <a:ln>
                  <a:noFill/>
                </a:ln>
                <a:solidFill>
                  <a:srgbClr val="0000CC"/>
                </a:solidFill>
                <a:effectLst/>
                <a:uLnTx/>
                <a:uFillTx/>
                <a:latin typeface="Times New Roman"/>
                <a:ea typeface="华文新魏"/>
              </a:rPr>
              <a:t>]</a:t>
            </a:r>
            <a:r>
              <a:rPr kumimoji="0" lang="zh-CN" altLang="pt-BR" i="0" u="none" strike="noStrike" kern="0" cap="none" spc="0" normalizeH="0" baseline="-25000" noProof="0" dirty="0">
                <a:ln>
                  <a:noFill/>
                </a:ln>
                <a:solidFill>
                  <a:srgbClr val="0000CC"/>
                </a:solidFill>
                <a:effectLst/>
                <a:uLnTx/>
                <a:uFillTx/>
                <a:latin typeface="Times New Roman"/>
                <a:ea typeface="华文新魏"/>
              </a:rPr>
              <a:t>移</a:t>
            </a:r>
            <a:r>
              <a:rPr kumimoji="0" lang="zh-CN" altLang="pt-BR" i="0" u="none" strike="noStrike" kern="0" cap="none" spc="0" normalizeH="0" baseline="0" noProof="0" dirty="0">
                <a:ln>
                  <a:noFill/>
                </a:ln>
                <a:solidFill>
                  <a:srgbClr val="0000CC"/>
                </a:solidFill>
                <a:effectLst/>
                <a:uLnTx/>
                <a:uFillTx/>
                <a:latin typeface="Times New Roman"/>
                <a:ea typeface="华文新魏"/>
              </a:rPr>
              <a:t> </a:t>
            </a:r>
            <a:r>
              <a:rPr kumimoji="0" lang="pt-BR" altLang="zh-CN" i="0" u="none" strike="noStrike" kern="0" cap="none" spc="0" normalizeH="0" baseline="0" noProof="0" dirty="0">
                <a:ln>
                  <a:noFill/>
                </a:ln>
                <a:solidFill>
                  <a:srgbClr val="0000CC"/>
                </a:solidFill>
                <a:effectLst/>
                <a:uLnTx/>
                <a:uFillTx/>
                <a:latin typeface="Times New Roman"/>
                <a:ea typeface="华文新魏"/>
              </a:rPr>
              <a:t>– [E</a:t>
            </a:r>
            <a:r>
              <a:rPr kumimoji="0" lang="pt-BR" altLang="zh-CN" i="0" u="none" strike="noStrike" kern="0" cap="none" spc="0" normalizeH="0" baseline="-25000" noProof="0" dirty="0">
                <a:ln>
                  <a:noFill/>
                </a:ln>
                <a:solidFill>
                  <a:srgbClr val="0000CC"/>
                </a:solidFill>
                <a:effectLst/>
                <a:uLnTx/>
                <a:uFillTx/>
                <a:latin typeface="Times New Roman"/>
                <a:ea typeface="华文新魏"/>
              </a:rPr>
              <a:t>2</a:t>
            </a:r>
            <a:r>
              <a:rPr kumimoji="0" lang="pt-BR" altLang="zh-CN" i="0" u="none" strike="noStrike" kern="0" cap="none" spc="0" normalizeH="0" baseline="0" noProof="0" dirty="0">
                <a:ln>
                  <a:noFill/>
                </a:ln>
                <a:solidFill>
                  <a:srgbClr val="0000CC"/>
                </a:solidFill>
                <a:effectLst/>
                <a:uLnTx/>
                <a:uFillTx/>
                <a:latin typeface="Times New Roman"/>
                <a:ea typeface="华文新魏"/>
              </a:rPr>
              <a:t>]</a:t>
            </a:r>
            <a:r>
              <a:rPr kumimoji="0" lang="zh-CN" altLang="pt-BR" i="0" u="none" strike="noStrike" kern="0" cap="none" spc="0" normalizeH="0" baseline="-25000" noProof="0" dirty="0">
                <a:ln>
                  <a:noFill/>
                </a:ln>
                <a:solidFill>
                  <a:srgbClr val="0000CC"/>
                </a:solidFill>
                <a:effectLst/>
                <a:uLnTx/>
                <a:uFillTx/>
                <a:latin typeface="Times New Roman"/>
                <a:ea typeface="华文新魏"/>
              </a:rPr>
              <a:t>移</a:t>
            </a:r>
            <a:r>
              <a:rPr kumimoji="0" lang="zh-CN" altLang="pt-BR" i="0" u="none" strike="noStrike" kern="0" cap="none" spc="0" normalizeH="0" baseline="0" noProof="0" dirty="0">
                <a:ln>
                  <a:noFill/>
                </a:ln>
                <a:solidFill>
                  <a:srgbClr val="0000CC"/>
                </a:solidFill>
                <a:effectLst/>
                <a:uLnTx/>
                <a:uFillTx/>
                <a:latin typeface="Times New Roman"/>
                <a:ea typeface="华文新魏"/>
              </a:rPr>
              <a:t> </a:t>
            </a:r>
            <a:r>
              <a:rPr kumimoji="0" lang="pt-BR" altLang="zh-CN" i="0" u="none" strike="noStrike" kern="0" cap="none" spc="0" normalizeH="0" baseline="0" noProof="0" dirty="0">
                <a:ln>
                  <a:noFill/>
                </a:ln>
                <a:solidFill>
                  <a:srgbClr val="0000CC"/>
                </a:solidFill>
                <a:effectLst/>
                <a:uLnTx/>
                <a:uFillTx/>
                <a:latin typeface="Times New Roman"/>
                <a:ea typeface="华文新魏"/>
              </a:rPr>
              <a:t>+127 </a:t>
            </a:r>
            <a:endParaRPr kumimoji="0" lang="zh-CN" altLang="en-US" sz="2000" i="0" u="none" strike="noStrike" kern="0" cap="none" spc="0" normalizeH="0" baseline="0" noProof="0" dirty="0">
              <a:ln>
                <a:noFill/>
              </a:ln>
              <a:solidFill>
                <a:sysClr val="windowText" lastClr="000000"/>
              </a:solidFill>
              <a:effectLst/>
              <a:uLnTx/>
              <a:uFillTx/>
            </a:endParaRPr>
          </a:p>
        </p:txBody>
      </p:sp>
      <p:sp>
        <p:nvSpPr>
          <p:cNvPr id="30" name="矩形 29"/>
          <p:cNvSpPr/>
          <p:nvPr/>
        </p:nvSpPr>
        <p:spPr>
          <a:xfrm>
            <a:off x="2717922" y="4706428"/>
            <a:ext cx="6689652" cy="566309"/>
          </a:xfrm>
          <a:prstGeom prst="rect">
            <a:avLst/>
          </a:prstGeom>
        </p:spPr>
        <p:txBody>
          <a:bodyPr wrap="none">
            <a:spAutoFit/>
          </a:bodyPr>
          <a:lstStyle/>
          <a:p>
            <a:pPr marL="179388" lvl="0" indent="-179388" algn="l" eaLnBrk="0" hangingPunct="0">
              <a:lnSpc>
                <a:spcPct val="110000"/>
              </a:lnSpc>
              <a:spcBef>
                <a:spcPts val="600"/>
              </a:spcBef>
            </a:pPr>
            <a:r>
              <a:rPr lang="pt-BR" altLang="zh-CN" kern="0" dirty="0">
                <a:solidFill>
                  <a:srgbClr val="0000CC"/>
                </a:solidFill>
                <a:latin typeface="Times New Roman"/>
                <a:ea typeface="华文新魏"/>
              </a:rPr>
              <a:t>= ([E</a:t>
            </a:r>
            <a:r>
              <a:rPr lang="pt-BR" altLang="zh-CN" kern="0" baseline="-25000" dirty="0">
                <a:solidFill>
                  <a:srgbClr val="0000CC"/>
                </a:solidFill>
                <a:latin typeface="Times New Roman"/>
                <a:ea typeface="华文新魏"/>
              </a:rPr>
              <a:t>1</a:t>
            </a:r>
            <a:r>
              <a:rPr lang="pt-BR" altLang="zh-CN" kern="0" dirty="0">
                <a:solidFill>
                  <a:srgbClr val="0000CC"/>
                </a:solidFill>
                <a:latin typeface="Times New Roman"/>
                <a:ea typeface="华文新魏"/>
              </a:rPr>
              <a:t>]</a:t>
            </a:r>
            <a:r>
              <a:rPr lang="zh-CN" altLang="pt-BR" kern="0" baseline="-25000" dirty="0">
                <a:solidFill>
                  <a:srgbClr val="0000CC"/>
                </a:solidFill>
                <a:latin typeface="Times New Roman"/>
                <a:ea typeface="华文新魏"/>
              </a:rPr>
              <a:t>移</a:t>
            </a:r>
            <a:r>
              <a:rPr lang="zh-CN" altLang="pt-BR" kern="0" dirty="0">
                <a:solidFill>
                  <a:srgbClr val="0000CC"/>
                </a:solidFill>
                <a:latin typeface="Times New Roman"/>
                <a:ea typeface="华文新魏"/>
              </a:rPr>
              <a:t> </a:t>
            </a:r>
            <a:r>
              <a:rPr lang="pt-BR" altLang="zh-CN" kern="0" dirty="0">
                <a:solidFill>
                  <a:srgbClr val="0000CC"/>
                </a:solidFill>
                <a:latin typeface="Times New Roman"/>
                <a:ea typeface="华文新魏"/>
              </a:rPr>
              <a:t>+ [–[E</a:t>
            </a:r>
            <a:r>
              <a:rPr lang="pt-BR" altLang="zh-CN" kern="0" baseline="-25000" dirty="0">
                <a:solidFill>
                  <a:srgbClr val="0000CC"/>
                </a:solidFill>
                <a:latin typeface="Times New Roman"/>
                <a:ea typeface="华文新魏"/>
              </a:rPr>
              <a:t>2</a:t>
            </a:r>
            <a:r>
              <a:rPr lang="pt-BR" altLang="zh-CN" kern="0" dirty="0">
                <a:solidFill>
                  <a:srgbClr val="0000CC"/>
                </a:solidFill>
                <a:latin typeface="Times New Roman"/>
                <a:ea typeface="华文新魏"/>
              </a:rPr>
              <a:t>]</a:t>
            </a:r>
            <a:r>
              <a:rPr lang="zh-CN" altLang="pt-BR" kern="0" baseline="-25000" dirty="0">
                <a:solidFill>
                  <a:srgbClr val="0000CC"/>
                </a:solidFill>
                <a:latin typeface="Times New Roman"/>
                <a:ea typeface="华文新魏"/>
              </a:rPr>
              <a:t>移</a:t>
            </a:r>
            <a:r>
              <a:rPr lang="pt-BR" altLang="zh-CN" kern="0" dirty="0">
                <a:solidFill>
                  <a:srgbClr val="0000CC"/>
                </a:solidFill>
                <a:latin typeface="Times New Roman"/>
                <a:ea typeface="华文新魏"/>
              </a:rPr>
              <a:t>]</a:t>
            </a:r>
            <a:r>
              <a:rPr lang="zh-CN" altLang="pt-BR" kern="0" baseline="-25000" dirty="0">
                <a:solidFill>
                  <a:srgbClr val="0000CC"/>
                </a:solidFill>
                <a:latin typeface="Times New Roman"/>
                <a:ea typeface="华文新魏"/>
              </a:rPr>
              <a:t>补</a:t>
            </a:r>
            <a:r>
              <a:rPr lang="pt-BR" altLang="zh-CN" kern="0" dirty="0">
                <a:solidFill>
                  <a:srgbClr val="0000CC"/>
                </a:solidFill>
                <a:latin typeface="Times New Roman"/>
                <a:ea typeface="华文新魏"/>
              </a:rPr>
              <a:t>+ 01111111B) mod 2</a:t>
            </a:r>
            <a:r>
              <a:rPr lang="pt-BR" altLang="zh-CN" kern="0" baseline="30000" dirty="0">
                <a:solidFill>
                  <a:srgbClr val="0000CC"/>
                </a:solidFill>
                <a:latin typeface="Times New Roman"/>
                <a:ea typeface="华文新魏"/>
              </a:rPr>
              <a:t>8</a:t>
            </a:r>
            <a:endParaRPr lang="en-US" altLang="zh-CN" kern="0" dirty="0">
              <a:solidFill>
                <a:srgbClr val="0000CC"/>
              </a:solidFill>
              <a:latin typeface="Times New Roman"/>
              <a:ea typeface="华文新魏"/>
            </a:endParaRPr>
          </a:p>
        </p:txBody>
      </p:sp>
      <p:sp>
        <p:nvSpPr>
          <p:cNvPr id="27" name="内容占位符 2"/>
          <p:cNvSpPr txBox="1">
            <a:spLocks/>
          </p:cNvSpPr>
          <p:nvPr/>
        </p:nvSpPr>
        <p:spPr>
          <a:xfrm>
            <a:off x="539750" y="908720"/>
            <a:ext cx="10920052" cy="5040312"/>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Aft>
                <a:spcPts val="0"/>
              </a:spcAft>
            </a:pPr>
            <a:r>
              <a:rPr lang="zh-CN" altLang="en-US" b="0" dirty="0"/>
              <a:t>阶码相减（单精度浮点除法）</a:t>
            </a:r>
            <a:endParaRPr lang="en-US" altLang="zh-CN" b="0" dirty="0"/>
          </a:p>
          <a:p>
            <a:pPr fontAlgn="auto">
              <a:lnSpc>
                <a:spcPct val="100000"/>
              </a:lnSpc>
              <a:spcAft>
                <a:spcPts val="0"/>
              </a:spcAft>
            </a:pPr>
            <a:endParaRPr lang="en-US" altLang="zh-CN" b="0" dirty="0"/>
          </a:p>
          <a:p>
            <a:pPr fontAlgn="auto">
              <a:lnSpc>
                <a:spcPct val="100000"/>
              </a:lnSpc>
              <a:spcAft>
                <a:spcPts val="0"/>
              </a:spcAft>
            </a:pPr>
            <a:endParaRPr lang="en-US" altLang="zh-CN" b="0" dirty="0"/>
          </a:p>
        </p:txBody>
      </p:sp>
      <p:cxnSp>
        <p:nvCxnSpPr>
          <p:cNvPr id="24"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25"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74701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up)">
                                      <p:cBhvr>
                                        <p:cTn id="12" dur="500"/>
                                        <p:tgtEl>
                                          <p:spTgt spid="3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8" grpId="0"/>
      <p:bldP spid="20" grpId="0"/>
      <p:bldP spid="23" grpId="0"/>
      <p:bldP spid="26" grpId="0"/>
      <p:bldP spid="3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txBox="1">
            <a:spLocks/>
          </p:cNvSpPr>
          <p:nvPr/>
        </p:nvSpPr>
        <p:spPr>
          <a:xfrm>
            <a:off x="539750" y="908720"/>
            <a:ext cx="10920052" cy="5040312"/>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Aft>
                <a:spcPts val="0"/>
              </a:spcAft>
            </a:pPr>
            <a:r>
              <a:rPr lang="zh-CN" altLang="en-US" b="0" dirty="0"/>
              <a:t>阶码相减（单精度浮点除法）</a:t>
            </a:r>
            <a:endParaRPr lang="en-US" altLang="zh-CN" b="0" dirty="0"/>
          </a:p>
          <a:p>
            <a:pPr fontAlgn="auto">
              <a:lnSpc>
                <a:spcPct val="100000"/>
              </a:lnSpc>
              <a:spcAft>
                <a:spcPts val="0"/>
              </a:spcAft>
            </a:pPr>
            <a:endParaRPr lang="en-US" altLang="zh-CN" b="0" dirty="0"/>
          </a:p>
          <a:p>
            <a:pPr fontAlgn="auto">
              <a:lnSpc>
                <a:spcPct val="100000"/>
              </a:lnSpc>
              <a:spcAft>
                <a:spcPts val="0"/>
              </a:spcAft>
            </a:pPr>
            <a:endParaRPr lang="en-US" altLang="zh-CN" b="0" dirty="0"/>
          </a:p>
        </p:txBody>
      </p:sp>
      <p:sp>
        <p:nvSpPr>
          <p:cNvPr id="2" name="标题 1"/>
          <p:cNvSpPr>
            <a:spLocks noGrp="1"/>
          </p:cNvSpPr>
          <p:nvPr>
            <p:ph type="title"/>
          </p:nvPr>
        </p:nvSpPr>
        <p:spPr/>
        <p:txBody>
          <a:bodyPr/>
          <a:lstStyle/>
          <a:p>
            <a:r>
              <a:rPr lang="en-US" altLang="zh-CN" dirty="0"/>
              <a:t>1. </a:t>
            </a:r>
            <a:r>
              <a:rPr lang="zh-CN" altLang="en-US" dirty="0"/>
              <a:t>阶码运算</a:t>
            </a:r>
          </a:p>
        </p:txBody>
      </p:sp>
      <p:sp>
        <p:nvSpPr>
          <p:cNvPr id="15" name="矩形 14"/>
          <p:cNvSpPr/>
          <p:nvPr/>
        </p:nvSpPr>
        <p:spPr>
          <a:xfrm>
            <a:off x="514586" y="1556792"/>
            <a:ext cx="11640132" cy="738664"/>
          </a:xfrm>
          <a:prstGeom prst="rect">
            <a:avLst/>
          </a:prstGeom>
        </p:spPr>
        <p:txBody>
          <a:bodyPr wrap="square">
            <a:spAutoFit/>
          </a:bodyPr>
          <a:lstStyle/>
          <a:p>
            <a:pPr algn="l">
              <a:lnSpc>
                <a:spcPct val="150000"/>
              </a:lnSpc>
            </a:pPr>
            <a:r>
              <a:rPr lang="zh-CN" altLang="en-US" b="0" dirty="0">
                <a:latin typeface="+mn-ea"/>
                <a:ea typeface="+mn-ea"/>
              </a:rPr>
              <a:t>例：若两个</a:t>
            </a:r>
            <a:r>
              <a:rPr lang="en-US" altLang="zh-CN" b="0" dirty="0">
                <a:latin typeface="+mn-ea"/>
                <a:ea typeface="+mn-ea"/>
              </a:rPr>
              <a:t>IEEE754</a:t>
            </a:r>
            <a:r>
              <a:rPr lang="zh-CN" altLang="en-US" b="0" dirty="0">
                <a:latin typeface="+mn-ea"/>
                <a:ea typeface="+mn-ea"/>
              </a:rPr>
              <a:t>操作数的阶码分别为</a:t>
            </a:r>
            <a:r>
              <a:rPr lang="en-US" altLang="zh-CN" b="0" dirty="0">
                <a:latin typeface="+mn-ea"/>
                <a:ea typeface="+mn-ea"/>
              </a:rPr>
              <a:t>10</a:t>
            </a:r>
            <a:r>
              <a:rPr lang="zh-CN" altLang="en-US" b="0" dirty="0">
                <a:latin typeface="+mn-ea"/>
                <a:ea typeface="+mn-ea"/>
              </a:rPr>
              <a:t>和－</a:t>
            </a:r>
            <a:r>
              <a:rPr lang="en-US" altLang="zh-CN" b="0" dirty="0">
                <a:latin typeface="+mn-ea"/>
                <a:ea typeface="+mn-ea"/>
              </a:rPr>
              <a:t>5</a:t>
            </a:r>
            <a:r>
              <a:rPr lang="zh-CN" altLang="en-US" b="0" dirty="0">
                <a:latin typeface="+mn-ea"/>
                <a:ea typeface="+mn-ea"/>
              </a:rPr>
              <a:t>，求</a:t>
            </a:r>
            <a:r>
              <a:rPr lang="en-US" altLang="zh-CN" b="0" dirty="0">
                <a:latin typeface="+mn-ea"/>
                <a:ea typeface="+mn-ea"/>
              </a:rPr>
              <a:t>10- (</a:t>
            </a:r>
            <a:r>
              <a:rPr lang="zh-CN" altLang="en-US" b="0" dirty="0">
                <a:latin typeface="+mn-ea"/>
                <a:ea typeface="+mn-ea"/>
              </a:rPr>
              <a:t>－</a:t>
            </a:r>
            <a:r>
              <a:rPr lang="en-US" altLang="zh-CN" b="0" dirty="0">
                <a:latin typeface="+mn-ea"/>
                <a:ea typeface="+mn-ea"/>
              </a:rPr>
              <a:t>5)</a:t>
            </a:r>
            <a:r>
              <a:rPr lang="zh-CN" altLang="en-US" b="0" dirty="0">
                <a:latin typeface="+mn-ea"/>
                <a:ea typeface="+mn-ea"/>
              </a:rPr>
              <a:t> 的移码</a:t>
            </a:r>
            <a:endParaRPr lang="en-US" altLang="zh-CN" b="0" dirty="0">
              <a:latin typeface="+mn-ea"/>
              <a:ea typeface="+mn-ea"/>
            </a:endParaRPr>
          </a:p>
        </p:txBody>
      </p:sp>
      <p:sp>
        <p:nvSpPr>
          <p:cNvPr id="20" name="矩形 19"/>
          <p:cNvSpPr/>
          <p:nvPr/>
        </p:nvSpPr>
        <p:spPr>
          <a:xfrm>
            <a:off x="1270670" y="2204864"/>
            <a:ext cx="9757083" cy="1423467"/>
          </a:xfrm>
          <a:prstGeom prst="rect">
            <a:avLst/>
          </a:prstGeom>
        </p:spPr>
        <p:txBody>
          <a:bodyPr wrap="square">
            <a:spAutoFit/>
          </a:bodyPr>
          <a:lstStyle/>
          <a:p>
            <a:pPr lvl="0" algn="l">
              <a:lnSpc>
                <a:spcPct val="150000"/>
              </a:lnSpc>
              <a:spcBef>
                <a:spcPts val="300"/>
              </a:spcBef>
            </a:pPr>
            <a:r>
              <a:rPr lang="pt-BR" altLang="zh-CN" kern="0" dirty="0">
                <a:solidFill>
                  <a:srgbClr val="0000CC"/>
                </a:solidFill>
                <a:latin typeface="Times New Roman"/>
                <a:ea typeface="华文新魏"/>
              </a:rPr>
              <a:t>[E</a:t>
            </a:r>
            <a:r>
              <a:rPr lang="pt-BR" altLang="zh-CN" kern="0" baseline="-25000" dirty="0">
                <a:solidFill>
                  <a:srgbClr val="0000CC"/>
                </a:solidFill>
                <a:latin typeface="Times New Roman"/>
                <a:ea typeface="华文新魏"/>
              </a:rPr>
              <a:t>1</a:t>
            </a:r>
            <a:r>
              <a:rPr lang="pt-BR" altLang="zh-CN" kern="0" dirty="0">
                <a:solidFill>
                  <a:srgbClr val="0000CC"/>
                </a:solidFill>
                <a:latin typeface="Times New Roman"/>
                <a:ea typeface="华文新魏"/>
              </a:rPr>
              <a:t>]</a:t>
            </a:r>
            <a:r>
              <a:rPr lang="zh-CN" altLang="pt-BR" kern="0" baseline="-25000" dirty="0">
                <a:solidFill>
                  <a:srgbClr val="0000CC"/>
                </a:solidFill>
                <a:latin typeface="Times New Roman"/>
                <a:ea typeface="华文新魏"/>
              </a:rPr>
              <a:t>移</a:t>
            </a:r>
            <a:r>
              <a:rPr lang="en-US" altLang="zh-CN" dirty="0">
                <a:solidFill>
                  <a:srgbClr val="001D96"/>
                </a:solidFill>
                <a:latin typeface="Times New Roman" panose="02020603050405020304" pitchFamily="18" charset="0"/>
                <a:ea typeface="华文新魏" panose="02010800040101010101" pitchFamily="2" charset="-122"/>
              </a:rPr>
              <a:t> </a:t>
            </a:r>
            <a:r>
              <a:rPr lang="en-US" altLang="zh-CN" kern="0" dirty="0">
                <a:solidFill>
                  <a:srgbClr val="0000CC"/>
                </a:solidFill>
                <a:latin typeface="Times New Roman"/>
                <a:ea typeface="华文新魏"/>
              </a:rPr>
              <a:t>= 127+10 =137=1000 1001B</a:t>
            </a:r>
            <a:endParaRPr lang="zh-CN" altLang="en-US" kern="0" dirty="0">
              <a:solidFill>
                <a:srgbClr val="0000CC"/>
              </a:solidFill>
              <a:latin typeface="Times New Roman"/>
              <a:ea typeface="华文新魏"/>
            </a:endParaRPr>
          </a:p>
          <a:p>
            <a:pPr lvl="0" algn="l">
              <a:lnSpc>
                <a:spcPct val="150000"/>
              </a:lnSpc>
              <a:spcBef>
                <a:spcPts val="300"/>
              </a:spcBef>
            </a:pPr>
            <a:r>
              <a:rPr lang="pt-BR" altLang="zh-CN" kern="0" dirty="0">
                <a:solidFill>
                  <a:srgbClr val="0000CC"/>
                </a:solidFill>
                <a:latin typeface="Times New Roman"/>
                <a:ea typeface="华文新魏"/>
              </a:rPr>
              <a:t>[E</a:t>
            </a:r>
            <a:r>
              <a:rPr lang="en-US" altLang="zh-CN" kern="0" baseline="-25000" dirty="0">
                <a:solidFill>
                  <a:srgbClr val="0000CC"/>
                </a:solidFill>
                <a:latin typeface="Times New Roman"/>
                <a:ea typeface="华文新魏"/>
              </a:rPr>
              <a:t>2</a:t>
            </a:r>
            <a:r>
              <a:rPr lang="pt-BR" altLang="zh-CN" kern="0" dirty="0">
                <a:solidFill>
                  <a:srgbClr val="0000CC"/>
                </a:solidFill>
                <a:latin typeface="Times New Roman"/>
                <a:ea typeface="华文新魏"/>
              </a:rPr>
              <a:t>]</a:t>
            </a:r>
            <a:r>
              <a:rPr lang="zh-CN" altLang="pt-BR" kern="0" baseline="-25000" dirty="0">
                <a:solidFill>
                  <a:srgbClr val="0000CC"/>
                </a:solidFill>
                <a:latin typeface="Times New Roman"/>
                <a:ea typeface="华文新魏"/>
              </a:rPr>
              <a:t>移</a:t>
            </a:r>
            <a:r>
              <a:rPr lang="en-US" altLang="zh-CN" kern="0" dirty="0">
                <a:solidFill>
                  <a:srgbClr val="0000CC"/>
                </a:solidFill>
                <a:latin typeface="Times New Roman"/>
                <a:ea typeface="华文新魏"/>
              </a:rPr>
              <a:t> = 127+(–5)=122= 01111010B</a:t>
            </a:r>
            <a:endParaRPr lang="zh-CN" altLang="en-US" kern="0" dirty="0">
              <a:solidFill>
                <a:srgbClr val="0000CC"/>
              </a:solidFill>
              <a:latin typeface="Times New Roman"/>
              <a:ea typeface="华文新魏"/>
            </a:endParaRPr>
          </a:p>
        </p:txBody>
      </p:sp>
      <p:sp>
        <p:nvSpPr>
          <p:cNvPr id="23" name="矩形 22"/>
          <p:cNvSpPr/>
          <p:nvPr/>
        </p:nvSpPr>
        <p:spPr>
          <a:xfrm>
            <a:off x="1270670" y="3607352"/>
            <a:ext cx="5466561" cy="693523"/>
          </a:xfrm>
          <a:prstGeom prst="rect">
            <a:avLst/>
          </a:prstGeom>
        </p:spPr>
        <p:txBody>
          <a:bodyPr wrap="none">
            <a:spAutoFit/>
          </a:bodyPr>
          <a:lstStyle/>
          <a:p>
            <a:r>
              <a:rPr lang="pt-BR" altLang="zh-CN" kern="0" dirty="0">
                <a:solidFill>
                  <a:srgbClr val="0000CC"/>
                </a:solidFill>
                <a:latin typeface="Times New Roman"/>
                <a:ea typeface="华文新魏"/>
              </a:rPr>
              <a:t>[E</a:t>
            </a:r>
            <a:r>
              <a:rPr lang="pt-BR" altLang="zh-CN" kern="0" baseline="-25000" dirty="0">
                <a:solidFill>
                  <a:srgbClr val="0000CC"/>
                </a:solidFill>
                <a:latin typeface="Times New Roman"/>
                <a:ea typeface="华文新魏"/>
              </a:rPr>
              <a:t>1</a:t>
            </a:r>
            <a:r>
              <a:rPr lang="pt-BR" altLang="zh-CN" kern="0" dirty="0">
                <a:solidFill>
                  <a:srgbClr val="0000CC"/>
                </a:solidFill>
                <a:latin typeface="Times New Roman"/>
                <a:ea typeface="华文新魏"/>
              </a:rPr>
              <a:t>+ E</a:t>
            </a:r>
            <a:r>
              <a:rPr lang="pt-BR" altLang="zh-CN" kern="0" baseline="-25000" dirty="0">
                <a:solidFill>
                  <a:srgbClr val="0000CC"/>
                </a:solidFill>
                <a:latin typeface="Times New Roman"/>
                <a:ea typeface="华文新魏"/>
              </a:rPr>
              <a:t>2</a:t>
            </a:r>
            <a:r>
              <a:rPr lang="pt-BR" altLang="zh-CN" kern="0" dirty="0">
                <a:solidFill>
                  <a:srgbClr val="0000CC"/>
                </a:solidFill>
                <a:latin typeface="Times New Roman"/>
                <a:ea typeface="华文新魏"/>
              </a:rPr>
              <a:t>]</a:t>
            </a:r>
            <a:r>
              <a:rPr lang="zh-CN" altLang="pt-BR" kern="0" baseline="-25000" dirty="0">
                <a:solidFill>
                  <a:srgbClr val="0000CC"/>
                </a:solidFill>
                <a:latin typeface="Times New Roman"/>
                <a:ea typeface="华文新魏"/>
              </a:rPr>
              <a:t>移</a:t>
            </a:r>
            <a:r>
              <a:rPr lang="zh-CN" altLang="pt-BR" kern="0" dirty="0">
                <a:solidFill>
                  <a:srgbClr val="0000CC"/>
                </a:solidFill>
                <a:latin typeface="Times New Roman"/>
                <a:ea typeface="华文新魏"/>
              </a:rPr>
              <a:t> </a:t>
            </a:r>
            <a:r>
              <a:rPr lang="pt-BR" altLang="zh-CN" kern="0" dirty="0">
                <a:solidFill>
                  <a:srgbClr val="0000CC"/>
                </a:solidFill>
                <a:latin typeface="Times New Roman"/>
                <a:ea typeface="华文新魏"/>
              </a:rPr>
              <a:t>= [E</a:t>
            </a:r>
            <a:r>
              <a:rPr lang="pt-BR" altLang="zh-CN" kern="0" baseline="-25000" dirty="0">
                <a:solidFill>
                  <a:srgbClr val="0000CC"/>
                </a:solidFill>
                <a:latin typeface="Times New Roman"/>
                <a:ea typeface="华文新魏"/>
              </a:rPr>
              <a:t>1</a:t>
            </a:r>
            <a:r>
              <a:rPr lang="pt-BR" altLang="zh-CN" kern="0" dirty="0">
                <a:solidFill>
                  <a:srgbClr val="0000CC"/>
                </a:solidFill>
                <a:latin typeface="Times New Roman"/>
                <a:ea typeface="华文新魏"/>
              </a:rPr>
              <a:t>]</a:t>
            </a:r>
            <a:r>
              <a:rPr lang="zh-CN" altLang="pt-BR" kern="0" baseline="-25000" dirty="0">
                <a:solidFill>
                  <a:srgbClr val="0000CC"/>
                </a:solidFill>
                <a:latin typeface="Times New Roman"/>
                <a:ea typeface="华文新魏"/>
              </a:rPr>
              <a:t>移</a:t>
            </a:r>
            <a:r>
              <a:rPr lang="zh-CN" altLang="pt-BR" kern="0" dirty="0">
                <a:solidFill>
                  <a:srgbClr val="FF0000"/>
                </a:solidFill>
                <a:latin typeface="Times New Roman"/>
                <a:ea typeface="华文新魏"/>
              </a:rPr>
              <a:t> </a:t>
            </a:r>
            <a:r>
              <a:rPr lang="pt-BR" altLang="zh-CN" kern="0" dirty="0">
                <a:solidFill>
                  <a:srgbClr val="0000CC"/>
                </a:solidFill>
                <a:latin typeface="Times New Roman"/>
                <a:ea typeface="华文新魏"/>
              </a:rPr>
              <a:t>+ [</a:t>
            </a:r>
            <a:r>
              <a:rPr lang="en-US" altLang="zh-CN" kern="0" dirty="0">
                <a:solidFill>
                  <a:srgbClr val="0000CC"/>
                </a:solidFill>
                <a:latin typeface="Times New Roman"/>
                <a:ea typeface="华文新魏"/>
              </a:rPr>
              <a:t>-</a:t>
            </a:r>
            <a:r>
              <a:rPr lang="pt-BR" altLang="zh-CN" kern="0" dirty="0">
                <a:solidFill>
                  <a:srgbClr val="0000CC"/>
                </a:solidFill>
                <a:latin typeface="Times New Roman"/>
                <a:ea typeface="华文新魏"/>
              </a:rPr>
              <a:t>[E</a:t>
            </a:r>
            <a:r>
              <a:rPr lang="pt-BR" altLang="zh-CN" kern="0" baseline="-25000" dirty="0">
                <a:solidFill>
                  <a:srgbClr val="0000CC"/>
                </a:solidFill>
                <a:latin typeface="Times New Roman"/>
                <a:ea typeface="华文新魏"/>
              </a:rPr>
              <a:t>2</a:t>
            </a:r>
            <a:r>
              <a:rPr lang="pt-BR" altLang="zh-CN" kern="0" dirty="0">
                <a:solidFill>
                  <a:srgbClr val="0000CC"/>
                </a:solidFill>
                <a:latin typeface="Times New Roman"/>
                <a:ea typeface="华文新魏"/>
              </a:rPr>
              <a:t>]</a:t>
            </a:r>
            <a:r>
              <a:rPr lang="zh-CN" altLang="pt-BR" kern="0" baseline="-25000" dirty="0">
                <a:solidFill>
                  <a:srgbClr val="0000CC"/>
                </a:solidFill>
                <a:latin typeface="Times New Roman"/>
                <a:ea typeface="华文新魏"/>
              </a:rPr>
              <a:t>移</a:t>
            </a:r>
            <a:r>
              <a:rPr lang="pt-BR" altLang="zh-CN" kern="0" dirty="0">
                <a:solidFill>
                  <a:srgbClr val="0000CC"/>
                </a:solidFill>
                <a:latin typeface="Times New Roman"/>
                <a:ea typeface="华文新魏"/>
              </a:rPr>
              <a:t>]</a:t>
            </a:r>
            <a:r>
              <a:rPr lang="zh-CN" altLang="en-US" kern="0" baseline="-25000" dirty="0">
                <a:solidFill>
                  <a:srgbClr val="0000CC"/>
                </a:solidFill>
                <a:latin typeface="Times New Roman"/>
                <a:ea typeface="华文新魏"/>
              </a:rPr>
              <a:t>补</a:t>
            </a:r>
            <a:r>
              <a:rPr lang="pt-BR" altLang="zh-CN" kern="0" dirty="0">
                <a:solidFill>
                  <a:srgbClr val="0000CC"/>
                </a:solidFill>
                <a:latin typeface="Times New Roman"/>
                <a:ea typeface="华文新魏"/>
              </a:rPr>
              <a:t>+12</a:t>
            </a:r>
            <a:r>
              <a:rPr lang="en-US" altLang="zh-CN" kern="0" dirty="0">
                <a:solidFill>
                  <a:srgbClr val="0000CC"/>
                </a:solidFill>
                <a:latin typeface="Times New Roman"/>
                <a:ea typeface="华文新魏"/>
              </a:rPr>
              <a:t>7</a:t>
            </a:r>
            <a:endParaRPr lang="zh-CN" altLang="en-US" kern="0" dirty="0">
              <a:solidFill>
                <a:srgbClr val="0000CC"/>
              </a:solidFill>
              <a:latin typeface="Times New Roman"/>
              <a:ea typeface="华文新魏"/>
            </a:endParaRPr>
          </a:p>
        </p:txBody>
      </p:sp>
      <p:sp>
        <p:nvSpPr>
          <p:cNvPr id="33" name="矩形 32"/>
          <p:cNvSpPr/>
          <p:nvPr/>
        </p:nvSpPr>
        <p:spPr>
          <a:xfrm>
            <a:off x="514586" y="2260014"/>
            <a:ext cx="4874225" cy="662554"/>
          </a:xfrm>
          <a:prstGeom prst="rect">
            <a:avLst/>
          </a:prstGeom>
        </p:spPr>
        <p:txBody>
          <a:bodyPr wrap="square">
            <a:spAutoFit/>
          </a:bodyPr>
          <a:lstStyle/>
          <a:p>
            <a:pPr algn="l">
              <a:lnSpc>
                <a:spcPct val="150000"/>
              </a:lnSpc>
            </a:pPr>
            <a:r>
              <a:rPr lang="zh-CN" altLang="en-US" b="0" dirty="0">
                <a:latin typeface="+mn-ea"/>
                <a:ea typeface="+mn-ea"/>
              </a:rPr>
              <a:t>解：</a:t>
            </a:r>
            <a:endParaRPr lang="en-US" altLang="zh-CN" b="0" dirty="0">
              <a:latin typeface="+mn-ea"/>
              <a:ea typeface="+mn-ea"/>
            </a:endParaRPr>
          </a:p>
        </p:txBody>
      </p:sp>
      <p:sp>
        <p:nvSpPr>
          <p:cNvPr id="26" name="矩形 25"/>
          <p:cNvSpPr/>
          <p:nvPr/>
        </p:nvSpPr>
        <p:spPr>
          <a:xfrm>
            <a:off x="2566814" y="4348046"/>
            <a:ext cx="7730594" cy="738664"/>
          </a:xfrm>
          <a:prstGeom prst="rect">
            <a:avLst/>
          </a:prstGeom>
        </p:spPr>
        <p:txBody>
          <a:bodyPr wrap="square">
            <a:spAutoFit/>
          </a:bodyPr>
          <a:lstStyle/>
          <a:p>
            <a:pPr>
              <a:lnSpc>
                <a:spcPct val="150000"/>
              </a:lnSpc>
            </a:pPr>
            <a:r>
              <a:rPr lang="en-US" altLang="zh-CN" kern="0" dirty="0">
                <a:solidFill>
                  <a:srgbClr val="0000CC"/>
                </a:solidFill>
                <a:latin typeface="Times New Roman"/>
                <a:ea typeface="华文新魏"/>
              </a:rPr>
              <a:t>= 1000 1001 +  1000 0110 + 0111 1111(mod 2</a:t>
            </a:r>
            <a:r>
              <a:rPr lang="en-US" altLang="zh-CN" kern="0" baseline="30000" dirty="0">
                <a:solidFill>
                  <a:srgbClr val="0000CC"/>
                </a:solidFill>
                <a:latin typeface="Times New Roman"/>
                <a:ea typeface="华文新魏"/>
              </a:rPr>
              <a:t>8</a:t>
            </a:r>
            <a:r>
              <a:rPr lang="en-US" altLang="zh-CN" kern="0" dirty="0">
                <a:solidFill>
                  <a:srgbClr val="0000CC"/>
                </a:solidFill>
                <a:latin typeface="Times New Roman"/>
                <a:ea typeface="华文新魏"/>
              </a:rPr>
              <a:t>)</a:t>
            </a:r>
            <a:endParaRPr lang="zh-CN" altLang="en-US" kern="0" dirty="0">
              <a:solidFill>
                <a:srgbClr val="0000CC"/>
              </a:solidFill>
              <a:latin typeface="Times New Roman"/>
              <a:ea typeface="华文新魏"/>
            </a:endParaRPr>
          </a:p>
        </p:txBody>
      </p:sp>
      <p:sp>
        <p:nvSpPr>
          <p:cNvPr id="29" name="矩形 28"/>
          <p:cNvSpPr/>
          <p:nvPr/>
        </p:nvSpPr>
        <p:spPr>
          <a:xfrm>
            <a:off x="2855827" y="4935545"/>
            <a:ext cx="3347391" cy="693523"/>
          </a:xfrm>
          <a:prstGeom prst="rect">
            <a:avLst/>
          </a:prstGeom>
        </p:spPr>
        <p:txBody>
          <a:bodyPr wrap="none">
            <a:spAutoFit/>
          </a:bodyPr>
          <a:lstStyle/>
          <a:p>
            <a:r>
              <a:rPr lang="en-US" altLang="zh-CN" kern="0" dirty="0">
                <a:solidFill>
                  <a:srgbClr val="0000CC"/>
                </a:solidFill>
                <a:latin typeface="Times New Roman"/>
                <a:ea typeface="华文新魏"/>
              </a:rPr>
              <a:t>= 1000 1110B  = 142</a:t>
            </a:r>
            <a:r>
              <a:rPr lang="zh-CN" altLang="en-US" kern="0" dirty="0">
                <a:solidFill>
                  <a:srgbClr val="0000CC"/>
                </a:solidFill>
                <a:latin typeface="Times New Roman"/>
                <a:ea typeface="华文新魏"/>
              </a:rPr>
              <a:t> </a:t>
            </a:r>
          </a:p>
        </p:txBody>
      </p:sp>
      <p:sp>
        <p:nvSpPr>
          <p:cNvPr id="30" name="矩形 29"/>
          <p:cNvSpPr/>
          <p:nvPr/>
        </p:nvSpPr>
        <p:spPr>
          <a:xfrm>
            <a:off x="1270670" y="5996203"/>
            <a:ext cx="9026738" cy="523220"/>
          </a:xfrm>
          <a:prstGeom prst="rect">
            <a:avLst/>
          </a:prstGeom>
        </p:spPr>
        <p:txBody>
          <a:bodyPr wrap="square">
            <a:spAutoFit/>
          </a:bodyPr>
          <a:lstStyle/>
          <a:p>
            <a:pPr>
              <a:lnSpc>
                <a:spcPct val="100000"/>
              </a:lnSpc>
            </a:pPr>
            <a:r>
              <a:rPr lang="zh-CN" altLang="en-US" kern="0" dirty="0">
                <a:solidFill>
                  <a:srgbClr val="0000CC"/>
                </a:solidFill>
                <a:latin typeface="Times New Roman"/>
                <a:ea typeface="华文新魏"/>
              </a:rPr>
              <a:t>其阶码的差为</a:t>
            </a:r>
            <a:r>
              <a:rPr lang="en-US" altLang="zh-CN" kern="0" dirty="0">
                <a:solidFill>
                  <a:srgbClr val="0000CC"/>
                </a:solidFill>
                <a:latin typeface="Times New Roman"/>
                <a:ea typeface="华文新魏"/>
              </a:rPr>
              <a:t>142–127 = 15</a:t>
            </a:r>
            <a:r>
              <a:rPr lang="zh-CN" altLang="en-US" kern="0" dirty="0">
                <a:solidFill>
                  <a:srgbClr val="0000CC"/>
                </a:solidFill>
                <a:latin typeface="Times New Roman"/>
                <a:ea typeface="华文新魏"/>
              </a:rPr>
              <a:t>，正好等于</a:t>
            </a:r>
            <a:r>
              <a:rPr lang="en-US" altLang="zh-CN" kern="0" dirty="0">
                <a:solidFill>
                  <a:srgbClr val="0000CC"/>
                </a:solidFill>
                <a:latin typeface="Times New Roman"/>
                <a:ea typeface="华文新魏"/>
              </a:rPr>
              <a:t>10 - (–5) = 15</a:t>
            </a:r>
            <a:endParaRPr lang="zh-CN" altLang="en-US" kern="0" dirty="0">
              <a:solidFill>
                <a:srgbClr val="0000CC"/>
              </a:solidFill>
              <a:latin typeface="Times New Roman"/>
              <a:ea typeface="华文新魏"/>
            </a:endParaRPr>
          </a:p>
        </p:txBody>
      </p:sp>
      <p:cxnSp>
        <p:nvCxnSpPr>
          <p:cNvPr id="13"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4"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7303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23" grpId="0"/>
      <p:bldP spid="33" grpId="0"/>
      <p:bldP spid="26"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浮点数的表示</a:t>
            </a:r>
          </a:p>
        </p:txBody>
      </p:sp>
      <p:sp>
        <p:nvSpPr>
          <p:cNvPr id="3" name="内容占位符 2"/>
          <p:cNvSpPr>
            <a:spLocks noGrp="1"/>
          </p:cNvSpPr>
          <p:nvPr>
            <p:ph idx="1"/>
          </p:nvPr>
        </p:nvSpPr>
        <p:spPr/>
        <p:txBody>
          <a:bodyPr/>
          <a:lstStyle/>
          <a:p>
            <a:pPr fontAlgn="base">
              <a:lnSpc>
                <a:spcPct val="150000"/>
              </a:lnSpc>
              <a:spcBef>
                <a:spcPct val="5000"/>
              </a:spcBef>
              <a:spcAft>
                <a:spcPct val="0"/>
              </a:spcAft>
            </a:pPr>
            <a:r>
              <a:rPr lang="zh-CN" altLang="en-US" b="1" dirty="0">
                <a:solidFill>
                  <a:srgbClr val="005BE2"/>
                </a:solidFill>
                <a:latin typeface="+mj-ea"/>
                <a:ea typeface="+mj-ea"/>
              </a:rPr>
              <a:t>基于浮点数表示的计算机算术运算称为</a:t>
            </a:r>
            <a:r>
              <a:rPr lang="zh-CN" altLang="en-US" b="1" dirty="0">
                <a:solidFill>
                  <a:srgbClr val="FF0000"/>
                </a:solidFill>
                <a:latin typeface="+mj-ea"/>
                <a:ea typeface="+mj-ea"/>
              </a:rPr>
              <a:t>浮点运算</a:t>
            </a:r>
            <a:endParaRPr lang="en-US" altLang="zh-CN" b="1" dirty="0">
              <a:solidFill>
                <a:srgbClr val="FF0000"/>
              </a:solidFill>
              <a:latin typeface="+mj-ea"/>
              <a:ea typeface="+mj-ea"/>
            </a:endParaRPr>
          </a:p>
          <a:p>
            <a:pPr fontAlgn="base">
              <a:lnSpc>
                <a:spcPct val="150000"/>
              </a:lnSpc>
              <a:spcBef>
                <a:spcPct val="5000"/>
              </a:spcBef>
              <a:spcAft>
                <a:spcPct val="0"/>
              </a:spcAft>
            </a:pPr>
            <a:r>
              <a:rPr lang="zh-CN" altLang="en-US" b="1" dirty="0">
                <a:solidFill>
                  <a:srgbClr val="005BE2"/>
                </a:solidFill>
                <a:latin typeface="+mj-ea"/>
                <a:ea typeface="+mj-ea"/>
              </a:rPr>
              <a:t>实数的二进制浮点表示</a:t>
            </a:r>
            <a:endParaRPr lang="en-US" altLang="zh-CN" b="1" dirty="0">
              <a:solidFill>
                <a:srgbClr val="005BE2"/>
              </a:solidFill>
              <a:latin typeface="+mj-ea"/>
              <a:ea typeface="+mj-ea"/>
            </a:endParaRPr>
          </a:p>
          <a:p>
            <a:pPr>
              <a:lnSpc>
                <a:spcPct val="150000"/>
              </a:lnSpc>
            </a:pPr>
            <a:endParaRPr lang="zh-CN" altLang="en-US" dirty="0"/>
          </a:p>
        </p:txBody>
      </p:sp>
      <p:sp>
        <p:nvSpPr>
          <p:cNvPr id="4" name="矩形 3"/>
          <p:cNvSpPr/>
          <p:nvPr/>
        </p:nvSpPr>
        <p:spPr>
          <a:xfrm>
            <a:off x="3322898" y="3131676"/>
            <a:ext cx="4293308" cy="781752"/>
          </a:xfrm>
          <a:prstGeom prst="rect">
            <a:avLst/>
          </a:prstGeom>
        </p:spPr>
        <p:txBody>
          <a:bodyPr wrap="square">
            <a:spAutoFit/>
          </a:bodyPr>
          <a:lstStyle/>
          <a:p>
            <a:r>
              <a:rPr lang="en-US" altLang="zh-CN" spc="600" dirty="0">
                <a:ln>
                  <a:solidFill>
                    <a:schemeClr val="tx1"/>
                  </a:solidFill>
                </a:ln>
                <a:solidFill>
                  <a:srgbClr val="005BE2"/>
                </a:solidFill>
                <a:latin typeface="+mn-lt"/>
                <a:ea typeface="ＭＳ ゴシック"/>
                <a:cs typeface="ＭＳ ゴシック"/>
              </a:rPr>
              <a:t>−</a:t>
            </a:r>
            <a:r>
              <a:rPr lang="en-US" altLang="zh-CN" spc="600" dirty="0">
                <a:ln>
                  <a:solidFill>
                    <a:schemeClr val="tx1"/>
                  </a:solidFill>
                </a:ln>
                <a:solidFill>
                  <a:srgbClr val="005BE2"/>
                </a:solidFill>
                <a:latin typeface="+mn-lt"/>
                <a:cs typeface="黑体"/>
              </a:rPr>
              <a:t>1.01101</a:t>
            </a:r>
            <a:r>
              <a:rPr lang="en-US" altLang="zh-CN" spc="600" baseline="-25000" dirty="0">
                <a:ln>
                  <a:solidFill>
                    <a:schemeClr val="tx1"/>
                  </a:solidFill>
                </a:ln>
                <a:solidFill>
                  <a:srgbClr val="005BE2"/>
                </a:solidFill>
                <a:latin typeface="+mn-lt"/>
                <a:cs typeface="黑体"/>
              </a:rPr>
              <a:t>2</a:t>
            </a:r>
            <a:r>
              <a:rPr lang="en-US" altLang="zh-CN" spc="600" dirty="0">
                <a:ln>
                  <a:solidFill>
                    <a:schemeClr val="tx1"/>
                  </a:solidFill>
                </a:ln>
                <a:solidFill>
                  <a:srgbClr val="005BE2"/>
                </a:solidFill>
                <a:latin typeface="+mn-lt"/>
                <a:cs typeface="黑体"/>
              </a:rPr>
              <a:t>×2</a:t>
            </a:r>
            <a:r>
              <a:rPr lang="en-US" altLang="zh-CN" spc="600" baseline="30000" dirty="0">
                <a:ln>
                  <a:solidFill>
                    <a:schemeClr val="tx1"/>
                  </a:solidFill>
                </a:ln>
                <a:solidFill>
                  <a:srgbClr val="005BE2"/>
                </a:solidFill>
                <a:latin typeface="+mn-lt"/>
                <a:cs typeface="黑体"/>
              </a:rPr>
              <a:t>10</a:t>
            </a:r>
            <a:endParaRPr lang="zh-CN" altLang="en-US" spc="600" baseline="30000" dirty="0">
              <a:ln>
                <a:solidFill>
                  <a:schemeClr val="tx1"/>
                </a:solidFill>
              </a:ln>
              <a:solidFill>
                <a:srgbClr val="005BE2"/>
              </a:solidFill>
              <a:latin typeface="+mn-lt"/>
              <a:cs typeface="黑体"/>
            </a:endParaRPr>
          </a:p>
        </p:txBody>
      </p:sp>
      <p:sp>
        <p:nvSpPr>
          <p:cNvPr id="26" name="TextBox 25"/>
          <p:cNvSpPr txBox="1"/>
          <p:nvPr/>
        </p:nvSpPr>
        <p:spPr>
          <a:xfrm>
            <a:off x="3302092" y="3177211"/>
            <a:ext cx="4314113" cy="864096"/>
          </a:xfrm>
          <a:prstGeom prst="rect">
            <a:avLst/>
          </a:prstGeom>
          <a:noFill/>
          <a:ln w="28575">
            <a:solidFill>
              <a:srgbClr val="FF8601"/>
            </a:solidFill>
          </a:ln>
        </p:spPr>
        <p:txBody>
          <a:bodyPr wrap="square" lIns="0" tIns="0" rIns="0" bIns="0" rtlCol="0" anchor="ctr" anchorCtr="0">
            <a:noAutofit/>
          </a:bodyPr>
          <a:lstStyle/>
          <a:p>
            <a:endParaRPr lang="zh-CN" altLang="en-US" sz="3600" spc="600" baseline="30000" dirty="0">
              <a:ln>
                <a:solidFill>
                  <a:schemeClr val="tx1"/>
                </a:solidFill>
              </a:ln>
              <a:solidFill>
                <a:srgbClr val="005BE2"/>
              </a:solidFill>
              <a:latin typeface="+mn-lt"/>
              <a:ea typeface="+mn-ea"/>
              <a:cs typeface="黑体"/>
            </a:endParaRPr>
          </a:p>
        </p:txBody>
      </p:sp>
      <p:cxnSp>
        <p:nvCxnSpPr>
          <p:cNvPr id="30" name="直接箭头连接符 29"/>
          <p:cNvCxnSpPr/>
          <p:nvPr/>
        </p:nvCxnSpPr>
        <p:spPr>
          <a:xfrm>
            <a:off x="3718942" y="3871371"/>
            <a:ext cx="0" cy="77247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466914" y="3275692"/>
            <a:ext cx="317156" cy="5956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3286882" y="4516412"/>
            <a:ext cx="936116" cy="602537"/>
          </a:xfrm>
          <a:prstGeom prst="rect">
            <a:avLst/>
          </a:prstGeom>
          <a:noFill/>
        </p:spPr>
        <p:txBody>
          <a:bodyPr wrap="square" lIns="0" tIns="0" rIns="0" bIns="0" rtlCol="0" anchor="ctr" anchorCtr="0">
            <a:spAutoFit/>
          </a:bodyPr>
          <a:lstStyle/>
          <a:p>
            <a:r>
              <a:rPr lang="zh-CN" altLang="en-US" dirty="0">
                <a:ln>
                  <a:solidFill>
                    <a:schemeClr val="tx1"/>
                  </a:solidFill>
                </a:ln>
                <a:solidFill>
                  <a:srgbClr val="005BE2"/>
                </a:solidFill>
                <a:latin typeface="+mj-ea"/>
                <a:ea typeface="+mj-ea"/>
              </a:rPr>
              <a:t>符号</a:t>
            </a:r>
          </a:p>
        </p:txBody>
      </p:sp>
      <p:sp>
        <p:nvSpPr>
          <p:cNvPr id="36" name="矩形 35"/>
          <p:cNvSpPr/>
          <p:nvPr/>
        </p:nvSpPr>
        <p:spPr>
          <a:xfrm>
            <a:off x="3862958" y="3275692"/>
            <a:ext cx="2080232" cy="5956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p:cNvCxnSpPr/>
          <p:nvPr/>
        </p:nvCxnSpPr>
        <p:spPr>
          <a:xfrm>
            <a:off x="4871070" y="3871369"/>
            <a:ext cx="0" cy="15544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511030" y="5477163"/>
            <a:ext cx="782506" cy="430887"/>
          </a:xfrm>
          <a:prstGeom prst="rect">
            <a:avLst/>
          </a:prstGeom>
          <a:noFill/>
        </p:spPr>
        <p:txBody>
          <a:bodyPr wrap="square" lIns="0" tIns="0" rIns="0" bIns="0" rtlCol="0" anchor="ctr" anchorCtr="0">
            <a:spAutoFit/>
          </a:bodyPr>
          <a:lstStyle/>
          <a:p>
            <a:pPr>
              <a:lnSpc>
                <a:spcPct val="100000"/>
              </a:lnSpc>
            </a:pPr>
            <a:r>
              <a:rPr lang="zh-CN" altLang="en-US" dirty="0">
                <a:ln>
                  <a:solidFill>
                    <a:schemeClr val="tx1"/>
                  </a:solidFill>
                </a:ln>
                <a:solidFill>
                  <a:srgbClr val="005BE2"/>
                </a:solidFill>
                <a:latin typeface="+mj-ea"/>
                <a:ea typeface="+mj-ea"/>
              </a:rPr>
              <a:t>尾数</a:t>
            </a:r>
          </a:p>
        </p:txBody>
      </p:sp>
      <p:sp>
        <p:nvSpPr>
          <p:cNvPr id="39" name="矩形 38"/>
          <p:cNvSpPr/>
          <p:nvPr/>
        </p:nvSpPr>
        <p:spPr>
          <a:xfrm>
            <a:off x="6599262" y="3275692"/>
            <a:ext cx="393694" cy="5956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箭头连接符 39"/>
          <p:cNvCxnSpPr/>
          <p:nvPr/>
        </p:nvCxnSpPr>
        <p:spPr>
          <a:xfrm>
            <a:off x="6805704" y="3861281"/>
            <a:ext cx="0" cy="15544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599262" y="5477163"/>
            <a:ext cx="782506" cy="430887"/>
          </a:xfrm>
          <a:prstGeom prst="rect">
            <a:avLst/>
          </a:prstGeom>
          <a:noFill/>
        </p:spPr>
        <p:txBody>
          <a:bodyPr wrap="square" lIns="0" tIns="0" rIns="0" bIns="0" rtlCol="0" anchor="ctr" anchorCtr="0">
            <a:spAutoFit/>
          </a:bodyPr>
          <a:lstStyle/>
          <a:p>
            <a:pPr>
              <a:lnSpc>
                <a:spcPct val="100000"/>
              </a:lnSpc>
            </a:pPr>
            <a:r>
              <a:rPr lang="zh-CN" altLang="en-US" dirty="0">
                <a:ln>
                  <a:solidFill>
                    <a:schemeClr val="tx1"/>
                  </a:solidFill>
                </a:ln>
                <a:solidFill>
                  <a:srgbClr val="005BE2"/>
                </a:solidFill>
                <a:latin typeface="+mj-ea"/>
                <a:ea typeface="+mj-ea"/>
              </a:rPr>
              <a:t>基数</a:t>
            </a:r>
          </a:p>
        </p:txBody>
      </p:sp>
      <p:sp>
        <p:nvSpPr>
          <p:cNvPr id="44" name="矩形 43"/>
          <p:cNvSpPr/>
          <p:nvPr/>
        </p:nvSpPr>
        <p:spPr>
          <a:xfrm>
            <a:off x="6995306" y="3275692"/>
            <a:ext cx="476882" cy="4035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箭头连接符 44"/>
          <p:cNvCxnSpPr/>
          <p:nvPr/>
        </p:nvCxnSpPr>
        <p:spPr>
          <a:xfrm>
            <a:off x="7319342" y="3680637"/>
            <a:ext cx="0" cy="106377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040892" y="4757083"/>
            <a:ext cx="782506" cy="430887"/>
          </a:xfrm>
          <a:prstGeom prst="rect">
            <a:avLst/>
          </a:prstGeom>
          <a:noFill/>
        </p:spPr>
        <p:txBody>
          <a:bodyPr wrap="square" lIns="0" tIns="0" rIns="0" bIns="0" rtlCol="0" anchor="ctr" anchorCtr="0">
            <a:spAutoFit/>
          </a:bodyPr>
          <a:lstStyle/>
          <a:p>
            <a:pPr>
              <a:lnSpc>
                <a:spcPct val="100000"/>
              </a:lnSpc>
            </a:pPr>
            <a:r>
              <a:rPr lang="zh-CN" altLang="en-US" dirty="0">
                <a:ln>
                  <a:solidFill>
                    <a:schemeClr val="tx1"/>
                  </a:solidFill>
                </a:ln>
                <a:solidFill>
                  <a:srgbClr val="005BE2"/>
                </a:solidFill>
                <a:latin typeface="+mj-ea"/>
                <a:ea typeface="+mj-ea"/>
              </a:rPr>
              <a:t>阶码</a:t>
            </a:r>
          </a:p>
        </p:txBody>
      </p:sp>
      <p:cxnSp>
        <p:nvCxnSpPr>
          <p:cNvPr id="21"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22"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56582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250"/>
                                        <p:tgtEl>
                                          <p:spTgt spid="16"/>
                                        </p:tgtEl>
                                      </p:cBhvr>
                                    </p:animEffect>
                                  </p:childTnLst>
                                </p:cTn>
                              </p:par>
                            </p:childTnLst>
                          </p:cTn>
                        </p:par>
                        <p:par>
                          <p:cTn id="12" fill="hold">
                            <p:stCondLst>
                              <p:cond delay="25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250"/>
                                        <p:tgtEl>
                                          <p:spTgt spid="30"/>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250"/>
                                        <p:tgtEl>
                                          <p:spTgt spid="31"/>
                                        </p:tgtEl>
                                      </p:cBhvr>
                                    </p:animEffect>
                                  </p:childTnLst>
                                </p:cTn>
                              </p:par>
                            </p:childTnLst>
                          </p:cTn>
                        </p:par>
                        <p:par>
                          <p:cTn id="20" fill="hold">
                            <p:stCondLst>
                              <p:cond delay="75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250"/>
                                        <p:tgtEl>
                                          <p:spTgt spid="36"/>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up)">
                                      <p:cBhvr>
                                        <p:cTn id="27" dur="250"/>
                                        <p:tgtEl>
                                          <p:spTgt spid="37"/>
                                        </p:tgtEl>
                                      </p:cBhvr>
                                    </p:animEffect>
                                  </p:childTnLst>
                                </p:cTn>
                              </p:par>
                            </p:childTnLst>
                          </p:cTn>
                        </p:par>
                        <p:par>
                          <p:cTn id="28" fill="hold">
                            <p:stCondLst>
                              <p:cond delay="125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250"/>
                                        <p:tgtEl>
                                          <p:spTgt spid="38"/>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250"/>
                                        <p:tgtEl>
                                          <p:spTgt spid="39"/>
                                        </p:tgtEl>
                                      </p:cBhvr>
                                    </p:animEffect>
                                  </p:childTnLst>
                                </p:cTn>
                              </p:par>
                            </p:childTnLst>
                          </p:cTn>
                        </p:par>
                        <p:par>
                          <p:cTn id="36" fill="hold">
                            <p:stCondLst>
                              <p:cond delay="1750"/>
                            </p:stCondLst>
                            <p:childTnLst>
                              <p:par>
                                <p:cTn id="37" presetID="22" presetClass="entr" presetSubtype="1"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up)">
                                      <p:cBhvr>
                                        <p:cTn id="39" dur="250"/>
                                        <p:tgtEl>
                                          <p:spTgt spid="40"/>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250"/>
                                        <p:tgtEl>
                                          <p:spTgt spid="42"/>
                                        </p:tgtEl>
                                      </p:cBhvr>
                                    </p:animEffect>
                                  </p:childTnLst>
                                </p:cTn>
                              </p:par>
                            </p:childTnLst>
                          </p:cTn>
                        </p:par>
                        <p:par>
                          <p:cTn id="44" fill="hold">
                            <p:stCondLst>
                              <p:cond delay="2250"/>
                            </p:stCondLst>
                            <p:childTnLst>
                              <p:par>
                                <p:cTn id="45" presetID="10" presetClass="entr" presetSubtype="0"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250"/>
                                        <p:tgtEl>
                                          <p:spTgt spid="44"/>
                                        </p:tgtEl>
                                      </p:cBhvr>
                                    </p:animEffect>
                                  </p:childTnLst>
                                </p:cTn>
                              </p:par>
                            </p:childTnLst>
                          </p:cTn>
                        </p:par>
                        <p:par>
                          <p:cTn id="48" fill="hold">
                            <p:stCondLst>
                              <p:cond delay="2500"/>
                            </p:stCondLst>
                            <p:childTnLst>
                              <p:par>
                                <p:cTn id="49" presetID="22" presetClass="entr" presetSubtype="1" fill="hold"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up)">
                                      <p:cBhvr>
                                        <p:cTn id="51" dur="250"/>
                                        <p:tgtEl>
                                          <p:spTgt spid="45"/>
                                        </p:tgtEl>
                                      </p:cBhvr>
                                    </p:animEffect>
                                  </p:childTnLst>
                                </p:cTn>
                              </p:par>
                            </p:childTnLst>
                          </p:cTn>
                        </p:par>
                        <p:par>
                          <p:cTn id="52" fill="hold">
                            <p:stCondLst>
                              <p:cond delay="2750"/>
                            </p:stCondLst>
                            <p:childTnLst>
                              <p:par>
                                <p:cTn id="53" presetID="10" presetClass="entr" presetSubtype="0" fill="hold" grpId="0" nodeType="after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2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1" grpId="0"/>
      <p:bldP spid="36" grpId="0" animBg="1"/>
      <p:bldP spid="38" grpId="0"/>
      <p:bldP spid="39" grpId="0" animBg="1"/>
      <p:bldP spid="42" grpId="0"/>
      <p:bldP spid="44" grpId="0" animBg="1"/>
      <p:bldP spid="4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尾数运算</a:t>
            </a:r>
          </a:p>
        </p:txBody>
      </p:sp>
      <p:sp>
        <p:nvSpPr>
          <p:cNvPr id="14" name="内容占位符 2"/>
          <p:cNvSpPr txBox="1">
            <a:spLocks/>
          </p:cNvSpPr>
          <p:nvPr/>
        </p:nvSpPr>
        <p:spPr>
          <a:xfrm>
            <a:off x="539750" y="980728"/>
            <a:ext cx="10920052" cy="458827"/>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Aft>
                <a:spcPts val="0"/>
              </a:spcAft>
            </a:pPr>
            <a:r>
              <a:rPr lang="zh-CN" altLang="en-US" b="0" dirty="0"/>
              <a:t>尾数相乘</a:t>
            </a:r>
            <a:endParaRPr lang="en-US" altLang="zh-CN" b="0" dirty="0"/>
          </a:p>
          <a:p>
            <a:pPr lvl="1"/>
            <a:r>
              <a:rPr lang="zh-CN" altLang="en-US" b="0" dirty="0"/>
              <a:t>预处理</a:t>
            </a:r>
            <a:endParaRPr lang="en-US" altLang="zh-CN" b="0" dirty="0"/>
          </a:p>
          <a:p>
            <a:pPr lvl="1"/>
            <a:endParaRPr lang="en-US" altLang="zh-CN" b="0" dirty="0"/>
          </a:p>
          <a:p>
            <a:pPr lvl="1"/>
            <a:endParaRPr lang="en-US" altLang="zh-CN" b="0" dirty="0"/>
          </a:p>
          <a:p>
            <a:pPr marL="457200" lvl="1" indent="0">
              <a:buNone/>
            </a:pPr>
            <a:endParaRPr lang="en-US" altLang="zh-CN" b="0" dirty="0"/>
          </a:p>
          <a:p>
            <a:pPr lvl="1"/>
            <a:endParaRPr lang="en-US" altLang="zh-CN" b="0" dirty="0"/>
          </a:p>
          <a:p>
            <a:pPr lvl="1"/>
            <a:endParaRPr lang="en-US" altLang="zh-CN" b="0" dirty="0"/>
          </a:p>
          <a:p>
            <a:pPr lvl="1"/>
            <a:r>
              <a:rPr lang="zh-CN" altLang="en-US" b="0" dirty="0"/>
              <a:t>相乘</a:t>
            </a:r>
            <a:endParaRPr lang="en-US" altLang="zh-CN" b="0" dirty="0"/>
          </a:p>
          <a:p>
            <a:pPr lvl="2"/>
            <a:r>
              <a:rPr lang="zh-CN" altLang="en-US" b="0" dirty="0"/>
              <a:t>定点小数原码乘法运算</a:t>
            </a:r>
            <a:endParaRPr lang="en-US" altLang="zh-CN" b="0" dirty="0"/>
          </a:p>
          <a:p>
            <a:pPr fontAlgn="auto">
              <a:lnSpc>
                <a:spcPct val="100000"/>
              </a:lnSpc>
              <a:spcAft>
                <a:spcPts val="0"/>
              </a:spcAft>
            </a:pPr>
            <a:endParaRPr lang="en-US" altLang="zh-CN" b="0" dirty="0"/>
          </a:p>
        </p:txBody>
      </p:sp>
      <p:sp>
        <p:nvSpPr>
          <p:cNvPr id="15" name="流程图: 决策 14"/>
          <p:cNvSpPr/>
          <p:nvPr/>
        </p:nvSpPr>
        <p:spPr>
          <a:xfrm>
            <a:off x="4464822" y="3090551"/>
            <a:ext cx="1702392" cy="741384"/>
          </a:xfrm>
          <a:prstGeom prst="flowChartDecision">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r>
              <a:rPr lang="zh-CN" altLang="en-US" sz="2400" dirty="0">
                <a:solidFill>
                  <a:schemeClr val="dk1"/>
                </a:solidFill>
                <a:latin typeface="+mn-ea"/>
                <a:ea typeface="+mn-ea"/>
                <a:cs typeface="Times New Roman" pitchFamily="18" charset="0"/>
              </a:rPr>
              <a:t>检测</a:t>
            </a:r>
          </a:p>
        </p:txBody>
      </p:sp>
      <p:sp>
        <p:nvSpPr>
          <p:cNvPr id="16" name="流程图: 可选过程 15"/>
          <p:cNvSpPr/>
          <p:nvPr/>
        </p:nvSpPr>
        <p:spPr>
          <a:xfrm>
            <a:off x="1596466" y="2449374"/>
            <a:ext cx="1422868" cy="66408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r>
              <a:rPr lang="zh-CN" altLang="en-US" sz="2400" dirty="0">
                <a:solidFill>
                  <a:schemeClr val="dk1"/>
                </a:solidFill>
                <a:latin typeface="+mn-ea"/>
                <a:ea typeface="+mn-ea"/>
                <a:cs typeface="Times New Roman" pitchFamily="18" charset="0"/>
              </a:rPr>
              <a:t>尾数</a:t>
            </a:r>
            <a:r>
              <a:rPr lang="en-US" altLang="zh-CN" sz="2400" dirty="0">
                <a:solidFill>
                  <a:schemeClr val="dk1"/>
                </a:solidFill>
                <a:latin typeface="+mn-ea"/>
                <a:ea typeface="+mn-ea"/>
                <a:cs typeface="Times New Roman" pitchFamily="18" charset="0"/>
              </a:rPr>
              <a:t>1</a:t>
            </a:r>
            <a:endParaRPr lang="zh-CN" altLang="en-US" sz="2400" dirty="0">
              <a:solidFill>
                <a:schemeClr val="dk1"/>
              </a:solidFill>
              <a:latin typeface="+mn-ea"/>
              <a:ea typeface="+mn-ea"/>
              <a:cs typeface="Times New Roman" pitchFamily="18" charset="0"/>
            </a:endParaRPr>
          </a:p>
        </p:txBody>
      </p:sp>
      <p:sp>
        <p:nvSpPr>
          <p:cNvPr id="18" name="流程图: 可选过程 17"/>
          <p:cNvSpPr/>
          <p:nvPr/>
        </p:nvSpPr>
        <p:spPr>
          <a:xfrm>
            <a:off x="1596466" y="3814529"/>
            <a:ext cx="1422868" cy="66408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r>
              <a:rPr lang="zh-CN" altLang="en-US" sz="2400" dirty="0">
                <a:solidFill>
                  <a:schemeClr val="dk1"/>
                </a:solidFill>
                <a:latin typeface="+mn-ea"/>
                <a:ea typeface="+mn-ea"/>
                <a:cs typeface="Times New Roman" pitchFamily="18" charset="0"/>
              </a:rPr>
              <a:t>尾数</a:t>
            </a:r>
            <a:r>
              <a:rPr lang="en-US" altLang="zh-CN" sz="2400" dirty="0">
                <a:solidFill>
                  <a:schemeClr val="dk1"/>
                </a:solidFill>
                <a:latin typeface="+mn-ea"/>
                <a:ea typeface="+mn-ea"/>
                <a:cs typeface="Times New Roman" pitchFamily="18" charset="0"/>
              </a:rPr>
              <a:t>2</a:t>
            </a:r>
            <a:endParaRPr lang="zh-CN" altLang="en-US" sz="2400" dirty="0">
              <a:solidFill>
                <a:schemeClr val="dk1"/>
              </a:solidFill>
              <a:latin typeface="+mn-ea"/>
              <a:ea typeface="+mn-ea"/>
              <a:cs typeface="Times New Roman" pitchFamily="18" charset="0"/>
            </a:endParaRPr>
          </a:p>
        </p:txBody>
      </p:sp>
      <p:cxnSp>
        <p:nvCxnSpPr>
          <p:cNvPr id="19" name="直接箭头连接符 18"/>
          <p:cNvCxnSpPr/>
          <p:nvPr/>
        </p:nvCxnSpPr>
        <p:spPr>
          <a:xfrm>
            <a:off x="6139506" y="3452007"/>
            <a:ext cx="1224136" cy="0"/>
          </a:xfrm>
          <a:prstGeom prst="straightConnector1">
            <a:avLst/>
          </a:prstGeom>
          <a:ln>
            <a:headEnd/>
            <a:tailEnd/>
          </a:ln>
        </p:spPr>
        <p:style>
          <a:lnRef idx="2">
            <a:schemeClr val="accent5"/>
          </a:lnRef>
          <a:fillRef idx="1">
            <a:schemeClr val="lt1"/>
          </a:fillRef>
          <a:effectRef idx="0">
            <a:schemeClr val="accent5"/>
          </a:effectRef>
          <a:fontRef idx="minor">
            <a:schemeClr val="dk1"/>
          </a:fontRef>
        </p:style>
      </p:cxnSp>
      <p:grpSp>
        <p:nvGrpSpPr>
          <p:cNvPr id="3" name="组合 2"/>
          <p:cNvGrpSpPr/>
          <p:nvPr/>
        </p:nvGrpSpPr>
        <p:grpSpPr>
          <a:xfrm>
            <a:off x="3019334" y="2781415"/>
            <a:ext cx="1445488" cy="1365155"/>
            <a:chOff x="3019334" y="2781415"/>
            <a:chExt cx="1445488" cy="1365155"/>
          </a:xfrm>
        </p:grpSpPr>
        <p:cxnSp>
          <p:nvCxnSpPr>
            <p:cNvPr id="22" name="肘形连接符 21"/>
            <p:cNvCxnSpPr>
              <a:stCxn id="16" idx="3"/>
              <a:endCxn id="15" idx="1"/>
            </p:cNvCxnSpPr>
            <p:nvPr/>
          </p:nvCxnSpPr>
          <p:spPr>
            <a:xfrm>
              <a:off x="3019334" y="2781415"/>
              <a:ext cx="1445488" cy="679828"/>
            </a:xfrm>
            <a:prstGeom prst="bentConnector3">
              <a:avLst/>
            </a:prstGeom>
            <a:ln>
              <a:headEnd/>
              <a:tailEnd/>
            </a:ln>
          </p:spPr>
          <p:style>
            <a:lnRef idx="2">
              <a:schemeClr val="accent5"/>
            </a:lnRef>
            <a:fillRef idx="1">
              <a:schemeClr val="lt1"/>
            </a:fillRef>
            <a:effectRef idx="0">
              <a:schemeClr val="accent5"/>
            </a:effectRef>
            <a:fontRef idx="minor">
              <a:schemeClr val="dk1"/>
            </a:fontRef>
          </p:style>
        </p:cxnSp>
        <p:cxnSp>
          <p:nvCxnSpPr>
            <p:cNvPr id="23" name="肘形连接符 22"/>
            <p:cNvCxnSpPr>
              <a:stCxn id="18" idx="3"/>
              <a:endCxn id="15" idx="1"/>
            </p:cNvCxnSpPr>
            <p:nvPr/>
          </p:nvCxnSpPr>
          <p:spPr>
            <a:xfrm flipV="1">
              <a:off x="3019334" y="3461243"/>
              <a:ext cx="1445488" cy="685327"/>
            </a:xfrm>
            <a:prstGeom prst="bentConnector3">
              <a:avLst/>
            </a:prstGeom>
            <a:ln>
              <a:headEnd/>
              <a:tailEnd/>
            </a:ln>
          </p:spPr>
          <p:style>
            <a:lnRef idx="2">
              <a:schemeClr val="accent5"/>
            </a:lnRef>
            <a:fillRef idx="1">
              <a:schemeClr val="lt1"/>
            </a:fillRef>
            <a:effectRef idx="0">
              <a:schemeClr val="accent5"/>
            </a:effectRef>
            <a:fontRef idx="minor">
              <a:schemeClr val="dk1"/>
            </a:fontRef>
          </p:style>
        </p:cxnSp>
      </p:grpSp>
      <p:sp>
        <p:nvSpPr>
          <p:cNvPr id="26" name="椭圆 25"/>
          <p:cNvSpPr/>
          <p:nvPr/>
        </p:nvSpPr>
        <p:spPr>
          <a:xfrm>
            <a:off x="6884465" y="2103148"/>
            <a:ext cx="1326641" cy="710743"/>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r>
              <a:rPr lang="zh-CN" altLang="en-US" sz="2400" dirty="0">
                <a:solidFill>
                  <a:schemeClr val="dk1"/>
                </a:solidFill>
                <a:latin typeface="+mn-ea"/>
                <a:ea typeface="+mn-ea"/>
                <a:cs typeface="Times New Roman" pitchFamily="18" charset="0"/>
              </a:rPr>
              <a:t>结果为</a:t>
            </a:r>
            <a:r>
              <a:rPr lang="en-US" altLang="zh-CN" sz="2400" dirty="0">
                <a:solidFill>
                  <a:schemeClr val="dk1"/>
                </a:solidFill>
                <a:latin typeface="+mn-ea"/>
                <a:ea typeface="+mn-ea"/>
                <a:cs typeface="Times New Roman" pitchFamily="18" charset="0"/>
              </a:rPr>
              <a:t>0</a:t>
            </a:r>
            <a:endParaRPr lang="zh-CN" altLang="en-US" sz="2400" dirty="0">
              <a:solidFill>
                <a:schemeClr val="dk1"/>
              </a:solidFill>
              <a:latin typeface="+mn-ea"/>
              <a:ea typeface="+mn-ea"/>
              <a:cs typeface="Times New Roman" pitchFamily="18" charset="0"/>
            </a:endParaRPr>
          </a:p>
        </p:txBody>
      </p:sp>
      <p:cxnSp>
        <p:nvCxnSpPr>
          <p:cNvPr id="27" name="肘形连接符 26"/>
          <p:cNvCxnSpPr>
            <a:stCxn id="15" idx="0"/>
            <a:endCxn id="26" idx="2"/>
          </p:cNvCxnSpPr>
          <p:nvPr/>
        </p:nvCxnSpPr>
        <p:spPr>
          <a:xfrm rot="5400000" flipH="1" flipV="1">
            <a:off x="5784226" y="1990313"/>
            <a:ext cx="632031" cy="1568447"/>
          </a:xfrm>
          <a:prstGeom prst="bentConnector2">
            <a:avLst/>
          </a:prstGeom>
          <a:ln>
            <a:headEnd/>
            <a:tailEnd/>
          </a:ln>
        </p:spPr>
        <p:style>
          <a:lnRef idx="2">
            <a:schemeClr val="accent5"/>
          </a:lnRef>
          <a:fillRef idx="1">
            <a:schemeClr val="lt1"/>
          </a:fillRef>
          <a:effectRef idx="0">
            <a:schemeClr val="accent5"/>
          </a:effectRef>
          <a:fontRef idx="minor">
            <a:schemeClr val="dk1"/>
          </a:fontRef>
        </p:style>
      </p:cxnSp>
      <p:sp>
        <p:nvSpPr>
          <p:cNvPr id="36" name="流程图: 可选过程 35"/>
          <p:cNvSpPr/>
          <p:nvPr/>
        </p:nvSpPr>
        <p:spPr>
          <a:xfrm>
            <a:off x="7388453" y="3085362"/>
            <a:ext cx="1422868" cy="66408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r>
              <a:rPr lang="zh-CN" altLang="en-US" sz="2400" dirty="0">
                <a:solidFill>
                  <a:schemeClr val="dk1"/>
                </a:solidFill>
                <a:latin typeface="+mn-ea"/>
                <a:ea typeface="+mn-ea"/>
                <a:cs typeface="Times New Roman" pitchFamily="18" charset="0"/>
              </a:rPr>
              <a:t>相乘</a:t>
            </a:r>
          </a:p>
        </p:txBody>
      </p:sp>
      <p:sp>
        <p:nvSpPr>
          <p:cNvPr id="38" name="文本框 37"/>
          <p:cNvSpPr txBox="1"/>
          <p:nvPr/>
        </p:nvSpPr>
        <p:spPr>
          <a:xfrm>
            <a:off x="5867458" y="2095292"/>
            <a:ext cx="365485" cy="387350"/>
          </a:xfrm>
          <a:prstGeom prst="rect">
            <a:avLst/>
          </a:prstGeom>
          <a:noFill/>
        </p:spPr>
        <p:txBody>
          <a:bodyPr wrap="none" lIns="0" tIns="0" rIns="0" bIns="0" rtlCol="0" anchor="ctr" anchorCtr="0">
            <a:spAutoFit/>
          </a:bodyPr>
          <a:lstStyle/>
          <a:p>
            <a:r>
              <a:rPr lang="zh-CN" altLang="en-US" sz="1800" b="0" dirty="0">
                <a:ln>
                  <a:solidFill>
                    <a:schemeClr val="tx1"/>
                  </a:solidFill>
                </a:ln>
                <a:latin typeface="+mj-ea"/>
                <a:ea typeface="+mj-ea"/>
              </a:rPr>
              <a:t>有</a:t>
            </a:r>
            <a:r>
              <a:rPr lang="en-US" altLang="zh-CN" sz="1800" b="0" dirty="0">
                <a:ln>
                  <a:solidFill>
                    <a:schemeClr val="tx1"/>
                  </a:solidFill>
                </a:ln>
                <a:latin typeface="+mj-ea"/>
                <a:ea typeface="+mj-ea"/>
              </a:rPr>
              <a:t>0</a:t>
            </a:r>
            <a:endParaRPr lang="zh-CN" altLang="en-US" sz="3600" b="0" dirty="0">
              <a:ln>
                <a:solidFill>
                  <a:schemeClr val="tx1"/>
                </a:solidFill>
              </a:ln>
              <a:latin typeface="+mj-ea"/>
              <a:ea typeface="+mj-ea"/>
            </a:endParaRPr>
          </a:p>
        </p:txBody>
      </p:sp>
      <p:sp>
        <p:nvSpPr>
          <p:cNvPr id="39" name="文本框 38"/>
          <p:cNvSpPr txBox="1"/>
          <p:nvPr/>
        </p:nvSpPr>
        <p:spPr>
          <a:xfrm>
            <a:off x="6582686" y="3080088"/>
            <a:ext cx="365485" cy="387350"/>
          </a:xfrm>
          <a:prstGeom prst="rect">
            <a:avLst/>
          </a:prstGeom>
          <a:noFill/>
        </p:spPr>
        <p:txBody>
          <a:bodyPr wrap="none" lIns="0" tIns="0" rIns="0" bIns="0" rtlCol="0" anchor="ctr" anchorCtr="0">
            <a:spAutoFit/>
          </a:bodyPr>
          <a:lstStyle/>
          <a:p>
            <a:r>
              <a:rPr lang="zh-CN" altLang="en-US" sz="1800" b="0" dirty="0">
                <a:ln>
                  <a:solidFill>
                    <a:schemeClr val="tx1"/>
                  </a:solidFill>
                </a:ln>
                <a:latin typeface="+mj-ea"/>
                <a:ea typeface="+mj-ea"/>
              </a:rPr>
              <a:t>无</a:t>
            </a:r>
            <a:r>
              <a:rPr lang="en-US" altLang="zh-CN" sz="1800" b="0" dirty="0">
                <a:ln>
                  <a:solidFill>
                    <a:schemeClr val="tx1"/>
                  </a:solidFill>
                </a:ln>
                <a:latin typeface="+mj-ea"/>
                <a:ea typeface="+mj-ea"/>
              </a:rPr>
              <a:t>0</a:t>
            </a:r>
            <a:endParaRPr lang="zh-CN" altLang="en-US" sz="3600" b="0" dirty="0">
              <a:ln>
                <a:solidFill>
                  <a:schemeClr val="tx1"/>
                </a:solidFill>
              </a:ln>
              <a:latin typeface="+mj-ea"/>
              <a:ea typeface="+mj-ea"/>
            </a:endParaRPr>
          </a:p>
        </p:txBody>
      </p:sp>
      <p:cxnSp>
        <p:nvCxnSpPr>
          <p:cNvPr id="17"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20"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49009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4">
                                            <p:txEl>
                                              <p:pRg st="0" end="0"/>
                                            </p:txEl>
                                          </p:spTgt>
                                        </p:tgtEl>
                                        <p:attrNameLst>
                                          <p:attrName>style.visibility</p:attrName>
                                        </p:attrNameLst>
                                      </p:cBhvr>
                                      <p:to>
                                        <p:strVal val="visible"/>
                                      </p:to>
                                    </p:set>
                                    <p:anim calcmode="discrete" valueType="clr">
                                      <p:cBhvr override="childStyle">
                                        <p:cTn id="7" dur="80"/>
                                        <p:tgtEl>
                                          <p:spTgt spid="1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4">
                                            <p:txEl>
                                              <p:pRg st="1" end="1"/>
                                            </p:txEl>
                                          </p:spTgt>
                                        </p:tgtEl>
                                        <p:attrNameLst>
                                          <p:attrName>style.visibility</p:attrName>
                                        </p:attrNameLst>
                                      </p:cBhvr>
                                      <p:to>
                                        <p:strVal val="visible"/>
                                      </p:to>
                                    </p:set>
                                    <p:anim calcmode="discrete" valueType="clr">
                                      <p:cBhvr override="childStyle">
                                        <p:cTn id="14" dur="80"/>
                                        <p:tgtEl>
                                          <p:spTgt spid="1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4">
                                            <p:txEl>
                                              <p:pRg st="1" end="1"/>
                                            </p:txEl>
                                          </p:spTgt>
                                        </p:tgtEl>
                                        <p:attrNameLst>
                                          <p:attrName>fill.type</p:attrName>
                                        </p:attrNameLst>
                                      </p:cBhvr>
                                      <p:to>
                                        <p:strVal val="solid"/>
                                      </p:to>
                                    </p:set>
                                  </p:childTnLst>
                                </p:cTn>
                              </p:par>
                            </p:childTnLst>
                          </p:cTn>
                        </p:par>
                        <p:par>
                          <p:cTn id="17" fill="hold">
                            <p:stCondLst>
                              <p:cond delay="160"/>
                            </p:stCondLst>
                            <p:childTnLst>
                              <p:par>
                                <p:cTn id="18" presetID="10"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1000"/>
                            </p:stCondLst>
                            <p:childTnLst>
                              <p:par>
                                <p:cTn id="56" presetID="10" presetClass="entr" presetSubtype="0"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14">
                                            <p:txEl>
                                              <p:pRg st="7" end="7"/>
                                            </p:txEl>
                                          </p:spTgt>
                                        </p:tgtEl>
                                        <p:attrNameLst>
                                          <p:attrName>style.visibility</p:attrName>
                                        </p:attrNameLst>
                                      </p:cBhvr>
                                      <p:to>
                                        <p:strVal val="visible"/>
                                      </p:to>
                                    </p:set>
                                    <p:anim calcmode="discrete" valueType="clr">
                                      <p:cBhvr override="childStyle">
                                        <p:cTn id="63" dur="80"/>
                                        <p:tgtEl>
                                          <p:spTgt spid="14">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14">
                                            <p:txEl>
                                              <p:pRg st="7" end="7"/>
                                            </p:txEl>
                                          </p:spTgt>
                                        </p:tgtEl>
                                        <p:attrNameLst>
                                          <p:attrName>fillcolor</p:attrName>
                                        </p:attrNameLst>
                                      </p:cBhvr>
                                      <p:tavLst>
                                        <p:tav tm="0">
                                          <p:val>
                                            <p:clrVal>
                                              <a:schemeClr val="accent2"/>
                                            </p:clrVal>
                                          </p:val>
                                        </p:tav>
                                        <p:tav tm="50000">
                                          <p:val>
                                            <p:clrVal>
                                              <a:schemeClr val="hlink"/>
                                            </p:clrVal>
                                          </p:val>
                                        </p:tav>
                                      </p:tavLst>
                                    </p:anim>
                                    <p:set>
                                      <p:cBhvr>
                                        <p:cTn id="65" dur="80"/>
                                        <p:tgtEl>
                                          <p:spTgt spid="14">
                                            <p:txEl>
                                              <p:pRg st="7" end="7"/>
                                            </p:txEl>
                                          </p:spTgt>
                                        </p:tgtEl>
                                        <p:attrNameLst>
                                          <p:attrName>fill.type</p:attrName>
                                        </p:attrNameLst>
                                      </p:cBhvr>
                                      <p:to>
                                        <p:strVal val="solid"/>
                                      </p:to>
                                    </p:set>
                                  </p:childTnLst>
                                </p:cTn>
                              </p:par>
                            </p:childTnLst>
                          </p:cTn>
                        </p:par>
                        <p:par>
                          <p:cTn id="66" fill="hold">
                            <p:stCondLst>
                              <p:cond delay="120"/>
                            </p:stCondLst>
                            <p:childTnLst>
                              <p:par>
                                <p:cTn id="67" presetID="27" presetClass="entr" presetSubtype="0" fill="hold" grpId="0" nodeType="afterEffect">
                                  <p:stCondLst>
                                    <p:cond delay="0"/>
                                  </p:stCondLst>
                                  <p:iterate type="lt">
                                    <p:tmPct val="50000"/>
                                  </p:iterate>
                                  <p:childTnLst>
                                    <p:set>
                                      <p:cBhvr>
                                        <p:cTn id="68" dur="1" fill="hold">
                                          <p:stCondLst>
                                            <p:cond delay="0"/>
                                          </p:stCondLst>
                                        </p:cTn>
                                        <p:tgtEl>
                                          <p:spTgt spid="14">
                                            <p:txEl>
                                              <p:pRg st="8" end="8"/>
                                            </p:txEl>
                                          </p:spTgt>
                                        </p:tgtEl>
                                        <p:attrNameLst>
                                          <p:attrName>style.visibility</p:attrName>
                                        </p:attrNameLst>
                                      </p:cBhvr>
                                      <p:to>
                                        <p:strVal val="visible"/>
                                      </p:to>
                                    </p:set>
                                    <p:anim calcmode="discrete" valueType="clr">
                                      <p:cBhvr override="childStyle">
                                        <p:cTn id="69" dur="80"/>
                                        <p:tgtEl>
                                          <p:spTgt spid="14">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0" dur="80"/>
                                        <p:tgtEl>
                                          <p:spTgt spid="14">
                                            <p:txEl>
                                              <p:pRg st="8" end="8"/>
                                            </p:txEl>
                                          </p:spTgt>
                                        </p:tgtEl>
                                        <p:attrNameLst>
                                          <p:attrName>fillcolor</p:attrName>
                                        </p:attrNameLst>
                                      </p:cBhvr>
                                      <p:tavLst>
                                        <p:tav tm="0">
                                          <p:val>
                                            <p:clrVal>
                                              <a:schemeClr val="accent2"/>
                                            </p:clrVal>
                                          </p:val>
                                        </p:tav>
                                        <p:tav tm="50000">
                                          <p:val>
                                            <p:clrVal>
                                              <a:schemeClr val="hlink"/>
                                            </p:clrVal>
                                          </p:val>
                                        </p:tav>
                                      </p:tavLst>
                                    </p:anim>
                                    <p:set>
                                      <p:cBhvr>
                                        <p:cTn id="71" dur="80"/>
                                        <p:tgtEl>
                                          <p:spTgt spid="14">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animBg="1"/>
      <p:bldP spid="16" grpId="0" animBg="1"/>
      <p:bldP spid="18" grpId="0" animBg="1"/>
      <p:bldP spid="26" grpId="0" animBg="1"/>
      <p:bldP spid="36" grpId="0" animBg="1"/>
      <p:bldP spid="38" grpId="0"/>
      <p:bldP spid="3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尾数运算</a:t>
            </a:r>
          </a:p>
        </p:txBody>
      </p:sp>
      <p:sp>
        <p:nvSpPr>
          <p:cNvPr id="15" name="内容占位符 2"/>
          <p:cNvSpPr txBox="1">
            <a:spLocks/>
          </p:cNvSpPr>
          <p:nvPr/>
        </p:nvSpPr>
        <p:spPr>
          <a:xfrm>
            <a:off x="539750" y="980728"/>
            <a:ext cx="10920052" cy="1074445"/>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Aft>
                <a:spcPts val="0"/>
              </a:spcAft>
            </a:pPr>
            <a:r>
              <a:rPr lang="zh-CN" altLang="en-US" b="0" dirty="0"/>
              <a:t>尾数相除</a:t>
            </a:r>
            <a:endParaRPr lang="en-US" altLang="zh-CN" b="0" dirty="0"/>
          </a:p>
          <a:p>
            <a:pPr lvl="1"/>
            <a:r>
              <a:rPr lang="zh-CN" altLang="en-US" b="0" dirty="0"/>
              <a:t>预处理</a:t>
            </a:r>
            <a:endParaRPr lang="en-US" altLang="zh-CN" b="0" dirty="0"/>
          </a:p>
          <a:p>
            <a:pPr lvl="1"/>
            <a:endParaRPr lang="en-US" altLang="zh-CN" b="0" dirty="0"/>
          </a:p>
          <a:p>
            <a:pPr lvl="1"/>
            <a:endParaRPr lang="en-US" altLang="zh-CN" b="0" dirty="0"/>
          </a:p>
          <a:p>
            <a:pPr lvl="1"/>
            <a:endParaRPr lang="en-US" altLang="zh-CN" b="0" dirty="0"/>
          </a:p>
          <a:p>
            <a:pPr lvl="1"/>
            <a:endParaRPr lang="en-US" altLang="zh-CN" b="0" dirty="0"/>
          </a:p>
          <a:p>
            <a:pPr lvl="1"/>
            <a:endParaRPr lang="en-US" altLang="zh-CN" b="0" dirty="0"/>
          </a:p>
          <a:p>
            <a:pPr lvl="1"/>
            <a:endParaRPr lang="en-US" altLang="zh-CN" b="0" dirty="0"/>
          </a:p>
          <a:p>
            <a:pPr lvl="1"/>
            <a:r>
              <a:rPr lang="zh-CN" altLang="en-US" b="0" dirty="0"/>
              <a:t>相除</a:t>
            </a:r>
            <a:endParaRPr lang="en-US" altLang="zh-CN" b="0" dirty="0"/>
          </a:p>
          <a:p>
            <a:pPr lvl="2"/>
            <a:r>
              <a:rPr lang="zh-CN" altLang="en-US" b="0" dirty="0"/>
              <a:t>定点小数原码除法运算</a:t>
            </a:r>
            <a:endParaRPr lang="en-US" altLang="zh-CN" b="0" dirty="0"/>
          </a:p>
          <a:p>
            <a:pPr fontAlgn="auto">
              <a:lnSpc>
                <a:spcPct val="100000"/>
              </a:lnSpc>
              <a:spcAft>
                <a:spcPts val="0"/>
              </a:spcAft>
            </a:pPr>
            <a:endParaRPr lang="en-US" altLang="zh-CN" b="0" dirty="0"/>
          </a:p>
        </p:txBody>
      </p:sp>
      <p:sp>
        <p:nvSpPr>
          <p:cNvPr id="16" name="流程图: 决策 15"/>
          <p:cNvSpPr/>
          <p:nvPr/>
        </p:nvSpPr>
        <p:spPr>
          <a:xfrm>
            <a:off x="4035123" y="3416512"/>
            <a:ext cx="1702392" cy="741384"/>
          </a:xfrm>
          <a:prstGeom prst="flowChartDecision">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r>
              <a:rPr lang="zh-CN" altLang="en-US" sz="2400" dirty="0">
                <a:solidFill>
                  <a:schemeClr val="dk1"/>
                </a:solidFill>
                <a:latin typeface="+mn-ea"/>
                <a:ea typeface="+mn-ea"/>
                <a:cs typeface="Times New Roman" pitchFamily="18" charset="0"/>
              </a:rPr>
              <a:t>检测除数</a:t>
            </a:r>
          </a:p>
        </p:txBody>
      </p:sp>
      <p:sp>
        <p:nvSpPr>
          <p:cNvPr id="17" name="流程图: 可选过程 16"/>
          <p:cNvSpPr/>
          <p:nvPr/>
        </p:nvSpPr>
        <p:spPr>
          <a:xfrm>
            <a:off x="1166767" y="2775335"/>
            <a:ext cx="1422868" cy="66408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r>
              <a:rPr lang="zh-CN" altLang="en-US" sz="2400" dirty="0">
                <a:latin typeface="+mn-ea"/>
                <a:ea typeface="+mn-ea"/>
                <a:cs typeface="Times New Roman" pitchFamily="18" charset="0"/>
              </a:rPr>
              <a:t>被除数</a:t>
            </a:r>
          </a:p>
        </p:txBody>
      </p:sp>
      <p:sp>
        <p:nvSpPr>
          <p:cNvPr id="18" name="流程图: 可选过程 17"/>
          <p:cNvSpPr/>
          <p:nvPr/>
        </p:nvSpPr>
        <p:spPr>
          <a:xfrm>
            <a:off x="1166767" y="4140490"/>
            <a:ext cx="1422868" cy="66408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r>
              <a:rPr lang="zh-CN" altLang="en-US" sz="2400" dirty="0">
                <a:solidFill>
                  <a:schemeClr val="dk1"/>
                </a:solidFill>
                <a:latin typeface="+mn-ea"/>
                <a:ea typeface="+mn-ea"/>
                <a:cs typeface="Times New Roman" pitchFamily="18" charset="0"/>
              </a:rPr>
              <a:t>除数</a:t>
            </a:r>
          </a:p>
        </p:txBody>
      </p:sp>
      <p:sp>
        <p:nvSpPr>
          <p:cNvPr id="20" name="椭圆 19"/>
          <p:cNvSpPr/>
          <p:nvPr/>
        </p:nvSpPr>
        <p:spPr>
          <a:xfrm>
            <a:off x="4222998" y="1988840"/>
            <a:ext cx="1326641" cy="710743"/>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r>
              <a:rPr lang="zh-CN" altLang="en-US" sz="2400" dirty="0">
                <a:solidFill>
                  <a:schemeClr val="dk1"/>
                </a:solidFill>
                <a:latin typeface="+mn-ea"/>
                <a:ea typeface="+mn-ea"/>
                <a:cs typeface="Times New Roman" pitchFamily="18" charset="0"/>
              </a:rPr>
              <a:t>异常处理</a:t>
            </a:r>
          </a:p>
        </p:txBody>
      </p:sp>
      <p:grpSp>
        <p:nvGrpSpPr>
          <p:cNvPr id="3" name="组合 2"/>
          <p:cNvGrpSpPr/>
          <p:nvPr/>
        </p:nvGrpSpPr>
        <p:grpSpPr>
          <a:xfrm>
            <a:off x="2589635" y="3107376"/>
            <a:ext cx="1445488" cy="1365155"/>
            <a:chOff x="2589635" y="3107376"/>
            <a:chExt cx="1445488" cy="1365155"/>
          </a:xfrm>
        </p:grpSpPr>
        <p:cxnSp>
          <p:nvCxnSpPr>
            <p:cNvPr id="19" name="肘形连接符 18"/>
            <p:cNvCxnSpPr>
              <a:stCxn id="17" idx="3"/>
              <a:endCxn id="16" idx="1"/>
            </p:cNvCxnSpPr>
            <p:nvPr/>
          </p:nvCxnSpPr>
          <p:spPr>
            <a:xfrm>
              <a:off x="2589635" y="3107376"/>
              <a:ext cx="1445488" cy="679828"/>
            </a:xfrm>
            <a:prstGeom prst="bentConnector3">
              <a:avLst/>
            </a:prstGeom>
            <a:ln>
              <a:headEnd/>
              <a:tailEnd/>
            </a:ln>
          </p:spPr>
          <p:style>
            <a:lnRef idx="2">
              <a:schemeClr val="accent5"/>
            </a:lnRef>
            <a:fillRef idx="1">
              <a:schemeClr val="lt1"/>
            </a:fillRef>
            <a:effectRef idx="0">
              <a:schemeClr val="accent5"/>
            </a:effectRef>
            <a:fontRef idx="minor">
              <a:schemeClr val="dk1"/>
            </a:fontRef>
          </p:style>
        </p:cxnSp>
        <p:cxnSp>
          <p:nvCxnSpPr>
            <p:cNvPr id="21" name="肘形连接符 20"/>
            <p:cNvCxnSpPr>
              <a:stCxn id="18" idx="3"/>
              <a:endCxn id="16" idx="1"/>
            </p:cNvCxnSpPr>
            <p:nvPr/>
          </p:nvCxnSpPr>
          <p:spPr>
            <a:xfrm flipV="1">
              <a:off x="2589635" y="3787204"/>
              <a:ext cx="1445488" cy="685327"/>
            </a:xfrm>
            <a:prstGeom prst="bentConnector3">
              <a:avLst/>
            </a:prstGeom>
            <a:ln>
              <a:headEnd/>
              <a:tailEnd/>
            </a:ln>
          </p:spPr>
          <p:style>
            <a:lnRef idx="2">
              <a:schemeClr val="accent5"/>
            </a:lnRef>
            <a:fillRef idx="1">
              <a:schemeClr val="lt1"/>
            </a:fillRef>
            <a:effectRef idx="0">
              <a:schemeClr val="accent5"/>
            </a:effectRef>
            <a:fontRef idx="minor">
              <a:schemeClr val="dk1"/>
            </a:fontRef>
          </p:style>
        </p:cxnSp>
      </p:grpSp>
      <p:cxnSp>
        <p:nvCxnSpPr>
          <p:cNvPr id="23" name="直接箭头连接符 22"/>
          <p:cNvCxnSpPr>
            <a:stCxn id="16" idx="0"/>
          </p:cNvCxnSpPr>
          <p:nvPr/>
        </p:nvCxnSpPr>
        <p:spPr>
          <a:xfrm flipV="1">
            <a:off x="4886319" y="2690726"/>
            <a:ext cx="0" cy="725786"/>
          </a:xfrm>
          <a:prstGeom prst="straightConnector1">
            <a:avLst/>
          </a:prstGeom>
          <a:ln>
            <a:headEnd/>
            <a:tailEnd/>
          </a:ln>
        </p:spPr>
        <p:style>
          <a:lnRef idx="2">
            <a:schemeClr val="accent5"/>
          </a:lnRef>
          <a:fillRef idx="1">
            <a:schemeClr val="lt1"/>
          </a:fillRef>
          <a:effectRef idx="0">
            <a:schemeClr val="accent5"/>
          </a:effectRef>
          <a:fontRef idx="minor">
            <a:schemeClr val="dk1"/>
          </a:fontRef>
        </p:style>
      </p:cxnSp>
      <p:cxnSp>
        <p:nvCxnSpPr>
          <p:cNvPr id="28" name="直接箭头连接符 27"/>
          <p:cNvCxnSpPr/>
          <p:nvPr/>
        </p:nvCxnSpPr>
        <p:spPr>
          <a:xfrm flipV="1">
            <a:off x="5728279" y="3785166"/>
            <a:ext cx="1003596" cy="2038"/>
          </a:xfrm>
          <a:prstGeom prst="straightConnector1">
            <a:avLst/>
          </a:prstGeom>
          <a:ln>
            <a:headEnd/>
            <a:tailEnd/>
          </a:ln>
        </p:spPr>
        <p:style>
          <a:lnRef idx="2">
            <a:schemeClr val="accent5"/>
          </a:lnRef>
          <a:fillRef idx="1">
            <a:schemeClr val="lt1"/>
          </a:fillRef>
          <a:effectRef idx="0">
            <a:schemeClr val="accent5"/>
          </a:effectRef>
          <a:fontRef idx="minor">
            <a:schemeClr val="dk1"/>
          </a:fontRef>
        </p:style>
      </p:cxnSp>
      <p:sp>
        <p:nvSpPr>
          <p:cNvPr id="30" name="流程图: 决策 29"/>
          <p:cNvSpPr/>
          <p:nvPr/>
        </p:nvSpPr>
        <p:spPr>
          <a:xfrm>
            <a:off x="6400836" y="3414474"/>
            <a:ext cx="2394670" cy="741384"/>
          </a:xfrm>
          <a:prstGeom prst="flowChartDecision">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r>
              <a:rPr lang="zh-CN" altLang="en-US" sz="2400" dirty="0">
                <a:solidFill>
                  <a:schemeClr val="dk1"/>
                </a:solidFill>
                <a:latin typeface="+mn-ea"/>
                <a:ea typeface="+mn-ea"/>
                <a:cs typeface="Times New Roman" pitchFamily="18" charset="0"/>
              </a:rPr>
              <a:t>检测被除数</a:t>
            </a:r>
          </a:p>
        </p:txBody>
      </p:sp>
      <p:cxnSp>
        <p:nvCxnSpPr>
          <p:cNvPr id="34" name="直接箭头连接符 33"/>
          <p:cNvCxnSpPr>
            <a:stCxn id="30" idx="0"/>
          </p:cNvCxnSpPr>
          <p:nvPr/>
        </p:nvCxnSpPr>
        <p:spPr>
          <a:xfrm flipH="1" flipV="1">
            <a:off x="7592307" y="2685856"/>
            <a:ext cx="5864" cy="728618"/>
          </a:xfrm>
          <a:prstGeom prst="straightConnector1">
            <a:avLst/>
          </a:prstGeom>
          <a:ln>
            <a:headEnd/>
            <a:tailEnd/>
          </a:ln>
        </p:spPr>
        <p:style>
          <a:lnRef idx="2">
            <a:schemeClr val="accent5"/>
          </a:lnRef>
          <a:fillRef idx="1">
            <a:schemeClr val="lt1"/>
          </a:fillRef>
          <a:effectRef idx="0">
            <a:schemeClr val="accent5"/>
          </a:effectRef>
          <a:fontRef idx="minor">
            <a:schemeClr val="dk1"/>
          </a:fontRef>
        </p:style>
      </p:cxnSp>
      <p:sp>
        <p:nvSpPr>
          <p:cNvPr id="37" name="椭圆 36"/>
          <p:cNvSpPr/>
          <p:nvPr/>
        </p:nvSpPr>
        <p:spPr>
          <a:xfrm>
            <a:off x="6928986" y="1954493"/>
            <a:ext cx="1326641" cy="710743"/>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r>
              <a:rPr lang="zh-CN" altLang="en-US" sz="2400" dirty="0">
                <a:solidFill>
                  <a:schemeClr val="dk1"/>
                </a:solidFill>
                <a:latin typeface="+mn-ea"/>
                <a:ea typeface="+mn-ea"/>
                <a:cs typeface="Times New Roman" pitchFamily="18" charset="0"/>
              </a:rPr>
              <a:t>结果为</a:t>
            </a:r>
            <a:r>
              <a:rPr lang="en-US" altLang="zh-CN" sz="2400" dirty="0">
                <a:solidFill>
                  <a:schemeClr val="dk1"/>
                </a:solidFill>
                <a:latin typeface="+mn-ea"/>
                <a:ea typeface="+mn-ea"/>
                <a:cs typeface="Times New Roman" pitchFamily="18" charset="0"/>
              </a:rPr>
              <a:t>0</a:t>
            </a:r>
            <a:endParaRPr lang="zh-CN" altLang="en-US" sz="2400" dirty="0">
              <a:solidFill>
                <a:schemeClr val="dk1"/>
              </a:solidFill>
              <a:latin typeface="+mn-ea"/>
              <a:ea typeface="+mn-ea"/>
              <a:cs typeface="Times New Roman" pitchFamily="18" charset="0"/>
            </a:endParaRPr>
          </a:p>
        </p:txBody>
      </p:sp>
      <p:cxnSp>
        <p:nvCxnSpPr>
          <p:cNvPr id="38" name="直接箭头连接符 37"/>
          <p:cNvCxnSpPr/>
          <p:nvPr/>
        </p:nvCxnSpPr>
        <p:spPr>
          <a:xfrm flipV="1">
            <a:off x="8452739" y="3779315"/>
            <a:ext cx="1003596" cy="2038"/>
          </a:xfrm>
          <a:prstGeom prst="straightConnector1">
            <a:avLst/>
          </a:prstGeom>
          <a:ln>
            <a:headEnd/>
            <a:tailEnd/>
          </a:ln>
        </p:spPr>
        <p:style>
          <a:lnRef idx="2">
            <a:schemeClr val="accent5"/>
          </a:lnRef>
          <a:fillRef idx="1">
            <a:schemeClr val="lt1"/>
          </a:fillRef>
          <a:effectRef idx="0">
            <a:schemeClr val="accent5"/>
          </a:effectRef>
          <a:fontRef idx="minor">
            <a:schemeClr val="dk1"/>
          </a:fontRef>
        </p:style>
      </p:cxnSp>
      <p:sp>
        <p:nvSpPr>
          <p:cNvPr id="39" name="流程图: 可选过程 38"/>
          <p:cNvSpPr/>
          <p:nvPr/>
        </p:nvSpPr>
        <p:spPr>
          <a:xfrm>
            <a:off x="9465571" y="3446647"/>
            <a:ext cx="1422868" cy="66408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r>
              <a:rPr lang="zh-CN" altLang="en-US" sz="2400" dirty="0">
                <a:solidFill>
                  <a:schemeClr val="dk1"/>
                </a:solidFill>
                <a:latin typeface="+mn-ea"/>
                <a:ea typeface="+mn-ea"/>
                <a:cs typeface="Times New Roman" pitchFamily="18" charset="0"/>
              </a:rPr>
              <a:t>相除</a:t>
            </a:r>
          </a:p>
        </p:txBody>
      </p:sp>
      <p:sp>
        <p:nvSpPr>
          <p:cNvPr id="22" name="文本框 21"/>
          <p:cNvSpPr txBox="1"/>
          <p:nvPr/>
        </p:nvSpPr>
        <p:spPr>
          <a:xfrm>
            <a:off x="4950175" y="2856490"/>
            <a:ext cx="365485" cy="387350"/>
          </a:xfrm>
          <a:prstGeom prst="rect">
            <a:avLst/>
          </a:prstGeom>
          <a:noFill/>
        </p:spPr>
        <p:txBody>
          <a:bodyPr wrap="none" lIns="0" tIns="0" rIns="0" bIns="0" rtlCol="0" anchor="ctr" anchorCtr="0">
            <a:spAutoFit/>
          </a:bodyPr>
          <a:lstStyle/>
          <a:p>
            <a:r>
              <a:rPr lang="zh-CN" altLang="en-US" sz="1800" b="0" dirty="0">
                <a:ln>
                  <a:solidFill>
                    <a:schemeClr val="tx1"/>
                  </a:solidFill>
                </a:ln>
                <a:latin typeface="+mj-ea"/>
                <a:ea typeface="+mj-ea"/>
              </a:rPr>
              <a:t>为</a:t>
            </a:r>
            <a:r>
              <a:rPr lang="en-US" altLang="zh-CN" sz="1800" b="0" dirty="0">
                <a:ln>
                  <a:solidFill>
                    <a:schemeClr val="tx1"/>
                  </a:solidFill>
                </a:ln>
                <a:latin typeface="+mj-ea"/>
                <a:ea typeface="+mj-ea"/>
              </a:rPr>
              <a:t>0</a:t>
            </a:r>
            <a:endParaRPr lang="zh-CN" altLang="en-US" sz="3600" b="0" dirty="0">
              <a:ln>
                <a:solidFill>
                  <a:schemeClr val="tx1"/>
                </a:solidFill>
              </a:ln>
              <a:latin typeface="+mj-ea"/>
              <a:ea typeface="+mj-ea"/>
            </a:endParaRPr>
          </a:p>
        </p:txBody>
      </p:sp>
      <p:sp>
        <p:nvSpPr>
          <p:cNvPr id="24" name="文本框 23"/>
          <p:cNvSpPr txBox="1"/>
          <p:nvPr/>
        </p:nvSpPr>
        <p:spPr>
          <a:xfrm>
            <a:off x="7672458" y="2864046"/>
            <a:ext cx="365485" cy="387350"/>
          </a:xfrm>
          <a:prstGeom prst="rect">
            <a:avLst/>
          </a:prstGeom>
          <a:noFill/>
        </p:spPr>
        <p:txBody>
          <a:bodyPr wrap="none" lIns="0" tIns="0" rIns="0" bIns="0" rtlCol="0" anchor="ctr" anchorCtr="0">
            <a:spAutoFit/>
          </a:bodyPr>
          <a:lstStyle/>
          <a:p>
            <a:r>
              <a:rPr lang="zh-CN" altLang="en-US" sz="1800" b="0" dirty="0">
                <a:ln>
                  <a:solidFill>
                    <a:schemeClr val="tx1"/>
                  </a:solidFill>
                </a:ln>
                <a:latin typeface="+mj-ea"/>
                <a:ea typeface="+mj-ea"/>
              </a:rPr>
              <a:t>为</a:t>
            </a:r>
            <a:r>
              <a:rPr lang="en-US" altLang="zh-CN" sz="1800" b="0" dirty="0">
                <a:ln>
                  <a:solidFill>
                    <a:schemeClr val="tx1"/>
                  </a:solidFill>
                </a:ln>
                <a:latin typeface="+mj-ea"/>
                <a:ea typeface="+mj-ea"/>
              </a:rPr>
              <a:t>0</a:t>
            </a:r>
            <a:endParaRPr lang="zh-CN" altLang="en-US" sz="3600" b="0" dirty="0">
              <a:ln>
                <a:solidFill>
                  <a:schemeClr val="tx1"/>
                </a:solidFill>
              </a:ln>
              <a:latin typeface="+mj-ea"/>
              <a:ea typeface="+mj-ea"/>
            </a:endParaRPr>
          </a:p>
        </p:txBody>
      </p:sp>
      <p:cxnSp>
        <p:nvCxnSpPr>
          <p:cNvPr id="25"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26"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36174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5">
                                            <p:txEl>
                                              <p:pRg st="0" end="0"/>
                                            </p:txEl>
                                          </p:spTgt>
                                        </p:tgtEl>
                                        <p:attrNameLst>
                                          <p:attrName>style.visibility</p:attrName>
                                        </p:attrNameLst>
                                      </p:cBhvr>
                                      <p:to>
                                        <p:strVal val="visible"/>
                                      </p:to>
                                    </p:set>
                                    <p:anim calcmode="discrete" valueType="clr">
                                      <p:cBhvr override="childStyle">
                                        <p:cTn id="7" dur="80"/>
                                        <p:tgtEl>
                                          <p:spTgt spid="1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5">
                                            <p:txEl>
                                              <p:pRg st="1" end="1"/>
                                            </p:txEl>
                                          </p:spTgt>
                                        </p:tgtEl>
                                        <p:attrNameLst>
                                          <p:attrName>style.visibility</p:attrName>
                                        </p:attrNameLst>
                                      </p:cBhvr>
                                      <p:to>
                                        <p:strVal val="visible"/>
                                      </p:to>
                                    </p:set>
                                    <p:anim calcmode="discrete" valueType="clr">
                                      <p:cBhvr override="childStyle">
                                        <p:cTn id="14" dur="80"/>
                                        <p:tgtEl>
                                          <p:spTgt spid="1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5">
                                            <p:txEl>
                                              <p:pRg st="1" end="1"/>
                                            </p:txEl>
                                          </p:spTgt>
                                        </p:tgtEl>
                                        <p:attrNameLst>
                                          <p:attrName>fill.type</p:attrName>
                                        </p:attrNameLst>
                                      </p:cBhvr>
                                      <p:to>
                                        <p:strVal val="solid"/>
                                      </p:to>
                                    </p:set>
                                  </p:childTnLst>
                                </p:cTn>
                              </p:par>
                            </p:childTnLst>
                          </p:cTn>
                        </p:par>
                        <p:par>
                          <p:cTn id="17" fill="hold">
                            <p:stCondLst>
                              <p:cond delay="16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500"/>
                                        <p:tgtEl>
                                          <p:spTgt spid="39"/>
                                        </p:tgtEl>
                                      </p:cBhvr>
                                    </p:animEffect>
                                  </p:childTnLst>
                                </p:cTn>
                              </p:par>
                            </p:childTnLst>
                          </p:cTn>
                        </p:par>
                      </p:childTnLst>
                    </p:cTn>
                  </p:par>
                  <p:par>
                    <p:cTn id="77" fill="hold">
                      <p:stCondLst>
                        <p:cond delay="indefinite"/>
                      </p:stCondLst>
                      <p:childTnLst>
                        <p:par>
                          <p:cTn id="78" fill="hold">
                            <p:stCondLst>
                              <p:cond delay="0"/>
                            </p:stCondLst>
                            <p:childTnLst>
                              <p:par>
                                <p:cTn id="79" presetID="27" presetClass="entr" presetSubtype="0" fill="hold" grpId="0" nodeType="clickEffect">
                                  <p:stCondLst>
                                    <p:cond delay="0"/>
                                  </p:stCondLst>
                                  <p:iterate type="lt">
                                    <p:tmPct val="50000"/>
                                  </p:iterate>
                                  <p:childTnLst>
                                    <p:set>
                                      <p:cBhvr>
                                        <p:cTn id="80" dur="1" fill="hold">
                                          <p:stCondLst>
                                            <p:cond delay="0"/>
                                          </p:stCondLst>
                                        </p:cTn>
                                        <p:tgtEl>
                                          <p:spTgt spid="15">
                                            <p:txEl>
                                              <p:pRg st="8" end="8"/>
                                            </p:txEl>
                                          </p:spTgt>
                                        </p:tgtEl>
                                        <p:attrNameLst>
                                          <p:attrName>style.visibility</p:attrName>
                                        </p:attrNameLst>
                                      </p:cBhvr>
                                      <p:to>
                                        <p:strVal val="visible"/>
                                      </p:to>
                                    </p:set>
                                    <p:anim calcmode="discrete" valueType="clr">
                                      <p:cBhvr override="childStyle">
                                        <p:cTn id="81" dur="80"/>
                                        <p:tgtEl>
                                          <p:spTgt spid="15">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2" dur="80"/>
                                        <p:tgtEl>
                                          <p:spTgt spid="15">
                                            <p:txEl>
                                              <p:pRg st="8" end="8"/>
                                            </p:txEl>
                                          </p:spTgt>
                                        </p:tgtEl>
                                        <p:attrNameLst>
                                          <p:attrName>fillcolor</p:attrName>
                                        </p:attrNameLst>
                                      </p:cBhvr>
                                      <p:tavLst>
                                        <p:tav tm="0">
                                          <p:val>
                                            <p:clrVal>
                                              <a:schemeClr val="accent2"/>
                                            </p:clrVal>
                                          </p:val>
                                        </p:tav>
                                        <p:tav tm="50000">
                                          <p:val>
                                            <p:clrVal>
                                              <a:schemeClr val="hlink"/>
                                            </p:clrVal>
                                          </p:val>
                                        </p:tav>
                                      </p:tavLst>
                                    </p:anim>
                                    <p:set>
                                      <p:cBhvr>
                                        <p:cTn id="83" dur="80"/>
                                        <p:tgtEl>
                                          <p:spTgt spid="15">
                                            <p:txEl>
                                              <p:pRg st="8" end="8"/>
                                            </p:txEl>
                                          </p:spTgt>
                                        </p:tgtEl>
                                        <p:attrNameLst>
                                          <p:attrName>fill.type</p:attrName>
                                        </p:attrNameLst>
                                      </p:cBhvr>
                                      <p:to>
                                        <p:strVal val="solid"/>
                                      </p:to>
                                    </p:set>
                                  </p:childTnLst>
                                </p:cTn>
                              </p:par>
                            </p:childTnLst>
                          </p:cTn>
                        </p:par>
                        <p:par>
                          <p:cTn id="84" fill="hold">
                            <p:stCondLst>
                              <p:cond delay="120"/>
                            </p:stCondLst>
                            <p:childTnLst>
                              <p:par>
                                <p:cTn id="85" presetID="27" presetClass="entr" presetSubtype="0" fill="hold" grpId="0" nodeType="afterEffect">
                                  <p:stCondLst>
                                    <p:cond delay="0"/>
                                  </p:stCondLst>
                                  <p:iterate type="lt">
                                    <p:tmPct val="50000"/>
                                  </p:iterate>
                                  <p:childTnLst>
                                    <p:set>
                                      <p:cBhvr>
                                        <p:cTn id="86" dur="1" fill="hold">
                                          <p:stCondLst>
                                            <p:cond delay="0"/>
                                          </p:stCondLst>
                                        </p:cTn>
                                        <p:tgtEl>
                                          <p:spTgt spid="15">
                                            <p:txEl>
                                              <p:pRg st="9" end="9"/>
                                            </p:txEl>
                                          </p:spTgt>
                                        </p:tgtEl>
                                        <p:attrNameLst>
                                          <p:attrName>style.visibility</p:attrName>
                                        </p:attrNameLst>
                                      </p:cBhvr>
                                      <p:to>
                                        <p:strVal val="visible"/>
                                      </p:to>
                                    </p:set>
                                    <p:anim calcmode="discrete" valueType="clr">
                                      <p:cBhvr override="childStyle">
                                        <p:cTn id="87" dur="80"/>
                                        <p:tgtEl>
                                          <p:spTgt spid="15">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8" dur="80"/>
                                        <p:tgtEl>
                                          <p:spTgt spid="15">
                                            <p:txEl>
                                              <p:pRg st="9" end="9"/>
                                            </p:txEl>
                                          </p:spTgt>
                                        </p:tgtEl>
                                        <p:attrNameLst>
                                          <p:attrName>fillcolor</p:attrName>
                                        </p:attrNameLst>
                                      </p:cBhvr>
                                      <p:tavLst>
                                        <p:tav tm="0">
                                          <p:val>
                                            <p:clrVal>
                                              <a:schemeClr val="accent2"/>
                                            </p:clrVal>
                                          </p:val>
                                        </p:tav>
                                        <p:tav tm="50000">
                                          <p:val>
                                            <p:clrVal>
                                              <a:schemeClr val="hlink"/>
                                            </p:clrVal>
                                          </p:val>
                                        </p:tav>
                                      </p:tavLst>
                                    </p:anim>
                                    <p:set>
                                      <p:cBhvr>
                                        <p:cTn id="89" dur="80"/>
                                        <p:tgtEl>
                                          <p:spTgt spid="15">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animBg="1"/>
      <p:bldP spid="17" grpId="0" animBg="1"/>
      <p:bldP spid="18" grpId="0" animBg="1"/>
      <p:bldP spid="20" grpId="0" animBg="1"/>
      <p:bldP spid="30" grpId="0" animBg="1"/>
      <p:bldP spid="37" grpId="0" animBg="1"/>
      <p:bldP spid="39" grpId="0" animBg="1"/>
      <p:bldP spid="22" grpId="0"/>
      <p:bldP spid="2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6"/>
          <p:cNvSpPr>
            <a:spLocks noChangeArrowheads="1"/>
          </p:cNvSpPr>
          <p:nvPr/>
        </p:nvSpPr>
        <p:spPr bwMode="auto">
          <a:xfrm>
            <a:off x="1118748" y="4077072"/>
            <a:ext cx="10116571" cy="2233787"/>
          </a:xfrm>
          <a:prstGeom prst="roundRect">
            <a:avLst>
              <a:gd name="adj" fmla="val 4231"/>
            </a:avLst>
          </a:prstGeom>
          <a:solidFill>
            <a:schemeClr val="bg1">
              <a:lumMod val="95000"/>
            </a:schemeClr>
          </a:solidFill>
          <a:ln w="25400">
            <a:noFill/>
            <a:round/>
            <a:headEnd/>
            <a:tailEnd/>
          </a:ln>
        </p:spPr>
        <p:txBody>
          <a:bodyPr wrap="none" anchor="ctr"/>
          <a:lstStyle/>
          <a:p>
            <a:pPr algn="ctr">
              <a:lnSpc>
                <a:spcPct val="120000"/>
              </a:lnSpc>
            </a:pPr>
            <a:endParaRPr lang="zh-CN" altLang="en-US" sz="4800" dirty="0">
              <a:latin typeface="Times New Roman" pitchFamily="18" charset="0"/>
              <a:ea typeface="黑体" pitchFamily="49" charset="-122"/>
              <a:cs typeface="Times New Roman" pitchFamily="18" charset="0"/>
            </a:endParaRPr>
          </a:p>
        </p:txBody>
      </p:sp>
      <p:sp>
        <p:nvSpPr>
          <p:cNvPr id="2" name="标题 1"/>
          <p:cNvSpPr>
            <a:spLocks noGrp="1"/>
          </p:cNvSpPr>
          <p:nvPr>
            <p:ph type="title"/>
          </p:nvPr>
        </p:nvSpPr>
        <p:spPr/>
        <p:txBody>
          <a:bodyPr/>
          <a:lstStyle/>
          <a:p>
            <a:r>
              <a:rPr lang="en-US" altLang="zh-CN" dirty="0"/>
              <a:t>3. </a:t>
            </a:r>
            <a:r>
              <a:rPr lang="zh-CN" altLang="en-US" dirty="0"/>
              <a:t>规格化</a:t>
            </a:r>
          </a:p>
        </p:txBody>
      </p:sp>
      <p:sp>
        <p:nvSpPr>
          <p:cNvPr id="27" name="矩形 26"/>
          <p:cNvSpPr/>
          <p:nvPr/>
        </p:nvSpPr>
        <p:spPr>
          <a:xfrm>
            <a:off x="1315167" y="4221088"/>
            <a:ext cx="9875271" cy="1126462"/>
          </a:xfrm>
          <a:prstGeom prst="rect">
            <a:avLst/>
          </a:prstGeom>
        </p:spPr>
        <p:txBody>
          <a:bodyPr wrap="square">
            <a:spAutoFit/>
          </a:bodyPr>
          <a:lstStyle/>
          <a:p>
            <a:pPr algn="just">
              <a:lnSpc>
                <a:spcPct val="120000"/>
              </a:lnSpc>
              <a:spcBef>
                <a:spcPts val="0"/>
              </a:spcBef>
              <a:buFont typeface="Wingdings" pitchFamily="2" charset="2"/>
              <a:buNone/>
              <a:defRPr/>
            </a:pPr>
            <a:r>
              <a:rPr lang="zh-CN" altLang="en-US" b="0" dirty="0">
                <a:solidFill>
                  <a:srgbClr val="FF0000"/>
                </a:solidFill>
                <a:latin typeface="+mn-ea"/>
                <a:ea typeface="+mn-ea"/>
                <a:cs typeface="Times New Roman" pitchFamily="18" charset="0"/>
              </a:rPr>
              <a:t>规格化尾数：</a:t>
            </a:r>
            <a:r>
              <a:rPr lang="en-US" altLang="zh-CN" b="0" dirty="0">
                <a:solidFill>
                  <a:srgbClr val="FF0000"/>
                </a:solidFill>
                <a:latin typeface="+mn-ea"/>
                <a:ea typeface="+mn-ea"/>
                <a:cs typeface="Times New Roman" pitchFamily="18" charset="0"/>
              </a:rPr>
              <a:t>1≤</a:t>
            </a:r>
            <a:r>
              <a:rPr lang="zh-CN" altLang="en-US" b="0" dirty="0">
                <a:solidFill>
                  <a:srgbClr val="FF0000"/>
                </a:solidFill>
                <a:latin typeface="+mn-ea"/>
                <a:ea typeface="+mn-ea"/>
                <a:cs typeface="Times New Roman" pitchFamily="18" charset="0"/>
              </a:rPr>
              <a:t>尾数</a:t>
            </a:r>
            <a:r>
              <a:rPr lang="en-US" altLang="zh-CN" b="0" baseline="-25000" dirty="0">
                <a:solidFill>
                  <a:srgbClr val="FF0000"/>
                </a:solidFill>
                <a:latin typeface="+mn-ea"/>
                <a:ea typeface="+mn-ea"/>
                <a:cs typeface="Times New Roman" pitchFamily="18" charset="0"/>
              </a:rPr>
              <a:t>1</a:t>
            </a:r>
            <a:r>
              <a:rPr lang="en-US" altLang="zh-CN" b="0" dirty="0">
                <a:solidFill>
                  <a:srgbClr val="FF0000"/>
                </a:solidFill>
                <a:latin typeface="+mn-ea"/>
                <a:ea typeface="+mn-ea"/>
                <a:cs typeface="Times New Roman" pitchFamily="18" charset="0"/>
              </a:rPr>
              <a:t>&lt;2</a:t>
            </a:r>
            <a:r>
              <a:rPr lang="zh-CN" altLang="en-US" b="0" dirty="0">
                <a:solidFill>
                  <a:srgbClr val="FF0000"/>
                </a:solidFill>
                <a:latin typeface="+mn-ea"/>
                <a:ea typeface="+mn-ea"/>
                <a:cs typeface="Times New Roman" pitchFamily="18" charset="0"/>
              </a:rPr>
              <a:t>，</a:t>
            </a:r>
            <a:r>
              <a:rPr lang="en-US" altLang="zh-CN" b="0" dirty="0">
                <a:solidFill>
                  <a:srgbClr val="FF0000"/>
                </a:solidFill>
                <a:latin typeface="+mn-ea"/>
                <a:ea typeface="+mn-ea"/>
                <a:cs typeface="Times New Roman" pitchFamily="18" charset="0"/>
              </a:rPr>
              <a:t> 1</a:t>
            </a:r>
            <a:r>
              <a:rPr lang="en-US" altLang="zh-CN" b="0" dirty="0">
                <a:solidFill>
                  <a:srgbClr val="FF0000"/>
                </a:solidFill>
                <a:latin typeface="+mn-ea"/>
                <a:cs typeface="Times New Roman" pitchFamily="18" charset="0"/>
              </a:rPr>
              <a:t>≤</a:t>
            </a:r>
            <a:r>
              <a:rPr lang="zh-CN" altLang="en-US" b="0" dirty="0">
                <a:solidFill>
                  <a:srgbClr val="FF0000"/>
                </a:solidFill>
                <a:latin typeface="+mn-ea"/>
                <a:ea typeface="+mn-ea"/>
                <a:cs typeface="Times New Roman" pitchFamily="18" charset="0"/>
              </a:rPr>
              <a:t>尾数</a:t>
            </a:r>
            <a:r>
              <a:rPr lang="en-US" altLang="zh-CN" b="0" baseline="-25000" dirty="0">
                <a:solidFill>
                  <a:srgbClr val="FF0000"/>
                </a:solidFill>
                <a:latin typeface="+mn-ea"/>
                <a:ea typeface="+mn-ea"/>
                <a:cs typeface="Times New Roman" pitchFamily="18" charset="0"/>
              </a:rPr>
              <a:t>2</a:t>
            </a:r>
            <a:r>
              <a:rPr lang="en-US" altLang="zh-CN" b="0" dirty="0">
                <a:solidFill>
                  <a:srgbClr val="FF0000"/>
                </a:solidFill>
                <a:latin typeface="+mn-ea"/>
                <a:ea typeface="+mn-ea"/>
                <a:cs typeface="Times New Roman" pitchFamily="18" charset="0"/>
              </a:rPr>
              <a:t>&lt;2    </a:t>
            </a:r>
            <a:r>
              <a:rPr lang="en-US" altLang="zh-CN" b="0" dirty="0">
                <a:solidFill>
                  <a:schemeClr val="accent3"/>
                </a:solidFill>
                <a:latin typeface="+mn-ea"/>
                <a:ea typeface="+mn-ea"/>
                <a:cs typeface="Times New Roman" pitchFamily="18" charset="0"/>
              </a:rPr>
              <a:t>(</a:t>
            </a:r>
            <a:r>
              <a:rPr lang="zh-CN" altLang="en-US" b="0" dirty="0">
                <a:solidFill>
                  <a:schemeClr val="accent3"/>
                </a:solidFill>
                <a:latin typeface="+mn-ea"/>
                <a:ea typeface="+mn-ea"/>
                <a:cs typeface="Times New Roman" pitchFamily="18" charset="0"/>
              </a:rPr>
              <a:t>尾数</a:t>
            </a:r>
            <a:r>
              <a:rPr lang="zh-CN" altLang="en-US" dirty="0">
                <a:solidFill>
                  <a:schemeClr val="accent3"/>
                </a:solidFill>
                <a:latin typeface="+mn-ea"/>
                <a:ea typeface="+mn-ea"/>
                <a:cs typeface="华文新魏" charset="0"/>
              </a:rPr>
              <a:t>形为</a:t>
            </a:r>
            <a:r>
              <a:rPr lang="en-US" altLang="zh-CN" dirty="0">
                <a:solidFill>
                  <a:schemeClr val="accent3"/>
                </a:solidFill>
                <a:latin typeface="+mn-ea"/>
                <a:ea typeface="+mn-ea"/>
                <a:cs typeface="华文新魏" charset="0"/>
              </a:rPr>
              <a:t>1.xxx</a:t>
            </a:r>
            <a:r>
              <a:rPr lang="en-US" altLang="zh-CN" b="0" dirty="0">
                <a:solidFill>
                  <a:schemeClr val="accent3"/>
                </a:solidFill>
                <a:latin typeface="+mn-ea"/>
                <a:ea typeface="+mn-ea"/>
                <a:cs typeface="Times New Roman" pitchFamily="18" charset="0"/>
              </a:rPr>
              <a:t>)	</a:t>
            </a:r>
            <a:endParaRPr lang="zh-CN" altLang="en-US" b="0" dirty="0">
              <a:solidFill>
                <a:schemeClr val="accent3"/>
              </a:solidFill>
              <a:latin typeface="+mn-ea"/>
              <a:ea typeface="+mn-ea"/>
              <a:cs typeface="Times New Roman" pitchFamily="18" charset="0"/>
            </a:endParaRPr>
          </a:p>
        </p:txBody>
      </p:sp>
      <p:sp>
        <p:nvSpPr>
          <p:cNvPr id="28" name="矩形 27"/>
          <p:cNvSpPr/>
          <p:nvPr/>
        </p:nvSpPr>
        <p:spPr>
          <a:xfrm>
            <a:off x="2574288" y="4830832"/>
            <a:ext cx="3923286" cy="609398"/>
          </a:xfrm>
          <a:prstGeom prst="rect">
            <a:avLst/>
          </a:prstGeom>
        </p:spPr>
        <p:txBody>
          <a:bodyPr wrap="square">
            <a:spAutoFit/>
          </a:bodyPr>
          <a:lstStyle/>
          <a:p>
            <a:pPr algn="just">
              <a:lnSpc>
                <a:spcPct val="120000"/>
              </a:lnSpc>
              <a:spcBef>
                <a:spcPts val="0"/>
              </a:spcBef>
              <a:buFont typeface="Wingdings" pitchFamily="2" charset="2"/>
              <a:buNone/>
              <a:defRPr/>
            </a:pPr>
            <a:r>
              <a:rPr lang="en-US" altLang="zh-CN" b="0" dirty="0">
                <a:solidFill>
                  <a:srgbClr val="FF0000"/>
                </a:solidFill>
                <a:latin typeface="+mn-ea"/>
                <a:ea typeface="+mn-ea"/>
                <a:cs typeface="Times New Roman" pitchFamily="18" charset="0"/>
              </a:rPr>
              <a:t>1</a:t>
            </a:r>
            <a:r>
              <a:rPr lang="en-US" altLang="zh-CN" b="0" dirty="0">
                <a:solidFill>
                  <a:srgbClr val="FF0000"/>
                </a:solidFill>
                <a:latin typeface="+mn-ea"/>
                <a:cs typeface="Times New Roman" pitchFamily="18" charset="0"/>
              </a:rPr>
              <a:t>≤</a:t>
            </a:r>
            <a:r>
              <a:rPr lang="zh-CN" altLang="en-US" b="0" dirty="0">
                <a:solidFill>
                  <a:srgbClr val="FF0000"/>
                </a:solidFill>
                <a:latin typeface="+mn-ea"/>
                <a:ea typeface="+mn-ea"/>
                <a:cs typeface="Times New Roman" pitchFamily="18" charset="0"/>
              </a:rPr>
              <a:t>尾数</a:t>
            </a:r>
            <a:r>
              <a:rPr lang="en-US" altLang="zh-CN" b="0" baseline="-25000" dirty="0">
                <a:solidFill>
                  <a:srgbClr val="FF0000"/>
                </a:solidFill>
                <a:latin typeface="+mn-ea"/>
                <a:ea typeface="+mn-ea"/>
                <a:cs typeface="Times New Roman" pitchFamily="18" charset="0"/>
              </a:rPr>
              <a:t>1</a:t>
            </a:r>
            <a:r>
              <a:rPr lang="en-US" altLang="zh-CN" b="0" dirty="0">
                <a:solidFill>
                  <a:srgbClr val="FF0000"/>
                </a:solidFill>
                <a:latin typeface="+mn-ea"/>
                <a:ea typeface="+mn-ea"/>
                <a:cs typeface="Times New Roman" pitchFamily="18" charset="0"/>
              </a:rPr>
              <a:t> </a:t>
            </a:r>
            <a:r>
              <a:rPr lang="en-US" altLang="en-US" dirty="0">
                <a:solidFill>
                  <a:srgbClr val="FF0000"/>
                </a:solidFill>
                <a:cs typeface="Arial" panose="020B0604020202020204" pitchFamily="34" charset="0"/>
              </a:rPr>
              <a:t>× </a:t>
            </a:r>
            <a:r>
              <a:rPr lang="zh-CN" altLang="en-US" b="0" dirty="0">
                <a:solidFill>
                  <a:srgbClr val="FF0000"/>
                </a:solidFill>
                <a:latin typeface="+mn-ea"/>
                <a:ea typeface="+mn-ea"/>
                <a:cs typeface="Times New Roman" pitchFamily="18" charset="0"/>
              </a:rPr>
              <a:t>尾数</a:t>
            </a:r>
            <a:r>
              <a:rPr lang="en-US" altLang="zh-CN" b="0" baseline="-25000" dirty="0">
                <a:solidFill>
                  <a:srgbClr val="FF0000"/>
                </a:solidFill>
                <a:latin typeface="+mn-ea"/>
                <a:ea typeface="+mn-ea"/>
                <a:cs typeface="Times New Roman" pitchFamily="18" charset="0"/>
              </a:rPr>
              <a:t>2</a:t>
            </a:r>
            <a:r>
              <a:rPr lang="en-US" altLang="zh-CN" b="0" dirty="0">
                <a:solidFill>
                  <a:srgbClr val="FF0000"/>
                </a:solidFill>
                <a:latin typeface="+mn-ea"/>
                <a:ea typeface="+mn-ea"/>
                <a:cs typeface="Times New Roman" pitchFamily="18" charset="0"/>
              </a:rPr>
              <a:t>&lt;4	</a:t>
            </a:r>
            <a:endParaRPr lang="zh-CN" altLang="en-US" b="0" dirty="0">
              <a:solidFill>
                <a:srgbClr val="FF0000"/>
              </a:solidFill>
              <a:latin typeface="+mn-ea"/>
              <a:ea typeface="+mn-ea"/>
              <a:cs typeface="Times New Roman" pitchFamily="18" charset="0"/>
            </a:endParaRPr>
          </a:p>
        </p:txBody>
      </p:sp>
      <p:sp>
        <p:nvSpPr>
          <p:cNvPr id="31" name="Rectangle 18"/>
          <p:cNvSpPr>
            <a:spLocks noChangeArrowheads="1"/>
          </p:cNvSpPr>
          <p:nvPr/>
        </p:nvSpPr>
        <p:spPr bwMode="auto">
          <a:xfrm>
            <a:off x="1308026" y="5478904"/>
            <a:ext cx="1587893" cy="609398"/>
          </a:xfrm>
          <a:prstGeom prst="rect">
            <a:avLst/>
          </a:prstGeom>
          <a:noFill/>
          <a:ln w="9525">
            <a:noFill/>
            <a:miter lim="800000"/>
            <a:headEnd/>
            <a:tailEnd/>
          </a:ln>
          <a:effectLst/>
        </p:spPr>
        <p:txBody>
          <a:bodyPr wrap="square">
            <a:spAutoFit/>
          </a:bodyPr>
          <a:lstStyle/>
          <a:p>
            <a:pPr algn="just">
              <a:lnSpc>
                <a:spcPct val="120000"/>
              </a:lnSpc>
              <a:spcBef>
                <a:spcPts val="0"/>
              </a:spcBef>
              <a:buFont typeface="Wingdings" pitchFamily="2" charset="2"/>
              <a:buNone/>
              <a:defRPr/>
            </a:pPr>
            <a:r>
              <a:rPr lang="zh-CN" altLang="en-US" b="0" dirty="0">
                <a:latin typeface="+mn-ea"/>
                <a:ea typeface="+mn-ea"/>
                <a:cs typeface="Times New Roman" pitchFamily="18" charset="0"/>
              </a:rPr>
              <a:t>除法：</a:t>
            </a:r>
            <a:endParaRPr lang="en-US" altLang="zh-CN" b="0" dirty="0">
              <a:latin typeface="+mn-ea"/>
              <a:ea typeface="+mn-ea"/>
              <a:cs typeface="Times New Roman" pitchFamily="18" charset="0"/>
            </a:endParaRPr>
          </a:p>
        </p:txBody>
      </p:sp>
      <p:sp>
        <p:nvSpPr>
          <p:cNvPr id="33" name="矩形 32"/>
          <p:cNvSpPr/>
          <p:nvPr/>
        </p:nvSpPr>
        <p:spPr>
          <a:xfrm>
            <a:off x="2316138" y="5498068"/>
            <a:ext cx="4275794" cy="609398"/>
          </a:xfrm>
          <a:prstGeom prst="rect">
            <a:avLst/>
          </a:prstGeom>
        </p:spPr>
        <p:txBody>
          <a:bodyPr wrap="square">
            <a:spAutoFit/>
          </a:bodyPr>
          <a:lstStyle/>
          <a:p>
            <a:pPr algn="just">
              <a:lnSpc>
                <a:spcPct val="120000"/>
              </a:lnSpc>
              <a:spcBef>
                <a:spcPts val="0"/>
              </a:spcBef>
              <a:buFont typeface="Wingdings" pitchFamily="2" charset="2"/>
              <a:buNone/>
              <a:defRPr/>
            </a:pPr>
            <a:r>
              <a:rPr lang="en-US" altLang="zh-CN" b="0" dirty="0">
                <a:solidFill>
                  <a:srgbClr val="FF0000"/>
                </a:solidFill>
                <a:latin typeface="+mn-ea"/>
                <a:ea typeface="+mn-ea"/>
                <a:cs typeface="Times New Roman" pitchFamily="18" charset="0"/>
              </a:rPr>
              <a:t>0.5&lt;</a:t>
            </a:r>
            <a:r>
              <a:rPr lang="zh-CN" altLang="en-US" b="0" dirty="0">
                <a:solidFill>
                  <a:srgbClr val="FF0000"/>
                </a:solidFill>
                <a:latin typeface="+mn-ea"/>
                <a:ea typeface="+mn-ea"/>
                <a:cs typeface="Times New Roman" pitchFamily="18" charset="0"/>
              </a:rPr>
              <a:t>尾数</a:t>
            </a:r>
            <a:r>
              <a:rPr lang="en-US" altLang="zh-CN" b="0" baseline="-25000" dirty="0">
                <a:solidFill>
                  <a:srgbClr val="FF0000"/>
                </a:solidFill>
                <a:latin typeface="+mn-ea"/>
                <a:ea typeface="+mn-ea"/>
                <a:cs typeface="Times New Roman" pitchFamily="18" charset="0"/>
              </a:rPr>
              <a:t>1</a:t>
            </a:r>
            <a:r>
              <a:rPr lang="en-US" altLang="zh-CN" b="0" dirty="0">
                <a:solidFill>
                  <a:srgbClr val="FF0000"/>
                </a:solidFill>
                <a:latin typeface="+mn-ea"/>
                <a:ea typeface="+mn-ea"/>
                <a:cs typeface="Times New Roman" pitchFamily="18" charset="0"/>
              </a:rPr>
              <a:t> </a:t>
            </a:r>
            <a:r>
              <a:rPr lang="en-US" altLang="en-US" dirty="0">
                <a:solidFill>
                  <a:srgbClr val="FF0000"/>
                </a:solidFill>
                <a:cs typeface="Arial" panose="020B0604020202020204" pitchFamily="34" charset="0"/>
              </a:rPr>
              <a:t>÷</a:t>
            </a:r>
            <a:r>
              <a:rPr lang="en-US" altLang="zh-CN" b="0" dirty="0">
                <a:solidFill>
                  <a:srgbClr val="FF0000"/>
                </a:solidFill>
                <a:latin typeface="+mn-ea"/>
                <a:ea typeface="+mn-ea"/>
                <a:cs typeface="Times New Roman" pitchFamily="18" charset="0"/>
              </a:rPr>
              <a:t> </a:t>
            </a:r>
            <a:r>
              <a:rPr lang="zh-CN" altLang="en-US" b="0" dirty="0">
                <a:solidFill>
                  <a:srgbClr val="FF0000"/>
                </a:solidFill>
                <a:latin typeface="+mn-ea"/>
                <a:ea typeface="+mn-ea"/>
                <a:cs typeface="Times New Roman" pitchFamily="18" charset="0"/>
              </a:rPr>
              <a:t>尾数</a:t>
            </a:r>
            <a:r>
              <a:rPr lang="en-US" altLang="zh-CN" b="0" baseline="-25000" dirty="0">
                <a:solidFill>
                  <a:srgbClr val="FF0000"/>
                </a:solidFill>
                <a:latin typeface="+mn-ea"/>
                <a:ea typeface="+mn-ea"/>
                <a:cs typeface="Times New Roman" pitchFamily="18" charset="0"/>
              </a:rPr>
              <a:t>2</a:t>
            </a:r>
            <a:r>
              <a:rPr lang="en-US" altLang="zh-CN" b="0" dirty="0">
                <a:solidFill>
                  <a:srgbClr val="FF0000"/>
                </a:solidFill>
                <a:latin typeface="+mn-ea"/>
                <a:ea typeface="+mn-ea"/>
                <a:cs typeface="Times New Roman" pitchFamily="18" charset="0"/>
              </a:rPr>
              <a:t>&lt;2	</a:t>
            </a:r>
            <a:endParaRPr lang="zh-CN" altLang="en-US" b="0" dirty="0">
              <a:solidFill>
                <a:srgbClr val="FF0000"/>
              </a:solidFill>
              <a:latin typeface="+mn-ea"/>
              <a:ea typeface="+mn-ea"/>
              <a:cs typeface="Times New Roman" pitchFamily="18" charset="0"/>
            </a:endParaRPr>
          </a:p>
        </p:txBody>
      </p:sp>
      <p:sp>
        <p:nvSpPr>
          <p:cNvPr id="39" name="Rectangle 18"/>
          <p:cNvSpPr>
            <a:spLocks noChangeArrowheads="1"/>
          </p:cNvSpPr>
          <p:nvPr/>
        </p:nvSpPr>
        <p:spPr bwMode="auto">
          <a:xfrm>
            <a:off x="1308026" y="4821800"/>
            <a:ext cx="5119466" cy="609398"/>
          </a:xfrm>
          <a:prstGeom prst="rect">
            <a:avLst/>
          </a:prstGeom>
          <a:noFill/>
          <a:ln w="9525">
            <a:noFill/>
            <a:miter lim="800000"/>
            <a:headEnd/>
            <a:tailEnd/>
          </a:ln>
          <a:effectLst/>
        </p:spPr>
        <p:txBody>
          <a:bodyPr wrap="square">
            <a:spAutoFit/>
          </a:bodyPr>
          <a:lstStyle/>
          <a:p>
            <a:pPr algn="just">
              <a:lnSpc>
                <a:spcPct val="120000"/>
              </a:lnSpc>
              <a:spcBef>
                <a:spcPts val="0"/>
              </a:spcBef>
              <a:buFont typeface="Wingdings" pitchFamily="2" charset="2"/>
              <a:buNone/>
              <a:defRPr/>
            </a:pPr>
            <a:r>
              <a:rPr lang="zh-CN" altLang="en-US" b="0" dirty="0">
                <a:latin typeface="+mn-ea"/>
                <a:ea typeface="+mn-ea"/>
                <a:cs typeface="Times New Roman" pitchFamily="18" charset="0"/>
              </a:rPr>
              <a:t>乘法：</a:t>
            </a:r>
            <a:endParaRPr lang="en-US" altLang="zh-CN" b="0" dirty="0">
              <a:latin typeface="+mn-ea"/>
              <a:ea typeface="+mn-ea"/>
              <a:cs typeface="Times New Roman" pitchFamily="18" charset="0"/>
            </a:endParaRPr>
          </a:p>
        </p:txBody>
      </p:sp>
      <p:sp>
        <p:nvSpPr>
          <p:cNvPr id="16" name="内容占位符 2"/>
          <p:cNvSpPr txBox="1">
            <a:spLocks/>
          </p:cNvSpPr>
          <p:nvPr/>
        </p:nvSpPr>
        <p:spPr>
          <a:xfrm>
            <a:off x="550590" y="1018691"/>
            <a:ext cx="10920052" cy="1074445"/>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Aft>
                <a:spcPts val="0"/>
              </a:spcAft>
            </a:pPr>
            <a:r>
              <a:rPr lang="zh-CN" altLang="en-US" b="0" dirty="0"/>
              <a:t>规格化原则</a:t>
            </a:r>
            <a:endParaRPr lang="en-US" altLang="zh-CN" b="0" dirty="0"/>
          </a:p>
          <a:p>
            <a:pPr lvl="1"/>
            <a:r>
              <a:rPr lang="zh-CN" altLang="en-US" b="0" dirty="0"/>
              <a:t>当尾数高位为</a:t>
            </a:r>
            <a:r>
              <a:rPr lang="en-US" altLang="zh-CN" b="0" dirty="0"/>
              <a:t>0</a:t>
            </a:r>
            <a:r>
              <a:rPr lang="zh-CN" altLang="en-US" b="0" dirty="0"/>
              <a:t>，左规</a:t>
            </a:r>
            <a:endParaRPr lang="en-US" altLang="zh-CN" b="0" dirty="0"/>
          </a:p>
          <a:p>
            <a:pPr lvl="1"/>
            <a:r>
              <a:rPr lang="zh-CN" altLang="en-US" b="0" dirty="0"/>
              <a:t>当尾数产生进位，右规</a:t>
            </a:r>
            <a:endParaRPr lang="en-US" altLang="zh-CN" b="0" dirty="0"/>
          </a:p>
          <a:p>
            <a:pPr lvl="1"/>
            <a:endParaRPr lang="en-US" altLang="zh-CN" b="0" dirty="0"/>
          </a:p>
        </p:txBody>
      </p:sp>
      <p:pic>
        <p:nvPicPr>
          <p:cNvPr id="17" name="Picture 4" descr="http://img.qoocc.com/news/picture/22b3319720530cfb10af237b34f69f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1670" y="2419201"/>
            <a:ext cx="1368152" cy="13698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圆角矩形标注 17"/>
          <p:cNvSpPr/>
          <p:nvPr/>
        </p:nvSpPr>
        <p:spPr>
          <a:xfrm>
            <a:off x="334566" y="2780928"/>
            <a:ext cx="9001000" cy="942975"/>
          </a:xfrm>
          <a:prstGeom prst="wedgeRoundRectCallout">
            <a:avLst>
              <a:gd name="adj1" fmla="val 64406"/>
              <a:gd name="adj2" fmla="val -23782"/>
              <a:gd name="adj3" fmla="val 16667"/>
            </a:avLst>
          </a:prstGeom>
        </p:spPr>
        <p:style>
          <a:lnRef idx="1">
            <a:schemeClr val="accent6"/>
          </a:lnRef>
          <a:fillRef idx="2">
            <a:schemeClr val="accent6"/>
          </a:fillRef>
          <a:effectRef idx="1">
            <a:schemeClr val="accent6"/>
          </a:effectRef>
          <a:fontRef idx="minor">
            <a:schemeClr val="dk1"/>
          </a:fontRef>
        </p:style>
        <p:txBody>
          <a:bodyPr anchor="ctr"/>
          <a:lstStyle/>
          <a:p>
            <a:pPr marL="342900" lvl="1" indent="-342900">
              <a:lnSpc>
                <a:spcPct val="100000"/>
              </a:lnSpc>
              <a:buClr>
                <a:schemeClr val="tx2"/>
              </a:buClr>
              <a:defRPr/>
            </a:pPr>
            <a:r>
              <a:rPr kumimoji="1" lang="zh-CN" altLang="en-US" sz="3200" b="0" dirty="0">
                <a:solidFill>
                  <a:schemeClr val="tx1"/>
                </a:solidFill>
                <a:latin typeface="华文新魏"/>
                <a:ea typeface="华文新魏"/>
                <a:cs typeface="华文新魏"/>
              </a:rPr>
              <a:t>乘法运算结果最多左规几次、右规几次？除法呢？</a:t>
            </a:r>
            <a:endParaRPr lang="zh-CN" altLang="en-US" sz="3200" dirty="0">
              <a:solidFill>
                <a:schemeClr val="tx1"/>
              </a:solidFill>
              <a:latin typeface="华文新魏"/>
              <a:ea typeface="华文新魏"/>
              <a:cs typeface="华文新魏"/>
            </a:endParaRPr>
          </a:p>
        </p:txBody>
      </p:sp>
      <p:sp>
        <p:nvSpPr>
          <p:cNvPr id="19" name="Rectangle 18"/>
          <p:cNvSpPr>
            <a:spLocks noChangeArrowheads="1"/>
          </p:cNvSpPr>
          <p:nvPr/>
        </p:nvSpPr>
        <p:spPr bwMode="auto">
          <a:xfrm>
            <a:off x="6060554" y="4849996"/>
            <a:ext cx="4643164" cy="565604"/>
          </a:xfrm>
          <a:prstGeom prst="rect">
            <a:avLst/>
          </a:prstGeom>
          <a:noFill/>
          <a:ln w="9525">
            <a:noFill/>
            <a:miter lim="800000"/>
            <a:headEnd/>
            <a:tailEnd/>
          </a:ln>
          <a:effectLst/>
        </p:spPr>
        <p:txBody>
          <a:bodyPr wrap="square">
            <a:spAutoFit/>
          </a:bodyPr>
          <a:lstStyle/>
          <a:p>
            <a:pPr algn="just">
              <a:lnSpc>
                <a:spcPct val="120000"/>
              </a:lnSpc>
              <a:spcBef>
                <a:spcPts val="0"/>
              </a:spcBef>
              <a:buFont typeface="Wingdings" pitchFamily="2" charset="2"/>
              <a:buNone/>
              <a:defRPr/>
            </a:pPr>
            <a:r>
              <a:rPr lang="zh-CN" altLang="en-US" b="0" dirty="0">
                <a:latin typeface="+mn-ea"/>
                <a:ea typeface="+mn-ea"/>
                <a:cs typeface="Times New Roman" pitchFamily="18" charset="0"/>
              </a:rPr>
              <a:t>不需左规、最多右规一次</a:t>
            </a:r>
            <a:endParaRPr lang="en-US" altLang="zh-CN" b="0" dirty="0">
              <a:latin typeface="+mn-ea"/>
              <a:ea typeface="+mn-ea"/>
              <a:cs typeface="Times New Roman" pitchFamily="18" charset="0"/>
            </a:endParaRPr>
          </a:p>
        </p:txBody>
      </p:sp>
      <p:sp>
        <p:nvSpPr>
          <p:cNvPr id="21" name="Rectangle 18"/>
          <p:cNvSpPr>
            <a:spLocks noChangeArrowheads="1"/>
          </p:cNvSpPr>
          <p:nvPr/>
        </p:nvSpPr>
        <p:spPr bwMode="auto">
          <a:xfrm>
            <a:off x="6060554" y="5469872"/>
            <a:ext cx="4643164" cy="565604"/>
          </a:xfrm>
          <a:prstGeom prst="rect">
            <a:avLst/>
          </a:prstGeom>
          <a:noFill/>
          <a:ln w="9525">
            <a:noFill/>
            <a:miter lim="800000"/>
            <a:headEnd/>
            <a:tailEnd/>
          </a:ln>
          <a:effectLst/>
        </p:spPr>
        <p:txBody>
          <a:bodyPr wrap="square">
            <a:spAutoFit/>
          </a:bodyPr>
          <a:lstStyle/>
          <a:p>
            <a:pPr algn="just">
              <a:lnSpc>
                <a:spcPct val="120000"/>
              </a:lnSpc>
              <a:spcBef>
                <a:spcPts val="0"/>
              </a:spcBef>
              <a:buFont typeface="Wingdings" pitchFamily="2" charset="2"/>
              <a:buNone/>
              <a:defRPr/>
            </a:pPr>
            <a:r>
              <a:rPr lang="zh-CN" altLang="en-US" b="0" dirty="0">
                <a:latin typeface="+mn-ea"/>
                <a:ea typeface="+mn-ea"/>
                <a:cs typeface="Times New Roman" pitchFamily="18" charset="0"/>
              </a:rPr>
              <a:t>不需右规、最多左规一次</a:t>
            </a:r>
            <a:endParaRPr lang="en-US" altLang="zh-CN" b="0" dirty="0">
              <a:latin typeface="+mn-ea"/>
              <a:ea typeface="+mn-ea"/>
              <a:cs typeface="Times New Roman" pitchFamily="18" charset="0"/>
            </a:endParaRPr>
          </a:p>
        </p:txBody>
      </p:sp>
      <p:cxnSp>
        <p:nvCxnSpPr>
          <p:cNvPr id="14"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5" name="Picture 4" descr="E:\学校\2012110922144630394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1186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6">
                                            <p:txEl>
                                              <p:pRg st="1" end="1"/>
                                            </p:txEl>
                                          </p:spTgt>
                                        </p:tgtEl>
                                        <p:attrNameLst>
                                          <p:attrName>style.visibility</p:attrName>
                                        </p:attrNameLst>
                                      </p:cBhvr>
                                      <p:to>
                                        <p:strVal val="visible"/>
                                      </p:to>
                                    </p:set>
                                    <p:anim calcmode="discrete" valueType="clr">
                                      <p:cBhvr override="childStyle">
                                        <p:cTn id="7" dur="80"/>
                                        <p:tgtEl>
                                          <p:spTgt spid="1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6">
                                            <p:txEl>
                                              <p:pRg st="1" end="1"/>
                                            </p:txEl>
                                          </p:spTgt>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16">
                                            <p:txEl>
                                              <p:pRg st="2" end="2"/>
                                            </p:txEl>
                                          </p:spTgt>
                                        </p:tgtEl>
                                        <p:attrNameLst>
                                          <p:attrName>style.visibility</p:attrName>
                                        </p:attrNameLst>
                                      </p:cBhvr>
                                      <p:to>
                                        <p:strVal val="visible"/>
                                      </p:to>
                                    </p:set>
                                    <p:anim calcmode="discrete" valueType="clr">
                                      <p:cBhvr override="childStyle">
                                        <p:cTn id="12" dur="80"/>
                                        <p:tgtEl>
                                          <p:spTgt spid="16">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6">
                                            <p:txEl>
                                              <p:pRg st="2" end="2"/>
                                            </p:txEl>
                                          </p:spTgt>
                                        </p:tgtEl>
                                        <p:attrNameLst>
                                          <p:attrName>fillcolor</p:attrName>
                                        </p:attrNameLst>
                                      </p:cBhvr>
                                      <p:tavLst>
                                        <p:tav tm="0">
                                          <p:val>
                                            <p:clrVal>
                                              <a:schemeClr val="accent2"/>
                                            </p:clrVal>
                                          </p:val>
                                        </p:tav>
                                        <p:tav tm="50000">
                                          <p:val>
                                            <p:clrVal>
                                              <a:schemeClr val="hlink"/>
                                            </p:clrVal>
                                          </p:val>
                                        </p:tav>
                                      </p:tavLst>
                                    </p:anim>
                                    <p:set>
                                      <p:cBhvr>
                                        <p:cTn id="14" dur="80"/>
                                        <p:tgtEl>
                                          <p:spTgt spid="16">
                                            <p:txEl>
                                              <p:pRg st="2" end="2"/>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right)">
                                      <p:cBhvr>
                                        <p:cTn id="19" dur="300"/>
                                        <p:tgtEl>
                                          <p:spTgt spid="17"/>
                                        </p:tgtEl>
                                      </p:cBhvr>
                                    </p:animEffect>
                                  </p:childTnLst>
                                </p:cTn>
                              </p:par>
                            </p:childTnLst>
                          </p:cTn>
                        </p:par>
                        <p:par>
                          <p:cTn id="20" fill="hold">
                            <p:stCondLst>
                              <p:cond delay="300"/>
                            </p:stCondLst>
                            <p:childTnLst>
                              <p:par>
                                <p:cTn id="21" presetID="22" presetClass="entr" presetSubtype="2"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right)">
                                      <p:cBhvr>
                                        <p:cTn id="23" dur="3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up)">
                                      <p:cBhvr>
                                        <p:cTn id="28" dur="500"/>
                                        <p:tgtEl>
                                          <p:spTgt spid="3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7" grpId="0"/>
      <p:bldP spid="28" grpId="0"/>
      <p:bldP spid="31" grpId="0"/>
      <p:bldP spid="33" grpId="0"/>
      <p:bldP spid="39" grpId="0"/>
      <p:bldP spid="16" grpId="0" build="p"/>
      <p:bldP spid="18" grpId="0" animBg="1"/>
      <p:bldP spid="19" grpId="0"/>
      <p:bldP spid="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舍入并确定符号</a:t>
            </a:r>
          </a:p>
        </p:txBody>
      </p:sp>
      <p:sp>
        <p:nvSpPr>
          <p:cNvPr id="5" name="内容占位符 2"/>
          <p:cNvSpPr txBox="1">
            <a:spLocks/>
          </p:cNvSpPr>
          <p:nvPr/>
        </p:nvSpPr>
        <p:spPr>
          <a:xfrm>
            <a:off x="539750" y="1052736"/>
            <a:ext cx="10920052" cy="5040312"/>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Aft>
                <a:spcPts val="0"/>
              </a:spcAft>
            </a:pPr>
            <a:r>
              <a:rPr lang="zh-CN" altLang="en-US" b="0" dirty="0"/>
              <a:t>舍入</a:t>
            </a:r>
            <a:endParaRPr lang="en-US" altLang="zh-CN" b="0" dirty="0"/>
          </a:p>
          <a:p>
            <a:pPr lvl="1"/>
            <a:r>
              <a:rPr lang="zh-CN" altLang="en-US" b="0" dirty="0"/>
              <a:t>就近舍入</a:t>
            </a:r>
            <a:endParaRPr lang="en-US" altLang="zh-CN" b="0" dirty="0"/>
          </a:p>
          <a:p>
            <a:pPr lvl="1"/>
            <a:r>
              <a:rPr lang="zh-CN" altLang="en-US" b="0" dirty="0"/>
              <a:t>朝</a:t>
            </a:r>
            <a:r>
              <a:rPr lang="en-US" altLang="zh-CN" b="0" dirty="0"/>
              <a:t>+∞</a:t>
            </a:r>
            <a:r>
              <a:rPr lang="zh-CN" altLang="en-US" b="0" dirty="0"/>
              <a:t>舍入</a:t>
            </a:r>
            <a:endParaRPr lang="en-US" altLang="zh-CN" b="0" dirty="0"/>
          </a:p>
          <a:p>
            <a:pPr lvl="1"/>
            <a:r>
              <a:rPr lang="zh-CN" altLang="en-US" b="0" dirty="0"/>
              <a:t>朝</a:t>
            </a:r>
            <a:r>
              <a:rPr lang="en-US" altLang="zh-CN" b="0" dirty="0"/>
              <a:t>—∞</a:t>
            </a:r>
            <a:r>
              <a:rPr lang="zh-CN" altLang="en-US" b="0" dirty="0"/>
              <a:t>舍入</a:t>
            </a:r>
            <a:endParaRPr lang="en-US" altLang="zh-CN" b="0" dirty="0"/>
          </a:p>
          <a:p>
            <a:pPr lvl="1"/>
            <a:r>
              <a:rPr lang="zh-CN" altLang="en-US" b="0" dirty="0"/>
              <a:t>朝</a:t>
            </a:r>
            <a:r>
              <a:rPr lang="en-US" altLang="zh-CN" b="0" dirty="0"/>
              <a:t>0</a:t>
            </a:r>
            <a:r>
              <a:rPr lang="zh-CN" altLang="en-US" b="0" dirty="0"/>
              <a:t>舍入</a:t>
            </a:r>
            <a:endParaRPr lang="en-US" altLang="zh-CN" b="0" dirty="0"/>
          </a:p>
          <a:p>
            <a:pPr fontAlgn="auto">
              <a:lnSpc>
                <a:spcPct val="100000"/>
              </a:lnSpc>
              <a:spcAft>
                <a:spcPts val="0"/>
              </a:spcAft>
            </a:pPr>
            <a:r>
              <a:rPr lang="zh-CN" altLang="en-US" b="0" dirty="0"/>
              <a:t>符号确定</a:t>
            </a:r>
            <a:endParaRPr lang="en-US" altLang="zh-CN" b="0" dirty="0"/>
          </a:p>
          <a:p>
            <a:pPr lvl="1"/>
            <a:r>
              <a:rPr lang="zh-CN" altLang="en-US" b="0" dirty="0"/>
              <a:t>同号：结果为正</a:t>
            </a:r>
            <a:endParaRPr lang="en-US" altLang="zh-CN" b="0" dirty="0"/>
          </a:p>
          <a:p>
            <a:pPr lvl="1"/>
            <a:r>
              <a:rPr lang="zh-CN" altLang="en-US" b="0" dirty="0"/>
              <a:t>异号：结果为负</a:t>
            </a:r>
            <a:endParaRPr lang="en-US" altLang="zh-CN" b="0" dirty="0"/>
          </a:p>
        </p:txBody>
      </p:sp>
      <p:sp>
        <p:nvSpPr>
          <p:cNvPr id="3" name="矩形 2"/>
          <p:cNvSpPr/>
          <p:nvPr/>
        </p:nvSpPr>
        <p:spPr>
          <a:xfrm>
            <a:off x="826747" y="1616167"/>
            <a:ext cx="2082621" cy="523220"/>
          </a:xfrm>
          <a:prstGeom prst="rect">
            <a:avLst/>
          </a:prstGeom>
        </p:spPr>
        <p:txBody>
          <a:bodyPr wrap="none">
            <a:spAutoFit/>
          </a:bodyPr>
          <a:lstStyle/>
          <a:p>
            <a:pPr marL="457200" lvl="1" algn="l" fontAlgn="auto">
              <a:lnSpc>
                <a:spcPct val="100000"/>
              </a:lnSpc>
              <a:spcBef>
                <a:spcPct val="20000"/>
              </a:spcBef>
              <a:spcAft>
                <a:spcPts val="0"/>
              </a:spcAft>
            </a:pPr>
            <a:r>
              <a:rPr lang="zh-CN" altLang="en-US" b="0" dirty="0">
                <a:solidFill>
                  <a:srgbClr val="FF0000"/>
                </a:solidFill>
                <a:latin typeface="+mn-lt"/>
                <a:ea typeface="+mn-ea"/>
              </a:rPr>
              <a:t>就近舍入</a:t>
            </a:r>
            <a:endParaRPr lang="en-US" altLang="zh-CN" b="0" dirty="0">
              <a:solidFill>
                <a:srgbClr val="FF0000"/>
              </a:solidFill>
              <a:latin typeface="+mn-lt"/>
              <a:ea typeface="+mn-ea"/>
            </a:endParaRPr>
          </a:p>
        </p:txBody>
      </p:sp>
      <p:sp>
        <p:nvSpPr>
          <p:cNvPr id="4" name="矩形 3"/>
          <p:cNvSpPr/>
          <p:nvPr/>
        </p:nvSpPr>
        <p:spPr>
          <a:xfrm>
            <a:off x="5735166" y="2780928"/>
            <a:ext cx="4085204" cy="1372683"/>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marL="46" eaLnBrk="0" hangingPunct="0">
              <a:lnSpc>
                <a:spcPct val="130000"/>
              </a:lnSpc>
              <a:buClr>
                <a:schemeClr val="tx1"/>
              </a:buClr>
            </a:pPr>
            <a:r>
              <a:rPr lang="zh-CN" altLang="en-US" sz="3200" dirty="0">
                <a:solidFill>
                  <a:schemeClr val="bg1"/>
                </a:solidFill>
                <a:latin typeface="Times New Roman" charset="0"/>
                <a:ea typeface="华文新魏" charset="0"/>
                <a:cs typeface="华文新魏" charset="0"/>
              </a:rPr>
              <a:t>若尾数是</a:t>
            </a:r>
            <a:r>
              <a:rPr lang="en-US" altLang="zh-CN" sz="3200" dirty="0">
                <a:solidFill>
                  <a:schemeClr val="bg1"/>
                </a:solidFill>
                <a:latin typeface="Times New Roman" charset="0"/>
                <a:ea typeface="华文新魏" charset="0"/>
                <a:cs typeface="华文新魏" charset="0"/>
              </a:rPr>
              <a:t>0</a:t>
            </a:r>
            <a:r>
              <a:rPr lang="zh-CN" altLang="en-US" sz="3200" dirty="0">
                <a:solidFill>
                  <a:schemeClr val="bg1"/>
                </a:solidFill>
                <a:latin typeface="Times New Roman" charset="0"/>
                <a:ea typeface="华文新魏" charset="0"/>
                <a:cs typeface="华文新魏" charset="0"/>
              </a:rPr>
              <a:t>，则需要将阶码也置</a:t>
            </a:r>
            <a:r>
              <a:rPr lang="en-US" altLang="zh-CN" sz="3200" dirty="0">
                <a:solidFill>
                  <a:schemeClr val="bg1"/>
                </a:solidFill>
                <a:latin typeface="Times New Roman" charset="0"/>
                <a:ea typeface="华文新魏" charset="0"/>
                <a:cs typeface="华文新魏" charset="0"/>
              </a:rPr>
              <a:t>0</a:t>
            </a:r>
            <a:r>
              <a:rPr lang="zh-CN" altLang="en-US" sz="3200" dirty="0">
                <a:solidFill>
                  <a:schemeClr val="bg1"/>
                </a:solidFill>
                <a:latin typeface="Times New Roman" charset="0"/>
                <a:ea typeface="华文新魏" charset="0"/>
                <a:cs typeface="华文新魏" charset="0"/>
              </a:rPr>
              <a:t> </a:t>
            </a:r>
          </a:p>
        </p:txBody>
      </p:sp>
      <p:pic>
        <p:nvPicPr>
          <p:cNvPr id="6" name="图片 135" descr="u=207606497,4036238559&amp;fm=21&amp;gp=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43078" y="2780928"/>
            <a:ext cx="760833" cy="936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1353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7"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4"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5">
                                            <p:txEl>
                                              <p:pRg st="1" end="1"/>
                                            </p:txEl>
                                          </p:spTgt>
                                        </p:tgtEl>
                                        <p:attrNameLst>
                                          <p:attrName>fill.type</p:attrName>
                                        </p:attrNameLst>
                                      </p:cBhvr>
                                      <p:to>
                                        <p:strVal val="solid"/>
                                      </p:to>
                                    </p:set>
                                  </p:childTnLst>
                                </p:cTn>
                              </p:par>
                              <p:par>
                                <p:cTn id="17" presetID="27" presetClass="entr" presetSubtype="0" fill="hold" grpId="0" nodeType="withEffect">
                                  <p:stCondLst>
                                    <p:cond delay="0"/>
                                  </p:stCondLst>
                                  <p:iterate type="lt">
                                    <p:tmPct val="50000"/>
                                  </p:iterate>
                                  <p:childTnLst>
                                    <p:set>
                                      <p:cBhvr>
                                        <p:cTn id="18"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19"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5">
                                            <p:txEl>
                                              <p:pRg st="2" end="2"/>
                                            </p:txEl>
                                          </p:spTgt>
                                        </p:tgtEl>
                                        <p:attrNameLst>
                                          <p:attrName>fill.type</p:attrName>
                                        </p:attrNameLst>
                                      </p:cBhvr>
                                      <p:to>
                                        <p:strVal val="solid"/>
                                      </p:to>
                                    </p:set>
                                  </p:childTnLst>
                                </p:cTn>
                              </p:par>
                              <p:par>
                                <p:cTn id="22" presetID="27" presetClass="entr" presetSubtype="0" fill="hold" grpId="0" nodeType="withEffect">
                                  <p:stCondLst>
                                    <p:cond delay="0"/>
                                  </p:stCondLst>
                                  <p:iterate type="lt">
                                    <p:tmPct val="50000"/>
                                  </p:iterate>
                                  <p:childTnLst>
                                    <p:set>
                                      <p:cBhvr>
                                        <p:cTn id="23" dur="1" fill="hold">
                                          <p:stCondLst>
                                            <p:cond delay="0"/>
                                          </p:stCondLst>
                                        </p:cTn>
                                        <p:tgtEl>
                                          <p:spTgt spid="5">
                                            <p:txEl>
                                              <p:pRg st="3" end="3"/>
                                            </p:txEl>
                                          </p:spTgt>
                                        </p:tgtEl>
                                        <p:attrNameLst>
                                          <p:attrName>style.visibility</p:attrName>
                                        </p:attrNameLst>
                                      </p:cBhvr>
                                      <p:to>
                                        <p:strVal val="visible"/>
                                      </p:to>
                                    </p:set>
                                    <p:anim calcmode="discrete" valueType="clr">
                                      <p:cBhvr override="childStyle">
                                        <p:cTn id="24" dur="80"/>
                                        <p:tgtEl>
                                          <p:spTgt spid="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5">
                                            <p:txEl>
                                              <p:pRg st="3" end="3"/>
                                            </p:txEl>
                                          </p:spTgt>
                                        </p:tgtEl>
                                        <p:attrNameLst>
                                          <p:attrName>fillcolor</p:attrName>
                                        </p:attrNameLst>
                                      </p:cBhvr>
                                      <p:tavLst>
                                        <p:tav tm="0">
                                          <p:val>
                                            <p:clrVal>
                                              <a:schemeClr val="accent2"/>
                                            </p:clrVal>
                                          </p:val>
                                        </p:tav>
                                        <p:tav tm="50000">
                                          <p:val>
                                            <p:clrVal>
                                              <a:schemeClr val="hlink"/>
                                            </p:clrVal>
                                          </p:val>
                                        </p:tav>
                                      </p:tavLst>
                                    </p:anim>
                                    <p:set>
                                      <p:cBhvr>
                                        <p:cTn id="26" dur="80"/>
                                        <p:tgtEl>
                                          <p:spTgt spid="5">
                                            <p:txEl>
                                              <p:pRg st="3" end="3"/>
                                            </p:txEl>
                                          </p:spTgt>
                                        </p:tgtEl>
                                        <p:attrNameLst>
                                          <p:attrName>fill.type</p:attrName>
                                        </p:attrNameLst>
                                      </p:cBhvr>
                                      <p:to>
                                        <p:strVal val="solid"/>
                                      </p:to>
                                    </p:set>
                                  </p:childTnLst>
                                </p:cTn>
                              </p:par>
                              <p:par>
                                <p:cTn id="27" presetID="27" presetClass="entr" presetSubtype="0" fill="hold" grpId="0" nodeType="withEffect">
                                  <p:stCondLst>
                                    <p:cond delay="0"/>
                                  </p:stCondLst>
                                  <p:iterate type="lt">
                                    <p:tmPct val="50000"/>
                                  </p:iterate>
                                  <p:childTnLst>
                                    <p:set>
                                      <p:cBhvr>
                                        <p:cTn id="28" dur="1" fill="hold">
                                          <p:stCondLst>
                                            <p:cond delay="0"/>
                                          </p:stCondLst>
                                        </p:cTn>
                                        <p:tgtEl>
                                          <p:spTgt spid="5">
                                            <p:txEl>
                                              <p:pRg st="4" end="4"/>
                                            </p:txEl>
                                          </p:spTgt>
                                        </p:tgtEl>
                                        <p:attrNameLst>
                                          <p:attrName>style.visibility</p:attrName>
                                        </p:attrNameLst>
                                      </p:cBhvr>
                                      <p:to>
                                        <p:strVal val="visible"/>
                                      </p:to>
                                    </p:set>
                                    <p:anim calcmode="discrete" valueType="clr">
                                      <p:cBhvr override="childStyle">
                                        <p:cTn id="29" dur="80"/>
                                        <p:tgtEl>
                                          <p:spTgt spid="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5">
                                            <p:txEl>
                                              <p:pRg st="4" end="4"/>
                                            </p:txEl>
                                          </p:spTgt>
                                        </p:tgtEl>
                                        <p:attrNameLst>
                                          <p:attrName>fillcolor</p:attrName>
                                        </p:attrNameLst>
                                      </p:cBhvr>
                                      <p:tavLst>
                                        <p:tav tm="0">
                                          <p:val>
                                            <p:clrVal>
                                              <a:schemeClr val="accent2"/>
                                            </p:clrVal>
                                          </p:val>
                                        </p:tav>
                                        <p:tav tm="50000">
                                          <p:val>
                                            <p:clrVal>
                                              <a:schemeClr val="hlink"/>
                                            </p:clrVal>
                                          </p:val>
                                        </p:tav>
                                      </p:tavLst>
                                    </p:anim>
                                    <p:set>
                                      <p:cBhvr>
                                        <p:cTn id="31" dur="80"/>
                                        <p:tgtEl>
                                          <p:spTgt spid="5">
                                            <p:txEl>
                                              <p:pRg st="4" end="4"/>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grpId="0" nodeType="clickEffect">
                                  <p:stCondLst>
                                    <p:cond delay="0"/>
                                  </p:stCondLst>
                                  <p:iterate type="lt">
                                    <p:tmPct val="50000"/>
                                  </p:iterate>
                                  <p:childTnLst>
                                    <p:set>
                                      <p:cBhvr>
                                        <p:cTn id="39" dur="1" fill="hold">
                                          <p:stCondLst>
                                            <p:cond delay="0"/>
                                          </p:stCondLst>
                                        </p:cTn>
                                        <p:tgtEl>
                                          <p:spTgt spid="5">
                                            <p:txEl>
                                              <p:pRg st="5" end="5"/>
                                            </p:txEl>
                                          </p:spTgt>
                                        </p:tgtEl>
                                        <p:attrNameLst>
                                          <p:attrName>style.visibility</p:attrName>
                                        </p:attrNameLst>
                                      </p:cBhvr>
                                      <p:to>
                                        <p:strVal val="visible"/>
                                      </p:to>
                                    </p:set>
                                    <p:anim calcmode="discrete" valueType="clr">
                                      <p:cBhvr override="childStyle">
                                        <p:cTn id="40" dur="80"/>
                                        <p:tgtEl>
                                          <p:spTgt spid="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5">
                                            <p:txEl>
                                              <p:pRg st="5" end="5"/>
                                            </p:txEl>
                                          </p:spTgt>
                                        </p:tgtEl>
                                        <p:attrNameLst>
                                          <p:attrName>fillcolor</p:attrName>
                                        </p:attrNameLst>
                                      </p:cBhvr>
                                      <p:tavLst>
                                        <p:tav tm="0">
                                          <p:val>
                                            <p:clrVal>
                                              <a:schemeClr val="accent2"/>
                                            </p:clrVal>
                                          </p:val>
                                        </p:tav>
                                        <p:tav tm="50000">
                                          <p:val>
                                            <p:clrVal>
                                              <a:schemeClr val="hlink"/>
                                            </p:clrVal>
                                          </p:val>
                                        </p:tav>
                                      </p:tavLst>
                                    </p:anim>
                                    <p:set>
                                      <p:cBhvr>
                                        <p:cTn id="42" dur="80"/>
                                        <p:tgtEl>
                                          <p:spTgt spid="5">
                                            <p:txEl>
                                              <p:pRg st="5" end="5"/>
                                            </p:txEl>
                                          </p:spTgt>
                                        </p:tgtEl>
                                        <p:attrNameLst>
                                          <p:attrName>fill.type</p:attrName>
                                        </p:attrNameLst>
                                      </p:cBhvr>
                                      <p:to>
                                        <p:strVal val="solid"/>
                                      </p:to>
                                    </p:set>
                                  </p:childTnLst>
                                </p:cTn>
                              </p:par>
                              <p:par>
                                <p:cTn id="43" presetID="27" presetClass="entr" presetSubtype="0" fill="hold" grpId="0" nodeType="withEffect">
                                  <p:stCondLst>
                                    <p:cond delay="0"/>
                                  </p:stCondLst>
                                  <p:iterate type="lt">
                                    <p:tmPct val="50000"/>
                                  </p:iterate>
                                  <p:childTnLst>
                                    <p:set>
                                      <p:cBhvr>
                                        <p:cTn id="44"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45"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47" dur="80"/>
                                        <p:tgtEl>
                                          <p:spTgt spid="5">
                                            <p:txEl>
                                              <p:pRg st="6" end="6"/>
                                            </p:txEl>
                                          </p:spTgt>
                                        </p:tgtEl>
                                        <p:attrNameLst>
                                          <p:attrName>fill.type</p:attrName>
                                        </p:attrNameLst>
                                      </p:cBhvr>
                                      <p:to>
                                        <p:strVal val="solid"/>
                                      </p:to>
                                    </p:set>
                                  </p:childTnLst>
                                </p:cTn>
                              </p:par>
                              <p:par>
                                <p:cTn id="48" presetID="27" presetClass="entr" presetSubtype="0" fill="hold" grpId="0" nodeType="withEffect">
                                  <p:stCondLst>
                                    <p:cond delay="0"/>
                                  </p:stCondLst>
                                  <p:iterate type="lt">
                                    <p:tmPct val="50000"/>
                                  </p:iterate>
                                  <p:childTnLst>
                                    <p:set>
                                      <p:cBhvr>
                                        <p:cTn id="49" dur="1" fill="hold">
                                          <p:stCondLst>
                                            <p:cond delay="0"/>
                                          </p:stCondLst>
                                        </p:cTn>
                                        <p:tgtEl>
                                          <p:spTgt spid="5">
                                            <p:txEl>
                                              <p:pRg st="7" end="7"/>
                                            </p:txEl>
                                          </p:spTgt>
                                        </p:tgtEl>
                                        <p:attrNameLst>
                                          <p:attrName>style.visibility</p:attrName>
                                        </p:attrNameLst>
                                      </p:cBhvr>
                                      <p:to>
                                        <p:strVal val="visible"/>
                                      </p:to>
                                    </p:set>
                                    <p:anim calcmode="discrete" valueType="clr">
                                      <p:cBhvr override="childStyle">
                                        <p:cTn id="50" dur="80"/>
                                        <p:tgtEl>
                                          <p:spTgt spid="5">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5">
                                            <p:txEl>
                                              <p:pRg st="7" end="7"/>
                                            </p:txEl>
                                          </p:spTgt>
                                        </p:tgtEl>
                                        <p:attrNameLst>
                                          <p:attrName>fillcolor</p:attrName>
                                        </p:attrNameLst>
                                      </p:cBhvr>
                                      <p:tavLst>
                                        <p:tav tm="0">
                                          <p:val>
                                            <p:clrVal>
                                              <a:schemeClr val="accent2"/>
                                            </p:clrVal>
                                          </p:val>
                                        </p:tav>
                                        <p:tav tm="50000">
                                          <p:val>
                                            <p:clrVal>
                                              <a:schemeClr val="hlink"/>
                                            </p:clrVal>
                                          </p:val>
                                        </p:tav>
                                      </p:tavLst>
                                    </p:anim>
                                    <p:set>
                                      <p:cBhvr>
                                        <p:cTn id="52" dur="80"/>
                                        <p:tgtEl>
                                          <p:spTgt spid="5">
                                            <p:txEl>
                                              <p:pRg st="7" end="7"/>
                                            </p:txEl>
                                          </p:spTgt>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判溢出</a:t>
            </a:r>
          </a:p>
        </p:txBody>
      </p:sp>
      <p:sp>
        <p:nvSpPr>
          <p:cNvPr id="42" name="内容占位符 2"/>
          <p:cNvSpPr txBox="1">
            <a:spLocks/>
          </p:cNvSpPr>
          <p:nvPr/>
        </p:nvSpPr>
        <p:spPr>
          <a:xfrm>
            <a:off x="539750" y="1052736"/>
            <a:ext cx="10920052" cy="500570"/>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Aft>
                <a:spcPts val="0"/>
              </a:spcAft>
            </a:pPr>
            <a:r>
              <a:rPr lang="zh-CN" altLang="en-US" b="0" dirty="0"/>
              <a:t>阶码溢出情况</a:t>
            </a:r>
            <a:endParaRPr lang="en-US" altLang="zh-CN" b="0" dirty="0"/>
          </a:p>
          <a:p>
            <a:pPr fontAlgn="auto">
              <a:lnSpc>
                <a:spcPct val="100000"/>
              </a:lnSpc>
              <a:spcAft>
                <a:spcPts val="0"/>
              </a:spcAft>
            </a:pPr>
            <a:endParaRPr lang="en-US" altLang="zh-CN" b="0" dirty="0"/>
          </a:p>
        </p:txBody>
      </p:sp>
      <p:cxnSp>
        <p:nvCxnSpPr>
          <p:cNvPr id="16"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7"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图示 3"/>
          <p:cNvGraphicFramePr/>
          <p:nvPr/>
        </p:nvGraphicFramePr>
        <p:xfrm>
          <a:off x="1624736" y="-27384"/>
          <a:ext cx="9361040" cy="65527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椭圆 18"/>
          <p:cNvSpPr/>
          <p:nvPr/>
        </p:nvSpPr>
        <p:spPr>
          <a:xfrm>
            <a:off x="2350790" y="4509120"/>
            <a:ext cx="648072" cy="576064"/>
          </a:xfrm>
          <a:prstGeom prst="ellipse">
            <a:avLst/>
          </a:prstGeom>
          <a:solidFill>
            <a:schemeClr val="accent3"/>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3600"/>
          </a:p>
        </p:txBody>
      </p:sp>
      <p:grpSp>
        <p:nvGrpSpPr>
          <p:cNvPr id="20" name="组合 13"/>
          <p:cNvGrpSpPr/>
          <p:nvPr/>
        </p:nvGrpSpPr>
        <p:grpSpPr>
          <a:xfrm>
            <a:off x="2543534" y="4771902"/>
            <a:ext cx="1247416" cy="481564"/>
            <a:chOff x="282710" y="3037881"/>
            <a:chExt cx="1810500" cy="635955"/>
          </a:xfrm>
        </p:grpSpPr>
        <p:sp>
          <p:nvSpPr>
            <p:cNvPr id="21" name="圆角矩形 20"/>
            <p:cNvSpPr/>
            <p:nvPr/>
          </p:nvSpPr>
          <p:spPr>
            <a:xfrm>
              <a:off x="440819" y="3037881"/>
              <a:ext cx="1391266" cy="635955"/>
            </a:xfrm>
            <a:prstGeom prst="roundRect">
              <a:avLst>
                <a:gd name="adj" fmla="val 10000"/>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22" name="圆角矩形 4"/>
            <p:cNvSpPr/>
            <p:nvPr/>
          </p:nvSpPr>
          <p:spPr>
            <a:xfrm>
              <a:off x="282710" y="3107090"/>
              <a:ext cx="1810500" cy="5481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2400" b="0" dirty="0"/>
                <a:t>判溢出</a:t>
              </a:r>
              <a:endParaRPr lang="zh-CN" altLang="en-US" sz="2400" b="0" kern="1200" dirty="0"/>
            </a:p>
          </p:txBody>
        </p:sp>
      </p:grpSp>
      <p:sp>
        <p:nvSpPr>
          <p:cNvPr id="23" name="椭圆 22"/>
          <p:cNvSpPr/>
          <p:nvPr/>
        </p:nvSpPr>
        <p:spPr>
          <a:xfrm>
            <a:off x="6003576" y="4495016"/>
            <a:ext cx="648072" cy="576064"/>
          </a:xfrm>
          <a:prstGeom prst="ellipse">
            <a:avLst/>
          </a:prstGeom>
          <a:solidFill>
            <a:schemeClr val="accent3"/>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3600"/>
          </a:p>
        </p:txBody>
      </p:sp>
      <p:grpSp>
        <p:nvGrpSpPr>
          <p:cNvPr id="25" name="组合 22"/>
          <p:cNvGrpSpPr/>
          <p:nvPr/>
        </p:nvGrpSpPr>
        <p:grpSpPr>
          <a:xfrm>
            <a:off x="6167214" y="4757798"/>
            <a:ext cx="1247416" cy="481564"/>
            <a:chOff x="240465" y="3037881"/>
            <a:chExt cx="1810500" cy="635955"/>
          </a:xfrm>
        </p:grpSpPr>
        <p:sp>
          <p:nvSpPr>
            <p:cNvPr id="26" name="圆角矩形 25"/>
            <p:cNvSpPr/>
            <p:nvPr/>
          </p:nvSpPr>
          <p:spPr>
            <a:xfrm>
              <a:off x="440819" y="3037881"/>
              <a:ext cx="1391266" cy="635955"/>
            </a:xfrm>
            <a:prstGeom prst="roundRect">
              <a:avLst>
                <a:gd name="adj" fmla="val 10000"/>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27" name="圆角矩形 4"/>
            <p:cNvSpPr/>
            <p:nvPr/>
          </p:nvSpPr>
          <p:spPr>
            <a:xfrm>
              <a:off x="240465" y="3125714"/>
              <a:ext cx="1810500" cy="5294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2400" b="0" dirty="0"/>
                <a:t>判溢出</a:t>
              </a:r>
              <a:endParaRPr lang="zh-CN" altLang="en-US" sz="2400" b="0" kern="1200" dirty="0"/>
            </a:p>
          </p:txBody>
        </p:sp>
      </p:grpSp>
      <p:sp>
        <p:nvSpPr>
          <p:cNvPr id="28" name="下箭头 27"/>
          <p:cNvSpPr/>
          <p:nvPr/>
        </p:nvSpPr>
        <p:spPr>
          <a:xfrm>
            <a:off x="2598292" y="3850886"/>
            <a:ext cx="130368" cy="504056"/>
          </a:xfrm>
          <a:prstGeom prst="down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29" name="下箭头 28"/>
          <p:cNvSpPr/>
          <p:nvPr/>
        </p:nvSpPr>
        <p:spPr>
          <a:xfrm>
            <a:off x="6262428" y="3850886"/>
            <a:ext cx="130368" cy="504056"/>
          </a:xfrm>
          <a:prstGeom prst="down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Tree>
    <p:extLst>
      <p:ext uri="{BB962C8B-B14F-4D97-AF65-F5344CB8AC3E}">
        <p14:creationId xmlns:p14="http://schemas.microsoft.com/office/powerpoint/2010/main" val="15213593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graphicEl>
                                              <a:dgm id="{8E0DFE29-43CC-459B-8F86-E25988F634FB}"/>
                                            </p:graphicEl>
                                          </p:spTgt>
                                        </p:tgtEl>
                                        <p:attrNameLst>
                                          <p:attrName>style.visibility</p:attrName>
                                        </p:attrNameLst>
                                      </p:cBhvr>
                                      <p:to>
                                        <p:strVal val="visible"/>
                                      </p:to>
                                    </p:set>
                                    <p:animEffect transition="in" filter="wipe(left)">
                                      <p:cBhvr>
                                        <p:cTn id="7" dur="500"/>
                                        <p:tgtEl>
                                          <p:spTgt spid="18">
                                            <p:graphicEl>
                                              <a:dgm id="{8E0DFE29-43CC-459B-8F86-E25988F634FB}"/>
                                            </p:graphic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
                                            <p:graphicEl>
                                              <a:dgm id="{25D0B3CC-A714-49D8-902D-B768AC38A080}"/>
                                            </p:graphicEl>
                                          </p:spTgt>
                                        </p:tgtEl>
                                        <p:attrNameLst>
                                          <p:attrName>style.visibility</p:attrName>
                                        </p:attrNameLst>
                                      </p:cBhvr>
                                      <p:to>
                                        <p:strVal val="visible"/>
                                      </p:to>
                                    </p:set>
                                    <p:animEffect transition="in" filter="wipe(up)">
                                      <p:cBhvr>
                                        <p:cTn id="10" dur="500"/>
                                        <p:tgtEl>
                                          <p:spTgt spid="18">
                                            <p:graphicEl>
                                              <a:dgm id="{25D0B3CC-A714-49D8-902D-B768AC38A080}"/>
                                            </p:graphic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8">
                                            <p:graphicEl>
                                              <a:dgm id="{27A1227C-8CEE-49A9-B69A-E8C8057C4972}"/>
                                            </p:graphicEl>
                                          </p:spTgt>
                                        </p:tgtEl>
                                        <p:attrNameLst>
                                          <p:attrName>style.visibility</p:attrName>
                                        </p:attrNameLst>
                                      </p:cBhvr>
                                      <p:to>
                                        <p:strVal val="visible"/>
                                      </p:to>
                                    </p:set>
                                    <p:animEffect transition="in" filter="wipe(left)">
                                      <p:cBhvr>
                                        <p:cTn id="14" dur="500"/>
                                        <p:tgtEl>
                                          <p:spTgt spid="18">
                                            <p:graphicEl>
                                              <a:dgm id="{27A1227C-8CEE-49A9-B69A-E8C8057C4972}"/>
                                            </p:graphicEl>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graphicEl>
                                              <a:dgm id="{E774BE4D-2A9F-4B7A-ADA9-B4CD9D251B4B}"/>
                                            </p:graphicEl>
                                          </p:spTgt>
                                        </p:tgtEl>
                                        <p:attrNameLst>
                                          <p:attrName>style.visibility</p:attrName>
                                        </p:attrNameLst>
                                      </p:cBhvr>
                                      <p:to>
                                        <p:strVal val="visible"/>
                                      </p:to>
                                    </p:set>
                                    <p:animEffect transition="in" filter="wipe(up)">
                                      <p:cBhvr>
                                        <p:cTn id="17" dur="500"/>
                                        <p:tgtEl>
                                          <p:spTgt spid="18">
                                            <p:graphicEl>
                                              <a:dgm id="{E774BE4D-2A9F-4B7A-ADA9-B4CD9D251B4B}"/>
                                            </p:graphicEl>
                                          </p:spTgt>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8">
                                            <p:graphicEl>
                                              <a:dgm id="{2786B93C-35A5-4FCB-B0FC-2213BD92FE28}"/>
                                            </p:graphicEl>
                                          </p:spTgt>
                                        </p:tgtEl>
                                        <p:attrNameLst>
                                          <p:attrName>style.visibility</p:attrName>
                                        </p:attrNameLst>
                                      </p:cBhvr>
                                      <p:to>
                                        <p:strVal val="visible"/>
                                      </p:to>
                                    </p:set>
                                    <p:animEffect transition="in" filter="wipe(left)">
                                      <p:cBhvr>
                                        <p:cTn id="21" dur="500"/>
                                        <p:tgtEl>
                                          <p:spTgt spid="18">
                                            <p:graphicEl>
                                              <a:dgm id="{2786B93C-35A5-4FCB-B0FC-2213BD92FE28}"/>
                                            </p:graphic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8">
                                            <p:graphicEl>
                                              <a:dgm id="{4EE5FDB5-3BCE-40B4-8DFB-64EB9B64289B}"/>
                                            </p:graphicEl>
                                          </p:spTgt>
                                        </p:tgtEl>
                                        <p:attrNameLst>
                                          <p:attrName>style.visibility</p:attrName>
                                        </p:attrNameLst>
                                      </p:cBhvr>
                                      <p:to>
                                        <p:strVal val="visible"/>
                                      </p:to>
                                    </p:set>
                                    <p:animEffect transition="in" filter="wipe(up)">
                                      <p:cBhvr>
                                        <p:cTn id="24" dur="500"/>
                                        <p:tgtEl>
                                          <p:spTgt spid="18">
                                            <p:graphicEl>
                                              <a:dgm id="{4EE5FDB5-3BCE-40B4-8DFB-64EB9B64289B}"/>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18">
                                            <p:graphicEl>
                                              <a:dgm id="{547B3BF3-96B9-4833-BB56-7BAB9649A9B3}"/>
                                            </p:graphicEl>
                                          </p:spTgt>
                                        </p:tgtEl>
                                        <p:attrNameLst>
                                          <p:attrName>style.visibility</p:attrName>
                                        </p:attrNameLst>
                                      </p:cBhvr>
                                      <p:to>
                                        <p:strVal val="visible"/>
                                      </p:to>
                                    </p:set>
                                    <p:animEffect transition="in" filter="wipe(left)">
                                      <p:cBhvr>
                                        <p:cTn id="28" dur="500"/>
                                        <p:tgtEl>
                                          <p:spTgt spid="18">
                                            <p:graphicEl>
                                              <a:dgm id="{547B3BF3-96B9-4833-BB56-7BAB9649A9B3}"/>
                                            </p:graphic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8">
                                            <p:graphicEl>
                                              <a:dgm id="{1F6F5B94-E14C-4E85-BD94-52B1D7EAE634}"/>
                                            </p:graphicEl>
                                          </p:spTgt>
                                        </p:tgtEl>
                                        <p:attrNameLst>
                                          <p:attrName>style.visibility</p:attrName>
                                        </p:attrNameLst>
                                      </p:cBhvr>
                                      <p:to>
                                        <p:strVal val="visible"/>
                                      </p:to>
                                    </p:set>
                                    <p:animEffect transition="in" filter="wipe(up)">
                                      <p:cBhvr>
                                        <p:cTn id="31" dur="500"/>
                                        <p:tgtEl>
                                          <p:spTgt spid="18">
                                            <p:graphicEl>
                                              <a:dgm id="{1F6F5B94-E14C-4E85-BD94-52B1D7EAE634}"/>
                                            </p:graphicEl>
                                          </p:spTgt>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8">
                                            <p:graphicEl>
                                              <a:dgm id="{EA816025-E97A-4E49-A266-B7E20D48E9A6}"/>
                                            </p:graphicEl>
                                          </p:spTgt>
                                        </p:tgtEl>
                                        <p:attrNameLst>
                                          <p:attrName>style.visibility</p:attrName>
                                        </p:attrNameLst>
                                      </p:cBhvr>
                                      <p:to>
                                        <p:strVal val="visible"/>
                                      </p:to>
                                    </p:set>
                                    <p:animEffect transition="in" filter="wipe(left)">
                                      <p:cBhvr>
                                        <p:cTn id="35" dur="500"/>
                                        <p:tgtEl>
                                          <p:spTgt spid="18">
                                            <p:graphicEl>
                                              <a:dgm id="{EA816025-E97A-4E49-A266-B7E20D48E9A6}"/>
                                            </p:graphic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8">
                                            <p:graphicEl>
                                              <a:dgm id="{AFFDEB06-A30E-4863-A236-FD3921B80B7B}"/>
                                            </p:graphicEl>
                                          </p:spTgt>
                                        </p:tgtEl>
                                        <p:attrNameLst>
                                          <p:attrName>style.visibility</p:attrName>
                                        </p:attrNameLst>
                                      </p:cBhvr>
                                      <p:to>
                                        <p:strVal val="visible"/>
                                      </p:to>
                                    </p:set>
                                    <p:animEffect transition="in" filter="wipe(up)">
                                      <p:cBhvr>
                                        <p:cTn id="38" dur="500"/>
                                        <p:tgtEl>
                                          <p:spTgt spid="18">
                                            <p:graphicEl>
                                              <a:dgm id="{AFFDEB06-A30E-4863-A236-FD3921B80B7B}"/>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up)">
                                      <p:cBhvr>
                                        <p:cTn id="46" dur="500"/>
                                        <p:tgtEl>
                                          <p:spTgt spid="29"/>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up)">
                                      <p:cBhvr>
                                        <p:cTn id="50" dur="500"/>
                                        <p:tgtEl>
                                          <p:spTgt spid="19"/>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up)">
                                      <p:cBhvr>
                                        <p:cTn id="53" dur="500"/>
                                        <p:tgtEl>
                                          <p:spTgt spid="23"/>
                                        </p:tgtEl>
                                      </p:cBhvr>
                                    </p:animEffect>
                                  </p:childTnLst>
                                </p:cTn>
                              </p:par>
                            </p:childTnLst>
                          </p:cTn>
                        </p:par>
                        <p:par>
                          <p:cTn id="54" fill="hold">
                            <p:stCondLst>
                              <p:cond delay="1000"/>
                            </p:stCondLst>
                            <p:childTnLst>
                              <p:par>
                                <p:cTn id="55" presetID="22" presetClass="entr" presetSubtype="8" fill="hold"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22" presetClass="entr" presetSubtype="8"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left)">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P spid="19" grpId="0" animBg="1"/>
      <p:bldP spid="23" grpId="0" animBg="1"/>
      <p:bldP spid="28" grpId="0" animBg="1"/>
      <p:bldP spid="2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判溢出</a:t>
            </a:r>
          </a:p>
        </p:txBody>
      </p:sp>
      <p:sp>
        <p:nvSpPr>
          <p:cNvPr id="14" name="AutoShape 6"/>
          <p:cNvSpPr>
            <a:spLocks noChangeArrowheads="1"/>
          </p:cNvSpPr>
          <p:nvPr/>
        </p:nvSpPr>
        <p:spPr bwMode="auto">
          <a:xfrm>
            <a:off x="2278782" y="1941401"/>
            <a:ext cx="9181019" cy="4231187"/>
          </a:xfrm>
          <a:prstGeom prst="roundRect">
            <a:avLst>
              <a:gd name="adj" fmla="val 4231"/>
            </a:avLst>
          </a:prstGeom>
          <a:solidFill>
            <a:schemeClr val="bg1">
              <a:lumMod val="95000"/>
            </a:schemeClr>
          </a:solidFill>
          <a:ln w="25400">
            <a:noFill/>
            <a:round/>
            <a:headEnd/>
            <a:tailEnd/>
          </a:ln>
        </p:spPr>
        <p:txBody>
          <a:bodyPr wrap="none" anchor="ctr"/>
          <a:lstStyle/>
          <a:p>
            <a:pPr algn="ctr"/>
            <a:endParaRPr lang="zh-CN" altLang="en-US" sz="4400">
              <a:latin typeface="Times New Roman" pitchFamily="18" charset="0"/>
              <a:ea typeface="黑体" pitchFamily="49" charset="-122"/>
              <a:cs typeface="Times New Roman" pitchFamily="18" charset="0"/>
            </a:endParaRPr>
          </a:p>
        </p:txBody>
      </p:sp>
      <p:grpSp>
        <p:nvGrpSpPr>
          <p:cNvPr id="8" name="组合 7"/>
          <p:cNvGrpSpPr/>
          <p:nvPr/>
        </p:nvGrpSpPr>
        <p:grpSpPr>
          <a:xfrm>
            <a:off x="539750" y="1927135"/>
            <a:ext cx="1903005" cy="1250271"/>
            <a:chOff x="539750" y="1927135"/>
            <a:chExt cx="1903005" cy="1250271"/>
          </a:xfrm>
        </p:grpSpPr>
        <p:sp>
          <p:nvSpPr>
            <p:cNvPr id="15" name="AutoShape 6"/>
            <p:cNvSpPr>
              <a:spLocks noChangeArrowheads="1"/>
            </p:cNvSpPr>
            <p:nvPr/>
          </p:nvSpPr>
          <p:spPr bwMode="auto">
            <a:xfrm>
              <a:off x="539750" y="1927135"/>
              <a:ext cx="1903005" cy="1250271"/>
            </a:xfrm>
            <a:prstGeom prst="roundRect">
              <a:avLst>
                <a:gd name="adj" fmla="val 12547"/>
              </a:avLst>
            </a:prstGeom>
            <a:solidFill>
              <a:srgbClr val="B9E1FF"/>
            </a:solidFill>
            <a:ln w="25400">
              <a:noFill/>
              <a:round/>
              <a:headEnd/>
              <a:tailEnd/>
            </a:ln>
          </p:spPr>
          <p:txBody>
            <a:bodyPr wrap="none" anchor="ctr"/>
            <a:lstStyle/>
            <a:p>
              <a:pPr algn="ctr"/>
              <a:endParaRPr lang="zh-CN" altLang="en-US" sz="4400">
                <a:latin typeface="Times New Roman" pitchFamily="18" charset="0"/>
                <a:ea typeface="黑体" pitchFamily="49" charset="-122"/>
                <a:cs typeface="Times New Roman" pitchFamily="18" charset="0"/>
              </a:endParaRPr>
            </a:p>
          </p:txBody>
        </p:sp>
        <p:sp>
          <p:nvSpPr>
            <p:cNvPr id="16" name="Text Box 9"/>
            <p:cNvSpPr txBox="1">
              <a:spLocks noChangeArrowheads="1"/>
            </p:cNvSpPr>
            <p:nvPr/>
          </p:nvSpPr>
          <p:spPr bwMode="auto">
            <a:xfrm>
              <a:off x="694605" y="2280357"/>
              <a:ext cx="172819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eaLnBrk="1" hangingPunct="1">
                <a:lnSpc>
                  <a:spcPct val="100000"/>
                </a:lnSpc>
                <a:spcBef>
                  <a:spcPts val="0"/>
                </a:spcBef>
                <a:buFont typeface="Wingdings" pitchFamily="2" charset="2"/>
                <a:buNone/>
              </a:pPr>
              <a:r>
                <a:rPr kumimoji="1" lang="zh-CN" altLang="en-US" dirty="0">
                  <a:solidFill>
                    <a:schemeClr val="accent5">
                      <a:lumMod val="75000"/>
                    </a:schemeClr>
                  </a:solidFill>
                  <a:latin typeface="+mn-ea"/>
                  <a:ea typeface="+mn-ea"/>
                  <a:cs typeface="Times New Roman" pitchFamily="18" charset="0"/>
                </a:rPr>
                <a:t>阶码求和</a:t>
              </a:r>
              <a:endParaRPr kumimoji="1" lang="zh-CN" altLang="en-US" sz="2000" dirty="0">
                <a:solidFill>
                  <a:schemeClr val="accent5">
                    <a:lumMod val="75000"/>
                  </a:schemeClr>
                </a:solidFill>
                <a:latin typeface="+mj-lt"/>
                <a:ea typeface="+mn-ea"/>
                <a:cs typeface="Times New Roman" pitchFamily="18" charset="0"/>
              </a:endParaRPr>
            </a:p>
          </p:txBody>
        </p:sp>
      </p:grpSp>
      <p:grpSp>
        <p:nvGrpSpPr>
          <p:cNvPr id="7" name="组合 6"/>
          <p:cNvGrpSpPr/>
          <p:nvPr/>
        </p:nvGrpSpPr>
        <p:grpSpPr>
          <a:xfrm>
            <a:off x="539750" y="3415864"/>
            <a:ext cx="1903005" cy="1250271"/>
            <a:chOff x="539750" y="3415864"/>
            <a:chExt cx="1903005" cy="1250271"/>
          </a:xfrm>
        </p:grpSpPr>
        <p:sp>
          <p:nvSpPr>
            <p:cNvPr id="21" name="AutoShape 6"/>
            <p:cNvSpPr>
              <a:spLocks noChangeArrowheads="1"/>
            </p:cNvSpPr>
            <p:nvPr/>
          </p:nvSpPr>
          <p:spPr bwMode="auto">
            <a:xfrm>
              <a:off x="539750" y="3415864"/>
              <a:ext cx="1903005" cy="1250271"/>
            </a:xfrm>
            <a:prstGeom prst="roundRect">
              <a:avLst>
                <a:gd name="adj" fmla="val 12547"/>
              </a:avLst>
            </a:prstGeom>
            <a:solidFill>
              <a:srgbClr val="B9E1FF"/>
            </a:solidFill>
            <a:ln w="25400">
              <a:noFill/>
              <a:round/>
              <a:headEnd/>
              <a:tailEnd/>
            </a:ln>
          </p:spPr>
          <p:txBody>
            <a:bodyPr wrap="none" anchor="ctr"/>
            <a:lstStyle/>
            <a:p>
              <a:pPr algn="ctr"/>
              <a:endParaRPr lang="zh-CN" altLang="en-US" sz="4400">
                <a:latin typeface="Times New Roman" pitchFamily="18" charset="0"/>
                <a:ea typeface="黑体" pitchFamily="49" charset="-122"/>
                <a:cs typeface="Times New Roman" pitchFamily="18" charset="0"/>
              </a:endParaRPr>
            </a:p>
          </p:txBody>
        </p:sp>
        <p:sp>
          <p:nvSpPr>
            <p:cNvPr id="22" name="Text Box 9"/>
            <p:cNvSpPr txBox="1">
              <a:spLocks noChangeArrowheads="1"/>
            </p:cNvSpPr>
            <p:nvPr/>
          </p:nvSpPr>
          <p:spPr bwMode="auto">
            <a:xfrm>
              <a:off x="694605" y="3769086"/>
              <a:ext cx="172819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eaLnBrk="1" hangingPunct="1">
                <a:lnSpc>
                  <a:spcPct val="100000"/>
                </a:lnSpc>
                <a:spcBef>
                  <a:spcPts val="0"/>
                </a:spcBef>
              </a:pPr>
              <a:r>
                <a:rPr kumimoji="1" lang="zh-CN" altLang="en-US" dirty="0">
                  <a:solidFill>
                    <a:schemeClr val="accent5">
                      <a:lumMod val="75000"/>
                    </a:schemeClr>
                  </a:solidFill>
                  <a:latin typeface="+mn-ea"/>
                  <a:ea typeface="+mn-ea"/>
                  <a:cs typeface="Times New Roman" pitchFamily="18" charset="0"/>
                </a:rPr>
                <a:t>阶码求差</a:t>
              </a:r>
            </a:p>
          </p:txBody>
        </p:sp>
      </p:grpSp>
      <p:grpSp>
        <p:nvGrpSpPr>
          <p:cNvPr id="6" name="组合 5"/>
          <p:cNvGrpSpPr/>
          <p:nvPr/>
        </p:nvGrpSpPr>
        <p:grpSpPr>
          <a:xfrm>
            <a:off x="539750" y="4922317"/>
            <a:ext cx="1903005" cy="1250271"/>
            <a:chOff x="539750" y="4922317"/>
            <a:chExt cx="1903005" cy="1250271"/>
          </a:xfrm>
        </p:grpSpPr>
        <p:sp>
          <p:nvSpPr>
            <p:cNvPr id="25" name="AutoShape 6"/>
            <p:cNvSpPr>
              <a:spLocks noChangeArrowheads="1"/>
            </p:cNvSpPr>
            <p:nvPr/>
          </p:nvSpPr>
          <p:spPr bwMode="auto">
            <a:xfrm>
              <a:off x="539750" y="4922317"/>
              <a:ext cx="1903005" cy="1250271"/>
            </a:xfrm>
            <a:prstGeom prst="roundRect">
              <a:avLst>
                <a:gd name="adj" fmla="val 12547"/>
              </a:avLst>
            </a:prstGeom>
            <a:solidFill>
              <a:srgbClr val="B9E1FF"/>
            </a:solidFill>
            <a:ln w="25400">
              <a:noFill/>
              <a:round/>
              <a:headEnd/>
              <a:tailEnd/>
            </a:ln>
          </p:spPr>
          <p:txBody>
            <a:bodyPr wrap="none" anchor="ctr"/>
            <a:lstStyle/>
            <a:p>
              <a:pPr algn="ctr"/>
              <a:endParaRPr lang="zh-CN" altLang="en-US" sz="4400">
                <a:latin typeface="Times New Roman" pitchFamily="18" charset="0"/>
                <a:ea typeface="黑体" pitchFamily="49" charset="-122"/>
                <a:cs typeface="Times New Roman" pitchFamily="18" charset="0"/>
              </a:endParaRPr>
            </a:p>
          </p:txBody>
        </p:sp>
        <p:sp>
          <p:nvSpPr>
            <p:cNvPr id="26" name="Text Box 9"/>
            <p:cNvSpPr txBox="1">
              <a:spLocks noChangeArrowheads="1"/>
            </p:cNvSpPr>
            <p:nvPr/>
          </p:nvSpPr>
          <p:spPr bwMode="auto">
            <a:xfrm>
              <a:off x="694605" y="5275539"/>
              <a:ext cx="172819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eaLnBrk="1" hangingPunct="1">
                <a:lnSpc>
                  <a:spcPct val="100000"/>
                </a:lnSpc>
                <a:spcBef>
                  <a:spcPts val="0"/>
                </a:spcBef>
                <a:buFont typeface="Wingdings" pitchFamily="2" charset="2"/>
                <a:buNone/>
              </a:pPr>
              <a:r>
                <a:rPr kumimoji="1" lang="zh-CN" altLang="en-US" dirty="0">
                  <a:solidFill>
                    <a:schemeClr val="accent5">
                      <a:lumMod val="75000"/>
                    </a:schemeClr>
                  </a:solidFill>
                  <a:latin typeface="+mn-ea"/>
                  <a:ea typeface="+mn-ea"/>
                  <a:cs typeface="Times New Roman" pitchFamily="18" charset="0"/>
                </a:rPr>
                <a:t>规格化</a:t>
              </a:r>
              <a:endParaRPr kumimoji="1" lang="zh-CN" altLang="en-US" sz="2000" dirty="0">
                <a:solidFill>
                  <a:schemeClr val="accent5">
                    <a:lumMod val="75000"/>
                  </a:schemeClr>
                </a:solidFill>
                <a:latin typeface="+mj-lt"/>
                <a:ea typeface="+mn-ea"/>
                <a:cs typeface="Times New Roman" pitchFamily="18" charset="0"/>
              </a:endParaRPr>
            </a:p>
          </p:txBody>
        </p:sp>
      </p:grpSp>
      <p:graphicFrame>
        <p:nvGraphicFramePr>
          <p:cNvPr id="3" name="图示 2"/>
          <p:cNvGraphicFramePr/>
          <p:nvPr/>
        </p:nvGraphicFramePr>
        <p:xfrm>
          <a:off x="3566902" y="1916832"/>
          <a:ext cx="5904656" cy="1507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3580663" y="3309759"/>
            <a:ext cx="1207062" cy="774636"/>
          </a:xfrm>
          <a:prstGeom prst="rect">
            <a:avLst/>
          </a:prstGeom>
          <a:noFill/>
        </p:spPr>
        <p:txBody>
          <a:bodyPr wrap="none" lIns="0" tIns="0" rIns="0" bIns="0" rtlCol="0" anchor="ctr" anchorCtr="0">
            <a:spAutoFit/>
          </a:bodyPr>
          <a:lstStyle/>
          <a:p>
            <a:r>
              <a:rPr lang="en-US" altLang="zh-CN" sz="3600" b="0" dirty="0">
                <a:ln>
                  <a:solidFill>
                    <a:srgbClr val="0099FF"/>
                  </a:solidFill>
                </a:ln>
                <a:solidFill>
                  <a:srgbClr val="0099FF"/>
                </a:solidFill>
                <a:latin typeface="+mj-ea"/>
                <a:ea typeface="+mj-ea"/>
              </a:rPr>
              <a:t>1xxxx</a:t>
            </a:r>
            <a:endParaRPr lang="zh-CN" altLang="en-US" sz="3600" b="0" dirty="0">
              <a:ln>
                <a:solidFill>
                  <a:srgbClr val="0099FF"/>
                </a:solidFill>
              </a:ln>
              <a:solidFill>
                <a:srgbClr val="0099FF"/>
              </a:solidFill>
              <a:latin typeface="+mj-ea"/>
              <a:ea typeface="+mj-ea"/>
            </a:endParaRPr>
          </a:p>
        </p:txBody>
      </p:sp>
      <p:sp>
        <p:nvSpPr>
          <p:cNvPr id="13" name="文本框 12"/>
          <p:cNvSpPr txBox="1"/>
          <p:nvPr/>
        </p:nvSpPr>
        <p:spPr>
          <a:xfrm>
            <a:off x="5073765" y="3343856"/>
            <a:ext cx="1207062" cy="774636"/>
          </a:xfrm>
          <a:prstGeom prst="rect">
            <a:avLst/>
          </a:prstGeom>
          <a:noFill/>
        </p:spPr>
        <p:txBody>
          <a:bodyPr wrap="none" lIns="0" tIns="0" rIns="0" bIns="0" rtlCol="0" anchor="ctr" anchorCtr="0">
            <a:spAutoFit/>
          </a:bodyPr>
          <a:lstStyle/>
          <a:p>
            <a:r>
              <a:rPr lang="en-US" altLang="zh-CN" sz="3600" b="0" dirty="0">
                <a:ln>
                  <a:solidFill>
                    <a:srgbClr val="0099FF"/>
                  </a:solidFill>
                </a:ln>
                <a:solidFill>
                  <a:srgbClr val="0099FF"/>
                </a:solidFill>
                <a:latin typeface="+mj-ea"/>
                <a:ea typeface="+mj-ea"/>
              </a:rPr>
              <a:t>1xxxx</a:t>
            </a:r>
            <a:endParaRPr lang="zh-CN" altLang="en-US" sz="3600" b="0" dirty="0">
              <a:ln>
                <a:solidFill>
                  <a:srgbClr val="0099FF"/>
                </a:solidFill>
              </a:ln>
              <a:solidFill>
                <a:srgbClr val="0099FF"/>
              </a:solidFill>
              <a:latin typeface="+mj-ea"/>
              <a:ea typeface="+mj-ea"/>
            </a:endParaRPr>
          </a:p>
        </p:txBody>
      </p:sp>
      <p:sp>
        <p:nvSpPr>
          <p:cNvPr id="17" name="文本框 16"/>
          <p:cNvSpPr txBox="1"/>
          <p:nvPr/>
        </p:nvSpPr>
        <p:spPr>
          <a:xfrm>
            <a:off x="8266783" y="3309272"/>
            <a:ext cx="1207062" cy="774636"/>
          </a:xfrm>
          <a:prstGeom prst="rect">
            <a:avLst/>
          </a:prstGeom>
          <a:noFill/>
        </p:spPr>
        <p:txBody>
          <a:bodyPr wrap="none" lIns="0" tIns="0" rIns="0" bIns="0" rtlCol="0" anchor="ctr" anchorCtr="0">
            <a:spAutoFit/>
          </a:bodyPr>
          <a:lstStyle/>
          <a:p>
            <a:r>
              <a:rPr lang="en-US" altLang="zh-CN" sz="3600" b="0" dirty="0">
                <a:ln>
                  <a:solidFill>
                    <a:srgbClr val="0099FF"/>
                  </a:solidFill>
                </a:ln>
                <a:solidFill>
                  <a:srgbClr val="0099FF"/>
                </a:solidFill>
                <a:latin typeface="+mj-ea"/>
                <a:ea typeface="+mj-ea"/>
              </a:rPr>
              <a:t>0xxxx</a:t>
            </a:r>
            <a:endParaRPr lang="zh-CN" altLang="en-US" sz="3600" b="0" dirty="0">
              <a:ln>
                <a:solidFill>
                  <a:srgbClr val="0099FF"/>
                </a:solidFill>
              </a:ln>
              <a:solidFill>
                <a:srgbClr val="0099FF"/>
              </a:solidFill>
              <a:latin typeface="+mj-ea"/>
              <a:ea typeface="+mj-ea"/>
            </a:endParaRPr>
          </a:p>
        </p:txBody>
      </p:sp>
      <p:sp>
        <p:nvSpPr>
          <p:cNvPr id="18" name="文本框 17"/>
          <p:cNvSpPr txBox="1"/>
          <p:nvPr/>
        </p:nvSpPr>
        <p:spPr>
          <a:xfrm>
            <a:off x="3580663" y="3989423"/>
            <a:ext cx="1207062" cy="774636"/>
          </a:xfrm>
          <a:prstGeom prst="rect">
            <a:avLst/>
          </a:prstGeom>
          <a:noFill/>
        </p:spPr>
        <p:txBody>
          <a:bodyPr wrap="none" lIns="0" tIns="0" rIns="0" bIns="0" rtlCol="0" anchor="ctr" anchorCtr="0">
            <a:spAutoFit/>
          </a:bodyPr>
          <a:lstStyle/>
          <a:p>
            <a:r>
              <a:rPr lang="en-US" altLang="zh-CN" sz="3600" b="0" dirty="0">
                <a:ln>
                  <a:solidFill>
                    <a:srgbClr val="0099FF"/>
                  </a:solidFill>
                </a:ln>
                <a:solidFill>
                  <a:srgbClr val="0099FF"/>
                </a:solidFill>
                <a:latin typeface="+mj-ea"/>
                <a:ea typeface="+mj-ea"/>
              </a:rPr>
              <a:t>0xxxx</a:t>
            </a:r>
            <a:endParaRPr lang="zh-CN" altLang="en-US" sz="3600" b="0" dirty="0">
              <a:ln>
                <a:solidFill>
                  <a:srgbClr val="0099FF"/>
                </a:solidFill>
              </a:ln>
              <a:solidFill>
                <a:srgbClr val="0099FF"/>
              </a:solidFill>
              <a:latin typeface="+mj-ea"/>
              <a:ea typeface="+mj-ea"/>
            </a:endParaRPr>
          </a:p>
        </p:txBody>
      </p:sp>
      <p:sp>
        <p:nvSpPr>
          <p:cNvPr id="19" name="文本框 18"/>
          <p:cNvSpPr txBox="1"/>
          <p:nvPr/>
        </p:nvSpPr>
        <p:spPr>
          <a:xfrm>
            <a:off x="5060932" y="3988936"/>
            <a:ext cx="1207062" cy="774636"/>
          </a:xfrm>
          <a:prstGeom prst="rect">
            <a:avLst/>
          </a:prstGeom>
          <a:noFill/>
        </p:spPr>
        <p:txBody>
          <a:bodyPr wrap="none" lIns="0" tIns="0" rIns="0" bIns="0" rtlCol="0" anchor="ctr" anchorCtr="0">
            <a:spAutoFit/>
          </a:bodyPr>
          <a:lstStyle/>
          <a:p>
            <a:r>
              <a:rPr lang="en-US" altLang="zh-CN" sz="3600" b="0" dirty="0">
                <a:ln>
                  <a:solidFill>
                    <a:srgbClr val="0099FF"/>
                  </a:solidFill>
                </a:ln>
                <a:solidFill>
                  <a:srgbClr val="0099FF"/>
                </a:solidFill>
                <a:latin typeface="+mj-ea"/>
                <a:ea typeface="+mj-ea"/>
              </a:rPr>
              <a:t>0xxxx</a:t>
            </a:r>
            <a:endParaRPr lang="zh-CN" altLang="en-US" sz="3600" b="0" dirty="0">
              <a:ln>
                <a:solidFill>
                  <a:srgbClr val="0099FF"/>
                </a:solidFill>
              </a:ln>
              <a:solidFill>
                <a:srgbClr val="0099FF"/>
              </a:solidFill>
              <a:latin typeface="+mj-ea"/>
              <a:ea typeface="+mj-ea"/>
            </a:endParaRPr>
          </a:p>
        </p:txBody>
      </p:sp>
      <p:sp>
        <p:nvSpPr>
          <p:cNvPr id="20" name="文本框 19"/>
          <p:cNvSpPr txBox="1"/>
          <p:nvPr/>
        </p:nvSpPr>
        <p:spPr>
          <a:xfrm>
            <a:off x="8266783" y="3988936"/>
            <a:ext cx="1207062" cy="774636"/>
          </a:xfrm>
          <a:prstGeom prst="rect">
            <a:avLst/>
          </a:prstGeom>
          <a:noFill/>
        </p:spPr>
        <p:txBody>
          <a:bodyPr wrap="none" lIns="0" tIns="0" rIns="0" bIns="0" rtlCol="0" anchor="ctr" anchorCtr="0">
            <a:spAutoFit/>
          </a:bodyPr>
          <a:lstStyle/>
          <a:p>
            <a:r>
              <a:rPr lang="en-US" altLang="zh-CN" sz="3600" b="0" dirty="0">
                <a:ln>
                  <a:solidFill>
                    <a:srgbClr val="0099FF"/>
                  </a:solidFill>
                </a:ln>
                <a:solidFill>
                  <a:srgbClr val="0099FF"/>
                </a:solidFill>
                <a:latin typeface="+mj-ea"/>
                <a:ea typeface="+mj-ea"/>
              </a:rPr>
              <a:t>1xxxx</a:t>
            </a:r>
            <a:endParaRPr lang="zh-CN" altLang="en-US" sz="3600" b="0" dirty="0">
              <a:ln>
                <a:solidFill>
                  <a:srgbClr val="0099FF"/>
                </a:solidFill>
              </a:ln>
              <a:solidFill>
                <a:srgbClr val="0099FF"/>
              </a:solidFill>
              <a:latin typeface="+mj-ea"/>
              <a:ea typeface="+mj-ea"/>
            </a:endParaRPr>
          </a:p>
        </p:txBody>
      </p:sp>
      <p:sp>
        <p:nvSpPr>
          <p:cNvPr id="23" name="文本框 22"/>
          <p:cNvSpPr txBox="1"/>
          <p:nvPr/>
        </p:nvSpPr>
        <p:spPr>
          <a:xfrm>
            <a:off x="8193045" y="4686715"/>
            <a:ext cx="1354538" cy="774636"/>
          </a:xfrm>
          <a:prstGeom prst="rect">
            <a:avLst/>
          </a:prstGeom>
          <a:noFill/>
        </p:spPr>
        <p:txBody>
          <a:bodyPr wrap="none" lIns="0" tIns="0" rIns="0" bIns="0" rtlCol="0" anchor="ctr" anchorCtr="0">
            <a:spAutoFit/>
          </a:bodyPr>
          <a:lstStyle/>
          <a:p>
            <a:r>
              <a:rPr lang="en-US" altLang="zh-CN" sz="3600" b="0" dirty="0">
                <a:ln>
                  <a:solidFill>
                    <a:srgbClr val="0099FF"/>
                  </a:solidFill>
                </a:ln>
                <a:solidFill>
                  <a:srgbClr val="0099FF"/>
                </a:solidFill>
                <a:latin typeface="+mj-ea"/>
                <a:ea typeface="+mj-ea"/>
              </a:rPr>
              <a:t>11111</a:t>
            </a:r>
            <a:endParaRPr lang="zh-CN" altLang="en-US" sz="3600" b="0" dirty="0">
              <a:ln>
                <a:solidFill>
                  <a:srgbClr val="0099FF"/>
                </a:solidFill>
              </a:ln>
              <a:solidFill>
                <a:srgbClr val="0099FF"/>
              </a:solidFill>
              <a:latin typeface="+mj-ea"/>
              <a:ea typeface="+mj-ea"/>
            </a:endParaRPr>
          </a:p>
        </p:txBody>
      </p:sp>
      <p:sp>
        <p:nvSpPr>
          <p:cNvPr id="27" name="文本框 26"/>
          <p:cNvSpPr txBox="1"/>
          <p:nvPr/>
        </p:nvSpPr>
        <p:spPr>
          <a:xfrm>
            <a:off x="10199056" y="3395321"/>
            <a:ext cx="718145" cy="602537"/>
          </a:xfrm>
          <a:prstGeom prst="rect">
            <a:avLst/>
          </a:prstGeom>
          <a:noFill/>
        </p:spPr>
        <p:txBody>
          <a:bodyPr wrap="none" lIns="0" tIns="0" rIns="0" bIns="0" rtlCol="0" anchor="ctr" anchorCtr="0">
            <a:spAutoFit/>
          </a:bodyPr>
          <a:lstStyle/>
          <a:p>
            <a:r>
              <a:rPr lang="zh-CN" altLang="en-US" b="0" dirty="0">
                <a:ln>
                  <a:solidFill>
                    <a:srgbClr val="FF0000"/>
                  </a:solidFill>
                </a:ln>
                <a:solidFill>
                  <a:srgbClr val="FF0000"/>
                </a:solidFill>
                <a:latin typeface="+mj-ea"/>
                <a:ea typeface="+mj-ea"/>
              </a:rPr>
              <a:t>上溢</a:t>
            </a:r>
          </a:p>
        </p:txBody>
      </p:sp>
      <p:sp>
        <p:nvSpPr>
          <p:cNvPr id="28" name="文本框 27"/>
          <p:cNvSpPr txBox="1"/>
          <p:nvPr/>
        </p:nvSpPr>
        <p:spPr>
          <a:xfrm>
            <a:off x="10201597" y="4122607"/>
            <a:ext cx="718145" cy="602537"/>
          </a:xfrm>
          <a:prstGeom prst="rect">
            <a:avLst/>
          </a:prstGeom>
          <a:noFill/>
        </p:spPr>
        <p:txBody>
          <a:bodyPr wrap="none" lIns="0" tIns="0" rIns="0" bIns="0" rtlCol="0" anchor="ctr" anchorCtr="0">
            <a:spAutoFit/>
          </a:bodyPr>
          <a:lstStyle/>
          <a:p>
            <a:r>
              <a:rPr lang="zh-CN" altLang="en-US" b="0" dirty="0">
                <a:ln>
                  <a:solidFill>
                    <a:srgbClr val="FF0000"/>
                  </a:solidFill>
                </a:ln>
                <a:solidFill>
                  <a:srgbClr val="FF0000"/>
                </a:solidFill>
                <a:latin typeface="+mj-ea"/>
                <a:ea typeface="+mj-ea"/>
              </a:rPr>
              <a:t>下溢</a:t>
            </a:r>
          </a:p>
        </p:txBody>
      </p:sp>
      <p:sp>
        <p:nvSpPr>
          <p:cNvPr id="29" name="文本框 28"/>
          <p:cNvSpPr txBox="1"/>
          <p:nvPr/>
        </p:nvSpPr>
        <p:spPr>
          <a:xfrm>
            <a:off x="10190712" y="4761148"/>
            <a:ext cx="718145" cy="602537"/>
          </a:xfrm>
          <a:prstGeom prst="rect">
            <a:avLst/>
          </a:prstGeom>
          <a:noFill/>
        </p:spPr>
        <p:txBody>
          <a:bodyPr wrap="none" lIns="0" tIns="0" rIns="0" bIns="0" rtlCol="0" anchor="ctr" anchorCtr="0">
            <a:spAutoFit/>
          </a:bodyPr>
          <a:lstStyle/>
          <a:p>
            <a:r>
              <a:rPr lang="zh-CN" altLang="en-US" b="0" dirty="0">
                <a:ln>
                  <a:solidFill>
                    <a:srgbClr val="FF0000"/>
                  </a:solidFill>
                </a:ln>
                <a:solidFill>
                  <a:srgbClr val="FF0000"/>
                </a:solidFill>
                <a:latin typeface="+mj-ea"/>
                <a:ea typeface="+mj-ea"/>
              </a:rPr>
              <a:t>上溢</a:t>
            </a:r>
          </a:p>
        </p:txBody>
      </p:sp>
      <p:sp>
        <p:nvSpPr>
          <p:cNvPr id="41" name="Text Box 9"/>
          <p:cNvSpPr txBox="1">
            <a:spLocks noChangeArrowheads="1"/>
          </p:cNvSpPr>
          <p:nvPr/>
        </p:nvSpPr>
        <p:spPr bwMode="auto">
          <a:xfrm>
            <a:off x="692646" y="2276872"/>
            <a:ext cx="172819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eaLnBrk="1" hangingPunct="1">
              <a:lnSpc>
                <a:spcPct val="100000"/>
              </a:lnSpc>
              <a:spcBef>
                <a:spcPts val="0"/>
              </a:spcBef>
              <a:buFont typeface="Wingdings" pitchFamily="2" charset="2"/>
              <a:buNone/>
            </a:pPr>
            <a:r>
              <a:rPr kumimoji="1" lang="zh-CN" altLang="en-US" dirty="0">
                <a:solidFill>
                  <a:srgbClr val="FF0000"/>
                </a:solidFill>
                <a:latin typeface="+mn-ea"/>
                <a:ea typeface="+mn-ea"/>
                <a:cs typeface="Times New Roman" pitchFamily="18" charset="0"/>
              </a:rPr>
              <a:t>阶码求和</a:t>
            </a:r>
            <a:endParaRPr kumimoji="1" lang="zh-CN" altLang="en-US" sz="2000" dirty="0">
              <a:solidFill>
                <a:srgbClr val="FF0000"/>
              </a:solidFill>
              <a:latin typeface="+mj-lt"/>
              <a:ea typeface="+mn-ea"/>
              <a:cs typeface="Times New Roman" pitchFamily="18" charset="0"/>
            </a:endParaRPr>
          </a:p>
        </p:txBody>
      </p:sp>
      <p:sp>
        <p:nvSpPr>
          <p:cNvPr id="42" name="内容占位符 2"/>
          <p:cNvSpPr txBox="1">
            <a:spLocks/>
          </p:cNvSpPr>
          <p:nvPr/>
        </p:nvSpPr>
        <p:spPr>
          <a:xfrm>
            <a:off x="539750" y="1052736"/>
            <a:ext cx="10920052" cy="500570"/>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Aft>
                <a:spcPts val="0"/>
              </a:spcAft>
            </a:pPr>
            <a:r>
              <a:rPr lang="zh-CN" altLang="en-US" b="0" dirty="0"/>
              <a:t>阶码溢出情况</a:t>
            </a:r>
            <a:endParaRPr lang="en-US" altLang="zh-CN" b="0" dirty="0"/>
          </a:p>
          <a:p>
            <a:pPr fontAlgn="auto">
              <a:lnSpc>
                <a:spcPct val="100000"/>
              </a:lnSpc>
              <a:spcAft>
                <a:spcPts val="0"/>
              </a:spcAft>
            </a:pPr>
            <a:endParaRPr lang="en-US" altLang="zh-CN" b="0" dirty="0"/>
          </a:p>
        </p:txBody>
      </p:sp>
      <p:sp>
        <p:nvSpPr>
          <p:cNvPr id="43" name="文本框 42"/>
          <p:cNvSpPr txBox="1"/>
          <p:nvPr/>
        </p:nvSpPr>
        <p:spPr>
          <a:xfrm>
            <a:off x="8193046" y="5202361"/>
            <a:ext cx="1354538" cy="886397"/>
          </a:xfrm>
          <a:prstGeom prst="rect">
            <a:avLst/>
          </a:prstGeom>
          <a:noFill/>
        </p:spPr>
        <p:txBody>
          <a:bodyPr wrap="none" lIns="0" tIns="0" rIns="0" bIns="0" rtlCol="0" anchor="ctr" anchorCtr="0">
            <a:spAutoFit/>
          </a:bodyPr>
          <a:lstStyle/>
          <a:p>
            <a:r>
              <a:rPr lang="en-US" altLang="zh-CN" sz="3600" b="0" dirty="0">
                <a:ln>
                  <a:solidFill>
                    <a:srgbClr val="0099FF"/>
                  </a:solidFill>
                </a:ln>
                <a:solidFill>
                  <a:srgbClr val="0099FF"/>
                </a:solidFill>
                <a:latin typeface="+mj-ea"/>
                <a:ea typeface="+mj-ea"/>
              </a:rPr>
              <a:t>00000</a:t>
            </a:r>
            <a:endParaRPr lang="zh-CN" altLang="en-US" sz="3600" b="0" dirty="0">
              <a:ln>
                <a:solidFill>
                  <a:srgbClr val="0099FF"/>
                </a:solidFill>
              </a:ln>
              <a:solidFill>
                <a:srgbClr val="0099FF"/>
              </a:solidFill>
              <a:latin typeface="+mj-ea"/>
              <a:ea typeface="+mj-ea"/>
            </a:endParaRPr>
          </a:p>
        </p:txBody>
      </p:sp>
      <p:sp>
        <p:nvSpPr>
          <p:cNvPr id="45" name="文本框 44"/>
          <p:cNvSpPr txBox="1"/>
          <p:nvPr/>
        </p:nvSpPr>
        <p:spPr>
          <a:xfrm>
            <a:off x="9803618" y="5444178"/>
            <a:ext cx="1871725" cy="757130"/>
          </a:xfrm>
          <a:prstGeom prst="rect">
            <a:avLst/>
          </a:prstGeom>
          <a:noFill/>
        </p:spPr>
        <p:txBody>
          <a:bodyPr wrap="square" lIns="0" tIns="0" rIns="0" bIns="0" rtlCol="0" anchor="ctr" anchorCtr="0">
            <a:spAutoFit/>
          </a:bodyPr>
          <a:lstStyle/>
          <a:p>
            <a:pPr>
              <a:lnSpc>
                <a:spcPct val="100000"/>
              </a:lnSpc>
            </a:pPr>
            <a:r>
              <a:rPr lang="zh-CN" altLang="en-US" sz="2400" b="0" dirty="0">
                <a:ln>
                  <a:solidFill>
                    <a:srgbClr val="FF0000"/>
                  </a:solidFill>
                </a:ln>
                <a:solidFill>
                  <a:srgbClr val="FF0000"/>
                </a:solidFill>
                <a:latin typeface="+mj-ea"/>
                <a:ea typeface="+mj-ea"/>
              </a:rPr>
              <a:t>若无法规格化，</a:t>
            </a:r>
            <a:endParaRPr lang="en-US" altLang="zh-CN" sz="2400" b="0" dirty="0">
              <a:ln>
                <a:solidFill>
                  <a:srgbClr val="FF0000"/>
                </a:solidFill>
              </a:ln>
              <a:solidFill>
                <a:srgbClr val="FF0000"/>
              </a:solidFill>
              <a:latin typeface="+mj-ea"/>
              <a:ea typeface="+mj-ea"/>
            </a:endParaRPr>
          </a:p>
          <a:p>
            <a:pPr>
              <a:lnSpc>
                <a:spcPct val="100000"/>
              </a:lnSpc>
            </a:pPr>
            <a:r>
              <a:rPr lang="zh-CN" altLang="en-US" sz="2400" b="0" dirty="0">
                <a:ln>
                  <a:solidFill>
                    <a:srgbClr val="FF0000"/>
                  </a:solidFill>
                </a:ln>
                <a:solidFill>
                  <a:srgbClr val="FF0000"/>
                </a:solidFill>
                <a:latin typeface="+mj-ea"/>
                <a:ea typeface="+mj-ea"/>
              </a:rPr>
              <a:t>异常</a:t>
            </a:r>
          </a:p>
        </p:txBody>
      </p:sp>
      <p:cxnSp>
        <p:nvCxnSpPr>
          <p:cNvPr id="30"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1" name="Picture 4" descr="E:\学校\2012110922144630394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52039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2">
                                            <p:txEl>
                                              <p:pRg st="0" end="0"/>
                                            </p:txEl>
                                          </p:spTgt>
                                        </p:tgtEl>
                                        <p:attrNameLst>
                                          <p:attrName>style.visibility</p:attrName>
                                        </p:attrNameLst>
                                      </p:cBhvr>
                                      <p:to>
                                        <p:strVal val="visible"/>
                                      </p:to>
                                    </p:set>
                                    <p:anim calcmode="discrete" valueType="clr">
                                      <p:cBhvr override="childStyle">
                                        <p:cTn id="7" dur="80"/>
                                        <p:tgtEl>
                                          <p:spTgt spid="4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2">
                                            <p:txEl>
                                              <p:pRg st="0" end="0"/>
                                            </p:txEl>
                                          </p:spTgt>
                                        </p:tgtEl>
                                        <p:attrNameLst>
                                          <p:attrName>fill.type</p:attrName>
                                        </p:attrNameLst>
                                      </p:cBhvr>
                                      <p:to>
                                        <p:strVal val="solid"/>
                                      </p:to>
                                    </p:set>
                                  </p:childTnLst>
                                </p:cTn>
                              </p:par>
                            </p:childTnLst>
                          </p:cTn>
                        </p:par>
                        <p:par>
                          <p:cTn id="10" fill="hold">
                            <p:stCondLst>
                              <p:cond delay="280"/>
                            </p:stCondLst>
                            <p:childTnLst>
                              <p:par>
                                <p:cTn id="11" presetID="22" presetClass="entr" presetSubtype="1"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par>
                          <p:cTn id="14" fill="hold">
                            <p:stCondLst>
                              <p:cond delay="780"/>
                            </p:stCondLst>
                            <p:childTnLst>
                              <p:par>
                                <p:cTn id="15" presetID="22" presetClass="entr" presetSubtype="1"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280"/>
                            </p:stCondLst>
                            <p:childTnLst>
                              <p:par>
                                <p:cTn id="19" presetID="22" presetClass="entr" presetSubtype="1"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par>
                          <p:cTn id="22" fill="hold">
                            <p:stCondLst>
                              <p:cond delay="178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28">
                                            <p:txEl>
                                              <p:pRg st="0" end="0"/>
                                            </p:txEl>
                                          </p:spTgt>
                                        </p:tgtEl>
                                        <p:attrNameLst>
                                          <p:attrName>style.visibility</p:attrName>
                                        </p:attrNameLst>
                                      </p:cBhvr>
                                      <p:to>
                                        <p:strVal val="visible"/>
                                      </p:to>
                                    </p:set>
                                    <p:animEffect transition="in" filter="fade">
                                      <p:cBhvr>
                                        <p:cTn id="63" dur="500"/>
                                        <p:tgtEl>
                                          <p:spTgt spid="28">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childTnLst>
                          </p:cTn>
                        </p:par>
                        <p:par>
                          <p:cTn id="78" fill="hold">
                            <p:stCondLst>
                              <p:cond delay="500"/>
                            </p:stCondLst>
                            <p:childTnLst>
                              <p:par>
                                <p:cTn id="79" presetID="10" presetClass="entr" presetSubtype="0" fill="hold" grpId="0" nodeType="after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Graphic spid="3" grpId="0">
        <p:bldAsOne/>
      </p:bldGraphic>
      <p:bldP spid="4" grpId="0"/>
      <p:bldP spid="13" grpId="0"/>
      <p:bldP spid="17" grpId="0"/>
      <p:bldP spid="18" grpId="0"/>
      <p:bldP spid="19" grpId="0"/>
      <p:bldP spid="20" grpId="0"/>
      <p:bldP spid="23" grpId="0"/>
      <p:bldP spid="27" grpId="0"/>
      <p:bldP spid="29" grpId="0"/>
      <p:bldP spid="41" grpId="0"/>
      <p:bldP spid="42" grpId="0" build="p"/>
      <p:bldP spid="43" grpId="0"/>
      <p:bldP spid="4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判溢出</a:t>
            </a:r>
          </a:p>
        </p:txBody>
      </p:sp>
      <p:sp>
        <p:nvSpPr>
          <p:cNvPr id="5" name="内容占位符 2"/>
          <p:cNvSpPr txBox="1">
            <a:spLocks/>
          </p:cNvSpPr>
          <p:nvPr/>
        </p:nvSpPr>
        <p:spPr>
          <a:xfrm>
            <a:off x="539750" y="1052736"/>
            <a:ext cx="10920052" cy="500570"/>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Aft>
                <a:spcPts val="0"/>
              </a:spcAft>
            </a:pPr>
            <a:r>
              <a:rPr lang="zh-CN" altLang="en-US" b="0" dirty="0"/>
              <a:t>阶码溢出情况</a:t>
            </a:r>
            <a:endParaRPr lang="en-US" altLang="zh-CN" b="0" dirty="0"/>
          </a:p>
          <a:p>
            <a:pPr fontAlgn="auto">
              <a:lnSpc>
                <a:spcPct val="100000"/>
              </a:lnSpc>
              <a:spcAft>
                <a:spcPts val="0"/>
              </a:spcAft>
            </a:pPr>
            <a:endParaRPr lang="en-US" altLang="zh-CN" b="0" dirty="0"/>
          </a:p>
        </p:txBody>
      </p:sp>
      <p:sp>
        <p:nvSpPr>
          <p:cNvPr id="14" name="AutoShape 6"/>
          <p:cNvSpPr>
            <a:spLocks noChangeArrowheads="1"/>
          </p:cNvSpPr>
          <p:nvPr/>
        </p:nvSpPr>
        <p:spPr bwMode="auto">
          <a:xfrm>
            <a:off x="2278782" y="1941401"/>
            <a:ext cx="9181019" cy="4231187"/>
          </a:xfrm>
          <a:prstGeom prst="roundRect">
            <a:avLst>
              <a:gd name="adj" fmla="val 4231"/>
            </a:avLst>
          </a:prstGeom>
          <a:solidFill>
            <a:schemeClr val="bg1">
              <a:lumMod val="95000"/>
            </a:schemeClr>
          </a:solidFill>
          <a:ln w="25400">
            <a:noFill/>
            <a:round/>
            <a:headEnd/>
            <a:tailEnd/>
          </a:ln>
        </p:spPr>
        <p:txBody>
          <a:bodyPr wrap="none" anchor="ctr"/>
          <a:lstStyle/>
          <a:p>
            <a:pPr algn="ctr"/>
            <a:endParaRPr lang="zh-CN" altLang="en-US" sz="4400">
              <a:latin typeface="Times New Roman" pitchFamily="18" charset="0"/>
              <a:ea typeface="黑体" pitchFamily="49" charset="-122"/>
              <a:cs typeface="Times New Roman" pitchFamily="18" charset="0"/>
            </a:endParaRPr>
          </a:p>
        </p:txBody>
      </p:sp>
      <p:sp>
        <p:nvSpPr>
          <p:cNvPr id="15" name="AutoShape 6"/>
          <p:cNvSpPr>
            <a:spLocks noChangeArrowheads="1"/>
          </p:cNvSpPr>
          <p:nvPr/>
        </p:nvSpPr>
        <p:spPr bwMode="auto">
          <a:xfrm>
            <a:off x="539750" y="1927135"/>
            <a:ext cx="1903005" cy="1250271"/>
          </a:xfrm>
          <a:prstGeom prst="roundRect">
            <a:avLst>
              <a:gd name="adj" fmla="val 12547"/>
            </a:avLst>
          </a:prstGeom>
          <a:solidFill>
            <a:srgbClr val="B9E1FF"/>
          </a:solidFill>
          <a:ln w="25400">
            <a:noFill/>
            <a:round/>
            <a:headEnd/>
            <a:tailEnd/>
          </a:ln>
        </p:spPr>
        <p:txBody>
          <a:bodyPr wrap="none" anchor="ctr"/>
          <a:lstStyle/>
          <a:p>
            <a:pPr algn="ctr"/>
            <a:endParaRPr lang="zh-CN" altLang="en-US" sz="4400">
              <a:latin typeface="Times New Roman" pitchFamily="18" charset="0"/>
              <a:ea typeface="黑体" pitchFamily="49" charset="-122"/>
              <a:cs typeface="Times New Roman" pitchFamily="18" charset="0"/>
            </a:endParaRPr>
          </a:p>
        </p:txBody>
      </p:sp>
      <p:sp>
        <p:nvSpPr>
          <p:cNvPr id="16" name="Text Box 9"/>
          <p:cNvSpPr txBox="1">
            <a:spLocks noChangeArrowheads="1"/>
          </p:cNvSpPr>
          <p:nvPr/>
        </p:nvSpPr>
        <p:spPr bwMode="auto">
          <a:xfrm>
            <a:off x="694605" y="2280357"/>
            <a:ext cx="172819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eaLnBrk="1" hangingPunct="1">
              <a:lnSpc>
                <a:spcPct val="100000"/>
              </a:lnSpc>
              <a:spcBef>
                <a:spcPts val="0"/>
              </a:spcBef>
              <a:buFont typeface="Wingdings" pitchFamily="2" charset="2"/>
              <a:buNone/>
            </a:pPr>
            <a:r>
              <a:rPr kumimoji="1" lang="zh-CN" altLang="en-US" dirty="0">
                <a:solidFill>
                  <a:schemeClr val="accent5">
                    <a:lumMod val="75000"/>
                  </a:schemeClr>
                </a:solidFill>
                <a:latin typeface="+mn-ea"/>
                <a:ea typeface="+mn-ea"/>
                <a:cs typeface="Times New Roman" pitchFamily="18" charset="0"/>
              </a:rPr>
              <a:t>阶码求和</a:t>
            </a:r>
            <a:endParaRPr kumimoji="1" lang="zh-CN" altLang="en-US" sz="2000" dirty="0">
              <a:solidFill>
                <a:schemeClr val="accent5">
                  <a:lumMod val="75000"/>
                </a:schemeClr>
              </a:solidFill>
              <a:latin typeface="+mj-lt"/>
              <a:ea typeface="+mn-ea"/>
              <a:cs typeface="Times New Roman" pitchFamily="18" charset="0"/>
            </a:endParaRPr>
          </a:p>
        </p:txBody>
      </p:sp>
      <p:sp>
        <p:nvSpPr>
          <p:cNvPr id="21" name="AutoShape 6"/>
          <p:cNvSpPr>
            <a:spLocks noChangeArrowheads="1"/>
          </p:cNvSpPr>
          <p:nvPr/>
        </p:nvSpPr>
        <p:spPr bwMode="auto">
          <a:xfrm>
            <a:off x="539750" y="3415864"/>
            <a:ext cx="1903005" cy="1250271"/>
          </a:xfrm>
          <a:prstGeom prst="roundRect">
            <a:avLst>
              <a:gd name="adj" fmla="val 12547"/>
            </a:avLst>
          </a:prstGeom>
          <a:solidFill>
            <a:srgbClr val="B9E1FF"/>
          </a:solidFill>
          <a:ln w="25400">
            <a:noFill/>
            <a:round/>
            <a:headEnd/>
            <a:tailEnd/>
          </a:ln>
        </p:spPr>
        <p:txBody>
          <a:bodyPr wrap="none" anchor="ctr"/>
          <a:lstStyle/>
          <a:p>
            <a:pPr algn="ctr"/>
            <a:endParaRPr lang="zh-CN" altLang="en-US" sz="4400">
              <a:latin typeface="Times New Roman" pitchFamily="18" charset="0"/>
              <a:ea typeface="黑体" pitchFamily="49" charset="-122"/>
              <a:cs typeface="Times New Roman" pitchFamily="18" charset="0"/>
            </a:endParaRPr>
          </a:p>
        </p:txBody>
      </p:sp>
      <p:sp>
        <p:nvSpPr>
          <p:cNvPr id="22" name="Text Box 9"/>
          <p:cNvSpPr txBox="1">
            <a:spLocks noChangeArrowheads="1"/>
          </p:cNvSpPr>
          <p:nvPr/>
        </p:nvSpPr>
        <p:spPr bwMode="auto">
          <a:xfrm>
            <a:off x="694605" y="3769086"/>
            <a:ext cx="172819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eaLnBrk="1" hangingPunct="1">
              <a:lnSpc>
                <a:spcPct val="100000"/>
              </a:lnSpc>
              <a:spcBef>
                <a:spcPts val="0"/>
              </a:spcBef>
              <a:buFont typeface="Wingdings" pitchFamily="2" charset="2"/>
              <a:buNone/>
            </a:pPr>
            <a:r>
              <a:rPr kumimoji="1" lang="zh-CN" altLang="en-US" dirty="0">
                <a:solidFill>
                  <a:srgbClr val="FF0000"/>
                </a:solidFill>
                <a:latin typeface="+mn-ea"/>
                <a:ea typeface="+mn-ea"/>
                <a:cs typeface="Times New Roman" pitchFamily="18" charset="0"/>
              </a:rPr>
              <a:t>阶码求差</a:t>
            </a:r>
          </a:p>
        </p:txBody>
      </p:sp>
      <p:sp>
        <p:nvSpPr>
          <p:cNvPr id="25" name="AutoShape 6"/>
          <p:cNvSpPr>
            <a:spLocks noChangeArrowheads="1"/>
          </p:cNvSpPr>
          <p:nvPr/>
        </p:nvSpPr>
        <p:spPr bwMode="auto">
          <a:xfrm>
            <a:off x="539750" y="4922317"/>
            <a:ext cx="1903005" cy="1250271"/>
          </a:xfrm>
          <a:prstGeom prst="roundRect">
            <a:avLst>
              <a:gd name="adj" fmla="val 12547"/>
            </a:avLst>
          </a:prstGeom>
          <a:solidFill>
            <a:srgbClr val="B9E1FF"/>
          </a:solidFill>
          <a:ln w="25400">
            <a:noFill/>
            <a:round/>
            <a:headEnd/>
            <a:tailEnd/>
          </a:ln>
        </p:spPr>
        <p:txBody>
          <a:bodyPr wrap="none" anchor="ctr"/>
          <a:lstStyle/>
          <a:p>
            <a:pPr algn="ctr"/>
            <a:endParaRPr lang="zh-CN" altLang="en-US" sz="4400">
              <a:latin typeface="Times New Roman" pitchFamily="18" charset="0"/>
              <a:ea typeface="黑体" pitchFamily="49" charset="-122"/>
              <a:cs typeface="Times New Roman" pitchFamily="18" charset="0"/>
            </a:endParaRPr>
          </a:p>
        </p:txBody>
      </p:sp>
      <p:sp>
        <p:nvSpPr>
          <p:cNvPr id="26" name="Text Box 9"/>
          <p:cNvSpPr txBox="1">
            <a:spLocks noChangeArrowheads="1"/>
          </p:cNvSpPr>
          <p:nvPr/>
        </p:nvSpPr>
        <p:spPr bwMode="auto">
          <a:xfrm>
            <a:off x="694605" y="5275539"/>
            <a:ext cx="172819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eaLnBrk="1" hangingPunct="1">
              <a:lnSpc>
                <a:spcPct val="100000"/>
              </a:lnSpc>
              <a:spcBef>
                <a:spcPts val="0"/>
              </a:spcBef>
            </a:pPr>
            <a:r>
              <a:rPr kumimoji="1" lang="zh-CN" altLang="en-US" dirty="0">
                <a:solidFill>
                  <a:schemeClr val="accent5">
                    <a:lumMod val="75000"/>
                  </a:schemeClr>
                </a:solidFill>
                <a:latin typeface="+mn-ea"/>
                <a:ea typeface="+mn-ea"/>
                <a:cs typeface="Times New Roman" pitchFamily="18" charset="0"/>
              </a:rPr>
              <a:t>规格化</a:t>
            </a:r>
          </a:p>
        </p:txBody>
      </p:sp>
      <p:graphicFrame>
        <p:nvGraphicFramePr>
          <p:cNvPr id="11" name="图示 10"/>
          <p:cNvGraphicFramePr/>
          <p:nvPr/>
        </p:nvGraphicFramePr>
        <p:xfrm>
          <a:off x="3566902" y="1988840"/>
          <a:ext cx="5904656" cy="1507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文本框 11"/>
          <p:cNvSpPr txBox="1"/>
          <p:nvPr/>
        </p:nvSpPr>
        <p:spPr>
          <a:xfrm>
            <a:off x="3580663" y="3286961"/>
            <a:ext cx="1207062" cy="774636"/>
          </a:xfrm>
          <a:prstGeom prst="rect">
            <a:avLst/>
          </a:prstGeom>
          <a:noFill/>
        </p:spPr>
        <p:txBody>
          <a:bodyPr wrap="none" lIns="0" tIns="0" rIns="0" bIns="0" rtlCol="0" anchor="ctr" anchorCtr="0">
            <a:spAutoFit/>
          </a:bodyPr>
          <a:lstStyle/>
          <a:p>
            <a:r>
              <a:rPr lang="en-US" altLang="zh-CN" sz="3600" b="0" dirty="0">
                <a:ln>
                  <a:solidFill>
                    <a:srgbClr val="0099FF"/>
                  </a:solidFill>
                </a:ln>
                <a:solidFill>
                  <a:srgbClr val="0099FF"/>
                </a:solidFill>
                <a:latin typeface="+mj-ea"/>
                <a:ea typeface="+mj-ea"/>
              </a:rPr>
              <a:t>1xxxx</a:t>
            </a:r>
            <a:endParaRPr lang="zh-CN" altLang="en-US" sz="3600" b="0" dirty="0">
              <a:ln>
                <a:solidFill>
                  <a:srgbClr val="0099FF"/>
                </a:solidFill>
              </a:ln>
              <a:solidFill>
                <a:srgbClr val="0099FF"/>
              </a:solidFill>
              <a:latin typeface="+mj-ea"/>
              <a:ea typeface="+mj-ea"/>
            </a:endParaRPr>
          </a:p>
        </p:txBody>
      </p:sp>
      <p:sp>
        <p:nvSpPr>
          <p:cNvPr id="13" name="文本框 12"/>
          <p:cNvSpPr txBox="1"/>
          <p:nvPr/>
        </p:nvSpPr>
        <p:spPr>
          <a:xfrm>
            <a:off x="5084491" y="3284984"/>
            <a:ext cx="1207061" cy="774636"/>
          </a:xfrm>
          <a:prstGeom prst="rect">
            <a:avLst/>
          </a:prstGeom>
          <a:noFill/>
        </p:spPr>
        <p:txBody>
          <a:bodyPr wrap="none" lIns="0" tIns="0" rIns="0" bIns="0" rtlCol="0" anchor="ctr" anchorCtr="0">
            <a:spAutoFit/>
          </a:bodyPr>
          <a:lstStyle>
            <a:defPPr>
              <a:defRPr lang="en-US"/>
            </a:defPPr>
            <a:lvl1pPr>
              <a:defRPr sz="3600" b="0">
                <a:ln>
                  <a:solidFill>
                    <a:srgbClr val="0099FF"/>
                  </a:solidFill>
                </a:ln>
                <a:solidFill>
                  <a:srgbClr val="0099FF"/>
                </a:solidFill>
                <a:latin typeface="+mj-ea"/>
                <a:ea typeface="+mj-ea"/>
              </a:defRPr>
            </a:lvl1pPr>
          </a:lstStyle>
          <a:p>
            <a:r>
              <a:rPr lang="en-US" altLang="zh-CN" dirty="0"/>
              <a:t>0xxxx</a:t>
            </a:r>
            <a:endParaRPr lang="zh-CN" altLang="en-US" dirty="0"/>
          </a:p>
        </p:txBody>
      </p:sp>
      <p:sp>
        <p:nvSpPr>
          <p:cNvPr id="17" name="文本框 16"/>
          <p:cNvSpPr txBox="1"/>
          <p:nvPr/>
        </p:nvSpPr>
        <p:spPr>
          <a:xfrm>
            <a:off x="8266783" y="3286474"/>
            <a:ext cx="1207062" cy="774636"/>
          </a:xfrm>
          <a:prstGeom prst="rect">
            <a:avLst/>
          </a:prstGeom>
          <a:noFill/>
        </p:spPr>
        <p:txBody>
          <a:bodyPr wrap="none" lIns="0" tIns="0" rIns="0" bIns="0" rtlCol="0" anchor="ctr" anchorCtr="0">
            <a:spAutoFit/>
          </a:bodyPr>
          <a:lstStyle>
            <a:defPPr>
              <a:defRPr lang="en-US"/>
            </a:defPPr>
            <a:lvl1pPr>
              <a:defRPr sz="3600" b="0">
                <a:ln>
                  <a:solidFill>
                    <a:srgbClr val="0099FF"/>
                  </a:solidFill>
                </a:ln>
                <a:solidFill>
                  <a:srgbClr val="0099FF"/>
                </a:solidFill>
                <a:latin typeface="+mj-ea"/>
                <a:ea typeface="+mj-ea"/>
              </a:defRPr>
            </a:lvl1pPr>
          </a:lstStyle>
          <a:p>
            <a:r>
              <a:rPr lang="en-US" altLang="zh-CN" dirty="0"/>
              <a:t>0xxxx</a:t>
            </a:r>
            <a:endParaRPr lang="zh-CN" altLang="en-US" dirty="0"/>
          </a:p>
        </p:txBody>
      </p:sp>
      <p:sp>
        <p:nvSpPr>
          <p:cNvPr id="18" name="文本框 17"/>
          <p:cNvSpPr txBox="1"/>
          <p:nvPr/>
        </p:nvSpPr>
        <p:spPr>
          <a:xfrm>
            <a:off x="3580663" y="3966625"/>
            <a:ext cx="1207061" cy="774636"/>
          </a:xfrm>
          <a:prstGeom prst="rect">
            <a:avLst/>
          </a:prstGeom>
          <a:noFill/>
        </p:spPr>
        <p:txBody>
          <a:bodyPr wrap="none" lIns="0" tIns="0" rIns="0" bIns="0" rtlCol="0" anchor="ctr" anchorCtr="0">
            <a:spAutoFit/>
          </a:bodyPr>
          <a:lstStyle>
            <a:defPPr>
              <a:defRPr lang="en-US"/>
            </a:defPPr>
            <a:lvl1pPr>
              <a:defRPr sz="3600" b="0">
                <a:ln>
                  <a:solidFill>
                    <a:srgbClr val="0099FF"/>
                  </a:solidFill>
                </a:ln>
                <a:solidFill>
                  <a:srgbClr val="0099FF"/>
                </a:solidFill>
                <a:latin typeface="+mj-ea"/>
                <a:ea typeface="+mj-ea"/>
              </a:defRPr>
            </a:lvl1pPr>
          </a:lstStyle>
          <a:p>
            <a:r>
              <a:rPr lang="en-US" altLang="zh-CN" dirty="0"/>
              <a:t>0xxxx</a:t>
            </a:r>
            <a:endParaRPr lang="zh-CN" altLang="en-US" dirty="0"/>
          </a:p>
        </p:txBody>
      </p:sp>
      <p:sp>
        <p:nvSpPr>
          <p:cNvPr id="19" name="文本框 18"/>
          <p:cNvSpPr txBox="1"/>
          <p:nvPr/>
        </p:nvSpPr>
        <p:spPr>
          <a:xfrm>
            <a:off x="5084490" y="3972267"/>
            <a:ext cx="1207062" cy="774636"/>
          </a:xfrm>
          <a:prstGeom prst="rect">
            <a:avLst/>
          </a:prstGeom>
          <a:noFill/>
        </p:spPr>
        <p:txBody>
          <a:bodyPr wrap="none" lIns="0" tIns="0" rIns="0" bIns="0" rtlCol="0" anchor="ctr" anchorCtr="0">
            <a:spAutoFit/>
          </a:bodyPr>
          <a:lstStyle>
            <a:defPPr>
              <a:defRPr lang="en-US"/>
            </a:defPPr>
            <a:lvl1pPr>
              <a:defRPr sz="3600" b="0">
                <a:ln>
                  <a:solidFill>
                    <a:srgbClr val="0099FF"/>
                  </a:solidFill>
                </a:ln>
                <a:solidFill>
                  <a:srgbClr val="0099FF"/>
                </a:solidFill>
                <a:latin typeface="+mj-ea"/>
                <a:ea typeface="+mj-ea"/>
              </a:defRPr>
            </a:lvl1pPr>
          </a:lstStyle>
          <a:p>
            <a:r>
              <a:rPr lang="en-US" altLang="zh-CN" dirty="0"/>
              <a:t>1xxxx</a:t>
            </a:r>
            <a:endParaRPr lang="zh-CN" altLang="en-US" dirty="0"/>
          </a:p>
        </p:txBody>
      </p:sp>
      <p:sp>
        <p:nvSpPr>
          <p:cNvPr id="20" name="文本框 19"/>
          <p:cNvSpPr txBox="1"/>
          <p:nvPr/>
        </p:nvSpPr>
        <p:spPr>
          <a:xfrm>
            <a:off x="8266783" y="3966138"/>
            <a:ext cx="1207062" cy="774636"/>
          </a:xfrm>
          <a:prstGeom prst="rect">
            <a:avLst/>
          </a:prstGeom>
          <a:noFill/>
        </p:spPr>
        <p:txBody>
          <a:bodyPr wrap="none" lIns="0" tIns="0" rIns="0" bIns="0" rtlCol="0" anchor="ctr" anchorCtr="0">
            <a:spAutoFit/>
          </a:bodyPr>
          <a:lstStyle>
            <a:defPPr>
              <a:defRPr lang="en-US"/>
            </a:defPPr>
            <a:lvl1pPr>
              <a:defRPr sz="3600" b="0">
                <a:ln>
                  <a:solidFill>
                    <a:srgbClr val="0099FF"/>
                  </a:solidFill>
                </a:ln>
                <a:solidFill>
                  <a:srgbClr val="0099FF"/>
                </a:solidFill>
                <a:latin typeface="+mj-ea"/>
                <a:ea typeface="+mj-ea"/>
              </a:defRPr>
            </a:lvl1pPr>
          </a:lstStyle>
          <a:p>
            <a:r>
              <a:rPr lang="en-US" altLang="zh-CN" dirty="0"/>
              <a:t>1xxxx</a:t>
            </a:r>
            <a:endParaRPr lang="zh-CN" altLang="en-US" dirty="0"/>
          </a:p>
        </p:txBody>
      </p:sp>
      <p:sp>
        <p:nvSpPr>
          <p:cNvPr id="23" name="文本框 22"/>
          <p:cNvSpPr txBox="1"/>
          <p:nvPr/>
        </p:nvSpPr>
        <p:spPr>
          <a:xfrm>
            <a:off x="8193045" y="4663917"/>
            <a:ext cx="1354538" cy="774636"/>
          </a:xfrm>
          <a:prstGeom prst="rect">
            <a:avLst/>
          </a:prstGeom>
          <a:noFill/>
        </p:spPr>
        <p:txBody>
          <a:bodyPr wrap="none" lIns="0" tIns="0" rIns="0" bIns="0" rtlCol="0" anchor="ctr" anchorCtr="0">
            <a:spAutoFit/>
          </a:bodyPr>
          <a:lstStyle>
            <a:defPPr>
              <a:defRPr lang="en-US"/>
            </a:defPPr>
            <a:lvl1pPr>
              <a:defRPr sz="3600" b="0">
                <a:ln>
                  <a:solidFill>
                    <a:srgbClr val="0099FF"/>
                  </a:solidFill>
                </a:ln>
                <a:solidFill>
                  <a:srgbClr val="0099FF"/>
                </a:solidFill>
                <a:latin typeface="+mj-ea"/>
                <a:ea typeface="+mj-ea"/>
              </a:defRPr>
            </a:lvl1pPr>
          </a:lstStyle>
          <a:p>
            <a:r>
              <a:rPr lang="en-US" altLang="zh-CN" dirty="0"/>
              <a:t>11111</a:t>
            </a:r>
            <a:endParaRPr lang="zh-CN" altLang="en-US" dirty="0"/>
          </a:p>
        </p:txBody>
      </p:sp>
      <p:sp>
        <p:nvSpPr>
          <p:cNvPr id="27" name="文本框 26"/>
          <p:cNvSpPr txBox="1"/>
          <p:nvPr/>
        </p:nvSpPr>
        <p:spPr>
          <a:xfrm>
            <a:off x="10199056" y="3372523"/>
            <a:ext cx="718145" cy="602537"/>
          </a:xfrm>
          <a:prstGeom prst="rect">
            <a:avLst/>
          </a:prstGeom>
          <a:noFill/>
        </p:spPr>
        <p:txBody>
          <a:bodyPr wrap="none" lIns="0" tIns="0" rIns="0" bIns="0" rtlCol="0" anchor="ctr" anchorCtr="0">
            <a:spAutoFit/>
          </a:bodyPr>
          <a:lstStyle/>
          <a:p>
            <a:r>
              <a:rPr lang="zh-CN" altLang="en-US" b="0" dirty="0">
                <a:ln>
                  <a:solidFill>
                    <a:srgbClr val="FF0000"/>
                  </a:solidFill>
                </a:ln>
                <a:solidFill>
                  <a:srgbClr val="FF0000"/>
                </a:solidFill>
                <a:latin typeface="+mj-ea"/>
                <a:ea typeface="+mj-ea"/>
              </a:rPr>
              <a:t>上溢</a:t>
            </a:r>
          </a:p>
        </p:txBody>
      </p:sp>
      <p:sp>
        <p:nvSpPr>
          <p:cNvPr id="28" name="文本框 27"/>
          <p:cNvSpPr txBox="1"/>
          <p:nvPr/>
        </p:nvSpPr>
        <p:spPr>
          <a:xfrm>
            <a:off x="10201597" y="4025707"/>
            <a:ext cx="718145" cy="602537"/>
          </a:xfrm>
          <a:prstGeom prst="rect">
            <a:avLst/>
          </a:prstGeom>
          <a:noFill/>
        </p:spPr>
        <p:txBody>
          <a:bodyPr wrap="none" lIns="0" tIns="0" rIns="0" bIns="0" rtlCol="0" anchor="ctr" anchorCtr="0">
            <a:spAutoFit/>
          </a:bodyPr>
          <a:lstStyle/>
          <a:p>
            <a:r>
              <a:rPr lang="zh-CN" altLang="en-US" b="0" dirty="0">
                <a:ln>
                  <a:solidFill>
                    <a:srgbClr val="FF0000"/>
                  </a:solidFill>
                </a:ln>
                <a:solidFill>
                  <a:srgbClr val="FF0000"/>
                </a:solidFill>
                <a:latin typeface="+mj-ea"/>
                <a:ea typeface="+mj-ea"/>
              </a:rPr>
              <a:t>下溢</a:t>
            </a:r>
          </a:p>
        </p:txBody>
      </p:sp>
      <p:sp>
        <p:nvSpPr>
          <p:cNvPr id="29" name="文本框 28"/>
          <p:cNvSpPr txBox="1"/>
          <p:nvPr/>
        </p:nvSpPr>
        <p:spPr>
          <a:xfrm>
            <a:off x="10190712" y="4776447"/>
            <a:ext cx="718145" cy="602537"/>
          </a:xfrm>
          <a:prstGeom prst="rect">
            <a:avLst/>
          </a:prstGeom>
          <a:noFill/>
        </p:spPr>
        <p:txBody>
          <a:bodyPr wrap="none" lIns="0" tIns="0" rIns="0" bIns="0" rtlCol="0" anchor="ctr" anchorCtr="0">
            <a:spAutoFit/>
          </a:bodyPr>
          <a:lstStyle/>
          <a:p>
            <a:r>
              <a:rPr lang="zh-CN" altLang="en-US" b="0" dirty="0">
                <a:ln>
                  <a:solidFill>
                    <a:srgbClr val="FF0000"/>
                  </a:solidFill>
                </a:ln>
                <a:solidFill>
                  <a:srgbClr val="FF0000"/>
                </a:solidFill>
                <a:latin typeface="+mj-ea"/>
                <a:ea typeface="+mj-ea"/>
              </a:rPr>
              <a:t>上溢</a:t>
            </a:r>
          </a:p>
        </p:txBody>
      </p:sp>
      <p:sp>
        <p:nvSpPr>
          <p:cNvPr id="3" name="流程图: 过程 2"/>
          <p:cNvSpPr/>
          <p:nvPr/>
        </p:nvSpPr>
        <p:spPr>
          <a:xfrm>
            <a:off x="4583038" y="2659561"/>
            <a:ext cx="576064" cy="144016"/>
          </a:xfrm>
          <a:prstGeom prst="flowChartProcess">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8193046" y="5179563"/>
            <a:ext cx="1354538" cy="886397"/>
          </a:xfrm>
          <a:prstGeom prst="rect">
            <a:avLst/>
          </a:prstGeom>
          <a:noFill/>
        </p:spPr>
        <p:txBody>
          <a:bodyPr wrap="none" lIns="0" tIns="0" rIns="0" bIns="0" rtlCol="0" anchor="ctr" anchorCtr="0">
            <a:spAutoFit/>
          </a:bodyPr>
          <a:lstStyle/>
          <a:p>
            <a:r>
              <a:rPr lang="en-US" altLang="zh-CN" sz="3600" b="0" dirty="0">
                <a:ln>
                  <a:solidFill>
                    <a:srgbClr val="0099FF"/>
                  </a:solidFill>
                </a:ln>
                <a:solidFill>
                  <a:srgbClr val="0099FF"/>
                </a:solidFill>
                <a:latin typeface="+mj-ea"/>
                <a:ea typeface="+mj-ea"/>
              </a:rPr>
              <a:t>00000</a:t>
            </a:r>
            <a:endParaRPr lang="zh-CN" altLang="en-US" sz="3600" b="0" dirty="0">
              <a:ln>
                <a:solidFill>
                  <a:srgbClr val="0099FF"/>
                </a:solidFill>
              </a:ln>
              <a:solidFill>
                <a:srgbClr val="0099FF"/>
              </a:solidFill>
              <a:latin typeface="+mj-ea"/>
              <a:ea typeface="+mj-ea"/>
            </a:endParaRPr>
          </a:p>
        </p:txBody>
      </p:sp>
      <p:sp>
        <p:nvSpPr>
          <p:cNvPr id="30" name="文本框 29"/>
          <p:cNvSpPr txBox="1"/>
          <p:nvPr/>
        </p:nvSpPr>
        <p:spPr>
          <a:xfrm>
            <a:off x="9629401" y="5444178"/>
            <a:ext cx="2154437" cy="757130"/>
          </a:xfrm>
          <a:prstGeom prst="rect">
            <a:avLst/>
          </a:prstGeom>
          <a:noFill/>
        </p:spPr>
        <p:txBody>
          <a:bodyPr wrap="none" lIns="0" tIns="0" rIns="0" bIns="0" rtlCol="0" anchor="ctr" anchorCtr="0">
            <a:spAutoFit/>
          </a:bodyPr>
          <a:lstStyle/>
          <a:p>
            <a:pPr>
              <a:lnSpc>
                <a:spcPct val="100000"/>
              </a:lnSpc>
            </a:pPr>
            <a:r>
              <a:rPr lang="zh-CN" altLang="en-US" sz="2400" b="0" dirty="0">
                <a:ln>
                  <a:solidFill>
                    <a:srgbClr val="FF0000"/>
                  </a:solidFill>
                </a:ln>
                <a:solidFill>
                  <a:srgbClr val="FF0000"/>
                </a:solidFill>
                <a:latin typeface="+mj-ea"/>
                <a:ea typeface="+mj-ea"/>
              </a:rPr>
              <a:t>若无法规格化，</a:t>
            </a:r>
          </a:p>
          <a:p>
            <a:pPr>
              <a:lnSpc>
                <a:spcPct val="100000"/>
              </a:lnSpc>
            </a:pPr>
            <a:r>
              <a:rPr lang="zh-CN" altLang="en-US" sz="2400" b="0" dirty="0">
                <a:ln>
                  <a:solidFill>
                    <a:srgbClr val="FF0000"/>
                  </a:solidFill>
                </a:ln>
                <a:solidFill>
                  <a:srgbClr val="FF0000"/>
                </a:solidFill>
                <a:latin typeface="+mj-ea"/>
                <a:ea typeface="+mj-ea"/>
              </a:rPr>
              <a:t>异常</a:t>
            </a:r>
          </a:p>
        </p:txBody>
      </p:sp>
      <p:cxnSp>
        <p:nvCxnSpPr>
          <p:cNvPr id="31"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2" name="Picture 4" descr="E:\学校\2012110922144630394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80767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Graphic spid="11" grpId="0">
        <p:bldAsOne/>
      </p:bldGraphic>
      <p:bldP spid="12" grpId="0"/>
      <p:bldP spid="13" grpId="0"/>
      <p:bldP spid="17" grpId="0"/>
      <p:bldP spid="18" grpId="0"/>
      <p:bldP spid="19" grpId="0"/>
      <p:bldP spid="20" grpId="0"/>
      <p:bldP spid="23" grpId="0"/>
      <p:bldP spid="27" grpId="0"/>
      <p:bldP spid="28" grpId="0"/>
      <p:bldP spid="29" grpId="0"/>
      <p:bldP spid="3" grpId="0" animBg="1"/>
      <p:bldP spid="24" grpId="0"/>
      <p:bldP spid="3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判溢出</a:t>
            </a:r>
          </a:p>
        </p:txBody>
      </p:sp>
      <p:sp>
        <p:nvSpPr>
          <p:cNvPr id="5" name="内容占位符 2"/>
          <p:cNvSpPr txBox="1">
            <a:spLocks/>
          </p:cNvSpPr>
          <p:nvPr/>
        </p:nvSpPr>
        <p:spPr>
          <a:xfrm>
            <a:off x="539750" y="1052736"/>
            <a:ext cx="10920052" cy="500570"/>
          </a:xfrm>
          <a:prstGeom prst="rect">
            <a:avLst/>
          </a:prstGeom>
        </p:spPr>
        <p:txBody>
          <a:bodyPr/>
          <a:lstStyle>
            <a:lvl1pPr marL="342900" indent="-342900" algn="l" defTabSz="914400" rtl="0" eaLnBrk="1" latinLnBrk="0" hangingPunct="1">
              <a:spcBef>
                <a:spcPct val="20000"/>
              </a:spcBef>
              <a:buFont typeface="Wingdings" charset="2"/>
              <a:buChar char=""/>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n"/>
              <a:defRPr sz="2000" kern="1200">
                <a:solidFill>
                  <a:schemeClr val="tx1"/>
                </a:solidFill>
                <a:latin typeface="+mn-lt"/>
                <a:ea typeface="+mn-ea"/>
                <a:cs typeface="+mn-cs"/>
              </a:defRPr>
            </a:lvl4pPr>
            <a:lvl5pPr marL="1828800" indent="0" algn="l" defTabSz="914400" rtl="0" eaLnBrk="1" latinLnBrk="0" hangingPunct="1">
              <a:spcBef>
                <a:spcPct val="20000"/>
              </a:spcBef>
              <a:buFont typeface="Wingdings" panose="05000000000000000000" pitchFamily="2" charset="2"/>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Aft>
                <a:spcPts val="0"/>
              </a:spcAft>
            </a:pPr>
            <a:r>
              <a:rPr lang="zh-CN" altLang="en-US" b="0" dirty="0"/>
              <a:t>阶码溢出情况</a:t>
            </a:r>
            <a:endParaRPr lang="en-US" altLang="zh-CN" b="0" dirty="0"/>
          </a:p>
          <a:p>
            <a:pPr fontAlgn="auto">
              <a:lnSpc>
                <a:spcPct val="100000"/>
              </a:lnSpc>
              <a:spcAft>
                <a:spcPts val="0"/>
              </a:spcAft>
            </a:pPr>
            <a:endParaRPr lang="en-US" altLang="zh-CN" b="0" dirty="0"/>
          </a:p>
        </p:txBody>
      </p:sp>
      <p:sp>
        <p:nvSpPr>
          <p:cNvPr id="14" name="AutoShape 6"/>
          <p:cNvSpPr>
            <a:spLocks noChangeArrowheads="1"/>
          </p:cNvSpPr>
          <p:nvPr/>
        </p:nvSpPr>
        <p:spPr bwMode="auto">
          <a:xfrm>
            <a:off x="2278782" y="1941401"/>
            <a:ext cx="9181019" cy="4231187"/>
          </a:xfrm>
          <a:prstGeom prst="roundRect">
            <a:avLst>
              <a:gd name="adj" fmla="val 4231"/>
            </a:avLst>
          </a:prstGeom>
          <a:solidFill>
            <a:schemeClr val="bg1">
              <a:lumMod val="95000"/>
            </a:schemeClr>
          </a:solidFill>
          <a:ln w="25400">
            <a:noFill/>
            <a:round/>
            <a:headEnd/>
            <a:tailEnd/>
          </a:ln>
        </p:spPr>
        <p:txBody>
          <a:bodyPr wrap="none" anchor="ctr"/>
          <a:lstStyle/>
          <a:p>
            <a:pPr algn="ctr">
              <a:lnSpc>
                <a:spcPct val="90000"/>
              </a:lnSpc>
            </a:pPr>
            <a:endParaRPr lang="zh-CN" altLang="en-US" sz="4800" dirty="0">
              <a:latin typeface="Times New Roman" pitchFamily="18" charset="0"/>
              <a:ea typeface="黑体" pitchFamily="49" charset="-122"/>
              <a:cs typeface="Times New Roman" pitchFamily="18" charset="0"/>
            </a:endParaRPr>
          </a:p>
        </p:txBody>
      </p:sp>
      <p:grpSp>
        <p:nvGrpSpPr>
          <p:cNvPr id="29" name="组合 28"/>
          <p:cNvGrpSpPr/>
          <p:nvPr/>
        </p:nvGrpSpPr>
        <p:grpSpPr>
          <a:xfrm>
            <a:off x="539750" y="1928707"/>
            <a:ext cx="1903005" cy="1250271"/>
            <a:chOff x="539750" y="1927135"/>
            <a:chExt cx="1903005" cy="1250271"/>
          </a:xfrm>
        </p:grpSpPr>
        <p:sp>
          <p:nvSpPr>
            <p:cNvPr id="15" name="AutoShape 6"/>
            <p:cNvSpPr>
              <a:spLocks noChangeArrowheads="1"/>
            </p:cNvSpPr>
            <p:nvPr/>
          </p:nvSpPr>
          <p:spPr bwMode="auto">
            <a:xfrm>
              <a:off x="539750" y="1927135"/>
              <a:ext cx="1903005" cy="1250271"/>
            </a:xfrm>
            <a:prstGeom prst="roundRect">
              <a:avLst>
                <a:gd name="adj" fmla="val 12547"/>
              </a:avLst>
            </a:prstGeom>
            <a:solidFill>
              <a:srgbClr val="B9E1FF"/>
            </a:solidFill>
            <a:ln w="25400">
              <a:noFill/>
              <a:round/>
              <a:headEnd/>
              <a:tailEnd/>
            </a:ln>
          </p:spPr>
          <p:txBody>
            <a:bodyPr wrap="none" anchor="ctr"/>
            <a:lstStyle/>
            <a:p>
              <a:pPr algn="ctr"/>
              <a:endParaRPr lang="zh-CN" altLang="en-US" sz="4400">
                <a:latin typeface="Times New Roman" pitchFamily="18" charset="0"/>
                <a:ea typeface="黑体" pitchFamily="49" charset="-122"/>
                <a:cs typeface="Times New Roman" pitchFamily="18" charset="0"/>
              </a:endParaRPr>
            </a:p>
          </p:txBody>
        </p:sp>
        <p:sp>
          <p:nvSpPr>
            <p:cNvPr id="16" name="Text Box 9"/>
            <p:cNvSpPr txBox="1">
              <a:spLocks noChangeArrowheads="1"/>
            </p:cNvSpPr>
            <p:nvPr/>
          </p:nvSpPr>
          <p:spPr bwMode="auto">
            <a:xfrm>
              <a:off x="694605" y="2280357"/>
              <a:ext cx="172819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eaLnBrk="1" hangingPunct="1">
                <a:lnSpc>
                  <a:spcPct val="100000"/>
                </a:lnSpc>
                <a:spcBef>
                  <a:spcPts val="0"/>
                </a:spcBef>
                <a:buFont typeface="Wingdings" pitchFamily="2" charset="2"/>
                <a:buNone/>
              </a:pPr>
              <a:r>
                <a:rPr kumimoji="1" lang="zh-CN" altLang="en-US" dirty="0">
                  <a:solidFill>
                    <a:schemeClr val="accent5">
                      <a:lumMod val="75000"/>
                    </a:schemeClr>
                  </a:solidFill>
                  <a:latin typeface="+mn-ea"/>
                  <a:ea typeface="+mn-ea"/>
                  <a:cs typeface="Times New Roman" pitchFamily="18" charset="0"/>
                </a:rPr>
                <a:t>阶码求和</a:t>
              </a:r>
              <a:endParaRPr kumimoji="1" lang="zh-CN" altLang="en-US" sz="2000" dirty="0">
                <a:solidFill>
                  <a:schemeClr val="accent5">
                    <a:lumMod val="75000"/>
                  </a:schemeClr>
                </a:solidFill>
                <a:latin typeface="+mj-lt"/>
                <a:ea typeface="+mn-ea"/>
                <a:cs typeface="Times New Roman" pitchFamily="18" charset="0"/>
              </a:endParaRPr>
            </a:p>
          </p:txBody>
        </p:sp>
      </p:grpSp>
      <p:grpSp>
        <p:nvGrpSpPr>
          <p:cNvPr id="30" name="组合 29"/>
          <p:cNvGrpSpPr/>
          <p:nvPr/>
        </p:nvGrpSpPr>
        <p:grpSpPr>
          <a:xfrm>
            <a:off x="539750" y="3415864"/>
            <a:ext cx="1903005" cy="1250271"/>
            <a:chOff x="539750" y="3415864"/>
            <a:chExt cx="1903005" cy="1250271"/>
          </a:xfrm>
        </p:grpSpPr>
        <p:sp>
          <p:nvSpPr>
            <p:cNvPr id="21" name="AutoShape 6"/>
            <p:cNvSpPr>
              <a:spLocks noChangeArrowheads="1"/>
            </p:cNvSpPr>
            <p:nvPr/>
          </p:nvSpPr>
          <p:spPr bwMode="auto">
            <a:xfrm>
              <a:off x="539750" y="3415864"/>
              <a:ext cx="1903005" cy="1250271"/>
            </a:xfrm>
            <a:prstGeom prst="roundRect">
              <a:avLst>
                <a:gd name="adj" fmla="val 12547"/>
              </a:avLst>
            </a:prstGeom>
            <a:solidFill>
              <a:srgbClr val="B9E1FF"/>
            </a:solidFill>
            <a:ln w="25400">
              <a:noFill/>
              <a:round/>
              <a:headEnd/>
              <a:tailEnd/>
            </a:ln>
          </p:spPr>
          <p:txBody>
            <a:bodyPr wrap="none" anchor="ctr"/>
            <a:lstStyle/>
            <a:p>
              <a:pPr algn="ctr"/>
              <a:endParaRPr lang="zh-CN" altLang="en-US" sz="4400">
                <a:latin typeface="Times New Roman" pitchFamily="18" charset="0"/>
                <a:ea typeface="黑体" pitchFamily="49" charset="-122"/>
                <a:cs typeface="Times New Roman" pitchFamily="18" charset="0"/>
              </a:endParaRPr>
            </a:p>
          </p:txBody>
        </p:sp>
        <p:sp>
          <p:nvSpPr>
            <p:cNvPr id="22" name="Text Box 9"/>
            <p:cNvSpPr txBox="1">
              <a:spLocks noChangeArrowheads="1"/>
            </p:cNvSpPr>
            <p:nvPr/>
          </p:nvSpPr>
          <p:spPr bwMode="auto">
            <a:xfrm>
              <a:off x="694605" y="3769086"/>
              <a:ext cx="172819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eaLnBrk="1" hangingPunct="1">
                <a:lnSpc>
                  <a:spcPct val="100000"/>
                </a:lnSpc>
                <a:spcBef>
                  <a:spcPts val="0"/>
                </a:spcBef>
                <a:buFont typeface="Wingdings" pitchFamily="2" charset="2"/>
                <a:buNone/>
              </a:pPr>
              <a:r>
                <a:rPr kumimoji="1" lang="zh-CN" altLang="en-US" dirty="0">
                  <a:solidFill>
                    <a:schemeClr val="accent5">
                      <a:lumMod val="75000"/>
                    </a:schemeClr>
                  </a:solidFill>
                  <a:latin typeface="+mn-ea"/>
                  <a:ea typeface="+mn-ea"/>
                  <a:cs typeface="Times New Roman" pitchFamily="18" charset="0"/>
                </a:rPr>
                <a:t>阶码求差</a:t>
              </a:r>
              <a:endParaRPr kumimoji="1" lang="zh-CN" altLang="en-US" sz="2000" dirty="0">
                <a:solidFill>
                  <a:schemeClr val="accent5">
                    <a:lumMod val="75000"/>
                  </a:schemeClr>
                </a:solidFill>
                <a:latin typeface="+mj-lt"/>
                <a:ea typeface="+mn-ea"/>
                <a:cs typeface="Times New Roman" pitchFamily="18" charset="0"/>
              </a:endParaRPr>
            </a:p>
          </p:txBody>
        </p:sp>
      </p:grpSp>
      <p:grpSp>
        <p:nvGrpSpPr>
          <p:cNvPr id="31" name="组合 30"/>
          <p:cNvGrpSpPr/>
          <p:nvPr/>
        </p:nvGrpSpPr>
        <p:grpSpPr>
          <a:xfrm>
            <a:off x="539750" y="4922317"/>
            <a:ext cx="1903005" cy="1250271"/>
            <a:chOff x="539750" y="4922317"/>
            <a:chExt cx="1903005" cy="1250271"/>
          </a:xfrm>
        </p:grpSpPr>
        <p:sp>
          <p:nvSpPr>
            <p:cNvPr id="25" name="AutoShape 6"/>
            <p:cNvSpPr>
              <a:spLocks noChangeArrowheads="1"/>
            </p:cNvSpPr>
            <p:nvPr/>
          </p:nvSpPr>
          <p:spPr bwMode="auto">
            <a:xfrm>
              <a:off x="539750" y="4922317"/>
              <a:ext cx="1903005" cy="1250271"/>
            </a:xfrm>
            <a:prstGeom prst="roundRect">
              <a:avLst>
                <a:gd name="adj" fmla="val 12547"/>
              </a:avLst>
            </a:prstGeom>
            <a:solidFill>
              <a:srgbClr val="B9E1FF"/>
            </a:solidFill>
            <a:ln w="25400">
              <a:noFill/>
              <a:round/>
              <a:headEnd/>
              <a:tailEnd/>
            </a:ln>
          </p:spPr>
          <p:txBody>
            <a:bodyPr wrap="none" anchor="ctr"/>
            <a:lstStyle/>
            <a:p>
              <a:pPr algn="ctr"/>
              <a:endParaRPr lang="zh-CN" altLang="en-US" sz="4400">
                <a:latin typeface="Times New Roman" pitchFamily="18" charset="0"/>
                <a:ea typeface="黑体" pitchFamily="49" charset="-122"/>
                <a:cs typeface="Times New Roman" pitchFamily="18" charset="0"/>
              </a:endParaRPr>
            </a:p>
          </p:txBody>
        </p:sp>
        <p:sp>
          <p:nvSpPr>
            <p:cNvPr id="26" name="Text Box 9"/>
            <p:cNvSpPr txBox="1">
              <a:spLocks noChangeArrowheads="1"/>
            </p:cNvSpPr>
            <p:nvPr/>
          </p:nvSpPr>
          <p:spPr bwMode="auto">
            <a:xfrm>
              <a:off x="694605" y="5275539"/>
              <a:ext cx="172819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eaLnBrk="1" hangingPunct="1">
                <a:lnSpc>
                  <a:spcPct val="100000"/>
                </a:lnSpc>
                <a:spcBef>
                  <a:spcPts val="0"/>
                </a:spcBef>
                <a:buFont typeface="Wingdings" pitchFamily="2" charset="2"/>
                <a:buNone/>
              </a:pPr>
              <a:r>
                <a:rPr kumimoji="1" lang="zh-CN" altLang="en-US" dirty="0">
                  <a:solidFill>
                    <a:srgbClr val="FF0000"/>
                  </a:solidFill>
                  <a:latin typeface="+mn-ea"/>
                  <a:ea typeface="+mn-ea"/>
                  <a:cs typeface="Times New Roman" pitchFamily="18" charset="0"/>
                </a:rPr>
                <a:t>规格化</a:t>
              </a:r>
              <a:endParaRPr kumimoji="1" lang="zh-CN" altLang="en-US" sz="2000" dirty="0">
                <a:solidFill>
                  <a:srgbClr val="FF0000"/>
                </a:solidFill>
                <a:latin typeface="+mj-lt"/>
                <a:ea typeface="+mn-ea"/>
                <a:cs typeface="Times New Roman" pitchFamily="18" charset="0"/>
              </a:endParaRPr>
            </a:p>
          </p:txBody>
        </p:sp>
      </p:grpSp>
      <p:sp>
        <p:nvSpPr>
          <p:cNvPr id="32" name="椭圆 31"/>
          <p:cNvSpPr/>
          <p:nvPr/>
        </p:nvSpPr>
        <p:spPr>
          <a:xfrm>
            <a:off x="3352134" y="2160911"/>
            <a:ext cx="707816" cy="548009"/>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nSpc>
                <a:spcPct val="90000"/>
              </a:lnSpc>
            </a:pPr>
            <a:r>
              <a:rPr lang="zh-CN" altLang="en-US" sz="2400" dirty="0">
                <a:solidFill>
                  <a:schemeClr val="dk1"/>
                </a:solidFill>
                <a:latin typeface="+mn-ea"/>
                <a:ea typeface="+mn-ea"/>
                <a:cs typeface="Times New Roman" pitchFamily="18" charset="0"/>
              </a:rPr>
              <a:t>左规</a:t>
            </a:r>
          </a:p>
        </p:txBody>
      </p:sp>
      <p:sp>
        <p:nvSpPr>
          <p:cNvPr id="33" name="流程图: 决策 32"/>
          <p:cNvSpPr/>
          <p:nvPr/>
        </p:nvSpPr>
        <p:spPr>
          <a:xfrm>
            <a:off x="2627983" y="3263680"/>
            <a:ext cx="2167007" cy="741384"/>
          </a:xfrm>
          <a:prstGeom prst="flowChartDecision">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nSpc>
                <a:spcPct val="90000"/>
              </a:lnSpc>
            </a:pPr>
            <a:r>
              <a:rPr lang="zh-CN" altLang="en-US" sz="2400" dirty="0">
                <a:latin typeface="+mn-ea"/>
                <a:cs typeface="Times New Roman" pitchFamily="18" charset="0"/>
              </a:rPr>
              <a:t>阶码全</a:t>
            </a:r>
            <a:r>
              <a:rPr lang="en-US" altLang="zh-CN" sz="2400" dirty="0">
                <a:latin typeface="+mn-ea"/>
                <a:cs typeface="Times New Roman" pitchFamily="18" charset="0"/>
              </a:rPr>
              <a:t>0</a:t>
            </a:r>
            <a:r>
              <a:rPr lang="zh-CN" altLang="en-US" sz="2400" dirty="0">
                <a:latin typeface="+mn-ea"/>
                <a:cs typeface="Times New Roman" pitchFamily="18" charset="0"/>
              </a:rPr>
              <a:t>？</a:t>
            </a:r>
          </a:p>
        </p:txBody>
      </p:sp>
      <p:sp>
        <p:nvSpPr>
          <p:cNvPr id="35" name="流程图: 可选过程 34"/>
          <p:cNvSpPr/>
          <p:nvPr/>
        </p:nvSpPr>
        <p:spPr>
          <a:xfrm>
            <a:off x="5057222" y="3428210"/>
            <a:ext cx="1296144" cy="504846"/>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nSpc>
                <a:spcPct val="90000"/>
              </a:lnSpc>
            </a:pPr>
            <a:r>
              <a:rPr lang="zh-CN" altLang="en-US" sz="2400" dirty="0">
                <a:latin typeface="+mn-ea"/>
                <a:cs typeface="Times New Roman" pitchFamily="18" charset="0"/>
              </a:rPr>
              <a:t>阶码减</a:t>
            </a:r>
            <a:r>
              <a:rPr lang="en-US" altLang="zh-CN" sz="2400" dirty="0">
                <a:latin typeface="+mn-ea"/>
                <a:cs typeface="Times New Roman" pitchFamily="18" charset="0"/>
              </a:rPr>
              <a:t>1</a:t>
            </a:r>
            <a:endParaRPr lang="zh-CN" altLang="en-US" sz="2400" dirty="0">
              <a:latin typeface="+mn-ea"/>
              <a:cs typeface="Times New Roman" pitchFamily="18" charset="0"/>
            </a:endParaRPr>
          </a:p>
        </p:txBody>
      </p:sp>
      <p:sp>
        <p:nvSpPr>
          <p:cNvPr id="37" name="椭圆 36"/>
          <p:cNvSpPr/>
          <p:nvPr/>
        </p:nvSpPr>
        <p:spPr>
          <a:xfrm>
            <a:off x="3357817" y="4559824"/>
            <a:ext cx="707816" cy="548009"/>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nSpc>
                <a:spcPct val="90000"/>
              </a:lnSpc>
            </a:pPr>
            <a:r>
              <a:rPr lang="zh-CN" altLang="en-US" sz="2400" dirty="0">
                <a:latin typeface="+mn-ea"/>
                <a:cs typeface="Times New Roman" pitchFamily="18" charset="0"/>
              </a:rPr>
              <a:t>下溢</a:t>
            </a:r>
          </a:p>
        </p:txBody>
      </p:sp>
      <p:cxnSp>
        <p:nvCxnSpPr>
          <p:cNvPr id="39" name="直接箭头连接符 38"/>
          <p:cNvCxnSpPr>
            <a:stCxn id="32" idx="4"/>
            <a:endCxn id="33" idx="0"/>
          </p:cNvCxnSpPr>
          <p:nvPr/>
        </p:nvCxnSpPr>
        <p:spPr>
          <a:xfrm>
            <a:off x="3706042" y="2708920"/>
            <a:ext cx="5445" cy="554760"/>
          </a:xfrm>
          <a:prstGeom prst="straightConnector1">
            <a:avLst/>
          </a:prstGeom>
          <a:ln>
            <a:headEnd/>
            <a:tailEnd/>
          </a:ln>
        </p:spPr>
        <p:style>
          <a:lnRef idx="2">
            <a:schemeClr val="accent5"/>
          </a:lnRef>
          <a:fillRef idx="1">
            <a:schemeClr val="lt1"/>
          </a:fillRef>
          <a:effectRef idx="0">
            <a:schemeClr val="accent5"/>
          </a:effectRef>
          <a:fontRef idx="minor">
            <a:schemeClr val="dk1"/>
          </a:fontRef>
        </p:style>
      </p:cxnSp>
      <p:cxnSp>
        <p:nvCxnSpPr>
          <p:cNvPr id="44" name="直接箭头连接符 43"/>
          <p:cNvCxnSpPr>
            <a:stCxn id="33" idx="2"/>
            <a:endCxn id="37" idx="0"/>
          </p:cNvCxnSpPr>
          <p:nvPr/>
        </p:nvCxnSpPr>
        <p:spPr>
          <a:xfrm>
            <a:off x="3711487" y="4005064"/>
            <a:ext cx="238" cy="554760"/>
          </a:xfrm>
          <a:prstGeom prst="straightConnector1">
            <a:avLst/>
          </a:prstGeom>
          <a:ln>
            <a:headEnd/>
            <a:tailEnd/>
          </a:ln>
        </p:spPr>
        <p:style>
          <a:lnRef idx="2">
            <a:schemeClr val="accent5"/>
          </a:lnRef>
          <a:fillRef idx="1">
            <a:schemeClr val="lt1"/>
          </a:fillRef>
          <a:effectRef idx="0">
            <a:schemeClr val="accent5"/>
          </a:effectRef>
          <a:fontRef idx="minor">
            <a:schemeClr val="dk1"/>
          </a:fontRef>
        </p:style>
      </p:cxnSp>
      <p:cxnSp>
        <p:nvCxnSpPr>
          <p:cNvPr id="48" name="直接箭头连接符 47"/>
          <p:cNvCxnSpPr>
            <a:stCxn id="33" idx="3"/>
            <a:endCxn id="35" idx="1"/>
          </p:cNvCxnSpPr>
          <p:nvPr/>
        </p:nvCxnSpPr>
        <p:spPr>
          <a:xfrm>
            <a:off x="4794990" y="3634372"/>
            <a:ext cx="262232" cy="46261"/>
          </a:xfrm>
          <a:prstGeom prst="straightConnector1">
            <a:avLst/>
          </a:prstGeom>
          <a:ln>
            <a:headEnd/>
            <a:tailEnd/>
          </a:ln>
        </p:spPr>
        <p:style>
          <a:lnRef idx="2">
            <a:schemeClr val="accent5"/>
          </a:lnRef>
          <a:fillRef idx="1">
            <a:schemeClr val="lt1"/>
          </a:fillRef>
          <a:effectRef idx="0">
            <a:schemeClr val="accent5"/>
          </a:effectRef>
          <a:fontRef idx="minor">
            <a:schemeClr val="dk1"/>
          </a:fontRef>
        </p:style>
      </p:cxnSp>
      <p:sp>
        <p:nvSpPr>
          <p:cNvPr id="63" name="椭圆 62"/>
          <p:cNvSpPr/>
          <p:nvPr/>
        </p:nvSpPr>
        <p:spPr>
          <a:xfrm>
            <a:off x="7825458" y="2165514"/>
            <a:ext cx="707816" cy="548009"/>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nSpc>
                <a:spcPct val="90000"/>
              </a:lnSpc>
            </a:pPr>
            <a:r>
              <a:rPr lang="zh-CN" altLang="en-US" sz="2400" dirty="0">
                <a:solidFill>
                  <a:schemeClr val="dk1"/>
                </a:solidFill>
                <a:latin typeface="+mn-ea"/>
                <a:ea typeface="+mn-ea"/>
                <a:cs typeface="Times New Roman" pitchFamily="18" charset="0"/>
              </a:rPr>
              <a:t>右规</a:t>
            </a:r>
          </a:p>
        </p:txBody>
      </p:sp>
      <p:sp>
        <p:nvSpPr>
          <p:cNvPr id="64" name="流程图: 决策 63"/>
          <p:cNvSpPr/>
          <p:nvPr/>
        </p:nvSpPr>
        <p:spPr>
          <a:xfrm>
            <a:off x="6989175" y="3268283"/>
            <a:ext cx="2395982" cy="741384"/>
          </a:xfrm>
          <a:prstGeom prst="flowChartDecision">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nSpc>
                <a:spcPct val="90000"/>
              </a:lnSpc>
            </a:pPr>
            <a:r>
              <a:rPr lang="zh-CN" altLang="en-US" sz="2400" dirty="0">
                <a:solidFill>
                  <a:schemeClr val="dk1"/>
                </a:solidFill>
                <a:latin typeface="+mn-ea"/>
                <a:ea typeface="+mn-ea"/>
                <a:cs typeface="Times New Roman" pitchFamily="18" charset="0"/>
              </a:rPr>
              <a:t>阶码全</a:t>
            </a:r>
            <a:r>
              <a:rPr lang="en-US" altLang="zh-CN" sz="2400" dirty="0">
                <a:solidFill>
                  <a:schemeClr val="dk1"/>
                </a:solidFill>
                <a:latin typeface="+mn-ea"/>
                <a:ea typeface="+mn-ea"/>
                <a:cs typeface="Times New Roman" pitchFamily="18" charset="0"/>
              </a:rPr>
              <a:t>1</a:t>
            </a:r>
            <a:r>
              <a:rPr lang="zh-CN" altLang="en-US" sz="2400" dirty="0">
                <a:solidFill>
                  <a:schemeClr val="dk1"/>
                </a:solidFill>
                <a:latin typeface="+mn-ea"/>
                <a:ea typeface="+mn-ea"/>
                <a:cs typeface="Times New Roman" pitchFamily="18" charset="0"/>
              </a:rPr>
              <a:t>？</a:t>
            </a:r>
          </a:p>
        </p:txBody>
      </p:sp>
      <p:sp>
        <p:nvSpPr>
          <p:cNvPr id="65" name="流程图: 可选过程 64"/>
          <p:cNvSpPr/>
          <p:nvPr/>
        </p:nvSpPr>
        <p:spPr>
          <a:xfrm>
            <a:off x="9708506" y="3386552"/>
            <a:ext cx="1296144" cy="504846"/>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nSpc>
                <a:spcPct val="90000"/>
              </a:lnSpc>
            </a:pPr>
            <a:r>
              <a:rPr lang="zh-CN" altLang="en-US" sz="2400" dirty="0">
                <a:solidFill>
                  <a:schemeClr val="dk1"/>
                </a:solidFill>
                <a:latin typeface="+mn-ea"/>
                <a:ea typeface="+mn-ea"/>
                <a:cs typeface="Times New Roman" pitchFamily="18" charset="0"/>
              </a:rPr>
              <a:t>阶码加</a:t>
            </a:r>
            <a:r>
              <a:rPr lang="en-US" altLang="zh-CN" sz="2400" dirty="0">
                <a:solidFill>
                  <a:schemeClr val="dk1"/>
                </a:solidFill>
                <a:latin typeface="+mn-ea"/>
                <a:ea typeface="+mn-ea"/>
                <a:cs typeface="Times New Roman" pitchFamily="18" charset="0"/>
              </a:rPr>
              <a:t>1</a:t>
            </a:r>
            <a:endParaRPr lang="zh-CN" altLang="en-US" sz="2400" dirty="0">
              <a:solidFill>
                <a:schemeClr val="dk1"/>
              </a:solidFill>
              <a:latin typeface="+mn-ea"/>
              <a:ea typeface="+mn-ea"/>
              <a:cs typeface="Times New Roman" pitchFamily="18" charset="0"/>
            </a:endParaRPr>
          </a:p>
        </p:txBody>
      </p:sp>
      <p:sp>
        <p:nvSpPr>
          <p:cNvPr id="66" name="流程图: 决策 65"/>
          <p:cNvSpPr/>
          <p:nvPr/>
        </p:nvSpPr>
        <p:spPr>
          <a:xfrm>
            <a:off x="9505382" y="4467739"/>
            <a:ext cx="1702392" cy="741384"/>
          </a:xfrm>
          <a:prstGeom prst="flowChartDecision">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nSpc>
                <a:spcPct val="90000"/>
              </a:lnSpc>
            </a:pPr>
            <a:r>
              <a:rPr lang="zh-CN" altLang="en-US" sz="2400" dirty="0">
                <a:solidFill>
                  <a:schemeClr val="dk1"/>
                </a:solidFill>
                <a:latin typeface="+mn-ea"/>
                <a:ea typeface="+mn-ea"/>
                <a:cs typeface="Times New Roman" pitchFamily="18" charset="0"/>
              </a:rPr>
              <a:t>阶码全</a:t>
            </a:r>
            <a:r>
              <a:rPr lang="en-US" altLang="zh-CN" sz="2400" dirty="0">
                <a:solidFill>
                  <a:schemeClr val="dk1"/>
                </a:solidFill>
                <a:latin typeface="+mn-ea"/>
                <a:ea typeface="+mn-ea"/>
                <a:cs typeface="Times New Roman" pitchFamily="18" charset="0"/>
              </a:rPr>
              <a:t>1</a:t>
            </a:r>
            <a:r>
              <a:rPr lang="zh-CN" altLang="en-US" sz="2400" dirty="0">
                <a:solidFill>
                  <a:schemeClr val="dk1"/>
                </a:solidFill>
                <a:latin typeface="+mn-ea"/>
                <a:ea typeface="+mn-ea"/>
                <a:cs typeface="Times New Roman" pitchFamily="18" charset="0"/>
              </a:rPr>
              <a:t>？</a:t>
            </a:r>
          </a:p>
        </p:txBody>
      </p:sp>
      <p:sp>
        <p:nvSpPr>
          <p:cNvPr id="67" name="椭圆 66"/>
          <p:cNvSpPr/>
          <p:nvPr/>
        </p:nvSpPr>
        <p:spPr>
          <a:xfrm>
            <a:off x="7831141" y="4564427"/>
            <a:ext cx="707816" cy="548009"/>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nSpc>
                <a:spcPct val="90000"/>
              </a:lnSpc>
            </a:pPr>
            <a:r>
              <a:rPr lang="zh-CN" altLang="en-US" sz="2400" dirty="0">
                <a:solidFill>
                  <a:schemeClr val="dk1"/>
                </a:solidFill>
                <a:latin typeface="+mn-ea"/>
                <a:ea typeface="+mn-ea"/>
                <a:cs typeface="Times New Roman" pitchFamily="18" charset="0"/>
              </a:rPr>
              <a:t>上溢</a:t>
            </a:r>
          </a:p>
        </p:txBody>
      </p:sp>
      <p:cxnSp>
        <p:nvCxnSpPr>
          <p:cNvPr id="68" name="直接箭头连接符 67"/>
          <p:cNvCxnSpPr>
            <a:stCxn id="63" idx="4"/>
            <a:endCxn id="64" idx="0"/>
          </p:cNvCxnSpPr>
          <p:nvPr/>
        </p:nvCxnSpPr>
        <p:spPr>
          <a:xfrm>
            <a:off x="8179366" y="2713523"/>
            <a:ext cx="7800" cy="554760"/>
          </a:xfrm>
          <a:prstGeom prst="straightConnector1">
            <a:avLst/>
          </a:prstGeom>
          <a:ln>
            <a:headEnd/>
            <a:tailEnd/>
          </a:ln>
        </p:spPr>
        <p:style>
          <a:lnRef idx="2">
            <a:schemeClr val="accent5"/>
          </a:lnRef>
          <a:fillRef idx="1">
            <a:schemeClr val="lt1"/>
          </a:fillRef>
          <a:effectRef idx="0">
            <a:schemeClr val="accent5"/>
          </a:effectRef>
          <a:fontRef idx="minor">
            <a:schemeClr val="dk1"/>
          </a:fontRef>
        </p:style>
      </p:cxnSp>
      <p:cxnSp>
        <p:nvCxnSpPr>
          <p:cNvPr id="69" name="直接箭头连接符 68"/>
          <p:cNvCxnSpPr>
            <a:stCxn id="64" idx="2"/>
            <a:endCxn id="67" idx="0"/>
          </p:cNvCxnSpPr>
          <p:nvPr/>
        </p:nvCxnSpPr>
        <p:spPr>
          <a:xfrm flipH="1">
            <a:off x="8185049" y="4009667"/>
            <a:ext cx="2117" cy="554760"/>
          </a:xfrm>
          <a:prstGeom prst="straightConnector1">
            <a:avLst/>
          </a:prstGeom>
          <a:ln>
            <a:headEnd/>
            <a:tailEnd/>
          </a:ln>
        </p:spPr>
        <p:style>
          <a:lnRef idx="2">
            <a:schemeClr val="accent5"/>
          </a:lnRef>
          <a:fillRef idx="1">
            <a:schemeClr val="lt1"/>
          </a:fillRef>
          <a:effectRef idx="0">
            <a:schemeClr val="accent5"/>
          </a:effectRef>
          <a:fontRef idx="minor">
            <a:schemeClr val="dk1"/>
          </a:fontRef>
        </p:style>
      </p:cxnSp>
      <p:cxnSp>
        <p:nvCxnSpPr>
          <p:cNvPr id="70" name="直接箭头连接符 69"/>
          <p:cNvCxnSpPr>
            <a:stCxn id="64" idx="3"/>
            <a:endCxn id="65" idx="1"/>
          </p:cNvCxnSpPr>
          <p:nvPr/>
        </p:nvCxnSpPr>
        <p:spPr>
          <a:xfrm>
            <a:off x="9385157" y="3638975"/>
            <a:ext cx="323349" cy="0"/>
          </a:xfrm>
          <a:prstGeom prst="straightConnector1">
            <a:avLst/>
          </a:prstGeom>
          <a:ln>
            <a:headEnd/>
            <a:tailEnd/>
          </a:ln>
        </p:spPr>
        <p:style>
          <a:lnRef idx="2">
            <a:schemeClr val="accent5"/>
          </a:lnRef>
          <a:fillRef idx="1">
            <a:schemeClr val="lt1"/>
          </a:fillRef>
          <a:effectRef idx="0">
            <a:schemeClr val="accent5"/>
          </a:effectRef>
          <a:fontRef idx="minor">
            <a:schemeClr val="dk1"/>
          </a:fontRef>
        </p:style>
      </p:cxnSp>
      <p:cxnSp>
        <p:nvCxnSpPr>
          <p:cNvPr id="71" name="直接箭头连接符 70"/>
          <p:cNvCxnSpPr>
            <a:stCxn id="65" idx="2"/>
            <a:endCxn id="66" idx="0"/>
          </p:cNvCxnSpPr>
          <p:nvPr/>
        </p:nvCxnSpPr>
        <p:spPr>
          <a:xfrm>
            <a:off x="10356578" y="3891398"/>
            <a:ext cx="0" cy="576341"/>
          </a:xfrm>
          <a:prstGeom prst="straightConnector1">
            <a:avLst/>
          </a:prstGeom>
          <a:ln>
            <a:headEnd/>
            <a:tailEnd/>
          </a:ln>
        </p:spPr>
        <p:style>
          <a:lnRef idx="2">
            <a:schemeClr val="accent5"/>
          </a:lnRef>
          <a:fillRef idx="1">
            <a:schemeClr val="lt1"/>
          </a:fillRef>
          <a:effectRef idx="0">
            <a:schemeClr val="accent5"/>
          </a:effectRef>
          <a:fontRef idx="minor">
            <a:schemeClr val="dk1"/>
          </a:fontRef>
        </p:style>
      </p:cxnSp>
      <p:cxnSp>
        <p:nvCxnSpPr>
          <p:cNvPr id="72" name="直接箭头连接符 71"/>
          <p:cNvCxnSpPr>
            <a:stCxn id="66" idx="1"/>
            <a:endCxn id="67" idx="6"/>
          </p:cNvCxnSpPr>
          <p:nvPr/>
        </p:nvCxnSpPr>
        <p:spPr>
          <a:xfrm flipH="1">
            <a:off x="8538957" y="4838431"/>
            <a:ext cx="966425" cy="1"/>
          </a:xfrm>
          <a:prstGeom prst="straightConnector1">
            <a:avLst/>
          </a:prstGeom>
          <a:ln>
            <a:headEnd/>
            <a:tailEnd/>
          </a:ln>
        </p:spPr>
        <p:style>
          <a:lnRef idx="2">
            <a:schemeClr val="accent5"/>
          </a:lnRef>
          <a:fillRef idx="1">
            <a:schemeClr val="lt1"/>
          </a:fillRef>
          <a:effectRef idx="0">
            <a:schemeClr val="accent5"/>
          </a:effectRef>
          <a:fontRef idx="minor">
            <a:schemeClr val="dk1"/>
          </a:fontRef>
        </p:style>
      </p:cxnSp>
      <p:cxnSp>
        <p:nvCxnSpPr>
          <p:cNvPr id="73" name="直接箭头连接符 72"/>
          <p:cNvCxnSpPr>
            <a:stCxn id="66" idx="2"/>
          </p:cNvCxnSpPr>
          <p:nvPr/>
        </p:nvCxnSpPr>
        <p:spPr>
          <a:xfrm flipH="1">
            <a:off x="10350895" y="5209123"/>
            <a:ext cx="5683" cy="594239"/>
          </a:xfrm>
          <a:prstGeom prst="straightConnector1">
            <a:avLst/>
          </a:prstGeom>
          <a:ln>
            <a:headEnd/>
            <a:tailEnd/>
          </a:ln>
        </p:spPr>
        <p:style>
          <a:lnRef idx="2">
            <a:schemeClr val="accent5"/>
          </a:lnRef>
          <a:fillRef idx="1">
            <a:schemeClr val="lt1"/>
          </a:fillRef>
          <a:effectRef idx="0">
            <a:schemeClr val="accent5"/>
          </a:effectRef>
          <a:fontRef idx="minor">
            <a:schemeClr val="dk1"/>
          </a:fontRef>
        </p:style>
      </p:cxnSp>
      <p:sp>
        <p:nvSpPr>
          <p:cNvPr id="74" name="文本框 73"/>
          <p:cNvSpPr txBox="1"/>
          <p:nvPr/>
        </p:nvSpPr>
        <p:spPr>
          <a:xfrm>
            <a:off x="10054339" y="5474815"/>
            <a:ext cx="593111" cy="664797"/>
          </a:xfrm>
          <a:prstGeom prst="rect">
            <a:avLst/>
          </a:prstGeom>
          <a:noFill/>
        </p:spPr>
        <p:txBody>
          <a:bodyPr wrap="none" lIns="0" tIns="0" rIns="0" bIns="0" rtlCol="0" anchor="ctr" anchorCtr="0">
            <a:spAutoFit/>
          </a:bodyPr>
          <a:lstStyle/>
          <a:p>
            <a:pPr>
              <a:lnSpc>
                <a:spcPct val="90000"/>
              </a:lnSpc>
            </a:pPr>
            <a:r>
              <a:rPr lang="en-US" altLang="zh-CN" sz="4800" dirty="0">
                <a:ln>
                  <a:solidFill>
                    <a:schemeClr val="tx1"/>
                  </a:solidFill>
                </a:ln>
                <a:latin typeface="+mj-ea"/>
                <a:ea typeface="+mj-ea"/>
              </a:rPr>
              <a:t>…</a:t>
            </a:r>
            <a:endParaRPr lang="zh-CN" altLang="en-US" sz="4800" dirty="0">
              <a:ln>
                <a:solidFill>
                  <a:schemeClr val="tx1"/>
                </a:solidFill>
              </a:ln>
              <a:latin typeface="+mj-ea"/>
              <a:ea typeface="+mj-ea"/>
            </a:endParaRPr>
          </a:p>
        </p:txBody>
      </p:sp>
      <p:sp>
        <p:nvSpPr>
          <p:cNvPr id="38" name="流程图: 决策 32"/>
          <p:cNvSpPr/>
          <p:nvPr/>
        </p:nvSpPr>
        <p:spPr>
          <a:xfrm>
            <a:off x="4794990" y="4415808"/>
            <a:ext cx="1702392" cy="741384"/>
          </a:xfrm>
          <a:prstGeom prst="flowChartDecision">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nSpc>
                <a:spcPct val="90000"/>
              </a:lnSpc>
            </a:pPr>
            <a:r>
              <a:rPr lang="zh-CN" altLang="en-US" sz="2400" dirty="0">
                <a:latin typeface="+mn-ea"/>
                <a:cs typeface="Times New Roman" pitchFamily="18" charset="0"/>
              </a:rPr>
              <a:t>阶码全</a:t>
            </a:r>
            <a:r>
              <a:rPr lang="en-US" altLang="zh-CN" sz="2400" dirty="0">
                <a:latin typeface="+mn-ea"/>
                <a:cs typeface="Times New Roman" pitchFamily="18" charset="0"/>
              </a:rPr>
              <a:t>0</a:t>
            </a:r>
            <a:r>
              <a:rPr lang="zh-CN" altLang="en-US" sz="2400" dirty="0">
                <a:latin typeface="+mn-ea"/>
                <a:cs typeface="Times New Roman" pitchFamily="18" charset="0"/>
              </a:rPr>
              <a:t>？</a:t>
            </a:r>
          </a:p>
        </p:txBody>
      </p:sp>
      <p:sp>
        <p:nvSpPr>
          <p:cNvPr id="40" name="椭圆 39"/>
          <p:cNvSpPr/>
          <p:nvPr/>
        </p:nvSpPr>
        <p:spPr>
          <a:xfrm>
            <a:off x="5297961" y="5711952"/>
            <a:ext cx="707816" cy="548009"/>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nSpc>
                <a:spcPct val="90000"/>
              </a:lnSpc>
            </a:pPr>
            <a:r>
              <a:rPr lang="zh-CN" altLang="en-US" sz="2400" dirty="0">
                <a:latin typeface="+mn-ea"/>
                <a:cs typeface="Times New Roman" pitchFamily="18" charset="0"/>
              </a:rPr>
              <a:t>下溢</a:t>
            </a:r>
          </a:p>
        </p:txBody>
      </p:sp>
      <p:cxnSp>
        <p:nvCxnSpPr>
          <p:cNvPr id="41" name="直接箭头连接符 38"/>
          <p:cNvCxnSpPr/>
          <p:nvPr/>
        </p:nvCxnSpPr>
        <p:spPr>
          <a:xfrm>
            <a:off x="5646186" y="3918928"/>
            <a:ext cx="0" cy="518184"/>
          </a:xfrm>
          <a:prstGeom prst="straightConnector1">
            <a:avLst/>
          </a:prstGeom>
          <a:ln>
            <a:headEnd/>
            <a:tailEnd/>
          </a:ln>
        </p:spPr>
        <p:style>
          <a:lnRef idx="2">
            <a:schemeClr val="accent5"/>
          </a:lnRef>
          <a:fillRef idx="1">
            <a:schemeClr val="lt1"/>
          </a:fillRef>
          <a:effectRef idx="0">
            <a:schemeClr val="accent5"/>
          </a:effectRef>
          <a:fontRef idx="minor">
            <a:schemeClr val="dk1"/>
          </a:fontRef>
        </p:style>
      </p:cxnSp>
      <p:cxnSp>
        <p:nvCxnSpPr>
          <p:cNvPr id="42" name="直接箭头连接符 43"/>
          <p:cNvCxnSpPr>
            <a:stCxn id="38" idx="2"/>
            <a:endCxn id="40" idx="0"/>
          </p:cNvCxnSpPr>
          <p:nvPr/>
        </p:nvCxnSpPr>
        <p:spPr>
          <a:xfrm>
            <a:off x="5646186" y="5157192"/>
            <a:ext cx="5683" cy="554760"/>
          </a:xfrm>
          <a:prstGeom prst="straightConnector1">
            <a:avLst/>
          </a:prstGeom>
          <a:ln>
            <a:headEnd/>
            <a:tailEnd/>
          </a:ln>
        </p:spPr>
        <p:style>
          <a:lnRef idx="2">
            <a:schemeClr val="accent5"/>
          </a:lnRef>
          <a:fillRef idx="1">
            <a:schemeClr val="lt1"/>
          </a:fillRef>
          <a:effectRef idx="0">
            <a:schemeClr val="accent5"/>
          </a:effectRef>
          <a:fontRef idx="minor">
            <a:schemeClr val="dk1"/>
          </a:fontRef>
        </p:style>
      </p:cxnSp>
      <p:cxnSp>
        <p:nvCxnSpPr>
          <p:cNvPr id="7" name="直线连接符 6"/>
          <p:cNvCxnSpPr/>
          <p:nvPr/>
        </p:nvCxnSpPr>
        <p:spPr>
          <a:xfrm>
            <a:off x="6743278" y="2132857"/>
            <a:ext cx="0" cy="3791279"/>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43"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45"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88726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childTnLst>
                                </p:cTn>
                              </p:par>
                            </p:childTnLst>
                          </p:cTn>
                        </p:par>
                        <p:par>
                          <p:cTn id="62" fill="hold">
                            <p:stCondLst>
                              <p:cond delay="0"/>
                            </p:stCondLst>
                            <p:childTnLst>
                              <p:par>
                                <p:cTn id="63" presetID="10" presetClass="entr" presetSubtype="0"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fade">
                                      <p:cBhvr>
                                        <p:cTn id="65" dur="500"/>
                                        <p:tgtEl>
                                          <p:spTgt spid="6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500"/>
                                        <p:tgtEl>
                                          <p:spTgt spid="68"/>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fade">
                                      <p:cBhvr>
                                        <p:cTn id="79" dur="500"/>
                                        <p:tgtEl>
                                          <p:spTgt spid="69"/>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67"/>
                                        </p:tgtEl>
                                        <p:attrNameLst>
                                          <p:attrName>style.visibility</p:attrName>
                                        </p:attrNameLst>
                                      </p:cBhvr>
                                      <p:to>
                                        <p:strVal val="visible"/>
                                      </p:to>
                                    </p:set>
                                    <p:animEffect transition="in" filter="fade">
                                      <p:cBhvr>
                                        <p:cTn id="83" dur="500"/>
                                        <p:tgtEl>
                                          <p:spTgt spid="6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fade">
                                      <p:cBhvr>
                                        <p:cTn id="88" dur="500"/>
                                        <p:tgtEl>
                                          <p:spTgt spid="70"/>
                                        </p:tgtEl>
                                      </p:cBhvr>
                                    </p:animEffec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65"/>
                                        </p:tgtEl>
                                        <p:attrNameLst>
                                          <p:attrName>style.visibility</p:attrName>
                                        </p:attrNameLst>
                                      </p:cBhvr>
                                      <p:to>
                                        <p:strVal val="visible"/>
                                      </p:to>
                                    </p:set>
                                    <p:animEffect transition="in" filter="fade">
                                      <p:cBhvr>
                                        <p:cTn id="92" dur="500"/>
                                        <p:tgtEl>
                                          <p:spTgt spid="6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500"/>
                                        <p:tgtEl>
                                          <p:spTgt spid="71"/>
                                        </p:tgtEl>
                                      </p:cBhvr>
                                    </p:animEffect>
                                  </p:childTnLst>
                                </p:cTn>
                              </p:par>
                            </p:childTnLst>
                          </p:cTn>
                        </p:par>
                        <p:par>
                          <p:cTn id="98" fill="hold">
                            <p:stCondLst>
                              <p:cond delay="500"/>
                            </p:stCondLst>
                            <p:childTnLst>
                              <p:par>
                                <p:cTn id="99" presetID="10" presetClass="entr" presetSubtype="0" fill="hold" grpId="0" nodeType="after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500"/>
                                        <p:tgtEl>
                                          <p:spTgt spid="6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2"/>
                                        </p:tgtEl>
                                        <p:attrNameLst>
                                          <p:attrName>style.visibility</p:attrName>
                                        </p:attrNameLst>
                                      </p:cBhvr>
                                      <p:to>
                                        <p:strVal val="visible"/>
                                      </p:to>
                                    </p:set>
                                    <p:animEffect transition="in" filter="fade">
                                      <p:cBhvr>
                                        <p:cTn id="106" dur="500"/>
                                        <p:tgtEl>
                                          <p:spTgt spid="7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73"/>
                                        </p:tgtEl>
                                        <p:attrNameLst>
                                          <p:attrName>style.visibility</p:attrName>
                                        </p:attrNameLst>
                                      </p:cBhvr>
                                      <p:to>
                                        <p:strVal val="visible"/>
                                      </p:to>
                                    </p:set>
                                    <p:animEffect transition="in" filter="fade">
                                      <p:cBhvr>
                                        <p:cTn id="111" dur="500"/>
                                        <p:tgtEl>
                                          <p:spTgt spid="73"/>
                                        </p:tgtEl>
                                      </p:cBhvr>
                                    </p:animEffect>
                                  </p:childTnLst>
                                </p:cTn>
                              </p:par>
                            </p:childTnLst>
                          </p:cTn>
                        </p:par>
                        <p:par>
                          <p:cTn id="112" fill="hold">
                            <p:stCondLst>
                              <p:cond delay="500"/>
                            </p:stCondLst>
                            <p:childTnLst>
                              <p:par>
                                <p:cTn id="113" presetID="10" presetClass="entr" presetSubtype="0" fill="hold" grpId="0" nodeType="afterEffect">
                                  <p:stCondLst>
                                    <p:cond delay="0"/>
                                  </p:stCondLst>
                                  <p:childTnLst>
                                    <p:set>
                                      <p:cBhvr>
                                        <p:cTn id="114" dur="1" fill="hold">
                                          <p:stCondLst>
                                            <p:cond delay="0"/>
                                          </p:stCondLst>
                                        </p:cTn>
                                        <p:tgtEl>
                                          <p:spTgt spid="74"/>
                                        </p:tgtEl>
                                        <p:attrNameLst>
                                          <p:attrName>style.visibility</p:attrName>
                                        </p:attrNameLst>
                                      </p:cBhvr>
                                      <p:to>
                                        <p:strVal val="visible"/>
                                      </p:to>
                                    </p:set>
                                    <p:animEffect transition="in" filter="fade">
                                      <p:cBhvr>
                                        <p:cTn id="11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2" grpId="0" animBg="1"/>
      <p:bldP spid="33" grpId="0" animBg="1"/>
      <p:bldP spid="35" grpId="0" animBg="1"/>
      <p:bldP spid="37" grpId="0" animBg="1"/>
      <p:bldP spid="63" grpId="0" animBg="1"/>
      <p:bldP spid="64" grpId="0" animBg="1"/>
      <p:bldP spid="65" grpId="0" animBg="1"/>
      <p:bldP spid="66" grpId="0" animBg="1"/>
      <p:bldP spid="67" grpId="0" animBg="1"/>
      <p:bldP spid="74" grpId="0"/>
      <p:bldP spid="38" grpId="0" animBg="1"/>
      <p:bldP spid="4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Text Box 3"/>
          <p:cNvSpPr txBox="1">
            <a:spLocks noChangeArrowheads="1"/>
          </p:cNvSpPr>
          <p:nvPr/>
        </p:nvSpPr>
        <p:spPr bwMode="auto">
          <a:xfrm>
            <a:off x="766614" y="656692"/>
            <a:ext cx="11089232" cy="595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l">
              <a:lnSpc>
                <a:spcPct val="110000"/>
              </a:lnSpc>
              <a:spcBef>
                <a:spcPct val="20000"/>
              </a:spcBef>
            </a:pPr>
            <a:r>
              <a:rPr lang="zh-CN" altLang="en-US" sz="3200" dirty="0">
                <a:solidFill>
                  <a:srgbClr val="A50021"/>
                </a:solidFill>
                <a:ea typeface="微软雅黑" charset="0"/>
                <a:cs typeface="微软雅黑" charset="0"/>
              </a:rPr>
              <a:t>溢出判断举例</a:t>
            </a:r>
            <a:endParaRPr lang="en-US" altLang="zh-CN" sz="3200" b="1" dirty="0">
              <a:latin typeface="Times New Roman" charset="0"/>
              <a:ea typeface="华文新魏" charset="0"/>
              <a:cs typeface="华文新魏" charset="0"/>
            </a:endParaRPr>
          </a:p>
          <a:p>
            <a:pPr marL="457200" indent="-457200" algn="l">
              <a:lnSpc>
                <a:spcPct val="110000"/>
              </a:lnSpc>
              <a:spcBef>
                <a:spcPct val="20000"/>
              </a:spcBef>
              <a:buFont typeface="Arial"/>
              <a:buChar char="•"/>
            </a:pPr>
            <a:r>
              <a:rPr lang="zh-CN" altLang="en-US" sz="3200" b="1" dirty="0">
                <a:latin typeface="Times New Roman" charset="0"/>
                <a:ea typeface="华文新魏" charset="0"/>
                <a:cs typeface="华文新魏" charset="0"/>
              </a:rPr>
              <a:t>例</a:t>
            </a:r>
            <a:r>
              <a:rPr lang="en-US" altLang="zh-CN" sz="3200" b="1" dirty="0">
                <a:latin typeface="Times New Roman" charset="0"/>
                <a:ea typeface="华文新魏" charset="0"/>
                <a:cs typeface="华文新魏" charset="0"/>
              </a:rPr>
              <a:t>1</a:t>
            </a:r>
            <a:r>
              <a:rPr lang="zh-CN" altLang="en-US" sz="3200" b="1" dirty="0">
                <a:latin typeface="Times New Roman" charset="0"/>
                <a:ea typeface="华文新魏" charset="0"/>
                <a:cs typeface="华文新魏" charset="0"/>
              </a:rPr>
              <a:t>：若</a:t>
            </a:r>
            <a:r>
              <a:rPr lang="en-US" altLang="zh-CN" sz="3200" b="1" dirty="0" err="1">
                <a:latin typeface="Times New Roman" charset="0"/>
                <a:ea typeface="华文新魏" charset="0"/>
                <a:cs typeface="华文新魏" charset="0"/>
              </a:rPr>
              <a:t>Eb</a:t>
            </a:r>
            <a:r>
              <a:rPr lang="en-US" altLang="zh-CN" sz="3200" b="1" dirty="0">
                <a:latin typeface="Times New Roman" charset="0"/>
                <a:ea typeface="华文新魏" charset="0"/>
                <a:cs typeface="华文新魏" charset="0"/>
              </a:rPr>
              <a:t>=0000 0001</a:t>
            </a:r>
            <a:r>
              <a:rPr lang="zh-CN" altLang="en-US" sz="3200" b="1" dirty="0">
                <a:latin typeface="Times New Roman" charset="0"/>
                <a:ea typeface="华文新魏" charset="0"/>
                <a:cs typeface="华文新魏" charset="0"/>
              </a:rPr>
              <a:t>，则尾数左规一次后，结果的阶码</a:t>
            </a:r>
            <a:r>
              <a:rPr lang="en-US" altLang="zh-CN" sz="3200" b="1" dirty="0" err="1">
                <a:latin typeface="Times New Roman" charset="0"/>
                <a:ea typeface="华文新魏" charset="0"/>
                <a:cs typeface="华文新魏" charset="0"/>
              </a:rPr>
              <a:t>Eb</a:t>
            </a:r>
            <a:r>
              <a:rPr lang="en-US" altLang="zh-CN" sz="3200" b="1" dirty="0">
                <a:latin typeface="Times New Roman" charset="0"/>
                <a:ea typeface="华文新魏" charset="0"/>
                <a:cs typeface="华文新魏" charset="0"/>
              </a:rPr>
              <a:t>=?</a:t>
            </a:r>
          </a:p>
          <a:p>
            <a:pPr algn="l">
              <a:lnSpc>
                <a:spcPct val="110000"/>
              </a:lnSpc>
              <a:spcBef>
                <a:spcPct val="20000"/>
              </a:spcBef>
            </a:pPr>
            <a:r>
              <a:rPr lang="zh-CN" altLang="en-US" sz="3200" b="1" dirty="0">
                <a:solidFill>
                  <a:srgbClr val="0000CC"/>
                </a:solidFill>
                <a:latin typeface="Times New Roman" charset="0"/>
                <a:ea typeface="华文新魏" charset="0"/>
                <a:cs typeface="华文新魏" charset="0"/>
              </a:rPr>
              <a:t>解：</a:t>
            </a:r>
            <a:r>
              <a:rPr lang="en-US" altLang="zh-CN" sz="3200" b="1" dirty="0" err="1">
                <a:solidFill>
                  <a:srgbClr val="0000CC"/>
                </a:solidFill>
                <a:latin typeface="Times New Roman" charset="0"/>
                <a:ea typeface="华文新魏" charset="0"/>
                <a:cs typeface="华文新魏" charset="0"/>
              </a:rPr>
              <a:t>Eb</a:t>
            </a:r>
            <a:r>
              <a:rPr lang="en-US" altLang="zh-CN" sz="3200" b="1" dirty="0">
                <a:solidFill>
                  <a:srgbClr val="0000CC"/>
                </a:solidFill>
                <a:latin typeface="Times New Roman" charset="0"/>
                <a:ea typeface="华文新魏" charset="0"/>
                <a:cs typeface="华文新魏" charset="0"/>
              </a:rPr>
              <a:t> = </a:t>
            </a:r>
            <a:r>
              <a:rPr lang="en-US" altLang="zh-CN" sz="3200" b="1" dirty="0" err="1">
                <a:solidFill>
                  <a:srgbClr val="0000CC"/>
                </a:solidFill>
                <a:latin typeface="Times New Roman" charset="0"/>
                <a:ea typeface="华文新魏" charset="0"/>
                <a:cs typeface="华文新魏" charset="0"/>
              </a:rPr>
              <a:t>Eb</a:t>
            </a:r>
            <a:r>
              <a:rPr lang="en-US" altLang="zh-CN" sz="3200" b="1" dirty="0">
                <a:solidFill>
                  <a:srgbClr val="0000CC"/>
                </a:solidFill>
                <a:latin typeface="Times New Roman" charset="0"/>
                <a:ea typeface="华文新魏" charset="0"/>
                <a:cs typeface="华文新魏" charset="0"/>
              </a:rPr>
              <a:t>+[-1]</a:t>
            </a:r>
            <a:r>
              <a:rPr lang="zh-CN" altLang="en-US" sz="3200" b="1" baseline="-25000" dirty="0">
                <a:solidFill>
                  <a:srgbClr val="0000CC"/>
                </a:solidFill>
                <a:latin typeface="Times New Roman" charset="0"/>
                <a:ea typeface="华文新魏" charset="0"/>
                <a:cs typeface="华文新魏" charset="0"/>
              </a:rPr>
              <a:t>补</a:t>
            </a:r>
            <a:r>
              <a:rPr lang="zh-CN" altLang="en-US" sz="3200" b="1" dirty="0">
                <a:solidFill>
                  <a:srgbClr val="0000CC"/>
                </a:solidFill>
                <a:latin typeface="Times New Roman" charset="0"/>
                <a:ea typeface="华文新魏" charset="0"/>
                <a:cs typeface="华文新魏" charset="0"/>
              </a:rPr>
              <a:t> </a:t>
            </a:r>
            <a:r>
              <a:rPr lang="en-US" altLang="zh-CN" sz="3200" b="1" dirty="0">
                <a:solidFill>
                  <a:srgbClr val="0000CC"/>
                </a:solidFill>
                <a:latin typeface="Times New Roman" charset="0"/>
                <a:ea typeface="华文新魏" charset="0"/>
                <a:cs typeface="华文新魏" charset="0"/>
              </a:rPr>
              <a:t>= 0000 0001 + 1111 1111</a:t>
            </a:r>
          </a:p>
          <a:p>
            <a:pPr algn="l">
              <a:lnSpc>
                <a:spcPct val="110000"/>
              </a:lnSpc>
              <a:spcBef>
                <a:spcPct val="20000"/>
              </a:spcBef>
            </a:pPr>
            <a:r>
              <a:rPr lang="en-US" altLang="zh-CN" sz="3200" b="1" dirty="0">
                <a:solidFill>
                  <a:srgbClr val="0000CC"/>
                </a:solidFill>
                <a:latin typeface="Times New Roman" charset="0"/>
                <a:ea typeface="华文新魏" charset="0"/>
                <a:cs typeface="华文新魏" charset="0"/>
              </a:rPr>
              <a:t>	  = 0000 0000   </a:t>
            </a:r>
            <a:r>
              <a:rPr lang="zh-CN" altLang="en-US" sz="3200" b="1" dirty="0">
                <a:solidFill>
                  <a:srgbClr val="0000CC"/>
                </a:solidFill>
                <a:latin typeface="Times New Roman" charset="0"/>
                <a:ea typeface="华文新魏" charset="0"/>
                <a:cs typeface="华文新魏" charset="0"/>
              </a:rPr>
              <a:t>阶码下溢！</a:t>
            </a:r>
          </a:p>
          <a:p>
            <a:pPr algn="l">
              <a:lnSpc>
                <a:spcPct val="110000"/>
              </a:lnSpc>
              <a:spcBef>
                <a:spcPct val="20000"/>
              </a:spcBef>
            </a:pPr>
            <a:endParaRPr lang="zh-CN" altLang="en-US" sz="2000" b="1" dirty="0">
              <a:latin typeface="Times New Roman" charset="0"/>
              <a:ea typeface="华文新魏" charset="0"/>
              <a:cs typeface="华文新魏" charset="0"/>
            </a:endParaRPr>
          </a:p>
          <a:p>
            <a:pPr marL="457200" indent="-457200" algn="l">
              <a:lnSpc>
                <a:spcPct val="110000"/>
              </a:lnSpc>
              <a:spcBef>
                <a:spcPct val="20000"/>
              </a:spcBef>
              <a:buFont typeface="Arial"/>
              <a:buChar char="•"/>
            </a:pPr>
            <a:r>
              <a:rPr lang="zh-CN" altLang="en-US" sz="3200" b="1" dirty="0">
                <a:latin typeface="Times New Roman" charset="0"/>
                <a:ea typeface="华文新魏" charset="0"/>
                <a:cs typeface="华文新魏" charset="0"/>
              </a:rPr>
              <a:t>例</a:t>
            </a:r>
            <a:r>
              <a:rPr lang="en-US" altLang="zh-CN" sz="3200" b="1" dirty="0">
                <a:latin typeface="Times New Roman" charset="0"/>
                <a:ea typeface="华文新魏" charset="0"/>
                <a:cs typeface="华文新魏" charset="0"/>
              </a:rPr>
              <a:t>2</a:t>
            </a:r>
            <a:r>
              <a:rPr lang="zh-CN" altLang="en-US" sz="3200" b="1" dirty="0">
                <a:latin typeface="Times New Roman" charset="0"/>
                <a:ea typeface="华文新魏" charset="0"/>
                <a:cs typeface="华文新魏" charset="0"/>
              </a:rPr>
              <a:t>：若</a:t>
            </a:r>
            <a:r>
              <a:rPr lang="en-US" altLang="zh-CN" sz="3200" b="1" dirty="0">
                <a:latin typeface="Times New Roman" charset="0"/>
                <a:ea typeface="华文新魏" charset="0"/>
                <a:cs typeface="华文新魏" charset="0"/>
              </a:rPr>
              <a:t>Ex=1111 1110</a:t>
            </a:r>
            <a:r>
              <a:rPr lang="zh-CN" altLang="en-US" sz="3200" b="1" dirty="0">
                <a:latin typeface="Times New Roman" charset="0"/>
                <a:ea typeface="华文新魏" charset="0"/>
                <a:cs typeface="华文新魏" charset="0"/>
              </a:rPr>
              <a:t>，</a:t>
            </a:r>
            <a:r>
              <a:rPr lang="en-US" altLang="zh-CN" sz="3200" b="1" dirty="0" err="1">
                <a:latin typeface="Times New Roman" charset="0"/>
                <a:ea typeface="华文新魏" charset="0"/>
                <a:cs typeface="华文新魏" charset="0"/>
              </a:rPr>
              <a:t>Ey</a:t>
            </a:r>
            <a:r>
              <a:rPr lang="en-US" altLang="zh-CN" sz="3200" b="1" dirty="0">
                <a:latin typeface="Times New Roman" charset="0"/>
                <a:ea typeface="华文新魏" charset="0"/>
                <a:cs typeface="华文新魏" charset="0"/>
              </a:rPr>
              <a:t>=1000 0000</a:t>
            </a:r>
            <a:r>
              <a:rPr lang="zh-CN" altLang="en-US" sz="3200" b="1" dirty="0">
                <a:latin typeface="Times New Roman" charset="0"/>
                <a:ea typeface="华文新魏" charset="0"/>
                <a:cs typeface="华文新魏" charset="0"/>
              </a:rPr>
              <a:t>，则乘法运算时，结果的阶码</a:t>
            </a:r>
            <a:r>
              <a:rPr lang="en-US" altLang="zh-CN" sz="3200" b="1" dirty="0" err="1">
                <a:latin typeface="Times New Roman" charset="0"/>
                <a:ea typeface="华文新魏" charset="0"/>
                <a:cs typeface="华文新魏" charset="0"/>
              </a:rPr>
              <a:t>Eb</a:t>
            </a:r>
            <a:r>
              <a:rPr lang="en-US" altLang="zh-CN" sz="3200" b="1" dirty="0">
                <a:latin typeface="Times New Roman" charset="0"/>
                <a:ea typeface="华文新魏" charset="0"/>
                <a:cs typeface="华文新魏" charset="0"/>
              </a:rPr>
              <a:t>=?</a:t>
            </a:r>
          </a:p>
          <a:p>
            <a:pPr algn="l">
              <a:lnSpc>
                <a:spcPct val="110000"/>
              </a:lnSpc>
              <a:spcBef>
                <a:spcPct val="20000"/>
              </a:spcBef>
            </a:pPr>
            <a:r>
              <a:rPr lang="zh-CN" altLang="en-US" sz="3200" b="1" dirty="0">
                <a:solidFill>
                  <a:srgbClr val="0000CC"/>
                </a:solidFill>
                <a:latin typeface="Times New Roman" charset="0"/>
                <a:ea typeface="华文新魏" charset="0"/>
                <a:cs typeface="华文新魏" charset="0"/>
              </a:rPr>
              <a:t>解：</a:t>
            </a:r>
            <a:r>
              <a:rPr lang="en-US" altLang="zh-CN" sz="3200" b="1" dirty="0" err="1">
                <a:solidFill>
                  <a:srgbClr val="0000CC"/>
                </a:solidFill>
                <a:latin typeface="Times New Roman" charset="0"/>
                <a:ea typeface="华文新魏" charset="0"/>
                <a:cs typeface="华文新魏" charset="0"/>
              </a:rPr>
              <a:t>Eb</a:t>
            </a:r>
            <a:r>
              <a:rPr lang="en-US" altLang="zh-CN" sz="3200" b="1" dirty="0">
                <a:solidFill>
                  <a:srgbClr val="0000CC"/>
                </a:solidFill>
                <a:latin typeface="Times New Roman" charset="0"/>
                <a:ea typeface="华文新魏" charset="0"/>
                <a:cs typeface="华文新魏" charset="0"/>
              </a:rPr>
              <a:t> = Ex+Ey+129 = 1111 1110 + 1000 0000 + 1000 0001</a:t>
            </a:r>
          </a:p>
          <a:p>
            <a:pPr algn="l">
              <a:lnSpc>
                <a:spcPct val="110000"/>
              </a:lnSpc>
              <a:spcBef>
                <a:spcPct val="20000"/>
              </a:spcBef>
            </a:pPr>
            <a:r>
              <a:rPr lang="en-US" altLang="zh-CN" sz="3200" b="1" dirty="0">
                <a:solidFill>
                  <a:srgbClr val="0000CC"/>
                </a:solidFill>
                <a:latin typeface="Times New Roman" charset="0"/>
                <a:ea typeface="华文新魏" charset="0"/>
                <a:cs typeface="华文新魏" charset="0"/>
              </a:rPr>
              <a:t>	  = 1111 1111  </a:t>
            </a:r>
            <a:r>
              <a:rPr lang="zh-CN" altLang="en-US" sz="3200" b="1" dirty="0">
                <a:solidFill>
                  <a:srgbClr val="0000CC"/>
                </a:solidFill>
                <a:latin typeface="Times New Roman" charset="0"/>
                <a:ea typeface="华文新魏" charset="0"/>
                <a:cs typeface="华文新魏" charset="0"/>
              </a:rPr>
              <a:t>阶码上溢！</a:t>
            </a:r>
          </a:p>
        </p:txBody>
      </p:sp>
      <p:sp>
        <p:nvSpPr>
          <p:cNvPr id="3" name="标题 2"/>
          <p:cNvSpPr>
            <a:spLocks noGrp="1"/>
          </p:cNvSpPr>
          <p:nvPr>
            <p:ph type="title"/>
          </p:nvPr>
        </p:nvSpPr>
        <p:spPr/>
        <p:txBody>
          <a:bodyPr/>
          <a:lstStyle/>
          <a:p>
            <a:r>
              <a:rPr lang="en-US" altLang="zh-CN" dirty="0"/>
              <a:t>5. </a:t>
            </a:r>
            <a:r>
              <a:rPr lang="zh-CN" altLang="en-US" dirty="0"/>
              <a:t>判溢出</a:t>
            </a:r>
            <a:endParaRPr kumimoji="1" lang="zh-CN" altLang="en-US" dirty="0"/>
          </a:p>
        </p:txBody>
      </p:sp>
      <p:cxnSp>
        <p:nvCxnSpPr>
          <p:cNvPr id="4"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5"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3089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6051">
                                            <p:txEl>
                                              <p:pRg st="2" end="2"/>
                                            </p:txEl>
                                          </p:spTgt>
                                        </p:tgtEl>
                                        <p:attrNameLst>
                                          <p:attrName>style.visibility</p:attrName>
                                        </p:attrNameLst>
                                      </p:cBhvr>
                                      <p:to>
                                        <p:strVal val="visible"/>
                                      </p:to>
                                    </p:set>
                                    <p:animEffect transition="in" filter="blinds(horizontal)">
                                      <p:cBhvr>
                                        <p:cTn id="7" dur="500"/>
                                        <p:tgtEl>
                                          <p:spTgt spid="38605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6051">
                                            <p:txEl>
                                              <p:pRg st="3" end="3"/>
                                            </p:txEl>
                                          </p:spTgt>
                                        </p:tgtEl>
                                        <p:attrNameLst>
                                          <p:attrName>style.visibility</p:attrName>
                                        </p:attrNameLst>
                                      </p:cBhvr>
                                      <p:to>
                                        <p:strVal val="visible"/>
                                      </p:to>
                                    </p:set>
                                    <p:animEffect transition="in" filter="blinds(horizontal)">
                                      <p:cBhvr>
                                        <p:cTn id="12" dur="500"/>
                                        <p:tgtEl>
                                          <p:spTgt spid="3860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6051">
                                            <p:txEl>
                                              <p:pRg st="6" end="6"/>
                                            </p:txEl>
                                          </p:spTgt>
                                        </p:tgtEl>
                                        <p:attrNameLst>
                                          <p:attrName>style.visibility</p:attrName>
                                        </p:attrNameLst>
                                      </p:cBhvr>
                                      <p:to>
                                        <p:strVal val="visible"/>
                                      </p:to>
                                    </p:set>
                                    <p:animEffect transition="in" filter="blinds(horizontal)">
                                      <p:cBhvr>
                                        <p:cTn id="17" dur="500"/>
                                        <p:tgtEl>
                                          <p:spTgt spid="386051">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6051">
                                            <p:txEl>
                                              <p:pRg st="7" end="7"/>
                                            </p:txEl>
                                          </p:spTgt>
                                        </p:tgtEl>
                                        <p:attrNameLst>
                                          <p:attrName>style.visibility</p:attrName>
                                        </p:attrNameLst>
                                      </p:cBhvr>
                                      <p:to>
                                        <p:strVal val="visible"/>
                                      </p:to>
                                    </p:set>
                                    <p:animEffect transition="in" filter="blinds(horizontal)">
                                      <p:cBhvr>
                                        <p:cTn id="22" dur="500"/>
                                        <p:tgtEl>
                                          <p:spTgt spid="3860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浮点数乘法实例</a:t>
            </a:r>
          </a:p>
        </p:txBody>
      </p:sp>
      <p:sp>
        <p:nvSpPr>
          <p:cNvPr id="7" name="矩形 6"/>
          <p:cNvSpPr/>
          <p:nvPr/>
        </p:nvSpPr>
        <p:spPr>
          <a:xfrm>
            <a:off x="622598" y="1196752"/>
            <a:ext cx="5400599" cy="1311128"/>
          </a:xfrm>
          <a:prstGeom prst="rect">
            <a:avLst/>
          </a:prstGeom>
        </p:spPr>
        <p:txBody>
          <a:bodyPr wrap="square">
            <a:spAutoFit/>
          </a:bodyPr>
          <a:lstStyle/>
          <a:p>
            <a:pPr marL="179388" lvl="0" indent="-179388" algn="l" eaLnBrk="0" hangingPunct="0">
              <a:lnSpc>
                <a:spcPct val="110000"/>
              </a:lnSpc>
              <a:spcBef>
                <a:spcPts val="600"/>
              </a:spcBef>
            </a:pPr>
            <a:r>
              <a:rPr lang="zh-CN" altLang="en-US" sz="2400" kern="0" dirty="0">
                <a:solidFill>
                  <a:srgbClr val="000000"/>
                </a:solidFill>
                <a:latin typeface="+mn-ea"/>
                <a:ea typeface="+mn-ea"/>
              </a:rPr>
              <a:t>例：用二进制的形式求出浮点数</a:t>
            </a:r>
            <a:r>
              <a:rPr lang="en-US" altLang="zh-CN" sz="2400" kern="0" dirty="0">
                <a:solidFill>
                  <a:srgbClr val="000000"/>
                </a:solidFill>
                <a:latin typeface="+mn-ea"/>
                <a:ea typeface="+mn-ea"/>
              </a:rPr>
              <a:t>0.5</a:t>
            </a:r>
            <a:r>
              <a:rPr lang="en-US" altLang="zh-CN" sz="2400" kern="0" baseline="-25000" dirty="0">
                <a:solidFill>
                  <a:srgbClr val="000000"/>
                </a:solidFill>
                <a:latin typeface="+mn-ea"/>
                <a:ea typeface="+mn-ea"/>
              </a:rPr>
              <a:t>10</a:t>
            </a:r>
            <a:r>
              <a:rPr lang="zh-CN" altLang="en-US" sz="2400" kern="0" dirty="0">
                <a:solidFill>
                  <a:srgbClr val="000000"/>
                </a:solidFill>
                <a:latin typeface="+mn-ea"/>
                <a:ea typeface="+mn-ea"/>
              </a:rPr>
              <a:t>与－</a:t>
            </a:r>
            <a:r>
              <a:rPr lang="en-US" altLang="zh-CN" sz="2400" kern="0" dirty="0">
                <a:solidFill>
                  <a:srgbClr val="000000"/>
                </a:solidFill>
                <a:latin typeface="+mn-ea"/>
                <a:ea typeface="+mn-ea"/>
              </a:rPr>
              <a:t>0.4375</a:t>
            </a:r>
            <a:r>
              <a:rPr lang="en-US" altLang="zh-CN" sz="2400" kern="0" baseline="-25000" dirty="0">
                <a:solidFill>
                  <a:srgbClr val="000000"/>
                </a:solidFill>
                <a:latin typeface="+mn-ea"/>
                <a:ea typeface="+mn-ea"/>
              </a:rPr>
              <a:t>10</a:t>
            </a:r>
            <a:r>
              <a:rPr lang="zh-CN" altLang="en-US" sz="2400" kern="0" dirty="0">
                <a:solidFill>
                  <a:srgbClr val="000000"/>
                </a:solidFill>
                <a:latin typeface="+mn-ea"/>
                <a:ea typeface="+mn-ea"/>
              </a:rPr>
              <a:t>之积</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假设保留</a:t>
            </a:r>
            <a:r>
              <a:rPr lang="en-US" altLang="zh-CN" sz="2400" kern="0" dirty="0">
                <a:solidFill>
                  <a:srgbClr val="000000"/>
                </a:solidFill>
                <a:latin typeface="+mn-ea"/>
                <a:ea typeface="+mn-ea"/>
              </a:rPr>
              <a:t>4</a:t>
            </a:r>
            <a:r>
              <a:rPr lang="zh-CN" altLang="en-US" sz="2400" kern="0" dirty="0">
                <a:solidFill>
                  <a:srgbClr val="000000"/>
                </a:solidFill>
                <a:latin typeface="+mn-ea"/>
                <a:ea typeface="+mn-ea"/>
              </a:rPr>
              <a:t>位有效数位的精度</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a:t>
            </a:r>
          </a:p>
        </p:txBody>
      </p:sp>
      <p:sp>
        <p:nvSpPr>
          <p:cNvPr id="9" name="矩形 8"/>
          <p:cNvSpPr/>
          <p:nvPr/>
        </p:nvSpPr>
        <p:spPr>
          <a:xfrm>
            <a:off x="622599" y="2535660"/>
            <a:ext cx="5616624" cy="3490186"/>
          </a:xfrm>
          <a:prstGeom prst="rect">
            <a:avLst/>
          </a:prstGeom>
        </p:spPr>
        <p:txBody>
          <a:bodyPr wrap="square">
            <a:spAutoFit/>
          </a:bodyPr>
          <a:lstStyle/>
          <a:p>
            <a:pPr marL="179388" lvl="0" indent="-179388" algn="l" eaLnBrk="0" hangingPunct="0">
              <a:lnSpc>
                <a:spcPct val="120000"/>
              </a:lnSpc>
              <a:spcBef>
                <a:spcPts val="600"/>
              </a:spcBef>
            </a:pPr>
            <a:r>
              <a:rPr lang="zh-CN" altLang="en-US" sz="2400" kern="0" dirty="0">
                <a:solidFill>
                  <a:schemeClr val="accent3"/>
                </a:solidFill>
                <a:latin typeface="+mn-ea"/>
                <a:ea typeface="+mn-ea"/>
              </a:rPr>
              <a:t>解： </a:t>
            </a:r>
            <a:r>
              <a:rPr lang="en-US" altLang="zh-CN" sz="2400" kern="0" dirty="0">
                <a:solidFill>
                  <a:schemeClr val="accent3"/>
                </a:solidFill>
                <a:latin typeface="+mn-ea"/>
                <a:ea typeface="+mn-ea"/>
              </a:rPr>
              <a:t> </a:t>
            </a:r>
            <a:r>
              <a:rPr lang="en-US" altLang="zh-CN" sz="2400" kern="0" dirty="0">
                <a:solidFill>
                  <a:srgbClr val="000000"/>
                </a:solidFill>
                <a:latin typeface="+mn-ea"/>
                <a:ea typeface="+mn-ea"/>
              </a:rPr>
              <a:t>0.5</a:t>
            </a:r>
            <a:r>
              <a:rPr lang="en-US" altLang="zh-CN" sz="2400" kern="0" baseline="-25000" dirty="0">
                <a:solidFill>
                  <a:srgbClr val="000000"/>
                </a:solidFill>
                <a:latin typeface="+mn-ea"/>
                <a:ea typeface="+mn-ea"/>
              </a:rPr>
              <a:t>10 </a:t>
            </a:r>
            <a:r>
              <a:rPr lang="en-US" altLang="zh-CN" sz="2400" kern="0" dirty="0">
                <a:solidFill>
                  <a:srgbClr val="000000"/>
                </a:solidFill>
                <a:latin typeface="+mn-ea"/>
                <a:ea typeface="+mn-ea"/>
              </a:rPr>
              <a:t>= 1/2</a:t>
            </a:r>
            <a:r>
              <a:rPr lang="en-US" altLang="zh-CN" sz="2400" kern="0" baseline="-25000" dirty="0">
                <a:solidFill>
                  <a:srgbClr val="000000"/>
                </a:solidFill>
                <a:latin typeface="+mn-ea"/>
                <a:ea typeface="+mn-ea"/>
              </a:rPr>
              <a:t>10</a:t>
            </a:r>
            <a:r>
              <a:rPr lang="en-US" altLang="zh-CN" sz="2400" kern="0" dirty="0">
                <a:solidFill>
                  <a:srgbClr val="000000"/>
                </a:solidFill>
                <a:latin typeface="+mn-ea"/>
                <a:ea typeface="+mn-ea"/>
              </a:rPr>
              <a:t>=0.1</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=1.000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×2</a:t>
            </a:r>
            <a:r>
              <a:rPr lang="en-US" altLang="zh-CN" sz="2400" kern="0" baseline="30000" dirty="0">
                <a:solidFill>
                  <a:srgbClr val="000000"/>
                </a:solidFill>
                <a:latin typeface="+mn-ea"/>
                <a:ea typeface="+mn-ea"/>
              </a:rPr>
              <a:t>-1</a:t>
            </a:r>
          </a:p>
          <a:p>
            <a:pPr marL="179388" lvl="0" indent="-179388" algn="l" eaLnBrk="0" hangingPunct="0">
              <a:lnSpc>
                <a:spcPct val="120000"/>
              </a:lnSpc>
              <a:spcBef>
                <a:spcPts val="600"/>
              </a:spcBef>
            </a:pPr>
            <a:r>
              <a:rPr lang="zh-CN" altLang="en-US" sz="2400" kern="0" dirty="0">
                <a:solidFill>
                  <a:srgbClr val="000000"/>
                </a:solidFill>
                <a:latin typeface="+mn-ea"/>
                <a:ea typeface="+mn-ea"/>
              </a:rPr>
              <a:t>－</a:t>
            </a:r>
            <a:r>
              <a:rPr lang="en-US" altLang="zh-CN" sz="2400" kern="0" dirty="0">
                <a:solidFill>
                  <a:srgbClr val="000000"/>
                </a:solidFill>
                <a:latin typeface="+mn-ea"/>
                <a:ea typeface="+mn-ea"/>
              </a:rPr>
              <a:t>0.4375</a:t>
            </a:r>
            <a:r>
              <a:rPr lang="en-US" altLang="zh-CN" sz="2400" kern="0" baseline="-25000" dirty="0">
                <a:solidFill>
                  <a:srgbClr val="000000"/>
                </a:solidFill>
                <a:latin typeface="+mn-ea"/>
                <a:ea typeface="+mn-ea"/>
              </a:rPr>
              <a:t>10 </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7/16</a:t>
            </a:r>
            <a:r>
              <a:rPr lang="en-US" altLang="zh-CN" sz="2400" kern="0" baseline="-25000" dirty="0">
                <a:solidFill>
                  <a:srgbClr val="000000"/>
                </a:solidFill>
                <a:latin typeface="+mn-ea"/>
                <a:ea typeface="+mn-ea"/>
              </a:rPr>
              <a:t>10 </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0.0111</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1.110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×2</a:t>
            </a:r>
            <a:r>
              <a:rPr lang="en-US" altLang="zh-CN" sz="2400" kern="0" baseline="30000" dirty="0">
                <a:solidFill>
                  <a:srgbClr val="000000"/>
                </a:solidFill>
                <a:latin typeface="+mn-ea"/>
                <a:ea typeface="+mn-ea"/>
              </a:rPr>
              <a:t>-2</a:t>
            </a:r>
          </a:p>
          <a:p>
            <a:pPr marL="449263" lvl="1" indent="-90488" algn="l" eaLnBrk="0" hangingPunct="0">
              <a:lnSpc>
                <a:spcPct val="120000"/>
              </a:lnSpc>
              <a:spcBef>
                <a:spcPts val="600"/>
              </a:spcBef>
              <a:buFont typeface="Wingdings" panose="05000000000000000000" pitchFamily="2" charset="2"/>
              <a:buChar char="n"/>
            </a:pPr>
            <a:r>
              <a:rPr lang="zh-CN" altLang="en-US" sz="2400" kern="0" dirty="0">
                <a:solidFill>
                  <a:srgbClr val="000000"/>
                </a:solidFill>
                <a:latin typeface="+mn-ea"/>
                <a:ea typeface="+mn-ea"/>
              </a:rPr>
              <a:t>阶码相加： －</a:t>
            </a:r>
            <a:r>
              <a:rPr lang="en-US" altLang="zh-CN" sz="2400" kern="0" dirty="0">
                <a:solidFill>
                  <a:srgbClr val="000000"/>
                </a:solidFill>
                <a:latin typeface="+mn-ea"/>
                <a:ea typeface="+mn-ea"/>
              </a:rPr>
              <a:t>1</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2) =</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3</a:t>
            </a:r>
          </a:p>
          <a:p>
            <a:pPr marL="449263" lvl="1" indent="-90488" algn="l" eaLnBrk="0" hangingPunct="0">
              <a:lnSpc>
                <a:spcPct val="120000"/>
              </a:lnSpc>
              <a:spcBef>
                <a:spcPts val="600"/>
              </a:spcBef>
              <a:buFont typeface="Wingdings" panose="05000000000000000000" pitchFamily="2" charset="2"/>
              <a:buChar char="n"/>
            </a:pPr>
            <a:r>
              <a:rPr lang="zh-CN" altLang="en-US" sz="2400" kern="0" dirty="0">
                <a:solidFill>
                  <a:srgbClr val="000000"/>
                </a:solidFill>
                <a:latin typeface="+mn-ea"/>
                <a:ea typeface="+mn-ea"/>
              </a:rPr>
              <a:t>尾数相乘：</a:t>
            </a:r>
            <a:r>
              <a:rPr lang="en-US" altLang="zh-CN" sz="2400" kern="0" dirty="0">
                <a:solidFill>
                  <a:srgbClr val="000000"/>
                </a:solidFill>
                <a:latin typeface="+mn-ea"/>
                <a:ea typeface="+mn-ea"/>
              </a:rPr>
              <a:t> 1.000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×1.110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=1.110000</a:t>
            </a:r>
            <a:r>
              <a:rPr lang="en-US" altLang="zh-CN" sz="2400" kern="0" baseline="-25000" dirty="0">
                <a:solidFill>
                  <a:srgbClr val="000000"/>
                </a:solidFill>
                <a:latin typeface="+mn-ea"/>
                <a:ea typeface="+mn-ea"/>
              </a:rPr>
              <a:t>2</a:t>
            </a:r>
          </a:p>
          <a:p>
            <a:pPr marL="449263" lvl="1" indent="-90488" algn="l" eaLnBrk="0" hangingPunct="0">
              <a:lnSpc>
                <a:spcPct val="120000"/>
              </a:lnSpc>
              <a:spcBef>
                <a:spcPts val="600"/>
              </a:spcBef>
            </a:pPr>
            <a:r>
              <a:rPr lang="zh-CN" altLang="en-US" sz="2400" kern="0" dirty="0">
                <a:solidFill>
                  <a:srgbClr val="000000"/>
                </a:solidFill>
                <a:latin typeface="+mn-ea"/>
                <a:ea typeface="+mn-ea"/>
              </a:rPr>
              <a:t>	</a:t>
            </a:r>
            <a:r>
              <a:rPr lang="en-US" altLang="zh-CN" sz="2400" kern="0" dirty="0">
                <a:solidFill>
                  <a:srgbClr val="000000"/>
                </a:solidFill>
                <a:latin typeface="+mn-ea"/>
                <a:ea typeface="+mn-ea"/>
              </a:rPr>
              <a:t>	</a:t>
            </a:r>
            <a:r>
              <a:rPr lang="zh-CN" altLang="en-US" sz="2400" kern="0" dirty="0">
                <a:solidFill>
                  <a:srgbClr val="000000"/>
                </a:solidFill>
                <a:latin typeface="+mn-ea"/>
                <a:ea typeface="+mn-ea"/>
              </a:rPr>
              <a:t>乘积为：</a:t>
            </a:r>
            <a:r>
              <a:rPr lang="en-US" altLang="zh-CN" sz="2400" kern="0" dirty="0">
                <a:solidFill>
                  <a:srgbClr val="000000"/>
                </a:solidFill>
                <a:latin typeface="+mn-ea"/>
                <a:ea typeface="+mn-ea"/>
              </a:rPr>
              <a:t>1.110000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×2</a:t>
            </a:r>
            <a:r>
              <a:rPr lang="en-US" altLang="zh-CN" sz="2400" kern="0" baseline="30000" dirty="0">
                <a:solidFill>
                  <a:srgbClr val="000000"/>
                </a:solidFill>
                <a:latin typeface="+mn-ea"/>
                <a:ea typeface="+mn-ea"/>
              </a:rPr>
              <a:t>-3</a:t>
            </a:r>
            <a:r>
              <a:rPr lang="zh-CN" altLang="en-US" sz="2400" kern="0" dirty="0">
                <a:solidFill>
                  <a:srgbClr val="000000"/>
                </a:solidFill>
                <a:latin typeface="+mn-ea"/>
                <a:ea typeface="+mn-ea"/>
              </a:rPr>
              <a:t> </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270" y="2700419"/>
            <a:ext cx="2244005" cy="32488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0"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1" name="Picture 4" descr="E:\学校\2012110922144630394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00429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500"/>
                                        <p:tgtEl>
                                          <p:spTgt spid="9">
                                            <p:txEl>
                                              <p:pRg st="3" end="3"/>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fade">
                                      <p:cBhvr>
                                        <p:cTn id="31"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浮点数的表示</a:t>
            </a:r>
          </a:p>
        </p:txBody>
      </p:sp>
      <p:sp>
        <p:nvSpPr>
          <p:cNvPr id="3" name="内容占位符 2"/>
          <p:cNvSpPr>
            <a:spLocks noGrp="1"/>
          </p:cNvSpPr>
          <p:nvPr>
            <p:ph idx="1"/>
          </p:nvPr>
        </p:nvSpPr>
        <p:spPr/>
        <p:txBody>
          <a:bodyPr/>
          <a:lstStyle/>
          <a:p>
            <a:pPr fontAlgn="base">
              <a:lnSpc>
                <a:spcPct val="160000"/>
              </a:lnSpc>
              <a:spcBef>
                <a:spcPct val="5000"/>
              </a:spcBef>
              <a:spcAft>
                <a:spcPct val="0"/>
              </a:spcAft>
            </a:pPr>
            <a:r>
              <a:rPr lang="zh-CN" altLang="en-US" b="1" dirty="0">
                <a:solidFill>
                  <a:srgbClr val="005BE2"/>
                </a:solidFill>
                <a:latin typeface="+mj-ea"/>
                <a:ea typeface="+mj-ea"/>
              </a:rPr>
              <a:t>基于浮点数表示的计算机算术运算称为</a:t>
            </a:r>
            <a:r>
              <a:rPr lang="zh-CN" altLang="en-US" b="1" dirty="0">
                <a:solidFill>
                  <a:srgbClr val="FF0000"/>
                </a:solidFill>
                <a:latin typeface="+mj-ea"/>
                <a:ea typeface="+mj-ea"/>
              </a:rPr>
              <a:t>浮点运算</a:t>
            </a:r>
            <a:endParaRPr lang="en-US" altLang="zh-CN" b="1" dirty="0">
              <a:solidFill>
                <a:srgbClr val="FF0000"/>
              </a:solidFill>
              <a:latin typeface="+mj-ea"/>
              <a:ea typeface="+mj-ea"/>
            </a:endParaRPr>
          </a:p>
          <a:p>
            <a:r>
              <a:rPr lang="zh-CN" altLang="en-US" b="1" dirty="0">
                <a:solidFill>
                  <a:srgbClr val="005BE2"/>
                </a:solidFill>
                <a:latin typeface="+mj-ea"/>
                <a:ea typeface="+mj-ea"/>
              </a:rPr>
              <a:t>计算机中二进制浮点数的表示方法</a:t>
            </a:r>
            <a:r>
              <a:rPr lang="en-US" altLang="zh-CN" b="1" dirty="0">
                <a:solidFill>
                  <a:srgbClr val="005BE2"/>
                </a:solidFill>
                <a:latin typeface="+mj-ea"/>
                <a:ea typeface="+mj-ea"/>
              </a:rPr>
              <a:t>—IEEE 754</a:t>
            </a:r>
            <a:r>
              <a:rPr lang="zh-CN" altLang="en-US" b="1" dirty="0">
                <a:solidFill>
                  <a:srgbClr val="005BE2"/>
                </a:solidFill>
                <a:latin typeface="+mj-ea"/>
                <a:ea typeface="+mj-ea"/>
              </a:rPr>
              <a:t>标准</a:t>
            </a:r>
          </a:p>
          <a:p>
            <a:endParaRPr lang="zh-CN" altLang="en-US" dirty="0"/>
          </a:p>
        </p:txBody>
      </p:sp>
      <p:graphicFrame>
        <p:nvGraphicFramePr>
          <p:cNvPr id="4" name="对象 3"/>
          <p:cNvGraphicFramePr>
            <a:graphicFrameLocks noChangeAspect="1"/>
          </p:cNvGraphicFramePr>
          <p:nvPr/>
        </p:nvGraphicFramePr>
        <p:xfrm>
          <a:off x="1198662" y="2814600"/>
          <a:ext cx="6205780" cy="864096"/>
        </p:xfrm>
        <a:graphic>
          <a:graphicData uri="http://schemas.openxmlformats.org/presentationml/2006/ole">
            <mc:AlternateContent xmlns:mc="http://schemas.openxmlformats.org/markup-compatibility/2006">
              <mc:Choice xmlns:v="urn:schemas-microsoft-com:vml" Requires="v">
                <p:oleObj name="Equation" r:id="rId3" imgW="2006280" imgH="279360" progId="Equation.DSMT4">
                  <p:embed/>
                </p:oleObj>
              </mc:Choice>
              <mc:Fallback>
                <p:oleObj name="Equation" r:id="rId3" imgW="2006280" imgH="279360" progId="Equation.DSMT4">
                  <p:embed/>
                  <p:pic>
                    <p:nvPicPr>
                      <p:cNvPr id="4" name="对象 3"/>
                      <p:cNvPicPr/>
                      <p:nvPr/>
                    </p:nvPicPr>
                    <p:blipFill>
                      <a:blip r:embed="rId4"/>
                      <a:stretch>
                        <a:fillRect/>
                      </a:stretch>
                    </p:blipFill>
                    <p:spPr>
                      <a:xfrm>
                        <a:off x="1198662" y="2814600"/>
                        <a:ext cx="6205780" cy="864096"/>
                      </a:xfrm>
                      <a:prstGeom prst="rect">
                        <a:avLst/>
                      </a:prstGeom>
                      <a:solidFill>
                        <a:srgbClr val="FFC000"/>
                      </a:solidFill>
                      <a:ln>
                        <a:solidFill>
                          <a:schemeClr val="tx1"/>
                        </a:solidFill>
                      </a:ln>
                    </p:spPr>
                  </p:pic>
                </p:oleObj>
              </mc:Fallback>
            </mc:AlternateContent>
          </a:graphicData>
        </a:graphic>
      </p:graphicFrame>
      <p:grpSp>
        <p:nvGrpSpPr>
          <p:cNvPr id="5" name="组合 4"/>
          <p:cNvGrpSpPr/>
          <p:nvPr/>
        </p:nvGrpSpPr>
        <p:grpSpPr>
          <a:xfrm>
            <a:off x="1942557" y="3155025"/>
            <a:ext cx="216000" cy="1315759"/>
            <a:chOff x="3310709" y="2905329"/>
            <a:chExt cx="216000" cy="1315759"/>
          </a:xfrm>
        </p:grpSpPr>
        <p:cxnSp>
          <p:nvCxnSpPr>
            <p:cNvPr id="7" name="直接连接符 6"/>
            <p:cNvCxnSpPr/>
            <p:nvPr/>
          </p:nvCxnSpPr>
          <p:spPr>
            <a:xfrm>
              <a:off x="3310709" y="2905329"/>
              <a:ext cx="216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418709" y="2905329"/>
              <a:ext cx="0" cy="131575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1282865" y="4422245"/>
            <a:ext cx="1463969" cy="590931"/>
          </a:xfrm>
          <a:prstGeom prst="rect">
            <a:avLst/>
          </a:prstGeom>
          <a:noFill/>
        </p:spPr>
        <p:txBody>
          <a:bodyPr wrap="square" lIns="0" tIns="0" rIns="0" bIns="0" rtlCol="0" anchor="ctr" anchorCtr="0">
            <a:spAutoFit/>
          </a:bodyPr>
          <a:lstStyle/>
          <a:p>
            <a:r>
              <a:rPr lang="zh-CN" altLang="en-US" sz="2400" dirty="0">
                <a:ln>
                  <a:solidFill>
                    <a:schemeClr val="tx1"/>
                  </a:solidFill>
                </a:ln>
                <a:solidFill>
                  <a:srgbClr val="005BE2"/>
                </a:solidFill>
                <a:latin typeface="+mj-ea"/>
                <a:ea typeface="+mj-ea"/>
              </a:rPr>
              <a:t>符号位</a:t>
            </a:r>
          </a:p>
        </p:txBody>
      </p:sp>
      <p:cxnSp>
        <p:nvCxnSpPr>
          <p:cNvPr id="12" name="直接连接符 11"/>
          <p:cNvCxnSpPr/>
          <p:nvPr/>
        </p:nvCxnSpPr>
        <p:spPr>
          <a:xfrm>
            <a:off x="3178894" y="3462672"/>
            <a:ext cx="15481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18" idx="0"/>
          </p:cNvCxnSpPr>
          <p:nvPr/>
        </p:nvCxnSpPr>
        <p:spPr>
          <a:xfrm flipH="1">
            <a:off x="3949838" y="3462672"/>
            <a:ext cx="3136" cy="12264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94806" y="4689140"/>
            <a:ext cx="2910063" cy="377924"/>
          </a:xfrm>
          <a:prstGeom prst="rect">
            <a:avLst/>
          </a:prstGeom>
          <a:noFill/>
        </p:spPr>
        <p:txBody>
          <a:bodyPr wrap="square" lIns="0" tIns="0" rIns="0" bIns="0" rtlCol="0" anchor="ctr" anchorCtr="0">
            <a:spAutoFit/>
          </a:bodyPr>
          <a:lstStyle/>
          <a:p>
            <a:pPr>
              <a:lnSpc>
                <a:spcPct val="110000"/>
              </a:lnSpc>
            </a:pPr>
            <a:r>
              <a:rPr lang="zh-CN" altLang="en-US" sz="2400">
                <a:ln>
                  <a:solidFill>
                    <a:schemeClr val="tx1"/>
                  </a:solidFill>
                </a:ln>
                <a:solidFill>
                  <a:srgbClr val="005BE2"/>
                </a:solidFill>
                <a:latin typeface="+mj-ea"/>
                <a:ea typeface="+mj-ea"/>
              </a:rPr>
              <a:t>尾数的小数</a:t>
            </a:r>
            <a:r>
              <a:rPr lang="zh-CN" altLang="en-US" sz="2400" dirty="0">
                <a:ln>
                  <a:solidFill>
                    <a:schemeClr val="tx1"/>
                  </a:solidFill>
                </a:ln>
                <a:solidFill>
                  <a:srgbClr val="005BE2"/>
                </a:solidFill>
                <a:latin typeface="+mj-ea"/>
                <a:ea typeface="+mj-ea"/>
              </a:rPr>
              <a:t>部分</a:t>
            </a:r>
          </a:p>
        </p:txBody>
      </p:sp>
      <p:grpSp>
        <p:nvGrpSpPr>
          <p:cNvPr id="8" name="组合 7"/>
          <p:cNvGrpSpPr/>
          <p:nvPr/>
        </p:nvGrpSpPr>
        <p:grpSpPr>
          <a:xfrm>
            <a:off x="5609158" y="3308848"/>
            <a:ext cx="1062112" cy="1161936"/>
            <a:chOff x="6977310" y="3059152"/>
            <a:chExt cx="1062112" cy="1161936"/>
          </a:xfrm>
        </p:grpSpPr>
        <p:cxnSp>
          <p:nvCxnSpPr>
            <p:cNvPr id="19" name="直接连接符 18"/>
            <p:cNvCxnSpPr/>
            <p:nvPr/>
          </p:nvCxnSpPr>
          <p:spPr>
            <a:xfrm>
              <a:off x="6977310" y="3059152"/>
              <a:ext cx="10621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7510216" y="3059152"/>
              <a:ext cx="0" cy="1161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5360327" y="4422245"/>
            <a:ext cx="1463969" cy="590931"/>
          </a:xfrm>
          <a:prstGeom prst="rect">
            <a:avLst/>
          </a:prstGeom>
          <a:noFill/>
        </p:spPr>
        <p:txBody>
          <a:bodyPr wrap="square" lIns="0" tIns="0" rIns="0" bIns="0" rtlCol="0" anchor="ctr" anchorCtr="0">
            <a:spAutoFit/>
          </a:bodyPr>
          <a:lstStyle/>
          <a:p>
            <a:r>
              <a:rPr lang="zh-CN" altLang="en-US" sz="2400" dirty="0">
                <a:ln>
                  <a:solidFill>
                    <a:schemeClr val="tx1"/>
                  </a:solidFill>
                </a:ln>
                <a:solidFill>
                  <a:srgbClr val="005BE2"/>
                </a:solidFill>
                <a:latin typeface="+mj-ea"/>
                <a:ea typeface="+mj-ea"/>
              </a:rPr>
              <a:t>阶码</a:t>
            </a:r>
          </a:p>
        </p:txBody>
      </p:sp>
      <p:grpSp>
        <p:nvGrpSpPr>
          <p:cNvPr id="10" name="组合 9"/>
          <p:cNvGrpSpPr/>
          <p:nvPr/>
        </p:nvGrpSpPr>
        <p:grpSpPr>
          <a:xfrm>
            <a:off x="6743278" y="3308848"/>
            <a:ext cx="529206" cy="1171744"/>
            <a:chOff x="8111430" y="3059152"/>
            <a:chExt cx="529206" cy="1171744"/>
          </a:xfrm>
        </p:grpSpPr>
        <p:cxnSp>
          <p:nvCxnSpPr>
            <p:cNvPr id="24" name="直接连接符 23"/>
            <p:cNvCxnSpPr/>
            <p:nvPr/>
          </p:nvCxnSpPr>
          <p:spPr>
            <a:xfrm>
              <a:off x="8111430" y="3059152"/>
              <a:ext cx="52920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8372163" y="3068960"/>
              <a:ext cx="0" cy="1161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67441" y="4459501"/>
            <a:ext cx="1463969" cy="516423"/>
          </a:xfrm>
          <a:prstGeom prst="rect">
            <a:avLst/>
          </a:prstGeom>
          <a:noFill/>
        </p:spPr>
        <p:txBody>
          <a:bodyPr wrap="square" lIns="0" tIns="0" rIns="0" bIns="0" rtlCol="0" anchor="ctr" anchorCtr="0">
            <a:spAutoFit/>
          </a:bodyPr>
          <a:lstStyle/>
          <a:p>
            <a:r>
              <a:rPr lang="zh-CN" altLang="en-US" sz="2400" dirty="0">
                <a:ln>
                  <a:solidFill>
                    <a:schemeClr val="tx1"/>
                  </a:solidFill>
                </a:ln>
                <a:solidFill>
                  <a:srgbClr val="005BE2"/>
                </a:solidFill>
                <a:latin typeface="+mj-ea"/>
                <a:ea typeface="+mj-ea"/>
              </a:rPr>
              <a:t>偏置常数</a:t>
            </a:r>
          </a:p>
        </p:txBody>
      </p:sp>
      <p:grpSp>
        <p:nvGrpSpPr>
          <p:cNvPr id="28" name="组合 27"/>
          <p:cNvGrpSpPr/>
          <p:nvPr/>
        </p:nvGrpSpPr>
        <p:grpSpPr>
          <a:xfrm>
            <a:off x="2710830" y="3462673"/>
            <a:ext cx="216000" cy="738799"/>
            <a:chOff x="3310709" y="2905329"/>
            <a:chExt cx="216000" cy="1315759"/>
          </a:xfrm>
        </p:grpSpPr>
        <p:cxnSp>
          <p:nvCxnSpPr>
            <p:cNvPr id="29" name="直接连接符 28"/>
            <p:cNvCxnSpPr/>
            <p:nvPr/>
          </p:nvCxnSpPr>
          <p:spPr>
            <a:xfrm>
              <a:off x="3310709" y="2905329"/>
              <a:ext cx="216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418709" y="2905329"/>
              <a:ext cx="0" cy="131575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074953" y="4057771"/>
            <a:ext cx="1463969" cy="590931"/>
          </a:xfrm>
          <a:prstGeom prst="rect">
            <a:avLst/>
          </a:prstGeom>
          <a:noFill/>
        </p:spPr>
        <p:txBody>
          <a:bodyPr wrap="square" lIns="0" tIns="0" rIns="0" bIns="0" rtlCol="0" anchor="ctr" anchorCtr="0">
            <a:spAutoFit/>
          </a:bodyPr>
          <a:lstStyle/>
          <a:p>
            <a:r>
              <a:rPr lang="zh-CN" altLang="en-US" sz="2400" dirty="0">
                <a:ln>
                  <a:solidFill>
                    <a:schemeClr val="tx1"/>
                  </a:solidFill>
                </a:ln>
                <a:solidFill>
                  <a:srgbClr val="005BE2"/>
                </a:solidFill>
                <a:latin typeface="+mj-ea"/>
                <a:ea typeface="+mj-ea"/>
              </a:rPr>
              <a:t>隐藏位</a:t>
            </a:r>
          </a:p>
        </p:txBody>
      </p:sp>
      <p:grpSp>
        <p:nvGrpSpPr>
          <p:cNvPr id="35" name="组合 34"/>
          <p:cNvGrpSpPr/>
          <p:nvPr/>
        </p:nvGrpSpPr>
        <p:grpSpPr>
          <a:xfrm>
            <a:off x="5303118" y="3462672"/>
            <a:ext cx="216000" cy="738800"/>
            <a:chOff x="3310709" y="2905329"/>
            <a:chExt cx="216000" cy="1315759"/>
          </a:xfrm>
        </p:grpSpPr>
        <p:cxnSp>
          <p:nvCxnSpPr>
            <p:cNvPr id="36" name="直接连接符 35"/>
            <p:cNvCxnSpPr/>
            <p:nvPr/>
          </p:nvCxnSpPr>
          <p:spPr>
            <a:xfrm>
              <a:off x="3310709" y="2905329"/>
              <a:ext cx="216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3418709" y="2905329"/>
              <a:ext cx="0" cy="131575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4631231" y="4140810"/>
            <a:ext cx="1463969" cy="590931"/>
          </a:xfrm>
          <a:prstGeom prst="rect">
            <a:avLst/>
          </a:prstGeom>
          <a:noFill/>
        </p:spPr>
        <p:txBody>
          <a:bodyPr wrap="square" lIns="0" tIns="0" rIns="0" bIns="0" rtlCol="0" anchor="ctr" anchorCtr="0">
            <a:spAutoFit/>
          </a:bodyPr>
          <a:lstStyle/>
          <a:p>
            <a:r>
              <a:rPr lang="zh-CN" altLang="en-US" sz="2400" dirty="0">
                <a:ln>
                  <a:solidFill>
                    <a:schemeClr val="tx1"/>
                  </a:solidFill>
                </a:ln>
                <a:solidFill>
                  <a:srgbClr val="005BE2"/>
                </a:solidFill>
                <a:latin typeface="+mj-ea"/>
                <a:ea typeface="+mj-ea"/>
              </a:rPr>
              <a:t>基数</a:t>
            </a:r>
          </a:p>
        </p:txBody>
      </p:sp>
      <p:grpSp>
        <p:nvGrpSpPr>
          <p:cNvPr id="15" name="组 14"/>
          <p:cNvGrpSpPr/>
          <p:nvPr/>
        </p:nvGrpSpPr>
        <p:grpSpPr>
          <a:xfrm>
            <a:off x="7913908" y="2774179"/>
            <a:ext cx="3744416" cy="798837"/>
            <a:chOff x="7913908" y="2633186"/>
            <a:chExt cx="3744416" cy="798837"/>
          </a:xfrm>
        </p:grpSpPr>
        <p:sp>
          <p:nvSpPr>
            <p:cNvPr id="39" name="TextBox 38"/>
            <p:cNvSpPr txBox="1"/>
            <p:nvPr/>
          </p:nvSpPr>
          <p:spPr>
            <a:xfrm>
              <a:off x="7913908" y="2708920"/>
              <a:ext cx="3744416" cy="723103"/>
            </a:xfrm>
            <a:prstGeom prst="rect">
              <a:avLst/>
            </a:prstGeom>
            <a:noFill/>
            <a:ln w="28575">
              <a:solidFill>
                <a:srgbClr val="FF8601"/>
              </a:solidFill>
            </a:ln>
          </p:spPr>
          <p:txBody>
            <a:bodyPr wrap="square" lIns="0" tIns="0" rIns="0" bIns="0" rtlCol="0" anchor="ctr" anchorCtr="0">
              <a:noAutofit/>
            </a:bodyPr>
            <a:lstStyle/>
            <a:p>
              <a:endParaRPr lang="zh-CN" altLang="en-US" sz="3600" baseline="30000" dirty="0">
                <a:ln>
                  <a:solidFill>
                    <a:schemeClr val="tx1"/>
                  </a:solidFill>
                </a:ln>
                <a:solidFill>
                  <a:srgbClr val="005BE2"/>
                </a:solidFill>
                <a:latin typeface="+mj-ea"/>
                <a:ea typeface="+mj-ea"/>
              </a:endParaRPr>
            </a:p>
          </p:txBody>
        </p:sp>
        <p:sp>
          <p:nvSpPr>
            <p:cNvPr id="6" name="矩形 5"/>
            <p:cNvSpPr/>
            <p:nvPr/>
          </p:nvSpPr>
          <p:spPr>
            <a:xfrm>
              <a:off x="8476791" y="2633186"/>
              <a:ext cx="2587892" cy="738664"/>
            </a:xfrm>
            <a:prstGeom prst="rect">
              <a:avLst/>
            </a:prstGeom>
          </p:spPr>
          <p:txBody>
            <a:bodyPr wrap="none">
              <a:spAutoFit/>
            </a:bodyPr>
            <a:lstStyle/>
            <a:p>
              <a:r>
                <a:rPr lang="en-US" altLang="zh-CN" dirty="0">
                  <a:ln>
                    <a:solidFill>
                      <a:schemeClr val="tx1"/>
                    </a:solidFill>
                  </a:ln>
                  <a:solidFill>
                    <a:srgbClr val="005BE2"/>
                  </a:solidFill>
                  <a:latin typeface="+mj-ea"/>
                </a:rPr>
                <a:t>-1.01101</a:t>
              </a:r>
              <a:r>
                <a:rPr lang="en-US" altLang="zh-CN" baseline="-25000" dirty="0">
                  <a:ln>
                    <a:solidFill>
                      <a:schemeClr val="tx1"/>
                    </a:solidFill>
                  </a:ln>
                  <a:solidFill>
                    <a:srgbClr val="005BE2"/>
                  </a:solidFill>
                  <a:latin typeface="+mj-ea"/>
                </a:rPr>
                <a:t>2</a:t>
              </a:r>
              <a:r>
                <a:rPr lang="en-US" altLang="zh-CN" dirty="0">
                  <a:ln>
                    <a:solidFill>
                      <a:schemeClr val="tx1"/>
                    </a:solidFill>
                  </a:ln>
                  <a:solidFill>
                    <a:srgbClr val="005BE2"/>
                  </a:solidFill>
                  <a:latin typeface="+mj-ea"/>
                </a:rPr>
                <a:t>×2</a:t>
              </a:r>
              <a:r>
                <a:rPr lang="en-US" altLang="zh-CN" baseline="30000" dirty="0">
                  <a:ln>
                    <a:solidFill>
                      <a:schemeClr val="tx1"/>
                    </a:solidFill>
                  </a:ln>
                  <a:solidFill>
                    <a:srgbClr val="005BE2"/>
                  </a:solidFill>
                  <a:latin typeface="+mj-ea"/>
                </a:rPr>
                <a:t>10</a:t>
              </a:r>
              <a:endParaRPr lang="zh-CN" altLang="en-US" baseline="30000" dirty="0">
                <a:ln>
                  <a:solidFill>
                    <a:schemeClr val="tx1"/>
                  </a:solidFill>
                </a:ln>
                <a:solidFill>
                  <a:srgbClr val="005BE2"/>
                </a:solidFill>
                <a:latin typeface="+mj-ea"/>
              </a:endParaRPr>
            </a:p>
          </p:txBody>
        </p:sp>
      </p:grpSp>
      <p:cxnSp>
        <p:nvCxnSpPr>
          <p:cNvPr id="32"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3" name="Picture 4" descr="E:\学校\2012110922144630394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0794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50"/>
                                        <p:tgtEl>
                                          <p:spTgt spid="5"/>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50"/>
                                        <p:tgtEl>
                                          <p:spTgt spid="11"/>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up)">
                                      <p:cBhvr>
                                        <p:cTn id="20" dur="250"/>
                                        <p:tgtEl>
                                          <p:spTgt spid="28"/>
                                        </p:tgtEl>
                                      </p:cBhvr>
                                    </p:animEffect>
                                  </p:childTnLst>
                                </p:cTn>
                              </p:par>
                            </p:childTnLst>
                          </p:cTn>
                        </p:par>
                        <p:par>
                          <p:cTn id="21" fill="hold">
                            <p:stCondLst>
                              <p:cond delay="750"/>
                            </p:stCondLst>
                            <p:childTnLst>
                              <p:par>
                                <p:cTn id="22" presetID="10" presetClass="entr" presetSubtype="0"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250"/>
                                        <p:tgtEl>
                                          <p:spTgt spid="31"/>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200"/>
                                        <p:tgtEl>
                                          <p:spTgt spid="12"/>
                                        </p:tgtEl>
                                      </p:cBhvr>
                                    </p:animEffect>
                                  </p:childTnLst>
                                </p:cTn>
                              </p:par>
                            </p:childTnLst>
                          </p:cTn>
                        </p:par>
                        <p:par>
                          <p:cTn id="29" fill="hold">
                            <p:stCondLst>
                              <p:cond delay="1200"/>
                            </p:stCondLst>
                            <p:childTnLst>
                              <p:par>
                                <p:cTn id="30" presetID="22" presetClass="entr" presetSubtype="1"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200"/>
                                        <p:tgtEl>
                                          <p:spTgt spid="13"/>
                                        </p:tgtEl>
                                      </p:cBhvr>
                                    </p:animEffect>
                                  </p:childTnLst>
                                </p:cTn>
                              </p:par>
                            </p:childTnLst>
                          </p:cTn>
                        </p:par>
                        <p:par>
                          <p:cTn id="33" fill="hold">
                            <p:stCondLst>
                              <p:cond delay="1400"/>
                            </p:stCondLst>
                            <p:childTnLst>
                              <p:par>
                                <p:cTn id="34" presetID="10"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200"/>
                                        <p:tgtEl>
                                          <p:spTgt spid="18"/>
                                        </p:tgtEl>
                                      </p:cBhvr>
                                    </p:animEffect>
                                  </p:childTnLst>
                                </p:cTn>
                              </p:par>
                            </p:childTnLst>
                          </p:cTn>
                        </p:par>
                        <p:par>
                          <p:cTn id="37" fill="hold">
                            <p:stCondLst>
                              <p:cond delay="1600"/>
                            </p:stCondLst>
                            <p:childTnLst>
                              <p:par>
                                <p:cTn id="38" presetID="22" presetClass="entr" presetSubtype="1" fill="hold" nodeType="after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up)">
                                      <p:cBhvr>
                                        <p:cTn id="40" dur="250"/>
                                        <p:tgtEl>
                                          <p:spTgt spid="35"/>
                                        </p:tgtEl>
                                      </p:cBhvr>
                                    </p:animEffect>
                                  </p:childTnLst>
                                </p:cTn>
                              </p:par>
                            </p:childTnLst>
                          </p:cTn>
                        </p:par>
                        <p:par>
                          <p:cTn id="41" fill="hold">
                            <p:stCondLst>
                              <p:cond delay="1850"/>
                            </p:stCondLst>
                            <p:childTnLst>
                              <p:par>
                                <p:cTn id="42" presetID="10" presetClass="entr" presetSubtype="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250"/>
                                        <p:tgtEl>
                                          <p:spTgt spid="38"/>
                                        </p:tgtEl>
                                      </p:cBhvr>
                                    </p:animEffect>
                                  </p:childTnLst>
                                </p:cTn>
                              </p:par>
                            </p:childTnLst>
                          </p:cTn>
                        </p:par>
                        <p:par>
                          <p:cTn id="45" fill="hold">
                            <p:stCondLst>
                              <p:cond delay="2100"/>
                            </p:stCondLst>
                            <p:childTnLst>
                              <p:par>
                                <p:cTn id="46" presetID="22" presetClass="entr" presetSubtype="1"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250"/>
                                        <p:tgtEl>
                                          <p:spTgt spid="8"/>
                                        </p:tgtEl>
                                      </p:cBhvr>
                                    </p:animEffect>
                                  </p:childTnLst>
                                </p:cTn>
                              </p:par>
                            </p:childTnLst>
                          </p:cTn>
                        </p:par>
                        <p:par>
                          <p:cTn id="49" fill="hold">
                            <p:stCondLst>
                              <p:cond delay="2350"/>
                            </p:stCondLst>
                            <p:childTnLst>
                              <p:par>
                                <p:cTn id="50" presetID="10" presetClass="entr" presetSubtype="0"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250"/>
                                        <p:tgtEl>
                                          <p:spTgt spid="23"/>
                                        </p:tgtEl>
                                      </p:cBhvr>
                                    </p:animEffect>
                                  </p:childTnLst>
                                </p:cTn>
                              </p:par>
                            </p:childTnLst>
                          </p:cTn>
                        </p:par>
                        <p:par>
                          <p:cTn id="53" fill="hold">
                            <p:stCondLst>
                              <p:cond delay="2600"/>
                            </p:stCondLst>
                            <p:childTnLst>
                              <p:par>
                                <p:cTn id="54" presetID="22" presetClass="entr" presetSubtype="1"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up)">
                                      <p:cBhvr>
                                        <p:cTn id="56" dur="250"/>
                                        <p:tgtEl>
                                          <p:spTgt spid="10"/>
                                        </p:tgtEl>
                                      </p:cBhvr>
                                    </p:animEffect>
                                  </p:childTnLst>
                                </p:cTn>
                              </p:par>
                            </p:childTnLst>
                          </p:cTn>
                        </p:par>
                        <p:par>
                          <p:cTn id="57" fill="hold">
                            <p:stCondLst>
                              <p:cond delay="2850"/>
                            </p:stCondLst>
                            <p:childTnLst>
                              <p:par>
                                <p:cTn id="58" presetID="10"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23" grpId="0"/>
      <p:bldP spid="27" grpId="0"/>
      <p:bldP spid="31" grpId="0"/>
      <p:bldP spid="3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浮点数乘法实例</a:t>
            </a:r>
          </a:p>
        </p:txBody>
      </p:sp>
      <p:sp>
        <p:nvSpPr>
          <p:cNvPr id="7" name="矩形 6"/>
          <p:cNvSpPr/>
          <p:nvPr/>
        </p:nvSpPr>
        <p:spPr>
          <a:xfrm>
            <a:off x="622598" y="1196752"/>
            <a:ext cx="5472608" cy="1311128"/>
          </a:xfrm>
          <a:prstGeom prst="rect">
            <a:avLst/>
          </a:prstGeom>
        </p:spPr>
        <p:txBody>
          <a:bodyPr wrap="square">
            <a:spAutoFit/>
          </a:bodyPr>
          <a:lstStyle/>
          <a:p>
            <a:pPr marL="179388" lvl="0" indent="-179388" algn="l" eaLnBrk="0" hangingPunct="0">
              <a:lnSpc>
                <a:spcPct val="110000"/>
              </a:lnSpc>
              <a:spcBef>
                <a:spcPts val="600"/>
              </a:spcBef>
            </a:pPr>
            <a:r>
              <a:rPr lang="zh-CN" altLang="en-US" sz="2400" kern="0" dirty="0">
                <a:solidFill>
                  <a:srgbClr val="000000"/>
                </a:solidFill>
                <a:latin typeface="+mn-ea"/>
                <a:ea typeface="+mn-ea"/>
              </a:rPr>
              <a:t>例：用二进制的形式求出浮点数</a:t>
            </a:r>
            <a:r>
              <a:rPr lang="en-US" altLang="zh-CN" sz="2400" kern="0" dirty="0">
                <a:solidFill>
                  <a:srgbClr val="000000"/>
                </a:solidFill>
                <a:latin typeface="+mn-ea"/>
                <a:ea typeface="+mn-ea"/>
              </a:rPr>
              <a:t>0.5</a:t>
            </a:r>
            <a:r>
              <a:rPr lang="en-US" altLang="zh-CN" sz="2400" kern="0" baseline="-25000" dirty="0">
                <a:solidFill>
                  <a:srgbClr val="000000"/>
                </a:solidFill>
                <a:latin typeface="+mn-ea"/>
                <a:ea typeface="+mn-ea"/>
              </a:rPr>
              <a:t>10</a:t>
            </a:r>
            <a:r>
              <a:rPr lang="zh-CN" altLang="en-US" sz="2400" kern="0" dirty="0">
                <a:solidFill>
                  <a:srgbClr val="000000"/>
                </a:solidFill>
                <a:latin typeface="+mn-ea"/>
                <a:ea typeface="+mn-ea"/>
              </a:rPr>
              <a:t>与－</a:t>
            </a:r>
            <a:r>
              <a:rPr lang="en-US" altLang="zh-CN" sz="2400" kern="0" dirty="0">
                <a:solidFill>
                  <a:srgbClr val="000000"/>
                </a:solidFill>
                <a:latin typeface="+mn-ea"/>
                <a:ea typeface="+mn-ea"/>
              </a:rPr>
              <a:t>0.4375</a:t>
            </a:r>
            <a:r>
              <a:rPr lang="en-US" altLang="zh-CN" sz="2400" kern="0" baseline="-25000" dirty="0">
                <a:solidFill>
                  <a:srgbClr val="000000"/>
                </a:solidFill>
                <a:latin typeface="+mn-ea"/>
                <a:ea typeface="+mn-ea"/>
              </a:rPr>
              <a:t>10</a:t>
            </a:r>
            <a:r>
              <a:rPr lang="zh-CN" altLang="en-US" sz="2400" kern="0" dirty="0">
                <a:solidFill>
                  <a:srgbClr val="000000"/>
                </a:solidFill>
                <a:latin typeface="+mn-ea"/>
                <a:ea typeface="+mn-ea"/>
              </a:rPr>
              <a:t>之积</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假设保留</a:t>
            </a:r>
            <a:r>
              <a:rPr lang="en-US" altLang="zh-CN" sz="2400" kern="0" dirty="0">
                <a:solidFill>
                  <a:srgbClr val="000000"/>
                </a:solidFill>
                <a:latin typeface="+mn-ea"/>
                <a:ea typeface="+mn-ea"/>
              </a:rPr>
              <a:t>4</a:t>
            </a:r>
            <a:r>
              <a:rPr lang="zh-CN" altLang="en-US" sz="2400" kern="0" dirty="0">
                <a:solidFill>
                  <a:srgbClr val="000000"/>
                </a:solidFill>
                <a:latin typeface="+mn-ea"/>
                <a:ea typeface="+mn-ea"/>
              </a:rPr>
              <a:t>位有效数位的精度</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a:t>
            </a:r>
          </a:p>
        </p:txBody>
      </p:sp>
      <p:sp>
        <p:nvSpPr>
          <p:cNvPr id="9" name="矩形 8"/>
          <p:cNvSpPr/>
          <p:nvPr/>
        </p:nvSpPr>
        <p:spPr>
          <a:xfrm>
            <a:off x="622599" y="2535660"/>
            <a:ext cx="5616624" cy="3490186"/>
          </a:xfrm>
          <a:prstGeom prst="rect">
            <a:avLst/>
          </a:prstGeom>
        </p:spPr>
        <p:txBody>
          <a:bodyPr wrap="square">
            <a:spAutoFit/>
          </a:bodyPr>
          <a:lstStyle/>
          <a:p>
            <a:pPr marL="179388" lvl="0" indent="-179388" algn="l" eaLnBrk="0" hangingPunct="0">
              <a:lnSpc>
                <a:spcPct val="120000"/>
              </a:lnSpc>
              <a:spcBef>
                <a:spcPts val="600"/>
              </a:spcBef>
            </a:pPr>
            <a:r>
              <a:rPr lang="zh-CN" altLang="en-US" sz="2400" kern="0" dirty="0">
                <a:solidFill>
                  <a:schemeClr val="accent3"/>
                </a:solidFill>
                <a:latin typeface="+mn-ea"/>
                <a:ea typeface="+mn-ea"/>
              </a:rPr>
              <a:t>解： </a:t>
            </a:r>
            <a:r>
              <a:rPr lang="en-US" altLang="zh-CN" sz="2400" kern="0" dirty="0">
                <a:solidFill>
                  <a:schemeClr val="accent3"/>
                </a:solidFill>
                <a:latin typeface="+mn-ea"/>
                <a:ea typeface="+mn-ea"/>
              </a:rPr>
              <a:t> </a:t>
            </a:r>
            <a:r>
              <a:rPr lang="en-US" altLang="zh-CN" sz="2400" kern="0" dirty="0">
                <a:solidFill>
                  <a:srgbClr val="000000"/>
                </a:solidFill>
                <a:latin typeface="+mn-ea"/>
                <a:ea typeface="+mn-ea"/>
              </a:rPr>
              <a:t>0.5</a:t>
            </a:r>
            <a:r>
              <a:rPr lang="en-US" altLang="zh-CN" sz="2400" kern="0" baseline="-25000" dirty="0">
                <a:solidFill>
                  <a:srgbClr val="000000"/>
                </a:solidFill>
                <a:latin typeface="+mn-ea"/>
                <a:ea typeface="+mn-ea"/>
              </a:rPr>
              <a:t>10 </a:t>
            </a:r>
            <a:r>
              <a:rPr lang="en-US" altLang="zh-CN" sz="2400" kern="0" dirty="0">
                <a:solidFill>
                  <a:srgbClr val="000000"/>
                </a:solidFill>
                <a:latin typeface="+mn-ea"/>
                <a:ea typeface="+mn-ea"/>
              </a:rPr>
              <a:t>= 1/2</a:t>
            </a:r>
            <a:r>
              <a:rPr lang="en-US" altLang="zh-CN" sz="2400" kern="0" baseline="-25000" dirty="0">
                <a:solidFill>
                  <a:srgbClr val="000000"/>
                </a:solidFill>
                <a:latin typeface="+mn-ea"/>
                <a:ea typeface="+mn-ea"/>
              </a:rPr>
              <a:t>10</a:t>
            </a:r>
            <a:r>
              <a:rPr lang="en-US" altLang="zh-CN" sz="2400" kern="0" dirty="0">
                <a:solidFill>
                  <a:srgbClr val="000000"/>
                </a:solidFill>
                <a:latin typeface="+mn-ea"/>
                <a:ea typeface="+mn-ea"/>
              </a:rPr>
              <a:t>=0.1</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=1.000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×2</a:t>
            </a:r>
            <a:r>
              <a:rPr lang="en-US" altLang="zh-CN" sz="2400" kern="0" baseline="30000" dirty="0">
                <a:solidFill>
                  <a:srgbClr val="000000"/>
                </a:solidFill>
                <a:latin typeface="+mn-ea"/>
                <a:ea typeface="+mn-ea"/>
              </a:rPr>
              <a:t>-1</a:t>
            </a:r>
          </a:p>
          <a:p>
            <a:pPr marL="179388" lvl="0" indent="-179388" algn="l" eaLnBrk="0" hangingPunct="0">
              <a:lnSpc>
                <a:spcPct val="120000"/>
              </a:lnSpc>
              <a:spcBef>
                <a:spcPts val="600"/>
              </a:spcBef>
            </a:pPr>
            <a:r>
              <a:rPr lang="zh-CN" altLang="en-US" sz="2400" kern="0" dirty="0">
                <a:solidFill>
                  <a:srgbClr val="000000"/>
                </a:solidFill>
                <a:latin typeface="+mn-ea"/>
                <a:ea typeface="+mn-ea"/>
              </a:rPr>
              <a:t>－</a:t>
            </a:r>
            <a:r>
              <a:rPr lang="en-US" altLang="zh-CN" sz="2400" kern="0" dirty="0">
                <a:solidFill>
                  <a:srgbClr val="000000"/>
                </a:solidFill>
                <a:latin typeface="+mn-ea"/>
                <a:ea typeface="+mn-ea"/>
              </a:rPr>
              <a:t>0.4375</a:t>
            </a:r>
            <a:r>
              <a:rPr lang="en-US" altLang="zh-CN" sz="2400" kern="0" baseline="-25000" dirty="0">
                <a:solidFill>
                  <a:srgbClr val="000000"/>
                </a:solidFill>
                <a:latin typeface="+mn-ea"/>
                <a:ea typeface="+mn-ea"/>
              </a:rPr>
              <a:t>10 </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7/16</a:t>
            </a:r>
            <a:r>
              <a:rPr lang="en-US" altLang="zh-CN" sz="2400" kern="0" baseline="-25000" dirty="0">
                <a:solidFill>
                  <a:srgbClr val="000000"/>
                </a:solidFill>
                <a:latin typeface="+mn-ea"/>
                <a:ea typeface="+mn-ea"/>
              </a:rPr>
              <a:t>10 </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0.0111</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1.110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×2</a:t>
            </a:r>
            <a:r>
              <a:rPr lang="en-US" altLang="zh-CN" sz="2400" kern="0" baseline="30000" dirty="0">
                <a:solidFill>
                  <a:srgbClr val="000000"/>
                </a:solidFill>
                <a:latin typeface="+mn-ea"/>
                <a:ea typeface="+mn-ea"/>
              </a:rPr>
              <a:t>-2</a:t>
            </a:r>
          </a:p>
          <a:p>
            <a:pPr marL="449263" lvl="1" indent="-90488" algn="l" eaLnBrk="0" hangingPunct="0">
              <a:lnSpc>
                <a:spcPct val="120000"/>
              </a:lnSpc>
              <a:spcBef>
                <a:spcPts val="600"/>
              </a:spcBef>
              <a:buFont typeface="Wingdings" panose="05000000000000000000" pitchFamily="2" charset="2"/>
              <a:buChar char="n"/>
            </a:pPr>
            <a:r>
              <a:rPr lang="zh-CN" altLang="en-US" sz="2400" kern="0" dirty="0">
                <a:solidFill>
                  <a:srgbClr val="000000"/>
                </a:solidFill>
                <a:latin typeface="+mn-ea"/>
                <a:ea typeface="+mn-ea"/>
              </a:rPr>
              <a:t>阶码相加： －</a:t>
            </a:r>
            <a:r>
              <a:rPr lang="en-US" altLang="zh-CN" sz="2400" kern="0" dirty="0">
                <a:solidFill>
                  <a:srgbClr val="000000"/>
                </a:solidFill>
                <a:latin typeface="+mn-ea"/>
                <a:ea typeface="+mn-ea"/>
              </a:rPr>
              <a:t>1</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2) =</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3</a:t>
            </a:r>
          </a:p>
          <a:p>
            <a:pPr marL="449263" lvl="1" indent="-90488" algn="l" eaLnBrk="0" hangingPunct="0">
              <a:lnSpc>
                <a:spcPct val="120000"/>
              </a:lnSpc>
              <a:spcBef>
                <a:spcPts val="600"/>
              </a:spcBef>
              <a:buFont typeface="Wingdings" panose="05000000000000000000" pitchFamily="2" charset="2"/>
              <a:buChar char="n"/>
            </a:pPr>
            <a:r>
              <a:rPr lang="zh-CN" altLang="en-US" sz="2400" kern="0" dirty="0">
                <a:solidFill>
                  <a:srgbClr val="000000"/>
                </a:solidFill>
                <a:latin typeface="+mn-ea"/>
                <a:ea typeface="+mn-ea"/>
              </a:rPr>
              <a:t>尾数相乘：</a:t>
            </a:r>
            <a:r>
              <a:rPr lang="en-US" altLang="zh-CN" sz="2400" kern="0" dirty="0">
                <a:solidFill>
                  <a:srgbClr val="000000"/>
                </a:solidFill>
                <a:latin typeface="+mn-ea"/>
                <a:ea typeface="+mn-ea"/>
              </a:rPr>
              <a:t> 1.000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×1.110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=1.110000</a:t>
            </a:r>
            <a:r>
              <a:rPr lang="en-US" altLang="zh-CN" sz="2400" kern="0" baseline="-25000" dirty="0">
                <a:solidFill>
                  <a:srgbClr val="000000"/>
                </a:solidFill>
                <a:latin typeface="+mn-ea"/>
                <a:ea typeface="+mn-ea"/>
              </a:rPr>
              <a:t>2</a:t>
            </a:r>
          </a:p>
          <a:p>
            <a:pPr marL="449263" lvl="1" indent="-90488" algn="l" eaLnBrk="0" hangingPunct="0">
              <a:lnSpc>
                <a:spcPct val="120000"/>
              </a:lnSpc>
              <a:spcBef>
                <a:spcPts val="600"/>
              </a:spcBef>
            </a:pPr>
            <a:r>
              <a:rPr lang="zh-CN" altLang="en-US" sz="2400" kern="0" dirty="0">
                <a:solidFill>
                  <a:srgbClr val="000000"/>
                </a:solidFill>
                <a:latin typeface="+mn-ea"/>
                <a:ea typeface="+mn-ea"/>
              </a:rPr>
              <a:t>	</a:t>
            </a:r>
            <a:r>
              <a:rPr lang="en-US" altLang="zh-CN" sz="2400" kern="0" dirty="0">
                <a:solidFill>
                  <a:srgbClr val="000000"/>
                </a:solidFill>
                <a:latin typeface="+mn-ea"/>
                <a:ea typeface="+mn-ea"/>
              </a:rPr>
              <a:t>	</a:t>
            </a:r>
            <a:r>
              <a:rPr lang="zh-CN" altLang="en-US" sz="2400" kern="0" dirty="0">
                <a:solidFill>
                  <a:srgbClr val="000000"/>
                </a:solidFill>
                <a:latin typeface="+mn-ea"/>
                <a:ea typeface="+mn-ea"/>
              </a:rPr>
              <a:t>乘积为：</a:t>
            </a:r>
            <a:r>
              <a:rPr lang="en-US" altLang="zh-CN" sz="2400" kern="0" dirty="0">
                <a:solidFill>
                  <a:srgbClr val="000000"/>
                </a:solidFill>
                <a:latin typeface="+mn-ea"/>
                <a:ea typeface="+mn-ea"/>
              </a:rPr>
              <a:t>1.110000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×2</a:t>
            </a:r>
            <a:r>
              <a:rPr lang="en-US" altLang="zh-CN" sz="2400" kern="0" baseline="30000" dirty="0">
                <a:solidFill>
                  <a:srgbClr val="000000"/>
                </a:solidFill>
                <a:latin typeface="+mn-ea"/>
                <a:ea typeface="+mn-ea"/>
              </a:rPr>
              <a:t>-3</a:t>
            </a:r>
            <a:r>
              <a:rPr lang="zh-CN" altLang="en-US" sz="2400" kern="0" dirty="0">
                <a:solidFill>
                  <a:srgbClr val="000000"/>
                </a:solidFill>
                <a:latin typeface="+mn-ea"/>
                <a:ea typeface="+mn-ea"/>
              </a:rPr>
              <a:t> </a:t>
            </a:r>
          </a:p>
        </p:txBody>
      </p:sp>
      <p:sp>
        <p:nvSpPr>
          <p:cNvPr id="10" name="矩形 9"/>
          <p:cNvSpPr/>
          <p:nvPr/>
        </p:nvSpPr>
        <p:spPr>
          <a:xfrm>
            <a:off x="5996342" y="1124744"/>
            <a:ext cx="5499464" cy="5127558"/>
          </a:xfrm>
          <a:prstGeom prst="rect">
            <a:avLst/>
          </a:prstGeom>
        </p:spPr>
        <p:txBody>
          <a:bodyPr wrap="square">
            <a:spAutoFit/>
          </a:bodyPr>
          <a:lstStyle/>
          <a:p>
            <a:pPr marL="449263" lvl="1" indent="-90488" algn="l" eaLnBrk="0" hangingPunct="0">
              <a:lnSpc>
                <a:spcPct val="120000"/>
              </a:lnSpc>
              <a:spcBef>
                <a:spcPts val="600"/>
              </a:spcBef>
              <a:buFont typeface="Wingdings" panose="05000000000000000000" pitchFamily="2" charset="2"/>
              <a:buChar char="n"/>
            </a:pPr>
            <a:r>
              <a:rPr lang="zh-CN" altLang="en-US" sz="2400" kern="0" dirty="0">
                <a:solidFill>
                  <a:srgbClr val="000000"/>
                </a:solidFill>
                <a:latin typeface="+mn-ea"/>
                <a:ea typeface="+mn-ea"/>
              </a:rPr>
              <a:t>规格化并判溢出：</a:t>
            </a:r>
            <a:endParaRPr lang="en-US" altLang="zh-CN" sz="2400" kern="0" dirty="0">
              <a:solidFill>
                <a:srgbClr val="000000"/>
              </a:solidFill>
              <a:latin typeface="+mn-ea"/>
              <a:ea typeface="+mn-ea"/>
            </a:endParaRPr>
          </a:p>
          <a:p>
            <a:pPr marL="358775" lvl="1" algn="l" eaLnBrk="0" hangingPunct="0">
              <a:lnSpc>
                <a:spcPct val="120000"/>
              </a:lnSpc>
              <a:spcBef>
                <a:spcPts val="600"/>
              </a:spcBef>
            </a:pPr>
            <a:r>
              <a:rPr lang="en-US" altLang="zh-CN" sz="2400" kern="0" dirty="0">
                <a:solidFill>
                  <a:srgbClr val="000000"/>
                </a:solidFill>
                <a:latin typeface="+mn-ea"/>
                <a:ea typeface="+mn-ea"/>
              </a:rPr>
              <a:t>   </a:t>
            </a:r>
            <a:r>
              <a:rPr lang="zh-CN" altLang="en-US" sz="2400" kern="0" dirty="0">
                <a:solidFill>
                  <a:srgbClr val="000000"/>
                </a:solidFill>
                <a:latin typeface="+mn-ea"/>
                <a:ea typeface="+mn-ea"/>
              </a:rPr>
              <a:t>尾数</a:t>
            </a:r>
            <a:r>
              <a:rPr lang="en-US" altLang="zh-CN" sz="2400" kern="0" dirty="0">
                <a:solidFill>
                  <a:srgbClr val="000000"/>
                </a:solidFill>
                <a:latin typeface="+mn-ea"/>
                <a:ea typeface="+mn-ea"/>
              </a:rPr>
              <a:t>1.110000</a:t>
            </a:r>
            <a:r>
              <a:rPr lang="zh-CN" altLang="en-US" sz="2400" kern="0" dirty="0">
                <a:solidFill>
                  <a:srgbClr val="000000"/>
                </a:solidFill>
                <a:latin typeface="+mn-ea"/>
                <a:ea typeface="+mn-ea"/>
              </a:rPr>
              <a:t>已是规格化数</a:t>
            </a:r>
            <a:r>
              <a:rPr lang="en-US" altLang="zh-CN" sz="2400" kern="0" dirty="0">
                <a:solidFill>
                  <a:srgbClr val="000000"/>
                </a:solidFill>
                <a:latin typeface="+mn-ea"/>
                <a:ea typeface="+mn-ea"/>
              </a:rPr>
              <a:t>,   </a:t>
            </a:r>
            <a:r>
              <a:rPr lang="zh-CN" altLang="en-US" sz="2400" kern="0" dirty="0">
                <a:solidFill>
                  <a:srgbClr val="000000"/>
                </a:solidFill>
                <a:latin typeface="+mn-ea"/>
                <a:ea typeface="+mn-ea"/>
              </a:rPr>
              <a:t>且</a:t>
            </a:r>
            <a:r>
              <a:rPr lang="en-US" altLang="zh-CN" sz="2400" kern="0" dirty="0">
                <a:solidFill>
                  <a:srgbClr val="000000"/>
                </a:solidFill>
                <a:latin typeface="+mn-ea"/>
                <a:ea typeface="+mn-ea"/>
              </a:rPr>
              <a:t>127≥-3≥-126</a:t>
            </a:r>
            <a:r>
              <a:rPr lang="zh-CN" altLang="zh-CN" sz="2400" kern="0" dirty="0">
                <a:solidFill>
                  <a:srgbClr val="000000"/>
                </a:solidFill>
                <a:latin typeface="+mn-ea"/>
                <a:ea typeface="+mn-ea"/>
              </a:rPr>
              <a:t>，</a:t>
            </a:r>
            <a:r>
              <a:rPr lang="zh-CN" altLang="en-US" sz="2400" kern="0" dirty="0">
                <a:solidFill>
                  <a:srgbClr val="000000"/>
                </a:solidFill>
                <a:latin typeface="+mn-ea"/>
                <a:ea typeface="+mn-ea"/>
              </a:rPr>
              <a:t>没有溢出！</a:t>
            </a:r>
          </a:p>
          <a:p>
            <a:pPr marL="449263" lvl="1" indent="-90488" algn="l" eaLnBrk="0" hangingPunct="0">
              <a:lnSpc>
                <a:spcPct val="120000"/>
              </a:lnSpc>
              <a:spcBef>
                <a:spcPts val="600"/>
              </a:spcBef>
              <a:buFont typeface="Wingdings" panose="05000000000000000000" pitchFamily="2" charset="2"/>
              <a:buChar char="n"/>
            </a:pPr>
            <a:r>
              <a:rPr lang="zh-CN" altLang="en-US" sz="2400" kern="0" dirty="0">
                <a:solidFill>
                  <a:srgbClr val="000000"/>
                </a:solidFill>
                <a:latin typeface="+mn-ea"/>
                <a:ea typeface="+mn-ea"/>
              </a:rPr>
              <a:t>舍入：</a:t>
            </a:r>
            <a:r>
              <a:rPr lang="en-US" altLang="zh-CN" sz="2400" kern="0" dirty="0">
                <a:solidFill>
                  <a:srgbClr val="000000"/>
                </a:solidFill>
                <a:latin typeface="+mn-ea"/>
                <a:ea typeface="+mn-ea"/>
              </a:rPr>
              <a:t>1.110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×2</a:t>
            </a:r>
            <a:r>
              <a:rPr lang="en-US" altLang="zh-CN" sz="2400" kern="0" baseline="30000" dirty="0">
                <a:solidFill>
                  <a:srgbClr val="000000"/>
                </a:solidFill>
                <a:latin typeface="+mn-ea"/>
                <a:ea typeface="+mn-ea"/>
              </a:rPr>
              <a:t>-3</a:t>
            </a:r>
          </a:p>
          <a:p>
            <a:pPr marL="449263" lvl="1" indent="-90488" algn="l" eaLnBrk="0" hangingPunct="0">
              <a:lnSpc>
                <a:spcPct val="120000"/>
              </a:lnSpc>
              <a:spcBef>
                <a:spcPts val="600"/>
              </a:spcBef>
              <a:buFont typeface="Wingdings" panose="05000000000000000000" pitchFamily="2" charset="2"/>
              <a:buChar char="n"/>
            </a:pPr>
            <a:r>
              <a:rPr lang="zh-CN" altLang="en-US" sz="2400" kern="0" dirty="0">
                <a:solidFill>
                  <a:srgbClr val="000000"/>
                </a:solidFill>
                <a:latin typeface="+mn-ea"/>
                <a:ea typeface="+mn-ea"/>
              </a:rPr>
              <a:t>确定符号位：</a:t>
            </a:r>
            <a:endParaRPr lang="en-US" altLang="zh-CN" sz="2400" kern="0" dirty="0">
              <a:solidFill>
                <a:srgbClr val="000000"/>
              </a:solidFill>
              <a:latin typeface="+mn-ea"/>
              <a:ea typeface="+mn-ea"/>
            </a:endParaRPr>
          </a:p>
          <a:p>
            <a:pPr marL="358775" lvl="1" algn="l" eaLnBrk="0" hangingPunct="0">
              <a:lnSpc>
                <a:spcPct val="120000"/>
              </a:lnSpc>
              <a:spcBef>
                <a:spcPts val="600"/>
              </a:spcBef>
            </a:pPr>
            <a:r>
              <a:rPr lang="en-US" altLang="zh-CN" sz="2400" kern="0" dirty="0">
                <a:solidFill>
                  <a:srgbClr val="000000"/>
                </a:solidFill>
                <a:latin typeface="+mn-ea"/>
                <a:ea typeface="+mn-ea"/>
              </a:rPr>
              <a:t>   </a:t>
            </a:r>
            <a:r>
              <a:rPr lang="zh-CN" altLang="en-US" sz="2400" kern="0" dirty="0">
                <a:solidFill>
                  <a:srgbClr val="000000"/>
                </a:solidFill>
                <a:latin typeface="+mn-ea"/>
                <a:ea typeface="+mn-ea"/>
              </a:rPr>
              <a:t>乘积为负数，－</a:t>
            </a:r>
            <a:r>
              <a:rPr lang="en-US" altLang="zh-CN" sz="2400" kern="0" dirty="0">
                <a:solidFill>
                  <a:srgbClr val="000000"/>
                </a:solidFill>
                <a:latin typeface="+mn-ea"/>
                <a:ea typeface="+mn-ea"/>
              </a:rPr>
              <a:t>1.110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×2</a:t>
            </a:r>
            <a:r>
              <a:rPr lang="en-US" altLang="zh-CN" sz="2400" kern="0" baseline="30000" dirty="0">
                <a:solidFill>
                  <a:srgbClr val="000000"/>
                </a:solidFill>
                <a:latin typeface="+mn-ea"/>
                <a:ea typeface="+mn-ea"/>
              </a:rPr>
              <a:t>-3</a:t>
            </a:r>
            <a:endParaRPr lang="en-US" altLang="zh-CN" sz="2400" kern="0" dirty="0">
              <a:solidFill>
                <a:srgbClr val="000000"/>
              </a:solidFill>
              <a:latin typeface="+mn-ea"/>
              <a:ea typeface="+mn-ea"/>
            </a:endParaRPr>
          </a:p>
          <a:p>
            <a:pPr marL="358775" lvl="1" algn="l" eaLnBrk="0" hangingPunct="0">
              <a:lnSpc>
                <a:spcPct val="120000"/>
              </a:lnSpc>
              <a:spcBef>
                <a:spcPts val="600"/>
              </a:spcBef>
            </a:pPr>
            <a:r>
              <a:rPr lang="zh-CN" altLang="en-US" sz="2400" kern="0" dirty="0">
                <a:solidFill>
                  <a:srgbClr val="0000CC"/>
                </a:solidFill>
                <a:latin typeface="+mn-ea"/>
                <a:ea typeface="+mn-ea"/>
              </a:rPr>
              <a:t>所以浮点乘法结果： </a:t>
            </a:r>
            <a:endParaRPr lang="en-US" altLang="zh-CN" sz="2400" kern="0" dirty="0">
              <a:solidFill>
                <a:srgbClr val="0000CC"/>
              </a:solidFill>
              <a:latin typeface="+mn-ea"/>
              <a:ea typeface="+mn-ea"/>
            </a:endParaRPr>
          </a:p>
          <a:p>
            <a:pPr marL="449263" lvl="1" indent="-90488" algn="l" eaLnBrk="0" hangingPunct="0">
              <a:lnSpc>
                <a:spcPct val="120000"/>
              </a:lnSpc>
              <a:spcBef>
                <a:spcPts val="600"/>
              </a:spcBef>
            </a:pPr>
            <a:r>
              <a:rPr lang="en-US" altLang="zh-CN" sz="2400" kern="0" dirty="0">
                <a:solidFill>
                  <a:srgbClr val="0000CC"/>
                </a:solidFill>
                <a:latin typeface="+mn-ea"/>
                <a:ea typeface="+mn-ea"/>
              </a:rPr>
              <a:t>		</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1.110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×2</a:t>
            </a:r>
            <a:r>
              <a:rPr lang="en-US" altLang="zh-CN" sz="2400" kern="0" baseline="30000" dirty="0">
                <a:solidFill>
                  <a:srgbClr val="000000"/>
                </a:solidFill>
                <a:latin typeface="+mn-ea"/>
                <a:ea typeface="+mn-ea"/>
              </a:rPr>
              <a:t>-3  </a:t>
            </a:r>
            <a:r>
              <a:rPr lang="en-US" altLang="zh-CN" sz="2400" kern="0" dirty="0">
                <a:solidFill>
                  <a:srgbClr val="000000"/>
                </a:solidFill>
                <a:latin typeface="+mn-ea"/>
                <a:ea typeface="+mn-ea"/>
              </a:rPr>
              <a:t>= </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0.00111</a:t>
            </a:r>
            <a:r>
              <a:rPr lang="en-US" altLang="zh-CN" sz="2400" kern="0" baseline="-25000" dirty="0">
                <a:solidFill>
                  <a:srgbClr val="000000"/>
                </a:solidFill>
                <a:latin typeface="+mn-ea"/>
                <a:ea typeface="+mn-ea"/>
              </a:rPr>
              <a:t>2 </a:t>
            </a:r>
          </a:p>
          <a:p>
            <a:pPr marL="449263" lvl="1" indent="-90488" algn="l" eaLnBrk="0" hangingPunct="0">
              <a:lnSpc>
                <a:spcPct val="120000"/>
              </a:lnSpc>
              <a:spcBef>
                <a:spcPts val="600"/>
              </a:spcBef>
            </a:pPr>
            <a:r>
              <a:rPr lang="en-US" altLang="zh-CN" sz="2400" kern="0" dirty="0">
                <a:solidFill>
                  <a:srgbClr val="000000"/>
                </a:solidFill>
                <a:latin typeface="+mn-ea"/>
                <a:ea typeface="+mn-ea"/>
              </a:rPr>
              <a:t>				   = </a:t>
            </a:r>
            <a:r>
              <a:rPr lang="zh-CN" altLang="en-US" sz="2400" kern="0" dirty="0">
                <a:solidFill>
                  <a:srgbClr val="000000"/>
                </a:solidFill>
                <a:latin typeface="+mn-ea"/>
                <a:ea typeface="+mn-ea"/>
              </a:rPr>
              <a:t>－ </a:t>
            </a:r>
            <a:r>
              <a:rPr lang="en-US" altLang="zh-CN" sz="2400" kern="0" dirty="0">
                <a:solidFill>
                  <a:srgbClr val="000000"/>
                </a:solidFill>
                <a:latin typeface="+mn-ea"/>
                <a:ea typeface="+mn-ea"/>
              </a:rPr>
              <a:t>7/32</a:t>
            </a:r>
            <a:r>
              <a:rPr lang="en-US" altLang="zh-CN" sz="2400" kern="0" baseline="-25000" dirty="0">
                <a:solidFill>
                  <a:srgbClr val="000000"/>
                </a:solidFill>
                <a:latin typeface="+mn-ea"/>
                <a:ea typeface="+mn-ea"/>
              </a:rPr>
              <a:t>10</a:t>
            </a:r>
            <a:r>
              <a:rPr lang="en-US" altLang="zh-CN" sz="2400" kern="0" dirty="0">
                <a:solidFill>
                  <a:srgbClr val="000000"/>
                </a:solidFill>
                <a:latin typeface="+mn-ea"/>
                <a:ea typeface="+mn-ea"/>
              </a:rPr>
              <a:t> </a:t>
            </a:r>
          </a:p>
          <a:p>
            <a:pPr marL="449263" lvl="1" indent="-90488" algn="l" eaLnBrk="0" hangingPunct="0">
              <a:lnSpc>
                <a:spcPct val="120000"/>
              </a:lnSpc>
              <a:spcBef>
                <a:spcPts val="600"/>
              </a:spcBef>
            </a:pPr>
            <a:r>
              <a:rPr lang="en-US" altLang="zh-CN" sz="2400" kern="0" dirty="0">
                <a:solidFill>
                  <a:srgbClr val="000000"/>
                </a:solidFill>
                <a:latin typeface="+mn-ea"/>
                <a:ea typeface="+mn-ea"/>
              </a:rPr>
              <a:t>				   =</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0.21875</a:t>
            </a:r>
            <a:r>
              <a:rPr lang="en-US" altLang="zh-CN" sz="2400" kern="0" baseline="-25000" dirty="0">
                <a:solidFill>
                  <a:srgbClr val="000000"/>
                </a:solidFill>
                <a:latin typeface="+mn-ea"/>
                <a:ea typeface="+mn-ea"/>
              </a:rPr>
              <a:t>10</a:t>
            </a:r>
            <a:endParaRPr lang="zh-CN" altLang="en-US" sz="2400" kern="0" baseline="-25000" dirty="0">
              <a:solidFill>
                <a:srgbClr val="000000"/>
              </a:solidFill>
              <a:latin typeface="+mn-ea"/>
              <a:ea typeface="+mn-ea"/>
            </a:endParaRPr>
          </a:p>
        </p:txBody>
      </p:sp>
      <p:cxnSp>
        <p:nvCxnSpPr>
          <p:cNvPr id="8"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1"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90743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Effect transition="in" filter="fade">
                                      <p:cBhvr>
                                        <p:cTn id="16" dur="500"/>
                                        <p:tgtEl>
                                          <p:spTgt spid="1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fade">
                                      <p:cBhvr>
                                        <p:cTn id="21" dur="500"/>
                                        <p:tgtEl>
                                          <p:spTgt spid="10">
                                            <p:txEl>
                                              <p:pRg st="3" end="3"/>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fade">
                                      <p:cBhvr>
                                        <p:cTn id="25" dur="500"/>
                                        <p:tgtEl>
                                          <p:spTgt spid="1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xEl>
                                              <p:pRg st="5" end="5"/>
                                            </p:txEl>
                                          </p:spTgt>
                                        </p:tgtEl>
                                        <p:attrNameLst>
                                          <p:attrName>style.visibility</p:attrName>
                                        </p:attrNameLst>
                                      </p:cBhvr>
                                      <p:to>
                                        <p:strVal val="visible"/>
                                      </p:to>
                                    </p:set>
                                    <p:animEffect transition="in" filter="fade">
                                      <p:cBhvr>
                                        <p:cTn id="30" dur="500"/>
                                        <p:tgtEl>
                                          <p:spTgt spid="10">
                                            <p:txEl>
                                              <p:pRg st="5" end="5"/>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0">
                                            <p:txEl>
                                              <p:pRg st="6" end="6"/>
                                            </p:txEl>
                                          </p:spTgt>
                                        </p:tgtEl>
                                        <p:attrNameLst>
                                          <p:attrName>style.visibility</p:attrName>
                                        </p:attrNameLst>
                                      </p:cBhvr>
                                      <p:to>
                                        <p:strVal val="visible"/>
                                      </p:to>
                                    </p:set>
                                    <p:animEffect transition="in" filter="fade">
                                      <p:cBhvr>
                                        <p:cTn id="34" dur="500"/>
                                        <p:tgtEl>
                                          <p:spTgt spid="10">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fade">
                                      <p:cBhvr>
                                        <p:cTn id="37" dur="500"/>
                                        <p:tgtEl>
                                          <p:spTgt spid="10">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xEl>
                                              <p:pRg st="8" end="8"/>
                                            </p:txEl>
                                          </p:spTgt>
                                        </p:tgtEl>
                                        <p:attrNameLst>
                                          <p:attrName>style.visibility</p:attrName>
                                        </p:attrNameLst>
                                      </p:cBhvr>
                                      <p:to>
                                        <p:strVal val="visible"/>
                                      </p:to>
                                    </p:set>
                                    <p:animEffect transition="in" filter="fade">
                                      <p:cBhvr>
                                        <p:cTn id="40"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浮点数除法实例</a:t>
            </a:r>
          </a:p>
        </p:txBody>
      </p:sp>
      <p:sp>
        <p:nvSpPr>
          <p:cNvPr id="7" name="矩形 6"/>
          <p:cNvSpPr/>
          <p:nvPr/>
        </p:nvSpPr>
        <p:spPr>
          <a:xfrm>
            <a:off x="622598" y="1196752"/>
            <a:ext cx="5544616" cy="1311128"/>
          </a:xfrm>
          <a:prstGeom prst="rect">
            <a:avLst/>
          </a:prstGeom>
        </p:spPr>
        <p:txBody>
          <a:bodyPr wrap="square">
            <a:spAutoFit/>
          </a:bodyPr>
          <a:lstStyle/>
          <a:p>
            <a:pPr marL="179388" lvl="0" indent="-179388" algn="l" eaLnBrk="0" hangingPunct="0">
              <a:lnSpc>
                <a:spcPct val="110000"/>
              </a:lnSpc>
              <a:spcBef>
                <a:spcPts val="600"/>
              </a:spcBef>
            </a:pPr>
            <a:r>
              <a:rPr lang="zh-CN" altLang="en-US" sz="2400" kern="0" dirty="0">
                <a:solidFill>
                  <a:srgbClr val="000000"/>
                </a:solidFill>
                <a:latin typeface="+mn-ea"/>
                <a:ea typeface="+mn-ea"/>
              </a:rPr>
              <a:t>例：用二进制的形式求出浮点数</a:t>
            </a:r>
            <a:r>
              <a:rPr lang="en-US" altLang="zh-CN" sz="2400" kern="0" dirty="0">
                <a:solidFill>
                  <a:srgbClr val="000000"/>
                </a:solidFill>
                <a:latin typeface="+mn-ea"/>
                <a:ea typeface="+mn-ea"/>
              </a:rPr>
              <a:t>0.5</a:t>
            </a:r>
            <a:r>
              <a:rPr lang="en-US" altLang="zh-CN" sz="2400" kern="0" baseline="-25000" dirty="0">
                <a:solidFill>
                  <a:srgbClr val="000000"/>
                </a:solidFill>
                <a:latin typeface="+mn-ea"/>
                <a:ea typeface="+mn-ea"/>
              </a:rPr>
              <a:t>10</a:t>
            </a:r>
            <a:r>
              <a:rPr lang="zh-CN" altLang="en-US" sz="2400" kern="0" dirty="0">
                <a:solidFill>
                  <a:srgbClr val="000000"/>
                </a:solidFill>
                <a:latin typeface="+mn-ea"/>
                <a:ea typeface="+mn-ea"/>
              </a:rPr>
              <a:t>与－</a:t>
            </a:r>
            <a:r>
              <a:rPr lang="en-US" altLang="zh-CN" sz="2400" kern="0" dirty="0">
                <a:solidFill>
                  <a:srgbClr val="000000"/>
                </a:solidFill>
                <a:latin typeface="+mn-ea"/>
                <a:ea typeface="+mn-ea"/>
              </a:rPr>
              <a:t>0.4375</a:t>
            </a:r>
            <a:r>
              <a:rPr lang="en-US" altLang="zh-CN" sz="2400" kern="0" baseline="-25000" dirty="0">
                <a:solidFill>
                  <a:srgbClr val="000000"/>
                </a:solidFill>
                <a:latin typeface="+mn-ea"/>
                <a:ea typeface="+mn-ea"/>
              </a:rPr>
              <a:t>10</a:t>
            </a:r>
            <a:r>
              <a:rPr lang="zh-CN" altLang="en-US" sz="2400" kern="0" dirty="0">
                <a:solidFill>
                  <a:srgbClr val="000000"/>
                </a:solidFill>
                <a:latin typeface="+mn-ea"/>
                <a:ea typeface="+mn-ea"/>
              </a:rPr>
              <a:t>的商</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假设保留</a:t>
            </a:r>
            <a:r>
              <a:rPr lang="en-US" altLang="zh-CN" sz="2400" kern="0" dirty="0">
                <a:solidFill>
                  <a:srgbClr val="000000"/>
                </a:solidFill>
                <a:latin typeface="+mn-ea"/>
                <a:ea typeface="+mn-ea"/>
              </a:rPr>
              <a:t>4</a:t>
            </a:r>
            <a:r>
              <a:rPr lang="zh-CN" altLang="en-US" sz="2400" kern="0" dirty="0">
                <a:solidFill>
                  <a:srgbClr val="000000"/>
                </a:solidFill>
                <a:latin typeface="+mn-ea"/>
                <a:ea typeface="+mn-ea"/>
              </a:rPr>
              <a:t>位有效数位的精度</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a:t>
            </a:r>
          </a:p>
        </p:txBody>
      </p:sp>
      <p:sp>
        <p:nvSpPr>
          <p:cNvPr id="9" name="矩形 8"/>
          <p:cNvSpPr/>
          <p:nvPr/>
        </p:nvSpPr>
        <p:spPr>
          <a:xfrm>
            <a:off x="622599" y="2535660"/>
            <a:ext cx="5616624" cy="3490186"/>
          </a:xfrm>
          <a:prstGeom prst="rect">
            <a:avLst/>
          </a:prstGeom>
        </p:spPr>
        <p:txBody>
          <a:bodyPr wrap="square">
            <a:spAutoFit/>
          </a:bodyPr>
          <a:lstStyle/>
          <a:p>
            <a:pPr marL="179388" lvl="0" indent="-179388" algn="l" eaLnBrk="0" hangingPunct="0">
              <a:lnSpc>
                <a:spcPct val="120000"/>
              </a:lnSpc>
              <a:spcBef>
                <a:spcPts val="600"/>
              </a:spcBef>
            </a:pPr>
            <a:r>
              <a:rPr lang="zh-CN" altLang="en-US" sz="2400" kern="0" dirty="0">
                <a:solidFill>
                  <a:srgbClr val="0000FF"/>
                </a:solidFill>
                <a:latin typeface="+mn-ea"/>
                <a:ea typeface="+mn-ea"/>
              </a:rPr>
              <a:t>解： </a:t>
            </a:r>
            <a:r>
              <a:rPr lang="en-US" altLang="zh-CN" sz="2400" kern="0" dirty="0">
                <a:solidFill>
                  <a:srgbClr val="0000FF"/>
                </a:solidFill>
                <a:latin typeface="+mn-ea"/>
                <a:ea typeface="+mn-ea"/>
              </a:rPr>
              <a:t> </a:t>
            </a:r>
            <a:r>
              <a:rPr lang="en-US" altLang="zh-CN" sz="2400" kern="0" dirty="0">
                <a:solidFill>
                  <a:srgbClr val="000000"/>
                </a:solidFill>
                <a:latin typeface="+mn-ea"/>
                <a:ea typeface="+mn-ea"/>
              </a:rPr>
              <a:t>0.5</a:t>
            </a:r>
            <a:r>
              <a:rPr lang="en-US" altLang="zh-CN" sz="2400" kern="0" baseline="-25000" dirty="0">
                <a:solidFill>
                  <a:srgbClr val="000000"/>
                </a:solidFill>
                <a:latin typeface="+mn-ea"/>
                <a:ea typeface="+mn-ea"/>
              </a:rPr>
              <a:t>10 </a:t>
            </a:r>
            <a:r>
              <a:rPr lang="en-US" altLang="zh-CN" sz="2400" kern="0" dirty="0">
                <a:solidFill>
                  <a:srgbClr val="000000"/>
                </a:solidFill>
                <a:latin typeface="+mn-ea"/>
                <a:ea typeface="+mn-ea"/>
              </a:rPr>
              <a:t>=1/2</a:t>
            </a:r>
            <a:r>
              <a:rPr lang="en-US" altLang="zh-CN" sz="2400" kern="0" baseline="-25000" dirty="0">
                <a:solidFill>
                  <a:srgbClr val="000000"/>
                </a:solidFill>
                <a:latin typeface="+mn-ea"/>
                <a:ea typeface="+mn-ea"/>
              </a:rPr>
              <a:t>10</a:t>
            </a:r>
            <a:r>
              <a:rPr lang="en-US" altLang="zh-CN" sz="2400" kern="0" dirty="0">
                <a:solidFill>
                  <a:srgbClr val="000000"/>
                </a:solidFill>
                <a:latin typeface="+mn-ea"/>
                <a:ea typeface="+mn-ea"/>
              </a:rPr>
              <a:t>=0.1</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=1.000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×2</a:t>
            </a:r>
            <a:r>
              <a:rPr lang="en-US" altLang="zh-CN" sz="2400" kern="0" baseline="30000" dirty="0">
                <a:solidFill>
                  <a:srgbClr val="000000"/>
                </a:solidFill>
                <a:latin typeface="+mn-ea"/>
                <a:ea typeface="+mn-ea"/>
              </a:rPr>
              <a:t>-1</a:t>
            </a:r>
          </a:p>
          <a:p>
            <a:pPr marL="179388" lvl="0" indent="-179388" algn="l" eaLnBrk="0" hangingPunct="0">
              <a:lnSpc>
                <a:spcPct val="120000"/>
              </a:lnSpc>
              <a:spcBef>
                <a:spcPts val="600"/>
              </a:spcBef>
            </a:pPr>
            <a:r>
              <a:rPr lang="zh-CN" altLang="en-US" sz="2400" kern="0" dirty="0">
                <a:solidFill>
                  <a:srgbClr val="000000"/>
                </a:solidFill>
                <a:latin typeface="+mn-ea"/>
                <a:ea typeface="+mn-ea"/>
              </a:rPr>
              <a:t>－</a:t>
            </a:r>
            <a:r>
              <a:rPr lang="en-US" altLang="zh-CN" sz="2400" kern="0" dirty="0">
                <a:solidFill>
                  <a:srgbClr val="000000"/>
                </a:solidFill>
                <a:latin typeface="+mn-ea"/>
                <a:ea typeface="+mn-ea"/>
              </a:rPr>
              <a:t>0.4375</a:t>
            </a:r>
            <a:r>
              <a:rPr lang="en-US" altLang="zh-CN" sz="2400" kern="0" baseline="-25000" dirty="0">
                <a:solidFill>
                  <a:srgbClr val="000000"/>
                </a:solidFill>
                <a:latin typeface="+mn-ea"/>
                <a:ea typeface="+mn-ea"/>
              </a:rPr>
              <a:t>10 </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7/16</a:t>
            </a:r>
            <a:r>
              <a:rPr lang="en-US" altLang="zh-CN" sz="2400" kern="0" baseline="-25000" dirty="0">
                <a:solidFill>
                  <a:srgbClr val="000000"/>
                </a:solidFill>
                <a:latin typeface="+mn-ea"/>
                <a:ea typeface="+mn-ea"/>
              </a:rPr>
              <a:t>10</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0.0111</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1.110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×2</a:t>
            </a:r>
            <a:r>
              <a:rPr lang="en-US" altLang="zh-CN" sz="2400" kern="0" baseline="30000" dirty="0">
                <a:solidFill>
                  <a:srgbClr val="000000"/>
                </a:solidFill>
                <a:latin typeface="+mn-ea"/>
                <a:ea typeface="+mn-ea"/>
              </a:rPr>
              <a:t>-2</a:t>
            </a:r>
          </a:p>
          <a:p>
            <a:pPr marL="449263" lvl="1" indent="-90488" algn="l" eaLnBrk="0" hangingPunct="0">
              <a:lnSpc>
                <a:spcPct val="120000"/>
              </a:lnSpc>
              <a:spcBef>
                <a:spcPts val="600"/>
              </a:spcBef>
              <a:buFont typeface="Wingdings" panose="05000000000000000000" pitchFamily="2" charset="2"/>
              <a:buChar char="n"/>
            </a:pPr>
            <a:r>
              <a:rPr lang="zh-CN" altLang="en-US" sz="2400" kern="0" dirty="0">
                <a:solidFill>
                  <a:srgbClr val="000000"/>
                </a:solidFill>
                <a:latin typeface="+mn-ea"/>
                <a:ea typeface="+mn-ea"/>
              </a:rPr>
              <a:t>阶码相减： －</a:t>
            </a:r>
            <a:r>
              <a:rPr lang="en-US" altLang="zh-CN" sz="2400" kern="0" dirty="0">
                <a:solidFill>
                  <a:srgbClr val="000000"/>
                </a:solidFill>
                <a:latin typeface="+mn-ea"/>
                <a:ea typeface="+mn-ea"/>
              </a:rPr>
              <a:t>1</a:t>
            </a:r>
            <a:r>
              <a:rPr lang="zh-CN" altLang="en-US" sz="2400" kern="0" dirty="0">
                <a:solidFill>
                  <a:srgbClr val="000000"/>
                </a:solidFill>
                <a:latin typeface="+mn-ea"/>
                <a:ea typeface="+mn-ea"/>
              </a:rPr>
              <a:t> －</a:t>
            </a:r>
            <a:r>
              <a:rPr lang="en-US" altLang="zh-CN" sz="2400" kern="0" dirty="0">
                <a:solidFill>
                  <a:srgbClr val="000000"/>
                </a:solidFill>
                <a:latin typeface="+mn-ea"/>
                <a:ea typeface="+mn-ea"/>
              </a:rPr>
              <a:t>(</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2) =1</a:t>
            </a:r>
          </a:p>
          <a:p>
            <a:pPr marL="449263" lvl="1" indent="-90488" algn="l" eaLnBrk="0" hangingPunct="0">
              <a:lnSpc>
                <a:spcPct val="120000"/>
              </a:lnSpc>
              <a:spcBef>
                <a:spcPts val="600"/>
              </a:spcBef>
              <a:buFont typeface="Wingdings" panose="05000000000000000000" pitchFamily="2" charset="2"/>
              <a:buChar char="n"/>
            </a:pPr>
            <a:r>
              <a:rPr lang="zh-CN" altLang="en-US" sz="2400" kern="0" dirty="0">
                <a:solidFill>
                  <a:srgbClr val="000000"/>
                </a:solidFill>
                <a:latin typeface="+mn-ea"/>
                <a:ea typeface="+mn-ea"/>
              </a:rPr>
              <a:t>尾数相除：</a:t>
            </a:r>
            <a:r>
              <a:rPr lang="en-US" altLang="zh-CN" sz="2400" kern="0" dirty="0">
                <a:solidFill>
                  <a:srgbClr val="000000"/>
                </a:solidFill>
                <a:latin typeface="+mn-ea"/>
                <a:ea typeface="+mn-ea"/>
              </a:rPr>
              <a:t>1.000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÷1.110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=0.1001001</a:t>
            </a:r>
            <a:r>
              <a:rPr lang="en-US" altLang="zh-CN" sz="2400" kern="0" baseline="-25000" dirty="0">
                <a:solidFill>
                  <a:srgbClr val="000000"/>
                </a:solidFill>
                <a:latin typeface="+mn-ea"/>
                <a:ea typeface="+mn-ea"/>
              </a:rPr>
              <a:t>2</a:t>
            </a:r>
          </a:p>
          <a:p>
            <a:pPr marL="449263" lvl="1" indent="-90488" algn="l" eaLnBrk="0" hangingPunct="0">
              <a:lnSpc>
                <a:spcPct val="120000"/>
              </a:lnSpc>
              <a:spcBef>
                <a:spcPts val="600"/>
              </a:spcBef>
            </a:pPr>
            <a:r>
              <a:rPr lang="zh-CN" altLang="en-US" sz="2400" kern="0" dirty="0">
                <a:solidFill>
                  <a:srgbClr val="000000"/>
                </a:solidFill>
                <a:latin typeface="+mn-ea"/>
                <a:ea typeface="+mn-ea"/>
              </a:rPr>
              <a:t>	</a:t>
            </a:r>
            <a:r>
              <a:rPr lang="en-US" altLang="zh-CN" sz="2400" kern="0" dirty="0">
                <a:solidFill>
                  <a:srgbClr val="000000"/>
                </a:solidFill>
                <a:latin typeface="+mn-ea"/>
                <a:ea typeface="+mn-ea"/>
              </a:rPr>
              <a:t>	</a:t>
            </a:r>
            <a:r>
              <a:rPr lang="zh-CN" altLang="en-US" sz="2400" kern="0" dirty="0">
                <a:solidFill>
                  <a:srgbClr val="000000"/>
                </a:solidFill>
                <a:latin typeface="+mn-ea"/>
                <a:ea typeface="+mn-ea"/>
              </a:rPr>
              <a:t>商为：</a:t>
            </a:r>
            <a:r>
              <a:rPr lang="en-US" altLang="zh-CN" sz="2400" kern="0" dirty="0">
                <a:solidFill>
                  <a:srgbClr val="000000"/>
                </a:solidFill>
                <a:latin typeface="+mn-ea"/>
                <a:ea typeface="+mn-ea"/>
              </a:rPr>
              <a:t>0.1001001</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×2</a:t>
            </a:r>
            <a:r>
              <a:rPr lang="en-US" altLang="zh-CN" sz="2400" kern="0" baseline="30000" dirty="0">
                <a:solidFill>
                  <a:srgbClr val="000000"/>
                </a:solidFill>
                <a:latin typeface="+mn-ea"/>
                <a:ea typeface="+mn-ea"/>
              </a:rPr>
              <a:t>1</a:t>
            </a:r>
            <a:r>
              <a:rPr lang="zh-CN" altLang="en-US" sz="2400" kern="0" dirty="0">
                <a:solidFill>
                  <a:srgbClr val="000000"/>
                </a:solidFill>
                <a:latin typeface="+mn-ea"/>
                <a:ea typeface="+mn-ea"/>
              </a:rPr>
              <a:t> </a:t>
            </a:r>
          </a:p>
        </p:txBody>
      </p:sp>
      <p:sp>
        <p:nvSpPr>
          <p:cNvPr id="10" name="矩形 9"/>
          <p:cNvSpPr/>
          <p:nvPr/>
        </p:nvSpPr>
        <p:spPr>
          <a:xfrm>
            <a:off x="5924335" y="1196752"/>
            <a:ext cx="5499464" cy="4847481"/>
          </a:xfrm>
          <a:prstGeom prst="rect">
            <a:avLst/>
          </a:prstGeom>
        </p:spPr>
        <p:txBody>
          <a:bodyPr wrap="square">
            <a:spAutoFit/>
          </a:bodyPr>
          <a:lstStyle/>
          <a:p>
            <a:pPr marL="449263" lvl="1" indent="-90488" algn="l" eaLnBrk="0" hangingPunct="0">
              <a:lnSpc>
                <a:spcPct val="110000"/>
              </a:lnSpc>
              <a:spcBef>
                <a:spcPts val="600"/>
              </a:spcBef>
              <a:buFont typeface="Wingdings" panose="05000000000000000000" pitchFamily="2" charset="2"/>
              <a:buChar char="n"/>
            </a:pPr>
            <a:r>
              <a:rPr lang="zh-CN" altLang="en-US" sz="2400" kern="0" dirty="0">
                <a:solidFill>
                  <a:srgbClr val="000000"/>
                </a:solidFill>
                <a:latin typeface="+mn-ea"/>
                <a:ea typeface="+mn-ea"/>
              </a:rPr>
              <a:t>规格化并判溢出：</a:t>
            </a:r>
            <a:endParaRPr lang="en-US" altLang="zh-CN" sz="2400" kern="0" dirty="0">
              <a:solidFill>
                <a:srgbClr val="000000"/>
              </a:solidFill>
              <a:latin typeface="+mn-ea"/>
              <a:ea typeface="+mn-ea"/>
            </a:endParaRPr>
          </a:p>
          <a:p>
            <a:pPr marL="358775" lvl="1" algn="l" eaLnBrk="0" hangingPunct="0">
              <a:lnSpc>
                <a:spcPct val="110000"/>
              </a:lnSpc>
              <a:spcBef>
                <a:spcPts val="600"/>
              </a:spcBef>
            </a:pPr>
            <a:r>
              <a:rPr lang="zh-CN" altLang="en-US" sz="2400" kern="0" dirty="0">
                <a:solidFill>
                  <a:srgbClr val="000000"/>
                </a:solidFill>
                <a:latin typeface="+mn-ea"/>
                <a:ea typeface="+mn-ea"/>
              </a:rPr>
              <a:t>规格化：</a:t>
            </a:r>
            <a:r>
              <a:rPr lang="en-US" altLang="zh-CN" sz="2400" kern="0" dirty="0">
                <a:solidFill>
                  <a:srgbClr val="000000"/>
                </a:solidFill>
                <a:latin typeface="+mn-ea"/>
                <a:ea typeface="+mn-ea"/>
              </a:rPr>
              <a:t>1.0010010</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×2</a:t>
            </a:r>
            <a:r>
              <a:rPr lang="en-US" altLang="zh-CN" sz="2400" kern="0" baseline="30000" dirty="0">
                <a:solidFill>
                  <a:srgbClr val="000000"/>
                </a:solidFill>
                <a:latin typeface="+mn-ea"/>
                <a:ea typeface="+mn-ea"/>
              </a:rPr>
              <a:t>0</a:t>
            </a:r>
            <a:r>
              <a:rPr lang="zh-CN" altLang="en-US" sz="2400" kern="0" dirty="0">
                <a:solidFill>
                  <a:srgbClr val="000000"/>
                </a:solidFill>
                <a:latin typeface="+mn-ea"/>
                <a:ea typeface="+mn-ea"/>
              </a:rPr>
              <a:t> </a:t>
            </a:r>
            <a:endParaRPr lang="en-US" altLang="zh-CN" sz="2400" kern="0" dirty="0">
              <a:solidFill>
                <a:srgbClr val="000000"/>
              </a:solidFill>
              <a:latin typeface="+mn-ea"/>
              <a:ea typeface="+mn-ea"/>
            </a:endParaRPr>
          </a:p>
          <a:p>
            <a:pPr marL="358775" lvl="1" algn="l" eaLnBrk="0" hangingPunct="0">
              <a:lnSpc>
                <a:spcPct val="110000"/>
              </a:lnSpc>
              <a:spcBef>
                <a:spcPts val="600"/>
              </a:spcBef>
            </a:pPr>
            <a:r>
              <a:rPr lang="zh-CN" altLang="en-US" sz="2400" kern="0" dirty="0">
                <a:solidFill>
                  <a:srgbClr val="000000"/>
                </a:solidFill>
                <a:latin typeface="+mn-ea"/>
                <a:ea typeface="+mn-ea"/>
              </a:rPr>
              <a:t>且</a:t>
            </a:r>
            <a:r>
              <a:rPr lang="en-US" altLang="zh-CN" sz="2400" kern="0" dirty="0">
                <a:solidFill>
                  <a:srgbClr val="000000"/>
                </a:solidFill>
                <a:latin typeface="+mn-ea"/>
                <a:ea typeface="+mn-ea"/>
              </a:rPr>
              <a:t>127≥0≥-126</a:t>
            </a:r>
            <a:r>
              <a:rPr lang="zh-CN" altLang="en-US" sz="2400" kern="0" dirty="0">
                <a:solidFill>
                  <a:srgbClr val="000000"/>
                </a:solidFill>
                <a:latin typeface="+mn-ea"/>
                <a:ea typeface="+mn-ea"/>
              </a:rPr>
              <a:t>，没有溢出</a:t>
            </a:r>
          </a:p>
          <a:p>
            <a:pPr marL="449263" lvl="1" indent="-90488" algn="l" eaLnBrk="0" hangingPunct="0">
              <a:lnSpc>
                <a:spcPct val="110000"/>
              </a:lnSpc>
              <a:spcBef>
                <a:spcPts val="600"/>
              </a:spcBef>
              <a:buFont typeface="Wingdings" panose="05000000000000000000" pitchFamily="2" charset="2"/>
              <a:buChar char="n"/>
            </a:pPr>
            <a:r>
              <a:rPr lang="zh-CN" altLang="en-US" sz="2400" kern="0" dirty="0">
                <a:solidFill>
                  <a:srgbClr val="000000"/>
                </a:solidFill>
                <a:latin typeface="+mn-ea"/>
                <a:ea typeface="+mn-ea"/>
              </a:rPr>
              <a:t>舍入：</a:t>
            </a:r>
            <a:r>
              <a:rPr lang="en-US" altLang="zh-CN" sz="2400" kern="0" dirty="0">
                <a:solidFill>
                  <a:srgbClr val="000000"/>
                </a:solidFill>
                <a:latin typeface="+mn-ea"/>
                <a:ea typeface="+mn-ea"/>
              </a:rPr>
              <a:t>1.001</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×2</a:t>
            </a:r>
            <a:r>
              <a:rPr lang="en-US" altLang="zh-CN" sz="2400" kern="0" baseline="30000" dirty="0">
                <a:solidFill>
                  <a:srgbClr val="000000"/>
                </a:solidFill>
                <a:latin typeface="+mn-ea"/>
                <a:ea typeface="+mn-ea"/>
              </a:rPr>
              <a:t>0</a:t>
            </a:r>
          </a:p>
          <a:p>
            <a:pPr marL="449263" lvl="1" indent="-90488" algn="l" eaLnBrk="0" hangingPunct="0">
              <a:lnSpc>
                <a:spcPct val="110000"/>
              </a:lnSpc>
              <a:spcBef>
                <a:spcPts val="600"/>
              </a:spcBef>
              <a:buFont typeface="Wingdings" panose="05000000000000000000" pitchFamily="2" charset="2"/>
              <a:buChar char="n"/>
            </a:pPr>
            <a:r>
              <a:rPr lang="zh-CN" altLang="en-US" sz="2400" kern="0" dirty="0">
                <a:solidFill>
                  <a:srgbClr val="000000"/>
                </a:solidFill>
                <a:latin typeface="+mn-ea"/>
                <a:ea typeface="+mn-ea"/>
              </a:rPr>
              <a:t>确定符号位：</a:t>
            </a:r>
            <a:endParaRPr lang="en-US" altLang="zh-CN" sz="2400" kern="0" dirty="0">
              <a:solidFill>
                <a:srgbClr val="000000"/>
              </a:solidFill>
              <a:latin typeface="+mn-ea"/>
              <a:ea typeface="+mn-ea"/>
            </a:endParaRPr>
          </a:p>
          <a:p>
            <a:pPr marL="358775" lvl="1" algn="l" eaLnBrk="0" hangingPunct="0">
              <a:lnSpc>
                <a:spcPct val="110000"/>
              </a:lnSpc>
              <a:spcBef>
                <a:spcPts val="600"/>
              </a:spcBef>
            </a:pPr>
            <a:r>
              <a:rPr lang="en-US" altLang="zh-CN" sz="2400" kern="0" dirty="0">
                <a:solidFill>
                  <a:srgbClr val="000000"/>
                </a:solidFill>
                <a:latin typeface="+mn-ea"/>
                <a:ea typeface="+mn-ea"/>
              </a:rPr>
              <a:t>   </a:t>
            </a:r>
            <a:r>
              <a:rPr lang="zh-CN" altLang="en-US" sz="2400" kern="0" dirty="0">
                <a:solidFill>
                  <a:srgbClr val="000000"/>
                </a:solidFill>
                <a:latin typeface="+mn-ea"/>
                <a:ea typeface="+mn-ea"/>
              </a:rPr>
              <a:t>商为负数，－</a:t>
            </a:r>
            <a:r>
              <a:rPr lang="en-US" altLang="zh-CN" sz="2400" kern="0" dirty="0">
                <a:solidFill>
                  <a:srgbClr val="000000"/>
                </a:solidFill>
                <a:latin typeface="+mn-ea"/>
                <a:ea typeface="+mn-ea"/>
              </a:rPr>
              <a:t>1.001</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×2</a:t>
            </a:r>
            <a:r>
              <a:rPr lang="en-US" altLang="zh-CN" sz="2400" kern="0" baseline="30000" dirty="0">
                <a:solidFill>
                  <a:srgbClr val="000000"/>
                </a:solidFill>
                <a:latin typeface="+mn-ea"/>
                <a:ea typeface="+mn-ea"/>
              </a:rPr>
              <a:t>0</a:t>
            </a:r>
            <a:endParaRPr lang="en-US" altLang="zh-CN" sz="2400" kern="0" dirty="0">
              <a:solidFill>
                <a:srgbClr val="000000"/>
              </a:solidFill>
              <a:latin typeface="+mn-ea"/>
              <a:ea typeface="+mn-ea"/>
            </a:endParaRPr>
          </a:p>
          <a:p>
            <a:pPr marL="358775" lvl="1" algn="l" eaLnBrk="0" hangingPunct="0">
              <a:lnSpc>
                <a:spcPct val="110000"/>
              </a:lnSpc>
              <a:spcBef>
                <a:spcPts val="600"/>
              </a:spcBef>
            </a:pPr>
            <a:r>
              <a:rPr lang="zh-CN" altLang="en-US" sz="2400" kern="0" dirty="0">
                <a:solidFill>
                  <a:srgbClr val="0000CC"/>
                </a:solidFill>
                <a:latin typeface="+mn-ea"/>
                <a:ea typeface="+mn-ea"/>
              </a:rPr>
              <a:t>所以浮点除法结果： </a:t>
            </a:r>
            <a:endParaRPr lang="en-US" altLang="zh-CN" sz="2400" kern="0" dirty="0">
              <a:solidFill>
                <a:srgbClr val="0000CC"/>
              </a:solidFill>
              <a:latin typeface="+mn-ea"/>
              <a:ea typeface="+mn-ea"/>
            </a:endParaRPr>
          </a:p>
          <a:p>
            <a:pPr marL="449263" lvl="1" indent="-90488" algn="l" eaLnBrk="0" hangingPunct="0">
              <a:lnSpc>
                <a:spcPct val="110000"/>
              </a:lnSpc>
              <a:spcBef>
                <a:spcPts val="600"/>
              </a:spcBef>
            </a:pPr>
            <a:r>
              <a:rPr lang="en-US" altLang="zh-CN" sz="2400" kern="0" dirty="0">
                <a:solidFill>
                  <a:srgbClr val="0000CC"/>
                </a:solidFill>
                <a:latin typeface="+mn-ea"/>
                <a:ea typeface="+mn-ea"/>
              </a:rPr>
              <a:t>		</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1.001</a:t>
            </a:r>
            <a:r>
              <a:rPr lang="en-US" altLang="zh-CN" sz="2400" kern="0" baseline="-25000" dirty="0">
                <a:solidFill>
                  <a:srgbClr val="000000"/>
                </a:solidFill>
                <a:latin typeface="+mn-ea"/>
                <a:ea typeface="+mn-ea"/>
              </a:rPr>
              <a:t>2</a:t>
            </a:r>
            <a:r>
              <a:rPr lang="en-US" altLang="zh-CN" sz="2400" kern="0" dirty="0">
                <a:solidFill>
                  <a:srgbClr val="000000"/>
                </a:solidFill>
                <a:latin typeface="+mn-ea"/>
                <a:ea typeface="+mn-ea"/>
              </a:rPr>
              <a:t>×2</a:t>
            </a:r>
            <a:r>
              <a:rPr lang="en-US" altLang="zh-CN" sz="2400" kern="0" baseline="30000" dirty="0">
                <a:solidFill>
                  <a:srgbClr val="000000"/>
                </a:solidFill>
                <a:latin typeface="+mn-ea"/>
                <a:ea typeface="+mn-ea"/>
              </a:rPr>
              <a:t>0  </a:t>
            </a:r>
            <a:r>
              <a:rPr lang="en-US" altLang="zh-CN" sz="2400" kern="0" dirty="0">
                <a:solidFill>
                  <a:srgbClr val="000000"/>
                </a:solidFill>
                <a:latin typeface="+mn-ea"/>
                <a:ea typeface="+mn-ea"/>
              </a:rPr>
              <a:t>= </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1.001</a:t>
            </a:r>
            <a:r>
              <a:rPr lang="en-US" altLang="zh-CN" sz="2400" kern="0" baseline="-25000" dirty="0">
                <a:solidFill>
                  <a:srgbClr val="000000"/>
                </a:solidFill>
                <a:latin typeface="+mn-ea"/>
                <a:ea typeface="+mn-ea"/>
              </a:rPr>
              <a:t>2 </a:t>
            </a:r>
          </a:p>
          <a:p>
            <a:pPr marL="449263" lvl="1" indent="-90488" algn="l" eaLnBrk="0" hangingPunct="0">
              <a:lnSpc>
                <a:spcPct val="110000"/>
              </a:lnSpc>
              <a:spcBef>
                <a:spcPts val="600"/>
              </a:spcBef>
            </a:pPr>
            <a:r>
              <a:rPr lang="en-US" altLang="zh-CN" sz="2400" kern="0" dirty="0">
                <a:solidFill>
                  <a:srgbClr val="000000"/>
                </a:solidFill>
                <a:latin typeface="+mn-ea"/>
                <a:ea typeface="+mn-ea"/>
              </a:rPr>
              <a:t>				   = </a:t>
            </a:r>
            <a:r>
              <a:rPr lang="zh-CN" altLang="en-US" sz="2400" kern="0" dirty="0">
                <a:solidFill>
                  <a:srgbClr val="000000"/>
                </a:solidFill>
                <a:latin typeface="+mn-ea"/>
                <a:ea typeface="+mn-ea"/>
              </a:rPr>
              <a:t>－ </a:t>
            </a:r>
            <a:r>
              <a:rPr lang="en-US" altLang="zh-CN" sz="2400" kern="0" dirty="0">
                <a:solidFill>
                  <a:srgbClr val="000000"/>
                </a:solidFill>
                <a:latin typeface="+mn-ea"/>
                <a:ea typeface="+mn-ea"/>
              </a:rPr>
              <a:t>9/8</a:t>
            </a:r>
            <a:r>
              <a:rPr lang="en-US" altLang="zh-CN" sz="2400" kern="0" baseline="-25000" dirty="0">
                <a:solidFill>
                  <a:srgbClr val="000000"/>
                </a:solidFill>
                <a:latin typeface="+mn-ea"/>
                <a:ea typeface="+mn-ea"/>
              </a:rPr>
              <a:t>10</a:t>
            </a:r>
            <a:r>
              <a:rPr lang="en-US" altLang="zh-CN" sz="2400" kern="0" dirty="0">
                <a:solidFill>
                  <a:srgbClr val="000000"/>
                </a:solidFill>
                <a:latin typeface="+mn-ea"/>
                <a:ea typeface="+mn-ea"/>
              </a:rPr>
              <a:t> </a:t>
            </a:r>
          </a:p>
          <a:p>
            <a:pPr marL="449263" lvl="1" indent="-90488" algn="l" eaLnBrk="0" hangingPunct="0">
              <a:lnSpc>
                <a:spcPct val="110000"/>
              </a:lnSpc>
              <a:spcBef>
                <a:spcPts val="600"/>
              </a:spcBef>
            </a:pPr>
            <a:r>
              <a:rPr lang="en-US" altLang="zh-CN" sz="2400" kern="0" dirty="0">
                <a:solidFill>
                  <a:srgbClr val="000000"/>
                </a:solidFill>
                <a:latin typeface="+mn-ea"/>
                <a:ea typeface="+mn-ea"/>
              </a:rPr>
              <a:t>				   =</a:t>
            </a:r>
            <a:r>
              <a:rPr lang="zh-CN" altLang="en-US" sz="2400" kern="0" dirty="0">
                <a:solidFill>
                  <a:srgbClr val="000000"/>
                </a:solidFill>
                <a:latin typeface="+mn-ea"/>
                <a:ea typeface="+mn-ea"/>
              </a:rPr>
              <a:t>－</a:t>
            </a:r>
            <a:r>
              <a:rPr lang="en-US" altLang="zh-CN" sz="2400" kern="0" dirty="0">
                <a:solidFill>
                  <a:srgbClr val="000000"/>
                </a:solidFill>
                <a:latin typeface="+mn-ea"/>
                <a:ea typeface="+mn-ea"/>
              </a:rPr>
              <a:t>1.125</a:t>
            </a:r>
            <a:r>
              <a:rPr lang="en-US" altLang="zh-CN" sz="2400" kern="0" baseline="-25000" dirty="0">
                <a:solidFill>
                  <a:srgbClr val="000000"/>
                </a:solidFill>
                <a:latin typeface="+mn-ea"/>
                <a:ea typeface="+mn-ea"/>
              </a:rPr>
              <a:t>10</a:t>
            </a:r>
            <a:endParaRPr lang="zh-CN" altLang="en-US" sz="2400" kern="0" baseline="-25000" dirty="0">
              <a:solidFill>
                <a:srgbClr val="000000"/>
              </a:solidFill>
              <a:latin typeface="+mn-ea"/>
              <a:ea typeface="+mn-ea"/>
            </a:endParaRPr>
          </a:p>
        </p:txBody>
      </p:sp>
      <p:cxnSp>
        <p:nvCxnSpPr>
          <p:cNvPr id="8"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1"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6268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500"/>
                                        <p:tgtEl>
                                          <p:spTgt spid="9">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fade">
                                      <p:cBhvr>
                                        <p:cTn id="28" dur="500"/>
                                        <p:tgtEl>
                                          <p:spTgt spid="9">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xEl>
                                              <p:pRg st="1" end="1"/>
                                            </p:txEl>
                                          </p:spTgt>
                                        </p:tgtEl>
                                        <p:attrNameLst>
                                          <p:attrName>style.visibility</p:attrName>
                                        </p:attrNameLst>
                                      </p:cBhvr>
                                      <p:to>
                                        <p:strVal val="visible"/>
                                      </p:to>
                                    </p:set>
                                    <p:animEffect transition="in" filter="fade">
                                      <p:cBhvr>
                                        <p:cTn id="36" dur="500"/>
                                        <p:tgtEl>
                                          <p:spTgt spid="10">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animEffect transition="in" filter="fade">
                                      <p:cBhvr>
                                        <p:cTn id="39" dur="500"/>
                                        <p:tgtEl>
                                          <p:spTgt spid="10">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
                                            <p:txEl>
                                              <p:pRg st="3" end="3"/>
                                            </p:txEl>
                                          </p:spTgt>
                                        </p:tgtEl>
                                        <p:attrNameLst>
                                          <p:attrName>style.visibility</p:attrName>
                                        </p:attrNameLst>
                                      </p:cBhvr>
                                      <p:to>
                                        <p:strVal val="visible"/>
                                      </p:to>
                                    </p:set>
                                    <p:animEffect transition="in" filter="fade">
                                      <p:cBhvr>
                                        <p:cTn id="44" dur="500"/>
                                        <p:tgtEl>
                                          <p:spTgt spid="10">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0">
                                            <p:txEl>
                                              <p:pRg st="4" end="4"/>
                                            </p:txEl>
                                          </p:spTgt>
                                        </p:tgtEl>
                                        <p:attrNameLst>
                                          <p:attrName>style.visibility</p:attrName>
                                        </p:attrNameLst>
                                      </p:cBhvr>
                                      <p:to>
                                        <p:strVal val="visible"/>
                                      </p:to>
                                    </p:set>
                                    <p:animEffect transition="in" filter="fade">
                                      <p:cBhvr>
                                        <p:cTn id="49" dur="500"/>
                                        <p:tgtEl>
                                          <p:spTgt spid="10">
                                            <p:txEl>
                                              <p:pRg st="4" end="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0">
                                            <p:txEl>
                                              <p:pRg st="5" end="5"/>
                                            </p:txEl>
                                          </p:spTgt>
                                        </p:tgtEl>
                                        <p:attrNameLst>
                                          <p:attrName>style.visibility</p:attrName>
                                        </p:attrNameLst>
                                      </p:cBhvr>
                                      <p:to>
                                        <p:strVal val="visible"/>
                                      </p:to>
                                    </p:set>
                                    <p:animEffect transition="in" filter="fade">
                                      <p:cBhvr>
                                        <p:cTn id="52" dur="500"/>
                                        <p:tgtEl>
                                          <p:spTgt spid="10">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
                                            <p:txEl>
                                              <p:pRg st="6" end="6"/>
                                            </p:txEl>
                                          </p:spTgt>
                                        </p:tgtEl>
                                        <p:attrNameLst>
                                          <p:attrName>style.visibility</p:attrName>
                                        </p:attrNameLst>
                                      </p:cBhvr>
                                      <p:to>
                                        <p:strVal val="visible"/>
                                      </p:to>
                                    </p:set>
                                    <p:animEffect transition="in" filter="fade">
                                      <p:cBhvr>
                                        <p:cTn id="57" dur="500"/>
                                        <p:tgtEl>
                                          <p:spTgt spid="10">
                                            <p:txEl>
                                              <p:pRg st="6" end="6"/>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10">
                                            <p:txEl>
                                              <p:pRg st="7" end="7"/>
                                            </p:txEl>
                                          </p:spTgt>
                                        </p:tgtEl>
                                        <p:attrNameLst>
                                          <p:attrName>style.visibility</p:attrName>
                                        </p:attrNameLst>
                                      </p:cBhvr>
                                      <p:to>
                                        <p:strVal val="visible"/>
                                      </p:to>
                                    </p:set>
                                    <p:animEffect transition="in" filter="fade">
                                      <p:cBhvr>
                                        <p:cTn id="60" dur="500"/>
                                        <p:tgtEl>
                                          <p:spTgt spid="10">
                                            <p:txEl>
                                              <p:pRg st="7" end="7"/>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10">
                                            <p:txEl>
                                              <p:pRg st="8" end="8"/>
                                            </p:txEl>
                                          </p:spTgt>
                                        </p:tgtEl>
                                        <p:attrNameLst>
                                          <p:attrName>style.visibility</p:attrName>
                                        </p:attrNameLst>
                                      </p:cBhvr>
                                      <p:to>
                                        <p:strVal val="visible"/>
                                      </p:to>
                                    </p:set>
                                    <p:animEffect transition="in" filter="fade">
                                      <p:cBhvr>
                                        <p:cTn id="63" dur="500"/>
                                        <p:tgtEl>
                                          <p:spTgt spid="10">
                                            <p:txEl>
                                              <p:pRg st="8" end="8"/>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10">
                                            <p:txEl>
                                              <p:pRg st="9" end="9"/>
                                            </p:txEl>
                                          </p:spTgt>
                                        </p:tgtEl>
                                        <p:attrNameLst>
                                          <p:attrName>style.visibility</p:attrName>
                                        </p:attrNameLst>
                                      </p:cBhvr>
                                      <p:to>
                                        <p:strVal val="visible"/>
                                      </p:to>
                                    </p:set>
                                    <p:animEffect transition="in" filter="fade">
                                      <p:cBhvr>
                                        <p:cTn id="66"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58702" y="121744"/>
            <a:ext cx="10631711" cy="584776"/>
          </a:xfrm>
          <a:noFill/>
        </p:spPr>
        <p:txBody>
          <a:bodyPr/>
          <a:lstStyle/>
          <a:p>
            <a:pPr eaLnBrk="1" hangingPunct="1"/>
            <a:r>
              <a:rPr lang="zh-CN" altLang="en-US" sz="3200" dirty="0">
                <a:latin typeface="Arial" charset="0"/>
                <a:ea typeface="微软雅黑" charset="0"/>
                <a:cs typeface="微软雅黑" charset="0"/>
              </a:rPr>
              <a:t>浮点数运算小结</a:t>
            </a:r>
          </a:p>
        </p:txBody>
      </p:sp>
      <p:sp>
        <p:nvSpPr>
          <p:cNvPr id="397315" name="Rectangle 3"/>
          <p:cNvSpPr>
            <a:spLocks noGrp="1" noChangeArrowheads="1"/>
          </p:cNvSpPr>
          <p:nvPr>
            <p:ph idx="1"/>
          </p:nvPr>
        </p:nvSpPr>
        <p:spPr>
          <a:xfrm>
            <a:off x="190550" y="1125538"/>
            <a:ext cx="11665296" cy="5040312"/>
          </a:xfrm>
        </p:spPr>
        <p:txBody>
          <a:bodyPr/>
          <a:lstStyle/>
          <a:p>
            <a:pPr marL="457200" indent="-457200">
              <a:lnSpc>
                <a:spcPct val="105000"/>
              </a:lnSpc>
              <a:spcBef>
                <a:spcPct val="0"/>
              </a:spcBef>
            </a:pPr>
            <a:r>
              <a:rPr lang="zh-CN" altLang="en-US" dirty="0">
                <a:latin typeface="Times New Roman" charset="0"/>
                <a:ea typeface="华文新魏" charset="0"/>
              </a:rPr>
              <a:t>浮点数运算：由多个</a:t>
            </a:r>
            <a:r>
              <a:rPr lang="en-US" altLang="zh-CN" dirty="0">
                <a:latin typeface="Times New Roman" charset="0"/>
                <a:ea typeface="华文新魏" charset="0"/>
              </a:rPr>
              <a:t>ALU + </a:t>
            </a:r>
            <a:r>
              <a:rPr lang="zh-CN" altLang="en-US" dirty="0">
                <a:latin typeface="Times New Roman" charset="0"/>
                <a:ea typeface="华文新魏" charset="0"/>
              </a:rPr>
              <a:t>移位器实现</a:t>
            </a:r>
          </a:p>
          <a:p>
            <a:pPr marL="914400" lvl="1" indent="-419100">
              <a:lnSpc>
                <a:spcPct val="105000"/>
              </a:lnSpc>
              <a:spcBef>
                <a:spcPct val="0"/>
              </a:spcBef>
            </a:pPr>
            <a:r>
              <a:rPr lang="zh-CN" altLang="en-US" sz="3200" dirty="0">
                <a:latin typeface="Times New Roman" charset="0"/>
                <a:ea typeface="华文新魏" charset="0"/>
              </a:rPr>
              <a:t>加</a:t>
            </a:r>
            <a:r>
              <a:rPr lang="en-US" altLang="zh-CN" sz="3200" dirty="0">
                <a:latin typeface="Times New Roman" charset="0"/>
                <a:ea typeface="华文新魏" charset="0"/>
              </a:rPr>
              <a:t>/</a:t>
            </a:r>
            <a:r>
              <a:rPr lang="zh-CN" altLang="en-US" sz="3200" dirty="0">
                <a:latin typeface="Times New Roman" charset="0"/>
                <a:ea typeface="华文新魏" charset="0"/>
              </a:rPr>
              <a:t>减运算</a:t>
            </a:r>
          </a:p>
          <a:p>
            <a:pPr marL="1257300" lvl="2" indent="-342900">
              <a:lnSpc>
                <a:spcPct val="105000"/>
              </a:lnSpc>
              <a:spcBef>
                <a:spcPct val="0"/>
              </a:spcBef>
              <a:buClr>
                <a:schemeClr val="tx2"/>
              </a:buClr>
            </a:pPr>
            <a:r>
              <a:rPr lang="zh-CN" altLang="en-US" sz="2600" dirty="0">
                <a:solidFill>
                  <a:srgbClr val="FF0000"/>
                </a:solidFill>
                <a:latin typeface="Times New Roman" charset="0"/>
                <a:ea typeface="华文新魏" charset="0"/>
              </a:rPr>
              <a:t>对阶 、尾数相加减、规格化处理、舍入、判断溢出</a:t>
            </a:r>
          </a:p>
          <a:p>
            <a:pPr marL="914400" lvl="1" indent="-419100">
              <a:lnSpc>
                <a:spcPct val="105000"/>
              </a:lnSpc>
              <a:spcBef>
                <a:spcPct val="0"/>
              </a:spcBef>
            </a:pPr>
            <a:r>
              <a:rPr lang="zh-CN" altLang="en-US" sz="3200" dirty="0">
                <a:latin typeface="Times New Roman" charset="0"/>
                <a:ea typeface="华文新魏" charset="0"/>
              </a:rPr>
              <a:t>乘</a:t>
            </a:r>
            <a:r>
              <a:rPr lang="en-US" altLang="zh-CN" sz="3200" dirty="0">
                <a:latin typeface="Times New Roman" charset="0"/>
                <a:ea typeface="华文新魏" charset="0"/>
              </a:rPr>
              <a:t>/</a:t>
            </a:r>
            <a:r>
              <a:rPr lang="zh-CN" altLang="en-US" sz="3200" dirty="0">
                <a:latin typeface="Times New Roman" charset="0"/>
                <a:ea typeface="华文新魏" charset="0"/>
              </a:rPr>
              <a:t>除运算</a:t>
            </a:r>
          </a:p>
          <a:p>
            <a:pPr marL="1257300" lvl="2" indent="-342900">
              <a:lnSpc>
                <a:spcPct val="105000"/>
              </a:lnSpc>
              <a:spcBef>
                <a:spcPct val="0"/>
              </a:spcBef>
              <a:buClr>
                <a:schemeClr val="tx2"/>
              </a:buClr>
            </a:pPr>
            <a:r>
              <a:rPr lang="zh-CN" altLang="en-US" sz="2600" dirty="0">
                <a:solidFill>
                  <a:srgbClr val="FF0000"/>
                </a:solidFill>
                <a:latin typeface="Times New Roman" charset="0"/>
                <a:ea typeface="华文新魏" charset="0"/>
              </a:rPr>
              <a:t>尾数用定点原码乘</a:t>
            </a:r>
            <a:r>
              <a:rPr lang="en-US" altLang="zh-CN" sz="2600" dirty="0">
                <a:solidFill>
                  <a:srgbClr val="FF0000"/>
                </a:solidFill>
                <a:latin typeface="Times New Roman" charset="0"/>
                <a:ea typeface="华文新魏" charset="0"/>
              </a:rPr>
              <a:t>/</a:t>
            </a:r>
            <a:r>
              <a:rPr lang="zh-CN" altLang="en-US" sz="2600" dirty="0">
                <a:solidFill>
                  <a:srgbClr val="FF0000"/>
                </a:solidFill>
                <a:latin typeface="Times New Roman" charset="0"/>
                <a:ea typeface="华文新魏" charset="0"/>
              </a:rPr>
              <a:t>除运算实现，阶码用定点数加</a:t>
            </a:r>
            <a:r>
              <a:rPr lang="en-US" altLang="zh-CN" sz="2600" dirty="0">
                <a:solidFill>
                  <a:srgbClr val="FF0000"/>
                </a:solidFill>
                <a:latin typeface="Times New Roman" charset="0"/>
                <a:ea typeface="华文新魏" charset="0"/>
              </a:rPr>
              <a:t>/</a:t>
            </a:r>
            <a:r>
              <a:rPr lang="zh-CN" altLang="en-US" sz="2600" dirty="0">
                <a:solidFill>
                  <a:srgbClr val="FF0000"/>
                </a:solidFill>
                <a:latin typeface="Times New Roman" charset="0"/>
                <a:ea typeface="华文新魏" charset="0"/>
              </a:rPr>
              <a:t>减运算实现</a:t>
            </a:r>
          </a:p>
          <a:p>
            <a:pPr marL="914400" lvl="1" indent="-419100">
              <a:lnSpc>
                <a:spcPct val="105000"/>
              </a:lnSpc>
              <a:spcBef>
                <a:spcPct val="0"/>
              </a:spcBef>
            </a:pPr>
            <a:r>
              <a:rPr lang="zh-CN" altLang="en-US" sz="3200" dirty="0">
                <a:latin typeface="Times New Roman" charset="0"/>
                <a:ea typeface="华文新魏" charset="0"/>
              </a:rPr>
              <a:t>溢出判断</a:t>
            </a:r>
          </a:p>
          <a:p>
            <a:pPr marL="1257300" lvl="2" indent="-342900">
              <a:lnSpc>
                <a:spcPct val="105000"/>
              </a:lnSpc>
              <a:spcBef>
                <a:spcPct val="0"/>
              </a:spcBef>
              <a:buClr>
                <a:schemeClr val="tx2"/>
              </a:buClr>
            </a:pPr>
            <a:r>
              <a:rPr lang="zh-CN" altLang="en-US" sz="2600" dirty="0">
                <a:solidFill>
                  <a:srgbClr val="FF0000"/>
                </a:solidFill>
                <a:latin typeface="Times New Roman" charset="0"/>
                <a:ea typeface="华文新魏" charset="0"/>
              </a:rPr>
              <a:t>当结果发生阶码上溢时，结果发生溢出；发生阶码下溢时，结果为</a:t>
            </a:r>
            <a:r>
              <a:rPr lang="en-US" altLang="zh-CN" sz="2600" dirty="0">
                <a:solidFill>
                  <a:srgbClr val="FF0000"/>
                </a:solidFill>
                <a:latin typeface="Times New Roman" charset="0"/>
                <a:ea typeface="华文新魏" charset="0"/>
              </a:rPr>
              <a:t>0</a:t>
            </a:r>
            <a:endParaRPr lang="zh-CN" altLang="en-US" sz="2600" dirty="0">
              <a:solidFill>
                <a:srgbClr val="FF0000"/>
              </a:solidFill>
              <a:latin typeface="Times New Roman" charset="0"/>
              <a:ea typeface="华文新魏" charset="0"/>
            </a:endParaRPr>
          </a:p>
          <a:p>
            <a:pPr marL="914400" lvl="1" indent="-419100">
              <a:lnSpc>
                <a:spcPct val="105000"/>
              </a:lnSpc>
              <a:spcBef>
                <a:spcPct val="0"/>
              </a:spcBef>
            </a:pPr>
            <a:r>
              <a:rPr lang="zh-CN" altLang="en-US" sz="3200" dirty="0">
                <a:latin typeface="Times New Roman" charset="0"/>
                <a:ea typeface="华文新魏" charset="0"/>
              </a:rPr>
              <a:t>精确表示运算结果</a:t>
            </a:r>
          </a:p>
          <a:p>
            <a:pPr marL="1257300" lvl="2" indent="-342900">
              <a:lnSpc>
                <a:spcPct val="105000"/>
              </a:lnSpc>
              <a:spcBef>
                <a:spcPct val="0"/>
              </a:spcBef>
              <a:buClr>
                <a:schemeClr val="tx2"/>
              </a:buClr>
            </a:pPr>
            <a:r>
              <a:rPr lang="zh-CN" altLang="en-US" sz="2600" dirty="0">
                <a:solidFill>
                  <a:srgbClr val="FF0000"/>
                </a:solidFill>
                <a:latin typeface="Times New Roman" charset="0"/>
                <a:ea typeface="华文新魏" charset="0"/>
              </a:rPr>
              <a:t>中间结果增设保护位、舍入位，等</a:t>
            </a:r>
            <a:endParaRPr lang="en-US" altLang="zh-CN" sz="2600" dirty="0">
              <a:solidFill>
                <a:srgbClr val="FF0000"/>
              </a:solidFill>
              <a:latin typeface="Times New Roman" charset="0"/>
              <a:ea typeface="华文新魏" charset="0"/>
            </a:endParaRPr>
          </a:p>
          <a:p>
            <a:pPr marL="1257300" lvl="2" indent="-342900">
              <a:lnSpc>
                <a:spcPct val="105000"/>
              </a:lnSpc>
              <a:spcBef>
                <a:spcPct val="0"/>
              </a:spcBef>
              <a:buClr>
                <a:schemeClr val="tx2"/>
              </a:buClr>
            </a:pPr>
            <a:r>
              <a:rPr lang="zh-CN" altLang="en-US" sz="2600" dirty="0">
                <a:solidFill>
                  <a:srgbClr val="FF0000"/>
                </a:solidFill>
                <a:latin typeface="Times New Roman" charset="0"/>
                <a:ea typeface="华文新魏" charset="0"/>
              </a:rPr>
              <a:t>最终结果四种舍入方式：就近舍入 </a:t>
            </a:r>
            <a:r>
              <a:rPr lang="en-US" altLang="zh-CN" sz="2600" dirty="0">
                <a:solidFill>
                  <a:srgbClr val="FF0000"/>
                </a:solidFill>
                <a:latin typeface="Times New Roman" charset="0"/>
                <a:ea typeface="华文新魏" charset="0"/>
              </a:rPr>
              <a:t>/ </a:t>
            </a:r>
            <a:r>
              <a:rPr lang="zh-CN" altLang="en-US" sz="2600" dirty="0">
                <a:solidFill>
                  <a:srgbClr val="FF0000"/>
                </a:solidFill>
                <a:latin typeface="Times New Roman" charset="0"/>
                <a:ea typeface="华文新魏" charset="0"/>
              </a:rPr>
              <a:t>正向舍入 </a:t>
            </a:r>
            <a:r>
              <a:rPr lang="en-US" altLang="zh-CN" sz="2600" dirty="0">
                <a:solidFill>
                  <a:srgbClr val="FF0000"/>
                </a:solidFill>
                <a:latin typeface="Times New Roman" charset="0"/>
                <a:ea typeface="华文新魏" charset="0"/>
              </a:rPr>
              <a:t>/ </a:t>
            </a:r>
            <a:r>
              <a:rPr lang="zh-CN" altLang="en-US" sz="2600" dirty="0">
                <a:solidFill>
                  <a:srgbClr val="FF0000"/>
                </a:solidFill>
                <a:latin typeface="Times New Roman" charset="0"/>
                <a:ea typeface="华文新魏" charset="0"/>
              </a:rPr>
              <a:t>负向舍入 </a:t>
            </a:r>
            <a:r>
              <a:rPr lang="en-US" altLang="zh-CN" sz="2600" dirty="0">
                <a:solidFill>
                  <a:srgbClr val="FF0000"/>
                </a:solidFill>
                <a:latin typeface="Times New Roman" charset="0"/>
                <a:ea typeface="华文新魏" charset="0"/>
              </a:rPr>
              <a:t>/ </a:t>
            </a:r>
            <a:r>
              <a:rPr lang="zh-CN" altLang="en-US" sz="2600" dirty="0">
                <a:solidFill>
                  <a:srgbClr val="FF0000"/>
                </a:solidFill>
                <a:latin typeface="Times New Roman" charset="0"/>
                <a:ea typeface="华文新魏" charset="0"/>
              </a:rPr>
              <a:t>截去</a:t>
            </a:r>
          </a:p>
        </p:txBody>
      </p:sp>
      <p:cxnSp>
        <p:nvCxnSpPr>
          <p:cNvPr id="4"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5"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46513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359819" y="122151"/>
            <a:ext cx="7021512" cy="390525"/>
          </a:xfrm>
          <a:noFill/>
        </p:spPr>
        <p:txBody>
          <a:bodyPr/>
          <a:lstStyle/>
          <a:p>
            <a:pPr eaLnBrk="1" hangingPunct="1">
              <a:buFont typeface="Wingdings" charset="2"/>
              <a:buChar char="Ø"/>
            </a:pPr>
            <a:r>
              <a:rPr lang="en-US" altLang="zh-CN" sz="2800">
                <a:solidFill>
                  <a:srgbClr val="A50021"/>
                </a:solidFill>
                <a:ea typeface="微软雅黑" charset="-122"/>
              </a:rPr>
              <a:t>MIPS</a:t>
            </a:r>
            <a:r>
              <a:rPr lang="zh-CN" altLang="en-US" sz="2800" dirty="0">
                <a:solidFill>
                  <a:srgbClr val="A50021"/>
                </a:solidFill>
                <a:ea typeface="微软雅黑" charset="-122"/>
              </a:rPr>
              <a:t>的浮点指令</a:t>
            </a:r>
            <a:endParaRPr lang="en-US" altLang="zh-CN" sz="2800" dirty="0">
              <a:solidFill>
                <a:srgbClr val="A50021"/>
              </a:solidFill>
              <a:ea typeface="微软雅黑" charset="-122"/>
            </a:endParaRPr>
          </a:p>
        </p:txBody>
      </p:sp>
      <p:sp>
        <p:nvSpPr>
          <p:cNvPr id="32771" name="Rectangle 3"/>
          <p:cNvSpPr>
            <a:spLocks noGrp="1" noChangeArrowheads="1"/>
          </p:cNvSpPr>
          <p:nvPr>
            <p:ph type="body" idx="1"/>
          </p:nvPr>
        </p:nvSpPr>
        <p:spPr>
          <a:xfrm>
            <a:off x="442578" y="584684"/>
            <a:ext cx="9653698" cy="5184775"/>
          </a:xfrm>
        </p:spPr>
        <p:txBody>
          <a:bodyPr/>
          <a:lstStyle/>
          <a:p>
            <a:pPr>
              <a:spcBef>
                <a:spcPts val="600"/>
              </a:spcBef>
            </a:pPr>
            <a:r>
              <a:rPr lang="en-US" altLang="zh-CN" sz="2800" dirty="0"/>
              <a:t>MIPS</a:t>
            </a:r>
            <a:r>
              <a:rPr lang="zh-CN" altLang="en-US" sz="2800" dirty="0"/>
              <a:t>支持</a:t>
            </a:r>
            <a:r>
              <a:rPr lang="en-US" altLang="zh-CN" sz="2800" dirty="0"/>
              <a:t>IEEE 754</a:t>
            </a:r>
            <a:r>
              <a:rPr lang="zh-CN" altLang="en-US" sz="2800" dirty="0"/>
              <a:t>标准定义的浮点数</a:t>
            </a:r>
          </a:p>
          <a:p>
            <a:pPr lvl="1">
              <a:spcBef>
                <a:spcPts val="600"/>
              </a:spcBef>
            </a:pPr>
            <a:r>
              <a:rPr lang="zh-CN" altLang="en-US" sz="2400" dirty="0"/>
              <a:t>单精度浮点数的加法指令</a:t>
            </a:r>
            <a:r>
              <a:rPr lang="en-US" altLang="zh-CN" sz="2400" dirty="0"/>
              <a:t>(</a:t>
            </a:r>
            <a:r>
              <a:rPr lang="en-US" altLang="zh-CN" sz="2400" dirty="0" err="1"/>
              <a:t>add.s</a:t>
            </a:r>
            <a:r>
              <a:rPr lang="en-US" altLang="zh-CN" sz="2400" dirty="0"/>
              <a:t>)</a:t>
            </a:r>
          </a:p>
          <a:p>
            <a:pPr lvl="1">
              <a:spcBef>
                <a:spcPts val="600"/>
              </a:spcBef>
            </a:pPr>
            <a:r>
              <a:rPr lang="zh-CN" altLang="en-US" sz="2400" dirty="0"/>
              <a:t>双精度浮点数的加法指令</a:t>
            </a:r>
            <a:r>
              <a:rPr lang="en-US" altLang="zh-CN" sz="2400" dirty="0"/>
              <a:t>(</a:t>
            </a:r>
            <a:r>
              <a:rPr lang="en-US" altLang="zh-CN" sz="2400" dirty="0" err="1"/>
              <a:t>add.d</a:t>
            </a:r>
            <a:r>
              <a:rPr lang="en-US" altLang="zh-CN" sz="2400" dirty="0"/>
              <a:t>)</a:t>
            </a:r>
          </a:p>
          <a:p>
            <a:pPr lvl="1">
              <a:spcBef>
                <a:spcPts val="600"/>
              </a:spcBef>
            </a:pPr>
            <a:r>
              <a:rPr lang="zh-CN" altLang="en-US" sz="2400" dirty="0"/>
              <a:t>单精度浮点数的减法指令</a:t>
            </a:r>
            <a:r>
              <a:rPr lang="en-US" altLang="zh-CN" sz="2400" dirty="0"/>
              <a:t>(</a:t>
            </a:r>
            <a:r>
              <a:rPr lang="en-US" altLang="zh-CN" sz="2400" dirty="0" err="1"/>
              <a:t>sub.s</a:t>
            </a:r>
            <a:r>
              <a:rPr lang="en-US" altLang="zh-CN" sz="2400" dirty="0"/>
              <a:t>)</a:t>
            </a:r>
          </a:p>
          <a:p>
            <a:pPr lvl="1">
              <a:spcBef>
                <a:spcPts val="600"/>
              </a:spcBef>
            </a:pPr>
            <a:r>
              <a:rPr lang="zh-CN" altLang="en-US" sz="2400" dirty="0"/>
              <a:t>双精度浮点数的减法指令</a:t>
            </a:r>
            <a:r>
              <a:rPr lang="en-US" altLang="zh-CN" sz="2400" dirty="0"/>
              <a:t>(</a:t>
            </a:r>
            <a:r>
              <a:rPr lang="en-US" altLang="zh-CN" sz="2400" dirty="0" err="1"/>
              <a:t>sub.d</a:t>
            </a:r>
            <a:r>
              <a:rPr lang="en-US" altLang="zh-CN" sz="2400" dirty="0"/>
              <a:t>)</a:t>
            </a:r>
          </a:p>
          <a:p>
            <a:pPr lvl="1">
              <a:spcBef>
                <a:spcPts val="600"/>
              </a:spcBef>
            </a:pPr>
            <a:r>
              <a:rPr lang="zh-CN" altLang="en-US" sz="2400" dirty="0"/>
              <a:t>单精度浮点数的乘法指令</a:t>
            </a:r>
            <a:r>
              <a:rPr lang="en-US" altLang="zh-CN" sz="2400" dirty="0"/>
              <a:t>(</a:t>
            </a:r>
            <a:r>
              <a:rPr lang="en-US" altLang="zh-CN" sz="2400" dirty="0" err="1"/>
              <a:t>mul.s</a:t>
            </a:r>
            <a:r>
              <a:rPr lang="en-US" altLang="zh-CN" sz="2400" dirty="0"/>
              <a:t>)</a:t>
            </a:r>
          </a:p>
          <a:p>
            <a:pPr lvl="1">
              <a:spcBef>
                <a:spcPts val="600"/>
              </a:spcBef>
            </a:pPr>
            <a:r>
              <a:rPr lang="zh-CN" altLang="en-US" sz="2400" dirty="0"/>
              <a:t>双精度浮点数的乘法指令</a:t>
            </a:r>
            <a:r>
              <a:rPr lang="en-US" altLang="zh-CN" sz="2400" dirty="0"/>
              <a:t>(</a:t>
            </a:r>
            <a:r>
              <a:rPr lang="en-US" altLang="zh-CN" sz="2400" dirty="0" err="1"/>
              <a:t>mul.d</a:t>
            </a:r>
            <a:r>
              <a:rPr lang="en-US" altLang="zh-CN" sz="2400" dirty="0"/>
              <a:t>)</a:t>
            </a:r>
          </a:p>
        </p:txBody>
      </p:sp>
      <p:sp>
        <p:nvSpPr>
          <p:cNvPr id="2" name="矩形 1"/>
          <p:cNvSpPr/>
          <p:nvPr/>
        </p:nvSpPr>
        <p:spPr>
          <a:xfrm>
            <a:off x="5871033" y="1318350"/>
            <a:ext cx="6092825" cy="3658822"/>
          </a:xfrm>
          <a:prstGeom prst="rect">
            <a:avLst/>
          </a:prstGeom>
        </p:spPr>
        <p:txBody>
          <a:bodyPr>
            <a:spAutoFit/>
          </a:bodyPr>
          <a:lstStyle/>
          <a:p>
            <a:pPr marL="742950" lvl="1" indent="-285750" algn="l">
              <a:lnSpc>
                <a:spcPct val="150000"/>
              </a:lnSpc>
              <a:spcBef>
                <a:spcPts val="600"/>
              </a:spcBef>
              <a:buClr>
                <a:schemeClr val="accent6"/>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单精度浮点数的除法指令</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div.s</a:t>
            </a:r>
            <a:r>
              <a:rPr lang="en-US" altLang="zh-CN" sz="2400" dirty="0">
                <a:latin typeface="微软雅黑" panose="020B0503020204020204" pitchFamily="34" charset="-122"/>
                <a:ea typeface="微软雅黑" panose="020B0503020204020204" pitchFamily="34" charset="-122"/>
              </a:rPr>
              <a:t>)</a:t>
            </a:r>
          </a:p>
          <a:p>
            <a:pPr marL="742950" lvl="1" indent="-285750" algn="l">
              <a:lnSpc>
                <a:spcPct val="150000"/>
              </a:lnSpc>
              <a:spcBef>
                <a:spcPts val="600"/>
              </a:spcBef>
              <a:buClr>
                <a:schemeClr val="accent6"/>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双精度浮点数的除法指令</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div.d</a:t>
            </a:r>
            <a:r>
              <a:rPr lang="en-US" altLang="zh-CN" sz="2400" dirty="0">
                <a:latin typeface="微软雅黑" panose="020B0503020204020204" pitchFamily="34" charset="-122"/>
                <a:ea typeface="微软雅黑" panose="020B0503020204020204" pitchFamily="34" charset="-122"/>
              </a:rPr>
              <a:t>)</a:t>
            </a:r>
          </a:p>
          <a:p>
            <a:pPr marL="742950" lvl="1" indent="-285750" algn="l">
              <a:lnSpc>
                <a:spcPct val="150000"/>
              </a:lnSpc>
              <a:spcBef>
                <a:spcPts val="600"/>
              </a:spcBef>
              <a:buClr>
                <a:schemeClr val="accent6"/>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单精度浮点数之间的比较指令</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c.x.s</a:t>
            </a:r>
            <a:r>
              <a:rPr lang="en-US" altLang="zh-CN" sz="2400" dirty="0">
                <a:latin typeface="微软雅黑" panose="020B0503020204020204" pitchFamily="34" charset="-122"/>
                <a:ea typeface="微软雅黑" panose="020B0503020204020204" pitchFamily="34" charset="-122"/>
              </a:rPr>
              <a:t>)</a:t>
            </a:r>
          </a:p>
          <a:p>
            <a:pPr marL="742950" lvl="1" indent="-285750" algn="l">
              <a:lnSpc>
                <a:spcPct val="150000"/>
              </a:lnSpc>
              <a:spcBef>
                <a:spcPts val="600"/>
              </a:spcBef>
              <a:buClr>
                <a:schemeClr val="accent6"/>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双精度浮点数之间的比较指令</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c.x.d</a:t>
            </a:r>
            <a:r>
              <a:rPr lang="en-US" altLang="zh-CN" sz="2400" dirty="0">
                <a:latin typeface="微软雅黑" panose="020B0503020204020204" pitchFamily="34" charset="-122"/>
                <a:ea typeface="微软雅黑" panose="020B0503020204020204" pitchFamily="34" charset="-122"/>
              </a:rPr>
              <a:t>)</a:t>
            </a:r>
          </a:p>
          <a:p>
            <a:pPr marL="742950" lvl="1" indent="-285750" algn="l">
              <a:lnSpc>
                <a:spcPct val="150000"/>
              </a:lnSpc>
              <a:spcBef>
                <a:spcPts val="600"/>
              </a:spcBef>
              <a:buClr>
                <a:schemeClr val="accent6"/>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浮点数分支指令：为真时分支</a:t>
            </a:r>
            <a:r>
              <a:rPr lang="en-US" altLang="zh-CN" sz="2400" dirty="0" err="1">
                <a:latin typeface="微软雅黑" panose="020B0503020204020204" pitchFamily="34" charset="-122"/>
                <a:ea typeface="微软雅黑" panose="020B0503020204020204" pitchFamily="34" charset="-122"/>
              </a:rPr>
              <a:t>bclt</a:t>
            </a:r>
            <a:r>
              <a:rPr lang="zh-CN" altLang="en-US" sz="2400" dirty="0">
                <a:latin typeface="微软雅黑" panose="020B0503020204020204" pitchFamily="34" charset="-122"/>
                <a:ea typeface="微软雅黑" panose="020B0503020204020204" pitchFamily="34" charset="-122"/>
              </a:rPr>
              <a:t>；为假时分支</a:t>
            </a:r>
            <a:r>
              <a:rPr lang="en-US" altLang="zh-CN" sz="2400" dirty="0" err="1">
                <a:latin typeface="微软雅黑" panose="020B0503020204020204" pitchFamily="34" charset="-122"/>
                <a:ea typeface="微软雅黑" panose="020B0503020204020204" pitchFamily="34" charset="-122"/>
              </a:rPr>
              <a:t>bclf</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6"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1207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359819" y="111547"/>
            <a:ext cx="7021512" cy="365125"/>
          </a:xfrm>
          <a:noFill/>
        </p:spPr>
        <p:txBody>
          <a:bodyPr/>
          <a:lstStyle/>
          <a:p>
            <a:pPr eaLnBrk="1" hangingPunct="1">
              <a:buFont typeface="Wingdings" charset="2"/>
              <a:buChar char="Ø"/>
            </a:pPr>
            <a:r>
              <a:rPr lang="en-US" altLang="zh-CN" sz="2800">
                <a:solidFill>
                  <a:srgbClr val="A50021"/>
                </a:solidFill>
                <a:ea typeface="微软雅黑" charset="-122"/>
              </a:rPr>
              <a:t>MIPS</a:t>
            </a:r>
            <a:r>
              <a:rPr lang="zh-CN" altLang="en-US" sz="2800" dirty="0">
                <a:solidFill>
                  <a:srgbClr val="A50021"/>
                </a:solidFill>
                <a:ea typeface="微软雅黑" charset="-122"/>
              </a:rPr>
              <a:t>的浮点指令</a:t>
            </a:r>
            <a:endParaRPr lang="en-US" altLang="zh-CN" sz="2800" dirty="0">
              <a:solidFill>
                <a:srgbClr val="A50021"/>
              </a:solidFill>
              <a:ea typeface="微软雅黑" charset="-122"/>
            </a:endParaRPr>
          </a:p>
        </p:txBody>
      </p:sp>
      <p:sp>
        <p:nvSpPr>
          <p:cNvPr id="32771" name="Rectangle 3"/>
          <p:cNvSpPr>
            <a:spLocks noGrp="1" noChangeArrowheads="1"/>
          </p:cNvSpPr>
          <p:nvPr>
            <p:ph type="body" idx="1"/>
          </p:nvPr>
        </p:nvSpPr>
        <p:spPr>
          <a:xfrm>
            <a:off x="540060" y="642939"/>
            <a:ext cx="11423798" cy="5500687"/>
          </a:xfrm>
        </p:spPr>
        <p:txBody>
          <a:bodyPr/>
          <a:lstStyle/>
          <a:p>
            <a:pPr>
              <a:spcBef>
                <a:spcPts val="600"/>
              </a:spcBef>
            </a:pPr>
            <a:r>
              <a:rPr lang="en-US" altLang="zh-CN" sz="2800" dirty="0"/>
              <a:t>MIPS</a:t>
            </a:r>
            <a:r>
              <a:rPr lang="zh-CN" altLang="en-US" sz="2800" dirty="0"/>
              <a:t>设置了</a:t>
            </a:r>
            <a:r>
              <a:rPr lang="en-US" altLang="zh-CN" sz="2800" dirty="0"/>
              <a:t>32</a:t>
            </a:r>
            <a:r>
              <a:rPr lang="zh-CN" altLang="en-US" sz="2800" dirty="0"/>
              <a:t>个独立的浮点寄存器</a:t>
            </a:r>
            <a:r>
              <a:rPr lang="en-US" altLang="zh-CN" sz="2800" dirty="0"/>
              <a:t>($f</a:t>
            </a:r>
            <a:r>
              <a:rPr lang="en-US" altLang="zh-CN" sz="2800" baseline="-25000" dirty="0"/>
              <a:t>0</a:t>
            </a:r>
            <a:r>
              <a:rPr lang="en-US" altLang="zh-CN" sz="2800" dirty="0"/>
              <a:t>,$f</a:t>
            </a:r>
            <a:r>
              <a:rPr lang="en-US" altLang="zh-CN" sz="2800" baseline="-25000" dirty="0"/>
              <a:t>1</a:t>
            </a:r>
            <a:r>
              <a:rPr lang="en-US" altLang="zh-CN" sz="2800" dirty="0"/>
              <a:t>,…$f</a:t>
            </a:r>
            <a:r>
              <a:rPr lang="en-US" altLang="zh-CN" sz="2800" baseline="-25000" dirty="0"/>
              <a:t>31</a:t>
            </a:r>
            <a:r>
              <a:rPr lang="en-US" altLang="zh-CN" sz="2800" dirty="0"/>
              <a:t>)</a:t>
            </a:r>
          </a:p>
          <a:p>
            <a:pPr>
              <a:spcBef>
                <a:spcPts val="600"/>
              </a:spcBef>
            </a:pPr>
            <a:r>
              <a:rPr lang="zh-CN" altLang="en-US" sz="2800" dirty="0"/>
              <a:t>提供两条专门用于浮点数的存储器取存</a:t>
            </a:r>
            <a:r>
              <a:rPr lang="en-US" altLang="zh-CN" sz="2800" dirty="0"/>
              <a:t>(load/store)</a:t>
            </a:r>
            <a:r>
              <a:rPr lang="zh-CN" altLang="en-US" sz="2800" dirty="0"/>
              <a:t>指令</a:t>
            </a:r>
            <a:r>
              <a:rPr lang="en-US" altLang="zh-CN" sz="2800" dirty="0" err="1"/>
              <a:t>lwcl</a:t>
            </a:r>
            <a:r>
              <a:rPr lang="zh-CN" altLang="en-US" sz="2800" dirty="0"/>
              <a:t>和</a:t>
            </a:r>
            <a:r>
              <a:rPr lang="en-US" altLang="zh-CN" sz="2800" dirty="0" err="1"/>
              <a:t>swcl</a:t>
            </a:r>
            <a:endParaRPr lang="en-US" altLang="zh-CN" sz="2800" dirty="0"/>
          </a:p>
          <a:p>
            <a:pPr>
              <a:spcBef>
                <a:spcPts val="600"/>
              </a:spcBef>
              <a:buNone/>
            </a:pPr>
            <a:r>
              <a:rPr lang="zh-CN" altLang="en-US" dirty="0"/>
              <a:t>例：将两个单精度的浮点数从存储器取出装入到浮点寄存器中，然后将两数相加，最后再将结果存回到存储器中。</a:t>
            </a:r>
            <a:endParaRPr lang="en-US" altLang="zh-CN" dirty="0"/>
          </a:p>
          <a:p>
            <a:pPr>
              <a:spcBef>
                <a:spcPts val="600"/>
              </a:spcBef>
              <a:buNone/>
            </a:pPr>
            <a:endParaRPr lang="en-US" altLang="zh-CN" dirty="0"/>
          </a:p>
          <a:p>
            <a:pPr>
              <a:spcBef>
                <a:spcPts val="600"/>
              </a:spcBef>
              <a:buNone/>
            </a:pPr>
            <a:r>
              <a:rPr lang="en-US" altLang="zh-CN" dirty="0"/>
              <a:t>	</a:t>
            </a:r>
            <a:r>
              <a:rPr lang="en-US" altLang="zh-CN" dirty="0" err="1"/>
              <a:t>lwcl</a:t>
            </a:r>
            <a:r>
              <a:rPr lang="en-US" altLang="zh-CN" dirty="0"/>
              <a:t>	$f4, x($</a:t>
            </a:r>
            <a:r>
              <a:rPr lang="en-US" altLang="zh-CN" dirty="0" err="1"/>
              <a:t>sp</a:t>
            </a:r>
            <a:r>
              <a:rPr lang="en-US" altLang="zh-CN" dirty="0"/>
              <a:t>)	</a:t>
            </a:r>
            <a:r>
              <a:rPr lang="zh-CN" altLang="en-US" dirty="0"/>
              <a:t>＃</a:t>
            </a:r>
            <a:r>
              <a:rPr lang="en-US" altLang="zh-CN" dirty="0"/>
              <a:t>Load 32-bit F.P. number into F4</a:t>
            </a:r>
          </a:p>
          <a:p>
            <a:pPr>
              <a:spcBef>
                <a:spcPts val="600"/>
              </a:spcBef>
              <a:buNone/>
            </a:pPr>
            <a:r>
              <a:rPr lang="en-US" altLang="zh-CN" dirty="0"/>
              <a:t>	</a:t>
            </a:r>
            <a:r>
              <a:rPr lang="en-US" altLang="zh-CN" dirty="0" err="1"/>
              <a:t>lwcl</a:t>
            </a:r>
            <a:r>
              <a:rPr lang="en-US" altLang="zh-CN" dirty="0"/>
              <a:t>	$f6, y($</a:t>
            </a:r>
            <a:r>
              <a:rPr lang="en-US" altLang="zh-CN" dirty="0" err="1"/>
              <a:t>sp</a:t>
            </a:r>
            <a:r>
              <a:rPr lang="en-US" altLang="zh-CN" dirty="0"/>
              <a:t>)	</a:t>
            </a:r>
            <a:r>
              <a:rPr lang="zh-CN" altLang="en-US" dirty="0"/>
              <a:t>＃</a:t>
            </a:r>
            <a:r>
              <a:rPr lang="en-US" altLang="zh-CN" dirty="0"/>
              <a:t>Load 32-bit F.P. number into F6</a:t>
            </a:r>
          </a:p>
          <a:p>
            <a:pPr>
              <a:spcBef>
                <a:spcPts val="600"/>
              </a:spcBef>
              <a:buNone/>
            </a:pPr>
            <a:r>
              <a:rPr lang="en-US" altLang="zh-CN" dirty="0"/>
              <a:t>	</a:t>
            </a:r>
            <a:r>
              <a:rPr lang="en-US" altLang="zh-CN" dirty="0" err="1"/>
              <a:t>add.s</a:t>
            </a:r>
            <a:r>
              <a:rPr lang="en-US" altLang="zh-CN" dirty="0"/>
              <a:t>	 $f2, $f4, $f6   </a:t>
            </a:r>
            <a:r>
              <a:rPr lang="zh-CN" altLang="en-US" dirty="0"/>
              <a:t>＃</a:t>
            </a:r>
            <a:r>
              <a:rPr lang="en-US" altLang="zh-CN" dirty="0"/>
              <a:t>F2=F4+F6 single precision</a:t>
            </a:r>
          </a:p>
          <a:p>
            <a:pPr>
              <a:spcBef>
                <a:spcPts val="600"/>
              </a:spcBef>
              <a:buNone/>
            </a:pPr>
            <a:r>
              <a:rPr lang="en-US" altLang="zh-CN" dirty="0"/>
              <a:t>	</a:t>
            </a:r>
            <a:r>
              <a:rPr lang="en-US" altLang="zh-CN" dirty="0" err="1"/>
              <a:t>swcl</a:t>
            </a:r>
            <a:r>
              <a:rPr lang="en-US" altLang="zh-CN" dirty="0"/>
              <a:t>	</a:t>
            </a:r>
            <a:r>
              <a:rPr lang="zh-CN" altLang="en-US" dirty="0"/>
              <a:t> </a:t>
            </a:r>
            <a:r>
              <a:rPr lang="en-US" altLang="zh-CN" dirty="0"/>
              <a:t>$f2, z($</a:t>
            </a:r>
            <a:r>
              <a:rPr lang="en-US" altLang="zh-CN" dirty="0" err="1"/>
              <a:t>sp</a:t>
            </a:r>
            <a:r>
              <a:rPr lang="en-US" altLang="zh-CN" dirty="0"/>
              <a:t>)	</a:t>
            </a:r>
            <a:r>
              <a:rPr lang="zh-CN" altLang="en-US" dirty="0"/>
              <a:t>＃</a:t>
            </a:r>
            <a:r>
              <a:rPr lang="en-US" altLang="zh-CN" dirty="0"/>
              <a:t>Store 32-bit F.P. number from F2</a:t>
            </a:r>
            <a:endParaRPr lang="zh-CN" altLang="en-US" dirty="0"/>
          </a:p>
        </p:txBody>
      </p:sp>
      <p:cxnSp>
        <p:nvCxnSpPr>
          <p:cNvPr id="4"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5" name="Picture 4" descr="E:\学校\201211092214463039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1767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88382" y="0"/>
            <a:ext cx="7021513" cy="433388"/>
          </a:xfrm>
          <a:noFill/>
        </p:spPr>
        <p:txBody>
          <a:bodyPr/>
          <a:lstStyle/>
          <a:p>
            <a:pPr eaLnBrk="1" hangingPunct="1">
              <a:buFont typeface="Wingdings" charset="2"/>
              <a:buChar char="Ø"/>
            </a:pPr>
            <a:r>
              <a:rPr lang="en-US" altLang="zh-CN" sz="2800">
                <a:solidFill>
                  <a:srgbClr val="A50021"/>
                </a:solidFill>
                <a:ea typeface="微软雅黑" charset="-122"/>
              </a:rPr>
              <a:t>MIPS</a:t>
            </a:r>
            <a:r>
              <a:rPr lang="zh-CN" altLang="en-US" sz="2800" dirty="0">
                <a:solidFill>
                  <a:srgbClr val="A50021"/>
                </a:solidFill>
                <a:ea typeface="微软雅黑" charset="-122"/>
              </a:rPr>
              <a:t>浮点指令的机器语言</a:t>
            </a:r>
            <a:endParaRPr lang="en-US" altLang="zh-CN" sz="2800" dirty="0">
              <a:solidFill>
                <a:srgbClr val="A50021"/>
              </a:solidFill>
              <a:ea typeface="微软雅黑" charset="-122"/>
            </a:endParaRPr>
          </a:p>
        </p:txBody>
      </p:sp>
      <p:pic>
        <p:nvPicPr>
          <p:cNvPr id="358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66" y="800708"/>
            <a:ext cx="11592723" cy="5515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7895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356644" y="76113"/>
            <a:ext cx="7453312" cy="436563"/>
          </a:xfrm>
          <a:noFill/>
        </p:spPr>
        <p:txBody>
          <a:bodyPr/>
          <a:lstStyle/>
          <a:p>
            <a:pPr eaLnBrk="1" hangingPunct="1">
              <a:buFont typeface="Wingdings" charset="2"/>
              <a:buChar char="Ø"/>
            </a:pPr>
            <a:r>
              <a:rPr lang="en-US" altLang="zh-CN" sz="2800">
                <a:solidFill>
                  <a:srgbClr val="A50021"/>
                </a:solidFill>
                <a:ea typeface="微软雅黑" charset="-122"/>
              </a:rPr>
              <a:t>MIPS</a:t>
            </a:r>
            <a:r>
              <a:rPr lang="zh-CN" altLang="en-US" sz="2800" dirty="0">
                <a:solidFill>
                  <a:srgbClr val="A50021"/>
                </a:solidFill>
                <a:ea typeface="微软雅黑" charset="-122"/>
              </a:rPr>
              <a:t>的浮点指令应用举例</a:t>
            </a:r>
            <a:endParaRPr lang="en-US" altLang="zh-CN" sz="2800" dirty="0">
              <a:solidFill>
                <a:srgbClr val="A50021"/>
              </a:solidFill>
              <a:ea typeface="微软雅黑" charset="-122"/>
            </a:endParaRPr>
          </a:p>
        </p:txBody>
      </p:sp>
      <p:sp>
        <p:nvSpPr>
          <p:cNvPr id="36867" name="Rectangle 3"/>
          <p:cNvSpPr>
            <a:spLocks noGrp="1" noChangeArrowheads="1"/>
          </p:cNvSpPr>
          <p:nvPr>
            <p:ph type="body" idx="1"/>
          </p:nvPr>
        </p:nvSpPr>
        <p:spPr>
          <a:xfrm>
            <a:off x="550590" y="764505"/>
            <a:ext cx="10297144" cy="5184775"/>
          </a:xfrm>
        </p:spPr>
        <p:txBody>
          <a:bodyPr/>
          <a:lstStyle/>
          <a:p>
            <a:pPr>
              <a:spcBef>
                <a:spcPct val="10000"/>
              </a:spcBef>
            </a:pPr>
            <a:r>
              <a:rPr lang="zh-CN" altLang="en-US" sz="2800" dirty="0"/>
              <a:t>将包含浮点运算的</a:t>
            </a:r>
            <a:r>
              <a:rPr lang="en-US" altLang="zh-CN" sz="2800" dirty="0"/>
              <a:t>C</a:t>
            </a:r>
            <a:r>
              <a:rPr lang="zh-CN" altLang="en-US" sz="2800" dirty="0"/>
              <a:t>语言程序编译成</a:t>
            </a:r>
            <a:r>
              <a:rPr lang="en-US" altLang="zh-CN" sz="2800" dirty="0"/>
              <a:t>MIPS</a:t>
            </a:r>
            <a:r>
              <a:rPr lang="zh-CN" altLang="en-US" sz="2800" dirty="0"/>
              <a:t>汇编码</a:t>
            </a:r>
          </a:p>
          <a:p>
            <a:pPr>
              <a:lnSpc>
                <a:spcPct val="100000"/>
              </a:lnSpc>
              <a:spcBef>
                <a:spcPct val="0"/>
              </a:spcBef>
              <a:buFont typeface="Wingdings" charset="2"/>
              <a:buNone/>
            </a:pPr>
            <a:r>
              <a:rPr lang="zh-CN" altLang="en-US" dirty="0"/>
              <a:t>例：</a:t>
            </a:r>
            <a:r>
              <a:rPr lang="en-US" altLang="zh-CN" dirty="0"/>
              <a:t>float  f2c(float  </a:t>
            </a:r>
            <a:r>
              <a:rPr lang="en-US" altLang="zh-CN" dirty="0" err="1"/>
              <a:t>fahr</a:t>
            </a:r>
            <a:r>
              <a:rPr lang="en-US" altLang="zh-CN" dirty="0"/>
              <a:t>)</a:t>
            </a:r>
          </a:p>
          <a:p>
            <a:pPr>
              <a:lnSpc>
                <a:spcPct val="100000"/>
              </a:lnSpc>
              <a:spcBef>
                <a:spcPct val="0"/>
              </a:spcBef>
              <a:buFont typeface="Wingdings" charset="2"/>
              <a:buNone/>
            </a:pPr>
            <a:r>
              <a:rPr lang="en-US" altLang="zh-CN" dirty="0"/>
              <a:t>	</a:t>
            </a:r>
            <a:r>
              <a:rPr lang="zh-CN" altLang="en-US" dirty="0"/>
              <a:t>     </a:t>
            </a:r>
            <a:r>
              <a:rPr lang="en-US" altLang="zh-CN" dirty="0"/>
              <a:t>{</a:t>
            </a:r>
          </a:p>
          <a:p>
            <a:pPr>
              <a:lnSpc>
                <a:spcPct val="100000"/>
              </a:lnSpc>
              <a:spcBef>
                <a:spcPct val="0"/>
              </a:spcBef>
              <a:buFont typeface="Wingdings" charset="2"/>
              <a:buNone/>
            </a:pPr>
            <a:r>
              <a:rPr lang="en-US" altLang="zh-CN" dirty="0"/>
              <a:t>		return  ((5.0/9.0)*(</a:t>
            </a:r>
            <a:r>
              <a:rPr lang="en-US" altLang="zh-CN" dirty="0" err="1"/>
              <a:t>fahr</a:t>
            </a:r>
            <a:r>
              <a:rPr lang="en-US" altLang="zh-CN" dirty="0"/>
              <a:t> </a:t>
            </a:r>
            <a:r>
              <a:rPr lang="zh-CN" altLang="en-US" dirty="0"/>
              <a:t>－</a:t>
            </a:r>
            <a:r>
              <a:rPr lang="en-US" altLang="zh-CN" dirty="0"/>
              <a:t>32.0));</a:t>
            </a:r>
          </a:p>
          <a:p>
            <a:pPr>
              <a:lnSpc>
                <a:spcPct val="100000"/>
              </a:lnSpc>
              <a:spcBef>
                <a:spcPct val="0"/>
              </a:spcBef>
              <a:buFont typeface="Wingdings" charset="2"/>
              <a:buNone/>
            </a:pPr>
            <a:r>
              <a:rPr lang="en-US" altLang="zh-CN" dirty="0"/>
              <a:t>	</a:t>
            </a:r>
            <a:r>
              <a:rPr lang="zh-CN" altLang="en-US" dirty="0"/>
              <a:t>     </a:t>
            </a:r>
            <a:r>
              <a:rPr lang="en-US" altLang="zh-CN" dirty="0"/>
              <a:t>}</a:t>
            </a:r>
            <a:endParaRPr lang="zh-CN" altLang="en-US" dirty="0"/>
          </a:p>
          <a:p>
            <a:pPr>
              <a:spcBef>
                <a:spcPts val="600"/>
              </a:spcBef>
              <a:buNone/>
            </a:pPr>
            <a:r>
              <a:rPr lang="zh-CN" altLang="en-US" dirty="0"/>
              <a:t>解：</a:t>
            </a:r>
            <a:r>
              <a:rPr lang="en-US" altLang="zh-CN" dirty="0"/>
              <a:t>	</a:t>
            </a:r>
          </a:p>
          <a:p>
            <a:pPr>
              <a:lnSpc>
                <a:spcPct val="100000"/>
              </a:lnSpc>
              <a:spcBef>
                <a:spcPct val="0"/>
              </a:spcBef>
              <a:buFont typeface="Wingdings" charset="2"/>
              <a:buNone/>
            </a:pPr>
            <a:r>
              <a:rPr lang="en-US" altLang="zh-CN" dirty="0"/>
              <a:t>	    </a:t>
            </a:r>
            <a:r>
              <a:rPr lang="en-US" altLang="zh-CN" dirty="0" err="1"/>
              <a:t>lwcl</a:t>
            </a:r>
            <a:r>
              <a:rPr lang="en-US" altLang="zh-CN" dirty="0"/>
              <a:t>   $f16, const5($</a:t>
            </a:r>
            <a:r>
              <a:rPr lang="en-US" altLang="zh-CN" dirty="0" err="1"/>
              <a:t>gp</a:t>
            </a:r>
            <a:r>
              <a:rPr lang="en-US" altLang="zh-CN" dirty="0"/>
              <a:t>)	 </a:t>
            </a:r>
            <a:r>
              <a:rPr lang="zh-CN" altLang="en-US" dirty="0"/>
              <a:t>＃</a:t>
            </a:r>
            <a:r>
              <a:rPr lang="en-US" altLang="zh-CN" dirty="0"/>
              <a:t>f16=5.0(5.0 in memory)</a:t>
            </a:r>
          </a:p>
          <a:p>
            <a:pPr>
              <a:lnSpc>
                <a:spcPct val="100000"/>
              </a:lnSpc>
              <a:spcBef>
                <a:spcPct val="0"/>
              </a:spcBef>
              <a:buFont typeface="Wingdings" charset="2"/>
              <a:buNone/>
            </a:pPr>
            <a:r>
              <a:rPr lang="en-US" altLang="zh-CN" dirty="0"/>
              <a:t>	    </a:t>
            </a:r>
            <a:r>
              <a:rPr lang="en-US" altLang="zh-CN" dirty="0" err="1"/>
              <a:t>lwcl</a:t>
            </a:r>
            <a:r>
              <a:rPr lang="en-US" altLang="zh-CN" dirty="0"/>
              <a:t>   $f18, const9($</a:t>
            </a:r>
            <a:r>
              <a:rPr lang="en-US" altLang="zh-CN" dirty="0" err="1"/>
              <a:t>gp</a:t>
            </a:r>
            <a:r>
              <a:rPr lang="en-US" altLang="zh-CN" dirty="0"/>
              <a:t>)	 </a:t>
            </a:r>
            <a:r>
              <a:rPr lang="zh-CN" altLang="en-US" dirty="0"/>
              <a:t>＃</a:t>
            </a:r>
            <a:r>
              <a:rPr lang="en-US" altLang="zh-CN" dirty="0"/>
              <a:t> f18=9.0(9.0 in memory)</a:t>
            </a:r>
          </a:p>
          <a:p>
            <a:pPr>
              <a:lnSpc>
                <a:spcPct val="100000"/>
              </a:lnSpc>
              <a:spcBef>
                <a:spcPts val="600"/>
              </a:spcBef>
              <a:buNone/>
            </a:pPr>
            <a:r>
              <a:rPr lang="en-US" altLang="zh-CN" dirty="0"/>
              <a:t>	    </a:t>
            </a:r>
            <a:r>
              <a:rPr lang="en-US" altLang="zh-CN" dirty="0" err="1"/>
              <a:t>div.s</a:t>
            </a:r>
            <a:r>
              <a:rPr lang="en-US" altLang="zh-CN" dirty="0"/>
              <a:t>  $f16, $f16, $f18	 </a:t>
            </a:r>
            <a:r>
              <a:rPr lang="zh-CN" altLang="en-US" dirty="0"/>
              <a:t>＃</a:t>
            </a:r>
            <a:r>
              <a:rPr lang="en-US" altLang="zh-CN" dirty="0"/>
              <a:t>f16=5.0/9.0</a:t>
            </a:r>
          </a:p>
          <a:p>
            <a:pPr>
              <a:lnSpc>
                <a:spcPct val="100000"/>
              </a:lnSpc>
              <a:spcBef>
                <a:spcPts val="600"/>
              </a:spcBef>
              <a:buNone/>
            </a:pPr>
            <a:r>
              <a:rPr lang="en-US" altLang="zh-CN" dirty="0"/>
              <a:t>        </a:t>
            </a:r>
            <a:r>
              <a:rPr lang="en-US" altLang="zh-CN" dirty="0" err="1"/>
              <a:t>lwcl</a:t>
            </a:r>
            <a:r>
              <a:rPr lang="en-US" altLang="zh-CN" dirty="0"/>
              <a:t>   $f18, const32($</a:t>
            </a:r>
            <a:r>
              <a:rPr lang="en-US" altLang="zh-CN" dirty="0" err="1"/>
              <a:t>gp</a:t>
            </a:r>
            <a:r>
              <a:rPr lang="en-US" altLang="zh-CN" dirty="0"/>
              <a:t>)	 </a:t>
            </a:r>
            <a:r>
              <a:rPr lang="zh-CN" altLang="en-US" dirty="0"/>
              <a:t>＃</a:t>
            </a:r>
            <a:r>
              <a:rPr lang="en-US" altLang="zh-CN" dirty="0"/>
              <a:t>f18=32.0</a:t>
            </a:r>
          </a:p>
          <a:p>
            <a:pPr>
              <a:lnSpc>
                <a:spcPct val="100000"/>
              </a:lnSpc>
              <a:spcBef>
                <a:spcPct val="0"/>
              </a:spcBef>
              <a:buFont typeface="Wingdings" charset="2"/>
              <a:buNone/>
            </a:pPr>
            <a:r>
              <a:rPr lang="en-US" altLang="zh-CN" dirty="0"/>
              <a:t>	    </a:t>
            </a:r>
            <a:r>
              <a:rPr lang="en-US" altLang="zh-CN" dirty="0" err="1"/>
              <a:t>sub.s</a:t>
            </a:r>
            <a:r>
              <a:rPr lang="en-US" altLang="zh-CN" dirty="0"/>
              <a:t>  $f18, $f12, $f18	 </a:t>
            </a:r>
            <a:r>
              <a:rPr lang="zh-CN" altLang="en-US" dirty="0"/>
              <a:t>＃</a:t>
            </a:r>
            <a:r>
              <a:rPr lang="en-US" altLang="zh-CN" dirty="0"/>
              <a:t>f18=</a:t>
            </a:r>
            <a:r>
              <a:rPr lang="en-US" altLang="zh-CN" dirty="0" err="1"/>
              <a:t>fahr</a:t>
            </a:r>
            <a:r>
              <a:rPr lang="en-US" altLang="zh-CN" dirty="0"/>
              <a:t> </a:t>
            </a:r>
            <a:r>
              <a:rPr lang="zh-CN" altLang="en-US" dirty="0"/>
              <a:t>－ </a:t>
            </a:r>
            <a:r>
              <a:rPr lang="en-US" altLang="zh-CN" dirty="0"/>
              <a:t>32.0</a:t>
            </a:r>
          </a:p>
          <a:p>
            <a:pPr>
              <a:lnSpc>
                <a:spcPct val="100000"/>
              </a:lnSpc>
              <a:spcBef>
                <a:spcPts val="600"/>
              </a:spcBef>
              <a:buNone/>
            </a:pPr>
            <a:r>
              <a:rPr lang="en-US" altLang="zh-CN" dirty="0"/>
              <a:t>	    </a:t>
            </a:r>
            <a:r>
              <a:rPr lang="en-US" altLang="zh-CN" dirty="0" err="1"/>
              <a:t>mul.s</a:t>
            </a:r>
            <a:r>
              <a:rPr lang="en-US" altLang="zh-CN" dirty="0"/>
              <a:t> $f0, $f16, $f18	 </a:t>
            </a:r>
            <a:r>
              <a:rPr lang="zh-CN" altLang="en-US" dirty="0"/>
              <a:t>＃</a:t>
            </a:r>
            <a:r>
              <a:rPr lang="en-US" altLang="zh-CN" dirty="0"/>
              <a:t>f0=(5.0/9.0)*(</a:t>
            </a:r>
            <a:r>
              <a:rPr lang="en-US" altLang="zh-CN" dirty="0" err="1"/>
              <a:t>fahr</a:t>
            </a:r>
            <a:r>
              <a:rPr lang="zh-CN" altLang="en-US" dirty="0"/>
              <a:t>－</a:t>
            </a:r>
            <a:r>
              <a:rPr lang="en-US" altLang="zh-CN" dirty="0"/>
              <a:t>32.0)</a:t>
            </a:r>
          </a:p>
          <a:p>
            <a:pPr>
              <a:lnSpc>
                <a:spcPct val="100000"/>
              </a:lnSpc>
              <a:spcBef>
                <a:spcPct val="0"/>
              </a:spcBef>
              <a:buFont typeface="Wingdings" charset="2"/>
              <a:buNone/>
            </a:pPr>
            <a:r>
              <a:rPr lang="en-US" altLang="zh-CN" dirty="0"/>
              <a:t>	    </a:t>
            </a:r>
            <a:r>
              <a:rPr lang="en-US" altLang="zh-CN" dirty="0" err="1"/>
              <a:t>jr</a:t>
            </a:r>
            <a:r>
              <a:rPr lang="en-US" altLang="zh-CN" dirty="0"/>
              <a:t>	     $</a:t>
            </a:r>
            <a:r>
              <a:rPr lang="en-US" altLang="zh-CN" dirty="0" err="1"/>
              <a:t>ra</a:t>
            </a:r>
            <a:r>
              <a:rPr lang="en-US" altLang="zh-CN" dirty="0"/>
              <a:t>	 		 </a:t>
            </a:r>
            <a:r>
              <a:rPr lang="zh-CN" altLang="en-US" dirty="0"/>
              <a:t>＃</a:t>
            </a:r>
            <a:r>
              <a:rPr lang="en-US" altLang="zh-CN" dirty="0"/>
              <a:t>return</a:t>
            </a:r>
            <a:endParaRPr lang="zh-CN" altLang="en-US" dirty="0"/>
          </a:p>
          <a:p>
            <a:pPr>
              <a:spcBef>
                <a:spcPct val="10000"/>
              </a:spcBef>
              <a:buFont typeface="Wingdings" charset="2"/>
              <a:buNone/>
            </a:pPr>
            <a:endParaRPr lang="zh-CN" altLang="en-US" dirty="0"/>
          </a:p>
        </p:txBody>
      </p:sp>
      <p:cxnSp>
        <p:nvCxnSpPr>
          <p:cNvPr id="4"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5" name="Picture 4" descr="E:\学校\201211092214463039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6837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8582" y="836712"/>
            <a:ext cx="11147187" cy="5364596"/>
          </a:xfrm>
          <a:noFill/>
        </p:spPr>
      </p:pic>
      <p:sp>
        <p:nvSpPr>
          <p:cNvPr id="37891" name="Rectangle 2"/>
          <p:cNvSpPr>
            <a:spLocks noGrp="1" noChangeArrowheads="1"/>
          </p:cNvSpPr>
          <p:nvPr>
            <p:ph type="title"/>
          </p:nvPr>
        </p:nvSpPr>
        <p:spPr>
          <a:xfrm>
            <a:off x="2288382" y="151296"/>
            <a:ext cx="7021513" cy="433388"/>
          </a:xfrm>
          <a:noFill/>
        </p:spPr>
        <p:txBody>
          <a:bodyPr/>
          <a:lstStyle/>
          <a:p>
            <a:pPr eaLnBrk="1" hangingPunct="1">
              <a:buFont typeface="Wingdings" charset="2"/>
              <a:buChar char="Ø"/>
            </a:pPr>
            <a:r>
              <a:rPr lang="zh-CN" altLang="en-US" sz="2800">
                <a:solidFill>
                  <a:srgbClr val="A50021"/>
                </a:solidFill>
                <a:ea typeface="微软雅黑" charset="-122"/>
              </a:rPr>
              <a:t>不同数据类型采用的</a:t>
            </a:r>
            <a:r>
              <a:rPr lang="en-US" altLang="zh-CN" sz="2800">
                <a:solidFill>
                  <a:srgbClr val="A50021"/>
                </a:solidFill>
                <a:ea typeface="微软雅黑" charset="-122"/>
              </a:rPr>
              <a:t>MIPS</a:t>
            </a:r>
            <a:r>
              <a:rPr lang="zh-CN" altLang="en-US" sz="2800">
                <a:solidFill>
                  <a:srgbClr val="A50021"/>
                </a:solidFill>
                <a:ea typeface="微软雅黑" charset="-122"/>
              </a:rPr>
              <a:t>指令</a:t>
            </a:r>
            <a:endParaRPr lang="en-US" altLang="zh-CN" sz="2800">
              <a:solidFill>
                <a:srgbClr val="A50021"/>
              </a:solidFill>
              <a:ea typeface="微软雅黑" charset="-122"/>
            </a:endParaRPr>
          </a:p>
        </p:txBody>
      </p:sp>
      <p:cxnSp>
        <p:nvCxnSpPr>
          <p:cNvPr id="4"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5"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35518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314786" y="199758"/>
            <a:ext cx="7200900" cy="474663"/>
          </a:xfrm>
          <a:noFill/>
        </p:spPr>
        <p:txBody>
          <a:bodyPr/>
          <a:lstStyle/>
          <a:p>
            <a:pPr eaLnBrk="1" hangingPunct="1">
              <a:buFont typeface="Wingdings" charset="2"/>
              <a:buChar char="Ø"/>
            </a:pPr>
            <a:r>
              <a:rPr lang="zh-CN" altLang="en-US" sz="2800" dirty="0">
                <a:solidFill>
                  <a:srgbClr val="A50021"/>
                </a:solidFill>
                <a:ea typeface="微软雅黑" charset="-122"/>
              </a:rPr>
              <a:t>实例：</a:t>
            </a:r>
            <a:r>
              <a:rPr lang="en-US" altLang="zh-CN" sz="2800" dirty="0">
                <a:solidFill>
                  <a:srgbClr val="A50021"/>
                </a:solidFill>
                <a:ea typeface="微软雅黑" charset="-122"/>
              </a:rPr>
              <a:t>PowerPC</a:t>
            </a:r>
            <a:r>
              <a:rPr lang="zh-CN" altLang="en-US" sz="2800" dirty="0">
                <a:solidFill>
                  <a:srgbClr val="A50021"/>
                </a:solidFill>
                <a:ea typeface="微软雅黑" charset="-122"/>
              </a:rPr>
              <a:t>中的浮点部件</a:t>
            </a:r>
          </a:p>
        </p:txBody>
      </p:sp>
      <p:sp>
        <p:nvSpPr>
          <p:cNvPr id="388099" name="Rectangle 3"/>
          <p:cNvSpPr>
            <a:spLocks noGrp="1" noChangeArrowheads="1"/>
          </p:cNvSpPr>
          <p:nvPr>
            <p:ph type="body" idx="1"/>
          </p:nvPr>
        </p:nvSpPr>
        <p:spPr>
          <a:xfrm>
            <a:off x="1126654" y="1114426"/>
            <a:ext cx="10441160" cy="5040313"/>
          </a:xfrm>
        </p:spPr>
        <p:txBody>
          <a:bodyPr/>
          <a:lstStyle/>
          <a:p>
            <a:pPr>
              <a:spcBef>
                <a:spcPts val="300"/>
              </a:spcBef>
            </a:pPr>
            <a:r>
              <a:rPr lang="en-US" altLang="zh-CN" sz="3200" dirty="0"/>
              <a:t>PowerPC</a:t>
            </a:r>
            <a:r>
              <a:rPr lang="zh-CN" altLang="en-US" sz="3200" dirty="0"/>
              <a:t>中的浮点运算</a:t>
            </a:r>
          </a:p>
          <a:p>
            <a:pPr lvl="1">
              <a:spcBef>
                <a:spcPts val="300"/>
              </a:spcBef>
            </a:pPr>
            <a:r>
              <a:rPr lang="zh-CN" altLang="en-US" sz="2800" dirty="0"/>
              <a:t>比</a:t>
            </a:r>
            <a:r>
              <a:rPr lang="en-US" altLang="zh-CN" sz="2800" dirty="0"/>
              <a:t>MIPS</a:t>
            </a:r>
            <a:r>
              <a:rPr lang="zh-CN" altLang="en-US" sz="2800" dirty="0"/>
              <a:t>多一条浮点指令：乘加指令</a:t>
            </a:r>
          </a:p>
          <a:p>
            <a:pPr lvl="2">
              <a:spcBef>
                <a:spcPts val="300"/>
              </a:spcBef>
            </a:pPr>
            <a:r>
              <a:rPr lang="zh-CN" altLang="en-US" sz="2400" dirty="0"/>
              <a:t>将两个操作数相乘，再与另一个操作数相加，写到结果操作数</a:t>
            </a:r>
          </a:p>
          <a:p>
            <a:pPr lvl="2">
              <a:spcBef>
                <a:spcPts val="300"/>
              </a:spcBef>
            </a:pPr>
            <a:r>
              <a:rPr lang="zh-CN" altLang="en-US" sz="2400" dirty="0"/>
              <a:t>可以用一条乘加指令代替两条</a:t>
            </a:r>
            <a:r>
              <a:rPr lang="en-US" altLang="zh-CN" sz="2400" dirty="0"/>
              <a:t>MIPS</a:t>
            </a:r>
            <a:r>
              <a:rPr lang="zh-CN" altLang="en-US" sz="2400" dirty="0"/>
              <a:t>浮点指令</a:t>
            </a:r>
          </a:p>
          <a:p>
            <a:pPr lvl="2">
              <a:spcBef>
                <a:spcPts val="300"/>
              </a:spcBef>
            </a:pPr>
            <a:r>
              <a:rPr lang="zh-CN" altLang="en-US" sz="2400" dirty="0"/>
              <a:t>可为中间结果多保留几位，得到最后结果后，再考虑舍入，精度高</a:t>
            </a:r>
          </a:p>
          <a:p>
            <a:pPr lvl="2">
              <a:spcBef>
                <a:spcPts val="300"/>
              </a:spcBef>
            </a:pPr>
            <a:r>
              <a:rPr lang="zh-CN" altLang="en-US" sz="2400" dirty="0"/>
              <a:t>利用它来实现除法运算和平方根运算</a:t>
            </a:r>
          </a:p>
          <a:p>
            <a:pPr lvl="1">
              <a:spcBef>
                <a:spcPts val="300"/>
              </a:spcBef>
            </a:pPr>
            <a:r>
              <a:rPr lang="zh-CN" altLang="en-US" sz="2800" dirty="0"/>
              <a:t>浮点寄存器的数量多一倍</a:t>
            </a:r>
            <a:r>
              <a:rPr lang="en-US" altLang="zh-CN" sz="2800" dirty="0">
                <a:solidFill>
                  <a:srgbClr val="0000CC"/>
                </a:solidFill>
              </a:rPr>
              <a:t>(32</a:t>
            </a:r>
            <a:r>
              <a:rPr lang="en-US" altLang="en-US" sz="2800" dirty="0">
                <a:solidFill>
                  <a:srgbClr val="0000CC"/>
                </a:solidFill>
              </a:rPr>
              <a:t>×</a:t>
            </a:r>
            <a:r>
              <a:rPr lang="en-US" altLang="zh-CN" sz="2800" dirty="0">
                <a:solidFill>
                  <a:srgbClr val="0000CC"/>
                </a:solidFill>
              </a:rPr>
              <a:t>SPR, 32</a:t>
            </a:r>
            <a:r>
              <a:rPr lang="en-US" altLang="en-US" sz="2800" dirty="0">
                <a:solidFill>
                  <a:srgbClr val="0000CC"/>
                </a:solidFill>
              </a:rPr>
              <a:t>×</a:t>
            </a:r>
            <a:r>
              <a:rPr lang="en-US" altLang="zh-CN" sz="2800" dirty="0">
                <a:solidFill>
                  <a:srgbClr val="0000CC"/>
                </a:solidFill>
              </a:rPr>
              <a:t>DPR)</a:t>
            </a:r>
            <a:endParaRPr lang="en-US" altLang="zh-CN" sz="4400" dirty="0">
              <a:solidFill>
                <a:srgbClr val="0000CC"/>
              </a:solidFill>
            </a:endParaRPr>
          </a:p>
        </p:txBody>
      </p:sp>
      <p:cxnSp>
        <p:nvCxnSpPr>
          <p:cNvPr id="4"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5"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5193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8099">
                                            <p:txEl>
                                              <p:pRg st="1" end="1"/>
                                            </p:txEl>
                                          </p:spTgt>
                                        </p:tgtEl>
                                        <p:attrNameLst>
                                          <p:attrName>style.visibility</p:attrName>
                                        </p:attrNameLst>
                                      </p:cBhvr>
                                      <p:to>
                                        <p:strVal val="visible"/>
                                      </p:to>
                                    </p:set>
                                    <p:animEffect transition="in" filter="blinds(horizontal)">
                                      <p:cBhvr>
                                        <p:cTn id="7" dur="500"/>
                                        <p:tgtEl>
                                          <p:spTgt spid="388099">
                                            <p:txEl>
                                              <p:pRg st="1" end="1"/>
                                            </p:txEl>
                                          </p:spTgt>
                                        </p:tgtEl>
                                      </p:cBhvr>
                                    </p:animEffect>
                                  </p:childTnLst>
                                  <p:subTnLst>
                                    <p:animClr clrSpc="rgb" dir="cw">
                                      <p:cBhvr override="childStyle">
                                        <p:cTn dur="1" fill="hold" display="0" masterRel="nextClick" afterEffect="1"/>
                                        <p:tgtEl>
                                          <p:spTgt spid="388099">
                                            <p:txEl>
                                              <p:pRg st="1" end="1"/>
                                            </p:txEl>
                                          </p:spTgt>
                                        </p:tgtEl>
                                        <p:attrNameLst>
                                          <p:attrName>ppt_c</p:attrName>
                                        </p:attrNameLst>
                                      </p:cBhvr>
                                      <p:to>
                                        <a:schemeClr val="bg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8099">
                                            <p:txEl>
                                              <p:pRg st="2" end="2"/>
                                            </p:txEl>
                                          </p:spTgt>
                                        </p:tgtEl>
                                        <p:attrNameLst>
                                          <p:attrName>style.visibility</p:attrName>
                                        </p:attrNameLst>
                                      </p:cBhvr>
                                      <p:to>
                                        <p:strVal val="visible"/>
                                      </p:to>
                                    </p:set>
                                    <p:animEffect transition="in" filter="blinds(horizontal)">
                                      <p:cBhvr>
                                        <p:cTn id="12" dur="500"/>
                                        <p:tgtEl>
                                          <p:spTgt spid="388099">
                                            <p:txEl>
                                              <p:pRg st="2" end="2"/>
                                            </p:txEl>
                                          </p:spTgt>
                                        </p:tgtEl>
                                      </p:cBhvr>
                                    </p:animEffect>
                                  </p:childTnLst>
                                  <p:subTnLst>
                                    <p:animClr clrSpc="rgb" dir="cw">
                                      <p:cBhvr override="childStyle">
                                        <p:cTn dur="1" fill="hold" display="0" masterRel="nextClick" afterEffect="1"/>
                                        <p:tgtEl>
                                          <p:spTgt spid="388099">
                                            <p:txEl>
                                              <p:pRg st="2" end="2"/>
                                            </p:txEl>
                                          </p:spTgt>
                                        </p:tgtEl>
                                        <p:attrNameLst>
                                          <p:attrName>ppt_c</p:attrName>
                                        </p:attrNameLst>
                                      </p:cBhvr>
                                      <p:to>
                                        <a:schemeClr val="bg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8099">
                                            <p:txEl>
                                              <p:pRg st="3" end="3"/>
                                            </p:txEl>
                                          </p:spTgt>
                                        </p:tgtEl>
                                        <p:attrNameLst>
                                          <p:attrName>style.visibility</p:attrName>
                                        </p:attrNameLst>
                                      </p:cBhvr>
                                      <p:to>
                                        <p:strVal val="visible"/>
                                      </p:to>
                                    </p:set>
                                    <p:animEffect transition="in" filter="blinds(horizontal)">
                                      <p:cBhvr>
                                        <p:cTn id="17" dur="500"/>
                                        <p:tgtEl>
                                          <p:spTgt spid="388099">
                                            <p:txEl>
                                              <p:pRg st="3" end="3"/>
                                            </p:txEl>
                                          </p:spTgt>
                                        </p:tgtEl>
                                      </p:cBhvr>
                                    </p:animEffect>
                                  </p:childTnLst>
                                  <p:subTnLst>
                                    <p:animClr clrSpc="rgb" dir="cw">
                                      <p:cBhvr override="childStyle">
                                        <p:cTn dur="1" fill="hold" display="0" masterRel="nextClick" afterEffect="1"/>
                                        <p:tgtEl>
                                          <p:spTgt spid="388099">
                                            <p:txEl>
                                              <p:pRg st="3" end="3"/>
                                            </p:txEl>
                                          </p:spTgt>
                                        </p:tgtEl>
                                        <p:attrNameLst>
                                          <p:attrName>ppt_c</p:attrName>
                                        </p:attrNameLst>
                                      </p:cBhvr>
                                      <p:to>
                                        <a:schemeClr val="bg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8099">
                                            <p:txEl>
                                              <p:pRg st="4" end="4"/>
                                            </p:txEl>
                                          </p:spTgt>
                                        </p:tgtEl>
                                        <p:attrNameLst>
                                          <p:attrName>style.visibility</p:attrName>
                                        </p:attrNameLst>
                                      </p:cBhvr>
                                      <p:to>
                                        <p:strVal val="visible"/>
                                      </p:to>
                                    </p:set>
                                    <p:animEffect transition="in" filter="blinds(horizontal)">
                                      <p:cBhvr>
                                        <p:cTn id="22" dur="500"/>
                                        <p:tgtEl>
                                          <p:spTgt spid="388099">
                                            <p:txEl>
                                              <p:pRg st="4" end="4"/>
                                            </p:txEl>
                                          </p:spTgt>
                                        </p:tgtEl>
                                      </p:cBhvr>
                                    </p:animEffect>
                                  </p:childTnLst>
                                  <p:subTnLst>
                                    <p:animClr clrSpc="rgb" dir="cw">
                                      <p:cBhvr override="childStyle">
                                        <p:cTn dur="1" fill="hold" display="0" masterRel="nextClick" afterEffect="1"/>
                                        <p:tgtEl>
                                          <p:spTgt spid="388099">
                                            <p:txEl>
                                              <p:pRg st="4" end="4"/>
                                            </p:txEl>
                                          </p:spTgt>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88099">
                                            <p:txEl>
                                              <p:pRg st="5" end="5"/>
                                            </p:txEl>
                                          </p:spTgt>
                                        </p:tgtEl>
                                        <p:attrNameLst>
                                          <p:attrName>style.visibility</p:attrName>
                                        </p:attrNameLst>
                                      </p:cBhvr>
                                      <p:to>
                                        <p:strVal val="visible"/>
                                      </p:to>
                                    </p:set>
                                    <p:animEffect transition="in" filter="blinds(horizontal)">
                                      <p:cBhvr>
                                        <p:cTn id="27" dur="500"/>
                                        <p:tgtEl>
                                          <p:spTgt spid="388099">
                                            <p:txEl>
                                              <p:pRg st="5" end="5"/>
                                            </p:txEl>
                                          </p:spTgt>
                                        </p:tgtEl>
                                      </p:cBhvr>
                                    </p:animEffect>
                                  </p:childTnLst>
                                  <p:subTnLst>
                                    <p:animClr clrSpc="rgb" dir="cw">
                                      <p:cBhvr override="childStyle">
                                        <p:cTn dur="1" fill="hold" display="0" masterRel="nextClick" afterEffect="1"/>
                                        <p:tgtEl>
                                          <p:spTgt spid="388099">
                                            <p:txEl>
                                              <p:pRg st="5" end="5"/>
                                            </p:txEl>
                                          </p:spTgt>
                                        </p:tgtEl>
                                        <p:attrNameLst>
                                          <p:attrName>ppt_c</p:attrName>
                                        </p:attrNameLst>
                                      </p:cBhvr>
                                      <p:to>
                                        <a:schemeClr val="bg2"/>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88099">
                                            <p:txEl>
                                              <p:pRg st="6" end="6"/>
                                            </p:txEl>
                                          </p:spTgt>
                                        </p:tgtEl>
                                        <p:attrNameLst>
                                          <p:attrName>style.visibility</p:attrName>
                                        </p:attrNameLst>
                                      </p:cBhvr>
                                      <p:to>
                                        <p:strVal val="visible"/>
                                      </p:to>
                                    </p:set>
                                    <p:animEffect transition="in" filter="blinds(horizontal)">
                                      <p:cBhvr>
                                        <p:cTn id="32" dur="500"/>
                                        <p:tgtEl>
                                          <p:spTgt spid="388099">
                                            <p:txEl>
                                              <p:pRg st="6" end="6"/>
                                            </p:txEl>
                                          </p:spTgt>
                                        </p:tgtEl>
                                      </p:cBhvr>
                                    </p:animEffect>
                                  </p:childTnLst>
                                  <p:subTnLst>
                                    <p:animClr clrSpc="rgb" dir="cw">
                                      <p:cBhvr override="childStyle">
                                        <p:cTn dur="1" fill="hold" display="0" masterRel="nextClick" afterEffect="1"/>
                                        <p:tgtEl>
                                          <p:spTgt spid="388099">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345028" y="173564"/>
            <a:ext cx="7489825" cy="474663"/>
          </a:xfrm>
          <a:noFill/>
        </p:spPr>
        <p:txBody>
          <a:bodyPr/>
          <a:lstStyle/>
          <a:p>
            <a:pPr eaLnBrk="1" hangingPunct="1">
              <a:buFont typeface="Wingdings" charset="2"/>
              <a:buChar char="Ø"/>
            </a:pPr>
            <a:r>
              <a:rPr lang="zh-CN" altLang="en-US" sz="2800">
                <a:solidFill>
                  <a:srgbClr val="A50021"/>
                </a:solidFill>
                <a:ea typeface="微软雅黑" charset="-122"/>
              </a:rPr>
              <a:t>实例：</a:t>
            </a:r>
            <a:r>
              <a:rPr lang="en-US" altLang="zh-CN" sz="2800" dirty="0">
                <a:solidFill>
                  <a:srgbClr val="A50021"/>
                </a:solidFill>
                <a:ea typeface="微软雅黑" charset="-122"/>
              </a:rPr>
              <a:t>80x86</a:t>
            </a:r>
            <a:r>
              <a:rPr lang="zh-CN" altLang="en-US" sz="2800" dirty="0">
                <a:solidFill>
                  <a:srgbClr val="A50021"/>
                </a:solidFill>
                <a:ea typeface="微软雅黑" charset="-122"/>
              </a:rPr>
              <a:t>中的浮点部件</a:t>
            </a:r>
          </a:p>
        </p:txBody>
      </p:sp>
      <p:sp>
        <p:nvSpPr>
          <p:cNvPr id="389123" name="Rectangle 3"/>
          <p:cNvSpPr>
            <a:spLocks noGrp="1" noChangeArrowheads="1"/>
          </p:cNvSpPr>
          <p:nvPr>
            <p:ph type="body" idx="1"/>
          </p:nvPr>
        </p:nvSpPr>
        <p:spPr>
          <a:xfrm>
            <a:off x="406574" y="1122891"/>
            <a:ext cx="10981220" cy="5040313"/>
          </a:xfrm>
        </p:spPr>
        <p:txBody>
          <a:bodyPr/>
          <a:lstStyle/>
          <a:p>
            <a:pPr>
              <a:spcBef>
                <a:spcPts val="300"/>
              </a:spcBef>
            </a:pPr>
            <a:r>
              <a:rPr lang="en-US" altLang="zh-CN" sz="3200"/>
              <a:t>80x86</a:t>
            </a:r>
            <a:r>
              <a:rPr lang="zh-CN" altLang="en-US" sz="3200" dirty="0"/>
              <a:t>中的浮点运算</a:t>
            </a:r>
          </a:p>
          <a:p>
            <a:pPr lvl="1">
              <a:spcBef>
                <a:spcPts val="300"/>
              </a:spcBef>
            </a:pPr>
            <a:r>
              <a:rPr lang="zh-CN" altLang="en-US" sz="2800" dirty="0"/>
              <a:t>采用寄存器堆栈结构：栈顶两个数作为操作数</a:t>
            </a:r>
          </a:p>
          <a:p>
            <a:pPr lvl="1">
              <a:spcBef>
                <a:spcPts val="300"/>
              </a:spcBef>
            </a:pPr>
            <a:r>
              <a:rPr lang="zh-CN" altLang="en-US" sz="2800" dirty="0"/>
              <a:t>寄存器堆栈的精度为</a:t>
            </a:r>
            <a:r>
              <a:rPr lang="en-US" altLang="zh-CN" sz="2800" dirty="0"/>
              <a:t>80</a:t>
            </a:r>
            <a:r>
              <a:rPr lang="zh-CN" altLang="en-US" sz="2800" dirty="0"/>
              <a:t>位</a:t>
            </a:r>
            <a:r>
              <a:rPr lang="en-US" altLang="zh-CN" sz="2800" dirty="0"/>
              <a:t>(MIPS</a:t>
            </a:r>
            <a:r>
              <a:rPr lang="zh-CN" altLang="en-US" sz="2800" dirty="0"/>
              <a:t>和</a:t>
            </a:r>
            <a:r>
              <a:rPr lang="en-US" altLang="zh-CN" sz="2800" dirty="0"/>
              <a:t>PowerPC</a:t>
            </a:r>
            <a:r>
              <a:rPr lang="zh-CN" altLang="en-US" sz="2800" dirty="0"/>
              <a:t>最多都是</a:t>
            </a:r>
            <a:r>
              <a:rPr lang="en-US" altLang="zh-CN" sz="2800" dirty="0"/>
              <a:t>64</a:t>
            </a:r>
            <a:r>
              <a:rPr lang="zh-CN" altLang="en-US" sz="2800" dirty="0"/>
              <a:t>位</a:t>
            </a:r>
            <a:r>
              <a:rPr lang="en-US" altLang="zh-CN" sz="2800" dirty="0"/>
              <a:t>)</a:t>
            </a:r>
          </a:p>
          <a:p>
            <a:pPr lvl="1">
              <a:spcBef>
                <a:spcPts val="300"/>
              </a:spcBef>
            </a:pPr>
            <a:r>
              <a:rPr lang="zh-CN" altLang="en-US" sz="2800" dirty="0"/>
              <a:t>浮点运算都转换为</a:t>
            </a:r>
            <a:r>
              <a:rPr lang="en-US" altLang="zh-CN" sz="2800" dirty="0"/>
              <a:t>80</a:t>
            </a:r>
            <a:r>
              <a:rPr lang="zh-CN" altLang="en-US" sz="2800" dirty="0"/>
              <a:t>位扩展浮点数进行运算，写回存储器时，再转换位</a:t>
            </a:r>
            <a:r>
              <a:rPr lang="en-US" altLang="zh-CN" sz="2800" dirty="0"/>
              <a:t>32</a:t>
            </a:r>
            <a:r>
              <a:rPr lang="zh-CN" altLang="en-US" sz="2800" dirty="0"/>
              <a:t>位</a:t>
            </a:r>
            <a:r>
              <a:rPr lang="en-US" altLang="zh-CN" sz="2800" dirty="0"/>
              <a:t>(float)</a:t>
            </a:r>
            <a:r>
              <a:rPr lang="zh-CN" altLang="en-US" sz="2800" dirty="0"/>
              <a:t>或</a:t>
            </a:r>
            <a:r>
              <a:rPr lang="en-US" altLang="zh-CN" sz="2800" dirty="0"/>
              <a:t>64</a:t>
            </a:r>
            <a:r>
              <a:rPr lang="zh-CN" altLang="en-US" sz="2800" dirty="0"/>
              <a:t>位</a:t>
            </a:r>
            <a:r>
              <a:rPr lang="en-US" altLang="zh-CN" sz="2800" dirty="0"/>
              <a:t>(double)</a:t>
            </a:r>
            <a:r>
              <a:rPr lang="zh-CN" altLang="en-US" sz="2800" dirty="0"/>
              <a:t>。有时会有问题</a:t>
            </a:r>
            <a:endParaRPr lang="en-US" altLang="zh-CN" sz="2800" dirty="0"/>
          </a:p>
          <a:p>
            <a:pPr lvl="1">
              <a:spcBef>
                <a:spcPts val="300"/>
              </a:spcBef>
            </a:pPr>
            <a:r>
              <a:rPr lang="zh-CN" altLang="en-US" sz="2800" dirty="0"/>
              <a:t>浮点数据存取指令自动完成转换</a:t>
            </a:r>
          </a:p>
          <a:p>
            <a:pPr lvl="1">
              <a:spcBef>
                <a:spcPts val="300"/>
              </a:spcBef>
            </a:pPr>
            <a:r>
              <a:rPr lang="zh-CN" altLang="en-US" sz="2800" dirty="0"/>
              <a:t>指令类型：存取、算术、比较、函数</a:t>
            </a:r>
            <a:r>
              <a:rPr lang="en-US" altLang="zh-CN" sz="2800" dirty="0"/>
              <a:t>(</a:t>
            </a:r>
            <a:r>
              <a:rPr lang="zh-CN" altLang="en-US" sz="2800" dirty="0"/>
              <a:t>正弦、余弦、对数等</a:t>
            </a:r>
            <a:r>
              <a:rPr lang="en-US" altLang="zh-CN" sz="2800" dirty="0"/>
              <a:t>)</a:t>
            </a:r>
            <a:endParaRPr lang="en-US" altLang="zh-CN" sz="4400" dirty="0"/>
          </a:p>
        </p:txBody>
      </p:sp>
      <p:cxnSp>
        <p:nvCxnSpPr>
          <p:cNvPr id="4"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5" name="Picture 4" descr="E:\学校\201211092214463039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6824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9123">
                                            <p:txEl>
                                              <p:pRg st="1" end="1"/>
                                            </p:txEl>
                                          </p:spTgt>
                                        </p:tgtEl>
                                        <p:attrNameLst>
                                          <p:attrName>style.visibility</p:attrName>
                                        </p:attrNameLst>
                                      </p:cBhvr>
                                      <p:to>
                                        <p:strVal val="visible"/>
                                      </p:to>
                                    </p:set>
                                    <p:animEffect transition="in" filter="blinds(horizontal)">
                                      <p:cBhvr>
                                        <p:cTn id="7" dur="500"/>
                                        <p:tgtEl>
                                          <p:spTgt spid="389123">
                                            <p:txEl>
                                              <p:pRg st="1" end="1"/>
                                            </p:txEl>
                                          </p:spTgt>
                                        </p:tgtEl>
                                      </p:cBhvr>
                                    </p:animEffect>
                                  </p:childTnLst>
                                  <p:subTnLst>
                                    <p:animClr clrSpc="rgb" dir="cw">
                                      <p:cBhvr override="childStyle">
                                        <p:cTn dur="1" fill="hold" display="0" masterRel="nextClick" afterEffect="1"/>
                                        <p:tgtEl>
                                          <p:spTgt spid="389123">
                                            <p:txEl>
                                              <p:pRg st="1" end="1"/>
                                            </p:txEl>
                                          </p:spTgt>
                                        </p:tgtEl>
                                        <p:attrNameLst>
                                          <p:attrName>ppt_c</p:attrName>
                                        </p:attrNameLst>
                                      </p:cBhvr>
                                      <p:to>
                                        <a:schemeClr val="bg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9123">
                                            <p:txEl>
                                              <p:pRg st="2" end="2"/>
                                            </p:txEl>
                                          </p:spTgt>
                                        </p:tgtEl>
                                        <p:attrNameLst>
                                          <p:attrName>style.visibility</p:attrName>
                                        </p:attrNameLst>
                                      </p:cBhvr>
                                      <p:to>
                                        <p:strVal val="visible"/>
                                      </p:to>
                                    </p:set>
                                    <p:animEffect transition="in" filter="blinds(horizontal)">
                                      <p:cBhvr>
                                        <p:cTn id="12" dur="500"/>
                                        <p:tgtEl>
                                          <p:spTgt spid="389123">
                                            <p:txEl>
                                              <p:pRg st="2" end="2"/>
                                            </p:txEl>
                                          </p:spTgt>
                                        </p:tgtEl>
                                      </p:cBhvr>
                                    </p:animEffect>
                                  </p:childTnLst>
                                  <p:subTnLst>
                                    <p:animClr clrSpc="rgb" dir="cw">
                                      <p:cBhvr override="childStyle">
                                        <p:cTn dur="1" fill="hold" display="0" masterRel="nextClick" afterEffect="1"/>
                                        <p:tgtEl>
                                          <p:spTgt spid="389123">
                                            <p:txEl>
                                              <p:pRg st="2" end="2"/>
                                            </p:txEl>
                                          </p:spTgt>
                                        </p:tgtEl>
                                        <p:attrNameLst>
                                          <p:attrName>ppt_c</p:attrName>
                                        </p:attrNameLst>
                                      </p:cBhvr>
                                      <p:to>
                                        <a:schemeClr val="bg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9123">
                                            <p:txEl>
                                              <p:pRg st="3" end="3"/>
                                            </p:txEl>
                                          </p:spTgt>
                                        </p:tgtEl>
                                        <p:attrNameLst>
                                          <p:attrName>style.visibility</p:attrName>
                                        </p:attrNameLst>
                                      </p:cBhvr>
                                      <p:to>
                                        <p:strVal val="visible"/>
                                      </p:to>
                                    </p:set>
                                    <p:animEffect transition="in" filter="blinds(horizontal)">
                                      <p:cBhvr>
                                        <p:cTn id="17" dur="500"/>
                                        <p:tgtEl>
                                          <p:spTgt spid="389123">
                                            <p:txEl>
                                              <p:pRg st="3" end="3"/>
                                            </p:txEl>
                                          </p:spTgt>
                                        </p:tgtEl>
                                      </p:cBhvr>
                                    </p:animEffect>
                                  </p:childTnLst>
                                  <p:subTnLst>
                                    <p:animClr clrSpc="rgb" dir="cw">
                                      <p:cBhvr override="childStyle">
                                        <p:cTn dur="1" fill="hold" display="0" masterRel="nextClick" afterEffect="1"/>
                                        <p:tgtEl>
                                          <p:spTgt spid="389123">
                                            <p:txEl>
                                              <p:pRg st="3" end="3"/>
                                            </p:txEl>
                                          </p:spTgt>
                                        </p:tgtEl>
                                        <p:attrNameLst>
                                          <p:attrName>ppt_c</p:attrName>
                                        </p:attrNameLst>
                                      </p:cBhvr>
                                      <p:to>
                                        <a:schemeClr val="bg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9123">
                                            <p:txEl>
                                              <p:pRg st="4" end="4"/>
                                            </p:txEl>
                                          </p:spTgt>
                                        </p:tgtEl>
                                        <p:attrNameLst>
                                          <p:attrName>style.visibility</p:attrName>
                                        </p:attrNameLst>
                                      </p:cBhvr>
                                      <p:to>
                                        <p:strVal val="visible"/>
                                      </p:to>
                                    </p:set>
                                    <p:animEffect transition="in" filter="blinds(horizontal)">
                                      <p:cBhvr>
                                        <p:cTn id="22" dur="500"/>
                                        <p:tgtEl>
                                          <p:spTgt spid="389123">
                                            <p:txEl>
                                              <p:pRg st="4" end="4"/>
                                            </p:txEl>
                                          </p:spTgt>
                                        </p:tgtEl>
                                      </p:cBhvr>
                                    </p:animEffect>
                                  </p:childTnLst>
                                  <p:subTnLst>
                                    <p:animClr clrSpc="rgb" dir="cw">
                                      <p:cBhvr override="childStyle">
                                        <p:cTn dur="1" fill="hold" display="0" masterRel="nextClick" afterEffect="1"/>
                                        <p:tgtEl>
                                          <p:spTgt spid="389123">
                                            <p:txEl>
                                              <p:pRg st="4" end="4"/>
                                            </p:txEl>
                                          </p:spTgt>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89123">
                                            <p:txEl>
                                              <p:pRg st="5" end="5"/>
                                            </p:txEl>
                                          </p:spTgt>
                                        </p:tgtEl>
                                        <p:attrNameLst>
                                          <p:attrName>style.visibility</p:attrName>
                                        </p:attrNameLst>
                                      </p:cBhvr>
                                      <p:to>
                                        <p:strVal val="visible"/>
                                      </p:to>
                                    </p:set>
                                    <p:animEffect transition="in" filter="blinds(horizontal)">
                                      <p:cBhvr>
                                        <p:cTn id="27" dur="500"/>
                                        <p:tgtEl>
                                          <p:spTgt spid="389123">
                                            <p:txEl>
                                              <p:pRg st="5" end="5"/>
                                            </p:txEl>
                                          </p:spTgt>
                                        </p:tgtEl>
                                      </p:cBhvr>
                                    </p:animEffect>
                                  </p:childTnLst>
                                  <p:subTnLst>
                                    <p:animClr clrSpc="rgb" dir="cw">
                                      <p:cBhvr override="childStyle">
                                        <p:cTn dur="1" fill="hold" display="0" masterRel="nextClick" afterEffect="1"/>
                                        <p:tgtEl>
                                          <p:spTgt spid="389123">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浮点数的表示</a:t>
            </a:r>
          </a:p>
        </p:txBody>
      </p:sp>
      <p:sp>
        <p:nvSpPr>
          <p:cNvPr id="3" name="内容占位符 2"/>
          <p:cNvSpPr>
            <a:spLocks noGrp="1"/>
          </p:cNvSpPr>
          <p:nvPr>
            <p:ph idx="1"/>
          </p:nvPr>
        </p:nvSpPr>
        <p:spPr/>
        <p:txBody>
          <a:bodyPr/>
          <a:lstStyle/>
          <a:p>
            <a:r>
              <a:rPr lang="en-US" altLang="zh-CN" b="1" dirty="0">
                <a:solidFill>
                  <a:srgbClr val="005BE2"/>
                </a:solidFill>
                <a:latin typeface="+mj-ea"/>
                <a:ea typeface="+mj-ea"/>
              </a:rPr>
              <a:t>IEEE 754</a:t>
            </a:r>
            <a:r>
              <a:rPr lang="zh-CN" altLang="en-US" b="1" dirty="0">
                <a:solidFill>
                  <a:srgbClr val="005BE2"/>
                </a:solidFill>
                <a:latin typeface="+mj-ea"/>
                <a:ea typeface="+mj-ea"/>
              </a:rPr>
              <a:t>单精度表示</a:t>
            </a:r>
            <a:endParaRPr lang="en-US" altLang="zh-CN" b="1" dirty="0">
              <a:solidFill>
                <a:srgbClr val="005BE2"/>
              </a:solidFill>
              <a:latin typeface="+mj-ea"/>
              <a:ea typeface="+mj-ea"/>
            </a:endParaRPr>
          </a:p>
          <a:p>
            <a:endParaRPr lang="en-US" altLang="zh-CN" dirty="0"/>
          </a:p>
          <a:p>
            <a:endParaRPr lang="en-US" altLang="zh-CN" dirty="0"/>
          </a:p>
          <a:p>
            <a:endParaRPr lang="en-US" altLang="zh-CN" dirty="0"/>
          </a:p>
          <a:p>
            <a:r>
              <a:rPr lang="zh-CN" altLang="en-US" b="1" dirty="0">
                <a:solidFill>
                  <a:srgbClr val="005BE2"/>
                </a:solidFill>
                <a:latin typeface="+mj-ea"/>
                <a:ea typeface="+mj-ea"/>
              </a:rPr>
              <a:t> </a:t>
            </a:r>
            <a:r>
              <a:rPr lang="en-US" altLang="zh-CN" b="1" dirty="0">
                <a:solidFill>
                  <a:srgbClr val="005BE2"/>
                </a:solidFill>
                <a:latin typeface="+mj-ea"/>
                <a:ea typeface="+mj-ea"/>
              </a:rPr>
              <a:t>IEEE 754</a:t>
            </a:r>
            <a:r>
              <a:rPr lang="zh-CN" altLang="en-US" b="1" dirty="0">
                <a:solidFill>
                  <a:srgbClr val="005BE2"/>
                </a:solidFill>
                <a:latin typeface="+mj-ea"/>
                <a:ea typeface="+mj-ea"/>
              </a:rPr>
              <a:t>双精度表示</a:t>
            </a:r>
            <a:endParaRPr lang="en-US" altLang="zh-CN" b="1" dirty="0">
              <a:solidFill>
                <a:srgbClr val="005BE2"/>
              </a:solidFill>
              <a:latin typeface="+mj-ea"/>
              <a:ea typeface="+mj-ea"/>
            </a:endParaRPr>
          </a:p>
          <a:p>
            <a:endParaRPr lang="zh-CN" altLang="en-US" dirty="0"/>
          </a:p>
          <a:p>
            <a:endParaRPr lang="zh-CN" altLang="en-US" dirty="0"/>
          </a:p>
        </p:txBody>
      </p:sp>
      <p:graphicFrame>
        <p:nvGraphicFramePr>
          <p:cNvPr id="5" name="对象 4"/>
          <p:cNvGraphicFramePr>
            <a:graphicFrameLocks noChangeAspect="1"/>
          </p:cNvGraphicFramePr>
          <p:nvPr/>
        </p:nvGraphicFramePr>
        <p:xfrm>
          <a:off x="5591150" y="980728"/>
          <a:ext cx="6205537" cy="863600"/>
        </p:xfrm>
        <a:graphic>
          <a:graphicData uri="http://schemas.openxmlformats.org/presentationml/2006/ole">
            <mc:AlternateContent xmlns:mc="http://schemas.openxmlformats.org/markup-compatibility/2006">
              <mc:Choice xmlns:v="urn:schemas-microsoft-com:vml" Requires="v">
                <p:oleObj name="Equation" r:id="rId3" imgW="2006280" imgH="279360" progId="Equation.DSMT4">
                  <p:embed/>
                </p:oleObj>
              </mc:Choice>
              <mc:Fallback>
                <p:oleObj name="Equation" r:id="rId3" imgW="2006280" imgH="279360" progId="Equation.DSMT4">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150" y="980728"/>
                        <a:ext cx="6205537" cy="863600"/>
                      </a:xfrm>
                      <a:prstGeom prst="rect">
                        <a:avLst/>
                      </a:prstGeom>
                      <a:solidFill>
                        <a:srgbClr val="FFC000"/>
                      </a:solidFill>
                      <a:ln w="28575">
                        <a:solidFill>
                          <a:schemeClr val="tx1"/>
                        </a:solidFill>
                      </a:ln>
                    </p:spPr>
                  </p:pic>
                </p:oleObj>
              </mc:Fallback>
            </mc:AlternateContent>
          </a:graphicData>
        </a:graphic>
      </p:graphicFrame>
      <p:graphicFrame>
        <p:nvGraphicFramePr>
          <p:cNvPr id="7" name="表格 6"/>
          <p:cNvGraphicFramePr>
            <a:graphicFrameLocks noGrp="1"/>
          </p:cNvGraphicFramePr>
          <p:nvPr/>
        </p:nvGraphicFramePr>
        <p:xfrm>
          <a:off x="622598" y="2276872"/>
          <a:ext cx="10369152" cy="741680"/>
        </p:xfrm>
        <a:graphic>
          <a:graphicData uri="http://schemas.openxmlformats.org/drawingml/2006/table">
            <a:tbl>
              <a:tblPr firstRow="1" bandRow="1">
                <a:tableStyleId>{5C22544A-7EE6-4342-B048-85BDC9FD1C3A}</a:tableStyleId>
              </a:tblPr>
              <a:tblGrid>
                <a:gridCol w="324036">
                  <a:extLst>
                    <a:ext uri="{9D8B030D-6E8A-4147-A177-3AD203B41FA5}">
                      <a16:colId xmlns:a16="http://schemas.microsoft.com/office/drawing/2014/main" val="20000"/>
                    </a:ext>
                  </a:extLst>
                </a:gridCol>
                <a:gridCol w="324036">
                  <a:extLst>
                    <a:ext uri="{9D8B030D-6E8A-4147-A177-3AD203B41FA5}">
                      <a16:colId xmlns:a16="http://schemas.microsoft.com/office/drawing/2014/main" val="20001"/>
                    </a:ext>
                  </a:extLst>
                </a:gridCol>
                <a:gridCol w="324036">
                  <a:extLst>
                    <a:ext uri="{9D8B030D-6E8A-4147-A177-3AD203B41FA5}">
                      <a16:colId xmlns:a16="http://schemas.microsoft.com/office/drawing/2014/main" val="20002"/>
                    </a:ext>
                  </a:extLst>
                </a:gridCol>
                <a:gridCol w="324036">
                  <a:extLst>
                    <a:ext uri="{9D8B030D-6E8A-4147-A177-3AD203B41FA5}">
                      <a16:colId xmlns:a16="http://schemas.microsoft.com/office/drawing/2014/main" val="20003"/>
                    </a:ext>
                  </a:extLst>
                </a:gridCol>
                <a:gridCol w="324036">
                  <a:extLst>
                    <a:ext uri="{9D8B030D-6E8A-4147-A177-3AD203B41FA5}">
                      <a16:colId xmlns:a16="http://schemas.microsoft.com/office/drawing/2014/main" val="20004"/>
                    </a:ext>
                  </a:extLst>
                </a:gridCol>
                <a:gridCol w="324036">
                  <a:extLst>
                    <a:ext uri="{9D8B030D-6E8A-4147-A177-3AD203B41FA5}">
                      <a16:colId xmlns:a16="http://schemas.microsoft.com/office/drawing/2014/main" val="20005"/>
                    </a:ext>
                  </a:extLst>
                </a:gridCol>
                <a:gridCol w="324036">
                  <a:extLst>
                    <a:ext uri="{9D8B030D-6E8A-4147-A177-3AD203B41FA5}">
                      <a16:colId xmlns:a16="http://schemas.microsoft.com/office/drawing/2014/main" val="20006"/>
                    </a:ext>
                  </a:extLst>
                </a:gridCol>
                <a:gridCol w="324036">
                  <a:extLst>
                    <a:ext uri="{9D8B030D-6E8A-4147-A177-3AD203B41FA5}">
                      <a16:colId xmlns:a16="http://schemas.microsoft.com/office/drawing/2014/main" val="20007"/>
                    </a:ext>
                  </a:extLst>
                </a:gridCol>
                <a:gridCol w="324036">
                  <a:extLst>
                    <a:ext uri="{9D8B030D-6E8A-4147-A177-3AD203B41FA5}">
                      <a16:colId xmlns:a16="http://schemas.microsoft.com/office/drawing/2014/main" val="20008"/>
                    </a:ext>
                  </a:extLst>
                </a:gridCol>
                <a:gridCol w="324036">
                  <a:extLst>
                    <a:ext uri="{9D8B030D-6E8A-4147-A177-3AD203B41FA5}">
                      <a16:colId xmlns:a16="http://schemas.microsoft.com/office/drawing/2014/main" val="20009"/>
                    </a:ext>
                  </a:extLst>
                </a:gridCol>
                <a:gridCol w="324036">
                  <a:extLst>
                    <a:ext uri="{9D8B030D-6E8A-4147-A177-3AD203B41FA5}">
                      <a16:colId xmlns:a16="http://schemas.microsoft.com/office/drawing/2014/main" val="20010"/>
                    </a:ext>
                  </a:extLst>
                </a:gridCol>
                <a:gridCol w="324036">
                  <a:extLst>
                    <a:ext uri="{9D8B030D-6E8A-4147-A177-3AD203B41FA5}">
                      <a16:colId xmlns:a16="http://schemas.microsoft.com/office/drawing/2014/main" val="20011"/>
                    </a:ext>
                  </a:extLst>
                </a:gridCol>
                <a:gridCol w="324036">
                  <a:extLst>
                    <a:ext uri="{9D8B030D-6E8A-4147-A177-3AD203B41FA5}">
                      <a16:colId xmlns:a16="http://schemas.microsoft.com/office/drawing/2014/main" val="20012"/>
                    </a:ext>
                  </a:extLst>
                </a:gridCol>
                <a:gridCol w="324036">
                  <a:extLst>
                    <a:ext uri="{9D8B030D-6E8A-4147-A177-3AD203B41FA5}">
                      <a16:colId xmlns:a16="http://schemas.microsoft.com/office/drawing/2014/main" val="20013"/>
                    </a:ext>
                  </a:extLst>
                </a:gridCol>
                <a:gridCol w="324036">
                  <a:extLst>
                    <a:ext uri="{9D8B030D-6E8A-4147-A177-3AD203B41FA5}">
                      <a16:colId xmlns:a16="http://schemas.microsoft.com/office/drawing/2014/main" val="20014"/>
                    </a:ext>
                  </a:extLst>
                </a:gridCol>
                <a:gridCol w="324036">
                  <a:extLst>
                    <a:ext uri="{9D8B030D-6E8A-4147-A177-3AD203B41FA5}">
                      <a16:colId xmlns:a16="http://schemas.microsoft.com/office/drawing/2014/main" val="20015"/>
                    </a:ext>
                  </a:extLst>
                </a:gridCol>
                <a:gridCol w="324036">
                  <a:extLst>
                    <a:ext uri="{9D8B030D-6E8A-4147-A177-3AD203B41FA5}">
                      <a16:colId xmlns:a16="http://schemas.microsoft.com/office/drawing/2014/main" val="20016"/>
                    </a:ext>
                  </a:extLst>
                </a:gridCol>
                <a:gridCol w="324036">
                  <a:extLst>
                    <a:ext uri="{9D8B030D-6E8A-4147-A177-3AD203B41FA5}">
                      <a16:colId xmlns:a16="http://schemas.microsoft.com/office/drawing/2014/main" val="20017"/>
                    </a:ext>
                  </a:extLst>
                </a:gridCol>
                <a:gridCol w="324036">
                  <a:extLst>
                    <a:ext uri="{9D8B030D-6E8A-4147-A177-3AD203B41FA5}">
                      <a16:colId xmlns:a16="http://schemas.microsoft.com/office/drawing/2014/main" val="20018"/>
                    </a:ext>
                  </a:extLst>
                </a:gridCol>
                <a:gridCol w="324036">
                  <a:extLst>
                    <a:ext uri="{9D8B030D-6E8A-4147-A177-3AD203B41FA5}">
                      <a16:colId xmlns:a16="http://schemas.microsoft.com/office/drawing/2014/main" val="20019"/>
                    </a:ext>
                  </a:extLst>
                </a:gridCol>
                <a:gridCol w="324036">
                  <a:extLst>
                    <a:ext uri="{9D8B030D-6E8A-4147-A177-3AD203B41FA5}">
                      <a16:colId xmlns:a16="http://schemas.microsoft.com/office/drawing/2014/main" val="20020"/>
                    </a:ext>
                  </a:extLst>
                </a:gridCol>
                <a:gridCol w="324036">
                  <a:extLst>
                    <a:ext uri="{9D8B030D-6E8A-4147-A177-3AD203B41FA5}">
                      <a16:colId xmlns:a16="http://schemas.microsoft.com/office/drawing/2014/main" val="20021"/>
                    </a:ext>
                  </a:extLst>
                </a:gridCol>
                <a:gridCol w="324036">
                  <a:extLst>
                    <a:ext uri="{9D8B030D-6E8A-4147-A177-3AD203B41FA5}">
                      <a16:colId xmlns:a16="http://schemas.microsoft.com/office/drawing/2014/main" val="20022"/>
                    </a:ext>
                  </a:extLst>
                </a:gridCol>
                <a:gridCol w="324036">
                  <a:extLst>
                    <a:ext uri="{9D8B030D-6E8A-4147-A177-3AD203B41FA5}">
                      <a16:colId xmlns:a16="http://schemas.microsoft.com/office/drawing/2014/main" val="20023"/>
                    </a:ext>
                  </a:extLst>
                </a:gridCol>
                <a:gridCol w="324036">
                  <a:extLst>
                    <a:ext uri="{9D8B030D-6E8A-4147-A177-3AD203B41FA5}">
                      <a16:colId xmlns:a16="http://schemas.microsoft.com/office/drawing/2014/main" val="20024"/>
                    </a:ext>
                  </a:extLst>
                </a:gridCol>
                <a:gridCol w="324036">
                  <a:extLst>
                    <a:ext uri="{9D8B030D-6E8A-4147-A177-3AD203B41FA5}">
                      <a16:colId xmlns:a16="http://schemas.microsoft.com/office/drawing/2014/main" val="20025"/>
                    </a:ext>
                  </a:extLst>
                </a:gridCol>
                <a:gridCol w="324036">
                  <a:extLst>
                    <a:ext uri="{9D8B030D-6E8A-4147-A177-3AD203B41FA5}">
                      <a16:colId xmlns:a16="http://schemas.microsoft.com/office/drawing/2014/main" val="20026"/>
                    </a:ext>
                  </a:extLst>
                </a:gridCol>
                <a:gridCol w="324036">
                  <a:extLst>
                    <a:ext uri="{9D8B030D-6E8A-4147-A177-3AD203B41FA5}">
                      <a16:colId xmlns:a16="http://schemas.microsoft.com/office/drawing/2014/main" val="20027"/>
                    </a:ext>
                  </a:extLst>
                </a:gridCol>
                <a:gridCol w="324036">
                  <a:extLst>
                    <a:ext uri="{9D8B030D-6E8A-4147-A177-3AD203B41FA5}">
                      <a16:colId xmlns:a16="http://schemas.microsoft.com/office/drawing/2014/main" val="20028"/>
                    </a:ext>
                  </a:extLst>
                </a:gridCol>
                <a:gridCol w="324036">
                  <a:extLst>
                    <a:ext uri="{9D8B030D-6E8A-4147-A177-3AD203B41FA5}">
                      <a16:colId xmlns:a16="http://schemas.microsoft.com/office/drawing/2014/main" val="20029"/>
                    </a:ext>
                  </a:extLst>
                </a:gridCol>
                <a:gridCol w="324036">
                  <a:extLst>
                    <a:ext uri="{9D8B030D-6E8A-4147-A177-3AD203B41FA5}">
                      <a16:colId xmlns:a16="http://schemas.microsoft.com/office/drawing/2014/main" val="20030"/>
                    </a:ext>
                  </a:extLst>
                </a:gridCol>
                <a:gridCol w="324036">
                  <a:extLst>
                    <a:ext uri="{9D8B030D-6E8A-4147-A177-3AD203B41FA5}">
                      <a16:colId xmlns:a16="http://schemas.microsoft.com/office/drawing/2014/main" val="20031"/>
                    </a:ext>
                  </a:extLst>
                </a:gridCol>
              </a:tblGrid>
              <a:tr h="370840">
                <a:tc>
                  <a:txBody>
                    <a:bodyPr/>
                    <a:lstStyle/>
                    <a:p>
                      <a:pPr algn="ctr"/>
                      <a:r>
                        <a:rPr lang="en-US" altLang="zh-CN" sz="1100" b="1" cap="none" spc="0" baseline="0" dirty="0">
                          <a:ln>
                            <a:noFill/>
                          </a:ln>
                          <a:solidFill>
                            <a:schemeClr val="tx1"/>
                          </a:solidFill>
                          <a:effectLst/>
                          <a:latin typeface="Times New Roman" panose="02020603050405020304" pitchFamily="18" charset="0"/>
                        </a:rPr>
                        <a:t>31</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30</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29</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28</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27</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26</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25</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24</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23</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22</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21</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20</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19</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18</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17</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16</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15</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14</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13</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12</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11</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10</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9</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8</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7</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6</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5</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4</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3</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0</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altLang="zh-CN" sz="1600" b="1" cap="none" spc="0" baseline="0" dirty="0">
                          <a:ln>
                            <a:noFill/>
                          </a:ln>
                          <a:solidFill>
                            <a:schemeClr val="tx1"/>
                          </a:solidFill>
                          <a:effectLst/>
                          <a:latin typeface="Times New Roman" panose="02020603050405020304" pitchFamily="18" charset="0"/>
                        </a:rPr>
                        <a:t>S</a:t>
                      </a:r>
                      <a:endParaRPr lang="zh-CN" altLang="en-US" sz="16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8">
                  <a:txBody>
                    <a:bodyPr/>
                    <a:lstStyle/>
                    <a:p>
                      <a:pPr algn="ctr"/>
                      <a:r>
                        <a:rPr lang="en-US" altLang="zh-CN" sz="1600" b="1" cap="none" spc="0" baseline="0" dirty="0">
                          <a:ln>
                            <a:noFill/>
                          </a:ln>
                          <a:solidFill>
                            <a:schemeClr val="tx1"/>
                          </a:solidFill>
                          <a:effectLst/>
                          <a:latin typeface="Times New Roman" panose="02020603050405020304" pitchFamily="18" charset="0"/>
                        </a:rPr>
                        <a:t>Exponent</a:t>
                      </a:r>
                      <a:endParaRPr lang="zh-CN" altLang="en-US" sz="16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3">
                  <a:txBody>
                    <a:bodyPr/>
                    <a:lstStyle/>
                    <a:p>
                      <a:pPr algn="ctr"/>
                      <a:r>
                        <a:rPr lang="en-US" altLang="zh-CN" sz="1600" b="1" cap="none" spc="0" baseline="0" dirty="0">
                          <a:ln>
                            <a:noFill/>
                          </a:ln>
                          <a:solidFill>
                            <a:schemeClr val="tx1"/>
                          </a:solidFill>
                          <a:effectLst/>
                          <a:latin typeface="Times New Roman" panose="02020603050405020304" pitchFamily="18" charset="0"/>
                        </a:rPr>
                        <a:t>Fraction</a:t>
                      </a:r>
                      <a:endParaRPr lang="zh-CN" altLang="en-US" sz="16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8" name="表格 7"/>
          <p:cNvGraphicFramePr>
            <a:graphicFrameLocks noGrp="1"/>
          </p:cNvGraphicFramePr>
          <p:nvPr/>
        </p:nvGraphicFramePr>
        <p:xfrm>
          <a:off x="694606" y="4293096"/>
          <a:ext cx="10481319" cy="741680"/>
        </p:xfrm>
        <a:graphic>
          <a:graphicData uri="http://schemas.openxmlformats.org/drawingml/2006/table">
            <a:tbl>
              <a:tblPr firstRow="1" bandRow="1">
                <a:tableStyleId>{5C22544A-7EE6-4342-B048-85BDC9FD1C3A}</a:tableStyleId>
              </a:tblPr>
              <a:tblGrid>
                <a:gridCol w="324036">
                  <a:extLst>
                    <a:ext uri="{9D8B030D-6E8A-4147-A177-3AD203B41FA5}">
                      <a16:colId xmlns:a16="http://schemas.microsoft.com/office/drawing/2014/main" val="20000"/>
                    </a:ext>
                  </a:extLst>
                </a:gridCol>
                <a:gridCol w="324036">
                  <a:extLst>
                    <a:ext uri="{9D8B030D-6E8A-4147-A177-3AD203B41FA5}">
                      <a16:colId xmlns:a16="http://schemas.microsoft.com/office/drawing/2014/main" val="20001"/>
                    </a:ext>
                  </a:extLst>
                </a:gridCol>
                <a:gridCol w="324036">
                  <a:extLst>
                    <a:ext uri="{9D8B030D-6E8A-4147-A177-3AD203B41FA5}">
                      <a16:colId xmlns:a16="http://schemas.microsoft.com/office/drawing/2014/main" val="20002"/>
                    </a:ext>
                  </a:extLst>
                </a:gridCol>
                <a:gridCol w="324036">
                  <a:extLst>
                    <a:ext uri="{9D8B030D-6E8A-4147-A177-3AD203B41FA5}">
                      <a16:colId xmlns:a16="http://schemas.microsoft.com/office/drawing/2014/main" val="20003"/>
                    </a:ext>
                  </a:extLst>
                </a:gridCol>
                <a:gridCol w="324036">
                  <a:extLst>
                    <a:ext uri="{9D8B030D-6E8A-4147-A177-3AD203B41FA5}">
                      <a16:colId xmlns:a16="http://schemas.microsoft.com/office/drawing/2014/main" val="20004"/>
                    </a:ext>
                  </a:extLst>
                </a:gridCol>
                <a:gridCol w="324036">
                  <a:extLst>
                    <a:ext uri="{9D8B030D-6E8A-4147-A177-3AD203B41FA5}">
                      <a16:colId xmlns:a16="http://schemas.microsoft.com/office/drawing/2014/main" val="20005"/>
                    </a:ext>
                  </a:extLst>
                </a:gridCol>
                <a:gridCol w="324036">
                  <a:extLst>
                    <a:ext uri="{9D8B030D-6E8A-4147-A177-3AD203B41FA5}">
                      <a16:colId xmlns:a16="http://schemas.microsoft.com/office/drawing/2014/main" val="20006"/>
                    </a:ext>
                  </a:extLst>
                </a:gridCol>
                <a:gridCol w="324036">
                  <a:extLst>
                    <a:ext uri="{9D8B030D-6E8A-4147-A177-3AD203B41FA5}">
                      <a16:colId xmlns:a16="http://schemas.microsoft.com/office/drawing/2014/main" val="20007"/>
                    </a:ext>
                  </a:extLst>
                </a:gridCol>
                <a:gridCol w="324036">
                  <a:extLst>
                    <a:ext uri="{9D8B030D-6E8A-4147-A177-3AD203B41FA5}">
                      <a16:colId xmlns:a16="http://schemas.microsoft.com/office/drawing/2014/main" val="20008"/>
                    </a:ext>
                  </a:extLst>
                </a:gridCol>
                <a:gridCol w="324036">
                  <a:extLst>
                    <a:ext uri="{9D8B030D-6E8A-4147-A177-3AD203B41FA5}">
                      <a16:colId xmlns:a16="http://schemas.microsoft.com/office/drawing/2014/main" val="20009"/>
                    </a:ext>
                  </a:extLst>
                </a:gridCol>
                <a:gridCol w="324036">
                  <a:extLst>
                    <a:ext uri="{9D8B030D-6E8A-4147-A177-3AD203B41FA5}">
                      <a16:colId xmlns:a16="http://schemas.microsoft.com/office/drawing/2014/main" val="20010"/>
                    </a:ext>
                  </a:extLst>
                </a:gridCol>
                <a:gridCol w="400372">
                  <a:extLst>
                    <a:ext uri="{9D8B030D-6E8A-4147-A177-3AD203B41FA5}">
                      <a16:colId xmlns:a16="http://schemas.microsoft.com/office/drawing/2014/main" val="20011"/>
                    </a:ext>
                  </a:extLst>
                </a:gridCol>
                <a:gridCol w="324036">
                  <a:extLst>
                    <a:ext uri="{9D8B030D-6E8A-4147-A177-3AD203B41FA5}">
                      <a16:colId xmlns:a16="http://schemas.microsoft.com/office/drawing/2014/main" val="20012"/>
                    </a:ext>
                  </a:extLst>
                </a:gridCol>
                <a:gridCol w="324036">
                  <a:extLst>
                    <a:ext uri="{9D8B030D-6E8A-4147-A177-3AD203B41FA5}">
                      <a16:colId xmlns:a16="http://schemas.microsoft.com/office/drawing/2014/main" val="20013"/>
                    </a:ext>
                  </a:extLst>
                </a:gridCol>
                <a:gridCol w="359867">
                  <a:extLst>
                    <a:ext uri="{9D8B030D-6E8A-4147-A177-3AD203B41FA5}">
                      <a16:colId xmlns:a16="http://schemas.microsoft.com/office/drawing/2014/main" val="20014"/>
                    </a:ext>
                  </a:extLst>
                </a:gridCol>
                <a:gridCol w="324036">
                  <a:extLst>
                    <a:ext uri="{9D8B030D-6E8A-4147-A177-3AD203B41FA5}">
                      <a16:colId xmlns:a16="http://schemas.microsoft.com/office/drawing/2014/main" val="20015"/>
                    </a:ext>
                  </a:extLst>
                </a:gridCol>
                <a:gridCol w="324036">
                  <a:extLst>
                    <a:ext uri="{9D8B030D-6E8A-4147-A177-3AD203B41FA5}">
                      <a16:colId xmlns:a16="http://schemas.microsoft.com/office/drawing/2014/main" val="20016"/>
                    </a:ext>
                  </a:extLst>
                </a:gridCol>
                <a:gridCol w="324036">
                  <a:extLst>
                    <a:ext uri="{9D8B030D-6E8A-4147-A177-3AD203B41FA5}">
                      <a16:colId xmlns:a16="http://schemas.microsoft.com/office/drawing/2014/main" val="20017"/>
                    </a:ext>
                  </a:extLst>
                </a:gridCol>
                <a:gridCol w="324036">
                  <a:extLst>
                    <a:ext uri="{9D8B030D-6E8A-4147-A177-3AD203B41FA5}">
                      <a16:colId xmlns:a16="http://schemas.microsoft.com/office/drawing/2014/main" val="20018"/>
                    </a:ext>
                  </a:extLst>
                </a:gridCol>
                <a:gridCol w="324036">
                  <a:extLst>
                    <a:ext uri="{9D8B030D-6E8A-4147-A177-3AD203B41FA5}">
                      <a16:colId xmlns:a16="http://schemas.microsoft.com/office/drawing/2014/main" val="20019"/>
                    </a:ext>
                  </a:extLst>
                </a:gridCol>
                <a:gridCol w="324036">
                  <a:extLst>
                    <a:ext uri="{9D8B030D-6E8A-4147-A177-3AD203B41FA5}">
                      <a16:colId xmlns:a16="http://schemas.microsoft.com/office/drawing/2014/main" val="20020"/>
                    </a:ext>
                  </a:extLst>
                </a:gridCol>
                <a:gridCol w="324036">
                  <a:extLst>
                    <a:ext uri="{9D8B030D-6E8A-4147-A177-3AD203B41FA5}">
                      <a16:colId xmlns:a16="http://schemas.microsoft.com/office/drawing/2014/main" val="20021"/>
                    </a:ext>
                  </a:extLst>
                </a:gridCol>
                <a:gridCol w="324036">
                  <a:extLst>
                    <a:ext uri="{9D8B030D-6E8A-4147-A177-3AD203B41FA5}">
                      <a16:colId xmlns:a16="http://schemas.microsoft.com/office/drawing/2014/main" val="20022"/>
                    </a:ext>
                  </a:extLst>
                </a:gridCol>
                <a:gridCol w="324036">
                  <a:extLst>
                    <a:ext uri="{9D8B030D-6E8A-4147-A177-3AD203B41FA5}">
                      <a16:colId xmlns:a16="http://schemas.microsoft.com/office/drawing/2014/main" val="20023"/>
                    </a:ext>
                  </a:extLst>
                </a:gridCol>
                <a:gridCol w="324036">
                  <a:extLst>
                    <a:ext uri="{9D8B030D-6E8A-4147-A177-3AD203B41FA5}">
                      <a16:colId xmlns:a16="http://schemas.microsoft.com/office/drawing/2014/main" val="20024"/>
                    </a:ext>
                  </a:extLst>
                </a:gridCol>
                <a:gridCol w="324036">
                  <a:extLst>
                    <a:ext uri="{9D8B030D-6E8A-4147-A177-3AD203B41FA5}">
                      <a16:colId xmlns:a16="http://schemas.microsoft.com/office/drawing/2014/main" val="20025"/>
                    </a:ext>
                  </a:extLst>
                </a:gridCol>
                <a:gridCol w="324036">
                  <a:extLst>
                    <a:ext uri="{9D8B030D-6E8A-4147-A177-3AD203B41FA5}">
                      <a16:colId xmlns:a16="http://schemas.microsoft.com/office/drawing/2014/main" val="20026"/>
                    </a:ext>
                  </a:extLst>
                </a:gridCol>
                <a:gridCol w="324036">
                  <a:extLst>
                    <a:ext uri="{9D8B030D-6E8A-4147-A177-3AD203B41FA5}">
                      <a16:colId xmlns:a16="http://schemas.microsoft.com/office/drawing/2014/main" val="20027"/>
                    </a:ext>
                  </a:extLst>
                </a:gridCol>
                <a:gridCol w="324036">
                  <a:extLst>
                    <a:ext uri="{9D8B030D-6E8A-4147-A177-3AD203B41FA5}">
                      <a16:colId xmlns:a16="http://schemas.microsoft.com/office/drawing/2014/main" val="20028"/>
                    </a:ext>
                  </a:extLst>
                </a:gridCol>
                <a:gridCol w="324036">
                  <a:extLst>
                    <a:ext uri="{9D8B030D-6E8A-4147-A177-3AD203B41FA5}">
                      <a16:colId xmlns:a16="http://schemas.microsoft.com/office/drawing/2014/main" val="20029"/>
                    </a:ext>
                  </a:extLst>
                </a:gridCol>
                <a:gridCol w="324036">
                  <a:extLst>
                    <a:ext uri="{9D8B030D-6E8A-4147-A177-3AD203B41FA5}">
                      <a16:colId xmlns:a16="http://schemas.microsoft.com/office/drawing/2014/main" val="20030"/>
                    </a:ext>
                  </a:extLst>
                </a:gridCol>
                <a:gridCol w="324036">
                  <a:extLst>
                    <a:ext uri="{9D8B030D-6E8A-4147-A177-3AD203B41FA5}">
                      <a16:colId xmlns:a16="http://schemas.microsoft.com/office/drawing/2014/main" val="20031"/>
                    </a:ext>
                  </a:extLst>
                </a:gridCol>
              </a:tblGrid>
              <a:tr h="370840">
                <a:tc>
                  <a:txBody>
                    <a:bodyPr/>
                    <a:lstStyle/>
                    <a:p>
                      <a:pPr algn="ctr"/>
                      <a:r>
                        <a:rPr lang="en-US" altLang="zh-CN" sz="1100" b="1" cap="none" spc="0" baseline="0" dirty="0">
                          <a:ln>
                            <a:noFill/>
                          </a:ln>
                          <a:solidFill>
                            <a:schemeClr val="tx1"/>
                          </a:solidFill>
                          <a:effectLst/>
                          <a:latin typeface="Times New Roman" panose="02020603050405020304" pitchFamily="18" charset="0"/>
                        </a:rPr>
                        <a:t>63</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62</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61</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60</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59</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58</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57</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56</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55</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54</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53</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52</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51</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50</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49</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48</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47</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46</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45</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44</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43</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42</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41</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40</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39</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38</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37</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36</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35</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34</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33</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32</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70840">
                <a:tc>
                  <a:txBody>
                    <a:bodyPr/>
                    <a:lstStyle/>
                    <a:p>
                      <a:pPr marL="0" algn="ctr" defTabSz="914400" rtl="0" eaLnBrk="1" latinLnBrk="0" hangingPunct="1"/>
                      <a:r>
                        <a:rPr lang="en-US" altLang="zh-CN" sz="1600" b="1" kern="1200" cap="none" spc="0" baseline="0" dirty="0">
                          <a:ln>
                            <a:noFill/>
                          </a:ln>
                          <a:solidFill>
                            <a:schemeClr val="tx1"/>
                          </a:solidFill>
                          <a:effectLst/>
                          <a:latin typeface="Times New Roman" panose="02020603050405020304" pitchFamily="18" charset="0"/>
                          <a:ea typeface="+mn-ea"/>
                          <a:cs typeface="+mn-cs"/>
                        </a:rPr>
                        <a:t>S</a:t>
                      </a:r>
                      <a:endParaRPr lang="zh-CN" altLang="en-US" sz="16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1">
                  <a:txBody>
                    <a:bodyPr/>
                    <a:lstStyle/>
                    <a:p>
                      <a:pPr marL="0" algn="ctr" defTabSz="914400" rtl="0" eaLnBrk="1" latinLnBrk="0" hangingPunct="1"/>
                      <a:r>
                        <a:rPr lang="en-US" altLang="zh-CN" sz="1600" b="1" kern="1200" cap="none" spc="0" baseline="0" dirty="0">
                          <a:ln>
                            <a:noFill/>
                          </a:ln>
                          <a:solidFill>
                            <a:schemeClr val="tx1"/>
                          </a:solidFill>
                          <a:effectLst/>
                          <a:latin typeface="Times New Roman" panose="02020603050405020304" pitchFamily="18" charset="0"/>
                          <a:ea typeface="+mn-ea"/>
                          <a:cs typeface="+mn-cs"/>
                        </a:rPr>
                        <a:t>Exponent</a:t>
                      </a:r>
                      <a:endParaRPr lang="zh-CN" altLang="en-US" sz="16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cap="none" spc="0" baseline="0" dirty="0">
                          <a:ln>
                            <a:noFill/>
                          </a:ln>
                          <a:solidFill>
                            <a:schemeClr val="tx1"/>
                          </a:solidFill>
                          <a:effectLst/>
                          <a:latin typeface="Times New Roman" panose="02020603050405020304" pitchFamily="18" charset="0"/>
                          <a:ea typeface="+mn-ea"/>
                          <a:cs typeface="+mn-cs"/>
                        </a:rPr>
                        <a:t>Fraction</a:t>
                      </a:r>
                      <a:endParaRPr lang="zh-CN" altLang="en-US" sz="16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nvGraphicFramePr>
        <p:xfrm>
          <a:off x="694606" y="5157192"/>
          <a:ext cx="10481319" cy="741680"/>
        </p:xfrm>
        <a:graphic>
          <a:graphicData uri="http://schemas.openxmlformats.org/drawingml/2006/table">
            <a:tbl>
              <a:tblPr firstRow="1" bandRow="1">
                <a:tableStyleId>{5C22544A-7EE6-4342-B048-85BDC9FD1C3A}</a:tableStyleId>
              </a:tblPr>
              <a:tblGrid>
                <a:gridCol w="324036">
                  <a:extLst>
                    <a:ext uri="{9D8B030D-6E8A-4147-A177-3AD203B41FA5}">
                      <a16:colId xmlns:a16="http://schemas.microsoft.com/office/drawing/2014/main" val="20000"/>
                    </a:ext>
                  </a:extLst>
                </a:gridCol>
                <a:gridCol w="324036">
                  <a:extLst>
                    <a:ext uri="{9D8B030D-6E8A-4147-A177-3AD203B41FA5}">
                      <a16:colId xmlns:a16="http://schemas.microsoft.com/office/drawing/2014/main" val="20001"/>
                    </a:ext>
                  </a:extLst>
                </a:gridCol>
                <a:gridCol w="324036">
                  <a:extLst>
                    <a:ext uri="{9D8B030D-6E8A-4147-A177-3AD203B41FA5}">
                      <a16:colId xmlns:a16="http://schemas.microsoft.com/office/drawing/2014/main" val="20002"/>
                    </a:ext>
                  </a:extLst>
                </a:gridCol>
                <a:gridCol w="324036">
                  <a:extLst>
                    <a:ext uri="{9D8B030D-6E8A-4147-A177-3AD203B41FA5}">
                      <a16:colId xmlns:a16="http://schemas.microsoft.com/office/drawing/2014/main" val="20003"/>
                    </a:ext>
                  </a:extLst>
                </a:gridCol>
                <a:gridCol w="324036">
                  <a:extLst>
                    <a:ext uri="{9D8B030D-6E8A-4147-A177-3AD203B41FA5}">
                      <a16:colId xmlns:a16="http://schemas.microsoft.com/office/drawing/2014/main" val="20004"/>
                    </a:ext>
                  </a:extLst>
                </a:gridCol>
                <a:gridCol w="324036">
                  <a:extLst>
                    <a:ext uri="{9D8B030D-6E8A-4147-A177-3AD203B41FA5}">
                      <a16:colId xmlns:a16="http://schemas.microsoft.com/office/drawing/2014/main" val="20005"/>
                    </a:ext>
                  </a:extLst>
                </a:gridCol>
                <a:gridCol w="324036">
                  <a:extLst>
                    <a:ext uri="{9D8B030D-6E8A-4147-A177-3AD203B41FA5}">
                      <a16:colId xmlns:a16="http://schemas.microsoft.com/office/drawing/2014/main" val="20006"/>
                    </a:ext>
                  </a:extLst>
                </a:gridCol>
                <a:gridCol w="324036">
                  <a:extLst>
                    <a:ext uri="{9D8B030D-6E8A-4147-A177-3AD203B41FA5}">
                      <a16:colId xmlns:a16="http://schemas.microsoft.com/office/drawing/2014/main" val="20007"/>
                    </a:ext>
                  </a:extLst>
                </a:gridCol>
                <a:gridCol w="324036">
                  <a:extLst>
                    <a:ext uri="{9D8B030D-6E8A-4147-A177-3AD203B41FA5}">
                      <a16:colId xmlns:a16="http://schemas.microsoft.com/office/drawing/2014/main" val="20008"/>
                    </a:ext>
                  </a:extLst>
                </a:gridCol>
                <a:gridCol w="324036">
                  <a:extLst>
                    <a:ext uri="{9D8B030D-6E8A-4147-A177-3AD203B41FA5}">
                      <a16:colId xmlns:a16="http://schemas.microsoft.com/office/drawing/2014/main" val="20009"/>
                    </a:ext>
                  </a:extLst>
                </a:gridCol>
                <a:gridCol w="324036">
                  <a:extLst>
                    <a:ext uri="{9D8B030D-6E8A-4147-A177-3AD203B41FA5}">
                      <a16:colId xmlns:a16="http://schemas.microsoft.com/office/drawing/2014/main" val="20010"/>
                    </a:ext>
                  </a:extLst>
                </a:gridCol>
                <a:gridCol w="400372">
                  <a:extLst>
                    <a:ext uri="{9D8B030D-6E8A-4147-A177-3AD203B41FA5}">
                      <a16:colId xmlns:a16="http://schemas.microsoft.com/office/drawing/2014/main" val="20011"/>
                    </a:ext>
                  </a:extLst>
                </a:gridCol>
                <a:gridCol w="324036">
                  <a:extLst>
                    <a:ext uri="{9D8B030D-6E8A-4147-A177-3AD203B41FA5}">
                      <a16:colId xmlns:a16="http://schemas.microsoft.com/office/drawing/2014/main" val="20012"/>
                    </a:ext>
                  </a:extLst>
                </a:gridCol>
                <a:gridCol w="324036">
                  <a:extLst>
                    <a:ext uri="{9D8B030D-6E8A-4147-A177-3AD203B41FA5}">
                      <a16:colId xmlns:a16="http://schemas.microsoft.com/office/drawing/2014/main" val="20013"/>
                    </a:ext>
                  </a:extLst>
                </a:gridCol>
                <a:gridCol w="359867">
                  <a:extLst>
                    <a:ext uri="{9D8B030D-6E8A-4147-A177-3AD203B41FA5}">
                      <a16:colId xmlns:a16="http://schemas.microsoft.com/office/drawing/2014/main" val="20014"/>
                    </a:ext>
                  </a:extLst>
                </a:gridCol>
                <a:gridCol w="324036">
                  <a:extLst>
                    <a:ext uri="{9D8B030D-6E8A-4147-A177-3AD203B41FA5}">
                      <a16:colId xmlns:a16="http://schemas.microsoft.com/office/drawing/2014/main" val="20015"/>
                    </a:ext>
                  </a:extLst>
                </a:gridCol>
                <a:gridCol w="324036">
                  <a:extLst>
                    <a:ext uri="{9D8B030D-6E8A-4147-A177-3AD203B41FA5}">
                      <a16:colId xmlns:a16="http://schemas.microsoft.com/office/drawing/2014/main" val="20016"/>
                    </a:ext>
                  </a:extLst>
                </a:gridCol>
                <a:gridCol w="324036">
                  <a:extLst>
                    <a:ext uri="{9D8B030D-6E8A-4147-A177-3AD203B41FA5}">
                      <a16:colId xmlns:a16="http://schemas.microsoft.com/office/drawing/2014/main" val="20017"/>
                    </a:ext>
                  </a:extLst>
                </a:gridCol>
                <a:gridCol w="324036">
                  <a:extLst>
                    <a:ext uri="{9D8B030D-6E8A-4147-A177-3AD203B41FA5}">
                      <a16:colId xmlns:a16="http://schemas.microsoft.com/office/drawing/2014/main" val="20018"/>
                    </a:ext>
                  </a:extLst>
                </a:gridCol>
                <a:gridCol w="324036">
                  <a:extLst>
                    <a:ext uri="{9D8B030D-6E8A-4147-A177-3AD203B41FA5}">
                      <a16:colId xmlns:a16="http://schemas.microsoft.com/office/drawing/2014/main" val="20019"/>
                    </a:ext>
                  </a:extLst>
                </a:gridCol>
                <a:gridCol w="324036">
                  <a:extLst>
                    <a:ext uri="{9D8B030D-6E8A-4147-A177-3AD203B41FA5}">
                      <a16:colId xmlns:a16="http://schemas.microsoft.com/office/drawing/2014/main" val="20020"/>
                    </a:ext>
                  </a:extLst>
                </a:gridCol>
                <a:gridCol w="324036">
                  <a:extLst>
                    <a:ext uri="{9D8B030D-6E8A-4147-A177-3AD203B41FA5}">
                      <a16:colId xmlns:a16="http://schemas.microsoft.com/office/drawing/2014/main" val="20021"/>
                    </a:ext>
                  </a:extLst>
                </a:gridCol>
                <a:gridCol w="324036">
                  <a:extLst>
                    <a:ext uri="{9D8B030D-6E8A-4147-A177-3AD203B41FA5}">
                      <a16:colId xmlns:a16="http://schemas.microsoft.com/office/drawing/2014/main" val="20022"/>
                    </a:ext>
                  </a:extLst>
                </a:gridCol>
                <a:gridCol w="324036">
                  <a:extLst>
                    <a:ext uri="{9D8B030D-6E8A-4147-A177-3AD203B41FA5}">
                      <a16:colId xmlns:a16="http://schemas.microsoft.com/office/drawing/2014/main" val="20023"/>
                    </a:ext>
                  </a:extLst>
                </a:gridCol>
                <a:gridCol w="324036">
                  <a:extLst>
                    <a:ext uri="{9D8B030D-6E8A-4147-A177-3AD203B41FA5}">
                      <a16:colId xmlns:a16="http://schemas.microsoft.com/office/drawing/2014/main" val="20024"/>
                    </a:ext>
                  </a:extLst>
                </a:gridCol>
                <a:gridCol w="324036">
                  <a:extLst>
                    <a:ext uri="{9D8B030D-6E8A-4147-A177-3AD203B41FA5}">
                      <a16:colId xmlns:a16="http://schemas.microsoft.com/office/drawing/2014/main" val="20025"/>
                    </a:ext>
                  </a:extLst>
                </a:gridCol>
                <a:gridCol w="324036">
                  <a:extLst>
                    <a:ext uri="{9D8B030D-6E8A-4147-A177-3AD203B41FA5}">
                      <a16:colId xmlns:a16="http://schemas.microsoft.com/office/drawing/2014/main" val="20026"/>
                    </a:ext>
                  </a:extLst>
                </a:gridCol>
                <a:gridCol w="324036">
                  <a:extLst>
                    <a:ext uri="{9D8B030D-6E8A-4147-A177-3AD203B41FA5}">
                      <a16:colId xmlns:a16="http://schemas.microsoft.com/office/drawing/2014/main" val="20027"/>
                    </a:ext>
                  </a:extLst>
                </a:gridCol>
                <a:gridCol w="324036">
                  <a:extLst>
                    <a:ext uri="{9D8B030D-6E8A-4147-A177-3AD203B41FA5}">
                      <a16:colId xmlns:a16="http://schemas.microsoft.com/office/drawing/2014/main" val="20028"/>
                    </a:ext>
                  </a:extLst>
                </a:gridCol>
                <a:gridCol w="324036">
                  <a:extLst>
                    <a:ext uri="{9D8B030D-6E8A-4147-A177-3AD203B41FA5}">
                      <a16:colId xmlns:a16="http://schemas.microsoft.com/office/drawing/2014/main" val="20029"/>
                    </a:ext>
                  </a:extLst>
                </a:gridCol>
                <a:gridCol w="324036">
                  <a:extLst>
                    <a:ext uri="{9D8B030D-6E8A-4147-A177-3AD203B41FA5}">
                      <a16:colId xmlns:a16="http://schemas.microsoft.com/office/drawing/2014/main" val="20030"/>
                    </a:ext>
                  </a:extLst>
                </a:gridCol>
                <a:gridCol w="324036">
                  <a:extLst>
                    <a:ext uri="{9D8B030D-6E8A-4147-A177-3AD203B41FA5}">
                      <a16:colId xmlns:a16="http://schemas.microsoft.com/office/drawing/2014/main" val="20031"/>
                    </a:ext>
                  </a:extLst>
                </a:gridCol>
              </a:tblGrid>
              <a:tr h="370840">
                <a:tc>
                  <a:txBody>
                    <a:bodyPr/>
                    <a:lstStyle/>
                    <a:p>
                      <a:pPr algn="ctr"/>
                      <a:r>
                        <a:rPr lang="en-US" altLang="zh-CN" sz="1100" b="1" cap="none" spc="0" baseline="0" dirty="0">
                          <a:ln>
                            <a:noFill/>
                          </a:ln>
                          <a:solidFill>
                            <a:schemeClr val="tx1"/>
                          </a:solidFill>
                          <a:effectLst/>
                          <a:latin typeface="Times New Roman" panose="02020603050405020304" pitchFamily="18" charset="0"/>
                        </a:rPr>
                        <a:t>31</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30</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29</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28</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27</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26</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25</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24</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23</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22</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21</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20</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19</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18</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17</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16</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15</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14</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13</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12</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11</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10</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9</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8</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7</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6</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5</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4</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3</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0</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70840">
                <a:tc gridSpan="3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cap="none" spc="0" baseline="0" dirty="0">
                          <a:ln>
                            <a:noFill/>
                          </a:ln>
                          <a:solidFill>
                            <a:schemeClr val="tx1"/>
                          </a:solidFill>
                          <a:effectLst/>
                          <a:latin typeface="Times New Roman" panose="02020603050405020304" pitchFamily="18" charset="0"/>
                          <a:ea typeface="+mn-ea"/>
                          <a:cs typeface="+mn-cs"/>
                        </a:rPr>
                        <a:t>Fraction</a:t>
                      </a:r>
                      <a:endParaRPr lang="zh-CN" altLang="en-US" sz="1600" b="1" kern="1200" cap="none" spc="0" baseline="0" dirty="0">
                        <a:ln>
                          <a:noFill/>
                        </a:ln>
                        <a:solidFill>
                          <a:schemeClr val="tx1"/>
                        </a:solidFill>
                        <a:effectLst/>
                        <a:latin typeface="Times New Roman" panose="020206030504050203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6" name="矩形 5"/>
          <p:cNvSpPr/>
          <p:nvPr/>
        </p:nvSpPr>
        <p:spPr>
          <a:xfrm>
            <a:off x="7975798" y="3136900"/>
            <a:ext cx="2232248" cy="57606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000" dirty="0">
                <a:solidFill>
                  <a:schemeClr val="tx1"/>
                </a:solidFill>
              </a:rPr>
              <a:t>Bias=127</a:t>
            </a:r>
            <a:endParaRPr lang="zh-CN" altLang="en-US" sz="2000" dirty="0">
              <a:solidFill>
                <a:schemeClr val="tx1"/>
              </a:solidFill>
            </a:endParaRPr>
          </a:p>
        </p:txBody>
      </p:sp>
      <p:sp>
        <p:nvSpPr>
          <p:cNvPr id="10" name="矩形 9"/>
          <p:cNvSpPr/>
          <p:nvPr/>
        </p:nvSpPr>
        <p:spPr>
          <a:xfrm>
            <a:off x="7975798" y="5984924"/>
            <a:ext cx="2232248" cy="57606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000" dirty="0">
                <a:solidFill>
                  <a:schemeClr val="tx1"/>
                </a:solidFill>
              </a:rPr>
              <a:t>Bias=1023</a:t>
            </a:r>
            <a:endParaRPr lang="zh-CN" altLang="en-US" sz="2000" dirty="0">
              <a:solidFill>
                <a:schemeClr val="tx1"/>
              </a:solidFill>
            </a:endParaRPr>
          </a:p>
        </p:txBody>
      </p:sp>
      <p:cxnSp>
        <p:nvCxnSpPr>
          <p:cNvPr id="11"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2" name="Picture 4" descr="E:\学校\2012110922144630394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8209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50"/>
                                        <p:tgtEl>
                                          <p:spTgt spid="7"/>
                                        </p:tgtEl>
                                      </p:cBhvr>
                                    </p:animEffect>
                                  </p:childTnLst>
                                </p:cTn>
                              </p:par>
                            </p:childTnLst>
                          </p:cTn>
                        </p:par>
                        <p:par>
                          <p:cTn id="19" fill="hold">
                            <p:stCondLst>
                              <p:cond delay="25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5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5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250"/>
                                        <p:tgtEl>
                                          <p:spTgt spid="9"/>
                                        </p:tgtEl>
                                      </p:cBhvr>
                                    </p:animEffect>
                                  </p:childTnLst>
                                </p:cTn>
                              </p:par>
                            </p:childTnLst>
                          </p:cTn>
                        </p:par>
                        <p:par>
                          <p:cTn id="31" fill="hold">
                            <p:stCondLst>
                              <p:cond delay="25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359819" y="71439"/>
            <a:ext cx="7021512" cy="338137"/>
          </a:xfrm>
          <a:noFill/>
        </p:spPr>
        <p:txBody>
          <a:bodyPr/>
          <a:lstStyle/>
          <a:p>
            <a:pPr eaLnBrk="1" hangingPunct="1">
              <a:buFont typeface="Wingdings" charset="2"/>
              <a:buChar char="Ø"/>
            </a:pPr>
            <a:r>
              <a:rPr lang="zh-CN" altLang="en-US" dirty="0">
                <a:solidFill>
                  <a:srgbClr val="A50021"/>
                </a:solidFill>
                <a:ea typeface="微软雅黑" charset="-122"/>
              </a:rPr>
              <a:t>浮点运算小结</a:t>
            </a:r>
          </a:p>
        </p:txBody>
      </p:sp>
      <p:sp>
        <p:nvSpPr>
          <p:cNvPr id="397315" name="Rectangle 3"/>
          <p:cNvSpPr>
            <a:spLocks noGrp="1" noChangeArrowheads="1"/>
          </p:cNvSpPr>
          <p:nvPr>
            <p:ph type="body" idx="1"/>
          </p:nvPr>
        </p:nvSpPr>
        <p:spPr>
          <a:xfrm>
            <a:off x="478582" y="908645"/>
            <a:ext cx="10756738" cy="5400675"/>
          </a:xfrm>
        </p:spPr>
        <p:txBody>
          <a:bodyPr/>
          <a:lstStyle/>
          <a:p>
            <a:pPr marL="457200" indent="-457200">
              <a:lnSpc>
                <a:spcPct val="125000"/>
              </a:lnSpc>
              <a:spcBef>
                <a:spcPct val="0"/>
              </a:spcBef>
            </a:pPr>
            <a:r>
              <a:rPr lang="zh-CN" altLang="en-US" sz="3200" dirty="0"/>
              <a:t>浮点数运算：由多个</a:t>
            </a:r>
            <a:r>
              <a:rPr lang="en-US" altLang="zh-CN" sz="3200" dirty="0"/>
              <a:t>ALU + </a:t>
            </a:r>
            <a:r>
              <a:rPr lang="zh-CN" altLang="en-US" sz="3200" dirty="0"/>
              <a:t>移位器实现</a:t>
            </a:r>
          </a:p>
          <a:p>
            <a:pPr marL="914400" lvl="1" indent="-419100">
              <a:lnSpc>
                <a:spcPct val="125000"/>
              </a:lnSpc>
              <a:spcBef>
                <a:spcPct val="0"/>
              </a:spcBef>
            </a:pPr>
            <a:r>
              <a:rPr lang="zh-CN" altLang="en-US" sz="2800" dirty="0"/>
              <a:t>加</a:t>
            </a:r>
            <a:r>
              <a:rPr lang="en-US" altLang="zh-CN" sz="2800" dirty="0"/>
              <a:t>/</a:t>
            </a:r>
            <a:r>
              <a:rPr lang="zh-CN" altLang="en-US" sz="2800" dirty="0"/>
              <a:t>减运算</a:t>
            </a:r>
          </a:p>
          <a:p>
            <a:pPr marL="1257300" lvl="2" indent="-342900">
              <a:lnSpc>
                <a:spcPct val="125000"/>
              </a:lnSpc>
              <a:spcBef>
                <a:spcPct val="0"/>
              </a:spcBef>
              <a:buClr>
                <a:schemeClr val="tx2"/>
              </a:buClr>
            </a:pPr>
            <a:r>
              <a:rPr lang="zh-CN" altLang="en-US" sz="2400" dirty="0">
                <a:solidFill>
                  <a:srgbClr val="FF0000"/>
                </a:solidFill>
              </a:rPr>
              <a:t>对阶 、尾数相加减、规格化处理、舍入、判断溢出</a:t>
            </a:r>
          </a:p>
          <a:p>
            <a:pPr marL="914400" lvl="1" indent="-419100">
              <a:lnSpc>
                <a:spcPct val="125000"/>
              </a:lnSpc>
              <a:spcBef>
                <a:spcPct val="0"/>
              </a:spcBef>
            </a:pPr>
            <a:r>
              <a:rPr lang="zh-CN" altLang="en-US" sz="2800" dirty="0"/>
              <a:t>乘</a:t>
            </a:r>
            <a:r>
              <a:rPr lang="en-US" altLang="zh-CN" sz="2800" dirty="0"/>
              <a:t>/</a:t>
            </a:r>
            <a:r>
              <a:rPr lang="zh-CN" altLang="en-US" sz="2800" dirty="0"/>
              <a:t>除运算</a:t>
            </a:r>
          </a:p>
          <a:p>
            <a:pPr marL="1257300" lvl="2" indent="-342900">
              <a:lnSpc>
                <a:spcPct val="125000"/>
              </a:lnSpc>
              <a:spcBef>
                <a:spcPct val="0"/>
              </a:spcBef>
              <a:buClr>
                <a:schemeClr val="tx2"/>
              </a:buClr>
            </a:pPr>
            <a:r>
              <a:rPr lang="zh-CN" altLang="en-US" sz="2400" dirty="0">
                <a:solidFill>
                  <a:srgbClr val="FF0000"/>
                </a:solidFill>
              </a:rPr>
              <a:t>尾数用定点原码乘</a:t>
            </a:r>
            <a:r>
              <a:rPr lang="en-US" altLang="zh-CN" sz="2400" dirty="0">
                <a:solidFill>
                  <a:srgbClr val="FF0000"/>
                </a:solidFill>
              </a:rPr>
              <a:t>/</a:t>
            </a:r>
            <a:r>
              <a:rPr lang="zh-CN" altLang="en-US" sz="2400" dirty="0">
                <a:solidFill>
                  <a:srgbClr val="FF0000"/>
                </a:solidFill>
              </a:rPr>
              <a:t>除运算实现，阶码用定点数加</a:t>
            </a:r>
            <a:r>
              <a:rPr lang="en-US" altLang="zh-CN" sz="2400" dirty="0">
                <a:solidFill>
                  <a:srgbClr val="FF0000"/>
                </a:solidFill>
              </a:rPr>
              <a:t>/</a:t>
            </a:r>
            <a:r>
              <a:rPr lang="zh-CN" altLang="en-US" sz="2400" dirty="0">
                <a:solidFill>
                  <a:srgbClr val="FF0000"/>
                </a:solidFill>
              </a:rPr>
              <a:t>减运算实现</a:t>
            </a:r>
          </a:p>
          <a:p>
            <a:pPr marL="914400" lvl="1" indent="-419100">
              <a:lnSpc>
                <a:spcPct val="125000"/>
              </a:lnSpc>
              <a:spcBef>
                <a:spcPct val="0"/>
              </a:spcBef>
            </a:pPr>
            <a:r>
              <a:rPr lang="zh-CN" altLang="en-US" sz="2800" dirty="0"/>
              <a:t>溢出判断</a:t>
            </a:r>
          </a:p>
          <a:p>
            <a:pPr marL="1257300" lvl="2" indent="-342900">
              <a:lnSpc>
                <a:spcPct val="125000"/>
              </a:lnSpc>
              <a:spcBef>
                <a:spcPct val="0"/>
              </a:spcBef>
              <a:buClr>
                <a:schemeClr val="tx2"/>
              </a:buClr>
            </a:pPr>
            <a:r>
              <a:rPr lang="zh-CN" altLang="en-US" sz="2400" dirty="0">
                <a:solidFill>
                  <a:srgbClr val="FF0000"/>
                </a:solidFill>
              </a:rPr>
              <a:t>当结果发生阶码上溢时，结果发生溢出，发生阶码下溢时，结果为</a:t>
            </a:r>
            <a:r>
              <a:rPr lang="en-US" altLang="zh-CN" sz="2400" dirty="0">
                <a:solidFill>
                  <a:srgbClr val="FF0000"/>
                </a:solidFill>
              </a:rPr>
              <a:t>0</a:t>
            </a:r>
            <a:endParaRPr lang="zh-CN" altLang="en-US" sz="2400" dirty="0">
              <a:solidFill>
                <a:srgbClr val="FF0000"/>
              </a:solidFill>
            </a:endParaRPr>
          </a:p>
          <a:p>
            <a:pPr marL="914400" lvl="1" indent="-419100">
              <a:lnSpc>
                <a:spcPct val="125000"/>
              </a:lnSpc>
              <a:spcBef>
                <a:spcPct val="0"/>
              </a:spcBef>
            </a:pPr>
            <a:r>
              <a:rPr lang="zh-CN" altLang="en-US" sz="2800" dirty="0"/>
              <a:t>精确表示运算结果</a:t>
            </a:r>
          </a:p>
          <a:p>
            <a:pPr marL="1257300" lvl="2" indent="-342900">
              <a:lnSpc>
                <a:spcPct val="125000"/>
              </a:lnSpc>
              <a:spcBef>
                <a:spcPct val="0"/>
              </a:spcBef>
              <a:buClr>
                <a:schemeClr val="tx2"/>
              </a:buClr>
            </a:pPr>
            <a:r>
              <a:rPr lang="zh-CN" altLang="en-US" sz="2400" dirty="0">
                <a:solidFill>
                  <a:srgbClr val="FF0000"/>
                </a:solidFill>
              </a:rPr>
              <a:t>中间结果增设保护位、舍入位、粘位</a:t>
            </a:r>
          </a:p>
          <a:p>
            <a:pPr marL="1257300" lvl="2" indent="-342900">
              <a:lnSpc>
                <a:spcPct val="125000"/>
              </a:lnSpc>
              <a:spcBef>
                <a:spcPct val="0"/>
              </a:spcBef>
              <a:buClr>
                <a:schemeClr val="tx2"/>
              </a:buClr>
            </a:pPr>
            <a:r>
              <a:rPr lang="zh-CN" altLang="en-US" sz="2400" dirty="0">
                <a:solidFill>
                  <a:srgbClr val="FF0000"/>
                </a:solidFill>
              </a:rPr>
              <a:t>最终结果舍入方式：就近舍入 </a:t>
            </a:r>
            <a:r>
              <a:rPr lang="en-US" altLang="zh-CN" sz="2400" dirty="0">
                <a:solidFill>
                  <a:srgbClr val="FF0000"/>
                </a:solidFill>
              </a:rPr>
              <a:t>/ </a:t>
            </a:r>
            <a:r>
              <a:rPr lang="zh-CN" altLang="en-US" sz="2400" dirty="0">
                <a:solidFill>
                  <a:srgbClr val="FF0000"/>
                </a:solidFill>
              </a:rPr>
              <a:t>正向舍入 </a:t>
            </a:r>
            <a:r>
              <a:rPr lang="en-US" altLang="zh-CN" sz="2400" dirty="0">
                <a:solidFill>
                  <a:srgbClr val="FF0000"/>
                </a:solidFill>
              </a:rPr>
              <a:t>/ </a:t>
            </a:r>
            <a:r>
              <a:rPr lang="zh-CN" altLang="en-US" sz="2400" dirty="0">
                <a:solidFill>
                  <a:srgbClr val="FF0000"/>
                </a:solidFill>
              </a:rPr>
              <a:t>负向舍入 </a:t>
            </a:r>
            <a:r>
              <a:rPr lang="en-US" altLang="zh-CN" sz="2400" dirty="0">
                <a:solidFill>
                  <a:srgbClr val="FF0000"/>
                </a:solidFill>
              </a:rPr>
              <a:t>/ </a:t>
            </a:r>
            <a:r>
              <a:rPr lang="zh-CN" altLang="en-US" sz="2400" dirty="0">
                <a:solidFill>
                  <a:srgbClr val="FF0000"/>
                </a:solidFill>
              </a:rPr>
              <a:t>截去四种方式</a:t>
            </a:r>
          </a:p>
        </p:txBody>
      </p:sp>
      <p:cxnSp>
        <p:nvCxnSpPr>
          <p:cNvPr id="4"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5" name="Picture 4" descr="E:\学校\201211092214463039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568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7315">
                                            <p:txEl>
                                              <p:pRg st="2" end="2"/>
                                            </p:txEl>
                                          </p:spTgt>
                                        </p:tgtEl>
                                        <p:attrNameLst>
                                          <p:attrName>style.visibility</p:attrName>
                                        </p:attrNameLst>
                                      </p:cBhvr>
                                      <p:to>
                                        <p:strVal val="visible"/>
                                      </p:to>
                                    </p:set>
                                    <p:animEffect transition="in" filter="blinds(horizontal)">
                                      <p:cBhvr>
                                        <p:cTn id="7" dur="500"/>
                                        <p:tgtEl>
                                          <p:spTgt spid="3973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7315">
                                            <p:txEl>
                                              <p:pRg st="4" end="4"/>
                                            </p:txEl>
                                          </p:spTgt>
                                        </p:tgtEl>
                                        <p:attrNameLst>
                                          <p:attrName>style.visibility</p:attrName>
                                        </p:attrNameLst>
                                      </p:cBhvr>
                                      <p:to>
                                        <p:strVal val="visible"/>
                                      </p:to>
                                    </p:set>
                                    <p:animEffect transition="in" filter="blinds(horizontal)">
                                      <p:cBhvr>
                                        <p:cTn id="12" dur="500"/>
                                        <p:tgtEl>
                                          <p:spTgt spid="39731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7315">
                                            <p:txEl>
                                              <p:pRg st="6" end="6"/>
                                            </p:txEl>
                                          </p:spTgt>
                                        </p:tgtEl>
                                        <p:attrNameLst>
                                          <p:attrName>style.visibility</p:attrName>
                                        </p:attrNameLst>
                                      </p:cBhvr>
                                      <p:to>
                                        <p:strVal val="visible"/>
                                      </p:to>
                                    </p:set>
                                    <p:animEffect transition="in" filter="blinds(horizontal)">
                                      <p:cBhvr>
                                        <p:cTn id="17" dur="500"/>
                                        <p:tgtEl>
                                          <p:spTgt spid="397315">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7315">
                                            <p:txEl>
                                              <p:pRg st="8" end="8"/>
                                            </p:txEl>
                                          </p:spTgt>
                                        </p:tgtEl>
                                        <p:attrNameLst>
                                          <p:attrName>style.visibility</p:attrName>
                                        </p:attrNameLst>
                                      </p:cBhvr>
                                      <p:to>
                                        <p:strVal val="visible"/>
                                      </p:to>
                                    </p:set>
                                    <p:animEffect transition="in" filter="blinds(horizontal)">
                                      <p:cBhvr>
                                        <p:cTn id="22" dur="500"/>
                                        <p:tgtEl>
                                          <p:spTgt spid="397315">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7315">
                                            <p:txEl>
                                              <p:pRg st="9" end="9"/>
                                            </p:txEl>
                                          </p:spTgt>
                                        </p:tgtEl>
                                        <p:attrNameLst>
                                          <p:attrName>style.visibility</p:attrName>
                                        </p:attrNameLst>
                                      </p:cBhvr>
                                      <p:to>
                                        <p:strVal val="visible"/>
                                      </p:to>
                                    </p:set>
                                    <p:animEffect transition="in" filter="blinds(horizontal)">
                                      <p:cBhvr>
                                        <p:cTn id="27" dur="500"/>
                                        <p:tgtEl>
                                          <p:spTgt spid="397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82946" name="文本框 10"/>
          <p:cNvSpPr txBox="1">
            <a:spLocks noChangeArrowheads="1"/>
          </p:cNvSpPr>
          <p:nvPr/>
        </p:nvSpPr>
        <p:spPr bwMode="auto">
          <a:xfrm>
            <a:off x="1523714" y="2254187"/>
            <a:ext cx="9144000" cy="97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30000"/>
              </a:lnSpc>
            </a:pPr>
            <a:r>
              <a:rPr lang="en-US" altLang="zh-CN" sz="4400" dirty="0">
                <a:solidFill>
                  <a:schemeClr val="bg1"/>
                </a:solidFill>
                <a:latin typeface="微软雅黑" charset="0"/>
                <a:ea typeface="微软雅黑" charset="0"/>
                <a:cs typeface="微软雅黑" charset="0"/>
              </a:rPr>
              <a:t>3.6</a:t>
            </a:r>
            <a:r>
              <a:rPr lang="zh-CN" altLang="en-US" sz="4400" dirty="0">
                <a:solidFill>
                  <a:schemeClr val="bg1"/>
                </a:solidFill>
                <a:latin typeface="微软雅黑" charset="0"/>
                <a:ea typeface="微软雅黑" charset="0"/>
                <a:cs typeface="微软雅黑" charset="0"/>
              </a:rPr>
              <a:t>  算术运算的</a:t>
            </a:r>
            <a:r>
              <a:rPr lang="zh-CN" altLang="en-US" sz="4400" dirty="0">
                <a:solidFill>
                  <a:srgbClr val="FFFF00"/>
                </a:solidFill>
                <a:latin typeface="微软雅黑" charset="0"/>
                <a:ea typeface="微软雅黑" charset="0"/>
                <a:cs typeface="微软雅黑" charset="0"/>
              </a:rPr>
              <a:t>精确性问题</a:t>
            </a:r>
            <a:endParaRPr lang="en-US" altLang="zh-CN" sz="4400" dirty="0">
              <a:solidFill>
                <a:srgbClr val="FFFF00"/>
              </a:solidFill>
              <a:latin typeface="微软雅黑" charset="0"/>
              <a:ea typeface="微软雅黑" charset="0"/>
              <a:cs typeface="微软雅黑" charset="0"/>
            </a:endParaRPr>
          </a:p>
        </p:txBody>
      </p:sp>
    </p:spTree>
    <p:extLst>
      <p:ext uri="{BB962C8B-B14F-4D97-AF65-F5344CB8AC3E}">
        <p14:creationId xmlns:p14="http://schemas.microsoft.com/office/powerpoint/2010/main" val="958338320"/>
      </p:ext>
    </p:extLst>
  </p:cSld>
  <p:clrMapOvr>
    <a:masterClrMapping/>
  </p:clrMapOvr>
  <p:transition spd="slow">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pPr eaLnBrk="1" hangingPunct="1"/>
            <a:r>
              <a:rPr lang="zh-CN" altLang="en-US" sz="3200" dirty="0">
                <a:latin typeface="Arial" charset="0"/>
                <a:ea typeface="微软雅黑" charset="0"/>
                <a:cs typeface="微软雅黑" charset="0"/>
              </a:rPr>
              <a:t>精确的算术运算</a:t>
            </a:r>
            <a:endParaRPr lang="en-US" altLang="zh-CN" sz="3200" dirty="0">
              <a:latin typeface="Arial" charset="0"/>
              <a:ea typeface="微软雅黑" charset="0"/>
              <a:cs typeface="微软雅黑" charset="0"/>
            </a:endParaRPr>
          </a:p>
        </p:txBody>
      </p:sp>
      <p:sp>
        <p:nvSpPr>
          <p:cNvPr id="394243" name="Rectangle 3"/>
          <p:cNvSpPr>
            <a:spLocks noGrp="1" noChangeArrowheads="1"/>
          </p:cNvSpPr>
          <p:nvPr>
            <p:ph idx="1"/>
          </p:nvPr>
        </p:nvSpPr>
        <p:spPr/>
        <p:txBody>
          <a:bodyPr/>
          <a:lstStyle/>
          <a:p>
            <a:pPr marL="358775" indent="-358775">
              <a:lnSpc>
                <a:spcPct val="100000"/>
              </a:lnSpc>
              <a:spcBef>
                <a:spcPts val="600"/>
              </a:spcBef>
            </a:pPr>
            <a:r>
              <a:rPr lang="zh-CN" altLang="en-US" sz="2800" dirty="0">
                <a:latin typeface="Times New Roman" charset="0"/>
                <a:ea typeface="华文新魏" charset="0"/>
              </a:rPr>
              <a:t>整数的精确表示问题</a:t>
            </a:r>
          </a:p>
          <a:p>
            <a:pPr marL="625475" lvl="1" indent="-266700">
              <a:lnSpc>
                <a:spcPct val="100000"/>
              </a:lnSpc>
              <a:spcBef>
                <a:spcPts val="600"/>
              </a:spcBef>
            </a:pPr>
            <a:r>
              <a:rPr lang="zh-CN" altLang="en-US" sz="2600" dirty="0">
                <a:latin typeface="Times New Roman" charset="0"/>
                <a:ea typeface="华文新魏" charset="0"/>
              </a:rPr>
              <a:t>一定字长所能表示的整数范围是有限的</a:t>
            </a:r>
          </a:p>
          <a:p>
            <a:pPr marL="625475" lvl="1" indent="-266700">
              <a:lnSpc>
                <a:spcPct val="100000"/>
              </a:lnSpc>
              <a:spcBef>
                <a:spcPts val="600"/>
              </a:spcBef>
            </a:pPr>
            <a:r>
              <a:rPr lang="zh-CN" altLang="en-US" sz="2600" dirty="0">
                <a:latin typeface="Times New Roman" charset="0"/>
                <a:ea typeface="华文新魏" charset="0"/>
              </a:rPr>
              <a:t>任何一个整数只要落在所能表示的最大值和最小值之间，就可以精确表示</a:t>
            </a:r>
          </a:p>
          <a:p>
            <a:pPr marL="358775" indent="-358775">
              <a:lnSpc>
                <a:spcPct val="100000"/>
              </a:lnSpc>
              <a:spcBef>
                <a:spcPts val="600"/>
              </a:spcBef>
            </a:pPr>
            <a:r>
              <a:rPr lang="zh-CN" altLang="en-US" sz="2800" dirty="0">
                <a:latin typeface="Times New Roman" charset="0"/>
                <a:ea typeface="华文新魏" charset="0"/>
              </a:rPr>
              <a:t>浮点数的精确表示问题</a:t>
            </a:r>
          </a:p>
          <a:p>
            <a:pPr marL="625475" lvl="1" indent="-266700">
              <a:lnSpc>
                <a:spcPct val="100000"/>
              </a:lnSpc>
              <a:spcBef>
                <a:spcPts val="600"/>
              </a:spcBef>
            </a:pPr>
            <a:r>
              <a:rPr lang="zh-CN" altLang="en-US" sz="2600" dirty="0">
                <a:latin typeface="Times New Roman" charset="0"/>
                <a:ea typeface="华文新魏" charset="0"/>
              </a:rPr>
              <a:t>有些浮点数是无法用有限的字长精确地表示出来，一般只能用近似值代替（舍入）</a:t>
            </a:r>
          </a:p>
          <a:p>
            <a:pPr marL="625475" lvl="1" indent="-266700">
              <a:spcBef>
                <a:spcPts val="600"/>
              </a:spcBef>
            </a:pPr>
            <a:r>
              <a:rPr lang="zh-CN" altLang="en-US" sz="2600" dirty="0">
                <a:latin typeface="Times New Roman" charset="0"/>
                <a:ea typeface="华文新魏" charset="0"/>
              </a:rPr>
              <a:t>在任何两个实数</a:t>
            </a:r>
            <a:r>
              <a:rPr lang="en-US" altLang="zh-CN" sz="2600" dirty="0">
                <a:latin typeface="Times New Roman" charset="0"/>
                <a:ea typeface="华文新魏" charset="0"/>
              </a:rPr>
              <a:t>(</a:t>
            </a:r>
            <a:r>
              <a:rPr lang="zh-CN" altLang="en-US" sz="2600" dirty="0">
                <a:latin typeface="Times New Roman" charset="0"/>
                <a:ea typeface="华文新魏" charset="0"/>
              </a:rPr>
              <a:t>如</a:t>
            </a:r>
            <a:r>
              <a:rPr lang="en-US" altLang="zh-CN" sz="2600" dirty="0">
                <a:latin typeface="Times New Roman" charset="0"/>
                <a:ea typeface="华文新魏" charset="0"/>
              </a:rPr>
              <a:t>0~1)</a:t>
            </a:r>
            <a:r>
              <a:rPr lang="zh-CN" altLang="en-US" sz="2600" dirty="0">
                <a:latin typeface="Times New Roman" charset="0"/>
                <a:ea typeface="华文新魏" charset="0"/>
              </a:rPr>
              <a:t>之间都有无穷多个实数，对于规格化单精度的浮点数的尾数所能表示的实数的总个数只有区区的</a:t>
            </a:r>
            <a:r>
              <a:rPr lang="en-US" altLang="zh-CN" sz="2600" dirty="0">
                <a:latin typeface="Times New Roman" charset="0"/>
                <a:ea typeface="华文新魏" charset="0"/>
              </a:rPr>
              <a:t>2</a:t>
            </a:r>
            <a:r>
              <a:rPr lang="en-US" altLang="zh-CN" sz="2600" baseline="30000" dirty="0">
                <a:latin typeface="Times New Roman" charset="0"/>
                <a:ea typeface="华文新魏" charset="0"/>
              </a:rPr>
              <a:t>23</a:t>
            </a:r>
            <a:r>
              <a:rPr lang="zh-CN" altLang="en-US" sz="2600" dirty="0">
                <a:latin typeface="Times New Roman" charset="0"/>
                <a:ea typeface="华文新魏" charset="0"/>
              </a:rPr>
              <a:t>个</a:t>
            </a:r>
            <a:endParaRPr lang="en-US" altLang="zh-CN" sz="2600" dirty="0">
              <a:latin typeface="Times New Roman" charset="0"/>
              <a:ea typeface="华文新魏" charset="0"/>
            </a:endParaRPr>
          </a:p>
        </p:txBody>
      </p:sp>
      <p:sp useBgFill="1">
        <p:nvSpPr>
          <p:cNvPr id="2" name="矩形 1"/>
          <p:cNvSpPr/>
          <p:nvPr/>
        </p:nvSpPr>
        <p:spPr>
          <a:xfrm>
            <a:off x="987368" y="5264130"/>
            <a:ext cx="10297144"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0" indent="0">
              <a:lnSpc>
                <a:spcPct val="100000"/>
              </a:lnSpc>
              <a:spcBef>
                <a:spcPts val="600"/>
              </a:spcBef>
              <a:buClr>
                <a:schemeClr val="tx2"/>
              </a:buClr>
              <a:buNone/>
            </a:pPr>
            <a:r>
              <a:rPr lang="zh-CN" altLang="en-US" dirty="0">
                <a:solidFill>
                  <a:srgbClr val="FF0000"/>
                </a:solidFill>
                <a:latin typeface="Times New Roman" charset="0"/>
                <a:ea typeface="华文新魏" charset="0"/>
              </a:rPr>
              <a:t>这是与现实世界中数字的最大不同，</a:t>
            </a:r>
            <a:r>
              <a:rPr lang="zh-CN" altLang="en-US" dirty="0">
                <a:latin typeface="Times New Roman" charset="0"/>
                <a:ea typeface="华文新魏" charset="0"/>
              </a:rPr>
              <a:t>程序员必须时刻记住这一限制条件，在编程时就可以根据实际情况做一些必要的特殊处理</a:t>
            </a:r>
            <a:endParaRPr lang="zh-CN" altLang="en-US" sz="2400" dirty="0">
              <a:latin typeface="Times New Roman" charset="0"/>
              <a:ea typeface="华文新魏" charset="0"/>
            </a:endParaRPr>
          </a:p>
        </p:txBody>
      </p:sp>
      <p:cxnSp>
        <p:nvCxnSpPr>
          <p:cNvPr id="5"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6"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1314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4243">
                                            <p:txEl>
                                              <p:pRg st="3" end="3"/>
                                            </p:txEl>
                                          </p:spTgt>
                                        </p:tgtEl>
                                        <p:attrNameLst>
                                          <p:attrName>style.visibility</p:attrName>
                                        </p:attrNameLst>
                                      </p:cBhvr>
                                      <p:to>
                                        <p:strVal val="visible"/>
                                      </p:to>
                                    </p:set>
                                    <p:animEffect transition="in" filter="blinds(horizontal)">
                                      <p:cBhvr>
                                        <p:cTn id="7" dur="500"/>
                                        <p:tgtEl>
                                          <p:spTgt spid="394243">
                                            <p:txEl>
                                              <p:pRg st="3" end="3"/>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94243">
                                            <p:txEl>
                                              <p:pRg st="4" end="4"/>
                                            </p:txEl>
                                          </p:spTgt>
                                        </p:tgtEl>
                                        <p:attrNameLst>
                                          <p:attrName>style.visibility</p:attrName>
                                        </p:attrNameLst>
                                      </p:cBhvr>
                                      <p:to>
                                        <p:strVal val="visible"/>
                                      </p:to>
                                    </p:set>
                                    <p:animEffect transition="in" filter="blinds(horizontal)">
                                      <p:cBhvr>
                                        <p:cTn id="11" dur="500"/>
                                        <p:tgtEl>
                                          <p:spTgt spid="394243">
                                            <p:txEl>
                                              <p:pRg st="4" end="4"/>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394243">
                                            <p:txEl>
                                              <p:pRg st="5" end="5"/>
                                            </p:txEl>
                                          </p:spTgt>
                                        </p:tgtEl>
                                        <p:attrNameLst>
                                          <p:attrName>style.visibility</p:attrName>
                                        </p:attrNameLst>
                                      </p:cBhvr>
                                      <p:to>
                                        <p:strVal val="visible"/>
                                      </p:to>
                                    </p:set>
                                    <p:animEffect transition="in" filter="blinds(horizontal)">
                                      <p:cBhvr>
                                        <p:cTn id="15" dur="500"/>
                                        <p:tgtEl>
                                          <p:spTgt spid="39424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pPr eaLnBrk="1" hangingPunct="1"/>
            <a:r>
              <a:rPr lang="zh-CN" altLang="en-US" sz="2800" dirty="0">
                <a:latin typeface="Arial" charset="0"/>
                <a:ea typeface="微软雅黑" charset="0"/>
                <a:cs typeface="微软雅黑" charset="0"/>
              </a:rPr>
              <a:t>谬误和陷阱</a:t>
            </a:r>
            <a:endParaRPr lang="en-US" altLang="zh-CN" sz="2800" dirty="0">
              <a:latin typeface="Arial" charset="0"/>
              <a:ea typeface="微软雅黑" charset="0"/>
              <a:cs typeface="微软雅黑" charset="0"/>
            </a:endParaRPr>
          </a:p>
        </p:txBody>
      </p:sp>
      <p:sp>
        <p:nvSpPr>
          <p:cNvPr id="396291" name="Rectangle 3"/>
          <p:cNvSpPr>
            <a:spLocks noGrp="1" noChangeArrowheads="1"/>
          </p:cNvSpPr>
          <p:nvPr>
            <p:ph idx="1"/>
          </p:nvPr>
        </p:nvSpPr>
        <p:spPr/>
        <p:txBody>
          <a:bodyPr/>
          <a:lstStyle/>
          <a:p>
            <a:pPr marL="363538" indent="-363538">
              <a:lnSpc>
                <a:spcPct val="100000"/>
              </a:lnSpc>
            </a:pPr>
            <a:r>
              <a:rPr lang="zh-CN" altLang="en-US" sz="2800" dirty="0">
                <a:latin typeface="Times New Roman" charset="0"/>
                <a:ea typeface="华文新魏" charset="0"/>
              </a:rPr>
              <a:t>自然界的算术运算是没有精度限制的</a:t>
            </a:r>
            <a:endParaRPr lang="en-US" altLang="zh-CN" sz="2800" dirty="0">
              <a:latin typeface="Times New Roman" charset="0"/>
              <a:ea typeface="华文新魏" charset="0"/>
            </a:endParaRPr>
          </a:p>
          <a:p>
            <a:pPr marL="363538" indent="-363538">
              <a:lnSpc>
                <a:spcPct val="100000"/>
              </a:lnSpc>
            </a:pPr>
            <a:r>
              <a:rPr lang="zh-CN" altLang="en-US" sz="2800" dirty="0">
                <a:latin typeface="Times New Roman" charset="0"/>
                <a:ea typeface="华文新魏" charset="0"/>
              </a:rPr>
              <a:t>在计算机中由于机器字长的限制，所有的算术运算都被限制在一定的精度范围内。</a:t>
            </a:r>
          </a:p>
        </p:txBody>
      </p:sp>
      <p:sp>
        <p:nvSpPr>
          <p:cNvPr id="2" name="矩形 1"/>
          <p:cNvSpPr/>
          <p:nvPr/>
        </p:nvSpPr>
        <p:spPr>
          <a:xfrm>
            <a:off x="622598" y="2576436"/>
            <a:ext cx="10801200" cy="3933897"/>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lvl="1" algn="l">
              <a:lnSpc>
                <a:spcPct val="110000"/>
              </a:lnSpc>
            </a:pPr>
            <a:r>
              <a:rPr lang="zh-CN" altLang="en-US" sz="2600" dirty="0">
                <a:solidFill>
                  <a:srgbClr val="FF0000"/>
                </a:solidFill>
                <a:latin typeface="+mn-ea"/>
                <a:ea typeface="+mn-ea"/>
              </a:rPr>
              <a:t>谬误</a:t>
            </a:r>
            <a:r>
              <a:rPr lang="en-US" altLang="zh-CN" sz="2600" dirty="0">
                <a:solidFill>
                  <a:srgbClr val="FF0000"/>
                </a:solidFill>
                <a:latin typeface="+mn-ea"/>
                <a:ea typeface="+mn-ea"/>
              </a:rPr>
              <a:t>1</a:t>
            </a:r>
            <a:r>
              <a:rPr lang="zh-CN" altLang="en-US" sz="2600" dirty="0">
                <a:solidFill>
                  <a:srgbClr val="FF0000"/>
                </a:solidFill>
                <a:latin typeface="+mn-ea"/>
                <a:ea typeface="+mn-ea"/>
              </a:rPr>
              <a:t>：浮点加法满足结合律，即</a:t>
            </a:r>
            <a:r>
              <a:rPr lang="en-US" altLang="zh-CN" sz="2600" dirty="0">
                <a:solidFill>
                  <a:srgbClr val="FF0000"/>
                </a:solidFill>
                <a:latin typeface="+mn-ea"/>
                <a:ea typeface="+mn-ea"/>
              </a:rPr>
              <a:t>x+(</a:t>
            </a:r>
            <a:r>
              <a:rPr lang="en-US" altLang="zh-CN" sz="2600" dirty="0" err="1">
                <a:solidFill>
                  <a:srgbClr val="FF0000"/>
                </a:solidFill>
                <a:latin typeface="+mn-ea"/>
                <a:ea typeface="+mn-ea"/>
              </a:rPr>
              <a:t>y+z</a:t>
            </a:r>
            <a:r>
              <a:rPr lang="en-US" altLang="zh-CN" sz="2600" dirty="0">
                <a:solidFill>
                  <a:srgbClr val="FF0000"/>
                </a:solidFill>
                <a:latin typeface="+mn-ea"/>
                <a:ea typeface="+mn-ea"/>
              </a:rPr>
              <a:t>)=(</a:t>
            </a:r>
            <a:r>
              <a:rPr lang="en-US" altLang="zh-CN" sz="2600" dirty="0" err="1">
                <a:solidFill>
                  <a:srgbClr val="FF0000"/>
                </a:solidFill>
                <a:latin typeface="+mn-ea"/>
                <a:ea typeface="+mn-ea"/>
              </a:rPr>
              <a:t>x+y</a:t>
            </a:r>
            <a:r>
              <a:rPr lang="en-US" altLang="zh-CN" sz="2600" dirty="0">
                <a:solidFill>
                  <a:srgbClr val="FF0000"/>
                </a:solidFill>
                <a:latin typeface="+mn-ea"/>
                <a:ea typeface="+mn-ea"/>
              </a:rPr>
              <a:t>)+z</a:t>
            </a:r>
          </a:p>
          <a:p>
            <a:pPr lvl="1" algn="l">
              <a:lnSpc>
                <a:spcPct val="110000"/>
              </a:lnSpc>
              <a:spcBef>
                <a:spcPts val="1806"/>
              </a:spcBef>
              <a:buFont typeface="Wingdings" charset="0"/>
              <a:buNone/>
            </a:pPr>
            <a:r>
              <a:rPr lang="zh-CN" altLang="en-US" sz="2400" dirty="0">
                <a:latin typeface="+mn-ea"/>
                <a:ea typeface="+mn-ea"/>
              </a:rPr>
              <a:t>例：</a:t>
            </a:r>
            <a:r>
              <a:rPr lang="en-US" altLang="zh-CN" sz="2400" dirty="0">
                <a:latin typeface="+mn-ea"/>
                <a:ea typeface="+mn-ea"/>
              </a:rPr>
              <a:t>x = -1.5</a:t>
            </a:r>
            <a:r>
              <a:rPr lang="en-US" altLang="zh-CN" sz="2400" baseline="-25000" dirty="0">
                <a:latin typeface="+mn-ea"/>
                <a:ea typeface="+mn-ea"/>
              </a:rPr>
              <a:t>ten</a:t>
            </a:r>
            <a:r>
              <a:rPr lang="en-US" altLang="zh-CN" sz="2400" dirty="0">
                <a:latin typeface="+mn-ea"/>
                <a:ea typeface="+mn-ea"/>
              </a:rPr>
              <a:t> </a:t>
            </a:r>
            <a:r>
              <a:rPr lang="en-US" altLang="zh-CN" sz="2400" dirty="0">
                <a:latin typeface="+mn-ea"/>
                <a:ea typeface="+mn-ea"/>
                <a:sym typeface="Symbol" charset="0"/>
              </a:rPr>
              <a:t> </a:t>
            </a:r>
            <a:r>
              <a:rPr lang="en-US" altLang="zh-CN" sz="2400" dirty="0">
                <a:latin typeface="+mn-ea"/>
                <a:ea typeface="+mn-ea"/>
              </a:rPr>
              <a:t>10</a:t>
            </a:r>
            <a:r>
              <a:rPr lang="en-US" altLang="zh-CN" sz="2400" baseline="30000" dirty="0">
                <a:latin typeface="+mn-ea"/>
                <a:ea typeface="+mn-ea"/>
              </a:rPr>
              <a:t>38</a:t>
            </a:r>
            <a:r>
              <a:rPr lang="zh-CN" altLang="en-US" sz="2400" dirty="0">
                <a:latin typeface="+mn-ea"/>
                <a:ea typeface="+mn-ea"/>
              </a:rPr>
              <a:t>，</a:t>
            </a:r>
            <a:r>
              <a:rPr lang="en-US" altLang="zh-CN" sz="2400" dirty="0">
                <a:latin typeface="+mn-ea"/>
                <a:ea typeface="+mn-ea"/>
              </a:rPr>
              <a:t>y= 1.5</a:t>
            </a:r>
            <a:r>
              <a:rPr lang="en-US" altLang="zh-CN" sz="2400" baseline="-25000" dirty="0">
                <a:latin typeface="+mn-ea"/>
                <a:ea typeface="+mn-ea"/>
              </a:rPr>
              <a:t>ten</a:t>
            </a:r>
            <a:r>
              <a:rPr lang="en-US" altLang="zh-CN" sz="2400" dirty="0">
                <a:latin typeface="+mn-ea"/>
                <a:ea typeface="+mn-ea"/>
              </a:rPr>
              <a:t> </a:t>
            </a:r>
            <a:r>
              <a:rPr lang="en-US" altLang="zh-CN" sz="2400" dirty="0">
                <a:latin typeface="+mn-ea"/>
                <a:ea typeface="+mn-ea"/>
                <a:sym typeface="Symbol" charset="0"/>
              </a:rPr>
              <a:t> </a:t>
            </a:r>
            <a:r>
              <a:rPr lang="en-US" altLang="zh-CN" sz="2400" dirty="0">
                <a:latin typeface="+mn-ea"/>
                <a:ea typeface="+mn-ea"/>
              </a:rPr>
              <a:t>10</a:t>
            </a:r>
            <a:r>
              <a:rPr lang="en-US" altLang="zh-CN" sz="2400" baseline="30000" dirty="0">
                <a:latin typeface="+mn-ea"/>
                <a:ea typeface="+mn-ea"/>
              </a:rPr>
              <a:t>38</a:t>
            </a:r>
            <a:r>
              <a:rPr lang="zh-CN" altLang="en-US" sz="2400" dirty="0">
                <a:latin typeface="+mn-ea"/>
                <a:ea typeface="+mn-ea"/>
              </a:rPr>
              <a:t>，而</a:t>
            </a:r>
            <a:r>
              <a:rPr lang="en-US" altLang="zh-CN" sz="2400" dirty="0">
                <a:latin typeface="+mn-ea"/>
                <a:ea typeface="+mn-ea"/>
              </a:rPr>
              <a:t>z=1.0(</a:t>
            </a:r>
            <a:r>
              <a:rPr lang="zh-CN" altLang="en-US" sz="2400" dirty="0">
                <a:latin typeface="+mn-ea"/>
                <a:ea typeface="+mn-ea"/>
              </a:rPr>
              <a:t>且三个数都是单精度</a:t>
            </a:r>
            <a:r>
              <a:rPr lang="en-US" altLang="zh-CN" sz="2400" dirty="0">
                <a:latin typeface="+mn-ea"/>
                <a:ea typeface="+mn-ea"/>
              </a:rPr>
              <a:t>)</a:t>
            </a:r>
            <a:r>
              <a:rPr lang="zh-CN" altLang="en-US" sz="2400" dirty="0">
                <a:latin typeface="+mn-ea"/>
                <a:ea typeface="+mn-ea"/>
              </a:rPr>
              <a:t>，则有：</a:t>
            </a:r>
          </a:p>
          <a:p>
            <a:pPr lvl="1" algn="l">
              <a:lnSpc>
                <a:spcPct val="110000"/>
              </a:lnSpc>
              <a:buFont typeface="Wingdings" charset="0"/>
              <a:buNone/>
            </a:pPr>
            <a:r>
              <a:rPr lang="en-US" altLang="zh-CN" sz="2400" dirty="0">
                <a:latin typeface="+mn-ea"/>
                <a:ea typeface="+mn-ea"/>
              </a:rPr>
              <a:t>		x+(</a:t>
            </a:r>
            <a:r>
              <a:rPr lang="en-US" altLang="zh-CN" sz="2400" dirty="0" err="1">
                <a:latin typeface="+mn-ea"/>
                <a:ea typeface="+mn-ea"/>
              </a:rPr>
              <a:t>y+z</a:t>
            </a:r>
            <a:r>
              <a:rPr lang="en-US" altLang="zh-CN" sz="2400" dirty="0">
                <a:latin typeface="+mn-ea"/>
                <a:ea typeface="+mn-ea"/>
              </a:rPr>
              <a:t>) = -1.5</a:t>
            </a:r>
            <a:r>
              <a:rPr lang="en-US" altLang="zh-CN" sz="2400" baseline="-25000" dirty="0">
                <a:latin typeface="+mn-ea"/>
                <a:ea typeface="+mn-ea"/>
              </a:rPr>
              <a:t>ten</a:t>
            </a:r>
            <a:r>
              <a:rPr lang="en-US" altLang="zh-CN" sz="2400" dirty="0">
                <a:latin typeface="+mn-ea"/>
                <a:ea typeface="+mn-ea"/>
              </a:rPr>
              <a:t> </a:t>
            </a:r>
            <a:r>
              <a:rPr lang="en-US" altLang="zh-CN" sz="2400" dirty="0">
                <a:latin typeface="+mn-ea"/>
                <a:ea typeface="+mn-ea"/>
                <a:sym typeface="Symbol" charset="0"/>
              </a:rPr>
              <a:t></a:t>
            </a:r>
            <a:r>
              <a:rPr lang="en-US" altLang="zh-CN" sz="2400" dirty="0">
                <a:latin typeface="+mn-ea"/>
                <a:ea typeface="+mn-ea"/>
              </a:rPr>
              <a:t>10</a:t>
            </a:r>
            <a:r>
              <a:rPr lang="en-US" altLang="zh-CN" sz="2400" baseline="30000" dirty="0">
                <a:latin typeface="+mn-ea"/>
                <a:ea typeface="+mn-ea"/>
              </a:rPr>
              <a:t>38</a:t>
            </a:r>
            <a:r>
              <a:rPr lang="en-US" altLang="zh-CN" sz="2400" dirty="0">
                <a:latin typeface="+mn-ea"/>
                <a:ea typeface="+mn-ea"/>
              </a:rPr>
              <a:t>+(1.5</a:t>
            </a:r>
            <a:r>
              <a:rPr lang="en-US" altLang="zh-CN" sz="2400" baseline="-25000" dirty="0">
                <a:latin typeface="+mn-ea"/>
                <a:ea typeface="+mn-ea"/>
              </a:rPr>
              <a:t>ten </a:t>
            </a:r>
            <a:r>
              <a:rPr lang="en-US" altLang="zh-CN" sz="2400" dirty="0">
                <a:latin typeface="+mn-ea"/>
                <a:ea typeface="+mn-ea"/>
                <a:sym typeface="Symbol" charset="0"/>
              </a:rPr>
              <a:t> </a:t>
            </a:r>
            <a:r>
              <a:rPr lang="en-US" altLang="zh-CN" sz="2400" dirty="0">
                <a:latin typeface="+mn-ea"/>
                <a:ea typeface="+mn-ea"/>
              </a:rPr>
              <a:t>10</a:t>
            </a:r>
            <a:r>
              <a:rPr lang="en-US" altLang="zh-CN" sz="2400" baseline="30000" dirty="0">
                <a:latin typeface="+mn-ea"/>
                <a:ea typeface="+mn-ea"/>
              </a:rPr>
              <a:t>38</a:t>
            </a:r>
            <a:r>
              <a:rPr lang="en-US" altLang="zh-CN" sz="2400" dirty="0">
                <a:latin typeface="+mn-ea"/>
                <a:ea typeface="+mn-ea"/>
              </a:rPr>
              <a:t>+1.0)</a:t>
            </a:r>
          </a:p>
          <a:p>
            <a:pPr lvl="1" algn="l">
              <a:lnSpc>
                <a:spcPct val="110000"/>
              </a:lnSpc>
              <a:buFont typeface="Wingdings" charset="0"/>
              <a:buNone/>
            </a:pPr>
            <a:r>
              <a:rPr lang="en-US" altLang="zh-CN" sz="2400" dirty="0">
                <a:latin typeface="+mn-ea"/>
                <a:ea typeface="+mn-ea"/>
              </a:rPr>
              <a:t>   		  = -(1.5</a:t>
            </a:r>
            <a:r>
              <a:rPr lang="en-US" altLang="zh-CN" sz="2400" baseline="-25000" dirty="0">
                <a:latin typeface="+mn-ea"/>
                <a:ea typeface="+mn-ea"/>
              </a:rPr>
              <a:t>ten </a:t>
            </a:r>
            <a:r>
              <a:rPr lang="en-US" altLang="zh-CN" sz="2400" dirty="0">
                <a:latin typeface="+mn-ea"/>
                <a:ea typeface="+mn-ea"/>
                <a:sym typeface="Symbol" charset="0"/>
              </a:rPr>
              <a:t> </a:t>
            </a:r>
            <a:r>
              <a:rPr lang="en-US" altLang="zh-CN" sz="2400" dirty="0">
                <a:latin typeface="+mn-ea"/>
                <a:ea typeface="+mn-ea"/>
              </a:rPr>
              <a:t>10</a:t>
            </a:r>
            <a:r>
              <a:rPr lang="en-US" altLang="zh-CN" sz="2400" baseline="30000" dirty="0">
                <a:latin typeface="+mn-ea"/>
                <a:ea typeface="+mn-ea"/>
              </a:rPr>
              <a:t>38</a:t>
            </a:r>
            <a:r>
              <a:rPr lang="en-US" altLang="zh-CN" sz="2400" dirty="0">
                <a:latin typeface="+mn-ea"/>
                <a:ea typeface="+mn-ea"/>
              </a:rPr>
              <a:t>+(1.5</a:t>
            </a:r>
            <a:r>
              <a:rPr lang="en-US" altLang="zh-CN" sz="2400" baseline="-25000" dirty="0">
                <a:latin typeface="+mn-ea"/>
                <a:ea typeface="+mn-ea"/>
              </a:rPr>
              <a:t>ten </a:t>
            </a:r>
            <a:r>
              <a:rPr lang="en-US" altLang="zh-CN" sz="2400" dirty="0">
                <a:latin typeface="+mn-ea"/>
                <a:ea typeface="+mn-ea"/>
                <a:sym typeface="Symbol" charset="0"/>
              </a:rPr>
              <a:t> </a:t>
            </a:r>
            <a:r>
              <a:rPr lang="en-US" altLang="zh-CN" sz="2400" dirty="0">
                <a:latin typeface="+mn-ea"/>
                <a:ea typeface="+mn-ea"/>
              </a:rPr>
              <a:t>10</a:t>
            </a:r>
            <a:r>
              <a:rPr lang="en-US" altLang="zh-CN" sz="2400" baseline="30000" dirty="0">
                <a:latin typeface="+mn-ea"/>
                <a:ea typeface="+mn-ea"/>
              </a:rPr>
              <a:t>38</a:t>
            </a:r>
            <a:r>
              <a:rPr lang="en-US" altLang="zh-CN" sz="2400" dirty="0">
                <a:latin typeface="+mn-ea"/>
                <a:ea typeface="+mn-ea"/>
              </a:rPr>
              <a:t>)) =0.0</a:t>
            </a:r>
          </a:p>
          <a:p>
            <a:pPr lvl="1" algn="l">
              <a:lnSpc>
                <a:spcPct val="110000"/>
              </a:lnSpc>
              <a:spcBef>
                <a:spcPts val="1206"/>
              </a:spcBef>
              <a:buFont typeface="Wingdings" charset="0"/>
              <a:buNone/>
            </a:pPr>
            <a:r>
              <a:rPr lang="en-US" altLang="zh-CN" sz="2400" dirty="0">
                <a:latin typeface="+mn-ea"/>
                <a:ea typeface="+mn-ea"/>
              </a:rPr>
              <a:t>		(</a:t>
            </a:r>
            <a:r>
              <a:rPr lang="en-US" altLang="zh-CN" sz="2400" dirty="0" err="1">
                <a:latin typeface="+mn-ea"/>
                <a:ea typeface="+mn-ea"/>
              </a:rPr>
              <a:t>x+y</a:t>
            </a:r>
            <a:r>
              <a:rPr lang="en-US" altLang="zh-CN" sz="2400" dirty="0">
                <a:latin typeface="+mn-ea"/>
                <a:ea typeface="+mn-ea"/>
              </a:rPr>
              <a:t>)+z = (-1.5</a:t>
            </a:r>
            <a:r>
              <a:rPr lang="en-US" altLang="zh-CN" sz="2400" baseline="-25000" dirty="0">
                <a:latin typeface="+mn-ea"/>
                <a:ea typeface="+mn-ea"/>
              </a:rPr>
              <a:t>ten </a:t>
            </a:r>
            <a:r>
              <a:rPr lang="en-US" altLang="zh-CN" sz="2400" dirty="0">
                <a:latin typeface="+mn-ea"/>
                <a:ea typeface="+mn-ea"/>
                <a:sym typeface="Symbol" charset="0"/>
              </a:rPr>
              <a:t> </a:t>
            </a:r>
            <a:r>
              <a:rPr lang="en-US" altLang="zh-CN" sz="2400" dirty="0">
                <a:latin typeface="+mn-ea"/>
                <a:ea typeface="+mn-ea"/>
              </a:rPr>
              <a:t>10</a:t>
            </a:r>
            <a:r>
              <a:rPr lang="en-US" altLang="zh-CN" sz="2400" baseline="30000" dirty="0">
                <a:latin typeface="+mn-ea"/>
                <a:ea typeface="+mn-ea"/>
              </a:rPr>
              <a:t>38</a:t>
            </a:r>
            <a:r>
              <a:rPr lang="en-US" altLang="zh-CN" sz="2400" dirty="0">
                <a:latin typeface="+mn-ea"/>
                <a:ea typeface="+mn-ea"/>
              </a:rPr>
              <a:t>+1.5</a:t>
            </a:r>
            <a:r>
              <a:rPr lang="en-US" altLang="zh-CN" sz="2400" baseline="-25000" dirty="0">
                <a:latin typeface="+mn-ea"/>
                <a:ea typeface="+mn-ea"/>
              </a:rPr>
              <a:t>ten </a:t>
            </a:r>
            <a:r>
              <a:rPr lang="en-US" altLang="zh-CN" sz="2400" dirty="0">
                <a:latin typeface="+mn-ea"/>
                <a:ea typeface="+mn-ea"/>
                <a:sym typeface="Symbol" charset="0"/>
              </a:rPr>
              <a:t> </a:t>
            </a:r>
            <a:r>
              <a:rPr lang="en-US" altLang="zh-CN" sz="2400" dirty="0">
                <a:latin typeface="+mn-ea"/>
                <a:ea typeface="+mn-ea"/>
              </a:rPr>
              <a:t>10</a:t>
            </a:r>
            <a:r>
              <a:rPr lang="en-US" altLang="zh-CN" sz="2400" baseline="30000" dirty="0">
                <a:latin typeface="+mn-ea"/>
                <a:ea typeface="+mn-ea"/>
              </a:rPr>
              <a:t>38</a:t>
            </a:r>
            <a:r>
              <a:rPr lang="en-US" altLang="zh-CN" sz="2400" dirty="0">
                <a:latin typeface="+mn-ea"/>
                <a:ea typeface="+mn-ea"/>
              </a:rPr>
              <a:t>)+1.0</a:t>
            </a:r>
          </a:p>
          <a:p>
            <a:pPr lvl="1" algn="l">
              <a:lnSpc>
                <a:spcPct val="110000"/>
              </a:lnSpc>
              <a:buFont typeface="Wingdings" charset="0"/>
              <a:buNone/>
            </a:pPr>
            <a:r>
              <a:rPr lang="en-US" altLang="zh-CN" sz="2400" dirty="0">
                <a:latin typeface="+mn-ea"/>
                <a:ea typeface="+mn-ea"/>
              </a:rPr>
              <a:t>                     = (0.0</a:t>
            </a:r>
            <a:r>
              <a:rPr lang="en-US" altLang="zh-CN" sz="2400" baseline="-25000" dirty="0">
                <a:latin typeface="+mn-ea"/>
                <a:ea typeface="+mn-ea"/>
              </a:rPr>
              <a:t>ten</a:t>
            </a:r>
            <a:r>
              <a:rPr lang="en-US" altLang="zh-CN" sz="2400" dirty="0">
                <a:latin typeface="+mn-ea"/>
                <a:ea typeface="+mn-ea"/>
              </a:rPr>
              <a:t>)+1.0 = 1.0</a:t>
            </a:r>
          </a:p>
          <a:p>
            <a:pPr lvl="1" algn="l">
              <a:lnSpc>
                <a:spcPct val="110000"/>
              </a:lnSpc>
              <a:buFont typeface="Wingdings" charset="0"/>
              <a:buNone/>
            </a:pPr>
            <a:r>
              <a:rPr lang="zh-CN" altLang="en-US" dirty="0">
                <a:solidFill>
                  <a:schemeClr val="accent3"/>
                </a:solidFill>
                <a:latin typeface="+mn-ea"/>
                <a:ea typeface="+mn-ea"/>
              </a:rPr>
              <a:t> </a:t>
            </a:r>
            <a:r>
              <a:rPr lang="zh-CN" altLang="en-US" sz="2600" dirty="0">
                <a:solidFill>
                  <a:schemeClr val="accent3"/>
                </a:solidFill>
                <a:latin typeface="+mn-ea"/>
                <a:ea typeface="+mn-ea"/>
              </a:rPr>
              <a:t>因此，浮点加法不满足结合定律！</a:t>
            </a:r>
          </a:p>
        </p:txBody>
      </p:sp>
      <p:sp>
        <p:nvSpPr>
          <p:cNvPr id="3" name="圆角矩形 2"/>
          <p:cNvSpPr/>
          <p:nvPr/>
        </p:nvSpPr>
        <p:spPr>
          <a:xfrm>
            <a:off x="838622" y="2492896"/>
            <a:ext cx="10886988" cy="648072"/>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圆角矩形 5"/>
          <p:cNvSpPr/>
          <p:nvPr/>
        </p:nvSpPr>
        <p:spPr>
          <a:xfrm>
            <a:off x="838621" y="3284984"/>
            <a:ext cx="10886989" cy="324036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7"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09575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noFill/>
        </p:spPr>
        <p:txBody>
          <a:bodyPr/>
          <a:lstStyle/>
          <a:p>
            <a:pPr eaLnBrk="1" hangingPunct="1"/>
            <a:r>
              <a:rPr lang="zh-CN" altLang="en-US" sz="2800" dirty="0">
                <a:latin typeface="Arial" charset="0"/>
                <a:ea typeface="微软雅黑" charset="0"/>
                <a:cs typeface="微软雅黑" charset="0"/>
              </a:rPr>
              <a:t>谬误和陷阱</a:t>
            </a:r>
            <a:endParaRPr lang="en-US" altLang="zh-CN" sz="2800" dirty="0">
              <a:latin typeface="Arial" charset="0"/>
              <a:ea typeface="微软雅黑" charset="0"/>
              <a:cs typeface="微软雅黑" charset="0"/>
            </a:endParaRPr>
          </a:p>
        </p:txBody>
      </p:sp>
      <p:sp>
        <p:nvSpPr>
          <p:cNvPr id="41986" name="内容占位符 2"/>
          <p:cNvSpPr>
            <a:spLocks noGrp="1"/>
          </p:cNvSpPr>
          <p:nvPr>
            <p:ph idx="1"/>
          </p:nvPr>
        </p:nvSpPr>
        <p:spPr>
          <a:xfrm>
            <a:off x="392793" y="944724"/>
            <a:ext cx="11247029" cy="4701622"/>
          </a:xfrm>
        </p:spPr>
        <p:txBody>
          <a:bodyPr/>
          <a:lstStyle/>
          <a:p>
            <a:pPr marL="358775" lvl="1" indent="0">
              <a:lnSpc>
                <a:spcPct val="130000"/>
              </a:lnSpc>
              <a:spcBef>
                <a:spcPct val="0"/>
              </a:spcBef>
              <a:buNone/>
            </a:pPr>
            <a:r>
              <a:rPr lang="zh-CN" altLang="en-US" sz="2400" b="1" dirty="0">
                <a:solidFill>
                  <a:srgbClr val="FF0000"/>
                </a:solidFill>
                <a:latin typeface="+mn-ea"/>
              </a:rPr>
              <a:t>谬误</a:t>
            </a:r>
            <a:r>
              <a:rPr lang="en-US" altLang="zh-CN" sz="2400" b="1" dirty="0">
                <a:solidFill>
                  <a:srgbClr val="FF0000"/>
                </a:solidFill>
                <a:latin typeface="+mn-ea"/>
              </a:rPr>
              <a:t>2</a:t>
            </a:r>
            <a:r>
              <a:rPr lang="zh-CN" altLang="en-US" sz="2400" b="1" dirty="0">
                <a:solidFill>
                  <a:srgbClr val="FF0000"/>
                </a:solidFill>
                <a:latin typeface="+mn-ea"/>
              </a:rPr>
              <a:t>：对于整数，左移指令相当于将原数与</a:t>
            </a:r>
            <a:r>
              <a:rPr lang="en-US" altLang="zh-CN" sz="2400" b="1" dirty="0">
                <a:solidFill>
                  <a:srgbClr val="FF0000"/>
                </a:solidFill>
                <a:latin typeface="+mn-ea"/>
              </a:rPr>
              <a:t>2</a:t>
            </a:r>
            <a:r>
              <a:rPr lang="zh-CN" altLang="en-US" sz="2400" b="1" dirty="0">
                <a:solidFill>
                  <a:srgbClr val="FF0000"/>
                </a:solidFill>
                <a:latin typeface="+mn-ea"/>
              </a:rPr>
              <a:t>的幂次方相乘；右移指令则相当于将原来的整数除以</a:t>
            </a:r>
            <a:r>
              <a:rPr lang="en-US" altLang="zh-CN" sz="2400" b="1" dirty="0">
                <a:solidFill>
                  <a:srgbClr val="FF0000"/>
                </a:solidFill>
                <a:latin typeface="+mn-ea"/>
              </a:rPr>
              <a:t>2</a:t>
            </a:r>
            <a:r>
              <a:rPr lang="zh-CN" altLang="en-US" sz="2400" b="1" dirty="0">
                <a:solidFill>
                  <a:srgbClr val="FF0000"/>
                </a:solidFill>
                <a:latin typeface="+mn-ea"/>
              </a:rPr>
              <a:t>的幂次方。</a:t>
            </a:r>
            <a:endParaRPr lang="en-US" altLang="zh-CN" sz="2400" b="1" dirty="0">
              <a:solidFill>
                <a:srgbClr val="FF0000"/>
              </a:solidFill>
              <a:latin typeface="+mn-ea"/>
            </a:endParaRPr>
          </a:p>
          <a:p>
            <a:pPr marL="358775" lvl="1" indent="0">
              <a:lnSpc>
                <a:spcPct val="130000"/>
              </a:lnSpc>
              <a:spcBef>
                <a:spcPct val="0"/>
              </a:spcBef>
              <a:buNone/>
            </a:pPr>
            <a:endParaRPr lang="en-US" altLang="zh-CN" sz="1200" dirty="0">
              <a:latin typeface="+mn-ea"/>
            </a:endParaRPr>
          </a:p>
          <a:p>
            <a:pPr marL="623888" lvl="1" indent="-265113">
              <a:lnSpc>
                <a:spcPct val="130000"/>
              </a:lnSpc>
              <a:spcBef>
                <a:spcPts val="3000"/>
              </a:spcBef>
              <a:buFont typeface="Wingdings" charset="0"/>
              <a:buNone/>
            </a:pPr>
            <a:r>
              <a:rPr lang="zh-CN" altLang="en-US" sz="2600" dirty="0">
                <a:latin typeface="+mn-ea"/>
              </a:rPr>
              <a:t>例：若将</a:t>
            </a:r>
            <a:r>
              <a:rPr lang="en-US" altLang="zh-CN" sz="2600" dirty="0">
                <a:latin typeface="+mn-ea"/>
              </a:rPr>
              <a:t>–5</a:t>
            </a:r>
            <a:r>
              <a:rPr lang="en-US" altLang="zh-CN" sz="2600" baseline="-25000" dirty="0">
                <a:latin typeface="+mn-ea"/>
              </a:rPr>
              <a:t>ten</a:t>
            </a:r>
            <a:r>
              <a:rPr lang="zh-CN" altLang="en-US" sz="2600" dirty="0">
                <a:latin typeface="+mn-ea"/>
              </a:rPr>
              <a:t>除以</a:t>
            </a:r>
            <a:r>
              <a:rPr lang="en-US" altLang="zh-CN" sz="2600" dirty="0">
                <a:latin typeface="+mn-ea"/>
              </a:rPr>
              <a:t>4</a:t>
            </a:r>
            <a:r>
              <a:rPr lang="en-US" altLang="zh-CN" sz="2600" baseline="-25000" dirty="0">
                <a:latin typeface="+mn-ea"/>
              </a:rPr>
              <a:t>ten</a:t>
            </a:r>
            <a:r>
              <a:rPr lang="zh-CN" altLang="en-US" sz="2600" dirty="0">
                <a:latin typeface="+mn-ea"/>
              </a:rPr>
              <a:t>，正确的商应该是</a:t>
            </a:r>
            <a:r>
              <a:rPr lang="en-US" altLang="zh-CN" sz="2600" dirty="0">
                <a:latin typeface="+mn-ea"/>
              </a:rPr>
              <a:t>– 1</a:t>
            </a:r>
            <a:r>
              <a:rPr lang="en-US" altLang="zh-CN" sz="2600" baseline="-25000" dirty="0">
                <a:latin typeface="+mn-ea"/>
              </a:rPr>
              <a:t>ten</a:t>
            </a:r>
            <a:r>
              <a:rPr lang="zh-CN" altLang="en-US" sz="2600" dirty="0">
                <a:latin typeface="+mn-ea"/>
              </a:rPr>
              <a:t>。</a:t>
            </a:r>
            <a:endParaRPr lang="en-US" altLang="zh-CN" sz="2600" dirty="0">
              <a:latin typeface="+mn-ea"/>
            </a:endParaRPr>
          </a:p>
          <a:p>
            <a:pPr marL="623888" lvl="1" indent="-265113">
              <a:lnSpc>
                <a:spcPct val="130000"/>
              </a:lnSpc>
              <a:spcBef>
                <a:spcPct val="0"/>
              </a:spcBef>
              <a:buFont typeface="Wingdings" charset="0"/>
              <a:buNone/>
            </a:pPr>
            <a:r>
              <a:rPr lang="en-US" altLang="zh-CN" sz="2600" dirty="0">
                <a:latin typeface="+mn-ea"/>
              </a:rPr>
              <a:t>		 – 5</a:t>
            </a:r>
            <a:r>
              <a:rPr lang="en-US" altLang="zh-CN" sz="2600" baseline="-25000" dirty="0">
                <a:latin typeface="+mn-ea"/>
              </a:rPr>
              <a:t>ten</a:t>
            </a:r>
            <a:r>
              <a:rPr lang="zh-CN" altLang="en-US" sz="2600" dirty="0">
                <a:latin typeface="+mn-ea"/>
              </a:rPr>
              <a:t>用二进制补码表示为：</a:t>
            </a:r>
          </a:p>
          <a:p>
            <a:pPr marL="623888" lvl="1" indent="-265113">
              <a:lnSpc>
                <a:spcPct val="130000"/>
              </a:lnSpc>
              <a:spcBef>
                <a:spcPct val="0"/>
              </a:spcBef>
              <a:buFont typeface="Wingdings" charset="0"/>
              <a:buNone/>
            </a:pPr>
            <a:r>
              <a:rPr lang="en-US" altLang="zh-CN" sz="2600" dirty="0">
                <a:latin typeface="+mn-ea"/>
              </a:rPr>
              <a:t>		        </a:t>
            </a:r>
            <a:r>
              <a:rPr lang="en-US" altLang="zh-CN" sz="2600" dirty="0">
                <a:solidFill>
                  <a:srgbClr val="0000FF"/>
                </a:solidFill>
                <a:latin typeface="+mn-ea"/>
              </a:rPr>
              <a:t>1111 1111 1111 1111 1111 1111 1111 1011</a:t>
            </a:r>
            <a:r>
              <a:rPr lang="en-US" altLang="zh-CN" sz="2600" baseline="-25000" dirty="0">
                <a:solidFill>
                  <a:srgbClr val="0000FF"/>
                </a:solidFill>
                <a:latin typeface="+mn-ea"/>
              </a:rPr>
              <a:t>two</a:t>
            </a:r>
          </a:p>
          <a:p>
            <a:pPr marL="623888" lvl="1" indent="-265113">
              <a:lnSpc>
                <a:spcPct val="130000"/>
              </a:lnSpc>
              <a:spcBef>
                <a:spcPct val="0"/>
              </a:spcBef>
              <a:buFont typeface="Wingdings" charset="0"/>
              <a:buNone/>
            </a:pPr>
            <a:r>
              <a:rPr lang="zh-CN" altLang="en-US" sz="2600" dirty="0">
                <a:latin typeface="+mn-ea"/>
              </a:rPr>
              <a:t>如果根据上述错误观点，除以</a:t>
            </a:r>
            <a:r>
              <a:rPr lang="en-US" altLang="zh-CN" sz="2600" dirty="0">
                <a:latin typeface="+mn-ea"/>
              </a:rPr>
              <a:t>4</a:t>
            </a:r>
            <a:r>
              <a:rPr lang="en-US" altLang="zh-CN" sz="2600" baseline="-25000" dirty="0">
                <a:latin typeface="+mn-ea"/>
              </a:rPr>
              <a:t>ten</a:t>
            </a:r>
            <a:r>
              <a:rPr lang="en-US" altLang="zh-CN" sz="2600" dirty="0">
                <a:latin typeface="+mn-ea"/>
              </a:rPr>
              <a:t>(2</a:t>
            </a:r>
            <a:r>
              <a:rPr lang="en-US" altLang="zh-CN" sz="2600" baseline="30000" dirty="0">
                <a:latin typeface="+mn-ea"/>
              </a:rPr>
              <a:t>2</a:t>
            </a:r>
            <a:r>
              <a:rPr lang="en-US" altLang="zh-CN" sz="2600" dirty="0">
                <a:latin typeface="+mn-ea"/>
              </a:rPr>
              <a:t>)</a:t>
            </a:r>
            <a:r>
              <a:rPr lang="zh-CN" altLang="en-US" sz="2600" dirty="0">
                <a:latin typeface="+mn-ea"/>
              </a:rPr>
              <a:t>变成</a:t>
            </a:r>
            <a:r>
              <a:rPr lang="zh-CN" altLang="en-US" sz="2600" dirty="0">
                <a:solidFill>
                  <a:srgbClr val="FF0000"/>
                </a:solidFill>
                <a:latin typeface="+mn-ea"/>
              </a:rPr>
              <a:t>逻辑右移</a:t>
            </a:r>
            <a:r>
              <a:rPr lang="en-US" altLang="zh-CN" sz="2600" dirty="0">
                <a:latin typeface="+mn-ea"/>
              </a:rPr>
              <a:t>2</a:t>
            </a:r>
            <a:r>
              <a:rPr lang="zh-CN" altLang="en-US" sz="2600" dirty="0">
                <a:latin typeface="+mn-ea"/>
              </a:rPr>
              <a:t>位，其结果为：</a:t>
            </a:r>
          </a:p>
          <a:p>
            <a:pPr marL="623888" lvl="1" indent="-265113">
              <a:lnSpc>
                <a:spcPct val="130000"/>
              </a:lnSpc>
              <a:spcBef>
                <a:spcPct val="0"/>
              </a:spcBef>
              <a:buFont typeface="Wingdings" charset="0"/>
              <a:buNone/>
            </a:pPr>
            <a:r>
              <a:rPr lang="en-US" altLang="zh-CN" sz="2600" dirty="0">
                <a:latin typeface="+mn-ea"/>
              </a:rPr>
              <a:t>		        </a:t>
            </a:r>
            <a:r>
              <a:rPr lang="en-US" altLang="zh-CN" sz="2600" dirty="0">
                <a:solidFill>
                  <a:srgbClr val="0000FF"/>
                </a:solidFill>
                <a:latin typeface="+mn-ea"/>
              </a:rPr>
              <a:t>0011 1111 1111 1111 1111 1111 1111 1110 </a:t>
            </a:r>
            <a:r>
              <a:rPr lang="en-US" altLang="zh-CN" sz="2600" baseline="-25000" dirty="0">
                <a:solidFill>
                  <a:srgbClr val="0000FF"/>
                </a:solidFill>
                <a:latin typeface="+mn-ea"/>
              </a:rPr>
              <a:t>two</a:t>
            </a:r>
          </a:p>
          <a:p>
            <a:pPr marL="623888" lvl="1" indent="-265113">
              <a:lnSpc>
                <a:spcPct val="130000"/>
              </a:lnSpc>
              <a:spcBef>
                <a:spcPct val="0"/>
              </a:spcBef>
              <a:buFont typeface="Wingdings" charset="0"/>
              <a:buNone/>
            </a:pPr>
            <a:r>
              <a:rPr lang="en-US" altLang="zh-CN" sz="2600" dirty="0">
                <a:latin typeface="+mn-ea"/>
              </a:rPr>
              <a:t>       </a:t>
            </a:r>
            <a:r>
              <a:rPr lang="zh-CN" altLang="en-US" sz="2600" dirty="0">
                <a:latin typeface="+mn-ea"/>
              </a:rPr>
              <a:t>现在连符号位都变成了</a:t>
            </a:r>
            <a:r>
              <a:rPr lang="en-US" altLang="zh-CN" sz="2600" dirty="0">
                <a:latin typeface="+mn-ea"/>
              </a:rPr>
              <a:t>0</a:t>
            </a:r>
            <a:r>
              <a:rPr lang="zh-CN" altLang="en-US" sz="2600" dirty="0">
                <a:latin typeface="+mn-ea"/>
              </a:rPr>
              <a:t>，这样一个结果显然是错误的。右移得到的结果实际上是</a:t>
            </a:r>
            <a:r>
              <a:rPr lang="en-US" altLang="zh-CN" sz="2600" dirty="0">
                <a:latin typeface="+mn-ea"/>
              </a:rPr>
              <a:t>1073741822 </a:t>
            </a:r>
            <a:r>
              <a:rPr lang="en-US" altLang="zh-CN" sz="2600" baseline="-25000" dirty="0">
                <a:latin typeface="+mn-ea"/>
              </a:rPr>
              <a:t>ten</a:t>
            </a:r>
            <a:r>
              <a:rPr lang="zh-CN" altLang="en-US" sz="2600" dirty="0">
                <a:latin typeface="+mn-ea"/>
              </a:rPr>
              <a:t>，而不是</a:t>
            </a:r>
            <a:r>
              <a:rPr lang="en-US" altLang="zh-CN" sz="2600" dirty="0">
                <a:latin typeface="+mn-ea"/>
              </a:rPr>
              <a:t>-1</a:t>
            </a:r>
            <a:r>
              <a:rPr lang="en-US" altLang="zh-CN" sz="2600" baseline="-25000" dirty="0">
                <a:latin typeface="+mn-ea"/>
              </a:rPr>
              <a:t>ten</a:t>
            </a:r>
            <a:r>
              <a:rPr lang="zh-CN" altLang="en-US" sz="2600" dirty="0">
                <a:latin typeface="+mn-ea"/>
              </a:rPr>
              <a:t>。</a:t>
            </a:r>
            <a:endParaRPr lang="en-US" altLang="zh-CN" sz="2600" dirty="0">
              <a:latin typeface="+mn-ea"/>
            </a:endParaRPr>
          </a:p>
          <a:p>
            <a:pPr marL="623888" lvl="1" indent="-265113">
              <a:lnSpc>
                <a:spcPct val="130000"/>
              </a:lnSpc>
              <a:spcBef>
                <a:spcPct val="0"/>
              </a:spcBef>
              <a:buFont typeface="Wingdings" charset="0"/>
              <a:buNone/>
            </a:pPr>
            <a:r>
              <a:rPr lang="zh-CN" altLang="en-US" sz="2400" dirty="0">
                <a:latin typeface="+mn-ea"/>
              </a:rPr>
              <a:t>        </a:t>
            </a:r>
          </a:p>
          <a:p>
            <a:pPr marL="623888" lvl="1" indent="-265113">
              <a:lnSpc>
                <a:spcPct val="130000"/>
              </a:lnSpc>
              <a:spcBef>
                <a:spcPct val="0"/>
              </a:spcBef>
              <a:buFont typeface="Wingdings" charset="0"/>
              <a:buNone/>
            </a:pPr>
            <a:endParaRPr lang="zh-CN" altLang="en-US" sz="2600" dirty="0">
              <a:latin typeface="+mn-ea"/>
            </a:endParaRPr>
          </a:p>
        </p:txBody>
      </p:sp>
      <p:sp>
        <p:nvSpPr>
          <p:cNvPr id="4" name="圆角矩形 3"/>
          <p:cNvSpPr/>
          <p:nvPr/>
        </p:nvSpPr>
        <p:spPr>
          <a:xfrm>
            <a:off x="694606" y="908720"/>
            <a:ext cx="10873208" cy="108012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圆角矩形 5"/>
          <p:cNvSpPr/>
          <p:nvPr/>
        </p:nvSpPr>
        <p:spPr>
          <a:xfrm>
            <a:off x="694606" y="2276872"/>
            <a:ext cx="10873208" cy="4248472"/>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cxnSp>
        <p:nvCxnSpPr>
          <p:cNvPr id="7" name="直接连接符 9"/>
          <p:cNvCxnSpPr/>
          <p:nvPr/>
        </p:nvCxnSpPr>
        <p:spPr>
          <a:xfrm flipV="1">
            <a:off x="0" y="711771"/>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85119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9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8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8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9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noFill/>
        </p:spPr>
        <p:txBody>
          <a:bodyPr/>
          <a:lstStyle/>
          <a:p>
            <a:pPr eaLnBrk="1" hangingPunct="1"/>
            <a:r>
              <a:rPr lang="zh-CN" altLang="en-US" sz="2800" dirty="0">
                <a:latin typeface="Arial" charset="0"/>
                <a:ea typeface="微软雅黑" charset="0"/>
                <a:cs typeface="微软雅黑" charset="0"/>
              </a:rPr>
              <a:t>谬误和陷阱</a:t>
            </a:r>
            <a:endParaRPr lang="en-US" altLang="zh-CN" sz="2800" dirty="0">
              <a:latin typeface="Arial" charset="0"/>
              <a:ea typeface="微软雅黑" charset="0"/>
              <a:cs typeface="微软雅黑" charset="0"/>
            </a:endParaRPr>
          </a:p>
        </p:txBody>
      </p:sp>
      <p:sp>
        <p:nvSpPr>
          <p:cNvPr id="41986" name="内容占位符 2"/>
          <p:cNvSpPr>
            <a:spLocks noGrp="1"/>
          </p:cNvSpPr>
          <p:nvPr>
            <p:ph idx="1"/>
          </p:nvPr>
        </p:nvSpPr>
        <p:spPr>
          <a:xfrm>
            <a:off x="428796" y="923621"/>
            <a:ext cx="11175022" cy="5294615"/>
          </a:xfrm>
        </p:spPr>
        <p:txBody>
          <a:bodyPr/>
          <a:lstStyle/>
          <a:p>
            <a:pPr marL="358775" lvl="1" indent="0">
              <a:lnSpc>
                <a:spcPct val="130000"/>
              </a:lnSpc>
              <a:spcBef>
                <a:spcPct val="0"/>
              </a:spcBef>
              <a:buNone/>
            </a:pPr>
            <a:r>
              <a:rPr lang="zh-CN" altLang="en-US" sz="2400" b="1" dirty="0">
                <a:solidFill>
                  <a:srgbClr val="FF0000"/>
                </a:solidFill>
                <a:latin typeface="+mn-ea"/>
              </a:rPr>
              <a:t>谬误</a:t>
            </a:r>
            <a:r>
              <a:rPr lang="en-US" altLang="zh-CN" sz="2400" b="1" dirty="0">
                <a:solidFill>
                  <a:srgbClr val="FF0000"/>
                </a:solidFill>
                <a:latin typeface="+mn-ea"/>
              </a:rPr>
              <a:t>2</a:t>
            </a:r>
            <a:r>
              <a:rPr lang="zh-CN" altLang="en-US" sz="2400" b="1" dirty="0">
                <a:solidFill>
                  <a:srgbClr val="FF0000"/>
                </a:solidFill>
                <a:latin typeface="+mn-ea"/>
              </a:rPr>
              <a:t>：对于整数，左移指令相当于将原数与</a:t>
            </a:r>
            <a:r>
              <a:rPr lang="en-US" altLang="zh-CN" sz="2400" b="1" dirty="0">
                <a:solidFill>
                  <a:srgbClr val="FF0000"/>
                </a:solidFill>
                <a:latin typeface="+mn-ea"/>
              </a:rPr>
              <a:t>2</a:t>
            </a:r>
            <a:r>
              <a:rPr lang="zh-CN" altLang="en-US" sz="2400" b="1" dirty="0">
                <a:solidFill>
                  <a:srgbClr val="FF0000"/>
                </a:solidFill>
                <a:latin typeface="+mn-ea"/>
              </a:rPr>
              <a:t>的幂次方相乘；右移指令则相当于将原来的整数除以</a:t>
            </a:r>
            <a:r>
              <a:rPr lang="en-US" altLang="zh-CN" sz="2400" b="1" dirty="0">
                <a:solidFill>
                  <a:srgbClr val="FF0000"/>
                </a:solidFill>
                <a:latin typeface="+mn-ea"/>
              </a:rPr>
              <a:t>2</a:t>
            </a:r>
            <a:r>
              <a:rPr lang="zh-CN" altLang="en-US" sz="2400" b="1" dirty="0">
                <a:solidFill>
                  <a:srgbClr val="FF0000"/>
                </a:solidFill>
                <a:latin typeface="+mn-ea"/>
              </a:rPr>
              <a:t>的幂次方。</a:t>
            </a:r>
            <a:endParaRPr lang="en-US" altLang="zh-CN" sz="2400" b="1" dirty="0">
              <a:solidFill>
                <a:srgbClr val="FF0000"/>
              </a:solidFill>
              <a:latin typeface="+mn-ea"/>
            </a:endParaRPr>
          </a:p>
          <a:p>
            <a:pPr marL="623888" lvl="1" indent="-265113">
              <a:lnSpc>
                <a:spcPct val="130000"/>
              </a:lnSpc>
              <a:spcBef>
                <a:spcPts val="2400"/>
              </a:spcBef>
              <a:buFont typeface="Wingdings" charset="0"/>
              <a:buNone/>
            </a:pPr>
            <a:endParaRPr lang="en-US" altLang="zh-CN" sz="700" dirty="0">
              <a:latin typeface="+mn-ea"/>
            </a:endParaRPr>
          </a:p>
          <a:p>
            <a:pPr marL="623888" lvl="1" indent="-265113">
              <a:lnSpc>
                <a:spcPct val="130000"/>
              </a:lnSpc>
              <a:spcBef>
                <a:spcPts val="2400"/>
              </a:spcBef>
              <a:buFont typeface="Wingdings" charset="0"/>
              <a:buNone/>
            </a:pPr>
            <a:r>
              <a:rPr lang="zh-CN" altLang="en-US" sz="2400" dirty="0">
                <a:latin typeface="+mn-ea"/>
              </a:rPr>
              <a:t>例：若将</a:t>
            </a:r>
            <a:r>
              <a:rPr lang="en-US" altLang="zh-CN" sz="2400" dirty="0">
                <a:latin typeface="+mn-ea"/>
              </a:rPr>
              <a:t>–5</a:t>
            </a:r>
            <a:r>
              <a:rPr lang="en-US" altLang="zh-CN" sz="2400" baseline="-25000" dirty="0">
                <a:latin typeface="+mn-ea"/>
              </a:rPr>
              <a:t>ten</a:t>
            </a:r>
            <a:r>
              <a:rPr lang="zh-CN" altLang="en-US" sz="2400" dirty="0">
                <a:latin typeface="+mn-ea"/>
              </a:rPr>
              <a:t>除以</a:t>
            </a:r>
            <a:r>
              <a:rPr lang="en-US" altLang="zh-CN" sz="2400" dirty="0">
                <a:latin typeface="+mn-ea"/>
              </a:rPr>
              <a:t>4</a:t>
            </a:r>
            <a:r>
              <a:rPr lang="en-US" altLang="zh-CN" sz="2400" baseline="-25000" dirty="0">
                <a:latin typeface="+mn-ea"/>
              </a:rPr>
              <a:t>ten</a:t>
            </a:r>
            <a:r>
              <a:rPr lang="zh-CN" altLang="en-US" sz="2400" dirty="0">
                <a:latin typeface="+mn-ea"/>
              </a:rPr>
              <a:t>，正确的商应该是</a:t>
            </a:r>
            <a:r>
              <a:rPr lang="en-US" altLang="zh-CN" sz="2400" dirty="0">
                <a:latin typeface="+mn-ea"/>
              </a:rPr>
              <a:t>– 1</a:t>
            </a:r>
            <a:r>
              <a:rPr lang="en-US" altLang="zh-CN" sz="2400" baseline="-25000" dirty="0">
                <a:latin typeface="+mn-ea"/>
              </a:rPr>
              <a:t>ten</a:t>
            </a:r>
            <a:r>
              <a:rPr lang="zh-CN" altLang="en-US" sz="2400" dirty="0">
                <a:latin typeface="+mn-ea"/>
              </a:rPr>
              <a:t>。</a:t>
            </a:r>
            <a:endParaRPr lang="en-US" altLang="zh-CN" sz="2400" dirty="0">
              <a:latin typeface="+mn-ea"/>
            </a:endParaRPr>
          </a:p>
          <a:p>
            <a:pPr marL="623888" lvl="1" indent="-265113">
              <a:lnSpc>
                <a:spcPct val="130000"/>
              </a:lnSpc>
              <a:spcBef>
                <a:spcPct val="0"/>
              </a:spcBef>
              <a:buFont typeface="Wingdings" charset="0"/>
              <a:buNone/>
            </a:pPr>
            <a:r>
              <a:rPr lang="en-US" altLang="zh-CN" sz="2400" dirty="0">
                <a:latin typeface="+mn-ea"/>
              </a:rPr>
              <a:t>		 – 5</a:t>
            </a:r>
            <a:r>
              <a:rPr lang="en-US" altLang="zh-CN" sz="2400" baseline="-25000" dirty="0">
                <a:latin typeface="+mn-ea"/>
              </a:rPr>
              <a:t>ten</a:t>
            </a:r>
            <a:r>
              <a:rPr lang="zh-CN" altLang="en-US" sz="2400" dirty="0">
                <a:latin typeface="+mn-ea"/>
              </a:rPr>
              <a:t>用二进制补码表示为：</a:t>
            </a:r>
          </a:p>
          <a:p>
            <a:pPr marL="623888" lvl="1" indent="-265113">
              <a:lnSpc>
                <a:spcPct val="130000"/>
              </a:lnSpc>
              <a:spcBef>
                <a:spcPct val="0"/>
              </a:spcBef>
              <a:buFont typeface="Wingdings" charset="0"/>
              <a:buNone/>
            </a:pPr>
            <a:r>
              <a:rPr lang="en-US" altLang="zh-CN" sz="2400" dirty="0">
                <a:latin typeface="+mn-ea"/>
              </a:rPr>
              <a:t>		        </a:t>
            </a:r>
            <a:r>
              <a:rPr lang="en-US" altLang="zh-CN" sz="2400" dirty="0">
                <a:solidFill>
                  <a:srgbClr val="0000FF"/>
                </a:solidFill>
                <a:latin typeface="+mn-ea"/>
              </a:rPr>
              <a:t>1111 1111 1111 1111 1111 1111 1111 1011</a:t>
            </a:r>
            <a:r>
              <a:rPr lang="en-US" altLang="zh-CN" sz="2400" baseline="-25000" dirty="0">
                <a:solidFill>
                  <a:srgbClr val="0000FF"/>
                </a:solidFill>
                <a:latin typeface="+mn-ea"/>
              </a:rPr>
              <a:t>two</a:t>
            </a:r>
          </a:p>
          <a:p>
            <a:pPr marL="623888" lvl="1" indent="-265113">
              <a:lnSpc>
                <a:spcPct val="110000"/>
              </a:lnSpc>
              <a:spcBef>
                <a:spcPts val="1200"/>
              </a:spcBef>
              <a:buNone/>
            </a:pPr>
            <a:r>
              <a:rPr lang="zh-CN" altLang="en-US" sz="2400" dirty="0">
                <a:latin typeface="+mn-ea"/>
              </a:rPr>
              <a:t>        如果使用</a:t>
            </a:r>
            <a:r>
              <a:rPr lang="zh-CN" altLang="en-US" sz="2400" dirty="0">
                <a:solidFill>
                  <a:srgbClr val="FF0000"/>
                </a:solidFill>
                <a:latin typeface="+mn-ea"/>
              </a:rPr>
              <a:t>算术右移</a:t>
            </a:r>
            <a:r>
              <a:rPr lang="zh-CN" altLang="en-US" sz="2400" dirty="0">
                <a:latin typeface="+mn-ea"/>
              </a:rPr>
              <a:t>指令，在右移时自动进行符号扩展，而非简单地将空出的最高位填</a:t>
            </a:r>
            <a:r>
              <a:rPr lang="en-US" altLang="zh-CN" sz="2400" dirty="0">
                <a:latin typeface="+mn-ea"/>
              </a:rPr>
              <a:t>0</a:t>
            </a:r>
            <a:r>
              <a:rPr lang="zh-CN" altLang="en-US" sz="2400" dirty="0">
                <a:latin typeface="+mn-ea"/>
              </a:rPr>
              <a:t>。这样，用算术右移指令将</a:t>
            </a:r>
            <a:r>
              <a:rPr lang="en-US" altLang="zh-CN" sz="2400" dirty="0">
                <a:latin typeface="+mn-ea"/>
              </a:rPr>
              <a:t>-5</a:t>
            </a:r>
            <a:r>
              <a:rPr lang="en-US" altLang="zh-CN" sz="2400" baseline="-25000" dirty="0">
                <a:latin typeface="+mn-ea"/>
              </a:rPr>
              <a:t>ten</a:t>
            </a:r>
            <a:r>
              <a:rPr lang="zh-CN" altLang="en-US" sz="2400" dirty="0">
                <a:latin typeface="+mn-ea"/>
              </a:rPr>
              <a:t>右移</a:t>
            </a:r>
            <a:r>
              <a:rPr lang="en-US" altLang="zh-CN" sz="2400" dirty="0">
                <a:latin typeface="+mn-ea"/>
              </a:rPr>
              <a:t>2</a:t>
            </a:r>
            <a:r>
              <a:rPr lang="zh-CN" altLang="en-US" sz="2400" dirty="0">
                <a:latin typeface="+mn-ea"/>
              </a:rPr>
              <a:t>位后，得到结果为：</a:t>
            </a:r>
          </a:p>
          <a:p>
            <a:pPr marL="623888" lvl="1" indent="-265113">
              <a:lnSpc>
                <a:spcPct val="110000"/>
              </a:lnSpc>
              <a:spcBef>
                <a:spcPct val="0"/>
              </a:spcBef>
              <a:buNone/>
            </a:pPr>
            <a:r>
              <a:rPr lang="en-US" altLang="zh-CN" sz="2400" dirty="0">
                <a:latin typeface="+mn-ea"/>
              </a:rPr>
              <a:t>		        </a:t>
            </a:r>
            <a:r>
              <a:rPr lang="en-US" altLang="zh-CN" sz="2400" dirty="0">
                <a:solidFill>
                  <a:srgbClr val="0000FF"/>
                </a:solidFill>
                <a:latin typeface="+mn-ea"/>
              </a:rPr>
              <a:t>1111 1111 1111 1111 1111 1111 1111 1110</a:t>
            </a:r>
            <a:r>
              <a:rPr lang="en-US" altLang="zh-CN" sz="2400" baseline="-25000" dirty="0">
                <a:solidFill>
                  <a:srgbClr val="0000FF"/>
                </a:solidFill>
                <a:latin typeface="+mn-ea"/>
              </a:rPr>
              <a:t>two</a:t>
            </a:r>
          </a:p>
          <a:p>
            <a:pPr marL="623888" lvl="1" indent="-265113">
              <a:lnSpc>
                <a:spcPct val="110000"/>
              </a:lnSpc>
              <a:spcBef>
                <a:spcPct val="0"/>
              </a:spcBef>
              <a:buNone/>
            </a:pPr>
            <a:r>
              <a:rPr lang="en-US" altLang="zh-CN" sz="2400" dirty="0">
                <a:latin typeface="+mn-ea"/>
              </a:rPr>
              <a:t>        </a:t>
            </a:r>
            <a:r>
              <a:rPr lang="zh-CN" altLang="en-US" sz="2400" dirty="0">
                <a:latin typeface="+mn-ea"/>
              </a:rPr>
              <a:t>这样得到的是</a:t>
            </a:r>
            <a:r>
              <a:rPr lang="en-US" altLang="zh-CN" sz="2400" dirty="0">
                <a:latin typeface="+mn-ea"/>
              </a:rPr>
              <a:t>-2 </a:t>
            </a:r>
            <a:r>
              <a:rPr lang="en-US" altLang="zh-CN" sz="2400" baseline="-25000" dirty="0">
                <a:latin typeface="+mn-ea"/>
              </a:rPr>
              <a:t>ten</a:t>
            </a:r>
            <a:r>
              <a:rPr lang="zh-CN" altLang="en-US" sz="2400" dirty="0">
                <a:latin typeface="+mn-ea"/>
              </a:rPr>
              <a:t>，而不是</a:t>
            </a:r>
            <a:r>
              <a:rPr lang="en-US" altLang="zh-CN" sz="2400" dirty="0">
                <a:latin typeface="+mn-ea"/>
              </a:rPr>
              <a:t>-1</a:t>
            </a:r>
            <a:r>
              <a:rPr lang="en-US" altLang="zh-CN" sz="2400" baseline="-25000" dirty="0">
                <a:latin typeface="+mn-ea"/>
              </a:rPr>
              <a:t>ten</a:t>
            </a:r>
            <a:r>
              <a:rPr lang="zh-CN" altLang="en-US" sz="2400" dirty="0">
                <a:latin typeface="+mn-ea"/>
              </a:rPr>
              <a:t>。</a:t>
            </a:r>
            <a:endParaRPr lang="en-US" altLang="zh-CN" sz="2400" dirty="0">
              <a:latin typeface="+mn-ea"/>
            </a:endParaRPr>
          </a:p>
          <a:p>
            <a:pPr marL="623888" lvl="1" indent="-265113">
              <a:lnSpc>
                <a:spcPct val="110000"/>
              </a:lnSpc>
              <a:spcBef>
                <a:spcPct val="0"/>
              </a:spcBef>
              <a:buNone/>
            </a:pPr>
            <a:r>
              <a:rPr lang="en-US" altLang="zh-CN" sz="2400" dirty="0">
                <a:latin typeface="+mn-ea"/>
              </a:rPr>
              <a:t>        </a:t>
            </a:r>
            <a:endParaRPr lang="zh-CN" altLang="en-US" sz="2400" dirty="0">
              <a:latin typeface="+mn-ea"/>
            </a:endParaRPr>
          </a:p>
          <a:p>
            <a:pPr marL="623888" lvl="1" indent="-265113">
              <a:lnSpc>
                <a:spcPct val="130000"/>
              </a:lnSpc>
              <a:spcBef>
                <a:spcPct val="0"/>
              </a:spcBef>
              <a:buFont typeface="Wingdings" charset="0"/>
              <a:buNone/>
            </a:pPr>
            <a:r>
              <a:rPr lang="zh-CN" altLang="en-US" dirty="0">
                <a:latin typeface="+mn-ea"/>
              </a:rPr>
              <a:t>        </a:t>
            </a:r>
          </a:p>
          <a:p>
            <a:pPr marL="623888" lvl="1" indent="-265113">
              <a:lnSpc>
                <a:spcPct val="130000"/>
              </a:lnSpc>
              <a:spcBef>
                <a:spcPct val="0"/>
              </a:spcBef>
              <a:buFont typeface="Wingdings" charset="0"/>
              <a:buNone/>
            </a:pPr>
            <a:endParaRPr lang="zh-CN" altLang="en-US" dirty="0">
              <a:latin typeface="+mn-ea"/>
            </a:endParaRPr>
          </a:p>
        </p:txBody>
      </p:sp>
      <p:sp>
        <p:nvSpPr>
          <p:cNvPr id="4" name="圆角矩形 3"/>
          <p:cNvSpPr/>
          <p:nvPr/>
        </p:nvSpPr>
        <p:spPr>
          <a:xfrm>
            <a:off x="694606" y="908720"/>
            <a:ext cx="10873208" cy="108012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圆角矩形 5"/>
          <p:cNvSpPr/>
          <p:nvPr/>
        </p:nvSpPr>
        <p:spPr>
          <a:xfrm>
            <a:off x="694606" y="2204864"/>
            <a:ext cx="10873208" cy="4392488"/>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7"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79458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198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noFill/>
        </p:spPr>
        <p:txBody>
          <a:bodyPr/>
          <a:lstStyle/>
          <a:p>
            <a:pPr eaLnBrk="1" hangingPunct="1"/>
            <a:r>
              <a:rPr lang="zh-CN" altLang="en-US" sz="2800" dirty="0">
                <a:latin typeface="Arial" charset="0"/>
                <a:ea typeface="微软雅黑" charset="0"/>
                <a:cs typeface="微软雅黑" charset="0"/>
              </a:rPr>
              <a:t>谬误和陷阱</a:t>
            </a:r>
            <a:endParaRPr lang="en-US" altLang="zh-CN" sz="2800" dirty="0">
              <a:latin typeface="Arial" charset="0"/>
              <a:ea typeface="微软雅黑" charset="0"/>
              <a:cs typeface="微软雅黑" charset="0"/>
            </a:endParaRPr>
          </a:p>
        </p:txBody>
      </p:sp>
      <p:sp>
        <p:nvSpPr>
          <p:cNvPr id="38914" name="内容占位符 2"/>
          <p:cNvSpPr>
            <a:spLocks noGrp="1"/>
          </p:cNvSpPr>
          <p:nvPr>
            <p:ph idx="1"/>
          </p:nvPr>
        </p:nvSpPr>
        <p:spPr>
          <a:xfrm>
            <a:off x="280051" y="1078492"/>
            <a:ext cx="11630310" cy="4460469"/>
          </a:xfrm>
        </p:spPr>
        <p:txBody>
          <a:bodyPr/>
          <a:lstStyle/>
          <a:p>
            <a:pPr marL="457200" lvl="1" indent="0">
              <a:lnSpc>
                <a:spcPct val="130000"/>
              </a:lnSpc>
              <a:spcBef>
                <a:spcPct val="0"/>
              </a:spcBef>
              <a:buNone/>
            </a:pPr>
            <a:r>
              <a:rPr lang="zh-CN" altLang="en-US" sz="3200" b="1" dirty="0">
                <a:solidFill>
                  <a:srgbClr val="FF0000"/>
                </a:solidFill>
                <a:latin typeface="+mn-ea"/>
              </a:rPr>
              <a:t>谬误</a:t>
            </a:r>
            <a:r>
              <a:rPr lang="en-US" altLang="zh-CN" sz="3200" b="1" dirty="0">
                <a:solidFill>
                  <a:srgbClr val="FF0000"/>
                </a:solidFill>
                <a:latin typeface="+mn-ea"/>
              </a:rPr>
              <a:t>3</a:t>
            </a:r>
            <a:r>
              <a:rPr lang="zh-CN" altLang="en-US" sz="3200" b="1" dirty="0">
                <a:solidFill>
                  <a:srgbClr val="FF0000"/>
                </a:solidFill>
                <a:latin typeface="+mn-ea"/>
              </a:rPr>
              <a:t>：只有数学家才需要关注浮点数的精度问题</a:t>
            </a:r>
            <a:endParaRPr lang="en-US" altLang="zh-CN" sz="3200" b="1" dirty="0">
              <a:solidFill>
                <a:srgbClr val="FF0000"/>
              </a:solidFill>
              <a:latin typeface="+mn-ea"/>
            </a:endParaRPr>
          </a:p>
          <a:p>
            <a:pPr marL="984250" lvl="2" indent="-268288">
              <a:lnSpc>
                <a:spcPct val="140000"/>
              </a:lnSpc>
              <a:spcBef>
                <a:spcPts val="2400"/>
              </a:spcBef>
            </a:pPr>
            <a:r>
              <a:rPr lang="en-US" altLang="zh-CN" sz="2800" b="0" dirty="0">
                <a:latin typeface="+mn-ea"/>
              </a:rPr>
              <a:t>1994</a:t>
            </a:r>
            <a:r>
              <a:rPr lang="zh-CN" altLang="en-US" sz="2800" b="0" dirty="0">
                <a:latin typeface="+mn-ea"/>
              </a:rPr>
              <a:t>年</a:t>
            </a:r>
            <a:r>
              <a:rPr lang="en-US" altLang="zh-CN" sz="2800" b="0" dirty="0">
                <a:latin typeface="+mn-ea"/>
              </a:rPr>
              <a:t>11</a:t>
            </a:r>
            <a:r>
              <a:rPr lang="zh-CN" altLang="en-US" sz="2800" b="0" dirty="0">
                <a:latin typeface="+mn-ea"/>
              </a:rPr>
              <a:t>月，各大报刊在</a:t>
            </a:r>
            <a:r>
              <a:rPr lang="en-US" altLang="zh-CN" sz="2800" b="0" dirty="0">
                <a:latin typeface="+mn-ea"/>
              </a:rPr>
              <a:t>Pentium</a:t>
            </a:r>
            <a:r>
              <a:rPr lang="zh-CN" altLang="en-US" sz="2800" b="0" dirty="0">
                <a:latin typeface="+mn-ea"/>
              </a:rPr>
              <a:t>处理器浮点瑕疵问题上大做文章</a:t>
            </a:r>
            <a:r>
              <a:rPr lang="zh-CN" altLang="zh-CN" sz="2800" b="0" dirty="0">
                <a:latin typeface="+mn-ea"/>
              </a:rPr>
              <a:t>，</a:t>
            </a:r>
            <a:r>
              <a:rPr lang="zh-CN" altLang="en-US" sz="2800" b="0" dirty="0">
                <a:latin typeface="+mn-ea"/>
              </a:rPr>
              <a:t>给</a:t>
            </a:r>
            <a:r>
              <a:rPr lang="en-US" altLang="zh-CN" sz="2800" b="0" dirty="0">
                <a:latin typeface="+mn-ea"/>
              </a:rPr>
              <a:t>Intel</a:t>
            </a:r>
            <a:r>
              <a:rPr lang="zh-CN" altLang="en-US" sz="2800" b="0" dirty="0">
                <a:latin typeface="+mn-ea"/>
              </a:rPr>
              <a:t>公司的声誉带来严重损害，并造成了</a:t>
            </a:r>
            <a:r>
              <a:rPr lang="en-US" altLang="zh-CN" sz="2800" b="0" dirty="0">
                <a:latin typeface="+mn-ea"/>
              </a:rPr>
              <a:t>5</a:t>
            </a:r>
            <a:r>
              <a:rPr lang="zh-CN" altLang="en-US" sz="2800" b="0" dirty="0">
                <a:latin typeface="+mn-ea"/>
              </a:rPr>
              <a:t>亿美元的巨额损失。</a:t>
            </a:r>
            <a:r>
              <a:rPr lang="en-US" altLang="zh-CN" sz="2800" b="0" dirty="0">
                <a:latin typeface="+mn-ea"/>
                <a:cs typeface="华文新魏" charset="0"/>
              </a:rPr>
              <a:t>      </a:t>
            </a:r>
            <a:endParaRPr lang="zh-CN" altLang="en-US" sz="2800" b="0" dirty="0">
              <a:latin typeface="+mn-ea"/>
              <a:cs typeface="华文新魏" charset="0"/>
            </a:endParaRPr>
          </a:p>
        </p:txBody>
      </p:sp>
      <p:sp>
        <p:nvSpPr>
          <p:cNvPr id="4" name="圆角矩形 3"/>
          <p:cNvSpPr/>
          <p:nvPr/>
        </p:nvSpPr>
        <p:spPr>
          <a:xfrm>
            <a:off x="694606" y="980728"/>
            <a:ext cx="10873208" cy="936104"/>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cxnSp>
        <p:nvCxnSpPr>
          <p:cNvPr id="5"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7"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0125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noFill/>
        </p:spPr>
        <p:txBody>
          <a:bodyPr/>
          <a:lstStyle/>
          <a:p>
            <a:pPr eaLnBrk="1" hangingPunct="1"/>
            <a:r>
              <a:rPr lang="zh-CN" altLang="en-US" sz="2800" dirty="0">
                <a:latin typeface="Arial" charset="0"/>
                <a:ea typeface="微软雅黑" charset="0"/>
                <a:cs typeface="微软雅黑" charset="0"/>
              </a:rPr>
              <a:t>谬误和陷阱</a:t>
            </a:r>
            <a:endParaRPr lang="en-US" altLang="zh-CN" sz="2800" dirty="0">
              <a:latin typeface="Arial" charset="0"/>
              <a:ea typeface="微软雅黑" charset="0"/>
              <a:cs typeface="微软雅黑" charset="0"/>
            </a:endParaRPr>
          </a:p>
        </p:txBody>
      </p:sp>
      <p:sp>
        <p:nvSpPr>
          <p:cNvPr id="2" name="内容占位符 1">
            <a:extLst>
              <a:ext uri="{FF2B5EF4-FFF2-40B4-BE49-F238E27FC236}">
                <a16:creationId xmlns:a16="http://schemas.microsoft.com/office/drawing/2014/main" id="{BAB6AC7C-B046-45D6-BCE2-0EE842B3AE68}"/>
              </a:ext>
            </a:extLst>
          </p:cNvPr>
          <p:cNvSpPr>
            <a:spLocks noGrp="1"/>
          </p:cNvSpPr>
          <p:nvPr>
            <p:ph idx="1"/>
          </p:nvPr>
        </p:nvSpPr>
        <p:spPr/>
        <p:txBody>
          <a:bodyPr/>
          <a:lstStyle/>
          <a:p>
            <a:endParaRPr lang="zh-CN" altLang="en-US"/>
          </a:p>
        </p:txBody>
      </p:sp>
      <p:cxnSp>
        <p:nvCxnSpPr>
          <p:cNvPr id="7"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14586" y="872716"/>
            <a:ext cx="7344816" cy="58477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0" indent="0">
              <a:lnSpc>
                <a:spcPct val="100000"/>
              </a:lnSpc>
              <a:buNone/>
            </a:pPr>
            <a:r>
              <a:rPr lang="zh-CN" altLang="en-US" sz="3200" dirty="0">
                <a:latin typeface="华文新魏"/>
                <a:ea typeface="华文新魏"/>
                <a:cs typeface="华文新魏"/>
              </a:rPr>
              <a:t>误差的累积如何演变成生死攸关的灾难</a:t>
            </a:r>
            <a:r>
              <a:rPr lang="zh-CN" altLang="en-US" sz="3200" b="0" dirty="0">
                <a:latin typeface="华文新魏"/>
                <a:ea typeface="华文新魏"/>
                <a:cs typeface="华文新魏"/>
              </a:rPr>
              <a:t>？</a:t>
            </a:r>
            <a:endParaRPr lang="en-US" altLang="zh-CN" sz="3200" b="0" dirty="0">
              <a:latin typeface="华文新魏"/>
              <a:ea typeface="华文新魏"/>
              <a:cs typeface="华文新魏"/>
            </a:endParaRPr>
          </a:p>
        </p:txBody>
      </p:sp>
      <p:sp>
        <p:nvSpPr>
          <p:cNvPr id="10" name="Text Box 2"/>
          <p:cNvSpPr txBox="1">
            <a:spLocks noChangeArrowheads="1"/>
          </p:cNvSpPr>
          <p:nvPr/>
        </p:nvSpPr>
        <p:spPr bwMode="auto">
          <a:xfrm>
            <a:off x="1517885" y="4218620"/>
            <a:ext cx="5486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Comic Sans MS" charset="0"/>
                <a:ea typeface="华文细黑" charset="0"/>
                <a:cs typeface="华文细黑" charset="0"/>
              </a:defRPr>
            </a:lvl1pPr>
            <a:lvl2pPr>
              <a:defRPr sz="2800" b="1">
                <a:solidFill>
                  <a:schemeClr val="tx1"/>
                </a:solidFill>
                <a:latin typeface="Comic Sans MS" charset="0"/>
                <a:ea typeface="华文细黑" charset="0"/>
                <a:cs typeface="华文细黑" charset="0"/>
              </a:defRPr>
            </a:lvl2pPr>
            <a:lvl3pPr>
              <a:defRPr sz="2400" b="1">
                <a:solidFill>
                  <a:schemeClr val="tx1"/>
                </a:solidFill>
                <a:latin typeface="Comic Sans MS" charset="0"/>
                <a:ea typeface="华文细黑" charset="0"/>
                <a:cs typeface="华文细黑" charset="0"/>
              </a:defRPr>
            </a:lvl3pPr>
            <a:lvl4pPr>
              <a:defRPr sz="2000" b="1">
                <a:solidFill>
                  <a:schemeClr val="tx1"/>
                </a:solidFill>
                <a:latin typeface="Comic Sans MS" charset="0"/>
                <a:ea typeface="华文细黑" charset="0"/>
                <a:cs typeface="华文细黑" charset="0"/>
              </a:defRPr>
            </a:lvl4pPr>
            <a:lvl5pPr>
              <a:defRPr sz="2000" b="1">
                <a:solidFill>
                  <a:schemeClr val="tx1"/>
                </a:solidFill>
                <a:latin typeface="Comic Sans MS" charset="0"/>
                <a:ea typeface="华文细黑" charset="0"/>
                <a:cs typeface="华文细黑" charset="0"/>
              </a:defRPr>
            </a:lvl5pPr>
            <a:lvl6pPr eaLnBrk="0" hangingPunct="0">
              <a:defRPr sz="2000" b="1">
                <a:solidFill>
                  <a:schemeClr val="tx1"/>
                </a:solidFill>
                <a:latin typeface="Comic Sans MS" charset="0"/>
                <a:ea typeface="华文细黑" charset="0"/>
                <a:cs typeface="华文细黑" charset="0"/>
              </a:defRPr>
            </a:lvl6pPr>
            <a:lvl7pPr eaLnBrk="0" hangingPunct="0">
              <a:defRPr sz="2000" b="1">
                <a:solidFill>
                  <a:schemeClr val="tx1"/>
                </a:solidFill>
                <a:latin typeface="Comic Sans MS" charset="0"/>
                <a:ea typeface="华文细黑" charset="0"/>
                <a:cs typeface="华文细黑" charset="0"/>
              </a:defRPr>
            </a:lvl7pPr>
            <a:lvl8pPr eaLnBrk="0" hangingPunct="0">
              <a:defRPr sz="2000" b="1">
                <a:solidFill>
                  <a:schemeClr val="tx1"/>
                </a:solidFill>
                <a:latin typeface="Comic Sans MS" charset="0"/>
                <a:ea typeface="华文细黑" charset="0"/>
                <a:cs typeface="华文细黑" charset="0"/>
              </a:defRPr>
            </a:lvl8pPr>
            <a:lvl9pPr eaLnBrk="0" hangingPunct="0">
              <a:defRPr sz="2000" b="1">
                <a:solidFill>
                  <a:schemeClr val="tx1"/>
                </a:solidFill>
                <a:latin typeface="Comic Sans MS" charset="0"/>
                <a:ea typeface="华文细黑" charset="0"/>
                <a:cs typeface="华文细黑" charset="0"/>
              </a:defRPr>
            </a:lvl9pPr>
          </a:lstStyle>
          <a:p>
            <a:pPr eaLnBrk="0" hangingPunct="0">
              <a:spcBef>
                <a:spcPct val="50000"/>
              </a:spcBef>
            </a:pPr>
            <a:endParaRPr lang="zh-CN" altLang="en-US" sz="1800" b="0">
              <a:latin typeface="Tahoma" charset="0"/>
              <a:ea typeface="宋体" charset="0"/>
              <a:cs typeface="宋体" charset="0"/>
            </a:endParaRPr>
          </a:p>
        </p:txBody>
      </p:sp>
      <p:sp>
        <p:nvSpPr>
          <p:cNvPr id="11" name="Text Box 3"/>
          <p:cNvSpPr txBox="1">
            <a:spLocks noChangeArrowheads="1"/>
          </p:cNvSpPr>
          <p:nvPr/>
        </p:nvSpPr>
        <p:spPr bwMode="auto">
          <a:xfrm>
            <a:off x="9820237" y="2570250"/>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Comic Sans MS" charset="0"/>
                <a:ea typeface="华文细黑" charset="0"/>
                <a:cs typeface="华文细黑" charset="0"/>
              </a:defRPr>
            </a:lvl1pPr>
            <a:lvl2pPr>
              <a:defRPr sz="2800" b="1">
                <a:solidFill>
                  <a:schemeClr val="tx1"/>
                </a:solidFill>
                <a:latin typeface="Comic Sans MS" charset="0"/>
                <a:ea typeface="华文细黑" charset="0"/>
                <a:cs typeface="华文细黑" charset="0"/>
              </a:defRPr>
            </a:lvl2pPr>
            <a:lvl3pPr>
              <a:defRPr sz="2400" b="1">
                <a:solidFill>
                  <a:schemeClr val="tx1"/>
                </a:solidFill>
                <a:latin typeface="Comic Sans MS" charset="0"/>
                <a:ea typeface="华文细黑" charset="0"/>
                <a:cs typeface="华文细黑" charset="0"/>
              </a:defRPr>
            </a:lvl3pPr>
            <a:lvl4pPr>
              <a:defRPr sz="2000" b="1">
                <a:solidFill>
                  <a:schemeClr val="tx1"/>
                </a:solidFill>
                <a:latin typeface="Comic Sans MS" charset="0"/>
                <a:ea typeface="华文细黑" charset="0"/>
                <a:cs typeface="华文细黑" charset="0"/>
              </a:defRPr>
            </a:lvl4pPr>
            <a:lvl5pPr>
              <a:defRPr sz="2000" b="1">
                <a:solidFill>
                  <a:schemeClr val="tx1"/>
                </a:solidFill>
                <a:latin typeface="Comic Sans MS" charset="0"/>
                <a:ea typeface="华文细黑" charset="0"/>
                <a:cs typeface="华文细黑" charset="0"/>
              </a:defRPr>
            </a:lvl5pPr>
            <a:lvl6pPr eaLnBrk="0" hangingPunct="0">
              <a:defRPr sz="2000" b="1">
                <a:solidFill>
                  <a:schemeClr val="tx1"/>
                </a:solidFill>
                <a:latin typeface="Comic Sans MS" charset="0"/>
                <a:ea typeface="华文细黑" charset="0"/>
                <a:cs typeface="华文细黑" charset="0"/>
              </a:defRPr>
            </a:lvl6pPr>
            <a:lvl7pPr eaLnBrk="0" hangingPunct="0">
              <a:defRPr sz="2000" b="1">
                <a:solidFill>
                  <a:schemeClr val="tx1"/>
                </a:solidFill>
                <a:latin typeface="Comic Sans MS" charset="0"/>
                <a:ea typeface="华文细黑" charset="0"/>
                <a:cs typeface="华文细黑" charset="0"/>
              </a:defRPr>
            </a:lvl7pPr>
            <a:lvl8pPr eaLnBrk="0" hangingPunct="0">
              <a:defRPr sz="2000" b="1">
                <a:solidFill>
                  <a:schemeClr val="tx1"/>
                </a:solidFill>
                <a:latin typeface="Comic Sans MS" charset="0"/>
                <a:ea typeface="华文细黑" charset="0"/>
                <a:cs typeface="华文细黑" charset="0"/>
              </a:defRPr>
            </a:lvl8pPr>
            <a:lvl9pPr eaLnBrk="0" hangingPunct="0">
              <a:defRPr sz="2000" b="1">
                <a:solidFill>
                  <a:schemeClr val="tx1"/>
                </a:solidFill>
                <a:latin typeface="Comic Sans MS" charset="0"/>
                <a:ea typeface="华文细黑" charset="0"/>
                <a:cs typeface="华文细黑" charset="0"/>
              </a:defRPr>
            </a:lvl9pPr>
          </a:lstStyle>
          <a:p>
            <a:pPr eaLnBrk="0" hangingPunct="0">
              <a:spcBef>
                <a:spcPct val="50000"/>
              </a:spcBef>
            </a:pPr>
            <a:endParaRPr lang="zh-CN" altLang="en-US" sz="1800" b="0">
              <a:latin typeface="Tahoma" charset="0"/>
              <a:ea typeface="宋体" charset="0"/>
              <a:cs typeface="宋体" charset="0"/>
            </a:endParaRPr>
          </a:p>
        </p:txBody>
      </p:sp>
      <p:sp>
        <p:nvSpPr>
          <p:cNvPr id="12" name="Rectangle 4"/>
          <p:cNvSpPr txBox="1">
            <a:spLocks noChangeArrowheads="1"/>
          </p:cNvSpPr>
          <p:nvPr/>
        </p:nvSpPr>
        <p:spPr bwMode="auto">
          <a:xfrm>
            <a:off x="586594" y="1599752"/>
            <a:ext cx="11053228" cy="3852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b="1">
                <a:solidFill>
                  <a:schemeClr val="tx1"/>
                </a:solidFill>
                <a:latin typeface="Comic Sans MS" charset="0"/>
                <a:ea typeface="华文细黑" charset="0"/>
                <a:cs typeface="华文细黑" charset="0"/>
              </a:defRPr>
            </a:lvl1pPr>
            <a:lvl2pPr>
              <a:defRPr sz="2800" b="1">
                <a:solidFill>
                  <a:schemeClr val="tx1"/>
                </a:solidFill>
                <a:latin typeface="Comic Sans MS" charset="0"/>
                <a:ea typeface="华文细黑" charset="0"/>
                <a:cs typeface="华文细黑" charset="0"/>
              </a:defRPr>
            </a:lvl2pPr>
            <a:lvl3pPr>
              <a:defRPr sz="2400" b="1">
                <a:solidFill>
                  <a:schemeClr val="tx1"/>
                </a:solidFill>
                <a:latin typeface="Comic Sans MS" charset="0"/>
                <a:ea typeface="华文细黑" charset="0"/>
                <a:cs typeface="华文细黑" charset="0"/>
              </a:defRPr>
            </a:lvl3pPr>
            <a:lvl4pPr>
              <a:defRPr sz="2000" b="1">
                <a:solidFill>
                  <a:schemeClr val="tx1"/>
                </a:solidFill>
                <a:latin typeface="Comic Sans MS" charset="0"/>
                <a:ea typeface="华文细黑" charset="0"/>
                <a:cs typeface="华文细黑" charset="0"/>
              </a:defRPr>
            </a:lvl4pPr>
            <a:lvl5pPr>
              <a:defRPr sz="2000" b="1">
                <a:solidFill>
                  <a:schemeClr val="tx1"/>
                </a:solidFill>
                <a:latin typeface="Comic Sans MS" charset="0"/>
                <a:ea typeface="华文细黑" charset="0"/>
                <a:cs typeface="华文细黑" charset="0"/>
              </a:defRPr>
            </a:lvl5pPr>
            <a:lvl6pPr eaLnBrk="0" hangingPunct="0">
              <a:defRPr sz="2000" b="1">
                <a:solidFill>
                  <a:schemeClr val="tx1"/>
                </a:solidFill>
                <a:latin typeface="Comic Sans MS" charset="0"/>
                <a:ea typeface="华文细黑" charset="0"/>
                <a:cs typeface="华文细黑" charset="0"/>
              </a:defRPr>
            </a:lvl6pPr>
            <a:lvl7pPr eaLnBrk="0" hangingPunct="0">
              <a:defRPr sz="2000" b="1">
                <a:solidFill>
                  <a:schemeClr val="tx1"/>
                </a:solidFill>
                <a:latin typeface="Comic Sans MS" charset="0"/>
                <a:ea typeface="华文细黑" charset="0"/>
                <a:cs typeface="华文细黑" charset="0"/>
              </a:defRPr>
            </a:lvl7pPr>
            <a:lvl8pPr eaLnBrk="0" hangingPunct="0">
              <a:defRPr sz="2000" b="1">
                <a:solidFill>
                  <a:schemeClr val="tx1"/>
                </a:solidFill>
                <a:latin typeface="Comic Sans MS" charset="0"/>
                <a:ea typeface="华文细黑" charset="0"/>
                <a:cs typeface="华文细黑" charset="0"/>
              </a:defRPr>
            </a:lvl8pPr>
            <a:lvl9pPr eaLnBrk="0" hangingPunct="0">
              <a:defRPr sz="2000" b="1">
                <a:solidFill>
                  <a:schemeClr val="tx1"/>
                </a:solidFill>
                <a:latin typeface="Comic Sans MS" charset="0"/>
                <a:ea typeface="华文细黑" charset="0"/>
                <a:cs typeface="华文细黑" charset="0"/>
              </a:defRPr>
            </a:lvl9pPr>
          </a:lstStyle>
          <a:p>
            <a:pPr algn="l" eaLnBrk="0" hangingPunct="0">
              <a:lnSpc>
                <a:spcPct val="100000"/>
              </a:lnSpc>
              <a:spcBef>
                <a:spcPct val="20000"/>
              </a:spcBef>
            </a:pPr>
            <a:r>
              <a:rPr lang="zh-CN" altLang="en-US" sz="2800" dirty="0">
                <a:latin typeface="微软雅黑" panose="020B0503020204020204" pitchFamily="34" charset="-122"/>
                <a:ea typeface="微软雅黑" panose="020B0503020204020204" pitchFamily="34" charset="-122"/>
                <a:cs typeface="黑体"/>
              </a:rPr>
              <a:t>军事案例</a:t>
            </a:r>
            <a:r>
              <a:rPr lang="zh-CN" altLang="en-US" sz="2800" b="0" dirty="0">
                <a:latin typeface="微软雅黑" panose="020B0503020204020204" pitchFamily="34" charset="-122"/>
                <a:ea typeface="微软雅黑" panose="020B0503020204020204" pitchFamily="34" charset="-122"/>
                <a:cs typeface="黑体"/>
              </a:rPr>
              <a:t>：</a:t>
            </a:r>
            <a:r>
              <a:rPr lang="en-US" altLang="zh-CN" sz="2800" b="0" dirty="0">
                <a:latin typeface="微软雅黑" panose="020B0503020204020204" pitchFamily="34" charset="-122"/>
                <a:ea typeface="微软雅黑" panose="020B0503020204020204" pitchFamily="34" charset="-122"/>
                <a:cs typeface="黑体"/>
              </a:rPr>
              <a:t>1991</a:t>
            </a:r>
            <a:r>
              <a:rPr lang="zh-CN" altLang="en-US" sz="2800" b="0" dirty="0">
                <a:latin typeface="微软雅黑" panose="020B0503020204020204" pitchFamily="34" charset="-122"/>
                <a:ea typeface="微软雅黑" panose="020B0503020204020204" pitchFamily="34" charset="-122"/>
                <a:cs typeface="黑体"/>
              </a:rPr>
              <a:t>年</a:t>
            </a:r>
            <a:r>
              <a:rPr lang="en-US" altLang="zh-CN" sz="2800" b="0" dirty="0">
                <a:latin typeface="微软雅黑" panose="020B0503020204020204" pitchFamily="34" charset="-122"/>
                <a:ea typeface="微软雅黑" panose="020B0503020204020204" pitchFamily="34" charset="-122"/>
                <a:cs typeface="黑体"/>
              </a:rPr>
              <a:t>2</a:t>
            </a:r>
            <a:r>
              <a:rPr lang="zh-CN" altLang="en-US" sz="2800" b="0" dirty="0">
                <a:latin typeface="微软雅黑" panose="020B0503020204020204" pitchFamily="34" charset="-122"/>
                <a:ea typeface="微软雅黑" panose="020B0503020204020204" pitchFamily="34" charset="-122"/>
                <a:cs typeface="黑体"/>
              </a:rPr>
              <a:t>月</a:t>
            </a:r>
            <a:r>
              <a:rPr lang="en-US" altLang="zh-CN" sz="2800" b="0" dirty="0">
                <a:latin typeface="微软雅黑" panose="020B0503020204020204" pitchFamily="34" charset="-122"/>
                <a:ea typeface="微软雅黑" panose="020B0503020204020204" pitchFamily="34" charset="-122"/>
                <a:cs typeface="黑体"/>
              </a:rPr>
              <a:t>25</a:t>
            </a:r>
            <a:r>
              <a:rPr lang="zh-CN" altLang="en-US" sz="2800" b="0" dirty="0">
                <a:latin typeface="微软雅黑" panose="020B0503020204020204" pitchFamily="34" charset="-122"/>
                <a:ea typeface="微软雅黑" panose="020B0503020204020204" pitchFamily="34" charset="-122"/>
                <a:cs typeface="黑体"/>
              </a:rPr>
              <a:t>日，海湾战争</a:t>
            </a:r>
            <a:endParaRPr lang="en-US" altLang="zh-CN" sz="2800" b="0" dirty="0">
              <a:latin typeface="微软雅黑" panose="020B0503020204020204" pitchFamily="34" charset="-122"/>
              <a:ea typeface="微软雅黑" panose="020B0503020204020204" pitchFamily="34" charset="-122"/>
              <a:cs typeface="黑体"/>
            </a:endParaRPr>
          </a:p>
          <a:p>
            <a:pPr algn="l" eaLnBrk="0" hangingPunct="0">
              <a:lnSpc>
                <a:spcPct val="100000"/>
              </a:lnSpc>
              <a:spcBef>
                <a:spcPct val="20000"/>
              </a:spcBef>
            </a:pPr>
            <a:r>
              <a:rPr lang="zh-CN" altLang="en-US" sz="2800" b="0" dirty="0">
                <a:latin typeface="微软雅黑" panose="020B0503020204020204" pitchFamily="34" charset="-122"/>
                <a:ea typeface="微软雅黑" panose="020B0503020204020204" pitchFamily="34" charset="-122"/>
                <a:cs typeface="黑体"/>
              </a:rPr>
              <a:t>因数据的精度问题，导致爱国者导弹拦截飞毛腿导弹失败，致使美军军营被击中，</a:t>
            </a:r>
            <a:r>
              <a:rPr lang="en-US" altLang="zh-CN" sz="2800" b="0" dirty="0">
                <a:latin typeface="微软雅黑" panose="020B0503020204020204" pitchFamily="34" charset="-122"/>
                <a:ea typeface="微软雅黑" panose="020B0503020204020204" pitchFamily="34" charset="-122"/>
                <a:cs typeface="黑体"/>
              </a:rPr>
              <a:t>28</a:t>
            </a:r>
            <a:r>
              <a:rPr lang="zh-CN" altLang="en-US" sz="2800" b="0" dirty="0">
                <a:latin typeface="微软雅黑" panose="020B0503020204020204" pitchFamily="34" charset="-122"/>
                <a:ea typeface="微软雅黑" panose="020B0503020204020204" pitchFamily="34" charset="-122"/>
                <a:cs typeface="黑体"/>
              </a:rPr>
              <a:t>人丧生</a:t>
            </a:r>
            <a:endParaRPr lang="en-US" altLang="zh-CN" sz="2800" b="0" dirty="0">
              <a:latin typeface="微软雅黑" panose="020B0503020204020204" pitchFamily="34" charset="-122"/>
              <a:ea typeface="微软雅黑" panose="020B0503020204020204" pitchFamily="34" charset="-122"/>
              <a:cs typeface="黑体"/>
            </a:endParaRPr>
          </a:p>
          <a:p>
            <a:pPr algn="l" eaLnBrk="0" hangingPunct="0">
              <a:lnSpc>
                <a:spcPct val="100000"/>
              </a:lnSpc>
              <a:spcBef>
                <a:spcPct val="20000"/>
              </a:spcBef>
            </a:pPr>
            <a:endParaRPr lang="en-US" altLang="zh-CN" sz="2800" b="0" dirty="0">
              <a:latin typeface="黑体"/>
              <a:ea typeface="黑体"/>
              <a:cs typeface="黑体"/>
            </a:endParaRPr>
          </a:p>
        </p:txBody>
      </p:sp>
      <p:pic>
        <p:nvPicPr>
          <p:cNvPr id="13" name="图片 12"/>
          <p:cNvPicPr>
            <a:picLocks noChangeAspect="1"/>
          </p:cNvPicPr>
          <p:nvPr/>
        </p:nvPicPr>
        <p:blipFill>
          <a:blip r:embed="rId4"/>
          <a:stretch>
            <a:fillRect/>
          </a:stretch>
        </p:blipFill>
        <p:spPr>
          <a:xfrm>
            <a:off x="5591150" y="2712511"/>
            <a:ext cx="5385616" cy="3996928"/>
          </a:xfrm>
          <a:prstGeom prst="rect">
            <a:avLst/>
          </a:prstGeom>
        </p:spPr>
      </p:pic>
    </p:spTree>
    <p:extLst>
      <p:ext uri="{BB962C8B-B14F-4D97-AF65-F5344CB8AC3E}">
        <p14:creationId xmlns:p14="http://schemas.microsoft.com/office/powerpoint/2010/main" val="335950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noChangeArrowheads="1"/>
          </p:cNvSpPr>
          <p:nvPr>
            <p:ph type="title"/>
          </p:nvPr>
        </p:nvSpPr>
        <p:spPr>
          <a:noFill/>
        </p:spPr>
        <p:txBody>
          <a:bodyPr/>
          <a:lstStyle/>
          <a:p>
            <a:pPr eaLnBrk="1" hangingPunct="1"/>
            <a:r>
              <a:rPr lang="zh-CN" altLang="en-US" sz="2800" dirty="0">
                <a:latin typeface="Arial" charset="0"/>
                <a:ea typeface="微软雅黑" charset="0"/>
                <a:cs typeface="微软雅黑" charset="0"/>
              </a:rPr>
              <a:t>谬误和陷阱</a:t>
            </a:r>
            <a:endParaRPr lang="en-US" altLang="zh-CN" sz="2800" dirty="0">
              <a:latin typeface="Arial" charset="0"/>
              <a:ea typeface="微软雅黑" charset="0"/>
              <a:cs typeface="微软雅黑" charset="0"/>
            </a:endParaRPr>
          </a:p>
        </p:txBody>
      </p:sp>
      <p:sp>
        <p:nvSpPr>
          <p:cNvPr id="19459" name="Rectangle 3"/>
          <p:cNvSpPr>
            <a:spLocks noGrp="1" noChangeArrowheads="1"/>
          </p:cNvSpPr>
          <p:nvPr>
            <p:ph idx="1"/>
          </p:nvPr>
        </p:nvSpPr>
        <p:spPr/>
        <p:txBody>
          <a:bodyPr/>
          <a:lstStyle/>
          <a:p>
            <a:pPr marL="0" indent="0">
              <a:lnSpc>
                <a:spcPct val="100000"/>
              </a:lnSpc>
              <a:buNone/>
            </a:pPr>
            <a:r>
              <a:rPr lang="zh-CN" altLang="en-US" sz="2800" b="0" dirty="0"/>
              <a:t>爱国者导弹设计</a:t>
            </a:r>
            <a:endParaRPr lang="en-US" altLang="zh-CN" sz="2800" b="0" dirty="0"/>
          </a:p>
          <a:p>
            <a:pPr>
              <a:lnSpc>
                <a:spcPct val="100000"/>
              </a:lnSpc>
              <a:buFont typeface="Wingdings" charset="2"/>
              <a:buChar char="Ø"/>
            </a:pPr>
            <a:r>
              <a:rPr lang="en-US" altLang="zh-CN" sz="2800" b="0" dirty="0">
                <a:cs typeface="幼圆" charset="0"/>
              </a:rPr>
              <a:t>24</a:t>
            </a:r>
            <a:r>
              <a:rPr lang="zh-CN" altLang="en-US" sz="2800" b="0" dirty="0">
                <a:cs typeface="幼圆" charset="0"/>
              </a:rPr>
              <a:t>位寄存器 </a:t>
            </a:r>
            <a:r>
              <a:rPr lang="en-US" altLang="zh-CN" sz="2800" b="0" dirty="0">
                <a:cs typeface="幼圆" charset="0"/>
              </a:rPr>
              <a:t>(1970s</a:t>
            </a:r>
            <a:r>
              <a:rPr lang="zh-CN" altLang="en-US" sz="2800" b="0" dirty="0">
                <a:cs typeface="幼圆" charset="0"/>
              </a:rPr>
              <a:t>的设计</a:t>
            </a:r>
            <a:r>
              <a:rPr lang="en-US" altLang="zh-CN" sz="2800" b="0" dirty="0">
                <a:cs typeface="幼圆" charset="0"/>
              </a:rPr>
              <a:t>!)</a:t>
            </a:r>
          </a:p>
          <a:p>
            <a:pPr>
              <a:lnSpc>
                <a:spcPct val="100000"/>
              </a:lnSpc>
              <a:buFont typeface="Wingdings" charset="2"/>
              <a:buChar char="Ø"/>
            </a:pPr>
            <a:r>
              <a:rPr lang="zh-CN" altLang="en-US" sz="2800" b="0" dirty="0">
                <a:cs typeface="幼圆" charset="0"/>
              </a:rPr>
              <a:t>计时以</a:t>
            </a:r>
            <a:r>
              <a:rPr lang="en-US" altLang="zh-CN" sz="2800" b="0" dirty="0">
                <a:cs typeface="幼圆" charset="0"/>
              </a:rPr>
              <a:t>0.1</a:t>
            </a:r>
            <a:r>
              <a:rPr lang="zh-CN" altLang="en-US" sz="2800" b="0" dirty="0">
                <a:cs typeface="幼圆" charset="0"/>
              </a:rPr>
              <a:t>秒为基础</a:t>
            </a:r>
            <a:endParaRPr lang="en-US" altLang="zh-CN" sz="2800" b="0" dirty="0">
              <a:cs typeface="幼圆" charset="0"/>
            </a:endParaRPr>
          </a:p>
        </p:txBody>
      </p:sp>
      <p:sp>
        <p:nvSpPr>
          <p:cNvPr id="9" name="Rectangle 3"/>
          <p:cNvSpPr txBox="1">
            <a:spLocks noChangeArrowheads="1"/>
          </p:cNvSpPr>
          <p:nvPr/>
        </p:nvSpPr>
        <p:spPr bwMode="auto">
          <a:xfrm>
            <a:off x="406575" y="2636912"/>
            <a:ext cx="8892987" cy="1836031"/>
          </a:xfrm>
          <a:prstGeom prst="rect">
            <a:avLst/>
          </a:prstGeom>
          <a:ln/>
        </p:spPr>
        <p:style>
          <a:lnRef idx="2">
            <a:schemeClr val="accent4"/>
          </a:lnRef>
          <a:fillRef idx="1">
            <a:schemeClr val="lt1"/>
          </a:fillRef>
          <a:effectRef idx="0">
            <a:schemeClr val="accent4"/>
          </a:effectRef>
          <a:fontRef idx="minor">
            <a:schemeClr val="dk1"/>
          </a:fontRef>
        </p:style>
        <p:txBody>
          <a:bodyPr/>
          <a:lstStyle>
            <a:lvl1pPr>
              <a:defRPr sz="3200" b="1">
                <a:solidFill>
                  <a:schemeClr val="tx1"/>
                </a:solidFill>
                <a:latin typeface="Comic Sans MS" charset="0"/>
                <a:ea typeface="华文细黑" charset="0"/>
                <a:cs typeface="华文细黑" charset="0"/>
              </a:defRPr>
            </a:lvl1pPr>
            <a:lvl2pPr>
              <a:defRPr sz="2800" b="1">
                <a:solidFill>
                  <a:schemeClr val="tx1"/>
                </a:solidFill>
                <a:latin typeface="Comic Sans MS" charset="0"/>
                <a:ea typeface="华文细黑" charset="0"/>
                <a:cs typeface="华文细黑" charset="0"/>
              </a:defRPr>
            </a:lvl2pPr>
            <a:lvl3pPr>
              <a:defRPr sz="2400" b="1">
                <a:solidFill>
                  <a:schemeClr val="tx1"/>
                </a:solidFill>
                <a:latin typeface="Comic Sans MS" charset="0"/>
                <a:ea typeface="华文细黑" charset="0"/>
                <a:cs typeface="华文细黑" charset="0"/>
              </a:defRPr>
            </a:lvl3pPr>
            <a:lvl4pPr>
              <a:defRPr sz="2000" b="1">
                <a:solidFill>
                  <a:schemeClr val="tx1"/>
                </a:solidFill>
                <a:latin typeface="Comic Sans MS" charset="0"/>
                <a:ea typeface="华文细黑" charset="0"/>
                <a:cs typeface="华文细黑" charset="0"/>
              </a:defRPr>
            </a:lvl4pPr>
            <a:lvl5pPr>
              <a:defRPr sz="2000" b="1">
                <a:solidFill>
                  <a:schemeClr val="tx1"/>
                </a:solidFill>
                <a:latin typeface="Comic Sans MS" charset="0"/>
                <a:ea typeface="华文细黑" charset="0"/>
                <a:cs typeface="华文细黑" charset="0"/>
              </a:defRPr>
            </a:lvl5pPr>
            <a:lvl6pPr eaLnBrk="0" hangingPunct="0">
              <a:defRPr sz="2000" b="1">
                <a:solidFill>
                  <a:schemeClr val="tx1"/>
                </a:solidFill>
                <a:latin typeface="Comic Sans MS" charset="0"/>
                <a:ea typeface="华文细黑" charset="0"/>
                <a:cs typeface="华文细黑" charset="0"/>
              </a:defRPr>
            </a:lvl6pPr>
            <a:lvl7pPr eaLnBrk="0" hangingPunct="0">
              <a:defRPr sz="2000" b="1">
                <a:solidFill>
                  <a:schemeClr val="tx1"/>
                </a:solidFill>
                <a:latin typeface="Comic Sans MS" charset="0"/>
                <a:ea typeface="华文细黑" charset="0"/>
                <a:cs typeface="华文细黑" charset="0"/>
              </a:defRPr>
            </a:lvl7pPr>
            <a:lvl8pPr eaLnBrk="0" hangingPunct="0">
              <a:defRPr sz="2000" b="1">
                <a:solidFill>
                  <a:schemeClr val="tx1"/>
                </a:solidFill>
                <a:latin typeface="Comic Sans MS" charset="0"/>
                <a:ea typeface="华文细黑" charset="0"/>
                <a:cs typeface="华文细黑" charset="0"/>
              </a:defRPr>
            </a:lvl8pPr>
            <a:lvl9pPr eaLnBrk="0" hangingPunct="0">
              <a:defRPr sz="2000" b="1">
                <a:solidFill>
                  <a:schemeClr val="tx1"/>
                </a:solidFill>
                <a:latin typeface="Comic Sans MS" charset="0"/>
                <a:ea typeface="华文细黑" charset="0"/>
                <a:cs typeface="华文细黑" charset="0"/>
              </a:defRPr>
            </a:lvl9pPr>
          </a:lstStyle>
          <a:p>
            <a:pPr algn="l" eaLnBrk="0" hangingPunct="0">
              <a:spcBef>
                <a:spcPct val="20000"/>
              </a:spcBef>
            </a:pPr>
            <a:r>
              <a:rPr lang="zh-CN" altLang="en-US" sz="2800" dirty="0">
                <a:ea typeface="幼圆" charset="0"/>
                <a:cs typeface="幼圆" charset="0"/>
              </a:rPr>
              <a:t>但是，计算机无法精确表示</a:t>
            </a:r>
            <a:r>
              <a:rPr lang="en-US" altLang="zh-CN" sz="2800" dirty="0">
                <a:ea typeface="幼圆" charset="0"/>
                <a:cs typeface="幼圆" charset="0"/>
              </a:rPr>
              <a:t>0.1  !</a:t>
            </a:r>
          </a:p>
          <a:p>
            <a:pPr marL="742950" lvl="1" indent="-285750" algn="l" eaLnBrk="0" hangingPunct="0">
              <a:spcBef>
                <a:spcPct val="20000"/>
              </a:spcBef>
            </a:pPr>
            <a:endParaRPr lang="en-US" altLang="zh-CN" sz="2400" dirty="0">
              <a:ea typeface="幼圆" charset="0"/>
              <a:cs typeface="幼圆" charset="0"/>
            </a:endParaRPr>
          </a:p>
        </p:txBody>
      </p:sp>
      <p:sp>
        <p:nvSpPr>
          <p:cNvPr id="8" name="Text Box 3"/>
          <p:cNvSpPr txBox="1">
            <a:spLocks noChangeArrowheads="1"/>
          </p:cNvSpPr>
          <p:nvPr/>
        </p:nvSpPr>
        <p:spPr bwMode="auto">
          <a:xfrm>
            <a:off x="10990263" y="2095475"/>
            <a:ext cx="392844" cy="2377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Comic Sans MS" charset="0"/>
                <a:ea typeface="华文细黑" charset="0"/>
                <a:cs typeface="华文细黑" charset="0"/>
              </a:defRPr>
            </a:lvl1pPr>
            <a:lvl2pPr>
              <a:defRPr sz="2800" b="1">
                <a:solidFill>
                  <a:schemeClr val="tx1"/>
                </a:solidFill>
                <a:latin typeface="Comic Sans MS" charset="0"/>
                <a:ea typeface="华文细黑" charset="0"/>
                <a:cs typeface="华文细黑" charset="0"/>
              </a:defRPr>
            </a:lvl2pPr>
            <a:lvl3pPr>
              <a:defRPr sz="2400" b="1">
                <a:solidFill>
                  <a:schemeClr val="tx1"/>
                </a:solidFill>
                <a:latin typeface="Comic Sans MS" charset="0"/>
                <a:ea typeface="华文细黑" charset="0"/>
                <a:cs typeface="华文细黑" charset="0"/>
              </a:defRPr>
            </a:lvl3pPr>
            <a:lvl4pPr>
              <a:defRPr sz="2000" b="1">
                <a:solidFill>
                  <a:schemeClr val="tx1"/>
                </a:solidFill>
                <a:latin typeface="Comic Sans MS" charset="0"/>
                <a:ea typeface="华文细黑" charset="0"/>
                <a:cs typeface="华文细黑" charset="0"/>
              </a:defRPr>
            </a:lvl4pPr>
            <a:lvl5pPr>
              <a:defRPr sz="2000" b="1">
                <a:solidFill>
                  <a:schemeClr val="tx1"/>
                </a:solidFill>
                <a:latin typeface="Comic Sans MS" charset="0"/>
                <a:ea typeface="华文细黑" charset="0"/>
                <a:cs typeface="华文细黑" charset="0"/>
              </a:defRPr>
            </a:lvl5pPr>
            <a:lvl6pPr eaLnBrk="0" hangingPunct="0">
              <a:defRPr sz="2000" b="1">
                <a:solidFill>
                  <a:schemeClr val="tx1"/>
                </a:solidFill>
                <a:latin typeface="Comic Sans MS" charset="0"/>
                <a:ea typeface="华文细黑" charset="0"/>
                <a:cs typeface="华文细黑" charset="0"/>
              </a:defRPr>
            </a:lvl6pPr>
            <a:lvl7pPr eaLnBrk="0" hangingPunct="0">
              <a:defRPr sz="2000" b="1">
                <a:solidFill>
                  <a:schemeClr val="tx1"/>
                </a:solidFill>
                <a:latin typeface="Comic Sans MS" charset="0"/>
                <a:ea typeface="华文细黑" charset="0"/>
                <a:cs typeface="华文细黑" charset="0"/>
              </a:defRPr>
            </a:lvl7pPr>
            <a:lvl8pPr eaLnBrk="0" hangingPunct="0">
              <a:defRPr sz="2000" b="1">
                <a:solidFill>
                  <a:schemeClr val="tx1"/>
                </a:solidFill>
                <a:latin typeface="Comic Sans MS" charset="0"/>
                <a:ea typeface="华文细黑" charset="0"/>
                <a:cs typeface="华文细黑" charset="0"/>
              </a:defRPr>
            </a:lvl8pPr>
            <a:lvl9pPr eaLnBrk="0" hangingPunct="0">
              <a:defRPr sz="2000" b="1">
                <a:solidFill>
                  <a:schemeClr val="tx1"/>
                </a:solidFill>
                <a:latin typeface="Comic Sans MS" charset="0"/>
                <a:ea typeface="华文细黑" charset="0"/>
                <a:cs typeface="华文细黑" charset="0"/>
              </a:defRPr>
            </a:lvl9pPr>
          </a:lstStyle>
          <a:p>
            <a:pPr eaLnBrk="0" hangingPunct="0">
              <a:spcBef>
                <a:spcPct val="50000"/>
              </a:spcBef>
            </a:pPr>
            <a:endParaRPr lang="zh-CN" altLang="en-US" sz="1800" b="0">
              <a:latin typeface="Tahoma" charset="0"/>
              <a:ea typeface="宋体" charset="0"/>
              <a:cs typeface="宋体" charset="0"/>
            </a:endParaRPr>
          </a:p>
        </p:txBody>
      </p:sp>
      <p:pic>
        <p:nvPicPr>
          <p:cNvPr id="11" name="Picture 2" descr="http://www.fjsen.com/images/attachement/jpg/site2/20100109/001aa02d35d00cb2c8c23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7634" y="3969060"/>
            <a:ext cx="1861330" cy="18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2" descr="http://upload.wikimedia.org/wikipedia/commons/thumb/f/f8/Patriot_missile_launch_b.jpg/300px-Patriot_missile_launch_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1630" y="1230931"/>
            <a:ext cx="1877905" cy="23780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417920030"/>
              </p:ext>
            </p:extLst>
          </p:nvPr>
        </p:nvGraphicFramePr>
        <p:xfrm>
          <a:off x="1377950" y="3336294"/>
          <a:ext cx="7412038" cy="1189037"/>
        </p:xfrm>
        <a:graphic>
          <a:graphicData uri="http://schemas.openxmlformats.org/presentationml/2006/ole">
            <mc:AlternateContent xmlns:mc="http://schemas.openxmlformats.org/markup-compatibility/2006">
              <mc:Choice xmlns:v="urn:schemas-microsoft-com:vml" Requires="v">
                <p:oleObj name="Equation" r:id="rId5" imgW="2692080" imgH="431640" progId="Equation.DSMT4">
                  <p:embed/>
                </p:oleObj>
              </mc:Choice>
              <mc:Fallback>
                <p:oleObj name="Equation" r:id="rId5" imgW="2692080" imgH="431640" progId="Equation.DSMT4">
                  <p:embed/>
                  <p:pic>
                    <p:nvPicPr>
                      <p:cNvPr id="2" name="对象 1"/>
                      <p:cNvPicPr/>
                      <p:nvPr/>
                    </p:nvPicPr>
                    <p:blipFill>
                      <a:blip r:embed="rId6"/>
                      <a:stretch>
                        <a:fillRect/>
                      </a:stretch>
                    </p:blipFill>
                    <p:spPr>
                      <a:xfrm>
                        <a:off x="1377950" y="3336294"/>
                        <a:ext cx="7412038" cy="1189037"/>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1126654" y="4608962"/>
          <a:ext cx="7823808" cy="1126726"/>
        </p:xfrm>
        <a:graphic>
          <a:graphicData uri="http://schemas.openxmlformats.org/presentationml/2006/ole">
            <mc:AlternateContent xmlns:mc="http://schemas.openxmlformats.org/markup-compatibility/2006">
              <mc:Choice xmlns:v="urn:schemas-microsoft-com:vml" Requires="v">
                <p:oleObj name="公式" r:id="rId7" imgW="3352680" imgH="482400" progId="Equation.3">
                  <p:embed/>
                </p:oleObj>
              </mc:Choice>
              <mc:Fallback>
                <p:oleObj name="公式" r:id="rId7" imgW="3352680" imgH="482400" progId="Equation.3">
                  <p:embed/>
                  <p:pic>
                    <p:nvPicPr>
                      <p:cNvPr id="13" name="对象 12"/>
                      <p:cNvPicPr/>
                      <p:nvPr/>
                    </p:nvPicPr>
                    <p:blipFill>
                      <a:blip r:embed="rId8"/>
                      <a:stretch>
                        <a:fillRect/>
                      </a:stretch>
                    </p:blipFill>
                    <p:spPr>
                      <a:xfrm>
                        <a:off x="1126654" y="4608962"/>
                        <a:ext cx="7823808" cy="1126726"/>
                      </a:xfrm>
                      <a:prstGeom prst="rect">
                        <a:avLst/>
                      </a:prstGeom>
                    </p:spPr>
                  </p:pic>
                </p:oleObj>
              </mc:Fallback>
            </mc:AlternateContent>
          </a:graphicData>
        </a:graphic>
      </p:graphicFrame>
      <p:cxnSp>
        <p:nvCxnSpPr>
          <p:cNvPr id="15"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6" name="Picture 4" descr="E:\学校\2012110922144630394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126654" y="5873345"/>
            <a:ext cx="4431021" cy="694614"/>
          </a:xfrm>
          <a:prstGeom prst="rect">
            <a:avLst/>
          </a:prstGeom>
        </p:spPr>
        <p:txBody>
          <a:bodyPr wrap="none">
            <a:spAutoFit/>
          </a:bodyPr>
          <a:lstStyle/>
          <a:p>
            <a:pPr defTabSz="882213">
              <a:defRPr/>
            </a:pPr>
            <a:r>
              <a:rPr kumimoji="1" lang="en-US" altLang="zh-CN" b="0" dirty="0">
                <a:latin typeface="+mj-lt"/>
                <a:ea typeface="+mn-ea"/>
              </a:rPr>
              <a:t>0.3433</a:t>
            </a:r>
            <a:r>
              <a:rPr kumimoji="1" lang="zh-CN" altLang="en-US" b="0" dirty="0">
                <a:latin typeface="+mj-lt"/>
                <a:ea typeface="+mn-ea"/>
              </a:rPr>
              <a:t>＊</a:t>
            </a:r>
            <a:r>
              <a:rPr kumimoji="1" lang="en-US" altLang="zh-CN" b="0" dirty="0">
                <a:latin typeface="+mj-lt"/>
                <a:ea typeface="+mn-ea"/>
              </a:rPr>
              <a:t>2000</a:t>
            </a:r>
            <a:r>
              <a:rPr kumimoji="1" lang="zh-CN" altLang="en-US" b="0" dirty="0">
                <a:latin typeface="+mj-lt"/>
                <a:ea typeface="+mn-ea"/>
              </a:rPr>
              <a:t>米</a:t>
            </a:r>
            <a:r>
              <a:rPr kumimoji="1" lang="en-US" altLang="zh-CN" b="0" dirty="0">
                <a:latin typeface="+mj-lt"/>
                <a:ea typeface="+mn-ea"/>
              </a:rPr>
              <a:t>/</a:t>
            </a:r>
            <a:r>
              <a:rPr kumimoji="1" lang="zh-CN" altLang="en-US" b="0" dirty="0">
                <a:latin typeface="+mj-lt"/>
                <a:ea typeface="+mn-ea"/>
              </a:rPr>
              <a:t>秒 </a:t>
            </a:r>
            <a:r>
              <a:rPr lang="zh-CN" altLang="en-US" b="0" dirty="0">
                <a:latin typeface="+mj-lt"/>
                <a:ea typeface="+mn-ea"/>
              </a:rPr>
              <a:t>≈ </a:t>
            </a:r>
            <a:r>
              <a:rPr kumimoji="1" lang="en-US" altLang="zh-CN" b="0" dirty="0">
                <a:latin typeface="+mj-lt"/>
                <a:ea typeface="+mn-ea"/>
              </a:rPr>
              <a:t>687</a:t>
            </a:r>
            <a:r>
              <a:rPr kumimoji="1" lang="zh-CN" altLang="en-US" b="0" dirty="0">
                <a:latin typeface="+mj-lt"/>
                <a:ea typeface="+mn-ea"/>
              </a:rPr>
              <a:t>米 </a:t>
            </a:r>
            <a:endParaRPr kumimoji="1" lang="en-US" altLang="zh-CN" b="0" dirty="0">
              <a:latin typeface="+mj-lt"/>
              <a:ea typeface="+mn-ea"/>
            </a:endParaRPr>
          </a:p>
        </p:txBody>
      </p:sp>
    </p:spTree>
    <p:extLst>
      <p:ext uri="{BB962C8B-B14F-4D97-AF65-F5344CB8AC3E}">
        <p14:creationId xmlns:p14="http://schemas.microsoft.com/office/powerpoint/2010/main" val="13931209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p:tgtEl>
                                          <p:spTgt spid="4"/>
                                        </p:tgtEl>
                                        <p:attrNameLst>
                                          <p:attrName>ppt_y</p:attrName>
                                        </p:attrNameLst>
                                      </p:cBhvr>
                                      <p:tavLst>
                                        <p:tav tm="0">
                                          <p:val>
                                            <p:strVal val="#ppt_y+#ppt_h*1.125000"/>
                                          </p:val>
                                        </p:tav>
                                        <p:tav tm="100000">
                                          <p:val>
                                            <p:strVal val="#ppt_y"/>
                                          </p:val>
                                        </p:tav>
                                      </p:tavLst>
                                    </p:anim>
                                    <p:animEffect transition="in" filter="wipe(up)">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noFill/>
        </p:spPr>
        <p:txBody>
          <a:bodyPr/>
          <a:lstStyle/>
          <a:p>
            <a:pPr eaLnBrk="1" hangingPunct="1"/>
            <a:r>
              <a:rPr lang="zh-CN" altLang="en-US" sz="2800" dirty="0">
                <a:latin typeface="Arial" charset="0"/>
                <a:ea typeface="微软雅黑" charset="0"/>
                <a:cs typeface="微软雅黑" charset="0"/>
              </a:rPr>
              <a:t>谬误和陷阱</a:t>
            </a:r>
            <a:endParaRPr lang="en-US" altLang="zh-CN" sz="2800" dirty="0">
              <a:latin typeface="Arial" charset="0"/>
              <a:ea typeface="微软雅黑" charset="0"/>
              <a:cs typeface="微软雅黑" charset="0"/>
            </a:endParaRPr>
          </a:p>
        </p:txBody>
      </p:sp>
      <p:sp>
        <p:nvSpPr>
          <p:cNvPr id="2" name="内容占位符 1">
            <a:extLst>
              <a:ext uri="{FF2B5EF4-FFF2-40B4-BE49-F238E27FC236}">
                <a16:creationId xmlns:a16="http://schemas.microsoft.com/office/drawing/2014/main" id="{8325A94A-0A7F-4415-BAA7-EDE333B183B7}"/>
              </a:ext>
            </a:extLst>
          </p:cNvPr>
          <p:cNvSpPr>
            <a:spLocks noGrp="1"/>
          </p:cNvSpPr>
          <p:nvPr>
            <p:ph idx="1"/>
          </p:nvPr>
        </p:nvSpPr>
        <p:spPr/>
        <p:txBody>
          <a:bodyPr/>
          <a:lstStyle/>
          <a:p>
            <a:endParaRPr lang="zh-CN" altLang="en-US"/>
          </a:p>
        </p:txBody>
      </p:sp>
      <p:cxnSp>
        <p:nvCxnSpPr>
          <p:cNvPr id="7"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14586" y="872716"/>
            <a:ext cx="7344816" cy="58477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0" indent="0">
              <a:lnSpc>
                <a:spcPct val="100000"/>
              </a:lnSpc>
              <a:buNone/>
            </a:pPr>
            <a:r>
              <a:rPr lang="zh-CN" altLang="en-US" sz="3200" dirty="0">
                <a:latin typeface="华文新魏"/>
                <a:ea typeface="华文新魏"/>
                <a:cs typeface="华文新魏"/>
              </a:rPr>
              <a:t>误差的累积如何演变成生死攸关的灾难</a:t>
            </a:r>
            <a:r>
              <a:rPr lang="zh-CN" altLang="en-US" sz="3200" b="0" dirty="0">
                <a:latin typeface="华文新魏"/>
                <a:ea typeface="华文新魏"/>
                <a:cs typeface="华文新魏"/>
              </a:rPr>
              <a:t>？</a:t>
            </a:r>
            <a:endParaRPr lang="en-US" altLang="zh-CN" sz="3200" b="0" dirty="0">
              <a:latin typeface="华文新魏"/>
              <a:ea typeface="华文新魏"/>
              <a:cs typeface="华文新魏"/>
            </a:endParaRPr>
          </a:p>
        </p:txBody>
      </p:sp>
      <p:sp>
        <p:nvSpPr>
          <p:cNvPr id="10" name="Text Box 2"/>
          <p:cNvSpPr txBox="1">
            <a:spLocks noChangeArrowheads="1"/>
          </p:cNvSpPr>
          <p:nvPr/>
        </p:nvSpPr>
        <p:spPr bwMode="auto">
          <a:xfrm>
            <a:off x="1517885" y="4218620"/>
            <a:ext cx="5486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Comic Sans MS" charset="0"/>
                <a:ea typeface="华文细黑" charset="0"/>
                <a:cs typeface="华文细黑" charset="0"/>
              </a:defRPr>
            </a:lvl1pPr>
            <a:lvl2pPr>
              <a:defRPr sz="2800" b="1">
                <a:solidFill>
                  <a:schemeClr val="tx1"/>
                </a:solidFill>
                <a:latin typeface="Comic Sans MS" charset="0"/>
                <a:ea typeface="华文细黑" charset="0"/>
                <a:cs typeface="华文细黑" charset="0"/>
              </a:defRPr>
            </a:lvl2pPr>
            <a:lvl3pPr>
              <a:defRPr sz="2400" b="1">
                <a:solidFill>
                  <a:schemeClr val="tx1"/>
                </a:solidFill>
                <a:latin typeface="Comic Sans MS" charset="0"/>
                <a:ea typeface="华文细黑" charset="0"/>
                <a:cs typeface="华文细黑" charset="0"/>
              </a:defRPr>
            </a:lvl3pPr>
            <a:lvl4pPr>
              <a:defRPr sz="2000" b="1">
                <a:solidFill>
                  <a:schemeClr val="tx1"/>
                </a:solidFill>
                <a:latin typeface="Comic Sans MS" charset="0"/>
                <a:ea typeface="华文细黑" charset="0"/>
                <a:cs typeface="华文细黑" charset="0"/>
              </a:defRPr>
            </a:lvl4pPr>
            <a:lvl5pPr>
              <a:defRPr sz="2000" b="1">
                <a:solidFill>
                  <a:schemeClr val="tx1"/>
                </a:solidFill>
                <a:latin typeface="Comic Sans MS" charset="0"/>
                <a:ea typeface="华文细黑" charset="0"/>
                <a:cs typeface="华文细黑" charset="0"/>
              </a:defRPr>
            </a:lvl5pPr>
            <a:lvl6pPr eaLnBrk="0" hangingPunct="0">
              <a:defRPr sz="2000" b="1">
                <a:solidFill>
                  <a:schemeClr val="tx1"/>
                </a:solidFill>
                <a:latin typeface="Comic Sans MS" charset="0"/>
                <a:ea typeface="华文细黑" charset="0"/>
                <a:cs typeface="华文细黑" charset="0"/>
              </a:defRPr>
            </a:lvl6pPr>
            <a:lvl7pPr eaLnBrk="0" hangingPunct="0">
              <a:defRPr sz="2000" b="1">
                <a:solidFill>
                  <a:schemeClr val="tx1"/>
                </a:solidFill>
                <a:latin typeface="Comic Sans MS" charset="0"/>
                <a:ea typeface="华文细黑" charset="0"/>
                <a:cs typeface="华文细黑" charset="0"/>
              </a:defRPr>
            </a:lvl7pPr>
            <a:lvl8pPr eaLnBrk="0" hangingPunct="0">
              <a:defRPr sz="2000" b="1">
                <a:solidFill>
                  <a:schemeClr val="tx1"/>
                </a:solidFill>
                <a:latin typeface="Comic Sans MS" charset="0"/>
                <a:ea typeface="华文细黑" charset="0"/>
                <a:cs typeface="华文细黑" charset="0"/>
              </a:defRPr>
            </a:lvl8pPr>
            <a:lvl9pPr eaLnBrk="0" hangingPunct="0">
              <a:defRPr sz="2000" b="1">
                <a:solidFill>
                  <a:schemeClr val="tx1"/>
                </a:solidFill>
                <a:latin typeface="Comic Sans MS" charset="0"/>
                <a:ea typeface="华文细黑" charset="0"/>
                <a:cs typeface="华文细黑" charset="0"/>
              </a:defRPr>
            </a:lvl9pPr>
          </a:lstStyle>
          <a:p>
            <a:pPr eaLnBrk="0" hangingPunct="0">
              <a:spcBef>
                <a:spcPct val="50000"/>
              </a:spcBef>
            </a:pPr>
            <a:endParaRPr lang="zh-CN" altLang="en-US" sz="1800" b="0">
              <a:latin typeface="Tahoma" charset="0"/>
              <a:ea typeface="宋体" charset="0"/>
              <a:cs typeface="宋体" charset="0"/>
            </a:endParaRPr>
          </a:p>
        </p:txBody>
      </p:sp>
      <p:sp>
        <p:nvSpPr>
          <p:cNvPr id="11" name="Text Box 3"/>
          <p:cNvSpPr txBox="1">
            <a:spLocks noChangeArrowheads="1"/>
          </p:cNvSpPr>
          <p:nvPr/>
        </p:nvSpPr>
        <p:spPr bwMode="auto">
          <a:xfrm>
            <a:off x="9820237" y="2570250"/>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Comic Sans MS" charset="0"/>
                <a:ea typeface="华文细黑" charset="0"/>
                <a:cs typeface="华文细黑" charset="0"/>
              </a:defRPr>
            </a:lvl1pPr>
            <a:lvl2pPr>
              <a:defRPr sz="2800" b="1">
                <a:solidFill>
                  <a:schemeClr val="tx1"/>
                </a:solidFill>
                <a:latin typeface="Comic Sans MS" charset="0"/>
                <a:ea typeface="华文细黑" charset="0"/>
                <a:cs typeface="华文细黑" charset="0"/>
              </a:defRPr>
            </a:lvl2pPr>
            <a:lvl3pPr>
              <a:defRPr sz="2400" b="1">
                <a:solidFill>
                  <a:schemeClr val="tx1"/>
                </a:solidFill>
                <a:latin typeface="Comic Sans MS" charset="0"/>
                <a:ea typeface="华文细黑" charset="0"/>
                <a:cs typeface="华文细黑" charset="0"/>
              </a:defRPr>
            </a:lvl3pPr>
            <a:lvl4pPr>
              <a:defRPr sz="2000" b="1">
                <a:solidFill>
                  <a:schemeClr val="tx1"/>
                </a:solidFill>
                <a:latin typeface="Comic Sans MS" charset="0"/>
                <a:ea typeface="华文细黑" charset="0"/>
                <a:cs typeface="华文细黑" charset="0"/>
              </a:defRPr>
            </a:lvl4pPr>
            <a:lvl5pPr>
              <a:defRPr sz="2000" b="1">
                <a:solidFill>
                  <a:schemeClr val="tx1"/>
                </a:solidFill>
                <a:latin typeface="Comic Sans MS" charset="0"/>
                <a:ea typeface="华文细黑" charset="0"/>
                <a:cs typeface="华文细黑" charset="0"/>
              </a:defRPr>
            </a:lvl5pPr>
            <a:lvl6pPr eaLnBrk="0" hangingPunct="0">
              <a:defRPr sz="2000" b="1">
                <a:solidFill>
                  <a:schemeClr val="tx1"/>
                </a:solidFill>
                <a:latin typeface="Comic Sans MS" charset="0"/>
                <a:ea typeface="华文细黑" charset="0"/>
                <a:cs typeface="华文细黑" charset="0"/>
              </a:defRPr>
            </a:lvl6pPr>
            <a:lvl7pPr eaLnBrk="0" hangingPunct="0">
              <a:defRPr sz="2000" b="1">
                <a:solidFill>
                  <a:schemeClr val="tx1"/>
                </a:solidFill>
                <a:latin typeface="Comic Sans MS" charset="0"/>
                <a:ea typeface="华文细黑" charset="0"/>
                <a:cs typeface="华文细黑" charset="0"/>
              </a:defRPr>
            </a:lvl7pPr>
            <a:lvl8pPr eaLnBrk="0" hangingPunct="0">
              <a:defRPr sz="2000" b="1">
                <a:solidFill>
                  <a:schemeClr val="tx1"/>
                </a:solidFill>
                <a:latin typeface="Comic Sans MS" charset="0"/>
                <a:ea typeface="华文细黑" charset="0"/>
                <a:cs typeface="华文细黑" charset="0"/>
              </a:defRPr>
            </a:lvl8pPr>
            <a:lvl9pPr eaLnBrk="0" hangingPunct="0">
              <a:defRPr sz="2000" b="1">
                <a:solidFill>
                  <a:schemeClr val="tx1"/>
                </a:solidFill>
                <a:latin typeface="Comic Sans MS" charset="0"/>
                <a:ea typeface="华文细黑" charset="0"/>
                <a:cs typeface="华文细黑" charset="0"/>
              </a:defRPr>
            </a:lvl9pPr>
          </a:lstStyle>
          <a:p>
            <a:pPr eaLnBrk="0" hangingPunct="0">
              <a:spcBef>
                <a:spcPct val="50000"/>
              </a:spcBef>
            </a:pPr>
            <a:endParaRPr lang="zh-CN" altLang="en-US" sz="1800" b="0">
              <a:latin typeface="Tahoma" charset="0"/>
              <a:ea typeface="宋体" charset="0"/>
              <a:cs typeface="宋体" charset="0"/>
            </a:endParaRPr>
          </a:p>
        </p:txBody>
      </p:sp>
      <p:sp>
        <p:nvSpPr>
          <p:cNvPr id="12" name="Rectangle 4"/>
          <p:cNvSpPr txBox="1">
            <a:spLocks noChangeArrowheads="1"/>
          </p:cNvSpPr>
          <p:nvPr/>
        </p:nvSpPr>
        <p:spPr bwMode="auto">
          <a:xfrm>
            <a:off x="586594" y="1484784"/>
            <a:ext cx="11053228" cy="396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b="1">
                <a:solidFill>
                  <a:schemeClr val="tx1"/>
                </a:solidFill>
                <a:latin typeface="Comic Sans MS" charset="0"/>
                <a:ea typeface="华文细黑" charset="0"/>
                <a:cs typeface="华文细黑" charset="0"/>
              </a:defRPr>
            </a:lvl1pPr>
            <a:lvl2pPr>
              <a:defRPr sz="2800" b="1">
                <a:solidFill>
                  <a:schemeClr val="tx1"/>
                </a:solidFill>
                <a:latin typeface="Comic Sans MS" charset="0"/>
                <a:ea typeface="华文细黑" charset="0"/>
                <a:cs typeface="华文细黑" charset="0"/>
              </a:defRPr>
            </a:lvl2pPr>
            <a:lvl3pPr>
              <a:defRPr sz="2400" b="1">
                <a:solidFill>
                  <a:schemeClr val="tx1"/>
                </a:solidFill>
                <a:latin typeface="Comic Sans MS" charset="0"/>
                <a:ea typeface="华文细黑" charset="0"/>
                <a:cs typeface="华文细黑" charset="0"/>
              </a:defRPr>
            </a:lvl3pPr>
            <a:lvl4pPr>
              <a:defRPr sz="2000" b="1">
                <a:solidFill>
                  <a:schemeClr val="tx1"/>
                </a:solidFill>
                <a:latin typeface="Comic Sans MS" charset="0"/>
                <a:ea typeface="华文细黑" charset="0"/>
                <a:cs typeface="华文细黑" charset="0"/>
              </a:defRPr>
            </a:lvl4pPr>
            <a:lvl5pPr>
              <a:defRPr sz="2000" b="1">
                <a:solidFill>
                  <a:schemeClr val="tx1"/>
                </a:solidFill>
                <a:latin typeface="Comic Sans MS" charset="0"/>
                <a:ea typeface="华文细黑" charset="0"/>
                <a:cs typeface="华文细黑" charset="0"/>
              </a:defRPr>
            </a:lvl5pPr>
            <a:lvl6pPr eaLnBrk="0" hangingPunct="0">
              <a:defRPr sz="2000" b="1">
                <a:solidFill>
                  <a:schemeClr val="tx1"/>
                </a:solidFill>
                <a:latin typeface="Comic Sans MS" charset="0"/>
                <a:ea typeface="华文细黑" charset="0"/>
                <a:cs typeface="华文细黑" charset="0"/>
              </a:defRPr>
            </a:lvl6pPr>
            <a:lvl7pPr eaLnBrk="0" hangingPunct="0">
              <a:defRPr sz="2000" b="1">
                <a:solidFill>
                  <a:schemeClr val="tx1"/>
                </a:solidFill>
                <a:latin typeface="Comic Sans MS" charset="0"/>
                <a:ea typeface="华文细黑" charset="0"/>
                <a:cs typeface="华文细黑" charset="0"/>
              </a:defRPr>
            </a:lvl7pPr>
            <a:lvl8pPr eaLnBrk="0" hangingPunct="0">
              <a:defRPr sz="2000" b="1">
                <a:solidFill>
                  <a:schemeClr val="tx1"/>
                </a:solidFill>
                <a:latin typeface="Comic Sans MS" charset="0"/>
                <a:ea typeface="华文细黑" charset="0"/>
                <a:cs typeface="华文细黑" charset="0"/>
              </a:defRPr>
            </a:lvl8pPr>
            <a:lvl9pPr eaLnBrk="0" hangingPunct="0">
              <a:defRPr sz="2000" b="1">
                <a:solidFill>
                  <a:schemeClr val="tx1"/>
                </a:solidFill>
                <a:latin typeface="Comic Sans MS" charset="0"/>
                <a:ea typeface="华文细黑" charset="0"/>
                <a:cs typeface="华文细黑" charset="0"/>
              </a:defRPr>
            </a:lvl9pPr>
          </a:lstStyle>
          <a:p>
            <a:pPr algn="l" eaLnBrk="0" hangingPunct="0">
              <a:lnSpc>
                <a:spcPct val="100000"/>
              </a:lnSpc>
              <a:spcBef>
                <a:spcPct val="20000"/>
              </a:spcBef>
            </a:pPr>
            <a:r>
              <a:rPr lang="zh-CN" altLang="en-US" sz="2800" dirty="0">
                <a:latin typeface="微软雅黑" panose="020B0503020204020204" pitchFamily="34" charset="-122"/>
                <a:ea typeface="微软雅黑" panose="020B0503020204020204" pitchFamily="34" charset="-122"/>
                <a:cs typeface="黑体"/>
              </a:rPr>
              <a:t>军事案例</a:t>
            </a:r>
            <a:r>
              <a:rPr lang="zh-CN" altLang="en-US" sz="2800" b="0" dirty="0">
                <a:latin typeface="微软雅黑" panose="020B0503020204020204" pitchFamily="34" charset="-122"/>
                <a:ea typeface="微软雅黑" panose="020B0503020204020204" pitchFamily="34" charset="-122"/>
                <a:cs typeface="黑体"/>
              </a:rPr>
              <a:t>：</a:t>
            </a:r>
            <a:r>
              <a:rPr lang="en-US" altLang="zh-CN" sz="2800" b="0" dirty="0">
                <a:latin typeface="微软雅黑" panose="020B0503020204020204" pitchFamily="34" charset="-122"/>
                <a:ea typeface="微软雅黑" panose="020B0503020204020204" pitchFamily="34" charset="-122"/>
                <a:cs typeface="黑体"/>
              </a:rPr>
              <a:t>1991</a:t>
            </a:r>
            <a:r>
              <a:rPr lang="zh-CN" altLang="en-US" sz="2800" b="0" dirty="0">
                <a:latin typeface="微软雅黑" panose="020B0503020204020204" pitchFamily="34" charset="-122"/>
                <a:ea typeface="微软雅黑" panose="020B0503020204020204" pitchFamily="34" charset="-122"/>
                <a:cs typeface="黑体"/>
              </a:rPr>
              <a:t>年</a:t>
            </a:r>
            <a:r>
              <a:rPr lang="en-US" altLang="zh-CN" sz="2800" b="0" dirty="0">
                <a:latin typeface="微软雅黑" panose="020B0503020204020204" pitchFamily="34" charset="-122"/>
                <a:ea typeface="微软雅黑" panose="020B0503020204020204" pitchFamily="34" charset="-122"/>
                <a:cs typeface="黑体"/>
              </a:rPr>
              <a:t>2</a:t>
            </a:r>
            <a:r>
              <a:rPr lang="zh-CN" altLang="en-US" sz="2800" b="0" dirty="0">
                <a:latin typeface="微软雅黑" panose="020B0503020204020204" pitchFamily="34" charset="-122"/>
                <a:ea typeface="微软雅黑" panose="020B0503020204020204" pitchFamily="34" charset="-122"/>
                <a:cs typeface="黑体"/>
              </a:rPr>
              <a:t>月</a:t>
            </a:r>
            <a:r>
              <a:rPr lang="en-US" altLang="zh-CN" sz="2800" b="0" dirty="0">
                <a:latin typeface="微软雅黑" panose="020B0503020204020204" pitchFamily="34" charset="-122"/>
                <a:ea typeface="微软雅黑" panose="020B0503020204020204" pitchFamily="34" charset="-122"/>
                <a:cs typeface="黑体"/>
              </a:rPr>
              <a:t>25</a:t>
            </a:r>
            <a:r>
              <a:rPr lang="zh-CN" altLang="en-US" sz="2800" b="0" dirty="0">
                <a:latin typeface="微软雅黑" panose="020B0503020204020204" pitchFamily="34" charset="-122"/>
                <a:ea typeface="微软雅黑" panose="020B0503020204020204" pitchFamily="34" charset="-122"/>
                <a:cs typeface="黑体"/>
              </a:rPr>
              <a:t>日，海湾战争</a:t>
            </a:r>
            <a:endParaRPr lang="en-US" altLang="zh-CN" sz="2800" b="0" dirty="0">
              <a:latin typeface="微软雅黑" panose="020B0503020204020204" pitchFamily="34" charset="-122"/>
              <a:ea typeface="微软雅黑" panose="020B0503020204020204" pitchFamily="34" charset="-122"/>
              <a:cs typeface="黑体"/>
            </a:endParaRPr>
          </a:p>
          <a:p>
            <a:pPr algn="l" eaLnBrk="0" hangingPunct="0">
              <a:lnSpc>
                <a:spcPct val="100000"/>
              </a:lnSpc>
              <a:spcBef>
                <a:spcPct val="20000"/>
              </a:spcBef>
            </a:pPr>
            <a:r>
              <a:rPr lang="zh-CN" altLang="en-US" sz="2800" b="0" dirty="0">
                <a:latin typeface="微软雅黑" panose="020B0503020204020204" pitchFamily="34" charset="-122"/>
                <a:ea typeface="微软雅黑" panose="020B0503020204020204" pitchFamily="34" charset="-122"/>
                <a:cs typeface="黑体"/>
              </a:rPr>
              <a:t>因数据的精度问题，导致爱国者导弹拦截飞毛腿导弹失败，致使美军军营被击中，</a:t>
            </a:r>
            <a:r>
              <a:rPr lang="en-US" altLang="zh-CN" sz="2800" b="0" dirty="0">
                <a:latin typeface="微软雅黑" panose="020B0503020204020204" pitchFamily="34" charset="-122"/>
                <a:ea typeface="微软雅黑" panose="020B0503020204020204" pitchFamily="34" charset="-122"/>
                <a:cs typeface="黑体"/>
              </a:rPr>
              <a:t>28</a:t>
            </a:r>
            <a:r>
              <a:rPr lang="zh-CN" altLang="en-US" sz="2800" b="0" dirty="0">
                <a:latin typeface="微软雅黑" panose="020B0503020204020204" pitchFamily="34" charset="-122"/>
                <a:ea typeface="微软雅黑" panose="020B0503020204020204" pitchFamily="34" charset="-122"/>
                <a:cs typeface="黑体"/>
              </a:rPr>
              <a:t>人丧生</a:t>
            </a:r>
            <a:endParaRPr lang="en-US" altLang="zh-CN" sz="2800" b="0" dirty="0">
              <a:latin typeface="微软雅黑" panose="020B0503020204020204" pitchFamily="34" charset="-122"/>
              <a:ea typeface="微软雅黑" panose="020B0503020204020204" pitchFamily="34" charset="-122"/>
              <a:cs typeface="黑体"/>
            </a:endParaRPr>
          </a:p>
          <a:p>
            <a:pPr algn="l" eaLnBrk="0" hangingPunct="0">
              <a:lnSpc>
                <a:spcPct val="100000"/>
              </a:lnSpc>
              <a:spcBef>
                <a:spcPct val="20000"/>
              </a:spcBef>
            </a:pPr>
            <a:endParaRPr lang="en-US" altLang="zh-CN" sz="2800" b="0" dirty="0">
              <a:latin typeface="微软雅黑" panose="020B0503020204020204" pitchFamily="34" charset="-122"/>
              <a:ea typeface="微软雅黑" panose="020B0503020204020204" pitchFamily="34" charset="-122"/>
              <a:cs typeface="黑体"/>
            </a:endParaRPr>
          </a:p>
        </p:txBody>
      </p:sp>
      <p:pic>
        <p:nvPicPr>
          <p:cNvPr id="13" name="图片 12"/>
          <p:cNvPicPr>
            <a:picLocks noChangeAspect="1"/>
          </p:cNvPicPr>
          <p:nvPr/>
        </p:nvPicPr>
        <p:blipFill>
          <a:blip r:embed="rId4"/>
          <a:stretch>
            <a:fillRect/>
          </a:stretch>
        </p:blipFill>
        <p:spPr>
          <a:xfrm>
            <a:off x="6514866" y="2684870"/>
            <a:ext cx="5385616" cy="3996928"/>
          </a:xfrm>
          <a:prstGeom prst="rect">
            <a:avLst/>
          </a:prstGeom>
        </p:spPr>
      </p:pic>
      <p:sp>
        <p:nvSpPr>
          <p:cNvPr id="14" name="矩形 13"/>
          <p:cNvSpPr/>
          <p:nvPr/>
        </p:nvSpPr>
        <p:spPr>
          <a:xfrm>
            <a:off x="190550" y="3405536"/>
            <a:ext cx="6192688" cy="30371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l">
              <a:lnSpc>
                <a:spcPct val="150000"/>
              </a:lnSpc>
              <a:buFont typeface="Wingdings" charset="2"/>
              <a:buChar char="Ø"/>
            </a:pPr>
            <a:r>
              <a:rPr kumimoji="1" lang="zh-CN" altLang="en-US" b="0" dirty="0">
                <a:solidFill>
                  <a:srgbClr val="C00000"/>
                </a:solidFill>
                <a:latin typeface="+mn-ea"/>
                <a:ea typeface="+mn-ea"/>
              </a:rPr>
              <a:t>考虑到计算机每</a:t>
            </a:r>
            <a:r>
              <a:rPr kumimoji="1" lang="en-US" altLang="zh-CN" b="0" dirty="0">
                <a:solidFill>
                  <a:srgbClr val="C00000"/>
                </a:solidFill>
                <a:latin typeface="+mn-ea"/>
                <a:ea typeface="+mn-ea"/>
              </a:rPr>
              <a:t>0.1</a:t>
            </a:r>
            <a:r>
              <a:rPr kumimoji="1" lang="zh-CN" altLang="en-US" b="0" dirty="0">
                <a:solidFill>
                  <a:srgbClr val="C00000"/>
                </a:solidFill>
                <a:latin typeface="+mn-ea"/>
                <a:ea typeface="+mn-ea"/>
              </a:rPr>
              <a:t>秒存在百分之</a:t>
            </a:r>
            <a:r>
              <a:rPr kumimoji="1" lang="en-US" altLang="zh-CN" b="0" dirty="0">
                <a:solidFill>
                  <a:srgbClr val="C00000"/>
                </a:solidFill>
                <a:latin typeface="+mn-ea"/>
                <a:ea typeface="+mn-ea"/>
              </a:rPr>
              <a:t>0.0001</a:t>
            </a:r>
            <a:r>
              <a:rPr kumimoji="1" lang="zh-CN" altLang="en-US" b="0" dirty="0">
                <a:solidFill>
                  <a:srgbClr val="C00000"/>
                </a:solidFill>
                <a:latin typeface="+mn-ea"/>
                <a:ea typeface="+mn-ea"/>
              </a:rPr>
              <a:t>的计时误差，应该怎么做呢？</a:t>
            </a:r>
          </a:p>
          <a:p>
            <a:pPr lvl="1" algn="l">
              <a:lnSpc>
                <a:spcPct val="150000"/>
              </a:lnSpc>
            </a:pPr>
            <a:r>
              <a:rPr kumimoji="1" lang="en-US" altLang="zh-CN" sz="2400" b="0" dirty="0">
                <a:solidFill>
                  <a:schemeClr val="tx1"/>
                </a:solidFill>
                <a:latin typeface="+mn-ea"/>
                <a:ea typeface="+mn-ea"/>
              </a:rPr>
              <a:t>A.</a:t>
            </a:r>
            <a:r>
              <a:rPr kumimoji="1" lang="zh-CN" altLang="en-US" sz="2400" b="0" dirty="0">
                <a:solidFill>
                  <a:schemeClr val="tx1"/>
                </a:solidFill>
                <a:latin typeface="+mn-ea"/>
                <a:ea typeface="+mn-ea"/>
              </a:rPr>
              <a:t>每两个小时重启一次爱国者导弹的系统</a:t>
            </a:r>
          </a:p>
          <a:p>
            <a:pPr lvl="1" algn="l">
              <a:lnSpc>
                <a:spcPct val="150000"/>
              </a:lnSpc>
            </a:pPr>
            <a:r>
              <a:rPr kumimoji="1" lang="en-US" altLang="zh-CN" sz="2400" b="0" dirty="0">
                <a:solidFill>
                  <a:schemeClr val="tx1"/>
                </a:solidFill>
                <a:latin typeface="+mn-ea"/>
                <a:ea typeface="+mn-ea"/>
              </a:rPr>
              <a:t>B.</a:t>
            </a:r>
            <a:r>
              <a:rPr kumimoji="1" lang="zh-CN" altLang="en-US" sz="2400" b="0" dirty="0">
                <a:solidFill>
                  <a:schemeClr val="tx1"/>
                </a:solidFill>
                <a:latin typeface="+mn-ea"/>
              </a:rPr>
              <a:t>扩展</a:t>
            </a:r>
            <a:r>
              <a:rPr kumimoji="1" lang="en-US" altLang="zh-CN" sz="2400" b="0" dirty="0">
                <a:solidFill>
                  <a:schemeClr val="tx1"/>
                </a:solidFill>
                <a:latin typeface="+mn-ea"/>
                <a:ea typeface="+mn-ea"/>
              </a:rPr>
              <a:t>24</a:t>
            </a:r>
            <a:r>
              <a:rPr kumimoji="1" lang="zh-CN" altLang="en-US" sz="2400" b="0" dirty="0">
                <a:solidFill>
                  <a:schemeClr val="tx1"/>
                </a:solidFill>
                <a:latin typeface="+mn-ea"/>
                <a:ea typeface="+mn-ea"/>
              </a:rPr>
              <a:t>位模式为</a:t>
            </a:r>
            <a:r>
              <a:rPr kumimoji="1" lang="en-US" altLang="zh-CN" sz="2400" b="0" dirty="0">
                <a:solidFill>
                  <a:schemeClr val="tx1"/>
                </a:solidFill>
                <a:latin typeface="+mn-ea"/>
                <a:ea typeface="+mn-ea"/>
              </a:rPr>
              <a:t>64</a:t>
            </a:r>
            <a:r>
              <a:rPr kumimoji="1" lang="zh-CN" altLang="en-US" sz="2400" b="0" dirty="0">
                <a:solidFill>
                  <a:schemeClr val="tx1"/>
                </a:solidFill>
                <a:latin typeface="+mn-ea"/>
                <a:ea typeface="+mn-ea"/>
              </a:rPr>
              <a:t>位</a:t>
            </a:r>
          </a:p>
          <a:p>
            <a:pPr lvl="1" algn="l">
              <a:lnSpc>
                <a:spcPct val="150000"/>
              </a:lnSpc>
            </a:pPr>
            <a:r>
              <a:rPr kumimoji="1" lang="en-US" altLang="zh-CN" sz="2400" b="0" dirty="0">
                <a:solidFill>
                  <a:schemeClr val="tx1"/>
                </a:solidFill>
                <a:latin typeface="+mn-ea"/>
                <a:ea typeface="+mn-ea"/>
              </a:rPr>
              <a:t>C.</a:t>
            </a:r>
            <a:r>
              <a:rPr kumimoji="1" lang="zh-CN" altLang="en-US" sz="2400" b="0" dirty="0">
                <a:solidFill>
                  <a:schemeClr val="tx1"/>
                </a:solidFill>
                <a:latin typeface="+mn-ea"/>
                <a:ea typeface="+mn-ea"/>
              </a:rPr>
              <a:t>修改应用程序</a:t>
            </a:r>
          </a:p>
        </p:txBody>
      </p:sp>
    </p:spTree>
    <p:extLst>
      <p:ext uri="{BB962C8B-B14F-4D97-AF65-F5344CB8AC3E}">
        <p14:creationId xmlns:p14="http://schemas.microsoft.com/office/powerpoint/2010/main" val="5986416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浮点数的表示</a:t>
            </a:r>
          </a:p>
        </p:txBody>
      </p:sp>
      <p:sp>
        <p:nvSpPr>
          <p:cNvPr id="3" name="内容占位符 2"/>
          <p:cNvSpPr>
            <a:spLocks noGrp="1"/>
          </p:cNvSpPr>
          <p:nvPr>
            <p:ph idx="1"/>
          </p:nvPr>
        </p:nvSpPr>
        <p:spPr/>
        <p:txBody>
          <a:bodyPr/>
          <a:lstStyle/>
          <a:p>
            <a:r>
              <a:rPr lang="en-US" altLang="zh-CN" b="1" dirty="0">
                <a:solidFill>
                  <a:srgbClr val="005BE2"/>
                </a:solidFill>
                <a:latin typeface="+mj-ea"/>
                <a:ea typeface="+mj-ea"/>
              </a:rPr>
              <a:t>IEEE 754</a:t>
            </a:r>
            <a:r>
              <a:rPr lang="zh-CN" altLang="en-US" b="1" dirty="0">
                <a:solidFill>
                  <a:srgbClr val="005BE2"/>
                </a:solidFill>
                <a:latin typeface="+mj-ea"/>
                <a:ea typeface="+mj-ea"/>
              </a:rPr>
              <a:t>单精度表示</a:t>
            </a:r>
            <a:endParaRPr lang="en-US" altLang="zh-CN" b="1" dirty="0">
              <a:solidFill>
                <a:srgbClr val="005BE2"/>
              </a:solidFill>
              <a:latin typeface="+mj-ea"/>
              <a:ea typeface="+mj-ea"/>
            </a:endParaRPr>
          </a:p>
          <a:p>
            <a:endParaRPr lang="en-US" altLang="zh-CN" dirty="0"/>
          </a:p>
          <a:p>
            <a:endParaRPr lang="en-US" altLang="zh-CN" dirty="0"/>
          </a:p>
          <a:p>
            <a:pPr marL="0" indent="0">
              <a:buNone/>
            </a:pPr>
            <a:endParaRPr lang="zh-CN" altLang="en-US" dirty="0"/>
          </a:p>
          <a:p>
            <a:endParaRPr lang="zh-CN" altLang="en-US" dirty="0"/>
          </a:p>
        </p:txBody>
      </p:sp>
      <p:graphicFrame>
        <p:nvGraphicFramePr>
          <p:cNvPr id="5" name="对象 4"/>
          <p:cNvGraphicFramePr>
            <a:graphicFrameLocks noChangeAspect="1"/>
          </p:cNvGraphicFramePr>
          <p:nvPr/>
        </p:nvGraphicFramePr>
        <p:xfrm>
          <a:off x="5591150" y="980728"/>
          <a:ext cx="6205537" cy="863600"/>
        </p:xfrm>
        <a:graphic>
          <a:graphicData uri="http://schemas.openxmlformats.org/presentationml/2006/ole">
            <mc:AlternateContent xmlns:mc="http://schemas.openxmlformats.org/markup-compatibility/2006">
              <mc:Choice xmlns:v="urn:schemas-microsoft-com:vml" Requires="v">
                <p:oleObj name="Equation" r:id="rId3" imgW="2006280" imgH="279360" progId="Equation.DSMT4">
                  <p:embed/>
                </p:oleObj>
              </mc:Choice>
              <mc:Fallback>
                <p:oleObj name="Equation" r:id="rId3" imgW="2006280" imgH="279360" progId="Equation.DSMT4">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150" y="980728"/>
                        <a:ext cx="6205537" cy="863600"/>
                      </a:xfrm>
                      <a:prstGeom prst="rect">
                        <a:avLst/>
                      </a:prstGeom>
                      <a:solidFill>
                        <a:srgbClr val="FFC000"/>
                      </a:solidFill>
                      <a:ln w="28575">
                        <a:solidFill>
                          <a:schemeClr val="tx1"/>
                        </a:solidFill>
                      </a:ln>
                    </p:spPr>
                  </p:pic>
                </p:oleObj>
              </mc:Fallback>
            </mc:AlternateContent>
          </a:graphicData>
        </a:graphic>
      </p:graphicFrame>
      <p:graphicFrame>
        <p:nvGraphicFramePr>
          <p:cNvPr id="7" name="表格 6"/>
          <p:cNvGraphicFramePr>
            <a:graphicFrameLocks noGrp="1"/>
          </p:cNvGraphicFramePr>
          <p:nvPr/>
        </p:nvGraphicFramePr>
        <p:xfrm>
          <a:off x="622598" y="2276872"/>
          <a:ext cx="10369152" cy="741680"/>
        </p:xfrm>
        <a:graphic>
          <a:graphicData uri="http://schemas.openxmlformats.org/drawingml/2006/table">
            <a:tbl>
              <a:tblPr firstRow="1" bandRow="1">
                <a:tableStyleId>{5C22544A-7EE6-4342-B048-85BDC9FD1C3A}</a:tableStyleId>
              </a:tblPr>
              <a:tblGrid>
                <a:gridCol w="324036">
                  <a:extLst>
                    <a:ext uri="{9D8B030D-6E8A-4147-A177-3AD203B41FA5}">
                      <a16:colId xmlns:a16="http://schemas.microsoft.com/office/drawing/2014/main" val="20000"/>
                    </a:ext>
                  </a:extLst>
                </a:gridCol>
                <a:gridCol w="324036">
                  <a:extLst>
                    <a:ext uri="{9D8B030D-6E8A-4147-A177-3AD203B41FA5}">
                      <a16:colId xmlns:a16="http://schemas.microsoft.com/office/drawing/2014/main" val="20001"/>
                    </a:ext>
                  </a:extLst>
                </a:gridCol>
                <a:gridCol w="324036">
                  <a:extLst>
                    <a:ext uri="{9D8B030D-6E8A-4147-A177-3AD203B41FA5}">
                      <a16:colId xmlns:a16="http://schemas.microsoft.com/office/drawing/2014/main" val="20002"/>
                    </a:ext>
                  </a:extLst>
                </a:gridCol>
                <a:gridCol w="324036">
                  <a:extLst>
                    <a:ext uri="{9D8B030D-6E8A-4147-A177-3AD203B41FA5}">
                      <a16:colId xmlns:a16="http://schemas.microsoft.com/office/drawing/2014/main" val="20003"/>
                    </a:ext>
                  </a:extLst>
                </a:gridCol>
                <a:gridCol w="324036">
                  <a:extLst>
                    <a:ext uri="{9D8B030D-6E8A-4147-A177-3AD203B41FA5}">
                      <a16:colId xmlns:a16="http://schemas.microsoft.com/office/drawing/2014/main" val="20004"/>
                    </a:ext>
                  </a:extLst>
                </a:gridCol>
                <a:gridCol w="324036">
                  <a:extLst>
                    <a:ext uri="{9D8B030D-6E8A-4147-A177-3AD203B41FA5}">
                      <a16:colId xmlns:a16="http://schemas.microsoft.com/office/drawing/2014/main" val="20005"/>
                    </a:ext>
                  </a:extLst>
                </a:gridCol>
                <a:gridCol w="324036">
                  <a:extLst>
                    <a:ext uri="{9D8B030D-6E8A-4147-A177-3AD203B41FA5}">
                      <a16:colId xmlns:a16="http://schemas.microsoft.com/office/drawing/2014/main" val="20006"/>
                    </a:ext>
                  </a:extLst>
                </a:gridCol>
                <a:gridCol w="324036">
                  <a:extLst>
                    <a:ext uri="{9D8B030D-6E8A-4147-A177-3AD203B41FA5}">
                      <a16:colId xmlns:a16="http://schemas.microsoft.com/office/drawing/2014/main" val="20007"/>
                    </a:ext>
                  </a:extLst>
                </a:gridCol>
                <a:gridCol w="324036">
                  <a:extLst>
                    <a:ext uri="{9D8B030D-6E8A-4147-A177-3AD203B41FA5}">
                      <a16:colId xmlns:a16="http://schemas.microsoft.com/office/drawing/2014/main" val="20008"/>
                    </a:ext>
                  </a:extLst>
                </a:gridCol>
                <a:gridCol w="324036">
                  <a:extLst>
                    <a:ext uri="{9D8B030D-6E8A-4147-A177-3AD203B41FA5}">
                      <a16:colId xmlns:a16="http://schemas.microsoft.com/office/drawing/2014/main" val="20009"/>
                    </a:ext>
                  </a:extLst>
                </a:gridCol>
                <a:gridCol w="324036">
                  <a:extLst>
                    <a:ext uri="{9D8B030D-6E8A-4147-A177-3AD203B41FA5}">
                      <a16:colId xmlns:a16="http://schemas.microsoft.com/office/drawing/2014/main" val="20010"/>
                    </a:ext>
                  </a:extLst>
                </a:gridCol>
                <a:gridCol w="324036">
                  <a:extLst>
                    <a:ext uri="{9D8B030D-6E8A-4147-A177-3AD203B41FA5}">
                      <a16:colId xmlns:a16="http://schemas.microsoft.com/office/drawing/2014/main" val="20011"/>
                    </a:ext>
                  </a:extLst>
                </a:gridCol>
                <a:gridCol w="324036">
                  <a:extLst>
                    <a:ext uri="{9D8B030D-6E8A-4147-A177-3AD203B41FA5}">
                      <a16:colId xmlns:a16="http://schemas.microsoft.com/office/drawing/2014/main" val="20012"/>
                    </a:ext>
                  </a:extLst>
                </a:gridCol>
                <a:gridCol w="324036">
                  <a:extLst>
                    <a:ext uri="{9D8B030D-6E8A-4147-A177-3AD203B41FA5}">
                      <a16:colId xmlns:a16="http://schemas.microsoft.com/office/drawing/2014/main" val="20013"/>
                    </a:ext>
                  </a:extLst>
                </a:gridCol>
                <a:gridCol w="324036">
                  <a:extLst>
                    <a:ext uri="{9D8B030D-6E8A-4147-A177-3AD203B41FA5}">
                      <a16:colId xmlns:a16="http://schemas.microsoft.com/office/drawing/2014/main" val="20014"/>
                    </a:ext>
                  </a:extLst>
                </a:gridCol>
                <a:gridCol w="324036">
                  <a:extLst>
                    <a:ext uri="{9D8B030D-6E8A-4147-A177-3AD203B41FA5}">
                      <a16:colId xmlns:a16="http://schemas.microsoft.com/office/drawing/2014/main" val="20015"/>
                    </a:ext>
                  </a:extLst>
                </a:gridCol>
                <a:gridCol w="324036">
                  <a:extLst>
                    <a:ext uri="{9D8B030D-6E8A-4147-A177-3AD203B41FA5}">
                      <a16:colId xmlns:a16="http://schemas.microsoft.com/office/drawing/2014/main" val="20016"/>
                    </a:ext>
                  </a:extLst>
                </a:gridCol>
                <a:gridCol w="324036">
                  <a:extLst>
                    <a:ext uri="{9D8B030D-6E8A-4147-A177-3AD203B41FA5}">
                      <a16:colId xmlns:a16="http://schemas.microsoft.com/office/drawing/2014/main" val="20017"/>
                    </a:ext>
                  </a:extLst>
                </a:gridCol>
                <a:gridCol w="324036">
                  <a:extLst>
                    <a:ext uri="{9D8B030D-6E8A-4147-A177-3AD203B41FA5}">
                      <a16:colId xmlns:a16="http://schemas.microsoft.com/office/drawing/2014/main" val="20018"/>
                    </a:ext>
                  </a:extLst>
                </a:gridCol>
                <a:gridCol w="324036">
                  <a:extLst>
                    <a:ext uri="{9D8B030D-6E8A-4147-A177-3AD203B41FA5}">
                      <a16:colId xmlns:a16="http://schemas.microsoft.com/office/drawing/2014/main" val="20019"/>
                    </a:ext>
                  </a:extLst>
                </a:gridCol>
                <a:gridCol w="324036">
                  <a:extLst>
                    <a:ext uri="{9D8B030D-6E8A-4147-A177-3AD203B41FA5}">
                      <a16:colId xmlns:a16="http://schemas.microsoft.com/office/drawing/2014/main" val="20020"/>
                    </a:ext>
                  </a:extLst>
                </a:gridCol>
                <a:gridCol w="324036">
                  <a:extLst>
                    <a:ext uri="{9D8B030D-6E8A-4147-A177-3AD203B41FA5}">
                      <a16:colId xmlns:a16="http://schemas.microsoft.com/office/drawing/2014/main" val="20021"/>
                    </a:ext>
                  </a:extLst>
                </a:gridCol>
                <a:gridCol w="324036">
                  <a:extLst>
                    <a:ext uri="{9D8B030D-6E8A-4147-A177-3AD203B41FA5}">
                      <a16:colId xmlns:a16="http://schemas.microsoft.com/office/drawing/2014/main" val="20022"/>
                    </a:ext>
                  </a:extLst>
                </a:gridCol>
                <a:gridCol w="324036">
                  <a:extLst>
                    <a:ext uri="{9D8B030D-6E8A-4147-A177-3AD203B41FA5}">
                      <a16:colId xmlns:a16="http://schemas.microsoft.com/office/drawing/2014/main" val="20023"/>
                    </a:ext>
                  </a:extLst>
                </a:gridCol>
                <a:gridCol w="324036">
                  <a:extLst>
                    <a:ext uri="{9D8B030D-6E8A-4147-A177-3AD203B41FA5}">
                      <a16:colId xmlns:a16="http://schemas.microsoft.com/office/drawing/2014/main" val="20024"/>
                    </a:ext>
                  </a:extLst>
                </a:gridCol>
                <a:gridCol w="324036">
                  <a:extLst>
                    <a:ext uri="{9D8B030D-6E8A-4147-A177-3AD203B41FA5}">
                      <a16:colId xmlns:a16="http://schemas.microsoft.com/office/drawing/2014/main" val="20025"/>
                    </a:ext>
                  </a:extLst>
                </a:gridCol>
                <a:gridCol w="324036">
                  <a:extLst>
                    <a:ext uri="{9D8B030D-6E8A-4147-A177-3AD203B41FA5}">
                      <a16:colId xmlns:a16="http://schemas.microsoft.com/office/drawing/2014/main" val="20026"/>
                    </a:ext>
                  </a:extLst>
                </a:gridCol>
                <a:gridCol w="324036">
                  <a:extLst>
                    <a:ext uri="{9D8B030D-6E8A-4147-A177-3AD203B41FA5}">
                      <a16:colId xmlns:a16="http://schemas.microsoft.com/office/drawing/2014/main" val="20027"/>
                    </a:ext>
                  </a:extLst>
                </a:gridCol>
                <a:gridCol w="324036">
                  <a:extLst>
                    <a:ext uri="{9D8B030D-6E8A-4147-A177-3AD203B41FA5}">
                      <a16:colId xmlns:a16="http://schemas.microsoft.com/office/drawing/2014/main" val="20028"/>
                    </a:ext>
                  </a:extLst>
                </a:gridCol>
                <a:gridCol w="324036">
                  <a:extLst>
                    <a:ext uri="{9D8B030D-6E8A-4147-A177-3AD203B41FA5}">
                      <a16:colId xmlns:a16="http://schemas.microsoft.com/office/drawing/2014/main" val="20029"/>
                    </a:ext>
                  </a:extLst>
                </a:gridCol>
                <a:gridCol w="324036">
                  <a:extLst>
                    <a:ext uri="{9D8B030D-6E8A-4147-A177-3AD203B41FA5}">
                      <a16:colId xmlns:a16="http://schemas.microsoft.com/office/drawing/2014/main" val="20030"/>
                    </a:ext>
                  </a:extLst>
                </a:gridCol>
                <a:gridCol w="324036">
                  <a:extLst>
                    <a:ext uri="{9D8B030D-6E8A-4147-A177-3AD203B41FA5}">
                      <a16:colId xmlns:a16="http://schemas.microsoft.com/office/drawing/2014/main" val="20031"/>
                    </a:ext>
                  </a:extLst>
                </a:gridCol>
              </a:tblGrid>
              <a:tr h="370840">
                <a:tc>
                  <a:txBody>
                    <a:bodyPr/>
                    <a:lstStyle/>
                    <a:p>
                      <a:pPr algn="ctr"/>
                      <a:r>
                        <a:rPr lang="en-US" altLang="zh-CN" sz="1100" b="1" cap="none" spc="0" baseline="0" dirty="0">
                          <a:ln>
                            <a:noFill/>
                          </a:ln>
                          <a:solidFill>
                            <a:schemeClr val="tx1"/>
                          </a:solidFill>
                          <a:effectLst/>
                          <a:latin typeface="Times New Roman" panose="02020603050405020304" pitchFamily="18" charset="0"/>
                        </a:rPr>
                        <a:t>31</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30</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29</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28</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27</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26</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25</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24</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23</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22</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21</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20</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19</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18</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17</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16</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15</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14</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13</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12</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11</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10</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9</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8</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7</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6</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5</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4</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3</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2</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1</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100" b="1" cap="none" spc="0" baseline="0" dirty="0">
                          <a:ln>
                            <a:noFill/>
                          </a:ln>
                          <a:solidFill>
                            <a:schemeClr val="tx1"/>
                          </a:solidFill>
                          <a:effectLst/>
                          <a:latin typeface="Times New Roman" panose="02020603050405020304" pitchFamily="18" charset="0"/>
                        </a:rPr>
                        <a:t>0</a:t>
                      </a:r>
                      <a:endParaRPr lang="zh-CN" altLang="en-US" sz="11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altLang="zh-CN" sz="1600" b="1" cap="none" spc="0" baseline="0" dirty="0">
                          <a:ln>
                            <a:noFill/>
                          </a:ln>
                          <a:solidFill>
                            <a:schemeClr val="tx1"/>
                          </a:solidFill>
                          <a:effectLst/>
                          <a:latin typeface="Times New Roman" panose="02020603050405020304" pitchFamily="18" charset="0"/>
                        </a:rPr>
                        <a:t>S</a:t>
                      </a:r>
                      <a:endParaRPr lang="zh-CN" altLang="en-US" sz="16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8">
                  <a:txBody>
                    <a:bodyPr/>
                    <a:lstStyle/>
                    <a:p>
                      <a:pPr algn="ctr"/>
                      <a:r>
                        <a:rPr lang="en-US" altLang="zh-CN" sz="1600" b="1" cap="none" spc="0" baseline="0" dirty="0">
                          <a:ln>
                            <a:noFill/>
                          </a:ln>
                          <a:solidFill>
                            <a:schemeClr val="tx1"/>
                          </a:solidFill>
                          <a:effectLst/>
                          <a:latin typeface="Times New Roman" panose="02020603050405020304" pitchFamily="18" charset="0"/>
                        </a:rPr>
                        <a:t>Exponent</a:t>
                      </a:r>
                      <a:endParaRPr lang="zh-CN" altLang="en-US" sz="16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3">
                  <a:txBody>
                    <a:bodyPr/>
                    <a:lstStyle/>
                    <a:p>
                      <a:pPr algn="ctr"/>
                      <a:r>
                        <a:rPr lang="en-US" altLang="zh-CN" sz="1600" b="1" cap="none" spc="0" baseline="0" dirty="0">
                          <a:ln>
                            <a:noFill/>
                          </a:ln>
                          <a:solidFill>
                            <a:schemeClr val="tx1"/>
                          </a:solidFill>
                          <a:effectLst/>
                          <a:latin typeface="Times New Roman" panose="02020603050405020304" pitchFamily="18" charset="0"/>
                        </a:rPr>
                        <a:t>Fraction</a:t>
                      </a:r>
                      <a:endParaRPr lang="zh-CN" altLang="en-US" sz="1600" b="1"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pSp>
        <p:nvGrpSpPr>
          <p:cNvPr id="6" name="组 5"/>
          <p:cNvGrpSpPr/>
          <p:nvPr/>
        </p:nvGrpSpPr>
        <p:grpSpPr>
          <a:xfrm>
            <a:off x="3790950" y="5282624"/>
            <a:ext cx="3744416" cy="810672"/>
            <a:chOff x="3790950" y="5138725"/>
            <a:chExt cx="3744416" cy="810672"/>
          </a:xfrm>
        </p:grpSpPr>
        <p:sp>
          <p:nvSpPr>
            <p:cNvPr id="10" name="TextBox 9"/>
            <p:cNvSpPr txBox="1"/>
            <p:nvPr/>
          </p:nvSpPr>
          <p:spPr>
            <a:xfrm>
              <a:off x="3790950" y="5157192"/>
              <a:ext cx="3744416" cy="792205"/>
            </a:xfrm>
            <a:prstGeom prst="rect">
              <a:avLst/>
            </a:prstGeom>
            <a:noFill/>
            <a:ln w="28575">
              <a:solidFill>
                <a:srgbClr val="FF8601"/>
              </a:solidFill>
            </a:ln>
          </p:spPr>
          <p:txBody>
            <a:bodyPr wrap="square" lIns="0" tIns="0" rIns="0" bIns="0" rtlCol="0" anchor="ctr" anchorCtr="0">
              <a:noAutofit/>
            </a:bodyPr>
            <a:lstStyle/>
            <a:p>
              <a:endParaRPr lang="zh-CN" altLang="en-US" sz="3600" baseline="30000" dirty="0">
                <a:ln>
                  <a:solidFill>
                    <a:schemeClr val="tx1"/>
                  </a:solidFill>
                </a:ln>
                <a:solidFill>
                  <a:srgbClr val="005BE2"/>
                </a:solidFill>
                <a:latin typeface="+mj-ea"/>
                <a:ea typeface="+mj-ea"/>
              </a:endParaRPr>
            </a:p>
          </p:txBody>
        </p:sp>
        <p:sp>
          <p:nvSpPr>
            <p:cNvPr id="4" name="矩形 3"/>
            <p:cNvSpPr/>
            <p:nvPr/>
          </p:nvSpPr>
          <p:spPr>
            <a:xfrm>
              <a:off x="4444343" y="5138725"/>
              <a:ext cx="2587892" cy="738664"/>
            </a:xfrm>
            <a:prstGeom prst="rect">
              <a:avLst/>
            </a:prstGeom>
          </p:spPr>
          <p:txBody>
            <a:bodyPr wrap="none">
              <a:spAutoFit/>
            </a:bodyPr>
            <a:lstStyle/>
            <a:p>
              <a:r>
                <a:rPr lang="en-US" altLang="zh-CN" dirty="0">
                  <a:ln>
                    <a:solidFill>
                      <a:schemeClr val="tx1"/>
                    </a:solidFill>
                  </a:ln>
                  <a:solidFill>
                    <a:srgbClr val="005BE2"/>
                  </a:solidFill>
                  <a:latin typeface="+mj-ea"/>
                </a:rPr>
                <a:t>-1.01101</a:t>
              </a:r>
              <a:r>
                <a:rPr lang="en-US" altLang="zh-CN" baseline="-25000" dirty="0">
                  <a:ln>
                    <a:solidFill>
                      <a:schemeClr val="tx1"/>
                    </a:solidFill>
                  </a:ln>
                  <a:solidFill>
                    <a:srgbClr val="005BE2"/>
                  </a:solidFill>
                  <a:latin typeface="+mj-ea"/>
                </a:rPr>
                <a:t>2</a:t>
              </a:r>
              <a:r>
                <a:rPr lang="en-US" altLang="zh-CN" dirty="0">
                  <a:ln>
                    <a:solidFill>
                      <a:schemeClr val="tx1"/>
                    </a:solidFill>
                  </a:ln>
                  <a:solidFill>
                    <a:srgbClr val="005BE2"/>
                  </a:solidFill>
                  <a:latin typeface="+mj-ea"/>
                </a:rPr>
                <a:t>×2</a:t>
              </a:r>
              <a:r>
                <a:rPr lang="en-US" altLang="zh-CN" baseline="30000" dirty="0">
                  <a:ln>
                    <a:solidFill>
                      <a:schemeClr val="tx1"/>
                    </a:solidFill>
                  </a:ln>
                  <a:solidFill>
                    <a:srgbClr val="005BE2"/>
                  </a:solidFill>
                  <a:latin typeface="+mj-ea"/>
                </a:rPr>
                <a:t>10</a:t>
              </a:r>
              <a:endParaRPr lang="zh-CN" altLang="en-US" baseline="30000" dirty="0">
                <a:ln>
                  <a:solidFill>
                    <a:schemeClr val="tx1"/>
                  </a:solidFill>
                </a:ln>
                <a:solidFill>
                  <a:srgbClr val="005BE2"/>
                </a:solidFill>
                <a:latin typeface="+mj-ea"/>
              </a:endParaRPr>
            </a:p>
          </p:txBody>
        </p:sp>
      </p:grpSp>
      <p:cxnSp>
        <p:nvCxnSpPr>
          <p:cNvPr id="9"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1" name="Picture 4" descr="E:\学校\2012110922144630394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13528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Placeholder 5"/>
          <p:cNvSpPr>
            <a:spLocks noGrp="1" noChangeArrowheads="1"/>
          </p:cNvSpPr>
          <p:nvPr/>
        </p:nvSpPr>
        <p:spPr bwMode="auto">
          <a:xfrm>
            <a:off x="3828256" y="1844676"/>
            <a:ext cx="48720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spcBef>
                <a:spcPct val="30000"/>
              </a:spcBef>
              <a:buFont typeface="Arial" charset="0"/>
              <a:buNone/>
            </a:pPr>
            <a:r>
              <a:rPr lang="zh-CN" altLang="en-US" sz="4800">
                <a:latin typeface="微软雅黑" charset="-122"/>
                <a:ea typeface="微软雅黑" charset="-122"/>
              </a:rPr>
              <a:t>谢  谢！</a:t>
            </a:r>
          </a:p>
        </p:txBody>
      </p:sp>
      <p:pic>
        <p:nvPicPr>
          <p:cNvPr id="86018"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 y="3681028"/>
            <a:ext cx="4255058" cy="274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19"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476" y="3681026"/>
            <a:ext cx="4139943" cy="27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0"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9419" y="3681026"/>
            <a:ext cx="3763204" cy="27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93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浮点数的表示</a:t>
            </a:r>
          </a:p>
        </p:txBody>
      </p:sp>
      <p:sp>
        <p:nvSpPr>
          <p:cNvPr id="3" name="内容占位符 2"/>
          <p:cNvSpPr>
            <a:spLocks noGrp="1"/>
          </p:cNvSpPr>
          <p:nvPr>
            <p:ph idx="1"/>
          </p:nvPr>
        </p:nvSpPr>
        <p:spPr/>
        <p:txBody>
          <a:bodyPr/>
          <a:lstStyle/>
          <a:p>
            <a:r>
              <a:rPr lang="en-US" altLang="zh-CN" b="1" dirty="0">
                <a:solidFill>
                  <a:srgbClr val="005BE2"/>
                </a:solidFill>
                <a:latin typeface="+mj-ea"/>
                <a:ea typeface="+mj-ea"/>
              </a:rPr>
              <a:t>IEEE 754</a:t>
            </a:r>
            <a:r>
              <a:rPr lang="zh-CN" altLang="en-US" b="1" dirty="0">
                <a:solidFill>
                  <a:srgbClr val="005BE2"/>
                </a:solidFill>
                <a:latin typeface="+mj-ea"/>
                <a:ea typeface="+mj-ea"/>
              </a:rPr>
              <a:t>单精度表示</a:t>
            </a:r>
            <a:endParaRPr lang="en-US" altLang="zh-CN" b="1" dirty="0">
              <a:solidFill>
                <a:srgbClr val="005BE2"/>
              </a:solidFill>
              <a:latin typeface="+mj-ea"/>
              <a:ea typeface="+mj-ea"/>
            </a:endParaRPr>
          </a:p>
          <a:p>
            <a:endParaRPr lang="en-US" altLang="zh-CN" dirty="0"/>
          </a:p>
          <a:p>
            <a:endParaRPr lang="en-US" altLang="zh-CN" dirty="0"/>
          </a:p>
          <a:p>
            <a:pPr marL="0" indent="0">
              <a:buNone/>
            </a:pPr>
            <a:endParaRPr lang="zh-CN" altLang="en-US" dirty="0"/>
          </a:p>
          <a:p>
            <a:endParaRPr lang="zh-CN" altLang="en-US" dirty="0"/>
          </a:p>
        </p:txBody>
      </p:sp>
      <p:graphicFrame>
        <p:nvGraphicFramePr>
          <p:cNvPr id="5" name="对象 4"/>
          <p:cNvGraphicFramePr>
            <a:graphicFrameLocks noChangeAspect="1"/>
          </p:cNvGraphicFramePr>
          <p:nvPr/>
        </p:nvGraphicFramePr>
        <p:xfrm>
          <a:off x="5591150" y="980728"/>
          <a:ext cx="6205537" cy="863600"/>
        </p:xfrm>
        <a:graphic>
          <a:graphicData uri="http://schemas.openxmlformats.org/presentationml/2006/ole">
            <mc:AlternateContent xmlns:mc="http://schemas.openxmlformats.org/markup-compatibility/2006">
              <mc:Choice xmlns:v="urn:schemas-microsoft-com:vml" Requires="v">
                <p:oleObj name="Equation" r:id="rId3" imgW="2006280" imgH="279360" progId="Equation.DSMT4">
                  <p:embed/>
                </p:oleObj>
              </mc:Choice>
              <mc:Fallback>
                <p:oleObj name="Equation" r:id="rId3" imgW="2006280" imgH="279360" progId="Equation.DSMT4">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150" y="980728"/>
                        <a:ext cx="6205537" cy="863600"/>
                      </a:xfrm>
                      <a:prstGeom prst="rect">
                        <a:avLst/>
                      </a:prstGeom>
                      <a:solidFill>
                        <a:srgbClr val="FFC000"/>
                      </a:solidFill>
                      <a:ln w="28575">
                        <a:solidFill>
                          <a:schemeClr val="tx1"/>
                        </a:solidFill>
                      </a:ln>
                    </p:spPr>
                  </p:pic>
                </p:oleObj>
              </mc:Fallback>
            </mc:AlternateContent>
          </a:graphicData>
        </a:graphic>
      </p:graphicFrame>
      <p:graphicFrame>
        <p:nvGraphicFramePr>
          <p:cNvPr id="7" name="表格 6"/>
          <p:cNvGraphicFramePr>
            <a:graphicFrameLocks noGrp="1"/>
          </p:cNvGraphicFramePr>
          <p:nvPr/>
        </p:nvGraphicFramePr>
        <p:xfrm>
          <a:off x="202862" y="2149314"/>
          <a:ext cx="11593824" cy="1036320"/>
        </p:xfrm>
        <a:graphic>
          <a:graphicData uri="http://schemas.openxmlformats.org/drawingml/2006/table">
            <a:tbl>
              <a:tblPr firstRow="1" bandRow="1">
                <a:tableStyleId>{5C22544A-7EE6-4342-B048-85BDC9FD1C3A}</a:tableStyleId>
              </a:tblPr>
              <a:tblGrid>
                <a:gridCol w="362307">
                  <a:extLst>
                    <a:ext uri="{9D8B030D-6E8A-4147-A177-3AD203B41FA5}">
                      <a16:colId xmlns:a16="http://schemas.microsoft.com/office/drawing/2014/main" val="20000"/>
                    </a:ext>
                  </a:extLst>
                </a:gridCol>
                <a:gridCol w="362307">
                  <a:extLst>
                    <a:ext uri="{9D8B030D-6E8A-4147-A177-3AD203B41FA5}">
                      <a16:colId xmlns:a16="http://schemas.microsoft.com/office/drawing/2014/main" val="20001"/>
                    </a:ext>
                  </a:extLst>
                </a:gridCol>
                <a:gridCol w="362307">
                  <a:extLst>
                    <a:ext uri="{9D8B030D-6E8A-4147-A177-3AD203B41FA5}">
                      <a16:colId xmlns:a16="http://schemas.microsoft.com/office/drawing/2014/main" val="20002"/>
                    </a:ext>
                  </a:extLst>
                </a:gridCol>
                <a:gridCol w="362307">
                  <a:extLst>
                    <a:ext uri="{9D8B030D-6E8A-4147-A177-3AD203B41FA5}">
                      <a16:colId xmlns:a16="http://schemas.microsoft.com/office/drawing/2014/main" val="20003"/>
                    </a:ext>
                  </a:extLst>
                </a:gridCol>
                <a:gridCol w="362307">
                  <a:extLst>
                    <a:ext uri="{9D8B030D-6E8A-4147-A177-3AD203B41FA5}">
                      <a16:colId xmlns:a16="http://schemas.microsoft.com/office/drawing/2014/main" val="20004"/>
                    </a:ext>
                  </a:extLst>
                </a:gridCol>
                <a:gridCol w="362307">
                  <a:extLst>
                    <a:ext uri="{9D8B030D-6E8A-4147-A177-3AD203B41FA5}">
                      <a16:colId xmlns:a16="http://schemas.microsoft.com/office/drawing/2014/main" val="20005"/>
                    </a:ext>
                  </a:extLst>
                </a:gridCol>
                <a:gridCol w="362307">
                  <a:extLst>
                    <a:ext uri="{9D8B030D-6E8A-4147-A177-3AD203B41FA5}">
                      <a16:colId xmlns:a16="http://schemas.microsoft.com/office/drawing/2014/main" val="20006"/>
                    </a:ext>
                  </a:extLst>
                </a:gridCol>
                <a:gridCol w="362307">
                  <a:extLst>
                    <a:ext uri="{9D8B030D-6E8A-4147-A177-3AD203B41FA5}">
                      <a16:colId xmlns:a16="http://schemas.microsoft.com/office/drawing/2014/main" val="20007"/>
                    </a:ext>
                  </a:extLst>
                </a:gridCol>
                <a:gridCol w="362307">
                  <a:extLst>
                    <a:ext uri="{9D8B030D-6E8A-4147-A177-3AD203B41FA5}">
                      <a16:colId xmlns:a16="http://schemas.microsoft.com/office/drawing/2014/main" val="20008"/>
                    </a:ext>
                  </a:extLst>
                </a:gridCol>
                <a:gridCol w="362307">
                  <a:extLst>
                    <a:ext uri="{9D8B030D-6E8A-4147-A177-3AD203B41FA5}">
                      <a16:colId xmlns:a16="http://schemas.microsoft.com/office/drawing/2014/main" val="20009"/>
                    </a:ext>
                  </a:extLst>
                </a:gridCol>
                <a:gridCol w="362307">
                  <a:extLst>
                    <a:ext uri="{9D8B030D-6E8A-4147-A177-3AD203B41FA5}">
                      <a16:colId xmlns:a16="http://schemas.microsoft.com/office/drawing/2014/main" val="20010"/>
                    </a:ext>
                  </a:extLst>
                </a:gridCol>
                <a:gridCol w="362307">
                  <a:extLst>
                    <a:ext uri="{9D8B030D-6E8A-4147-A177-3AD203B41FA5}">
                      <a16:colId xmlns:a16="http://schemas.microsoft.com/office/drawing/2014/main" val="20011"/>
                    </a:ext>
                  </a:extLst>
                </a:gridCol>
                <a:gridCol w="362307">
                  <a:extLst>
                    <a:ext uri="{9D8B030D-6E8A-4147-A177-3AD203B41FA5}">
                      <a16:colId xmlns:a16="http://schemas.microsoft.com/office/drawing/2014/main" val="20012"/>
                    </a:ext>
                  </a:extLst>
                </a:gridCol>
                <a:gridCol w="362307">
                  <a:extLst>
                    <a:ext uri="{9D8B030D-6E8A-4147-A177-3AD203B41FA5}">
                      <a16:colId xmlns:a16="http://schemas.microsoft.com/office/drawing/2014/main" val="20013"/>
                    </a:ext>
                  </a:extLst>
                </a:gridCol>
                <a:gridCol w="362307">
                  <a:extLst>
                    <a:ext uri="{9D8B030D-6E8A-4147-A177-3AD203B41FA5}">
                      <a16:colId xmlns:a16="http://schemas.microsoft.com/office/drawing/2014/main" val="20014"/>
                    </a:ext>
                  </a:extLst>
                </a:gridCol>
                <a:gridCol w="362307">
                  <a:extLst>
                    <a:ext uri="{9D8B030D-6E8A-4147-A177-3AD203B41FA5}">
                      <a16:colId xmlns:a16="http://schemas.microsoft.com/office/drawing/2014/main" val="20015"/>
                    </a:ext>
                  </a:extLst>
                </a:gridCol>
                <a:gridCol w="362307">
                  <a:extLst>
                    <a:ext uri="{9D8B030D-6E8A-4147-A177-3AD203B41FA5}">
                      <a16:colId xmlns:a16="http://schemas.microsoft.com/office/drawing/2014/main" val="20016"/>
                    </a:ext>
                  </a:extLst>
                </a:gridCol>
                <a:gridCol w="362307">
                  <a:extLst>
                    <a:ext uri="{9D8B030D-6E8A-4147-A177-3AD203B41FA5}">
                      <a16:colId xmlns:a16="http://schemas.microsoft.com/office/drawing/2014/main" val="20017"/>
                    </a:ext>
                  </a:extLst>
                </a:gridCol>
                <a:gridCol w="362307">
                  <a:extLst>
                    <a:ext uri="{9D8B030D-6E8A-4147-A177-3AD203B41FA5}">
                      <a16:colId xmlns:a16="http://schemas.microsoft.com/office/drawing/2014/main" val="20018"/>
                    </a:ext>
                  </a:extLst>
                </a:gridCol>
                <a:gridCol w="362307">
                  <a:extLst>
                    <a:ext uri="{9D8B030D-6E8A-4147-A177-3AD203B41FA5}">
                      <a16:colId xmlns:a16="http://schemas.microsoft.com/office/drawing/2014/main" val="20019"/>
                    </a:ext>
                  </a:extLst>
                </a:gridCol>
                <a:gridCol w="362307">
                  <a:extLst>
                    <a:ext uri="{9D8B030D-6E8A-4147-A177-3AD203B41FA5}">
                      <a16:colId xmlns:a16="http://schemas.microsoft.com/office/drawing/2014/main" val="20020"/>
                    </a:ext>
                  </a:extLst>
                </a:gridCol>
                <a:gridCol w="362307">
                  <a:extLst>
                    <a:ext uri="{9D8B030D-6E8A-4147-A177-3AD203B41FA5}">
                      <a16:colId xmlns:a16="http://schemas.microsoft.com/office/drawing/2014/main" val="20021"/>
                    </a:ext>
                  </a:extLst>
                </a:gridCol>
                <a:gridCol w="362307">
                  <a:extLst>
                    <a:ext uri="{9D8B030D-6E8A-4147-A177-3AD203B41FA5}">
                      <a16:colId xmlns:a16="http://schemas.microsoft.com/office/drawing/2014/main" val="20022"/>
                    </a:ext>
                  </a:extLst>
                </a:gridCol>
                <a:gridCol w="362307">
                  <a:extLst>
                    <a:ext uri="{9D8B030D-6E8A-4147-A177-3AD203B41FA5}">
                      <a16:colId xmlns:a16="http://schemas.microsoft.com/office/drawing/2014/main" val="20023"/>
                    </a:ext>
                  </a:extLst>
                </a:gridCol>
                <a:gridCol w="362307">
                  <a:extLst>
                    <a:ext uri="{9D8B030D-6E8A-4147-A177-3AD203B41FA5}">
                      <a16:colId xmlns:a16="http://schemas.microsoft.com/office/drawing/2014/main" val="20024"/>
                    </a:ext>
                  </a:extLst>
                </a:gridCol>
                <a:gridCol w="362307">
                  <a:extLst>
                    <a:ext uri="{9D8B030D-6E8A-4147-A177-3AD203B41FA5}">
                      <a16:colId xmlns:a16="http://schemas.microsoft.com/office/drawing/2014/main" val="20025"/>
                    </a:ext>
                  </a:extLst>
                </a:gridCol>
                <a:gridCol w="362307">
                  <a:extLst>
                    <a:ext uri="{9D8B030D-6E8A-4147-A177-3AD203B41FA5}">
                      <a16:colId xmlns:a16="http://schemas.microsoft.com/office/drawing/2014/main" val="20026"/>
                    </a:ext>
                  </a:extLst>
                </a:gridCol>
                <a:gridCol w="362307">
                  <a:extLst>
                    <a:ext uri="{9D8B030D-6E8A-4147-A177-3AD203B41FA5}">
                      <a16:colId xmlns:a16="http://schemas.microsoft.com/office/drawing/2014/main" val="20027"/>
                    </a:ext>
                  </a:extLst>
                </a:gridCol>
                <a:gridCol w="362307">
                  <a:extLst>
                    <a:ext uri="{9D8B030D-6E8A-4147-A177-3AD203B41FA5}">
                      <a16:colId xmlns:a16="http://schemas.microsoft.com/office/drawing/2014/main" val="20028"/>
                    </a:ext>
                  </a:extLst>
                </a:gridCol>
                <a:gridCol w="362307">
                  <a:extLst>
                    <a:ext uri="{9D8B030D-6E8A-4147-A177-3AD203B41FA5}">
                      <a16:colId xmlns:a16="http://schemas.microsoft.com/office/drawing/2014/main" val="20029"/>
                    </a:ext>
                  </a:extLst>
                </a:gridCol>
                <a:gridCol w="362307">
                  <a:extLst>
                    <a:ext uri="{9D8B030D-6E8A-4147-A177-3AD203B41FA5}">
                      <a16:colId xmlns:a16="http://schemas.microsoft.com/office/drawing/2014/main" val="20030"/>
                    </a:ext>
                  </a:extLst>
                </a:gridCol>
                <a:gridCol w="362307">
                  <a:extLst>
                    <a:ext uri="{9D8B030D-6E8A-4147-A177-3AD203B41FA5}">
                      <a16:colId xmlns:a16="http://schemas.microsoft.com/office/drawing/2014/main" val="20031"/>
                    </a:ext>
                  </a:extLst>
                </a:gridCol>
              </a:tblGrid>
              <a:tr h="527631">
                <a:tc>
                  <a:txBody>
                    <a:bodyPr/>
                    <a:lstStyle/>
                    <a:p>
                      <a:pPr algn="ctr"/>
                      <a:r>
                        <a:rPr lang="en-US" altLang="zh-CN" sz="1600" b="1" cap="none" spc="0" baseline="0" dirty="0">
                          <a:ln>
                            <a:noFill/>
                          </a:ln>
                          <a:solidFill>
                            <a:schemeClr val="tx1"/>
                          </a:solidFill>
                          <a:effectLst/>
                          <a:latin typeface="+mn-ea"/>
                          <a:ea typeface="+mn-ea"/>
                        </a:rPr>
                        <a:t>31</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30</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29</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28</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27</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26</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25</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24</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23</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22</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21</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20</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19</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18</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17</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16</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15</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14</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13</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12</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11</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10</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9</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8</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7</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6</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5</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4</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3</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2</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1</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cap="none" spc="0" baseline="0" dirty="0">
                          <a:ln>
                            <a:noFill/>
                          </a:ln>
                          <a:solidFill>
                            <a:schemeClr val="tx1"/>
                          </a:solidFill>
                          <a:effectLst/>
                          <a:latin typeface="+mn-ea"/>
                          <a:ea typeface="+mn-ea"/>
                        </a:rPr>
                        <a:t>0</a:t>
                      </a:r>
                      <a:endParaRPr lang="zh-CN" altLang="en-US" sz="16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427967">
                <a:tc>
                  <a:txBody>
                    <a:bodyPr/>
                    <a:lstStyle/>
                    <a:p>
                      <a:pPr algn="ctr"/>
                      <a:r>
                        <a:rPr lang="en-US" altLang="zh-CN" sz="2400" b="1" cap="none" spc="0" baseline="0" dirty="0">
                          <a:ln>
                            <a:noFill/>
                          </a:ln>
                          <a:solidFill>
                            <a:srgbClr val="FF0000"/>
                          </a:solidFill>
                          <a:effectLst/>
                          <a:latin typeface="+mn-ea"/>
                          <a:ea typeface="+mn-ea"/>
                        </a:rPr>
                        <a:t>1</a:t>
                      </a:r>
                      <a:endParaRPr lang="zh-CN" altLang="en-US" sz="2400" b="1" cap="none" spc="0" baseline="0" dirty="0">
                        <a:ln>
                          <a:noFill/>
                        </a:ln>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gridSpan="8">
                  <a:txBody>
                    <a:bodyPr/>
                    <a:lstStyle/>
                    <a:p>
                      <a:pPr algn="ctr"/>
                      <a:r>
                        <a:rPr lang="en-US" altLang="zh-CN" sz="2400" b="1" cap="none" spc="0" baseline="0" dirty="0">
                          <a:ln>
                            <a:noFill/>
                          </a:ln>
                          <a:solidFill>
                            <a:schemeClr val="tx1"/>
                          </a:solidFill>
                          <a:effectLst/>
                          <a:latin typeface="+mn-ea"/>
                          <a:ea typeface="+mn-ea"/>
                        </a:rPr>
                        <a:t>Exponent</a:t>
                      </a:r>
                      <a:endParaRPr lang="zh-CN" altLang="en-US" sz="2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3">
                  <a:txBody>
                    <a:bodyPr/>
                    <a:lstStyle/>
                    <a:p>
                      <a:pPr algn="ctr"/>
                      <a:r>
                        <a:rPr lang="en-US" altLang="zh-CN" sz="2400" b="1" cap="none" spc="0" baseline="0" dirty="0">
                          <a:ln>
                            <a:noFill/>
                          </a:ln>
                          <a:solidFill>
                            <a:schemeClr val="tx1"/>
                          </a:solidFill>
                          <a:effectLst/>
                          <a:latin typeface="+mn-ea"/>
                          <a:ea typeface="+mn-ea"/>
                        </a:rPr>
                        <a:t>Fraction</a:t>
                      </a:r>
                      <a:endParaRPr lang="zh-CN" altLang="en-US" sz="2400" b="1" cap="none" spc="0" baseline="0" dirty="0">
                        <a:ln>
                          <a:noFill/>
                        </a:ln>
                        <a:solidFill>
                          <a:schemeClr val="tx1"/>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b="0" cap="none" spc="0" baseline="0" dirty="0">
                        <a:ln>
                          <a:noFill/>
                        </a:ln>
                        <a:solidFill>
                          <a:schemeClr val="tx1"/>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pSp>
        <p:nvGrpSpPr>
          <p:cNvPr id="8" name="组 7"/>
          <p:cNvGrpSpPr/>
          <p:nvPr/>
        </p:nvGrpSpPr>
        <p:grpSpPr>
          <a:xfrm>
            <a:off x="3790950" y="5282624"/>
            <a:ext cx="3744416" cy="810672"/>
            <a:chOff x="3790950" y="5138725"/>
            <a:chExt cx="3744416" cy="810672"/>
          </a:xfrm>
        </p:grpSpPr>
        <p:sp>
          <p:nvSpPr>
            <p:cNvPr id="9" name="TextBox 9"/>
            <p:cNvSpPr txBox="1"/>
            <p:nvPr/>
          </p:nvSpPr>
          <p:spPr>
            <a:xfrm>
              <a:off x="3790950" y="5157192"/>
              <a:ext cx="3744416" cy="792205"/>
            </a:xfrm>
            <a:prstGeom prst="rect">
              <a:avLst/>
            </a:prstGeom>
            <a:noFill/>
            <a:ln w="28575">
              <a:solidFill>
                <a:srgbClr val="FF8601"/>
              </a:solidFill>
            </a:ln>
          </p:spPr>
          <p:txBody>
            <a:bodyPr wrap="square" lIns="0" tIns="0" rIns="0" bIns="0" rtlCol="0" anchor="ctr" anchorCtr="0">
              <a:noAutofit/>
            </a:bodyPr>
            <a:lstStyle/>
            <a:p>
              <a:endParaRPr lang="zh-CN" altLang="en-US" sz="3600" baseline="30000" dirty="0">
                <a:ln>
                  <a:solidFill>
                    <a:schemeClr val="tx1"/>
                  </a:solidFill>
                </a:ln>
                <a:solidFill>
                  <a:srgbClr val="005BE2"/>
                </a:solidFill>
                <a:latin typeface="+mj-ea"/>
                <a:ea typeface="+mj-ea"/>
              </a:endParaRPr>
            </a:p>
          </p:txBody>
        </p:sp>
        <p:sp>
          <p:nvSpPr>
            <p:cNvPr id="11" name="矩形 10"/>
            <p:cNvSpPr/>
            <p:nvPr/>
          </p:nvSpPr>
          <p:spPr>
            <a:xfrm>
              <a:off x="4444343" y="5138725"/>
              <a:ext cx="2587892" cy="738664"/>
            </a:xfrm>
            <a:prstGeom prst="rect">
              <a:avLst/>
            </a:prstGeom>
          </p:spPr>
          <p:txBody>
            <a:bodyPr wrap="none">
              <a:spAutoFit/>
            </a:bodyPr>
            <a:lstStyle/>
            <a:p>
              <a:r>
                <a:rPr lang="en-US" altLang="zh-CN" dirty="0">
                  <a:ln>
                    <a:solidFill>
                      <a:schemeClr val="tx1"/>
                    </a:solidFill>
                  </a:ln>
                  <a:solidFill>
                    <a:srgbClr val="FF0000"/>
                  </a:solidFill>
                  <a:latin typeface="+mj-ea"/>
                </a:rPr>
                <a:t>-</a:t>
              </a:r>
              <a:r>
                <a:rPr lang="en-US" altLang="zh-CN" dirty="0">
                  <a:ln>
                    <a:solidFill>
                      <a:schemeClr val="tx1"/>
                    </a:solidFill>
                  </a:ln>
                  <a:solidFill>
                    <a:srgbClr val="005BE2"/>
                  </a:solidFill>
                  <a:latin typeface="+mj-ea"/>
                </a:rPr>
                <a:t>1.01101</a:t>
              </a:r>
              <a:r>
                <a:rPr lang="en-US" altLang="zh-CN" baseline="-25000" dirty="0">
                  <a:ln>
                    <a:solidFill>
                      <a:schemeClr val="tx1"/>
                    </a:solidFill>
                  </a:ln>
                  <a:solidFill>
                    <a:srgbClr val="005BE2"/>
                  </a:solidFill>
                  <a:latin typeface="+mj-ea"/>
                </a:rPr>
                <a:t>2</a:t>
              </a:r>
              <a:r>
                <a:rPr lang="en-US" altLang="zh-CN" dirty="0">
                  <a:ln>
                    <a:solidFill>
                      <a:schemeClr val="tx1"/>
                    </a:solidFill>
                  </a:ln>
                  <a:solidFill>
                    <a:srgbClr val="005BE2"/>
                  </a:solidFill>
                  <a:latin typeface="+mj-ea"/>
                </a:rPr>
                <a:t>×2</a:t>
              </a:r>
              <a:r>
                <a:rPr lang="en-US" altLang="zh-CN" baseline="30000" dirty="0">
                  <a:ln>
                    <a:solidFill>
                      <a:schemeClr val="tx1"/>
                    </a:solidFill>
                  </a:ln>
                  <a:solidFill>
                    <a:srgbClr val="005BE2"/>
                  </a:solidFill>
                  <a:latin typeface="+mj-ea"/>
                </a:rPr>
                <a:t>10</a:t>
              </a:r>
              <a:endParaRPr lang="zh-CN" altLang="en-US" baseline="30000" dirty="0">
                <a:ln>
                  <a:solidFill>
                    <a:schemeClr val="tx1"/>
                  </a:solidFill>
                </a:ln>
                <a:solidFill>
                  <a:srgbClr val="005BE2"/>
                </a:solidFill>
                <a:latin typeface="+mj-ea"/>
              </a:endParaRPr>
            </a:p>
          </p:txBody>
        </p:sp>
      </p:grpSp>
      <p:sp>
        <p:nvSpPr>
          <p:cNvPr id="10" name="矩形 9"/>
          <p:cNvSpPr/>
          <p:nvPr/>
        </p:nvSpPr>
        <p:spPr>
          <a:xfrm>
            <a:off x="4439042" y="5425609"/>
            <a:ext cx="180000" cy="5956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9"/>
          <p:cNvCxnSpPr/>
          <p:nvPr/>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3" name="Picture 4" descr="E:\学校\2012110922144630394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58957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chor="ctr" anchorCtr="0">
        <a:spAutoFit/>
      </a:bodyPr>
      <a:lstStyle>
        <a:defPPr>
          <a:defRPr sz="3600" dirty="0">
            <a:ln>
              <a:solidFill>
                <a:schemeClr val="tx1"/>
              </a:solidFill>
            </a:ln>
            <a:solidFill>
              <a:srgbClr val="005BE2"/>
            </a:solidFill>
            <a:latin typeface="+mj-ea"/>
            <a:ea typeface="+mj-ea"/>
          </a:defRPr>
        </a:defPPr>
      </a:lstStyle>
    </a:txDef>
  </a:objectDefaults>
  <a:extraClrScheme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chor="ctr" anchorCtr="0">
        <a:spAutoFit/>
      </a:bodyPr>
      <a:lstStyle>
        <a:defPPr>
          <a:defRPr sz="3600" dirty="0">
            <a:ln>
              <a:solidFill>
                <a:schemeClr val="tx1"/>
              </a:solidFill>
            </a:ln>
            <a:solidFill>
              <a:srgbClr val="005BE2"/>
            </a:solidFill>
            <a:latin typeface="+mj-ea"/>
            <a:ea typeface="+mj-ea"/>
          </a:defRPr>
        </a:defPPr>
      </a:lstStyle>
    </a:txDef>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《卫星导航定位导论》 20100913</Template>
  <TotalTime>32995</TotalTime>
  <Words>6012</Words>
  <Application>Microsoft Office PowerPoint</Application>
  <PresentationFormat>自定义</PresentationFormat>
  <Paragraphs>1364</Paragraphs>
  <Slides>80</Slides>
  <Notes>73</Notes>
  <HiddenSlides>0</HiddenSlides>
  <MMClips>0</MMClips>
  <ScaleCrop>false</ScaleCrop>
  <HeadingPairs>
    <vt:vector size="8" baseType="variant">
      <vt:variant>
        <vt:lpstr>已用的字体</vt:lpstr>
      </vt:variant>
      <vt:variant>
        <vt:i4>18</vt:i4>
      </vt:variant>
      <vt:variant>
        <vt:lpstr>主题</vt:lpstr>
      </vt:variant>
      <vt:variant>
        <vt:i4>3</vt:i4>
      </vt:variant>
      <vt:variant>
        <vt:lpstr>嵌入 OLE 服务器</vt:lpstr>
      </vt:variant>
      <vt:variant>
        <vt:i4>2</vt:i4>
      </vt:variant>
      <vt:variant>
        <vt:lpstr>幻灯片标题</vt:lpstr>
      </vt:variant>
      <vt:variant>
        <vt:i4>80</vt:i4>
      </vt:variant>
    </vt:vector>
  </HeadingPairs>
  <TitlesOfParts>
    <vt:vector size="103" baseType="lpstr">
      <vt:lpstr>HanziPen SC</vt:lpstr>
      <vt:lpstr>Lantinghei SC Demibold</vt:lpstr>
      <vt:lpstr>Monotype Sorts</vt:lpstr>
      <vt:lpstr>ＭＳ ゴシック</vt:lpstr>
      <vt:lpstr>DengXian</vt:lpstr>
      <vt:lpstr>DengXian Light</vt:lpstr>
      <vt:lpstr>黑体</vt:lpstr>
      <vt:lpstr>华文新魏</vt:lpstr>
      <vt:lpstr>华文中宋</vt:lpstr>
      <vt:lpstr>微软雅黑</vt:lpstr>
      <vt:lpstr>微软雅黑</vt:lpstr>
      <vt:lpstr>Arial</vt:lpstr>
      <vt:lpstr>Calibri</vt:lpstr>
      <vt:lpstr>Comic Sans MS</vt:lpstr>
      <vt:lpstr>Tahoma</vt:lpstr>
      <vt:lpstr>Times New Roman</vt:lpstr>
      <vt:lpstr>Verdana</vt:lpstr>
      <vt:lpstr>Wingdings</vt:lpstr>
      <vt:lpstr>自定义设计方案</vt:lpstr>
      <vt:lpstr>2_自定义设计方案</vt:lpstr>
      <vt:lpstr>1_自定义设计方案</vt:lpstr>
      <vt:lpstr>Equation</vt:lpstr>
      <vt:lpstr>公式</vt:lpstr>
      <vt:lpstr>PowerPoint 演示文稿</vt:lpstr>
      <vt:lpstr>PowerPoint 演示文稿</vt:lpstr>
      <vt:lpstr>PowerPoint 演示文稿</vt:lpstr>
      <vt:lpstr>PowerPoint 演示文稿</vt:lpstr>
      <vt:lpstr>浮点数的表示</vt:lpstr>
      <vt:lpstr>浮点数的表示</vt:lpstr>
      <vt:lpstr>浮点数的表示</vt:lpstr>
      <vt:lpstr>浮点数的表示</vt:lpstr>
      <vt:lpstr>浮点数的表示</vt:lpstr>
      <vt:lpstr>浮点数的表示</vt:lpstr>
      <vt:lpstr>浮点数的表示</vt:lpstr>
      <vt:lpstr>浮点数的表示</vt:lpstr>
      <vt:lpstr>IEEE754标准规定的五种异常情况</vt:lpstr>
      <vt:lpstr>有关浮点数运算的问题 </vt:lpstr>
      <vt:lpstr>PowerPoint 演示文稿</vt:lpstr>
      <vt:lpstr>浮点数加法</vt:lpstr>
      <vt:lpstr>浮点数加法</vt:lpstr>
      <vt:lpstr>浮点数加法</vt:lpstr>
      <vt:lpstr>浮点数运算及结果</vt:lpstr>
      <vt:lpstr>浮点数加法</vt:lpstr>
      <vt:lpstr>浮点数加法</vt:lpstr>
      <vt:lpstr>浮点数加法</vt:lpstr>
      <vt:lpstr>浮点数加法</vt:lpstr>
      <vt:lpstr>浮点数加法</vt:lpstr>
      <vt:lpstr>浮点数加法 </vt:lpstr>
      <vt:lpstr>浮点数加法</vt:lpstr>
      <vt:lpstr>浮点数加法</vt:lpstr>
      <vt:lpstr>浮点数加法</vt:lpstr>
      <vt:lpstr>浮点数加法</vt:lpstr>
      <vt:lpstr>浮点数加法</vt:lpstr>
      <vt:lpstr>浮点数加法举例</vt:lpstr>
      <vt:lpstr>浮点数加法举例</vt:lpstr>
      <vt:lpstr>浮点数加法举例</vt:lpstr>
      <vt:lpstr>浮点数加法举例</vt:lpstr>
      <vt:lpstr>浮点数加法举例</vt:lpstr>
      <vt:lpstr>浮点数加法算法</vt:lpstr>
      <vt:lpstr>浮点数加法运算的硬件逻辑结构图</vt:lpstr>
      <vt:lpstr>浮点数加法运算的硬件逻辑结构图</vt:lpstr>
      <vt:lpstr>浮点数加法运算的硬件逻辑结构图</vt:lpstr>
      <vt:lpstr>浮点数加法运算的硬件逻辑结构图</vt:lpstr>
      <vt:lpstr>浮点数加法运算的硬件逻辑结构图</vt:lpstr>
      <vt:lpstr>浮点数加法运算的硬件逻辑结构图</vt:lpstr>
      <vt:lpstr>浮点数加法运算的硬件逻辑结构图</vt:lpstr>
      <vt:lpstr>PowerPoint 演示文稿</vt:lpstr>
      <vt:lpstr>浮点数乘除</vt:lpstr>
      <vt:lpstr>1. 阶码运算</vt:lpstr>
      <vt:lpstr>1. 阶码运算</vt:lpstr>
      <vt:lpstr>1. 阶码运算</vt:lpstr>
      <vt:lpstr>1. 阶码运算</vt:lpstr>
      <vt:lpstr>2. 尾数运算</vt:lpstr>
      <vt:lpstr>2. 尾数运算</vt:lpstr>
      <vt:lpstr>3. 规格化</vt:lpstr>
      <vt:lpstr>4. 舍入并确定符号</vt:lpstr>
      <vt:lpstr>5. 判溢出</vt:lpstr>
      <vt:lpstr>5. 判溢出</vt:lpstr>
      <vt:lpstr>5. 判溢出</vt:lpstr>
      <vt:lpstr>5. 判溢出</vt:lpstr>
      <vt:lpstr>5. 判溢出</vt:lpstr>
      <vt:lpstr>浮点数乘法实例</vt:lpstr>
      <vt:lpstr>浮点数乘法实例</vt:lpstr>
      <vt:lpstr>浮点数除法实例</vt:lpstr>
      <vt:lpstr>浮点数运算小结</vt:lpstr>
      <vt:lpstr>MIPS的浮点指令</vt:lpstr>
      <vt:lpstr>MIPS的浮点指令</vt:lpstr>
      <vt:lpstr>MIPS浮点指令的机器语言</vt:lpstr>
      <vt:lpstr>MIPS的浮点指令应用举例</vt:lpstr>
      <vt:lpstr>不同数据类型采用的MIPS指令</vt:lpstr>
      <vt:lpstr>实例：PowerPC中的浮点部件</vt:lpstr>
      <vt:lpstr>实例：80x86中的浮点部件</vt:lpstr>
      <vt:lpstr>浮点运算小结</vt:lpstr>
      <vt:lpstr>PowerPoint 演示文稿</vt:lpstr>
      <vt:lpstr>精确的算术运算</vt:lpstr>
      <vt:lpstr>谬误和陷阱</vt:lpstr>
      <vt:lpstr>谬误和陷阱</vt:lpstr>
      <vt:lpstr>谬误和陷阱</vt:lpstr>
      <vt:lpstr>谬误和陷阱</vt:lpstr>
      <vt:lpstr>谬误和陷阱</vt:lpstr>
      <vt:lpstr>谬误和陷阱</vt:lpstr>
      <vt:lpstr>谬误和陷阱</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镜霖 陈</cp:lastModifiedBy>
  <cp:revision>3054</cp:revision>
  <cp:lastPrinted>2018-10-18T03:37:09Z</cp:lastPrinted>
  <dcterms:created xsi:type="dcterms:W3CDTF">1601-01-01T00:00:00Z</dcterms:created>
  <dcterms:modified xsi:type="dcterms:W3CDTF">2023-09-27T13:37:28Z</dcterms:modified>
</cp:coreProperties>
</file>