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525" r:id="rId2"/>
    <p:sldId id="402" r:id="rId3"/>
    <p:sldId id="518" r:id="rId4"/>
    <p:sldId id="401" r:id="rId5"/>
    <p:sldId id="548" r:id="rId6"/>
    <p:sldId id="526" r:id="rId7"/>
    <p:sldId id="471" r:id="rId8"/>
    <p:sldId id="524" r:id="rId9"/>
    <p:sldId id="472" r:id="rId10"/>
    <p:sldId id="523" r:id="rId11"/>
    <p:sldId id="531" r:id="rId12"/>
    <p:sldId id="475" r:id="rId13"/>
    <p:sldId id="544" r:id="rId14"/>
    <p:sldId id="477" r:id="rId15"/>
    <p:sldId id="478" r:id="rId16"/>
    <p:sldId id="480" r:id="rId17"/>
    <p:sldId id="545" r:id="rId18"/>
    <p:sldId id="481" r:id="rId19"/>
    <p:sldId id="482" r:id="rId20"/>
    <p:sldId id="529" r:id="rId21"/>
    <p:sldId id="528" r:id="rId22"/>
    <p:sldId id="483" r:id="rId23"/>
    <p:sldId id="546" r:id="rId24"/>
    <p:sldId id="547" r:id="rId25"/>
    <p:sldId id="536" r:id="rId26"/>
    <p:sldId id="486" r:id="rId27"/>
    <p:sldId id="487" r:id="rId28"/>
    <p:sldId id="488" r:id="rId29"/>
    <p:sldId id="534" r:id="rId30"/>
    <p:sldId id="520" r:id="rId31"/>
    <p:sldId id="521" r:id="rId32"/>
    <p:sldId id="535" r:id="rId33"/>
    <p:sldId id="489" r:id="rId34"/>
    <p:sldId id="493" r:id="rId35"/>
    <p:sldId id="494" r:id="rId36"/>
    <p:sldId id="495" r:id="rId37"/>
    <p:sldId id="491" r:id="rId38"/>
    <p:sldId id="496" r:id="rId39"/>
    <p:sldId id="497" r:id="rId40"/>
    <p:sldId id="498" r:id="rId41"/>
    <p:sldId id="499" r:id="rId42"/>
    <p:sldId id="500" r:id="rId43"/>
    <p:sldId id="492" r:id="rId44"/>
    <p:sldId id="502" r:id="rId45"/>
    <p:sldId id="537" r:id="rId46"/>
    <p:sldId id="503" r:id="rId47"/>
    <p:sldId id="504" r:id="rId48"/>
    <p:sldId id="538" r:id="rId49"/>
    <p:sldId id="505" r:id="rId50"/>
    <p:sldId id="506" r:id="rId51"/>
    <p:sldId id="507" r:id="rId52"/>
    <p:sldId id="508" r:id="rId53"/>
    <p:sldId id="539" r:id="rId54"/>
    <p:sldId id="509" r:id="rId55"/>
    <p:sldId id="510" r:id="rId56"/>
    <p:sldId id="512" r:id="rId57"/>
    <p:sldId id="513" r:id="rId58"/>
    <p:sldId id="540" r:id="rId59"/>
    <p:sldId id="543" r:id="rId60"/>
    <p:sldId id="515" r:id="rId61"/>
    <p:sldId id="516" r:id="rId62"/>
    <p:sldId id="517" r:id="rId63"/>
    <p:sldId id="541" r:id="rId64"/>
    <p:sldId id="542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FF"/>
    <a:srgbClr val="996600"/>
    <a:srgbClr val="0000FF"/>
    <a:srgbClr val="A50021"/>
    <a:srgbClr val="FF0000"/>
    <a:srgbClr val="FF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8" autoAdjust="0"/>
    <p:restoredTop sz="91325" autoAdjust="0"/>
  </p:normalViewPr>
  <p:slideViewPr>
    <p:cSldViewPr>
      <p:cViewPr varScale="1">
        <p:scale>
          <a:sx n="107" d="100"/>
          <a:sy n="107" d="100"/>
        </p:scale>
        <p:origin x="1348" y="68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1B622BA-9C5C-4863-A56F-7DAD5D831372}" type="datetimeFigureOut">
              <a:rPr lang="zh-CN" altLang="en-US"/>
              <a:pPr>
                <a:defRPr/>
              </a:pPr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72949024-F0B7-459F-8A83-06CC801B46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6009E63-2734-4D34-9B9D-D0AAE37530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123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2AAFBA9-13E0-4F31-97F0-A1F56050849D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6AA48E-E369-4063-8FC4-6E33BC4AD801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198F3-2F9D-4A76-BF3B-7816AE86174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</a:rPr>
              <a:t>The Journal of Physical Chemistry C</a:t>
            </a:r>
          </a:p>
          <a:p>
            <a:endParaRPr kumimoji="1" lang="en-US" altLang="zh-CN" dirty="0">
              <a:latin typeface="Arial" panose="020B0604020202020204" pitchFamily="34" charset="0"/>
            </a:endParaRPr>
          </a:p>
        </p:txBody>
      </p:sp>
      <p:sp>
        <p:nvSpPr>
          <p:cNvPr id="2970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CABCB8-6D7D-4E33-8BE7-E44EFA6713AB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FB5A04-A89E-49B0-8FE8-3BAEC6FCD973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205F1E-E8D9-4743-8C77-C99C5516492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A5CFCC-0872-4D17-9331-E2AC936870A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3789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65C155-303C-45AF-B8EA-322E3A498164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795077-AFFF-4259-8D90-9FCE38088201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DF7B0F-7174-4588-974D-F1EB5F8EAEBD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7857CD-5D8D-4B15-BE19-57D394D88393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833CA2-D4E2-44D3-9F80-90C30A46E840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74CA0E-12D2-4BA1-834C-E82C939334C6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4D8500-F15E-472E-8784-51742FF5721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2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F2A741-837B-4E44-B3CE-C9F09F06CA0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Memory Bus Register</a:t>
            </a:r>
          </a:p>
          <a:p>
            <a:r>
              <a:rPr lang="en-US" altLang="zh-CN">
                <a:latin typeface="Arial" panose="020B0604020202020204" pitchFamily="34" charset="0"/>
              </a:rPr>
              <a:t>Memory Address Register</a:t>
            </a:r>
          </a:p>
          <a:p>
            <a:r>
              <a:rPr lang="en-US" altLang="zh-CN">
                <a:latin typeface="Arial" panose="020B0604020202020204" pitchFamily="34" charset="0"/>
              </a:rPr>
              <a:t>Instruction Bus Register</a:t>
            </a:r>
          </a:p>
          <a:p>
            <a:r>
              <a:rPr lang="en-US" altLang="zh-CN">
                <a:latin typeface="Arial" panose="020B0604020202020204" pitchFamily="34" charset="0"/>
              </a:rPr>
              <a:t>Instruction Register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9A9F8D-81F8-4229-A085-57E4A3F7E1A0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E9841E-8A7E-447C-B155-F842270887BE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03C99E-F20D-4102-8079-3276DB77EA5C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A1C0510-D1CC-44EB-8749-52136D40AD5C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29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E19B94-B502-4935-96A8-D1FAA7520AE5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1D985A-F1F2-49F7-9550-E08A9C9D3C4B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10B5C-4100-4E4F-BFA0-D7A15A07ED71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AB834B-A7AE-430A-8834-29A1DA66954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576263"/>
            <a:ext cx="4586287" cy="3440112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26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193BD0-5368-432A-8F40-D2BC0FA42770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2FCE35-FE28-4AF5-ACD8-647F0C3EC18F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47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2B3B86-5401-4032-9D0A-3A9E10FA4506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68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450290-B01D-49A8-A364-29B08F31CCA4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88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C46D90-89B6-4528-AB0F-102906BEFFE9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09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D56CD8-A277-43F8-A826-DF8AF0C99236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29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44DE8C-1C53-4108-9F11-F1C606113DDB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49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3DAB-16C3-4979-9D1E-96612F2F62C3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70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EE0EC7-7266-4A37-8EDC-E78B22FA574F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90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6A453E-EF3A-4B54-BFCB-4A00BEF67A18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pPr marL="0" lvl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11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EC2E83F-AB5F-45D4-A0D8-64A95893668C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6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AD8A03-BC4B-4D81-998E-7E9E399E6763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31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6671B2-C8BF-40A2-8F4A-B1EEFB17EA88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52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5302F8-267A-4A4C-B05F-C72539AA9DBE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72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365F85-B6BE-4369-BCB8-DFDF1E652D54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93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28DC96-9FB5-4267-8B8F-1A98592BA8CA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r>
              <a:rPr lang="zh-CN" altLang="en-US" dirty="0">
                <a:latin typeface="Arial" panose="020B0604020202020204" pitchFamily="34" charset="0"/>
              </a:rPr>
              <a:t>把</a:t>
            </a:r>
            <a:r>
              <a:rPr lang="en-US" altLang="zh-CN" dirty="0">
                <a:latin typeface="Arial" panose="020B0604020202020204" pitchFamily="34" charset="0"/>
              </a:rPr>
              <a:t>rt</a:t>
            </a:r>
            <a:r>
              <a:rPr lang="zh-CN" altLang="en-US" dirty="0">
                <a:latin typeface="Arial" panose="020B0604020202020204" pitchFamily="34" charset="0"/>
              </a:rPr>
              <a:t>寄存器的数据写入主存，</a:t>
            </a:r>
            <a:r>
              <a:rPr lang="en-US" altLang="zh-CN" dirty="0" err="1">
                <a:latin typeface="Arial" panose="020B0604020202020204" pitchFamily="34" charset="0"/>
              </a:rPr>
              <a:t>rs</a:t>
            </a:r>
            <a:r>
              <a:rPr lang="zh-CN" altLang="en-US" dirty="0">
                <a:latin typeface="Arial" panose="020B0604020202020204" pitchFamily="34" charset="0"/>
              </a:rPr>
              <a:t>存放地址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13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75B457-B454-477D-9296-31FFA952D1DB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4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A212F5-986F-4F4D-ABCA-B02A74382535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5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4E91C0-7B35-41AD-B5F2-A2471358ECB8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r>
              <a:rPr lang="en-US" altLang="zh-CN" dirty="0">
                <a:latin typeface="Arial" panose="020B0604020202020204" pitchFamily="34" charset="0"/>
              </a:rPr>
              <a:t>Immediate</a:t>
            </a:r>
            <a:r>
              <a:rPr lang="zh-CN" altLang="en-US" dirty="0">
                <a:latin typeface="Arial" panose="020B0604020202020204" pitchFamily="34" charset="0"/>
              </a:rPr>
              <a:t>表示跳转的地址数（可正可负）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75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1AB163-34EF-4DD9-BEDF-F13FA53DBC29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95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C124D3-50FE-4AB7-87FF-DFE6FCD1FB72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r>
              <a:rPr lang="en-US" altLang="zh-CN" dirty="0">
                <a:latin typeface="Arial" panose="020B0604020202020204" pitchFamily="34" charset="0"/>
              </a:rPr>
              <a:t>Branch &amp;&amp; Zero</a:t>
            </a:r>
            <a:r>
              <a:rPr lang="zh-CN" altLang="en-US" dirty="0">
                <a:latin typeface="Arial" panose="020B0604020202020204" pitchFamily="34" charset="0"/>
              </a:rPr>
              <a:t>确定是否跳转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116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20EB3B-6594-4567-B74A-1AF259B104D9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CA690C-8479-4E34-B7BA-9CBE4AB78BDE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r>
              <a:rPr lang="en-US" altLang="zh-CN" dirty="0">
                <a:latin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</a:rPr>
              <a:t>的位数可以减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EF9CD8-80E2-4966-9B3C-A41AF4D4FA09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r>
              <a:rPr lang="zh-CN" altLang="en-US" dirty="0">
                <a:latin typeface="Arial" panose="020B0604020202020204" pitchFamily="34" charset="0"/>
              </a:rPr>
              <a:t>此处用</a:t>
            </a:r>
            <a:r>
              <a:rPr lang="en-US" altLang="zh-CN" dirty="0">
                <a:latin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</a:rPr>
              <a:t>位的</a:t>
            </a:r>
            <a:r>
              <a:rPr lang="en-US" altLang="zh-CN" dirty="0">
                <a:latin typeface="Arial" panose="020B0604020202020204" pitchFamily="34" charset="0"/>
              </a:rPr>
              <a:t>PC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跳转指令占比约百分之十几（</a:t>
            </a:r>
            <a:r>
              <a:rPr lang="en-US" altLang="zh-CN" dirty="0">
                <a:latin typeface="Arial" panose="020B0604020202020204" pitchFamily="34" charset="0"/>
              </a:rPr>
              <a:t>1/6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157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107806-1B15-4DDB-AAEA-E6FF3E14BC0C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77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9A4FDA-D207-4D3D-B9FE-C9729800FFF8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r>
              <a:rPr lang="en-US" altLang="zh-CN" dirty="0">
                <a:latin typeface="Arial" panose="020B0604020202020204" pitchFamily="34" charset="0"/>
              </a:rPr>
              <a:t>Jump</a:t>
            </a:r>
            <a:r>
              <a:rPr lang="zh-CN" altLang="en-US" dirty="0">
                <a:latin typeface="Arial" panose="020B0604020202020204" pitchFamily="34" charset="0"/>
              </a:rPr>
              <a:t>是伪直接寻址，</a:t>
            </a:r>
            <a:r>
              <a:rPr lang="en-US" altLang="zh-CN" dirty="0">
                <a:latin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</a:rPr>
              <a:t>高四位拼接</a:t>
            </a:r>
            <a:r>
              <a:rPr lang="en-US" altLang="zh-CN" dirty="0">
                <a:latin typeface="Arial" panose="020B0604020202020204" pitchFamily="34" charset="0"/>
              </a:rPr>
              <a:t>target address</a:t>
            </a:r>
            <a:r>
              <a:rPr lang="zh-CN" altLang="en-US" dirty="0">
                <a:latin typeface="Arial" panose="020B0604020202020204" pitchFamily="34" charset="0"/>
              </a:rPr>
              <a:t>，最后拼接</a:t>
            </a:r>
            <a:r>
              <a:rPr lang="en-US" altLang="zh-CN" dirty="0">
                <a:latin typeface="Arial" panose="020B0604020202020204" pitchFamily="34" charset="0"/>
              </a:rPr>
              <a:t>00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Jump</a:t>
            </a:r>
            <a:r>
              <a:rPr lang="zh-CN" altLang="en-US" dirty="0">
                <a:latin typeface="Arial" panose="020B0604020202020204" pitchFamily="34" charset="0"/>
              </a:rPr>
              <a:t>的使用频率很高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198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0432F3-1C19-45EA-9217-D8D4505FC791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r>
              <a:rPr lang="zh-CN" altLang="en-US" dirty="0">
                <a:latin typeface="Arial" panose="020B0604020202020204" pitchFamily="34" charset="0"/>
              </a:rPr>
              <a:t>这里的</a:t>
            </a:r>
            <a:r>
              <a:rPr lang="en-US" altLang="zh-CN" dirty="0">
                <a:latin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</a:rPr>
              <a:t>只有</a:t>
            </a:r>
            <a:r>
              <a:rPr lang="en-US" altLang="zh-CN" dirty="0">
                <a:latin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</a:rPr>
              <a:t>位，不必添加</a:t>
            </a:r>
            <a:r>
              <a:rPr lang="en-US" altLang="zh-CN" dirty="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1218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B7ABC2-1190-4C2D-BD3C-A6C70A0F34F7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39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16A61E-EB5E-4801-A45C-62C8CB6179EE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59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A9A2C4-EA7B-4693-B288-21462664530C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3657600"/>
            <a:ext cx="5910262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05" tIns="45687" rIns="93005" bIns="45687"/>
          <a:lstStyle/>
          <a:p>
            <a:r>
              <a:rPr lang="zh-CN" altLang="en-US" dirty="0">
                <a:latin typeface="Arial" panose="020B0604020202020204" pitchFamily="34" charset="0"/>
              </a:rPr>
              <a:t>把这张图默写出来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280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41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CB35B-2FA6-4FF3-A0DA-9F7E5C3FFE6D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B30DFF-00ED-4D99-B6C7-ED710D1585C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>
              <a:lnSpc>
                <a:spcPct val="114000"/>
              </a:lnSpc>
              <a:spcBef>
                <a:spcPts val="6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A861E4-69B1-4CEA-B264-1AE88BE9AC7F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5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6A4E833-61CF-4693-B5D0-DBE68A4CF680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0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188913"/>
            <a:ext cx="2000250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48350" cy="59769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012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125538"/>
            <a:ext cx="3924300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125538"/>
            <a:ext cx="3924300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195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125538"/>
            <a:ext cx="8001000" cy="5040312"/>
          </a:xfrm>
        </p:spPr>
        <p:txBody>
          <a:bodyPr lIns="91440" rIns="91440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2773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5538"/>
            <a:ext cx="8001000" cy="2443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3721100"/>
            <a:ext cx="8001000" cy="2444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90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54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55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1255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631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2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92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29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72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rIns="9144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260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504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5875"/>
            <a:ext cx="70215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4"/>
          <p:cNvSpPr>
            <a:spLocks noChangeArrowheads="1"/>
          </p:cNvSpPr>
          <p:nvPr userDrawn="1"/>
        </p:nvSpPr>
        <p:spPr bwMode="auto">
          <a:xfrm>
            <a:off x="8723313" y="645318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978096-E9FB-43FD-9C53-608B000465C8}" type="slidenum">
              <a:rPr kumimoji="1" lang="en-US" altLang="zh-CN" sz="1200" b="1">
                <a:solidFill>
                  <a:schemeClr val="bg1"/>
                </a:solidFill>
                <a:latin typeface="Times New Roman" panose="02020603050405020304" pitchFamily="18" charset="0"/>
              </a:rPr>
              <a:pPr/>
              <a:t>‹#›</a:t>
            </a:fld>
            <a:endParaRPr kumimoji="1" lang="en-US" altLang="zh-CN" sz="1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255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2"/>
            <a:endParaRPr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639763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Weibei SC" charset="-122"/>
          <a:ea typeface="Weibei SC" charset="-122"/>
          <a:cs typeface="Weibei SC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Weibei SC" charset="-122"/>
          <a:ea typeface="Weibei SC" charset="-122"/>
          <a:cs typeface="Weibei SC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Weibei SC" charset="-122"/>
          <a:ea typeface="Weibei SC" charset="-122"/>
          <a:cs typeface="Weibei SC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Weibei SC" charset="-122"/>
          <a:ea typeface="Weibei SC" charset="-122"/>
          <a:cs typeface="Weibei SC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Weibei SC" charset="-122"/>
          <a:ea typeface="Weibei SC" charset="-122"/>
          <a:cs typeface="Weibei SC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179388" indent="-1793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04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809625" indent="-1793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22082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j-lt"/>
          <a:ea typeface="华文中宋" pitchFamily="2" charset="-122"/>
        </a:defRPr>
      </a:lvl4pPr>
      <a:lvl5pPr marL="261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445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32013"/>
            <a:ext cx="9144000" cy="2081212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/>
          </a:p>
        </p:txBody>
      </p:sp>
      <p:sp>
        <p:nvSpPr>
          <p:cNvPr id="4099" name="文本框 10"/>
          <p:cNvSpPr txBox="1">
            <a:spLocks noChangeArrowheads="1"/>
          </p:cNvSpPr>
          <p:nvPr/>
        </p:nvSpPr>
        <p:spPr bwMode="auto">
          <a:xfrm>
            <a:off x="1143000" y="2339975"/>
            <a:ext cx="685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文本框 13"/>
          <p:cNvSpPr txBox="1">
            <a:spLocks noChangeArrowheads="1"/>
          </p:cNvSpPr>
          <p:nvPr/>
        </p:nvSpPr>
        <p:spPr bwMode="auto">
          <a:xfrm>
            <a:off x="1979613" y="4346575"/>
            <a:ext cx="54546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chenzhg29@mail.sysu.edu.cn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文本框 14"/>
          <p:cNvSpPr txBox="1">
            <a:spLocks noChangeArrowheads="1"/>
          </p:cNvSpPr>
          <p:nvPr/>
        </p:nvSpPr>
        <p:spPr bwMode="auto">
          <a:xfrm>
            <a:off x="2844800" y="5446713"/>
            <a:ext cx="3929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3375"/>
            <a:ext cx="32718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2"/>
          <p:cNvSpPr txBox="1">
            <a:spLocks noChangeArrowheads="1"/>
          </p:cNvSpPr>
          <p:nvPr/>
        </p:nvSpPr>
        <p:spPr bwMode="auto">
          <a:xfrm>
            <a:off x="1143000" y="3011488"/>
            <a:ext cx="6858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处理器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05777" y="3645024"/>
            <a:ext cx="8414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“In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a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major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matter,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no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details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are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small.”——French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Proverb</a:t>
            </a:r>
            <a:endParaRPr lang="zh-CN" altLang="en-US" sz="2000" b="1" dirty="0">
              <a:gradFill>
                <a:gsLst>
                  <a:gs pos="63000">
                    <a:schemeClr val="bg1"/>
                  </a:gs>
                  <a:gs pos="85000">
                    <a:schemeClr val="bg1">
                      <a:lumMod val="85000"/>
                    </a:schemeClr>
                  </a:gs>
                  <a:gs pos="96000">
                    <a:schemeClr val="bg1"/>
                  </a:gs>
                </a:gsLst>
                <a:lin ang="5400000" scaled="0"/>
              </a:gradFill>
              <a:latin typeface="HanziPen SC" charset="-122"/>
              <a:ea typeface="HanziPen SC" charset="-122"/>
              <a:cs typeface="HanziPen SC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16416" cy="620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4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</a:t>
            </a:r>
            <a:r>
              <a:rPr lang="en-US" altLang="zh-CN" sz="24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MIPS</a:t>
            </a:r>
            <a:r>
              <a:rPr lang="zh-CN" altLang="en-US" sz="24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指令子集所需的主要功能部件及其连接的抽象视图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071563"/>
            <a:ext cx="8770938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32013"/>
            <a:ext cx="9144000" cy="17557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060450" y="2708275"/>
            <a:ext cx="6859588" cy="600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3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4.2</a:t>
            </a:r>
            <a:r>
              <a:rPr lang="zh-CN" altLang="en-US" sz="33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逻辑设计规则</a:t>
            </a:r>
            <a:endParaRPr lang="en-US" altLang="zh-CN" sz="75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"/>
            <a:ext cx="7021512" cy="57607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§ 4.2 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逻辑设计规则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571500"/>
            <a:ext cx="8032750" cy="525621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z="2800"/>
              <a:t>数据通路由两类部件组成</a:t>
            </a:r>
          </a:p>
          <a:p>
            <a:pPr marL="622300" lvl="1" indent="-263525">
              <a:spcBef>
                <a:spcPts val="300"/>
              </a:spcBef>
            </a:pPr>
            <a:r>
              <a:rPr lang="zh-CN" altLang="en-US" sz="2400"/>
              <a:t>组合逻辑元件</a:t>
            </a:r>
            <a:r>
              <a:rPr lang="en-US" altLang="zh-CN" sz="2400"/>
              <a:t>(</a:t>
            </a:r>
            <a:r>
              <a:rPr lang="zh-CN" altLang="en-US" sz="2400"/>
              <a:t>亦称操作元件</a:t>
            </a:r>
            <a:r>
              <a:rPr lang="en-US" altLang="zh-CN" sz="2400"/>
              <a:t>)</a:t>
            </a:r>
            <a:r>
              <a:rPr lang="zh-CN" altLang="en-US" sz="2400"/>
              <a:t>（</a:t>
            </a:r>
            <a:r>
              <a:rPr lang="en-US" altLang="zh-CN" sz="2400"/>
              <a:t>ALU</a:t>
            </a:r>
            <a:r>
              <a:rPr lang="zh-CN" altLang="en-US" sz="2400"/>
              <a:t>）</a:t>
            </a:r>
            <a:endParaRPr lang="en-US" altLang="zh-CN" sz="2400"/>
          </a:p>
          <a:p>
            <a:pPr marL="622300" lvl="1" indent="-263525">
              <a:spcBef>
                <a:spcPts val="300"/>
              </a:spcBef>
            </a:pPr>
            <a:r>
              <a:rPr lang="zh-CN" altLang="en-US" sz="2400"/>
              <a:t>存储元件</a:t>
            </a:r>
            <a:r>
              <a:rPr lang="en-US" altLang="zh-CN" sz="2400"/>
              <a:t>(</a:t>
            </a:r>
            <a:r>
              <a:rPr lang="zh-CN" altLang="en-US" sz="2400"/>
              <a:t>亦称状态元件</a:t>
            </a:r>
            <a:r>
              <a:rPr lang="en-US" altLang="zh-CN" sz="2400"/>
              <a:t>)</a:t>
            </a:r>
            <a:r>
              <a:rPr lang="zh-CN" altLang="en-US" sz="2400"/>
              <a:t>（寄存器，指令存储器，数据存储器）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73026"/>
            <a:ext cx="5484812" cy="5222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操作元件：组合逻辑电路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195388"/>
            <a:ext cx="1708150" cy="4926012"/>
          </a:xfrm>
          <a:noFill/>
        </p:spPr>
        <p:txBody>
          <a:bodyPr lIns="63500" tIns="25400" rIns="63500" bIns="25400">
            <a:spAutoFit/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加法器</a:t>
            </a:r>
            <a:r>
              <a:rPr lang="en-US" altLang="zh-CN" sz="2400"/>
              <a:t>(Adder)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多路选择器     </a:t>
            </a:r>
            <a:r>
              <a:rPr lang="en-US" altLang="zh-CN" sz="2400"/>
              <a:t>(MUX)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算术逻辑部件</a:t>
            </a:r>
            <a:r>
              <a:rPr lang="en-US" altLang="zh-CN" sz="2400"/>
              <a:t>(ALU)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1013" y="2657475"/>
            <a:ext cx="2463800" cy="1708150"/>
            <a:chOff x="1431" y="1680"/>
            <a:chExt cx="1552" cy="1076"/>
          </a:xfrm>
        </p:grpSpPr>
        <p:sp>
          <p:nvSpPr>
            <p:cNvPr id="26706" name="Line 5"/>
            <p:cNvSpPr>
              <a:spLocks noChangeShapeType="1"/>
            </p:cNvSpPr>
            <p:nvPr/>
          </p:nvSpPr>
          <p:spPr bwMode="auto">
            <a:xfrm>
              <a:off x="2112" y="1976"/>
              <a:ext cx="0" cy="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7" name="Line 6"/>
            <p:cNvSpPr>
              <a:spLocks noChangeShapeType="1"/>
            </p:cNvSpPr>
            <p:nvPr/>
          </p:nvSpPr>
          <p:spPr bwMode="auto">
            <a:xfrm>
              <a:off x="2120" y="1976"/>
              <a:ext cx="19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8" name="Line 7"/>
            <p:cNvSpPr>
              <a:spLocks noChangeShapeType="1"/>
            </p:cNvSpPr>
            <p:nvPr/>
          </p:nvSpPr>
          <p:spPr bwMode="auto">
            <a:xfrm flipV="1">
              <a:off x="2102" y="2566"/>
              <a:ext cx="194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9" name="Line 8"/>
            <p:cNvSpPr>
              <a:spLocks noChangeShapeType="1"/>
            </p:cNvSpPr>
            <p:nvPr/>
          </p:nvSpPr>
          <p:spPr bwMode="auto">
            <a:xfrm>
              <a:off x="2304" y="2072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0" name="Line 9"/>
            <p:cNvSpPr>
              <a:spLocks noChangeShapeType="1"/>
            </p:cNvSpPr>
            <p:nvPr/>
          </p:nvSpPr>
          <p:spPr bwMode="auto">
            <a:xfrm flipH="1">
              <a:off x="1624" y="211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1" name="Line 10"/>
            <p:cNvSpPr>
              <a:spLocks noChangeShapeType="1"/>
            </p:cNvSpPr>
            <p:nvPr/>
          </p:nvSpPr>
          <p:spPr bwMode="auto">
            <a:xfrm flipH="1">
              <a:off x="1868" y="206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2" name="Rectangle 11"/>
            <p:cNvSpPr>
              <a:spLocks noChangeArrowheads="1"/>
            </p:cNvSpPr>
            <p:nvPr/>
          </p:nvSpPr>
          <p:spPr bwMode="auto">
            <a:xfrm>
              <a:off x="1671" y="21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713" name="Line 12"/>
            <p:cNvSpPr>
              <a:spLocks noChangeShapeType="1"/>
            </p:cNvSpPr>
            <p:nvPr/>
          </p:nvSpPr>
          <p:spPr bwMode="auto">
            <a:xfrm flipH="1">
              <a:off x="1624" y="2544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4" name="Line 13"/>
            <p:cNvSpPr>
              <a:spLocks noChangeShapeType="1"/>
            </p:cNvSpPr>
            <p:nvPr/>
          </p:nvSpPr>
          <p:spPr bwMode="auto">
            <a:xfrm flipH="1">
              <a:off x="1868" y="2500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5" name="Rectangle 14"/>
            <p:cNvSpPr>
              <a:spLocks noChangeArrowheads="1"/>
            </p:cNvSpPr>
            <p:nvPr/>
          </p:nvSpPr>
          <p:spPr bwMode="auto">
            <a:xfrm>
              <a:off x="1431" y="20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716" name="Rectangle 15"/>
            <p:cNvSpPr>
              <a:spLocks noChangeArrowheads="1"/>
            </p:cNvSpPr>
            <p:nvPr/>
          </p:nvSpPr>
          <p:spPr bwMode="auto">
            <a:xfrm>
              <a:off x="1431" y="244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717" name="Rectangle 16"/>
            <p:cNvSpPr>
              <a:spLocks noChangeArrowheads="1"/>
            </p:cNvSpPr>
            <p:nvPr/>
          </p:nvSpPr>
          <p:spPr bwMode="auto">
            <a:xfrm>
              <a:off x="1671" y="254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718" name="Line 17"/>
            <p:cNvSpPr>
              <a:spLocks noChangeShapeType="1"/>
            </p:cNvSpPr>
            <p:nvPr/>
          </p:nvSpPr>
          <p:spPr bwMode="auto">
            <a:xfrm flipH="1">
              <a:off x="2296" y="235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Line 18"/>
            <p:cNvSpPr>
              <a:spLocks noChangeShapeType="1"/>
            </p:cNvSpPr>
            <p:nvPr/>
          </p:nvSpPr>
          <p:spPr bwMode="auto">
            <a:xfrm flipH="1">
              <a:off x="2540" y="230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0" name="Rectangle 19"/>
            <p:cNvSpPr>
              <a:spLocks noChangeArrowheads="1"/>
            </p:cNvSpPr>
            <p:nvPr/>
          </p:nvSpPr>
          <p:spPr bwMode="auto">
            <a:xfrm>
              <a:off x="2775" y="225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6721" name="Rectangle 20"/>
            <p:cNvSpPr>
              <a:spLocks noChangeArrowheads="1"/>
            </p:cNvSpPr>
            <p:nvPr/>
          </p:nvSpPr>
          <p:spPr bwMode="auto">
            <a:xfrm>
              <a:off x="2343" y="235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722" name="Line 21"/>
            <p:cNvSpPr>
              <a:spLocks noChangeShapeType="1"/>
            </p:cNvSpPr>
            <p:nvPr/>
          </p:nvSpPr>
          <p:spPr bwMode="auto">
            <a:xfrm>
              <a:off x="2208" y="1736"/>
              <a:ext cx="0" cy="272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3" name="Rectangle 22"/>
            <p:cNvSpPr>
              <a:spLocks noChangeArrowheads="1"/>
            </p:cNvSpPr>
            <p:nvPr/>
          </p:nvSpPr>
          <p:spPr bwMode="auto">
            <a:xfrm>
              <a:off x="1697" y="1680"/>
              <a:ext cx="54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Select</a:t>
              </a:r>
            </a:p>
          </p:txBody>
        </p:sp>
        <p:sp>
          <p:nvSpPr>
            <p:cNvPr id="26724" name="Rectangle 23"/>
            <p:cNvSpPr>
              <a:spLocks noChangeArrowheads="1"/>
            </p:cNvSpPr>
            <p:nvPr/>
          </p:nvSpPr>
          <p:spPr bwMode="auto">
            <a:xfrm rot="5400000">
              <a:off x="1982" y="2240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MUX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695450" y="4683125"/>
            <a:ext cx="3028950" cy="1770063"/>
            <a:chOff x="1383" y="2985"/>
            <a:chExt cx="1908" cy="1115"/>
          </a:xfrm>
        </p:grpSpPr>
        <p:sp>
          <p:nvSpPr>
            <p:cNvPr id="26680" name="Rectangle 25"/>
            <p:cNvSpPr>
              <a:spLocks noChangeArrowheads="1"/>
            </p:cNvSpPr>
            <p:nvPr/>
          </p:nvSpPr>
          <p:spPr bwMode="auto">
            <a:xfrm>
              <a:off x="1623" y="3888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681" name="Line 26"/>
            <p:cNvSpPr>
              <a:spLocks noChangeShapeType="1"/>
            </p:cNvSpPr>
            <p:nvPr/>
          </p:nvSpPr>
          <p:spPr bwMode="auto">
            <a:xfrm flipH="1">
              <a:off x="1576" y="331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82" name="Group 27"/>
            <p:cNvGrpSpPr>
              <a:grpSpLocks/>
            </p:cNvGrpSpPr>
            <p:nvPr/>
          </p:nvGrpSpPr>
          <p:grpSpPr bwMode="auto">
            <a:xfrm>
              <a:off x="2064" y="3224"/>
              <a:ext cx="288" cy="768"/>
              <a:chOff x="2064" y="3224"/>
              <a:chExt cx="288" cy="768"/>
            </a:xfrm>
          </p:grpSpPr>
          <p:sp>
            <p:nvSpPr>
              <p:cNvPr id="26698" name="Line 28"/>
              <p:cNvSpPr>
                <a:spLocks noChangeShapeType="1"/>
              </p:cNvSpPr>
              <p:nvPr/>
            </p:nvSpPr>
            <p:spPr bwMode="auto">
              <a:xfrm>
                <a:off x="2064" y="3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9" name="Line 29"/>
              <p:cNvSpPr>
                <a:spLocks noChangeShapeType="1"/>
              </p:cNvSpPr>
              <p:nvPr/>
            </p:nvSpPr>
            <p:spPr bwMode="auto">
              <a:xfrm>
                <a:off x="2072" y="3224"/>
                <a:ext cx="272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0" name="Line 30"/>
              <p:cNvSpPr>
                <a:spLocks noChangeShapeType="1"/>
              </p:cNvSpPr>
              <p:nvPr/>
            </p:nvSpPr>
            <p:spPr bwMode="auto">
              <a:xfrm>
                <a:off x="2072" y="3416"/>
                <a:ext cx="128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1" name="Line 31"/>
              <p:cNvSpPr>
                <a:spLocks noChangeShapeType="1"/>
              </p:cNvSpPr>
              <p:nvPr/>
            </p:nvSpPr>
            <p:spPr bwMode="auto">
              <a:xfrm>
                <a:off x="2208" y="351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2" name="Line 32"/>
              <p:cNvSpPr>
                <a:spLocks noChangeShapeType="1"/>
              </p:cNvSpPr>
              <p:nvPr/>
            </p:nvSpPr>
            <p:spPr bwMode="auto">
              <a:xfrm>
                <a:off x="2352" y="3416"/>
                <a:ext cx="0" cy="3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3" name="Line 33"/>
              <p:cNvSpPr>
                <a:spLocks noChangeShapeType="1"/>
              </p:cNvSpPr>
              <p:nvPr/>
            </p:nvSpPr>
            <p:spPr bwMode="auto">
              <a:xfrm flipV="1">
                <a:off x="2072" y="3688"/>
                <a:ext cx="128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4" name="Line 34"/>
              <p:cNvSpPr>
                <a:spLocks noChangeShapeType="1"/>
              </p:cNvSpPr>
              <p:nvPr/>
            </p:nvSpPr>
            <p:spPr bwMode="auto">
              <a:xfrm>
                <a:off x="2064" y="380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5" name="Line 35"/>
              <p:cNvSpPr>
                <a:spLocks noChangeShapeType="1"/>
              </p:cNvSpPr>
              <p:nvPr/>
            </p:nvSpPr>
            <p:spPr bwMode="auto">
              <a:xfrm flipV="1">
                <a:off x="2072" y="3784"/>
                <a:ext cx="272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83" name="Line 36"/>
            <p:cNvSpPr>
              <a:spLocks noChangeShapeType="1"/>
            </p:cNvSpPr>
            <p:nvPr/>
          </p:nvSpPr>
          <p:spPr bwMode="auto">
            <a:xfrm flipH="1">
              <a:off x="1820" y="326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4" name="Rectangle 37"/>
            <p:cNvSpPr>
              <a:spLocks noChangeArrowheads="1"/>
            </p:cNvSpPr>
            <p:nvPr/>
          </p:nvSpPr>
          <p:spPr bwMode="auto">
            <a:xfrm>
              <a:off x="1623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685" name="Line 38"/>
            <p:cNvSpPr>
              <a:spLocks noChangeShapeType="1"/>
            </p:cNvSpPr>
            <p:nvPr/>
          </p:nvSpPr>
          <p:spPr bwMode="auto">
            <a:xfrm flipH="1">
              <a:off x="1576" y="3888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6" name="Line 39"/>
            <p:cNvSpPr>
              <a:spLocks noChangeShapeType="1"/>
            </p:cNvSpPr>
            <p:nvPr/>
          </p:nvSpPr>
          <p:spPr bwMode="auto">
            <a:xfrm flipH="1">
              <a:off x="1820" y="3844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7" name="Rectangle 40"/>
            <p:cNvSpPr>
              <a:spLocks noChangeArrowheads="1"/>
            </p:cNvSpPr>
            <p:nvPr/>
          </p:nvSpPr>
          <p:spPr bwMode="auto">
            <a:xfrm>
              <a:off x="1383" y="32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688" name="Rectangle 41"/>
            <p:cNvSpPr>
              <a:spLocks noChangeArrowheads="1"/>
            </p:cNvSpPr>
            <p:nvPr/>
          </p:nvSpPr>
          <p:spPr bwMode="auto">
            <a:xfrm>
              <a:off x="1383" y="379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89" name="Line 42"/>
            <p:cNvSpPr>
              <a:spLocks noChangeShapeType="1"/>
            </p:cNvSpPr>
            <p:nvPr/>
          </p:nvSpPr>
          <p:spPr bwMode="auto">
            <a:xfrm flipH="1">
              <a:off x="2344" y="3600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Line 43"/>
            <p:cNvSpPr>
              <a:spLocks noChangeShapeType="1"/>
            </p:cNvSpPr>
            <p:nvPr/>
          </p:nvSpPr>
          <p:spPr bwMode="auto">
            <a:xfrm flipH="1">
              <a:off x="2588" y="3556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1" name="Rectangle 44"/>
            <p:cNvSpPr>
              <a:spLocks noChangeArrowheads="1"/>
            </p:cNvSpPr>
            <p:nvPr/>
          </p:nvSpPr>
          <p:spPr bwMode="auto">
            <a:xfrm>
              <a:off x="2391" y="360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692" name="Rectangle 45"/>
            <p:cNvSpPr>
              <a:spLocks noChangeArrowheads="1"/>
            </p:cNvSpPr>
            <p:nvPr/>
          </p:nvSpPr>
          <p:spPr bwMode="auto">
            <a:xfrm>
              <a:off x="2823" y="3504"/>
              <a:ext cx="4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26693" name="Line 46"/>
            <p:cNvSpPr>
              <a:spLocks noChangeShapeType="1"/>
            </p:cNvSpPr>
            <p:nvPr/>
          </p:nvSpPr>
          <p:spPr bwMode="auto">
            <a:xfrm>
              <a:off x="2216" y="38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4" name="Rectangle 47"/>
            <p:cNvSpPr>
              <a:spLocks noChangeArrowheads="1"/>
            </p:cNvSpPr>
            <p:nvPr/>
          </p:nvSpPr>
          <p:spPr bwMode="auto">
            <a:xfrm>
              <a:off x="2823" y="379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Zero</a:t>
              </a:r>
            </a:p>
          </p:txBody>
        </p:sp>
        <p:sp>
          <p:nvSpPr>
            <p:cNvPr id="26695" name="Line 48"/>
            <p:cNvSpPr>
              <a:spLocks noChangeShapeType="1"/>
            </p:cNvSpPr>
            <p:nvPr/>
          </p:nvSpPr>
          <p:spPr bwMode="auto">
            <a:xfrm>
              <a:off x="2208" y="3032"/>
              <a:ext cx="0" cy="272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6" name="Rectangle 49"/>
            <p:cNvSpPr>
              <a:spLocks noChangeArrowheads="1"/>
            </p:cNvSpPr>
            <p:nvPr/>
          </p:nvSpPr>
          <p:spPr bwMode="auto">
            <a:xfrm>
              <a:off x="1929" y="2985"/>
              <a:ext cx="4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26697" name="Rectangle 50"/>
            <p:cNvSpPr>
              <a:spLocks noChangeArrowheads="1"/>
            </p:cNvSpPr>
            <p:nvPr/>
          </p:nvSpPr>
          <p:spPr bwMode="auto">
            <a:xfrm rot="5400000">
              <a:off x="2074" y="3498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614488" y="714375"/>
            <a:ext cx="3003550" cy="1708150"/>
            <a:chOff x="1431" y="432"/>
            <a:chExt cx="1892" cy="1076"/>
          </a:xfrm>
        </p:grpSpPr>
        <p:sp>
          <p:nvSpPr>
            <p:cNvPr id="26655" name="Line 52"/>
            <p:cNvSpPr>
              <a:spLocks noChangeShapeType="1"/>
            </p:cNvSpPr>
            <p:nvPr/>
          </p:nvSpPr>
          <p:spPr bwMode="auto">
            <a:xfrm flipH="1">
              <a:off x="1624" y="720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Line 53"/>
            <p:cNvSpPr>
              <a:spLocks noChangeShapeType="1"/>
            </p:cNvSpPr>
            <p:nvPr/>
          </p:nvSpPr>
          <p:spPr bwMode="auto">
            <a:xfrm>
              <a:off x="2112" y="632"/>
              <a:ext cx="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54"/>
            <p:cNvSpPr>
              <a:spLocks noChangeShapeType="1"/>
            </p:cNvSpPr>
            <p:nvPr/>
          </p:nvSpPr>
          <p:spPr bwMode="auto">
            <a:xfrm>
              <a:off x="2120" y="632"/>
              <a:ext cx="282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55"/>
            <p:cNvSpPr>
              <a:spLocks noChangeShapeType="1"/>
            </p:cNvSpPr>
            <p:nvPr/>
          </p:nvSpPr>
          <p:spPr bwMode="auto">
            <a:xfrm>
              <a:off x="2102" y="815"/>
              <a:ext cx="16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56"/>
            <p:cNvSpPr>
              <a:spLocks noChangeShapeType="1"/>
            </p:cNvSpPr>
            <p:nvPr/>
          </p:nvSpPr>
          <p:spPr bwMode="auto">
            <a:xfrm>
              <a:off x="2256" y="9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57"/>
            <p:cNvSpPr>
              <a:spLocks noChangeShapeType="1"/>
            </p:cNvSpPr>
            <p:nvPr/>
          </p:nvSpPr>
          <p:spPr bwMode="auto">
            <a:xfrm>
              <a:off x="2400" y="82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58"/>
            <p:cNvSpPr>
              <a:spLocks noChangeShapeType="1"/>
            </p:cNvSpPr>
            <p:nvPr/>
          </p:nvSpPr>
          <p:spPr bwMode="auto">
            <a:xfrm flipV="1">
              <a:off x="2120" y="1096"/>
              <a:ext cx="128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Line 59"/>
            <p:cNvSpPr>
              <a:spLocks noChangeShapeType="1"/>
            </p:cNvSpPr>
            <p:nvPr/>
          </p:nvSpPr>
          <p:spPr bwMode="auto">
            <a:xfrm flipH="1">
              <a:off x="2103" y="1208"/>
              <a:ext cx="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3" name="Line 60"/>
            <p:cNvSpPr>
              <a:spLocks noChangeShapeType="1"/>
            </p:cNvSpPr>
            <p:nvPr/>
          </p:nvSpPr>
          <p:spPr bwMode="auto">
            <a:xfrm flipV="1">
              <a:off x="2120" y="1192"/>
              <a:ext cx="272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61"/>
            <p:cNvSpPr>
              <a:spLocks noChangeShapeType="1"/>
            </p:cNvSpPr>
            <p:nvPr/>
          </p:nvSpPr>
          <p:spPr bwMode="auto">
            <a:xfrm flipH="1">
              <a:off x="1868" y="676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Rectangle 62"/>
            <p:cNvSpPr>
              <a:spLocks noChangeArrowheads="1"/>
            </p:cNvSpPr>
            <p:nvPr/>
          </p:nvSpPr>
          <p:spPr bwMode="auto">
            <a:xfrm>
              <a:off x="1671" y="72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666" name="Line 63"/>
            <p:cNvSpPr>
              <a:spLocks noChangeShapeType="1"/>
            </p:cNvSpPr>
            <p:nvPr/>
          </p:nvSpPr>
          <p:spPr bwMode="auto">
            <a:xfrm flipH="1">
              <a:off x="1624" y="1296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64"/>
            <p:cNvSpPr>
              <a:spLocks noChangeShapeType="1"/>
            </p:cNvSpPr>
            <p:nvPr/>
          </p:nvSpPr>
          <p:spPr bwMode="auto">
            <a:xfrm flipH="1">
              <a:off x="1868" y="1252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Rectangle 65"/>
            <p:cNvSpPr>
              <a:spLocks noChangeArrowheads="1"/>
            </p:cNvSpPr>
            <p:nvPr/>
          </p:nvSpPr>
          <p:spPr bwMode="auto">
            <a:xfrm>
              <a:off x="1671" y="129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669" name="Rectangle 66"/>
            <p:cNvSpPr>
              <a:spLocks noChangeArrowheads="1"/>
            </p:cNvSpPr>
            <p:nvPr/>
          </p:nvSpPr>
          <p:spPr bwMode="auto">
            <a:xfrm>
              <a:off x="1431" y="62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670" name="Rectangle 67"/>
            <p:cNvSpPr>
              <a:spLocks noChangeArrowheads="1"/>
            </p:cNvSpPr>
            <p:nvPr/>
          </p:nvSpPr>
          <p:spPr bwMode="auto">
            <a:xfrm>
              <a:off x="1431" y="120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71" name="Line 68"/>
            <p:cNvSpPr>
              <a:spLocks noChangeShapeType="1"/>
            </p:cNvSpPr>
            <p:nvPr/>
          </p:nvSpPr>
          <p:spPr bwMode="auto">
            <a:xfrm flipH="1">
              <a:off x="2392" y="1008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69"/>
            <p:cNvSpPr>
              <a:spLocks noChangeShapeType="1"/>
            </p:cNvSpPr>
            <p:nvPr/>
          </p:nvSpPr>
          <p:spPr bwMode="auto">
            <a:xfrm flipH="1">
              <a:off x="2636" y="964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Rectangle 70"/>
            <p:cNvSpPr>
              <a:spLocks noChangeArrowheads="1"/>
            </p:cNvSpPr>
            <p:nvPr/>
          </p:nvSpPr>
          <p:spPr bwMode="auto">
            <a:xfrm>
              <a:off x="2439" y="1008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6674" name="Rectangle 71"/>
            <p:cNvSpPr>
              <a:spLocks noChangeArrowheads="1"/>
            </p:cNvSpPr>
            <p:nvPr/>
          </p:nvSpPr>
          <p:spPr bwMode="auto">
            <a:xfrm>
              <a:off x="2871" y="912"/>
              <a:ext cx="3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Sum</a:t>
              </a:r>
            </a:p>
          </p:txBody>
        </p:sp>
        <p:sp>
          <p:nvSpPr>
            <p:cNvPr id="26675" name="Line 72"/>
            <p:cNvSpPr>
              <a:spLocks noChangeShapeType="1"/>
            </p:cNvSpPr>
            <p:nvPr/>
          </p:nvSpPr>
          <p:spPr bwMode="auto">
            <a:xfrm>
              <a:off x="2264" y="1296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Rectangle 73"/>
            <p:cNvSpPr>
              <a:spLocks noChangeArrowheads="1"/>
            </p:cNvSpPr>
            <p:nvPr/>
          </p:nvSpPr>
          <p:spPr bwMode="auto">
            <a:xfrm>
              <a:off x="2871" y="1200"/>
              <a:ext cx="4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Carry</a:t>
              </a:r>
            </a:p>
          </p:txBody>
        </p:sp>
        <p:sp>
          <p:nvSpPr>
            <p:cNvPr id="26677" name="Rectangle 74"/>
            <p:cNvSpPr>
              <a:spLocks noChangeArrowheads="1"/>
            </p:cNvSpPr>
            <p:nvPr/>
          </p:nvSpPr>
          <p:spPr bwMode="auto">
            <a:xfrm rot="5400000">
              <a:off x="2105" y="910"/>
              <a:ext cx="4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Adder</a:t>
              </a:r>
            </a:p>
          </p:txBody>
        </p:sp>
        <p:sp>
          <p:nvSpPr>
            <p:cNvPr id="26678" name="Line 75"/>
            <p:cNvSpPr>
              <a:spLocks noChangeShapeType="1"/>
            </p:cNvSpPr>
            <p:nvPr/>
          </p:nvSpPr>
          <p:spPr bwMode="auto">
            <a:xfrm>
              <a:off x="2304" y="488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9" name="Rectangle 76"/>
            <p:cNvSpPr>
              <a:spLocks noChangeArrowheads="1"/>
            </p:cNvSpPr>
            <p:nvPr/>
          </p:nvSpPr>
          <p:spPr bwMode="auto">
            <a:xfrm>
              <a:off x="2295" y="432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CarryIn</a:t>
              </a:r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6297613" y="763588"/>
            <a:ext cx="2451100" cy="1309687"/>
            <a:chOff x="3843" y="1056"/>
            <a:chExt cx="1544" cy="825"/>
          </a:xfrm>
        </p:grpSpPr>
        <p:sp>
          <p:nvSpPr>
            <p:cNvPr id="26639" name="Line 78"/>
            <p:cNvSpPr>
              <a:spLocks noChangeShapeType="1"/>
            </p:cNvSpPr>
            <p:nvPr/>
          </p:nvSpPr>
          <p:spPr bwMode="auto">
            <a:xfrm>
              <a:off x="4359" y="1115"/>
              <a:ext cx="0" cy="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79"/>
            <p:cNvSpPr>
              <a:spLocks noChangeShapeType="1"/>
            </p:cNvSpPr>
            <p:nvPr/>
          </p:nvSpPr>
          <p:spPr bwMode="auto">
            <a:xfrm flipV="1">
              <a:off x="4367" y="1112"/>
              <a:ext cx="167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80"/>
            <p:cNvSpPr>
              <a:spLocks noChangeShapeType="1"/>
            </p:cNvSpPr>
            <p:nvPr/>
          </p:nvSpPr>
          <p:spPr bwMode="auto">
            <a:xfrm>
              <a:off x="4340" y="1835"/>
              <a:ext cx="212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81"/>
            <p:cNvSpPr>
              <a:spLocks noChangeShapeType="1"/>
            </p:cNvSpPr>
            <p:nvPr/>
          </p:nvSpPr>
          <p:spPr bwMode="auto">
            <a:xfrm>
              <a:off x="4551" y="1119"/>
              <a:ext cx="0" cy="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82"/>
            <p:cNvSpPr>
              <a:spLocks noChangeShapeType="1"/>
            </p:cNvSpPr>
            <p:nvPr/>
          </p:nvSpPr>
          <p:spPr bwMode="auto">
            <a:xfrm flipH="1">
              <a:off x="3843" y="1427"/>
              <a:ext cx="49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83"/>
            <p:cNvSpPr>
              <a:spLocks noChangeShapeType="1"/>
            </p:cNvSpPr>
            <p:nvPr/>
          </p:nvSpPr>
          <p:spPr bwMode="auto">
            <a:xfrm flipH="1">
              <a:off x="4096" y="1392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Rectangle 84"/>
            <p:cNvSpPr>
              <a:spLocks noChangeArrowheads="1"/>
            </p:cNvSpPr>
            <p:nvPr/>
          </p:nvSpPr>
          <p:spPr bwMode="auto">
            <a:xfrm>
              <a:off x="3992" y="14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646" name="Line 85"/>
            <p:cNvSpPr>
              <a:spLocks noChangeShapeType="1"/>
            </p:cNvSpPr>
            <p:nvPr/>
          </p:nvSpPr>
          <p:spPr bwMode="auto">
            <a:xfrm flipH="1">
              <a:off x="4542" y="1171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Rectangle 86"/>
            <p:cNvSpPr>
              <a:spLocks noChangeArrowheads="1"/>
            </p:cNvSpPr>
            <p:nvPr/>
          </p:nvSpPr>
          <p:spPr bwMode="auto">
            <a:xfrm rot="5400000">
              <a:off x="4170" y="1409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26648" name="Line 87"/>
            <p:cNvSpPr>
              <a:spLocks noChangeShapeType="1"/>
            </p:cNvSpPr>
            <p:nvPr/>
          </p:nvSpPr>
          <p:spPr bwMode="auto">
            <a:xfrm flipH="1">
              <a:off x="4546" y="1331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Line 88"/>
            <p:cNvSpPr>
              <a:spLocks noChangeShapeType="1"/>
            </p:cNvSpPr>
            <p:nvPr/>
          </p:nvSpPr>
          <p:spPr bwMode="auto">
            <a:xfrm flipH="1">
              <a:off x="4542" y="1473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89"/>
            <p:cNvSpPr>
              <a:spLocks noChangeShapeType="1"/>
            </p:cNvSpPr>
            <p:nvPr/>
          </p:nvSpPr>
          <p:spPr bwMode="auto">
            <a:xfrm flipH="1">
              <a:off x="4546" y="1788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Text Box 90"/>
            <p:cNvSpPr txBox="1">
              <a:spLocks noChangeArrowheads="1"/>
            </p:cNvSpPr>
            <p:nvPr/>
          </p:nvSpPr>
          <p:spPr bwMode="auto">
            <a:xfrm>
              <a:off x="5028" y="1056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B7011F"/>
                  </a:solidFill>
                  <a:latin typeface="Times New Roman" panose="02020603050405020304" pitchFamily="18" charset="0"/>
                </a:rPr>
                <a:t>out0</a:t>
              </a:r>
            </a:p>
          </p:txBody>
        </p:sp>
        <p:sp>
          <p:nvSpPr>
            <p:cNvPr id="26652" name="Text Box 91"/>
            <p:cNvSpPr txBox="1">
              <a:spLocks noChangeArrowheads="1"/>
            </p:cNvSpPr>
            <p:nvPr/>
          </p:nvSpPr>
          <p:spPr bwMode="auto">
            <a:xfrm>
              <a:off x="5025" y="119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B7011F"/>
                  </a:solidFill>
                  <a:latin typeface="Times New Roman" panose="02020603050405020304" pitchFamily="18" charset="0"/>
                </a:rPr>
                <a:t>out1</a:t>
              </a:r>
            </a:p>
          </p:txBody>
        </p:sp>
        <p:sp>
          <p:nvSpPr>
            <p:cNvPr id="26653" name="Text Box 92"/>
            <p:cNvSpPr txBox="1">
              <a:spLocks noChangeArrowheads="1"/>
            </p:cNvSpPr>
            <p:nvPr/>
          </p:nvSpPr>
          <p:spPr bwMode="auto">
            <a:xfrm>
              <a:off x="5029" y="1669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B7011F"/>
                  </a:solidFill>
                  <a:latin typeface="Times New Roman" panose="02020603050405020304" pitchFamily="18" charset="0"/>
                </a:rPr>
                <a:t>out7</a:t>
              </a:r>
            </a:p>
          </p:txBody>
        </p:sp>
        <p:sp>
          <p:nvSpPr>
            <p:cNvPr id="26654" name="Text Box 93"/>
            <p:cNvSpPr txBox="1">
              <a:spLocks noChangeArrowheads="1"/>
            </p:cNvSpPr>
            <p:nvPr/>
          </p:nvSpPr>
          <p:spPr bwMode="auto">
            <a:xfrm>
              <a:off x="5029" y="1356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B7011F"/>
                  </a:solidFill>
                  <a:latin typeface="Times New Roman" panose="02020603050405020304" pitchFamily="18" charset="0"/>
                </a:rPr>
                <a:t>out2</a:t>
              </a:r>
            </a:p>
          </p:txBody>
        </p:sp>
      </p:grpSp>
      <p:sp>
        <p:nvSpPr>
          <p:cNvPr id="26632" name="Rectangle 94"/>
          <p:cNvSpPr>
            <a:spLocks noChangeArrowheads="1"/>
          </p:cNvSpPr>
          <p:nvPr/>
        </p:nvSpPr>
        <p:spPr bwMode="auto">
          <a:xfrm>
            <a:off x="4776788" y="1050925"/>
            <a:ext cx="16668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10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译码器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(Decoder)</a:t>
            </a:r>
          </a:p>
        </p:txBody>
      </p:sp>
      <p:sp>
        <p:nvSpPr>
          <p:cNvPr id="826463" name="AutoShape 95"/>
          <p:cNvSpPr>
            <a:spLocks noChangeArrowheads="1"/>
          </p:cNvSpPr>
          <p:nvPr/>
        </p:nvSpPr>
        <p:spPr bwMode="auto">
          <a:xfrm>
            <a:off x="4067175" y="2620963"/>
            <a:ext cx="4727575" cy="1023937"/>
          </a:xfrm>
          <a:prstGeom prst="cloudCallout">
            <a:avLst>
              <a:gd name="adj1" fmla="val 26412"/>
              <a:gd name="adj2" fmla="val 1541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何时要用到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adder, ALU, MUX or Decoder?</a:t>
            </a:r>
          </a:p>
        </p:txBody>
      </p: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6843713" y="2063750"/>
            <a:ext cx="2265362" cy="427038"/>
            <a:chOff x="3273" y="2076"/>
            <a:chExt cx="1261" cy="269"/>
          </a:xfrm>
        </p:grpSpPr>
        <p:sp>
          <p:nvSpPr>
            <p:cNvPr id="26637" name="Line 97"/>
            <p:cNvSpPr>
              <a:spLocks noChangeShapeType="1"/>
            </p:cNvSpPr>
            <p:nvPr/>
          </p:nvSpPr>
          <p:spPr bwMode="auto">
            <a:xfrm>
              <a:off x="3273" y="2194"/>
              <a:ext cx="357" cy="0"/>
            </a:xfrm>
            <a:prstGeom prst="line">
              <a:avLst/>
            </a:prstGeom>
            <a:noFill/>
            <a:ln w="50800">
              <a:solidFill>
                <a:srgbClr val="D90125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Text Box 98"/>
            <p:cNvSpPr txBox="1">
              <a:spLocks noChangeArrowheads="1"/>
            </p:cNvSpPr>
            <p:nvPr/>
          </p:nvSpPr>
          <p:spPr bwMode="auto">
            <a:xfrm>
              <a:off x="3656" y="2076"/>
              <a:ext cx="8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B7011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控制信号</a:t>
              </a:r>
            </a:p>
          </p:txBody>
        </p:sp>
      </p:grpSp>
      <p:sp>
        <p:nvSpPr>
          <p:cNvPr id="826467" name="Text Box 99"/>
          <p:cNvSpPr txBox="1">
            <a:spLocks noChangeArrowheads="1"/>
          </p:cNvSpPr>
          <p:nvPr/>
        </p:nvSpPr>
        <p:spPr bwMode="auto">
          <a:xfrm>
            <a:off x="4714875" y="3917950"/>
            <a:ext cx="43545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400"/>
              <a:t>组合逻辑元件的特点：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200">
                <a:solidFill>
                  <a:srgbClr val="0000FF"/>
                </a:solidFill>
              </a:rPr>
              <a:t>其输出只取决于当前的输入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200">
                <a:solidFill>
                  <a:srgbClr val="0000FF"/>
                </a:solidFill>
              </a:rPr>
              <a:t>所有输入到达后，经过一定的逻辑门延时，输出端改变，并保持到下次改变，</a:t>
            </a:r>
            <a:r>
              <a:rPr lang="zh-CN" altLang="en-US" sz="2200">
                <a:solidFill>
                  <a:srgbClr val="FF0000"/>
                </a:solidFill>
              </a:rPr>
              <a:t>不需要时钟信号来定时</a:t>
            </a:r>
          </a:p>
        </p:txBody>
      </p:sp>
      <p:sp>
        <p:nvSpPr>
          <p:cNvPr id="826468" name="Text Box 100"/>
          <p:cNvSpPr txBox="1">
            <a:spLocks noChangeArrowheads="1"/>
          </p:cNvSpPr>
          <p:nvPr/>
        </p:nvSpPr>
        <p:spPr bwMode="auto">
          <a:xfrm>
            <a:off x="395288" y="3590925"/>
            <a:ext cx="1800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二选一 </a:t>
            </a:r>
          </a:p>
          <a:p>
            <a:r>
              <a:rPr lang="zh-CN" altLang="en-US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或多选一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6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2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2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4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4" y="0"/>
            <a:ext cx="6734175" cy="5715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状态元件：时序逻辑电路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571500"/>
            <a:ext cx="8461375" cy="5716588"/>
          </a:xfrm>
        </p:spPr>
        <p:txBody>
          <a:bodyPr/>
          <a:lstStyle/>
          <a:p>
            <a:pPr marL="363538" indent="-363538">
              <a:spcBef>
                <a:spcPts val="600"/>
              </a:spcBef>
            </a:pPr>
            <a:r>
              <a:rPr lang="zh-CN" altLang="en-US" sz="2800"/>
              <a:t>状态</a:t>
            </a:r>
            <a:r>
              <a:rPr lang="en-US" altLang="zh-CN" sz="2800"/>
              <a:t>(</a:t>
            </a:r>
            <a:r>
              <a:rPr lang="zh-CN" altLang="en-US" sz="2800"/>
              <a:t>存储</a:t>
            </a:r>
            <a:r>
              <a:rPr lang="en-US" altLang="zh-CN" sz="2800"/>
              <a:t>)</a:t>
            </a:r>
            <a:r>
              <a:rPr lang="zh-CN" altLang="en-US" sz="2800"/>
              <a:t>元件的特点 </a:t>
            </a:r>
          </a:p>
          <a:p>
            <a:pPr marL="622300" lvl="1" indent="-263525">
              <a:spcBef>
                <a:spcPts val="600"/>
              </a:spcBef>
            </a:pPr>
            <a:r>
              <a:rPr lang="zh-CN" altLang="en-US" sz="2400"/>
              <a:t>具有存储功能，在</a:t>
            </a:r>
            <a:r>
              <a:rPr lang="zh-CN" altLang="en-US" sz="2400">
                <a:solidFill>
                  <a:srgbClr val="FF0000"/>
                </a:solidFill>
              </a:rPr>
              <a:t>时钟控制下</a:t>
            </a:r>
            <a:r>
              <a:rPr lang="zh-CN" altLang="en-US" sz="2400"/>
              <a:t>输入状态被写到电路中，直到下一个时钟到达</a:t>
            </a:r>
          </a:p>
          <a:p>
            <a:pPr marL="622300" lvl="1" indent="-263525">
              <a:spcBef>
                <a:spcPts val="600"/>
              </a:spcBef>
            </a:pPr>
            <a:r>
              <a:rPr lang="zh-CN" altLang="en-US" sz="2400">
                <a:solidFill>
                  <a:srgbClr val="0000CC"/>
                </a:solidFill>
              </a:rPr>
              <a:t>输入端状态由时钟决定何时写入</a:t>
            </a:r>
            <a:r>
              <a:rPr lang="zh-CN" altLang="en-US" sz="2400"/>
              <a:t>，输出端状态随时可读出</a:t>
            </a:r>
          </a:p>
          <a:p>
            <a:pPr marL="363538" indent="-363538">
              <a:spcBef>
                <a:spcPts val="600"/>
              </a:spcBef>
            </a:pPr>
            <a:r>
              <a:rPr lang="zh-CN" altLang="en-US" sz="2800"/>
              <a:t>定时方式：规定信号何时写入状态元件或何时从状态元件读出</a:t>
            </a:r>
          </a:p>
          <a:p>
            <a:pPr marL="622300" lvl="1" indent="-263525">
              <a:spcBef>
                <a:spcPts val="600"/>
              </a:spcBef>
            </a:pPr>
            <a:r>
              <a:rPr lang="zh-CN" altLang="en-US" sz="2400"/>
              <a:t>边沿触发</a:t>
            </a:r>
            <a:r>
              <a:rPr lang="en-US" altLang="zh-CN" sz="2400"/>
              <a:t>(edge-triggered)</a:t>
            </a:r>
            <a:r>
              <a:rPr lang="zh-CN" altLang="en-US" sz="2400"/>
              <a:t>方式 </a:t>
            </a:r>
          </a:p>
          <a:p>
            <a:pPr marL="984250" lvl="2" indent="-271463">
              <a:spcBef>
                <a:spcPts val="600"/>
              </a:spcBef>
            </a:pPr>
            <a:r>
              <a:rPr lang="zh-CN" altLang="en-US" sz="2200"/>
              <a:t>状态单元中的值只在时钟边沿改变。每个时钟周期改变一次</a:t>
            </a:r>
            <a:endParaRPr lang="en-US" altLang="zh-CN" sz="2200"/>
          </a:p>
          <a:p>
            <a:pPr lvl="3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zh-CN" altLang="en-US" sz="2200">
              <a:latin typeface="Times New Roman" panose="02020603050405020304" pitchFamily="18" charset="0"/>
            </a:endParaRPr>
          </a:p>
          <a:p>
            <a:pPr marL="363538" indent="-363538">
              <a:spcBef>
                <a:spcPts val="600"/>
              </a:spcBef>
            </a:pPr>
            <a:endParaRPr lang="zh-CN" altLang="en-US" sz="2800"/>
          </a:p>
          <a:p>
            <a:pPr marL="363538" indent="-363538">
              <a:spcBef>
                <a:spcPts val="1200"/>
              </a:spcBef>
            </a:pPr>
            <a:r>
              <a:rPr lang="zh-CN" altLang="en-US" sz="2800"/>
              <a:t>最简单的状态单元</a:t>
            </a:r>
          </a:p>
          <a:p>
            <a:pPr marL="622300" lvl="1" indent="-263525">
              <a:spcBef>
                <a:spcPts val="600"/>
              </a:spcBef>
            </a:pPr>
            <a:r>
              <a:rPr lang="en-US" altLang="zh-CN" sz="2400"/>
              <a:t> D</a:t>
            </a:r>
            <a:r>
              <a:rPr lang="zh-CN" altLang="en-US" sz="2400"/>
              <a:t>触发器：</a:t>
            </a:r>
            <a:r>
              <a:rPr lang="zh-CN" altLang="en-US" sz="2200">
                <a:solidFill>
                  <a:srgbClr val="0000FF"/>
                </a:solidFill>
              </a:rPr>
              <a:t>一个时钟输入、一个状态输入、一个状态输出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187450" y="4340225"/>
            <a:ext cx="6283325" cy="1176338"/>
            <a:chOff x="1187450" y="4038600"/>
            <a:chExt cx="6283325" cy="1176338"/>
          </a:xfrm>
        </p:grpSpPr>
        <p:grpSp>
          <p:nvGrpSpPr>
            <p:cNvPr id="28678" name="Group 4"/>
            <p:cNvGrpSpPr>
              <a:grpSpLocks/>
            </p:cNvGrpSpPr>
            <p:nvPr/>
          </p:nvGrpSpPr>
          <p:grpSpPr bwMode="auto">
            <a:xfrm>
              <a:off x="1187450" y="4038600"/>
              <a:ext cx="6283325" cy="1176338"/>
              <a:chOff x="832" y="1599"/>
              <a:chExt cx="3958" cy="1161"/>
            </a:xfrm>
          </p:grpSpPr>
          <p:sp>
            <p:nvSpPr>
              <p:cNvPr id="28681" name="Line 5"/>
              <p:cNvSpPr>
                <a:spLocks noChangeShapeType="1"/>
              </p:cNvSpPr>
              <p:nvPr/>
            </p:nvSpPr>
            <p:spPr bwMode="auto">
              <a:xfrm flipV="1">
                <a:off x="1090" y="2017"/>
                <a:ext cx="0" cy="31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2" name="Line 6"/>
              <p:cNvSpPr>
                <a:spLocks noChangeShapeType="1"/>
              </p:cNvSpPr>
              <p:nvPr/>
            </p:nvSpPr>
            <p:spPr bwMode="auto">
              <a:xfrm>
                <a:off x="1080" y="2031"/>
                <a:ext cx="66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3" name="Line 7"/>
              <p:cNvSpPr>
                <a:spLocks noChangeShapeType="1"/>
              </p:cNvSpPr>
              <p:nvPr/>
            </p:nvSpPr>
            <p:spPr bwMode="auto">
              <a:xfrm>
                <a:off x="1729" y="2021"/>
                <a:ext cx="0" cy="30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Line 8"/>
              <p:cNvSpPr>
                <a:spLocks noChangeShapeType="1"/>
              </p:cNvSpPr>
              <p:nvPr/>
            </p:nvSpPr>
            <p:spPr bwMode="auto">
              <a:xfrm>
                <a:off x="1719" y="2315"/>
                <a:ext cx="305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5" name="Line 9"/>
              <p:cNvSpPr>
                <a:spLocks noChangeShapeType="1"/>
              </p:cNvSpPr>
              <p:nvPr/>
            </p:nvSpPr>
            <p:spPr bwMode="auto">
              <a:xfrm>
                <a:off x="832" y="2315"/>
                <a:ext cx="269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6" name="Line 10"/>
              <p:cNvSpPr>
                <a:spLocks noChangeShapeType="1"/>
              </p:cNvSpPr>
              <p:nvPr/>
            </p:nvSpPr>
            <p:spPr bwMode="auto">
              <a:xfrm>
                <a:off x="1095" y="2478"/>
                <a:ext cx="9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7" name="Rectangle 11"/>
              <p:cNvSpPr>
                <a:spLocks noChangeArrowheads="1"/>
              </p:cNvSpPr>
              <p:nvPr/>
            </p:nvSpPr>
            <p:spPr bwMode="auto">
              <a:xfrm>
                <a:off x="1242" y="2516"/>
                <a:ext cx="687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2100"/>
                  </a:lnSpc>
                </a:pPr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cycle time</a:t>
                </a:r>
              </a:p>
            </p:txBody>
          </p:sp>
          <p:sp>
            <p:nvSpPr>
              <p:cNvPr id="28688" name="Line 12"/>
              <p:cNvSpPr>
                <a:spLocks noChangeShapeType="1"/>
              </p:cNvSpPr>
              <p:nvPr/>
            </p:nvSpPr>
            <p:spPr bwMode="auto">
              <a:xfrm>
                <a:off x="2052" y="2178"/>
                <a:ext cx="462" cy="4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9" name="Rectangle 13"/>
              <p:cNvSpPr>
                <a:spLocks noChangeArrowheads="1"/>
              </p:cNvSpPr>
              <p:nvPr/>
            </p:nvSpPr>
            <p:spPr bwMode="auto">
              <a:xfrm>
                <a:off x="2533" y="2515"/>
                <a:ext cx="97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2100"/>
                  </a:lnSpc>
                </a:pPr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rising edge</a:t>
                </a:r>
              </a:p>
            </p:txBody>
          </p:sp>
          <p:sp>
            <p:nvSpPr>
              <p:cNvPr id="28690" name="Line 14"/>
              <p:cNvSpPr>
                <a:spLocks noChangeShapeType="1"/>
              </p:cNvSpPr>
              <p:nvPr/>
            </p:nvSpPr>
            <p:spPr bwMode="auto">
              <a:xfrm flipV="1">
                <a:off x="2684" y="1744"/>
                <a:ext cx="462" cy="4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1" name="Rectangle 15"/>
              <p:cNvSpPr>
                <a:spLocks noChangeArrowheads="1"/>
              </p:cNvSpPr>
              <p:nvPr/>
            </p:nvSpPr>
            <p:spPr bwMode="auto">
              <a:xfrm>
                <a:off x="3171" y="1599"/>
                <a:ext cx="963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90487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2100"/>
                  </a:lnSpc>
                </a:pPr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falling edge</a:t>
                </a:r>
              </a:p>
            </p:txBody>
          </p:sp>
          <p:sp>
            <p:nvSpPr>
              <p:cNvPr id="28692" name="Line 16"/>
              <p:cNvSpPr>
                <a:spLocks noChangeShapeType="1"/>
              </p:cNvSpPr>
              <p:nvPr/>
            </p:nvSpPr>
            <p:spPr bwMode="auto">
              <a:xfrm flipV="1">
                <a:off x="2014" y="2033"/>
                <a:ext cx="0" cy="29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Line 17"/>
              <p:cNvSpPr>
                <a:spLocks noChangeShapeType="1"/>
              </p:cNvSpPr>
              <p:nvPr/>
            </p:nvSpPr>
            <p:spPr bwMode="auto">
              <a:xfrm>
                <a:off x="2004" y="2028"/>
                <a:ext cx="66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2653" y="2018"/>
                <a:ext cx="0" cy="30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Line 19"/>
              <p:cNvSpPr>
                <a:spLocks noChangeShapeType="1"/>
              </p:cNvSpPr>
              <p:nvPr/>
            </p:nvSpPr>
            <p:spPr bwMode="auto">
              <a:xfrm>
                <a:off x="2643" y="2312"/>
                <a:ext cx="305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Line 20"/>
              <p:cNvSpPr>
                <a:spLocks noChangeShapeType="1"/>
              </p:cNvSpPr>
              <p:nvPr/>
            </p:nvSpPr>
            <p:spPr bwMode="auto">
              <a:xfrm flipV="1">
                <a:off x="2938" y="2011"/>
                <a:ext cx="0" cy="31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Line 21"/>
              <p:cNvSpPr>
                <a:spLocks noChangeShapeType="1"/>
              </p:cNvSpPr>
              <p:nvPr/>
            </p:nvSpPr>
            <p:spPr bwMode="auto">
              <a:xfrm>
                <a:off x="2928" y="2025"/>
                <a:ext cx="66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22"/>
              <p:cNvSpPr>
                <a:spLocks noChangeShapeType="1"/>
              </p:cNvSpPr>
              <p:nvPr/>
            </p:nvSpPr>
            <p:spPr bwMode="auto">
              <a:xfrm>
                <a:off x="3577" y="2015"/>
                <a:ext cx="0" cy="30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23"/>
              <p:cNvSpPr>
                <a:spLocks noChangeShapeType="1"/>
              </p:cNvSpPr>
              <p:nvPr/>
            </p:nvSpPr>
            <p:spPr bwMode="auto">
              <a:xfrm>
                <a:off x="3567" y="2309"/>
                <a:ext cx="305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24"/>
              <p:cNvSpPr>
                <a:spLocks noChangeShapeType="1"/>
              </p:cNvSpPr>
              <p:nvPr/>
            </p:nvSpPr>
            <p:spPr bwMode="auto">
              <a:xfrm flipV="1">
                <a:off x="3856" y="2011"/>
                <a:ext cx="0" cy="31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25"/>
              <p:cNvSpPr>
                <a:spLocks noChangeShapeType="1"/>
              </p:cNvSpPr>
              <p:nvPr/>
            </p:nvSpPr>
            <p:spPr bwMode="auto">
              <a:xfrm>
                <a:off x="3846" y="2025"/>
                <a:ext cx="660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26"/>
              <p:cNvSpPr>
                <a:spLocks noChangeShapeType="1"/>
              </p:cNvSpPr>
              <p:nvPr/>
            </p:nvSpPr>
            <p:spPr bwMode="auto">
              <a:xfrm>
                <a:off x="4495" y="2015"/>
                <a:ext cx="0" cy="305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27"/>
              <p:cNvSpPr>
                <a:spLocks noChangeShapeType="1"/>
              </p:cNvSpPr>
              <p:nvPr/>
            </p:nvSpPr>
            <p:spPr bwMode="auto">
              <a:xfrm>
                <a:off x="4485" y="2309"/>
                <a:ext cx="305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614488" y="4772025"/>
              <a:ext cx="0" cy="392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052763" y="4773613"/>
              <a:ext cx="0" cy="393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8444" name="AutoShape 28"/>
          <p:cNvSpPr>
            <a:spLocks noChangeArrowheads="1"/>
          </p:cNvSpPr>
          <p:nvPr/>
        </p:nvSpPr>
        <p:spPr bwMode="auto">
          <a:xfrm>
            <a:off x="5500688" y="4797425"/>
            <a:ext cx="3571875" cy="1417638"/>
          </a:xfrm>
          <a:prstGeom prst="wedgeRectCallout">
            <a:avLst>
              <a:gd name="adj1" fmla="val -81343"/>
              <a:gd name="adj2" fmla="val -36861"/>
            </a:avLst>
          </a:prstGeom>
          <a:solidFill>
            <a:srgbClr val="FFFF00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上升沿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(rising edge)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触发：在时钟正跳变时进行读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写</a:t>
            </a:r>
          </a:p>
          <a:p>
            <a:pPr algn="ctr" eaLnBrk="1" hangingPunct="1"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下降沿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(falling edge)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触发：在时钟负跳变时进行读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8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90588"/>
            <a:ext cx="82026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39628"/>
            <a:ext cx="6940550" cy="58108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回顾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——D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触发器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29446" name="Text Box 6"/>
          <p:cNvSpPr txBox="1">
            <a:spLocks noChangeArrowheads="1"/>
          </p:cNvSpPr>
          <p:nvPr/>
        </p:nvSpPr>
        <p:spPr bwMode="auto">
          <a:xfrm>
            <a:off x="928688" y="4848225"/>
            <a:ext cx="7897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切记：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状态单元的输入信息总是在一个时钟边沿到达后的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“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Clk-to-Q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”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时才被写入到单元中，此时的输出才反映新的状态值</a:t>
            </a:r>
          </a:p>
        </p:txBody>
      </p:sp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928688" y="6000750"/>
            <a:ext cx="814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数据通路中的状态元件有两种：寄存器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存储器</a:t>
            </a:r>
          </a:p>
        </p:txBody>
      </p:sp>
      <p:sp>
        <p:nvSpPr>
          <p:cNvPr id="829449" name="Line 9"/>
          <p:cNvSpPr>
            <a:spLocks noChangeShapeType="1"/>
          </p:cNvSpPr>
          <p:nvPr/>
        </p:nvSpPr>
        <p:spPr bwMode="auto">
          <a:xfrm>
            <a:off x="4283075" y="2133600"/>
            <a:ext cx="1060450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50" name="Line 10"/>
          <p:cNvSpPr>
            <a:spLocks noChangeShapeType="1"/>
          </p:cNvSpPr>
          <p:nvPr/>
        </p:nvSpPr>
        <p:spPr bwMode="auto">
          <a:xfrm flipV="1">
            <a:off x="7170738" y="1811338"/>
            <a:ext cx="1073150" cy="142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51" name="Line 11"/>
          <p:cNvSpPr>
            <a:spLocks noChangeShapeType="1"/>
          </p:cNvSpPr>
          <p:nvPr/>
        </p:nvSpPr>
        <p:spPr bwMode="auto">
          <a:xfrm>
            <a:off x="5065713" y="2894013"/>
            <a:ext cx="2903537" cy="15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52" name="Line 12"/>
          <p:cNvSpPr>
            <a:spLocks noChangeShapeType="1"/>
          </p:cNvSpPr>
          <p:nvPr/>
        </p:nvSpPr>
        <p:spPr bwMode="auto">
          <a:xfrm>
            <a:off x="7959725" y="2586038"/>
            <a:ext cx="681038" cy="158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53" name="Text Box 13"/>
          <p:cNvSpPr txBox="1">
            <a:spLocks noChangeArrowheads="1"/>
          </p:cNvSpPr>
          <p:nvPr/>
        </p:nvSpPr>
        <p:spPr bwMode="auto">
          <a:xfrm>
            <a:off x="4787900" y="2982913"/>
            <a:ext cx="39957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总是在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clk-Q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后跟着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变化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492500" y="620713"/>
            <a:ext cx="4922838" cy="1133475"/>
            <a:chOff x="2394" y="396"/>
            <a:chExt cx="2468" cy="636"/>
          </a:xfrm>
        </p:grpSpPr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2502" y="396"/>
              <a:ext cx="236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这段时间输入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变化不影响输出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30734" name="Line 16"/>
            <p:cNvSpPr>
              <a:spLocks noChangeShapeType="1"/>
            </p:cNvSpPr>
            <p:nvPr/>
          </p:nvSpPr>
          <p:spPr bwMode="auto">
            <a:xfrm flipH="1">
              <a:off x="2394" y="624"/>
              <a:ext cx="876" cy="40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3606" y="624"/>
              <a:ext cx="252" cy="38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462" name="Text Box 22"/>
          <p:cNvSpPr txBox="1">
            <a:spLocks noChangeArrowheads="1"/>
          </p:cNvSpPr>
          <p:nvPr/>
        </p:nvSpPr>
        <p:spPr bwMode="auto">
          <a:xfrm>
            <a:off x="611188" y="3446463"/>
            <a:ext cx="84613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建立时间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(Set Time)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：在触发时钟边沿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之前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输入必须稳定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保持时间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(Hold Time)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：在触发时钟边沿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之后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输入必须保持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Clock-to-Q-time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：在触发时钟边沿，输出并不能立即变化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2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6" grpId="0"/>
      <p:bldP spid="8294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77" y="1"/>
            <a:ext cx="6543675" cy="5504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存储元件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 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寄存器和寄存器组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" y="673100"/>
            <a:ext cx="6935788" cy="2284413"/>
          </a:xfrm>
        </p:spPr>
        <p:txBody>
          <a:bodyPr lIns="63500" tIns="25400" rIns="63500" bIns="25400">
            <a:spAutoFit/>
          </a:bodyPr>
          <a:lstStyle/>
          <a:p>
            <a:pPr marL="266700" indent="-266700">
              <a:spcBef>
                <a:spcPts val="300"/>
              </a:spcBef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</a:rPr>
              <a:t>寄存器</a:t>
            </a:r>
            <a:r>
              <a:rPr lang="en-US" altLang="zh-CN" sz="2800">
                <a:solidFill>
                  <a:srgbClr val="FF0000"/>
                </a:solidFill>
              </a:rPr>
              <a:t>(Register)</a:t>
            </a:r>
            <a:endParaRPr lang="zh-CN" altLang="en-US" sz="2800">
              <a:solidFill>
                <a:srgbClr val="FF0000"/>
              </a:solidFill>
            </a:endParaRPr>
          </a:p>
          <a:p>
            <a:pPr marL="625475" lvl="1" indent="-266700">
              <a:spcBef>
                <a:spcPts val="300"/>
              </a:spcBef>
            </a:pPr>
            <a:r>
              <a:rPr lang="zh-CN" altLang="en-US" sz="2400"/>
              <a:t>写使能</a:t>
            </a:r>
            <a:r>
              <a:rPr lang="en-US" altLang="zh-CN" sz="2400"/>
              <a:t>(Write Enable-WE)</a:t>
            </a:r>
            <a:r>
              <a:rPr lang="zh-CN" altLang="en-US" sz="2400"/>
              <a:t>信号</a:t>
            </a:r>
          </a:p>
          <a:p>
            <a:pPr marL="625475" lvl="1" indent="-26670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 </a:t>
            </a:r>
            <a:r>
              <a:rPr lang="en-US" altLang="zh-CN" sz="2400">
                <a:solidFill>
                  <a:srgbClr val="0000FF"/>
                </a:solidFill>
              </a:rPr>
              <a:t>0: </a:t>
            </a:r>
            <a:r>
              <a:rPr lang="zh-CN" altLang="en-US" sz="2400">
                <a:solidFill>
                  <a:srgbClr val="0000FF"/>
                </a:solidFill>
              </a:rPr>
              <a:t>时钟边沿到时，输出不变</a:t>
            </a:r>
          </a:p>
          <a:p>
            <a:pPr marL="625475" lvl="1" indent="-26670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	 1: </a:t>
            </a:r>
            <a:r>
              <a:rPr lang="zh-CN" altLang="en-US" sz="2400">
                <a:solidFill>
                  <a:srgbClr val="0000FF"/>
                </a:solidFill>
              </a:rPr>
              <a:t>时钟边沿到时，输出开始变为前面的输入</a:t>
            </a:r>
          </a:p>
          <a:p>
            <a:pPr marL="625475" lvl="1" indent="-266700">
              <a:spcBef>
                <a:spcPts val="300"/>
              </a:spcBef>
            </a:pPr>
            <a:r>
              <a:rPr lang="zh-CN" altLang="en-US" sz="2400"/>
              <a:t>若每个时钟边沿都写入，则不需</a:t>
            </a:r>
            <a:r>
              <a:rPr lang="en-US" altLang="zh-CN" sz="2400"/>
              <a:t>WE</a:t>
            </a:r>
            <a:r>
              <a:rPr lang="zh-CN" altLang="en-US" sz="2400"/>
              <a:t>信号</a:t>
            </a:r>
          </a:p>
        </p:txBody>
      </p:sp>
      <p:grpSp>
        <p:nvGrpSpPr>
          <p:cNvPr id="32772" name="Group 54"/>
          <p:cNvGrpSpPr>
            <a:grpSpLocks/>
          </p:cNvGrpSpPr>
          <p:nvPr/>
        </p:nvGrpSpPr>
        <p:grpSpPr bwMode="auto">
          <a:xfrm>
            <a:off x="6215063" y="746125"/>
            <a:ext cx="2822575" cy="2609850"/>
            <a:chOff x="3903" y="537"/>
            <a:chExt cx="1778" cy="1644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4526" y="1931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3944" y="1095"/>
              <a:ext cx="7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Data In</a:t>
              </a: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4641" y="967"/>
              <a:ext cx="16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2776" name="Line 7"/>
            <p:cNvSpPr>
              <a:spLocks noChangeShapeType="1"/>
            </p:cNvSpPr>
            <p:nvPr/>
          </p:nvSpPr>
          <p:spPr bwMode="auto">
            <a:xfrm flipV="1">
              <a:off x="4681" y="1579"/>
              <a:ext cx="42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>
              <a:off x="4721" y="1595"/>
              <a:ext cx="4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Oval 9"/>
            <p:cNvSpPr>
              <a:spLocks noChangeArrowheads="1"/>
            </p:cNvSpPr>
            <p:nvPr/>
          </p:nvSpPr>
          <p:spPr bwMode="auto">
            <a:xfrm>
              <a:off x="4681" y="1739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4213" y="537"/>
              <a:ext cx="10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Write Enable</a:t>
              </a:r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 flipH="1">
              <a:off x="3903" y="13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 flipH="1">
              <a:off x="4243" y="1291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4046" y="133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>
              <a:off x="4831" y="133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 flipH="1">
              <a:off x="5155" y="1291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Rectangle 16"/>
            <p:cNvSpPr>
              <a:spLocks noChangeArrowheads="1"/>
            </p:cNvSpPr>
            <p:nvPr/>
          </p:nvSpPr>
          <p:spPr bwMode="auto">
            <a:xfrm>
              <a:off x="4958" y="133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2786" name="Rectangle 17"/>
            <p:cNvSpPr>
              <a:spLocks noChangeArrowheads="1"/>
            </p:cNvSpPr>
            <p:nvPr/>
          </p:nvSpPr>
          <p:spPr bwMode="auto">
            <a:xfrm>
              <a:off x="4876" y="1096"/>
              <a:ext cx="8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Data Out</a:t>
              </a:r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 flipV="1">
              <a:off x="4727" y="7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52"/>
            <p:cNvSpPr>
              <a:spLocks noChangeShapeType="1"/>
            </p:cNvSpPr>
            <p:nvPr/>
          </p:nvSpPr>
          <p:spPr bwMode="auto">
            <a:xfrm>
              <a:off x="4728" y="1813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314" y="-36510"/>
            <a:ext cx="6543675" cy="6418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存储元件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 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寄存器和寄存器组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42938"/>
            <a:ext cx="6337300" cy="5891212"/>
          </a:xfrm>
        </p:spPr>
        <p:txBody>
          <a:bodyPr lIns="63500" tIns="25400" rIns="63500" bIns="25400">
            <a:spAutoFit/>
          </a:bodyPr>
          <a:lstStyle/>
          <a:p>
            <a:pPr marL="266700" indent="-266700">
              <a:spcBef>
                <a:spcPts val="300"/>
              </a:spcBef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</a:rPr>
              <a:t>寄存器</a:t>
            </a:r>
            <a:r>
              <a:rPr lang="en-US" altLang="zh-CN" sz="2800">
                <a:solidFill>
                  <a:srgbClr val="FF0000"/>
                </a:solidFill>
              </a:rPr>
              <a:t>(Register)</a:t>
            </a:r>
            <a:endParaRPr lang="zh-CN" altLang="en-US" sz="2800">
              <a:solidFill>
                <a:srgbClr val="FF0000"/>
              </a:solidFill>
            </a:endParaRPr>
          </a:p>
          <a:p>
            <a:pPr marL="625475" lvl="1" indent="-266700">
              <a:spcBef>
                <a:spcPts val="300"/>
              </a:spcBef>
            </a:pPr>
            <a:r>
              <a:rPr lang="zh-CN" altLang="en-US" sz="2400">
                <a:solidFill>
                  <a:srgbClr val="7F7F7F"/>
                </a:solidFill>
              </a:rPr>
              <a:t>写使能</a:t>
            </a:r>
            <a:r>
              <a:rPr lang="en-US" altLang="zh-CN" sz="2400">
                <a:solidFill>
                  <a:srgbClr val="7F7F7F"/>
                </a:solidFill>
              </a:rPr>
              <a:t>(Write Enable-WE)</a:t>
            </a:r>
            <a:r>
              <a:rPr lang="zh-CN" altLang="en-US" sz="2400">
                <a:solidFill>
                  <a:srgbClr val="7F7F7F"/>
                </a:solidFill>
              </a:rPr>
              <a:t>信号</a:t>
            </a:r>
          </a:p>
          <a:p>
            <a:pPr marL="625475" lvl="1" indent="-26670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7F7F7F"/>
                </a:solidFill>
              </a:rPr>
              <a:t>	 0: </a:t>
            </a:r>
            <a:r>
              <a:rPr lang="zh-CN" altLang="en-US" sz="2400">
                <a:solidFill>
                  <a:srgbClr val="7F7F7F"/>
                </a:solidFill>
              </a:rPr>
              <a:t>时钟边沿到时，输出不变</a:t>
            </a:r>
          </a:p>
          <a:p>
            <a:pPr marL="625475" lvl="1" indent="-26670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7F7F7F"/>
                </a:solidFill>
              </a:rPr>
              <a:t>	 1: </a:t>
            </a:r>
            <a:r>
              <a:rPr lang="zh-CN" altLang="en-US" sz="2400">
                <a:solidFill>
                  <a:srgbClr val="7F7F7F"/>
                </a:solidFill>
              </a:rPr>
              <a:t>时钟边沿到时，输出开始变为输入</a:t>
            </a:r>
          </a:p>
          <a:p>
            <a:pPr marL="625475" lvl="1" indent="-266700">
              <a:spcBef>
                <a:spcPts val="300"/>
              </a:spcBef>
            </a:pPr>
            <a:r>
              <a:rPr lang="zh-CN" altLang="en-US" sz="2400">
                <a:solidFill>
                  <a:srgbClr val="7F7F7F"/>
                </a:solidFill>
              </a:rPr>
              <a:t>若每个时钟边沿都写入，则不需</a:t>
            </a:r>
            <a:r>
              <a:rPr lang="en-US" altLang="zh-CN" sz="2400">
                <a:solidFill>
                  <a:srgbClr val="7F7F7F"/>
                </a:solidFill>
              </a:rPr>
              <a:t>WE</a:t>
            </a:r>
            <a:r>
              <a:rPr lang="zh-CN" altLang="en-US" sz="2400">
                <a:solidFill>
                  <a:srgbClr val="7F7F7F"/>
                </a:solidFill>
              </a:rPr>
              <a:t>信号</a:t>
            </a:r>
          </a:p>
          <a:p>
            <a:pPr marL="266700" indent="-266700">
              <a:spcBef>
                <a:spcPts val="300"/>
              </a:spcBef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</a:rPr>
              <a:t>寄存器组</a:t>
            </a:r>
            <a:r>
              <a:rPr lang="en-US" altLang="zh-CN" sz="2800">
                <a:solidFill>
                  <a:srgbClr val="FF0000"/>
                </a:solidFill>
              </a:rPr>
              <a:t>(Register File)</a:t>
            </a:r>
            <a:endParaRPr lang="zh-CN" altLang="en-US" sz="2800">
              <a:solidFill>
                <a:srgbClr val="FF0000"/>
              </a:solidFill>
            </a:endParaRPr>
          </a:p>
          <a:p>
            <a:pPr marL="625475" lvl="1" indent="-266700">
              <a:spcBef>
                <a:spcPts val="3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0000FF"/>
                </a:solidFill>
              </a:rPr>
              <a:t>两个读口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组合逻辑操作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en-US" altLang="zh-CN" sz="2400"/>
              <a:t>busA</a:t>
            </a:r>
            <a:r>
              <a:rPr lang="zh-CN" altLang="en-US" sz="2400"/>
              <a:t>和</a:t>
            </a:r>
            <a:r>
              <a:rPr lang="en-US" altLang="zh-CN" sz="2400"/>
              <a:t>busB</a:t>
            </a:r>
          </a:p>
          <a:p>
            <a:pPr marL="625475" lvl="1" indent="-266700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分别由</a:t>
            </a:r>
            <a:r>
              <a:rPr lang="en-US" altLang="zh-CN" sz="2400"/>
              <a:t>RA</a:t>
            </a:r>
            <a:r>
              <a:rPr lang="zh-CN" altLang="en-US" sz="2400"/>
              <a:t>和</a:t>
            </a:r>
            <a:r>
              <a:rPr lang="en-US" altLang="zh-CN" sz="2400"/>
              <a:t>RB</a:t>
            </a:r>
            <a:r>
              <a:rPr lang="zh-CN" altLang="en-US" sz="2400"/>
              <a:t>给出地址。地址</a:t>
            </a:r>
            <a:r>
              <a:rPr lang="en-US" altLang="zh-CN" sz="2400"/>
              <a:t>RA</a:t>
            </a:r>
          </a:p>
          <a:p>
            <a:pPr marL="625475" lvl="1" indent="-266700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或</a:t>
            </a:r>
            <a:r>
              <a:rPr lang="en-US" altLang="zh-CN" sz="2400"/>
              <a:t> RB</a:t>
            </a:r>
            <a:r>
              <a:rPr lang="zh-CN" altLang="en-US" sz="2400"/>
              <a:t>有效后，经一个</a:t>
            </a:r>
            <a:r>
              <a:rPr lang="en-US" altLang="zh-CN" sz="2400"/>
              <a:t>“</a:t>
            </a:r>
            <a:r>
              <a:rPr lang="zh-CN" altLang="en-US" sz="2400"/>
              <a:t>取数时间</a:t>
            </a:r>
            <a:r>
              <a:rPr lang="en-US" altLang="zh-CN" sz="2400"/>
              <a:t>(AccessTime)”</a:t>
            </a:r>
            <a:r>
              <a:rPr lang="zh-CN" altLang="en-US" sz="2400"/>
              <a:t>，</a:t>
            </a:r>
            <a:r>
              <a:rPr lang="en-US" altLang="zh-CN" sz="2400"/>
              <a:t>busA</a:t>
            </a:r>
            <a:r>
              <a:rPr lang="zh-CN" altLang="en-US" sz="2400"/>
              <a:t>和</a:t>
            </a:r>
            <a:r>
              <a:rPr lang="en-US" altLang="zh-CN" sz="2400"/>
              <a:t>busB</a:t>
            </a:r>
            <a:r>
              <a:rPr lang="zh-CN" altLang="en-US" sz="2400"/>
              <a:t>有效</a:t>
            </a:r>
          </a:p>
          <a:p>
            <a:pPr marL="625475" lvl="1" indent="-266700">
              <a:spcBef>
                <a:spcPts val="3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0000FF"/>
                </a:solidFill>
              </a:rPr>
              <a:t>一个写口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时序逻辑操作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>
                <a:solidFill>
                  <a:srgbClr val="FF0000"/>
                </a:solidFill>
              </a:rPr>
              <a:t>写使能</a:t>
            </a:r>
          </a:p>
          <a:p>
            <a:pPr marL="625475" lvl="1" indent="-266700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 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且时钟边沿到时，</a:t>
            </a:r>
            <a:r>
              <a:rPr lang="en-US" altLang="zh-CN" sz="2400">
                <a:solidFill>
                  <a:srgbClr val="FF0000"/>
                </a:solidFill>
              </a:rPr>
              <a:t>busW</a:t>
            </a:r>
            <a:r>
              <a:rPr lang="zh-CN" altLang="en-US" sz="2400">
                <a:solidFill>
                  <a:srgbClr val="FF0000"/>
                </a:solidFill>
              </a:rPr>
              <a:t>传来的</a:t>
            </a:r>
          </a:p>
          <a:p>
            <a:pPr marL="625475" lvl="1" indent="-266700"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 值开始被写入</a:t>
            </a:r>
            <a:r>
              <a:rPr lang="en-US" altLang="zh-CN" sz="2400">
                <a:solidFill>
                  <a:srgbClr val="FF0000"/>
                </a:solidFill>
              </a:rPr>
              <a:t>RW</a:t>
            </a:r>
            <a:r>
              <a:rPr lang="zh-CN" altLang="en-US" sz="2400">
                <a:solidFill>
                  <a:srgbClr val="FF0000"/>
                </a:solidFill>
              </a:rPr>
              <a:t>指定的寄存器中</a:t>
            </a:r>
          </a:p>
        </p:txBody>
      </p:sp>
      <p:grpSp>
        <p:nvGrpSpPr>
          <p:cNvPr id="34820" name="Group 53"/>
          <p:cNvGrpSpPr>
            <a:grpSpLocks/>
          </p:cNvGrpSpPr>
          <p:nvPr/>
        </p:nvGrpSpPr>
        <p:grpSpPr bwMode="auto">
          <a:xfrm>
            <a:off x="5565775" y="4117975"/>
            <a:ext cx="3543300" cy="2119313"/>
            <a:chOff x="3506" y="2596"/>
            <a:chExt cx="2232" cy="1335"/>
          </a:xfrm>
        </p:grpSpPr>
        <p:sp>
          <p:nvSpPr>
            <p:cNvPr id="34838" name="Rectangle 19"/>
            <p:cNvSpPr>
              <a:spLocks noChangeArrowheads="1"/>
            </p:cNvSpPr>
            <p:nvPr/>
          </p:nvSpPr>
          <p:spPr bwMode="auto">
            <a:xfrm>
              <a:off x="3775" y="3562"/>
              <a:ext cx="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4839" name="Rectangle 20"/>
            <p:cNvSpPr>
              <a:spLocks noChangeArrowheads="1"/>
            </p:cNvSpPr>
            <p:nvPr/>
          </p:nvSpPr>
          <p:spPr bwMode="auto">
            <a:xfrm>
              <a:off x="3636" y="3172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busW</a:t>
              </a:r>
            </a:p>
          </p:txBody>
        </p:sp>
        <p:sp>
          <p:nvSpPr>
            <p:cNvPr id="34840" name="Rectangle 21"/>
            <p:cNvSpPr>
              <a:spLocks noChangeArrowheads="1"/>
            </p:cNvSpPr>
            <p:nvPr/>
          </p:nvSpPr>
          <p:spPr bwMode="auto">
            <a:xfrm>
              <a:off x="4220" y="3092"/>
              <a:ext cx="88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41" name="Line 22"/>
            <p:cNvSpPr>
              <a:spLocks noChangeShapeType="1"/>
            </p:cNvSpPr>
            <p:nvPr/>
          </p:nvSpPr>
          <p:spPr bwMode="auto">
            <a:xfrm>
              <a:off x="4227" y="3705"/>
              <a:ext cx="121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23"/>
            <p:cNvSpPr>
              <a:spLocks noChangeShapeType="1"/>
            </p:cNvSpPr>
            <p:nvPr/>
          </p:nvSpPr>
          <p:spPr bwMode="auto">
            <a:xfrm flipH="1">
              <a:off x="4220" y="3747"/>
              <a:ext cx="153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Oval 24"/>
            <p:cNvSpPr>
              <a:spLocks noChangeArrowheads="1"/>
            </p:cNvSpPr>
            <p:nvPr/>
          </p:nvSpPr>
          <p:spPr bwMode="auto">
            <a:xfrm>
              <a:off x="4116" y="3720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44" name="Rectangle 25"/>
            <p:cNvSpPr>
              <a:spLocks noChangeArrowheads="1"/>
            </p:cNvSpPr>
            <p:nvPr/>
          </p:nvSpPr>
          <p:spPr bwMode="auto">
            <a:xfrm>
              <a:off x="3506" y="2741"/>
              <a:ext cx="9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Write Enable</a:t>
              </a:r>
            </a:p>
          </p:txBody>
        </p:sp>
        <p:sp>
          <p:nvSpPr>
            <p:cNvPr id="34845" name="Line 26"/>
            <p:cNvSpPr>
              <a:spLocks noChangeShapeType="1"/>
            </p:cNvSpPr>
            <p:nvPr/>
          </p:nvSpPr>
          <p:spPr bwMode="auto">
            <a:xfrm flipH="1">
              <a:off x="3578" y="3412"/>
              <a:ext cx="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Line 27"/>
            <p:cNvSpPr>
              <a:spLocks noChangeShapeType="1"/>
            </p:cNvSpPr>
            <p:nvPr/>
          </p:nvSpPr>
          <p:spPr bwMode="auto">
            <a:xfrm flipH="1">
              <a:off x="3918" y="336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Rectangle 28"/>
            <p:cNvSpPr>
              <a:spLocks noChangeArrowheads="1"/>
            </p:cNvSpPr>
            <p:nvPr/>
          </p:nvSpPr>
          <p:spPr bwMode="auto">
            <a:xfrm>
              <a:off x="3721" y="3412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4848" name="Line 29"/>
            <p:cNvSpPr>
              <a:spLocks noChangeShapeType="1"/>
            </p:cNvSpPr>
            <p:nvPr/>
          </p:nvSpPr>
          <p:spPr bwMode="auto">
            <a:xfrm>
              <a:off x="5093" y="3211"/>
              <a:ext cx="645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30"/>
            <p:cNvSpPr>
              <a:spLocks noChangeShapeType="1"/>
            </p:cNvSpPr>
            <p:nvPr/>
          </p:nvSpPr>
          <p:spPr bwMode="auto">
            <a:xfrm flipH="1">
              <a:off x="5502" y="3176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Rectangle 31"/>
            <p:cNvSpPr>
              <a:spLocks noChangeArrowheads="1"/>
            </p:cNvSpPr>
            <p:nvPr/>
          </p:nvSpPr>
          <p:spPr bwMode="auto">
            <a:xfrm>
              <a:off x="5305" y="3220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4851" name="Rectangle 32"/>
            <p:cNvSpPr>
              <a:spLocks noChangeArrowheads="1"/>
            </p:cNvSpPr>
            <p:nvPr/>
          </p:nvSpPr>
          <p:spPr bwMode="auto">
            <a:xfrm>
              <a:off x="5142" y="297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busA</a:t>
              </a:r>
            </a:p>
          </p:txBody>
        </p:sp>
        <p:sp>
          <p:nvSpPr>
            <p:cNvPr id="34852" name="Line 33"/>
            <p:cNvSpPr>
              <a:spLocks noChangeShapeType="1"/>
            </p:cNvSpPr>
            <p:nvPr/>
          </p:nvSpPr>
          <p:spPr bwMode="auto">
            <a:xfrm flipV="1">
              <a:off x="4306" y="292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34"/>
            <p:cNvSpPr>
              <a:spLocks noChangeShapeType="1"/>
            </p:cNvSpPr>
            <p:nvPr/>
          </p:nvSpPr>
          <p:spPr bwMode="auto">
            <a:xfrm>
              <a:off x="5103" y="3700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35"/>
            <p:cNvSpPr>
              <a:spLocks noChangeShapeType="1"/>
            </p:cNvSpPr>
            <p:nvPr/>
          </p:nvSpPr>
          <p:spPr bwMode="auto">
            <a:xfrm flipH="1">
              <a:off x="5502" y="3656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Rectangle 36"/>
            <p:cNvSpPr>
              <a:spLocks noChangeArrowheads="1"/>
            </p:cNvSpPr>
            <p:nvPr/>
          </p:nvSpPr>
          <p:spPr bwMode="auto">
            <a:xfrm>
              <a:off x="5305" y="3700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4856" name="Rectangle 37"/>
            <p:cNvSpPr>
              <a:spLocks noChangeArrowheads="1"/>
            </p:cNvSpPr>
            <p:nvPr/>
          </p:nvSpPr>
          <p:spPr bwMode="auto">
            <a:xfrm>
              <a:off x="5168" y="3446"/>
              <a:ext cx="4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busB</a:t>
              </a:r>
            </a:p>
          </p:txBody>
        </p:sp>
        <p:sp>
          <p:nvSpPr>
            <p:cNvPr id="34857" name="Line 38"/>
            <p:cNvSpPr>
              <a:spLocks noChangeShapeType="1"/>
            </p:cNvSpPr>
            <p:nvPr/>
          </p:nvSpPr>
          <p:spPr bwMode="auto">
            <a:xfrm flipH="1">
              <a:off x="3809" y="3766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39"/>
            <p:cNvSpPr>
              <a:spLocks noChangeShapeType="1"/>
            </p:cNvSpPr>
            <p:nvPr/>
          </p:nvSpPr>
          <p:spPr bwMode="auto">
            <a:xfrm>
              <a:off x="4498" y="2796"/>
              <a:ext cx="0" cy="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Line 40"/>
            <p:cNvSpPr>
              <a:spLocks noChangeShapeType="1"/>
            </p:cNvSpPr>
            <p:nvPr/>
          </p:nvSpPr>
          <p:spPr bwMode="auto">
            <a:xfrm flipV="1">
              <a:off x="4454" y="2880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Rectangle 41"/>
            <p:cNvSpPr>
              <a:spLocks noChangeArrowheads="1"/>
            </p:cNvSpPr>
            <p:nvPr/>
          </p:nvSpPr>
          <p:spPr bwMode="auto">
            <a:xfrm>
              <a:off x="4345" y="27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861" name="Line 42"/>
            <p:cNvSpPr>
              <a:spLocks noChangeShapeType="1"/>
            </p:cNvSpPr>
            <p:nvPr/>
          </p:nvSpPr>
          <p:spPr bwMode="auto">
            <a:xfrm>
              <a:off x="4738" y="2796"/>
              <a:ext cx="0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Line 43"/>
            <p:cNvSpPr>
              <a:spLocks noChangeShapeType="1"/>
            </p:cNvSpPr>
            <p:nvPr/>
          </p:nvSpPr>
          <p:spPr bwMode="auto">
            <a:xfrm flipV="1">
              <a:off x="4694" y="2880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Rectangle 44"/>
            <p:cNvSpPr>
              <a:spLocks noChangeArrowheads="1"/>
            </p:cNvSpPr>
            <p:nvPr/>
          </p:nvSpPr>
          <p:spPr bwMode="auto">
            <a:xfrm>
              <a:off x="4585" y="27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864" name="Line 45"/>
            <p:cNvSpPr>
              <a:spLocks noChangeShapeType="1"/>
            </p:cNvSpPr>
            <p:nvPr/>
          </p:nvSpPr>
          <p:spPr bwMode="auto">
            <a:xfrm>
              <a:off x="5026" y="2796"/>
              <a:ext cx="0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Line 46"/>
            <p:cNvSpPr>
              <a:spLocks noChangeShapeType="1"/>
            </p:cNvSpPr>
            <p:nvPr/>
          </p:nvSpPr>
          <p:spPr bwMode="auto">
            <a:xfrm flipV="1">
              <a:off x="4982" y="2880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6" name="Rectangle 47"/>
            <p:cNvSpPr>
              <a:spLocks noChangeArrowheads="1"/>
            </p:cNvSpPr>
            <p:nvPr/>
          </p:nvSpPr>
          <p:spPr bwMode="auto">
            <a:xfrm>
              <a:off x="4873" y="27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867" name="Rectangle 48"/>
            <p:cNvSpPr>
              <a:spLocks noChangeArrowheads="1"/>
            </p:cNvSpPr>
            <p:nvPr/>
          </p:nvSpPr>
          <p:spPr bwMode="auto">
            <a:xfrm>
              <a:off x="4345" y="2596"/>
              <a:ext cx="36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RW</a:t>
              </a:r>
            </a:p>
          </p:txBody>
        </p:sp>
        <p:sp>
          <p:nvSpPr>
            <p:cNvPr id="34868" name="Rectangle 49"/>
            <p:cNvSpPr>
              <a:spLocks noChangeArrowheads="1"/>
            </p:cNvSpPr>
            <p:nvPr/>
          </p:nvSpPr>
          <p:spPr bwMode="auto">
            <a:xfrm>
              <a:off x="4633" y="2596"/>
              <a:ext cx="3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4869" name="Rectangle 50"/>
            <p:cNvSpPr>
              <a:spLocks noChangeArrowheads="1"/>
            </p:cNvSpPr>
            <p:nvPr/>
          </p:nvSpPr>
          <p:spPr bwMode="auto">
            <a:xfrm>
              <a:off x="4873" y="2596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RB</a:t>
              </a:r>
            </a:p>
          </p:txBody>
        </p:sp>
        <p:sp>
          <p:nvSpPr>
            <p:cNvPr id="34870" name="Rectangle 51"/>
            <p:cNvSpPr>
              <a:spLocks noChangeArrowheads="1"/>
            </p:cNvSpPr>
            <p:nvPr/>
          </p:nvSpPr>
          <p:spPr bwMode="auto">
            <a:xfrm>
              <a:off x="4345" y="3268"/>
              <a:ext cx="68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32 32-</a:t>
              </a:r>
              <a:r>
                <a:rPr lang="en-US" altLang="zh-CN" b="1">
                  <a:latin typeface="Times New Roman" panose="02020603050405020304" pitchFamily="18" charset="0"/>
                </a:rPr>
                <a:t>bit</a:t>
              </a:r>
            </a:p>
            <a:p>
              <a:r>
                <a:rPr lang="en-US" altLang="zh-CN" b="1">
                  <a:latin typeface="Times New Roman" panose="02020603050405020304" pitchFamily="18" charset="0"/>
                </a:rPr>
                <a:t>Registers</a:t>
              </a:r>
            </a:p>
          </p:txBody>
        </p:sp>
      </p:grpSp>
      <p:grpSp>
        <p:nvGrpSpPr>
          <p:cNvPr id="34821" name="Group 54"/>
          <p:cNvGrpSpPr>
            <a:grpSpLocks/>
          </p:cNvGrpSpPr>
          <p:nvPr/>
        </p:nvGrpSpPr>
        <p:grpSpPr bwMode="auto">
          <a:xfrm>
            <a:off x="6215063" y="746125"/>
            <a:ext cx="2822575" cy="2609850"/>
            <a:chOff x="3903" y="537"/>
            <a:chExt cx="1778" cy="1644"/>
          </a:xfrm>
        </p:grpSpPr>
        <p:sp>
          <p:nvSpPr>
            <p:cNvPr id="34822" name="Rectangle 4"/>
            <p:cNvSpPr>
              <a:spLocks noChangeArrowheads="1"/>
            </p:cNvSpPr>
            <p:nvPr/>
          </p:nvSpPr>
          <p:spPr bwMode="auto">
            <a:xfrm>
              <a:off x="4526" y="1931"/>
              <a:ext cx="3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3944" y="1095"/>
              <a:ext cx="7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Data In</a:t>
              </a:r>
            </a:p>
          </p:txBody>
        </p:sp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4641" y="967"/>
              <a:ext cx="16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 flipV="1">
              <a:off x="4681" y="1579"/>
              <a:ext cx="42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4721" y="1595"/>
              <a:ext cx="4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Oval 9"/>
            <p:cNvSpPr>
              <a:spLocks noChangeArrowheads="1"/>
            </p:cNvSpPr>
            <p:nvPr/>
          </p:nvSpPr>
          <p:spPr bwMode="auto">
            <a:xfrm>
              <a:off x="4681" y="1739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4213" y="537"/>
              <a:ext cx="10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Write Enable</a:t>
              </a:r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 flipH="1">
              <a:off x="3903" y="13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 flipH="1">
              <a:off x="4243" y="1291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Rectangle 13"/>
            <p:cNvSpPr>
              <a:spLocks noChangeArrowheads="1"/>
            </p:cNvSpPr>
            <p:nvPr/>
          </p:nvSpPr>
          <p:spPr bwMode="auto">
            <a:xfrm>
              <a:off x="4046" y="133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4831" y="133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15"/>
            <p:cNvSpPr>
              <a:spLocks noChangeShapeType="1"/>
            </p:cNvSpPr>
            <p:nvPr/>
          </p:nvSpPr>
          <p:spPr bwMode="auto">
            <a:xfrm flipH="1">
              <a:off x="5155" y="1291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16"/>
            <p:cNvSpPr>
              <a:spLocks noChangeArrowheads="1"/>
            </p:cNvSpPr>
            <p:nvPr/>
          </p:nvSpPr>
          <p:spPr bwMode="auto">
            <a:xfrm>
              <a:off x="4958" y="133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4835" name="Rectangle 17"/>
            <p:cNvSpPr>
              <a:spLocks noChangeArrowheads="1"/>
            </p:cNvSpPr>
            <p:nvPr/>
          </p:nvSpPr>
          <p:spPr bwMode="auto">
            <a:xfrm>
              <a:off x="4876" y="1096"/>
              <a:ext cx="8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Data Out</a:t>
              </a:r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 flipV="1">
              <a:off x="4727" y="757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Line 52"/>
            <p:cNvSpPr>
              <a:spLocks noChangeShapeType="1"/>
            </p:cNvSpPr>
            <p:nvPr/>
          </p:nvSpPr>
          <p:spPr bwMode="auto">
            <a:xfrm>
              <a:off x="4728" y="1813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6" y="12701"/>
            <a:ext cx="5005387" cy="58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寄存器组的内部结构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17500" y="32004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</a:rPr>
              <a:t>busW</a:t>
            </a:r>
          </a:p>
        </p:txBody>
      </p:sp>
      <p:sp>
        <p:nvSpPr>
          <p:cNvPr id="36868" name="Freeform 4"/>
          <p:cNvSpPr>
            <a:spLocks/>
          </p:cNvSpPr>
          <p:nvPr/>
        </p:nvSpPr>
        <p:spPr bwMode="auto">
          <a:xfrm>
            <a:off x="1301750" y="885825"/>
            <a:ext cx="6581775" cy="5300663"/>
          </a:xfrm>
          <a:custGeom>
            <a:avLst/>
            <a:gdLst>
              <a:gd name="T0" fmla="*/ 2147483646 w 1739"/>
              <a:gd name="T1" fmla="*/ 2147483646 h 1276"/>
              <a:gd name="T2" fmla="*/ 2147483646 w 1739"/>
              <a:gd name="T3" fmla="*/ 0 h 1276"/>
              <a:gd name="T4" fmla="*/ 0 w 1739"/>
              <a:gd name="T5" fmla="*/ 0 h 1276"/>
              <a:gd name="T6" fmla="*/ 0 w 1739"/>
              <a:gd name="T7" fmla="*/ 2147483646 h 1276"/>
              <a:gd name="T8" fmla="*/ 2147483646 w 1739"/>
              <a:gd name="T9" fmla="*/ 2147483646 h 1276"/>
              <a:gd name="T10" fmla="*/ 2147483646 w 1739"/>
              <a:gd name="T11" fmla="*/ 2147483646 h 12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39"/>
              <a:gd name="T19" fmla="*/ 0 h 1276"/>
              <a:gd name="T20" fmla="*/ 1739 w 1739"/>
              <a:gd name="T21" fmla="*/ 1276 h 12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39" h="1276">
                <a:moveTo>
                  <a:pt x="1737" y="1275"/>
                </a:moveTo>
                <a:lnTo>
                  <a:pt x="1739" y="0"/>
                </a:lnTo>
                <a:lnTo>
                  <a:pt x="0" y="0"/>
                </a:lnTo>
                <a:lnTo>
                  <a:pt x="0" y="1276"/>
                </a:lnTo>
                <a:lnTo>
                  <a:pt x="1739" y="127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Freeform 5"/>
          <p:cNvSpPr>
            <a:spLocks/>
          </p:cNvSpPr>
          <p:nvPr/>
        </p:nvSpPr>
        <p:spPr bwMode="auto">
          <a:xfrm>
            <a:off x="1644650" y="1182688"/>
            <a:ext cx="915988" cy="1171575"/>
          </a:xfrm>
          <a:custGeom>
            <a:avLst/>
            <a:gdLst>
              <a:gd name="T0" fmla="*/ 0 w 320"/>
              <a:gd name="T1" fmla="*/ 2147483646 h 559"/>
              <a:gd name="T2" fmla="*/ 0 w 320"/>
              <a:gd name="T3" fmla="*/ 0 h 559"/>
              <a:gd name="T4" fmla="*/ 2147483646 w 320"/>
              <a:gd name="T5" fmla="*/ 0 h 559"/>
              <a:gd name="T6" fmla="*/ 2147483646 w 320"/>
              <a:gd name="T7" fmla="*/ 2147483646 h 559"/>
              <a:gd name="T8" fmla="*/ 0 w 320"/>
              <a:gd name="T9" fmla="*/ 2147483646 h 559"/>
              <a:gd name="T10" fmla="*/ 0 w 320"/>
              <a:gd name="T11" fmla="*/ 2147483646 h 5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559"/>
              <a:gd name="T20" fmla="*/ 320 w 320"/>
              <a:gd name="T21" fmla="*/ 559 h 5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559">
                <a:moveTo>
                  <a:pt x="0" y="557"/>
                </a:moveTo>
                <a:lnTo>
                  <a:pt x="0" y="0"/>
                </a:lnTo>
                <a:lnTo>
                  <a:pt x="320" y="0"/>
                </a:lnTo>
                <a:lnTo>
                  <a:pt x="320" y="559"/>
                </a:lnTo>
                <a:lnTo>
                  <a:pt x="0" y="559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4592638" y="1157288"/>
            <a:ext cx="1225550" cy="457200"/>
          </a:xfrm>
          <a:custGeom>
            <a:avLst/>
            <a:gdLst>
              <a:gd name="T0" fmla="*/ 0 w 480"/>
              <a:gd name="T1" fmla="*/ 2147483646 h 218"/>
              <a:gd name="T2" fmla="*/ 2147483646 w 480"/>
              <a:gd name="T3" fmla="*/ 0 h 218"/>
              <a:gd name="T4" fmla="*/ 2147483646 w 480"/>
              <a:gd name="T5" fmla="*/ 0 h 218"/>
              <a:gd name="T6" fmla="*/ 2147483646 w 480"/>
              <a:gd name="T7" fmla="*/ 2147483646 h 218"/>
              <a:gd name="T8" fmla="*/ 2147483646 w 480"/>
              <a:gd name="T9" fmla="*/ 2147483646 h 218"/>
              <a:gd name="T10" fmla="*/ 2147483646 w 480"/>
              <a:gd name="T11" fmla="*/ 2147483646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"/>
              <a:gd name="T19" fmla="*/ 0 h 218"/>
              <a:gd name="T20" fmla="*/ 480 w 480"/>
              <a:gd name="T21" fmla="*/ 218 h 2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" h="218">
                <a:moveTo>
                  <a:pt x="0" y="217"/>
                </a:moveTo>
                <a:lnTo>
                  <a:pt x="2" y="0"/>
                </a:lnTo>
                <a:lnTo>
                  <a:pt x="480" y="0"/>
                </a:lnTo>
                <a:lnTo>
                  <a:pt x="480" y="218"/>
                </a:lnTo>
                <a:lnTo>
                  <a:pt x="2" y="21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4592638" y="1614488"/>
            <a:ext cx="1225550" cy="455612"/>
          </a:xfrm>
          <a:custGeom>
            <a:avLst/>
            <a:gdLst>
              <a:gd name="T0" fmla="*/ 0 w 480"/>
              <a:gd name="T1" fmla="*/ 2147483646 h 217"/>
              <a:gd name="T2" fmla="*/ 2147483646 w 480"/>
              <a:gd name="T3" fmla="*/ 0 h 217"/>
              <a:gd name="T4" fmla="*/ 2147483646 w 480"/>
              <a:gd name="T5" fmla="*/ 0 h 217"/>
              <a:gd name="T6" fmla="*/ 2147483646 w 480"/>
              <a:gd name="T7" fmla="*/ 2147483646 h 217"/>
              <a:gd name="T8" fmla="*/ 2147483646 w 480"/>
              <a:gd name="T9" fmla="*/ 2147483646 h 217"/>
              <a:gd name="T10" fmla="*/ 2147483646 w 480"/>
              <a:gd name="T11" fmla="*/ 2147483646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"/>
              <a:gd name="T19" fmla="*/ 0 h 217"/>
              <a:gd name="T20" fmla="*/ 480 w 480"/>
              <a:gd name="T21" fmla="*/ 217 h 2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" h="217">
                <a:moveTo>
                  <a:pt x="0" y="217"/>
                </a:moveTo>
                <a:lnTo>
                  <a:pt x="2" y="0"/>
                </a:lnTo>
                <a:lnTo>
                  <a:pt x="480" y="0"/>
                </a:lnTo>
                <a:lnTo>
                  <a:pt x="480" y="217"/>
                </a:lnTo>
                <a:lnTo>
                  <a:pt x="2" y="21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Freeform 8"/>
          <p:cNvSpPr>
            <a:spLocks/>
          </p:cNvSpPr>
          <p:nvPr/>
        </p:nvSpPr>
        <p:spPr bwMode="auto">
          <a:xfrm>
            <a:off x="4592638" y="2070100"/>
            <a:ext cx="1225550" cy="455613"/>
          </a:xfrm>
          <a:custGeom>
            <a:avLst/>
            <a:gdLst>
              <a:gd name="T0" fmla="*/ 0 w 480"/>
              <a:gd name="T1" fmla="*/ 2147483646 h 218"/>
              <a:gd name="T2" fmla="*/ 2147483646 w 480"/>
              <a:gd name="T3" fmla="*/ 0 h 218"/>
              <a:gd name="T4" fmla="*/ 2147483646 w 480"/>
              <a:gd name="T5" fmla="*/ 0 h 218"/>
              <a:gd name="T6" fmla="*/ 2147483646 w 480"/>
              <a:gd name="T7" fmla="*/ 2147483646 h 218"/>
              <a:gd name="T8" fmla="*/ 2147483646 w 480"/>
              <a:gd name="T9" fmla="*/ 2147483646 h 218"/>
              <a:gd name="T10" fmla="*/ 2147483646 w 480"/>
              <a:gd name="T11" fmla="*/ 2147483646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"/>
              <a:gd name="T19" fmla="*/ 0 h 218"/>
              <a:gd name="T20" fmla="*/ 480 w 480"/>
              <a:gd name="T21" fmla="*/ 218 h 2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" h="218">
                <a:moveTo>
                  <a:pt x="0" y="218"/>
                </a:moveTo>
                <a:lnTo>
                  <a:pt x="2" y="0"/>
                </a:lnTo>
                <a:lnTo>
                  <a:pt x="480" y="0"/>
                </a:lnTo>
                <a:lnTo>
                  <a:pt x="480" y="218"/>
                </a:lnTo>
                <a:lnTo>
                  <a:pt x="2" y="21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Freeform 9"/>
          <p:cNvSpPr>
            <a:spLocks/>
          </p:cNvSpPr>
          <p:nvPr/>
        </p:nvSpPr>
        <p:spPr bwMode="auto">
          <a:xfrm>
            <a:off x="4592638" y="2525713"/>
            <a:ext cx="1225550" cy="455612"/>
          </a:xfrm>
          <a:custGeom>
            <a:avLst/>
            <a:gdLst>
              <a:gd name="T0" fmla="*/ 0 w 480"/>
              <a:gd name="T1" fmla="*/ 2147483646 h 218"/>
              <a:gd name="T2" fmla="*/ 2147483646 w 480"/>
              <a:gd name="T3" fmla="*/ 0 h 218"/>
              <a:gd name="T4" fmla="*/ 2147483646 w 480"/>
              <a:gd name="T5" fmla="*/ 0 h 218"/>
              <a:gd name="T6" fmla="*/ 2147483646 w 480"/>
              <a:gd name="T7" fmla="*/ 2147483646 h 218"/>
              <a:gd name="T8" fmla="*/ 2147483646 w 480"/>
              <a:gd name="T9" fmla="*/ 2147483646 h 218"/>
              <a:gd name="T10" fmla="*/ 2147483646 w 480"/>
              <a:gd name="T11" fmla="*/ 2147483646 h 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"/>
              <a:gd name="T19" fmla="*/ 0 h 218"/>
              <a:gd name="T20" fmla="*/ 480 w 480"/>
              <a:gd name="T21" fmla="*/ 218 h 2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" h="218">
                <a:moveTo>
                  <a:pt x="0" y="216"/>
                </a:moveTo>
                <a:lnTo>
                  <a:pt x="2" y="0"/>
                </a:lnTo>
                <a:lnTo>
                  <a:pt x="480" y="0"/>
                </a:lnTo>
                <a:lnTo>
                  <a:pt x="480" y="218"/>
                </a:lnTo>
                <a:lnTo>
                  <a:pt x="2" y="218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Freeform 10"/>
          <p:cNvSpPr>
            <a:spLocks/>
          </p:cNvSpPr>
          <p:nvPr/>
        </p:nvSpPr>
        <p:spPr bwMode="auto">
          <a:xfrm>
            <a:off x="3890963" y="2513013"/>
            <a:ext cx="385762" cy="214312"/>
          </a:xfrm>
          <a:custGeom>
            <a:avLst/>
            <a:gdLst>
              <a:gd name="T0" fmla="*/ 2147483646 w 151"/>
              <a:gd name="T1" fmla="*/ 2147483646 h 102"/>
              <a:gd name="T2" fmla="*/ 2147483646 w 151"/>
              <a:gd name="T3" fmla="*/ 2147483646 h 102"/>
              <a:gd name="T4" fmla="*/ 2147483646 w 151"/>
              <a:gd name="T5" fmla="*/ 2147483646 h 102"/>
              <a:gd name="T6" fmla="*/ 2147483646 w 151"/>
              <a:gd name="T7" fmla="*/ 2147483646 h 102"/>
              <a:gd name="T8" fmla="*/ 2147483646 w 151"/>
              <a:gd name="T9" fmla="*/ 2147483646 h 102"/>
              <a:gd name="T10" fmla="*/ 2147483646 w 151"/>
              <a:gd name="T11" fmla="*/ 2147483646 h 102"/>
              <a:gd name="T12" fmla="*/ 2147483646 w 151"/>
              <a:gd name="T13" fmla="*/ 2147483646 h 102"/>
              <a:gd name="T14" fmla="*/ 2147483646 w 151"/>
              <a:gd name="T15" fmla="*/ 2147483646 h 102"/>
              <a:gd name="T16" fmla="*/ 2147483646 w 151"/>
              <a:gd name="T17" fmla="*/ 2147483646 h 102"/>
              <a:gd name="T18" fmla="*/ 2147483646 w 151"/>
              <a:gd name="T19" fmla="*/ 2147483646 h 102"/>
              <a:gd name="T20" fmla="*/ 2147483646 w 151"/>
              <a:gd name="T21" fmla="*/ 2147483646 h 102"/>
              <a:gd name="T22" fmla="*/ 2147483646 w 151"/>
              <a:gd name="T23" fmla="*/ 2147483646 h 102"/>
              <a:gd name="T24" fmla="*/ 2147483646 w 151"/>
              <a:gd name="T25" fmla="*/ 2147483646 h 102"/>
              <a:gd name="T26" fmla="*/ 2147483646 w 151"/>
              <a:gd name="T27" fmla="*/ 2147483646 h 102"/>
              <a:gd name="T28" fmla="*/ 2147483646 w 151"/>
              <a:gd name="T29" fmla="*/ 2147483646 h 102"/>
              <a:gd name="T30" fmla="*/ 2147483646 w 151"/>
              <a:gd name="T31" fmla="*/ 2147483646 h 102"/>
              <a:gd name="T32" fmla="*/ 2147483646 w 151"/>
              <a:gd name="T33" fmla="*/ 2147483646 h 102"/>
              <a:gd name="T34" fmla="*/ 2147483646 w 151"/>
              <a:gd name="T35" fmla="*/ 2147483646 h 102"/>
              <a:gd name="T36" fmla="*/ 2147483646 w 151"/>
              <a:gd name="T37" fmla="*/ 2147483646 h 102"/>
              <a:gd name="T38" fmla="*/ 2147483646 w 151"/>
              <a:gd name="T39" fmla="*/ 2147483646 h 102"/>
              <a:gd name="T40" fmla="*/ 2147483646 w 151"/>
              <a:gd name="T41" fmla="*/ 0 h 102"/>
              <a:gd name="T42" fmla="*/ 0 w 151"/>
              <a:gd name="T43" fmla="*/ 0 h 102"/>
              <a:gd name="T44" fmla="*/ 0 w 151"/>
              <a:gd name="T45" fmla="*/ 2147483646 h 102"/>
              <a:gd name="T46" fmla="*/ 2147483646 w 151"/>
              <a:gd name="T47" fmla="*/ 2147483646 h 102"/>
              <a:gd name="T48" fmla="*/ 2147483646 w 151"/>
              <a:gd name="T49" fmla="*/ 2147483646 h 1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1"/>
              <a:gd name="T76" fmla="*/ 0 h 102"/>
              <a:gd name="T77" fmla="*/ 151 w 151"/>
              <a:gd name="T78" fmla="*/ 102 h 10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1" h="102">
                <a:moveTo>
                  <a:pt x="90" y="100"/>
                </a:moveTo>
                <a:lnTo>
                  <a:pt x="101" y="100"/>
                </a:lnTo>
                <a:lnTo>
                  <a:pt x="111" y="99"/>
                </a:lnTo>
                <a:lnTo>
                  <a:pt x="119" y="96"/>
                </a:lnTo>
                <a:lnTo>
                  <a:pt x="126" y="91"/>
                </a:lnTo>
                <a:lnTo>
                  <a:pt x="134" y="86"/>
                </a:lnTo>
                <a:lnTo>
                  <a:pt x="140" y="80"/>
                </a:lnTo>
                <a:lnTo>
                  <a:pt x="145" y="74"/>
                </a:lnTo>
                <a:lnTo>
                  <a:pt x="149" y="66"/>
                </a:lnTo>
                <a:lnTo>
                  <a:pt x="151" y="58"/>
                </a:lnTo>
                <a:lnTo>
                  <a:pt x="151" y="51"/>
                </a:lnTo>
                <a:lnTo>
                  <a:pt x="151" y="43"/>
                </a:lnTo>
                <a:lnTo>
                  <a:pt x="149" y="35"/>
                </a:lnTo>
                <a:lnTo>
                  <a:pt x="145" y="28"/>
                </a:lnTo>
                <a:lnTo>
                  <a:pt x="140" y="21"/>
                </a:lnTo>
                <a:lnTo>
                  <a:pt x="134" y="15"/>
                </a:lnTo>
                <a:lnTo>
                  <a:pt x="126" y="10"/>
                </a:lnTo>
                <a:lnTo>
                  <a:pt x="119" y="6"/>
                </a:lnTo>
                <a:lnTo>
                  <a:pt x="111" y="3"/>
                </a:lnTo>
                <a:lnTo>
                  <a:pt x="101" y="1"/>
                </a:lnTo>
                <a:lnTo>
                  <a:pt x="90" y="0"/>
                </a:lnTo>
                <a:lnTo>
                  <a:pt x="0" y="0"/>
                </a:lnTo>
                <a:lnTo>
                  <a:pt x="0" y="102"/>
                </a:lnTo>
                <a:lnTo>
                  <a:pt x="90" y="10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4281488" y="2619375"/>
            <a:ext cx="3111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3711575" y="2551113"/>
            <a:ext cx="17938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Freeform 13"/>
          <p:cNvSpPr>
            <a:spLocks/>
          </p:cNvSpPr>
          <p:nvPr/>
        </p:nvSpPr>
        <p:spPr bwMode="auto">
          <a:xfrm>
            <a:off x="3890963" y="2965450"/>
            <a:ext cx="385762" cy="212725"/>
          </a:xfrm>
          <a:custGeom>
            <a:avLst/>
            <a:gdLst>
              <a:gd name="T0" fmla="*/ 2147483646 w 151"/>
              <a:gd name="T1" fmla="*/ 2147483646 h 102"/>
              <a:gd name="T2" fmla="*/ 2147483646 w 151"/>
              <a:gd name="T3" fmla="*/ 2147483646 h 102"/>
              <a:gd name="T4" fmla="*/ 2147483646 w 151"/>
              <a:gd name="T5" fmla="*/ 2147483646 h 102"/>
              <a:gd name="T6" fmla="*/ 2147483646 w 151"/>
              <a:gd name="T7" fmla="*/ 2147483646 h 102"/>
              <a:gd name="T8" fmla="*/ 2147483646 w 151"/>
              <a:gd name="T9" fmla="*/ 2147483646 h 102"/>
              <a:gd name="T10" fmla="*/ 2147483646 w 151"/>
              <a:gd name="T11" fmla="*/ 2147483646 h 102"/>
              <a:gd name="T12" fmla="*/ 2147483646 w 151"/>
              <a:gd name="T13" fmla="*/ 2147483646 h 102"/>
              <a:gd name="T14" fmla="*/ 2147483646 w 151"/>
              <a:gd name="T15" fmla="*/ 2147483646 h 102"/>
              <a:gd name="T16" fmla="*/ 2147483646 w 151"/>
              <a:gd name="T17" fmla="*/ 2147483646 h 102"/>
              <a:gd name="T18" fmla="*/ 2147483646 w 151"/>
              <a:gd name="T19" fmla="*/ 2147483646 h 102"/>
              <a:gd name="T20" fmla="*/ 2147483646 w 151"/>
              <a:gd name="T21" fmla="*/ 2147483646 h 102"/>
              <a:gd name="T22" fmla="*/ 2147483646 w 151"/>
              <a:gd name="T23" fmla="*/ 2147483646 h 102"/>
              <a:gd name="T24" fmla="*/ 2147483646 w 151"/>
              <a:gd name="T25" fmla="*/ 2147483646 h 102"/>
              <a:gd name="T26" fmla="*/ 2147483646 w 151"/>
              <a:gd name="T27" fmla="*/ 2147483646 h 102"/>
              <a:gd name="T28" fmla="*/ 2147483646 w 151"/>
              <a:gd name="T29" fmla="*/ 2147483646 h 102"/>
              <a:gd name="T30" fmla="*/ 2147483646 w 151"/>
              <a:gd name="T31" fmla="*/ 2147483646 h 102"/>
              <a:gd name="T32" fmla="*/ 2147483646 w 151"/>
              <a:gd name="T33" fmla="*/ 2147483646 h 102"/>
              <a:gd name="T34" fmla="*/ 2147483646 w 151"/>
              <a:gd name="T35" fmla="*/ 2147483646 h 102"/>
              <a:gd name="T36" fmla="*/ 2147483646 w 151"/>
              <a:gd name="T37" fmla="*/ 2147483646 h 102"/>
              <a:gd name="T38" fmla="*/ 2147483646 w 151"/>
              <a:gd name="T39" fmla="*/ 2147483646 h 102"/>
              <a:gd name="T40" fmla="*/ 2147483646 w 151"/>
              <a:gd name="T41" fmla="*/ 0 h 102"/>
              <a:gd name="T42" fmla="*/ 0 w 151"/>
              <a:gd name="T43" fmla="*/ 0 h 102"/>
              <a:gd name="T44" fmla="*/ 0 w 151"/>
              <a:gd name="T45" fmla="*/ 2147483646 h 102"/>
              <a:gd name="T46" fmla="*/ 2147483646 w 151"/>
              <a:gd name="T47" fmla="*/ 2147483646 h 102"/>
              <a:gd name="T48" fmla="*/ 2147483646 w 151"/>
              <a:gd name="T49" fmla="*/ 2147483646 h 1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1"/>
              <a:gd name="T76" fmla="*/ 0 h 102"/>
              <a:gd name="T77" fmla="*/ 151 w 151"/>
              <a:gd name="T78" fmla="*/ 102 h 10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1" h="102">
                <a:moveTo>
                  <a:pt x="90" y="102"/>
                </a:moveTo>
                <a:lnTo>
                  <a:pt x="101" y="101"/>
                </a:lnTo>
                <a:lnTo>
                  <a:pt x="111" y="99"/>
                </a:lnTo>
                <a:lnTo>
                  <a:pt x="119" y="96"/>
                </a:lnTo>
                <a:lnTo>
                  <a:pt x="126" y="93"/>
                </a:lnTo>
                <a:lnTo>
                  <a:pt x="134" y="87"/>
                </a:lnTo>
                <a:lnTo>
                  <a:pt x="140" y="82"/>
                </a:lnTo>
                <a:lnTo>
                  <a:pt x="145" y="74"/>
                </a:lnTo>
                <a:lnTo>
                  <a:pt x="149" y="68"/>
                </a:lnTo>
                <a:lnTo>
                  <a:pt x="151" y="59"/>
                </a:lnTo>
                <a:lnTo>
                  <a:pt x="151" y="51"/>
                </a:lnTo>
                <a:lnTo>
                  <a:pt x="151" y="44"/>
                </a:lnTo>
                <a:lnTo>
                  <a:pt x="149" y="36"/>
                </a:lnTo>
                <a:lnTo>
                  <a:pt x="145" y="28"/>
                </a:lnTo>
                <a:lnTo>
                  <a:pt x="140" y="22"/>
                </a:lnTo>
                <a:lnTo>
                  <a:pt x="134" y="16"/>
                </a:lnTo>
                <a:lnTo>
                  <a:pt x="126" y="11"/>
                </a:lnTo>
                <a:lnTo>
                  <a:pt x="119" y="6"/>
                </a:lnTo>
                <a:lnTo>
                  <a:pt x="111" y="3"/>
                </a:lnTo>
                <a:lnTo>
                  <a:pt x="101" y="2"/>
                </a:lnTo>
                <a:lnTo>
                  <a:pt x="90" y="0"/>
                </a:lnTo>
                <a:lnTo>
                  <a:pt x="0" y="0"/>
                </a:lnTo>
                <a:lnTo>
                  <a:pt x="0" y="102"/>
                </a:lnTo>
                <a:lnTo>
                  <a:pt x="90" y="10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4281488" y="3073400"/>
            <a:ext cx="3111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Freeform 15"/>
          <p:cNvSpPr>
            <a:spLocks/>
          </p:cNvSpPr>
          <p:nvPr/>
        </p:nvSpPr>
        <p:spPr bwMode="auto">
          <a:xfrm>
            <a:off x="4592638" y="2981325"/>
            <a:ext cx="1225550" cy="452438"/>
          </a:xfrm>
          <a:custGeom>
            <a:avLst/>
            <a:gdLst>
              <a:gd name="T0" fmla="*/ 0 w 480"/>
              <a:gd name="T1" fmla="*/ 2147483646 h 216"/>
              <a:gd name="T2" fmla="*/ 2147483646 w 480"/>
              <a:gd name="T3" fmla="*/ 0 h 216"/>
              <a:gd name="T4" fmla="*/ 2147483646 w 480"/>
              <a:gd name="T5" fmla="*/ 0 h 216"/>
              <a:gd name="T6" fmla="*/ 2147483646 w 480"/>
              <a:gd name="T7" fmla="*/ 2147483646 h 216"/>
              <a:gd name="T8" fmla="*/ 2147483646 w 480"/>
              <a:gd name="T9" fmla="*/ 2147483646 h 216"/>
              <a:gd name="T10" fmla="*/ 2147483646 w 480"/>
              <a:gd name="T11" fmla="*/ 2147483646 h 2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"/>
              <a:gd name="T19" fmla="*/ 0 h 216"/>
              <a:gd name="T20" fmla="*/ 480 w 480"/>
              <a:gd name="T21" fmla="*/ 216 h 2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" h="216">
                <a:moveTo>
                  <a:pt x="0" y="216"/>
                </a:moveTo>
                <a:lnTo>
                  <a:pt x="2" y="0"/>
                </a:lnTo>
                <a:lnTo>
                  <a:pt x="480" y="0"/>
                </a:lnTo>
                <a:lnTo>
                  <a:pt x="480" y="216"/>
                </a:lnTo>
                <a:lnTo>
                  <a:pt x="2" y="21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Freeform 16"/>
          <p:cNvSpPr>
            <a:spLocks/>
          </p:cNvSpPr>
          <p:nvPr/>
        </p:nvSpPr>
        <p:spPr bwMode="auto">
          <a:xfrm>
            <a:off x="5186363" y="2287588"/>
            <a:ext cx="36512" cy="20637"/>
          </a:xfrm>
          <a:custGeom>
            <a:avLst/>
            <a:gdLst>
              <a:gd name="T0" fmla="*/ 2147483646 w 14"/>
              <a:gd name="T1" fmla="*/ 2147483646 h 9"/>
              <a:gd name="T2" fmla="*/ 2147483646 w 14"/>
              <a:gd name="T3" fmla="*/ 2147483646 h 9"/>
              <a:gd name="T4" fmla="*/ 2147483646 w 14"/>
              <a:gd name="T5" fmla="*/ 2147483646 h 9"/>
              <a:gd name="T6" fmla="*/ 2147483646 w 14"/>
              <a:gd name="T7" fmla="*/ 2147483646 h 9"/>
              <a:gd name="T8" fmla="*/ 2147483646 w 14"/>
              <a:gd name="T9" fmla="*/ 2147483646 h 9"/>
              <a:gd name="T10" fmla="*/ 2147483646 w 14"/>
              <a:gd name="T11" fmla="*/ 2147483646 h 9"/>
              <a:gd name="T12" fmla="*/ 2147483646 w 14"/>
              <a:gd name="T13" fmla="*/ 2147483646 h 9"/>
              <a:gd name="T14" fmla="*/ 2147483646 w 14"/>
              <a:gd name="T15" fmla="*/ 0 h 9"/>
              <a:gd name="T16" fmla="*/ 2147483646 w 14"/>
              <a:gd name="T17" fmla="*/ 0 h 9"/>
              <a:gd name="T18" fmla="*/ 2147483646 w 14"/>
              <a:gd name="T19" fmla="*/ 0 h 9"/>
              <a:gd name="T20" fmla="*/ 2147483646 w 14"/>
              <a:gd name="T21" fmla="*/ 0 h 9"/>
              <a:gd name="T22" fmla="*/ 2147483646 w 14"/>
              <a:gd name="T23" fmla="*/ 0 h 9"/>
              <a:gd name="T24" fmla="*/ 2147483646 w 14"/>
              <a:gd name="T25" fmla="*/ 0 h 9"/>
              <a:gd name="T26" fmla="*/ 2147483646 w 14"/>
              <a:gd name="T27" fmla="*/ 0 h 9"/>
              <a:gd name="T28" fmla="*/ 2147483646 w 14"/>
              <a:gd name="T29" fmla="*/ 2147483646 h 9"/>
              <a:gd name="T30" fmla="*/ 2147483646 w 14"/>
              <a:gd name="T31" fmla="*/ 2147483646 h 9"/>
              <a:gd name="T32" fmla="*/ 2147483646 w 14"/>
              <a:gd name="T33" fmla="*/ 2147483646 h 9"/>
              <a:gd name="T34" fmla="*/ 2147483646 w 14"/>
              <a:gd name="T35" fmla="*/ 2147483646 h 9"/>
              <a:gd name="T36" fmla="*/ 0 w 14"/>
              <a:gd name="T37" fmla="*/ 2147483646 h 9"/>
              <a:gd name="T38" fmla="*/ 0 w 14"/>
              <a:gd name="T39" fmla="*/ 2147483646 h 9"/>
              <a:gd name="T40" fmla="*/ 0 w 14"/>
              <a:gd name="T41" fmla="*/ 2147483646 h 9"/>
              <a:gd name="T42" fmla="*/ 0 w 14"/>
              <a:gd name="T43" fmla="*/ 2147483646 h 9"/>
              <a:gd name="T44" fmla="*/ 0 w 14"/>
              <a:gd name="T45" fmla="*/ 2147483646 h 9"/>
              <a:gd name="T46" fmla="*/ 2147483646 w 14"/>
              <a:gd name="T47" fmla="*/ 2147483646 h 9"/>
              <a:gd name="T48" fmla="*/ 2147483646 w 14"/>
              <a:gd name="T49" fmla="*/ 2147483646 h 9"/>
              <a:gd name="T50" fmla="*/ 2147483646 w 14"/>
              <a:gd name="T51" fmla="*/ 2147483646 h 9"/>
              <a:gd name="T52" fmla="*/ 2147483646 w 14"/>
              <a:gd name="T53" fmla="*/ 2147483646 h 9"/>
              <a:gd name="T54" fmla="*/ 2147483646 w 14"/>
              <a:gd name="T55" fmla="*/ 2147483646 h 9"/>
              <a:gd name="T56" fmla="*/ 2147483646 w 14"/>
              <a:gd name="T57" fmla="*/ 2147483646 h 9"/>
              <a:gd name="T58" fmla="*/ 2147483646 w 14"/>
              <a:gd name="T59" fmla="*/ 2147483646 h 9"/>
              <a:gd name="T60" fmla="*/ 2147483646 w 14"/>
              <a:gd name="T61" fmla="*/ 2147483646 h 9"/>
              <a:gd name="T62" fmla="*/ 2147483646 w 14"/>
              <a:gd name="T63" fmla="*/ 2147483646 h 9"/>
              <a:gd name="T64" fmla="*/ 2147483646 w 14"/>
              <a:gd name="T65" fmla="*/ 2147483646 h 9"/>
              <a:gd name="T66" fmla="*/ 2147483646 w 14"/>
              <a:gd name="T67" fmla="*/ 2147483646 h 9"/>
              <a:gd name="T68" fmla="*/ 2147483646 w 14"/>
              <a:gd name="T69" fmla="*/ 2147483646 h 9"/>
              <a:gd name="T70" fmla="*/ 2147483646 w 14"/>
              <a:gd name="T71" fmla="*/ 2147483646 h 9"/>
              <a:gd name="T72" fmla="*/ 2147483646 w 14"/>
              <a:gd name="T73" fmla="*/ 2147483646 h 9"/>
              <a:gd name="T74" fmla="*/ 2147483646 w 14"/>
              <a:gd name="T75" fmla="*/ 2147483646 h 9"/>
              <a:gd name="T76" fmla="*/ 2147483646 w 14"/>
              <a:gd name="T77" fmla="*/ 2147483646 h 9"/>
              <a:gd name="T78" fmla="*/ 2147483646 w 14"/>
              <a:gd name="T79" fmla="*/ 2147483646 h 9"/>
              <a:gd name="T80" fmla="*/ 2147483646 w 14"/>
              <a:gd name="T81" fmla="*/ 2147483646 h 9"/>
              <a:gd name="T82" fmla="*/ 2147483646 w 14"/>
              <a:gd name="T83" fmla="*/ 2147483646 h 9"/>
              <a:gd name="T84" fmla="*/ 2147483646 w 14"/>
              <a:gd name="T85" fmla="*/ 2147483646 h 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"/>
              <a:gd name="T130" fmla="*/ 0 h 9"/>
              <a:gd name="T131" fmla="*/ 14 w 14"/>
              <a:gd name="T132" fmla="*/ 9 h 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" h="9">
                <a:moveTo>
                  <a:pt x="12" y="5"/>
                </a:moveTo>
                <a:lnTo>
                  <a:pt x="12" y="5"/>
                </a:lnTo>
                <a:lnTo>
                  <a:pt x="12" y="3"/>
                </a:lnTo>
                <a:lnTo>
                  <a:pt x="12" y="1"/>
                </a:lnTo>
                <a:lnTo>
                  <a:pt x="10" y="1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1"/>
                </a:lnTo>
                <a:lnTo>
                  <a:pt x="2" y="1"/>
                </a:lnTo>
                <a:lnTo>
                  <a:pt x="2" y="3"/>
                </a:lnTo>
                <a:lnTo>
                  <a:pt x="0" y="3"/>
                </a:lnTo>
                <a:lnTo>
                  <a:pt x="0" y="5"/>
                </a:lnTo>
                <a:lnTo>
                  <a:pt x="0" y="6"/>
                </a:lnTo>
                <a:lnTo>
                  <a:pt x="2" y="8"/>
                </a:lnTo>
                <a:lnTo>
                  <a:pt x="4" y="9"/>
                </a:lnTo>
                <a:lnTo>
                  <a:pt x="6" y="9"/>
                </a:lnTo>
                <a:lnTo>
                  <a:pt x="8" y="9"/>
                </a:lnTo>
                <a:lnTo>
                  <a:pt x="10" y="9"/>
                </a:lnTo>
                <a:lnTo>
                  <a:pt x="12" y="8"/>
                </a:lnTo>
                <a:lnTo>
                  <a:pt x="12" y="6"/>
                </a:lnTo>
                <a:lnTo>
                  <a:pt x="14" y="5"/>
                </a:lnTo>
                <a:lnTo>
                  <a:pt x="12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Freeform 17"/>
          <p:cNvSpPr>
            <a:spLocks/>
          </p:cNvSpPr>
          <p:nvPr/>
        </p:nvSpPr>
        <p:spPr bwMode="auto">
          <a:xfrm>
            <a:off x="5186363" y="2219325"/>
            <a:ext cx="36512" cy="22225"/>
          </a:xfrm>
          <a:custGeom>
            <a:avLst/>
            <a:gdLst>
              <a:gd name="T0" fmla="*/ 2147483646 w 14"/>
              <a:gd name="T1" fmla="*/ 2147483646 h 10"/>
              <a:gd name="T2" fmla="*/ 2147483646 w 14"/>
              <a:gd name="T3" fmla="*/ 2147483646 h 10"/>
              <a:gd name="T4" fmla="*/ 2147483646 w 14"/>
              <a:gd name="T5" fmla="*/ 2147483646 h 10"/>
              <a:gd name="T6" fmla="*/ 2147483646 w 14"/>
              <a:gd name="T7" fmla="*/ 2147483646 h 10"/>
              <a:gd name="T8" fmla="*/ 2147483646 w 14"/>
              <a:gd name="T9" fmla="*/ 2147483646 h 10"/>
              <a:gd name="T10" fmla="*/ 2147483646 w 14"/>
              <a:gd name="T11" fmla="*/ 2147483646 h 10"/>
              <a:gd name="T12" fmla="*/ 2147483646 w 14"/>
              <a:gd name="T13" fmla="*/ 2147483646 h 10"/>
              <a:gd name="T14" fmla="*/ 2147483646 w 14"/>
              <a:gd name="T15" fmla="*/ 2147483646 h 10"/>
              <a:gd name="T16" fmla="*/ 2147483646 w 14"/>
              <a:gd name="T17" fmla="*/ 0 h 10"/>
              <a:gd name="T18" fmla="*/ 2147483646 w 14"/>
              <a:gd name="T19" fmla="*/ 0 h 10"/>
              <a:gd name="T20" fmla="*/ 2147483646 w 14"/>
              <a:gd name="T21" fmla="*/ 0 h 10"/>
              <a:gd name="T22" fmla="*/ 2147483646 w 14"/>
              <a:gd name="T23" fmla="*/ 0 h 10"/>
              <a:gd name="T24" fmla="*/ 2147483646 w 14"/>
              <a:gd name="T25" fmla="*/ 0 h 10"/>
              <a:gd name="T26" fmla="*/ 2147483646 w 14"/>
              <a:gd name="T27" fmla="*/ 2147483646 h 10"/>
              <a:gd name="T28" fmla="*/ 2147483646 w 14"/>
              <a:gd name="T29" fmla="*/ 2147483646 h 10"/>
              <a:gd name="T30" fmla="*/ 2147483646 w 14"/>
              <a:gd name="T31" fmla="*/ 2147483646 h 10"/>
              <a:gd name="T32" fmla="*/ 2147483646 w 14"/>
              <a:gd name="T33" fmla="*/ 2147483646 h 10"/>
              <a:gd name="T34" fmla="*/ 2147483646 w 14"/>
              <a:gd name="T35" fmla="*/ 2147483646 h 10"/>
              <a:gd name="T36" fmla="*/ 0 w 14"/>
              <a:gd name="T37" fmla="*/ 2147483646 h 10"/>
              <a:gd name="T38" fmla="*/ 0 w 14"/>
              <a:gd name="T39" fmla="*/ 2147483646 h 10"/>
              <a:gd name="T40" fmla="*/ 0 w 14"/>
              <a:gd name="T41" fmla="*/ 2147483646 h 10"/>
              <a:gd name="T42" fmla="*/ 0 w 14"/>
              <a:gd name="T43" fmla="*/ 2147483646 h 10"/>
              <a:gd name="T44" fmla="*/ 0 w 14"/>
              <a:gd name="T45" fmla="*/ 2147483646 h 10"/>
              <a:gd name="T46" fmla="*/ 2147483646 w 14"/>
              <a:gd name="T47" fmla="*/ 2147483646 h 10"/>
              <a:gd name="T48" fmla="*/ 2147483646 w 14"/>
              <a:gd name="T49" fmla="*/ 2147483646 h 10"/>
              <a:gd name="T50" fmla="*/ 2147483646 w 14"/>
              <a:gd name="T51" fmla="*/ 2147483646 h 10"/>
              <a:gd name="T52" fmla="*/ 2147483646 w 14"/>
              <a:gd name="T53" fmla="*/ 2147483646 h 10"/>
              <a:gd name="T54" fmla="*/ 2147483646 w 14"/>
              <a:gd name="T55" fmla="*/ 2147483646 h 10"/>
              <a:gd name="T56" fmla="*/ 2147483646 w 14"/>
              <a:gd name="T57" fmla="*/ 2147483646 h 10"/>
              <a:gd name="T58" fmla="*/ 2147483646 w 14"/>
              <a:gd name="T59" fmla="*/ 2147483646 h 10"/>
              <a:gd name="T60" fmla="*/ 2147483646 w 14"/>
              <a:gd name="T61" fmla="*/ 2147483646 h 10"/>
              <a:gd name="T62" fmla="*/ 2147483646 w 14"/>
              <a:gd name="T63" fmla="*/ 2147483646 h 10"/>
              <a:gd name="T64" fmla="*/ 2147483646 w 14"/>
              <a:gd name="T65" fmla="*/ 2147483646 h 10"/>
              <a:gd name="T66" fmla="*/ 2147483646 w 14"/>
              <a:gd name="T67" fmla="*/ 2147483646 h 10"/>
              <a:gd name="T68" fmla="*/ 2147483646 w 14"/>
              <a:gd name="T69" fmla="*/ 2147483646 h 10"/>
              <a:gd name="T70" fmla="*/ 2147483646 w 14"/>
              <a:gd name="T71" fmla="*/ 2147483646 h 10"/>
              <a:gd name="T72" fmla="*/ 2147483646 w 14"/>
              <a:gd name="T73" fmla="*/ 2147483646 h 10"/>
              <a:gd name="T74" fmla="*/ 2147483646 w 14"/>
              <a:gd name="T75" fmla="*/ 2147483646 h 10"/>
              <a:gd name="T76" fmla="*/ 2147483646 w 14"/>
              <a:gd name="T77" fmla="*/ 2147483646 h 10"/>
              <a:gd name="T78" fmla="*/ 2147483646 w 14"/>
              <a:gd name="T79" fmla="*/ 2147483646 h 10"/>
              <a:gd name="T80" fmla="*/ 2147483646 w 14"/>
              <a:gd name="T81" fmla="*/ 2147483646 h 10"/>
              <a:gd name="T82" fmla="*/ 2147483646 w 14"/>
              <a:gd name="T83" fmla="*/ 2147483646 h 10"/>
              <a:gd name="T84" fmla="*/ 2147483646 w 14"/>
              <a:gd name="T85" fmla="*/ 2147483646 h 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"/>
              <a:gd name="T130" fmla="*/ 0 h 10"/>
              <a:gd name="T131" fmla="*/ 14 w 14"/>
              <a:gd name="T132" fmla="*/ 10 h 1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" h="10">
                <a:moveTo>
                  <a:pt x="12" y="5"/>
                </a:moveTo>
                <a:lnTo>
                  <a:pt x="12" y="5"/>
                </a:lnTo>
                <a:lnTo>
                  <a:pt x="12" y="4"/>
                </a:lnTo>
                <a:lnTo>
                  <a:pt x="12" y="2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2" y="8"/>
                </a:lnTo>
                <a:lnTo>
                  <a:pt x="2" y="10"/>
                </a:lnTo>
                <a:lnTo>
                  <a:pt x="4" y="10"/>
                </a:lnTo>
                <a:lnTo>
                  <a:pt x="6" y="10"/>
                </a:lnTo>
                <a:lnTo>
                  <a:pt x="8" y="10"/>
                </a:lnTo>
                <a:lnTo>
                  <a:pt x="10" y="10"/>
                </a:lnTo>
                <a:lnTo>
                  <a:pt x="12" y="10"/>
                </a:lnTo>
                <a:lnTo>
                  <a:pt x="12" y="8"/>
                </a:lnTo>
                <a:lnTo>
                  <a:pt x="12" y="7"/>
                </a:lnTo>
                <a:lnTo>
                  <a:pt x="14" y="5"/>
                </a:lnTo>
                <a:lnTo>
                  <a:pt x="12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Freeform 18"/>
          <p:cNvSpPr>
            <a:spLocks/>
          </p:cNvSpPr>
          <p:nvPr/>
        </p:nvSpPr>
        <p:spPr bwMode="auto">
          <a:xfrm>
            <a:off x="5186363" y="2355850"/>
            <a:ext cx="36512" cy="22225"/>
          </a:xfrm>
          <a:custGeom>
            <a:avLst/>
            <a:gdLst>
              <a:gd name="T0" fmla="*/ 2147483646 w 14"/>
              <a:gd name="T1" fmla="*/ 2147483646 h 10"/>
              <a:gd name="T2" fmla="*/ 2147483646 w 14"/>
              <a:gd name="T3" fmla="*/ 2147483646 h 10"/>
              <a:gd name="T4" fmla="*/ 2147483646 w 14"/>
              <a:gd name="T5" fmla="*/ 2147483646 h 10"/>
              <a:gd name="T6" fmla="*/ 2147483646 w 14"/>
              <a:gd name="T7" fmla="*/ 2147483646 h 10"/>
              <a:gd name="T8" fmla="*/ 2147483646 w 14"/>
              <a:gd name="T9" fmla="*/ 2147483646 h 10"/>
              <a:gd name="T10" fmla="*/ 2147483646 w 14"/>
              <a:gd name="T11" fmla="*/ 2147483646 h 10"/>
              <a:gd name="T12" fmla="*/ 2147483646 w 14"/>
              <a:gd name="T13" fmla="*/ 2147483646 h 10"/>
              <a:gd name="T14" fmla="*/ 2147483646 w 14"/>
              <a:gd name="T15" fmla="*/ 0 h 10"/>
              <a:gd name="T16" fmla="*/ 2147483646 w 14"/>
              <a:gd name="T17" fmla="*/ 0 h 10"/>
              <a:gd name="T18" fmla="*/ 2147483646 w 14"/>
              <a:gd name="T19" fmla="*/ 0 h 10"/>
              <a:gd name="T20" fmla="*/ 2147483646 w 14"/>
              <a:gd name="T21" fmla="*/ 0 h 10"/>
              <a:gd name="T22" fmla="*/ 2147483646 w 14"/>
              <a:gd name="T23" fmla="*/ 0 h 10"/>
              <a:gd name="T24" fmla="*/ 2147483646 w 14"/>
              <a:gd name="T25" fmla="*/ 0 h 10"/>
              <a:gd name="T26" fmla="*/ 2147483646 w 14"/>
              <a:gd name="T27" fmla="*/ 0 h 10"/>
              <a:gd name="T28" fmla="*/ 2147483646 w 14"/>
              <a:gd name="T29" fmla="*/ 2147483646 h 10"/>
              <a:gd name="T30" fmla="*/ 2147483646 w 14"/>
              <a:gd name="T31" fmla="*/ 2147483646 h 10"/>
              <a:gd name="T32" fmla="*/ 2147483646 w 14"/>
              <a:gd name="T33" fmla="*/ 2147483646 h 10"/>
              <a:gd name="T34" fmla="*/ 2147483646 w 14"/>
              <a:gd name="T35" fmla="*/ 2147483646 h 10"/>
              <a:gd name="T36" fmla="*/ 0 w 14"/>
              <a:gd name="T37" fmla="*/ 2147483646 h 10"/>
              <a:gd name="T38" fmla="*/ 0 w 14"/>
              <a:gd name="T39" fmla="*/ 2147483646 h 10"/>
              <a:gd name="T40" fmla="*/ 0 w 14"/>
              <a:gd name="T41" fmla="*/ 2147483646 h 10"/>
              <a:gd name="T42" fmla="*/ 0 w 14"/>
              <a:gd name="T43" fmla="*/ 2147483646 h 10"/>
              <a:gd name="T44" fmla="*/ 0 w 14"/>
              <a:gd name="T45" fmla="*/ 2147483646 h 10"/>
              <a:gd name="T46" fmla="*/ 2147483646 w 14"/>
              <a:gd name="T47" fmla="*/ 2147483646 h 10"/>
              <a:gd name="T48" fmla="*/ 2147483646 w 14"/>
              <a:gd name="T49" fmla="*/ 2147483646 h 10"/>
              <a:gd name="T50" fmla="*/ 2147483646 w 14"/>
              <a:gd name="T51" fmla="*/ 2147483646 h 10"/>
              <a:gd name="T52" fmla="*/ 2147483646 w 14"/>
              <a:gd name="T53" fmla="*/ 2147483646 h 10"/>
              <a:gd name="T54" fmla="*/ 2147483646 w 14"/>
              <a:gd name="T55" fmla="*/ 2147483646 h 10"/>
              <a:gd name="T56" fmla="*/ 2147483646 w 14"/>
              <a:gd name="T57" fmla="*/ 2147483646 h 10"/>
              <a:gd name="T58" fmla="*/ 2147483646 w 14"/>
              <a:gd name="T59" fmla="*/ 2147483646 h 10"/>
              <a:gd name="T60" fmla="*/ 2147483646 w 14"/>
              <a:gd name="T61" fmla="*/ 2147483646 h 10"/>
              <a:gd name="T62" fmla="*/ 2147483646 w 14"/>
              <a:gd name="T63" fmla="*/ 2147483646 h 10"/>
              <a:gd name="T64" fmla="*/ 2147483646 w 14"/>
              <a:gd name="T65" fmla="*/ 2147483646 h 10"/>
              <a:gd name="T66" fmla="*/ 2147483646 w 14"/>
              <a:gd name="T67" fmla="*/ 2147483646 h 10"/>
              <a:gd name="T68" fmla="*/ 2147483646 w 14"/>
              <a:gd name="T69" fmla="*/ 2147483646 h 10"/>
              <a:gd name="T70" fmla="*/ 2147483646 w 14"/>
              <a:gd name="T71" fmla="*/ 2147483646 h 10"/>
              <a:gd name="T72" fmla="*/ 2147483646 w 14"/>
              <a:gd name="T73" fmla="*/ 2147483646 h 10"/>
              <a:gd name="T74" fmla="*/ 2147483646 w 14"/>
              <a:gd name="T75" fmla="*/ 2147483646 h 10"/>
              <a:gd name="T76" fmla="*/ 2147483646 w 14"/>
              <a:gd name="T77" fmla="*/ 2147483646 h 10"/>
              <a:gd name="T78" fmla="*/ 2147483646 w 14"/>
              <a:gd name="T79" fmla="*/ 2147483646 h 10"/>
              <a:gd name="T80" fmla="*/ 2147483646 w 14"/>
              <a:gd name="T81" fmla="*/ 2147483646 h 10"/>
              <a:gd name="T82" fmla="*/ 2147483646 w 14"/>
              <a:gd name="T83" fmla="*/ 2147483646 h 10"/>
              <a:gd name="T84" fmla="*/ 2147483646 w 14"/>
              <a:gd name="T85" fmla="*/ 2147483646 h 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4"/>
              <a:gd name="T130" fmla="*/ 0 h 10"/>
              <a:gd name="T131" fmla="*/ 14 w 14"/>
              <a:gd name="T132" fmla="*/ 10 h 1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4" h="10">
                <a:moveTo>
                  <a:pt x="12" y="5"/>
                </a:moveTo>
                <a:lnTo>
                  <a:pt x="12" y="5"/>
                </a:lnTo>
                <a:lnTo>
                  <a:pt x="12" y="4"/>
                </a:lnTo>
                <a:lnTo>
                  <a:pt x="12" y="2"/>
                </a:lnTo>
                <a:lnTo>
                  <a:pt x="10" y="2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2" y="7"/>
                </a:lnTo>
                <a:lnTo>
                  <a:pt x="2" y="8"/>
                </a:lnTo>
                <a:lnTo>
                  <a:pt x="4" y="10"/>
                </a:lnTo>
                <a:lnTo>
                  <a:pt x="6" y="10"/>
                </a:lnTo>
                <a:lnTo>
                  <a:pt x="8" y="10"/>
                </a:lnTo>
                <a:lnTo>
                  <a:pt x="10" y="10"/>
                </a:lnTo>
                <a:lnTo>
                  <a:pt x="12" y="8"/>
                </a:lnTo>
                <a:lnTo>
                  <a:pt x="12" y="7"/>
                </a:lnTo>
                <a:lnTo>
                  <a:pt x="14" y="5"/>
                </a:lnTo>
                <a:lnTo>
                  <a:pt x="12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H="1">
            <a:off x="3524250" y="2887663"/>
            <a:ext cx="10906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Freeform 20"/>
          <p:cNvSpPr>
            <a:spLocks/>
          </p:cNvSpPr>
          <p:nvPr/>
        </p:nvSpPr>
        <p:spPr bwMode="auto">
          <a:xfrm>
            <a:off x="3524250" y="1503363"/>
            <a:ext cx="1074738" cy="1838325"/>
          </a:xfrm>
          <a:custGeom>
            <a:avLst/>
            <a:gdLst>
              <a:gd name="T0" fmla="*/ 0 w 389"/>
              <a:gd name="T1" fmla="*/ 2147483646 h 870"/>
              <a:gd name="T2" fmla="*/ 0 w 389"/>
              <a:gd name="T3" fmla="*/ 0 h 870"/>
              <a:gd name="T4" fmla="*/ 2147483646 w 389"/>
              <a:gd name="T5" fmla="*/ 0 h 870"/>
              <a:gd name="T6" fmla="*/ 0 60000 65536"/>
              <a:gd name="T7" fmla="*/ 0 60000 65536"/>
              <a:gd name="T8" fmla="*/ 0 60000 65536"/>
              <a:gd name="T9" fmla="*/ 0 w 389"/>
              <a:gd name="T10" fmla="*/ 0 h 870"/>
              <a:gd name="T11" fmla="*/ 389 w 389"/>
              <a:gd name="T12" fmla="*/ 870 h 8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9" h="870">
                <a:moveTo>
                  <a:pt x="0" y="870"/>
                </a:moveTo>
                <a:lnTo>
                  <a:pt x="0" y="0"/>
                </a:lnTo>
                <a:lnTo>
                  <a:pt x="389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3890963" y="1146175"/>
            <a:ext cx="385762" cy="212725"/>
          </a:xfrm>
          <a:custGeom>
            <a:avLst/>
            <a:gdLst>
              <a:gd name="T0" fmla="*/ 2147483646 w 151"/>
              <a:gd name="T1" fmla="*/ 2147483646 h 102"/>
              <a:gd name="T2" fmla="*/ 2147483646 w 151"/>
              <a:gd name="T3" fmla="*/ 2147483646 h 102"/>
              <a:gd name="T4" fmla="*/ 2147483646 w 151"/>
              <a:gd name="T5" fmla="*/ 2147483646 h 102"/>
              <a:gd name="T6" fmla="*/ 2147483646 w 151"/>
              <a:gd name="T7" fmla="*/ 2147483646 h 102"/>
              <a:gd name="T8" fmla="*/ 2147483646 w 151"/>
              <a:gd name="T9" fmla="*/ 2147483646 h 102"/>
              <a:gd name="T10" fmla="*/ 2147483646 w 151"/>
              <a:gd name="T11" fmla="*/ 2147483646 h 102"/>
              <a:gd name="T12" fmla="*/ 2147483646 w 151"/>
              <a:gd name="T13" fmla="*/ 2147483646 h 102"/>
              <a:gd name="T14" fmla="*/ 2147483646 w 151"/>
              <a:gd name="T15" fmla="*/ 2147483646 h 102"/>
              <a:gd name="T16" fmla="*/ 2147483646 w 151"/>
              <a:gd name="T17" fmla="*/ 2147483646 h 102"/>
              <a:gd name="T18" fmla="*/ 2147483646 w 151"/>
              <a:gd name="T19" fmla="*/ 2147483646 h 102"/>
              <a:gd name="T20" fmla="*/ 2147483646 w 151"/>
              <a:gd name="T21" fmla="*/ 2147483646 h 102"/>
              <a:gd name="T22" fmla="*/ 2147483646 w 151"/>
              <a:gd name="T23" fmla="*/ 2147483646 h 102"/>
              <a:gd name="T24" fmla="*/ 2147483646 w 151"/>
              <a:gd name="T25" fmla="*/ 2147483646 h 102"/>
              <a:gd name="T26" fmla="*/ 2147483646 w 151"/>
              <a:gd name="T27" fmla="*/ 2147483646 h 102"/>
              <a:gd name="T28" fmla="*/ 2147483646 w 151"/>
              <a:gd name="T29" fmla="*/ 2147483646 h 102"/>
              <a:gd name="T30" fmla="*/ 2147483646 w 151"/>
              <a:gd name="T31" fmla="*/ 2147483646 h 102"/>
              <a:gd name="T32" fmla="*/ 2147483646 w 151"/>
              <a:gd name="T33" fmla="*/ 2147483646 h 102"/>
              <a:gd name="T34" fmla="*/ 2147483646 w 151"/>
              <a:gd name="T35" fmla="*/ 2147483646 h 102"/>
              <a:gd name="T36" fmla="*/ 2147483646 w 151"/>
              <a:gd name="T37" fmla="*/ 2147483646 h 102"/>
              <a:gd name="T38" fmla="*/ 2147483646 w 151"/>
              <a:gd name="T39" fmla="*/ 2147483646 h 102"/>
              <a:gd name="T40" fmla="*/ 2147483646 w 151"/>
              <a:gd name="T41" fmla="*/ 0 h 102"/>
              <a:gd name="T42" fmla="*/ 0 w 151"/>
              <a:gd name="T43" fmla="*/ 0 h 102"/>
              <a:gd name="T44" fmla="*/ 0 w 151"/>
              <a:gd name="T45" fmla="*/ 2147483646 h 102"/>
              <a:gd name="T46" fmla="*/ 2147483646 w 151"/>
              <a:gd name="T47" fmla="*/ 2147483646 h 102"/>
              <a:gd name="T48" fmla="*/ 2147483646 w 151"/>
              <a:gd name="T49" fmla="*/ 2147483646 h 1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1"/>
              <a:gd name="T76" fmla="*/ 0 h 102"/>
              <a:gd name="T77" fmla="*/ 151 w 151"/>
              <a:gd name="T78" fmla="*/ 102 h 10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1" h="102">
                <a:moveTo>
                  <a:pt x="90" y="102"/>
                </a:moveTo>
                <a:lnTo>
                  <a:pt x="101" y="100"/>
                </a:lnTo>
                <a:lnTo>
                  <a:pt x="111" y="99"/>
                </a:lnTo>
                <a:lnTo>
                  <a:pt x="119" y="96"/>
                </a:lnTo>
                <a:lnTo>
                  <a:pt x="126" y="93"/>
                </a:lnTo>
                <a:lnTo>
                  <a:pt x="134" y="87"/>
                </a:lnTo>
                <a:lnTo>
                  <a:pt x="140" y="82"/>
                </a:lnTo>
                <a:lnTo>
                  <a:pt x="145" y="74"/>
                </a:lnTo>
                <a:lnTo>
                  <a:pt x="149" y="68"/>
                </a:lnTo>
                <a:lnTo>
                  <a:pt x="151" y="60"/>
                </a:lnTo>
                <a:lnTo>
                  <a:pt x="151" y="51"/>
                </a:lnTo>
                <a:lnTo>
                  <a:pt x="151" y="43"/>
                </a:lnTo>
                <a:lnTo>
                  <a:pt x="149" y="36"/>
                </a:lnTo>
                <a:lnTo>
                  <a:pt x="145" y="28"/>
                </a:lnTo>
                <a:lnTo>
                  <a:pt x="140" y="22"/>
                </a:lnTo>
                <a:lnTo>
                  <a:pt x="134" y="15"/>
                </a:lnTo>
                <a:lnTo>
                  <a:pt x="126" y="11"/>
                </a:lnTo>
                <a:lnTo>
                  <a:pt x="119" y="6"/>
                </a:lnTo>
                <a:lnTo>
                  <a:pt x="111" y="3"/>
                </a:lnTo>
                <a:lnTo>
                  <a:pt x="101" y="1"/>
                </a:lnTo>
                <a:lnTo>
                  <a:pt x="90" y="0"/>
                </a:lnTo>
                <a:lnTo>
                  <a:pt x="0" y="0"/>
                </a:lnTo>
                <a:lnTo>
                  <a:pt x="0" y="102"/>
                </a:lnTo>
                <a:lnTo>
                  <a:pt x="90" y="10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4281488" y="1252538"/>
            <a:ext cx="3111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610100" y="1189038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C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36888" name="Freeform 24"/>
          <p:cNvSpPr>
            <a:spLocks/>
          </p:cNvSpPr>
          <p:nvPr/>
        </p:nvSpPr>
        <p:spPr bwMode="auto">
          <a:xfrm>
            <a:off x="3890963" y="1603375"/>
            <a:ext cx="385762" cy="209550"/>
          </a:xfrm>
          <a:custGeom>
            <a:avLst/>
            <a:gdLst>
              <a:gd name="T0" fmla="*/ 2147483646 w 151"/>
              <a:gd name="T1" fmla="*/ 2147483646 h 101"/>
              <a:gd name="T2" fmla="*/ 2147483646 w 151"/>
              <a:gd name="T3" fmla="*/ 2147483646 h 101"/>
              <a:gd name="T4" fmla="*/ 2147483646 w 151"/>
              <a:gd name="T5" fmla="*/ 2147483646 h 101"/>
              <a:gd name="T6" fmla="*/ 2147483646 w 151"/>
              <a:gd name="T7" fmla="*/ 2147483646 h 101"/>
              <a:gd name="T8" fmla="*/ 2147483646 w 151"/>
              <a:gd name="T9" fmla="*/ 2147483646 h 101"/>
              <a:gd name="T10" fmla="*/ 2147483646 w 151"/>
              <a:gd name="T11" fmla="*/ 2147483646 h 101"/>
              <a:gd name="T12" fmla="*/ 2147483646 w 151"/>
              <a:gd name="T13" fmla="*/ 2147483646 h 101"/>
              <a:gd name="T14" fmla="*/ 2147483646 w 151"/>
              <a:gd name="T15" fmla="*/ 2147483646 h 101"/>
              <a:gd name="T16" fmla="*/ 2147483646 w 151"/>
              <a:gd name="T17" fmla="*/ 2147483646 h 101"/>
              <a:gd name="T18" fmla="*/ 2147483646 w 151"/>
              <a:gd name="T19" fmla="*/ 2147483646 h 101"/>
              <a:gd name="T20" fmla="*/ 2147483646 w 151"/>
              <a:gd name="T21" fmla="*/ 2147483646 h 101"/>
              <a:gd name="T22" fmla="*/ 2147483646 w 151"/>
              <a:gd name="T23" fmla="*/ 2147483646 h 101"/>
              <a:gd name="T24" fmla="*/ 2147483646 w 151"/>
              <a:gd name="T25" fmla="*/ 2147483646 h 101"/>
              <a:gd name="T26" fmla="*/ 2147483646 w 151"/>
              <a:gd name="T27" fmla="*/ 2147483646 h 101"/>
              <a:gd name="T28" fmla="*/ 2147483646 w 151"/>
              <a:gd name="T29" fmla="*/ 2147483646 h 101"/>
              <a:gd name="T30" fmla="*/ 2147483646 w 151"/>
              <a:gd name="T31" fmla="*/ 2147483646 h 101"/>
              <a:gd name="T32" fmla="*/ 2147483646 w 151"/>
              <a:gd name="T33" fmla="*/ 2147483646 h 101"/>
              <a:gd name="T34" fmla="*/ 2147483646 w 151"/>
              <a:gd name="T35" fmla="*/ 2147483646 h 101"/>
              <a:gd name="T36" fmla="*/ 2147483646 w 151"/>
              <a:gd name="T37" fmla="*/ 2147483646 h 101"/>
              <a:gd name="T38" fmla="*/ 2147483646 w 151"/>
              <a:gd name="T39" fmla="*/ 0 h 101"/>
              <a:gd name="T40" fmla="*/ 2147483646 w 151"/>
              <a:gd name="T41" fmla="*/ 0 h 101"/>
              <a:gd name="T42" fmla="*/ 0 w 151"/>
              <a:gd name="T43" fmla="*/ 0 h 101"/>
              <a:gd name="T44" fmla="*/ 0 w 151"/>
              <a:gd name="T45" fmla="*/ 2147483646 h 101"/>
              <a:gd name="T46" fmla="*/ 2147483646 w 151"/>
              <a:gd name="T47" fmla="*/ 2147483646 h 101"/>
              <a:gd name="T48" fmla="*/ 2147483646 w 151"/>
              <a:gd name="T49" fmla="*/ 2147483646 h 1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1"/>
              <a:gd name="T76" fmla="*/ 0 h 101"/>
              <a:gd name="T77" fmla="*/ 151 w 151"/>
              <a:gd name="T78" fmla="*/ 101 h 10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1" h="101">
                <a:moveTo>
                  <a:pt x="90" y="101"/>
                </a:moveTo>
                <a:lnTo>
                  <a:pt x="101" y="101"/>
                </a:lnTo>
                <a:lnTo>
                  <a:pt x="111" y="97"/>
                </a:lnTo>
                <a:lnTo>
                  <a:pt x="119" y="94"/>
                </a:lnTo>
                <a:lnTo>
                  <a:pt x="126" y="91"/>
                </a:lnTo>
                <a:lnTo>
                  <a:pt x="134" y="85"/>
                </a:lnTo>
                <a:lnTo>
                  <a:pt x="140" y="80"/>
                </a:lnTo>
                <a:lnTo>
                  <a:pt x="145" y="73"/>
                </a:lnTo>
                <a:lnTo>
                  <a:pt x="149" y="67"/>
                </a:lnTo>
                <a:lnTo>
                  <a:pt x="151" y="59"/>
                </a:lnTo>
                <a:lnTo>
                  <a:pt x="151" y="50"/>
                </a:lnTo>
                <a:lnTo>
                  <a:pt x="151" y="42"/>
                </a:lnTo>
                <a:lnTo>
                  <a:pt x="149" y="34"/>
                </a:lnTo>
                <a:lnTo>
                  <a:pt x="145" y="26"/>
                </a:lnTo>
                <a:lnTo>
                  <a:pt x="140" y="20"/>
                </a:lnTo>
                <a:lnTo>
                  <a:pt x="134" y="14"/>
                </a:lnTo>
                <a:lnTo>
                  <a:pt x="126" y="9"/>
                </a:lnTo>
                <a:lnTo>
                  <a:pt x="119" y="5"/>
                </a:lnTo>
                <a:lnTo>
                  <a:pt x="111" y="2"/>
                </a:lnTo>
                <a:lnTo>
                  <a:pt x="101" y="0"/>
                </a:lnTo>
                <a:lnTo>
                  <a:pt x="90" y="0"/>
                </a:lnTo>
                <a:lnTo>
                  <a:pt x="0" y="0"/>
                </a:lnTo>
                <a:lnTo>
                  <a:pt x="0" y="101"/>
                </a:lnTo>
                <a:lnTo>
                  <a:pt x="90" y="10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H="1">
            <a:off x="4281488" y="1706563"/>
            <a:ext cx="3000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4608513" y="1439863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D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3544888" y="1974850"/>
            <a:ext cx="104933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 flipH="1" flipV="1">
            <a:off x="3711575" y="1185863"/>
            <a:ext cx="179388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3711575" y="1638300"/>
            <a:ext cx="1793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4" name="Freeform 30"/>
          <p:cNvSpPr>
            <a:spLocks/>
          </p:cNvSpPr>
          <p:nvPr/>
        </p:nvSpPr>
        <p:spPr bwMode="auto">
          <a:xfrm>
            <a:off x="2560638" y="1489075"/>
            <a:ext cx="1330325" cy="285750"/>
          </a:xfrm>
          <a:custGeom>
            <a:avLst/>
            <a:gdLst>
              <a:gd name="T0" fmla="*/ 2147483646 w 521"/>
              <a:gd name="T1" fmla="*/ 2147483646 h 136"/>
              <a:gd name="T2" fmla="*/ 2147483646 w 521"/>
              <a:gd name="T3" fmla="*/ 2147483646 h 136"/>
              <a:gd name="T4" fmla="*/ 2147483646 w 521"/>
              <a:gd name="T5" fmla="*/ 0 h 136"/>
              <a:gd name="T6" fmla="*/ 0 w 521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521"/>
              <a:gd name="T13" fmla="*/ 0 h 136"/>
              <a:gd name="T14" fmla="*/ 521 w 521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1" h="136">
                <a:moveTo>
                  <a:pt x="521" y="134"/>
                </a:moveTo>
                <a:lnTo>
                  <a:pt x="235" y="136"/>
                </a:lnTo>
                <a:lnTo>
                  <a:pt x="235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5" name="Freeform 31"/>
          <p:cNvSpPr>
            <a:spLocks/>
          </p:cNvSpPr>
          <p:nvPr/>
        </p:nvSpPr>
        <p:spPr bwMode="auto">
          <a:xfrm>
            <a:off x="3673475" y="1157288"/>
            <a:ext cx="76200" cy="53975"/>
          </a:xfrm>
          <a:custGeom>
            <a:avLst/>
            <a:gdLst>
              <a:gd name="T0" fmla="*/ 2147483646 w 30"/>
              <a:gd name="T1" fmla="*/ 2147483646 h 25"/>
              <a:gd name="T2" fmla="*/ 2147483646 w 30"/>
              <a:gd name="T3" fmla="*/ 2147483646 h 25"/>
              <a:gd name="T4" fmla="*/ 2147483646 w 30"/>
              <a:gd name="T5" fmla="*/ 2147483646 h 25"/>
              <a:gd name="T6" fmla="*/ 2147483646 w 30"/>
              <a:gd name="T7" fmla="*/ 2147483646 h 25"/>
              <a:gd name="T8" fmla="*/ 2147483646 w 30"/>
              <a:gd name="T9" fmla="*/ 2147483646 h 25"/>
              <a:gd name="T10" fmla="*/ 2147483646 w 30"/>
              <a:gd name="T11" fmla="*/ 2147483646 h 25"/>
              <a:gd name="T12" fmla="*/ 2147483646 w 30"/>
              <a:gd name="T13" fmla="*/ 2147483646 h 25"/>
              <a:gd name="T14" fmla="*/ 2147483646 w 30"/>
              <a:gd name="T15" fmla="*/ 2147483646 h 25"/>
              <a:gd name="T16" fmla="*/ 2147483646 w 30"/>
              <a:gd name="T17" fmla="*/ 2147483646 h 25"/>
              <a:gd name="T18" fmla="*/ 2147483646 w 30"/>
              <a:gd name="T19" fmla="*/ 2147483646 h 25"/>
              <a:gd name="T20" fmla="*/ 2147483646 w 30"/>
              <a:gd name="T21" fmla="*/ 2147483646 h 25"/>
              <a:gd name="T22" fmla="*/ 2147483646 w 30"/>
              <a:gd name="T23" fmla="*/ 2147483646 h 25"/>
              <a:gd name="T24" fmla="*/ 2147483646 w 30"/>
              <a:gd name="T25" fmla="*/ 2147483646 h 25"/>
              <a:gd name="T26" fmla="*/ 2147483646 w 30"/>
              <a:gd name="T27" fmla="*/ 2147483646 h 25"/>
              <a:gd name="T28" fmla="*/ 2147483646 w 30"/>
              <a:gd name="T29" fmla="*/ 2147483646 h 25"/>
              <a:gd name="T30" fmla="*/ 2147483646 w 30"/>
              <a:gd name="T31" fmla="*/ 2147483646 h 25"/>
              <a:gd name="T32" fmla="*/ 2147483646 w 30"/>
              <a:gd name="T33" fmla="*/ 2147483646 h 25"/>
              <a:gd name="T34" fmla="*/ 2147483646 w 30"/>
              <a:gd name="T35" fmla="*/ 2147483646 h 25"/>
              <a:gd name="T36" fmla="*/ 2147483646 w 30"/>
              <a:gd name="T37" fmla="*/ 0 h 25"/>
              <a:gd name="T38" fmla="*/ 2147483646 w 30"/>
              <a:gd name="T39" fmla="*/ 0 h 25"/>
              <a:gd name="T40" fmla="*/ 2147483646 w 30"/>
              <a:gd name="T41" fmla="*/ 0 h 25"/>
              <a:gd name="T42" fmla="*/ 2147483646 w 30"/>
              <a:gd name="T43" fmla="*/ 0 h 25"/>
              <a:gd name="T44" fmla="*/ 2147483646 w 30"/>
              <a:gd name="T45" fmla="*/ 0 h 25"/>
              <a:gd name="T46" fmla="*/ 2147483646 w 30"/>
              <a:gd name="T47" fmla="*/ 2147483646 h 25"/>
              <a:gd name="T48" fmla="*/ 2147483646 w 30"/>
              <a:gd name="T49" fmla="*/ 2147483646 h 25"/>
              <a:gd name="T50" fmla="*/ 2147483646 w 30"/>
              <a:gd name="T51" fmla="*/ 2147483646 h 25"/>
              <a:gd name="T52" fmla="*/ 2147483646 w 30"/>
              <a:gd name="T53" fmla="*/ 2147483646 h 25"/>
              <a:gd name="T54" fmla="*/ 2147483646 w 30"/>
              <a:gd name="T55" fmla="*/ 2147483646 h 25"/>
              <a:gd name="T56" fmla="*/ 0 w 30"/>
              <a:gd name="T57" fmla="*/ 2147483646 h 25"/>
              <a:gd name="T58" fmla="*/ 0 w 30"/>
              <a:gd name="T59" fmla="*/ 2147483646 h 25"/>
              <a:gd name="T60" fmla="*/ 0 w 30"/>
              <a:gd name="T61" fmla="*/ 2147483646 h 25"/>
              <a:gd name="T62" fmla="*/ 0 w 30"/>
              <a:gd name="T63" fmla="*/ 2147483646 h 25"/>
              <a:gd name="T64" fmla="*/ 0 w 30"/>
              <a:gd name="T65" fmla="*/ 2147483646 h 25"/>
              <a:gd name="T66" fmla="*/ 2147483646 w 30"/>
              <a:gd name="T67" fmla="*/ 2147483646 h 25"/>
              <a:gd name="T68" fmla="*/ 2147483646 w 30"/>
              <a:gd name="T69" fmla="*/ 2147483646 h 25"/>
              <a:gd name="T70" fmla="*/ 2147483646 w 30"/>
              <a:gd name="T71" fmla="*/ 2147483646 h 25"/>
              <a:gd name="T72" fmla="*/ 2147483646 w 30"/>
              <a:gd name="T73" fmla="*/ 2147483646 h 25"/>
              <a:gd name="T74" fmla="*/ 2147483646 w 30"/>
              <a:gd name="T75" fmla="*/ 2147483646 h 25"/>
              <a:gd name="T76" fmla="*/ 2147483646 w 30"/>
              <a:gd name="T77" fmla="*/ 2147483646 h 25"/>
              <a:gd name="T78" fmla="*/ 2147483646 w 30"/>
              <a:gd name="T79" fmla="*/ 2147483646 h 25"/>
              <a:gd name="T80" fmla="*/ 2147483646 w 30"/>
              <a:gd name="T81" fmla="*/ 2147483646 h 25"/>
              <a:gd name="T82" fmla="*/ 2147483646 w 30"/>
              <a:gd name="T83" fmla="*/ 2147483646 h 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"/>
              <a:gd name="T127" fmla="*/ 0 h 25"/>
              <a:gd name="T128" fmla="*/ 30 w 30"/>
              <a:gd name="T129" fmla="*/ 25 h 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" h="25">
                <a:moveTo>
                  <a:pt x="15" y="25"/>
                </a:moveTo>
                <a:lnTo>
                  <a:pt x="19" y="25"/>
                </a:lnTo>
                <a:lnTo>
                  <a:pt x="21" y="25"/>
                </a:lnTo>
                <a:lnTo>
                  <a:pt x="23" y="25"/>
                </a:lnTo>
                <a:lnTo>
                  <a:pt x="25" y="23"/>
                </a:lnTo>
                <a:lnTo>
                  <a:pt x="26" y="22"/>
                </a:lnTo>
                <a:lnTo>
                  <a:pt x="28" y="20"/>
                </a:lnTo>
                <a:lnTo>
                  <a:pt x="30" y="19"/>
                </a:lnTo>
                <a:lnTo>
                  <a:pt x="30" y="17"/>
                </a:lnTo>
                <a:lnTo>
                  <a:pt x="30" y="16"/>
                </a:lnTo>
                <a:lnTo>
                  <a:pt x="30" y="12"/>
                </a:lnTo>
                <a:lnTo>
                  <a:pt x="30" y="11"/>
                </a:lnTo>
                <a:lnTo>
                  <a:pt x="30" y="9"/>
                </a:lnTo>
                <a:lnTo>
                  <a:pt x="30" y="6"/>
                </a:lnTo>
                <a:lnTo>
                  <a:pt x="28" y="5"/>
                </a:lnTo>
                <a:lnTo>
                  <a:pt x="26" y="3"/>
                </a:lnTo>
                <a:lnTo>
                  <a:pt x="25" y="2"/>
                </a:lnTo>
                <a:lnTo>
                  <a:pt x="23" y="2"/>
                </a:lnTo>
                <a:lnTo>
                  <a:pt x="21" y="0"/>
                </a:lnTo>
                <a:lnTo>
                  <a:pt x="19" y="0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7" y="2"/>
                </a:lnTo>
                <a:lnTo>
                  <a:pt x="5" y="2"/>
                </a:lnTo>
                <a:lnTo>
                  <a:pt x="3" y="3"/>
                </a:lnTo>
                <a:lnTo>
                  <a:pt x="2" y="5"/>
                </a:lnTo>
                <a:lnTo>
                  <a:pt x="2" y="6"/>
                </a:lnTo>
                <a:lnTo>
                  <a:pt x="0" y="9"/>
                </a:lnTo>
                <a:lnTo>
                  <a:pt x="0" y="11"/>
                </a:lnTo>
                <a:lnTo>
                  <a:pt x="0" y="12"/>
                </a:lnTo>
                <a:lnTo>
                  <a:pt x="0" y="16"/>
                </a:lnTo>
                <a:lnTo>
                  <a:pt x="0" y="17"/>
                </a:lnTo>
                <a:lnTo>
                  <a:pt x="2" y="19"/>
                </a:lnTo>
                <a:lnTo>
                  <a:pt x="2" y="20"/>
                </a:lnTo>
                <a:lnTo>
                  <a:pt x="3" y="22"/>
                </a:lnTo>
                <a:lnTo>
                  <a:pt x="5" y="23"/>
                </a:lnTo>
                <a:lnTo>
                  <a:pt x="7" y="25"/>
                </a:lnTo>
                <a:lnTo>
                  <a:pt x="11" y="25"/>
                </a:lnTo>
                <a:lnTo>
                  <a:pt x="13" y="25"/>
                </a:lnTo>
                <a:lnTo>
                  <a:pt x="15" y="25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6" name="Freeform 32"/>
          <p:cNvSpPr>
            <a:spLocks/>
          </p:cNvSpPr>
          <p:nvPr/>
        </p:nvSpPr>
        <p:spPr bwMode="auto">
          <a:xfrm>
            <a:off x="3673475" y="2525713"/>
            <a:ext cx="76200" cy="50800"/>
          </a:xfrm>
          <a:custGeom>
            <a:avLst/>
            <a:gdLst>
              <a:gd name="T0" fmla="*/ 2147483646 w 30"/>
              <a:gd name="T1" fmla="*/ 2147483646 h 25"/>
              <a:gd name="T2" fmla="*/ 2147483646 w 30"/>
              <a:gd name="T3" fmla="*/ 2147483646 h 25"/>
              <a:gd name="T4" fmla="*/ 2147483646 w 30"/>
              <a:gd name="T5" fmla="*/ 2147483646 h 25"/>
              <a:gd name="T6" fmla="*/ 2147483646 w 30"/>
              <a:gd name="T7" fmla="*/ 2147483646 h 25"/>
              <a:gd name="T8" fmla="*/ 2147483646 w 30"/>
              <a:gd name="T9" fmla="*/ 2147483646 h 25"/>
              <a:gd name="T10" fmla="*/ 2147483646 w 30"/>
              <a:gd name="T11" fmla="*/ 2147483646 h 25"/>
              <a:gd name="T12" fmla="*/ 2147483646 w 30"/>
              <a:gd name="T13" fmla="*/ 2147483646 h 25"/>
              <a:gd name="T14" fmla="*/ 2147483646 w 30"/>
              <a:gd name="T15" fmla="*/ 2147483646 h 25"/>
              <a:gd name="T16" fmla="*/ 2147483646 w 30"/>
              <a:gd name="T17" fmla="*/ 2147483646 h 25"/>
              <a:gd name="T18" fmla="*/ 2147483646 w 30"/>
              <a:gd name="T19" fmla="*/ 2147483646 h 25"/>
              <a:gd name="T20" fmla="*/ 2147483646 w 30"/>
              <a:gd name="T21" fmla="*/ 2147483646 h 25"/>
              <a:gd name="T22" fmla="*/ 2147483646 w 30"/>
              <a:gd name="T23" fmla="*/ 2147483646 h 25"/>
              <a:gd name="T24" fmla="*/ 2147483646 w 30"/>
              <a:gd name="T25" fmla="*/ 2147483646 h 25"/>
              <a:gd name="T26" fmla="*/ 2147483646 w 30"/>
              <a:gd name="T27" fmla="*/ 2147483646 h 25"/>
              <a:gd name="T28" fmla="*/ 2147483646 w 30"/>
              <a:gd name="T29" fmla="*/ 2147483646 h 25"/>
              <a:gd name="T30" fmla="*/ 2147483646 w 30"/>
              <a:gd name="T31" fmla="*/ 2147483646 h 25"/>
              <a:gd name="T32" fmla="*/ 2147483646 w 30"/>
              <a:gd name="T33" fmla="*/ 2147483646 h 25"/>
              <a:gd name="T34" fmla="*/ 2147483646 w 30"/>
              <a:gd name="T35" fmla="*/ 2147483646 h 25"/>
              <a:gd name="T36" fmla="*/ 2147483646 w 30"/>
              <a:gd name="T37" fmla="*/ 0 h 25"/>
              <a:gd name="T38" fmla="*/ 2147483646 w 30"/>
              <a:gd name="T39" fmla="*/ 0 h 25"/>
              <a:gd name="T40" fmla="*/ 2147483646 w 30"/>
              <a:gd name="T41" fmla="*/ 0 h 25"/>
              <a:gd name="T42" fmla="*/ 2147483646 w 30"/>
              <a:gd name="T43" fmla="*/ 0 h 25"/>
              <a:gd name="T44" fmla="*/ 2147483646 w 30"/>
              <a:gd name="T45" fmla="*/ 0 h 25"/>
              <a:gd name="T46" fmla="*/ 2147483646 w 30"/>
              <a:gd name="T47" fmla="*/ 2147483646 h 25"/>
              <a:gd name="T48" fmla="*/ 2147483646 w 30"/>
              <a:gd name="T49" fmla="*/ 2147483646 h 25"/>
              <a:gd name="T50" fmla="*/ 2147483646 w 30"/>
              <a:gd name="T51" fmla="*/ 2147483646 h 25"/>
              <a:gd name="T52" fmla="*/ 2147483646 w 30"/>
              <a:gd name="T53" fmla="*/ 2147483646 h 25"/>
              <a:gd name="T54" fmla="*/ 2147483646 w 30"/>
              <a:gd name="T55" fmla="*/ 2147483646 h 25"/>
              <a:gd name="T56" fmla="*/ 0 w 30"/>
              <a:gd name="T57" fmla="*/ 2147483646 h 25"/>
              <a:gd name="T58" fmla="*/ 0 w 30"/>
              <a:gd name="T59" fmla="*/ 2147483646 h 25"/>
              <a:gd name="T60" fmla="*/ 0 w 30"/>
              <a:gd name="T61" fmla="*/ 2147483646 h 25"/>
              <a:gd name="T62" fmla="*/ 0 w 30"/>
              <a:gd name="T63" fmla="*/ 2147483646 h 25"/>
              <a:gd name="T64" fmla="*/ 0 w 30"/>
              <a:gd name="T65" fmla="*/ 2147483646 h 25"/>
              <a:gd name="T66" fmla="*/ 2147483646 w 30"/>
              <a:gd name="T67" fmla="*/ 2147483646 h 25"/>
              <a:gd name="T68" fmla="*/ 2147483646 w 30"/>
              <a:gd name="T69" fmla="*/ 2147483646 h 25"/>
              <a:gd name="T70" fmla="*/ 2147483646 w 30"/>
              <a:gd name="T71" fmla="*/ 2147483646 h 25"/>
              <a:gd name="T72" fmla="*/ 2147483646 w 30"/>
              <a:gd name="T73" fmla="*/ 2147483646 h 25"/>
              <a:gd name="T74" fmla="*/ 2147483646 w 30"/>
              <a:gd name="T75" fmla="*/ 2147483646 h 25"/>
              <a:gd name="T76" fmla="*/ 2147483646 w 30"/>
              <a:gd name="T77" fmla="*/ 2147483646 h 25"/>
              <a:gd name="T78" fmla="*/ 2147483646 w 30"/>
              <a:gd name="T79" fmla="*/ 2147483646 h 25"/>
              <a:gd name="T80" fmla="*/ 2147483646 w 30"/>
              <a:gd name="T81" fmla="*/ 2147483646 h 25"/>
              <a:gd name="T82" fmla="*/ 2147483646 w 30"/>
              <a:gd name="T83" fmla="*/ 2147483646 h 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"/>
              <a:gd name="T127" fmla="*/ 0 h 25"/>
              <a:gd name="T128" fmla="*/ 30 w 30"/>
              <a:gd name="T129" fmla="*/ 25 h 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" h="25">
                <a:moveTo>
                  <a:pt x="15" y="25"/>
                </a:moveTo>
                <a:lnTo>
                  <a:pt x="19" y="25"/>
                </a:lnTo>
                <a:lnTo>
                  <a:pt x="21" y="25"/>
                </a:lnTo>
                <a:lnTo>
                  <a:pt x="23" y="23"/>
                </a:lnTo>
                <a:lnTo>
                  <a:pt x="25" y="23"/>
                </a:lnTo>
                <a:lnTo>
                  <a:pt x="26" y="22"/>
                </a:lnTo>
                <a:lnTo>
                  <a:pt x="28" y="20"/>
                </a:lnTo>
                <a:lnTo>
                  <a:pt x="30" y="18"/>
                </a:lnTo>
                <a:lnTo>
                  <a:pt x="30" y="17"/>
                </a:lnTo>
                <a:lnTo>
                  <a:pt x="30" y="14"/>
                </a:lnTo>
                <a:lnTo>
                  <a:pt x="30" y="12"/>
                </a:lnTo>
                <a:lnTo>
                  <a:pt x="30" y="11"/>
                </a:lnTo>
                <a:lnTo>
                  <a:pt x="30" y="8"/>
                </a:lnTo>
                <a:lnTo>
                  <a:pt x="30" y="6"/>
                </a:lnTo>
                <a:lnTo>
                  <a:pt x="28" y="4"/>
                </a:lnTo>
                <a:lnTo>
                  <a:pt x="26" y="3"/>
                </a:lnTo>
                <a:lnTo>
                  <a:pt x="25" y="1"/>
                </a:lnTo>
                <a:lnTo>
                  <a:pt x="23" y="1"/>
                </a:lnTo>
                <a:lnTo>
                  <a:pt x="21" y="0"/>
                </a:lnTo>
                <a:lnTo>
                  <a:pt x="19" y="0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7" y="1"/>
                </a:lnTo>
                <a:lnTo>
                  <a:pt x="5" y="1"/>
                </a:lnTo>
                <a:lnTo>
                  <a:pt x="3" y="3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0" y="17"/>
                </a:lnTo>
                <a:lnTo>
                  <a:pt x="2" y="18"/>
                </a:lnTo>
                <a:lnTo>
                  <a:pt x="2" y="20"/>
                </a:lnTo>
                <a:lnTo>
                  <a:pt x="3" y="22"/>
                </a:lnTo>
                <a:lnTo>
                  <a:pt x="5" y="23"/>
                </a:lnTo>
                <a:lnTo>
                  <a:pt x="7" y="23"/>
                </a:lnTo>
                <a:lnTo>
                  <a:pt x="11" y="25"/>
                </a:lnTo>
                <a:lnTo>
                  <a:pt x="13" y="25"/>
                </a:lnTo>
                <a:lnTo>
                  <a:pt x="15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H="1">
            <a:off x="1093788" y="3357563"/>
            <a:ext cx="347980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8" name="Freeform 34"/>
          <p:cNvSpPr>
            <a:spLocks/>
          </p:cNvSpPr>
          <p:nvPr/>
        </p:nvSpPr>
        <p:spPr bwMode="auto">
          <a:xfrm>
            <a:off x="2560638" y="2047875"/>
            <a:ext cx="1330325" cy="638175"/>
          </a:xfrm>
          <a:custGeom>
            <a:avLst/>
            <a:gdLst>
              <a:gd name="T0" fmla="*/ 2147483646 w 521"/>
              <a:gd name="T1" fmla="*/ 2147483646 h 305"/>
              <a:gd name="T2" fmla="*/ 2147483646 w 521"/>
              <a:gd name="T3" fmla="*/ 2147483646 h 305"/>
              <a:gd name="T4" fmla="*/ 2147483646 w 521"/>
              <a:gd name="T5" fmla="*/ 0 h 305"/>
              <a:gd name="T6" fmla="*/ 0 w 521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521"/>
              <a:gd name="T13" fmla="*/ 0 h 305"/>
              <a:gd name="T14" fmla="*/ 521 w 521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1" h="305">
                <a:moveTo>
                  <a:pt x="521" y="304"/>
                </a:moveTo>
                <a:lnTo>
                  <a:pt x="306" y="305"/>
                </a:lnTo>
                <a:lnTo>
                  <a:pt x="306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9" name="Freeform 35"/>
          <p:cNvSpPr>
            <a:spLocks/>
          </p:cNvSpPr>
          <p:nvPr/>
        </p:nvSpPr>
        <p:spPr bwMode="auto">
          <a:xfrm>
            <a:off x="2560638" y="2217738"/>
            <a:ext cx="1330325" cy="923925"/>
          </a:xfrm>
          <a:custGeom>
            <a:avLst/>
            <a:gdLst>
              <a:gd name="T0" fmla="*/ 2147483646 w 521"/>
              <a:gd name="T1" fmla="*/ 2147483646 h 441"/>
              <a:gd name="T2" fmla="*/ 2147483646 w 521"/>
              <a:gd name="T3" fmla="*/ 2147483646 h 441"/>
              <a:gd name="T4" fmla="*/ 2147483646 w 521"/>
              <a:gd name="T5" fmla="*/ 0 h 441"/>
              <a:gd name="T6" fmla="*/ 0 w 521"/>
              <a:gd name="T7" fmla="*/ 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521"/>
              <a:gd name="T13" fmla="*/ 0 h 441"/>
              <a:gd name="T14" fmla="*/ 521 w 521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1" h="441">
                <a:moveTo>
                  <a:pt x="521" y="439"/>
                </a:moveTo>
                <a:lnTo>
                  <a:pt x="235" y="441"/>
                </a:lnTo>
                <a:lnTo>
                  <a:pt x="235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2424113" y="12525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>
                <a:solidFill>
                  <a:srgbClr val="000000"/>
                </a:solidFill>
              </a:rPr>
              <a:t>0</a:t>
            </a:r>
            <a:endParaRPr lang="zh-CN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2424113" y="14224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>
                <a:solidFill>
                  <a:srgbClr val="000000"/>
                </a:solidFill>
              </a:rPr>
              <a:t>1</a:t>
            </a:r>
            <a:endParaRPr lang="zh-CN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2225675" y="1982788"/>
            <a:ext cx="25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700" b="1">
                <a:solidFill>
                  <a:srgbClr val="000000"/>
                </a:solidFill>
              </a:rPr>
              <a:t>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2390775" y="1982788"/>
            <a:ext cx="25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700" b="1">
                <a:solidFill>
                  <a:srgbClr val="000000"/>
                </a:solidFill>
              </a:rPr>
              <a:t>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2395538" y="1989138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>
                <a:solidFill>
                  <a:srgbClr val="000000"/>
                </a:solidFill>
              </a:rPr>
              <a:t>30</a:t>
            </a:r>
            <a:endParaRPr lang="zh-CN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2408238" y="21526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31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grpSp>
        <p:nvGrpSpPr>
          <p:cNvPr id="36906" name="Group 42"/>
          <p:cNvGrpSpPr>
            <a:grpSpLocks/>
          </p:cNvGrpSpPr>
          <p:nvPr/>
        </p:nvGrpSpPr>
        <p:grpSpPr bwMode="auto">
          <a:xfrm>
            <a:off x="2695575" y="1692275"/>
            <a:ext cx="26988" cy="157163"/>
            <a:chOff x="1238" y="2071"/>
            <a:chExt cx="11" cy="75"/>
          </a:xfrm>
        </p:grpSpPr>
        <p:sp>
          <p:nvSpPr>
            <p:cNvPr id="37001" name="Freeform 43"/>
            <p:cNvSpPr>
              <a:spLocks/>
            </p:cNvSpPr>
            <p:nvPr/>
          </p:nvSpPr>
          <p:spPr bwMode="auto">
            <a:xfrm>
              <a:off x="1238" y="2104"/>
              <a:ext cx="11" cy="9"/>
            </a:xfrm>
            <a:custGeom>
              <a:avLst/>
              <a:gdLst>
                <a:gd name="T0" fmla="*/ 11 w 11"/>
                <a:gd name="T1" fmla="*/ 3 h 9"/>
                <a:gd name="T2" fmla="*/ 11 w 11"/>
                <a:gd name="T3" fmla="*/ 3 h 9"/>
                <a:gd name="T4" fmla="*/ 11 w 11"/>
                <a:gd name="T5" fmla="*/ 3 h 9"/>
                <a:gd name="T6" fmla="*/ 11 w 11"/>
                <a:gd name="T7" fmla="*/ 1 h 9"/>
                <a:gd name="T8" fmla="*/ 9 w 11"/>
                <a:gd name="T9" fmla="*/ 1 h 9"/>
                <a:gd name="T10" fmla="*/ 9 w 11"/>
                <a:gd name="T11" fmla="*/ 0 h 9"/>
                <a:gd name="T12" fmla="*/ 9 w 11"/>
                <a:gd name="T13" fmla="*/ 0 h 9"/>
                <a:gd name="T14" fmla="*/ 7 w 11"/>
                <a:gd name="T15" fmla="*/ 0 h 9"/>
                <a:gd name="T16" fmla="*/ 7 w 11"/>
                <a:gd name="T17" fmla="*/ 0 h 9"/>
                <a:gd name="T18" fmla="*/ 5 w 11"/>
                <a:gd name="T19" fmla="*/ 0 h 9"/>
                <a:gd name="T20" fmla="*/ 5 w 11"/>
                <a:gd name="T21" fmla="*/ 0 h 9"/>
                <a:gd name="T22" fmla="*/ 3 w 11"/>
                <a:gd name="T23" fmla="*/ 0 h 9"/>
                <a:gd name="T24" fmla="*/ 3 w 11"/>
                <a:gd name="T25" fmla="*/ 0 h 9"/>
                <a:gd name="T26" fmla="*/ 3 w 11"/>
                <a:gd name="T27" fmla="*/ 0 h 9"/>
                <a:gd name="T28" fmla="*/ 1 w 11"/>
                <a:gd name="T29" fmla="*/ 0 h 9"/>
                <a:gd name="T30" fmla="*/ 1 w 11"/>
                <a:gd name="T31" fmla="*/ 0 h 9"/>
                <a:gd name="T32" fmla="*/ 0 w 11"/>
                <a:gd name="T33" fmla="*/ 1 h 9"/>
                <a:gd name="T34" fmla="*/ 0 w 11"/>
                <a:gd name="T35" fmla="*/ 1 h 9"/>
                <a:gd name="T36" fmla="*/ 0 w 11"/>
                <a:gd name="T37" fmla="*/ 3 h 9"/>
                <a:gd name="T38" fmla="*/ 0 w 11"/>
                <a:gd name="T39" fmla="*/ 3 h 9"/>
                <a:gd name="T40" fmla="*/ 0 w 11"/>
                <a:gd name="T41" fmla="*/ 4 h 9"/>
                <a:gd name="T42" fmla="*/ 0 w 11"/>
                <a:gd name="T43" fmla="*/ 4 h 9"/>
                <a:gd name="T44" fmla="*/ 0 w 11"/>
                <a:gd name="T45" fmla="*/ 6 h 9"/>
                <a:gd name="T46" fmla="*/ 0 w 11"/>
                <a:gd name="T47" fmla="*/ 6 h 9"/>
                <a:gd name="T48" fmla="*/ 0 w 11"/>
                <a:gd name="T49" fmla="*/ 6 h 9"/>
                <a:gd name="T50" fmla="*/ 1 w 11"/>
                <a:gd name="T51" fmla="*/ 8 h 9"/>
                <a:gd name="T52" fmla="*/ 1 w 11"/>
                <a:gd name="T53" fmla="*/ 8 h 9"/>
                <a:gd name="T54" fmla="*/ 3 w 11"/>
                <a:gd name="T55" fmla="*/ 8 h 9"/>
                <a:gd name="T56" fmla="*/ 3 w 11"/>
                <a:gd name="T57" fmla="*/ 9 h 9"/>
                <a:gd name="T58" fmla="*/ 3 w 11"/>
                <a:gd name="T59" fmla="*/ 9 h 9"/>
                <a:gd name="T60" fmla="*/ 5 w 11"/>
                <a:gd name="T61" fmla="*/ 9 h 9"/>
                <a:gd name="T62" fmla="*/ 5 w 11"/>
                <a:gd name="T63" fmla="*/ 9 h 9"/>
                <a:gd name="T64" fmla="*/ 7 w 11"/>
                <a:gd name="T65" fmla="*/ 9 h 9"/>
                <a:gd name="T66" fmla="*/ 7 w 11"/>
                <a:gd name="T67" fmla="*/ 8 h 9"/>
                <a:gd name="T68" fmla="*/ 9 w 11"/>
                <a:gd name="T69" fmla="*/ 8 h 9"/>
                <a:gd name="T70" fmla="*/ 9 w 11"/>
                <a:gd name="T71" fmla="*/ 8 h 9"/>
                <a:gd name="T72" fmla="*/ 9 w 11"/>
                <a:gd name="T73" fmla="*/ 6 h 9"/>
                <a:gd name="T74" fmla="*/ 11 w 11"/>
                <a:gd name="T75" fmla="*/ 6 h 9"/>
                <a:gd name="T76" fmla="*/ 11 w 11"/>
                <a:gd name="T77" fmla="*/ 6 h 9"/>
                <a:gd name="T78" fmla="*/ 11 w 11"/>
                <a:gd name="T79" fmla="*/ 4 h 9"/>
                <a:gd name="T80" fmla="*/ 11 w 11"/>
                <a:gd name="T81" fmla="*/ 4 h 9"/>
                <a:gd name="T82" fmla="*/ 11 w 11"/>
                <a:gd name="T83" fmla="*/ 4 h 9"/>
                <a:gd name="T84" fmla="*/ 11 w 11"/>
                <a:gd name="T85" fmla="*/ 3 h 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"/>
                <a:gd name="T130" fmla="*/ 0 h 9"/>
                <a:gd name="T131" fmla="*/ 11 w 11"/>
                <a:gd name="T132" fmla="*/ 9 h 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" h="9">
                  <a:moveTo>
                    <a:pt x="11" y="3"/>
                  </a:moveTo>
                  <a:lnTo>
                    <a:pt x="11" y="3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2" name="Freeform 44"/>
            <p:cNvSpPr>
              <a:spLocks/>
            </p:cNvSpPr>
            <p:nvPr/>
          </p:nvSpPr>
          <p:spPr bwMode="auto">
            <a:xfrm>
              <a:off x="1238" y="2071"/>
              <a:ext cx="11" cy="10"/>
            </a:xfrm>
            <a:custGeom>
              <a:avLst/>
              <a:gdLst>
                <a:gd name="T0" fmla="*/ 11 w 11"/>
                <a:gd name="T1" fmla="*/ 3 h 10"/>
                <a:gd name="T2" fmla="*/ 11 w 11"/>
                <a:gd name="T3" fmla="*/ 3 h 10"/>
                <a:gd name="T4" fmla="*/ 11 w 11"/>
                <a:gd name="T5" fmla="*/ 3 h 10"/>
                <a:gd name="T6" fmla="*/ 11 w 11"/>
                <a:gd name="T7" fmla="*/ 2 h 10"/>
                <a:gd name="T8" fmla="*/ 9 w 11"/>
                <a:gd name="T9" fmla="*/ 2 h 10"/>
                <a:gd name="T10" fmla="*/ 9 w 11"/>
                <a:gd name="T11" fmla="*/ 2 h 10"/>
                <a:gd name="T12" fmla="*/ 9 w 11"/>
                <a:gd name="T13" fmla="*/ 0 h 10"/>
                <a:gd name="T14" fmla="*/ 7 w 11"/>
                <a:gd name="T15" fmla="*/ 0 h 10"/>
                <a:gd name="T16" fmla="*/ 7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3 w 11"/>
                <a:gd name="T23" fmla="*/ 0 h 10"/>
                <a:gd name="T24" fmla="*/ 3 w 11"/>
                <a:gd name="T25" fmla="*/ 0 h 10"/>
                <a:gd name="T26" fmla="*/ 3 w 11"/>
                <a:gd name="T27" fmla="*/ 0 h 10"/>
                <a:gd name="T28" fmla="*/ 1 w 11"/>
                <a:gd name="T29" fmla="*/ 0 h 10"/>
                <a:gd name="T30" fmla="*/ 1 w 11"/>
                <a:gd name="T31" fmla="*/ 2 h 10"/>
                <a:gd name="T32" fmla="*/ 0 w 11"/>
                <a:gd name="T33" fmla="*/ 2 h 10"/>
                <a:gd name="T34" fmla="*/ 0 w 11"/>
                <a:gd name="T35" fmla="*/ 2 h 10"/>
                <a:gd name="T36" fmla="*/ 0 w 11"/>
                <a:gd name="T37" fmla="*/ 3 h 10"/>
                <a:gd name="T38" fmla="*/ 0 w 11"/>
                <a:gd name="T39" fmla="*/ 3 h 10"/>
                <a:gd name="T40" fmla="*/ 0 w 11"/>
                <a:gd name="T41" fmla="*/ 5 h 10"/>
                <a:gd name="T42" fmla="*/ 0 w 11"/>
                <a:gd name="T43" fmla="*/ 5 h 10"/>
                <a:gd name="T44" fmla="*/ 0 w 11"/>
                <a:gd name="T45" fmla="*/ 7 h 10"/>
                <a:gd name="T46" fmla="*/ 0 w 11"/>
                <a:gd name="T47" fmla="*/ 7 h 10"/>
                <a:gd name="T48" fmla="*/ 0 w 11"/>
                <a:gd name="T49" fmla="*/ 8 h 10"/>
                <a:gd name="T50" fmla="*/ 1 w 11"/>
                <a:gd name="T51" fmla="*/ 8 h 10"/>
                <a:gd name="T52" fmla="*/ 1 w 11"/>
                <a:gd name="T53" fmla="*/ 8 h 10"/>
                <a:gd name="T54" fmla="*/ 3 w 11"/>
                <a:gd name="T55" fmla="*/ 10 h 10"/>
                <a:gd name="T56" fmla="*/ 3 w 11"/>
                <a:gd name="T57" fmla="*/ 10 h 10"/>
                <a:gd name="T58" fmla="*/ 3 w 11"/>
                <a:gd name="T59" fmla="*/ 10 h 10"/>
                <a:gd name="T60" fmla="*/ 5 w 11"/>
                <a:gd name="T61" fmla="*/ 10 h 10"/>
                <a:gd name="T62" fmla="*/ 5 w 11"/>
                <a:gd name="T63" fmla="*/ 10 h 10"/>
                <a:gd name="T64" fmla="*/ 7 w 11"/>
                <a:gd name="T65" fmla="*/ 10 h 10"/>
                <a:gd name="T66" fmla="*/ 7 w 11"/>
                <a:gd name="T67" fmla="*/ 10 h 10"/>
                <a:gd name="T68" fmla="*/ 9 w 11"/>
                <a:gd name="T69" fmla="*/ 8 h 10"/>
                <a:gd name="T70" fmla="*/ 9 w 11"/>
                <a:gd name="T71" fmla="*/ 8 h 10"/>
                <a:gd name="T72" fmla="*/ 9 w 11"/>
                <a:gd name="T73" fmla="*/ 8 h 10"/>
                <a:gd name="T74" fmla="*/ 11 w 11"/>
                <a:gd name="T75" fmla="*/ 7 h 10"/>
                <a:gd name="T76" fmla="*/ 11 w 11"/>
                <a:gd name="T77" fmla="*/ 7 h 10"/>
                <a:gd name="T78" fmla="*/ 11 w 11"/>
                <a:gd name="T79" fmla="*/ 5 h 10"/>
                <a:gd name="T80" fmla="*/ 11 w 11"/>
                <a:gd name="T81" fmla="*/ 5 h 10"/>
                <a:gd name="T82" fmla="*/ 11 w 11"/>
                <a:gd name="T83" fmla="*/ 5 h 10"/>
                <a:gd name="T84" fmla="*/ 11 w 11"/>
                <a:gd name="T85" fmla="*/ 3 h 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"/>
                <a:gd name="T130" fmla="*/ 0 h 10"/>
                <a:gd name="T131" fmla="*/ 11 w 11"/>
                <a:gd name="T132" fmla="*/ 10 h 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" h="10">
                  <a:moveTo>
                    <a:pt x="11" y="3"/>
                  </a:moveTo>
                  <a:lnTo>
                    <a:pt x="11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3" name="Freeform 45"/>
            <p:cNvSpPr>
              <a:spLocks/>
            </p:cNvSpPr>
            <p:nvPr/>
          </p:nvSpPr>
          <p:spPr bwMode="auto">
            <a:xfrm>
              <a:off x="1238" y="2135"/>
              <a:ext cx="11" cy="11"/>
            </a:xfrm>
            <a:custGeom>
              <a:avLst/>
              <a:gdLst>
                <a:gd name="T0" fmla="*/ 11 w 11"/>
                <a:gd name="T1" fmla="*/ 4 h 11"/>
                <a:gd name="T2" fmla="*/ 11 w 11"/>
                <a:gd name="T3" fmla="*/ 4 h 11"/>
                <a:gd name="T4" fmla="*/ 11 w 11"/>
                <a:gd name="T5" fmla="*/ 3 h 11"/>
                <a:gd name="T6" fmla="*/ 11 w 11"/>
                <a:gd name="T7" fmla="*/ 3 h 11"/>
                <a:gd name="T8" fmla="*/ 9 w 11"/>
                <a:gd name="T9" fmla="*/ 3 h 11"/>
                <a:gd name="T10" fmla="*/ 9 w 11"/>
                <a:gd name="T11" fmla="*/ 1 h 11"/>
                <a:gd name="T12" fmla="*/ 9 w 11"/>
                <a:gd name="T13" fmla="*/ 1 h 11"/>
                <a:gd name="T14" fmla="*/ 7 w 11"/>
                <a:gd name="T15" fmla="*/ 1 h 11"/>
                <a:gd name="T16" fmla="*/ 7 w 11"/>
                <a:gd name="T17" fmla="*/ 1 h 11"/>
                <a:gd name="T18" fmla="*/ 5 w 11"/>
                <a:gd name="T19" fmla="*/ 0 h 11"/>
                <a:gd name="T20" fmla="*/ 5 w 11"/>
                <a:gd name="T21" fmla="*/ 0 h 11"/>
                <a:gd name="T22" fmla="*/ 3 w 11"/>
                <a:gd name="T23" fmla="*/ 0 h 11"/>
                <a:gd name="T24" fmla="*/ 3 w 11"/>
                <a:gd name="T25" fmla="*/ 1 h 11"/>
                <a:gd name="T26" fmla="*/ 3 w 11"/>
                <a:gd name="T27" fmla="*/ 1 h 11"/>
                <a:gd name="T28" fmla="*/ 1 w 11"/>
                <a:gd name="T29" fmla="*/ 1 h 11"/>
                <a:gd name="T30" fmla="*/ 1 w 11"/>
                <a:gd name="T31" fmla="*/ 1 h 11"/>
                <a:gd name="T32" fmla="*/ 0 w 11"/>
                <a:gd name="T33" fmla="*/ 3 h 11"/>
                <a:gd name="T34" fmla="*/ 0 w 11"/>
                <a:gd name="T35" fmla="*/ 3 h 11"/>
                <a:gd name="T36" fmla="*/ 0 w 11"/>
                <a:gd name="T37" fmla="*/ 3 h 11"/>
                <a:gd name="T38" fmla="*/ 0 w 11"/>
                <a:gd name="T39" fmla="*/ 4 h 11"/>
                <a:gd name="T40" fmla="*/ 0 w 11"/>
                <a:gd name="T41" fmla="*/ 4 h 11"/>
                <a:gd name="T42" fmla="*/ 0 w 11"/>
                <a:gd name="T43" fmla="*/ 6 h 11"/>
                <a:gd name="T44" fmla="*/ 0 w 11"/>
                <a:gd name="T45" fmla="*/ 6 h 11"/>
                <a:gd name="T46" fmla="*/ 0 w 11"/>
                <a:gd name="T47" fmla="*/ 7 h 11"/>
                <a:gd name="T48" fmla="*/ 0 w 11"/>
                <a:gd name="T49" fmla="*/ 7 h 11"/>
                <a:gd name="T50" fmla="*/ 1 w 11"/>
                <a:gd name="T51" fmla="*/ 9 h 11"/>
                <a:gd name="T52" fmla="*/ 1 w 11"/>
                <a:gd name="T53" fmla="*/ 9 h 11"/>
                <a:gd name="T54" fmla="*/ 3 w 11"/>
                <a:gd name="T55" fmla="*/ 9 h 11"/>
                <a:gd name="T56" fmla="*/ 3 w 11"/>
                <a:gd name="T57" fmla="*/ 9 h 11"/>
                <a:gd name="T58" fmla="*/ 3 w 11"/>
                <a:gd name="T59" fmla="*/ 11 h 11"/>
                <a:gd name="T60" fmla="*/ 5 w 11"/>
                <a:gd name="T61" fmla="*/ 11 h 11"/>
                <a:gd name="T62" fmla="*/ 5 w 11"/>
                <a:gd name="T63" fmla="*/ 11 h 11"/>
                <a:gd name="T64" fmla="*/ 7 w 11"/>
                <a:gd name="T65" fmla="*/ 9 h 11"/>
                <a:gd name="T66" fmla="*/ 7 w 11"/>
                <a:gd name="T67" fmla="*/ 9 h 11"/>
                <a:gd name="T68" fmla="*/ 9 w 11"/>
                <a:gd name="T69" fmla="*/ 9 h 11"/>
                <a:gd name="T70" fmla="*/ 9 w 11"/>
                <a:gd name="T71" fmla="*/ 9 h 11"/>
                <a:gd name="T72" fmla="*/ 9 w 11"/>
                <a:gd name="T73" fmla="*/ 7 h 11"/>
                <a:gd name="T74" fmla="*/ 11 w 11"/>
                <a:gd name="T75" fmla="*/ 7 h 11"/>
                <a:gd name="T76" fmla="*/ 11 w 11"/>
                <a:gd name="T77" fmla="*/ 6 h 11"/>
                <a:gd name="T78" fmla="*/ 11 w 11"/>
                <a:gd name="T79" fmla="*/ 6 h 11"/>
                <a:gd name="T80" fmla="*/ 11 w 11"/>
                <a:gd name="T81" fmla="*/ 4 h 11"/>
                <a:gd name="T82" fmla="*/ 11 w 11"/>
                <a:gd name="T83" fmla="*/ 4 h 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"/>
                <a:gd name="T127" fmla="*/ 0 h 11"/>
                <a:gd name="T128" fmla="*/ 11 w 11"/>
                <a:gd name="T129" fmla="*/ 11 h 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" h="11">
                  <a:moveTo>
                    <a:pt x="11" y="4"/>
                  </a:moveTo>
                  <a:lnTo>
                    <a:pt x="11" y="4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7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07" name="Freeform 46"/>
          <p:cNvSpPr>
            <a:spLocks/>
          </p:cNvSpPr>
          <p:nvPr/>
        </p:nvSpPr>
        <p:spPr bwMode="auto">
          <a:xfrm>
            <a:off x="3486150" y="3314700"/>
            <a:ext cx="82550" cy="57150"/>
          </a:xfrm>
          <a:custGeom>
            <a:avLst/>
            <a:gdLst>
              <a:gd name="T0" fmla="*/ 2147483646 w 32"/>
              <a:gd name="T1" fmla="*/ 2147483646 h 27"/>
              <a:gd name="T2" fmla="*/ 2147483646 w 32"/>
              <a:gd name="T3" fmla="*/ 2147483646 h 27"/>
              <a:gd name="T4" fmla="*/ 2147483646 w 32"/>
              <a:gd name="T5" fmla="*/ 2147483646 h 27"/>
              <a:gd name="T6" fmla="*/ 2147483646 w 32"/>
              <a:gd name="T7" fmla="*/ 2147483646 h 27"/>
              <a:gd name="T8" fmla="*/ 2147483646 w 32"/>
              <a:gd name="T9" fmla="*/ 2147483646 h 27"/>
              <a:gd name="T10" fmla="*/ 2147483646 w 32"/>
              <a:gd name="T11" fmla="*/ 2147483646 h 27"/>
              <a:gd name="T12" fmla="*/ 2147483646 w 32"/>
              <a:gd name="T13" fmla="*/ 2147483646 h 27"/>
              <a:gd name="T14" fmla="*/ 2147483646 w 32"/>
              <a:gd name="T15" fmla="*/ 2147483646 h 27"/>
              <a:gd name="T16" fmla="*/ 2147483646 w 32"/>
              <a:gd name="T17" fmla="*/ 2147483646 h 27"/>
              <a:gd name="T18" fmla="*/ 2147483646 w 32"/>
              <a:gd name="T19" fmla="*/ 2147483646 h 27"/>
              <a:gd name="T20" fmla="*/ 2147483646 w 32"/>
              <a:gd name="T21" fmla="*/ 2147483646 h 27"/>
              <a:gd name="T22" fmla="*/ 2147483646 w 32"/>
              <a:gd name="T23" fmla="*/ 2147483646 h 27"/>
              <a:gd name="T24" fmla="*/ 2147483646 w 32"/>
              <a:gd name="T25" fmla="*/ 2147483646 h 27"/>
              <a:gd name="T26" fmla="*/ 2147483646 w 32"/>
              <a:gd name="T27" fmla="*/ 2147483646 h 27"/>
              <a:gd name="T28" fmla="*/ 2147483646 w 32"/>
              <a:gd name="T29" fmla="*/ 2147483646 h 27"/>
              <a:gd name="T30" fmla="*/ 2147483646 w 32"/>
              <a:gd name="T31" fmla="*/ 2147483646 h 27"/>
              <a:gd name="T32" fmla="*/ 2147483646 w 32"/>
              <a:gd name="T33" fmla="*/ 2147483646 h 27"/>
              <a:gd name="T34" fmla="*/ 2147483646 w 32"/>
              <a:gd name="T35" fmla="*/ 2147483646 h 27"/>
              <a:gd name="T36" fmla="*/ 2147483646 w 32"/>
              <a:gd name="T37" fmla="*/ 0 h 27"/>
              <a:gd name="T38" fmla="*/ 2147483646 w 32"/>
              <a:gd name="T39" fmla="*/ 0 h 27"/>
              <a:gd name="T40" fmla="*/ 2147483646 w 32"/>
              <a:gd name="T41" fmla="*/ 0 h 27"/>
              <a:gd name="T42" fmla="*/ 2147483646 w 32"/>
              <a:gd name="T43" fmla="*/ 0 h 27"/>
              <a:gd name="T44" fmla="*/ 2147483646 w 32"/>
              <a:gd name="T45" fmla="*/ 0 h 27"/>
              <a:gd name="T46" fmla="*/ 2147483646 w 32"/>
              <a:gd name="T47" fmla="*/ 2147483646 h 27"/>
              <a:gd name="T48" fmla="*/ 2147483646 w 32"/>
              <a:gd name="T49" fmla="*/ 2147483646 h 27"/>
              <a:gd name="T50" fmla="*/ 2147483646 w 32"/>
              <a:gd name="T51" fmla="*/ 2147483646 h 27"/>
              <a:gd name="T52" fmla="*/ 2147483646 w 32"/>
              <a:gd name="T53" fmla="*/ 2147483646 h 27"/>
              <a:gd name="T54" fmla="*/ 2147483646 w 32"/>
              <a:gd name="T55" fmla="*/ 2147483646 h 27"/>
              <a:gd name="T56" fmla="*/ 2147483646 w 32"/>
              <a:gd name="T57" fmla="*/ 2147483646 h 27"/>
              <a:gd name="T58" fmla="*/ 0 w 32"/>
              <a:gd name="T59" fmla="*/ 2147483646 h 27"/>
              <a:gd name="T60" fmla="*/ 0 w 32"/>
              <a:gd name="T61" fmla="*/ 2147483646 h 27"/>
              <a:gd name="T62" fmla="*/ 0 w 32"/>
              <a:gd name="T63" fmla="*/ 2147483646 h 27"/>
              <a:gd name="T64" fmla="*/ 2147483646 w 32"/>
              <a:gd name="T65" fmla="*/ 2147483646 h 27"/>
              <a:gd name="T66" fmla="*/ 2147483646 w 32"/>
              <a:gd name="T67" fmla="*/ 2147483646 h 27"/>
              <a:gd name="T68" fmla="*/ 2147483646 w 32"/>
              <a:gd name="T69" fmla="*/ 2147483646 h 27"/>
              <a:gd name="T70" fmla="*/ 2147483646 w 32"/>
              <a:gd name="T71" fmla="*/ 2147483646 h 27"/>
              <a:gd name="T72" fmla="*/ 2147483646 w 32"/>
              <a:gd name="T73" fmla="*/ 2147483646 h 27"/>
              <a:gd name="T74" fmla="*/ 2147483646 w 32"/>
              <a:gd name="T75" fmla="*/ 2147483646 h 27"/>
              <a:gd name="T76" fmla="*/ 2147483646 w 32"/>
              <a:gd name="T77" fmla="*/ 2147483646 h 27"/>
              <a:gd name="T78" fmla="*/ 2147483646 w 32"/>
              <a:gd name="T79" fmla="*/ 2147483646 h 27"/>
              <a:gd name="T80" fmla="*/ 2147483646 w 32"/>
              <a:gd name="T81" fmla="*/ 2147483646 h 27"/>
              <a:gd name="T82" fmla="*/ 2147483646 w 32"/>
              <a:gd name="T83" fmla="*/ 2147483646 h 27"/>
              <a:gd name="T84" fmla="*/ 2147483646 w 32"/>
              <a:gd name="T85" fmla="*/ 2147483646 h 2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2"/>
              <a:gd name="T130" fmla="*/ 0 h 27"/>
              <a:gd name="T131" fmla="*/ 32 w 32"/>
              <a:gd name="T132" fmla="*/ 27 h 2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2" h="27">
                <a:moveTo>
                  <a:pt x="15" y="25"/>
                </a:moveTo>
                <a:lnTo>
                  <a:pt x="19" y="27"/>
                </a:lnTo>
                <a:lnTo>
                  <a:pt x="21" y="25"/>
                </a:lnTo>
                <a:lnTo>
                  <a:pt x="23" y="25"/>
                </a:lnTo>
                <a:lnTo>
                  <a:pt x="25" y="23"/>
                </a:lnTo>
                <a:lnTo>
                  <a:pt x="27" y="22"/>
                </a:lnTo>
                <a:lnTo>
                  <a:pt x="29" y="20"/>
                </a:lnTo>
                <a:lnTo>
                  <a:pt x="30" y="19"/>
                </a:lnTo>
                <a:lnTo>
                  <a:pt x="30" y="17"/>
                </a:lnTo>
                <a:lnTo>
                  <a:pt x="32" y="16"/>
                </a:lnTo>
                <a:lnTo>
                  <a:pt x="32" y="13"/>
                </a:lnTo>
                <a:lnTo>
                  <a:pt x="32" y="11"/>
                </a:lnTo>
                <a:lnTo>
                  <a:pt x="30" y="10"/>
                </a:lnTo>
                <a:lnTo>
                  <a:pt x="30" y="8"/>
                </a:lnTo>
                <a:lnTo>
                  <a:pt x="29" y="5"/>
                </a:lnTo>
                <a:lnTo>
                  <a:pt x="27" y="3"/>
                </a:lnTo>
                <a:lnTo>
                  <a:pt x="25" y="3"/>
                </a:lnTo>
                <a:lnTo>
                  <a:pt x="23" y="2"/>
                </a:lnTo>
                <a:lnTo>
                  <a:pt x="21" y="0"/>
                </a:lnTo>
                <a:lnTo>
                  <a:pt x="19" y="0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2"/>
                </a:lnTo>
                <a:lnTo>
                  <a:pt x="8" y="3"/>
                </a:lnTo>
                <a:lnTo>
                  <a:pt x="6" y="3"/>
                </a:lnTo>
                <a:lnTo>
                  <a:pt x="4" y="5"/>
                </a:lnTo>
                <a:lnTo>
                  <a:pt x="2" y="8"/>
                </a:lnTo>
                <a:lnTo>
                  <a:pt x="2" y="10"/>
                </a:lnTo>
                <a:lnTo>
                  <a:pt x="0" y="11"/>
                </a:lnTo>
                <a:lnTo>
                  <a:pt x="0" y="13"/>
                </a:lnTo>
                <a:lnTo>
                  <a:pt x="0" y="16"/>
                </a:lnTo>
                <a:lnTo>
                  <a:pt x="2" y="17"/>
                </a:lnTo>
                <a:lnTo>
                  <a:pt x="2" y="19"/>
                </a:lnTo>
                <a:lnTo>
                  <a:pt x="4" y="20"/>
                </a:lnTo>
                <a:lnTo>
                  <a:pt x="6" y="22"/>
                </a:lnTo>
                <a:lnTo>
                  <a:pt x="8" y="23"/>
                </a:lnTo>
                <a:lnTo>
                  <a:pt x="9" y="25"/>
                </a:lnTo>
                <a:lnTo>
                  <a:pt x="11" y="25"/>
                </a:lnTo>
                <a:lnTo>
                  <a:pt x="13" y="27"/>
                </a:lnTo>
                <a:lnTo>
                  <a:pt x="15" y="27"/>
                </a:lnTo>
                <a:lnTo>
                  <a:pt x="15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8" name="Line 47"/>
          <p:cNvSpPr>
            <a:spLocks noChangeShapeType="1"/>
          </p:cNvSpPr>
          <p:nvPr/>
        </p:nvSpPr>
        <p:spPr bwMode="auto">
          <a:xfrm flipH="1">
            <a:off x="2560638" y="1317625"/>
            <a:ext cx="13303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" name="Freeform 48"/>
          <p:cNvSpPr>
            <a:spLocks/>
          </p:cNvSpPr>
          <p:nvPr/>
        </p:nvSpPr>
        <p:spPr bwMode="auto">
          <a:xfrm>
            <a:off x="3673475" y="1612900"/>
            <a:ext cx="76200" cy="53975"/>
          </a:xfrm>
          <a:custGeom>
            <a:avLst/>
            <a:gdLst>
              <a:gd name="T0" fmla="*/ 2147483646 w 30"/>
              <a:gd name="T1" fmla="*/ 2147483646 h 26"/>
              <a:gd name="T2" fmla="*/ 2147483646 w 30"/>
              <a:gd name="T3" fmla="*/ 2147483646 h 26"/>
              <a:gd name="T4" fmla="*/ 2147483646 w 30"/>
              <a:gd name="T5" fmla="*/ 2147483646 h 26"/>
              <a:gd name="T6" fmla="*/ 2147483646 w 30"/>
              <a:gd name="T7" fmla="*/ 2147483646 h 26"/>
              <a:gd name="T8" fmla="*/ 2147483646 w 30"/>
              <a:gd name="T9" fmla="*/ 2147483646 h 26"/>
              <a:gd name="T10" fmla="*/ 2147483646 w 30"/>
              <a:gd name="T11" fmla="*/ 2147483646 h 26"/>
              <a:gd name="T12" fmla="*/ 2147483646 w 30"/>
              <a:gd name="T13" fmla="*/ 2147483646 h 26"/>
              <a:gd name="T14" fmla="*/ 2147483646 w 30"/>
              <a:gd name="T15" fmla="*/ 2147483646 h 26"/>
              <a:gd name="T16" fmla="*/ 2147483646 w 30"/>
              <a:gd name="T17" fmla="*/ 2147483646 h 26"/>
              <a:gd name="T18" fmla="*/ 2147483646 w 30"/>
              <a:gd name="T19" fmla="*/ 2147483646 h 26"/>
              <a:gd name="T20" fmla="*/ 2147483646 w 30"/>
              <a:gd name="T21" fmla="*/ 2147483646 h 26"/>
              <a:gd name="T22" fmla="*/ 2147483646 w 30"/>
              <a:gd name="T23" fmla="*/ 2147483646 h 26"/>
              <a:gd name="T24" fmla="*/ 2147483646 w 30"/>
              <a:gd name="T25" fmla="*/ 2147483646 h 26"/>
              <a:gd name="T26" fmla="*/ 2147483646 w 30"/>
              <a:gd name="T27" fmla="*/ 2147483646 h 26"/>
              <a:gd name="T28" fmla="*/ 2147483646 w 30"/>
              <a:gd name="T29" fmla="*/ 2147483646 h 26"/>
              <a:gd name="T30" fmla="*/ 2147483646 w 30"/>
              <a:gd name="T31" fmla="*/ 2147483646 h 26"/>
              <a:gd name="T32" fmla="*/ 2147483646 w 30"/>
              <a:gd name="T33" fmla="*/ 2147483646 h 26"/>
              <a:gd name="T34" fmla="*/ 2147483646 w 30"/>
              <a:gd name="T35" fmla="*/ 2147483646 h 26"/>
              <a:gd name="T36" fmla="*/ 2147483646 w 30"/>
              <a:gd name="T37" fmla="*/ 2147483646 h 26"/>
              <a:gd name="T38" fmla="*/ 2147483646 w 30"/>
              <a:gd name="T39" fmla="*/ 0 h 26"/>
              <a:gd name="T40" fmla="*/ 2147483646 w 30"/>
              <a:gd name="T41" fmla="*/ 0 h 26"/>
              <a:gd name="T42" fmla="*/ 2147483646 w 30"/>
              <a:gd name="T43" fmla="*/ 0 h 26"/>
              <a:gd name="T44" fmla="*/ 2147483646 w 30"/>
              <a:gd name="T45" fmla="*/ 2147483646 h 26"/>
              <a:gd name="T46" fmla="*/ 2147483646 w 30"/>
              <a:gd name="T47" fmla="*/ 2147483646 h 26"/>
              <a:gd name="T48" fmla="*/ 2147483646 w 30"/>
              <a:gd name="T49" fmla="*/ 2147483646 h 26"/>
              <a:gd name="T50" fmla="*/ 2147483646 w 30"/>
              <a:gd name="T51" fmla="*/ 2147483646 h 26"/>
              <a:gd name="T52" fmla="*/ 2147483646 w 30"/>
              <a:gd name="T53" fmla="*/ 2147483646 h 26"/>
              <a:gd name="T54" fmla="*/ 2147483646 w 30"/>
              <a:gd name="T55" fmla="*/ 2147483646 h 26"/>
              <a:gd name="T56" fmla="*/ 0 w 30"/>
              <a:gd name="T57" fmla="*/ 2147483646 h 26"/>
              <a:gd name="T58" fmla="*/ 0 w 30"/>
              <a:gd name="T59" fmla="*/ 2147483646 h 26"/>
              <a:gd name="T60" fmla="*/ 0 w 30"/>
              <a:gd name="T61" fmla="*/ 2147483646 h 26"/>
              <a:gd name="T62" fmla="*/ 0 w 30"/>
              <a:gd name="T63" fmla="*/ 2147483646 h 26"/>
              <a:gd name="T64" fmla="*/ 0 w 30"/>
              <a:gd name="T65" fmla="*/ 2147483646 h 26"/>
              <a:gd name="T66" fmla="*/ 2147483646 w 30"/>
              <a:gd name="T67" fmla="*/ 2147483646 h 26"/>
              <a:gd name="T68" fmla="*/ 2147483646 w 30"/>
              <a:gd name="T69" fmla="*/ 2147483646 h 26"/>
              <a:gd name="T70" fmla="*/ 2147483646 w 30"/>
              <a:gd name="T71" fmla="*/ 2147483646 h 26"/>
              <a:gd name="T72" fmla="*/ 2147483646 w 30"/>
              <a:gd name="T73" fmla="*/ 2147483646 h 26"/>
              <a:gd name="T74" fmla="*/ 2147483646 w 30"/>
              <a:gd name="T75" fmla="*/ 2147483646 h 26"/>
              <a:gd name="T76" fmla="*/ 2147483646 w 30"/>
              <a:gd name="T77" fmla="*/ 2147483646 h 26"/>
              <a:gd name="T78" fmla="*/ 2147483646 w 30"/>
              <a:gd name="T79" fmla="*/ 2147483646 h 26"/>
              <a:gd name="T80" fmla="*/ 2147483646 w 30"/>
              <a:gd name="T81" fmla="*/ 2147483646 h 26"/>
              <a:gd name="T82" fmla="*/ 2147483646 w 30"/>
              <a:gd name="T83" fmla="*/ 2147483646 h 26"/>
              <a:gd name="T84" fmla="*/ 2147483646 w 30"/>
              <a:gd name="T85" fmla="*/ 2147483646 h 2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0"/>
              <a:gd name="T130" fmla="*/ 0 h 26"/>
              <a:gd name="T131" fmla="*/ 30 w 30"/>
              <a:gd name="T132" fmla="*/ 26 h 2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0" h="26">
                <a:moveTo>
                  <a:pt x="15" y="24"/>
                </a:moveTo>
                <a:lnTo>
                  <a:pt x="19" y="26"/>
                </a:lnTo>
                <a:lnTo>
                  <a:pt x="21" y="24"/>
                </a:lnTo>
                <a:lnTo>
                  <a:pt x="23" y="24"/>
                </a:lnTo>
                <a:lnTo>
                  <a:pt x="25" y="23"/>
                </a:lnTo>
                <a:lnTo>
                  <a:pt x="26" y="21"/>
                </a:lnTo>
                <a:lnTo>
                  <a:pt x="28" y="20"/>
                </a:lnTo>
                <a:lnTo>
                  <a:pt x="30" y="18"/>
                </a:lnTo>
                <a:lnTo>
                  <a:pt x="30" y="17"/>
                </a:lnTo>
                <a:lnTo>
                  <a:pt x="30" y="15"/>
                </a:lnTo>
                <a:lnTo>
                  <a:pt x="30" y="14"/>
                </a:lnTo>
                <a:lnTo>
                  <a:pt x="30" y="10"/>
                </a:lnTo>
                <a:lnTo>
                  <a:pt x="30" y="9"/>
                </a:lnTo>
                <a:lnTo>
                  <a:pt x="30" y="7"/>
                </a:lnTo>
                <a:lnTo>
                  <a:pt x="28" y="6"/>
                </a:lnTo>
                <a:lnTo>
                  <a:pt x="26" y="4"/>
                </a:lnTo>
                <a:lnTo>
                  <a:pt x="25" y="3"/>
                </a:lnTo>
                <a:lnTo>
                  <a:pt x="23" y="1"/>
                </a:lnTo>
                <a:lnTo>
                  <a:pt x="21" y="1"/>
                </a:lnTo>
                <a:lnTo>
                  <a:pt x="19" y="0"/>
                </a:lnTo>
                <a:lnTo>
                  <a:pt x="15" y="0"/>
                </a:lnTo>
                <a:lnTo>
                  <a:pt x="13" y="0"/>
                </a:lnTo>
                <a:lnTo>
                  <a:pt x="11" y="1"/>
                </a:lnTo>
                <a:lnTo>
                  <a:pt x="7" y="1"/>
                </a:lnTo>
                <a:lnTo>
                  <a:pt x="5" y="3"/>
                </a:lnTo>
                <a:lnTo>
                  <a:pt x="3" y="4"/>
                </a:lnTo>
                <a:lnTo>
                  <a:pt x="2" y="6"/>
                </a:lnTo>
                <a:lnTo>
                  <a:pt x="2" y="7"/>
                </a:lnTo>
                <a:lnTo>
                  <a:pt x="0" y="9"/>
                </a:lnTo>
                <a:lnTo>
                  <a:pt x="0" y="10"/>
                </a:lnTo>
                <a:lnTo>
                  <a:pt x="0" y="14"/>
                </a:lnTo>
                <a:lnTo>
                  <a:pt x="0" y="15"/>
                </a:lnTo>
                <a:lnTo>
                  <a:pt x="0" y="17"/>
                </a:lnTo>
                <a:lnTo>
                  <a:pt x="2" y="18"/>
                </a:lnTo>
                <a:lnTo>
                  <a:pt x="2" y="20"/>
                </a:lnTo>
                <a:lnTo>
                  <a:pt x="3" y="21"/>
                </a:lnTo>
                <a:lnTo>
                  <a:pt x="5" y="23"/>
                </a:lnTo>
                <a:lnTo>
                  <a:pt x="7" y="24"/>
                </a:lnTo>
                <a:lnTo>
                  <a:pt x="11" y="24"/>
                </a:lnTo>
                <a:lnTo>
                  <a:pt x="13" y="26"/>
                </a:lnTo>
                <a:lnTo>
                  <a:pt x="15" y="26"/>
                </a:lnTo>
                <a:lnTo>
                  <a:pt x="1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" name="Rectangle 49"/>
          <p:cNvSpPr>
            <a:spLocks noChangeArrowheads="1"/>
          </p:cNvSpPr>
          <p:nvPr/>
        </p:nvSpPr>
        <p:spPr bwMode="auto">
          <a:xfrm>
            <a:off x="6986588" y="1778000"/>
            <a:ext cx="21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6911" name="Rectangle 50"/>
          <p:cNvSpPr>
            <a:spLocks noChangeArrowheads="1"/>
          </p:cNvSpPr>
          <p:nvPr/>
        </p:nvSpPr>
        <p:spPr bwMode="auto">
          <a:xfrm>
            <a:off x="6991350" y="21685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6912" name="Rectangle 51"/>
          <p:cNvSpPr>
            <a:spLocks noChangeArrowheads="1"/>
          </p:cNvSpPr>
          <p:nvPr/>
        </p:nvSpPr>
        <p:spPr bwMode="auto">
          <a:xfrm>
            <a:off x="6999288" y="25717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6913" name="Freeform 52"/>
          <p:cNvSpPr>
            <a:spLocks/>
          </p:cNvSpPr>
          <p:nvPr/>
        </p:nvSpPr>
        <p:spPr bwMode="auto">
          <a:xfrm>
            <a:off x="6602413" y="1347788"/>
            <a:ext cx="82550" cy="93662"/>
          </a:xfrm>
          <a:custGeom>
            <a:avLst/>
            <a:gdLst>
              <a:gd name="T0" fmla="*/ 2147483646 w 32"/>
              <a:gd name="T1" fmla="*/ 2147483646 h 45"/>
              <a:gd name="T2" fmla="*/ 2147483646 w 32"/>
              <a:gd name="T3" fmla="*/ 2147483646 h 45"/>
              <a:gd name="T4" fmla="*/ 2147483646 w 32"/>
              <a:gd name="T5" fmla="*/ 2147483646 h 45"/>
              <a:gd name="T6" fmla="*/ 2147483646 w 32"/>
              <a:gd name="T7" fmla="*/ 2147483646 h 45"/>
              <a:gd name="T8" fmla="*/ 2147483646 w 32"/>
              <a:gd name="T9" fmla="*/ 2147483646 h 45"/>
              <a:gd name="T10" fmla="*/ 2147483646 w 32"/>
              <a:gd name="T11" fmla="*/ 2147483646 h 45"/>
              <a:gd name="T12" fmla="*/ 2147483646 w 32"/>
              <a:gd name="T13" fmla="*/ 2147483646 h 45"/>
              <a:gd name="T14" fmla="*/ 2147483646 w 32"/>
              <a:gd name="T15" fmla="*/ 2147483646 h 45"/>
              <a:gd name="T16" fmla="*/ 2147483646 w 32"/>
              <a:gd name="T17" fmla="*/ 2147483646 h 45"/>
              <a:gd name="T18" fmla="*/ 2147483646 w 32"/>
              <a:gd name="T19" fmla="*/ 2147483646 h 45"/>
              <a:gd name="T20" fmla="*/ 2147483646 w 32"/>
              <a:gd name="T21" fmla="*/ 2147483646 h 45"/>
              <a:gd name="T22" fmla="*/ 2147483646 w 32"/>
              <a:gd name="T23" fmla="*/ 2147483646 h 45"/>
              <a:gd name="T24" fmla="*/ 2147483646 w 32"/>
              <a:gd name="T25" fmla="*/ 2147483646 h 45"/>
              <a:gd name="T26" fmla="*/ 2147483646 w 32"/>
              <a:gd name="T27" fmla="*/ 2147483646 h 45"/>
              <a:gd name="T28" fmla="*/ 2147483646 w 32"/>
              <a:gd name="T29" fmla="*/ 2147483646 h 45"/>
              <a:gd name="T30" fmla="*/ 2147483646 w 32"/>
              <a:gd name="T31" fmla="*/ 2147483646 h 45"/>
              <a:gd name="T32" fmla="*/ 2147483646 w 32"/>
              <a:gd name="T33" fmla="*/ 2147483646 h 45"/>
              <a:gd name="T34" fmla="*/ 2147483646 w 32"/>
              <a:gd name="T35" fmla="*/ 2147483646 h 45"/>
              <a:gd name="T36" fmla="*/ 2147483646 w 32"/>
              <a:gd name="T37" fmla="*/ 2147483646 h 45"/>
              <a:gd name="T38" fmla="*/ 2147483646 w 32"/>
              <a:gd name="T39" fmla="*/ 0 h 45"/>
              <a:gd name="T40" fmla="*/ 2147483646 w 32"/>
              <a:gd name="T41" fmla="*/ 0 h 45"/>
              <a:gd name="T42" fmla="*/ 2147483646 w 32"/>
              <a:gd name="T43" fmla="*/ 0 h 45"/>
              <a:gd name="T44" fmla="*/ 2147483646 w 32"/>
              <a:gd name="T45" fmla="*/ 2147483646 h 45"/>
              <a:gd name="T46" fmla="*/ 2147483646 w 32"/>
              <a:gd name="T47" fmla="*/ 2147483646 h 45"/>
              <a:gd name="T48" fmla="*/ 2147483646 w 32"/>
              <a:gd name="T49" fmla="*/ 2147483646 h 45"/>
              <a:gd name="T50" fmla="*/ 2147483646 w 32"/>
              <a:gd name="T51" fmla="*/ 2147483646 h 45"/>
              <a:gd name="T52" fmla="*/ 2147483646 w 32"/>
              <a:gd name="T53" fmla="*/ 2147483646 h 45"/>
              <a:gd name="T54" fmla="*/ 2147483646 w 32"/>
              <a:gd name="T55" fmla="*/ 2147483646 h 45"/>
              <a:gd name="T56" fmla="*/ 0 w 32"/>
              <a:gd name="T57" fmla="*/ 2147483646 h 45"/>
              <a:gd name="T58" fmla="*/ 0 w 32"/>
              <a:gd name="T59" fmla="*/ 2147483646 h 45"/>
              <a:gd name="T60" fmla="*/ 0 w 32"/>
              <a:gd name="T61" fmla="*/ 2147483646 h 45"/>
              <a:gd name="T62" fmla="*/ 0 w 32"/>
              <a:gd name="T63" fmla="*/ 2147483646 h 45"/>
              <a:gd name="T64" fmla="*/ 0 w 32"/>
              <a:gd name="T65" fmla="*/ 2147483646 h 45"/>
              <a:gd name="T66" fmla="*/ 2147483646 w 32"/>
              <a:gd name="T67" fmla="*/ 2147483646 h 45"/>
              <a:gd name="T68" fmla="*/ 2147483646 w 32"/>
              <a:gd name="T69" fmla="*/ 2147483646 h 45"/>
              <a:gd name="T70" fmla="*/ 2147483646 w 32"/>
              <a:gd name="T71" fmla="*/ 2147483646 h 45"/>
              <a:gd name="T72" fmla="*/ 2147483646 w 32"/>
              <a:gd name="T73" fmla="*/ 2147483646 h 45"/>
              <a:gd name="T74" fmla="*/ 2147483646 w 32"/>
              <a:gd name="T75" fmla="*/ 2147483646 h 45"/>
              <a:gd name="T76" fmla="*/ 2147483646 w 32"/>
              <a:gd name="T77" fmla="*/ 2147483646 h 45"/>
              <a:gd name="T78" fmla="*/ 2147483646 w 32"/>
              <a:gd name="T79" fmla="*/ 2147483646 h 45"/>
              <a:gd name="T80" fmla="*/ 2147483646 w 32"/>
              <a:gd name="T81" fmla="*/ 2147483646 h 45"/>
              <a:gd name="T82" fmla="*/ 2147483646 w 32"/>
              <a:gd name="T83" fmla="*/ 2147483646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2"/>
              <a:gd name="T127" fmla="*/ 0 h 45"/>
              <a:gd name="T128" fmla="*/ 32 w 32"/>
              <a:gd name="T129" fmla="*/ 45 h 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2" h="45">
                <a:moveTo>
                  <a:pt x="15" y="45"/>
                </a:moveTo>
                <a:lnTo>
                  <a:pt x="19" y="45"/>
                </a:lnTo>
                <a:lnTo>
                  <a:pt x="21" y="45"/>
                </a:lnTo>
                <a:lnTo>
                  <a:pt x="23" y="42"/>
                </a:lnTo>
                <a:lnTo>
                  <a:pt x="24" y="40"/>
                </a:lnTo>
                <a:lnTo>
                  <a:pt x="26" y="40"/>
                </a:lnTo>
                <a:lnTo>
                  <a:pt x="28" y="37"/>
                </a:lnTo>
                <a:lnTo>
                  <a:pt x="30" y="34"/>
                </a:lnTo>
                <a:lnTo>
                  <a:pt x="30" y="29"/>
                </a:lnTo>
                <a:lnTo>
                  <a:pt x="30" y="26"/>
                </a:lnTo>
                <a:lnTo>
                  <a:pt x="32" y="24"/>
                </a:lnTo>
                <a:lnTo>
                  <a:pt x="30" y="18"/>
                </a:lnTo>
                <a:lnTo>
                  <a:pt x="30" y="16"/>
                </a:lnTo>
                <a:lnTo>
                  <a:pt x="30" y="13"/>
                </a:lnTo>
                <a:lnTo>
                  <a:pt x="28" y="10"/>
                </a:lnTo>
                <a:lnTo>
                  <a:pt x="26" y="8"/>
                </a:lnTo>
                <a:lnTo>
                  <a:pt x="24" y="5"/>
                </a:lnTo>
                <a:lnTo>
                  <a:pt x="23" y="2"/>
                </a:lnTo>
                <a:lnTo>
                  <a:pt x="21" y="2"/>
                </a:lnTo>
                <a:lnTo>
                  <a:pt x="19" y="0"/>
                </a:lnTo>
                <a:lnTo>
                  <a:pt x="15" y="0"/>
                </a:lnTo>
                <a:lnTo>
                  <a:pt x="13" y="0"/>
                </a:lnTo>
                <a:lnTo>
                  <a:pt x="11" y="2"/>
                </a:lnTo>
                <a:lnTo>
                  <a:pt x="7" y="2"/>
                </a:lnTo>
                <a:lnTo>
                  <a:pt x="5" y="5"/>
                </a:lnTo>
                <a:lnTo>
                  <a:pt x="3" y="8"/>
                </a:lnTo>
                <a:lnTo>
                  <a:pt x="1" y="10"/>
                </a:lnTo>
                <a:lnTo>
                  <a:pt x="1" y="13"/>
                </a:lnTo>
                <a:lnTo>
                  <a:pt x="0" y="16"/>
                </a:lnTo>
                <a:lnTo>
                  <a:pt x="0" y="18"/>
                </a:lnTo>
                <a:lnTo>
                  <a:pt x="0" y="24"/>
                </a:lnTo>
                <a:lnTo>
                  <a:pt x="0" y="26"/>
                </a:lnTo>
                <a:lnTo>
                  <a:pt x="0" y="29"/>
                </a:lnTo>
                <a:lnTo>
                  <a:pt x="1" y="34"/>
                </a:lnTo>
                <a:lnTo>
                  <a:pt x="1" y="37"/>
                </a:lnTo>
                <a:lnTo>
                  <a:pt x="3" y="40"/>
                </a:lnTo>
                <a:lnTo>
                  <a:pt x="5" y="40"/>
                </a:lnTo>
                <a:lnTo>
                  <a:pt x="7" y="42"/>
                </a:lnTo>
                <a:lnTo>
                  <a:pt x="11" y="45"/>
                </a:lnTo>
                <a:lnTo>
                  <a:pt x="13" y="45"/>
                </a:lnTo>
                <a:lnTo>
                  <a:pt x="1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4" name="Freeform 53"/>
          <p:cNvSpPr>
            <a:spLocks/>
          </p:cNvSpPr>
          <p:nvPr/>
        </p:nvSpPr>
        <p:spPr bwMode="auto">
          <a:xfrm>
            <a:off x="6437313" y="1844675"/>
            <a:ext cx="82550" cy="93663"/>
          </a:xfrm>
          <a:custGeom>
            <a:avLst/>
            <a:gdLst>
              <a:gd name="T0" fmla="*/ 2147483646 w 32"/>
              <a:gd name="T1" fmla="*/ 2147483646 h 45"/>
              <a:gd name="T2" fmla="*/ 2147483646 w 32"/>
              <a:gd name="T3" fmla="*/ 2147483646 h 45"/>
              <a:gd name="T4" fmla="*/ 2147483646 w 32"/>
              <a:gd name="T5" fmla="*/ 2147483646 h 45"/>
              <a:gd name="T6" fmla="*/ 2147483646 w 32"/>
              <a:gd name="T7" fmla="*/ 2147483646 h 45"/>
              <a:gd name="T8" fmla="*/ 2147483646 w 32"/>
              <a:gd name="T9" fmla="*/ 2147483646 h 45"/>
              <a:gd name="T10" fmla="*/ 2147483646 w 32"/>
              <a:gd name="T11" fmla="*/ 2147483646 h 45"/>
              <a:gd name="T12" fmla="*/ 2147483646 w 32"/>
              <a:gd name="T13" fmla="*/ 2147483646 h 45"/>
              <a:gd name="T14" fmla="*/ 2147483646 w 32"/>
              <a:gd name="T15" fmla="*/ 2147483646 h 45"/>
              <a:gd name="T16" fmla="*/ 2147483646 w 32"/>
              <a:gd name="T17" fmla="*/ 2147483646 h 45"/>
              <a:gd name="T18" fmla="*/ 2147483646 w 32"/>
              <a:gd name="T19" fmla="*/ 2147483646 h 45"/>
              <a:gd name="T20" fmla="*/ 2147483646 w 32"/>
              <a:gd name="T21" fmla="*/ 2147483646 h 45"/>
              <a:gd name="T22" fmla="*/ 2147483646 w 32"/>
              <a:gd name="T23" fmla="*/ 2147483646 h 45"/>
              <a:gd name="T24" fmla="*/ 2147483646 w 32"/>
              <a:gd name="T25" fmla="*/ 2147483646 h 45"/>
              <a:gd name="T26" fmla="*/ 2147483646 w 32"/>
              <a:gd name="T27" fmla="*/ 2147483646 h 45"/>
              <a:gd name="T28" fmla="*/ 2147483646 w 32"/>
              <a:gd name="T29" fmla="*/ 2147483646 h 45"/>
              <a:gd name="T30" fmla="*/ 2147483646 w 32"/>
              <a:gd name="T31" fmla="*/ 2147483646 h 45"/>
              <a:gd name="T32" fmla="*/ 2147483646 w 32"/>
              <a:gd name="T33" fmla="*/ 2147483646 h 45"/>
              <a:gd name="T34" fmla="*/ 2147483646 w 32"/>
              <a:gd name="T35" fmla="*/ 2147483646 h 45"/>
              <a:gd name="T36" fmla="*/ 2147483646 w 32"/>
              <a:gd name="T37" fmla="*/ 2147483646 h 45"/>
              <a:gd name="T38" fmla="*/ 2147483646 w 32"/>
              <a:gd name="T39" fmla="*/ 0 h 45"/>
              <a:gd name="T40" fmla="*/ 2147483646 w 32"/>
              <a:gd name="T41" fmla="*/ 0 h 45"/>
              <a:gd name="T42" fmla="*/ 2147483646 w 32"/>
              <a:gd name="T43" fmla="*/ 0 h 45"/>
              <a:gd name="T44" fmla="*/ 2147483646 w 32"/>
              <a:gd name="T45" fmla="*/ 2147483646 h 45"/>
              <a:gd name="T46" fmla="*/ 2147483646 w 32"/>
              <a:gd name="T47" fmla="*/ 2147483646 h 45"/>
              <a:gd name="T48" fmla="*/ 2147483646 w 32"/>
              <a:gd name="T49" fmla="*/ 2147483646 h 45"/>
              <a:gd name="T50" fmla="*/ 2147483646 w 32"/>
              <a:gd name="T51" fmla="*/ 2147483646 h 45"/>
              <a:gd name="T52" fmla="*/ 2147483646 w 32"/>
              <a:gd name="T53" fmla="*/ 2147483646 h 45"/>
              <a:gd name="T54" fmla="*/ 2147483646 w 32"/>
              <a:gd name="T55" fmla="*/ 2147483646 h 45"/>
              <a:gd name="T56" fmla="*/ 2147483646 w 32"/>
              <a:gd name="T57" fmla="*/ 2147483646 h 45"/>
              <a:gd name="T58" fmla="*/ 0 w 32"/>
              <a:gd name="T59" fmla="*/ 2147483646 h 45"/>
              <a:gd name="T60" fmla="*/ 0 w 32"/>
              <a:gd name="T61" fmla="*/ 2147483646 h 45"/>
              <a:gd name="T62" fmla="*/ 0 w 32"/>
              <a:gd name="T63" fmla="*/ 2147483646 h 45"/>
              <a:gd name="T64" fmla="*/ 2147483646 w 32"/>
              <a:gd name="T65" fmla="*/ 2147483646 h 45"/>
              <a:gd name="T66" fmla="*/ 2147483646 w 32"/>
              <a:gd name="T67" fmla="*/ 2147483646 h 45"/>
              <a:gd name="T68" fmla="*/ 2147483646 w 32"/>
              <a:gd name="T69" fmla="*/ 2147483646 h 45"/>
              <a:gd name="T70" fmla="*/ 2147483646 w 32"/>
              <a:gd name="T71" fmla="*/ 2147483646 h 45"/>
              <a:gd name="T72" fmla="*/ 2147483646 w 32"/>
              <a:gd name="T73" fmla="*/ 2147483646 h 45"/>
              <a:gd name="T74" fmla="*/ 2147483646 w 32"/>
              <a:gd name="T75" fmla="*/ 2147483646 h 45"/>
              <a:gd name="T76" fmla="*/ 2147483646 w 32"/>
              <a:gd name="T77" fmla="*/ 2147483646 h 45"/>
              <a:gd name="T78" fmla="*/ 2147483646 w 32"/>
              <a:gd name="T79" fmla="*/ 2147483646 h 45"/>
              <a:gd name="T80" fmla="*/ 2147483646 w 32"/>
              <a:gd name="T81" fmla="*/ 2147483646 h 45"/>
              <a:gd name="T82" fmla="*/ 2147483646 w 32"/>
              <a:gd name="T83" fmla="*/ 2147483646 h 45"/>
              <a:gd name="T84" fmla="*/ 2147483646 w 32"/>
              <a:gd name="T85" fmla="*/ 2147483646 h 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2"/>
              <a:gd name="T130" fmla="*/ 0 h 45"/>
              <a:gd name="T131" fmla="*/ 32 w 32"/>
              <a:gd name="T132" fmla="*/ 45 h 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2" h="45">
                <a:moveTo>
                  <a:pt x="15" y="45"/>
                </a:moveTo>
                <a:lnTo>
                  <a:pt x="19" y="45"/>
                </a:lnTo>
                <a:lnTo>
                  <a:pt x="21" y="45"/>
                </a:lnTo>
                <a:lnTo>
                  <a:pt x="23" y="42"/>
                </a:lnTo>
                <a:lnTo>
                  <a:pt x="27" y="40"/>
                </a:lnTo>
                <a:lnTo>
                  <a:pt x="29" y="37"/>
                </a:lnTo>
                <a:lnTo>
                  <a:pt x="30" y="34"/>
                </a:lnTo>
                <a:lnTo>
                  <a:pt x="32" y="29"/>
                </a:lnTo>
                <a:lnTo>
                  <a:pt x="32" y="26"/>
                </a:lnTo>
                <a:lnTo>
                  <a:pt x="32" y="24"/>
                </a:lnTo>
                <a:lnTo>
                  <a:pt x="32" y="18"/>
                </a:lnTo>
                <a:lnTo>
                  <a:pt x="32" y="16"/>
                </a:lnTo>
                <a:lnTo>
                  <a:pt x="30" y="13"/>
                </a:lnTo>
                <a:lnTo>
                  <a:pt x="29" y="10"/>
                </a:lnTo>
                <a:lnTo>
                  <a:pt x="27" y="8"/>
                </a:lnTo>
                <a:lnTo>
                  <a:pt x="27" y="5"/>
                </a:lnTo>
                <a:lnTo>
                  <a:pt x="23" y="2"/>
                </a:lnTo>
                <a:lnTo>
                  <a:pt x="21" y="2"/>
                </a:lnTo>
                <a:lnTo>
                  <a:pt x="19" y="0"/>
                </a:lnTo>
                <a:lnTo>
                  <a:pt x="17" y="0"/>
                </a:lnTo>
                <a:lnTo>
                  <a:pt x="13" y="0"/>
                </a:lnTo>
                <a:lnTo>
                  <a:pt x="11" y="2"/>
                </a:lnTo>
                <a:lnTo>
                  <a:pt x="9" y="2"/>
                </a:lnTo>
                <a:lnTo>
                  <a:pt x="7" y="5"/>
                </a:lnTo>
                <a:lnTo>
                  <a:pt x="6" y="8"/>
                </a:lnTo>
                <a:lnTo>
                  <a:pt x="4" y="10"/>
                </a:lnTo>
                <a:lnTo>
                  <a:pt x="2" y="13"/>
                </a:lnTo>
                <a:lnTo>
                  <a:pt x="2" y="16"/>
                </a:lnTo>
                <a:lnTo>
                  <a:pt x="0" y="18"/>
                </a:lnTo>
                <a:lnTo>
                  <a:pt x="0" y="24"/>
                </a:lnTo>
                <a:lnTo>
                  <a:pt x="0" y="26"/>
                </a:lnTo>
                <a:lnTo>
                  <a:pt x="2" y="29"/>
                </a:lnTo>
                <a:lnTo>
                  <a:pt x="2" y="34"/>
                </a:lnTo>
                <a:lnTo>
                  <a:pt x="4" y="37"/>
                </a:lnTo>
                <a:lnTo>
                  <a:pt x="6" y="40"/>
                </a:lnTo>
                <a:lnTo>
                  <a:pt x="7" y="40"/>
                </a:lnTo>
                <a:lnTo>
                  <a:pt x="9" y="42"/>
                </a:lnTo>
                <a:lnTo>
                  <a:pt x="11" y="45"/>
                </a:lnTo>
                <a:lnTo>
                  <a:pt x="13" y="45"/>
                </a:lnTo>
                <a:lnTo>
                  <a:pt x="17" y="45"/>
                </a:lnTo>
                <a:lnTo>
                  <a:pt x="1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5" name="Freeform 54"/>
          <p:cNvSpPr>
            <a:spLocks/>
          </p:cNvSpPr>
          <p:nvPr/>
        </p:nvSpPr>
        <p:spPr bwMode="auto">
          <a:xfrm>
            <a:off x="6051550" y="2744788"/>
            <a:ext cx="79375" cy="93662"/>
          </a:xfrm>
          <a:custGeom>
            <a:avLst/>
            <a:gdLst>
              <a:gd name="T0" fmla="*/ 2147483646 w 31"/>
              <a:gd name="T1" fmla="*/ 2147483646 h 45"/>
              <a:gd name="T2" fmla="*/ 2147483646 w 31"/>
              <a:gd name="T3" fmla="*/ 2147483646 h 45"/>
              <a:gd name="T4" fmla="*/ 2147483646 w 31"/>
              <a:gd name="T5" fmla="*/ 2147483646 h 45"/>
              <a:gd name="T6" fmla="*/ 2147483646 w 31"/>
              <a:gd name="T7" fmla="*/ 2147483646 h 45"/>
              <a:gd name="T8" fmla="*/ 2147483646 w 31"/>
              <a:gd name="T9" fmla="*/ 2147483646 h 45"/>
              <a:gd name="T10" fmla="*/ 2147483646 w 31"/>
              <a:gd name="T11" fmla="*/ 2147483646 h 45"/>
              <a:gd name="T12" fmla="*/ 2147483646 w 31"/>
              <a:gd name="T13" fmla="*/ 2147483646 h 45"/>
              <a:gd name="T14" fmla="*/ 2147483646 w 31"/>
              <a:gd name="T15" fmla="*/ 2147483646 h 45"/>
              <a:gd name="T16" fmla="*/ 2147483646 w 31"/>
              <a:gd name="T17" fmla="*/ 2147483646 h 45"/>
              <a:gd name="T18" fmla="*/ 2147483646 w 31"/>
              <a:gd name="T19" fmla="*/ 2147483646 h 45"/>
              <a:gd name="T20" fmla="*/ 2147483646 w 31"/>
              <a:gd name="T21" fmla="*/ 2147483646 h 45"/>
              <a:gd name="T22" fmla="*/ 2147483646 w 31"/>
              <a:gd name="T23" fmla="*/ 2147483646 h 45"/>
              <a:gd name="T24" fmla="*/ 2147483646 w 31"/>
              <a:gd name="T25" fmla="*/ 2147483646 h 45"/>
              <a:gd name="T26" fmla="*/ 2147483646 w 31"/>
              <a:gd name="T27" fmla="*/ 2147483646 h 45"/>
              <a:gd name="T28" fmla="*/ 2147483646 w 31"/>
              <a:gd name="T29" fmla="*/ 2147483646 h 45"/>
              <a:gd name="T30" fmla="*/ 2147483646 w 31"/>
              <a:gd name="T31" fmla="*/ 2147483646 h 45"/>
              <a:gd name="T32" fmla="*/ 2147483646 w 31"/>
              <a:gd name="T33" fmla="*/ 2147483646 h 45"/>
              <a:gd name="T34" fmla="*/ 2147483646 w 31"/>
              <a:gd name="T35" fmla="*/ 2147483646 h 45"/>
              <a:gd name="T36" fmla="*/ 2147483646 w 31"/>
              <a:gd name="T37" fmla="*/ 2147483646 h 45"/>
              <a:gd name="T38" fmla="*/ 2147483646 w 31"/>
              <a:gd name="T39" fmla="*/ 0 h 45"/>
              <a:gd name="T40" fmla="*/ 2147483646 w 31"/>
              <a:gd name="T41" fmla="*/ 0 h 45"/>
              <a:gd name="T42" fmla="*/ 2147483646 w 31"/>
              <a:gd name="T43" fmla="*/ 0 h 45"/>
              <a:gd name="T44" fmla="*/ 2147483646 w 31"/>
              <a:gd name="T45" fmla="*/ 2147483646 h 45"/>
              <a:gd name="T46" fmla="*/ 2147483646 w 31"/>
              <a:gd name="T47" fmla="*/ 2147483646 h 45"/>
              <a:gd name="T48" fmla="*/ 2147483646 w 31"/>
              <a:gd name="T49" fmla="*/ 2147483646 h 45"/>
              <a:gd name="T50" fmla="*/ 2147483646 w 31"/>
              <a:gd name="T51" fmla="*/ 2147483646 h 45"/>
              <a:gd name="T52" fmla="*/ 2147483646 w 31"/>
              <a:gd name="T53" fmla="*/ 2147483646 h 45"/>
              <a:gd name="T54" fmla="*/ 2147483646 w 31"/>
              <a:gd name="T55" fmla="*/ 2147483646 h 45"/>
              <a:gd name="T56" fmla="*/ 0 w 31"/>
              <a:gd name="T57" fmla="*/ 2147483646 h 45"/>
              <a:gd name="T58" fmla="*/ 0 w 31"/>
              <a:gd name="T59" fmla="*/ 2147483646 h 45"/>
              <a:gd name="T60" fmla="*/ 0 w 31"/>
              <a:gd name="T61" fmla="*/ 2147483646 h 45"/>
              <a:gd name="T62" fmla="*/ 0 w 31"/>
              <a:gd name="T63" fmla="*/ 2147483646 h 45"/>
              <a:gd name="T64" fmla="*/ 0 w 31"/>
              <a:gd name="T65" fmla="*/ 2147483646 h 45"/>
              <a:gd name="T66" fmla="*/ 2147483646 w 31"/>
              <a:gd name="T67" fmla="*/ 2147483646 h 45"/>
              <a:gd name="T68" fmla="*/ 2147483646 w 31"/>
              <a:gd name="T69" fmla="*/ 2147483646 h 45"/>
              <a:gd name="T70" fmla="*/ 2147483646 w 31"/>
              <a:gd name="T71" fmla="*/ 2147483646 h 45"/>
              <a:gd name="T72" fmla="*/ 2147483646 w 31"/>
              <a:gd name="T73" fmla="*/ 2147483646 h 45"/>
              <a:gd name="T74" fmla="*/ 2147483646 w 31"/>
              <a:gd name="T75" fmla="*/ 2147483646 h 45"/>
              <a:gd name="T76" fmla="*/ 2147483646 w 31"/>
              <a:gd name="T77" fmla="*/ 2147483646 h 45"/>
              <a:gd name="T78" fmla="*/ 2147483646 w 31"/>
              <a:gd name="T79" fmla="*/ 2147483646 h 45"/>
              <a:gd name="T80" fmla="*/ 2147483646 w 31"/>
              <a:gd name="T81" fmla="*/ 2147483646 h 45"/>
              <a:gd name="T82" fmla="*/ 2147483646 w 31"/>
              <a:gd name="T83" fmla="*/ 2147483646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"/>
              <a:gd name="T127" fmla="*/ 0 h 45"/>
              <a:gd name="T128" fmla="*/ 31 w 31"/>
              <a:gd name="T129" fmla="*/ 45 h 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" h="45">
                <a:moveTo>
                  <a:pt x="15" y="45"/>
                </a:moveTo>
                <a:lnTo>
                  <a:pt x="17" y="45"/>
                </a:lnTo>
                <a:lnTo>
                  <a:pt x="21" y="45"/>
                </a:lnTo>
                <a:lnTo>
                  <a:pt x="23" y="42"/>
                </a:lnTo>
                <a:lnTo>
                  <a:pt x="25" y="40"/>
                </a:lnTo>
                <a:lnTo>
                  <a:pt x="27" y="40"/>
                </a:lnTo>
                <a:lnTo>
                  <a:pt x="29" y="37"/>
                </a:lnTo>
                <a:lnTo>
                  <a:pt x="31" y="34"/>
                </a:lnTo>
                <a:lnTo>
                  <a:pt x="31" y="29"/>
                </a:lnTo>
                <a:lnTo>
                  <a:pt x="31" y="26"/>
                </a:lnTo>
                <a:lnTo>
                  <a:pt x="31" y="24"/>
                </a:lnTo>
                <a:lnTo>
                  <a:pt x="31" y="18"/>
                </a:lnTo>
                <a:lnTo>
                  <a:pt x="31" y="16"/>
                </a:lnTo>
                <a:lnTo>
                  <a:pt x="31" y="13"/>
                </a:lnTo>
                <a:lnTo>
                  <a:pt x="29" y="10"/>
                </a:lnTo>
                <a:lnTo>
                  <a:pt x="27" y="8"/>
                </a:lnTo>
                <a:lnTo>
                  <a:pt x="25" y="5"/>
                </a:lnTo>
                <a:lnTo>
                  <a:pt x="23" y="2"/>
                </a:lnTo>
                <a:lnTo>
                  <a:pt x="21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2"/>
                </a:lnTo>
                <a:lnTo>
                  <a:pt x="6" y="5"/>
                </a:lnTo>
                <a:lnTo>
                  <a:pt x="4" y="8"/>
                </a:lnTo>
                <a:lnTo>
                  <a:pt x="2" y="10"/>
                </a:lnTo>
                <a:lnTo>
                  <a:pt x="2" y="13"/>
                </a:lnTo>
                <a:lnTo>
                  <a:pt x="0" y="16"/>
                </a:lnTo>
                <a:lnTo>
                  <a:pt x="0" y="18"/>
                </a:lnTo>
                <a:lnTo>
                  <a:pt x="0" y="24"/>
                </a:lnTo>
                <a:lnTo>
                  <a:pt x="0" y="26"/>
                </a:lnTo>
                <a:lnTo>
                  <a:pt x="0" y="29"/>
                </a:lnTo>
                <a:lnTo>
                  <a:pt x="2" y="34"/>
                </a:lnTo>
                <a:lnTo>
                  <a:pt x="2" y="37"/>
                </a:lnTo>
                <a:lnTo>
                  <a:pt x="4" y="40"/>
                </a:lnTo>
                <a:lnTo>
                  <a:pt x="6" y="40"/>
                </a:lnTo>
                <a:lnTo>
                  <a:pt x="8" y="42"/>
                </a:lnTo>
                <a:lnTo>
                  <a:pt x="10" y="45"/>
                </a:lnTo>
                <a:lnTo>
                  <a:pt x="13" y="45"/>
                </a:lnTo>
                <a:lnTo>
                  <a:pt x="1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6" name="Freeform 55"/>
          <p:cNvSpPr>
            <a:spLocks/>
          </p:cNvSpPr>
          <p:nvPr/>
        </p:nvSpPr>
        <p:spPr bwMode="auto">
          <a:xfrm>
            <a:off x="5889625" y="3154363"/>
            <a:ext cx="79375" cy="95250"/>
          </a:xfrm>
          <a:custGeom>
            <a:avLst/>
            <a:gdLst>
              <a:gd name="T0" fmla="*/ 2147483646 w 31"/>
              <a:gd name="T1" fmla="*/ 2147483646 h 45"/>
              <a:gd name="T2" fmla="*/ 2147483646 w 31"/>
              <a:gd name="T3" fmla="*/ 2147483646 h 45"/>
              <a:gd name="T4" fmla="*/ 2147483646 w 31"/>
              <a:gd name="T5" fmla="*/ 2147483646 h 45"/>
              <a:gd name="T6" fmla="*/ 2147483646 w 31"/>
              <a:gd name="T7" fmla="*/ 2147483646 h 45"/>
              <a:gd name="T8" fmla="*/ 2147483646 w 31"/>
              <a:gd name="T9" fmla="*/ 2147483646 h 45"/>
              <a:gd name="T10" fmla="*/ 2147483646 w 31"/>
              <a:gd name="T11" fmla="*/ 2147483646 h 45"/>
              <a:gd name="T12" fmla="*/ 2147483646 w 31"/>
              <a:gd name="T13" fmla="*/ 2147483646 h 45"/>
              <a:gd name="T14" fmla="*/ 2147483646 w 31"/>
              <a:gd name="T15" fmla="*/ 2147483646 h 45"/>
              <a:gd name="T16" fmla="*/ 2147483646 w 31"/>
              <a:gd name="T17" fmla="*/ 2147483646 h 45"/>
              <a:gd name="T18" fmla="*/ 2147483646 w 31"/>
              <a:gd name="T19" fmla="*/ 2147483646 h 45"/>
              <a:gd name="T20" fmla="*/ 2147483646 w 31"/>
              <a:gd name="T21" fmla="*/ 2147483646 h 45"/>
              <a:gd name="T22" fmla="*/ 2147483646 w 31"/>
              <a:gd name="T23" fmla="*/ 2147483646 h 45"/>
              <a:gd name="T24" fmla="*/ 2147483646 w 31"/>
              <a:gd name="T25" fmla="*/ 2147483646 h 45"/>
              <a:gd name="T26" fmla="*/ 2147483646 w 31"/>
              <a:gd name="T27" fmla="*/ 2147483646 h 45"/>
              <a:gd name="T28" fmla="*/ 2147483646 w 31"/>
              <a:gd name="T29" fmla="*/ 2147483646 h 45"/>
              <a:gd name="T30" fmla="*/ 2147483646 w 31"/>
              <a:gd name="T31" fmla="*/ 2147483646 h 45"/>
              <a:gd name="T32" fmla="*/ 2147483646 w 31"/>
              <a:gd name="T33" fmla="*/ 2147483646 h 45"/>
              <a:gd name="T34" fmla="*/ 2147483646 w 31"/>
              <a:gd name="T35" fmla="*/ 2147483646 h 45"/>
              <a:gd name="T36" fmla="*/ 2147483646 w 31"/>
              <a:gd name="T37" fmla="*/ 2147483646 h 45"/>
              <a:gd name="T38" fmla="*/ 2147483646 w 31"/>
              <a:gd name="T39" fmla="*/ 0 h 45"/>
              <a:gd name="T40" fmla="*/ 2147483646 w 31"/>
              <a:gd name="T41" fmla="*/ 0 h 45"/>
              <a:gd name="T42" fmla="*/ 2147483646 w 31"/>
              <a:gd name="T43" fmla="*/ 0 h 45"/>
              <a:gd name="T44" fmla="*/ 2147483646 w 31"/>
              <a:gd name="T45" fmla="*/ 2147483646 h 45"/>
              <a:gd name="T46" fmla="*/ 2147483646 w 31"/>
              <a:gd name="T47" fmla="*/ 2147483646 h 45"/>
              <a:gd name="T48" fmla="*/ 2147483646 w 31"/>
              <a:gd name="T49" fmla="*/ 2147483646 h 45"/>
              <a:gd name="T50" fmla="*/ 2147483646 w 31"/>
              <a:gd name="T51" fmla="*/ 2147483646 h 45"/>
              <a:gd name="T52" fmla="*/ 2147483646 w 31"/>
              <a:gd name="T53" fmla="*/ 2147483646 h 45"/>
              <a:gd name="T54" fmla="*/ 2147483646 w 31"/>
              <a:gd name="T55" fmla="*/ 2147483646 h 45"/>
              <a:gd name="T56" fmla="*/ 0 w 31"/>
              <a:gd name="T57" fmla="*/ 2147483646 h 45"/>
              <a:gd name="T58" fmla="*/ 0 w 31"/>
              <a:gd name="T59" fmla="*/ 2147483646 h 45"/>
              <a:gd name="T60" fmla="*/ 0 w 31"/>
              <a:gd name="T61" fmla="*/ 2147483646 h 45"/>
              <a:gd name="T62" fmla="*/ 0 w 31"/>
              <a:gd name="T63" fmla="*/ 2147483646 h 45"/>
              <a:gd name="T64" fmla="*/ 0 w 31"/>
              <a:gd name="T65" fmla="*/ 2147483646 h 45"/>
              <a:gd name="T66" fmla="*/ 2147483646 w 31"/>
              <a:gd name="T67" fmla="*/ 2147483646 h 45"/>
              <a:gd name="T68" fmla="*/ 2147483646 w 31"/>
              <a:gd name="T69" fmla="*/ 2147483646 h 45"/>
              <a:gd name="T70" fmla="*/ 2147483646 w 31"/>
              <a:gd name="T71" fmla="*/ 2147483646 h 45"/>
              <a:gd name="T72" fmla="*/ 2147483646 w 31"/>
              <a:gd name="T73" fmla="*/ 2147483646 h 45"/>
              <a:gd name="T74" fmla="*/ 2147483646 w 31"/>
              <a:gd name="T75" fmla="*/ 2147483646 h 45"/>
              <a:gd name="T76" fmla="*/ 2147483646 w 31"/>
              <a:gd name="T77" fmla="*/ 2147483646 h 45"/>
              <a:gd name="T78" fmla="*/ 2147483646 w 31"/>
              <a:gd name="T79" fmla="*/ 2147483646 h 45"/>
              <a:gd name="T80" fmla="*/ 2147483646 w 31"/>
              <a:gd name="T81" fmla="*/ 2147483646 h 45"/>
              <a:gd name="T82" fmla="*/ 2147483646 w 31"/>
              <a:gd name="T83" fmla="*/ 2147483646 h 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"/>
              <a:gd name="T127" fmla="*/ 0 h 45"/>
              <a:gd name="T128" fmla="*/ 31 w 31"/>
              <a:gd name="T129" fmla="*/ 45 h 4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" h="45">
                <a:moveTo>
                  <a:pt x="16" y="45"/>
                </a:moveTo>
                <a:lnTo>
                  <a:pt x="18" y="45"/>
                </a:lnTo>
                <a:lnTo>
                  <a:pt x="21" y="45"/>
                </a:lnTo>
                <a:lnTo>
                  <a:pt x="23" y="42"/>
                </a:lnTo>
                <a:lnTo>
                  <a:pt x="25" y="40"/>
                </a:lnTo>
                <a:lnTo>
                  <a:pt x="27" y="40"/>
                </a:lnTo>
                <a:lnTo>
                  <a:pt x="29" y="37"/>
                </a:lnTo>
                <a:lnTo>
                  <a:pt x="31" y="34"/>
                </a:lnTo>
                <a:lnTo>
                  <a:pt x="31" y="29"/>
                </a:lnTo>
                <a:lnTo>
                  <a:pt x="31" y="26"/>
                </a:lnTo>
                <a:lnTo>
                  <a:pt x="31" y="24"/>
                </a:lnTo>
                <a:lnTo>
                  <a:pt x="31" y="18"/>
                </a:lnTo>
                <a:lnTo>
                  <a:pt x="31" y="16"/>
                </a:lnTo>
                <a:lnTo>
                  <a:pt x="31" y="13"/>
                </a:lnTo>
                <a:lnTo>
                  <a:pt x="29" y="10"/>
                </a:lnTo>
                <a:lnTo>
                  <a:pt x="27" y="8"/>
                </a:lnTo>
                <a:lnTo>
                  <a:pt x="25" y="5"/>
                </a:lnTo>
                <a:lnTo>
                  <a:pt x="23" y="2"/>
                </a:lnTo>
                <a:lnTo>
                  <a:pt x="21" y="2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0" y="2"/>
                </a:lnTo>
                <a:lnTo>
                  <a:pt x="8" y="2"/>
                </a:lnTo>
                <a:lnTo>
                  <a:pt x="6" y="5"/>
                </a:lnTo>
                <a:lnTo>
                  <a:pt x="4" y="8"/>
                </a:lnTo>
                <a:lnTo>
                  <a:pt x="2" y="10"/>
                </a:lnTo>
                <a:lnTo>
                  <a:pt x="2" y="13"/>
                </a:lnTo>
                <a:lnTo>
                  <a:pt x="0" y="16"/>
                </a:lnTo>
                <a:lnTo>
                  <a:pt x="0" y="18"/>
                </a:lnTo>
                <a:lnTo>
                  <a:pt x="0" y="24"/>
                </a:lnTo>
                <a:lnTo>
                  <a:pt x="0" y="26"/>
                </a:lnTo>
                <a:lnTo>
                  <a:pt x="0" y="29"/>
                </a:lnTo>
                <a:lnTo>
                  <a:pt x="2" y="34"/>
                </a:lnTo>
                <a:lnTo>
                  <a:pt x="2" y="37"/>
                </a:lnTo>
                <a:lnTo>
                  <a:pt x="4" y="40"/>
                </a:lnTo>
                <a:lnTo>
                  <a:pt x="6" y="40"/>
                </a:lnTo>
                <a:lnTo>
                  <a:pt x="8" y="42"/>
                </a:lnTo>
                <a:lnTo>
                  <a:pt x="10" y="45"/>
                </a:lnTo>
                <a:lnTo>
                  <a:pt x="14" y="45"/>
                </a:lnTo>
                <a:lnTo>
                  <a:pt x="16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7" name="Freeform 56"/>
          <p:cNvSpPr>
            <a:spLocks/>
          </p:cNvSpPr>
          <p:nvPr/>
        </p:nvSpPr>
        <p:spPr bwMode="auto">
          <a:xfrm>
            <a:off x="6888163" y="1076325"/>
            <a:ext cx="365125" cy="2409825"/>
          </a:xfrm>
          <a:custGeom>
            <a:avLst/>
            <a:gdLst>
              <a:gd name="T0" fmla="*/ 0 w 146"/>
              <a:gd name="T1" fmla="*/ 2147483646 h 804"/>
              <a:gd name="T2" fmla="*/ 2147483646 w 146"/>
              <a:gd name="T3" fmla="*/ 2147483646 h 804"/>
              <a:gd name="T4" fmla="*/ 2147483646 w 146"/>
              <a:gd name="T5" fmla="*/ 2147483646 h 804"/>
              <a:gd name="T6" fmla="*/ 2147483646 w 146"/>
              <a:gd name="T7" fmla="*/ 2147483646 h 804"/>
              <a:gd name="T8" fmla="*/ 2147483646 w 146"/>
              <a:gd name="T9" fmla="*/ 2147483646 h 804"/>
              <a:gd name="T10" fmla="*/ 2147483646 w 146"/>
              <a:gd name="T11" fmla="*/ 2147483646 h 804"/>
              <a:gd name="T12" fmla="*/ 2147483646 w 146"/>
              <a:gd name="T13" fmla="*/ 2147483646 h 804"/>
              <a:gd name="T14" fmla="*/ 2147483646 w 146"/>
              <a:gd name="T15" fmla="*/ 2147483646 h 804"/>
              <a:gd name="T16" fmla="*/ 2147483646 w 146"/>
              <a:gd name="T17" fmla="*/ 2147483646 h 804"/>
              <a:gd name="T18" fmla="*/ 2147483646 w 146"/>
              <a:gd name="T19" fmla="*/ 0 h 804"/>
              <a:gd name="T20" fmla="*/ 2147483646 w 146"/>
              <a:gd name="T21" fmla="*/ 0 h 804"/>
              <a:gd name="T22" fmla="*/ 2147483646 w 146"/>
              <a:gd name="T23" fmla="*/ 0 h 804"/>
              <a:gd name="T24" fmla="*/ 2147483646 w 146"/>
              <a:gd name="T25" fmla="*/ 2147483646 h 804"/>
              <a:gd name="T26" fmla="*/ 2147483646 w 146"/>
              <a:gd name="T27" fmla="*/ 2147483646 h 804"/>
              <a:gd name="T28" fmla="*/ 2147483646 w 146"/>
              <a:gd name="T29" fmla="*/ 2147483646 h 804"/>
              <a:gd name="T30" fmla="*/ 2147483646 w 146"/>
              <a:gd name="T31" fmla="*/ 2147483646 h 804"/>
              <a:gd name="T32" fmla="*/ 2147483646 w 146"/>
              <a:gd name="T33" fmla="*/ 2147483646 h 804"/>
              <a:gd name="T34" fmla="*/ 2147483646 w 146"/>
              <a:gd name="T35" fmla="*/ 2147483646 h 804"/>
              <a:gd name="T36" fmla="*/ 2147483646 w 146"/>
              <a:gd name="T37" fmla="*/ 2147483646 h 804"/>
              <a:gd name="T38" fmla="*/ 2147483646 w 146"/>
              <a:gd name="T39" fmla="*/ 2147483646 h 804"/>
              <a:gd name="T40" fmla="*/ 2147483646 w 146"/>
              <a:gd name="T41" fmla="*/ 2147483646 h 804"/>
              <a:gd name="T42" fmla="*/ 2147483646 w 146"/>
              <a:gd name="T43" fmla="*/ 2147483646 h 804"/>
              <a:gd name="T44" fmla="*/ 2147483646 w 146"/>
              <a:gd name="T45" fmla="*/ 2147483646 h 804"/>
              <a:gd name="T46" fmla="*/ 2147483646 w 146"/>
              <a:gd name="T47" fmla="*/ 2147483646 h 804"/>
              <a:gd name="T48" fmla="*/ 2147483646 w 146"/>
              <a:gd name="T49" fmla="*/ 2147483646 h 804"/>
              <a:gd name="T50" fmla="*/ 2147483646 w 146"/>
              <a:gd name="T51" fmla="*/ 2147483646 h 804"/>
              <a:gd name="T52" fmla="*/ 2147483646 w 146"/>
              <a:gd name="T53" fmla="*/ 2147483646 h 804"/>
              <a:gd name="T54" fmla="*/ 2147483646 w 146"/>
              <a:gd name="T55" fmla="*/ 2147483646 h 804"/>
              <a:gd name="T56" fmla="*/ 2147483646 w 146"/>
              <a:gd name="T57" fmla="*/ 2147483646 h 804"/>
              <a:gd name="T58" fmla="*/ 2147483646 w 146"/>
              <a:gd name="T59" fmla="*/ 2147483646 h 804"/>
              <a:gd name="T60" fmla="*/ 2147483646 w 146"/>
              <a:gd name="T61" fmla="*/ 2147483646 h 804"/>
              <a:gd name="T62" fmla="*/ 2147483646 w 146"/>
              <a:gd name="T63" fmla="*/ 2147483646 h 804"/>
              <a:gd name="T64" fmla="*/ 2147483646 w 146"/>
              <a:gd name="T65" fmla="*/ 2147483646 h 804"/>
              <a:gd name="T66" fmla="*/ 2147483646 w 146"/>
              <a:gd name="T67" fmla="*/ 2147483646 h 804"/>
              <a:gd name="T68" fmla="*/ 2147483646 w 146"/>
              <a:gd name="T69" fmla="*/ 2147483646 h 804"/>
              <a:gd name="T70" fmla="*/ 2147483646 w 146"/>
              <a:gd name="T71" fmla="*/ 2147483646 h 804"/>
              <a:gd name="T72" fmla="*/ 2147483646 w 146"/>
              <a:gd name="T73" fmla="*/ 2147483646 h 804"/>
              <a:gd name="T74" fmla="*/ 2147483646 w 146"/>
              <a:gd name="T75" fmla="*/ 2147483646 h 804"/>
              <a:gd name="T76" fmla="*/ 2147483646 w 146"/>
              <a:gd name="T77" fmla="*/ 2147483646 h 804"/>
              <a:gd name="T78" fmla="*/ 2147483646 w 146"/>
              <a:gd name="T79" fmla="*/ 2147483646 h 804"/>
              <a:gd name="T80" fmla="*/ 2147483646 w 146"/>
              <a:gd name="T81" fmla="*/ 2147483646 h 804"/>
              <a:gd name="T82" fmla="*/ 2147483646 w 146"/>
              <a:gd name="T83" fmla="*/ 2147483646 h 804"/>
              <a:gd name="T84" fmla="*/ 2147483646 w 146"/>
              <a:gd name="T85" fmla="*/ 2147483646 h 804"/>
              <a:gd name="T86" fmla="*/ 2147483646 w 146"/>
              <a:gd name="T87" fmla="*/ 2147483646 h 8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6"/>
              <a:gd name="T133" fmla="*/ 0 h 804"/>
              <a:gd name="T134" fmla="*/ 146 w 146"/>
              <a:gd name="T135" fmla="*/ 804 h 80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6" h="804">
                <a:moveTo>
                  <a:pt x="0" y="99"/>
                </a:moveTo>
                <a:lnTo>
                  <a:pt x="2" y="83"/>
                </a:lnTo>
                <a:lnTo>
                  <a:pt x="6" y="67"/>
                </a:lnTo>
                <a:lnTo>
                  <a:pt x="10" y="53"/>
                </a:lnTo>
                <a:lnTo>
                  <a:pt x="15" y="40"/>
                </a:lnTo>
                <a:lnTo>
                  <a:pt x="23" y="29"/>
                </a:lnTo>
                <a:lnTo>
                  <a:pt x="31" y="18"/>
                </a:lnTo>
                <a:lnTo>
                  <a:pt x="40" y="10"/>
                </a:lnTo>
                <a:lnTo>
                  <a:pt x="50" y="5"/>
                </a:lnTo>
                <a:lnTo>
                  <a:pt x="61" y="0"/>
                </a:lnTo>
                <a:lnTo>
                  <a:pt x="73" y="0"/>
                </a:lnTo>
                <a:lnTo>
                  <a:pt x="84" y="0"/>
                </a:lnTo>
                <a:lnTo>
                  <a:pt x="96" y="5"/>
                </a:lnTo>
                <a:lnTo>
                  <a:pt x="107" y="10"/>
                </a:lnTo>
                <a:lnTo>
                  <a:pt x="115" y="18"/>
                </a:lnTo>
                <a:lnTo>
                  <a:pt x="125" y="29"/>
                </a:lnTo>
                <a:lnTo>
                  <a:pt x="132" y="40"/>
                </a:lnTo>
                <a:lnTo>
                  <a:pt x="138" y="53"/>
                </a:lnTo>
                <a:lnTo>
                  <a:pt x="142" y="67"/>
                </a:lnTo>
                <a:lnTo>
                  <a:pt x="144" y="83"/>
                </a:lnTo>
                <a:lnTo>
                  <a:pt x="146" y="99"/>
                </a:lnTo>
                <a:lnTo>
                  <a:pt x="146" y="702"/>
                </a:lnTo>
                <a:lnTo>
                  <a:pt x="144" y="718"/>
                </a:lnTo>
                <a:lnTo>
                  <a:pt x="142" y="734"/>
                </a:lnTo>
                <a:lnTo>
                  <a:pt x="138" y="747"/>
                </a:lnTo>
                <a:lnTo>
                  <a:pt x="132" y="761"/>
                </a:lnTo>
                <a:lnTo>
                  <a:pt x="125" y="774"/>
                </a:lnTo>
                <a:lnTo>
                  <a:pt x="115" y="785"/>
                </a:lnTo>
                <a:lnTo>
                  <a:pt x="107" y="793"/>
                </a:lnTo>
                <a:lnTo>
                  <a:pt x="96" y="798"/>
                </a:lnTo>
                <a:lnTo>
                  <a:pt x="84" y="801"/>
                </a:lnTo>
                <a:lnTo>
                  <a:pt x="73" y="804"/>
                </a:lnTo>
                <a:lnTo>
                  <a:pt x="61" y="801"/>
                </a:lnTo>
                <a:lnTo>
                  <a:pt x="50" y="798"/>
                </a:lnTo>
                <a:lnTo>
                  <a:pt x="40" y="793"/>
                </a:lnTo>
                <a:lnTo>
                  <a:pt x="31" y="785"/>
                </a:lnTo>
                <a:lnTo>
                  <a:pt x="23" y="774"/>
                </a:lnTo>
                <a:lnTo>
                  <a:pt x="15" y="761"/>
                </a:lnTo>
                <a:lnTo>
                  <a:pt x="10" y="747"/>
                </a:lnTo>
                <a:lnTo>
                  <a:pt x="6" y="734"/>
                </a:lnTo>
                <a:lnTo>
                  <a:pt x="2" y="718"/>
                </a:lnTo>
                <a:lnTo>
                  <a:pt x="2" y="702"/>
                </a:lnTo>
                <a:lnTo>
                  <a:pt x="2" y="99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8" name="Freeform 57"/>
          <p:cNvSpPr>
            <a:spLocks/>
          </p:cNvSpPr>
          <p:nvPr/>
        </p:nvSpPr>
        <p:spPr bwMode="auto">
          <a:xfrm>
            <a:off x="6888163" y="3687763"/>
            <a:ext cx="365125" cy="2411412"/>
          </a:xfrm>
          <a:custGeom>
            <a:avLst/>
            <a:gdLst>
              <a:gd name="T0" fmla="*/ 0 w 146"/>
              <a:gd name="T1" fmla="*/ 2147483646 h 804"/>
              <a:gd name="T2" fmla="*/ 2147483646 w 146"/>
              <a:gd name="T3" fmla="*/ 2147483646 h 804"/>
              <a:gd name="T4" fmla="*/ 2147483646 w 146"/>
              <a:gd name="T5" fmla="*/ 2147483646 h 804"/>
              <a:gd name="T6" fmla="*/ 2147483646 w 146"/>
              <a:gd name="T7" fmla="*/ 2147483646 h 804"/>
              <a:gd name="T8" fmla="*/ 2147483646 w 146"/>
              <a:gd name="T9" fmla="*/ 2147483646 h 804"/>
              <a:gd name="T10" fmla="*/ 2147483646 w 146"/>
              <a:gd name="T11" fmla="*/ 2147483646 h 804"/>
              <a:gd name="T12" fmla="*/ 2147483646 w 146"/>
              <a:gd name="T13" fmla="*/ 2147483646 h 804"/>
              <a:gd name="T14" fmla="*/ 2147483646 w 146"/>
              <a:gd name="T15" fmla="*/ 2147483646 h 804"/>
              <a:gd name="T16" fmla="*/ 2147483646 w 146"/>
              <a:gd name="T17" fmla="*/ 2147483646 h 804"/>
              <a:gd name="T18" fmla="*/ 2147483646 w 146"/>
              <a:gd name="T19" fmla="*/ 0 h 804"/>
              <a:gd name="T20" fmla="*/ 2147483646 w 146"/>
              <a:gd name="T21" fmla="*/ 0 h 804"/>
              <a:gd name="T22" fmla="*/ 2147483646 w 146"/>
              <a:gd name="T23" fmla="*/ 0 h 804"/>
              <a:gd name="T24" fmla="*/ 2147483646 w 146"/>
              <a:gd name="T25" fmla="*/ 2147483646 h 804"/>
              <a:gd name="T26" fmla="*/ 2147483646 w 146"/>
              <a:gd name="T27" fmla="*/ 2147483646 h 804"/>
              <a:gd name="T28" fmla="*/ 2147483646 w 146"/>
              <a:gd name="T29" fmla="*/ 2147483646 h 804"/>
              <a:gd name="T30" fmla="*/ 2147483646 w 146"/>
              <a:gd name="T31" fmla="*/ 2147483646 h 804"/>
              <a:gd name="T32" fmla="*/ 2147483646 w 146"/>
              <a:gd name="T33" fmla="*/ 2147483646 h 804"/>
              <a:gd name="T34" fmla="*/ 2147483646 w 146"/>
              <a:gd name="T35" fmla="*/ 2147483646 h 804"/>
              <a:gd name="T36" fmla="*/ 2147483646 w 146"/>
              <a:gd name="T37" fmla="*/ 2147483646 h 804"/>
              <a:gd name="T38" fmla="*/ 2147483646 w 146"/>
              <a:gd name="T39" fmla="*/ 2147483646 h 804"/>
              <a:gd name="T40" fmla="*/ 2147483646 w 146"/>
              <a:gd name="T41" fmla="*/ 2147483646 h 804"/>
              <a:gd name="T42" fmla="*/ 2147483646 w 146"/>
              <a:gd name="T43" fmla="*/ 2147483646 h 804"/>
              <a:gd name="T44" fmla="*/ 2147483646 w 146"/>
              <a:gd name="T45" fmla="*/ 2147483646 h 804"/>
              <a:gd name="T46" fmla="*/ 2147483646 w 146"/>
              <a:gd name="T47" fmla="*/ 2147483646 h 804"/>
              <a:gd name="T48" fmla="*/ 2147483646 w 146"/>
              <a:gd name="T49" fmla="*/ 2147483646 h 804"/>
              <a:gd name="T50" fmla="*/ 2147483646 w 146"/>
              <a:gd name="T51" fmla="*/ 2147483646 h 804"/>
              <a:gd name="T52" fmla="*/ 2147483646 w 146"/>
              <a:gd name="T53" fmla="*/ 2147483646 h 804"/>
              <a:gd name="T54" fmla="*/ 2147483646 w 146"/>
              <a:gd name="T55" fmla="*/ 2147483646 h 804"/>
              <a:gd name="T56" fmla="*/ 2147483646 w 146"/>
              <a:gd name="T57" fmla="*/ 2147483646 h 804"/>
              <a:gd name="T58" fmla="*/ 2147483646 w 146"/>
              <a:gd name="T59" fmla="*/ 2147483646 h 804"/>
              <a:gd name="T60" fmla="*/ 2147483646 w 146"/>
              <a:gd name="T61" fmla="*/ 2147483646 h 804"/>
              <a:gd name="T62" fmla="*/ 2147483646 w 146"/>
              <a:gd name="T63" fmla="*/ 2147483646 h 804"/>
              <a:gd name="T64" fmla="*/ 2147483646 w 146"/>
              <a:gd name="T65" fmla="*/ 2147483646 h 804"/>
              <a:gd name="T66" fmla="*/ 2147483646 w 146"/>
              <a:gd name="T67" fmla="*/ 2147483646 h 804"/>
              <a:gd name="T68" fmla="*/ 2147483646 w 146"/>
              <a:gd name="T69" fmla="*/ 2147483646 h 804"/>
              <a:gd name="T70" fmla="*/ 2147483646 w 146"/>
              <a:gd name="T71" fmla="*/ 2147483646 h 804"/>
              <a:gd name="T72" fmla="*/ 2147483646 w 146"/>
              <a:gd name="T73" fmla="*/ 2147483646 h 804"/>
              <a:gd name="T74" fmla="*/ 2147483646 w 146"/>
              <a:gd name="T75" fmla="*/ 2147483646 h 804"/>
              <a:gd name="T76" fmla="*/ 2147483646 w 146"/>
              <a:gd name="T77" fmla="*/ 2147483646 h 804"/>
              <a:gd name="T78" fmla="*/ 2147483646 w 146"/>
              <a:gd name="T79" fmla="*/ 2147483646 h 804"/>
              <a:gd name="T80" fmla="*/ 2147483646 w 146"/>
              <a:gd name="T81" fmla="*/ 2147483646 h 804"/>
              <a:gd name="T82" fmla="*/ 2147483646 w 146"/>
              <a:gd name="T83" fmla="*/ 2147483646 h 804"/>
              <a:gd name="T84" fmla="*/ 2147483646 w 146"/>
              <a:gd name="T85" fmla="*/ 2147483646 h 804"/>
              <a:gd name="T86" fmla="*/ 2147483646 w 146"/>
              <a:gd name="T87" fmla="*/ 2147483646 h 8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6"/>
              <a:gd name="T133" fmla="*/ 0 h 804"/>
              <a:gd name="T134" fmla="*/ 146 w 146"/>
              <a:gd name="T135" fmla="*/ 804 h 80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6" h="804">
                <a:moveTo>
                  <a:pt x="0" y="99"/>
                </a:moveTo>
                <a:lnTo>
                  <a:pt x="2" y="83"/>
                </a:lnTo>
                <a:lnTo>
                  <a:pt x="6" y="67"/>
                </a:lnTo>
                <a:lnTo>
                  <a:pt x="10" y="53"/>
                </a:lnTo>
                <a:lnTo>
                  <a:pt x="15" y="40"/>
                </a:lnTo>
                <a:lnTo>
                  <a:pt x="23" y="29"/>
                </a:lnTo>
                <a:lnTo>
                  <a:pt x="31" y="18"/>
                </a:lnTo>
                <a:lnTo>
                  <a:pt x="40" y="10"/>
                </a:lnTo>
                <a:lnTo>
                  <a:pt x="50" y="5"/>
                </a:lnTo>
                <a:lnTo>
                  <a:pt x="61" y="0"/>
                </a:lnTo>
                <a:lnTo>
                  <a:pt x="73" y="0"/>
                </a:lnTo>
                <a:lnTo>
                  <a:pt x="84" y="0"/>
                </a:lnTo>
                <a:lnTo>
                  <a:pt x="96" y="5"/>
                </a:lnTo>
                <a:lnTo>
                  <a:pt x="107" y="10"/>
                </a:lnTo>
                <a:lnTo>
                  <a:pt x="115" y="18"/>
                </a:lnTo>
                <a:lnTo>
                  <a:pt x="125" y="29"/>
                </a:lnTo>
                <a:lnTo>
                  <a:pt x="132" y="40"/>
                </a:lnTo>
                <a:lnTo>
                  <a:pt x="138" y="53"/>
                </a:lnTo>
                <a:lnTo>
                  <a:pt x="142" y="67"/>
                </a:lnTo>
                <a:lnTo>
                  <a:pt x="144" y="83"/>
                </a:lnTo>
                <a:lnTo>
                  <a:pt x="146" y="99"/>
                </a:lnTo>
                <a:lnTo>
                  <a:pt x="146" y="702"/>
                </a:lnTo>
                <a:lnTo>
                  <a:pt x="144" y="718"/>
                </a:lnTo>
                <a:lnTo>
                  <a:pt x="142" y="734"/>
                </a:lnTo>
                <a:lnTo>
                  <a:pt x="138" y="747"/>
                </a:lnTo>
                <a:lnTo>
                  <a:pt x="132" y="761"/>
                </a:lnTo>
                <a:lnTo>
                  <a:pt x="125" y="774"/>
                </a:lnTo>
                <a:lnTo>
                  <a:pt x="115" y="785"/>
                </a:lnTo>
                <a:lnTo>
                  <a:pt x="107" y="793"/>
                </a:lnTo>
                <a:lnTo>
                  <a:pt x="96" y="798"/>
                </a:lnTo>
                <a:lnTo>
                  <a:pt x="84" y="801"/>
                </a:lnTo>
                <a:lnTo>
                  <a:pt x="73" y="804"/>
                </a:lnTo>
                <a:lnTo>
                  <a:pt x="61" y="801"/>
                </a:lnTo>
                <a:lnTo>
                  <a:pt x="50" y="798"/>
                </a:lnTo>
                <a:lnTo>
                  <a:pt x="40" y="793"/>
                </a:lnTo>
                <a:lnTo>
                  <a:pt x="31" y="785"/>
                </a:lnTo>
                <a:lnTo>
                  <a:pt x="23" y="774"/>
                </a:lnTo>
                <a:lnTo>
                  <a:pt x="15" y="761"/>
                </a:lnTo>
                <a:lnTo>
                  <a:pt x="10" y="747"/>
                </a:lnTo>
                <a:lnTo>
                  <a:pt x="6" y="734"/>
                </a:lnTo>
                <a:lnTo>
                  <a:pt x="2" y="718"/>
                </a:lnTo>
                <a:lnTo>
                  <a:pt x="2" y="702"/>
                </a:lnTo>
                <a:lnTo>
                  <a:pt x="2" y="99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9" name="Line 58"/>
          <p:cNvSpPr>
            <a:spLocks noChangeShapeType="1"/>
          </p:cNvSpPr>
          <p:nvPr/>
        </p:nvSpPr>
        <p:spPr bwMode="auto">
          <a:xfrm>
            <a:off x="5824538" y="1376363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0" name="Line 59"/>
          <p:cNvSpPr>
            <a:spLocks noChangeShapeType="1"/>
          </p:cNvSpPr>
          <p:nvPr/>
        </p:nvSpPr>
        <p:spPr bwMode="auto">
          <a:xfrm>
            <a:off x="5824538" y="1878013"/>
            <a:ext cx="104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1" name="Line 60"/>
          <p:cNvSpPr>
            <a:spLocks noChangeShapeType="1"/>
          </p:cNvSpPr>
          <p:nvPr/>
        </p:nvSpPr>
        <p:spPr bwMode="auto">
          <a:xfrm>
            <a:off x="5824538" y="2784475"/>
            <a:ext cx="104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2" name="Line 61"/>
          <p:cNvSpPr>
            <a:spLocks noChangeShapeType="1"/>
          </p:cNvSpPr>
          <p:nvPr/>
        </p:nvSpPr>
        <p:spPr bwMode="auto">
          <a:xfrm>
            <a:off x="5845175" y="3184525"/>
            <a:ext cx="1042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3" name="Line 62"/>
          <p:cNvSpPr>
            <a:spLocks noChangeShapeType="1"/>
          </p:cNvSpPr>
          <p:nvPr/>
        </p:nvSpPr>
        <p:spPr bwMode="auto">
          <a:xfrm flipH="1">
            <a:off x="6642100" y="1376363"/>
            <a:ext cx="0" cy="267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4" name="Line 63"/>
          <p:cNvSpPr>
            <a:spLocks noChangeShapeType="1"/>
          </p:cNvSpPr>
          <p:nvPr/>
        </p:nvSpPr>
        <p:spPr bwMode="auto">
          <a:xfrm>
            <a:off x="6459538" y="1878013"/>
            <a:ext cx="0" cy="263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5" name="Line 64"/>
          <p:cNvSpPr>
            <a:spLocks noChangeShapeType="1"/>
          </p:cNvSpPr>
          <p:nvPr/>
        </p:nvSpPr>
        <p:spPr bwMode="auto">
          <a:xfrm>
            <a:off x="5907088" y="3184525"/>
            <a:ext cx="0" cy="266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6" name="Line 65"/>
          <p:cNvSpPr>
            <a:spLocks noChangeShapeType="1"/>
          </p:cNvSpPr>
          <p:nvPr/>
        </p:nvSpPr>
        <p:spPr bwMode="auto">
          <a:xfrm flipH="1">
            <a:off x="6091238" y="2784475"/>
            <a:ext cx="0" cy="264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7" name="Line 66"/>
          <p:cNvSpPr>
            <a:spLocks noChangeShapeType="1"/>
          </p:cNvSpPr>
          <p:nvPr/>
        </p:nvSpPr>
        <p:spPr bwMode="auto">
          <a:xfrm flipV="1">
            <a:off x="6642100" y="4038600"/>
            <a:ext cx="26511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8" name="Line 67"/>
          <p:cNvSpPr>
            <a:spLocks noChangeShapeType="1"/>
          </p:cNvSpPr>
          <p:nvPr/>
        </p:nvSpPr>
        <p:spPr bwMode="auto">
          <a:xfrm>
            <a:off x="6454775" y="4506913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9" name="Line 68"/>
          <p:cNvSpPr>
            <a:spLocks noChangeShapeType="1"/>
          </p:cNvSpPr>
          <p:nvPr/>
        </p:nvSpPr>
        <p:spPr bwMode="auto">
          <a:xfrm flipV="1">
            <a:off x="5907088" y="5846763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0" name="Line 69"/>
          <p:cNvSpPr>
            <a:spLocks noChangeShapeType="1"/>
          </p:cNvSpPr>
          <p:nvPr/>
        </p:nvSpPr>
        <p:spPr bwMode="auto">
          <a:xfrm>
            <a:off x="6091238" y="5429250"/>
            <a:ext cx="815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1" name="Rectangle 70"/>
          <p:cNvSpPr>
            <a:spLocks noChangeArrowheads="1"/>
          </p:cNvSpPr>
          <p:nvPr/>
        </p:nvSpPr>
        <p:spPr bwMode="auto">
          <a:xfrm>
            <a:off x="6983413" y="4306888"/>
            <a:ext cx="215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6932" name="Rectangle 71"/>
          <p:cNvSpPr>
            <a:spLocks noChangeArrowheads="1"/>
          </p:cNvSpPr>
          <p:nvPr/>
        </p:nvSpPr>
        <p:spPr bwMode="auto">
          <a:xfrm>
            <a:off x="7004050" y="52943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6933" name="Rectangle 72"/>
          <p:cNvSpPr>
            <a:spLocks noChangeArrowheads="1"/>
          </p:cNvSpPr>
          <p:nvPr/>
        </p:nvSpPr>
        <p:spPr bwMode="auto">
          <a:xfrm>
            <a:off x="7004050" y="480853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6934" name="Text Box 73"/>
          <p:cNvSpPr txBox="1">
            <a:spLocks noChangeArrowheads="1"/>
          </p:cNvSpPr>
          <p:nvPr/>
        </p:nvSpPr>
        <p:spPr bwMode="auto">
          <a:xfrm>
            <a:off x="4735513" y="1204913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</a:rPr>
              <a:t>Register 0</a:t>
            </a:r>
          </a:p>
        </p:txBody>
      </p:sp>
      <p:sp>
        <p:nvSpPr>
          <p:cNvPr id="36935" name="Text Box 74"/>
          <p:cNvSpPr txBox="1">
            <a:spLocks noChangeArrowheads="1"/>
          </p:cNvSpPr>
          <p:nvPr/>
        </p:nvSpPr>
        <p:spPr bwMode="auto">
          <a:xfrm>
            <a:off x="4735513" y="1660525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</a:rPr>
              <a:t>Register 1</a:t>
            </a:r>
          </a:p>
        </p:txBody>
      </p:sp>
      <p:sp>
        <p:nvSpPr>
          <p:cNvPr id="36936" name="Text Box 75"/>
          <p:cNvSpPr txBox="1">
            <a:spLocks noChangeArrowheads="1"/>
          </p:cNvSpPr>
          <p:nvPr/>
        </p:nvSpPr>
        <p:spPr bwMode="auto">
          <a:xfrm>
            <a:off x="4705350" y="259556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</a:rPr>
              <a:t>Register 30</a:t>
            </a:r>
          </a:p>
        </p:txBody>
      </p:sp>
      <p:sp>
        <p:nvSpPr>
          <p:cNvPr id="36937" name="Text Box 76"/>
          <p:cNvSpPr txBox="1">
            <a:spLocks noChangeArrowheads="1"/>
          </p:cNvSpPr>
          <p:nvPr/>
        </p:nvSpPr>
        <p:spPr bwMode="auto">
          <a:xfrm>
            <a:off x="4705350" y="302736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latin typeface="Times New Roman" panose="02020603050405020304" pitchFamily="18" charset="0"/>
              </a:rPr>
              <a:t>Register 31</a:t>
            </a:r>
          </a:p>
        </p:txBody>
      </p:sp>
      <p:sp>
        <p:nvSpPr>
          <p:cNvPr id="36938" name="Text Box 77"/>
          <p:cNvSpPr txBox="1">
            <a:spLocks noChangeArrowheads="1"/>
          </p:cNvSpPr>
          <p:nvPr/>
        </p:nvSpPr>
        <p:spPr bwMode="auto">
          <a:xfrm>
            <a:off x="1912938" y="569913"/>
            <a:ext cx="18018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Write Enable</a:t>
            </a:r>
          </a:p>
        </p:txBody>
      </p:sp>
      <p:sp>
        <p:nvSpPr>
          <p:cNvPr id="36939" name="Line 78"/>
          <p:cNvSpPr>
            <a:spLocks noChangeShapeType="1"/>
          </p:cNvSpPr>
          <p:nvPr/>
        </p:nvSpPr>
        <p:spPr bwMode="auto">
          <a:xfrm>
            <a:off x="3700463" y="642938"/>
            <a:ext cx="0" cy="23653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0" name="Line 79"/>
          <p:cNvSpPr>
            <a:spLocks noChangeShapeType="1"/>
          </p:cNvSpPr>
          <p:nvPr/>
        </p:nvSpPr>
        <p:spPr bwMode="auto">
          <a:xfrm flipH="1">
            <a:off x="3700463" y="3008313"/>
            <a:ext cx="184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1" name="Text Box 80"/>
          <p:cNvSpPr txBox="1">
            <a:spLocks noChangeArrowheads="1"/>
          </p:cNvSpPr>
          <p:nvPr/>
        </p:nvSpPr>
        <p:spPr bwMode="auto">
          <a:xfrm>
            <a:off x="425450" y="1558925"/>
            <a:ext cx="496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6942" name="Text Box 81"/>
          <p:cNvSpPr txBox="1">
            <a:spLocks noChangeArrowheads="1"/>
          </p:cNvSpPr>
          <p:nvPr/>
        </p:nvSpPr>
        <p:spPr bwMode="auto">
          <a:xfrm>
            <a:off x="1598613" y="1397000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32-</a:t>
            </a:r>
            <a:r>
              <a:rPr lang="en-US" altLang="zh-CN" b="1">
                <a:latin typeface="Times New Roman" panose="02020603050405020304" pitchFamily="18" charset="0"/>
              </a:rPr>
              <a:t>to-1</a:t>
            </a: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Decoder</a:t>
            </a:r>
          </a:p>
        </p:txBody>
      </p:sp>
      <p:sp>
        <p:nvSpPr>
          <p:cNvPr id="36943" name="Line 82"/>
          <p:cNvSpPr>
            <a:spLocks noChangeShapeType="1"/>
          </p:cNvSpPr>
          <p:nvPr/>
        </p:nvSpPr>
        <p:spPr bwMode="auto">
          <a:xfrm>
            <a:off x="1012825" y="173355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944" name="Group 83"/>
          <p:cNvGrpSpPr>
            <a:grpSpLocks/>
          </p:cNvGrpSpPr>
          <p:nvPr/>
        </p:nvGrpSpPr>
        <p:grpSpPr bwMode="auto">
          <a:xfrm>
            <a:off x="6119813" y="2225675"/>
            <a:ext cx="26987" cy="157163"/>
            <a:chOff x="1238" y="2071"/>
            <a:chExt cx="11" cy="75"/>
          </a:xfrm>
        </p:grpSpPr>
        <p:sp>
          <p:nvSpPr>
            <p:cNvPr id="36998" name="Freeform 84"/>
            <p:cNvSpPr>
              <a:spLocks/>
            </p:cNvSpPr>
            <p:nvPr/>
          </p:nvSpPr>
          <p:spPr bwMode="auto">
            <a:xfrm>
              <a:off x="1238" y="2104"/>
              <a:ext cx="11" cy="9"/>
            </a:xfrm>
            <a:custGeom>
              <a:avLst/>
              <a:gdLst>
                <a:gd name="T0" fmla="*/ 11 w 11"/>
                <a:gd name="T1" fmla="*/ 3 h 9"/>
                <a:gd name="T2" fmla="*/ 11 w 11"/>
                <a:gd name="T3" fmla="*/ 3 h 9"/>
                <a:gd name="T4" fmla="*/ 11 w 11"/>
                <a:gd name="T5" fmla="*/ 3 h 9"/>
                <a:gd name="T6" fmla="*/ 11 w 11"/>
                <a:gd name="T7" fmla="*/ 1 h 9"/>
                <a:gd name="T8" fmla="*/ 9 w 11"/>
                <a:gd name="T9" fmla="*/ 1 h 9"/>
                <a:gd name="T10" fmla="*/ 9 w 11"/>
                <a:gd name="T11" fmla="*/ 0 h 9"/>
                <a:gd name="T12" fmla="*/ 9 w 11"/>
                <a:gd name="T13" fmla="*/ 0 h 9"/>
                <a:gd name="T14" fmla="*/ 7 w 11"/>
                <a:gd name="T15" fmla="*/ 0 h 9"/>
                <a:gd name="T16" fmla="*/ 7 w 11"/>
                <a:gd name="T17" fmla="*/ 0 h 9"/>
                <a:gd name="T18" fmla="*/ 5 w 11"/>
                <a:gd name="T19" fmla="*/ 0 h 9"/>
                <a:gd name="T20" fmla="*/ 5 w 11"/>
                <a:gd name="T21" fmla="*/ 0 h 9"/>
                <a:gd name="T22" fmla="*/ 3 w 11"/>
                <a:gd name="T23" fmla="*/ 0 h 9"/>
                <a:gd name="T24" fmla="*/ 3 w 11"/>
                <a:gd name="T25" fmla="*/ 0 h 9"/>
                <a:gd name="T26" fmla="*/ 3 w 11"/>
                <a:gd name="T27" fmla="*/ 0 h 9"/>
                <a:gd name="T28" fmla="*/ 1 w 11"/>
                <a:gd name="T29" fmla="*/ 0 h 9"/>
                <a:gd name="T30" fmla="*/ 1 w 11"/>
                <a:gd name="T31" fmla="*/ 0 h 9"/>
                <a:gd name="T32" fmla="*/ 0 w 11"/>
                <a:gd name="T33" fmla="*/ 1 h 9"/>
                <a:gd name="T34" fmla="*/ 0 w 11"/>
                <a:gd name="T35" fmla="*/ 1 h 9"/>
                <a:gd name="T36" fmla="*/ 0 w 11"/>
                <a:gd name="T37" fmla="*/ 3 h 9"/>
                <a:gd name="T38" fmla="*/ 0 w 11"/>
                <a:gd name="T39" fmla="*/ 3 h 9"/>
                <a:gd name="T40" fmla="*/ 0 w 11"/>
                <a:gd name="T41" fmla="*/ 4 h 9"/>
                <a:gd name="T42" fmla="*/ 0 w 11"/>
                <a:gd name="T43" fmla="*/ 4 h 9"/>
                <a:gd name="T44" fmla="*/ 0 w 11"/>
                <a:gd name="T45" fmla="*/ 6 h 9"/>
                <a:gd name="T46" fmla="*/ 0 w 11"/>
                <a:gd name="T47" fmla="*/ 6 h 9"/>
                <a:gd name="T48" fmla="*/ 0 w 11"/>
                <a:gd name="T49" fmla="*/ 6 h 9"/>
                <a:gd name="T50" fmla="*/ 1 w 11"/>
                <a:gd name="T51" fmla="*/ 8 h 9"/>
                <a:gd name="T52" fmla="*/ 1 w 11"/>
                <a:gd name="T53" fmla="*/ 8 h 9"/>
                <a:gd name="T54" fmla="*/ 3 w 11"/>
                <a:gd name="T55" fmla="*/ 8 h 9"/>
                <a:gd name="T56" fmla="*/ 3 w 11"/>
                <a:gd name="T57" fmla="*/ 9 h 9"/>
                <a:gd name="T58" fmla="*/ 3 w 11"/>
                <a:gd name="T59" fmla="*/ 9 h 9"/>
                <a:gd name="T60" fmla="*/ 5 w 11"/>
                <a:gd name="T61" fmla="*/ 9 h 9"/>
                <a:gd name="T62" fmla="*/ 5 w 11"/>
                <a:gd name="T63" fmla="*/ 9 h 9"/>
                <a:gd name="T64" fmla="*/ 7 w 11"/>
                <a:gd name="T65" fmla="*/ 9 h 9"/>
                <a:gd name="T66" fmla="*/ 7 w 11"/>
                <a:gd name="T67" fmla="*/ 8 h 9"/>
                <a:gd name="T68" fmla="*/ 9 w 11"/>
                <a:gd name="T69" fmla="*/ 8 h 9"/>
                <a:gd name="T70" fmla="*/ 9 w 11"/>
                <a:gd name="T71" fmla="*/ 8 h 9"/>
                <a:gd name="T72" fmla="*/ 9 w 11"/>
                <a:gd name="T73" fmla="*/ 6 h 9"/>
                <a:gd name="T74" fmla="*/ 11 w 11"/>
                <a:gd name="T75" fmla="*/ 6 h 9"/>
                <a:gd name="T76" fmla="*/ 11 w 11"/>
                <a:gd name="T77" fmla="*/ 6 h 9"/>
                <a:gd name="T78" fmla="*/ 11 w 11"/>
                <a:gd name="T79" fmla="*/ 4 h 9"/>
                <a:gd name="T80" fmla="*/ 11 w 11"/>
                <a:gd name="T81" fmla="*/ 4 h 9"/>
                <a:gd name="T82" fmla="*/ 11 w 11"/>
                <a:gd name="T83" fmla="*/ 4 h 9"/>
                <a:gd name="T84" fmla="*/ 11 w 11"/>
                <a:gd name="T85" fmla="*/ 3 h 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"/>
                <a:gd name="T130" fmla="*/ 0 h 9"/>
                <a:gd name="T131" fmla="*/ 11 w 11"/>
                <a:gd name="T132" fmla="*/ 9 h 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" h="9">
                  <a:moveTo>
                    <a:pt x="11" y="3"/>
                  </a:moveTo>
                  <a:lnTo>
                    <a:pt x="11" y="3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9" name="Freeform 85"/>
            <p:cNvSpPr>
              <a:spLocks/>
            </p:cNvSpPr>
            <p:nvPr/>
          </p:nvSpPr>
          <p:spPr bwMode="auto">
            <a:xfrm>
              <a:off x="1238" y="2071"/>
              <a:ext cx="11" cy="10"/>
            </a:xfrm>
            <a:custGeom>
              <a:avLst/>
              <a:gdLst>
                <a:gd name="T0" fmla="*/ 11 w 11"/>
                <a:gd name="T1" fmla="*/ 3 h 10"/>
                <a:gd name="T2" fmla="*/ 11 w 11"/>
                <a:gd name="T3" fmla="*/ 3 h 10"/>
                <a:gd name="T4" fmla="*/ 11 w 11"/>
                <a:gd name="T5" fmla="*/ 3 h 10"/>
                <a:gd name="T6" fmla="*/ 11 w 11"/>
                <a:gd name="T7" fmla="*/ 2 h 10"/>
                <a:gd name="T8" fmla="*/ 9 w 11"/>
                <a:gd name="T9" fmla="*/ 2 h 10"/>
                <a:gd name="T10" fmla="*/ 9 w 11"/>
                <a:gd name="T11" fmla="*/ 2 h 10"/>
                <a:gd name="T12" fmla="*/ 9 w 11"/>
                <a:gd name="T13" fmla="*/ 0 h 10"/>
                <a:gd name="T14" fmla="*/ 7 w 11"/>
                <a:gd name="T15" fmla="*/ 0 h 10"/>
                <a:gd name="T16" fmla="*/ 7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3 w 11"/>
                <a:gd name="T23" fmla="*/ 0 h 10"/>
                <a:gd name="T24" fmla="*/ 3 w 11"/>
                <a:gd name="T25" fmla="*/ 0 h 10"/>
                <a:gd name="T26" fmla="*/ 3 w 11"/>
                <a:gd name="T27" fmla="*/ 0 h 10"/>
                <a:gd name="T28" fmla="*/ 1 w 11"/>
                <a:gd name="T29" fmla="*/ 0 h 10"/>
                <a:gd name="T30" fmla="*/ 1 w 11"/>
                <a:gd name="T31" fmla="*/ 2 h 10"/>
                <a:gd name="T32" fmla="*/ 0 w 11"/>
                <a:gd name="T33" fmla="*/ 2 h 10"/>
                <a:gd name="T34" fmla="*/ 0 w 11"/>
                <a:gd name="T35" fmla="*/ 2 h 10"/>
                <a:gd name="T36" fmla="*/ 0 w 11"/>
                <a:gd name="T37" fmla="*/ 3 h 10"/>
                <a:gd name="T38" fmla="*/ 0 w 11"/>
                <a:gd name="T39" fmla="*/ 3 h 10"/>
                <a:gd name="T40" fmla="*/ 0 w 11"/>
                <a:gd name="T41" fmla="*/ 5 h 10"/>
                <a:gd name="T42" fmla="*/ 0 w 11"/>
                <a:gd name="T43" fmla="*/ 5 h 10"/>
                <a:gd name="T44" fmla="*/ 0 w 11"/>
                <a:gd name="T45" fmla="*/ 7 h 10"/>
                <a:gd name="T46" fmla="*/ 0 w 11"/>
                <a:gd name="T47" fmla="*/ 7 h 10"/>
                <a:gd name="T48" fmla="*/ 0 w 11"/>
                <a:gd name="T49" fmla="*/ 8 h 10"/>
                <a:gd name="T50" fmla="*/ 1 w 11"/>
                <a:gd name="T51" fmla="*/ 8 h 10"/>
                <a:gd name="T52" fmla="*/ 1 w 11"/>
                <a:gd name="T53" fmla="*/ 8 h 10"/>
                <a:gd name="T54" fmla="*/ 3 w 11"/>
                <a:gd name="T55" fmla="*/ 10 h 10"/>
                <a:gd name="T56" fmla="*/ 3 w 11"/>
                <a:gd name="T57" fmla="*/ 10 h 10"/>
                <a:gd name="T58" fmla="*/ 3 w 11"/>
                <a:gd name="T59" fmla="*/ 10 h 10"/>
                <a:gd name="T60" fmla="*/ 5 w 11"/>
                <a:gd name="T61" fmla="*/ 10 h 10"/>
                <a:gd name="T62" fmla="*/ 5 w 11"/>
                <a:gd name="T63" fmla="*/ 10 h 10"/>
                <a:gd name="T64" fmla="*/ 7 w 11"/>
                <a:gd name="T65" fmla="*/ 10 h 10"/>
                <a:gd name="T66" fmla="*/ 7 w 11"/>
                <a:gd name="T67" fmla="*/ 10 h 10"/>
                <a:gd name="T68" fmla="*/ 9 w 11"/>
                <a:gd name="T69" fmla="*/ 8 h 10"/>
                <a:gd name="T70" fmla="*/ 9 w 11"/>
                <a:gd name="T71" fmla="*/ 8 h 10"/>
                <a:gd name="T72" fmla="*/ 9 w 11"/>
                <a:gd name="T73" fmla="*/ 8 h 10"/>
                <a:gd name="T74" fmla="*/ 11 w 11"/>
                <a:gd name="T75" fmla="*/ 7 h 10"/>
                <a:gd name="T76" fmla="*/ 11 w 11"/>
                <a:gd name="T77" fmla="*/ 7 h 10"/>
                <a:gd name="T78" fmla="*/ 11 w 11"/>
                <a:gd name="T79" fmla="*/ 5 h 10"/>
                <a:gd name="T80" fmla="*/ 11 w 11"/>
                <a:gd name="T81" fmla="*/ 5 h 10"/>
                <a:gd name="T82" fmla="*/ 11 w 11"/>
                <a:gd name="T83" fmla="*/ 5 h 10"/>
                <a:gd name="T84" fmla="*/ 11 w 11"/>
                <a:gd name="T85" fmla="*/ 3 h 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"/>
                <a:gd name="T130" fmla="*/ 0 h 10"/>
                <a:gd name="T131" fmla="*/ 11 w 11"/>
                <a:gd name="T132" fmla="*/ 10 h 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" h="10">
                  <a:moveTo>
                    <a:pt x="11" y="3"/>
                  </a:moveTo>
                  <a:lnTo>
                    <a:pt x="11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0" name="Freeform 86"/>
            <p:cNvSpPr>
              <a:spLocks/>
            </p:cNvSpPr>
            <p:nvPr/>
          </p:nvSpPr>
          <p:spPr bwMode="auto">
            <a:xfrm>
              <a:off x="1238" y="2135"/>
              <a:ext cx="11" cy="11"/>
            </a:xfrm>
            <a:custGeom>
              <a:avLst/>
              <a:gdLst>
                <a:gd name="T0" fmla="*/ 11 w 11"/>
                <a:gd name="T1" fmla="*/ 4 h 11"/>
                <a:gd name="T2" fmla="*/ 11 w 11"/>
                <a:gd name="T3" fmla="*/ 4 h 11"/>
                <a:gd name="T4" fmla="*/ 11 w 11"/>
                <a:gd name="T5" fmla="*/ 3 h 11"/>
                <a:gd name="T6" fmla="*/ 11 w 11"/>
                <a:gd name="T7" fmla="*/ 3 h 11"/>
                <a:gd name="T8" fmla="*/ 9 w 11"/>
                <a:gd name="T9" fmla="*/ 3 h 11"/>
                <a:gd name="T10" fmla="*/ 9 w 11"/>
                <a:gd name="T11" fmla="*/ 1 h 11"/>
                <a:gd name="T12" fmla="*/ 9 w 11"/>
                <a:gd name="T13" fmla="*/ 1 h 11"/>
                <a:gd name="T14" fmla="*/ 7 w 11"/>
                <a:gd name="T15" fmla="*/ 1 h 11"/>
                <a:gd name="T16" fmla="*/ 7 w 11"/>
                <a:gd name="T17" fmla="*/ 1 h 11"/>
                <a:gd name="T18" fmla="*/ 5 w 11"/>
                <a:gd name="T19" fmla="*/ 0 h 11"/>
                <a:gd name="T20" fmla="*/ 5 w 11"/>
                <a:gd name="T21" fmla="*/ 0 h 11"/>
                <a:gd name="T22" fmla="*/ 3 w 11"/>
                <a:gd name="T23" fmla="*/ 0 h 11"/>
                <a:gd name="T24" fmla="*/ 3 w 11"/>
                <a:gd name="T25" fmla="*/ 1 h 11"/>
                <a:gd name="T26" fmla="*/ 3 w 11"/>
                <a:gd name="T27" fmla="*/ 1 h 11"/>
                <a:gd name="T28" fmla="*/ 1 w 11"/>
                <a:gd name="T29" fmla="*/ 1 h 11"/>
                <a:gd name="T30" fmla="*/ 1 w 11"/>
                <a:gd name="T31" fmla="*/ 1 h 11"/>
                <a:gd name="T32" fmla="*/ 0 w 11"/>
                <a:gd name="T33" fmla="*/ 3 h 11"/>
                <a:gd name="T34" fmla="*/ 0 w 11"/>
                <a:gd name="T35" fmla="*/ 3 h 11"/>
                <a:gd name="T36" fmla="*/ 0 w 11"/>
                <a:gd name="T37" fmla="*/ 3 h 11"/>
                <a:gd name="T38" fmla="*/ 0 w 11"/>
                <a:gd name="T39" fmla="*/ 4 h 11"/>
                <a:gd name="T40" fmla="*/ 0 w 11"/>
                <a:gd name="T41" fmla="*/ 4 h 11"/>
                <a:gd name="T42" fmla="*/ 0 w 11"/>
                <a:gd name="T43" fmla="*/ 6 h 11"/>
                <a:gd name="T44" fmla="*/ 0 w 11"/>
                <a:gd name="T45" fmla="*/ 6 h 11"/>
                <a:gd name="T46" fmla="*/ 0 w 11"/>
                <a:gd name="T47" fmla="*/ 7 h 11"/>
                <a:gd name="T48" fmla="*/ 0 w 11"/>
                <a:gd name="T49" fmla="*/ 7 h 11"/>
                <a:gd name="T50" fmla="*/ 1 w 11"/>
                <a:gd name="T51" fmla="*/ 9 h 11"/>
                <a:gd name="T52" fmla="*/ 1 w 11"/>
                <a:gd name="T53" fmla="*/ 9 h 11"/>
                <a:gd name="T54" fmla="*/ 3 w 11"/>
                <a:gd name="T55" fmla="*/ 9 h 11"/>
                <a:gd name="T56" fmla="*/ 3 w 11"/>
                <a:gd name="T57" fmla="*/ 9 h 11"/>
                <a:gd name="T58" fmla="*/ 3 w 11"/>
                <a:gd name="T59" fmla="*/ 11 h 11"/>
                <a:gd name="T60" fmla="*/ 5 w 11"/>
                <a:gd name="T61" fmla="*/ 11 h 11"/>
                <a:gd name="T62" fmla="*/ 5 w 11"/>
                <a:gd name="T63" fmla="*/ 11 h 11"/>
                <a:gd name="T64" fmla="*/ 7 w 11"/>
                <a:gd name="T65" fmla="*/ 9 h 11"/>
                <a:gd name="T66" fmla="*/ 7 w 11"/>
                <a:gd name="T67" fmla="*/ 9 h 11"/>
                <a:gd name="T68" fmla="*/ 9 w 11"/>
                <a:gd name="T69" fmla="*/ 9 h 11"/>
                <a:gd name="T70" fmla="*/ 9 w 11"/>
                <a:gd name="T71" fmla="*/ 9 h 11"/>
                <a:gd name="T72" fmla="*/ 9 w 11"/>
                <a:gd name="T73" fmla="*/ 7 h 11"/>
                <a:gd name="T74" fmla="*/ 11 w 11"/>
                <a:gd name="T75" fmla="*/ 7 h 11"/>
                <a:gd name="T76" fmla="*/ 11 w 11"/>
                <a:gd name="T77" fmla="*/ 6 h 11"/>
                <a:gd name="T78" fmla="*/ 11 w 11"/>
                <a:gd name="T79" fmla="*/ 6 h 11"/>
                <a:gd name="T80" fmla="*/ 11 w 11"/>
                <a:gd name="T81" fmla="*/ 4 h 11"/>
                <a:gd name="T82" fmla="*/ 11 w 11"/>
                <a:gd name="T83" fmla="*/ 4 h 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"/>
                <a:gd name="T127" fmla="*/ 0 h 11"/>
                <a:gd name="T128" fmla="*/ 11 w 11"/>
                <a:gd name="T129" fmla="*/ 11 h 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" h="11">
                  <a:moveTo>
                    <a:pt x="11" y="4"/>
                  </a:moveTo>
                  <a:lnTo>
                    <a:pt x="11" y="4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7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45" name="Group 87"/>
          <p:cNvGrpSpPr>
            <a:grpSpLocks/>
          </p:cNvGrpSpPr>
          <p:nvPr/>
        </p:nvGrpSpPr>
        <p:grpSpPr bwMode="auto">
          <a:xfrm>
            <a:off x="4049713" y="2163763"/>
            <a:ext cx="28575" cy="157162"/>
            <a:chOff x="1238" y="2071"/>
            <a:chExt cx="11" cy="75"/>
          </a:xfrm>
        </p:grpSpPr>
        <p:sp>
          <p:nvSpPr>
            <p:cNvPr id="36995" name="Freeform 88"/>
            <p:cNvSpPr>
              <a:spLocks/>
            </p:cNvSpPr>
            <p:nvPr/>
          </p:nvSpPr>
          <p:spPr bwMode="auto">
            <a:xfrm>
              <a:off x="1238" y="2104"/>
              <a:ext cx="11" cy="9"/>
            </a:xfrm>
            <a:custGeom>
              <a:avLst/>
              <a:gdLst>
                <a:gd name="T0" fmla="*/ 11 w 11"/>
                <a:gd name="T1" fmla="*/ 3 h 9"/>
                <a:gd name="T2" fmla="*/ 11 w 11"/>
                <a:gd name="T3" fmla="*/ 3 h 9"/>
                <a:gd name="T4" fmla="*/ 11 w 11"/>
                <a:gd name="T5" fmla="*/ 3 h 9"/>
                <a:gd name="T6" fmla="*/ 11 w 11"/>
                <a:gd name="T7" fmla="*/ 1 h 9"/>
                <a:gd name="T8" fmla="*/ 9 w 11"/>
                <a:gd name="T9" fmla="*/ 1 h 9"/>
                <a:gd name="T10" fmla="*/ 9 w 11"/>
                <a:gd name="T11" fmla="*/ 0 h 9"/>
                <a:gd name="T12" fmla="*/ 9 w 11"/>
                <a:gd name="T13" fmla="*/ 0 h 9"/>
                <a:gd name="T14" fmla="*/ 7 w 11"/>
                <a:gd name="T15" fmla="*/ 0 h 9"/>
                <a:gd name="T16" fmla="*/ 7 w 11"/>
                <a:gd name="T17" fmla="*/ 0 h 9"/>
                <a:gd name="T18" fmla="*/ 5 w 11"/>
                <a:gd name="T19" fmla="*/ 0 h 9"/>
                <a:gd name="T20" fmla="*/ 5 w 11"/>
                <a:gd name="T21" fmla="*/ 0 h 9"/>
                <a:gd name="T22" fmla="*/ 3 w 11"/>
                <a:gd name="T23" fmla="*/ 0 h 9"/>
                <a:gd name="T24" fmla="*/ 3 w 11"/>
                <a:gd name="T25" fmla="*/ 0 h 9"/>
                <a:gd name="T26" fmla="*/ 3 w 11"/>
                <a:gd name="T27" fmla="*/ 0 h 9"/>
                <a:gd name="T28" fmla="*/ 1 w 11"/>
                <a:gd name="T29" fmla="*/ 0 h 9"/>
                <a:gd name="T30" fmla="*/ 1 w 11"/>
                <a:gd name="T31" fmla="*/ 0 h 9"/>
                <a:gd name="T32" fmla="*/ 0 w 11"/>
                <a:gd name="T33" fmla="*/ 1 h 9"/>
                <a:gd name="T34" fmla="*/ 0 w 11"/>
                <a:gd name="T35" fmla="*/ 1 h 9"/>
                <a:gd name="T36" fmla="*/ 0 w 11"/>
                <a:gd name="T37" fmla="*/ 3 h 9"/>
                <a:gd name="T38" fmla="*/ 0 w 11"/>
                <a:gd name="T39" fmla="*/ 3 h 9"/>
                <a:gd name="T40" fmla="*/ 0 w 11"/>
                <a:gd name="T41" fmla="*/ 4 h 9"/>
                <a:gd name="T42" fmla="*/ 0 w 11"/>
                <a:gd name="T43" fmla="*/ 4 h 9"/>
                <a:gd name="T44" fmla="*/ 0 w 11"/>
                <a:gd name="T45" fmla="*/ 6 h 9"/>
                <a:gd name="T46" fmla="*/ 0 w 11"/>
                <a:gd name="T47" fmla="*/ 6 h 9"/>
                <a:gd name="T48" fmla="*/ 0 w 11"/>
                <a:gd name="T49" fmla="*/ 6 h 9"/>
                <a:gd name="T50" fmla="*/ 1 w 11"/>
                <a:gd name="T51" fmla="*/ 8 h 9"/>
                <a:gd name="T52" fmla="*/ 1 w 11"/>
                <a:gd name="T53" fmla="*/ 8 h 9"/>
                <a:gd name="T54" fmla="*/ 3 w 11"/>
                <a:gd name="T55" fmla="*/ 8 h 9"/>
                <a:gd name="T56" fmla="*/ 3 w 11"/>
                <a:gd name="T57" fmla="*/ 9 h 9"/>
                <a:gd name="T58" fmla="*/ 3 w 11"/>
                <a:gd name="T59" fmla="*/ 9 h 9"/>
                <a:gd name="T60" fmla="*/ 5 w 11"/>
                <a:gd name="T61" fmla="*/ 9 h 9"/>
                <a:gd name="T62" fmla="*/ 5 w 11"/>
                <a:gd name="T63" fmla="*/ 9 h 9"/>
                <a:gd name="T64" fmla="*/ 7 w 11"/>
                <a:gd name="T65" fmla="*/ 9 h 9"/>
                <a:gd name="T66" fmla="*/ 7 w 11"/>
                <a:gd name="T67" fmla="*/ 8 h 9"/>
                <a:gd name="T68" fmla="*/ 9 w 11"/>
                <a:gd name="T69" fmla="*/ 8 h 9"/>
                <a:gd name="T70" fmla="*/ 9 w 11"/>
                <a:gd name="T71" fmla="*/ 8 h 9"/>
                <a:gd name="T72" fmla="*/ 9 w 11"/>
                <a:gd name="T73" fmla="*/ 6 h 9"/>
                <a:gd name="T74" fmla="*/ 11 w 11"/>
                <a:gd name="T75" fmla="*/ 6 h 9"/>
                <a:gd name="T76" fmla="*/ 11 w 11"/>
                <a:gd name="T77" fmla="*/ 6 h 9"/>
                <a:gd name="T78" fmla="*/ 11 w 11"/>
                <a:gd name="T79" fmla="*/ 4 h 9"/>
                <a:gd name="T80" fmla="*/ 11 w 11"/>
                <a:gd name="T81" fmla="*/ 4 h 9"/>
                <a:gd name="T82" fmla="*/ 11 w 11"/>
                <a:gd name="T83" fmla="*/ 4 h 9"/>
                <a:gd name="T84" fmla="*/ 11 w 11"/>
                <a:gd name="T85" fmla="*/ 3 h 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"/>
                <a:gd name="T130" fmla="*/ 0 h 9"/>
                <a:gd name="T131" fmla="*/ 11 w 11"/>
                <a:gd name="T132" fmla="*/ 9 h 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" h="9">
                  <a:moveTo>
                    <a:pt x="11" y="3"/>
                  </a:moveTo>
                  <a:lnTo>
                    <a:pt x="11" y="3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6" name="Freeform 89"/>
            <p:cNvSpPr>
              <a:spLocks/>
            </p:cNvSpPr>
            <p:nvPr/>
          </p:nvSpPr>
          <p:spPr bwMode="auto">
            <a:xfrm>
              <a:off x="1238" y="2071"/>
              <a:ext cx="11" cy="10"/>
            </a:xfrm>
            <a:custGeom>
              <a:avLst/>
              <a:gdLst>
                <a:gd name="T0" fmla="*/ 11 w 11"/>
                <a:gd name="T1" fmla="*/ 3 h 10"/>
                <a:gd name="T2" fmla="*/ 11 w 11"/>
                <a:gd name="T3" fmla="*/ 3 h 10"/>
                <a:gd name="T4" fmla="*/ 11 w 11"/>
                <a:gd name="T5" fmla="*/ 3 h 10"/>
                <a:gd name="T6" fmla="*/ 11 w 11"/>
                <a:gd name="T7" fmla="*/ 2 h 10"/>
                <a:gd name="T8" fmla="*/ 9 w 11"/>
                <a:gd name="T9" fmla="*/ 2 h 10"/>
                <a:gd name="T10" fmla="*/ 9 w 11"/>
                <a:gd name="T11" fmla="*/ 2 h 10"/>
                <a:gd name="T12" fmla="*/ 9 w 11"/>
                <a:gd name="T13" fmla="*/ 0 h 10"/>
                <a:gd name="T14" fmla="*/ 7 w 11"/>
                <a:gd name="T15" fmla="*/ 0 h 10"/>
                <a:gd name="T16" fmla="*/ 7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3 w 11"/>
                <a:gd name="T23" fmla="*/ 0 h 10"/>
                <a:gd name="T24" fmla="*/ 3 w 11"/>
                <a:gd name="T25" fmla="*/ 0 h 10"/>
                <a:gd name="T26" fmla="*/ 3 w 11"/>
                <a:gd name="T27" fmla="*/ 0 h 10"/>
                <a:gd name="T28" fmla="*/ 1 w 11"/>
                <a:gd name="T29" fmla="*/ 0 h 10"/>
                <a:gd name="T30" fmla="*/ 1 w 11"/>
                <a:gd name="T31" fmla="*/ 2 h 10"/>
                <a:gd name="T32" fmla="*/ 0 w 11"/>
                <a:gd name="T33" fmla="*/ 2 h 10"/>
                <a:gd name="T34" fmla="*/ 0 w 11"/>
                <a:gd name="T35" fmla="*/ 2 h 10"/>
                <a:gd name="T36" fmla="*/ 0 w 11"/>
                <a:gd name="T37" fmla="*/ 3 h 10"/>
                <a:gd name="T38" fmla="*/ 0 w 11"/>
                <a:gd name="T39" fmla="*/ 3 h 10"/>
                <a:gd name="T40" fmla="*/ 0 w 11"/>
                <a:gd name="T41" fmla="*/ 5 h 10"/>
                <a:gd name="T42" fmla="*/ 0 w 11"/>
                <a:gd name="T43" fmla="*/ 5 h 10"/>
                <a:gd name="T44" fmla="*/ 0 w 11"/>
                <a:gd name="T45" fmla="*/ 7 h 10"/>
                <a:gd name="T46" fmla="*/ 0 w 11"/>
                <a:gd name="T47" fmla="*/ 7 h 10"/>
                <a:gd name="T48" fmla="*/ 0 w 11"/>
                <a:gd name="T49" fmla="*/ 8 h 10"/>
                <a:gd name="T50" fmla="*/ 1 w 11"/>
                <a:gd name="T51" fmla="*/ 8 h 10"/>
                <a:gd name="T52" fmla="*/ 1 w 11"/>
                <a:gd name="T53" fmla="*/ 8 h 10"/>
                <a:gd name="T54" fmla="*/ 3 w 11"/>
                <a:gd name="T55" fmla="*/ 10 h 10"/>
                <a:gd name="T56" fmla="*/ 3 w 11"/>
                <a:gd name="T57" fmla="*/ 10 h 10"/>
                <a:gd name="T58" fmla="*/ 3 w 11"/>
                <a:gd name="T59" fmla="*/ 10 h 10"/>
                <a:gd name="T60" fmla="*/ 5 w 11"/>
                <a:gd name="T61" fmla="*/ 10 h 10"/>
                <a:gd name="T62" fmla="*/ 5 w 11"/>
                <a:gd name="T63" fmla="*/ 10 h 10"/>
                <a:gd name="T64" fmla="*/ 7 w 11"/>
                <a:gd name="T65" fmla="*/ 10 h 10"/>
                <a:gd name="T66" fmla="*/ 7 w 11"/>
                <a:gd name="T67" fmla="*/ 10 h 10"/>
                <a:gd name="T68" fmla="*/ 9 w 11"/>
                <a:gd name="T69" fmla="*/ 8 h 10"/>
                <a:gd name="T70" fmla="*/ 9 w 11"/>
                <a:gd name="T71" fmla="*/ 8 h 10"/>
                <a:gd name="T72" fmla="*/ 9 w 11"/>
                <a:gd name="T73" fmla="*/ 8 h 10"/>
                <a:gd name="T74" fmla="*/ 11 w 11"/>
                <a:gd name="T75" fmla="*/ 7 h 10"/>
                <a:gd name="T76" fmla="*/ 11 w 11"/>
                <a:gd name="T77" fmla="*/ 7 h 10"/>
                <a:gd name="T78" fmla="*/ 11 w 11"/>
                <a:gd name="T79" fmla="*/ 5 h 10"/>
                <a:gd name="T80" fmla="*/ 11 w 11"/>
                <a:gd name="T81" fmla="*/ 5 h 10"/>
                <a:gd name="T82" fmla="*/ 11 w 11"/>
                <a:gd name="T83" fmla="*/ 5 h 10"/>
                <a:gd name="T84" fmla="*/ 11 w 11"/>
                <a:gd name="T85" fmla="*/ 3 h 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"/>
                <a:gd name="T130" fmla="*/ 0 h 10"/>
                <a:gd name="T131" fmla="*/ 11 w 11"/>
                <a:gd name="T132" fmla="*/ 10 h 1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" h="10">
                  <a:moveTo>
                    <a:pt x="11" y="3"/>
                  </a:moveTo>
                  <a:lnTo>
                    <a:pt x="11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7" name="Freeform 90"/>
            <p:cNvSpPr>
              <a:spLocks/>
            </p:cNvSpPr>
            <p:nvPr/>
          </p:nvSpPr>
          <p:spPr bwMode="auto">
            <a:xfrm>
              <a:off x="1238" y="2135"/>
              <a:ext cx="11" cy="11"/>
            </a:xfrm>
            <a:custGeom>
              <a:avLst/>
              <a:gdLst>
                <a:gd name="T0" fmla="*/ 11 w 11"/>
                <a:gd name="T1" fmla="*/ 4 h 11"/>
                <a:gd name="T2" fmla="*/ 11 w 11"/>
                <a:gd name="T3" fmla="*/ 4 h 11"/>
                <a:gd name="T4" fmla="*/ 11 w 11"/>
                <a:gd name="T5" fmla="*/ 3 h 11"/>
                <a:gd name="T6" fmla="*/ 11 w 11"/>
                <a:gd name="T7" fmla="*/ 3 h 11"/>
                <a:gd name="T8" fmla="*/ 9 w 11"/>
                <a:gd name="T9" fmla="*/ 3 h 11"/>
                <a:gd name="T10" fmla="*/ 9 w 11"/>
                <a:gd name="T11" fmla="*/ 1 h 11"/>
                <a:gd name="T12" fmla="*/ 9 w 11"/>
                <a:gd name="T13" fmla="*/ 1 h 11"/>
                <a:gd name="T14" fmla="*/ 7 w 11"/>
                <a:gd name="T15" fmla="*/ 1 h 11"/>
                <a:gd name="T16" fmla="*/ 7 w 11"/>
                <a:gd name="T17" fmla="*/ 1 h 11"/>
                <a:gd name="T18" fmla="*/ 5 w 11"/>
                <a:gd name="T19" fmla="*/ 0 h 11"/>
                <a:gd name="T20" fmla="*/ 5 w 11"/>
                <a:gd name="T21" fmla="*/ 0 h 11"/>
                <a:gd name="T22" fmla="*/ 3 w 11"/>
                <a:gd name="T23" fmla="*/ 0 h 11"/>
                <a:gd name="T24" fmla="*/ 3 w 11"/>
                <a:gd name="T25" fmla="*/ 1 h 11"/>
                <a:gd name="T26" fmla="*/ 3 w 11"/>
                <a:gd name="T27" fmla="*/ 1 h 11"/>
                <a:gd name="T28" fmla="*/ 1 w 11"/>
                <a:gd name="T29" fmla="*/ 1 h 11"/>
                <a:gd name="T30" fmla="*/ 1 w 11"/>
                <a:gd name="T31" fmla="*/ 1 h 11"/>
                <a:gd name="T32" fmla="*/ 0 w 11"/>
                <a:gd name="T33" fmla="*/ 3 h 11"/>
                <a:gd name="T34" fmla="*/ 0 w 11"/>
                <a:gd name="T35" fmla="*/ 3 h 11"/>
                <a:gd name="T36" fmla="*/ 0 w 11"/>
                <a:gd name="T37" fmla="*/ 3 h 11"/>
                <a:gd name="T38" fmla="*/ 0 w 11"/>
                <a:gd name="T39" fmla="*/ 4 h 11"/>
                <a:gd name="T40" fmla="*/ 0 w 11"/>
                <a:gd name="T41" fmla="*/ 4 h 11"/>
                <a:gd name="T42" fmla="*/ 0 w 11"/>
                <a:gd name="T43" fmla="*/ 6 h 11"/>
                <a:gd name="T44" fmla="*/ 0 w 11"/>
                <a:gd name="T45" fmla="*/ 6 h 11"/>
                <a:gd name="T46" fmla="*/ 0 w 11"/>
                <a:gd name="T47" fmla="*/ 7 h 11"/>
                <a:gd name="T48" fmla="*/ 0 w 11"/>
                <a:gd name="T49" fmla="*/ 7 h 11"/>
                <a:gd name="T50" fmla="*/ 1 w 11"/>
                <a:gd name="T51" fmla="*/ 9 h 11"/>
                <a:gd name="T52" fmla="*/ 1 w 11"/>
                <a:gd name="T53" fmla="*/ 9 h 11"/>
                <a:gd name="T54" fmla="*/ 3 w 11"/>
                <a:gd name="T55" fmla="*/ 9 h 11"/>
                <a:gd name="T56" fmla="*/ 3 w 11"/>
                <a:gd name="T57" fmla="*/ 9 h 11"/>
                <a:gd name="T58" fmla="*/ 3 w 11"/>
                <a:gd name="T59" fmla="*/ 11 h 11"/>
                <a:gd name="T60" fmla="*/ 5 w 11"/>
                <a:gd name="T61" fmla="*/ 11 h 11"/>
                <a:gd name="T62" fmla="*/ 5 w 11"/>
                <a:gd name="T63" fmla="*/ 11 h 11"/>
                <a:gd name="T64" fmla="*/ 7 w 11"/>
                <a:gd name="T65" fmla="*/ 9 h 11"/>
                <a:gd name="T66" fmla="*/ 7 w 11"/>
                <a:gd name="T67" fmla="*/ 9 h 11"/>
                <a:gd name="T68" fmla="*/ 9 w 11"/>
                <a:gd name="T69" fmla="*/ 9 h 11"/>
                <a:gd name="T70" fmla="*/ 9 w 11"/>
                <a:gd name="T71" fmla="*/ 9 h 11"/>
                <a:gd name="T72" fmla="*/ 9 w 11"/>
                <a:gd name="T73" fmla="*/ 7 h 11"/>
                <a:gd name="T74" fmla="*/ 11 w 11"/>
                <a:gd name="T75" fmla="*/ 7 h 11"/>
                <a:gd name="T76" fmla="*/ 11 w 11"/>
                <a:gd name="T77" fmla="*/ 6 h 11"/>
                <a:gd name="T78" fmla="*/ 11 w 11"/>
                <a:gd name="T79" fmla="*/ 6 h 11"/>
                <a:gd name="T80" fmla="*/ 11 w 11"/>
                <a:gd name="T81" fmla="*/ 4 h 11"/>
                <a:gd name="T82" fmla="*/ 11 w 11"/>
                <a:gd name="T83" fmla="*/ 4 h 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"/>
                <a:gd name="T127" fmla="*/ 0 h 11"/>
                <a:gd name="T128" fmla="*/ 11 w 11"/>
                <a:gd name="T129" fmla="*/ 11 h 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" h="11">
                  <a:moveTo>
                    <a:pt x="11" y="4"/>
                  </a:moveTo>
                  <a:lnTo>
                    <a:pt x="11" y="4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7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46" name="Line 91"/>
          <p:cNvSpPr>
            <a:spLocks noChangeShapeType="1"/>
          </p:cNvSpPr>
          <p:nvPr/>
        </p:nvSpPr>
        <p:spPr bwMode="auto">
          <a:xfrm>
            <a:off x="7253288" y="2279650"/>
            <a:ext cx="1042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7" name="Line 92"/>
          <p:cNvSpPr>
            <a:spLocks noChangeShapeType="1"/>
          </p:cNvSpPr>
          <p:nvPr/>
        </p:nvSpPr>
        <p:spPr bwMode="auto">
          <a:xfrm>
            <a:off x="7253288" y="4927600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8" name="Line 93"/>
          <p:cNvSpPr>
            <a:spLocks noChangeShapeType="1"/>
          </p:cNvSpPr>
          <p:nvPr/>
        </p:nvSpPr>
        <p:spPr bwMode="auto">
          <a:xfrm flipH="1" flipV="1">
            <a:off x="7091363" y="736600"/>
            <a:ext cx="0" cy="3349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9" name="Line 94"/>
          <p:cNvSpPr>
            <a:spLocks noChangeShapeType="1"/>
          </p:cNvSpPr>
          <p:nvPr/>
        </p:nvSpPr>
        <p:spPr bwMode="auto">
          <a:xfrm>
            <a:off x="7621588" y="757238"/>
            <a:ext cx="0" cy="2862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0" name="Line 95"/>
          <p:cNvSpPr>
            <a:spLocks noChangeShapeType="1"/>
          </p:cNvSpPr>
          <p:nvPr/>
        </p:nvSpPr>
        <p:spPr bwMode="auto">
          <a:xfrm flipV="1">
            <a:off x="7072313" y="3603625"/>
            <a:ext cx="0" cy="841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1" name="Line 96"/>
          <p:cNvSpPr>
            <a:spLocks noChangeShapeType="1"/>
          </p:cNvSpPr>
          <p:nvPr/>
        </p:nvSpPr>
        <p:spPr bwMode="auto">
          <a:xfrm>
            <a:off x="7072313" y="3603625"/>
            <a:ext cx="549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52" name="Text Box 97"/>
          <p:cNvSpPr txBox="1">
            <a:spLocks noChangeArrowheads="1"/>
          </p:cNvSpPr>
          <p:nvPr/>
        </p:nvSpPr>
        <p:spPr bwMode="auto">
          <a:xfrm>
            <a:off x="6840538" y="428625"/>
            <a:ext cx="461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6953" name="Text Box 98"/>
          <p:cNvSpPr txBox="1">
            <a:spLocks noChangeArrowheads="1"/>
          </p:cNvSpPr>
          <p:nvPr/>
        </p:nvSpPr>
        <p:spPr bwMode="auto">
          <a:xfrm>
            <a:off x="7358063" y="428625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6954" name="Text Box 99"/>
          <p:cNvSpPr txBox="1">
            <a:spLocks noChangeArrowheads="1"/>
          </p:cNvSpPr>
          <p:nvPr/>
        </p:nvSpPr>
        <p:spPr bwMode="auto">
          <a:xfrm>
            <a:off x="8285163" y="2071688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</a:rPr>
              <a:t>busA</a:t>
            </a:r>
          </a:p>
        </p:txBody>
      </p:sp>
      <p:sp>
        <p:nvSpPr>
          <p:cNvPr id="36955" name="Text Box 100"/>
          <p:cNvSpPr txBox="1">
            <a:spLocks noChangeArrowheads="1"/>
          </p:cNvSpPr>
          <p:nvPr/>
        </p:nvSpPr>
        <p:spPr bwMode="auto">
          <a:xfrm>
            <a:off x="8245475" y="4695825"/>
            <a:ext cx="741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</a:rPr>
              <a:t>busB</a:t>
            </a:r>
          </a:p>
        </p:txBody>
      </p:sp>
      <p:grpSp>
        <p:nvGrpSpPr>
          <p:cNvPr id="36956" name="Group 101"/>
          <p:cNvGrpSpPr>
            <a:grpSpLocks/>
          </p:cNvGrpSpPr>
          <p:nvPr/>
        </p:nvGrpSpPr>
        <p:grpSpPr bwMode="auto">
          <a:xfrm>
            <a:off x="485775" y="1258888"/>
            <a:ext cx="3408363" cy="3243262"/>
            <a:chOff x="373" y="1864"/>
            <a:chExt cx="1335" cy="1550"/>
          </a:xfrm>
        </p:grpSpPr>
        <p:grpSp>
          <p:nvGrpSpPr>
            <p:cNvPr id="36987" name="Group 102"/>
            <p:cNvGrpSpPr>
              <a:grpSpLocks/>
            </p:cNvGrpSpPr>
            <p:nvPr/>
          </p:nvGrpSpPr>
          <p:grpSpPr bwMode="auto">
            <a:xfrm>
              <a:off x="600" y="1864"/>
              <a:ext cx="1108" cy="1480"/>
              <a:chOff x="600" y="1864"/>
              <a:chExt cx="1108" cy="1480"/>
            </a:xfrm>
          </p:grpSpPr>
          <p:sp>
            <p:nvSpPr>
              <p:cNvPr id="36989" name="Line 103"/>
              <p:cNvSpPr>
                <a:spLocks noChangeShapeType="1"/>
              </p:cNvSpPr>
              <p:nvPr/>
            </p:nvSpPr>
            <p:spPr bwMode="auto">
              <a:xfrm>
                <a:off x="1673" y="1864"/>
                <a:ext cx="0" cy="147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0" name="Line 104"/>
              <p:cNvSpPr>
                <a:spLocks noChangeShapeType="1"/>
              </p:cNvSpPr>
              <p:nvPr/>
            </p:nvSpPr>
            <p:spPr bwMode="auto">
              <a:xfrm>
                <a:off x="1672" y="1864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1" name="Line 105"/>
              <p:cNvSpPr>
                <a:spLocks noChangeShapeType="1"/>
              </p:cNvSpPr>
              <p:nvPr/>
            </p:nvSpPr>
            <p:spPr bwMode="auto">
              <a:xfrm>
                <a:off x="1672" y="2076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2" name="Line 106"/>
              <p:cNvSpPr>
                <a:spLocks noChangeShapeType="1"/>
              </p:cNvSpPr>
              <p:nvPr/>
            </p:nvSpPr>
            <p:spPr bwMode="auto">
              <a:xfrm>
                <a:off x="1674" y="2516"/>
                <a:ext cx="3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3" name="Line 107"/>
              <p:cNvSpPr>
                <a:spLocks noChangeShapeType="1"/>
              </p:cNvSpPr>
              <p:nvPr/>
            </p:nvSpPr>
            <p:spPr bwMode="auto">
              <a:xfrm>
                <a:off x="1672" y="2736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94" name="Line 108"/>
              <p:cNvSpPr>
                <a:spLocks noChangeShapeType="1"/>
              </p:cNvSpPr>
              <p:nvPr/>
            </p:nvSpPr>
            <p:spPr bwMode="auto">
              <a:xfrm flipH="1">
                <a:off x="600" y="3344"/>
                <a:ext cx="10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88" name="Text Box 109"/>
            <p:cNvSpPr txBox="1">
              <a:spLocks noChangeArrowheads="1"/>
            </p:cNvSpPr>
            <p:nvPr/>
          </p:nvSpPr>
          <p:spPr bwMode="auto">
            <a:xfrm>
              <a:off x="373" y="3208"/>
              <a:ext cx="31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</p:grpSp>
      <p:sp>
        <p:nvSpPr>
          <p:cNvPr id="36957" name="Rectangle 110"/>
          <p:cNvSpPr>
            <a:spLocks noChangeArrowheads="1"/>
          </p:cNvSpPr>
          <p:nvPr/>
        </p:nvSpPr>
        <p:spPr bwMode="auto">
          <a:xfrm>
            <a:off x="4641850" y="1658938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C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36958" name="Rectangle 111"/>
          <p:cNvSpPr>
            <a:spLocks noChangeArrowheads="1"/>
          </p:cNvSpPr>
          <p:nvPr/>
        </p:nvSpPr>
        <p:spPr bwMode="auto">
          <a:xfrm>
            <a:off x="4640263" y="1909763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D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36959" name="Rectangle 112"/>
          <p:cNvSpPr>
            <a:spLocks noChangeArrowheads="1"/>
          </p:cNvSpPr>
          <p:nvPr/>
        </p:nvSpPr>
        <p:spPr bwMode="auto">
          <a:xfrm>
            <a:off x="4629150" y="2566988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C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36960" name="Rectangle 113"/>
          <p:cNvSpPr>
            <a:spLocks noChangeArrowheads="1"/>
          </p:cNvSpPr>
          <p:nvPr/>
        </p:nvSpPr>
        <p:spPr bwMode="auto">
          <a:xfrm>
            <a:off x="4627563" y="2819400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D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36961" name="Rectangle 114"/>
          <p:cNvSpPr>
            <a:spLocks noChangeArrowheads="1"/>
          </p:cNvSpPr>
          <p:nvPr/>
        </p:nvSpPr>
        <p:spPr bwMode="auto">
          <a:xfrm>
            <a:off x="4630738" y="3006725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C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36962" name="Rectangle 115"/>
          <p:cNvSpPr>
            <a:spLocks noChangeArrowheads="1"/>
          </p:cNvSpPr>
          <p:nvPr/>
        </p:nvSpPr>
        <p:spPr bwMode="auto">
          <a:xfrm>
            <a:off x="4629150" y="3259138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</a:rPr>
              <a:t>D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833652" name="Text Box 116"/>
          <p:cNvSpPr txBox="1">
            <a:spLocks noChangeArrowheads="1"/>
          </p:cNvSpPr>
          <p:nvPr/>
        </p:nvSpPr>
        <p:spPr bwMode="auto">
          <a:xfrm>
            <a:off x="611188" y="4508500"/>
            <a:ext cx="50307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每个寄存器由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个触发器组成，输入数据来自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busW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，读出数据分别送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busA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busB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WriteEnable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信号控制是否写入新值</a:t>
            </a:r>
          </a:p>
        </p:txBody>
      </p:sp>
      <p:grpSp>
        <p:nvGrpSpPr>
          <p:cNvPr id="36964" name="Group 119"/>
          <p:cNvGrpSpPr>
            <a:grpSpLocks/>
          </p:cNvGrpSpPr>
          <p:nvPr/>
        </p:nvGrpSpPr>
        <p:grpSpPr bwMode="auto">
          <a:xfrm>
            <a:off x="1023938" y="1636713"/>
            <a:ext cx="300037" cy="517525"/>
            <a:chOff x="645" y="1253"/>
            <a:chExt cx="189" cy="326"/>
          </a:xfrm>
        </p:grpSpPr>
        <p:sp>
          <p:nvSpPr>
            <p:cNvPr id="36985" name="Line 117"/>
            <p:cNvSpPr>
              <a:spLocks noChangeShapeType="1"/>
            </p:cNvSpPr>
            <p:nvPr/>
          </p:nvSpPr>
          <p:spPr bwMode="auto">
            <a:xfrm>
              <a:off x="703" y="1253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6" name="Text Box 118"/>
            <p:cNvSpPr txBox="1">
              <a:spLocks noChangeArrowheads="1"/>
            </p:cNvSpPr>
            <p:nvPr/>
          </p:nvSpPr>
          <p:spPr bwMode="auto">
            <a:xfrm>
              <a:off x="645" y="1346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965" name="Group 120"/>
          <p:cNvGrpSpPr>
            <a:grpSpLocks/>
          </p:cNvGrpSpPr>
          <p:nvPr/>
        </p:nvGrpSpPr>
        <p:grpSpPr bwMode="auto">
          <a:xfrm>
            <a:off x="1296988" y="3255963"/>
            <a:ext cx="415925" cy="517525"/>
            <a:chOff x="645" y="1253"/>
            <a:chExt cx="262" cy="326"/>
          </a:xfrm>
        </p:grpSpPr>
        <p:sp>
          <p:nvSpPr>
            <p:cNvPr id="36983" name="Line 121"/>
            <p:cNvSpPr>
              <a:spLocks noChangeShapeType="1"/>
            </p:cNvSpPr>
            <p:nvPr/>
          </p:nvSpPr>
          <p:spPr bwMode="auto">
            <a:xfrm>
              <a:off x="703" y="1253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4" name="Text Box 122"/>
            <p:cNvSpPr txBox="1">
              <a:spLocks noChangeArrowheads="1"/>
            </p:cNvSpPr>
            <p:nvPr/>
          </p:nvSpPr>
          <p:spPr bwMode="auto">
            <a:xfrm>
              <a:off x="645" y="1346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32</a:t>
              </a:r>
            </a:p>
          </p:txBody>
        </p:sp>
      </p:grpSp>
      <p:grpSp>
        <p:nvGrpSpPr>
          <p:cNvPr id="36966" name="Group 123"/>
          <p:cNvGrpSpPr>
            <a:grpSpLocks/>
          </p:cNvGrpSpPr>
          <p:nvPr/>
        </p:nvGrpSpPr>
        <p:grpSpPr bwMode="auto">
          <a:xfrm>
            <a:off x="7740650" y="2139950"/>
            <a:ext cx="415925" cy="517525"/>
            <a:chOff x="645" y="1253"/>
            <a:chExt cx="262" cy="326"/>
          </a:xfrm>
        </p:grpSpPr>
        <p:sp>
          <p:nvSpPr>
            <p:cNvPr id="36981" name="Line 124"/>
            <p:cNvSpPr>
              <a:spLocks noChangeShapeType="1"/>
            </p:cNvSpPr>
            <p:nvPr/>
          </p:nvSpPr>
          <p:spPr bwMode="auto">
            <a:xfrm>
              <a:off x="703" y="1253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Text Box 125"/>
            <p:cNvSpPr txBox="1">
              <a:spLocks noChangeArrowheads="1"/>
            </p:cNvSpPr>
            <p:nvPr/>
          </p:nvSpPr>
          <p:spPr bwMode="auto">
            <a:xfrm>
              <a:off x="645" y="1346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32</a:t>
              </a:r>
            </a:p>
          </p:txBody>
        </p:sp>
      </p:grpSp>
      <p:grpSp>
        <p:nvGrpSpPr>
          <p:cNvPr id="36967" name="Group 126"/>
          <p:cNvGrpSpPr>
            <a:grpSpLocks/>
          </p:cNvGrpSpPr>
          <p:nvPr/>
        </p:nvGrpSpPr>
        <p:grpSpPr bwMode="auto">
          <a:xfrm>
            <a:off x="7524750" y="4805363"/>
            <a:ext cx="415925" cy="517525"/>
            <a:chOff x="645" y="1253"/>
            <a:chExt cx="262" cy="326"/>
          </a:xfrm>
        </p:grpSpPr>
        <p:sp>
          <p:nvSpPr>
            <p:cNvPr id="36979" name="Line 127"/>
            <p:cNvSpPr>
              <a:spLocks noChangeShapeType="1"/>
            </p:cNvSpPr>
            <p:nvPr/>
          </p:nvSpPr>
          <p:spPr bwMode="auto">
            <a:xfrm>
              <a:off x="703" y="1253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" name="Text Box 128"/>
            <p:cNvSpPr txBox="1">
              <a:spLocks noChangeArrowheads="1"/>
            </p:cNvSpPr>
            <p:nvPr/>
          </p:nvSpPr>
          <p:spPr bwMode="auto">
            <a:xfrm>
              <a:off x="645" y="1346"/>
              <a:ext cx="2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32</a:t>
              </a:r>
            </a:p>
          </p:txBody>
        </p:sp>
      </p:grpSp>
      <p:grpSp>
        <p:nvGrpSpPr>
          <p:cNvPr id="36968" name="Group 129"/>
          <p:cNvGrpSpPr>
            <a:grpSpLocks/>
          </p:cNvGrpSpPr>
          <p:nvPr/>
        </p:nvGrpSpPr>
        <p:grpSpPr bwMode="auto">
          <a:xfrm>
            <a:off x="6011863" y="1276350"/>
            <a:ext cx="415925" cy="514350"/>
            <a:chOff x="645" y="1253"/>
            <a:chExt cx="262" cy="324"/>
          </a:xfrm>
        </p:grpSpPr>
        <p:sp>
          <p:nvSpPr>
            <p:cNvPr id="16497" name="Line 130"/>
            <p:cNvSpPr>
              <a:spLocks noChangeShapeType="1"/>
            </p:cNvSpPr>
            <p:nvPr/>
          </p:nvSpPr>
          <p:spPr bwMode="auto">
            <a:xfrm>
              <a:off x="703" y="1253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6498" name="Text Box 131"/>
            <p:cNvSpPr txBox="1">
              <a:spLocks noChangeArrowheads="1"/>
            </p:cNvSpPr>
            <p:nvPr/>
          </p:nvSpPr>
          <p:spPr bwMode="auto">
            <a:xfrm>
              <a:off x="645" y="1344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latin typeface="+mn-lt"/>
                </a:rPr>
                <a:t>32</a:t>
              </a:r>
            </a:p>
          </p:txBody>
        </p:sp>
      </p:grpSp>
      <p:grpSp>
        <p:nvGrpSpPr>
          <p:cNvPr id="36969" name="Group 132"/>
          <p:cNvGrpSpPr>
            <a:grpSpLocks/>
          </p:cNvGrpSpPr>
          <p:nvPr/>
        </p:nvGrpSpPr>
        <p:grpSpPr bwMode="auto">
          <a:xfrm>
            <a:off x="6084888" y="2644775"/>
            <a:ext cx="415925" cy="514350"/>
            <a:chOff x="645" y="1253"/>
            <a:chExt cx="262" cy="324"/>
          </a:xfrm>
        </p:grpSpPr>
        <p:sp>
          <p:nvSpPr>
            <p:cNvPr id="36975" name="Line 133"/>
            <p:cNvSpPr>
              <a:spLocks noChangeShapeType="1"/>
            </p:cNvSpPr>
            <p:nvPr/>
          </p:nvSpPr>
          <p:spPr bwMode="auto">
            <a:xfrm>
              <a:off x="703" y="1253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6" name="Text Box 134"/>
            <p:cNvSpPr txBox="1">
              <a:spLocks noChangeArrowheads="1"/>
            </p:cNvSpPr>
            <p:nvPr/>
          </p:nvSpPr>
          <p:spPr bwMode="auto">
            <a:xfrm>
              <a:off x="645" y="1344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 dirty="0">
                  <a:latin typeface="+mn-lt"/>
                </a:rPr>
                <a:t>32</a:t>
              </a:r>
            </a:p>
          </p:txBody>
        </p:sp>
      </p:grpSp>
      <p:sp>
        <p:nvSpPr>
          <p:cNvPr id="36970" name="Line 136"/>
          <p:cNvSpPr>
            <a:spLocks noChangeShapeType="1"/>
          </p:cNvSpPr>
          <p:nvPr/>
        </p:nvSpPr>
        <p:spPr bwMode="auto">
          <a:xfrm>
            <a:off x="7038975" y="8239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71" name="Text Box 137"/>
          <p:cNvSpPr txBox="1">
            <a:spLocks noChangeArrowheads="1"/>
          </p:cNvSpPr>
          <p:nvPr/>
        </p:nvSpPr>
        <p:spPr bwMode="auto">
          <a:xfrm>
            <a:off x="7072313" y="714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6972" name="Line 139"/>
          <p:cNvSpPr>
            <a:spLocks noChangeShapeType="1"/>
          </p:cNvSpPr>
          <p:nvPr/>
        </p:nvSpPr>
        <p:spPr bwMode="auto">
          <a:xfrm>
            <a:off x="7540625" y="1304925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73" name="Text Box 140"/>
          <p:cNvSpPr txBox="1">
            <a:spLocks noChangeArrowheads="1"/>
          </p:cNvSpPr>
          <p:nvPr/>
        </p:nvSpPr>
        <p:spPr bwMode="auto">
          <a:xfrm>
            <a:off x="7597775" y="120173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9" name="Text Box 4"/>
          <p:cNvSpPr txBox="1">
            <a:spLocks noChangeArrowheads="1"/>
          </p:cNvSpPr>
          <p:nvPr/>
        </p:nvSpPr>
        <p:spPr bwMode="auto">
          <a:xfrm>
            <a:off x="592138" y="6181725"/>
            <a:ext cx="8551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经过一个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clk-to-Q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，输入信号在寄存器的输出端有效！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3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" y="908050"/>
            <a:ext cx="8837613" cy="4968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FF0000"/>
                </a:solidFill>
              </a:rPr>
              <a:t>理想存储器</a:t>
            </a:r>
          </a:p>
          <a:p>
            <a:pPr marL="623888" lvl="1" indent="-265113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>
                <a:solidFill>
                  <a:srgbClr val="0000FF"/>
                </a:solidFill>
              </a:rPr>
              <a:t>Data Out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en-US" altLang="zh-CN"/>
              <a:t>32</a:t>
            </a:r>
            <a:r>
              <a:rPr lang="zh-CN" altLang="en-US"/>
              <a:t>位读出数据</a:t>
            </a:r>
          </a:p>
          <a:p>
            <a:pPr marL="623888" lvl="1" indent="-265113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>
                <a:solidFill>
                  <a:srgbClr val="0000FF"/>
                </a:solidFill>
              </a:rPr>
              <a:t>Data In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zh-CN" altLang="en-US"/>
              <a:t>   </a:t>
            </a:r>
            <a:r>
              <a:rPr lang="en-US" altLang="zh-CN"/>
              <a:t>32</a:t>
            </a:r>
            <a:r>
              <a:rPr lang="zh-CN" altLang="en-US"/>
              <a:t>位写入数据</a:t>
            </a:r>
          </a:p>
          <a:p>
            <a:pPr marL="623888" lvl="1" indent="-265113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>
                <a:solidFill>
                  <a:srgbClr val="0000FF"/>
                </a:solidFill>
              </a:rPr>
              <a:t>Address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zh-CN" altLang="en-US"/>
              <a:t>读写共用一个</a:t>
            </a:r>
            <a:r>
              <a:rPr lang="en-US" altLang="zh-CN"/>
              <a:t>32</a:t>
            </a:r>
            <a:r>
              <a:rPr lang="zh-CN" altLang="en-US"/>
              <a:t>位地址</a:t>
            </a:r>
          </a:p>
          <a:p>
            <a:pPr marL="623888" lvl="1" indent="-265113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FF"/>
                </a:solidFill>
              </a:rPr>
              <a:t>读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组合逻辑操作</a:t>
            </a:r>
            <a:r>
              <a:rPr lang="en-US" altLang="zh-CN"/>
              <a:t>)</a:t>
            </a:r>
            <a:r>
              <a:rPr lang="zh-CN" altLang="en-US"/>
              <a:t>：地址</a:t>
            </a:r>
            <a:r>
              <a:rPr lang="en-US" altLang="zh-CN"/>
              <a:t>Address</a:t>
            </a:r>
            <a:r>
              <a:rPr lang="zh-CN" altLang="en-US"/>
              <a:t>有效后，经一个</a:t>
            </a:r>
            <a:r>
              <a:rPr lang="en-US" altLang="zh-CN"/>
              <a:t>“</a:t>
            </a:r>
            <a:r>
              <a:rPr lang="zh-CN" altLang="en-US"/>
              <a:t>取数时间</a:t>
            </a:r>
            <a:r>
              <a:rPr lang="en-US" altLang="zh-CN"/>
              <a:t>(AccessTime)”</a:t>
            </a:r>
            <a:r>
              <a:rPr lang="zh-CN" altLang="en-US"/>
              <a:t>，</a:t>
            </a:r>
            <a:r>
              <a:rPr lang="en-US" altLang="zh-CN"/>
              <a:t>Data Out</a:t>
            </a:r>
            <a:r>
              <a:rPr lang="zh-CN" altLang="en-US"/>
              <a:t>上数据有效</a:t>
            </a:r>
          </a:p>
          <a:p>
            <a:pPr marL="623888" lvl="1" indent="-265113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FF"/>
                </a:solidFill>
              </a:rPr>
              <a:t>写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时序逻辑操作</a:t>
            </a:r>
            <a:r>
              <a:rPr lang="en-US" altLang="zh-CN"/>
              <a:t>)</a:t>
            </a:r>
            <a:r>
              <a:rPr lang="zh-CN" altLang="en-US"/>
              <a:t>：写使能为</a:t>
            </a:r>
            <a:r>
              <a:rPr lang="en-US" altLang="zh-CN"/>
              <a:t>1</a:t>
            </a:r>
            <a:r>
              <a:rPr lang="zh-CN" altLang="en-US"/>
              <a:t>且时钟</a:t>
            </a:r>
            <a:r>
              <a:rPr lang="en-US" altLang="zh-CN"/>
              <a:t>Clk</a:t>
            </a:r>
            <a:r>
              <a:rPr lang="zh-CN" altLang="en-US"/>
              <a:t>边沿到来，</a:t>
            </a:r>
            <a:r>
              <a:rPr lang="en-US" altLang="zh-CN"/>
              <a:t>Data In</a:t>
            </a:r>
            <a:r>
              <a:rPr lang="zh-CN" altLang="en-US"/>
              <a:t>传来的值开始被写入</a:t>
            </a:r>
            <a:r>
              <a:rPr lang="en-US" altLang="zh-CN"/>
              <a:t>Address</a:t>
            </a:r>
            <a:r>
              <a:rPr lang="zh-CN" altLang="en-US"/>
              <a:t>指定的存储单元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1275" y="19844"/>
            <a:ext cx="6599237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存储元件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 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理想存储器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086350" y="628650"/>
            <a:ext cx="3871913" cy="1871663"/>
            <a:chOff x="3155" y="482"/>
            <a:chExt cx="2439" cy="1179"/>
          </a:xfrm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3155" y="1391"/>
              <a:ext cx="39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3239" y="977"/>
              <a:ext cx="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Data In</a:t>
              </a:r>
            </a:p>
          </p:txBody>
        </p:sp>
        <p:sp>
          <p:nvSpPr>
            <p:cNvPr id="38920" name="Rectangle 7"/>
            <p:cNvSpPr>
              <a:spLocks noChangeArrowheads="1"/>
            </p:cNvSpPr>
            <p:nvPr/>
          </p:nvSpPr>
          <p:spPr bwMode="auto">
            <a:xfrm>
              <a:off x="3890" y="888"/>
              <a:ext cx="902" cy="7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38921" name="Line 8"/>
            <p:cNvSpPr>
              <a:spLocks noChangeShapeType="1"/>
            </p:cNvSpPr>
            <p:nvPr/>
          </p:nvSpPr>
          <p:spPr bwMode="auto">
            <a:xfrm>
              <a:off x="3887" y="1500"/>
              <a:ext cx="105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 flipH="1">
              <a:off x="3898" y="1562"/>
              <a:ext cx="94" cy="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Oval 10"/>
            <p:cNvSpPr>
              <a:spLocks noChangeArrowheads="1"/>
            </p:cNvSpPr>
            <p:nvPr/>
          </p:nvSpPr>
          <p:spPr bwMode="auto">
            <a:xfrm>
              <a:off x="3794" y="1515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3339" y="482"/>
              <a:ext cx="10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Write Enable</a:t>
              </a:r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 flipH="1">
              <a:off x="3260" y="1216"/>
              <a:ext cx="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Line 13"/>
            <p:cNvSpPr>
              <a:spLocks noChangeShapeType="1"/>
            </p:cNvSpPr>
            <p:nvPr/>
          </p:nvSpPr>
          <p:spPr bwMode="auto">
            <a:xfrm flipH="1">
              <a:off x="3596" y="1172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>
              <a:off x="3399" y="121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>
              <a:off x="4786" y="1216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Line 16"/>
            <p:cNvSpPr>
              <a:spLocks noChangeShapeType="1"/>
            </p:cNvSpPr>
            <p:nvPr/>
          </p:nvSpPr>
          <p:spPr bwMode="auto">
            <a:xfrm flipH="1">
              <a:off x="5324" y="1172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5079" y="121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38931" name="Rectangle 18"/>
            <p:cNvSpPr>
              <a:spLocks noChangeArrowheads="1"/>
            </p:cNvSpPr>
            <p:nvPr/>
          </p:nvSpPr>
          <p:spPr bwMode="auto">
            <a:xfrm>
              <a:off x="4828" y="977"/>
              <a:ext cx="7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DataOut</a:t>
              </a:r>
            </a:p>
          </p:txBody>
        </p:sp>
        <p:sp>
          <p:nvSpPr>
            <p:cNvPr id="38932" name="Line 19"/>
            <p:cNvSpPr>
              <a:spLocks noChangeShapeType="1"/>
            </p:cNvSpPr>
            <p:nvPr/>
          </p:nvSpPr>
          <p:spPr bwMode="auto">
            <a:xfrm flipV="1">
              <a:off x="4080" y="73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20"/>
            <p:cNvSpPr>
              <a:spLocks noChangeShapeType="1"/>
            </p:cNvSpPr>
            <p:nvPr/>
          </p:nvSpPr>
          <p:spPr bwMode="auto">
            <a:xfrm flipH="1">
              <a:off x="3500" y="155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21"/>
            <p:cNvSpPr>
              <a:spLocks noChangeShapeType="1"/>
            </p:cNvSpPr>
            <p:nvPr/>
          </p:nvSpPr>
          <p:spPr bwMode="auto">
            <a:xfrm>
              <a:off x="4416" y="596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Rectangle 22"/>
            <p:cNvSpPr>
              <a:spLocks noChangeArrowheads="1"/>
            </p:cNvSpPr>
            <p:nvPr/>
          </p:nvSpPr>
          <p:spPr bwMode="auto">
            <a:xfrm>
              <a:off x="4407" y="482"/>
              <a:ext cx="6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</a:rPr>
                <a:t>Address</a:t>
              </a:r>
            </a:p>
          </p:txBody>
        </p:sp>
      </p:grpSp>
      <p:sp>
        <p:nvSpPr>
          <p:cNvPr id="834583" name="Text Box 23"/>
          <p:cNvSpPr txBox="1">
            <a:spLocks noChangeArrowheads="1"/>
          </p:cNvSpPr>
          <p:nvPr/>
        </p:nvSpPr>
        <p:spPr bwMode="auto">
          <a:xfrm>
            <a:off x="755650" y="5589588"/>
            <a:ext cx="7786688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（为简化数据通路操作的说明，在此把存储器简化为带时钟信号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的理想模型。）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3"/>
          <p:cNvGrpSpPr>
            <a:grpSpLocks/>
          </p:cNvGrpSpPr>
          <p:nvPr/>
        </p:nvGrpSpPr>
        <p:grpSpPr bwMode="auto">
          <a:xfrm>
            <a:off x="323850" y="757238"/>
            <a:ext cx="8712200" cy="5403850"/>
            <a:chOff x="204" y="467"/>
            <a:chExt cx="5488" cy="2214"/>
          </a:xfrm>
        </p:grpSpPr>
        <p:sp>
          <p:nvSpPr>
            <p:cNvPr id="6148" name="Freeform 8"/>
            <p:cNvSpPr>
              <a:spLocks/>
            </p:cNvSpPr>
            <p:nvPr/>
          </p:nvSpPr>
          <p:spPr bwMode="auto">
            <a:xfrm>
              <a:off x="204" y="467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" name="Rectangle 9"/>
            <p:cNvSpPr>
              <a:spLocks noChangeArrowheads="1"/>
            </p:cNvSpPr>
            <p:nvPr/>
          </p:nvSpPr>
          <p:spPr bwMode="auto">
            <a:xfrm>
              <a:off x="295" y="485"/>
              <a:ext cx="115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回顾内容</a:t>
              </a:r>
            </a:p>
          </p:txBody>
        </p:sp>
        <p:sp>
          <p:nvSpPr>
            <p:cNvPr id="6150" name="AutoShape 10"/>
            <p:cNvSpPr>
              <a:spLocks noChangeArrowheads="1"/>
            </p:cNvSpPr>
            <p:nvPr/>
          </p:nvSpPr>
          <p:spPr bwMode="auto">
            <a:xfrm>
              <a:off x="204" y="737"/>
              <a:ext cx="5398" cy="1944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  <p:sp>
          <p:nvSpPr>
            <p:cNvPr id="6151" name="Rectangle 12"/>
            <p:cNvSpPr>
              <a:spLocks noChangeArrowheads="1"/>
            </p:cNvSpPr>
            <p:nvPr/>
          </p:nvSpPr>
          <p:spPr bwMode="auto">
            <a:xfrm>
              <a:off x="204" y="815"/>
              <a:ext cx="5488" cy="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3.5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浮点数运算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浮点数的表示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(Floating-Point Representation)</a:t>
              </a:r>
            </a:p>
            <a:p>
              <a:pPr lvl="1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浮点数加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减法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(Floating-Point Addition)</a:t>
              </a:r>
            </a:p>
            <a:p>
              <a:pPr lvl="2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步骤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: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求阶差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、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对阶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尾数加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减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规格化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舍入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判溢出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浮点数乘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除法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(Floating-Point Multiplication)</a:t>
              </a:r>
            </a:p>
            <a:p>
              <a:pPr lvl="2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步骤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: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阶码加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减、尾数乘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/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除、规格化、舍入、判溢出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MIPS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浮点指令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(MIPS Floating-Point Instructions)</a:t>
              </a:r>
            </a:p>
            <a:p>
              <a:pPr lvl="2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lwcl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和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swcl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add.s</a:t>
              </a:r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mult.s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l.d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和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s.d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add.d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、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mult.d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等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精确的算术运算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(Accurate Arithmetic)</a:t>
              </a:r>
            </a:p>
            <a:p>
              <a:pPr lvl="2" eaLnBrk="1" hangingPunct="1">
                <a:lnSpc>
                  <a:spcPct val="11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浮点数的精确表示、浮点数的累积误差问题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0133" y="0"/>
            <a:ext cx="2952750" cy="56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2004"/>
            <a:ext cx="7021512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数据通路的组成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571500"/>
            <a:ext cx="8032750" cy="525621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z="2800">
                <a:solidFill>
                  <a:srgbClr val="7F7F7F"/>
                </a:solidFill>
              </a:rPr>
              <a:t>数据通路由两类部件组成</a:t>
            </a:r>
          </a:p>
          <a:p>
            <a:pPr marL="622300" lvl="1" indent="-263525">
              <a:spcBef>
                <a:spcPts val="300"/>
              </a:spcBef>
            </a:pPr>
            <a:r>
              <a:rPr lang="zh-CN" altLang="en-US" sz="2400">
                <a:solidFill>
                  <a:srgbClr val="7F7F7F"/>
                </a:solidFill>
              </a:rPr>
              <a:t>组合逻辑元件</a:t>
            </a:r>
            <a:r>
              <a:rPr lang="en-US" altLang="zh-CN" sz="2400">
                <a:solidFill>
                  <a:srgbClr val="7F7F7F"/>
                </a:solidFill>
              </a:rPr>
              <a:t>(</a:t>
            </a:r>
            <a:r>
              <a:rPr lang="zh-CN" altLang="en-US" sz="2400">
                <a:solidFill>
                  <a:srgbClr val="7F7F7F"/>
                </a:solidFill>
              </a:rPr>
              <a:t>亦称操作元件</a:t>
            </a:r>
            <a:r>
              <a:rPr lang="en-US" altLang="zh-CN" sz="2400">
                <a:solidFill>
                  <a:srgbClr val="7F7F7F"/>
                </a:solidFill>
              </a:rPr>
              <a:t>)</a:t>
            </a:r>
            <a:r>
              <a:rPr lang="zh-CN" altLang="en-US" sz="2400">
                <a:solidFill>
                  <a:srgbClr val="7F7F7F"/>
                </a:solidFill>
              </a:rPr>
              <a:t>（</a:t>
            </a:r>
            <a:r>
              <a:rPr lang="en-US" altLang="zh-CN" sz="2400">
                <a:solidFill>
                  <a:srgbClr val="7F7F7F"/>
                </a:solidFill>
              </a:rPr>
              <a:t>ALU</a:t>
            </a:r>
            <a:r>
              <a:rPr lang="zh-CN" altLang="en-US" sz="2400">
                <a:solidFill>
                  <a:srgbClr val="7F7F7F"/>
                </a:solidFill>
              </a:rPr>
              <a:t>）</a:t>
            </a:r>
            <a:endParaRPr lang="en-US" altLang="zh-CN" sz="2400">
              <a:solidFill>
                <a:srgbClr val="7F7F7F"/>
              </a:solidFill>
            </a:endParaRPr>
          </a:p>
          <a:p>
            <a:pPr marL="622300" lvl="1" indent="-263525">
              <a:spcBef>
                <a:spcPts val="300"/>
              </a:spcBef>
            </a:pPr>
            <a:r>
              <a:rPr lang="zh-CN" altLang="en-US" sz="2400">
                <a:solidFill>
                  <a:srgbClr val="7F7F7F"/>
                </a:solidFill>
              </a:rPr>
              <a:t>存储元件</a:t>
            </a:r>
            <a:r>
              <a:rPr lang="en-US" altLang="zh-CN" sz="2400">
                <a:solidFill>
                  <a:srgbClr val="7F7F7F"/>
                </a:solidFill>
              </a:rPr>
              <a:t>(</a:t>
            </a:r>
            <a:r>
              <a:rPr lang="zh-CN" altLang="en-US" sz="2400">
                <a:solidFill>
                  <a:srgbClr val="7F7F7F"/>
                </a:solidFill>
              </a:rPr>
              <a:t>亦称状态元件</a:t>
            </a:r>
            <a:r>
              <a:rPr lang="en-US" altLang="zh-CN" sz="2400">
                <a:solidFill>
                  <a:srgbClr val="7F7F7F"/>
                </a:solidFill>
              </a:rPr>
              <a:t>)</a:t>
            </a:r>
            <a:r>
              <a:rPr lang="zh-CN" altLang="en-US" sz="2400">
                <a:solidFill>
                  <a:srgbClr val="7F7F7F"/>
                </a:solidFill>
              </a:rPr>
              <a:t>（寄存器，指令存储器，数据存储器）</a:t>
            </a:r>
            <a:endParaRPr lang="en-US" altLang="zh-CN" sz="2400">
              <a:solidFill>
                <a:srgbClr val="7F7F7F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2800"/>
              <a:t>元件之间的连接方式</a:t>
            </a:r>
          </a:p>
          <a:p>
            <a:pPr marL="622300" lvl="1" indent="-263525">
              <a:spcBef>
                <a:spcPts val="300"/>
              </a:spcBef>
            </a:pPr>
            <a:r>
              <a:rPr lang="zh-CN" altLang="en-US" sz="2400"/>
              <a:t>总线式连接</a:t>
            </a:r>
          </a:p>
          <a:p>
            <a:pPr marL="622300" lvl="1" indent="-263525">
              <a:spcBef>
                <a:spcPts val="300"/>
              </a:spcBef>
            </a:pPr>
            <a:r>
              <a:rPr lang="zh-CN" altLang="en-US" sz="2400"/>
              <a:t>分散式连接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5085"/>
            <a:ext cx="7021512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数据通路的组成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00893"/>
            <a:ext cx="8032750" cy="52562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zh-CN" altLang="en-US" sz="2800" dirty="0">
                <a:solidFill>
                  <a:srgbClr val="7F7F7F"/>
                </a:solidFill>
              </a:rPr>
              <a:t>数据通路由两类部件组成</a:t>
            </a:r>
          </a:p>
          <a:p>
            <a:pPr marL="622300" lvl="1" indent="-263525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 dirty="0">
                <a:solidFill>
                  <a:srgbClr val="7F7F7F"/>
                </a:solidFill>
              </a:rPr>
              <a:t>组合逻辑元件</a:t>
            </a:r>
            <a:r>
              <a:rPr lang="en-US" altLang="zh-CN" sz="2400" dirty="0">
                <a:solidFill>
                  <a:srgbClr val="7F7F7F"/>
                </a:solidFill>
              </a:rPr>
              <a:t>(</a:t>
            </a:r>
            <a:r>
              <a:rPr lang="zh-CN" altLang="en-US" sz="2400" dirty="0">
                <a:solidFill>
                  <a:srgbClr val="7F7F7F"/>
                </a:solidFill>
              </a:rPr>
              <a:t>亦称操作元件</a:t>
            </a:r>
            <a:r>
              <a:rPr lang="en-US" altLang="zh-CN" sz="2400" dirty="0">
                <a:solidFill>
                  <a:srgbClr val="7F7F7F"/>
                </a:solidFill>
              </a:rPr>
              <a:t>)</a:t>
            </a:r>
            <a:r>
              <a:rPr lang="zh-CN" altLang="en-US" sz="2400" dirty="0">
                <a:solidFill>
                  <a:srgbClr val="7F7F7F"/>
                </a:solidFill>
              </a:rPr>
              <a:t>（</a:t>
            </a:r>
            <a:r>
              <a:rPr lang="en-US" altLang="zh-CN" sz="2400" dirty="0">
                <a:solidFill>
                  <a:srgbClr val="7F7F7F"/>
                </a:solidFill>
              </a:rPr>
              <a:t>ALU</a:t>
            </a:r>
            <a:r>
              <a:rPr lang="zh-CN" altLang="en-US" sz="2400" dirty="0">
                <a:solidFill>
                  <a:srgbClr val="7F7F7F"/>
                </a:solidFill>
              </a:rPr>
              <a:t>）</a:t>
            </a:r>
            <a:endParaRPr lang="en-US" altLang="zh-CN" sz="2400" dirty="0">
              <a:solidFill>
                <a:srgbClr val="7F7F7F"/>
              </a:solidFill>
            </a:endParaRPr>
          </a:p>
          <a:p>
            <a:pPr marL="622300" lvl="1" indent="-263525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 dirty="0">
                <a:solidFill>
                  <a:srgbClr val="7F7F7F"/>
                </a:solidFill>
              </a:rPr>
              <a:t>存储元件</a:t>
            </a:r>
            <a:r>
              <a:rPr lang="en-US" altLang="zh-CN" sz="2400" dirty="0">
                <a:solidFill>
                  <a:srgbClr val="7F7F7F"/>
                </a:solidFill>
              </a:rPr>
              <a:t>(</a:t>
            </a:r>
            <a:r>
              <a:rPr lang="zh-CN" altLang="en-US" sz="2400" dirty="0">
                <a:solidFill>
                  <a:srgbClr val="7F7F7F"/>
                </a:solidFill>
              </a:rPr>
              <a:t>亦称状态元件</a:t>
            </a:r>
            <a:r>
              <a:rPr lang="en-US" altLang="zh-CN" sz="2400" dirty="0">
                <a:solidFill>
                  <a:srgbClr val="7F7F7F"/>
                </a:solidFill>
              </a:rPr>
              <a:t>)</a:t>
            </a:r>
            <a:r>
              <a:rPr lang="zh-CN" altLang="en-US" sz="2400" dirty="0">
                <a:solidFill>
                  <a:srgbClr val="7F7F7F"/>
                </a:solidFill>
              </a:rPr>
              <a:t>（寄存器，指令存储器，数据存储器）</a:t>
            </a:r>
            <a:endParaRPr lang="en-US" altLang="zh-CN" sz="2400" dirty="0">
              <a:solidFill>
                <a:srgbClr val="7F7F7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zh-CN" altLang="en-US" sz="2800" dirty="0">
                <a:solidFill>
                  <a:srgbClr val="7F7F7F"/>
                </a:solidFill>
              </a:rPr>
              <a:t>元件之间的连接方式</a:t>
            </a:r>
          </a:p>
          <a:p>
            <a:pPr marL="622300" lvl="1" indent="-263525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 dirty="0">
                <a:solidFill>
                  <a:srgbClr val="7F7F7F"/>
                </a:solidFill>
              </a:rPr>
              <a:t>总线式连接</a:t>
            </a:r>
          </a:p>
          <a:p>
            <a:pPr marL="622300" lvl="1" indent="-263525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 dirty="0">
                <a:solidFill>
                  <a:srgbClr val="7F7F7F"/>
                </a:solidFill>
              </a:rPr>
              <a:t>分散式连接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zh-CN" altLang="en-US" sz="2800" dirty="0"/>
              <a:t>数据通路的构成</a:t>
            </a:r>
          </a:p>
          <a:p>
            <a:pPr marL="622300" lvl="1" indent="-263525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 dirty="0"/>
              <a:t>由“操作元件”和“存储元件”通过总线或分散方式连接而成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zh-CN" altLang="en-US" sz="2800" dirty="0"/>
              <a:t>数据通路的功能</a:t>
            </a:r>
          </a:p>
          <a:p>
            <a:pPr marL="622300" lvl="1" indent="-263525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 dirty="0"/>
              <a:t>进行数据存储、处理、传送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18248"/>
            <a:ext cx="7021513" cy="5778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数据通路与时序控制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012" y="868441"/>
            <a:ext cx="7465364" cy="5111750"/>
          </a:xfrm>
        </p:spPr>
        <p:txBody>
          <a:bodyPr/>
          <a:lstStyle/>
          <a:p>
            <a:pPr marL="261938" indent="-261938"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同步系统</a:t>
            </a:r>
            <a:endParaRPr lang="zh-CN" altLang="en-US" sz="28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z="2600" dirty="0"/>
              <a:t>用专门时序信号定时操作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600" dirty="0"/>
              <a:t>时序信号规定何时发何操作</a:t>
            </a:r>
          </a:p>
          <a:p>
            <a:pPr marL="261938" indent="-261938"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时序信号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600" dirty="0"/>
              <a:t>用于同步控制的定时信号</a:t>
            </a:r>
          </a:p>
        </p:txBody>
      </p:sp>
      <p:grpSp>
        <p:nvGrpSpPr>
          <p:cNvPr id="45060" name="组合 8"/>
          <p:cNvGrpSpPr>
            <a:grpSpLocks/>
          </p:cNvGrpSpPr>
          <p:nvPr/>
        </p:nvGrpSpPr>
        <p:grpSpPr bwMode="auto">
          <a:xfrm>
            <a:off x="1937694" y="4221088"/>
            <a:ext cx="4572000" cy="1500187"/>
            <a:chOff x="4357686" y="642918"/>
            <a:chExt cx="4572032" cy="1500198"/>
          </a:xfrm>
        </p:grpSpPr>
        <p:pic>
          <p:nvPicPr>
            <p:cNvPr id="45063" name="图片 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642918"/>
              <a:ext cx="4071966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4" name="图片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7686" y="1714489"/>
              <a:ext cx="1084174" cy="428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2" name="矩形 1"/>
          <p:cNvSpPr>
            <a:spLocks noChangeArrowheads="1"/>
          </p:cNvSpPr>
          <p:nvPr/>
        </p:nvSpPr>
        <p:spPr bwMode="auto">
          <a:xfrm>
            <a:off x="2484438" y="950913"/>
            <a:ext cx="3255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(Synchronous system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208" y="33733"/>
            <a:ext cx="5630863" cy="52608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数据通路与时序控制</a:t>
            </a: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539750" y="1258888"/>
            <a:ext cx="7835900" cy="317500"/>
            <a:chOff x="340" y="524"/>
            <a:chExt cx="4936" cy="200"/>
          </a:xfrm>
        </p:grpSpPr>
        <p:sp>
          <p:nvSpPr>
            <p:cNvPr id="51314" name="Line 5"/>
            <p:cNvSpPr>
              <a:spLocks noChangeShapeType="1"/>
            </p:cNvSpPr>
            <p:nvPr/>
          </p:nvSpPr>
          <p:spPr bwMode="auto">
            <a:xfrm>
              <a:off x="340" y="528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5" name="Line 6"/>
            <p:cNvSpPr>
              <a:spLocks noChangeShapeType="1"/>
            </p:cNvSpPr>
            <p:nvPr/>
          </p:nvSpPr>
          <p:spPr bwMode="auto">
            <a:xfrm>
              <a:off x="1042" y="53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6" name="Line 7"/>
            <p:cNvSpPr>
              <a:spLocks noChangeShapeType="1"/>
            </p:cNvSpPr>
            <p:nvPr/>
          </p:nvSpPr>
          <p:spPr bwMode="auto">
            <a:xfrm>
              <a:off x="1046" y="720"/>
              <a:ext cx="17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7" name="Line 8"/>
            <p:cNvSpPr>
              <a:spLocks noChangeShapeType="1"/>
            </p:cNvSpPr>
            <p:nvPr/>
          </p:nvSpPr>
          <p:spPr bwMode="auto">
            <a:xfrm flipV="1">
              <a:off x="2808" y="52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8" name="Line 9"/>
            <p:cNvSpPr>
              <a:spLocks noChangeShapeType="1"/>
            </p:cNvSpPr>
            <p:nvPr/>
          </p:nvSpPr>
          <p:spPr bwMode="auto">
            <a:xfrm>
              <a:off x="2812" y="528"/>
              <a:ext cx="17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9" name="Line 10"/>
            <p:cNvSpPr>
              <a:spLocks noChangeShapeType="1"/>
            </p:cNvSpPr>
            <p:nvPr/>
          </p:nvSpPr>
          <p:spPr bwMode="auto">
            <a:xfrm>
              <a:off x="4574" y="53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0" name="Line 11"/>
            <p:cNvSpPr>
              <a:spLocks noChangeShapeType="1"/>
            </p:cNvSpPr>
            <p:nvPr/>
          </p:nvSpPr>
          <p:spPr bwMode="auto">
            <a:xfrm>
              <a:off x="4578" y="720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4" name="Rectangle 12"/>
          <p:cNvSpPr>
            <a:spLocks noChangeArrowheads="1"/>
          </p:cNvSpPr>
          <p:nvPr/>
        </p:nvSpPr>
        <p:spPr bwMode="auto">
          <a:xfrm>
            <a:off x="474663" y="1292225"/>
            <a:ext cx="58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51205" name="Rectangle 13"/>
          <p:cNvSpPr>
            <a:spLocks noChangeArrowheads="1"/>
          </p:cNvSpPr>
          <p:nvPr/>
        </p:nvSpPr>
        <p:spPr bwMode="auto">
          <a:xfrm>
            <a:off x="539750" y="1919288"/>
            <a:ext cx="5207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206" name="Line 14"/>
          <p:cNvSpPr>
            <a:spLocks noChangeShapeType="1"/>
          </p:cNvSpPr>
          <p:nvPr/>
        </p:nvSpPr>
        <p:spPr bwMode="auto">
          <a:xfrm>
            <a:off x="1073150" y="2217738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Line 15"/>
          <p:cNvSpPr>
            <a:spLocks noChangeShapeType="1"/>
          </p:cNvSpPr>
          <p:nvPr/>
        </p:nvSpPr>
        <p:spPr bwMode="auto">
          <a:xfrm>
            <a:off x="6635750" y="1912938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Rectangle 16"/>
          <p:cNvSpPr>
            <a:spLocks noChangeArrowheads="1"/>
          </p:cNvSpPr>
          <p:nvPr/>
        </p:nvSpPr>
        <p:spPr bwMode="auto">
          <a:xfrm>
            <a:off x="2216150" y="1919288"/>
            <a:ext cx="44069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209" name="Rectangle 17"/>
          <p:cNvSpPr>
            <a:spLocks noChangeArrowheads="1"/>
          </p:cNvSpPr>
          <p:nvPr/>
        </p:nvSpPr>
        <p:spPr bwMode="auto">
          <a:xfrm>
            <a:off x="3109913" y="1849438"/>
            <a:ext cx="3190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寄存器的输入可变化</a:t>
            </a:r>
          </a:p>
        </p:txBody>
      </p:sp>
      <p:sp>
        <p:nvSpPr>
          <p:cNvPr id="51210" name="Rectangle 18"/>
          <p:cNvSpPr>
            <a:spLocks noChangeArrowheads="1"/>
          </p:cNvSpPr>
          <p:nvPr/>
        </p:nvSpPr>
        <p:spPr bwMode="auto">
          <a:xfrm>
            <a:off x="7778750" y="1919288"/>
            <a:ext cx="6731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211" name="Line 19"/>
          <p:cNvSpPr>
            <a:spLocks noChangeShapeType="1"/>
          </p:cNvSpPr>
          <p:nvPr/>
        </p:nvSpPr>
        <p:spPr bwMode="auto">
          <a:xfrm>
            <a:off x="6635750" y="1989138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Line 20"/>
          <p:cNvSpPr>
            <a:spLocks noChangeShapeType="1"/>
          </p:cNvSpPr>
          <p:nvPr/>
        </p:nvSpPr>
        <p:spPr bwMode="auto">
          <a:xfrm>
            <a:off x="7245350" y="1989138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Rectangle 21"/>
          <p:cNvSpPr>
            <a:spLocks noChangeArrowheads="1"/>
          </p:cNvSpPr>
          <p:nvPr/>
        </p:nvSpPr>
        <p:spPr bwMode="auto">
          <a:xfrm>
            <a:off x="6500813" y="1524000"/>
            <a:ext cx="747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Setup</a:t>
            </a:r>
          </a:p>
        </p:txBody>
      </p:sp>
      <p:sp>
        <p:nvSpPr>
          <p:cNvPr id="51214" name="Rectangle 22"/>
          <p:cNvSpPr>
            <a:spLocks noChangeArrowheads="1"/>
          </p:cNvSpPr>
          <p:nvPr/>
        </p:nvSpPr>
        <p:spPr bwMode="auto">
          <a:xfrm>
            <a:off x="7245350" y="1552575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Hold</a:t>
            </a:r>
          </a:p>
        </p:txBody>
      </p:sp>
      <p:grpSp>
        <p:nvGrpSpPr>
          <p:cNvPr id="51215" name="Group 23"/>
          <p:cNvGrpSpPr>
            <a:grpSpLocks/>
          </p:cNvGrpSpPr>
          <p:nvPr/>
        </p:nvGrpSpPr>
        <p:grpSpPr bwMode="auto">
          <a:xfrm>
            <a:off x="1571625" y="2584450"/>
            <a:ext cx="6091238" cy="1439863"/>
            <a:chOff x="668" y="1544"/>
            <a:chExt cx="4280" cy="1140"/>
          </a:xfrm>
        </p:grpSpPr>
        <p:grpSp>
          <p:nvGrpSpPr>
            <p:cNvPr id="51227" name="Group 24"/>
            <p:cNvGrpSpPr>
              <a:grpSpLocks/>
            </p:cNvGrpSpPr>
            <p:nvPr/>
          </p:nvGrpSpPr>
          <p:grpSpPr bwMode="auto">
            <a:xfrm>
              <a:off x="668" y="1544"/>
              <a:ext cx="776" cy="1140"/>
              <a:chOff x="668" y="1544"/>
              <a:chExt cx="776" cy="1140"/>
            </a:xfrm>
          </p:grpSpPr>
          <p:sp>
            <p:nvSpPr>
              <p:cNvPr id="51303" name="Rectangle 25"/>
              <p:cNvSpPr>
                <a:spLocks noChangeArrowheads="1"/>
              </p:cNvSpPr>
              <p:nvPr/>
            </p:nvSpPr>
            <p:spPr bwMode="auto">
              <a:xfrm>
                <a:off x="968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1304" name="Line 26"/>
              <p:cNvSpPr>
                <a:spLocks noChangeShapeType="1"/>
              </p:cNvSpPr>
              <p:nvPr/>
            </p:nvSpPr>
            <p:spPr bwMode="auto">
              <a:xfrm>
                <a:off x="1056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5" name="Line 27"/>
              <p:cNvSpPr>
                <a:spLocks noChangeShapeType="1"/>
              </p:cNvSpPr>
              <p:nvPr/>
            </p:nvSpPr>
            <p:spPr bwMode="auto">
              <a:xfrm flipV="1">
                <a:off x="1016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6" name="Line 28"/>
              <p:cNvSpPr>
                <a:spLocks noChangeShapeType="1"/>
              </p:cNvSpPr>
              <p:nvPr/>
            </p:nvSpPr>
            <p:spPr bwMode="auto">
              <a:xfrm>
                <a:off x="1064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7" name="Oval 29"/>
              <p:cNvSpPr>
                <a:spLocks noChangeArrowheads="1"/>
              </p:cNvSpPr>
              <p:nvPr/>
            </p:nvSpPr>
            <p:spPr bwMode="auto">
              <a:xfrm>
                <a:off x="1016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1308" name="Line 30"/>
              <p:cNvSpPr>
                <a:spLocks noChangeShapeType="1"/>
              </p:cNvSpPr>
              <p:nvPr/>
            </p:nvSpPr>
            <p:spPr bwMode="auto">
              <a:xfrm flipH="1">
                <a:off x="66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9" name="Rectangle 31"/>
              <p:cNvSpPr>
                <a:spLocks noChangeArrowheads="1"/>
              </p:cNvSpPr>
              <p:nvPr/>
            </p:nvSpPr>
            <p:spPr bwMode="auto">
              <a:xfrm>
                <a:off x="759" y="1587"/>
                <a:ext cx="16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1310" name="Line 32"/>
              <p:cNvSpPr>
                <a:spLocks noChangeShapeType="1"/>
              </p:cNvSpPr>
              <p:nvPr/>
            </p:nvSpPr>
            <p:spPr bwMode="auto">
              <a:xfrm flipH="1">
                <a:off x="66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11" name="Line 33"/>
              <p:cNvSpPr>
                <a:spLocks noChangeShapeType="1"/>
              </p:cNvSpPr>
              <p:nvPr/>
            </p:nvSpPr>
            <p:spPr bwMode="auto">
              <a:xfrm flipH="1">
                <a:off x="114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12" name="Rectangle 34"/>
              <p:cNvSpPr>
                <a:spLocks noChangeArrowheads="1"/>
              </p:cNvSpPr>
              <p:nvPr/>
            </p:nvSpPr>
            <p:spPr bwMode="auto">
              <a:xfrm>
                <a:off x="1239" y="1609"/>
                <a:ext cx="16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1313" name="Line 35"/>
              <p:cNvSpPr>
                <a:spLocks noChangeShapeType="1"/>
              </p:cNvSpPr>
              <p:nvPr/>
            </p:nvSpPr>
            <p:spPr bwMode="auto">
              <a:xfrm flipH="1">
                <a:off x="114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28" name="Group 36"/>
            <p:cNvGrpSpPr>
              <a:grpSpLocks/>
            </p:cNvGrpSpPr>
            <p:nvPr/>
          </p:nvGrpSpPr>
          <p:grpSpPr bwMode="auto">
            <a:xfrm>
              <a:off x="4172" y="1544"/>
              <a:ext cx="776" cy="1140"/>
              <a:chOff x="4172" y="1544"/>
              <a:chExt cx="776" cy="1140"/>
            </a:xfrm>
          </p:grpSpPr>
          <p:sp>
            <p:nvSpPr>
              <p:cNvPr id="51292" name="Rectangle 37"/>
              <p:cNvSpPr>
                <a:spLocks noChangeArrowheads="1"/>
              </p:cNvSpPr>
              <p:nvPr/>
            </p:nvSpPr>
            <p:spPr bwMode="auto">
              <a:xfrm>
                <a:off x="4472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1293" name="Line 38"/>
              <p:cNvSpPr>
                <a:spLocks noChangeShapeType="1"/>
              </p:cNvSpPr>
              <p:nvPr/>
            </p:nvSpPr>
            <p:spPr bwMode="auto">
              <a:xfrm>
                <a:off x="4560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94" name="Line 39"/>
              <p:cNvSpPr>
                <a:spLocks noChangeShapeType="1"/>
              </p:cNvSpPr>
              <p:nvPr/>
            </p:nvSpPr>
            <p:spPr bwMode="auto">
              <a:xfrm flipV="1">
                <a:off x="4520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95" name="Line 40"/>
              <p:cNvSpPr>
                <a:spLocks noChangeShapeType="1"/>
              </p:cNvSpPr>
              <p:nvPr/>
            </p:nvSpPr>
            <p:spPr bwMode="auto">
              <a:xfrm>
                <a:off x="4568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96" name="Oval 41"/>
              <p:cNvSpPr>
                <a:spLocks noChangeArrowheads="1"/>
              </p:cNvSpPr>
              <p:nvPr/>
            </p:nvSpPr>
            <p:spPr bwMode="auto">
              <a:xfrm>
                <a:off x="4520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1297" name="Line 42"/>
              <p:cNvSpPr>
                <a:spLocks noChangeShapeType="1"/>
              </p:cNvSpPr>
              <p:nvPr/>
            </p:nvSpPr>
            <p:spPr bwMode="auto">
              <a:xfrm flipH="1">
                <a:off x="417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98" name="Rectangle 43"/>
              <p:cNvSpPr>
                <a:spLocks noChangeArrowheads="1"/>
              </p:cNvSpPr>
              <p:nvPr/>
            </p:nvSpPr>
            <p:spPr bwMode="auto">
              <a:xfrm>
                <a:off x="4263" y="1609"/>
                <a:ext cx="16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1299" name="Line 44"/>
              <p:cNvSpPr>
                <a:spLocks noChangeShapeType="1"/>
              </p:cNvSpPr>
              <p:nvPr/>
            </p:nvSpPr>
            <p:spPr bwMode="auto">
              <a:xfrm flipH="1">
                <a:off x="417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0" name="Line 45"/>
              <p:cNvSpPr>
                <a:spLocks noChangeShapeType="1"/>
              </p:cNvSpPr>
              <p:nvPr/>
            </p:nvSpPr>
            <p:spPr bwMode="auto">
              <a:xfrm flipH="1">
                <a:off x="465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1" name="Rectangle 46"/>
              <p:cNvSpPr>
                <a:spLocks noChangeArrowheads="1"/>
              </p:cNvSpPr>
              <p:nvPr/>
            </p:nvSpPr>
            <p:spPr bwMode="auto">
              <a:xfrm>
                <a:off x="4743" y="1609"/>
                <a:ext cx="16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1302" name="Line 47"/>
              <p:cNvSpPr>
                <a:spLocks noChangeShapeType="1"/>
              </p:cNvSpPr>
              <p:nvPr/>
            </p:nvSpPr>
            <p:spPr bwMode="auto">
              <a:xfrm flipH="1">
                <a:off x="465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29" name="Rectangle 48"/>
            <p:cNvSpPr>
              <a:spLocks noChangeArrowheads="1"/>
            </p:cNvSpPr>
            <p:nvPr/>
          </p:nvSpPr>
          <p:spPr bwMode="auto">
            <a:xfrm>
              <a:off x="1448" y="1544"/>
              <a:ext cx="2720" cy="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endParaRPr lang="zh-CN" altLang="en-US" b="1"/>
            </a:p>
          </p:txBody>
        </p:sp>
        <p:sp>
          <p:nvSpPr>
            <p:cNvPr id="51230" name="Oval 49"/>
            <p:cNvSpPr>
              <a:spLocks noChangeArrowheads="1"/>
            </p:cNvSpPr>
            <p:nvPr/>
          </p:nvSpPr>
          <p:spPr bwMode="auto">
            <a:xfrm>
              <a:off x="1951" y="1864"/>
              <a:ext cx="51" cy="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endParaRPr lang="zh-CN" altLang="en-US" b="1"/>
            </a:p>
          </p:txBody>
        </p:sp>
        <p:grpSp>
          <p:nvGrpSpPr>
            <p:cNvPr id="51231" name="Group 50"/>
            <p:cNvGrpSpPr>
              <a:grpSpLocks/>
            </p:cNvGrpSpPr>
            <p:nvPr/>
          </p:nvGrpSpPr>
          <p:grpSpPr bwMode="auto">
            <a:xfrm>
              <a:off x="1600" y="1755"/>
              <a:ext cx="344" cy="272"/>
              <a:chOff x="1600" y="1755"/>
              <a:chExt cx="344" cy="272"/>
            </a:xfrm>
          </p:grpSpPr>
          <p:sp>
            <p:nvSpPr>
              <p:cNvPr id="51287" name="Arc 51"/>
              <p:cNvSpPr>
                <a:spLocks/>
              </p:cNvSpPr>
              <p:nvPr/>
            </p:nvSpPr>
            <p:spPr bwMode="auto">
              <a:xfrm>
                <a:off x="1804" y="1764"/>
                <a:ext cx="132" cy="128"/>
              </a:xfrm>
              <a:custGeom>
                <a:avLst/>
                <a:gdLst>
                  <a:gd name="T0" fmla="*/ 0 w 21764"/>
                  <a:gd name="T1" fmla="*/ 0 h 21600"/>
                  <a:gd name="T2" fmla="*/ 0 w 21764"/>
                  <a:gd name="T3" fmla="*/ 0 h 21600"/>
                  <a:gd name="T4" fmla="*/ 0 w 2176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64"/>
                  <a:gd name="T10" fmla="*/ 0 h 21600"/>
                  <a:gd name="T11" fmla="*/ 21764 w 217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64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</a:path>
                  <a:path w="21764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  <a:lnTo>
                      <a:pt x="16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8" name="Arc 52"/>
              <p:cNvSpPr>
                <a:spLocks/>
              </p:cNvSpPr>
              <p:nvPr/>
            </p:nvSpPr>
            <p:spPr bwMode="auto">
              <a:xfrm rot="10800000">
                <a:off x="1813" y="1900"/>
                <a:ext cx="131" cy="127"/>
              </a:xfrm>
              <a:custGeom>
                <a:avLst/>
                <a:gdLst>
                  <a:gd name="T0" fmla="*/ 0 w 21599"/>
                  <a:gd name="T1" fmla="*/ 0 h 21599"/>
                  <a:gd name="T2" fmla="*/ 0 w 21599"/>
                  <a:gd name="T3" fmla="*/ 0 h 21599"/>
                  <a:gd name="T4" fmla="*/ 0 w 21599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9"/>
                  <a:gd name="T11" fmla="*/ 21599 w 21599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9" fill="none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</a:path>
                  <a:path w="21599" h="21599" stroke="0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  <a:lnTo>
                      <a:pt x="21599" y="21599"/>
                    </a:lnTo>
                    <a:lnTo>
                      <a:pt x="-1" y="2142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9" name="Line 53"/>
              <p:cNvSpPr>
                <a:spLocks noChangeShapeType="1"/>
              </p:cNvSpPr>
              <p:nvPr/>
            </p:nvSpPr>
            <p:spPr bwMode="auto">
              <a:xfrm flipH="1">
                <a:off x="1600" y="1755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90" name="Line 54"/>
              <p:cNvSpPr>
                <a:spLocks noChangeShapeType="1"/>
              </p:cNvSpPr>
              <p:nvPr/>
            </p:nvSpPr>
            <p:spPr bwMode="auto">
              <a:xfrm>
                <a:off x="1608" y="1763"/>
                <a:ext cx="0" cy="2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91" name="Line 55"/>
              <p:cNvSpPr>
                <a:spLocks noChangeShapeType="1"/>
              </p:cNvSpPr>
              <p:nvPr/>
            </p:nvSpPr>
            <p:spPr bwMode="auto">
              <a:xfrm flipH="1">
                <a:off x="1600" y="2027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32" name="Line 56"/>
            <p:cNvSpPr>
              <a:spLocks noChangeShapeType="1"/>
            </p:cNvSpPr>
            <p:nvPr/>
          </p:nvSpPr>
          <p:spPr bwMode="auto">
            <a:xfrm flipH="1">
              <a:off x="1438" y="1823"/>
              <a:ext cx="1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Line 57"/>
            <p:cNvSpPr>
              <a:spLocks noChangeShapeType="1"/>
            </p:cNvSpPr>
            <p:nvPr/>
          </p:nvSpPr>
          <p:spPr bwMode="auto">
            <a:xfrm flipH="1">
              <a:off x="1438" y="1959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58"/>
            <p:cNvSpPr>
              <a:spLocks noChangeShapeType="1"/>
            </p:cNvSpPr>
            <p:nvPr/>
          </p:nvSpPr>
          <p:spPr bwMode="auto">
            <a:xfrm>
              <a:off x="2014" y="189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35" name="Group 59"/>
            <p:cNvGrpSpPr>
              <a:grpSpLocks/>
            </p:cNvGrpSpPr>
            <p:nvPr/>
          </p:nvGrpSpPr>
          <p:grpSpPr bwMode="auto">
            <a:xfrm>
              <a:off x="1445" y="2131"/>
              <a:ext cx="736" cy="253"/>
              <a:chOff x="1445" y="2131"/>
              <a:chExt cx="736" cy="253"/>
            </a:xfrm>
          </p:grpSpPr>
          <p:grpSp>
            <p:nvGrpSpPr>
              <p:cNvPr id="51278" name="Group 60"/>
              <p:cNvGrpSpPr>
                <a:grpSpLocks/>
              </p:cNvGrpSpPr>
              <p:nvPr/>
            </p:nvGrpSpPr>
            <p:grpSpPr bwMode="auto">
              <a:xfrm>
                <a:off x="1583" y="2131"/>
                <a:ext cx="361" cy="253"/>
                <a:chOff x="1583" y="2131"/>
                <a:chExt cx="361" cy="253"/>
              </a:xfrm>
            </p:grpSpPr>
            <p:sp>
              <p:nvSpPr>
                <p:cNvPr id="51282" name="Arc 61"/>
                <p:cNvSpPr>
                  <a:spLocks/>
                </p:cNvSpPr>
                <p:nvPr/>
              </p:nvSpPr>
              <p:spPr bwMode="auto">
                <a:xfrm>
                  <a:off x="1611" y="2131"/>
                  <a:ext cx="276" cy="122"/>
                </a:xfrm>
                <a:custGeom>
                  <a:avLst/>
                  <a:gdLst>
                    <a:gd name="T0" fmla="*/ 0 w 21679"/>
                    <a:gd name="T1" fmla="*/ 0 h 21600"/>
                    <a:gd name="T2" fmla="*/ 0 w 21679"/>
                    <a:gd name="T3" fmla="*/ 0 h 21600"/>
                    <a:gd name="T4" fmla="*/ 0 w 216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9"/>
                    <a:gd name="T10" fmla="*/ 0 h 21600"/>
                    <a:gd name="T11" fmla="*/ 21679 w 216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9" h="21600" fill="none" extrusionOk="0">
                      <a:moveTo>
                        <a:pt x="0" y="0"/>
                      </a:moveTo>
                      <a:cubicBezTo>
                        <a:pt x="26" y="0"/>
                        <a:pt x="52" y="-1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</a:path>
                    <a:path w="21679" h="21600" stroke="0" extrusionOk="0">
                      <a:moveTo>
                        <a:pt x="0" y="0"/>
                      </a:moveTo>
                      <a:cubicBezTo>
                        <a:pt x="26" y="0"/>
                        <a:pt x="52" y="-1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  <a:lnTo>
                        <a:pt x="79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83" name="Arc 62"/>
                <p:cNvSpPr>
                  <a:spLocks/>
                </p:cNvSpPr>
                <p:nvPr/>
              </p:nvSpPr>
              <p:spPr bwMode="auto">
                <a:xfrm rot="10800000">
                  <a:off x="1620" y="2262"/>
                  <a:ext cx="275" cy="12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84" name="Oval 63"/>
                <p:cNvSpPr>
                  <a:spLocks noChangeArrowheads="1"/>
                </p:cNvSpPr>
                <p:nvPr/>
              </p:nvSpPr>
              <p:spPr bwMode="auto">
                <a:xfrm>
                  <a:off x="1902" y="2235"/>
                  <a:ext cx="42" cy="3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Char char="•"/>
                  </a:pPr>
                  <a:endParaRPr lang="zh-CN" altLang="en-US" b="1"/>
                </a:p>
              </p:txBody>
            </p:sp>
            <p:sp>
              <p:nvSpPr>
                <p:cNvPr id="51285" name="Arc 64"/>
                <p:cNvSpPr>
                  <a:spLocks/>
                </p:cNvSpPr>
                <p:nvPr/>
              </p:nvSpPr>
              <p:spPr bwMode="auto">
                <a:xfrm>
                  <a:off x="1583" y="2131"/>
                  <a:ext cx="79" cy="122"/>
                </a:xfrm>
                <a:custGeom>
                  <a:avLst/>
                  <a:gdLst>
                    <a:gd name="T0" fmla="*/ 0 w 21879"/>
                    <a:gd name="T1" fmla="*/ 0 h 21600"/>
                    <a:gd name="T2" fmla="*/ 0 w 21879"/>
                    <a:gd name="T3" fmla="*/ 0 h 21600"/>
                    <a:gd name="T4" fmla="*/ 0 w 21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79"/>
                    <a:gd name="T10" fmla="*/ 0 h 21600"/>
                    <a:gd name="T11" fmla="*/ 21879 w 21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79" h="21600" fill="none" extrusionOk="0">
                      <a:moveTo>
                        <a:pt x="-1" y="1"/>
                      </a:moveTo>
                      <a:cubicBezTo>
                        <a:pt x="92" y="0"/>
                        <a:pt x="185" y="-1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</a:path>
                    <a:path w="21879" h="21600" stroke="0" extrusionOk="0">
                      <a:moveTo>
                        <a:pt x="-1" y="1"/>
                      </a:moveTo>
                      <a:cubicBezTo>
                        <a:pt x="92" y="0"/>
                        <a:pt x="185" y="-1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  <a:lnTo>
                        <a:pt x="279" y="21600"/>
                      </a:lnTo>
                      <a:lnTo>
                        <a:pt x="-1" y="1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86" name="Arc 65"/>
                <p:cNvSpPr>
                  <a:spLocks/>
                </p:cNvSpPr>
                <p:nvPr/>
              </p:nvSpPr>
              <p:spPr bwMode="auto">
                <a:xfrm rot="10800000">
                  <a:off x="1592" y="2262"/>
                  <a:ext cx="78" cy="122"/>
                </a:xfrm>
                <a:custGeom>
                  <a:avLst/>
                  <a:gdLst>
                    <a:gd name="T0" fmla="*/ 0 w 21600"/>
                    <a:gd name="T1" fmla="*/ 0 h 21598"/>
                    <a:gd name="T2" fmla="*/ 0 w 21600"/>
                    <a:gd name="T3" fmla="*/ 0 h 21598"/>
                    <a:gd name="T4" fmla="*/ 0 w 21600"/>
                    <a:gd name="T5" fmla="*/ 0 h 2159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8"/>
                    <a:gd name="T11" fmla="*/ 21600 w 21600"/>
                    <a:gd name="T12" fmla="*/ 21598 h 215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  <a:lnTo>
                        <a:pt x="21600" y="21598"/>
                      </a:lnTo>
                      <a:lnTo>
                        <a:pt x="0" y="21598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279" name="Line 66"/>
              <p:cNvSpPr>
                <a:spLocks noChangeShapeType="1"/>
              </p:cNvSpPr>
              <p:nvPr/>
            </p:nvSpPr>
            <p:spPr bwMode="auto">
              <a:xfrm>
                <a:off x="1956" y="2253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0" name="Line 67"/>
              <p:cNvSpPr>
                <a:spLocks noChangeShapeType="1"/>
              </p:cNvSpPr>
              <p:nvPr/>
            </p:nvSpPr>
            <p:spPr bwMode="auto">
              <a:xfrm flipH="1">
                <a:off x="1445" y="2187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1" name="Line 68"/>
              <p:cNvSpPr>
                <a:spLocks noChangeShapeType="1"/>
              </p:cNvSpPr>
              <p:nvPr/>
            </p:nvSpPr>
            <p:spPr bwMode="auto">
              <a:xfrm flipH="1">
                <a:off x="1445" y="2318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36" name="Group 69"/>
            <p:cNvGrpSpPr>
              <a:grpSpLocks/>
            </p:cNvGrpSpPr>
            <p:nvPr/>
          </p:nvGrpSpPr>
          <p:grpSpPr bwMode="auto">
            <a:xfrm>
              <a:off x="3765" y="1620"/>
              <a:ext cx="201" cy="212"/>
              <a:chOff x="3765" y="1620"/>
              <a:chExt cx="201" cy="212"/>
            </a:xfrm>
          </p:grpSpPr>
          <p:sp>
            <p:nvSpPr>
              <p:cNvPr id="51274" name="Oval 70"/>
              <p:cNvSpPr>
                <a:spLocks noChangeArrowheads="1"/>
              </p:cNvSpPr>
              <p:nvPr/>
            </p:nvSpPr>
            <p:spPr bwMode="auto">
              <a:xfrm>
                <a:off x="3914" y="1701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1275" name="Line 71"/>
              <p:cNvSpPr>
                <a:spLocks noChangeShapeType="1"/>
              </p:cNvSpPr>
              <p:nvPr/>
            </p:nvSpPr>
            <p:spPr bwMode="auto">
              <a:xfrm flipH="1" flipV="1">
                <a:off x="3765" y="1620"/>
                <a:ext cx="149" cy="1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6" name="Line 72"/>
              <p:cNvSpPr>
                <a:spLocks noChangeShapeType="1"/>
              </p:cNvSpPr>
              <p:nvPr/>
            </p:nvSpPr>
            <p:spPr bwMode="auto">
              <a:xfrm flipH="1">
                <a:off x="3765" y="1735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7" name="Line 73"/>
              <p:cNvSpPr>
                <a:spLocks noChangeShapeType="1"/>
              </p:cNvSpPr>
              <p:nvPr/>
            </p:nvSpPr>
            <p:spPr bwMode="auto">
              <a:xfrm flipV="1">
                <a:off x="3773" y="1620"/>
                <a:ext cx="0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37" name="Line 74"/>
            <p:cNvSpPr>
              <a:spLocks noChangeShapeType="1"/>
            </p:cNvSpPr>
            <p:nvPr/>
          </p:nvSpPr>
          <p:spPr bwMode="auto">
            <a:xfrm flipH="1">
              <a:off x="3601" y="1727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Line 75"/>
            <p:cNvSpPr>
              <a:spLocks noChangeShapeType="1"/>
            </p:cNvSpPr>
            <p:nvPr/>
          </p:nvSpPr>
          <p:spPr bwMode="auto">
            <a:xfrm>
              <a:off x="3978" y="1727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39" name="Group 76"/>
            <p:cNvGrpSpPr>
              <a:grpSpLocks/>
            </p:cNvGrpSpPr>
            <p:nvPr/>
          </p:nvGrpSpPr>
          <p:grpSpPr bwMode="auto">
            <a:xfrm>
              <a:off x="2196" y="1779"/>
              <a:ext cx="201" cy="212"/>
              <a:chOff x="2196" y="1779"/>
              <a:chExt cx="201" cy="212"/>
            </a:xfrm>
          </p:grpSpPr>
          <p:sp>
            <p:nvSpPr>
              <p:cNvPr id="51270" name="Oval 77"/>
              <p:cNvSpPr>
                <a:spLocks noChangeArrowheads="1"/>
              </p:cNvSpPr>
              <p:nvPr/>
            </p:nvSpPr>
            <p:spPr bwMode="auto">
              <a:xfrm>
                <a:off x="2345" y="1860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1271" name="Line 78"/>
              <p:cNvSpPr>
                <a:spLocks noChangeShapeType="1"/>
              </p:cNvSpPr>
              <p:nvPr/>
            </p:nvSpPr>
            <p:spPr bwMode="auto">
              <a:xfrm flipH="1" flipV="1">
                <a:off x="2196" y="1779"/>
                <a:ext cx="149" cy="1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2" name="Line 79"/>
              <p:cNvSpPr>
                <a:spLocks noChangeShapeType="1"/>
              </p:cNvSpPr>
              <p:nvPr/>
            </p:nvSpPr>
            <p:spPr bwMode="auto">
              <a:xfrm flipH="1">
                <a:off x="2196" y="1894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3" name="Line 80"/>
              <p:cNvSpPr>
                <a:spLocks noChangeShapeType="1"/>
              </p:cNvSpPr>
              <p:nvPr/>
            </p:nvSpPr>
            <p:spPr bwMode="auto">
              <a:xfrm flipV="1">
                <a:off x="2204" y="1779"/>
                <a:ext cx="0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40" name="Line 81"/>
            <p:cNvSpPr>
              <a:spLocks noChangeShapeType="1"/>
            </p:cNvSpPr>
            <p:nvPr/>
          </p:nvSpPr>
          <p:spPr bwMode="auto">
            <a:xfrm flipH="1">
              <a:off x="2032" y="1886"/>
              <a:ext cx="1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1" name="Line 82"/>
            <p:cNvSpPr>
              <a:spLocks noChangeShapeType="1"/>
            </p:cNvSpPr>
            <p:nvPr/>
          </p:nvSpPr>
          <p:spPr bwMode="auto">
            <a:xfrm>
              <a:off x="2408" y="1886"/>
              <a:ext cx="20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42" name="Group 83"/>
            <p:cNvGrpSpPr>
              <a:grpSpLocks/>
            </p:cNvGrpSpPr>
            <p:nvPr/>
          </p:nvGrpSpPr>
          <p:grpSpPr bwMode="auto">
            <a:xfrm>
              <a:off x="3106" y="1605"/>
              <a:ext cx="361" cy="253"/>
              <a:chOff x="3106" y="1605"/>
              <a:chExt cx="361" cy="253"/>
            </a:xfrm>
          </p:grpSpPr>
          <p:sp>
            <p:nvSpPr>
              <p:cNvPr id="51265" name="Arc 84"/>
              <p:cNvSpPr>
                <a:spLocks/>
              </p:cNvSpPr>
              <p:nvPr/>
            </p:nvSpPr>
            <p:spPr bwMode="auto">
              <a:xfrm>
                <a:off x="3134" y="1605"/>
                <a:ext cx="276" cy="122"/>
              </a:xfrm>
              <a:custGeom>
                <a:avLst/>
                <a:gdLst>
                  <a:gd name="T0" fmla="*/ 0 w 21679"/>
                  <a:gd name="T1" fmla="*/ 0 h 21600"/>
                  <a:gd name="T2" fmla="*/ 0 w 21679"/>
                  <a:gd name="T3" fmla="*/ 0 h 21600"/>
                  <a:gd name="T4" fmla="*/ 0 w 216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9"/>
                  <a:gd name="T10" fmla="*/ 0 h 21600"/>
                  <a:gd name="T11" fmla="*/ 21679 w 216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9" h="21600" fill="none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</a:path>
                  <a:path w="21679" h="21600" stroke="0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  <a:lnTo>
                      <a:pt x="79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6" name="Arc 85"/>
              <p:cNvSpPr>
                <a:spLocks/>
              </p:cNvSpPr>
              <p:nvPr/>
            </p:nvSpPr>
            <p:spPr bwMode="auto">
              <a:xfrm rot="10800000">
                <a:off x="3143" y="1736"/>
                <a:ext cx="275" cy="1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7" name="Oval 86"/>
              <p:cNvSpPr>
                <a:spLocks noChangeArrowheads="1"/>
              </p:cNvSpPr>
              <p:nvPr/>
            </p:nvSpPr>
            <p:spPr bwMode="auto">
              <a:xfrm>
                <a:off x="3425" y="1709"/>
                <a:ext cx="42" cy="3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1268" name="Arc 87"/>
              <p:cNvSpPr>
                <a:spLocks/>
              </p:cNvSpPr>
              <p:nvPr/>
            </p:nvSpPr>
            <p:spPr bwMode="auto">
              <a:xfrm>
                <a:off x="3106" y="1605"/>
                <a:ext cx="79" cy="122"/>
              </a:xfrm>
              <a:custGeom>
                <a:avLst/>
                <a:gdLst>
                  <a:gd name="T0" fmla="*/ 0 w 21879"/>
                  <a:gd name="T1" fmla="*/ 0 h 21600"/>
                  <a:gd name="T2" fmla="*/ 0 w 21879"/>
                  <a:gd name="T3" fmla="*/ 0 h 21600"/>
                  <a:gd name="T4" fmla="*/ 0 w 218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9"/>
                  <a:gd name="T10" fmla="*/ 0 h 21600"/>
                  <a:gd name="T11" fmla="*/ 21879 w 218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9" h="21600" fill="none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</a:path>
                  <a:path w="21879" h="21600" stroke="0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  <a:lnTo>
                      <a:pt x="279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9" name="Arc 88"/>
              <p:cNvSpPr>
                <a:spLocks/>
              </p:cNvSpPr>
              <p:nvPr/>
            </p:nvSpPr>
            <p:spPr bwMode="auto">
              <a:xfrm rot="10800000">
                <a:off x="3115" y="1736"/>
                <a:ext cx="78" cy="12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7"/>
                      <a:pt x="9501" y="152"/>
                      <a:pt x="21320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7"/>
                      <a:pt x="9501" y="152"/>
                      <a:pt x="21320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43" name="Line 89"/>
            <p:cNvSpPr>
              <a:spLocks noChangeShapeType="1"/>
            </p:cNvSpPr>
            <p:nvPr/>
          </p:nvSpPr>
          <p:spPr bwMode="auto">
            <a:xfrm>
              <a:off x="3479" y="1727"/>
              <a:ext cx="2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Line 90"/>
            <p:cNvSpPr>
              <a:spLocks noChangeShapeType="1"/>
            </p:cNvSpPr>
            <p:nvPr/>
          </p:nvSpPr>
          <p:spPr bwMode="auto">
            <a:xfrm flipH="1">
              <a:off x="2968" y="1661"/>
              <a:ext cx="2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5" name="Line 91"/>
            <p:cNvSpPr>
              <a:spLocks noChangeShapeType="1"/>
            </p:cNvSpPr>
            <p:nvPr/>
          </p:nvSpPr>
          <p:spPr bwMode="auto">
            <a:xfrm flipH="1">
              <a:off x="2968" y="1792"/>
              <a:ext cx="21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6" name="Oval 92"/>
            <p:cNvSpPr>
              <a:spLocks noChangeArrowheads="1"/>
            </p:cNvSpPr>
            <p:nvPr/>
          </p:nvSpPr>
          <p:spPr bwMode="auto">
            <a:xfrm>
              <a:off x="3107" y="2161"/>
              <a:ext cx="51" cy="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endParaRPr lang="zh-CN" altLang="en-US" b="1"/>
            </a:p>
          </p:txBody>
        </p:sp>
        <p:grpSp>
          <p:nvGrpSpPr>
            <p:cNvPr id="51247" name="Group 93"/>
            <p:cNvGrpSpPr>
              <a:grpSpLocks/>
            </p:cNvGrpSpPr>
            <p:nvPr/>
          </p:nvGrpSpPr>
          <p:grpSpPr bwMode="auto">
            <a:xfrm>
              <a:off x="2756" y="2056"/>
              <a:ext cx="344" cy="261"/>
              <a:chOff x="2756" y="2056"/>
              <a:chExt cx="344" cy="261"/>
            </a:xfrm>
          </p:grpSpPr>
          <p:sp>
            <p:nvSpPr>
              <p:cNvPr id="51260" name="Arc 94"/>
              <p:cNvSpPr>
                <a:spLocks/>
              </p:cNvSpPr>
              <p:nvPr/>
            </p:nvSpPr>
            <p:spPr bwMode="auto">
              <a:xfrm>
                <a:off x="2960" y="2065"/>
                <a:ext cx="132" cy="123"/>
              </a:xfrm>
              <a:custGeom>
                <a:avLst/>
                <a:gdLst>
                  <a:gd name="T0" fmla="*/ 0 w 21763"/>
                  <a:gd name="T1" fmla="*/ 0 h 21600"/>
                  <a:gd name="T2" fmla="*/ 0 w 21763"/>
                  <a:gd name="T3" fmla="*/ 0 h 21600"/>
                  <a:gd name="T4" fmla="*/ 0 w 2176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63"/>
                  <a:gd name="T10" fmla="*/ 0 h 21600"/>
                  <a:gd name="T11" fmla="*/ 21763 w 2176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63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24" y="0"/>
                      <a:pt x="21666" y="9563"/>
                      <a:pt x="21763" y="21422"/>
                    </a:cubicBezTo>
                  </a:path>
                  <a:path w="21763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24" y="0"/>
                      <a:pt x="21666" y="9563"/>
                      <a:pt x="21763" y="21422"/>
                    </a:cubicBezTo>
                    <a:lnTo>
                      <a:pt x="16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1" name="Arc 95"/>
              <p:cNvSpPr>
                <a:spLocks/>
              </p:cNvSpPr>
              <p:nvPr/>
            </p:nvSpPr>
            <p:spPr bwMode="auto">
              <a:xfrm rot="10800000">
                <a:off x="2969" y="2195"/>
                <a:ext cx="131" cy="122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4"/>
                      <a:pt x="9570" y="90"/>
                      <a:pt x="21434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4"/>
                      <a:pt x="9570" y="90"/>
                      <a:pt x="21434" y="-1"/>
                    </a:cubicBez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2" name="Line 96"/>
              <p:cNvSpPr>
                <a:spLocks noChangeShapeType="1"/>
              </p:cNvSpPr>
              <p:nvPr/>
            </p:nvSpPr>
            <p:spPr bwMode="auto">
              <a:xfrm flipH="1">
                <a:off x="2756" y="2056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3" name="Line 97"/>
              <p:cNvSpPr>
                <a:spLocks noChangeShapeType="1"/>
              </p:cNvSpPr>
              <p:nvPr/>
            </p:nvSpPr>
            <p:spPr bwMode="auto">
              <a:xfrm>
                <a:off x="2764" y="2064"/>
                <a:ext cx="0" cy="2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4" name="Line 98"/>
              <p:cNvSpPr>
                <a:spLocks noChangeShapeType="1"/>
              </p:cNvSpPr>
              <p:nvPr/>
            </p:nvSpPr>
            <p:spPr bwMode="auto">
              <a:xfrm flipH="1">
                <a:off x="2756" y="2317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48" name="Line 99"/>
            <p:cNvSpPr>
              <a:spLocks noChangeShapeType="1"/>
            </p:cNvSpPr>
            <p:nvPr/>
          </p:nvSpPr>
          <p:spPr bwMode="auto">
            <a:xfrm flipH="1">
              <a:off x="2603" y="2121"/>
              <a:ext cx="1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9" name="Line 100"/>
            <p:cNvSpPr>
              <a:spLocks noChangeShapeType="1"/>
            </p:cNvSpPr>
            <p:nvPr/>
          </p:nvSpPr>
          <p:spPr bwMode="auto">
            <a:xfrm flipH="1">
              <a:off x="2594" y="2252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0" name="Line 101"/>
            <p:cNvSpPr>
              <a:spLocks noChangeShapeType="1"/>
            </p:cNvSpPr>
            <p:nvPr/>
          </p:nvSpPr>
          <p:spPr bwMode="auto">
            <a:xfrm>
              <a:off x="3170" y="2186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1" name="Line 102"/>
            <p:cNvSpPr>
              <a:spLocks noChangeShapeType="1"/>
            </p:cNvSpPr>
            <p:nvPr/>
          </p:nvSpPr>
          <p:spPr bwMode="auto">
            <a:xfrm>
              <a:off x="2602" y="1887"/>
              <a:ext cx="0" cy="2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2" name="Line 103"/>
            <p:cNvSpPr>
              <a:spLocks noChangeShapeType="1"/>
            </p:cNvSpPr>
            <p:nvPr/>
          </p:nvSpPr>
          <p:spPr bwMode="auto">
            <a:xfrm>
              <a:off x="2190" y="2250"/>
              <a:ext cx="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3" name="Line 104"/>
            <p:cNvSpPr>
              <a:spLocks noChangeShapeType="1"/>
            </p:cNvSpPr>
            <p:nvPr/>
          </p:nvSpPr>
          <p:spPr bwMode="auto">
            <a:xfrm flipH="1">
              <a:off x="2972" y="1792"/>
              <a:ext cx="0" cy="1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4" name="Line 105"/>
            <p:cNvSpPr>
              <a:spLocks noChangeShapeType="1"/>
            </p:cNvSpPr>
            <p:nvPr/>
          </p:nvSpPr>
          <p:spPr bwMode="auto">
            <a:xfrm>
              <a:off x="2975" y="1963"/>
              <a:ext cx="3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5" name="Line 106"/>
            <p:cNvSpPr>
              <a:spLocks noChangeShapeType="1"/>
            </p:cNvSpPr>
            <p:nvPr/>
          </p:nvSpPr>
          <p:spPr bwMode="auto">
            <a:xfrm>
              <a:off x="3365" y="1966"/>
              <a:ext cx="0" cy="21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6" name="Line 107"/>
            <p:cNvSpPr>
              <a:spLocks noChangeShapeType="1"/>
            </p:cNvSpPr>
            <p:nvPr/>
          </p:nvSpPr>
          <p:spPr bwMode="auto">
            <a:xfrm>
              <a:off x="1455" y="1663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7" name="Line 108"/>
            <p:cNvSpPr>
              <a:spLocks noChangeShapeType="1"/>
            </p:cNvSpPr>
            <p:nvPr/>
          </p:nvSpPr>
          <p:spPr bwMode="auto">
            <a:xfrm>
              <a:off x="3359" y="2187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8" name="Line 110"/>
            <p:cNvSpPr>
              <a:spLocks noChangeShapeType="1"/>
            </p:cNvSpPr>
            <p:nvPr/>
          </p:nvSpPr>
          <p:spPr bwMode="auto">
            <a:xfrm>
              <a:off x="2216" y="1884"/>
              <a:ext cx="1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9" name="Line 113"/>
            <p:cNvSpPr>
              <a:spLocks noChangeShapeType="1"/>
            </p:cNvSpPr>
            <p:nvPr/>
          </p:nvSpPr>
          <p:spPr bwMode="auto">
            <a:xfrm>
              <a:off x="3776" y="1728"/>
              <a:ext cx="128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6" name="Line 114"/>
          <p:cNvSpPr>
            <a:spLocks noChangeShapeType="1"/>
          </p:cNvSpPr>
          <p:nvPr/>
        </p:nvSpPr>
        <p:spPr bwMode="auto">
          <a:xfrm>
            <a:off x="7239000" y="14160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Line 115"/>
          <p:cNvSpPr>
            <a:spLocks noChangeShapeType="1"/>
          </p:cNvSpPr>
          <p:nvPr/>
        </p:nvSpPr>
        <p:spPr bwMode="auto">
          <a:xfrm>
            <a:off x="1073150" y="1989138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16"/>
          <p:cNvSpPr>
            <a:spLocks noChangeShapeType="1"/>
          </p:cNvSpPr>
          <p:nvPr/>
        </p:nvSpPr>
        <p:spPr bwMode="auto">
          <a:xfrm>
            <a:off x="1682750" y="1989138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Rectangle 117"/>
          <p:cNvSpPr>
            <a:spLocks noChangeArrowheads="1"/>
          </p:cNvSpPr>
          <p:nvPr/>
        </p:nvSpPr>
        <p:spPr bwMode="auto">
          <a:xfrm>
            <a:off x="920750" y="159861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Setup</a:t>
            </a:r>
          </a:p>
        </p:txBody>
      </p:sp>
      <p:sp>
        <p:nvSpPr>
          <p:cNvPr id="51220" name="Rectangle 118"/>
          <p:cNvSpPr>
            <a:spLocks noChangeArrowheads="1"/>
          </p:cNvSpPr>
          <p:nvPr/>
        </p:nvSpPr>
        <p:spPr bwMode="auto">
          <a:xfrm>
            <a:off x="1687513" y="1612900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Hold</a:t>
            </a:r>
          </a:p>
        </p:txBody>
      </p:sp>
      <p:sp>
        <p:nvSpPr>
          <p:cNvPr id="51221" name="Line 119"/>
          <p:cNvSpPr>
            <a:spLocks noChangeShapeType="1"/>
          </p:cNvSpPr>
          <p:nvPr/>
        </p:nvSpPr>
        <p:spPr bwMode="auto">
          <a:xfrm>
            <a:off x="1676400" y="14160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Text Box 120"/>
          <p:cNvSpPr txBox="1">
            <a:spLocks noChangeArrowheads="1"/>
          </p:cNvSpPr>
          <p:nvPr/>
        </p:nvSpPr>
        <p:spPr bwMode="auto">
          <a:xfrm>
            <a:off x="677863" y="4422775"/>
            <a:ext cx="8075612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数据通路由 “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 +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状态元件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操作元件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组合电路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状态元件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 …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 组成</a:t>
            </a:r>
          </a:p>
        </p:txBody>
      </p:sp>
      <p:sp>
        <p:nvSpPr>
          <p:cNvPr id="837753" name="Text Box 121"/>
          <p:cNvSpPr txBox="1">
            <a:spLocks noChangeArrowheads="1"/>
          </p:cNvSpPr>
          <p:nvPr/>
        </p:nvSpPr>
        <p:spPr bwMode="auto">
          <a:xfrm>
            <a:off x="609600" y="5299075"/>
            <a:ext cx="8248650" cy="793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只有状态元件能存储信息，所有操作元件都须从状态单元接收输入，并将输出写入状态单元中</a:t>
            </a:r>
          </a:p>
        </p:txBody>
      </p:sp>
      <p:sp>
        <p:nvSpPr>
          <p:cNvPr id="51224" name="Text Box 122"/>
          <p:cNvSpPr txBox="1">
            <a:spLocks noChangeArrowheads="1"/>
          </p:cNvSpPr>
          <p:nvPr/>
        </p:nvSpPr>
        <p:spPr bwMode="auto">
          <a:xfrm>
            <a:off x="428625" y="619125"/>
            <a:ext cx="486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现代计算机的时钟周期</a:t>
            </a:r>
          </a:p>
        </p:txBody>
      </p:sp>
      <p:sp>
        <p:nvSpPr>
          <p:cNvPr id="51225" name="Text Box 123"/>
          <p:cNvSpPr txBox="1">
            <a:spLocks noChangeArrowheads="1"/>
          </p:cNvSpPr>
          <p:nvPr/>
        </p:nvSpPr>
        <p:spPr bwMode="auto">
          <a:xfrm>
            <a:off x="2071688" y="3705225"/>
            <a:ext cx="874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</p:txBody>
      </p:sp>
      <p:sp>
        <p:nvSpPr>
          <p:cNvPr id="51226" name="Text Box 124"/>
          <p:cNvSpPr txBox="1">
            <a:spLocks noChangeArrowheads="1"/>
          </p:cNvSpPr>
          <p:nvPr/>
        </p:nvSpPr>
        <p:spPr bwMode="auto">
          <a:xfrm>
            <a:off x="7072313" y="3705225"/>
            <a:ext cx="79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7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753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08" y="-10582"/>
            <a:ext cx="5630863" cy="57837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数据通路与时序控制</a:t>
            </a:r>
          </a:p>
        </p:txBody>
      </p:sp>
      <p:grpSp>
        <p:nvGrpSpPr>
          <p:cNvPr id="53251" name="Group 4"/>
          <p:cNvGrpSpPr>
            <a:grpSpLocks/>
          </p:cNvGrpSpPr>
          <p:nvPr/>
        </p:nvGrpSpPr>
        <p:grpSpPr bwMode="auto">
          <a:xfrm>
            <a:off x="539750" y="1303338"/>
            <a:ext cx="7835900" cy="317500"/>
            <a:chOff x="340" y="524"/>
            <a:chExt cx="4936" cy="200"/>
          </a:xfrm>
        </p:grpSpPr>
        <p:sp>
          <p:nvSpPr>
            <p:cNvPr id="53361" name="Line 5"/>
            <p:cNvSpPr>
              <a:spLocks noChangeShapeType="1"/>
            </p:cNvSpPr>
            <p:nvPr/>
          </p:nvSpPr>
          <p:spPr bwMode="auto">
            <a:xfrm>
              <a:off x="340" y="528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62" name="Line 6"/>
            <p:cNvSpPr>
              <a:spLocks noChangeShapeType="1"/>
            </p:cNvSpPr>
            <p:nvPr/>
          </p:nvSpPr>
          <p:spPr bwMode="auto">
            <a:xfrm>
              <a:off x="1042" y="53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63" name="Line 7"/>
            <p:cNvSpPr>
              <a:spLocks noChangeShapeType="1"/>
            </p:cNvSpPr>
            <p:nvPr/>
          </p:nvSpPr>
          <p:spPr bwMode="auto">
            <a:xfrm>
              <a:off x="1046" y="720"/>
              <a:ext cx="17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64" name="Line 8"/>
            <p:cNvSpPr>
              <a:spLocks noChangeShapeType="1"/>
            </p:cNvSpPr>
            <p:nvPr/>
          </p:nvSpPr>
          <p:spPr bwMode="auto">
            <a:xfrm flipV="1">
              <a:off x="2808" y="52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65" name="Line 9"/>
            <p:cNvSpPr>
              <a:spLocks noChangeShapeType="1"/>
            </p:cNvSpPr>
            <p:nvPr/>
          </p:nvSpPr>
          <p:spPr bwMode="auto">
            <a:xfrm>
              <a:off x="2812" y="528"/>
              <a:ext cx="17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66" name="Line 10"/>
            <p:cNvSpPr>
              <a:spLocks noChangeShapeType="1"/>
            </p:cNvSpPr>
            <p:nvPr/>
          </p:nvSpPr>
          <p:spPr bwMode="auto">
            <a:xfrm>
              <a:off x="4574" y="53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67" name="Line 11"/>
            <p:cNvSpPr>
              <a:spLocks noChangeShapeType="1"/>
            </p:cNvSpPr>
            <p:nvPr/>
          </p:nvSpPr>
          <p:spPr bwMode="auto">
            <a:xfrm>
              <a:off x="4578" y="720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2" name="Rectangle 12"/>
          <p:cNvSpPr>
            <a:spLocks noChangeArrowheads="1"/>
          </p:cNvSpPr>
          <p:nvPr/>
        </p:nvSpPr>
        <p:spPr bwMode="auto">
          <a:xfrm>
            <a:off x="474663" y="1336675"/>
            <a:ext cx="58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 bwMode="auto">
          <a:xfrm>
            <a:off x="539750" y="1963738"/>
            <a:ext cx="5207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3254" name="Line 14"/>
          <p:cNvSpPr>
            <a:spLocks noChangeShapeType="1"/>
          </p:cNvSpPr>
          <p:nvPr/>
        </p:nvSpPr>
        <p:spPr bwMode="auto">
          <a:xfrm>
            <a:off x="1073150" y="2262188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15"/>
          <p:cNvSpPr>
            <a:spLocks noChangeShapeType="1"/>
          </p:cNvSpPr>
          <p:nvPr/>
        </p:nvSpPr>
        <p:spPr bwMode="auto">
          <a:xfrm>
            <a:off x="6635750" y="1957388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Rectangle 16"/>
          <p:cNvSpPr>
            <a:spLocks noChangeArrowheads="1"/>
          </p:cNvSpPr>
          <p:nvPr/>
        </p:nvSpPr>
        <p:spPr bwMode="auto">
          <a:xfrm>
            <a:off x="2216150" y="1963738"/>
            <a:ext cx="44069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3257" name="Rectangle 17"/>
          <p:cNvSpPr>
            <a:spLocks noChangeArrowheads="1"/>
          </p:cNvSpPr>
          <p:nvPr/>
        </p:nvSpPr>
        <p:spPr bwMode="auto">
          <a:xfrm>
            <a:off x="3109913" y="1893888"/>
            <a:ext cx="3190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寄存器的输入可变化</a:t>
            </a:r>
          </a:p>
        </p:txBody>
      </p:sp>
      <p:sp>
        <p:nvSpPr>
          <p:cNvPr id="53258" name="Rectangle 18"/>
          <p:cNvSpPr>
            <a:spLocks noChangeArrowheads="1"/>
          </p:cNvSpPr>
          <p:nvPr/>
        </p:nvSpPr>
        <p:spPr bwMode="auto">
          <a:xfrm>
            <a:off x="7778750" y="1963738"/>
            <a:ext cx="6731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3259" name="Line 19"/>
          <p:cNvSpPr>
            <a:spLocks noChangeShapeType="1"/>
          </p:cNvSpPr>
          <p:nvPr/>
        </p:nvSpPr>
        <p:spPr bwMode="auto">
          <a:xfrm>
            <a:off x="6635750" y="2033588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Line 20"/>
          <p:cNvSpPr>
            <a:spLocks noChangeShapeType="1"/>
          </p:cNvSpPr>
          <p:nvPr/>
        </p:nvSpPr>
        <p:spPr bwMode="auto">
          <a:xfrm>
            <a:off x="7245350" y="2033588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Rectangle 21"/>
          <p:cNvSpPr>
            <a:spLocks noChangeArrowheads="1"/>
          </p:cNvSpPr>
          <p:nvPr/>
        </p:nvSpPr>
        <p:spPr bwMode="auto">
          <a:xfrm>
            <a:off x="6500813" y="1568450"/>
            <a:ext cx="747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Setup</a:t>
            </a:r>
          </a:p>
        </p:txBody>
      </p:sp>
      <p:sp>
        <p:nvSpPr>
          <p:cNvPr id="53262" name="Rectangle 22"/>
          <p:cNvSpPr>
            <a:spLocks noChangeArrowheads="1"/>
          </p:cNvSpPr>
          <p:nvPr/>
        </p:nvSpPr>
        <p:spPr bwMode="auto">
          <a:xfrm>
            <a:off x="7245350" y="1597025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Hold</a:t>
            </a:r>
          </a:p>
        </p:txBody>
      </p:sp>
      <p:grpSp>
        <p:nvGrpSpPr>
          <p:cNvPr id="53263" name="Group 23"/>
          <p:cNvGrpSpPr>
            <a:grpSpLocks/>
          </p:cNvGrpSpPr>
          <p:nvPr/>
        </p:nvGrpSpPr>
        <p:grpSpPr bwMode="auto">
          <a:xfrm>
            <a:off x="1571625" y="2628900"/>
            <a:ext cx="6091238" cy="1439863"/>
            <a:chOff x="668" y="1544"/>
            <a:chExt cx="4280" cy="1140"/>
          </a:xfrm>
        </p:grpSpPr>
        <p:grpSp>
          <p:nvGrpSpPr>
            <p:cNvPr id="53274" name="Group 24"/>
            <p:cNvGrpSpPr>
              <a:grpSpLocks/>
            </p:cNvGrpSpPr>
            <p:nvPr/>
          </p:nvGrpSpPr>
          <p:grpSpPr bwMode="auto">
            <a:xfrm>
              <a:off x="668" y="1544"/>
              <a:ext cx="776" cy="1140"/>
              <a:chOff x="668" y="1544"/>
              <a:chExt cx="776" cy="1140"/>
            </a:xfrm>
          </p:grpSpPr>
          <p:sp>
            <p:nvSpPr>
              <p:cNvPr id="53350" name="Rectangle 25"/>
              <p:cNvSpPr>
                <a:spLocks noChangeArrowheads="1"/>
              </p:cNvSpPr>
              <p:nvPr/>
            </p:nvSpPr>
            <p:spPr bwMode="auto">
              <a:xfrm>
                <a:off x="968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3351" name="Line 26"/>
              <p:cNvSpPr>
                <a:spLocks noChangeShapeType="1"/>
              </p:cNvSpPr>
              <p:nvPr/>
            </p:nvSpPr>
            <p:spPr bwMode="auto">
              <a:xfrm>
                <a:off x="1056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2" name="Line 27"/>
              <p:cNvSpPr>
                <a:spLocks noChangeShapeType="1"/>
              </p:cNvSpPr>
              <p:nvPr/>
            </p:nvSpPr>
            <p:spPr bwMode="auto">
              <a:xfrm flipV="1">
                <a:off x="1016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3" name="Line 28"/>
              <p:cNvSpPr>
                <a:spLocks noChangeShapeType="1"/>
              </p:cNvSpPr>
              <p:nvPr/>
            </p:nvSpPr>
            <p:spPr bwMode="auto">
              <a:xfrm>
                <a:off x="1064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4" name="Oval 29"/>
              <p:cNvSpPr>
                <a:spLocks noChangeArrowheads="1"/>
              </p:cNvSpPr>
              <p:nvPr/>
            </p:nvSpPr>
            <p:spPr bwMode="auto">
              <a:xfrm>
                <a:off x="1016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3355" name="Line 30"/>
              <p:cNvSpPr>
                <a:spLocks noChangeShapeType="1"/>
              </p:cNvSpPr>
              <p:nvPr/>
            </p:nvSpPr>
            <p:spPr bwMode="auto">
              <a:xfrm flipH="1">
                <a:off x="66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6" name="Rectangle 31"/>
              <p:cNvSpPr>
                <a:spLocks noChangeArrowheads="1"/>
              </p:cNvSpPr>
              <p:nvPr/>
            </p:nvSpPr>
            <p:spPr bwMode="auto">
              <a:xfrm>
                <a:off x="759" y="1587"/>
                <a:ext cx="16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3357" name="Line 32"/>
              <p:cNvSpPr>
                <a:spLocks noChangeShapeType="1"/>
              </p:cNvSpPr>
              <p:nvPr/>
            </p:nvSpPr>
            <p:spPr bwMode="auto">
              <a:xfrm flipH="1">
                <a:off x="66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8" name="Line 33"/>
              <p:cNvSpPr>
                <a:spLocks noChangeShapeType="1"/>
              </p:cNvSpPr>
              <p:nvPr/>
            </p:nvSpPr>
            <p:spPr bwMode="auto">
              <a:xfrm flipH="1">
                <a:off x="114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9" name="Rectangle 34"/>
              <p:cNvSpPr>
                <a:spLocks noChangeArrowheads="1"/>
              </p:cNvSpPr>
              <p:nvPr/>
            </p:nvSpPr>
            <p:spPr bwMode="auto">
              <a:xfrm>
                <a:off x="1239" y="1609"/>
                <a:ext cx="16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3360" name="Line 35"/>
              <p:cNvSpPr>
                <a:spLocks noChangeShapeType="1"/>
              </p:cNvSpPr>
              <p:nvPr/>
            </p:nvSpPr>
            <p:spPr bwMode="auto">
              <a:xfrm flipH="1">
                <a:off x="114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275" name="Group 36"/>
            <p:cNvGrpSpPr>
              <a:grpSpLocks/>
            </p:cNvGrpSpPr>
            <p:nvPr/>
          </p:nvGrpSpPr>
          <p:grpSpPr bwMode="auto">
            <a:xfrm>
              <a:off x="4172" y="1544"/>
              <a:ext cx="776" cy="1140"/>
              <a:chOff x="4172" y="1544"/>
              <a:chExt cx="776" cy="1140"/>
            </a:xfrm>
          </p:grpSpPr>
          <p:sp>
            <p:nvSpPr>
              <p:cNvPr id="53339" name="Rectangle 37"/>
              <p:cNvSpPr>
                <a:spLocks noChangeArrowheads="1"/>
              </p:cNvSpPr>
              <p:nvPr/>
            </p:nvSpPr>
            <p:spPr bwMode="auto">
              <a:xfrm>
                <a:off x="4472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3340" name="Line 38"/>
              <p:cNvSpPr>
                <a:spLocks noChangeShapeType="1"/>
              </p:cNvSpPr>
              <p:nvPr/>
            </p:nvSpPr>
            <p:spPr bwMode="auto">
              <a:xfrm>
                <a:off x="4560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41" name="Line 39"/>
              <p:cNvSpPr>
                <a:spLocks noChangeShapeType="1"/>
              </p:cNvSpPr>
              <p:nvPr/>
            </p:nvSpPr>
            <p:spPr bwMode="auto">
              <a:xfrm flipV="1">
                <a:off x="4520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42" name="Line 40"/>
              <p:cNvSpPr>
                <a:spLocks noChangeShapeType="1"/>
              </p:cNvSpPr>
              <p:nvPr/>
            </p:nvSpPr>
            <p:spPr bwMode="auto">
              <a:xfrm>
                <a:off x="4568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43" name="Oval 41"/>
              <p:cNvSpPr>
                <a:spLocks noChangeArrowheads="1"/>
              </p:cNvSpPr>
              <p:nvPr/>
            </p:nvSpPr>
            <p:spPr bwMode="auto">
              <a:xfrm>
                <a:off x="4520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3344" name="Line 42"/>
              <p:cNvSpPr>
                <a:spLocks noChangeShapeType="1"/>
              </p:cNvSpPr>
              <p:nvPr/>
            </p:nvSpPr>
            <p:spPr bwMode="auto">
              <a:xfrm flipH="1">
                <a:off x="417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45" name="Rectangle 43"/>
              <p:cNvSpPr>
                <a:spLocks noChangeArrowheads="1"/>
              </p:cNvSpPr>
              <p:nvPr/>
            </p:nvSpPr>
            <p:spPr bwMode="auto">
              <a:xfrm>
                <a:off x="4263" y="1609"/>
                <a:ext cx="16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3346" name="Line 44"/>
              <p:cNvSpPr>
                <a:spLocks noChangeShapeType="1"/>
              </p:cNvSpPr>
              <p:nvPr/>
            </p:nvSpPr>
            <p:spPr bwMode="auto">
              <a:xfrm flipH="1">
                <a:off x="417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47" name="Line 45"/>
              <p:cNvSpPr>
                <a:spLocks noChangeShapeType="1"/>
              </p:cNvSpPr>
              <p:nvPr/>
            </p:nvSpPr>
            <p:spPr bwMode="auto">
              <a:xfrm flipH="1">
                <a:off x="465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48" name="Rectangle 46"/>
              <p:cNvSpPr>
                <a:spLocks noChangeArrowheads="1"/>
              </p:cNvSpPr>
              <p:nvPr/>
            </p:nvSpPr>
            <p:spPr bwMode="auto">
              <a:xfrm>
                <a:off x="4743" y="1609"/>
                <a:ext cx="16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3349" name="Line 47"/>
              <p:cNvSpPr>
                <a:spLocks noChangeShapeType="1"/>
              </p:cNvSpPr>
              <p:nvPr/>
            </p:nvSpPr>
            <p:spPr bwMode="auto">
              <a:xfrm flipH="1">
                <a:off x="465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6" name="Rectangle 48"/>
            <p:cNvSpPr>
              <a:spLocks noChangeArrowheads="1"/>
            </p:cNvSpPr>
            <p:nvPr/>
          </p:nvSpPr>
          <p:spPr bwMode="auto">
            <a:xfrm>
              <a:off x="1448" y="1544"/>
              <a:ext cx="2720" cy="8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endParaRPr lang="zh-CN" altLang="en-US" b="1"/>
            </a:p>
          </p:txBody>
        </p:sp>
        <p:sp>
          <p:nvSpPr>
            <p:cNvPr id="53277" name="Oval 49"/>
            <p:cNvSpPr>
              <a:spLocks noChangeArrowheads="1"/>
            </p:cNvSpPr>
            <p:nvPr/>
          </p:nvSpPr>
          <p:spPr bwMode="auto">
            <a:xfrm>
              <a:off x="1951" y="1864"/>
              <a:ext cx="51" cy="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endParaRPr lang="zh-CN" altLang="en-US" b="1"/>
            </a:p>
          </p:txBody>
        </p:sp>
        <p:grpSp>
          <p:nvGrpSpPr>
            <p:cNvPr id="53278" name="Group 50"/>
            <p:cNvGrpSpPr>
              <a:grpSpLocks/>
            </p:cNvGrpSpPr>
            <p:nvPr/>
          </p:nvGrpSpPr>
          <p:grpSpPr bwMode="auto">
            <a:xfrm>
              <a:off x="1600" y="1755"/>
              <a:ext cx="344" cy="272"/>
              <a:chOff x="1600" y="1755"/>
              <a:chExt cx="344" cy="272"/>
            </a:xfrm>
          </p:grpSpPr>
          <p:sp>
            <p:nvSpPr>
              <p:cNvPr id="53334" name="Arc 51"/>
              <p:cNvSpPr>
                <a:spLocks/>
              </p:cNvSpPr>
              <p:nvPr/>
            </p:nvSpPr>
            <p:spPr bwMode="auto">
              <a:xfrm>
                <a:off x="1804" y="1764"/>
                <a:ext cx="132" cy="128"/>
              </a:xfrm>
              <a:custGeom>
                <a:avLst/>
                <a:gdLst>
                  <a:gd name="T0" fmla="*/ 0 w 21764"/>
                  <a:gd name="T1" fmla="*/ 0 h 21600"/>
                  <a:gd name="T2" fmla="*/ 0 w 21764"/>
                  <a:gd name="T3" fmla="*/ 0 h 21600"/>
                  <a:gd name="T4" fmla="*/ 0 w 2176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64"/>
                  <a:gd name="T10" fmla="*/ 0 h 21600"/>
                  <a:gd name="T11" fmla="*/ 21764 w 217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64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</a:path>
                  <a:path w="21764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  <a:lnTo>
                      <a:pt x="16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35" name="Arc 52"/>
              <p:cNvSpPr>
                <a:spLocks/>
              </p:cNvSpPr>
              <p:nvPr/>
            </p:nvSpPr>
            <p:spPr bwMode="auto">
              <a:xfrm rot="10800000">
                <a:off x="1813" y="1900"/>
                <a:ext cx="131" cy="127"/>
              </a:xfrm>
              <a:custGeom>
                <a:avLst/>
                <a:gdLst>
                  <a:gd name="T0" fmla="*/ 0 w 21599"/>
                  <a:gd name="T1" fmla="*/ 0 h 21599"/>
                  <a:gd name="T2" fmla="*/ 0 w 21599"/>
                  <a:gd name="T3" fmla="*/ 0 h 21599"/>
                  <a:gd name="T4" fmla="*/ 0 w 21599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9"/>
                  <a:gd name="T11" fmla="*/ 21599 w 21599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9" fill="none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</a:path>
                  <a:path w="21599" h="21599" stroke="0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  <a:lnTo>
                      <a:pt x="21599" y="21599"/>
                    </a:lnTo>
                    <a:lnTo>
                      <a:pt x="-1" y="2142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36" name="Line 53"/>
              <p:cNvSpPr>
                <a:spLocks noChangeShapeType="1"/>
              </p:cNvSpPr>
              <p:nvPr/>
            </p:nvSpPr>
            <p:spPr bwMode="auto">
              <a:xfrm flipH="1">
                <a:off x="1600" y="1755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37" name="Line 54"/>
              <p:cNvSpPr>
                <a:spLocks noChangeShapeType="1"/>
              </p:cNvSpPr>
              <p:nvPr/>
            </p:nvSpPr>
            <p:spPr bwMode="auto">
              <a:xfrm>
                <a:off x="1608" y="1763"/>
                <a:ext cx="0" cy="2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38" name="Line 55"/>
              <p:cNvSpPr>
                <a:spLocks noChangeShapeType="1"/>
              </p:cNvSpPr>
              <p:nvPr/>
            </p:nvSpPr>
            <p:spPr bwMode="auto">
              <a:xfrm flipH="1">
                <a:off x="1600" y="2027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9" name="Line 56"/>
            <p:cNvSpPr>
              <a:spLocks noChangeShapeType="1"/>
            </p:cNvSpPr>
            <p:nvPr/>
          </p:nvSpPr>
          <p:spPr bwMode="auto">
            <a:xfrm flipH="1">
              <a:off x="1438" y="1823"/>
              <a:ext cx="1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Line 57"/>
            <p:cNvSpPr>
              <a:spLocks noChangeShapeType="1"/>
            </p:cNvSpPr>
            <p:nvPr/>
          </p:nvSpPr>
          <p:spPr bwMode="auto">
            <a:xfrm flipH="1">
              <a:off x="1438" y="1959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1" name="Line 58"/>
            <p:cNvSpPr>
              <a:spLocks noChangeShapeType="1"/>
            </p:cNvSpPr>
            <p:nvPr/>
          </p:nvSpPr>
          <p:spPr bwMode="auto">
            <a:xfrm>
              <a:off x="2014" y="189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82" name="Group 59"/>
            <p:cNvGrpSpPr>
              <a:grpSpLocks/>
            </p:cNvGrpSpPr>
            <p:nvPr/>
          </p:nvGrpSpPr>
          <p:grpSpPr bwMode="auto">
            <a:xfrm>
              <a:off x="1445" y="2131"/>
              <a:ext cx="736" cy="253"/>
              <a:chOff x="1445" y="2131"/>
              <a:chExt cx="736" cy="253"/>
            </a:xfrm>
          </p:grpSpPr>
          <p:grpSp>
            <p:nvGrpSpPr>
              <p:cNvPr id="53325" name="Group 60"/>
              <p:cNvGrpSpPr>
                <a:grpSpLocks/>
              </p:cNvGrpSpPr>
              <p:nvPr/>
            </p:nvGrpSpPr>
            <p:grpSpPr bwMode="auto">
              <a:xfrm>
                <a:off x="1583" y="2131"/>
                <a:ext cx="361" cy="253"/>
                <a:chOff x="1583" y="2131"/>
                <a:chExt cx="361" cy="253"/>
              </a:xfrm>
            </p:grpSpPr>
            <p:sp>
              <p:nvSpPr>
                <p:cNvPr id="53329" name="Arc 61"/>
                <p:cNvSpPr>
                  <a:spLocks/>
                </p:cNvSpPr>
                <p:nvPr/>
              </p:nvSpPr>
              <p:spPr bwMode="auto">
                <a:xfrm>
                  <a:off x="1611" y="2131"/>
                  <a:ext cx="276" cy="122"/>
                </a:xfrm>
                <a:custGeom>
                  <a:avLst/>
                  <a:gdLst>
                    <a:gd name="T0" fmla="*/ 0 w 21679"/>
                    <a:gd name="T1" fmla="*/ 0 h 21600"/>
                    <a:gd name="T2" fmla="*/ 0 w 21679"/>
                    <a:gd name="T3" fmla="*/ 0 h 21600"/>
                    <a:gd name="T4" fmla="*/ 0 w 216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79"/>
                    <a:gd name="T10" fmla="*/ 0 h 21600"/>
                    <a:gd name="T11" fmla="*/ 21679 w 216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79" h="21600" fill="none" extrusionOk="0">
                      <a:moveTo>
                        <a:pt x="0" y="0"/>
                      </a:moveTo>
                      <a:cubicBezTo>
                        <a:pt x="26" y="0"/>
                        <a:pt x="52" y="-1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</a:path>
                    <a:path w="21679" h="21600" stroke="0" extrusionOk="0">
                      <a:moveTo>
                        <a:pt x="0" y="0"/>
                      </a:moveTo>
                      <a:cubicBezTo>
                        <a:pt x="26" y="0"/>
                        <a:pt x="52" y="-1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  <a:lnTo>
                        <a:pt x="79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0" name="Arc 62"/>
                <p:cNvSpPr>
                  <a:spLocks/>
                </p:cNvSpPr>
                <p:nvPr/>
              </p:nvSpPr>
              <p:spPr bwMode="auto">
                <a:xfrm rot="10800000">
                  <a:off x="1620" y="2262"/>
                  <a:ext cx="275" cy="12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1" name="Oval 63"/>
                <p:cNvSpPr>
                  <a:spLocks noChangeArrowheads="1"/>
                </p:cNvSpPr>
                <p:nvPr/>
              </p:nvSpPr>
              <p:spPr bwMode="auto">
                <a:xfrm>
                  <a:off x="1902" y="2235"/>
                  <a:ext cx="42" cy="3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Char char="•"/>
                  </a:pPr>
                  <a:endParaRPr lang="zh-CN" altLang="en-US" b="1"/>
                </a:p>
              </p:txBody>
            </p:sp>
            <p:sp>
              <p:nvSpPr>
                <p:cNvPr id="53332" name="Arc 64"/>
                <p:cNvSpPr>
                  <a:spLocks/>
                </p:cNvSpPr>
                <p:nvPr/>
              </p:nvSpPr>
              <p:spPr bwMode="auto">
                <a:xfrm>
                  <a:off x="1583" y="2131"/>
                  <a:ext cx="79" cy="122"/>
                </a:xfrm>
                <a:custGeom>
                  <a:avLst/>
                  <a:gdLst>
                    <a:gd name="T0" fmla="*/ 0 w 21879"/>
                    <a:gd name="T1" fmla="*/ 0 h 21600"/>
                    <a:gd name="T2" fmla="*/ 0 w 21879"/>
                    <a:gd name="T3" fmla="*/ 0 h 21600"/>
                    <a:gd name="T4" fmla="*/ 0 w 21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79"/>
                    <a:gd name="T10" fmla="*/ 0 h 21600"/>
                    <a:gd name="T11" fmla="*/ 21879 w 21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79" h="21600" fill="none" extrusionOk="0">
                      <a:moveTo>
                        <a:pt x="-1" y="1"/>
                      </a:moveTo>
                      <a:cubicBezTo>
                        <a:pt x="92" y="0"/>
                        <a:pt x="185" y="-1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</a:path>
                    <a:path w="21879" h="21600" stroke="0" extrusionOk="0">
                      <a:moveTo>
                        <a:pt x="-1" y="1"/>
                      </a:moveTo>
                      <a:cubicBezTo>
                        <a:pt x="92" y="0"/>
                        <a:pt x="185" y="-1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  <a:lnTo>
                        <a:pt x="279" y="21600"/>
                      </a:lnTo>
                      <a:lnTo>
                        <a:pt x="-1" y="1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3" name="Arc 65"/>
                <p:cNvSpPr>
                  <a:spLocks/>
                </p:cNvSpPr>
                <p:nvPr/>
              </p:nvSpPr>
              <p:spPr bwMode="auto">
                <a:xfrm rot="10800000">
                  <a:off x="1592" y="2262"/>
                  <a:ext cx="78" cy="122"/>
                </a:xfrm>
                <a:custGeom>
                  <a:avLst/>
                  <a:gdLst>
                    <a:gd name="T0" fmla="*/ 0 w 21600"/>
                    <a:gd name="T1" fmla="*/ 0 h 21598"/>
                    <a:gd name="T2" fmla="*/ 0 w 21600"/>
                    <a:gd name="T3" fmla="*/ 0 h 21598"/>
                    <a:gd name="T4" fmla="*/ 0 w 21600"/>
                    <a:gd name="T5" fmla="*/ 0 h 2159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8"/>
                    <a:gd name="T11" fmla="*/ 21600 w 21600"/>
                    <a:gd name="T12" fmla="*/ 21598 h 215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  <a:lnTo>
                        <a:pt x="21600" y="21598"/>
                      </a:lnTo>
                      <a:lnTo>
                        <a:pt x="0" y="21598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326" name="Line 66"/>
              <p:cNvSpPr>
                <a:spLocks noChangeShapeType="1"/>
              </p:cNvSpPr>
              <p:nvPr/>
            </p:nvSpPr>
            <p:spPr bwMode="auto">
              <a:xfrm>
                <a:off x="1956" y="2253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7" name="Line 67"/>
              <p:cNvSpPr>
                <a:spLocks noChangeShapeType="1"/>
              </p:cNvSpPr>
              <p:nvPr/>
            </p:nvSpPr>
            <p:spPr bwMode="auto">
              <a:xfrm flipH="1">
                <a:off x="1445" y="2187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8" name="Line 68"/>
              <p:cNvSpPr>
                <a:spLocks noChangeShapeType="1"/>
              </p:cNvSpPr>
              <p:nvPr/>
            </p:nvSpPr>
            <p:spPr bwMode="auto">
              <a:xfrm flipH="1">
                <a:off x="1445" y="2318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283" name="Group 69"/>
            <p:cNvGrpSpPr>
              <a:grpSpLocks/>
            </p:cNvGrpSpPr>
            <p:nvPr/>
          </p:nvGrpSpPr>
          <p:grpSpPr bwMode="auto">
            <a:xfrm>
              <a:off x="3765" y="1620"/>
              <a:ext cx="201" cy="212"/>
              <a:chOff x="3765" y="1620"/>
              <a:chExt cx="201" cy="212"/>
            </a:xfrm>
          </p:grpSpPr>
          <p:sp>
            <p:nvSpPr>
              <p:cNvPr id="53321" name="Oval 70"/>
              <p:cNvSpPr>
                <a:spLocks noChangeArrowheads="1"/>
              </p:cNvSpPr>
              <p:nvPr/>
            </p:nvSpPr>
            <p:spPr bwMode="auto">
              <a:xfrm>
                <a:off x="3914" y="1701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3322" name="Line 71"/>
              <p:cNvSpPr>
                <a:spLocks noChangeShapeType="1"/>
              </p:cNvSpPr>
              <p:nvPr/>
            </p:nvSpPr>
            <p:spPr bwMode="auto">
              <a:xfrm flipH="1" flipV="1">
                <a:off x="3765" y="1620"/>
                <a:ext cx="149" cy="1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3" name="Line 72"/>
              <p:cNvSpPr>
                <a:spLocks noChangeShapeType="1"/>
              </p:cNvSpPr>
              <p:nvPr/>
            </p:nvSpPr>
            <p:spPr bwMode="auto">
              <a:xfrm flipH="1">
                <a:off x="3765" y="1735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4" name="Line 73"/>
              <p:cNvSpPr>
                <a:spLocks noChangeShapeType="1"/>
              </p:cNvSpPr>
              <p:nvPr/>
            </p:nvSpPr>
            <p:spPr bwMode="auto">
              <a:xfrm flipV="1">
                <a:off x="3773" y="1620"/>
                <a:ext cx="0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4" name="Line 74"/>
            <p:cNvSpPr>
              <a:spLocks noChangeShapeType="1"/>
            </p:cNvSpPr>
            <p:nvPr/>
          </p:nvSpPr>
          <p:spPr bwMode="auto">
            <a:xfrm flipH="1">
              <a:off x="3601" y="1727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Line 75"/>
            <p:cNvSpPr>
              <a:spLocks noChangeShapeType="1"/>
            </p:cNvSpPr>
            <p:nvPr/>
          </p:nvSpPr>
          <p:spPr bwMode="auto">
            <a:xfrm>
              <a:off x="3978" y="1727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86" name="Group 76"/>
            <p:cNvGrpSpPr>
              <a:grpSpLocks/>
            </p:cNvGrpSpPr>
            <p:nvPr/>
          </p:nvGrpSpPr>
          <p:grpSpPr bwMode="auto">
            <a:xfrm>
              <a:off x="2196" y="1779"/>
              <a:ext cx="201" cy="212"/>
              <a:chOff x="2196" y="1779"/>
              <a:chExt cx="201" cy="212"/>
            </a:xfrm>
          </p:grpSpPr>
          <p:sp>
            <p:nvSpPr>
              <p:cNvPr id="53317" name="Oval 77"/>
              <p:cNvSpPr>
                <a:spLocks noChangeArrowheads="1"/>
              </p:cNvSpPr>
              <p:nvPr/>
            </p:nvSpPr>
            <p:spPr bwMode="auto">
              <a:xfrm>
                <a:off x="2345" y="1860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3318" name="Line 78"/>
              <p:cNvSpPr>
                <a:spLocks noChangeShapeType="1"/>
              </p:cNvSpPr>
              <p:nvPr/>
            </p:nvSpPr>
            <p:spPr bwMode="auto">
              <a:xfrm flipH="1" flipV="1">
                <a:off x="2196" y="1779"/>
                <a:ext cx="149" cy="1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19" name="Line 79"/>
              <p:cNvSpPr>
                <a:spLocks noChangeShapeType="1"/>
              </p:cNvSpPr>
              <p:nvPr/>
            </p:nvSpPr>
            <p:spPr bwMode="auto">
              <a:xfrm flipH="1">
                <a:off x="2196" y="1894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0" name="Line 80"/>
              <p:cNvSpPr>
                <a:spLocks noChangeShapeType="1"/>
              </p:cNvSpPr>
              <p:nvPr/>
            </p:nvSpPr>
            <p:spPr bwMode="auto">
              <a:xfrm flipV="1">
                <a:off x="2204" y="1779"/>
                <a:ext cx="0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7" name="Line 81"/>
            <p:cNvSpPr>
              <a:spLocks noChangeShapeType="1"/>
            </p:cNvSpPr>
            <p:nvPr/>
          </p:nvSpPr>
          <p:spPr bwMode="auto">
            <a:xfrm flipH="1">
              <a:off x="2032" y="1886"/>
              <a:ext cx="1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8" name="Line 82"/>
            <p:cNvSpPr>
              <a:spLocks noChangeShapeType="1"/>
            </p:cNvSpPr>
            <p:nvPr/>
          </p:nvSpPr>
          <p:spPr bwMode="auto">
            <a:xfrm>
              <a:off x="2408" y="1886"/>
              <a:ext cx="20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89" name="Group 83"/>
            <p:cNvGrpSpPr>
              <a:grpSpLocks/>
            </p:cNvGrpSpPr>
            <p:nvPr/>
          </p:nvGrpSpPr>
          <p:grpSpPr bwMode="auto">
            <a:xfrm>
              <a:off x="3106" y="1605"/>
              <a:ext cx="361" cy="253"/>
              <a:chOff x="3106" y="1605"/>
              <a:chExt cx="361" cy="253"/>
            </a:xfrm>
          </p:grpSpPr>
          <p:sp>
            <p:nvSpPr>
              <p:cNvPr id="53312" name="Arc 84"/>
              <p:cNvSpPr>
                <a:spLocks/>
              </p:cNvSpPr>
              <p:nvPr/>
            </p:nvSpPr>
            <p:spPr bwMode="auto">
              <a:xfrm>
                <a:off x="3134" y="1605"/>
                <a:ext cx="276" cy="122"/>
              </a:xfrm>
              <a:custGeom>
                <a:avLst/>
                <a:gdLst>
                  <a:gd name="T0" fmla="*/ 0 w 21679"/>
                  <a:gd name="T1" fmla="*/ 0 h 21600"/>
                  <a:gd name="T2" fmla="*/ 0 w 21679"/>
                  <a:gd name="T3" fmla="*/ 0 h 21600"/>
                  <a:gd name="T4" fmla="*/ 0 w 216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9"/>
                  <a:gd name="T10" fmla="*/ 0 h 21600"/>
                  <a:gd name="T11" fmla="*/ 21679 w 216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9" h="21600" fill="none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</a:path>
                  <a:path w="21679" h="21600" stroke="0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  <a:lnTo>
                      <a:pt x="79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13" name="Arc 85"/>
              <p:cNvSpPr>
                <a:spLocks/>
              </p:cNvSpPr>
              <p:nvPr/>
            </p:nvSpPr>
            <p:spPr bwMode="auto">
              <a:xfrm rot="10800000">
                <a:off x="3143" y="1736"/>
                <a:ext cx="275" cy="1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14" name="Oval 86"/>
              <p:cNvSpPr>
                <a:spLocks noChangeArrowheads="1"/>
              </p:cNvSpPr>
              <p:nvPr/>
            </p:nvSpPr>
            <p:spPr bwMode="auto">
              <a:xfrm>
                <a:off x="3425" y="1709"/>
                <a:ext cx="42" cy="3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endParaRPr lang="zh-CN" altLang="en-US" b="1"/>
              </a:p>
            </p:txBody>
          </p:sp>
          <p:sp>
            <p:nvSpPr>
              <p:cNvPr id="53315" name="Arc 87"/>
              <p:cNvSpPr>
                <a:spLocks/>
              </p:cNvSpPr>
              <p:nvPr/>
            </p:nvSpPr>
            <p:spPr bwMode="auto">
              <a:xfrm>
                <a:off x="3106" y="1605"/>
                <a:ext cx="79" cy="122"/>
              </a:xfrm>
              <a:custGeom>
                <a:avLst/>
                <a:gdLst>
                  <a:gd name="T0" fmla="*/ 0 w 21879"/>
                  <a:gd name="T1" fmla="*/ 0 h 21600"/>
                  <a:gd name="T2" fmla="*/ 0 w 21879"/>
                  <a:gd name="T3" fmla="*/ 0 h 21600"/>
                  <a:gd name="T4" fmla="*/ 0 w 218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9"/>
                  <a:gd name="T10" fmla="*/ 0 h 21600"/>
                  <a:gd name="T11" fmla="*/ 21879 w 218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9" h="21600" fill="none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</a:path>
                  <a:path w="21879" h="21600" stroke="0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  <a:lnTo>
                      <a:pt x="279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16" name="Arc 88"/>
              <p:cNvSpPr>
                <a:spLocks/>
              </p:cNvSpPr>
              <p:nvPr/>
            </p:nvSpPr>
            <p:spPr bwMode="auto">
              <a:xfrm rot="10800000">
                <a:off x="3115" y="1736"/>
                <a:ext cx="78" cy="12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7"/>
                      <a:pt x="9501" y="152"/>
                      <a:pt x="21320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7"/>
                      <a:pt x="9501" y="152"/>
                      <a:pt x="21320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90" name="Line 89"/>
            <p:cNvSpPr>
              <a:spLocks noChangeShapeType="1"/>
            </p:cNvSpPr>
            <p:nvPr/>
          </p:nvSpPr>
          <p:spPr bwMode="auto">
            <a:xfrm>
              <a:off x="3479" y="1727"/>
              <a:ext cx="2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Line 90"/>
            <p:cNvSpPr>
              <a:spLocks noChangeShapeType="1"/>
            </p:cNvSpPr>
            <p:nvPr/>
          </p:nvSpPr>
          <p:spPr bwMode="auto">
            <a:xfrm flipH="1">
              <a:off x="2968" y="1661"/>
              <a:ext cx="2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Line 91"/>
            <p:cNvSpPr>
              <a:spLocks noChangeShapeType="1"/>
            </p:cNvSpPr>
            <p:nvPr/>
          </p:nvSpPr>
          <p:spPr bwMode="auto">
            <a:xfrm flipH="1">
              <a:off x="2968" y="1792"/>
              <a:ext cx="21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Oval 92"/>
            <p:cNvSpPr>
              <a:spLocks noChangeArrowheads="1"/>
            </p:cNvSpPr>
            <p:nvPr/>
          </p:nvSpPr>
          <p:spPr bwMode="auto">
            <a:xfrm>
              <a:off x="3107" y="2161"/>
              <a:ext cx="51" cy="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endParaRPr lang="zh-CN" altLang="en-US" b="1"/>
            </a:p>
          </p:txBody>
        </p:sp>
        <p:grpSp>
          <p:nvGrpSpPr>
            <p:cNvPr id="53294" name="Group 93"/>
            <p:cNvGrpSpPr>
              <a:grpSpLocks/>
            </p:cNvGrpSpPr>
            <p:nvPr/>
          </p:nvGrpSpPr>
          <p:grpSpPr bwMode="auto">
            <a:xfrm>
              <a:off x="2756" y="2056"/>
              <a:ext cx="344" cy="261"/>
              <a:chOff x="2756" y="2056"/>
              <a:chExt cx="344" cy="261"/>
            </a:xfrm>
          </p:grpSpPr>
          <p:sp>
            <p:nvSpPr>
              <p:cNvPr id="53307" name="Arc 94"/>
              <p:cNvSpPr>
                <a:spLocks/>
              </p:cNvSpPr>
              <p:nvPr/>
            </p:nvSpPr>
            <p:spPr bwMode="auto">
              <a:xfrm>
                <a:off x="2960" y="2065"/>
                <a:ext cx="132" cy="123"/>
              </a:xfrm>
              <a:custGeom>
                <a:avLst/>
                <a:gdLst>
                  <a:gd name="T0" fmla="*/ 0 w 21763"/>
                  <a:gd name="T1" fmla="*/ 0 h 21600"/>
                  <a:gd name="T2" fmla="*/ 0 w 21763"/>
                  <a:gd name="T3" fmla="*/ 0 h 21600"/>
                  <a:gd name="T4" fmla="*/ 0 w 2176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63"/>
                  <a:gd name="T10" fmla="*/ 0 h 21600"/>
                  <a:gd name="T11" fmla="*/ 21763 w 2176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63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24" y="0"/>
                      <a:pt x="21666" y="9563"/>
                      <a:pt x="21763" y="21422"/>
                    </a:cubicBezTo>
                  </a:path>
                  <a:path w="21763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24" y="0"/>
                      <a:pt x="21666" y="9563"/>
                      <a:pt x="21763" y="21422"/>
                    </a:cubicBezTo>
                    <a:lnTo>
                      <a:pt x="16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8" name="Arc 95"/>
              <p:cNvSpPr>
                <a:spLocks/>
              </p:cNvSpPr>
              <p:nvPr/>
            </p:nvSpPr>
            <p:spPr bwMode="auto">
              <a:xfrm rot="10800000">
                <a:off x="2969" y="2195"/>
                <a:ext cx="131" cy="122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4"/>
                      <a:pt x="9570" y="90"/>
                      <a:pt x="21434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4"/>
                      <a:pt x="9570" y="90"/>
                      <a:pt x="21434" y="-1"/>
                    </a:cubicBez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9" name="Line 96"/>
              <p:cNvSpPr>
                <a:spLocks noChangeShapeType="1"/>
              </p:cNvSpPr>
              <p:nvPr/>
            </p:nvSpPr>
            <p:spPr bwMode="auto">
              <a:xfrm flipH="1">
                <a:off x="2756" y="2056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10" name="Line 97"/>
              <p:cNvSpPr>
                <a:spLocks noChangeShapeType="1"/>
              </p:cNvSpPr>
              <p:nvPr/>
            </p:nvSpPr>
            <p:spPr bwMode="auto">
              <a:xfrm>
                <a:off x="2764" y="2064"/>
                <a:ext cx="0" cy="2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11" name="Line 98"/>
              <p:cNvSpPr>
                <a:spLocks noChangeShapeType="1"/>
              </p:cNvSpPr>
              <p:nvPr/>
            </p:nvSpPr>
            <p:spPr bwMode="auto">
              <a:xfrm flipH="1">
                <a:off x="2756" y="2317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95" name="Line 99"/>
            <p:cNvSpPr>
              <a:spLocks noChangeShapeType="1"/>
            </p:cNvSpPr>
            <p:nvPr/>
          </p:nvSpPr>
          <p:spPr bwMode="auto">
            <a:xfrm flipH="1">
              <a:off x="2603" y="2121"/>
              <a:ext cx="1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6" name="Line 100"/>
            <p:cNvSpPr>
              <a:spLocks noChangeShapeType="1"/>
            </p:cNvSpPr>
            <p:nvPr/>
          </p:nvSpPr>
          <p:spPr bwMode="auto">
            <a:xfrm flipH="1">
              <a:off x="2594" y="2252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7" name="Line 101"/>
            <p:cNvSpPr>
              <a:spLocks noChangeShapeType="1"/>
            </p:cNvSpPr>
            <p:nvPr/>
          </p:nvSpPr>
          <p:spPr bwMode="auto">
            <a:xfrm>
              <a:off x="3170" y="2186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8" name="Line 102"/>
            <p:cNvSpPr>
              <a:spLocks noChangeShapeType="1"/>
            </p:cNvSpPr>
            <p:nvPr/>
          </p:nvSpPr>
          <p:spPr bwMode="auto">
            <a:xfrm>
              <a:off x="2602" y="1887"/>
              <a:ext cx="0" cy="2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9" name="Line 103"/>
            <p:cNvSpPr>
              <a:spLocks noChangeShapeType="1"/>
            </p:cNvSpPr>
            <p:nvPr/>
          </p:nvSpPr>
          <p:spPr bwMode="auto">
            <a:xfrm>
              <a:off x="2190" y="2250"/>
              <a:ext cx="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0" name="Line 104"/>
            <p:cNvSpPr>
              <a:spLocks noChangeShapeType="1"/>
            </p:cNvSpPr>
            <p:nvPr/>
          </p:nvSpPr>
          <p:spPr bwMode="auto">
            <a:xfrm flipH="1">
              <a:off x="2972" y="1792"/>
              <a:ext cx="0" cy="1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1" name="Line 105"/>
            <p:cNvSpPr>
              <a:spLocks noChangeShapeType="1"/>
            </p:cNvSpPr>
            <p:nvPr/>
          </p:nvSpPr>
          <p:spPr bwMode="auto">
            <a:xfrm>
              <a:off x="2975" y="1963"/>
              <a:ext cx="3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2" name="Line 106"/>
            <p:cNvSpPr>
              <a:spLocks noChangeShapeType="1"/>
            </p:cNvSpPr>
            <p:nvPr/>
          </p:nvSpPr>
          <p:spPr bwMode="auto">
            <a:xfrm>
              <a:off x="3365" y="1966"/>
              <a:ext cx="0" cy="21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3" name="Line 107"/>
            <p:cNvSpPr>
              <a:spLocks noChangeShapeType="1"/>
            </p:cNvSpPr>
            <p:nvPr/>
          </p:nvSpPr>
          <p:spPr bwMode="auto">
            <a:xfrm>
              <a:off x="1455" y="1663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4" name="Line 108"/>
            <p:cNvSpPr>
              <a:spLocks noChangeShapeType="1"/>
            </p:cNvSpPr>
            <p:nvPr/>
          </p:nvSpPr>
          <p:spPr bwMode="auto">
            <a:xfrm>
              <a:off x="3359" y="2187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5" name="Line 110"/>
            <p:cNvSpPr>
              <a:spLocks noChangeShapeType="1"/>
            </p:cNvSpPr>
            <p:nvPr/>
          </p:nvSpPr>
          <p:spPr bwMode="auto">
            <a:xfrm>
              <a:off x="2216" y="1884"/>
              <a:ext cx="1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6" name="Line 113"/>
            <p:cNvSpPr>
              <a:spLocks noChangeShapeType="1"/>
            </p:cNvSpPr>
            <p:nvPr/>
          </p:nvSpPr>
          <p:spPr bwMode="auto">
            <a:xfrm>
              <a:off x="3776" y="1728"/>
              <a:ext cx="128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4" name="Line 114"/>
          <p:cNvSpPr>
            <a:spLocks noChangeShapeType="1"/>
          </p:cNvSpPr>
          <p:nvPr/>
        </p:nvSpPr>
        <p:spPr bwMode="auto">
          <a:xfrm>
            <a:off x="7239000" y="146050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Line 115"/>
          <p:cNvSpPr>
            <a:spLocks noChangeShapeType="1"/>
          </p:cNvSpPr>
          <p:nvPr/>
        </p:nvSpPr>
        <p:spPr bwMode="auto">
          <a:xfrm>
            <a:off x="1073150" y="2033588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6" name="Line 116"/>
          <p:cNvSpPr>
            <a:spLocks noChangeShapeType="1"/>
          </p:cNvSpPr>
          <p:nvPr/>
        </p:nvSpPr>
        <p:spPr bwMode="auto">
          <a:xfrm>
            <a:off x="1682750" y="2033588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7" name="Rectangle 117"/>
          <p:cNvSpPr>
            <a:spLocks noChangeArrowheads="1"/>
          </p:cNvSpPr>
          <p:nvPr/>
        </p:nvSpPr>
        <p:spPr bwMode="auto">
          <a:xfrm>
            <a:off x="920750" y="1643063"/>
            <a:ext cx="74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Setup</a:t>
            </a:r>
          </a:p>
        </p:txBody>
      </p:sp>
      <p:sp>
        <p:nvSpPr>
          <p:cNvPr id="53268" name="Rectangle 118"/>
          <p:cNvSpPr>
            <a:spLocks noChangeArrowheads="1"/>
          </p:cNvSpPr>
          <p:nvPr/>
        </p:nvSpPr>
        <p:spPr bwMode="auto">
          <a:xfrm>
            <a:off x="1687513" y="1657350"/>
            <a:ext cx="669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Hold</a:t>
            </a:r>
          </a:p>
        </p:txBody>
      </p:sp>
      <p:sp>
        <p:nvSpPr>
          <p:cNvPr id="53269" name="Line 119"/>
          <p:cNvSpPr>
            <a:spLocks noChangeShapeType="1"/>
          </p:cNvSpPr>
          <p:nvPr/>
        </p:nvSpPr>
        <p:spPr bwMode="auto">
          <a:xfrm>
            <a:off x="1676400" y="146050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0" name="Text Box 122"/>
          <p:cNvSpPr txBox="1">
            <a:spLocks noChangeArrowheads="1"/>
          </p:cNvSpPr>
          <p:nvPr/>
        </p:nvSpPr>
        <p:spPr bwMode="auto">
          <a:xfrm>
            <a:off x="428625" y="677863"/>
            <a:ext cx="4864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现代计算机的时钟周期</a:t>
            </a:r>
          </a:p>
        </p:txBody>
      </p:sp>
      <p:sp>
        <p:nvSpPr>
          <p:cNvPr id="53271" name="Text Box 123"/>
          <p:cNvSpPr txBox="1">
            <a:spLocks noChangeArrowheads="1"/>
          </p:cNvSpPr>
          <p:nvPr/>
        </p:nvSpPr>
        <p:spPr bwMode="auto">
          <a:xfrm>
            <a:off x="2071688" y="3749675"/>
            <a:ext cx="874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</p:txBody>
      </p:sp>
      <p:sp>
        <p:nvSpPr>
          <p:cNvPr id="53272" name="Text Box 124"/>
          <p:cNvSpPr txBox="1">
            <a:spLocks noChangeArrowheads="1"/>
          </p:cNvSpPr>
          <p:nvPr/>
        </p:nvSpPr>
        <p:spPr bwMode="auto">
          <a:xfrm>
            <a:off x="7072313" y="3749675"/>
            <a:ext cx="79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</p:txBody>
      </p:sp>
      <p:sp>
        <p:nvSpPr>
          <p:cNvPr id="837759" name="Rectangle 127"/>
          <p:cNvSpPr>
            <a:spLocks noChangeArrowheads="1"/>
          </p:cNvSpPr>
          <p:nvPr/>
        </p:nvSpPr>
        <p:spPr bwMode="auto">
          <a:xfrm>
            <a:off x="179388" y="4581525"/>
            <a:ext cx="8785225" cy="1719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6588" indent="-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06463" indent="-904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假定用下降沿触发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负跳变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方式</a:t>
            </a:r>
            <a:endParaRPr lang="en-US" altLang="zh-CN" sz="2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状态单元在下降沿写入信息，经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Latch Prop</a:t>
            </a:r>
            <a:r>
              <a:rPr lang="en-US" altLang="zh-CN" sz="2200" b="1">
                <a:solidFill>
                  <a:srgbClr val="33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(clk-to-Q)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后输出有效</a:t>
            </a: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Cycle Time = Latch Prop + Longest Delay Path + Setup + Clock Skew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7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7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7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7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759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"/>
            <a:ext cx="7021513" cy="6429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组成指令功能的四个基本操作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642938"/>
            <a:ext cx="8429625" cy="5399087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spcBef>
                <a:spcPts val="600"/>
              </a:spcBef>
              <a:tabLst>
                <a:tab pos="989013" algn="l"/>
              </a:tabLst>
            </a:pPr>
            <a:r>
              <a:rPr lang="zh-CN" altLang="en-US" sz="2800"/>
              <a:t>每条指令的功能可能由四个基本操作实现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89013" algn="l"/>
              </a:tabLst>
            </a:pPr>
            <a:r>
              <a:rPr lang="en-US" altLang="zh-CN" sz="2400"/>
              <a:t>(1) </a:t>
            </a:r>
            <a:r>
              <a:rPr lang="zh-CN" altLang="en-US" sz="2400"/>
              <a:t>读取某一主存单元的内容，并将其装入某个寄存器 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89013" algn="l"/>
              </a:tabLst>
            </a:pPr>
            <a:r>
              <a:rPr lang="en-US" altLang="zh-CN" sz="2400"/>
              <a:t>(2) </a:t>
            </a:r>
            <a:r>
              <a:rPr lang="zh-CN" altLang="en-US" sz="2400"/>
              <a:t>把一个数据从某个寄存器存入给定的主存单元中 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89013" algn="l"/>
              </a:tabLst>
            </a:pPr>
            <a:r>
              <a:rPr lang="en-US" altLang="zh-CN" sz="2400"/>
              <a:t>(3) </a:t>
            </a:r>
            <a:r>
              <a:rPr lang="zh-CN" altLang="en-US" sz="2400"/>
              <a:t>把一个数据从某个寄存器送到另一个寄存器或</a:t>
            </a:r>
            <a:r>
              <a:rPr lang="en-US" altLang="zh-CN" sz="2400"/>
              <a:t>ALU</a:t>
            </a:r>
            <a:endParaRPr lang="zh-CN" altLang="en-US" sz="2400"/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89013" algn="l"/>
              </a:tabLst>
            </a:pPr>
            <a:r>
              <a:rPr lang="en-US" altLang="zh-CN" sz="2400"/>
              <a:t>(4) </a:t>
            </a:r>
            <a:r>
              <a:rPr lang="zh-CN" altLang="en-US" sz="2400"/>
              <a:t>进行某种算术或逻辑运算，将结果送入某个寄存器</a:t>
            </a:r>
          </a:p>
          <a:p>
            <a:pPr marL="360363" indent="-360363">
              <a:lnSpc>
                <a:spcPct val="100000"/>
              </a:lnSpc>
              <a:spcBef>
                <a:spcPts val="600"/>
              </a:spcBef>
              <a:tabLst>
                <a:tab pos="989013" algn="l"/>
              </a:tabLst>
            </a:pPr>
            <a:r>
              <a:rPr lang="zh-CN" altLang="en-US" sz="2800"/>
              <a:t>操作功能可形式化描述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  <a:tabLst>
                <a:tab pos="989013" algn="l"/>
              </a:tabLst>
            </a:pPr>
            <a:r>
              <a:rPr lang="zh-CN" altLang="en-US" sz="2400"/>
              <a:t>寄存器传输语言</a:t>
            </a:r>
            <a:r>
              <a:rPr lang="en-US" altLang="zh-CN" sz="2400"/>
              <a:t>RTL (Register Transfer Language)</a:t>
            </a:r>
            <a:r>
              <a:rPr lang="zh-CN" altLang="en-US" sz="2400"/>
              <a:t>描述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  <a:tabLst>
                <a:tab pos="989013" algn="l"/>
              </a:tabLst>
            </a:pPr>
            <a:r>
              <a:rPr lang="zh-CN" altLang="en-US" sz="2400"/>
              <a:t>本章所用的</a:t>
            </a:r>
            <a:r>
              <a:rPr lang="en-US" altLang="zh-CN" sz="2400"/>
              <a:t>RTL</a:t>
            </a:r>
            <a:r>
              <a:rPr lang="zh-CN" altLang="en-US" sz="2400"/>
              <a:t>规定：</a:t>
            </a:r>
          </a:p>
          <a:p>
            <a:pPr marL="984250" lvl="2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circleNumDbPlain"/>
              <a:tabLst>
                <a:tab pos="989013" algn="l"/>
              </a:tabLst>
            </a:pPr>
            <a:r>
              <a:rPr lang="zh-CN" altLang="en-US"/>
              <a:t>用</a:t>
            </a:r>
            <a:r>
              <a:rPr lang="en-US" altLang="zh-CN"/>
              <a:t>R[r]</a:t>
            </a:r>
            <a:r>
              <a:rPr lang="zh-CN" altLang="en-US"/>
              <a:t>表示寄存器</a:t>
            </a:r>
            <a:r>
              <a:rPr lang="en-US" altLang="zh-CN"/>
              <a:t>r</a:t>
            </a:r>
            <a:r>
              <a:rPr lang="zh-CN" altLang="en-US"/>
              <a:t>的内容 </a:t>
            </a:r>
          </a:p>
          <a:p>
            <a:pPr marL="984250" lvl="2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circleNumDbPlain"/>
              <a:tabLst>
                <a:tab pos="989013" algn="l"/>
              </a:tabLst>
            </a:pPr>
            <a:r>
              <a:rPr lang="zh-CN" altLang="en-US"/>
              <a:t>用</a:t>
            </a:r>
            <a:r>
              <a:rPr lang="en-US" altLang="zh-CN"/>
              <a:t>M[addr]</a:t>
            </a:r>
            <a:r>
              <a:rPr lang="zh-CN" altLang="en-US"/>
              <a:t>表示读取主存单元</a:t>
            </a:r>
            <a:r>
              <a:rPr lang="en-US" altLang="zh-CN"/>
              <a:t>addr</a:t>
            </a:r>
            <a:r>
              <a:rPr lang="zh-CN" altLang="en-US"/>
              <a:t>的内容 </a:t>
            </a:r>
          </a:p>
          <a:p>
            <a:pPr marL="984250" lvl="2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circleNumDbPlain"/>
              <a:tabLst>
                <a:tab pos="989013" algn="l"/>
              </a:tabLst>
            </a:pPr>
            <a:r>
              <a:rPr lang="zh-CN" altLang="en-US"/>
              <a:t>传送方向用“←”表示，传送源在右，传送目的在左 </a:t>
            </a:r>
          </a:p>
          <a:p>
            <a:pPr marL="984250" lvl="2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circleNumDbPlain"/>
              <a:tabLst>
                <a:tab pos="989013" algn="l"/>
              </a:tabLst>
            </a:pPr>
            <a:r>
              <a:rPr lang="zh-CN" altLang="en-US"/>
              <a:t>程序计数器</a:t>
            </a:r>
            <a:r>
              <a:rPr lang="en-US" altLang="zh-CN"/>
              <a:t>PC</a:t>
            </a:r>
            <a:r>
              <a:rPr lang="zh-CN" altLang="en-US"/>
              <a:t>直接用</a:t>
            </a:r>
            <a:r>
              <a:rPr lang="en-US" altLang="zh-CN"/>
              <a:t>PC</a:t>
            </a:r>
            <a:r>
              <a:rPr lang="zh-CN" altLang="en-US"/>
              <a:t>表示其内容 </a:t>
            </a:r>
          </a:p>
          <a:p>
            <a:pPr marL="984250" lvl="2" indent="-2667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circleNumDbPlain"/>
              <a:tabLst>
                <a:tab pos="989013" algn="l"/>
              </a:tabLst>
            </a:pPr>
            <a:r>
              <a:rPr lang="zh-CN" altLang="en-US"/>
              <a:t>用</a:t>
            </a:r>
            <a:r>
              <a:rPr lang="en-US" altLang="zh-CN"/>
              <a:t>OP[data]</a:t>
            </a:r>
            <a:r>
              <a:rPr lang="zh-CN" altLang="en-US"/>
              <a:t>表示对数据</a:t>
            </a:r>
            <a:r>
              <a:rPr lang="en-US" altLang="zh-CN"/>
              <a:t>data</a:t>
            </a:r>
            <a:r>
              <a:rPr lang="zh-CN" altLang="en-US"/>
              <a:t>进行</a:t>
            </a:r>
            <a:r>
              <a:rPr lang="en-US" altLang="zh-CN"/>
              <a:t>OP</a:t>
            </a:r>
            <a:r>
              <a:rPr lang="zh-CN" altLang="en-US"/>
              <a:t>操作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642938"/>
            <a:ext cx="4608512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1438"/>
            <a:ext cx="7021512" cy="5564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早期累加器型指令数据通路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673100"/>
            <a:ext cx="4214812" cy="5256213"/>
          </a:xfrm>
        </p:spPr>
        <p:txBody>
          <a:bodyPr/>
          <a:lstStyle/>
          <a:p>
            <a:pPr>
              <a:spcBef>
                <a:spcPts val="300"/>
              </a:spcBef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</a:rPr>
              <a:t>最简单的数据通路结构 </a:t>
            </a:r>
          </a:p>
          <a:p>
            <a:pPr marL="623888" lvl="1" indent="-265113">
              <a:spcBef>
                <a:spcPts val="300"/>
              </a:spcBef>
            </a:pPr>
            <a:r>
              <a:rPr lang="zh-CN" altLang="en-US" sz="2400"/>
              <a:t>取指令的数据路径 </a:t>
            </a: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PC→MAR</a:t>
            </a: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Read M</a:t>
            </a: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M→MBR→IBR→IR</a:t>
            </a:r>
            <a:endParaRPr lang="zh-CN" altLang="en-US" sz="2200">
              <a:solidFill>
                <a:srgbClr val="0000FF"/>
              </a:solidFill>
            </a:endParaRPr>
          </a:p>
          <a:p>
            <a:pPr marL="623888" lvl="1" indent="-265113">
              <a:spcBef>
                <a:spcPts val="300"/>
              </a:spcBef>
            </a:pPr>
            <a:r>
              <a:rPr lang="zh-CN" altLang="en-US" sz="2400"/>
              <a:t>取操作数、运算、送结果</a:t>
            </a:r>
            <a:endParaRPr lang="en-US" altLang="zh-CN" sz="2400"/>
          </a:p>
          <a:p>
            <a:pPr marL="623888" lvl="1" indent="-265113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的数据路径 </a:t>
            </a: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zh-CN" altLang="en-US" sz="2200">
                <a:solidFill>
                  <a:srgbClr val="0000FF"/>
                </a:solidFill>
              </a:rPr>
              <a:t>操作数地址→</a:t>
            </a:r>
            <a:r>
              <a:rPr lang="en-US" altLang="zh-CN" sz="2200">
                <a:solidFill>
                  <a:srgbClr val="0000FF"/>
                </a:solidFill>
              </a:rPr>
              <a:t>MAR</a:t>
            </a: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Read M</a:t>
            </a: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M→MBR→ALU</a:t>
            </a:r>
            <a:r>
              <a:rPr lang="zh-CN" altLang="en-US" sz="2200">
                <a:solidFill>
                  <a:srgbClr val="0000FF"/>
                </a:solidFill>
              </a:rPr>
              <a:t>输入端</a:t>
            </a:r>
            <a:endParaRPr lang="en-US" altLang="zh-CN" sz="2200">
              <a:solidFill>
                <a:srgbClr val="0000FF"/>
              </a:solidFill>
            </a:endParaRP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AC→ALU</a:t>
            </a:r>
            <a:r>
              <a:rPr lang="zh-CN" altLang="en-US" sz="2200">
                <a:solidFill>
                  <a:srgbClr val="0000FF"/>
                </a:solidFill>
              </a:rPr>
              <a:t>输入端</a:t>
            </a:r>
            <a:r>
              <a:rPr lang="en-US" altLang="zh-CN" sz="2200">
                <a:solidFill>
                  <a:srgbClr val="0000FF"/>
                </a:solidFill>
              </a:rPr>
              <a:t> </a:t>
            </a: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ALU</a:t>
            </a:r>
            <a:r>
              <a:rPr lang="zh-CN" altLang="en-US" sz="2200">
                <a:solidFill>
                  <a:srgbClr val="0000FF"/>
                </a:solidFill>
              </a:rPr>
              <a:t>操作</a:t>
            </a:r>
            <a:endParaRPr lang="en-US" altLang="zh-CN" sz="2200">
              <a:solidFill>
                <a:srgbClr val="0000FF"/>
              </a:solidFill>
            </a:endParaRP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ALU</a:t>
            </a:r>
            <a:r>
              <a:rPr lang="zh-CN" altLang="en-US" sz="2200">
                <a:solidFill>
                  <a:srgbClr val="0000FF"/>
                </a:solidFill>
              </a:rPr>
              <a:t>结果→</a:t>
            </a:r>
            <a:r>
              <a:rPr lang="en-US" altLang="zh-CN" sz="2200">
                <a:solidFill>
                  <a:srgbClr val="0000FF"/>
                </a:solidFill>
              </a:rPr>
              <a:t>MBR</a:t>
            </a:r>
          </a:p>
          <a:p>
            <a:pPr marL="984250" lvl="2" indent="-266700">
              <a:spcBef>
                <a:spcPts val="300"/>
              </a:spcBef>
              <a:buClr>
                <a:schemeClr val="tx2"/>
              </a:buClr>
              <a:buFont typeface="隶书" panose="02010509060101010101" pitchFamily="49" charset="-122"/>
              <a:buAutoNum type="circleNumDbPlain"/>
            </a:pPr>
            <a:r>
              <a:rPr lang="en-US" altLang="zh-CN" sz="2200">
                <a:solidFill>
                  <a:srgbClr val="0000FF"/>
                </a:solidFill>
              </a:rPr>
              <a:t>Write M</a:t>
            </a:r>
            <a:endParaRPr lang="zh-CN" altLang="en-US" sz="2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857250"/>
            <a:ext cx="5435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64237" y="0"/>
            <a:ext cx="7021512" cy="5722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单总线数据通路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42938"/>
            <a:ext cx="4632397" cy="50180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dirty="0"/>
              <a:t>四种基本操作的时序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zh-CN" altLang="en-US" sz="2400" dirty="0"/>
              <a:t>在通用寄存器之间传送数据 </a:t>
            </a:r>
          </a:p>
          <a:p>
            <a:pPr marL="984250" lvl="3" indent="-2667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R0out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Yin 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zh-CN" altLang="en-US" sz="2400" dirty="0"/>
              <a:t>完成算术、逻辑运算</a:t>
            </a:r>
          </a:p>
          <a:p>
            <a:pPr marL="984250" lvl="3" indent="-266700">
              <a:lnSpc>
                <a:spcPct val="95000"/>
              </a:lnSpc>
              <a:spcBef>
                <a:spcPct val="0"/>
              </a:spcBef>
              <a:buSzPct val="80000"/>
              <a:buFont typeface="隶书" panose="02010509060101010101" pitchFamily="49" charset="-122"/>
              <a:buAutoNum type="circleNumDbPlain"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R1out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Yin</a:t>
            </a:r>
          </a:p>
          <a:p>
            <a:pPr marL="984250" lvl="3" indent="-266700">
              <a:lnSpc>
                <a:spcPct val="95000"/>
              </a:lnSpc>
              <a:spcBef>
                <a:spcPct val="0"/>
              </a:spcBef>
              <a:buSzPct val="80000"/>
              <a:buFont typeface="隶书" panose="02010509060101010101" pitchFamily="49" charset="-122"/>
              <a:buAutoNum type="circleNumDbPlain"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R2out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Add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Zin</a:t>
            </a:r>
          </a:p>
          <a:p>
            <a:pPr marL="984250" lvl="3" indent="-266700">
              <a:lnSpc>
                <a:spcPct val="95000"/>
              </a:lnSpc>
              <a:spcBef>
                <a:spcPct val="0"/>
              </a:spcBef>
              <a:buSzPct val="80000"/>
              <a:buFont typeface="隶书" panose="02010509060101010101" pitchFamily="49" charset="-122"/>
              <a:buAutoNum type="circleNumDbPlain"/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Zout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R3in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zh-CN" altLang="en-US" sz="2400" dirty="0"/>
              <a:t>从主存取字 </a:t>
            </a:r>
          </a:p>
          <a:p>
            <a:pPr marL="984250" lvl="2" indent="-266700">
              <a:lnSpc>
                <a:spcPct val="95000"/>
              </a:lnSpc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pt-BR" altLang="zh-CN" sz="2000" dirty="0">
                <a:solidFill>
                  <a:srgbClr val="0000FF"/>
                </a:solidFill>
              </a:rPr>
              <a:t>R1out</a:t>
            </a:r>
            <a:r>
              <a:rPr lang="zh-CN" altLang="pt-BR" sz="2000" dirty="0">
                <a:solidFill>
                  <a:srgbClr val="0000FF"/>
                </a:solidFill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</a:rPr>
              <a:t>MARin</a:t>
            </a:r>
          </a:p>
          <a:p>
            <a:pPr marL="984250" lvl="2" indent="-266700">
              <a:lnSpc>
                <a:spcPct val="95000"/>
              </a:lnSpc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en-US" altLang="zh-CN" sz="2000" dirty="0">
                <a:solidFill>
                  <a:srgbClr val="0000FF"/>
                </a:solidFill>
              </a:rPr>
              <a:t>Read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</a:rPr>
              <a:t>WMFC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1000" dirty="0">
                <a:solidFill>
                  <a:srgbClr val="C00000"/>
                </a:solidFill>
              </a:rPr>
              <a:t>(wait memory function complete)</a:t>
            </a:r>
          </a:p>
          <a:p>
            <a:pPr marL="984250" lvl="2" indent="-266700">
              <a:lnSpc>
                <a:spcPct val="95000"/>
              </a:lnSpc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en-US" altLang="zh-CN" sz="2000" dirty="0" err="1">
                <a:solidFill>
                  <a:srgbClr val="0000FF"/>
                </a:solidFill>
              </a:rPr>
              <a:t>MDRout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</a:rPr>
              <a:t>R2in 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zh-CN" altLang="en-US" sz="2400" dirty="0"/>
              <a:t>写字到主存</a:t>
            </a:r>
          </a:p>
          <a:p>
            <a:pPr marL="984250" lvl="2" indent="-266700">
              <a:lnSpc>
                <a:spcPct val="95000"/>
              </a:lnSpc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pt-BR" altLang="zh-CN" sz="2000" dirty="0">
                <a:solidFill>
                  <a:srgbClr val="0000FF"/>
                </a:solidFill>
              </a:rPr>
              <a:t>R1out</a:t>
            </a:r>
            <a:r>
              <a:rPr lang="zh-CN" altLang="pt-BR" sz="2000" dirty="0">
                <a:solidFill>
                  <a:srgbClr val="0000FF"/>
                </a:solidFill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</a:rPr>
              <a:t>MARin</a:t>
            </a:r>
          </a:p>
          <a:p>
            <a:pPr marL="984250" lvl="2" indent="-266700">
              <a:lnSpc>
                <a:spcPct val="95000"/>
              </a:lnSpc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en-US" altLang="zh-CN" sz="2000" dirty="0">
                <a:solidFill>
                  <a:srgbClr val="0000FF"/>
                </a:solidFill>
              </a:rPr>
              <a:t>R2out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</a:rPr>
              <a:t>MDRin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984250" lvl="2" indent="-266700">
              <a:lnSpc>
                <a:spcPct val="95000"/>
              </a:lnSpc>
              <a:spcBef>
                <a:spcPct val="0"/>
              </a:spcBef>
              <a:buFont typeface="隶书" panose="02010509060101010101" pitchFamily="49" charset="-122"/>
              <a:buAutoNum type="circleNumDbPlain"/>
            </a:pPr>
            <a:r>
              <a:rPr lang="en-US" altLang="zh-CN" sz="2000" dirty="0">
                <a:solidFill>
                  <a:srgbClr val="0000FF"/>
                </a:solidFill>
              </a:rPr>
              <a:t>Write</a:t>
            </a:r>
            <a:r>
              <a:rPr lang="zh-CN" altLang="en-US" sz="2000" dirty="0">
                <a:solidFill>
                  <a:srgbClr val="0000FF"/>
                </a:solidFill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</a:rPr>
              <a:t>WMFC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3175"/>
            <a:ext cx="4464050" cy="21161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2500313" y="2940050"/>
            <a:ext cx="1409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R2←M[R1] 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2546350" y="4138613"/>
            <a:ext cx="267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M[R1] ← R2</a:t>
            </a:r>
          </a:p>
        </p:txBody>
      </p:sp>
      <p:sp>
        <p:nvSpPr>
          <p:cNvPr id="840714" name="Text Box 10"/>
          <p:cNvSpPr txBox="1">
            <a:spLocks noChangeArrowheads="1"/>
          </p:cNvSpPr>
          <p:nvPr/>
        </p:nvSpPr>
        <p:spPr bwMode="auto">
          <a:xfrm>
            <a:off x="28575" y="5445125"/>
            <a:ext cx="5365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问题：时钟周期的宽度如何确定？取最长</a:t>
            </a:r>
          </a:p>
          <a:p>
            <a:pPr>
              <a:lnSpc>
                <a:spcPct val="95000"/>
              </a:lnSpc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是以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“Riout,OP,Rjin”</a:t>
            </a:r>
            <a:r>
              <a:rPr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所花时间来确定</a:t>
            </a:r>
          </a:p>
          <a:p>
            <a:pPr>
              <a:lnSpc>
                <a:spcPct val="95000"/>
              </a:lnSpc>
            </a:pPr>
            <a:r>
              <a:rPr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还是以 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Read/Write</a:t>
            </a:r>
            <a:r>
              <a:rPr lang="zh-CN" altLang="en-US" sz="2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”所花时间来确定？</a:t>
            </a:r>
          </a:p>
          <a:p>
            <a:pPr>
              <a:lnSpc>
                <a:spcPct val="95000"/>
              </a:lnSpc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以上四种操作各需要几个时钟周期？</a:t>
            </a:r>
          </a:p>
        </p:txBody>
      </p:sp>
      <p:sp>
        <p:nvSpPr>
          <p:cNvPr id="840715" name="Text Box 11"/>
          <p:cNvSpPr txBox="1">
            <a:spLocks noChangeArrowheads="1"/>
          </p:cNvSpPr>
          <p:nvPr/>
        </p:nvSpPr>
        <p:spPr bwMode="auto">
          <a:xfrm>
            <a:off x="3643313" y="1328738"/>
            <a:ext cx="130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1Cycle?</a:t>
            </a:r>
          </a:p>
        </p:txBody>
      </p:sp>
      <p:sp>
        <p:nvSpPr>
          <p:cNvPr id="840716" name="Text Box 12"/>
          <p:cNvSpPr txBox="1">
            <a:spLocks noChangeArrowheads="1"/>
          </p:cNvSpPr>
          <p:nvPr/>
        </p:nvSpPr>
        <p:spPr bwMode="auto">
          <a:xfrm>
            <a:off x="3643313" y="2060575"/>
            <a:ext cx="219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3Cycles?</a:t>
            </a:r>
          </a:p>
        </p:txBody>
      </p:sp>
      <p:sp>
        <p:nvSpPr>
          <p:cNvPr id="840717" name="Text Box 13"/>
          <p:cNvSpPr txBox="1">
            <a:spLocks noChangeArrowheads="1"/>
          </p:cNvSpPr>
          <p:nvPr/>
        </p:nvSpPr>
        <p:spPr bwMode="auto">
          <a:xfrm>
            <a:off x="3662363" y="3214688"/>
            <a:ext cx="133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3Cycles?</a:t>
            </a:r>
          </a:p>
        </p:txBody>
      </p:sp>
      <p:sp>
        <p:nvSpPr>
          <p:cNvPr id="840718" name="Text Box 14"/>
          <p:cNvSpPr txBox="1">
            <a:spLocks noChangeArrowheads="1"/>
          </p:cNvSpPr>
          <p:nvPr/>
        </p:nvSpPr>
        <p:spPr bwMode="auto">
          <a:xfrm>
            <a:off x="3670300" y="4500563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3Cycles?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464050" y="3878263"/>
            <a:ext cx="4356100" cy="2836862"/>
            <a:chOff x="2881" y="2313"/>
            <a:chExt cx="2841" cy="1787"/>
          </a:xfrm>
        </p:grpSpPr>
        <p:sp>
          <p:nvSpPr>
            <p:cNvPr id="58383" name="Text Box 9"/>
            <p:cNvSpPr txBox="1">
              <a:spLocks noChangeArrowheads="1"/>
            </p:cNvSpPr>
            <p:nvPr/>
          </p:nvSpPr>
          <p:spPr bwMode="auto">
            <a:xfrm>
              <a:off x="3319" y="2840"/>
              <a:ext cx="2403" cy="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1938" indent="-26193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23888" indent="-2651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CPU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的访存通信方式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早期：直接访问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MM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，“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异步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”方式，用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MFC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应答信号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现在：先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Cache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后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MM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，“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同步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”方式，无需应答</a:t>
              </a:r>
              <a:endPara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 flipV="1">
              <a:off x="2881" y="2313"/>
              <a:ext cx="910" cy="105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3059113" y="5238750"/>
            <a:ext cx="2808287" cy="35401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4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4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4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40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4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40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40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40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5" grpId="0"/>
      <p:bldP spid="840716" grpId="0"/>
      <p:bldP spid="840717" grpId="0"/>
      <p:bldP spid="8407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620713"/>
            <a:ext cx="3355975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" y="44624"/>
            <a:ext cx="7021513" cy="5760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三总线数据通路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787400"/>
            <a:ext cx="5287963" cy="3713163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r>
              <a:rPr lang="zh-CN" altLang="en-US" sz="2400"/>
              <a:t>单总线中，一个时钟周期内只允许传送一个数据，故指令执行效率很低</a:t>
            </a:r>
          </a:p>
          <a:p>
            <a:pPr marL="266700" indent="-266700">
              <a:spcBef>
                <a:spcPct val="0"/>
              </a:spcBef>
            </a:pPr>
            <a:r>
              <a:rPr lang="zh-CN" altLang="en-US" sz="2400"/>
              <a:t>采用多总线方式，可同时在多个总线上传送不同数据，提高了效率</a:t>
            </a:r>
            <a:endParaRPr lang="en-US" altLang="zh-CN" sz="240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例：三总线数据通路</a:t>
            </a:r>
          </a:p>
          <a:p>
            <a:pPr lvl="1">
              <a:spcBef>
                <a:spcPct val="0"/>
              </a:spcBef>
            </a:pPr>
            <a:r>
              <a:rPr lang="zh-CN" altLang="en-US" sz="2200"/>
              <a:t>总线</a:t>
            </a:r>
            <a:r>
              <a:rPr lang="en-US" altLang="zh-CN" sz="2200"/>
              <a:t>A</a:t>
            </a:r>
            <a:r>
              <a:rPr lang="zh-CN" altLang="en-US" sz="2200"/>
              <a:t>、</a:t>
            </a:r>
            <a:r>
              <a:rPr lang="en-US" altLang="zh-CN" sz="2200"/>
              <a:t>B</a:t>
            </a:r>
            <a:r>
              <a:rPr lang="zh-CN" altLang="en-US" sz="2200"/>
              <a:t>分别传送两个源操作数，</a:t>
            </a:r>
            <a:endParaRPr lang="en-US" altLang="zh-CN" sz="220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总线</a:t>
            </a:r>
            <a:r>
              <a:rPr lang="en-US" altLang="zh-CN" sz="2200"/>
              <a:t>C</a:t>
            </a:r>
            <a:r>
              <a:rPr lang="zh-CN" altLang="en-US" sz="2200"/>
              <a:t>传送结果</a:t>
            </a:r>
          </a:p>
          <a:p>
            <a:pPr lvl="1">
              <a:spcBef>
                <a:spcPct val="0"/>
              </a:spcBef>
            </a:pPr>
            <a:r>
              <a:rPr lang="zh-CN" altLang="en-US" sz="2200"/>
              <a:t>单总线中暂存器</a:t>
            </a:r>
            <a:r>
              <a:rPr lang="en-US" altLang="zh-CN" sz="2200"/>
              <a:t>Y</a:t>
            </a:r>
            <a:r>
              <a:rPr lang="zh-CN" altLang="en-US" sz="2200"/>
              <a:t>和</a:t>
            </a:r>
            <a:r>
              <a:rPr lang="en-US" altLang="zh-CN" sz="2200"/>
              <a:t>Z</a:t>
            </a:r>
            <a:r>
              <a:rPr lang="zh-CN" altLang="en-US" sz="2200"/>
              <a:t>可取消，</a:t>
            </a:r>
            <a:r>
              <a:rPr lang="en-US" altLang="zh-CN" sz="2200">
                <a:solidFill>
                  <a:srgbClr val="FF0000"/>
                </a:solidFill>
              </a:rPr>
              <a:t>Why</a:t>
            </a:r>
            <a:r>
              <a:rPr lang="zh-CN" altLang="en-US" sz="2200">
                <a:solidFill>
                  <a:srgbClr val="FF0000"/>
                </a:solidFill>
              </a:rPr>
              <a:t>？</a:t>
            </a:r>
          </a:p>
          <a:p>
            <a:pPr lvl="1">
              <a:spcBef>
                <a:spcPct val="0"/>
              </a:spcBef>
            </a:pPr>
            <a:r>
              <a:rPr lang="zh-CN" altLang="en-US" sz="2200"/>
              <a:t>采用双口寄存器</a:t>
            </a:r>
          </a:p>
          <a:p>
            <a:pPr lvl="1">
              <a:spcBef>
                <a:spcPct val="0"/>
              </a:spcBef>
            </a:pPr>
            <a:r>
              <a:rPr lang="zh-CN" altLang="en-US" sz="2200"/>
              <a:t>如何实现： </a:t>
            </a:r>
            <a:r>
              <a:rPr lang="en-US" altLang="zh-CN" sz="2200">
                <a:solidFill>
                  <a:srgbClr val="0000CC"/>
                </a:solidFill>
              </a:rPr>
              <a:t>R3 ←R1 op R2</a:t>
            </a:r>
          </a:p>
          <a:p>
            <a:pPr marL="625475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zh-CN" sz="2200">
                <a:solidFill>
                  <a:srgbClr val="FF0000"/>
                </a:solidFill>
              </a:rPr>
              <a:t>R1outA</a:t>
            </a:r>
            <a:r>
              <a:rPr lang="zh-CN" altLang="pt-BR" sz="2200">
                <a:solidFill>
                  <a:srgbClr val="FF0000"/>
                </a:solidFill>
              </a:rPr>
              <a:t>，</a:t>
            </a:r>
            <a:r>
              <a:rPr lang="pt-BR" altLang="zh-CN" sz="2200">
                <a:solidFill>
                  <a:srgbClr val="FF0000"/>
                </a:solidFill>
              </a:rPr>
              <a:t>R2outB</a:t>
            </a:r>
            <a:r>
              <a:rPr lang="zh-CN" altLang="pt-BR" sz="2200">
                <a:solidFill>
                  <a:srgbClr val="FF0000"/>
                </a:solidFill>
              </a:rPr>
              <a:t>，</a:t>
            </a:r>
            <a:r>
              <a:rPr lang="pt-BR" altLang="zh-CN" sz="2200">
                <a:solidFill>
                  <a:srgbClr val="FF0000"/>
                </a:solidFill>
              </a:rPr>
              <a:t>OP</a:t>
            </a:r>
            <a:r>
              <a:rPr lang="zh-CN" altLang="pt-BR" sz="2200">
                <a:solidFill>
                  <a:srgbClr val="FF0000"/>
                </a:solidFill>
              </a:rPr>
              <a:t>，</a:t>
            </a:r>
            <a:r>
              <a:rPr lang="pt-BR" altLang="zh-CN" sz="2200">
                <a:solidFill>
                  <a:srgbClr val="FF0000"/>
                </a:solidFill>
              </a:rPr>
              <a:t>R3inC</a:t>
            </a:r>
          </a:p>
          <a:p>
            <a:pPr marL="625475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pt-BR">
                <a:solidFill>
                  <a:srgbClr val="0000CC"/>
                </a:solidFill>
              </a:rPr>
              <a:t>只要一个时钟周期即可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841733" name="Rectangle 5"/>
          <p:cNvSpPr>
            <a:spLocks noChangeArrowheads="1"/>
          </p:cNvSpPr>
          <p:nvPr/>
        </p:nvSpPr>
        <p:spPr bwMode="auto">
          <a:xfrm>
            <a:off x="736600" y="5589588"/>
            <a:ext cx="482441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目前，大多数计算机都采用流水线方式执行指令，而上述单总线或三总线数据通路很难实现指令的流水执行。</a:t>
            </a:r>
          </a:p>
        </p:txBody>
      </p:sp>
      <p:sp>
        <p:nvSpPr>
          <p:cNvPr id="841734" name="Text Box 6"/>
          <p:cNvSpPr txBox="1">
            <a:spLocks noChangeArrowheads="1"/>
          </p:cNvSpPr>
          <p:nvPr/>
        </p:nvSpPr>
        <p:spPr bwMode="auto">
          <a:xfrm>
            <a:off x="8123238" y="3902075"/>
            <a:ext cx="333375" cy="36988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841735" name="Text Box 7"/>
          <p:cNvSpPr txBox="1">
            <a:spLocks noChangeArrowheads="1"/>
          </p:cNvSpPr>
          <p:nvPr/>
        </p:nvSpPr>
        <p:spPr bwMode="auto">
          <a:xfrm>
            <a:off x="6786563" y="3473450"/>
            <a:ext cx="333375" cy="36988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3" grpId="0"/>
      <p:bldP spid="841734" grpId="0" animBg="1"/>
      <p:bldP spid="8417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32013"/>
            <a:ext cx="9144000" cy="17557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060450" y="2708275"/>
            <a:ext cx="6859588" cy="600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3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4.3</a:t>
            </a:r>
            <a:r>
              <a:rPr lang="zh-CN" altLang="en-US" sz="33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数据通路的建立</a:t>
            </a:r>
            <a:endParaRPr lang="en-US" altLang="zh-CN" sz="75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4925" y="0"/>
            <a:ext cx="2952750" cy="60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本章概要</a:t>
            </a:r>
          </a:p>
        </p:txBody>
      </p:sp>
      <p:grpSp>
        <p:nvGrpSpPr>
          <p:cNvPr id="8195" name="Group 9"/>
          <p:cNvGrpSpPr>
            <a:grpSpLocks/>
          </p:cNvGrpSpPr>
          <p:nvPr/>
        </p:nvGrpSpPr>
        <p:grpSpPr bwMode="auto">
          <a:xfrm>
            <a:off x="468313" y="850900"/>
            <a:ext cx="8135937" cy="5602288"/>
            <a:chOff x="295" y="536"/>
            <a:chExt cx="5125" cy="3529"/>
          </a:xfrm>
        </p:grpSpPr>
        <p:grpSp>
          <p:nvGrpSpPr>
            <p:cNvPr id="8196" name="Group 24"/>
            <p:cNvGrpSpPr>
              <a:grpSpLocks/>
            </p:cNvGrpSpPr>
            <p:nvPr/>
          </p:nvGrpSpPr>
          <p:grpSpPr bwMode="auto">
            <a:xfrm>
              <a:off x="295" y="536"/>
              <a:ext cx="5125" cy="3394"/>
              <a:chOff x="295" y="536"/>
              <a:chExt cx="5125" cy="3082"/>
            </a:xfrm>
          </p:grpSpPr>
          <p:sp>
            <p:nvSpPr>
              <p:cNvPr id="8199" name="Freeform 16"/>
              <p:cNvSpPr>
                <a:spLocks/>
              </p:cNvSpPr>
              <p:nvPr/>
            </p:nvSpPr>
            <p:spPr bwMode="auto">
              <a:xfrm>
                <a:off x="340" y="563"/>
                <a:ext cx="1542" cy="318"/>
              </a:xfrm>
              <a:custGeom>
                <a:avLst/>
                <a:gdLst>
                  <a:gd name="T0" fmla="*/ 0 w 1905"/>
                  <a:gd name="T1" fmla="*/ 0 h 544"/>
                  <a:gd name="T2" fmla="*/ 2 w 1905"/>
                  <a:gd name="T3" fmla="*/ 0 h 544"/>
                  <a:gd name="T4" fmla="*/ 2 w 1905"/>
                  <a:gd name="T5" fmla="*/ 1 h 544"/>
                  <a:gd name="T6" fmla="*/ 0 w 1905"/>
                  <a:gd name="T7" fmla="*/ 1 h 544"/>
                  <a:gd name="T8" fmla="*/ 0 w 1905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5"/>
                  <a:gd name="T16" fmla="*/ 0 h 544"/>
                  <a:gd name="T17" fmla="*/ 1905 w 1905"/>
                  <a:gd name="T18" fmla="*/ 544 h 5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5" h="544">
                    <a:moveTo>
                      <a:pt x="0" y="0"/>
                    </a:moveTo>
                    <a:lnTo>
                      <a:pt x="1361" y="0"/>
                    </a:lnTo>
                    <a:lnTo>
                      <a:pt x="1905" y="544"/>
                    </a:lnTo>
                    <a:lnTo>
                      <a:pt x="0" y="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0" name="Rectangle 19"/>
              <p:cNvSpPr>
                <a:spLocks noChangeArrowheads="1"/>
              </p:cNvSpPr>
              <p:nvPr/>
            </p:nvSpPr>
            <p:spPr bwMode="auto">
              <a:xfrm>
                <a:off x="412" y="536"/>
                <a:ext cx="101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章节介绍</a:t>
                </a:r>
              </a:p>
            </p:txBody>
          </p:sp>
          <p:sp>
            <p:nvSpPr>
              <p:cNvPr id="8201" name="AutoShape 6"/>
              <p:cNvSpPr>
                <a:spLocks noChangeArrowheads="1"/>
              </p:cNvSpPr>
              <p:nvPr/>
            </p:nvSpPr>
            <p:spPr bwMode="auto">
              <a:xfrm>
                <a:off x="295" y="827"/>
                <a:ext cx="5125" cy="2791"/>
              </a:xfrm>
              <a:prstGeom prst="roundRect">
                <a:avLst>
                  <a:gd name="adj" fmla="val 4231"/>
                </a:avLst>
              </a:prstGeom>
              <a:solidFill>
                <a:srgbClr val="EAEAEA"/>
              </a:solidFill>
              <a:ln w="254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4400"/>
              </a:p>
            </p:txBody>
          </p:sp>
        </p:grpSp>
        <p:sp>
          <p:nvSpPr>
            <p:cNvPr id="8197" name="Text Box 26"/>
            <p:cNvSpPr txBox="1">
              <a:spLocks noChangeArrowheads="1"/>
            </p:cNvSpPr>
            <p:nvPr/>
          </p:nvSpPr>
          <p:spPr bwMode="auto">
            <a:xfrm>
              <a:off x="521" y="890"/>
              <a:ext cx="3934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第四章  </a:t>
              </a:r>
              <a:r>
                <a:rPr kumimoji="1" lang="zh-CN" altLang="en-US" sz="2800" b="1"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处理器</a:t>
              </a:r>
              <a:endParaRPr kumimoji="1"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10000"/>
                </a:lnSpc>
              </a:pPr>
              <a:endParaRPr kumimoji="1"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198" name="Rectangle 28"/>
            <p:cNvSpPr>
              <a:spLocks noChangeArrowheads="1"/>
            </p:cNvSpPr>
            <p:nvPr/>
          </p:nvSpPr>
          <p:spPr bwMode="auto">
            <a:xfrm>
              <a:off x="408" y="1215"/>
              <a:ext cx="4047" cy="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4.1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概述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4.2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逻辑设计规则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4.3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建立数据通路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4.4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单周期控制器的实现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4.5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多周期控制器的实现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4.6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流水线数据通路和控制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4.7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数据冒险：转发与阻塞</a:t>
              </a: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4.8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控制冒险</a:t>
              </a: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4.9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异常处理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4.10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微程序控制器设计</a:t>
              </a:r>
            </a:p>
            <a:p>
              <a:pPr lvl="1" eaLnBrk="1" hangingPunct="1"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 noChangeArrowheads="1"/>
          </p:cNvSpPr>
          <p:nvPr>
            <p:ph idx="1"/>
          </p:nvPr>
        </p:nvSpPr>
        <p:spPr>
          <a:xfrm>
            <a:off x="571500" y="642938"/>
            <a:ext cx="8001000" cy="5380037"/>
          </a:xfrm>
        </p:spPr>
        <p:txBody>
          <a:bodyPr/>
          <a:lstStyle/>
          <a:p>
            <a:pPr marL="266700" indent="-266700"/>
            <a:r>
              <a:rPr lang="zh-CN" altLang="en-US" dirty="0"/>
              <a:t>实现核心</a:t>
            </a:r>
            <a:r>
              <a:rPr lang="en-US" altLang="zh-CN" dirty="0"/>
              <a:t>MIPS</a:t>
            </a:r>
            <a:r>
              <a:rPr lang="zh-CN" altLang="en-US" dirty="0"/>
              <a:t>指令集系统的一个子集：</a:t>
            </a:r>
          </a:p>
          <a:p>
            <a:pPr lvl="1"/>
            <a:r>
              <a:rPr lang="zh-CN" altLang="en-US" dirty="0"/>
              <a:t>存储访问指令</a:t>
            </a:r>
            <a:r>
              <a:rPr lang="en-US" altLang="zh-CN" dirty="0"/>
              <a:t>load word(</a:t>
            </a:r>
            <a:r>
              <a:rPr lang="en-US" altLang="zh-CN" dirty="0" err="1"/>
              <a:t>lw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store word(</a:t>
            </a:r>
            <a:r>
              <a:rPr lang="en-US" altLang="zh-CN" dirty="0" err="1"/>
              <a:t>sw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算术逻辑指令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 err="1"/>
              <a:t>slt</a:t>
            </a:r>
            <a:endParaRPr lang="zh-CN" altLang="en-US" dirty="0"/>
          </a:p>
          <a:p>
            <a:pPr lvl="1"/>
            <a:r>
              <a:rPr lang="zh-CN" altLang="en-US" dirty="0"/>
              <a:t>跳转指令</a:t>
            </a:r>
            <a:r>
              <a:rPr lang="en-US" altLang="zh-CN" dirty="0"/>
              <a:t>branch equal(</a:t>
            </a:r>
            <a:r>
              <a:rPr lang="en-US" altLang="zh-CN" dirty="0" err="1"/>
              <a:t>beq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jump(j)</a:t>
            </a:r>
            <a:endParaRPr lang="zh-CN" altLang="en-US" dirty="0"/>
          </a:p>
          <a:p>
            <a:pPr marL="266700" indent="-266700"/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021513" cy="54530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§ 4.3 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数据通路的建立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14438"/>
            <a:ext cx="8215312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7950" y="5475288"/>
            <a:ext cx="2892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Fig4-2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MIPS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子集的基本实现框图</a:t>
            </a:r>
            <a:endParaRPr lang="zh-CN" altLang="en-US" sz="16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7" y="108216"/>
            <a:ext cx="8101012" cy="4794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CPU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执行指令过程及其与计算机性能的关系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82638"/>
            <a:ext cx="8320087" cy="4987925"/>
          </a:xfrm>
        </p:spPr>
        <p:txBody>
          <a:bodyPr/>
          <a:lstStyle/>
          <a:p>
            <a:pPr marL="358775" indent="-358775">
              <a:lnSpc>
                <a:spcPct val="100000"/>
              </a:lnSpc>
              <a:spcBef>
                <a:spcPct val="0"/>
              </a:spcBef>
            </a:pPr>
            <a:r>
              <a:rPr lang="en-US" altLang="zh-CN" sz="2800"/>
              <a:t>CPU</a:t>
            </a:r>
            <a:r>
              <a:rPr lang="zh-CN" altLang="en-US" sz="2800"/>
              <a:t>执行指令的过程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取指令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en-US" altLang="zh-CN" sz="2400"/>
              <a:t>PC+</a:t>
            </a:r>
            <a:r>
              <a:rPr lang="en-US" altLang="en-US">
                <a:solidFill>
                  <a:srgbClr val="FF0000"/>
                </a:solidFill>
              </a:rPr>
              <a:t>△</a:t>
            </a:r>
            <a:r>
              <a:rPr lang="zh-CN" altLang="en-US" sz="2400"/>
              <a:t>送</a:t>
            </a:r>
            <a:r>
              <a:rPr lang="en-US" altLang="zh-CN" sz="2400"/>
              <a:t>PC</a:t>
            </a:r>
            <a:endParaRPr lang="zh-CN" altLang="en-US" sz="2400"/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指令译码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进行主存地址运算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取操作数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进行算术 </a:t>
            </a:r>
            <a:r>
              <a:rPr lang="en-US" altLang="zh-CN" sz="2400"/>
              <a:t>/ </a:t>
            </a:r>
            <a:r>
              <a:rPr lang="zh-CN" altLang="en-US" sz="2400"/>
              <a:t>逻辑运算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存结果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判断和检测“异常”事件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若有异常，则自动切换到异常处理程序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检测是否有“中断”请求，有则转中断处理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71813" y="1282700"/>
            <a:ext cx="1143000" cy="1857375"/>
            <a:chOff x="1958" y="899"/>
            <a:chExt cx="495" cy="707"/>
          </a:xfrm>
        </p:grpSpPr>
        <p:sp>
          <p:nvSpPr>
            <p:cNvPr id="66570" name="AutoShape 10"/>
            <p:cNvSpPr>
              <a:spLocks/>
            </p:cNvSpPr>
            <p:nvPr/>
          </p:nvSpPr>
          <p:spPr bwMode="auto">
            <a:xfrm>
              <a:off x="1958" y="899"/>
              <a:ext cx="93" cy="366"/>
            </a:xfrm>
            <a:prstGeom prst="rightBrace">
              <a:avLst>
                <a:gd name="adj1" fmla="val 16398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66571" name="Text Box 11"/>
            <p:cNvSpPr txBox="1">
              <a:spLocks noChangeArrowheads="1"/>
            </p:cNvSpPr>
            <p:nvPr/>
          </p:nvSpPr>
          <p:spPr bwMode="auto">
            <a:xfrm>
              <a:off x="2019" y="899"/>
              <a:ext cx="434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取指阶段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092950" y="2568575"/>
            <a:ext cx="1079500" cy="2230438"/>
            <a:chOff x="2439" y="1390"/>
            <a:chExt cx="590" cy="1428"/>
          </a:xfrm>
        </p:grpSpPr>
        <p:sp>
          <p:nvSpPr>
            <p:cNvPr id="66568" name="AutoShape 13"/>
            <p:cNvSpPr>
              <a:spLocks/>
            </p:cNvSpPr>
            <p:nvPr/>
          </p:nvSpPr>
          <p:spPr bwMode="auto">
            <a:xfrm>
              <a:off x="2439" y="1390"/>
              <a:ext cx="163" cy="1428"/>
            </a:xfrm>
            <a:prstGeom prst="rightBrace">
              <a:avLst>
                <a:gd name="adj1" fmla="val 55079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66569" name="Text Box 14"/>
            <p:cNvSpPr txBox="1">
              <a:spLocks noChangeArrowheads="1"/>
            </p:cNvSpPr>
            <p:nvPr/>
          </p:nvSpPr>
          <p:spPr bwMode="auto">
            <a:xfrm>
              <a:off x="2595" y="1846"/>
              <a:ext cx="434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执行阶段</a:t>
              </a:r>
            </a:p>
          </p:txBody>
        </p:sp>
      </p:grpSp>
      <p:sp>
        <p:nvSpPr>
          <p:cNvPr id="820232" name="Text Box 8"/>
          <p:cNvSpPr txBox="1">
            <a:spLocks noChangeArrowheads="1"/>
          </p:cNvSpPr>
          <p:nvPr/>
        </p:nvSpPr>
        <p:spPr bwMode="auto">
          <a:xfrm>
            <a:off x="493713" y="5226050"/>
            <a:ext cx="83423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“取指令”一定是在最开始做吗？  一定</a:t>
            </a:r>
          </a:p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PC+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”一定在译码之前做吗？  不一定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定长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变长指令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“译码”必须在指令执行前做吗？  一定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814888" y="1660525"/>
            <a:ext cx="2954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△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：一条指令的长度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2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3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8101012" cy="4794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CPU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执行指令过程及其与计算机性能的关系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20087" cy="4578350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CPU</a:t>
            </a:r>
            <a:r>
              <a:rPr lang="zh-CN" altLang="en-US"/>
              <a:t>的实现与计算机性能的关系</a:t>
            </a:r>
          </a:p>
          <a:p>
            <a:pPr marL="625475" lvl="1" indent="-266700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决定计算机性能</a:t>
            </a:r>
            <a:r>
              <a:rPr lang="en-US" altLang="zh-CN"/>
              <a:t>(</a:t>
            </a:r>
            <a:r>
              <a:rPr lang="zh-CN" altLang="en-US"/>
              <a:t>程序执行快慢</a:t>
            </a:r>
            <a:r>
              <a:rPr lang="en-US" altLang="zh-CN"/>
              <a:t>)</a:t>
            </a:r>
            <a:r>
              <a:rPr lang="zh-CN" altLang="en-US"/>
              <a:t>三个关键因素</a:t>
            </a:r>
          </a:p>
          <a:p>
            <a:pPr marL="984250" lvl="2" indent="-266700">
              <a:lnSpc>
                <a:spcPct val="150000"/>
              </a:lnSpc>
              <a:spcBef>
                <a:spcPct val="0"/>
              </a:spcBef>
            </a:pPr>
            <a:r>
              <a:rPr lang="zh-CN" altLang="en-US" sz="2800"/>
              <a:t>指令数目、时钟周期、</a:t>
            </a:r>
            <a:r>
              <a:rPr lang="en-US" altLang="zh-CN" sz="2800"/>
              <a:t>CPI</a:t>
            </a:r>
          </a:p>
          <a:p>
            <a:pPr marL="1343025" lvl="3" indent="-26670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指令数目是由编译器和指令集决定的</a:t>
            </a:r>
          </a:p>
          <a:p>
            <a:pPr marL="1343025" lvl="3" indent="-26670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时钟周期和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CPI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是由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实现决定的</a:t>
            </a: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542925" y="4962525"/>
            <a:ext cx="8243888" cy="59055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  <a:spcAft>
                <a:spcPts val="180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的设计与实现非常重要！它直接影响着计算机的性能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8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30163"/>
            <a:ext cx="6680200" cy="49212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回顾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——MIPS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的三种指令类型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77913"/>
            <a:ext cx="7975600" cy="5100637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spcBef>
                <a:spcPct val="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ADD and SUBSTRACT</a:t>
            </a:r>
          </a:p>
          <a:p>
            <a:pPr marL="625475" lvl="1" indent="-2667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add </a:t>
            </a:r>
            <a:r>
              <a:rPr lang="en-US" altLang="zh-CN" sz="2400" dirty="0" err="1"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rt</a:t>
            </a:r>
          </a:p>
          <a:p>
            <a:pPr marL="625475" lvl="1" indent="-2667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sub </a:t>
            </a:r>
            <a:r>
              <a:rPr lang="en-US" altLang="zh-CN" sz="2400" dirty="0" err="1"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rt</a:t>
            </a:r>
          </a:p>
          <a:p>
            <a:pPr marL="266700" indent="-266700">
              <a:spcBef>
                <a:spcPct val="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OR Immediate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 marL="625475" lvl="1" indent="-266700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ori</a:t>
            </a:r>
            <a:r>
              <a:rPr lang="en-US" altLang="zh-CN" sz="2400" dirty="0">
                <a:ea typeface="宋体" panose="02010600030101010101" pitchFamily="2" charset="-122"/>
              </a:rPr>
              <a:t>  rt,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imm16</a:t>
            </a:r>
          </a:p>
          <a:p>
            <a:pPr marL="266700" indent="-266700">
              <a:spcBef>
                <a:spcPct val="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LOAD and STORE</a:t>
            </a:r>
          </a:p>
          <a:p>
            <a:pPr marL="625475" lvl="1" indent="-266700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lw</a:t>
            </a:r>
            <a:r>
              <a:rPr lang="en-US" altLang="zh-CN" sz="2400" dirty="0">
                <a:ea typeface="宋体" panose="02010600030101010101" pitchFamily="2" charset="-122"/>
              </a:rPr>
              <a:t> rt,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imm16</a:t>
            </a:r>
          </a:p>
          <a:p>
            <a:pPr marL="625475" lvl="1" indent="-266700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sw</a:t>
            </a:r>
            <a:r>
              <a:rPr lang="en-US" altLang="zh-CN" sz="2400" dirty="0">
                <a:ea typeface="宋体" panose="02010600030101010101" pitchFamily="2" charset="-122"/>
              </a:rPr>
              <a:t> rt,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imm16</a:t>
            </a:r>
          </a:p>
          <a:p>
            <a:pPr marL="266700" indent="-266700">
              <a:spcBef>
                <a:spcPct val="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BRANCH </a:t>
            </a:r>
          </a:p>
          <a:p>
            <a:pPr marL="625475" lvl="1" indent="-266700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beq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rt, imm16</a:t>
            </a:r>
          </a:p>
          <a:p>
            <a:pPr marL="266700" indent="-266700">
              <a:spcBef>
                <a:spcPct val="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JUMP</a:t>
            </a:r>
          </a:p>
          <a:p>
            <a:pPr marL="625475" lvl="1" indent="-2667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  target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48038" y="5219700"/>
            <a:ext cx="5884862" cy="946150"/>
            <a:chOff x="1918" y="3360"/>
            <a:chExt cx="3752" cy="596"/>
          </a:xfrm>
        </p:grpSpPr>
        <p:sp>
          <p:nvSpPr>
            <p:cNvPr id="69699" name="Rectangle 5"/>
            <p:cNvSpPr>
              <a:spLocks noChangeArrowheads="1"/>
            </p:cNvSpPr>
            <p:nvPr/>
          </p:nvSpPr>
          <p:spPr bwMode="auto">
            <a:xfrm>
              <a:off x="1983" y="35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69700" name="Group 6"/>
            <p:cNvGrpSpPr>
              <a:grpSpLocks/>
            </p:cNvGrpSpPr>
            <p:nvPr/>
          </p:nvGrpSpPr>
          <p:grpSpPr bwMode="auto">
            <a:xfrm>
              <a:off x="1979" y="3552"/>
              <a:ext cx="624" cy="212"/>
              <a:chOff x="1979" y="3552"/>
              <a:chExt cx="624" cy="212"/>
            </a:xfrm>
          </p:grpSpPr>
          <p:sp>
            <p:nvSpPr>
              <p:cNvPr id="69708" name="Rectangle 7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9709" name="Rectangle 8"/>
              <p:cNvSpPr>
                <a:spLocks noChangeArrowheads="1"/>
              </p:cNvSpPr>
              <p:nvPr/>
            </p:nvSpPr>
            <p:spPr bwMode="auto">
              <a:xfrm>
                <a:off x="2161" y="3552"/>
                <a:ext cx="2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69701" name="Rectangle 9"/>
            <p:cNvSpPr>
              <a:spLocks noChangeArrowheads="1"/>
            </p:cNvSpPr>
            <p:nvPr/>
          </p:nvSpPr>
          <p:spPr bwMode="auto">
            <a:xfrm>
              <a:off x="2611" y="3556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702" name="Rectangle 10"/>
            <p:cNvSpPr>
              <a:spLocks noChangeArrowheads="1"/>
            </p:cNvSpPr>
            <p:nvPr/>
          </p:nvSpPr>
          <p:spPr bwMode="auto">
            <a:xfrm>
              <a:off x="3554" y="3552"/>
              <a:ext cx="90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69703" name="Rectangle 11"/>
            <p:cNvSpPr>
              <a:spLocks noChangeArrowheads="1"/>
            </p:cNvSpPr>
            <p:nvPr/>
          </p:nvSpPr>
          <p:spPr bwMode="auto">
            <a:xfrm>
              <a:off x="5488" y="3360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9704" name="Rectangle 12"/>
            <p:cNvSpPr>
              <a:spLocks noChangeArrowheads="1"/>
            </p:cNvSpPr>
            <p:nvPr/>
          </p:nvSpPr>
          <p:spPr bwMode="auto">
            <a:xfrm>
              <a:off x="2414" y="3360"/>
              <a:ext cx="24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69705" name="Rectangle 13"/>
            <p:cNvSpPr>
              <a:spLocks noChangeArrowheads="1"/>
            </p:cNvSpPr>
            <p:nvPr/>
          </p:nvSpPr>
          <p:spPr bwMode="auto">
            <a:xfrm>
              <a:off x="1918" y="3360"/>
              <a:ext cx="24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69706" name="Rectangle 14"/>
            <p:cNvSpPr>
              <a:spLocks noChangeArrowheads="1"/>
            </p:cNvSpPr>
            <p:nvPr/>
          </p:nvSpPr>
          <p:spPr bwMode="auto">
            <a:xfrm>
              <a:off x="2143" y="3744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707" name="Rectangle 15"/>
            <p:cNvSpPr>
              <a:spLocks noChangeArrowheads="1"/>
            </p:cNvSpPr>
            <p:nvPr/>
          </p:nvSpPr>
          <p:spPr bwMode="auto">
            <a:xfrm>
              <a:off x="3816" y="3744"/>
              <a:ext cx="4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348038" y="1450975"/>
            <a:ext cx="5867400" cy="946150"/>
            <a:chOff x="1918" y="672"/>
            <a:chExt cx="3751" cy="596"/>
          </a:xfrm>
        </p:grpSpPr>
        <p:grpSp>
          <p:nvGrpSpPr>
            <p:cNvPr id="69664" name="Group 17"/>
            <p:cNvGrpSpPr>
              <a:grpSpLocks/>
            </p:cNvGrpSpPr>
            <p:nvPr/>
          </p:nvGrpSpPr>
          <p:grpSpPr bwMode="auto">
            <a:xfrm>
              <a:off x="1918" y="672"/>
              <a:ext cx="3751" cy="404"/>
              <a:chOff x="1918" y="672"/>
              <a:chExt cx="3751" cy="404"/>
            </a:xfrm>
          </p:grpSpPr>
          <p:grpSp>
            <p:nvGrpSpPr>
              <p:cNvPr id="69671" name="Group 18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2"/>
                <a:chOff x="1979" y="864"/>
                <a:chExt cx="3607" cy="212"/>
              </a:xfrm>
            </p:grpSpPr>
            <p:sp>
              <p:nvSpPr>
                <p:cNvPr id="69679" name="Rectangle 19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69680" name="Group 20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2"/>
                  <a:chOff x="1979" y="864"/>
                  <a:chExt cx="3607" cy="212"/>
                </a:xfrm>
              </p:grpSpPr>
              <p:grpSp>
                <p:nvGrpSpPr>
                  <p:cNvPr id="6968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2"/>
                    <a:chOff x="1979" y="864"/>
                    <a:chExt cx="624" cy="212"/>
                  </a:xfrm>
                </p:grpSpPr>
                <p:sp>
                  <p:nvSpPr>
                    <p:cNvPr id="6969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69698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55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6968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2"/>
                    <a:chOff x="2611" y="864"/>
                    <a:chExt cx="580" cy="212"/>
                  </a:xfrm>
                </p:grpSpPr>
                <p:sp>
                  <p:nvSpPr>
                    <p:cNvPr id="69695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69696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6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6968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2"/>
                    <a:chOff x="3199" y="864"/>
                    <a:chExt cx="579" cy="212"/>
                  </a:xfrm>
                </p:grpSpPr>
                <p:sp>
                  <p:nvSpPr>
                    <p:cNvPr id="69693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69694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19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6968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6969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69692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6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69685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0"/>
                    <a:chOff x="4373" y="864"/>
                    <a:chExt cx="580" cy="210"/>
                  </a:xfrm>
                </p:grpSpPr>
                <p:sp>
                  <p:nvSpPr>
                    <p:cNvPr id="69689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69690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56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6968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2"/>
                    <a:chOff x="4961" y="864"/>
                    <a:chExt cx="625" cy="212"/>
                  </a:xfrm>
                </p:grpSpPr>
                <p:sp>
                  <p:nvSpPr>
                    <p:cNvPr id="69687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69688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409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69672" name="Rectangle 39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8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9673" name="Rectangle 40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69674" name="Rectangle 41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4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69675" name="Rectangle 42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4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69676" name="Rectangle 43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4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69677" name="Rectangle 44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4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69678" name="Rectangle 45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4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69665" name="Rectangle 46"/>
            <p:cNvSpPr>
              <a:spLocks noChangeArrowheads="1"/>
            </p:cNvSpPr>
            <p:nvPr/>
          </p:nvSpPr>
          <p:spPr bwMode="auto">
            <a:xfrm>
              <a:off x="2143" y="1056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666" name="Rectangle 47"/>
            <p:cNvSpPr>
              <a:spLocks noChangeArrowheads="1"/>
            </p:cNvSpPr>
            <p:nvPr/>
          </p:nvSpPr>
          <p:spPr bwMode="auto">
            <a:xfrm>
              <a:off x="5126" y="1056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667" name="Rectangle 48"/>
            <p:cNvSpPr>
              <a:spLocks noChangeArrowheads="1"/>
            </p:cNvSpPr>
            <p:nvPr/>
          </p:nvSpPr>
          <p:spPr bwMode="auto">
            <a:xfrm>
              <a:off x="4493" y="1056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668" name="Rectangle 49"/>
            <p:cNvSpPr>
              <a:spLocks noChangeArrowheads="1"/>
            </p:cNvSpPr>
            <p:nvPr/>
          </p:nvSpPr>
          <p:spPr bwMode="auto">
            <a:xfrm>
              <a:off x="3906" y="1056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669" name="Rectangle 50"/>
            <p:cNvSpPr>
              <a:spLocks noChangeArrowheads="1"/>
            </p:cNvSpPr>
            <p:nvPr/>
          </p:nvSpPr>
          <p:spPr bwMode="auto">
            <a:xfrm>
              <a:off x="3318" y="1056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670" name="Rectangle 51"/>
            <p:cNvSpPr>
              <a:spLocks noChangeArrowheads="1"/>
            </p:cNvSpPr>
            <p:nvPr/>
          </p:nvSpPr>
          <p:spPr bwMode="auto">
            <a:xfrm>
              <a:off x="2731" y="1056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3348038" y="2308225"/>
            <a:ext cx="5884862" cy="946150"/>
            <a:chOff x="1918" y="1392"/>
            <a:chExt cx="3752" cy="596"/>
          </a:xfrm>
        </p:grpSpPr>
        <p:sp>
          <p:nvSpPr>
            <p:cNvPr id="69643" name="Rectangle 53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69644" name="Group 54"/>
            <p:cNvGrpSpPr>
              <a:grpSpLocks/>
            </p:cNvGrpSpPr>
            <p:nvPr/>
          </p:nvGrpSpPr>
          <p:grpSpPr bwMode="auto">
            <a:xfrm>
              <a:off x="1979" y="1584"/>
              <a:ext cx="624" cy="212"/>
              <a:chOff x="1979" y="1584"/>
              <a:chExt cx="624" cy="212"/>
            </a:xfrm>
          </p:grpSpPr>
          <p:sp>
            <p:nvSpPr>
              <p:cNvPr id="69662" name="Rectangle 55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9663" name="Rectangle 56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69645" name="Group 57"/>
            <p:cNvGrpSpPr>
              <a:grpSpLocks/>
            </p:cNvGrpSpPr>
            <p:nvPr/>
          </p:nvGrpSpPr>
          <p:grpSpPr bwMode="auto">
            <a:xfrm>
              <a:off x="2611" y="1584"/>
              <a:ext cx="580" cy="210"/>
              <a:chOff x="2611" y="1584"/>
              <a:chExt cx="580" cy="210"/>
            </a:xfrm>
          </p:grpSpPr>
          <p:sp>
            <p:nvSpPr>
              <p:cNvPr id="69660" name="Rectangle 58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9661" name="Rectangle 59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2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69646" name="Group 60"/>
            <p:cNvGrpSpPr>
              <a:grpSpLocks/>
            </p:cNvGrpSpPr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69658" name="Rectangle 61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9659" name="Rectangle 62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1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69647" name="Rectangle 63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8" name="Rectangle 64"/>
            <p:cNvSpPr>
              <a:spLocks noChangeArrowheads="1"/>
            </p:cNvSpPr>
            <p:nvPr/>
          </p:nvSpPr>
          <p:spPr bwMode="auto">
            <a:xfrm>
              <a:off x="4289" y="1584"/>
              <a:ext cx="7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69649" name="Rectangle 65"/>
            <p:cNvSpPr>
              <a:spLocks noChangeArrowheads="1"/>
            </p:cNvSpPr>
            <p:nvPr/>
          </p:nvSpPr>
          <p:spPr bwMode="auto">
            <a:xfrm>
              <a:off x="5488" y="1392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9650" name="Rectangle 66"/>
            <p:cNvSpPr>
              <a:spLocks noChangeArrowheads="1"/>
            </p:cNvSpPr>
            <p:nvPr/>
          </p:nvSpPr>
          <p:spPr bwMode="auto">
            <a:xfrm>
              <a:off x="3590" y="1392"/>
              <a:ext cx="24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69651" name="Rectangle 67"/>
            <p:cNvSpPr>
              <a:spLocks noChangeArrowheads="1"/>
            </p:cNvSpPr>
            <p:nvPr/>
          </p:nvSpPr>
          <p:spPr bwMode="auto">
            <a:xfrm>
              <a:off x="3002" y="1392"/>
              <a:ext cx="24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69652" name="Rectangle 68"/>
            <p:cNvSpPr>
              <a:spLocks noChangeArrowheads="1"/>
            </p:cNvSpPr>
            <p:nvPr/>
          </p:nvSpPr>
          <p:spPr bwMode="auto">
            <a:xfrm>
              <a:off x="2414" y="1392"/>
              <a:ext cx="24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69653" name="Rectangle 69"/>
            <p:cNvSpPr>
              <a:spLocks noChangeArrowheads="1"/>
            </p:cNvSpPr>
            <p:nvPr/>
          </p:nvSpPr>
          <p:spPr bwMode="auto">
            <a:xfrm>
              <a:off x="1918" y="1392"/>
              <a:ext cx="24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69654" name="Rectangle 70"/>
            <p:cNvSpPr>
              <a:spLocks noChangeArrowheads="1"/>
            </p:cNvSpPr>
            <p:nvPr/>
          </p:nvSpPr>
          <p:spPr bwMode="auto">
            <a:xfrm>
              <a:off x="2143" y="1776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655" name="Rectangle 71"/>
            <p:cNvSpPr>
              <a:spLocks noChangeArrowheads="1"/>
            </p:cNvSpPr>
            <p:nvPr/>
          </p:nvSpPr>
          <p:spPr bwMode="auto">
            <a:xfrm>
              <a:off x="4448" y="1776"/>
              <a:ext cx="4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656" name="Rectangle 72"/>
            <p:cNvSpPr>
              <a:spLocks noChangeArrowheads="1"/>
            </p:cNvSpPr>
            <p:nvPr/>
          </p:nvSpPr>
          <p:spPr bwMode="auto">
            <a:xfrm>
              <a:off x="3318" y="1776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9657" name="Rectangle 73"/>
            <p:cNvSpPr>
              <a:spLocks noChangeArrowheads="1"/>
            </p:cNvSpPr>
            <p:nvPr/>
          </p:nvSpPr>
          <p:spPr bwMode="auto">
            <a:xfrm>
              <a:off x="2731" y="1776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42826" name="Text Box 74"/>
          <p:cNvSpPr txBox="1">
            <a:spLocks noChangeArrowheads="1"/>
          </p:cNvSpPr>
          <p:nvPr/>
        </p:nvSpPr>
        <p:spPr bwMode="auto">
          <a:xfrm>
            <a:off x="3563938" y="3216275"/>
            <a:ext cx="5400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这些指令具有代表性！</a:t>
            </a:r>
          </a:p>
          <a:p>
            <a:pPr algn="ctr"/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算术运算、逻辑运算；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RR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型、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RI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型；访存指令；条件转移、无条件转移</a:t>
            </a:r>
          </a:p>
        </p:txBody>
      </p:sp>
      <p:sp>
        <p:nvSpPr>
          <p:cNvPr id="842827" name="Rectangle 75"/>
          <p:cNvSpPr>
            <a:spLocks noChangeArrowheads="1"/>
          </p:cNvSpPr>
          <p:nvPr/>
        </p:nvSpPr>
        <p:spPr bwMode="auto">
          <a:xfrm>
            <a:off x="3584575" y="4332288"/>
            <a:ext cx="552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本讲重点：实现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条指令的数据通路！</a:t>
            </a:r>
          </a:p>
        </p:txBody>
      </p:sp>
      <p:sp>
        <p:nvSpPr>
          <p:cNvPr id="69641" name="Text Box 76"/>
          <p:cNvSpPr txBox="1">
            <a:spLocks noChangeArrowheads="1"/>
          </p:cNvSpPr>
          <p:nvPr/>
        </p:nvSpPr>
        <p:spPr bwMode="auto">
          <a:xfrm>
            <a:off x="611188" y="604838"/>
            <a:ext cx="4667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MIPS	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三种类型指令：</a:t>
            </a:r>
          </a:p>
        </p:txBody>
      </p:sp>
      <p:sp>
        <p:nvSpPr>
          <p:cNvPr id="842829" name="Text Box 77"/>
          <p:cNvSpPr txBox="1">
            <a:spLocks noChangeArrowheads="1"/>
          </p:cNvSpPr>
          <p:nvPr/>
        </p:nvSpPr>
        <p:spPr bwMode="auto">
          <a:xfrm>
            <a:off x="4787900" y="668338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R-Type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I-Type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J-Type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4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4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826" grpId="0"/>
      <p:bldP spid="842827" grpId="0"/>
      <p:bldP spid="8428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66"/>
          <p:cNvSpPr>
            <a:spLocks noChangeShapeType="1"/>
          </p:cNvSpPr>
          <p:nvPr/>
        </p:nvSpPr>
        <p:spPr bwMode="auto">
          <a:xfrm>
            <a:off x="3724275" y="5903913"/>
            <a:ext cx="109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n>
                <a:solidFill>
                  <a:schemeClr val="tx1"/>
                </a:solidFill>
              </a:ln>
              <a:latin typeface="Arial" charset="0"/>
              <a:ea typeface="宋体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06" y="4765"/>
            <a:ext cx="6954837" cy="5431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数据通路中的关键路径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(Load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571500"/>
            <a:ext cx="8207375" cy="2298700"/>
          </a:xfrm>
        </p:spPr>
        <p:txBody>
          <a:bodyPr lIns="63500" tIns="25400" rIns="63500" bIns="2540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/>
              <a:t>寄存器组和理想存储器的定时方式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写操作时，作为时序逻辑电路</a:t>
            </a:r>
            <a:r>
              <a:rPr lang="zh-CN" altLang="en-US"/>
              <a:t>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zh-CN" altLang="en-US" sz="2200"/>
              <a:t>时钟到达前输入需</a:t>
            </a:r>
            <a:r>
              <a:rPr lang="en-US" altLang="zh-CN" sz="2200">
                <a:solidFill>
                  <a:srgbClr val="FF0000"/>
                </a:solidFill>
              </a:rPr>
              <a:t>setup</a:t>
            </a:r>
            <a:r>
              <a:rPr lang="zh-CN" altLang="en-US" sz="2200"/>
              <a:t>；到达后经“</a:t>
            </a:r>
            <a:r>
              <a:rPr lang="en-US" altLang="zh-CN" sz="2200">
                <a:solidFill>
                  <a:srgbClr val="FF0000"/>
                </a:solidFill>
              </a:rPr>
              <a:t>Clk-to-Q</a:t>
            </a:r>
            <a:r>
              <a:rPr lang="en-US" altLang="zh-CN" sz="2200">
                <a:latin typeface="华文新魏" panose="02010800040101010101" pitchFamily="2" charset="-122"/>
              </a:rPr>
              <a:t>”</a:t>
            </a:r>
            <a:r>
              <a:rPr lang="zh-CN" altLang="en-US" sz="2200"/>
              <a:t>写入数据到达输出端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读操作时，作为组合逻辑电路 </a:t>
            </a:r>
            <a:endParaRPr lang="en-US" altLang="zh-CN" sz="240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zh-CN" altLang="en-US" sz="2200"/>
              <a:t>地址有效后经过 “</a:t>
            </a:r>
            <a:r>
              <a:rPr lang="en-US" altLang="zh-CN" sz="2200">
                <a:solidFill>
                  <a:srgbClr val="FF0000"/>
                </a:solidFill>
              </a:rPr>
              <a:t>access time</a:t>
            </a:r>
            <a:r>
              <a:rPr lang="en-US" altLang="zh-CN" sz="2200">
                <a:latin typeface="华文新魏" panose="02010800040101010101" pitchFamily="2" charset="-122"/>
              </a:rPr>
              <a:t>”</a:t>
            </a:r>
            <a:r>
              <a:rPr lang="zh-CN" altLang="en-US" sz="2200"/>
              <a:t>，输出开始有效</a:t>
            </a:r>
          </a:p>
        </p:txBody>
      </p:sp>
      <p:sp>
        <p:nvSpPr>
          <p:cNvPr id="850948" name="Line 4"/>
          <p:cNvSpPr>
            <a:spLocks noChangeShapeType="1"/>
          </p:cNvSpPr>
          <p:nvPr/>
        </p:nvSpPr>
        <p:spPr bwMode="auto">
          <a:xfrm>
            <a:off x="4427538" y="5891213"/>
            <a:ext cx="425450" cy="12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692275" y="5588000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2425700" y="4895850"/>
            <a:ext cx="1298575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688" name="Line 7"/>
          <p:cNvSpPr>
            <a:spLocks noChangeShapeType="1"/>
          </p:cNvSpPr>
          <p:nvPr/>
        </p:nvSpPr>
        <p:spPr bwMode="auto">
          <a:xfrm>
            <a:off x="2447925" y="5854700"/>
            <a:ext cx="23177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Line 8"/>
          <p:cNvSpPr>
            <a:spLocks noChangeShapeType="1"/>
          </p:cNvSpPr>
          <p:nvPr/>
        </p:nvSpPr>
        <p:spPr bwMode="auto">
          <a:xfrm flipH="1">
            <a:off x="2422525" y="5949950"/>
            <a:ext cx="28257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Oval 9"/>
          <p:cNvSpPr>
            <a:spLocks noChangeArrowheads="1"/>
          </p:cNvSpPr>
          <p:nvPr/>
        </p:nvSpPr>
        <p:spPr bwMode="auto">
          <a:xfrm>
            <a:off x="2273300" y="5892800"/>
            <a:ext cx="1143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691" name="Line 10"/>
          <p:cNvSpPr>
            <a:spLocks noChangeShapeType="1"/>
          </p:cNvSpPr>
          <p:nvPr/>
        </p:nvSpPr>
        <p:spPr bwMode="auto">
          <a:xfrm flipH="1">
            <a:off x="1833563" y="5937250"/>
            <a:ext cx="449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955" name="Line 11"/>
          <p:cNvSpPr>
            <a:spLocks noChangeShapeType="1"/>
          </p:cNvSpPr>
          <p:nvPr/>
        </p:nvSpPr>
        <p:spPr bwMode="auto">
          <a:xfrm>
            <a:off x="4421188" y="3795713"/>
            <a:ext cx="11112" cy="21209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" name="Line 12"/>
          <p:cNvSpPr>
            <a:spLocks noChangeShapeType="1"/>
          </p:cNvSpPr>
          <p:nvPr/>
        </p:nvSpPr>
        <p:spPr bwMode="auto">
          <a:xfrm flipV="1">
            <a:off x="2522538" y="4254500"/>
            <a:ext cx="188912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Rectangle 13"/>
          <p:cNvSpPr>
            <a:spLocks noChangeArrowheads="1"/>
          </p:cNvSpPr>
          <p:nvPr/>
        </p:nvSpPr>
        <p:spPr bwMode="auto">
          <a:xfrm>
            <a:off x="2373313" y="4108450"/>
            <a:ext cx="3698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695" name="Rectangle 14"/>
          <p:cNvSpPr>
            <a:spLocks noChangeArrowheads="1"/>
          </p:cNvSpPr>
          <p:nvPr/>
        </p:nvSpPr>
        <p:spPr bwMode="auto">
          <a:xfrm>
            <a:off x="2449513" y="4870450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Rw</a:t>
            </a:r>
          </a:p>
        </p:txBody>
      </p:sp>
      <p:sp>
        <p:nvSpPr>
          <p:cNvPr id="71696" name="Rectangle 15"/>
          <p:cNvSpPr>
            <a:spLocks noChangeArrowheads="1"/>
          </p:cNvSpPr>
          <p:nvPr/>
        </p:nvSpPr>
        <p:spPr bwMode="auto">
          <a:xfrm>
            <a:off x="2873375" y="4870450"/>
            <a:ext cx="46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Ra</a:t>
            </a:r>
          </a:p>
        </p:txBody>
      </p:sp>
      <p:sp>
        <p:nvSpPr>
          <p:cNvPr id="71697" name="Rectangle 16"/>
          <p:cNvSpPr>
            <a:spLocks noChangeArrowheads="1"/>
          </p:cNvSpPr>
          <p:nvPr/>
        </p:nvSpPr>
        <p:spPr bwMode="auto">
          <a:xfrm>
            <a:off x="3300413" y="487045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Rb</a:t>
            </a:r>
          </a:p>
        </p:txBody>
      </p:sp>
      <p:sp>
        <p:nvSpPr>
          <p:cNvPr id="71698" name="Rectangle 17"/>
          <p:cNvSpPr>
            <a:spLocks noChangeArrowheads="1"/>
          </p:cNvSpPr>
          <p:nvPr/>
        </p:nvSpPr>
        <p:spPr bwMode="auto">
          <a:xfrm>
            <a:off x="2522538" y="5272088"/>
            <a:ext cx="110648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32  32-</a:t>
            </a:r>
            <a:r>
              <a:rPr lang="en-US" altLang="zh-CN" b="1">
                <a:latin typeface="Times New Roman" panose="02020603050405020304" pitchFamily="18" charset="0"/>
              </a:rPr>
              <a:t>bit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Registers</a:t>
            </a:r>
          </a:p>
        </p:txBody>
      </p:sp>
      <p:sp>
        <p:nvSpPr>
          <p:cNvPr id="71699" name="Rectangle 18"/>
          <p:cNvSpPr>
            <a:spLocks noChangeArrowheads="1"/>
          </p:cNvSpPr>
          <p:nvPr/>
        </p:nvSpPr>
        <p:spPr bwMode="auto">
          <a:xfrm>
            <a:off x="2162175" y="3879850"/>
            <a:ext cx="47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Rd</a:t>
            </a:r>
          </a:p>
        </p:txBody>
      </p:sp>
      <p:grpSp>
        <p:nvGrpSpPr>
          <p:cNvPr id="71700" name="Group 19"/>
          <p:cNvGrpSpPr>
            <a:grpSpLocks/>
          </p:cNvGrpSpPr>
          <p:nvPr/>
        </p:nvGrpSpPr>
        <p:grpSpPr bwMode="auto">
          <a:xfrm>
            <a:off x="4852988" y="4883150"/>
            <a:ext cx="511175" cy="1219200"/>
            <a:chOff x="3057" y="2968"/>
            <a:chExt cx="322" cy="768"/>
          </a:xfrm>
        </p:grpSpPr>
        <p:grpSp>
          <p:nvGrpSpPr>
            <p:cNvPr id="71758" name="Group 20"/>
            <p:cNvGrpSpPr>
              <a:grpSpLocks/>
            </p:cNvGrpSpPr>
            <p:nvPr/>
          </p:nvGrpSpPr>
          <p:grpSpPr bwMode="auto">
            <a:xfrm>
              <a:off x="3057" y="2968"/>
              <a:ext cx="288" cy="768"/>
              <a:chOff x="3057" y="2968"/>
              <a:chExt cx="288" cy="768"/>
            </a:xfrm>
          </p:grpSpPr>
          <p:sp>
            <p:nvSpPr>
              <p:cNvPr id="71760" name="Line 21"/>
              <p:cNvSpPr>
                <a:spLocks noChangeShapeType="1"/>
              </p:cNvSpPr>
              <p:nvPr/>
            </p:nvSpPr>
            <p:spPr bwMode="auto">
              <a:xfrm>
                <a:off x="3057" y="296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1" name="Line 22"/>
              <p:cNvSpPr>
                <a:spLocks noChangeShapeType="1"/>
              </p:cNvSpPr>
              <p:nvPr/>
            </p:nvSpPr>
            <p:spPr bwMode="auto">
              <a:xfrm>
                <a:off x="3065" y="2968"/>
                <a:ext cx="272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2" name="Line 23"/>
              <p:cNvSpPr>
                <a:spLocks noChangeShapeType="1"/>
              </p:cNvSpPr>
              <p:nvPr/>
            </p:nvSpPr>
            <p:spPr bwMode="auto">
              <a:xfrm>
                <a:off x="3065" y="3160"/>
                <a:ext cx="128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3" name="Line 24"/>
              <p:cNvSpPr>
                <a:spLocks noChangeShapeType="1"/>
              </p:cNvSpPr>
              <p:nvPr/>
            </p:nvSpPr>
            <p:spPr bwMode="auto">
              <a:xfrm>
                <a:off x="3201" y="3256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4" name="Line 25"/>
              <p:cNvSpPr>
                <a:spLocks noChangeShapeType="1"/>
              </p:cNvSpPr>
              <p:nvPr/>
            </p:nvSpPr>
            <p:spPr bwMode="auto">
              <a:xfrm>
                <a:off x="3345" y="3160"/>
                <a:ext cx="0" cy="3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5" name="Line 26"/>
              <p:cNvSpPr>
                <a:spLocks noChangeShapeType="1"/>
              </p:cNvSpPr>
              <p:nvPr/>
            </p:nvSpPr>
            <p:spPr bwMode="auto">
              <a:xfrm flipV="1">
                <a:off x="3065" y="3432"/>
                <a:ext cx="128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6" name="Line 27"/>
              <p:cNvSpPr>
                <a:spLocks noChangeShapeType="1"/>
              </p:cNvSpPr>
              <p:nvPr/>
            </p:nvSpPr>
            <p:spPr bwMode="auto">
              <a:xfrm>
                <a:off x="3057" y="354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7" name="Line 28"/>
              <p:cNvSpPr>
                <a:spLocks noChangeShapeType="1"/>
              </p:cNvSpPr>
              <p:nvPr/>
            </p:nvSpPr>
            <p:spPr bwMode="auto">
              <a:xfrm flipV="1">
                <a:off x="3065" y="3528"/>
                <a:ext cx="272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59" name="Rectangle 29"/>
            <p:cNvSpPr>
              <a:spLocks noChangeArrowheads="1"/>
            </p:cNvSpPr>
            <p:nvPr/>
          </p:nvSpPr>
          <p:spPr bwMode="auto">
            <a:xfrm rot="5400000">
              <a:off x="3079" y="3237"/>
              <a:ext cx="3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ALU</a:t>
              </a:r>
            </a:p>
          </p:txBody>
        </p:sp>
      </p:grpSp>
      <p:sp>
        <p:nvSpPr>
          <p:cNvPr id="71701" name="Rectangle 30"/>
          <p:cNvSpPr>
            <a:spLocks noChangeArrowheads="1"/>
          </p:cNvSpPr>
          <p:nvPr/>
        </p:nvSpPr>
        <p:spPr bwMode="auto">
          <a:xfrm>
            <a:off x="6372225" y="6159500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71702" name="Rectangle 31"/>
          <p:cNvSpPr>
            <a:spLocks noChangeArrowheads="1"/>
          </p:cNvSpPr>
          <p:nvPr/>
        </p:nvSpPr>
        <p:spPr bwMode="auto">
          <a:xfrm>
            <a:off x="5800725" y="5481638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Data In</a:t>
            </a:r>
          </a:p>
        </p:txBody>
      </p:sp>
      <p:sp>
        <p:nvSpPr>
          <p:cNvPr id="71703" name="Rectangle 32"/>
          <p:cNvSpPr>
            <a:spLocks noChangeArrowheads="1"/>
          </p:cNvSpPr>
          <p:nvPr/>
        </p:nvSpPr>
        <p:spPr bwMode="auto">
          <a:xfrm>
            <a:off x="6732588" y="4938713"/>
            <a:ext cx="1201737" cy="1087437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04" name="Line 33"/>
          <p:cNvSpPr>
            <a:spLocks noChangeShapeType="1"/>
          </p:cNvSpPr>
          <p:nvPr/>
        </p:nvSpPr>
        <p:spPr bwMode="auto">
          <a:xfrm flipV="1">
            <a:off x="6788150" y="5761038"/>
            <a:ext cx="71438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5" name="Line 34"/>
          <p:cNvSpPr>
            <a:spLocks noChangeShapeType="1"/>
          </p:cNvSpPr>
          <p:nvPr/>
        </p:nvSpPr>
        <p:spPr bwMode="auto">
          <a:xfrm>
            <a:off x="6884988" y="5786438"/>
            <a:ext cx="109537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6" name="Oval 35"/>
          <p:cNvSpPr>
            <a:spLocks noChangeArrowheads="1"/>
          </p:cNvSpPr>
          <p:nvPr/>
        </p:nvSpPr>
        <p:spPr bwMode="auto">
          <a:xfrm>
            <a:off x="6826250" y="6064250"/>
            <a:ext cx="128588" cy="1095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07" name="Rectangle 36"/>
          <p:cNvSpPr>
            <a:spLocks noChangeArrowheads="1"/>
          </p:cNvSpPr>
          <p:nvPr/>
        </p:nvSpPr>
        <p:spPr bwMode="auto">
          <a:xfrm>
            <a:off x="7966075" y="5068888"/>
            <a:ext cx="104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DataOut</a:t>
            </a:r>
          </a:p>
        </p:txBody>
      </p:sp>
      <p:sp>
        <p:nvSpPr>
          <p:cNvPr id="71708" name="Line 37"/>
          <p:cNvSpPr>
            <a:spLocks noChangeShapeType="1"/>
          </p:cNvSpPr>
          <p:nvPr/>
        </p:nvSpPr>
        <p:spPr bwMode="auto">
          <a:xfrm flipH="1">
            <a:off x="6877050" y="6192838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982" name="Line 38"/>
          <p:cNvSpPr>
            <a:spLocks noChangeShapeType="1"/>
          </p:cNvSpPr>
          <p:nvPr/>
        </p:nvSpPr>
        <p:spPr bwMode="auto">
          <a:xfrm flipV="1">
            <a:off x="5330825" y="5294313"/>
            <a:ext cx="1422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0" name="Rectangle 39"/>
          <p:cNvSpPr>
            <a:spLocks noChangeArrowheads="1"/>
          </p:cNvSpPr>
          <p:nvPr/>
        </p:nvSpPr>
        <p:spPr bwMode="auto">
          <a:xfrm>
            <a:off x="5729288" y="4708525"/>
            <a:ext cx="9858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71711" name="Rectangle 40"/>
          <p:cNvSpPr>
            <a:spLocks noChangeArrowheads="1"/>
          </p:cNvSpPr>
          <p:nvPr/>
        </p:nvSpPr>
        <p:spPr bwMode="auto">
          <a:xfrm>
            <a:off x="6858000" y="5014913"/>
            <a:ext cx="1028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Ideal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71712" name="Rectangle 41"/>
          <p:cNvSpPr>
            <a:spLocks noChangeArrowheads="1"/>
          </p:cNvSpPr>
          <p:nvPr/>
        </p:nvSpPr>
        <p:spPr bwMode="auto">
          <a:xfrm>
            <a:off x="938213" y="3533775"/>
            <a:ext cx="1241425" cy="9731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13" name="Rectangle 42"/>
          <p:cNvSpPr>
            <a:spLocks noChangeArrowheads="1"/>
          </p:cNvSpPr>
          <p:nvPr/>
        </p:nvSpPr>
        <p:spPr bwMode="auto">
          <a:xfrm>
            <a:off x="2487613" y="3460750"/>
            <a:ext cx="168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Instruction bus</a:t>
            </a:r>
          </a:p>
        </p:txBody>
      </p:sp>
      <p:sp>
        <p:nvSpPr>
          <p:cNvPr id="850987" name="Line 43"/>
          <p:cNvSpPr>
            <a:spLocks noChangeShapeType="1"/>
          </p:cNvSpPr>
          <p:nvPr/>
        </p:nvSpPr>
        <p:spPr bwMode="auto">
          <a:xfrm flipV="1">
            <a:off x="2228850" y="3824288"/>
            <a:ext cx="2222500" cy="47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988" name="Line 44"/>
          <p:cNvSpPr>
            <a:spLocks noChangeShapeType="1"/>
          </p:cNvSpPr>
          <p:nvPr/>
        </p:nvSpPr>
        <p:spPr bwMode="auto">
          <a:xfrm>
            <a:off x="1512888" y="3163888"/>
            <a:ext cx="0" cy="5127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6" name="Rectangle 45"/>
          <p:cNvSpPr>
            <a:spLocks noChangeArrowheads="1"/>
          </p:cNvSpPr>
          <p:nvPr/>
        </p:nvSpPr>
        <p:spPr bwMode="auto">
          <a:xfrm>
            <a:off x="1500188" y="3173413"/>
            <a:ext cx="295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Instruction Address</a:t>
            </a:r>
          </a:p>
        </p:txBody>
      </p:sp>
      <p:sp>
        <p:nvSpPr>
          <p:cNvPr id="71717" name="Rectangle 46"/>
          <p:cNvSpPr>
            <a:spLocks noChangeArrowheads="1"/>
          </p:cNvSpPr>
          <p:nvPr/>
        </p:nvSpPr>
        <p:spPr bwMode="auto">
          <a:xfrm>
            <a:off x="909638" y="3622675"/>
            <a:ext cx="1285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Ideal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Instruction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71718" name="Rectangle 47"/>
          <p:cNvSpPr>
            <a:spLocks noChangeArrowheads="1"/>
          </p:cNvSpPr>
          <p:nvPr/>
        </p:nvSpPr>
        <p:spPr bwMode="auto">
          <a:xfrm>
            <a:off x="179388" y="2708275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71719" name="Rectangle 48"/>
          <p:cNvSpPr>
            <a:spLocks noChangeArrowheads="1"/>
          </p:cNvSpPr>
          <p:nvPr/>
        </p:nvSpPr>
        <p:spPr bwMode="auto">
          <a:xfrm>
            <a:off x="920750" y="2941638"/>
            <a:ext cx="1187450" cy="26352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20" name="Line 49"/>
          <p:cNvSpPr>
            <a:spLocks noChangeShapeType="1"/>
          </p:cNvSpPr>
          <p:nvPr/>
        </p:nvSpPr>
        <p:spPr bwMode="auto">
          <a:xfrm>
            <a:off x="908050" y="3005138"/>
            <a:ext cx="2032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1" name="Line 50"/>
          <p:cNvSpPr>
            <a:spLocks noChangeShapeType="1"/>
          </p:cNvSpPr>
          <p:nvPr/>
        </p:nvSpPr>
        <p:spPr bwMode="auto">
          <a:xfrm flipH="1">
            <a:off x="882650" y="3081338"/>
            <a:ext cx="2540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2" name="Oval 51"/>
          <p:cNvSpPr>
            <a:spLocks noChangeArrowheads="1"/>
          </p:cNvSpPr>
          <p:nvPr/>
        </p:nvSpPr>
        <p:spPr bwMode="auto">
          <a:xfrm>
            <a:off x="755650" y="300513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723" name="Line 52"/>
          <p:cNvSpPr>
            <a:spLocks noChangeShapeType="1"/>
          </p:cNvSpPr>
          <p:nvPr/>
        </p:nvSpPr>
        <p:spPr bwMode="auto">
          <a:xfrm flipH="1">
            <a:off x="368300" y="3070225"/>
            <a:ext cx="363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4" name="Rectangle 53"/>
          <p:cNvSpPr>
            <a:spLocks noChangeArrowheads="1"/>
          </p:cNvSpPr>
          <p:nvPr/>
        </p:nvSpPr>
        <p:spPr bwMode="auto">
          <a:xfrm>
            <a:off x="1300163" y="2881313"/>
            <a:ext cx="49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850998" name="Line 54"/>
          <p:cNvSpPr>
            <a:spLocks noChangeShapeType="1"/>
          </p:cNvSpPr>
          <p:nvPr/>
        </p:nvSpPr>
        <p:spPr bwMode="auto">
          <a:xfrm>
            <a:off x="3059113" y="3827463"/>
            <a:ext cx="0" cy="10271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6" name="Line 55"/>
          <p:cNvSpPr>
            <a:spLocks noChangeShapeType="1"/>
          </p:cNvSpPr>
          <p:nvPr/>
        </p:nvSpPr>
        <p:spPr bwMode="auto">
          <a:xfrm flipV="1">
            <a:off x="2979738" y="4254500"/>
            <a:ext cx="188912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7" name="Rectangle 56"/>
          <p:cNvSpPr>
            <a:spLocks noChangeArrowheads="1"/>
          </p:cNvSpPr>
          <p:nvPr/>
        </p:nvSpPr>
        <p:spPr bwMode="auto">
          <a:xfrm>
            <a:off x="2830513" y="4108450"/>
            <a:ext cx="3698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728" name="Rectangle 57"/>
          <p:cNvSpPr>
            <a:spLocks noChangeArrowheads="1"/>
          </p:cNvSpPr>
          <p:nvPr/>
        </p:nvSpPr>
        <p:spPr bwMode="auto">
          <a:xfrm>
            <a:off x="2667000" y="3879850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851002" name="Line 58"/>
          <p:cNvSpPr>
            <a:spLocks noChangeShapeType="1"/>
          </p:cNvSpPr>
          <p:nvPr/>
        </p:nvSpPr>
        <p:spPr bwMode="auto">
          <a:xfrm>
            <a:off x="3492500" y="3843338"/>
            <a:ext cx="0" cy="1025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0" name="Line 59"/>
          <p:cNvSpPr>
            <a:spLocks noChangeShapeType="1"/>
          </p:cNvSpPr>
          <p:nvPr/>
        </p:nvSpPr>
        <p:spPr bwMode="auto">
          <a:xfrm flipV="1">
            <a:off x="3419475" y="4260850"/>
            <a:ext cx="188913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1" name="Rectangle 60"/>
          <p:cNvSpPr>
            <a:spLocks noChangeArrowheads="1"/>
          </p:cNvSpPr>
          <p:nvPr/>
        </p:nvSpPr>
        <p:spPr bwMode="auto">
          <a:xfrm>
            <a:off x="3265488" y="4108450"/>
            <a:ext cx="3698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732" name="Rectangle 61"/>
          <p:cNvSpPr>
            <a:spLocks noChangeArrowheads="1"/>
          </p:cNvSpPr>
          <p:nvPr/>
        </p:nvSpPr>
        <p:spPr bwMode="auto">
          <a:xfrm>
            <a:off x="3105150" y="387985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sp>
        <p:nvSpPr>
          <p:cNvPr id="71733" name="Line 62"/>
          <p:cNvSpPr>
            <a:spLocks noChangeShapeType="1"/>
          </p:cNvSpPr>
          <p:nvPr/>
        </p:nvSpPr>
        <p:spPr bwMode="auto">
          <a:xfrm>
            <a:off x="4427538" y="3859213"/>
            <a:ext cx="0" cy="203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4" name="Line 63"/>
          <p:cNvSpPr>
            <a:spLocks noChangeShapeType="1"/>
          </p:cNvSpPr>
          <p:nvPr/>
        </p:nvSpPr>
        <p:spPr bwMode="auto">
          <a:xfrm flipV="1">
            <a:off x="4351338" y="4254500"/>
            <a:ext cx="188912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5" name="Rectangle 64"/>
          <p:cNvSpPr>
            <a:spLocks noChangeArrowheads="1"/>
          </p:cNvSpPr>
          <p:nvPr/>
        </p:nvSpPr>
        <p:spPr bwMode="auto">
          <a:xfrm>
            <a:off x="4049713" y="4108450"/>
            <a:ext cx="44608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71736" name="Rectangle 65"/>
          <p:cNvSpPr>
            <a:spLocks noChangeArrowheads="1"/>
          </p:cNvSpPr>
          <p:nvPr/>
        </p:nvSpPr>
        <p:spPr bwMode="auto">
          <a:xfrm>
            <a:off x="3824288" y="3879850"/>
            <a:ext cx="657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</a:t>
            </a:r>
          </a:p>
        </p:txBody>
      </p:sp>
      <p:sp>
        <p:nvSpPr>
          <p:cNvPr id="851010" name="Line 66"/>
          <p:cNvSpPr>
            <a:spLocks noChangeShapeType="1"/>
          </p:cNvSpPr>
          <p:nvPr/>
        </p:nvSpPr>
        <p:spPr bwMode="auto">
          <a:xfrm>
            <a:off x="3760788" y="4989513"/>
            <a:ext cx="109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8" name="Line 67"/>
          <p:cNvSpPr>
            <a:spLocks noChangeShapeType="1"/>
          </p:cNvSpPr>
          <p:nvPr/>
        </p:nvSpPr>
        <p:spPr bwMode="auto">
          <a:xfrm>
            <a:off x="4192588" y="5916613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9" name="Line 68"/>
          <p:cNvSpPr>
            <a:spLocks noChangeShapeType="1"/>
          </p:cNvSpPr>
          <p:nvPr/>
        </p:nvSpPr>
        <p:spPr bwMode="auto">
          <a:xfrm>
            <a:off x="4205288" y="6208713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0" name="Line 69"/>
          <p:cNvSpPr>
            <a:spLocks noChangeShapeType="1"/>
          </p:cNvSpPr>
          <p:nvPr/>
        </p:nvSpPr>
        <p:spPr bwMode="auto">
          <a:xfrm>
            <a:off x="5500688" y="5827713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1" name="Line 70"/>
          <p:cNvSpPr>
            <a:spLocks noChangeShapeType="1"/>
          </p:cNvSpPr>
          <p:nvPr/>
        </p:nvSpPr>
        <p:spPr bwMode="auto">
          <a:xfrm>
            <a:off x="5487988" y="5840413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Line 71"/>
          <p:cNvSpPr>
            <a:spLocks noChangeShapeType="1"/>
          </p:cNvSpPr>
          <p:nvPr/>
        </p:nvSpPr>
        <p:spPr bwMode="auto">
          <a:xfrm flipH="1">
            <a:off x="4491038" y="6062663"/>
            <a:ext cx="165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Rectangle 72"/>
          <p:cNvSpPr>
            <a:spLocks noChangeArrowheads="1"/>
          </p:cNvSpPr>
          <p:nvPr/>
        </p:nvSpPr>
        <p:spPr bwMode="auto">
          <a:xfrm>
            <a:off x="4330700" y="62849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71744" name="Line 73"/>
          <p:cNvSpPr>
            <a:spLocks noChangeShapeType="1"/>
          </p:cNvSpPr>
          <p:nvPr/>
        </p:nvSpPr>
        <p:spPr bwMode="auto">
          <a:xfrm flipH="1">
            <a:off x="5481638" y="5148263"/>
            <a:ext cx="165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5" name="Rectangle 74"/>
          <p:cNvSpPr>
            <a:spLocks noChangeArrowheads="1"/>
          </p:cNvSpPr>
          <p:nvPr/>
        </p:nvSpPr>
        <p:spPr bwMode="auto">
          <a:xfrm>
            <a:off x="5321300" y="48371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71746" name="Line 75"/>
          <p:cNvSpPr>
            <a:spLocks noChangeShapeType="1"/>
          </p:cNvSpPr>
          <p:nvPr/>
        </p:nvSpPr>
        <p:spPr bwMode="auto">
          <a:xfrm flipH="1">
            <a:off x="4033838" y="4843463"/>
            <a:ext cx="165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7" name="Rectangle 76"/>
          <p:cNvSpPr>
            <a:spLocks noChangeArrowheads="1"/>
          </p:cNvSpPr>
          <p:nvPr/>
        </p:nvSpPr>
        <p:spPr bwMode="auto">
          <a:xfrm>
            <a:off x="3873500" y="50657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851021" name="Line 77"/>
          <p:cNvSpPr>
            <a:spLocks noChangeShapeType="1"/>
          </p:cNvSpPr>
          <p:nvPr/>
        </p:nvSpPr>
        <p:spPr bwMode="auto">
          <a:xfrm>
            <a:off x="7951788" y="5446713"/>
            <a:ext cx="892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1022" name="Line 78"/>
          <p:cNvSpPr>
            <a:spLocks noChangeShapeType="1"/>
          </p:cNvSpPr>
          <p:nvPr/>
        </p:nvSpPr>
        <p:spPr bwMode="auto">
          <a:xfrm>
            <a:off x="8840788" y="5429250"/>
            <a:ext cx="0" cy="12112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1023" name="Line 79"/>
          <p:cNvSpPr>
            <a:spLocks noChangeShapeType="1"/>
          </p:cNvSpPr>
          <p:nvPr/>
        </p:nvSpPr>
        <p:spPr bwMode="auto">
          <a:xfrm flipH="1">
            <a:off x="1423988" y="6665913"/>
            <a:ext cx="744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1024" name="Line 80"/>
          <p:cNvSpPr>
            <a:spLocks noChangeShapeType="1"/>
          </p:cNvSpPr>
          <p:nvPr/>
        </p:nvSpPr>
        <p:spPr bwMode="auto">
          <a:xfrm>
            <a:off x="1449388" y="5351463"/>
            <a:ext cx="0" cy="1289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1025" name="Line 81"/>
          <p:cNvSpPr>
            <a:spLocks noChangeShapeType="1"/>
          </p:cNvSpPr>
          <p:nvPr/>
        </p:nvSpPr>
        <p:spPr bwMode="auto">
          <a:xfrm>
            <a:off x="1444625" y="5370513"/>
            <a:ext cx="96996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3" name="Line 82"/>
          <p:cNvSpPr>
            <a:spLocks noChangeShapeType="1"/>
          </p:cNvSpPr>
          <p:nvPr/>
        </p:nvSpPr>
        <p:spPr bwMode="auto">
          <a:xfrm flipH="1">
            <a:off x="1824038" y="5224463"/>
            <a:ext cx="165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Rectangle 83"/>
          <p:cNvSpPr>
            <a:spLocks noChangeArrowheads="1"/>
          </p:cNvSpPr>
          <p:nvPr/>
        </p:nvSpPr>
        <p:spPr bwMode="auto">
          <a:xfrm>
            <a:off x="1587500" y="49895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71755" name="Line 84"/>
          <p:cNvSpPr>
            <a:spLocks noChangeShapeType="1"/>
          </p:cNvSpPr>
          <p:nvPr/>
        </p:nvSpPr>
        <p:spPr bwMode="auto">
          <a:xfrm>
            <a:off x="5716588" y="5307013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6" name="Line 85"/>
          <p:cNvSpPr>
            <a:spLocks noChangeShapeType="1"/>
          </p:cNvSpPr>
          <p:nvPr/>
        </p:nvSpPr>
        <p:spPr bwMode="auto">
          <a:xfrm>
            <a:off x="3587750" y="382905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1031" name="Text Box 87"/>
          <p:cNvSpPr txBox="1">
            <a:spLocks noChangeArrowheads="1"/>
          </p:cNvSpPr>
          <p:nvPr/>
        </p:nvSpPr>
        <p:spPr bwMode="auto">
          <a:xfrm>
            <a:off x="4468813" y="2987675"/>
            <a:ext cx="4646612" cy="904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Load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操作：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R[Rt] ← M[(Rs)+SignExt(imm16) </a:t>
            </a:r>
            <a:endParaRPr lang="en-US" altLang="en-US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5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8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85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8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85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8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85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85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85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85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85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85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85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0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80" y="44693"/>
            <a:ext cx="7387158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取指部件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(Instruction Fetch Unit) 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642938"/>
            <a:ext cx="8459787" cy="1744662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/>
              <a:t>每条指令都有的公共操作</a:t>
            </a:r>
          </a:p>
          <a:p>
            <a:pPr marL="623888" lvl="1" indent="-265113">
              <a:spcBef>
                <a:spcPct val="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FF0000"/>
                </a:solidFill>
              </a:rPr>
              <a:t>取指令：</a:t>
            </a:r>
            <a:r>
              <a:rPr lang="en-US" altLang="zh-CN" sz="2400"/>
              <a:t> M[PC]</a:t>
            </a:r>
          </a:p>
          <a:p>
            <a:pPr marL="623888" lvl="1" indent="-265113">
              <a:spcBef>
                <a:spcPct val="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FF0000"/>
                </a:solidFill>
              </a:rPr>
              <a:t>更新</a:t>
            </a:r>
            <a:r>
              <a:rPr lang="en-US" altLang="zh-CN" sz="2400">
                <a:solidFill>
                  <a:srgbClr val="FF0000"/>
                </a:solidFill>
              </a:rPr>
              <a:t>PC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en-US" altLang="zh-CN" sz="2400"/>
              <a:t>PC </a:t>
            </a:r>
            <a:r>
              <a:rPr lang="en-US" altLang="zh-CN" sz="2400">
                <a:sym typeface="Wingdings" panose="05000000000000000000" pitchFamily="2" charset="2"/>
              </a:rPr>
              <a:t>←</a:t>
            </a:r>
            <a:r>
              <a:rPr lang="en-US" altLang="zh-CN" sz="2400"/>
              <a:t> PC + 4 (</a:t>
            </a:r>
            <a:r>
              <a:rPr lang="zh-CN" altLang="en-US" sz="2400">
                <a:solidFill>
                  <a:srgbClr val="0000FF"/>
                </a:solidFill>
              </a:rPr>
              <a:t>顺序执行</a:t>
            </a:r>
            <a:r>
              <a:rPr lang="en-US" altLang="zh-CN" sz="2400"/>
              <a:t>)</a:t>
            </a:r>
            <a:r>
              <a:rPr lang="zh-CN" altLang="en-US" sz="2400"/>
              <a:t>；</a:t>
            </a:r>
            <a:r>
              <a:rPr lang="zh-CN" altLang="en-US" sz="2400">
                <a:solidFill>
                  <a:srgbClr val="0000FF"/>
                </a:solidFill>
              </a:rPr>
              <a:t>转移</a:t>
            </a:r>
            <a:r>
              <a:rPr lang="en-US" altLang="zh-CN" sz="2400">
                <a:solidFill>
                  <a:srgbClr val="0000FF"/>
                </a:solidFill>
              </a:rPr>
              <a:t>(Branch/Jump)</a:t>
            </a:r>
            <a:r>
              <a:rPr lang="zh-CN" altLang="en-US" sz="2400">
                <a:solidFill>
                  <a:srgbClr val="0000FF"/>
                </a:solidFill>
              </a:rPr>
              <a:t>时</a:t>
            </a:r>
            <a:r>
              <a:rPr lang="zh-CN" altLang="en-US" sz="2400"/>
              <a:t>，</a:t>
            </a:r>
            <a:r>
              <a:rPr lang="en-US" altLang="zh-CN" sz="2400"/>
              <a:t>PC</a:t>
            </a:r>
            <a:r>
              <a:rPr lang="zh-CN" altLang="en-US" sz="2400"/>
              <a:t>内容被更新为 “</a:t>
            </a:r>
            <a:r>
              <a:rPr lang="zh-CN" altLang="en-US" sz="2400">
                <a:solidFill>
                  <a:srgbClr val="FF0000"/>
                </a:solidFill>
              </a:rPr>
              <a:t>转移目标地址</a:t>
            </a:r>
            <a:r>
              <a:rPr lang="zh-CN" altLang="en-US" sz="2400"/>
              <a:t>”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2640013" y="5229225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-28575" y="2841625"/>
            <a:ext cx="5030788" cy="2938463"/>
            <a:chOff x="1928" y="1985"/>
            <a:chExt cx="2709" cy="1851"/>
          </a:xfrm>
        </p:grpSpPr>
        <p:sp>
          <p:nvSpPr>
            <p:cNvPr id="73743" name="Line 6"/>
            <p:cNvSpPr>
              <a:spLocks noChangeShapeType="1"/>
            </p:cNvSpPr>
            <p:nvPr/>
          </p:nvSpPr>
          <p:spPr bwMode="auto">
            <a:xfrm flipH="1">
              <a:off x="4076" y="3364"/>
              <a:ext cx="152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4" name="Rectangle 7"/>
            <p:cNvSpPr>
              <a:spLocks noChangeArrowheads="1"/>
            </p:cNvSpPr>
            <p:nvPr/>
          </p:nvSpPr>
          <p:spPr bwMode="auto">
            <a:xfrm>
              <a:off x="3879" y="3456"/>
              <a:ext cx="22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73745" name="Rectangle 8"/>
            <p:cNvSpPr>
              <a:spLocks noChangeArrowheads="1"/>
            </p:cNvSpPr>
            <p:nvPr/>
          </p:nvSpPr>
          <p:spPr bwMode="auto">
            <a:xfrm>
              <a:off x="3510" y="3230"/>
              <a:ext cx="1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Instruction Word</a:t>
              </a:r>
            </a:p>
          </p:txBody>
        </p:sp>
        <p:grpSp>
          <p:nvGrpSpPr>
            <p:cNvPr id="73746" name="Group 9"/>
            <p:cNvGrpSpPr>
              <a:grpSpLocks/>
            </p:cNvGrpSpPr>
            <p:nvPr/>
          </p:nvGrpSpPr>
          <p:grpSpPr bwMode="auto">
            <a:xfrm>
              <a:off x="2458" y="3088"/>
              <a:ext cx="886" cy="748"/>
              <a:chOff x="2458" y="3088"/>
              <a:chExt cx="886" cy="748"/>
            </a:xfrm>
          </p:grpSpPr>
          <p:sp>
            <p:nvSpPr>
              <p:cNvPr id="73762" name="Rectangle 10"/>
              <p:cNvSpPr>
                <a:spLocks noChangeArrowheads="1"/>
              </p:cNvSpPr>
              <p:nvPr/>
            </p:nvSpPr>
            <p:spPr bwMode="auto">
              <a:xfrm>
                <a:off x="2458" y="3088"/>
                <a:ext cx="886" cy="748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3763" name="Rectangle 11"/>
              <p:cNvSpPr>
                <a:spLocks noChangeArrowheads="1"/>
              </p:cNvSpPr>
              <p:nvPr/>
            </p:nvSpPr>
            <p:spPr bwMode="auto">
              <a:xfrm>
                <a:off x="2631" y="3120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Address</a:t>
                </a:r>
              </a:p>
            </p:txBody>
          </p:sp>
          <p:sp>
            <p:nvSpPr>
              <p:cNvPr id="73764" name="Rectangle 12"/>
              <p:cNvSpPr>
                <a:spLocks noChangeArrowheads="1"/>
              </p:cNvSpPr>
              <p:nvPr/>
            </p:nvSpPr>
            <p:spPr bwMode="auto">
              <a:xfrm>
                <a:off x="2495" y="3345"/>
                <a:ext cx="82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sz="2200" b="1">
                    <a:latin typeface="Times New Roman" panose="02020603050405020304" pitchFamily="18" charset="0"/>
                  </a:rPr>
                  <a:t>Instruction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2200" b="1">
                    <a:latin typeface="Times New Roman" panose="02020603050405020304" pitchFamily="18" charset="0"/>
                  </a:rPr>
                  <a:t>Memory</a:t>
                </a:r>
              </a:p>
            </p:txBody>
          </p:sp>
        </p:grpSp>
        <p:sp>
          <p:nvSpPr>
            <p:cNvPr id="73747" name="Rectangle 13"/>
            <p:cNvSpPr>
              <a:spLocks noChangeArrowheads="1"/>
            </p:cNvSpPr>
            <p:nvPr/>
          </p:nvSpPr>
          <p:spPr bwMode="auto">
            <a:xfrm>
              <a:off x="2503" y="2320"/>
              <a:ext cx="793" cy="20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48" name="Line 14"/>
            <p:cNvSpPr>
              <a:spLocks noChangeShapeType="1"/>
            </p:cNvSpPr>
            <p:nvPr/>
          </p:nvSpPr>
          <p:spPr bwMode="auto">
            <a:xfrm flipH="1" flipV="1">
              <a:off x="2515" y="2387"/>
              <a:ext cx="130" cy="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9" name="Line 15"/>
            <p:cNvSpPr>
              <a:spLocks noChangeShapeType="1"/>
            </p:cNvSpPr>
            <p:nvPr/>
          </p:nvSpPr>
          <p:spPr bwMode="auto">
            <a:xfrm flipH="1">
              <a:off x="2506" y="2433"/>
              <a:ext cx="121" cy="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0" name="Oval 16"/>
            <p:cNvSpPr>
              <a:spLocks noChangeArrowheads="1"/>
            </p:cNvSpPr>
            <p:nvPr/>
          </p:nvSpPr>
          <p:spPr bwMode="auto">
            <a:xfrm>
              <a:off x="2417" y="239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51" name="Line 17"/>
            <p:cNvSpPr>
              <a:spLocks noChangeShapeType="1"/>
            </p:cNvSpPr>
            <p:nvPr/>
          </p:nvSpPr>
          <p:spPr bwMode="auto">
            <a:xfrm flipH="1">
              <a:off x="2209" y="2443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2" name="Rectangle 18"/>
            <p:cNvSpPr>
              <a:spLocks noChangeArrowheads="1"/>
            </p:cNvSpPr>
            <p:nvPr/>
          </p:nvSpPr>
          <p:spPr bwMode="auto">
            <a:xfrm>
              <a:off x="2732" y="2331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73753" name="Rectangle 19"/>
            <p:cNvSpPr>
              <a:spLocks noChangeArrowheads="1"/>
            </p:cNvSpPr>
            <p:nvPr/>
          </p:nvSpPr>
          <p:spPr bwMode="auto">
            <a:xfrm>
              <a:off x="1928" y="2336"/>
              <a:ext cx="3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grpSp>
          <p:nvGrpSpPr>
            <p:cNvPr id="73754" name="Group 20"/>
            <p:cNvGrpSpPr>
              <a:grpSpLocks/>
            </p:cNvGrpSpPr>
            <p:nvPr/>
          </p:nvGrpSpPr>
          <p:grpSpPr bwMode="auto">
            <a:xfrm>
              <a:off x="3466" y="2601"/>
              <a:ext cx="880" cy="363"/>
              <a:chOff x="3466" y="2601"/>
              <a:chExt cx="880" cy="363"/>
            </a:xfrm>
          </p:grpSpPr>
          <p:sp>
            <p:nvSpPr>
              <p:cNvPr id="73760" name="Rectangle 21"/>
              <p:cNvSpPr>
                <a:spLocks noChangeArrowheads="1"/>
              </p:cNvSpPr>
              <p:nvPr/>
            </p:nvSpPr>
            <p:spPr bwMode="auto">
              <a:xfrm>
                <a:off x="3466" y="2601"/>
                <a:ext cx="880" cy="352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3761" name="Rectangle 22"/>
              <p:cNvSpPr>
                <a:spLocks noChangeArrowheads="1"/>
              </p:cNvSpPr>
              <p:nvPr/>
            </p:nvSpPr>
            <p:spPr bwMode="auto">
              <a:xfrm>
                <a:off x="3507" y="2628"/>
                <a:ext cx="8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Next Address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Logic</a:t>
                </a:r>
              </a:p>
            </p:txBody>
          </p:sp>
        </p:grpSp>
        <p:sp>
          <p:nvSpPr>
            <p:cNvPr id="73755" name="Line 23"/>
            <p:cNvSpPr>
              <a:spLocks noChangeShapeType="1"/>
            </p:cNvSpPr>
            <p:nvPr/>
          </p:nvSpPr>
          <p:spPr bwMode="auto">
            <a:xfrm>
              <a:off x="2880" y="2552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Line 24"/>
            <p:cNvSpPr>
              <a:spLocks noChangeShapeType="1"/>
            </p:cNvSpPr>
            <p:nvPr/>
          </p:nvSpPr>
          <p:spPr bwMode="auto">
            <a:xfrm>
              <a:off x="2888" y="2784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7" name="Line 25"/>
            <p:cNvSpPr>
              <a:spLocks noChangeShapeType="1"/>
            </p:cNvSpPr>
            <p:nvPr/>
          </p:nvSpPr>
          <p:spPr bwMode="auto">
            <a:xfrm>
              <a:off x="2880" y="198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8" name="Line 26"/>
            <p:cNvSpPr>
              <a:spLocks noChangeShapeType="1"/>
            </p:cNvSpPr>
            <p:nvPr/>
          </p:nvSpPr>
          <p:spPr bwMode="auto">
            <a:xfrm>
              <a:off x="2888" y="1986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9" name="Line 27"/>
            <p:cNvSpPr>
              <a:spLocks noChangeShapeType="1"/>
            </p:cNvSpPr>
            <p:nvPr/>
          </p:nvSpPr>
          <p:spPr bwMode="auto">
            <a:xfrm>
              <a:off x="3888" y="1985"/>
              <a:ext cx="0" cy="5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809875" y="2598738"/>
            <a:ext cx="2698750" cy="1797050"/>
            <a:chOff x="3840" y="1795"/>
            <a:chExt cx="1439" cy="1155"/>
          </a:xfrm>
        </p:grpSpPr>
        <p:sp>
          <p:nvSpPr>
            <p:cNvPr id="73740" name="Line 30"/>
            <p:cNvSpPr>
              <a:spLocks noChangeShapeType="1"/>
            </p:cNvSpPr>
            <p:nvPr/>
          </p:nvSpPr>
          <p:spPr bwMode="auto">
            <a:xfrm flipH="1">
              <a:off x="4581" y="2256"/>
              <a:ext cx="314" cy="31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1" name="Text Box 31"/>
            <p:cNvSpPr txBox="1">
              <a:spLocks noChangeArrowheads="1"/>
            </p:cNvSpPr>
            <p:nvPr/>
          </p:nvSpPr>
          <p:spPr bwMode="auto">
            <a:xfrm>
              <a:off x="4470" y="1795"/>
              <a:ext cx="809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下一条地址逻辑</a:t>
              </a:r>
            </a:p>
          </p:txBody>
        </p:sp>
        <p:sp>
          <p:nvSpPr>
            <p:cNvPr id="73742" name="Rectangle 32"/>
            <p:cNvSpPr>
              <a:spLocks noChangeArrowheads="1"/>
            </p:cNvSpPr>
            <p:nvPr/>
          </p:nvSpPr>
          <p:spPr bwMode="auto">
            <a:xfrm>
              <a:off x="3840" y="2576"/>
              <a:ext cx="887" cy="374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853025" name="Text Box 33"/>
          <p:cNvSpPr txBox="1">
            <a:spLocks noChangeArrowheads="1"/>
          </p:cNvSpPr>
          <p:nvPr/>
        </p:nvSpPr>
        <p:spPr bwMode="auto">
          <a:xfrm>
            <a:off x="5518150" y="3573016"/>
            <a:ext cx="3529013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取指后，每条指令的功能不同，在数据通路中信息流动的过程也不同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下面分别对每条指令进行数据通路设计</a:t>
            </a:r>
          </a:p>
        </p:txBody>
      </p:sp>
      <p:grpSp>
        <p:nvGrpSpPr>
          <p:cNvPr id="73737" name="Group 34"/>
          <p:cNvGrpSpPr>
            <a:grpSpLocks/>
          </p:cNvGrpSpPr>
          <p:nvPr/>
        </p:nvGrpSpPr>
        <p:grpSpPr bwMode="auto">
          <a:xfrm>
            <a:off x="755650" y="2689225"/>
            <a:ext cx="4392613" cy="3382963"/>
            <a:chOff x="631" y="1847"/>
            <a:chExt cx="2652" cy="2172"/>
          </a:xfrm>
        </p:grpSpPr>
        <p:sp>
          <p:nvSpPr>
            <p:cNvPr id="73738" name="Rectangle 35"/>
            <p:cNvSpPr>
              <a:spLocks noChangeArrowheads="1"/>
            </p:cNvSpPr>
            <p:nvPr/>
          </p:nvSpPr>
          <p:spPr bwMode="auto">
            <a:xfrm>
              <a:off x="631" y="1847"/>
              <a:ext cx="2624" cy="2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39" name="Text Box 36"/>
            <p:cNvSpPr txBox="1">
              <a:spLocks noChangeArrowheads="1"/>
            </p:cNvSpPr>
            <p:nvPr/>
          </p:nvSpPr>
          <p:spPr bwMode="auto">
            <a:xfrm>
              <a:off x="1728" y="3685"/>
              <a:ext cx="155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华文新魏" panose="02010800040101010101" pitchFamily="2" charset="-122"/>
                  <a:cs typeface="Arial" panose="020B0604020202020204" pitchFamily="34" charset="0"/>
                </a:rPr>
                <a:t>取指部件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3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3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025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57531"/>
            <a:ext cx="7453312" cy="5191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加减指令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(R-type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71500"/>
            <a:ext cx="3240088" cy="5603875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实现目标</a:t>
            </a:r>
            <a:r>
              <a:rPr lang="en-US" altLang="zh-CN" sz="2600" dirty="0">
                <a:solidFill>
                  <a:srgbClr val="FF0000"/>
                </a:solidFill>
              </a:rPr>
              <a:t>(7</a:t>
            </a:r>
            <a:r>
              <a:rPr lang="zh-CN" altLang="en-US" sz="2600" dirty="0">
                <a:solidFill>
                  <a:srgbClr val="FF0000"/>
                </a:solidFill>
              </a:rPr>
              <a:t>条指令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600" dirty="0"/>
              <a:t>ADD and Subtract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/>
              <a:t>add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, rt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/>
              <a:t>sub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, rt</a:t>
            </a:r>
          </a:p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OR Immediate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ori</a:t>
            </a:r>
            <a:r>
              <a:rPr lang="en-US" altLang="zh-CN" sz="2400" dirty="0">
                <a:solidFill>
                  <a:schemeClr val="bg2"/>
                </a:solidFill>
              </a:rPr>
              <a:t>  rt,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imm16</a:t>
            </a:r>
          </a:p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LOAD and STORE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lw</a:t>
            </a:r>
            <a:r>
              <a:rPr lang="en-US" altLang="zh-CN" sz="2400" dirty="0">
                <a:solidFill>
                  <a:schemeClr val="bg2"/>
                </a:solidFill>
              </a:rPr>
              <a:t> rt,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imm16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sw</a:t>
            </a:r>
            <a:r>
              <a:rPr lang="en-US" altLang="zh-CN" sz="2400" dirty="0">
                <a:solidFill>
                  <a:schemeClr val="bg2"/>
                </a:solidFill>
              </a:rPr>
              <a:t> rt,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imm16</a:t>
            </a:r>
          </a:p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BRANCH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beq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rt, imm16</a:t>
            </a:r>
          </a:p>
          <a:p>
            <a:pPr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JUMP 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j  target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3194050" y="5294313"/>
            <a:ext cx="5953125" cy="946150"/>
            <a:chOff x="1918" y="3360"/>
            <a:chExt cx="3750" cy="596"/>
          </a:xfrm>
        </p:grpSpPr>
        <p:sp>
          <p:nvSpPr>
            <p:cNvPr id="75843" name="Rectangle 5"/>
            <p:cNvSpPr>
              <a:spLocks noChangeArrowheads="1"/>
            </p:cNvSpPr>
            <p:nvPr/>
          </p:nvSpPr>
          <p:spPr bwMode="auto">
            <a:xfrm>
              <a:off x="1983" y="35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75844" name="Group 6"/>
            <p:cNvGrpSpPr>
              <a:grpSpLocks/>
            </p:cNvGrpSpPr>
            <p:nvPr/>
          </p:nvGrpSpPr>
          <p:grpSpPr bwMode="auto">
            <a:xfrm>
              <a:off x="1979" y="3552"/>
              <a:ext cx="624" cy="212"/>
              <a:chOff x="1979" y="3552"/>
              <a:chExt cx="624" cy="212"/>
            </a:xfrm>
          </p:grpSpPr>
          <p:sp>
            <p:nvSpPr>
              <p:cNvPr id="75852" name="Rectangle 7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5853" name="Rectangle 8"/>
              <p:cNvSpPr>
                <a:spLocks noChangeArrowheads="1"/>
              </p:cNvSpPr>
              <p:nvPr/>
            </p:nvSpPr>
            <p:spPr bwMode="auto">
              <a:xfrm>
                <a:off x="2161" y="355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75845" name="Rectangle 9"/>
            <p:cNvSpPr>
              <a:spLocks noChangeArrowheads="1"/>
            </p:cNvSpPr>
            <p:nvPr/>
          </p:nvSpPr>
          <p:spPr bwMode="auto">
            <a:xfrm>
              <a:off x="2611" y="3556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5846" name="Rectangle 10"/>
            <p:cNvSpPr>
              <a:spLocks noChangeArrowheads="1"/>
            </p:cNvSpPr>
            <p:nvPr/>
          </p:nvSpPr>
          <p:spPr bwMode="auto">
            <a:xfrm>
              <a:off x="3554" y="3552"/>
              <a:ext cx="89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75847" name="Rectangle 11"/>
            <p:cNvSpPr>
              <a:spLocks noChangeArrowheads="1"/>
            </p:cNvSpPr>
            <p:nvPr/>
          </p:nvSpPr>
          <p:spPr bwMode="auto">
            <a:xfrm>
              <a:off x="5488" y="336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848" name="Rectangle 12"/>
            <p:cNvSpPr>
              <a:spLocks noChangeArrowheads="1"/>
            </p:cNvSpPr>
            <p:nvPr/>
          </p:nvSpPr>
          <p:spPr bwMode="auto">
            <a:xfrm>
              <a:off x="2414" y="33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75849" name="Rectangle 13"/>
            <p:cNvSpPr>
              <a:spLocks noChangeArrowheads="1"/>
            </p:cNvSpPr>
            <p:nvPr/>
          </p:nvSpPr>
          <p:spPr bwMode="auto">
            <a:xfrm>
              <a:off x="1918" y="33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75850" name="Rectangle 14"/>
            <p:cNvSpPr>
              <a:spLocks noChangeArrowheads="1"/>
            </p:cNvSpPr>
            <p:nvPr/>
          </p:nvSpPr>
          <p:spPr bwMode="auto">
            <a:xfrm>
              <a:off x="2143" y="3744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851" name="Rectangle 15"/>
            <p:cNvSpPr>
              <a:spLocks noChangeArrowheads="1"/>
            </p:cNvSpPr>
            <p:nvPr/>
          </p:nvSpPr>
          <p:spPr bwMode="auto">
            <a:xfrm>
              <a:off x="3816" y="3744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75781" name="Group 16"/>
          <p:cNvGrpSpPr>
            <a:grpSpLocks/>
          </p:cNvGrpSpPr>
          <p:nvPr/>
        </p:nvGrpSpPr>
        <p:grpSpPr bwMode="auto">
          <a:xfrm>
            <a:off x="3194050" y="1477963"/>
            <a:ext cx="5953125" cy="946150"/>
            <a:chOff x="1918" y="672"/>
            <a:chExt cx="3750" cy="596"/>
          </a:xfrm>
        </p:grpSpPr>
        <p:grpSp>
          <p:nvGrpSpPr>
            <p:cNvPr id="75808" name="Group 17"/>
            <p:cNvGrpSpPr>
              <a:grpSpLocks/>
            </p:cNvGrpSpPr>
            <p:nvPr/>
          </p:nvGrpSpPr>
          <p:grpSpPr bwMode="auto">
            <a:xfrm>
              <a:off x="1918" y="672"/>
              <a:ext cx="3750" cy="404"/>
              <a:chOff x="1918" y="672"/>
              <a:chExt cx="3750" cy="404"/>
            </a:xfrm>
          </p:grpSpPr>
          <p:grpSp>
            <p:nvGrpSpPr>
              <p:cNvPr id="75815" name="Group 18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2"/>
                <a:chOff x="1979" y="864"/>
                <a:chExt cx="3607" cy="212"/>
              </a:xfrm>
            </p:grpSpPr>
            <p:sp>
              <p:nvSpPr>
                <p:cNvPr id="75823" name="Rectangle 19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75824" name="Group 20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2"/>
                  <a:chOff x="1979" y="864"/>
                  <a:chExt cx="3607" cy="212"/>
                </a:xfrm>
              </p:grpSpPr>
              <p:grpSp>
                <p:nvGrpSpPr>
                  <p:cNvPr id="75825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2"/>
                    <a:chOff x="1979" y="864"/>
                    <a:chExt cx="624" cy="212"/>
                  </a:xfrm>
                </p:grpSpPr>
                <p:sp>
                  <p:nvSpPr>
                    <p:cNvPr id="75841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75842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51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7582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2"/>
                    <a:chOff x="2611" y="864"/>
                    <a:chExt cx="580" cy="212"/>
                  </a:xfrm>
                </p:grpSpPr>
                <p:sp>
                  <p:nvSpPr>
                    <p:cNvPr id="75839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75840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3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7582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2"/>
                    <a:chOff x="3199" y="864"/>
                    <a:chExt cx="579" cy="212"/>
                  </a:xfrm>
                </p:grpSpPr>
                <p:sp>
                  <p:nvSpPr>
                    <p:cNvPr id="75837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75838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16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7582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2"/>
                    <a:chOff x="3786" y="864"/>
                    <a:chExt cx="579" cy="212"/>
                  </a:xfrm>
                </p:grpSpPr>
                <p:sp>
                  <p:nvSpPr>
                    <p:cNvPr id="75835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75836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4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75829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2"/>
                    <a:chOff x="4373" y="864"/>
                    <a:chExt cx="580" cy="212"/>
                  </a:xfrm>
                </p:grpSpPr>
                <p:sp>
                  <p:nvSpPr>
                    <p:cNvPr id="75833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75834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53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75830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2"/>
                    <a:chOff x="4961" y="864"/>
                    <a:chExt cx="625" cy="212"/>
                  </a:xfrm>
                </p:grpSpPr>
                <p:sp>
                  <p:nvSpPr>
                    <p:cNvPr id="7583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75832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403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75816" name="Rectangle 39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5817" name="Rectangle 40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5818" name="Rectangle 41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75819" name="Rectangle 42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75820" name="Rectangle 43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75821" name="Rectangle 44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75822" name="Rectangle 45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75809" name="Rectangle 46"/>
            <p:cNvSpPr>
              <a:spLocks noChangeArrowheads="1"/>
            </p:cNvSpPr>
            <p:nvPr/>
          </p:nvSpPr>
          <p:spPr bwMode="auto">
            <a:xfrm>
              <a:off x="2143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810" name="Rectangle 47"/>
            <p:cNvSpPr>
              <a:spLocks noChangeArrowheads="1"/>
            </p:cNvSpPr>
            <p:nvPr/>
          </p:nvSpPr>
          <p:spPr bwMode="auto">
            <a:xfrm>
              <a:off x="5126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811" name="Rectangle 48"/>
            <p:cNvSpPr>
              <a:spLocks noChangeArrowheads="1"/>
            </p:cNvSpPr>
            <p:nvPr/>
          </p:nvSpPr>
          <p:spPr bwMode="auto">
            <a:xfrm>
              <a:off x="4493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812" name="Rectangle 49"/>
            <p:cNvSpPr>
              <a:spLocks noChangeArrowheads="1"/>
            </p:cNvSpPr>
            <p:nvPr/>
          </p:nvSpPr>
          <p:spPr bwMode="auto">
            <a:xfrm>
              <a:off x="3906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813" name="Rectangle 50"/>
            <p:cNvSpPr>
              <a:spLocks noChangeArrowheads="1"/>
            </p:cNvSpPr>
            <p:nvPr/>
          </p:nvSpPr>
          <p:spPr bwMode="auto">
            <a:xfrm>
              <a:off x="3318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814" name="Rectangle 51"/>
            <p:cNvSpPr>
              <a:spLocks noChangeArrowheads="1"/>
            </p:cNvSpPr>
            <p:nvPr/>
          </p:nvSpPr>
          <p:spPr bwMode="auto">
            <a:xfrm>
              <a:off x="2731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75782" name="Group 52"/>
          <p:cNvGrpSpPr>
            <a:grpSpLocks/>
          </p:cNvGrpSpPr>
          <p:nvPr/>
        </p:nvGrpSpPr>
        <p:grpSpPr bwMode="auto">
          <a:xfrm>
            <a:off x="3194050" y="2428875"/>
            <a:ext cx="5953125" cy="946150"/>
            <a:chOff x="1918" y="1392"/>
            <a:chExt cx="3750" cy="596"/>
          </a:xfrm>
        </p:grpSpPr>
        <p:sp>
          <p:nvSpPr>
            <p:cNvPr id="75787" name="Rectangle 53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75788" name="Group 54"/>
            <p:cNvGrpSpPr>
              <a:grpSpLocks/>
            </p:cNvGrpSpPr>
            <p:nvPr/>
          </p:nvGrpSpPr>
          <p:grpSpPr bwMode="auto">
            <a:xfrm>
              <a:off x="1979" y="1584"/>
              <a:ext cx="624" cy="212"/>
              <a:chOff x="1979" y="1584"/>
              <a:chExt cx="624" cy="212"/>
            </a:xfrm>
          </p:grpSpPr>
          <p:sp>
            <p:nvSpPr>
              <p:cNvPr id="75806" name="Rectangle 55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5807" name="Rectangle 56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75789" name="Group 57"/>
            <p:cNvGrpSpPr>
              <a:grpSpLocks/>
            </p:cNvGrpSpPr>
            <p:nvPr/>
          </p:nvGrpSpPr>
          <p:grpSpPr bwMode="auto">
            <a:xfrm>
              <a:off x="2611" y="1584"/>
              <a:ext cx="580" cy="212"/>
              <a:chOff x="2611" y="1584"/>
              <a:chExt cx="580" cy="212"/>
            </a:xfrm>
          </p:grpSpPr>
          <p:sp>
            <p:nvSpPr>
              <p:cNvPr id="75804" name="Rectangle 58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5805" name="Rectangle 59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75790" name="Group 60"/>
            <p:cNvGrpSpPr>
              <a:grpSpLocks/>
            </p:cNvGrpSpPr>
            <p:nvPr/>
          </p:nvGrpSpPr>
          <p:grpSpPr bwMode="auto">
            <a:xfrm>
              <a:off x="3199" y="1584"/>
              <a:ext cx="579" cy="212"/>
              <a:chOff x="3199" y="1584"/>
              <a:chExt cx="579" cy="212"/>
            </a:xfrm>
          </p:grpSpPr>
          <p:sp>
            <p:nvSpPr>
              <p:cNvPr id="75802" name="Rectangle 61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5803" name="Rectangle 62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75791" name="Rectangle 63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5792" name="Rectangle 64"/>
            <p:cNvSpPr>
              <a:spLocks noChangeArrowheads="1"/>
            </p:cNvSpPr>
            <p:nvPr/>
          </p:nvSpPr>
          <p:spPr bwMode="auto">
            <a:xfrm>
              <a:off x="4289" y="1584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75793" name="Rectangle 65"/>
            <p:cNvSpPr>
              <a:spLocks noChangeArrowheads="1"/>
            </p:cNvSpPr>
            <p:nvPr/>
          </p:nvSpPr>
          <p:spPr bwMode="auto">
            <a:xfrm>
              <a:off x="5488" y="139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794" name="Rectangle 66"/>
            <p:cNvSpPr>
              <a:spLocks noChangeArrowheads="1"/>
            </p:cNvSpPr>
            <p:nvPr/>
          </p:nvSpPr>
          <p:spPr bwMode="auto">
            <a:xfrm>
              <a:off x="3590" y="139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5795" name="Rectangle 67"/>
            <p:cNvSpPr>
              <a:spLocks noChangeArrowheads="1"/>
            </p:cNvSpPr>
            <p:nvPr/>
          </p:nvSpPr>
          <p:spPr bwMode="auto">
            <a:xfrm>
              <a:off x="3002" y="139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75796" name="Rectangle 68"/>
            <p:cNvSpPr>
              <a:spLocks noChangeArrowheads="1"/>
            </p:cNvSpPr>
            <p:nvPr/>
          </p:nvSpPr>
          <p:spPr bwMode="auto">
            <a:xfrm>
              <a:off x="2414" y="139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75797" name="Rectangle 69"/>
            <p:cNvSpPr>
              <a:spLocks noChangeArrowheads="1"/>
            </p:cNvSpPr>
            <p:nvPr/>
          </p:nvSpPr>
          <p:spPr bwMode="auto">
            <a:xfrm>
              <a:off x="1918" y="139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75798" name="Rectangle 70"/>
            <p:cNvSpPr>
              <a:spLocks noChangeArrowheads="1"/>
            </p:cNvSpPr>
            <p:nvPr/>
          </p:nvSpPr>
          <p:spPr bwMode="auto">
            <a:xfrm>
              <a:off x="2143" y="177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799" name="Rectangle 71"/>
            <p:cNvSpPr>
              <a:spLocks noChangeArrowheads="1"/>
            </p:cNvSpPr>
            <p:nvPr/>
          </p:nvSpPr>
          <p:spPr bwMode="auto">
            <a:xfrm>
              <a:off x="4448" y="1776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800" name="Rectangle 72"/>
            <p:cNvSpPr>
              <a:spLocks noChangeArrowheads="1"/>
            </p:cNvSpPr>
            <p:nvPr/>
          </p:nvSpPr>
          <p:spPr bwMode="auto">
            <a:xfrm>
              <a:off x="3318" y="177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5801" name="Rectangle 73"/>
            <p:cNvSpPr>
              <a:spLocks noChangeArrowheads="1"/>
            </p:cNvSpPr>
            <p:nvPr/>
          </p:nvSpPr>
          <p:spPr bwMode="auto">
            <a:xfrm>
              <a:off x="2731" y="177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55114" name="Text Box 74"/>
          <p:cNvSpPr txBox="1">
            <a:spLocks noChangeArrowheads="1"/>
          </p:cNvSpPr>
          <p:nvPr/>
        </p:nvSpPr>
        <p:spPr bwMode="auto">
          <a:xfrm>
            <a:off x="3348038" y="3908425"/>
            <a:ext cx="568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1.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考虑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add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sub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(R-Type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指令的代表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354013" y="1358900"/>
            <a:ext cx="8897937" cy="1073150"/>
            <a:chOff x="155" y="821"/>
            <a:chExt cx="5605" cy="676"/>
          </a:xfrm>
        </p:grpSpPr>
        <p:sp>
          <p:nvSpPr>
            <p:cNvPr id="75785" name="Text Box 76"/>
            <p:cNvSpPr txBox="1">
              <a:spLocks noChangeArrowheads="1"/>
            </p:cNvSpPr>
            <p:nvPr/>
          </p:nvSpPr>
          <p:spPr bwMode="auto">
            <a:xfrm>
              <a:off x="1911" y="821"/>
              <a:ext cx="3849" cy="674"/>
            </a:xfrm>
            <a:prstGeom prst="rect">
              <a:avLst/>
            </a:prstGeom>
            <a:solidFill>
              <a:srgbClr val="FF8398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1600" b="1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1600" b="1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5786" name="Text Box 77"/>
            <p:cNvSpPr txBox="1">
              <a:spLocks noChangeArrowheads="1"/>
            </p:cNvSpPr>
            <p:nvPr/>
          </p:nvSpPr>
          <p:spPr bwMode="auto">
            <a:xfrm>
              <a:off x="155" y="823"/>
              <a:ext cx="1664" cy="674"/>
            </a:xfrm>
            <a:prstGeom prst="rect">
              <a:avLst/>
            </a:prstGeom>
            <a:solidFill>
              <a:srgbClr val="FE9AAB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1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78" y="18686"/>
            <a:ext cx="8123238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RTL:  The ADD Instruction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（加法指令）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785813"/>
            <a:ext cx="8353425" cy="3811587"/>
          </a:xfrm>
        </p:spPr>
        <p:txBody>
          <a:bodyPr lIns="63500" tIns="25400" rIns="63500" bIns="254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/>
              <a:t>add	</a:t>
            </a:r>
            <a:r>
              <a:rPr lang="zh-CN" altLang="en-US" sz="2800"/>
              <a:t> </a:t>
            </a:r>
            <a:r>
              <a:rPr lang="en-US" altLang="zh-CN" sz="2800"/>
              <a:t>rd, rs, rt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lvl="1">
              <a:spcBef>
                <a:spcPts val="600"/>
              </a:spcBef>
            </a:pPr>
            <a:endParaRPr lang="en-US" altLang="zh-CN" sz="2400"/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M[PC]	</a:t>
            </a:r>
            <a:r>
              <a:rPr lang="en-US" altLang="zh-CN" sz="2400">
                <a:solidFill>
                  <a:srgbClr val="CC0000"/>
                </a:solidFill>
              </a:rPr>
              <a:t>	</a:t>
            </a:r>
            <a:r>
              <a:rPr lang="zh-CN" altLang="en-US" sz="2400">
                <a:solidFill>
                  <a:srgbClr val="0000FF"/>
                </a:solidFill>
              </a:rPr>
              <a:t>从</a:t>
            </a:r>
            <a:r>
              <a:rPr lang="en-US" altLang="zh-CN" sz="2400">
                <a:solidFill>
                  <a:srgbClr val="0000FF"/>
                </a:solidFill>
              </a:rPr>
              <a:t>PC</a:t>
            </a:r>
            <a:r>
              <a:rPr lang="zh-CN" altLang="en-US" sz="2400">
                <a:solidFill>
                  <a:srgbClr val="0000FF"/>
                </a:solidFill>
              </a:rPr>
              <a:t>所指的内存单元中取指令</a:t>
            </a:r>
            <a:endParaRPr lang="en-US" altLang="zh-CN" sz="240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R[rd]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FF0000"/>
                </a:solidFill>
              </a:rPr>
              <a:t> R[rs] + R[rt]	</a:t>
            </a:r>
            <a:r>
              <a:rPr lang="zh-CN" altLang="en-US" sz="2400">
                <a:solidFill>
                  <a:srgbClr val="0000FF"/>
                </a:solidFill>
              </a:rPr>
              <a:t>从</a:t>
            </a:r>
            <a:r>
              <a:rPr lang="en-US" altLang="zh-CN" sz="2400">
                <a:solidFill>
                  <a:srgbClr val="0000FF"/>
                </a:solidFill>
              </a:rPr>
              <a:t>rs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rt </a:t>
            </a:r>
            <a:r>
              <a:rPr lang="zh-CN" altLang="en-US" sz="2400">
                <a:solidFill>
                  <a:srgbClr val="0000FF"/>
                </a:solidFill>
              </a:rPr>
              <a:t>所指的寄存器中取数后相加，结果送</a:t>
            </a:r>
            <a:r>
              <a:rPr lang="en-US" altLang="zh-CN" sz="2400">
                <a:solidFill>
                  <a:srgbClr val="0000FF"/>
                </a:solidFill>
              </a:rPr>
              <a:t>rd </a:t>
            </a:r>
            <a:r>
              <a:rPr lang="zh-CN" altLang="en-US" sz="2400">
                <a:solidFill>
                  <a:srgbClr val="0000FF"/>
                </a:solidFill>
              </a:rPr>
              <a:t>所指的寄存器中</a:t>
            </a:r>
            <a:endParaRPr lang="en-US" altLang="zh-CN" sz="2400">
              <a:solidFill>
                <a:srgbClr val="CC0000"/>
              </a:solidFill>
            </a:endParaRPr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PC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FF0000"/>
                </a:solidFill>
              </a:rPr>
              <a:t> PC + 4	</a:t>
            </a:r>
            <a:r>
              <a:rPr lang="en-US" altLang="zh-CN" sz="2400">
                <a:solidFill>
                  <a:srgbClr val="0000FF"/>
                </a:solidFill>
              </a:rPr>
              <a:t>PC</a:t>
            </a:r>
            <a:r>
              <a:rPr lang="zh-CN" altLang="en-US" sz="2400">
                <a:solidFill>
                  <a:srgbClr val="0000FF"/>
                </a:solidFill>
              </a:rPr>
              <a:t>加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，使</a:t>
            </a:r>
            <a:r>
              <a:rPr lang="en-US" altLang="zh-CN" sz="2400">
                <a:solidFill>
                  <a:srgbClr val="0000FF"/>
                </a:solidFill>
              </a:rPr>
              <a:t>PC</a:t>
            </a:r>
            <a:r>
              <a:rPr lang="zh-CN" altLang="en-US" sz="2400">
                <a:solidFill>
                  <a:srgbClr val="0000FF"/>
                </a:solidFill>
              </a:rPr>
              <a:t>指向下一条指令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900113" y="1382713"/>
            <a:ext cx="7693025" cy="1243012"/>
            <a:chOff x="1342" y="627"/>
            <a:chExt cx="3707" cy="541"/>
          </a:xfrm>
        </p:grpSpPr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1407" y="827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endParaRPr lang="zh-CN" altLang="en-US" b="1"/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1403" y="823"/>
              <a:ext cx="6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endParaRPr lang="zh-CN" altLang="en-US" b="1"/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1468" y="819"/>
              <a:ext cx="38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000000</a:t>
              </a:r>
            </a:p>
          </p:txBody>
        </p:sp>
        <p:grpSp>
          <p:nvGrpSpPr>
            <p:cNvPr id="77832" name="Group 8"/>
            <p:cNvGrpSpPr>
              <a:grpSpLocks/>
            </p:cNvGrpSpPr>
            <p:nvPr/>
          </p:nvGrpSpPr>
          <p:grpSpPr bwMode="auto">
            <a:xfrm>
              <a:off x="2035" y="819"/>
              <a:ext cx="580" cy="188"/>
              <a:chOff x="2611" y="864"/>
              <a:chExt cx="580" cy="188"/>
            </a:xfrm>
          </p:grpSpPr>
          <p:sp>
            <p:nvSpPr>
              <p:cNvPr id="77857" name="Rectangle 9"/>
              <p:cNvSpPr>
                <a:spLocks noChangeArrowheads="1"/>
              </p:cNvSpPr>
              <p:nvPr/>
            </p:nvSpPr>
            <p:spPr bwMode="auto">
              <a:xfrm>
                <a:off x="2611" y="86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ts val="600"/>
                  </a:spcBef>
                </a:pPr>
                <a:endParaRPr lang="zh-CN" altLang="en-US" b="1"/>
              </a:p>
            </p:txBody>
          </p:sp>
          <p:sp>
            <p:nvSpPr>
              <p:cNvPr id="77858" name="Rectangle 10"/>
              <p:cNvSpPr>
                <a:spLocks noChangeArrowheads="1"/>
              </p:cNvSpPr>
              <p:nvPr/>
            </p:nvSpPr>
            <p:spPr bwMode="auto">
              <a:xfrm>
                <a:off x="2776" y="864"/>
                <a:ext cx="17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77833" name="Group 11"/>
            <p:cNvGrpSpPr>
              <a:grpSpLocks/>
            </p:cNvGrpSpPr>
            <p:nvPr/>
          </p:nvGrpSpPr>
          <p:grpSpPr bwMode="auto">
            <a:xfrm>
              <a:off x="2623" y="819"/>
              <a:ext cx="579" cy="188"/>
              <a:chOff x="3199" y="864"/>
              <a:chExt cx="579" cy="188"/>
            </a:xfrm>
          </p:grpSpPr>
          <p:sp>
            <p:nvSpPr>
              <p:cNvPr id="77855" name="Rectangle 12"/>
              <p:cNvSpPr>
                <a:spLocks noChangeArrowheads="1"/>
              </p:cNvSpPr>
              <p:nvPr/>
            </p:nvSpPr>
            <p:spPr bwMode="auto">
              <a:xfrm>
                <a:off x="3199" y="86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ts val="600"/>
                  </a:spcBef>
                </a:pPr>
                <a:endParaRPr lang="zh-CN" altLang="en-US" b="1"/>
              </a:p>
            </p:txBody>
          </p:sp>
          <p:sp>
            <p:nvSpPr>
              <p:cNvPr id="77856" name="Rectangle 13"/>
              <p:cNvSpPr>
                <a:spLocks noChangeArrowheads="1"/>
              </p:cNvSpPr>
              <p:nvPr/>
            </p:nvSpPr>
            <p:spPr bwMode="auto">
              <a:xfrm>
                <a:off x="3363" y="864"/>
                <a:ext cx="16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grpSp>
          <p:nvGrpSpPr>
            <p:cNvPr id="77834" name="Group 14"/>
            <p:cNvGrpSpPr>
              <a:grpSpLocks/>
            </p:cNvGrpSpPr>
            <p:nvPr/>
          </p:nvGrpSpPr>
          <p:grpSpPr bwMode="auto">
            <a:xfrm>
              <a:off x="3210" y="819"/>
              <a:ext cx="579" cy="188"/>
              <a:chOff x="3786" y="864"/>
              <a:chExt cx="579" cy="188"/>
            </a:xfrm>
          </p:grpSpPr>
          <p:sp>
            <p:nvSpPr>
              <p:cNvPr id="77853" name="Rectangle 15"/>
              <p:cNvSpPr>
                <a:spLocks noChangeArrowheads="1"/>
              </p:cNvSpPr>
              <p:nvPr/>
            </p:nvSpPr>
            <p:spPr bwMode="auto">
              <a:xfrm>
                <a:off x="3786" y="86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ts val="600"/>
                  </a:spcBef>
                </a:pPr>
                <a:endParaRPr lang="zh-CN" altLang="en-US" b="1"/>
              </a:p>
            </p:txBody>
          </p:sp>
          <p:sp>
            <p:nvSpPr>
              <p:cNvPr id="77854" name="Rectangle 16"/>
              <p:cNvSpPr>
                <a:spLocks noChangeArrowheads="1"/>
              </p:cNvSpPr>
              <p:nvPr/>
            </p:nvSpPr>
            <p:spPr bwMode="auto">
              <a:xfrm>
                <a:off x="3951" y="864"/>
                <a:ext cx="187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rd</a:t>
                </a:r>
              </a:p>
            </p:txBody>
          </p:sp>
        </p:grpSp>
        <p:grpSp>
          <p:nvGrpSpPr>
            <p:cNvPr id="77835" name="Group 17"/>
            <p:cNvGrpSpPr>
              <a:grpSpLocks/>
            </p:cNvGrpSpPr>
            <p:nvPr/>
          </p:nvGrpSpPr>
          <p:grpSpPr bwMode="auto">
            <a:xfrm>
              <a:off x="3797" y="819"/>
              <a:ext cx="580" cy="188"/>
              <a:chOff x="4373" y="864"/>
              <a:chExt cx="580" cy="188"/>
            </a:xfrm>
          </p:grpSpPr>
          <p:sp>
            <p:nvSpPr>
              <p:cNvPr id="77851" name="Rectangle 18"/>
              <p:cNvSpPr>
                <a:spLocks noChangeArrowheads="1"/>
              </p:cNvSpPr>
              <p:nvPr/>
            </p:nvSpPr>
            <p:spPr bwMode="auto">
              <a:xfrm>
                <a:off x="4373" y="86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ts val="600"/>
                  </a:spcBef>
                </a:pPr>
                <a:endParaRPr lang="zh-CN" altLang="en-US" b="1"/>
              </a:p>
            </p:txBody>
          </p:sp>
          <p:sp>
            <p:nvSpPr>
              <p:cNvPr id="77852" name="Rectangle 19"/>
              <p:cNvSpPr>
                <a:spLocks noChangeArrowheads="1"/>
              </p:cNvSpPr>
              <p:nvPr/>
            </p:nvSpPr>
            <p:spPr bwMode="auto">
              <a:xfrm>
                <a:off x="4448" y="864"/>
                <a:ext cx="347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shamt</a:t>
                </a:r>
              </a:p>
            </p:txBody>
          </p:sp>
        </p:grpSp>
        <p:sp>
          <p:nvSpPr>
            <p:cNvPr id="77836" name="Rectangle 20"/>
            <p:cNvSpPr>
              <a:spLocks noChangeArrowheads="1"/>
            </p:cNvSpPr>
            <p:nvPr/>
          </p:nvSpPr>
          <p:spPr bwMode="auto">
            <a:xfrm>
              <a:off x="4385" y="823"/>
              <a:ext cx="62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endParaRPr lang="zh-CN" altLang="en-US" b="1"/>
            </a:p>
          </p:txBody>
        </p:sp>
        <p:sp>
          <p:nvSpPr>
            <p:cNvPr id="77837" name="Rectangle 21"/>
            <p:cNvSpPr>
              <a:spLocks noChangeArrowheads="1"/>
            </p:cNvSpPr>
            <p:nvPr/>
          </p:nvSpPr>
          <p:spPr bwMode="auto">
            <a:xfrm>
              <a:off x="4468" y="819"/>
              <a:ext cx="38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100000</a:t>
              </a:r>
            </a:p>
          </p:txBody>
        </p:sp>
        <p:sp>
          <p:nvSpPr>
            <p:cNvPr id="77838" name="Rectangle 22"/>
            <p:cNvSpPr>
              <a:spLocks noChangeArrowheads="1"/>
            </p:cNvSpPr>
            <p:nvPr/>
          </p:nvSpPr>
          <p:spPr bwMode="auto">
            <a:xfrm>
              <a:off x="4912" y="627"/>
              <a:ext cx="13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39" name="Rectangle 23"/>
            <p:cNvSpPr>
              <a:spLocks noChangeArrowheads="1"/>
            </p:cNvSpPr>
            <p:nvPr/>
          </p:nvSpPr>
          <p:spPr bwMode="auto">
            <a:xfrm>
              <a:off x="4234" y="627"/>
              <a:ext cx="13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7840" name="Rectangle 24"/>
            <p:cNvSpPr>
              <a:spLocks noChangeArrowheads="1"/>
            </p:cNvSpPr>
            <p:nvPr/>
          </p:nvSpPr>
          <p:spPr bwMode="auto">
            <a:xfrm>
              <a:off x="3601" y="627"/>
              <a:ext cx="18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7841" name="Rectangle 25"/>
            <p:cNvSpPr>
              <a:spLocks noChangeArrowheads="1"/>
            </p:cNvSpPr>
            <p:nvPr/>
          </p:nvSpPr>
          <p:spPr bwMode="auto">
            <a:xfrm>
              <a:off x="3014" y="627"/>
              <a:ext cx="18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77842" name="Rectangle 26"/>
            <p:cNvSpPr>
              <a:spLocks noChangeArrowheads="1"/>
            </p:cNvSpPr>
            <p:nvPr/>
          </p:nvSpPr>
          <p:spPr bwMode="auto">
            <a:xfrm>
              <a:off x="2426" y="627"/>
              <a:ext cx="18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77843" name="Rectangle 27"/>
            <p:cNvSpPr>
              <a:spLocks noChangeArrowheads="1"/>
            </p:cNvSpPr>
            <p:nvPr/>
          </p:nvSpPr>
          <p:spPr bwMode="auto">
            <a:xfrm>
              <a:off x="1838" y="627"/>
              <a:ext cx="18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77844" name="Rectangle 28"/>
            <p:cNvSpPr>
              <a:spLocks noChangeArrowheads="1"/>
            </p:cNvSpPr>
            <p:nvPr/>
          </p:nvSpPr>
          <p:spPr bwMode="auto">
            <a:xfrm>
              <a:off x="1342" y="627"/>
              <a:ext cx="18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77845" name="Rectangle 29"/>
            <p:cNvSpPr>
              <a:spLocks noChangeArrowheads="1"/>
            </p:cNvSpPr>
            <p:nvPr/>
          </p:nvSpPr>
          <p:spPr bwMode="auto">
            <a:xfrm>
              <a:off x="1567" y="1011"/>
              <a:ext cx="31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7846" name="Rectangle 30"/>
            <p:cNvSpPr>
              <a:spLocks noChangeArrowheads="1"/>
            </p:cNvSpPr>
            <p:nvPr/>
          </p:nvSpPr>
          <p:spPr bwMode="auto">
            <a:xfrm>
              <a:off x="4550" y="1011"/>
              <a:ext cx="31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7847" name="Rectangle 31"/>
            <p:cNvSpPr>
              <a:spLocks noChangeArrowheads="1"/>
            </p:cNvSpPr>
            <p:nvPr/>
          </p:nvSpPr>
          <p:spPr bwMode="auto">
            <a:xfrm>
              <a:off x="3917" y="1011"/>
              <a:ext cx="31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7848" name="Rectangle 32"/>
            <p:cNvSpPr>
              <a:spLocks noChangeArrowheads="1"/>
            </p:cNvSpPr>
            <p:nvPr/>
          </p:nvSpPr>
          <p:spPr bwMode="auto">
            <a:xfrm>
              <a:off x="3330" y="1011"/>
              <a:ext cx="31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7849" name="Rectangle 33"/>
            <p:cNvSpPr>
              <a:spLocks noChangeArrowheads="1"/>
            </p:cNvSpPr>
            <p:nvPr/>
          </p:nvSpPr>
          <p:spPr bwMode="auto">
            <a:xfrm>
              <a:off x="2742" y="1011"/>
              <a:ext cx="317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77850" name="Rectangle 34"/>
            <p:cNvSpPr>
              <a:spLocks noChangeArrowheads="1"/>
            </p:cNvSpPr>
            <p:nvPr/>
          </p:nvSpPr>
          <p:spPr bwMode="auto">
            <a:xfrm>
              <a:off x="2155" y="1011"/>
              <a:ext cx="3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81" y="39868"/>
            <a:ext cx="7958138" cy="5278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RR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R-type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）型指令的数据通路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566863"/>
            <a:ext cx="8191500" cy="830262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/>
              <a:t>功能：</a:t>
            </a:r>
            <a:r>
              <a:rPr lang="en-US" altLang="zh-CN" sz="2400"/>
              <a:t>R[rd] </a:t>
            </a:r>
            <a:r>
              <a:rPr lang="en-US" altLang="zh-CN" sz="2400">
                <a:sym typeface="Wingdings" panose="05000000000000000000" pitchFamily="2" charset="2"/>
              </a:rPr>
              <a:t>←</a:t>
            </a:r>
            <a:r>
              <a:rPr lang="en-US" altLang="zh-CN" sz="2400"/>
              <a:t> R[rs] op R[rt] 		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FF"/>
                </a:solidFill>
              </a:rPr>
              <a:t>Example</a:t>
            </a:r>
            <a:r>
              <a:rPr lang="zh-CN" altLang="en-US" sz="2200">
                <a:solidFill>
                  <a:srgbClr val="0000FF"/>
                </a:solidFill>
              </a:rPr>
              <a:t>：</a:t>
            </a:r>
            <a:r>
              <a:rPr lang="en-US" altLang="zh-CN" sz="2200"/>
              <a:t>add    rd, rs, rt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1095375" y="571500"/>
            <a:ext cx="6977063" cy="946150"/>
            <a:chOff x="1047" y="1344"/>
            <a:chExt cx="3972" cy="596"/>
          </a:xfrm>
        </p:grpSpPr>
        <p:sp>
          <p:nvSpPr>
            <p:cNvPr id="79938" name="Rectangle 5"/>
            <p:cNvSpPr>
              <a:spLocks noChangeArrowheads="1"/>
            </p:cNvSpPr>
            <p:nvPr/>
          </p:nvSpPr>
          <p:spPr bwMode="auto">
            <a:xfrm>
              <a:off x="1112" y="154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79939" name="Group 6"/>
            <p:cNvGrpSpPr>
              <a:grpSpLocks/>
            </p:cNvGrpSpPr>
            <p:nvPr/>
          </p:nvGrpSpPr>
          <p:grpSpPr bwMode="auto">
            <a:xfrm>
              <a:off x="1108" y="1536"/>
              <a:ext cx="664" cy="212"/>
              <a:chOff x="1108" y="1536"/>
              <a:chExt cx="664" cy="212"/>
            </a:xfrm>
          </p:grpSpPr>
          <p:sp>
            <p:nvSpPr>
              <p:cNvPr id="79969" name="Rectangle 7"/>
              <p:cNvSpPr>
                <a:spLocks noChangeArrowheads="1"/>
              </p:cNvSpPr>
              <p:nvPr/>
            </p:nvSpPr>
            <p:spPr bwMode="auto">
              <a:xfrm>
                <a:off x="1108" y="154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970" name="Rectangle 8"/>
              <p:cNvSpPr>
                <a:spLocks noChangeArrowheads="1"/>
              </p:cNvSpPr>
              <p:nvPr/>
            </p:nvSpPr>
            <p:spPr bwMode="auto">
              <a:xfrm>
                <a:off x="1305" y="1536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79940" name="Group 9"/>
            <p:cNvGrpSpPr>
              <a:grpSpLocks/>
            </p:cNvGrpSpPr>
            <p:nvPr/>
          </p:nvGrpSpPr>
          <p:grpSpPr bwMode="auto">
            <a:xfrm>
              <a:off x="1780" y="1536"/>
              <a:ext cx="616" cy="212"/>
              <a:chOff x="1780" y="1536"/>
              <a:chExt cx="616" cy="212"/>
            </a:xfrm>
          </p:grpSpPr>
          <p:sp>
            <p:nvSpPr>
              <p:cNvPr id="79967" name="Rectangle 10"/>
              <p:cNvSpPr>
                <a:spLocks noChangeArrowheads="1"/>
              </p:cNvSpPr>
              <p:nvPr/>
            </p:nvSpPr>
            <p:spPr bwMode="auto">
              <a:xfrm>
                <a:off x="1780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968" name="Rectangle 11"/>
              <p:cNvSpPr>
                <a:spLocks noChangeArrowheads="1"/>
              </p:cNvSpPr>
              <p:nvPr/>
            </p:nvSpPr>
            <p:spPr bwMode="auto">
              <a:xfrm>
                <a:off x="1959" y="1536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79941" name="Group 12"/>
            <p:cNvGrpSpPr>
              <a:grpSpLocks/>
            </p:cNvGrpSpPr>
            <p:nvPr/>
          </p:nvGrpSpPr>
          <p:grpSpPr bwMode="auto">
            <a:xfrm>
              <a:off x="2404" y="1536"/>
              <a:ext cx="616" cy="212"/>
              <a:chOff x="2404" y="1536"/>
              <a:chExt cx="616" cy="212"/>
            </a:xfrm>
          </p:grpSpPr>
          <p:sp>
            <p:nvSpPr>
              <p:cNvPr id="79965" name="Rectangle 13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966" name="Rectangle 14"/>
              <p:cNvSpPr>
                <a:spLocks noChangeArrowheads="1"/>
              </p:cNvSpPr>
              <p:nvPr/>
            </p:nvSpPr>
            <p:spPr bwMode="auto">
              <a:xfrm>
                <a:off x="2583" y="153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grpSp>
          <p:nvGrpSpPr>
            <p:cNvPr id="79942" name="Group 15"/>
            <p:cNvGrpSpPr>
              <a:grpSpLocks/>
            </p:cNvGrpSpPr>
            <p:nvPr/>
          </p:nvGrpSpPr>
          <p:grpSpPr bwMode="auto">
            <a:xfrm>
              <a:off x="3028" y="1536"/>
              <a:ext cx="616" cy="212"/>
              <a:chOff x="3028" y="1536"/>
              <a:chExt cx="616" cy="212"/>
            </a:xfrm>
          </p:grpSpPr>
          <p:sp>
            <p:nvSpPr>
              <p:cNvPr id="79963" name="Rectangle 16"/>
              <p:cNvSpPr>
                <a:spLocks noChangeArrowheads="1"/>
              </p:cNvSpPr>
              <p:nvPr/>
            </p:nvSpPr>
            <p:spPr bwMode="auto">
              <a:xfrm>
                <a:off x="3028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964" name="Rectangle 17"/>
              <p:cNvSpPr>
                <a:spLocks noChangeArrowheads="1"/>
              </p:cNvSpPr>
              <p:nvPr/>
            </p:nvSpPr>
            <p:spPr bwMode="auto">
              <a:xfrm>
                <a:off x="3207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rd</a:t>
                </a:r>
              </a:p>
            </p:txBody>
          </p:sp>
        </p:grpSp>
        <p:grpSp>
          <p:nvGrpSpPr>
            <p:cNvPr id="79943" name="Group 18"/>
            <p:cNvGrpSpPr>
              <a:grpSpLocks/>
            </p:cNvGrpSpPr>
            <p:nvPr/>
          </p:nvGrpSpPr>
          <p:grpSpPr bwMode="auto">
            <a:xfrm>
              <a:off x="3652" y="1536"/>
              <a:ext cx="616" cy="212"/>
              <a:chOff x="3652" y="1536"/>
              <a:chExt cx="616" cy="212"/>
            </a:xfrm>
          </p:grpSpPr>
          <p:sp>
            <p:nvSpPr>
              <p:cNvPr id="79961" name="Rectangle 19"/>
              <p:cNvSpPr>
                <a:spLocks noChangeArrowheads="1"/>
              </p:cNvSpPr>
              <p:nvPr/>
            </p:nvSpPr>
            <p:spPr bwMode="auto">
              <a:xfrm>
                <a:off x="3652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962" name="Rectangle 20"/>
              <p:cNvSpPr>
                <a:spLocks noChangeArrowheads="1"/>
              </p:cNvSpPr>
              <p:nvPr/>
            </p:nvSpPr>
            <p:spPr bwMode="auto">
              <a:xfrm>
                <a:off x="3735" y="1536"/>
                <a:ext cx="4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shamt</a:t>
                </a:r>
              </a:p>
            </p:txBody>
          </p:sp>
        </p:grpSp>
        <p:grpSp>
          <p:nvGrpSpPr>
            <p:cNvPr id="79944" name="Group 21"/>
            <p:cNvGrpSpPr>
              <a:grpSpLocks/>
            </p:cNvGrpSpPr>
            <p:nvPr/>
          </p:nvGrpSpPr>
          <p:grpSpPr bwMode="auto">
            <a:xfrm>
              <a:off x="4276" y="1536"/>
              <a:ext cx="664" cy="212"/>
              <a:chOff x="4276" y="1536"/>
              <a:chExt cx="664" cy="212"/>
            </a:xfrm>
          </p:grpSpPr>
          <p:sp>
            <p:nvSpPr>
              <p:cNvPr id="79959" name="Rectangle 22"/>
              <p:cNvSpPr>
                <a:spLocks noChangeArrowheads="1"/>
              </p:cNvSpPr>
              <p:nvPr/>
            </p:nvSpPr>
            <p:spPr bwMode="auto">
              <a:xfrm>
                <a:off x="4276" y="154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960" name="Rectangle 23"/>
              <p:cNvSpPr>
                <a:spLocks noChangeArrowheads="1"/>
              </p:cNvSpPr>
              <p:nvPr/>
            </p:nvSpPr>
            <p:spPr bwMode="auto">
              <a:xfrm>
                <a:off x="4473" y="1536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funct</a:t>
                </a:r>
              </a:p>
            </p:txBody>
          </p:sp>
        </p:grpSp>
        <p:grpSp>
          <p:nvGrpSpPr>
            <p:cNvPr id="79945" name="Group 24"/>
            <p:cNvGrpSpPr>
              <a:grpSpLocks/>
            </p:cNvGrpSpPr>
            <p:nvPr/>
          </p:nvGrpSpPr>
          <p:grpSpPr bwMode="auto">
            <a:xfrm>
              <a:off x="1047" y="1344"/>
              <a:ext cx="3972" cy="596"/>
              <a:chOff x="1047" y="1344"/>
              <a:chExt cx="3972" cy="596"/>
            </a:xfrm>
          </p:grpSpPr>
          <p:sp>
            <p:nvSpPr>
              <p:cNvPr id="79946" name="Rectangle 25"/>
              <p:cNvSpPr>
                <a:spLocks noChangeArrowheads="1"/>
              </p:cNvSpPr>
              <p:nvPr/>
            </p:nvSpPr>
            <p:spPr bwMode="auto">
              <a:xfrm>
                <a:off x="4839" y="134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9947" name="Rectangle 26"/>
              <p:cNvSpPr>
                <a:spLocks noChangeArrowheads="1"/>
              </p:cNvSpPr>
              <p:nvPr/>
            </p:nvSpPr>
            <p:spPr bwMode="auto">
              <a:xfrm>
                <a:off x="4119" y="134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9948" name="Rectangle 27"/>
              <p:cNvSpPr>
                <a:spLocks noChangeArrowheads="1"/>
              </p:cNvSpPr>
              <p:nvPr/>
            </p:nvSpPr>
            <p:spPr bwMode="auto">
              <a:xfrm>
                <a:off x="3447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79949" name="Rectangle 28"/>
              <p:cNvSpPr>
                <a:spLocks noChangeArrowheads="1"/>
              </p:cNvSpPr>
              <p:nvPr/>
            </p:nvSpPr>
            <p:spPr bwMode="auto">
              <a:xfrm>
                <a:off x="2823" y="1344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79950" name="Rectangle 29"/>
              <p:cNvSpPr>
                <a:spLocks noChangeArrowheads="1"/>
              </p:cNvSpPr>
              <p:nvPr/>
            </p:nvSpPr>
            <p:spPr bwMode="auto">
              <a:xfrm>
                <a:off x="2199" y="1344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79951" name="Rectangle 30"/>
              <p:cNvSpPr>
                <a:spLocks noChangeArrowheads="1"/>
              </p:cNvSpPr>
              <p:nvPr/>
            </p:nvSpPr>
            <p:spPr bwMode="auto">
              <a:xfrm>
                <a:off x="1575" y="1344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79952" name="Rectangle 31"/>
              <p:cNvSpPr>
                <a:spLocks noChangeArrowheads="1"/>
              </p:cNvSpPr>
              <p:nvPr/>
            </p:nvSpPr>
            <p:spPr bwMode="auto">
              <a:xfrm>
                <a:off x="1047" y="1344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79953" name="Rectangle 32"/>
              <p:cNvSpPr>
                <a:spLocks noChangeArrowheads="1"/>
              </p:cNvSpPr>
              <p:nvPr/>
            </p:nvSpPr>
            <p:spPr bwMode="auto">
              <a:xfrm>
                <a:off x="1287" y="1728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79954" name="Rectangle 33"/>
              <p:cNvSpPr>
                <a:spLocks noChangeArrowheads="1"/>
              </p:cNvSpPr>
              <p:nvPr/>
            </p:nvSpPr>
            <p:spPr bwMode="auto">
              <a:xfrm>
                <a:off x="4455" y="1728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79955" name="Rectangle 34"/>
              <p:cNvSpPr>
                <a:spLocks noChangeArrowheads="1"/>
              </p:cNvSpPr>
              <p:nvPr/>
            </p:nvSpPr>
            <p:spPr bwMode="auto">
              <a:xfrm>
                <a:off x="3783" y="1728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5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79956" name="Rectangle 35"/>
              <p:cNvSpPr>
                <a:spLocks noChangeArrowheads="1"/>
              </p:cNvSpPr>
              <p:nvPr/>
            </p:nvSpPr>
            <p:spPr bwMode="auto">
              <a:xfrm>
                <a:off x="3159" y="1728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5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79957" name="Rectangle 36"/>
              <p:cNvSpPr>
                <a:spLocks noChangeArrowheads="1"/>
              </p:cNvSpPr>
              <p:nvPr/>
            </p:nvSpPr>
            <p:spPr bwMode="auto">
              <a:xfrm>
                <a:off x="2535" y="1728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5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79958" name="Rectangle 37"/>
              <p:cNvSpPr>
                <a:spLocks noChangeArrowheads="1"/>
              </p:cNvSpPr>
              <p:nvPr/>
            </p:nvSpPr>
            <p:spPr bwMode="auto">
              <a:xfrm>
                <a:off x="1911" y="1728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5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</p:grp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1277938" y="2703513"/>
            <a:ext cx="7280275" cy="2387600"/>
            <a:chOff x="1331" y="2466"/>
            <a:chExt cx="4179" cy="1640"/>
          </a:xfrm>
        </p:grpSpPr>
        <p:sp>
          <p:nvSpPr>
            <p:cNvPr id="79883" name="Line 39"/>
            <p:cNvSpPr>
              <a:spLocks noChangeShapeType="1"/>
            </p:cNvSpPr>
            <p:nvPr/>
          </p:nvSpPr>
          <p:spPr bwMode="auto">
            <a:xfrm flipH="1">
              <a:off x="4342" y="3335"/>
              <a:ext cx="1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884" name="Group 40"/>
            <p:cNvGrpSpPr>
              <a:grpSpLocks/>
            </p:cNvGrpSpPr>
            <p:nvPr/>
          </p:nvGrpSpPr>
          <p:grpSpPr bwMode="auto">
            <a:xfrm>
              <a:off x="1331" y="2466"/>
              <a:ext cx="3900" cy="1640"/>
              <a:chOff x="962" y="2160"/>
              <a:chExt cx="3900" cy="1640"/>
            </a:xfrm>
          </p:grpSpPr>
          <p:sp>
            <p:nvSpPr>
              <p:cNvPr id="79885" name="Line 41"/>
              <p:cNvSpPr>
                <a:spLocks noChangeShapeType="1"/>
              </p:cNvSpPr>
              <p:nvPr/>
            </p:nvSpPr>
            <p:spPr bwMode="auto">
              <a:xfrm>
                <a:off x="3696" y="264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6" name="Line 42"/>
              <p:cNvSpPr>
                <a:spLocks noChangeShapeType="1"/>
              </p:cNvSpPr>
              <p:nvPr/>
            </p:nvSpPr>
            <p:spPr bwMode="auto">
              <a:xfrm>
                <a:off x="3704" y="2648"/>
                <a:ext cx="272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7" name="Line 43"/>
              <p:cNvSpPr>
                <a:spLocks noChangeShapeType="1"/>
              </p:cNvSpPr>
              <p:nvPr/>
            </p:nvSpPr>
            <p:spPr bwMode="auto">
              <a:xfrm>
                <a:off x="3687" y="2822"/>
                <a:ext cx="154" cy="1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8" name="Line 44"/>
              <p:cNvSpPr>
                <a:spLocks noChangeShapeType="1"/>
              </p:cNvSpPr>
              <p:nvPr/>
            </p:nvSpPr>
            <p:spPr bwMode="auto">
              <a:xfrm>
                <a:off x="3840" y="2936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9" name="Line 45"/>
              <p:cNvSpPr>
                <a:spLocks noChangeShapeType="1"/>
              </p:cNvSpPr>
              <p:nvPr/>
            </p:nvSpPr>
            <p:spPr bwMode="auto">
              <a:xfrm>
                <a:off x="3984" y="2840"/>
                <a:ext cx="0" cy="3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0" name="Line 46"/>
              <p:cNvSpPr>
                <a:spLocks noChangeShapeType="1"/>
              </p:cNvSpPr>
              <p:nvPr/>
            </p:nvSpPr>
            <p:spPr bwMode="auto">
              <a:xfrm flipV="1">
                <a:off x="3704" y="3103"/>
                <a:ext cx="146" cy="1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1" name="Line 47"/>
              <p:cNvSpPr>
                <a:spLocks noChangeShapeType="1"/>
              </p:cNvSpPr>
              <p:nvPr/>
            </p:nvSpPr>
            <p:spPr bwMode="auto">
              <a:xfrm>
                <a:off x="3696" y="3224"/>
                <a:ext cx="0" cy="1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2" name="Line 48"/>
              <p:cNvSpPr>
                <a:spLocks noChangeShapeType="1"/>
              </p:cNvSpPr>
              <p:nvPr/>
            </p:nvSpPr>
            <p:spPr bwMode="auto">
              <a:xfrm flipV="1">
                <a:off x="3704" y="3208"/>
                <a:ext cx="272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3" name="Line 49"/>
              <p:cNvSpPr>
                <a:spLocks noChangeShapeType="1"/>
              </p:cNvSpPr>
              <p:nvPr/>
            </p:nvSpPr>
            <p:spPr bwMode="auto">
              <a:xfrm flipH="1">
                <a:off x="4268" y="2932"/>
                <a:ext cx="10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4" name="Rectangle 50"/>
              <p:cNvSpPr>
                <a:spLocks noChangeArrowheads="1"/>
              </p:cNvSpPr>
              <p:nvPr/>
            </p:nvSpPr>
            <p:spPr bwMode="auto">
              <a:xfrm>
                <a:off x="4071" y="3024"/>
                <a:ext cx="24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79895" name="Rectangle 51"/>
              <p:cNvSpPr>
                <a:spLocks noChangeArrowheads="1"/>
              </p:cNvSpPr>
              <p:nvPr/>
            </p:nvSpPr>
            <p:spPr bwMode="auto">
              <a:xfrm>
                <a:off x="4396" y="2756"/>
                <a:ext cx="46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Result</a:t>
                </a:r>
              </a:p>
            </p:txBody>
          </p:sp>
          <p:sp>
            <p:nvSpPr>
              <p:cNvPr id="79896" name="Line 52"/>
              <p:cNvSpPr>
                <a:spLocks noChangeShapeType="1"/>
              </p:cNvSpPr>
              <p:nvPr/>
            </p:nvSpPr>
            <p:spPr bwMode="auto">
              <a:xfrm>
                <a:off x="3840" y="2456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Rectangle 53"/>
              <p:cNvSpPr>
                <a:spLocks noChangeArrowheads="1"/>
              </p:cNvSpPr>
              <p:nvPr/>
            </p:nvSpPr>
            <p:spPr bwMode="auto">
              <a:xfrm>
                <a:off x="3263" y="2217"/>
                <a:ext cx="117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ALUctr: add/sub</a:t>
                </a:r>
              </a:p>
            </p:txBody>
          </p:sp>
          <p:sp>
            <p:nvSpPr>
              <p:cNvPr id="79898" name="Rectangle 54"/>
              <p:cNvSpPr>
                <a:spLocks noChangeArrowheads="1"/>
              </p:cNvSpPr>
              <p:nvPr/>
            </p:nvSpPr>
            <p:spPr bwMode="auto">
              <a:xfrm>
                <a:off x="1197" y="3126"/>
                <a:ext cx="3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Clk</a:t>
                </a:r>
              </a:p>
            </p:txBody>
          </p:sp>
          <p:sp>
            <p:nvSpPr>
              <p:cNvPr id="79899" name="Rectangle 55"/>
              <p:cNvSpPr>
                <a:spLocks noChangeArrowheads="1"/>
              </p:cNvSpPr>
              <p:nvPr/>
            </p:nvSpPr>
            <p:spPr bwMode="auto">
              <a:xfrm>
                <a:off x="962" y="2745"/>
                <a:ext cx="4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busW</a:t>
                </a:r>
              </a:p>
            </p:txBody>
          </p:sp>
          <p:sp>
            <p:nvSpPr>
              <p:cNvPr id="79900" name="Rectangle 56"/>
              <p:cNvSpPr>
                <a:spLocks noChangeArrowheads="1"/>
              </p:cNvSpPr>
              <p:nvPr/>
            </p:nvSpPr>
            <p:spPr bwMode="auto">
              <a:xfrm>
                <a:off x="1634" y="2648"/>
                <a:ext cx="902" cy="7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901" name="Line 57"/>
              <p:cNvSpPr>
                <a:spLocks noChangeShapeType="1"/>
              </p:cNvSpPr>
              <p:nvPr/>
            </p:nvSpPr>
            <p:spPr bwMode="auto">
              <a:xfrm>
                <a:off x="1658" y="3260"/>
                <a:ext cx="158" cy="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2" name="Line 58"/>
              <p:cNvSpPr>
                <a:spLocks noChangeShapeType="1"/>
              </p:cNvSpPr>
              <p:nvPr/>
            </p:nvSpPr>
            <p:spPr bwMode="auto">
              <a:xfrm flipH="1">
                <a:off x="1642" y="3320"/>
                <a:ext cx="190" cy="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3" name="Oval 59"/>
              <p:cNvSpPr>
                <a:spLocks noChangeArrowheads="1"/>
              </p:cNvSpPr>
              <p:nvPr/>
            </p:nvSpPr>
            <p:spPr bwMode="auto">
              <a:xfrm>
                <a:off x="1538" y="3284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904" name="Rectangle 60"/>
              <p:cNvSpPr>
                <a:spLocks noChangeArrowheads="1"/>
              </p:cNvSpPr>
              <p:nvPr/>
            </p:nvSpPr>
            <p:spPr bwMode="auto">
              <a:xfrm>
                <a:off x="1286" y="2217"/>
                <a:ext cx="56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RegWr</a:t>
                </a:r>
              </a:p>
            </p:txBody>
          </p:sp>
          <p:sp>
            <p:nvSpPr>
              <p:cNvPr id="79905" name="Line 61"/>
              <p:cNvSpPr>
                <a:spLocks noChangeShapeType="1"/>
              </p:cNvSpPr>
              <p:nvPr/>
            </p:nvSpPr>
            <p:spPr bwMode="auto">
              <a:xfrm flipH="1">
                <a:off x="1000" y="2976"/>
                <a:ext cx="6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6" name="Line 62"/>
              <p:cNvSpPr>
                <a:spLocks noChangeShapeType="1"/>
              </p:cNvSpPr>
              <p:nvPr/>
            </p:nvSpPr>
            <p:spPr bwMode="auto">
              <a:xfrm flipH="1">
                <a:off x="1292" y="2884"/>
                <a:ext cx="10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7" name="Rectangle 63"/>
              <p:cNvSpPr>
                <a:spLocks noChangeArrowheads="1"/>
              </p:cNvSpPr>
              <p:nvPr/>
            </p:nvSpPr>
            <p:spPr bwMode="auto">
              <a:xfrm>
                <a:off x="1095" y="2976"/>
                <a:ext cx="23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79908" name="Line 64"/>
              <p:cNvSpPr>
                <a:spLocks noChangeShapeType="1"/>
              </p:cNvSpPr>
              <p:nvPr/>
            </p:nvSpPr>
            <p:spPr bwMode="auto">
              <a:xfrm>
                <a:off x="2552" y="2736"/>
                <a:ext cx="11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9" name="Line 65"/>
              <p:cNvSpPr>
                <a:spLocks noChangeShapeType="1"/>
              </p:cNvSpPr>
              <p:nvPr/>
            </p:nvSpPr>
            <p:spPr bwMode="auto">
              <a:xfrm flipH="1">
                <a:off x="3164" y="2644"/>
                <a:ext cx="10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0" name="Rectangle 66"/>
              <p:cNvSpPr>
                <a:spLocks noChangeArrowheads="1"/>
              </p:cNvSpPr>
              <p:nvPr/>
            </p:nvSpPr>
            <p:spPr bwMode="auto">
              <a:xfrm>
                <a:off x="2967" y="2784"/>
                <a:ext cx="23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79911" name="Rectangle 67"/>
              <p:cNvSpPr>
                <a:spLocks noChangeArrowheads="1"/>
              </p:cNvSpPr>
              <p:nvPr/>
            </p:nvSpPr>
            <p:spPr bwMode="auto">
              <a:xfrm>
                <a:off x="2775" y="2511"/>
                <a:ext cx="39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busA</a:t>
                </a:r>
              </a:p>
            </p:txBody>
          </p:sp>
          <p:sp>
            <p:nvSpPr>
              <p:cNvPr id="79912" name="Line 68"/>
              <p:cNvSpPr>
                <a:spLocks noChangeShapeType="1"/>
              </p:cNvSpPr>
              <p:nvPr/>
            </p:nvSpPr>
            <p:spPr bwMode="auto">
              <a:xfrm flipV="1">
                <a:off x="1728" y="2488"/>
                <a:ext cx="0" cy="16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3" name="Line 69"/>
              <p:cNvSpPr>
                <a:spLocks noChangeShapeType="1"/>
              </p:cNvSpPr>
              <p:nvPr/>
            </p:nvSpPr>
            <p:spPr bwMode="auto">
              <a:xfrm>
                <a:off x="2552" y="3312"/>
                <a:ext cx="11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4" name="Line 70"/>
              <p:cNvSpPr>
                <a:spLocks noChangeShapeType="1"/>
              </p:cNvSpPr>
              <p:nvPr/>
            </p:nvSpPr>
            <p:spPr bwMode="auto">
              <a:xfrm flipH="1">
                <a:off x="3164" y="3220"/>
                <a:ext cx="10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5" name="Rectangle 71"/>
              <p:cNvSpPr>
                <a:spLocks noChangeArrowheads="1"/>
              </p:cNvSpPr>
              <p:nvPr/>
            </p:nvSpPr>
            <p:spPr bwMode="auto">
              <a:xfrm>
                <a:off x="2967" y="3311"/>
                <a:ext cx="23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79916" name="Rectangle 72"/>
              <p:cNvSpPr>
                <a:spLocks noChangeArrowheads="1"/>
              </p:cNvSpPr>
              <p:nvPr/>
            </p:nvSpPr>
            <p:spPr bwMode="auto">
              <a:xfrm>
                <a:off x="2782" y="3100"/>
                <a:ext cx="3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busB</a:t>
                </a:r>
              </a:p>
            </p:txBody>
          </p:sp>
          <p:sp>
            <p:nvSpPr>
              <p:cNvPr id="79917" name="Line 73"/>
              <p:cNvSpPr>
                <a:spLocks noChangeShapeType="1"/>
              </p:cNvSpPr>
              <p:nvPr/>
            </p:nvSpPr>
            <p:spPr bwMode="auto">
              <a:xfrm flipH="1">
                <a:off x="1240" y="3321"/>
                <a:ext cx="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8" name="Line 74"/>
              <p:cNvSpPr>
                <a:spLocks noChangeShapeType="1"/>
              </p:cNvSpPr>
              <p:nvPr/>
            </p:nvSpPr>
            <p:spPr bwMode="auto">
              <a:xfrm>
                <a:off x="1920" y="2360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9" name="Line 75"/>
              <p:cNvSpPr>
                <a:spLocks noChangeShapeType="1"/>
              </p:cNvSpPr>
              <p:nvPr/>
            </p:nvSpPr>
            <p:spPr bwMode="auto">
              <a:xfrm flipV="1">
                <a:off x="1876" y="2444"/>
                <a:ext cx="88" cy="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0" name="Rectangle 76"/>
              <p:cNvSpPr>
                <a:spLocks noChangeArrowheads="1"/>
              </p:cNvSpPr>
              <p:nvPr/>
            </p:nvSpPr>
            <p:spPr bwMode="auto">
              <a:xfrm>
                <a:off x="1767" y="2352"/>
                <a:ext cx="17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79921" name="Line 77"/>
              <p:cNvSpPr>
                <a:spLocks noChangeShapeType="1"/>
              </p:cNvSpPr>
              <p:nvPr/>
            </p:nvSpPr>
            <p:spPr bwMode="auto">
              <a:xfrm>
                <a:off x="2160" y="2360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2" name="Line 78"/>
              <p:cNvSpPr>
                <a:spLocks noChangeShapeType="1"/>
              </p:cNvSpPr>
              <p:nvPr/>
            </p:nvSpPr>
            <p:spPr bwMode="auto">
              <a:xfrm flipV="1">
                <a:off x="2116" y="2444"/>
                <a:ext cx="88" cy="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3" name="Rectangle 79"/>
              <p:cNvSpPr>
                <a:spLocks noChangeArrowheads="1"/>
              </p:cNvSpPr>
              <p:nvPr/>
            </p:nvSpPr>
            <p:spPr bwMode="auto">
              <a:xfrm>
                <a:off x="2007" y="2352"/>
                <a:ext cx="1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79924" name="Line 80"/>
              <p:cNvSpPr>
                <a:spLocks noChangeShapeType="1"/>
              </p:cNvSpPr>
              <p:nvPr/>
            </p:nvSpPr>
            <p:spPr bwMode="auto">
              <a:xfrm>
                <a:off x="2448" y="2360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5" name="Line 81"/>
              <p:cNvSpPr>
                <a:spLocks noChangeShapeType="1"/>
              </p:cNvSpPr>
              <p:nvPr/>
            </p:nvSpPr>
            <p:spPr bwMode="auto">
              <a:xfrm flipV="1">
                <a:off x="2404" y="2444"/>
                <a:ext cx="88" cy="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6" name="Rectangle 82"/>
              <p:cNvSpPr>
                <a:spLocks noChangeArrowheads="1"/>
              </p:cNvSpPr>
              <p:nvPr/>
            </p:nvSpPr>
            <p:spPr bwMode="auto">
              <a:xfrm>
                <a:off x="2295" y="2352"/>
                <a:ext cx="1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79927" name="Rectangle 83"/>
              <p:cNvSpPr>
                <a:spLocks noChangeArrowheads="1"/>
              </p:cNvSpPr>
              <p:nvPr/>
            </p:nvSpPr>
            <p:spPr bwMode="auto">
              <a:xfrm>
                <a:off x="1767" y="2640"/>
                <a:ext cx="29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Rw</a:t>
                </a:r>
              </a:p>
            </p:txBody>
          </p:sp>
          <p:sp>
            <p:nvSpPr>
              <p:cNvPr id="79928" name="Rectangle 84"/>
              <p:cNvSpPr>
                <a:spLocks noChangeArrowheads="1"/>
              </p:cNvSpPr>
              <p:nvPr/>
            </p:nvSpPr>
            <p:spPr bwMode="auto">
              <a:xfrm>
                <a:off x="2055" y="2640"/>
                <a:ext cx="26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79929" name="Rectangle 85"/>
              <p:cNvSpPr>
                <a:spLocks noChangeArrowheads="1"/>
              </p:cNvSpPr>
              <p:nvPr/>
            </p:nvSpPr>
            <p:spPr bwMode="auto">
              <a:xfrm>
                <a:off x="2295" y="2640"/>
                <a:ext cx="2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79930" name="Rectangle 86"/>
              <p:cNvSpPr>
                <a:spLocks noChangeArrowheads="1"/>
              </p:cNvSpPr>
              <p:nvPr/>
            </p:nvSpPr>
            <p:spPr bwMode="auto">
              <a:xfrm>
                <a:off x="1767" y="2832"/>
                <a:ext cx="62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zh-CN" altLang="en-US" b="1">
                    <a:latin typeface="Times New Roman" panose="02020603050405020304" pitchFamily="18" charset="0"/>
                  </a:rPr>
                  <a:t>32 32-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bit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Registers</a:t>
                </a:r>
              </a:p>
            </p:txBody>
          </p:sp>
          <p:sp>
            <p:nvSpPr>
              <p:cNvPr id="79931" name="Line 87"/>
              <p:cNvSpPr>
                <a:spLocks noChangeShapeType="1"/>
              </p:cNvSpPr>
              <p:nvPr/>
            </p:nvSpPr>
            <p:spPr bwMode="auto">
              <a:xfrm>
                <a:off x="4656" y="3032"/>
                <a:ext cx="0" cy="7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2" name="Line 88"/>
              <p:cNvSpPr>
                <a:spLocks noChangeShapeType="1"/>
              </p:cNvSpPr>
              <p:nvPr/>
            </p:nvSpPr>
            <p:spPr bwMode="auto">
              <a:xfrm flipH="1">
                <a:off x="1000" y="3792"/>
                <a:ext cx="36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Line 89"/>
              <p:cNvSpPr>
                <a:spLocks noChangeShapeType="1"/>
              </p:cNvSpPr>
              <p:nvPr/>
            </p:nvSpPr>
            <p:spPr bwMode="auto">
              <a:xfrm flipV="1">
                <a:off x="1008" y="2968"/>
                <a:ext cx="0" cy="8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4" name="Rectangle 90"/>
              <p:cNvSpPr>
                <a:spLocks noChangeArrowheads="1"/>
              </p:cNvSpPr>
              <p:nvPr/>
            </p:nvSpPr>
            <p:spPr bwMode="auto">
              <a:xfrm>
                <a:off x="2055" y="2160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rs</a:t>
                </a:r>
              </a:p>
            </p:txBody>
          </p:sp>
          <p:sp>
            <p:nvSpPr>
              <p:cNvPr id="79935" name="Rectangle 91"/>
              <p:cNvSpPr>
                <a:spLocks noChangeArrowheads="1"/>
              </p:cNvSpPr>
              <p:nvPr/>
            </p:nvSpPr>
            <p:spPr bwMode="auto">
              <a:xfrm>
                <a:off x="2343" y="2160"/>
                <a:ext cx="2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rt</a:t>
                </a:r>
              </a:p>
            </p:txBody>
          </p:sp>
          <p:sp>
            <p:nvSpPr>
              <p:cNvPr id="79936" name="Rectangle 92"/>
              <p:cNvSpPr>
                <a:spLocks noChangeArrowheads="1"/>
              </p:cNvSpPr>
              <p:nvPr/>
            </p:nvSpPr>
            <p:spPr bwMode="auto">
              <a:xfrm>
                <a:off x="1815" y="2160"/>
                <a:ext cx="23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rd</a:t>
                </a:r>
              </a:p>
            </p:txBody>
          </p:sp>
          <p:sp>
            <p:nvSpPr>
              <p:cNvPr id="79937" name="Rectangle 93"/>
              <p:cNvSpPr>
                <a:spLocks noChangeArrowheads="1"/>
              </p:cNvSpPr>
              <p:nvPr/>
            </p:nvSpPr>
            <p:spPr bwMode="auto">
              <a:xfrm rot="5400000">
                <a:off x="3691" y="2953"/>
                <a:ext cx="46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ALU</a:t>
                </a:r>
              </a:p>
            </p:txBody>
          </p:sp>
        </p:grpSp>
      </p:grpSp>
      <p:sp>
        <p:nvSpPr>
          <p:cNvPr id="857182" name="Rectangle 94"/>
          <p:cNvSpPr>
            <a:spLocks noChangeArrowheads="1"/>
          </p:cNvSpPr>
          <p:nvPr/>
        </p:nvSpPr>
        <p:spPr bwMode="auto">
          <a:xfrm>
            <a:off x="900113" y="2343150"/>
            <a:ext cx="824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不考虑公共操作，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R-Type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指令执行阶段的数据通路如下：</a:t>
            </a:r>
          </a:p>
        </p:txBody>
      </p:sp>
      <p:sp>
        <p:nvSpPr>
          <p:cNvPr id="857183" name="Rectangle 95"/>
          <p:cNvSpPr>
            <a:spLocks noChangeArrowheads="1"/>
          </p:cNvSpPr>
          <p:nvPr/>
        </p:nvSpPr>
        <p:spPr bwMode="auto">
          <a:xfrm>
            <a:off x="1249363" y="5543550"/>
            <a:ext cx="788828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 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RegWr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指令译码后产生的控制信号</a:t>
            </a:r>
          </a:p>
        </p:txBody>
      </p:sp>
      <p:sp>
        <p:nvSpPr>
          <p:cNvPr id="857184" name="Rectangle 96"/>
          <p:cNvSpPr>
            <a:spLocks noChangeArrowheads="1"/>
          </p:cNvSpPr>
          <p:nvPr/>
        </p:nvSpPr>
        <p:spPr bwMode="auto">
          <a:xfrm>
            <a:off x="1266825" y="5105400"/>
            <a:ext cx="56165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Ra, Rb, Rw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分别对应指令的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rs, rt, rd</a:t>
            </a:r>
            <a:endParaRPr lang="zh-CN" altLang="en-US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57185" name="Rectangle 97"/>
          <p:cNvSpPr>
            <a:spLocks noChangeArrowheads="1"/>
          </p:cNvSpPr>
          <p:nvPr/>
        </p:nvSpPr>
        <p:spPr bwMode="auto">
          <a:xfrm>
            <a:off x="1219200" y="5926138"/>
            <a:ext cx="7656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5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问题：指令“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add    rd, rs, rt”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的控制信号应是什么？</a:t>
            </a:r>
          </a:p>
          <a:p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ALUctr=add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RegWr=1</a:t>
            </a:r>
          </a:p>
        </p:txBody>
      </p:sp>
      <p:sp>
        <p:nvSpPr>
          <p:cNvPr id="98" name="Text Box 40"/>
          <p:cNvSpPr txBox="1">
            <a:spLocks noChangeArrowheads="1"/>
          </p:cNvSpPr>
          <p:nvPr/>
        </p:nvSpPr>
        <p:spPr bwMode="auto">
          <a:xfrm>
            <a:off x="5295900" y="1598613"/>
            <a:ext cx="1939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算术运算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5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5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5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5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57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1" grpId="0" build="p"/>
      <p:bldP spid="857182" grpId="0"/>
      <p:bldP spid="857183" grpId="0"/>
      <p:bldP spid="857184" grpId="0"/>
      <p:bldP spid="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630" y="0"/>
            <a:ext cx="7813675" cy="5982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带立即数的逻辑指令（</a:t>
            </a:r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ori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指令）</a:t>
            </a:r>
          </a:p>
        </p:txBody>
      </p:sp>
      <p:grpSp>
        <p:nvGrpSpPr>
          <p:cNvPr id="81923" name="Group 78"/>
          <p:cNvGrpSpPr>
            <a:grpSpLocks/>
          </p:cNvGrpSpPr>
          <p:nvPr/>
        </p:nvGrpSpPr>
        <p:grpSpPr bwMode="auto">
          <a:xfrm>
            <a:off x="3419475" y="5334000"/>
            <a:ext cx="5816600" cy="946150"/>
            <a:chOff x="2154" y="3360"/>
            <a:chExt cx="3664" cy="596"/>
          </a:xfrm>
        </p:grpSpPr>
        <p:sp>
          <p:nvSpPr>
            <p:cNvPr id="81987" name="Rectangle 4"/>
            <p:cNvSpPr>
              <a:spLocks noChangeArrowheads="1"/>
            </p:cNvSpPr>
            <p:nvPr/>
          </p:nvSpPr>
          <p:spPr bwMode="auto">
            <a:xfrm>
              <a:off x="2217" y="3560"/>
              <a:ext cx="351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81988" name="Group 5"/>
            <p:cNvGrpSpPr>
              <a:grpSpLocks/>
            </p:cNvGrpSpPr>
            <p:nvPr/>
          </p:nvGrpSpPr>
          <p:grpSpPr bwMode="auto">
            <a:xfrm>
              <a:off x="2214" y="3552"/>
              <a:ext cx="609" cy="210"/>
              <a:chOff x="1979" y="3552"/>
              <a:chExt cx="624" cy="210"/>
            </a:xfrm>
          </p:grpSpPr>
          <p:sp>
            <p:nvSpPr>
              <p:cNvPr id="81996" name="Rectangle 6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1997" name="Rectangle 7"/>
              <p:cNvSpPr>
                <a:spLocks noChangeArrowheads="1"/>
              </p:cNvSpPr>
              <p:nvPr/>
            </p:nvSpPr>
            <p:spPr bwMode="auto">
              <a:xfrm>
                <a:off x="2161" y="3552"/>
                <a:ext cx="25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81989" name="Rectangle 8"/>
            <p:cNvSpPr>
              <a:spLocks noChangeArrowheads="1"/>
            </p:cNvSpPr>
            <p:nvPr/>
          </p:nvSpPr>
          <p:spPr bwMode="auto">
            <a:xfrm>
              <a:off x="2830" y="3556"/>
              <a:ext cx="290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1990" name="Rectangle 9"/>
            <p:cNvSpPr>
              <a:spLocks noChangeArrowheads="1"/>
            </p:cNvSpPr>
            <p:nvPr/>
          </p:nvSpPr>
          <p:spPr bwMode="auto">
            <a:xfrm>
              <a:off x="3751" y="3552"/>
              <a:ext cx="89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81991" name="Rectangle 10"/>
            <p:cNvSpPr>
              <a:spLocks noChangeArrowheads="1"/>
            </p:cNvSpPr>
            <p:nvPr/>
          </p:nvSpPr>
          <p:spPr bwMode="auto">
            <a:xfrm>
              <a:off x="5638" y="336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1992" name="Rectangle 11"/>
            <p:cNvSpPr>
              <a:spLocks noChangeArrowheads="1"/>
            </p:cNvSpPr>
            <p:nvPr/>
          </p:nvSpPr>
          <p:spPr bwMode="auto">
            <a:xfrm>
              <a:off x="2638" y="3360"/>
              <a:ext cx="28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154" y="33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81994" name="Rectangle 13"/>
            <p:cNvSpPr>
              <a:spLocks noChangeArrowheads="1"/>
            </p:cNvSpPr>
            <p:nvPr/>
          </p:nvSpPr>
          <p:spPr bwMode="auto">
            <a:xfrm>
              <a:off x="2374" y="3744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95" name="Rectangle 14"/>
            <p:cNvSpPr>
              <a:spLocks noChangeArrowheads="1"/>
            </p:cNvSpPr>
            <p:nvPr/>
          </p:nvSpPr>
          <p:spPr bwMode="auto">
            <a:xfrm>
              <a:off x="4006" y="3744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81924" name="Group 15"/>
          <p:cNvGrpSpPr>
            <a:grpSpLocks/>
          </p:cNvGrpSpPr>
          <p:nvPr/>
        </p:nvGrpSpPr>
        <p:grpSpPr bwMode="auto">
          <a:xfrm>
            <a:off x="3419475" y="1143000"/>
            <a:ext cx="5816600" cy="946150"/>
            <a:chOff x="1918" y="672"/>
            <a:chExt cx="3754" cy="596"/>
          </a:xfrm>
        </p:grpSpPr>
        <p:grpSp>
          <p:nvGrpSpPr>
            <p:cNvPr id="81952" name="Group 16"/>
            <p:cNvGrpSpPr>
              <a:grpSpLocks/>
            </p:cNvGrpSpPr>
            <p:nvPr/>
          </p:nvGrpSpPr>
          <p:grpSpPr bwMode="auto">
            <a:xfrm>
              <a:off x="1918" y="672"/>
              <a:ext cx="3754" cy="404"/>
              <a:chOff x="1918" y="672"/>
              <a:chExt cx="3754" cy="404"/>
            </a:xfrm>
          </p:grpSpPr>
          <p:grpSp>
            <p:nvGrpSpPr>
              <p:cNvPr id="81959" name="Group 17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2"/>
                <a:chOff x="1979" y="864"/>
                <a:chExt cx="3607" cy="212"/>
              </a:xfrm>
            </p:grpSpPr>
            <p:sp>
              <p:nvSpPr>
                <p:cNvPr id="81967" name="Rectangle 18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81968" name="Group 19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2"/>
                  <a:chOff x="1979" y="864"/>
                  <a:chExt cx="3607" cy="212"/>
                </a:xfrm>
              </p:grpSpPr>
              <p:grpSp>
                <p:nvGrpSpPr>
                  <p:cNvPr id="81969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0"/>
                    <a:chOff x="1979" y="864"/>
                    <a:chExt cx="624" cy="210"/>
                  </a:xfrm>
                </p:grpSpPr>
                <p:sp>
                  <p:nvSpPr>
                    <p:cNvPr id="81985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1986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56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8197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2"/>
                    <a:chOff x="2611" y="864"/>
                    <a:chExt cx="580" cy="212"/>
                  </a:xfrm>
                </p:grpSpPr>
                <p:sp>
                  <p:nvSpPr>
                    <p:cNvPr id="8198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1984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9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8197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2"/>
                    <a:chOff x="3199" y="864"/>
                    <a:chExt cx="579" cy="212"/>
                  </a:xfrm>
                </p:grpSpPr>
                <p:sp>
                  <p:nvSpPr>
                    <p:cNvPr id="81981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1982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21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8197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8197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1980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8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8197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2"/>
                    <a:chOff x="4373" y="864"/>
                    <a:chExt cx="580" cy="212"/>
                  </a:xfrm>
                </p:grpSpPr>
                <p:sp>
                  <p:nvSpPr>
                    <p:cNvPr id="81977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197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65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8197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0"/>
                    <a:chOff x="4961" y="864"/>
                    <a:chExt cx="625" cy="210"/>
                  </a:xfrm>
                </p:grpSpPr>
                <p:sp>
                  <p:nvSpPr>
                    <p:cNvPr id="81975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1976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40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81960" name="Rectangle 38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1961" name="Rectangle 39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81962" name="Rectangle 40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81963" name="Rectangle 41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81964" name="Rectangle 42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81965" name="Rectangle 43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81966" name="Rectangle 44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81953" name="Rectangle 45"/>
            <p:cNvSpPr>
              <a:spLocks noChangeArrowheads="1"/>
            </p:cNvSpPr>
            <p:nvPr/>
          </p:nvSpPr>
          <p:spPr bwMode="auto">
            <a:xfrm>
              <a:off x="2143" y="1056"/>
              <a:ext cx="4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54" name="Rectangle 46"/>
            <p:cNvSpPr>
              <a:spLocks noChangeArrowheads="1"/>
            </p:cNvSpPr>
            <p:nvPr/>
          </p:nvSpPr>
          <p:spPr bwMode="auto">
            <a:xfrm>
              <a:off x="5126" y="1056"/>
              <a:ext cx="4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55" name="Rectangle 47"/>
            <p:cNvSpPr>
              <a:spLocks noChangeArrowheads="1"/>
            </p:cNvSpPr>
            <p:nvPr/>
          </p:nvSpPr>
          <p:spPr bwMode="auto">
            <a:xfrm>
              <a:off x="4493" y="1056"/>
              <a:ext cx="4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56" name="Rectangle 48"/>
            <p:cNvSpPr>
              <a:spLocks noChangeArrowheads="1"/>
            </p:cNvSpPr>
            <p:nvPr/>
          </p:nvSpPr>
          <p:spPr bwMode="auto">
            <a:xfrm>
              <a:off x="3906" y="1056"/>
              <a:ext cx="4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57" name="Rectangle 49"/>
            <p:cNvSpPr>
              <a:spLocks noChangeArrowheads="1"/>
            </p:cNvSpPr>
            <p:nvPr/>
          </p:nvSpPr>
          <p:spPr bwMode="auto">
            <a:xfrm>
              <a:off x="3318" y="1056"/>
              <a:ext cx="4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58" name="Rectangle 50"/>
            <p:cNvSpPr>
              <a:spLocks noChangeArrowheads="1"/>
            </p:cNvSpPr>
            <p:nvPr/>
          </p:nvSpPr>
          <p:spPr bwMode="auto">
            <a:xfrm>
              <a:off x="2731" y="1056"/>
              <a:ext cx="4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81925" name="Group 51"/>
          <p:cNvGrpSpPr>
            <a:grpSpLocks/>
          </p:cNvGrpSpPr>
          <p:nvPr/>
        </p:nvGrpSpPr>
        <p:grpSpPr bwMode="auto">
          <a:xfrm>
            <a:off x="3419475" y="2295525"/>
            <a:ext cx="5829300" cy="946150"/>
            <a:chOff x="1918" y="1392"/>
            <a:chExt cx="3752" cy="596"/>
          </a:xfrm>
        </p:grpSpPr>
        <p:sp>
          <p:nvSpPr>
            <p:cNvPr id="81931" name="Rectangle 52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81932" name="Group 53"/>
            <p:cNvGrpSpPr>
              <a:grpSpLocks/>
            </p:cNvGrpSpPr>
            <p:nvPr/>
          </p:nvGrpSpPr>
          <p:grpSpPr bwMode="auto">
            <a:xfrm>
              <a:off x="1979" y="1584"/>
              <a:ext cx="624" cy="210"/>
              <a:chOff x="1979" y="1584"/>
              <a:chExt cx="624" cy="210"/>
            </a:xfrm>
          </p:grpSpPr>
          <p:sp>
            <p:nvSpPr>
              <p:cNvPr id="81950" name="Rectangle 54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1951" name="Rectangle 55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5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81933" name="Group 56"/>
            <p:cNvGrpSpPr>
              <a:grpSpLocks/>
            </p:cNvGrpSpPr>
            <p:nvPr/>
          </p:nvGrpSpPr>
          <p:grpSpPr bwMode="auto">
            <a:xfrm>
              <a:off x="2611" y="1584"/>
              <a:ext cx="580" cy="210"/>
              <a:chOff x="2611" y="1584"/>
              <a:chExt cx="580" cy="210"/>
            </a:xfrm>
          </p:grpSpPr>
          <p:sp>
            <p:nvSpPr>
              <p:cNvPr id="81948" name="Rectangle 57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1949" name="Rectangle 58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2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81934" name="Group 59"/>
            <p:cNvGrpSpPr>
              <a:grpSpLocks/>
            </p:cNvGrpSpPr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81946" name="Rectangle 60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1947" name="Rectangle 61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1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81935" name="Rectangle 62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1936" name="Rectangle 63"/>
            <p:cNvSpPr>
              <a:spLocks noChangeArrowheads="1"/>
            </p:cNvSpPr>
            <p:nvPr/>
          </p:nvSpPr>
          <p:spPr bwMode="auto">
            <a:xfrm>
              <a:off x="4289" y="158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81937" name="Rectangle 64"/>
            <p:cNvSpPr>
              <a:spLocks noChangeArrowheads="1"/>
            </p:cNvSpPr>
            <p:nvPr/>
          </p:nvSpPr>
          <p:spPr bwMode="auto">
            <a:xfrm>
              <a:off x="5488" y="1392"/>
              <a:ext cx="1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1938" name="Rectangle 65"/>
            <p:cNvSpPr>
              <a:spLocks noChangeArrowheads="1"/>
            </p:cNvSpPr>
            <p:nvPr/>
          </p:nvSpPr>
          <p:spPr bwMode="auto">
            <a:xfrm>
              <a:off x="3590" y="1392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81939" name="Rectangle 66"/>
            <p:cNvSpPr>
              <a:spLocks noChangeArrowheads="1"/>
            </p:cNvSpPr>
            <p:nvPr/>
          </p:nvSpPr>
          <p:spPr bwMode="auto">
            <a:xfrm>
              <a:off x="3002" y="1392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81940" name="Rectangle 67"/>
            <p:cNvSpPr>
              <a:spLocks noChangeArrowheads="1"/>
            </p:cNvSpPr>
            <p:nvPr/>
          </p:nvSpPr>
          <p:spPr bwMode="auto">
            <a:xfrm>
              <a:off x="2414" y="1392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81941" name="Rectangle 68"/>
            <p:cNvSpPr>
              <a:spLocks noChangeArrowheads="1"/>
            </p:cNvSpPr>
            <p:nvPr/>
          </p:nvSpPr>
          <p:spPr bwMode="auto">
            <a:xfrm>
              <a:off x="1918" y="1392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81942" name="Rectangle 69"/>
            <p:cNvSpPr>
              <a:spLocks noChangeArrowheads="1"/>
            </p:cNvSpPr>
            <p:nvPr/>
          </p:nvSpPr>
          <p:spPr bwMode="auto">
            <a:xfrm>
              <a:off x="2143" y="1776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43" name="Rectangle 70"/>
            <p:cNvSpPr>
              <a:spLocks noChangeArrowheads="1"/>
            </p:cNvSpPr>
            <p:nvPr/>
          </p:nvSpPr>
          <p:spPr bwMode="auto">
            <a:xfrm>
              <a:off x="4448" y="1776"/>
              <a:ext cx="4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44" name="Rectangle 71"/>
            <p:cNvSpPr>
              <a:spLocks noChangeArrowheads="1"/>
            </p:cNvSpPr>
            <p:nvPr/>
          </p:nvSpPr>
          <p:spPr bwMode="auto">
            <a:xfrm>
              <a:off x="3318" y="1776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1945" name="Rectangle 72"/>
            <p:cNvSpPr>
              <a:spLocks noChangeArrowheads="1"/>
            </p:cNvSpPr>
            <p:nvPr/>
          </p:nvSpPr>
          <p:spPr bwMode="auto">
            <a:xfrm>
              <a:off x="2731" y="1776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1926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423863" y="554038"/>
            <a:ext cx="3643312" cy="5540375"/>
          </a:xfrm>
          <a:noFill/>
        </p:spPr>
        <p:txBody>
          <a:bodyPr lIns="63500" tIns="25400" rIns="63500" bIns="2540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实现目标</a:t>
            </a:r>
            <a:r>
              <a:rPr lang="en-US" altLang="zh-CN" sz="2600" dirty="0">
                <a:solidFill>
                  <a:srgbClr val="FF0000"/>
                </a:solidFill>
              </a:rPr>
              <a:t>(7</a:t>
            </a:r>
            <a:r>
              <a:rPr lang="zh-CN" altLang="en-US" sz="2600" dirty="0">
                <a:solidFill>
                  <a:srgbClr val="FF0000"/>
                </a:solidFill>
              </a:rPr>
              <a:t>条指令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  <a:ea typeface="宋体" panose="02010600030101010101" pitchFamily="2" charset="-122"/>
              </a:rPr>
              <a:t>ADD and Subtract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add </a:t>
            </a: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, rt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sub </a:t>
            </a: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, rt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OR Immediate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ori</a:t>
            </a:r>
            <a:r>
              <a:rPr lang="en-US" altLang="zh-CN" sz="2400" dirty="0">
                <a:ea typeface="宋体" panose="02010600030101010101" pitchFamily="2" charset="-122"/>
              </a:rPr>
              <a:t>  rt,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  <a:ea typeface="宋体" panose="02010600030101010101" pitchFamily="2" charset="-122"/>
              </a:rPr>
              <a:t>LOAD and STORE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lw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 rt, </a:t>
            </a: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, imm16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sw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 rt, </a:t>
            </a: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  <a:ea typeface="宋体" panose="02010600030101010101" pitchFamily="2" charset="-122"/>
              </a:rPr>
              <a:t>BRANCH 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beq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, rt,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  <a:ea typeface="宋体" panose="02010600030101010101" pitchFamily="2" charset="-122"/>
              </a:rPr>
              <a:t>JUMP 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</a:rPr>
              <a:t>j  target</a:t>
            </a:r>
          </a:p>
        </p:txBody>
      </p:sp>
      <p:grpSp>
        <p:nvGrpSpPr>
          <p:cNvPr id="81927" name="Group 79"/>
          <p:cNvGrpSpPr>
            <a:grpSpLocks/>
          </p:cNvGrpSpPr>
          <p:nvPr/>
        </p:nvGrpSpPr>
        <p:grpSpPr bwMode="auto">
          <a:xfrm>
            <a:off x="468313" y="2214563"/>
            <a:ext cx="8675687" cy="1069975"/>
            <a:chOff x="295" y="1705"/>
            <a:chExt cx="5465" cy="674"/>
          </a:xfrm>
        </p:grpSpPr>
        <p:sp>
          <p:nvSpPr>
            <p:cNvPr id="81929" name="Text Box 75"/>
            <p:cNvSpPr txBox="1">
              <a:spLocks noChangeArrowheads="1"/>
            </p:cNvSpPr>
            <p:nvPr/>
          </p:nvSpPr>
          <p:spPr bwMode="auto">
            <a:xfrm>
              <a:off x="295" y="1797"/>
              <a:ext cx="1551" cy="443"/>
            </a:xfrm>
            <a:prstGeom prst="rect">
              <a:avLst/>
            </a:prstGeom>
            <a:solidFill>
              <a:srgbClr val="FF99CC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1930" name="Text Box 76"/>
            <p:cNvSpPr txBox="1">
              <a:spLocks noChangeArrowheads="1"/>
            </p:cNvSpPr>
            <p:nvPr/>
          </p:nvSpPr>
          <p:spPr bwMode="auto">
            <a:xfrm>
              <a:off x="1902" y="1705"/>
              <a:ext cx="3858" cy="674"/>
            </a:xfrm>
            <a:prstGeom prst="rect">
              <a:avLst/>
            </a:prstGeom>
            <a:solidFill>
              <a:srgbClr val="FF99CC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1600" b="1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1600" b="1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1928" name="Text Box 77"/>
          <p:cNvSpPr txBox="1">
            <a:spLocks noChangeArrowheads="1"/>
          </p:cNvSpPr>
          <p:nvPr/>
        </p:nvSpPr>
        <p:spPr bwMode="auto">
          <a:xfrm>
            <a:off x="3635375" y="3860800"/>
            <a:ext cx="5473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2. 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考虑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ori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(I-Type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指令和逻辑运算指令的代表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6363" y="92075"/>
            <a:ext cx="2952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9219" name="Freeform 16"/>
          <p:cNvSpPr>
            <a:spLocks/>
          </p:cNvSpPr>
          <p:nvPr/>
        </p:nvSpPr>
        <p:spPr bwMode="auto">
          <a:xfrm>
            <a:off x="539750" y="74295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19"/>
          <p:cNvSpPr>
            <a:spLocks noChangeArrowheads="1"/>
          </p:cNvSpPr>
          <p:nvPr/>
        </p:nvSpPr>
        <p:spPr bwMode="auto">
          <a:xfrm>
            <a:off x="654050" y="692150"/>
            <a:ext cx="175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重点内容</a:t>
            </a:r>
          </a:p>
        </p:txBody>
      </p:sp>
      <p:sp>
        <p:nvSpPr>
          <p:cNvPr id="9221" name="AutoShape 6"/>
          <p:cNvSpPr>
            <a:spLocks noChangeArrowheads="1"/>
          </p:cNvSpPr>
          <p:nvPr/>
        </p:nvSpPr>
        <p:spPr bwMode="auto">
          <a:xfrm>
            <a:off x="468313" y="1244600"/>
            <a:ext cx="8135937" cy="2684463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400"/>
          </a:p>
        </p:txBody>
      </p:sp>
      <p:sp>
        <p:nvSpPr>
          <p:cNvPr id="9222" name="Rectangle 28"/>
          <p:cNvSpPr>
            <a:spLocks noChangeArrowheads="1"/>
          </p:cNvSpPr>
          <p:nvPr/>
        </p:nvSpPr>
        <p:spPr bwMode="auto">
          <a:xfrm>
            <a:off x="647700" y="1411288"/>
            <a:ext cx="778192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C00000"/>
              </a:buClr>
              <a:buSzPct val="90000"/>
            </a:pPr>
            <a:r>
              <a:rPr kumimoji="1"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第四章  处理器</a:t>
            </a:r>
            <a:endParaRPr kumimoji="1" lang="en-US" altLang="zh-CN" sz="32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4.1 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概述</a:t>
            </a:r>
            <a:endParaRPr kumimoji="1" lang="en-US" altLang="zh-CN" sz="28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4.2 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逻辑设计规则</a:t>
            </a:r>
            <a:endParaRPr kumimoji="1" lang="en-US" altLang="zh-CN" sz="28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4.3 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数据通路的建立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28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23" name="Freeform 22"/>
          <p:cNvSpPr>
            <a:spLocks/>
          </p:cNvSpPr>
          <p:nvPr/>
        </p:nvSpPr>
        <p:spPr bwMode="auto">
          <a:xfrm>
            <a:off x="611188" y="4329113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23"/>
          <p:cNvSpPr>
            <a:spLocks noChangeArrowheads="1"/>
          </p:cNvSpPr>
          <p:nvPr/>
        </p:nvSpPr>
        <p:spPr bwMode="auto">
          <a:xfrm>
            <a:off x="725488" y="42926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基本要求</a:t>
            </a:r>
          </a:p>
        </p:txBody>
      </p:sp>
      <p:sp>
        <p:nvSpPr>
          <p:cNvPr id="9225" name="AutoShape 12"/>
          <p:cNvSpPr>
            <a:spLocks noChangeArrowheads="1"/>
          </p:cNvSpPr>
          <p:nvPr/>
        </p:nvSpPr>
        <p:spPr bwMode="auto">
          <a:xfrm>
            <a:off x="525463" y="4837113"/>
            <a:ext cx="8135937" cy="1184275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400"/>
          </a:p>
        </p:txBody>
      </p:sp>
      <p:sp>
        <p:nvSpPr>
          <p:cNvPr id="9226" name="Rectangle 31"/>
          <p:cNvSpPr>
            <a:spLocks noChangeArrowheads="1"/>
          </p:cNvSpPr>
          <p:nvPr/>
        </p:nvSpPr>
        <p:spPr bwMode="auto">
          <a:xfrm>
            <a:off x="928688" y="4876800"/>
            <a:ext cx="73882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理解处理器数据通路的建立</a:t>
            </a:r>
            <a:endParaRPr kumimoji="1"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掌握单周期数据通路的设计</a:t>
            </a:r>
            <a:endParaRPr kumimoji="1"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7956550" cy="5675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RTL: The OR Immediate Instruction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85938"/>
            <a:ext cx="8191500" cy="2360612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/>
              <a:t>ori	rt, rs, imm16</a:t>
            </a:r>
            <a:r>
              <a:rPr lang="zh-CN" altLang="en-US" sz="2800"/>
              <a:t>：</a:t>
            </a:r>
            <a:endParaRPr lang="en-US" altLang="zh-CN" sz="2800"/>
          </a:p>
          <a:p>
            <a:pPr marL="623888" lvl="1" indent="-265113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M[PC]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>
                <a:solidFill>
                  <a:schemeClr val="tx2"/>
                </a:solidFill>
              </a:rPr>
              <a:t>取指令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>
                <a:solidFill>
                  <a:schemeClr val="tx2"/>
                </a:solidFill>
              </a:rPr>
              <a:t>公共操作，取指部件完成</a:t>
            </a:r>
            <a:r>
              <a:rPr lang="en-US" altLang="zh-CN" sz="2400">
                <a:solidFill>
                  <a:schemeClr val="tx2"/>
                </a:solidFill>
              </a:rPr>
              <a:t>)</a:t>
            </a:r>
          </a:p>
          <a:p>
            <a:pPr marL="623888" lvl="1" indent="-265113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R[rt]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FF0000"/>
                </a:solidFill>
              </a:rPr>
              <a:t> R[rs] or ZeroExt(imm16)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>
                <a:solidFill>
                  <a:schemeClr val="tx2"/>
                </a:solidFill>
              </a:rPr>
              <a:t>立即数</a:t>
            </a:r>
            <a:r>
              <a:rPr lang="zh-CN" altLang="en-US" sz="2400">
                <a:solidFill>
                  <a:srgbClr val="0000FF"/>
                </a:solidFill>
              </a:rPr>
              <a:t>零扩展</a:t>
            </a:r>
            <a:r>
              <a:rPr lang="zh-CN" altLang="en-US" sz="2400">
                <a:solidFill>
                  <a:schemeClr val="tx2"/>
                </a:solidFill>
              </a:rPr>
              <a:t>，并与</a:t>
            </a:r>
            <a:r>
              <a:rPr lang="en-US" altLang="zh-CN" sz="2400">
                <a:solidFill>
                  <a:schemeClr val="tx2"/>
                </a:solidFill>
              </a:rPr>
              <a:t>rs</a:t>
            </a:r>
            <a:r>
              <a:rPr lang="zh-CN" altLang="en-US" sz="2400">
                <a:solidFill>
                  <a:schemeClr val="tx2"/>
                </a:solidFill>
              </a:rPr>
              <a:t>内容做“或”运算</a:t>
            </a:r>
            <a:endParaRPr lang="en-US" altLang="zh-CN" sz="2400">
              <a:solidFill>
                <a:schemeClr val="tx2"/>
              </a:solidFill>
            </a:endParaRPr>
          </a:p>
          <a:p>
            <a:pPr marL="623888" lvl="1" indent="-265113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PC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FF0000"/>
                </a:solidFill>
              </a:rPr>
              <a:t> PC + 4 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>
                <a:solidFill>
                  <a:schemeClr val="tx2"/>
                </a:solidFill>
              </a:rPr>
              <a:t>计算下条地址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>
                <a:solidFill>
                  <a:schemeClr val="tx2"/>
                </a:solidFill>
              </a:rPr>
              <a:t>公共操作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取指部件完成</a:t>
            </a:r>
            <a:r>
              <a:rPr lang="en-US" altLang="zh-CN" sz="2400">
                <a:solidFill>
                  <a:schemeClr val="tx2"/>
                </a:solidFill>
              </a:rPr>
              <a:t>)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1692275" y="642938"/>
            <a:ext cx="6226175" cy="946150"/>
            <a:chOff x="1139" y="506"/>
            <a:chExt cx="3741" cy="596"/>
          </a:xfrm>
        </p:grpSpPr>
        <p:sp>
          <p:nvSpPr>
            <p:cNvPr id="83988" name="Rectangle 5"/>
            <p:cNvSpPr>
              <a:spLocks noChangeArrowheads="1"/>
            </p:cNvSpPr>
            <p:nvPr/>
          </p:nvSpPr>
          <p:spPr bwMode="auto">
            <a:xfrm>
              <a:off x="1204" y="70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83989" name="Group 6"/>
            <p:cNvGrpSpPr>
              <a:grpSpLocks/>
            </p:cNvGrpSpPr>
            <p:nvPr/>
          </p:nvGrpSpPr>
          <p:grpSpPr bwMode="auto">
            <a:xfrm>
              <a:off x="1200" y="698"/>
              <a:ext cx="624" cy="210"/>
              <a:chOff x="1200" y="698"/>
              <a:chExt cx="624" cy="210"/>
            </a:xfrm>
          </p:grpSpPr>
          <p:sp>
            <p:nvSpPr>
              <p:cNvPr id="84007" name="Rectangle 7"/>
              <p:cNvSpPr>
                <a:spLocks noChangeArrowheads="1"/>
              </p:cNvSpPr>
              <p:nvPr/>
            </p:nvSpPr>
            <p:spPr bwMode="auto">
              <a:xfrm>
                <a:off x="1200" y="702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4008" name="Rectangle 8"/>
              <p:cNvSpPr>
                <a:spLocks noChangeArrowheads="1"/>
              </p:cNvSpPr>
              <p:nvPr/>
            </p:nvSpPr>
            <p:spPr bwMode="auto">
              <a:xfrm>
                <a:off x="1382" y="698"/>
                <a:ext cx="23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83990" name="Group 9"/>
            <p:cNvGrpSpPr>
              <a:grpSpLocks/>
            </p:cNvGrpSpPr>
            <p:nvPr/>
          </p:nvGrpSpPr>
          <p:grpSpPr bwMode="auto">
            <a:xfrm>
              <a:off x="1832" y="698"/>
              <a:ext cx="580" cy="210"/>
              <a:chOff x="1832" y="698"/>
              <a:chExt cx="580" cy="210"/>
            </a:xfrm>
          </p:grpSpPr>
          <p:sp>
            <p:nvSpPr>
              <p:cNvPr id="84005" name="Rectangle 10"/>
              <p:cNvSpPr>
                <a:spLocks noChangeArrowheads="1"/>
              </p:cNvSpPr>
              <p:nvPr/>
            </p:nvSpPr>
            <p:spPr bwMode="auto">
              <a:xfrm>
                <a:off x="1832" y="702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4006" name="Rectangle 11"/>
              <p:cNvSpPr>
                <a:spLocks noChangeArrowheads="1"/>
              </p:cNvSpPr>
              <p:nvPr/>
            </p:nvSpPr>
            <p:spPr bwMode="auto">
              <a:xfrm>
                <a:off x="1997" y="698"/>
                <a:ext cx="21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83991" name="Group 12"/>
            <p:cNvGrpSpPr>
              <a:grpSpLocks/>
            </p:cNvGrpSpPr>
            <p:nvPr/>
          </p:nvGrpSpPr>
          <p:grpSpPr bwMode="auto">
            <a:xfrm>
              <a:off x="2420" y="698"/>
              <a:ext cx="579" cy="212"/>
              <a:chOff x="2420" y="698"/>
              <a:chExt cx="579" cy="212"/>
            </a:xfrm>
          </p:grpSpPr>
          <p:sp>
            <p:nvSpPr>
              <p:cNvPr id="84003" name="Rectangle 13"/>
              <p:cNvSpPr>
                <a:spLocks noChangeArrowheads="1"/>
              </p:cNvSpPr>
              <p:nvPr/>
            </p:nvSpPr>
            <p:spPr bwMode="auto">
              <a:xfrm>
                <a:off x="2420" y="702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4004" name="Rectangle 14"/>
              <p:cNvSpPr>
                <a:spLocks noChangeArrowheads="1"/>
              </p:cNvSpPr>
              <p:nvPr/>
            </p:nvSpPr>
            <p:spPr bwMode="auto">
              <a:xfrm>
                <a:off x="2584" y="698"/>
                <a:ext cx="2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83992" name="Rectangle 15"/>
            <p:cNvSpPr>
              <a:spLocks noChangeArrowheads="1"/>
            </p:cNvSpPr>
            <p:nvPr/>
          </p:nvSpPr>
          <p:spPr bwMode="auto">
            <a:xfrm>
              <a:off x="3007" y="702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3993" name="Rectangle 16"/>
            <p:cNvSpPr>
              <a:spLocks noChangeArrowheads="1"/>
            </p:cNvSpPr>
            <p:nvPr/>
          </p:nvSpPr>
          <p:spPr bwMode="auto">
            <a:xfrm>
              <a:off x="3510" y="698"/>
              <a:ext cx="6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83994" name="Rectangle 17"/>
            <p:cNvSpPr>
              <a:spLocks noChangeArrowheads="1"/>
            </p:cNvSpPr>
            <p:nvPr/>
          </p:nvSpPr>
          <p:spPr bwMode="auto">
            <a:xfrm>
              <a:off x="4709" y="506"/>
              <a:ext cx="1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995" name="Rectangle 18"/>
            <p:cNvSpPr>
              <a:spLocks noChangeArrowheads="1"/>
            </p:cNvSpPr>
            <p:nvPr/>
          </p:nvSpPr>
          <p:spPr bwMode="auto">
            <a:xfrm>
              <a:off x="2811" y="506"/>
              <a:ext cx="2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83996" name="Rectangle 19"/>
            <p:cNvSpPr>
              <a:spLocks noChangeArrowheads="1"/>
            </p:cNvSpPr>
            <p:nvPr/>
          </p:nvSpPr>
          <p:spPr bwMode="auto">
            <a:xfrm>
              <a:off x="2223" y="506"/>
              <a:ext cx="2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83997" name="Rectangle 20"/>
            <p:cNvSpPr>
              <a:spLocks noChangeArrowheads="1"/>
            </p:cNvSpPr>
            <p:nvPr/>
          </p:nvSpPr>
          <p:spPr bwMode="auto">
            <a:xfrm>
              <a:off x="1635" y="506"/>
              <a:ext cx="2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83998" name="Rectangle 21"/>
            <p:cNvSpPr>
              <a:spLocks noChangeArrowheads="1"/>
            </p:cNvSpPr>
            <p:nvPr/>
          </p:nvSpPr>
          <p:spPr bwMode="auto">
            <a:xfrm>
              <a:off x="1139" y="506"/>
              <a:ext cx="2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83999" name="Rectangle 22"/>
            <p:cNvSpPr>
              <a:spLocks noChangeArrowheads="1"/>
            </p:cNvSpPr>
            <p:nvPr/>
          </p:nvSpPr>
          <p:spPr bwMode="auto">
            <a:xfrm>
              <a:off x="1364" y="890"/>
              <a:ext cx="3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4000" name="Rectangle 23"/>
            <p:cNvSpPr>
              <a:spLocks noChangeArrowheads="1"/>
            </p:cNvSpPr>
            <p:nvPr/>
          </p:nvSpPr>
          <p:spPr bwMode="auto">
            <a:xfrm>
              <a:off x="3669" y="890"/>
              <a:ext cx="4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4001" name="Rectangle 24"/>
            <p:cNvSpPr>
              <a:spLocks noChangeArrowheads="1"/>
            </p:cNvSpPr>
            <p:nvPr/>
          </p:nvSpPr>
          <p:spPr bwMode="auto">
            <a:xfrm>
              <a:off x="2539" y="890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4002" name="Rectangle 25"/>
            <p:cNvSpPr>
              <a:spLocks noChangeArrowheads="1"/>
            </p:cNvSpPr>
            <p:nvPr/>
          </p:nvSpPr>
          <p:spPr bwMode="auto">
            <a:xfrm>
              <a:off x="1952" y="890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214438" y="4214813"/>
            <a:ext cx="7572375" cy="1357312"/>
            <a:chOff x="-90" y="2526"/>
            <a:chExt cx="5374" cy="855"/>
          </a:xfrm>
        </p:grpSpPr>
        <p:grpSp>
          <p:nvGrpSpPr>
            <p:cNvPr id="83976" name="Group 27"/>
            <p:cNvGrpSpPr>
              <a:grpSpLocks/>
            </p:cNvGrpSpPr>
            <p:nvPr/>
          </p:nvGrpSpPr>
          <p:grpSpPr bwMode="auto">
            <a:xfrm>
              <a:off x="1549" y="2766"/>
              <a:ext cx="3735" cy="615"/>
              <a:chOff x="1091" y="3194"/>
              <a:chExt cx="3735" cy="615"/>
            </a:xfrm>
          </p:grpSpPr>
          <p:sp>
            <p:nvSpPr>
              <p:cNvPr id="83978" name="Rectangle 28"/>
              <p:cNvSpPr>
                <a:spLocks noChangeArrowheads="1"/>
              </p:cNvSpPr>
              <p:nvPr/>
            </p:nvSpPr>
            <p:spPr bwMode="auto">
              <a:xfrm>
                <a:off x="1108" y="3394"/>
                <a:ext cx="3599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3979" name="Rectangle 29"/>
              <p:cNvSpPr>
                <a:spLocks noChangeArrowheads="1"/>
              </p:cNvSpPr>
              <p:nvPr/>
            </p:nvSpPr>
            <p:spPr bwMode="auto">
              <a:xfrm>
                <a:off x="2911" y="3390"/>
                <a:ext cx="180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3980" name="Rectangle 30"/>
              <p:cNvSpPr>
                <a:spLocks noChangeArrowheads="1"/>
              </p:cNvSpPr>
              <p:nvPr/>
            </p:nvSpPr>
            <p:spPr bwMode="auto">
              <a:xfrm>
                <a:off x="3462" y="3372"/>
                <a:ext cx="85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immediate</a:t>
                </a:r>
              </a:p>
            </p:txBody>
          </p:sp>
          <p:sp>
            <p:nvSpPr>
              <p:cNvPr id="83981" name="Rectangle 31"/>
              <p:cNvSpPr>
                <a:spLocks noChangeArrowheads="1"/>
              </p:cNvSpPr>
              <p:nvPr/>
            </p:nvSpPr>
            <p:spPr bwMode="auto">
              <a:xfrm>
                <a:off x="4614" y="319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3982" name="Rectangle 32"/>
              <p:cNvSpPr>
                <a:spLocks noChangeArrowheads="1"/>
              </p:cNvSpPr>
              <p:nvPr/>
            </p:nvSpPr>
            <p:spPr bwMode="auto">
              <a:xfrm>
                <a:off x="2715" y="3194"/>
                <a:ext cx="291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83983" name="Rectangle 33"/>
              <p:cNvSpPr>
                <a:spLocks noChangeArrowheads="1"/>
              </p:cNvSpPr>
              <p:nvPr/>
            </p:nvSpPr>
            <p:spPr bwMode="auto">
              <a:xfrm>
                <a:off x="2895" y="3194"/>
                <a:ext cx="291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83984" name="Rectangle 34"/>
              <p:cNvSpPr>
                <a:spLocks noChangeArrowheads="1"/>
              </p:cNvSpPr>
              <p:nvPr/>
            </p:nvSpPr>
            <p:spPr bwMode="auto">
              <a:xfrm>
                <a:off x="1091" y="3194"/>
                <a:ext cx="291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83985" name="Rectangle 35"/>
              <p:cNvSpPr>
                <a:spLocks noChangeArrowheads="1"/>
              </p:cNvSpPr>
              <p:nvPr/>
            </p:nvSpPr>
            <p:spPr bwMode="auto">
              <a:xfrm>
                <a:off x="3573" y="3578"/>
                <a:ext cx="5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16 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83986" name="Rectangle 36"/>
              <p:cNvSpPr>
                <a:spLocks noChangeArrowheads="1"/>
              </p:cNvSpPr>
              <p:nvPr/>
            </p:nvSpPr>
            <p:spPr bwMode="auto">
              <a:xfrm>
                <a:off x="1819" y="3578"/>
                <a:ext cx="5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16 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83987" name="Rectangle 37"/>
              <p:cNvSpPr>
                <a:spLocks noChangeArrowheads="1"/>
              </p:cNvSpPr>
              <p:nvPr/>
            </p:nvSpPr>
            <p:spPr bwMode="auto">
              <a:xfrm>
                <a:off x="1091" y="3385"/>
                <a:ext cx="184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0 0 0 0 0 0 0 0 0 0 0 0 0 0 0 0</a:t>
                </a:r>
              </a:p>
            </p:txBody>
          </p:sp>
        </p:grpSp>
        <p:sp>
          <p:nvSpPr>
            <p:cNvPr id="83977" name="Rectangle 38"/>
            <p:cNvSpPr>
              <a:spLocks noChangeArrowheads="1"/>
            </p:cNvSpPr>
            <p:nvPr/>
          </p:nvSpPr>
          <p:spPr bwMode="auto">
            <a:xfrm>
              <a:off x="-90" y="2526"/>
              <a:ext cx="26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Arial" panose="020B0604020202020204" pitchFamily="34" charset="0"/>
                </a:rPr>
                <a:t>零扩展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Arial" panose="020B0604020202020204" pitchFamily="34" charset="0"/>
                </a:rPr>
                <a:t>ZeroExt(imm16) 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Arial" panose="020B0604020202020204" pitchFamily="34" charset="0"/>
                </a:rPr>
                <a:t>：</a:t>
              </a:r>
            </a:p>
          </p:txBody>
        </p:sp>
      </p:grpSp>
      <p:sp>
        <p:nvSpPr>
          <p:cNvPr id="861223" name="Text Box 39"/>
          <p:cNvSpPr txBox="1">
            <a:spLocks noChangeArrowheads="1"/>
          </p:cNvSpPr>
          <p:nvPr/>
        </p:nvSpPr>
        <p:spPr bwMode="auto">
          <a:xfrm>
            <a:off x="1149350" y="5495925"/>
            <a:ext cx="7743825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问题：应在前面数据通路上加哪些元件和连线？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需要什么样的控制信号？</a:t>
            </a:r>
          </a:p>
        </p:txBody>
      </p:sp>
      <p:sp>
        <p:nvSpPr>
          <p:cNvPr id="83975" name="Text Box 40"/>
          <p:cNvSpPr txBox="1">
            <a:spLocks noChangeArrowheads="1"/>
          </p:cNvSpPr>
          <p:nvPr/>
        </p:nvSpPr>
        <p:spPr bwMode="auto">
          <a:xfrm>
            <a:off x="3924300" y="1800225"/>
            <a:ext cx="4862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逻辑运算，立即数为逻辑数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320" name="Text Box 88"/>
          <p:cNvSpPr txBox="1">
            <a:spLocks noChangeArrowheads="1"/>
          </p:cNvSpPr>
          <p:nvPr/>
        </p:nvSpPr>
        <p:spPr bwMode="auto">
          <a:xfrm>
            <a:off x="1331913" y="5913438"/>
            <a:ext cx="7808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RegDst=1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RegWr=1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ALUSrc=1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ALUctr=or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3199" y="38100"/>
            <a:ext cx="8029575" cy="52020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带立即数的逻辑指令的数据通路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49275"/>
            <a:ext cx="8532812" cy="896938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</a:rPr>
              <a:t>功能：</a:t>
            </a:r>
            <a:r>
              <a:rPr lang="en-US" altLang="zh-CN" sz="2400">
                <a:ea typeface="宋体" panose="02010600030101010101" pitchFamily="2" charset="-122"/>
              </a:rPr>
              <a:t>R[</a:t>
            </a:r>
            <a:r>
              <a:rPr lang="en-US" altLang="zh-CN" sz="2400">
                <a:solidFill>
                  <a:srgbClr val="A50021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400">
                <a:ea typeface="宋体" panose="02010600030101010101" pitchFamily="2" charset="-122"/>
              </a:rPr>
              <a:t>] </a:t>
            </a:r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ea typeface="宋体" panose="02010600030101010101" pitchFamily="2" charset="-122"/>
              </a:rPr>
              <a:t> R[rs] op ZeroExt[imm16]  </a:t>
            </a:r>
          </a:p>
          <a:p>
            <a:pPr marL="269875" lvl="1" indent="0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20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200">
                <a:ea typeface="宋体" panose="02010600030101010101" pitchFamily="2" charset="-122"/>
              </a:rPr>
              <a:t>ori    rt, rs, imm16</a:t>
            </a:r>
          </a:p>
        </p:txBody>
      </p:sp>
      <p:grpSp>
        <p:nvGrpSpPr>
          <p:cNvPr id="86021" name="Group 4"/>
          <p:cNvGrpSpPr>
            <a:grpSpLocks/>
          </p:cNvGrpSpPr>
          <p:nvPr/>
        </p:nvGrpSpPr>
        <p:grpSpPr bwMode="auto">
          <a:xfrm>
            <a:off x="5683250" y="3533775"/>
            <a:ext cx="455613" cy="1171575"/>
            <a:chOff x="3649" y="2573"/>
            <a:chExt cx="287" cy="738"/>
          </a:xfrm>
        </p:grpSpPr>
        <p:sp>
          <p:nvSpPr>
            <p:cNvPr id="86137" name="Line 5"/>
            <p:cNvSpPr>
              <a:spLocks noChangeShapeType="1"/>
            </p:cNvSpPr>
            <p:nvPr/>
          </p:nvSpPr>
          <p:spPr bwMode="auto">
            <a:xfrm>
              <a:off x="3655" y="2573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38" name="Line 6"/>
            <p:cNvSpPr>
              <a:spLocks noChangeShapeType="1"/>
            </p:cNvSpPr>
            <p:nvPr/>
          </p:nvSpPr>
          <p:spPr bwMode="auto">
            <a:xfrm>
              <a:off x="3656" y="2573"/>
              <a:ext cx="272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39" name="Line 7"/>
            <p:cNvSpPr>
              <a:spLocks noChangeShapeType="1"/>
            </p:cNvSpPr>
            <p:nvPr/>
          </p:nvSpPr>
          <p:spPr bwMode="auto">
            <a:xfrm>
              <a:off x="3649" y="2744"/>
              <a:ext cx="12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40" name="Line 8"/>
            <p:cNvSpPr>
              <a:spLocks noChangeShapeType="1"/>
            </p:cNvSpPr>
            <p:nvPr/>
          </p:nvSpPr>
          <p:spPr bwMode="auto">
            <a:xfrm>
              <a:off x="3792" y="2833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41" name="Line 9"/>
            <p:cNvSpPr>
              <a:spLocks noChangeShapeType="1"/>
            </p:cNvSpPr>
            <p:nvPr/>
          </p:nvSpPr>
          <p:spPr bwMode="auto">
            <a:xfrm>
              <a:off x="3936" y="2730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42" name="Line 10"/>
            <p:cNvSpPr>
              <a:spLocks noChangeShapeType="1"/>
            </p:cNvSpPr>
            <p:nvPr/>
          </p:nvSpPr>
          <p:spPr bwMode="auto">
            <a:xfrm flipV="1">
              <a:off x="3656" y="3016"/>
              <a:ext cx="128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43" name="Line 11"/>
            <p:cNvSpPr>
              <a:spLocks noChangeShapeType="1"/>
            </p:cNvSpPr>
            <p:nvPr/>
          </p:nvSpPr>
          <p:spPr bwMode="auto">
            <a:xfrm>
              <a:off x="3655" y="3135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44" name="Line 12"/>
            <p:cNvSpPr>
              <a:spLocks noChangeShapeType="1"/>
            </p:cNvSpPr>
            <p:nvPr/>
          </p:nvSpPr>
          <p:spPr bwMode="auto">
            <a:xfrm flipV="1">
              <a:off x="3656" y="3098"/>
              <a:ext cx="272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22" name="Line 13"/>
          <p:cNvSpPr>
            <a:spLocks noChangeShapeType="1"/>
          </p:cNvSpPr>
          <p:nvPr/>
        </p:nvSpPr>
        <p:spPr bwMode="auto">
          <a:xfrm flipH="1">
            <a:off x="6126163" y="4097338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Line 14"/>
          <p:cNvSpPr>
            <a:spLocks noChangeShapeType="1"/>
          </p:cNvSpPr>
          <p:nvPr/>
        </p:nvSpPr>
        <p:spPr bwMode="auto">
          <a:xfrm flipH="1">
            <a:off x="6513513" y="402748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Rectangle 15"/>
          <p:cNvSpPr>
            <a:spLocks noChangeArrowheads="1"/>
          </p:cNvSpPr>
          <p:nvPr/>
        </p:nvSpPr>
        <p:spPr bwMode="auto">
          <a:xfrm>
            <a:off x="6500813" y="40973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86025" name="Rectangle 16"/>
          <p:cNvSpPr>
            <a:spLocks noChangeArrowheads="1"/>
          </p:cNvSpPr>
          <p:nvPr/>
        </p:nvSpPr>
        <p:spPr bwMode="auto">
          <a:xfrm>
            <a:off x="6276975" y="3697288"/>
            <a:ext cx="811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Result</a:t>
            </a:r>
          </a:p>
        </p:txBody>
      </p:sp>
      <p:sp>
        <p:nvSpPr>
          <p:cNvPr id="86026" name="Line 17"/>
          <p:cNvSpPr>
            <a:spLocks noChangeShapeType="1"/>
          </p:cNvSpPr>
          <p:nvPr/>
        </p:nvSpPr>
        <p:spPr bwMode="auto">
          <a:xfrm>
            <a:off x="5910263" y="319563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Rectangle 18"/>
          <p:cNvSpPr>
            <a:spLocks noChangeArrowheads="1"/>
          </p:cNvSpPr>
          <p:nvPr/>
        </p:nvSpPr>
        <p:spPr bwMode="auto">
          <a:xfrm>
            <a:off x="5718175" y="2811463"/>
            <a:ext cx="1139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</a:p>
        </p:txBody>
      </p:sp>
      <p:sp>
        <p:nvSpPr>
          <p:cNvPr id="86028" name="Rectangle 19"/>
          <p:cNvSpPr>
            <a:spLocks noChangeArrowheads="1"/>
          </p:cNvSpPr>
          <p:nvPr/>
        </p:nvSpPr>
        <p:spPr bwMode="auto">
          <a:xfrm>
            <a:off x="1619250" y="4214813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</p:txBody>
      </p:sp>
      <p:sp>
        <p:nvSpPr>
          <p:cNvPr id="86029" name="Rectangle 20"/>
          <p:cNvSpPr>
            <a:spLocks noChangeArrowheads="1"/>
          </p:cNvSpPr>
          <p:nvPr/>
        </p:nvSpPr>
        <p:spPr bwMode="auto">
          <a:xfrm>
            <a:off x="1363663" y="3640138"/>
            <a:ext cx="760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busW</a:t>
            </a:r>
          </a:p>
        </p:txBody>
      </p:sp>
      <p:sp>
        <p:nvSpPr>
          <p:cNvPr id="86030" name="Rectangle 21"/>
          <p:cNvSpPr>
            <a:spLocks noChangeArrowheads="1"/>
          </p:cNvSpPr>
          <p:nvPr/>
        </p:nvSpPr>
        <p:spPr bwMode="auto">
          <a:xfrm>
            <a:off x="2408238" y="3500438"/>
            <a:ext cx="14573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6031" name="Line 22"/>
          <p:cNvSpPr>
            <a:spLocks noChangeShapeType="1"/>
          </p:cNvSpPr>
          <p:nvPr/>
        </p:nvSpPr>
        <p:spPr bwMode="auto">
          <a:xfrm>
            <a:off x="2435225" y="4483100"/>
            <a:ext cx="125413" cy="82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Line 23"/>
          <p:cNvSpPr>
            <a:spLocks noChangeShapeType="1"/>
          </p:cNvSpPr>
          <p:nvPr/>
        </p:nvSpPr>
        <p:spPr bwMode="auto">
          <a:xfrm flipH="1">
            <a:off x="2420938" y="4573588"/>
            <a:ext cx="153987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3" name="Oval 24"/>
          <p:cNvSpPr>
            <a:spLocks noChangeArrowheads="1"/>
          </p:cNvSpPr>
          <p:nvPr/>
        </p:nvSpPr>
        <p:spPr bwMode="auto">
          <a:xfrm>
            <a:off x="2255838" y="45100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6034" name="Rectangle 25"/>
          <p:cNvSpPr>
            <a:spLocks noChangeArrowheads="1"/>
          </p:cNvSpPr>
          <p:nvPr/>
        </p:nvSpPr>
        <p:spPr bwMode="auto">
          <a:xfrm>
            <a:off x="1857375" y="2922588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RegWr</a:t>
            </a:r>
          </a:p>
        </p:txBody>
      </p:sp>
      <p:sp>
        <p:nvSpPr>
          <p:cNvPr id="86035" name="Line 26"/>
          <p:cNvSpPr>
            <a:spLocks noChangeShapeType="1"/>
          </p:cNvSpPr>
          <p:nvPr/>
        </p:nvSpPr>
        <p:spPr bwMode="auto">
          <a:xfrm flipH="1">
            <a:off x="1401763" y="402113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6" name="Line 27"/>
          <p:cNvSpPr>
            <a:spLocks noChangeShapeType="1"/>
          </p:cNvSpPr>
          <p:nvPr/>
        </p:nvSpPr>
        <p:spPr bwMode="auto">
          <a:xfrm flipH="1">
            <a:off x="1941513" y="395128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7" name="Rectangle 28"/>
          <p:cNvSpPr>
            <a:spLocks noChangeArrowheads="1"/>
          </p:cNvSpPr>
          <p:nvPr/>
        </p:nvSpPr>
        <p:spPr bwMode="auto">
          <a:xfrm>
            <a:off x="1892300" y="40147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86038" name="Line 29"/>
          <p:cNvSpPr>
            <a:spLocks noChangeShapeType="1"/>
          </p:cNvSpPr>
          <p:nvPr/>
        </p:nvSpPr>
        <p:spPr bwMode="auto">
          <a:xfrm>
            <a:off x="3889375" y="3640138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9" name="Line 30"/>
          <p:cNvSpPr>
            <a:spLocks noChangeShapeType="1"/>
          </p:cNvSpPr>
          <p:nvPr/>
        </p:nvSpPr>
        <p:spPr bwMode="auto">
          <a:xfrm flipH="1">
            <a:off x="4837113" y="357028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0" name="Rectangle 31"/>
          <p:cNvSpPr>
            <a:spLocks noChangeArrowheads="1"/>
          </p:cNvSpPr>
          <p:nvPr/>
        </p:nvSpPr>
        <p:spPr bwMode="auto">
          <a:xfrm>
            <a:off x="4819650" y="35877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86041" name="Rectangle 32"/>
          <p:cNvSpPr>
            <a:spLocks noChangeArrowheads="1"/>
          </p:cNvSpPr>
          <p:nvPr/>
        </p:nvSpPr>
        <p:spPr bwMode="auto">
          <a:xfrm>
            <a:off x="3875088" y="3278188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busA</a:t>
            </a:r>
          </a:p>
        </p:txBody>
      </p:sp>
      <p:sp>
        <p:nvSpPr>
          <p:cNvPr id="86042" name="Line 33"/>
          <p:cNvSpPr>
            <a:spLocks noChangeShapeType="1"/>
          </p:cNvSpPr>
          <p:nvPr/>
        </p:nvSpPr>
        <p:spPr bwMode="auto">
          <a:xfrm flipV="1">
            <a:off x="2557463" y="3246438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3" name="Line 34"/>
          <p:cNvSpPr>
            <a:spLocks noChangeShapeType="1"/>
          </p:cNvSpPr>
          <p:nvPr/>
        </p:nvSpPr>
        <p:spPr bwMode="auto">
          <a:xfrm>
            <a:off x="3865563" y="45545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4" name="Line 35"/>
          <p:cNvSpPr>
            <a:spLocks noChangeShapeType="1"/>
          </p:cNvSpPr>
          <p:nvPr/>
        </p:nvSpPr>
        <p:spPr bwMode="auto">
          <a:xfrm flipH="1">
            <a:off x="4379913" y="448468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5" name="Rectangle 36"/>
          <p:cNvSpPr>
            <a:spLocks noChangeArrowheads="1"/>
          </p:cNvSpPr>
          <p:nvPr/>
        </p:nvSpPr>
        <p:spPr bwMode="auto">
          <a:xfrm>
            <a:off x="4340225" y="455453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86046" name="Rectangle 37"/>
          <p:cNvSpPr>
            <a:spLocks noChangeArrowheads="1"/>
          </p:cNvSpPr>
          <p:nvPr/>
        </p:nvSpPr>
        <p:spPr bwMode="auto">
          <a:xfrm>
            <a:off x="3876675" y="4162425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busB</a:t>
            </a:r>
          </a:p>
        </p:txBody>
      </p:sp>
      <p:sp>
        <p:nvSpPr>
          <p:cNvPr id="86047" name="Line 38"/>
          <p:cNvSpPr>
            <a:spLocks noChangeShapeType="1"/>
          </p:cNvSpPr>
          <p:nvPr/>
        </p:nvSpPr>
        <p:spPr bwMode="auto">
          <a:xfrm flipH="1">
            <a:off x="1782763" y="455453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8" name="Line 39"/>
          <p:cNvSpPr>
            <a:spLocks noChangeShapeType="1"/>
          </p:cNvSpPr>
          <p:nvPr/>
        </p:nvSpPr>
        <p:spPr bwMode="auto">
          <a:xfrm>
            <a:off x="2862263" y="2890838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9" name="Line 40"/>
          <p:cNvSpPr>
            <a:spLocks noChangeShapeType="1"/>
          </p:cNvSpPr>
          <p:nvPr/>
        </p:nvSpPr>
        <p:spPr bwMode="auto">
          <a:xfrm flipV="1">
            <a:off x="2792413" y="3176588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0" name="Rectangle 41"/>
          <p:cNvSpPr>
            <a:spLocks noChangeArrowheads="1"/>
          </p:cNvSpPr>
          <p:nvPr/>
        </p:nvSpPr>
        <p:spPr bwMode="auto">
          <a:xfrm>
            <a:off x="2619375" y="3030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86051" name="Line 42"/>
          <p:cNvSpPr>
            <a:spLocks noChangeShapeType="1"/>
          </p:cNvSpPr>
          <p:nvPr/>
        </p:nvSpPr>
        <p:spPr bwMode="auto">
          <a:xfrm>
            <a:off x="3278188" y="30543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2" name="Line 43"/>
          <p:cNvSpPr>
            <a:spLocks noChangeShapeType="1"/>
          </p:cNvSpPr>
          <p:nvPr/>
        </p:nvSpPr>
        <p:spPr bwMode="auto">
          <a:xfrm flipV="1">
            <a:off x="3208338" y="3176588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3" name="Rectangle 44"/>
          <p:cNvSpPr>
            <a:spLocks noChangeArrowheads="1"/>
          </p:cNvSpPr>
          <p:nvPr/>
        </p:nvSpPr>
        <p:spPr bwMode="auto">
          <a:xfrm>
            <a:off x="3030538" y="303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86054" name="Line 45"/>
          <p:cNvSpPr>
            <a:spLocks noChangeShapeType="1"/>
          </p:cNvSpPr>
          <p:nvPr/>
        </p:nvSpPr>
        <p:spPr bwMode="auto">
          <a:xfrm>
            <a:off x="3676650" y="30543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5" name="Line 46"/>
          <p:cNvSpPr>
            <a:spLocks noChangeShapeType="1"/>
          </p:cNvSpPr>
          <p:nvPr/>
        </p:nvSpPr>
        <p:spPr bwMode="auto">
          <a:xfrm flipV="1">
            <a:off x="3606800" y="3176588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6" name="Rectangle 47"/>
          <p:cNvSpPr>
            <a:spLocks noChangeArrowheads="1"/>
          </p:cNvSpPr>
          <p:nvPr/>
        </p:nvSpPr>
        <p:spPr bwMode="auto">
          <a:xfrm>
            <a:off x="3433763" y="3030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86057" name="Rectangle 48"/>
          <p:cNvSpPr>
            <a:spLocks noChangeArrowheads="1"/>
          </p:cNvSpPr>
          <p:nvPr/>
        </p:nvSpPr>
        <p:spPr bwMode="auto">
          <a:xfrm>
            <a:off x="2619375" y="3487738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Rw</a:t>
            </a:r>
          </a:p>
        </p:txBody>
      </p:sp>
      <p:sp>
        <p:nvSpPr>
          <p:cNvPr id="86058" name="Rectangle 49"/>
          <p:cNvSpPr>
            <a:spLocks noChangeArrowheads="1"/>
          </p:cNvSpPr>
          <p:nvPr/>
        </p:nvSpPr>
        <p:spPr bwMode="auto">
          <a:xfrm>
            <a:off x="3076575" y="3487738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Ra</a:t>
            </a:r>
          </a:p>
        </p:txBody>
      </p:sp>
      <p:sp>
        <p:nvSpPr>
          <p:cNvPr id="86059" name="Rectangle 50"/>
          <p:cNvSpPr>
            <a:spLocks noChangeArrowheads="1"/>
          </p:cNvSpPr>
          <p:nvPr/>
        </p:nvSpPr>
        <p:spPr bwMode="auto">
          <a:xfrm>
            <a:off x="3457575" y="3487738"/>
            <a:ext cx="477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Rb</a:t>
            </a:r>
          </a:p>
        </p:txBody>
      </p:sp>
      <p:sp>
        <p:nvSpPr>
          <p:cNvPr id="86060" name="Rectangle 51"/>
          <p:cNvSpPr>
            <a:spLocks noChangeArrowheads="1"/>
          </p:cNvSpPr>
          <p:nvPr/>
        </p:nvSpPr>
        <p:spPr bwMode="auto">
          <a:xfrm>
            <a:off x="2619375" y="3792538"/>
            <a:ext cx="1093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 32-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bit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Registers</a:t>
            </a:r>
          </a:p>
        </p:txBody>
      </p:sp>
      <p:sp>
        <p:nvSpPr>
          <p:cNvPr id="86061" name="Line 52"/>
          <p:cNvSpPr>
            <a:spLocks noChangeShapeType="1"/>
          </p:cNvSpPr>
          <p:nvPr/>
        </p:nvSpPr>
        <p:spPr bwMode="auto">
          <a:xfrm flipH="1">
            <a:off x="1401763" y="5827713"/>
            <a:ext cx="574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62" name="Line 53"/>
          <p:cNvSpPr>
            <a:spLocks noChangeShapeType="1"/>
          </p:cNvSpPr>
          <p:nvPr/>
        </p:nvSpPr>
        <p:spPr bwMode="auto">
          <a:xfrm flipV="1">
            <a:off x="1414463" y="3995738"/>
            <a:ext cx="0" cy="185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63" name="Rectangle 54"/>
          <p:cNvSpPr>
            <a:spLocks noChangeArrowheads="1"/>
          </p:cNvSpPr>
          <p:nvPr/>
        </p:nvSpPr>
        <p:spPr bwMode="auto">
          <a:xfrm>
            <a:off x="3228975" y="2801938"/>
            <a:ext cx="439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Rs</a:t>
            </a:r>
          </a:p>
        </p:txBody>
      </p:sp>
      <p:sp>
        <p:nvSpPr>
          <p:cNvPr id="86064" name="Line 56"/>
          <p:cNvSpPr>
            <a:spLocks noChangeShapeType="1"/>
          </p:cNvSpPr>
          <p:nvPr/>
        </p:nvSpPr>
        <p:spPr bwMode="auto">
          <a:xfrm>
            <a:off x="5184775" y="455453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65" name="Line 57"/>
          <p:cNvSpPr>
            <a:spLocks noChangeShapeType="1"/>
          </p:cNvSpPr>
          <p:nvPr/>
        </p:nvSpPr>
        <p:spPr bwMode="auto">
          <a:xfrm>
            <a:off x="7129463" y="4110038"/>
            <a:ext cx="0" cy="172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66" name="Rectangle 58"/>
          <p:cNvSpPr>
            <a:spLocks noChangeArrowheads="1"/>
          </p:cNvSpPr>
          <p:nvPr/>
        </p:nvSpPr>
        <p:spPr bwMode="auto">
          <a:xfrm rot="5400000">
            <a:off x="5691188" y="3906838"/>
            <a:ext cx="671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ALU</a:t>
            </a:r>
          </a:p>
        </p:txBody>
      </p:sp>
      <p:grpSp>
        <p:nvGrpSpPr>
          <p:cNvPr id="86067" name="Group 129"/>
          <p:cNvGrpSpPr>
            <a:grpSpLocks/>
          </p:cNvGrpSpPr>
          <p:nvPr/>
        </p:nvGrpSpPr>
        <p:grpSpPr bwMode="auto">
          <a:xfrm>
            <a:off x="2905125" y="1401763"/>
            <a:ext cx="5908675" cy="874712"/>
            <a:chOff x="1944" y="1021"/>
            <a:chExt cx="3722" cy="551"/>
          </a:xfrm>
        </p:grpSpPr>
        <p:sp>
          <p:nvSpPr>
            <p:cNvPr id="86116" name="Rectangle 59"/>
            <p:cNvSpPr>
              <a:spLocks noChangeArrowheads="1"/>
            </p:cNvSpPr>
            <p:nvPr/>
          </p:nvSpPr>
          <p:spPr bwMode="auto">
            <a:xfrm>
              <a:off x="2009" y="1221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86117" name="Group 60"/>
            <p:cNvGrpSpPr>
              <a:grpSpLocks/>
            </p:cNvGrpSpPr>
            <p:nvPr/>
          </p:nvGrpSpPr>
          <p:grpSpPr bwMode="auto">
            <a:xfrm>
              <a:off x="2005" y="1206"/>
              <a:ext cx="624" cy="212"/>
              <a:chOff x="1200" y="1027"/>
              <a:chExt cx="624" cy="212"/>
            </a:xfrm>
          </p:grpSpPr>
          <p:sp>
            <p:nvSpPr>
              <p:cNvPr id="86135" name="Rectangle 61"/>
              <p:cNvSpPr>
                <a:spLocks noChangeArrowheads="1"/>
              </p:cNvSpPr>
              <p:nvPr/>
            </p:nvSpPr>
            <p:spPr bwMode="auto">
              <a:xfrm>
                <a:off x="1200" y="103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6136" name="Rectangle 62"/>
              <p:cNvSpPr>
                <a:spLocks noChangeArrowheads="1"/>
              </p:cNvSpPr>
              <p:nvPr/>
            </p:nvSpPr>
            <p:spPr bwMode="auto">
              <a:xfrm>
                <a:off x="1382" y="1027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86118" name="Group 63"/>
            <p:cNvGrpSpPr>
              <a:grpSpLocks/>
            </p:cNvGrpSpPr>
            <p:nvPr/>
          </p:nvGrpSpPr>
          <p:grpSpPr bwMode="auto">
            <a:xfrm>
              <a:off x="2637" y="1213"/>
              <a:ext cx="580" cy="212"/>
              <a:chOff x="1832" y="1034"/>
              <a:chExt cx="580" cy="212"/>
            </a:xfrm>
          </p:grpSpPr>
          <p:sp>
            <p:nvSpPr>
              <p:cNvPr id="86133" name="Rectangle 64"/>
              <p:cNvSpPr>
                <a:spLocks noChangeArrowheads="1"/>
              </p:cNvSpPr>
              <p:nvPr/>
            </p:nvSpPr>
            <p:spPr bwMode="auto">
              <a:xfrm>
                <a:off x="1832" y="103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6134" name="Rectangle 65"/>
              <p:cNvSpPr>
                <a:spLocks noChangeArrowheads="1"/>
              </p:cNvSpPr>
              <p:nvPr/>
            </p:nvSpPr>
            <p:spPr bwMode="auto">
              <a:xfrm>
                <a:off x="1997" y="1034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86119" name="Group 66"/>
            <p:cNvGrpSpPr>
              <a:grpSpLocks/>
            </p:cNvGrpSpPr>
            <p:nvPr/>
          </p:nvGrpSpPr>
          <p:grpSpPr bwMode="auto">
            <a:xfrm>
              <a:off x="3225" y="1213"/>
              <a:ext cx="579" cy="212"/>
              <a:chOff x="2420" y="1034"/>
              <a:chExt cx="579" cy="212"/>
            </a:xfrm>
          </p:grpSpPr>
          <p:sp>
            <p:nvSpPr>
              <p:cNvPr id="86131" name="Rectangle 67"/>
              <p:cNvSpPr>
                <a:spLocks noChangeArrowheads="1"/>
              </p:cNvSpPr>
              <p:nvPr/>
            </p:nvSpPr>
            <p:spPr bwMode="auto">
              <a:xfrm>
                <a:off x="2420" y="103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6132" name="Rectangle 68"/>
              <p:cNvSpPr>
                <a:spLocks noChangeArrowheads="1"/>
              </p:cNvSpPr>
              <p:nvPr/>
            </p:nvSpPr>
            <p:spPr bwMode="auto">
              <a:xfrm>
                <a:off x="2584" y="103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86120" name="Rectangle 69"/>
            <p:cNvSpPr>
              <a:spLocks noChangeArrowheads="1"/>
            </p:cNvSpPr>
            <p:nvPr/>
          </p:nvSpPr>
          <p:spPr bwMode="auto">
            <a:xfrm>
              <a:off x="3812" y="1217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6121" name="Rectangle 70"/>
            <p:cNvSpPr>
              <a:spLocks noChangeArrowheads="1"/>
            </p:cNvSpPr>
            <p:nvPr/>
          </p:nvSpPr>
          <p:spPr bwMode="auto">
            <a:xfrm>
              <a:off x="4315" y="1213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86122" name="Rectangle 71"/>
            <p:cNvSpPr>
              <a:spLocks noChangeArrowheads="1"/>
            </p:cNvSpPr>
            <p:nvPr/>
          </p:nvSpPr>
          <p:spPr bwMode="auto">
            <a:xfrm>
              <a:off x="5486" y="102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6123" name="Rectangle 72"/>
            <p:cNvSpPr>
              <a:spLocks noChangeArrowheads="1"/>
            </p:cNvSpPr>
            <p:nvPr/>
          </p:nvSpPr>
          <p:spPr bwMode="auto">
            <a:xfrm>
              <a:off x="3616" y="102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86124" name="Rectangle 73"/>
            <p:cNvSpPr>
              <a:spLocks noChangeArrowheads="1"/>
            </p:cNvSpPr>
            <p:nvPr/>
          </p:nvSpPr>
          <p:spPr bwMode="auto">
            <a:xfrm>
              <a:off x="3028" y="102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86125" name="Rectangle 74"/>
            <p:cNvSpPr>
              <a:spLocks noChangeArrowheads="1"/>
            </p:cNvSpPr>
            <p:nvPr/>
          </p:nvSpPr>
          <p:spPr bwMode="auto">
            <a:xfrm>
              <a:off x="2440" y="102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86126" name="Rectangle 75"/>
            <p:cNvSpPr>
              <a:spLocks noChangeArrowheads="1"/>
            </p:cNvSpPr>
            <p:nvPr/>
          </p:nvSpPr>
          <p:spPr bwMode="auto">
            <a:xfrm>
              <a:off x="1944" y="102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86127" name="Rectangle 76"/>
            <p:cNvSpPr>
              <a:spLocks noChangeArrowheads="1"/>
            </p:cNvSpPr>
            <p:nvPr/>
          </p:nvSpPr>
          <p:spPr bwMode="auto">
            <a:xfrm>
              <a:off x="2169" y="1360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6128" name="Rectangle 77"/>
            <p:cNvSpPr>
              <a:spLocks noChangeArrowheads="1"/>
            </p:cNvSpPr>
            <p:nvPr/>
          </p:nvSpPr>
          <p:spPr bwMode="auto">
            <a:xfrm>
              <a:off x="4474" y="1360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6129" name="Rectangle 78"/>
            <p:cNvSpPr>
              <a:spLocks noChangeArrowheads="1"/>
            </p:cNvSpPr>
            <p:nvPr/>
          </p:nvSpPr>
          <p:spPr bwMode="auto">
            <a:xfrm>
              <a:off x="3344" y="1360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6130" name="Rectangle 79"/>
            <p:cNvSpPr>
              <a:spLocks noChangeArrowheads="1"/>
            </p:cNvSpPr>
            <p:nvPr/>
          </p:nvSpPr>
          <p:spPr bwMode="auto">
            <a:xfrm>
              <a:off x="2757" y="1360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6068" name="Text Box 80"/>
          <p:cNvSpPr txBox="1">
            <a:spLocks noChangeArrowheads="1"/>
          </p:cNvSpPr>
          <p:nvPr/>
        </p:nvSpPr>
        <p:spPr bwMode="auto">
          <a:xfrm>
            <a:off x="5457825" y="2501900"/>
            <a:ext cx="250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6069" name="Text Box 82"/>
          <p:cNvSpPr txBox="1">
            <a:spLocks noChangeArrowheads="1"/>
          </p:cNvSpPr>
          <p:nvPr/>
        </p:nvSpPr>
        <p:spPr bwMode="auto">
          <a:xfrm>
            <a:off x="5183188" y="4811713"/>
            <a:ext cx="19431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R-Type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的操作数来自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busB</a:t>
            </a:r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3362325" y="2327275"/>
            <a:ext cx="5783263" cy="1993900"/>
            <a:chOff x="2269" y="1680"/>
            <a:chExt cx="2578" cy="1256"/>
          </a:xfrm>
        </p:grpSpPr>
        <p:sp>
          <p:nvSpPr>
            <p:cNvPr id="86113" name="Text Box 84"/>
            <p:cNvSpPr txBox="1">
              <a:spLocks noChangeArrowheads="1"/>
            </p:cNvSpPr>
            <p:nvPr/>
          </p:nvSpPr>
          <p:spPr bwMode="auto">
            <a:xfrm>
              <a:off x="3324" y="1680"/>
              <a:ext cx="152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应加蓝色部分，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为什么？</a:t>
              </a:r>
            </a:p>
          </p:txBody>
        </p:sp>
        <p:sp>
          <p:nvSpPr>
            <p:cNvPr id="86114" name="Line 85"/>
            <p:cNvSpPr>
              <a:spLocks noChangeShapeType="1"/>
            </p:cNvSpPr>
            <p:nvPr/>
          </p:nvSpPr>
          <p:spPr bwMode="auto">
            <a:xfrm flipH="1">
              <a:off x="2269" y="1820"/>
              <a:ext cx="1081" cy="12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15" name="Line 86"/>
            <p:cNvSpPr>
              <a:spLocks noChangeShapeType="1"/>
            </p:cNvSpPr>
            <p:nvPr/>
          </p:nvSpPr>
          <p:spPr bwMode="auto">
            <a:xfrm flipH="1">
              <a:off x="3011" y="1875"/>
              <a:ext cx="339" cy="106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3319" name="Text Box 87"/>
          <p:cNvSpPr txBox="1">
            <a:spLocks noChangeArrowheads="1"/>
          </p:cNvSpPr>
          <p:nvPr/>
        </p:nvSpPr>
        <p:spPr bwMode="auto">
          <a:xfrm>
            <a:off x="1285875" y="6388100"/>
            <a:ext cx="757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RegDst=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？；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RegWr=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？；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ALUctr=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？；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ALUSrc=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</a:t>
            </a:r>
          </a:p>
        </p:txBody>
      </p: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2000250" y="4246563"/>
            <a:ext cx="4021138" cy="1644650"/>
            <a:chOff x="1329" y="2760"/>
            <a:chExt cx="2533" cy="1036"/>
          </a:xfrm>
        </p:grpSpPr>
        <p:grpSp>
          <p:nvGrpSpPr>
            <p:cNvPr id="86090" name="Group 106"/>
            <p:cNvGrpSpPr>
              <a:grpSpLocks/>
            </p:cNvGrpSpPr>
            <p:nvPr/>
          </p:nvGrpSpPr>
          <p:grpSpPr bwMode="auto">
            <a:xfrm>
              <a:off x="1329" y="2760"/>
              <a:ext cx="2533" cy="1036"/>
              <a:chOff x="1329" y="3039"/>
              <a:chExt cx="2533" cy="1036"/>
            </a:xfrm>
          </p:grpSpPr>
          <p:grpSp>
            <p:nvGrpSpPr>
              <p:cNvPr id="86094" name="Group 107"/>
              <p:cNvGrpSpPr>
                <a:grpSpLocks/>
              </p:cNvGrpSpPr>
              <p:nvPr/>
            </p:nvGrpSpPr>
            <p:grpSpPr bwMode="auto">
              <a:xfrm>
                <a:off x="1329" y="3039"/>
                <a:ext cx="2001" cy="973"/>
                <a:chOff x="1329" y="3039"/>
                <a:chExt cx="2001" cy="973"/>
              </a:xfrm>
            </p:grpSpPr>
            <p:sp>
              <p:nvSpPr>
                <p:cNvPr id="86096" name="Rectangle 108"/>
                <p:cNvSpPr>
                  <a:spLocks noChangeArrowheads="1"/>
                </p:cNvSpPr>
                <p:nvPr/>
              </p:nvSpPr>
              <p:spPr bwMode="auto">
                <a:xfrm rot="5400000">
                  <a:off x="2257" y="3584"/>
                  <a:ext cx="626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ZeroExt</a:t>
                  </a:r>
                </a:p>
              </p:txBody>
            </p:sp>
            <p:sp>
              <p:nvSpPr>
                <p:cNvPr id="86097" name="Rectangle 109"/>
                <p:cNvSpPr>
                  <a:spLocks noChangeArrowheads="1"/>
                </p:cNvSpPr>
                <p:nvPr/>
              </p:nvSpPr>
              <p:spPr bwMode="auto">
                <a:xfrm rot="5400000">
                  <a:off x="3012" y="3313"/>
                  <a:ext cx="40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Mux</a:t>
                  </a:r>
                </a:p>
              </p:txBody>
            </p:sp>
            <p:sp>
              <p:nvSpPr>
                <p:cNvPr id="86098" name="Line 110"/>
                <p:cNvSpPr>
                  <a:spLocks noChangeShapeType="1"/>
                </p:cNvSpPr>
                <p:nvPr/>
              </p:nvSpPr>
              <p:spPr bwMode="auto">
                <a:xfrm>
                  <a:off x="1832" y="3696"/>
                  <a:ext cx="608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09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911" y="3696"/>
                  <a:ext cx="26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16</a:t>
                  </a:r>
                </a:p>
              </p:txBody>
            </p:sp>
            <p:grpSp>
              <p:nvGrpSpPr>
                <p:cNvPr id="86100" name="Group 112"/>
                <p:cNvGrpSpPr>
                  <a:grpSpLocks/>
                </p:cNvGrpSpPr>
                <p:nvPr/>
              </p:nvGrpSpPr>
              <p:grpSpPr bwMode="auto">
                <a:xfrm>
                  <a:off x="1329" y="3039"/>
                  <a:ext cx="1990" cy="954"/>
                  <a:chOff x="1329" y="3039"/>
                  <a:chExt cx="1990" cy="954"/>
                </a:xfrm>
              </p:grpSpPr>
              <p:grpSp>
                <p:nvGrpSpPr>
                  <p:cNvPr id="86101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113" y="3039"/>
                    <a:ext cx="206" cy="705"/>
                    <a:chOff x="3113" y="3039"/>
                    <a:chExt cx="206" cy="705"/>
                  </a:xfrm>
                </p:grpSpPr>
                <p:sp>
                  <p:nvSpPr>
                    <p:cNvPr id="86109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0" y="3039"/>
                      <a:ext cx="0" cy="70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110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8" y="3046"/>
                      <a:ext cx="176" cy="8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111" name="Line 1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13" y="3640"/>
                      <a:ext cx="205" cy="10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112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9" y="3128"/>
                      <a:ext cx="0" cy="51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610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3404"/>
                    <a:ext cx="223" cy="589"/>
                  </a:xfrm>
                  <a:prstGeom prst="rect">
                    <a:avLst/>
                  </a:prstGeom>
                  <a:noFill/>
                  <a:ln w="25400">
                    <a:solidFill>
                      <a:srgbClr val="0000FF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  <p:sp>
                <p:nvSpPr>
                  <p:cNvPr id="86103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696" y="3648"/>
                    <a:ext cx="41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91" y="3672"/>
                    <a:ext cx="26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zh-CN" altLang="en-US" b="1">
                        <a:latin typeface="Times New Roman" panose="02020603050405020304" pitchFamily="18" charset="0"/>
                        <a:ea typeface="华文新魏" panose="02010800040101010101" pitchFamily="2" charset="-122"/>
                      </a:rPr>
                      <a:t>32</a:t>
                    </a:r>
                  </a:p>
                </p:txBody>
              </p:sp>
              <p:sp>
                <p:nvSpPr>
                  <p:cNvPr id="86105" name="Line 1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76" y="3604"/>
                    <a:ext cx="56" cy="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6" name="Line 1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8" y="3652"/>
                    <a:ext cx="56" cy="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0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329" y="3600"/>
                    <a:ext cx="54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b="1">
                        <a:latin typeface="Times New Roman" panose="02020603050405020304" pitchFamily="18" charset="0"/>
                        <a:ea typeface="华文新魏" panose="02010800040101010101" pitchFamily="2" charset="-122"/>
                      </a:rPr>
                      <a:t>imm16</a:t>
                    </a:r>
                  </a:p>
                </p:txBody>
              </p:sp>
              <p:sp>
                <p:nvSpPr>
                  <p:cNvPr id="86108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697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6095" name="Rectangle 125"/>
              <p:cNvSpPr>
                <a:spLocks noChangeArrowheads="1"/>
              </p:cNvSpPr>
              <p:nvPr/>
            </p:nvSpPr>
            <p:spPr bwMode="auto">
              <a:xfrm>
                <a:off x="3174" y="3825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ALUSrc</a:t>
                </a:r>
              </a:p>
            </p:txBody>
          </p:sp>
        </p:grpSp>
        <p:grpSp>
          <p:nvGrpSpPr>
            <p:cNvPr id="86091" name="Group 126"/>
            <p:cNvGrpSpPr>
              <a:grpSpLocks/>
            </p:cNvGrpSpPr>
            <p:nvPr/>
          </p:nvGrpSpPr>
          <p:grpSpPr bwMode="auto">
            <a:xfrm>
              <a:off x="3075" y="2821"/>
              <a:ext cx="142" cy="644"/>
              <a:chOff x="3075" y="2821"/>
              <a:chExt cx="142" cy="644"/>
            </a:xfrm>
          </p:grpSpPr>
          <p:sp>
            <p:nvSpPr>
              <p:cNvPr id="86092" name="Text Box 127"/>
              <p:cNvSpPr txBox="1">
                <a:spLocks noChangeArrowheads="1"/>
              </p:cNvSpPr>
              <p:nvPr/>
            </p:nvSpPr>
            <p:spPr bwMode="auto">
              <a:xfrm>
                <a:off x="3089" y="2821"/>
                <a:ext cx="1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</a:t>
                </a:r>
              </a:p>
            </p:txBody>
          </p:sp>
          <p:sp>
            <p:nvSpPr>
              <p:cNvPr id="86093" name="Text Box 128"/>
              <p:cNvSpPr txBox="1">
                <a:spLocks noChangeArrowheads="1"/>
              </p:cNvSpPr>
              <p:nvPr/>
            </p:nvSpPr>
            <p:spPr bwMode="auto">
              <a:xfrm>
                <a:off x="3075" y="3234"/>
                <a:ext cx="1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</a:p>
            </p:txBody>
          </p:sp>
        </p:grpSp>
      </p:grp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1366838" y="2219325"/>
            <a:ext cx="2325687" cy="709613"/>
            <a:chOff x="823" y="1449"/>
            <a:chExt cx="1465" cy="447"/>
          </a:xfrm>
        </p:grpSpPr>
        <p:grpSp>
          <p:nvGrpSpPr>
            <p:cNvPr id="86075" name="Group 90"/>
            <p:cNvGrpSpPr>
              <a:grpSpLocks/>
            </p:cNvGrpSpPr>
            <p:nvPr/>
          </p:nvGrpSpPr>
          <p:grpSpPr bwMode="auto">
            <a:xfrm>
              <a:off x="823" y="1449"/>
              <a:ext cx="1465" cy="447"/>
              <a:chOff x="823" y="1728"/>
              <a:chExt cx="1465" cy="447"/>
            </a:xfrm>
          </p:grpSpPr>
          <p:sp>
            <p:nvSpPr>
              <p:cNvPr id="86078" name="Rectangle 91"/>
              <p:cNvSpPr>
                <a:spLocks noChangeArrowheads="1"/>
              </p:cNvSpPr>
              <p:nvPr/>
            </p:nvSpPr>
            <p:spPr bwMode="auto">
              <a:xfrm>
                <a:off x="1959" y="1728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Rt</a:t>
                </a:r>
              </a:p>
            </p:txBody>
          </p:sp>
          <p:grpSp>
            <p:nvGrpSpPr>
              <p:cNvPr id="86079" name="Group 92"/>
              <p:cNvGrpSpPr>
                <a:grpSpLocks/>
              </p:cNvGrpSpPr>
              <p:nvPr/>
            </p:nvGrpSpPr>
            <p:grpSpPr bwMode="auto">
              <a:xfrm>
                <a:off x="1422" y="1944"/>
                <a:ext cx="736" cy="192"/>
                <a:chOff x="1422" y="1944"/>
                <a:chExt cx="736" cy="192"/>
              </a:xfrm>
            </p:grpSpPr>
            <p:sp>
              <p:nvSpPr>
                <p:cNvPr id="8608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422" y="1944"/>
                  <a:ext cx="736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087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2039" y="1952"/>
                  <a:ext cx="112" cy="17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088" name="Line 95"/>
                <p:cNvSpPr>
                  <a:spLocks noChangeShapeType="1"/>
                </p:cNvSpPr>
                <p:nvPr/>
              </p:nvSpPr>
              <p:spPr bwMode="auto">
                <a:xfrm>
                  <a:off x="1424" y="1952"/>
                  <a:ext cx="80" cy="17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08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504" y="2136"/>
                  <a:ext cx="544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6080" name="Line 97"/>
              <p:cNvSpPr>
                <a:spLocks noChangeShapeType="1"/>
              </p:cNvSpPr>
              <p:nvPr/>
            </p:nvSpPr>
            <p:spPr bwMode="auto">
              <a:xfrm>
                <a:off x="1968" y="1784"/>
                <a:ext cx="1" cy="15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1" name="Line 98"/>
              <p:cNvSpPr>
                <a:spLocks noChangeShapeType="1"/>
              </p:cNvSpPr>
              <p:nvPr/>
            </p:nvSpPr>
            <p:spPr bwMode="auto">
              <a:xfrm>
                <a:off x="1584" y="1784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2" name="Rectangle 99"/>
              <p:cNvSpPr>
                <a:spLocks noChangeArrowheads="1"/>
              </p:cNvSpPr>
              <p:nvPr/>
            </p:nvSpPr>
            <p:spPr bwMode="auto">
              <a:xfrm>
                <a:off x="1568" y="1735"/>
                <a:ext cx="3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Rd</a:t>
                </a:r>
              </a:p>
            </p:txBody>
          </p:sp>
          <p:sp>
            <p:nvSpPr>
              <p:cNvPr id="86083" name="Line 100"/>
              <p:cNvSpPr>
                <a:spLocks noChangeShapeType="1"/>
              </p:cNvSpPr>
              <p:nvPr/>
            </p:nvSpPr>
            <p:spPr bwMode="auto">
              <a:xfrm flipH="1">
                <a:off x="842" y="2064"/>
                <a:ext cx="64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84" name="Rectangle 101"/>
              <p:cNvSpPr>
                <a:spLocks noChangeArrowheads="1"/>
              </p:cNvSpPr>
              <p:nvPr/>
            </p:nvSpPr>
            <p:spPr bwMode="auto">
              <a:xfrm>
                <a:off x="823" y="1811"/>
                <a:ext cx="6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RegDst</a:t>
                </a:r>
              </a:p>
            </p:txBody>
          </p:sp>
          <p:sp>
            <p:nvSpPr>
              <p:cNvPr id="86085" name="Rectangle 102"/>
              <p:cNvSpPr>
                <a:spLocks noChangeArrowheads="1"/>
              </p:cNvSpPr>
              <p:nvPr/>
            </p:nvSpPr>
            <p:spPr bwMode="auto">
              <a:xfrm>
                <a:off x="1599" y="1944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Mux</a:t>
                </a:r>
              </a:p>
            </p:txBody>
          </p:sp>
        </p:grpSp>
        <p:sp>
          <p:nvSpPr>
            <p:cNvPr id="86076" name="Text Box 103"/>
            <p:cNvSpPr txBox="1">
              <a:spLocks noChangeArrowheads="1"/>
            </p:cNvSpPr>
            <p:nvPr/>
          </p:nvSpPr>
          <p:spPr bwMode="auto">
            <a:xfrm>
              <a:off x="1489" y="1616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86077" name="Text Box 104"/>
            <p:cNvSpPr txBox="1">
              <a:spLocks noChangeArrowheads="1"/>
            </p:cNvSpPr>
            <p:nvPr/>
          </p:nvSpPr>
          <p:spPr bwMode="auto">
            <a:xfrm>
              <a:off x="1875" y="161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539750" y="1570038"/>
            <a:ext cx="1906588" cy="706437"/>
          </a:xfrm>
          <a:prstGeom prst="wedgeRoundRectCallout">
            <a:avLst>
              <a:gd name="adj1" fmla="val 60327"/>
              <a:gd name="adj2" fmla="val 70693"/>
              <a:gd name="adj3" fmla="val 16667"/>
            </a:avLst>
          </a:prstGeom>
          <a:solidFill>
            <a:srgbClr val="FFFF00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R-Type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类型的结果写入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6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6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320" grpId="0"/>
      <p:bldP spid="863319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2" y="17463"/>
            <a:ext cx="7934325" cy="5429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访存指令中的数据装入指令 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lw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3276600" y="5268913"/>
            <a:ext cx="5953125" cy="946150"/>
            <a:chOff x="1918" y="3360"/>
            <a:chExt cx="3750" cy="596"/>
          </a:xfrm>
        </p:grpSpPr>
        <p:sp>
          <p:nvSpPr>
            <p:cNvPr id="88131" name="Rectangle 4"/>
            <p:cNvSpPr>
              <a:spLocks noChangeArrowheads="1"/>
            </p:cNvSpPr>
            <p:nvPr/>
          </p:nvSpPr>
          <p:spPr bwMode="auto">
            <a:xfrm>
              <a:off x="1983" y="35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88132" name="Group 5"/>
            <p:cNvGrpSpPr>
              <a:grpSpLocks/>
            </p:cNvGrpSpPr>
            <p:nvPr/>
          </p:nvGrpSpPr>
          <p:grpSpPr bwMode="auto">
            <a:xfrm>
              <a:off x="1979" y="3552"/>
              <a:ext cx="624" cy="212"/>
              <a:chOff x="1979" y="3552"/>
              <a:chExt cx="624" cy="212"/>
            </a:xfrm>
          </p:grpSpPr>
          <p:sp>
            <p:nvSpPr>
              <p:cNvPr id="88140" name="Rectangle 6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8141" name="Rectangle 7"/>
              <p:cNvSpPr>
                <a:spLocks noChangeArrowheads="1"/>
              </p:cNvSpPr>
              <p:nvPr/>
            </p:nvSpPr>
            <p:spPr bwMode="auto">
              <a:xfrm>
                <a:off x="2161" y="355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88133" name="Rectangle 8"/>
            <p:cNvSpPr>
              <a:spLocks noChangeArrowheads="1"/>
            </p:cNvSpPr>
            <p:nvPr/>
          </p:nvSpPr>
          <p:spPr bwMode="auto">
            <a:xfrm>
              <a:off x="2611" y="3556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134" name="Rectangle 9"/>
            <p:cNvSpPr>
              <a:spLocks noChangeArrowheads="1"/>
            </p:cNvSpPr>
            <p:nvPr/>
          </p:nvSpPr>
          <p:spPr bwMode="auto">
            <a:xfrm>
              <a:off x="3554" y="3552"/>
              <a:ext cx="89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88135" name="Rectangle 10"/>
            <p:cNvSpPr>
              <a:spLocks noChangeArrowheads="1"/>
            </p:cNvSpPr>
            <p:nvPr/>
          </p:nvSpPr>
          <p:spPr bwMode="auto">
            <a:xfrm>
              <a:off x="5488" y="336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8136" name="Rectangle 11"/>
            <p:cNvSpPr>
              <a:spLocks noChangeArrowheads="1"/>
            </p:cNvSpPr>
            <p:nvPr/>
          </p:nvSpPr>
          <p:spPr bwMode="auto">
            <a:xfrm>
              <a:off x="2414" y="33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88137" name="Rectangle 12"/>
            <p:cNvSpPr>
              <a:spLocks noChangeArrowheads="1"/>
            </p:cNvSpPr>
            <p:nvPr/>
          </p:nvSpPr>
          <p:spPr bwMode="auto">
            <a:xfrm>
              <a:off x="1918" y="33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88138" name="Rectangle 13"/>
            <p:cNvSpPr>
              <a:spLocks noChangeArrowheads="1"/>
            </p:cNvSpPr>
            <p:nvPr/>
          </p:nvSpPr>
          <p:spPr bwMode="auto">
            <a:xfrm>
              <a:off x="2143" y="3744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139" name="Rectangle 14"/>
            <p:cNvSpPr>
              <a:spLocks noChangeArrowheads="1"/>
            </p:cNvSpPr>
            <p:nvPr/>
          </p:nvSpPr>
          <p:spPr bwMode="auto">
            <a:xfrm>
              <a:off x="3816" y="3744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88068" name="Group 15"/>
          <p:cNvGrpSpPr>
            <a:grpSpLocks/>
          </p:cNvGrpSpPr>
          <p:nvPr/>
        </p:nvGrpSpPr>
        <p:grpSpPr bwMode="auto">
          <a:xfrm>
            <a:off x="3276600" y="1357313"/>
            <a:ext cx="5891213" cy="946150"/>
            <a:chOff x="1918" y="672"/>
            <a:chExt cx="3711" cy="596"/>
          </a:xfrm>
        </p:grpSpPr>
        <p:grpSp>
          <p:nvGrpSpPr>
            <p:cNvPr id="88096" name="Group 16"/>
            <p:cNvGrpSpPr>
              <a:grpSpLocks/>
            </p:cNvGrpSpPr>
            <p:nvPr/>
          </p:nvGrpSpPr>
          <p:grpSpPr bwMode="auto">
            <a:xfrm>
              <a:off x="1918" y="672"/>
              <a:ext cx="3711" cy="404"/>
              <a:chOff x="1918" y="672"/>
              <a:chExt cx="3711" cy="404"/>
            </a:xfrm>
          </p:grpSpPr>
          <p:grpSp>
            <p:nvGrpSpPr>
              <p:cNvPr id="88103" name="Group 17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2"/>
                <a:chOff x="1979" y="864"/>
                <a:chExt cx="3607" cy="212"/>
              </a:xfrm>
            </p:grpSpPr>
            <p:sp>
              <p:nvSpPr>
                <p:cNvPr id="88111" name="Rectangle 18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88112" name="Group 19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2"/>
                  <a:chOff x="1979" y="864"/>
                  <a:chExt cx="3607" cy="212"/>
                </a:xfrm>
              </p:grpSpPr>
              <p:grpSp>
                <p:nvGrpSpPr>
                  <p:cNvPr id="88113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2"/>
                    <a:chOff x="1979" y="864"/>
                    <a:chExt cx="624" cy="212"/>
                  </a:xfrm>
                </p:grpSpPr>
                <p:sp>
                  <p:nvSpPr>
                    <p:cNvPr id="8812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813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51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8811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2"/>
                    <a:chOff x="2611" y="864"/>
                    <a:chExt cx="580" cy="212"/>
                  </a:xfrm>
                </p:grpSpPr>
                <p:sp>
                  <p:nvSpPr>
                    <p:cNvPr id="88127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8128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3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88115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2"/>
                    <a:chOff x="3199" y="864"/>
                    <a:chExt cx="579" cy="212"/>
                  </a:xfrm>
                </p:grpSpPr>
                <p:sp>
                  <p:nvSpPr>
                    <p:cNvPr id="8812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812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16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88116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2"/>
                    <a:chOff x="3786" y="864"/>
                    <a:chExt cx="579" cy="212"/>
                  </a:xfrm>
                </p:grpSpPr>
                <p:sp>
                  <p:nvSpPr>
                    <p:cNvPr id="88123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8124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4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88117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2"/>
                    <a:chOff x="4373" y="864"/>
                    <a:chExt cx="580" cy="212"/>
                  </a:xfrm>
                </p:grpSpPr>
                <p:sp>
                  <p:nvSpPr>
                    <p:cNvPr id="88121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8122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53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8811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2"/>
                    <a:chOff x="4961" y="864"/>
                    <a:chExt cx="625" cy="212"/>
                  </a:xfrm>
                </p:grpSpPr>
                <p:sp>
                  <p:nvSpPr>
                    <p:cNvPr id="8811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88120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403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88104" name="Rectangle 38"/>
              <p:cNvSpPr>
                <a:spLocks noChangeArrowheads="1"/>
              </p:cNvSpPr>
              <p:nvPr/>
            </p:nvSpPr>
            <p:spPr bwMode="auto">
              <a:xfrm>
                <a:off x="5449" y="67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8105" name="Rectangle 39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88106" name="Rectangle 40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88107" name="Rectangle 41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88108" name="Rectangle 42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88109" name="Rectangle 43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88110" name="Rectangle 44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88097" name="Rectangle 45"/>
            <p:cNvSpPr>
              <a:spLocks noChangeArrowheads="1"/>
            </p:cNvSpPr>
            <p:nvPr/>
          </p:nvSpPr>
          <p:spPr bwMode="auto">
            <a:xfrm>
              <a:off x="2143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098" name="Rectangle 46"/>
            <p:cNvSpPr>
              <a:spLocks noChangeArrowheads="1"/>
            </p:cNvSpPr>
            <p:nvPr/>
          </p:nvSpPr>
          <p:spPr bwMode="auto">
            <a:xfrm>
              <a:off x="5126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099" name="Rectangle 47"/>
            <p:cNvSpPr>
              <a:spLocks noChangeArrowheads="1"/>
            </p:cNvSpPr>
            <p:nvPr/>
          </p:nvSpPr>
          <p:spPr bwMode="auto">
            <a:xfrm>
              <a:off x="4493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100" name="Rectangle 48"/>
            <p:cNvSpPr>
              <a:spLocks noChangeArrowheads="1"/>
            </p:cNvSpPr>
            <p:nvPr/>
          </p:nvSpPr>
          <p:spPr bwMode="auto">
            <a:xfrm>
              <a:off x="3906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101" name="Rectangle 49"/>
            <p:cNvSpPr>
              <a:spLocks noChangeArrowheads="1"/>
            </p:cNvSpPr>
            <p:nvPr/>
          </p:nvSpPr>
          <p:spPr bwMode="auto">
            <a:xfrm>
              <a:off x="3318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102" name="Rectangle 50"/>
            <p:cNvSpPr>
              <a:spLocks noChangeArrowheads="1"/>
            </p:cNvSpPr>
            <p:nvPr/>
          </p:nvSpPr>
          <p:spPr bwMode="auto">
            <a:xfrm>
              <a:off x="2731" y="105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88069" name="Group 51"/>
          <p:cNvGrpSpPr>
            <a:grpSpLocks/>
          </p:cNvGrpSpPr>
          <p:nvPr/>
        </p:nvGrpSpPr>
        <p:grpSpPr bwMode="auto">
          <a:xfrm>
            <a:off x="3276600" y="2501900"/>
            <a:ext cx="5953125" cy="946150"/>
            <a:chOff x="1918" y="1392"/>
            <a:chExt cx="3750" cy="596"/>
          </a:xfrm>
        </p:grpSpPr>
        <p:sp>
          <p:nvSpPr>
            <p:cNvPr id="88075" name="Rectangle 52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88076" name="Group 53"/>
            <p:cNvGrpSpPr>
              <a:grpSpLocks/>
            </p:cNvGrpSpPr>
            <p:nvPr/>
          </p:nvGrpSpPr>
          <p:grpSpPr bwMode="auto">
            <a:xfrm>
              <a:off x="1979" y="1584"/>
              <a:ext cx="624" cy="212"/>
              <a:chOff x="1979" y="1584"/>
              <a:chExt cx="624" cy="212"/>
            </a:xfrm>
          </p:grpSpPr>
          <p:sp>
            <p:nvSpPr>
              <p:cNvPr id="88094" name="Rectangle 54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8095" name="Rectangle 55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88077" name="Group 56"/>
            <p:cNvGrpSpPr>
              <a:grpSpLocks/>
            </p:cNvGrpSpPr>
            <p:nvPr/>
          </p:nvGrpSpPr>
          <p:grpSpPr bwMode="auto">
            <a:xfrm>
              <a:off x="2611" y="1584"/>
              <a:ext cx="580" cy="212"/>
              <a:chOff x="2611" y="1584"/>
              <a:chExt cx="580" cy="212"/>
            </a:xfrm>
          </p:grpSpPr>
          <p:sp>
            <p:nvSpPr>
              <p:cNvPr id="88092" name="Rectangle 57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8093" name="Rectangle 58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88078" name="Group 59"/>
            <p:cNvGrpSpPr>
              <a:grpSpLocks/>
            </p:cNvGrpSpPr>
            <p:nvPr/>
          </p:nvGrpSpPr>
          <p:grpSpPr bwMode="auto">
            <a:xfrm>
              <a:off x="3199" y="1584"/>
              <a:ext cx="579" cy="212"/>
              <a:chOff x="3199" y="1584"/>
              <a:chExt cx="579" cy="212"/>
            </a:xfrm>
          </p:grpSpPr>
          <p:sp>
            <p:nvSpPr>
              <p:cNvPr id="88090" name="Rectangle 60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8091" name="Rectangle 61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88079" name="Rectangle 62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80" name="Rectangle 63"/>
            <p:cNvSpPr>
              <a:spLocks noChangeArrowheads="1"/>
            </p:cNvSpPr>
            <p:nvPr/>
          </p:nvSpPr>
          <p:spPr bwMode="auto">
            <a:xfrm>
              <a:off x="4289" y="1584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88081" name="Rectangle 64"/>
            <p:cNvSpPr>
              <a:spLocks noChangeArrowheads="1"/>
            </p:cNvSpPr>
            <p:nvPr/>
          </p:nvSpPr>
          <p:spPr bwMode="auto">
            <a:xfrm>
              <a:off x="5488" y="139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8082" name="Rectangle 65"/>
            <p:cNvSpPr>
              <a:spLocks noChangeArrowheads="1"/>
            </p:cNvSpPr>
            <p:nvPr/>
          </p:nvSpPr>
          <p:spPr bwMode="auto">
            <a:xfrm>
              <a:off x="3590" y="139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88083" name="Rectangle 66"/>
            <p:cNvSpPr>
              <a:spLocks noChangeArrowheads="1"/>
            </p:cNvSpPr>
            <p:nvPr/>
          </p:nvSpPr>
          <p:spPr bwMode="auto">
            <a:xfrm>
              <a:off x="3002" y="139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88084" name="Rectangle 67"/>
            <p:cNvSpPr>
              <a:spLocks noChangeArrowheads="1"/>
            </p:cNvSpPr>
            <p:nvPr/>
          </p:nvSpPr>
          <p:spPr bwMode="auto">
            <a:xfrm>
              <a:off x="2414" y="139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88085" name="Rectangle 68"/>
            <p:cNvSpPr>
              <a:spLocks noChangeArrowheads="1"/>
            </p:cNvSpPr>
            <p:nvPr/>
          </p:nvSpPr>
          <p:spPr bwMode="auto">
            <a:xfrm>
              <a:off x="1918" y="139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88086" name="Rectangle 69"/>
            <p:cNvSpPr>
              <a:spLocks noChangeArrowheads="1"/>
            </p:cNvSpPr>
            <p:nvPr/>
          </p:nvSpPr>
          <p:spPr bwMode="auto">
            <a:xfrm>
              <a:off x="2143" y="177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087" name="Rectangle 70"/>
            <p:cNvSpPr>
              <a:spLocks noChangeArrowheads="1"/>
            </p:cNvSpPr>
            <p:nvPr/>
          </p:nvSpPr>
          <p:spPr bwMode="auto">
            <a:xfrm>
              <a:off x="4448" y="1776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088" name="Rectangle 71"/>
            <p:cNvSpPr>
              <a:spLocks noChangeArrowheads="1"/>
            </p:cNvSpPr>
            <p:nvPr/>
          </p:nvSpPr>
          <p:spPr bwMode="auto">
            <a:xfrm>
              <a:off x="3318" y="177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88089" name="Rectangle 72"/>
            <p:cNvSpPr>
              <a:spLocks noChangeArrowheads="1"/>
            </p:cNvSpPr>
            <p:nvPr/>
          </p:nvSpPr>
          <p:spPr bwMode="auto">
            <a:xfrm>
              <a:off x="2731" y="1776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8070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371475" y="571500"/>
            <a:ext cx="3271838" cy="5507038"/>
          </a:xfrm>
          <a:noFill/>
        </p:spPr>
        <p:txBody>
          <a:bodyPr lIns="63500" tIns="25400" rIns="63500" bIns="2540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实现目标</a:t>
            </a:r>
            <a:r>
              <a:rPr lang="en-US" altLang="zh-CN" sz="2600" dirty="0">
                <a:solidFill>
                  <a:srgbClr val="FF0000"/>
                </a:solidFill>
              </a:rPr>
              <a:t>(7</a:t>
            </a:r>
            <a:r>
              <a:rPr lang="zh-CN" altLang="en-US" sz="2600" dirty="0">
                <a:solidFill>
                  <a:srgbClr val="FF0000"/>
                </a:solidFill>
              </a:rPr>
              <a:t>条指令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ADD and Subtract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add 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sub 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OR Immediate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ori</a:t>
            </a:r>
            <a:r>
              <a:rPr lang="en-US" altLang="zh-CN" sz="2400" dirty="0">
                <a:solidFill>
                  <a:schemeClr val="bg2"/>
                </a:solidFill>
              </a:rPr>
              <a:t>  rt,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</a:rPr>
              <a:t>LOAD and STORE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</a:rPr>
              <a:t>lw</a:t>
            </a:r>
            <a:r>
              <a:rPr lang="en-US" altLang="zh-CN" sz="2400" dirty="0">
                <a:solidFill>
                  <a:schemeClr val="tx2"/>
                </a:solidFill>
              </a:rPr>
              <a:t> rt, </a:t>
            </a:r>
            <a:r>
              <a:rPr lang="en-US" altLang="zh-CN" sz="2400" dirty="0" err="1">
                <a:solidFill>
                  <a:schemeClr val="tx2"/>
                </a:solidFill>
              </a:rPr>
              <a:t>rs</a:t>
            </a:r>
            <a:r>
              <a:rPr lang="en-US" altLang="zh-CN" sz="2400" dirty="0">
                <a:solidFill>
                  <a:schemeClr val="tx2"/>
                </a:solidFill>
              </a:rPr>
              <a:t>, imm16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</a:rPr>
              <a:t>sw</a:t>
            </a:r>
            <a:r>
              <a:rPr lang="en-US" altLang="zh-CN" sz="2400" dirty="0">
                <a:solidFill>
                  <a:schemeClr val="tx2"/>
                </a:solidFill>
              </a:rPr>
              <a:t> rt, </a:t>
            </a:r>
            <a:r>
              <a:rPr lang="en-US" altLang="zh-CN" sz="2400" dirty="0" err="1">
                <a:solidFill>
                  <a:schemeClr val="tx2"/>
                </a:solidFill>
              </a:rPr>
              <a:t>rs</a:t>
            </a:r>
            <a:r>
              <a:rPr lang="en-US" altLang="zh-CN" sz="2400" dirty="0">
                <a:solidFill>
                  <a:schemeClr val="tx2"/>
                </a:solidFill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BRANCH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beq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JUMP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j  target</a:t>
            </a:r>
          </a:p>
        </p:txBody>
      </p:sp>
      <p:sp>
        <p:nvSpPr>
          <p:cNvPr id="865354" name="Text Box 74"/>
          <p:cNvSpPr txBox="1">
            <a:spLocks noChangeArrowheads="1"/>
          </p:cNvSpPr>
          <p:nvPr/>
        </p:nvSpPr>
        <p:spPr bwMode="auto">
          <a:xfrm>
            <a:off x="3887788" y="3875088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3. 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考虑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lw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访存指令的代表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611188" y="2428875"/>
            <a:ext cx="8569325" cy="1500188"/>
            <a:chOff x="385" y="1575"/>
            <a:chExt cx="5398" cy="945"/>
          </a:xfrm>
        </p:grpSpPr>
        <p:sp>
          <p:nvSpPr>
            <p:cNvPr id="88073" name="Text Box 76"/>
            <p:cNvSpPr txBox="1">
              <a:spLocks noChangeArrowheads="1"/>
            </p:cNvSpPr>
            <p:nvPr/>
          </p:nvSpPr>
          <p:spPr bwMode="auto">
            <a:xfrm>
              <a:off x="385" y="2309"/>
              <a:ext cx="1769" cy="211"/>
            </a:xfrm>
            <a:prstGeom prst="rect">
              <a:avLst/>
            </a:prstGeom>
            <a:solidFill>
              <a:srgbClr val="FF99CC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88074" name="Rectangle 77"/>
            <p:cNvSpPr>
              <a:spLocks noChangeArrowheads="1"/>
            </p:cNvSpPr>
            <p:nvPr/>
          </p:nvSpPr>
          <p:spPr bwMode="auto">
            <a:xfrm>
              <a:off x="2049" y="1575"/>
              <a:ext cx="3734" cy="681"/>
            </a:xfrm>
            <a:prstGeom prst="rect">
              <a:avLst/>
            </a:prstGeom>
            <a:solidFill>
              <a:srgbClr val="FF99CC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84" y="63500"/>
            <a:ext cx="8343900" cy="508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RTL: The Load Instruction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（载入指令）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85813"/>
            <a:ext cx="8586787" cy="4295775"/>
          </a:xfrm>
        </p:spPr>
        <p:txBody>
          <a:bodyPr lIns="63500" tIns="25400" rIns="63500" bIns="254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/>
              <a:t>lw	rt, rs, imm16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 lvl="1">
              <a:spcBef>
                <a:spcPts val="600"/>
              </a:spcBef>
            </a:pPr>
            <a:endParaRPr lang="en-US" altLang="zh-CN" sz="2400"/>
          </a:p>
          <a:p>
            <a:pPr lvl="1">
              <a:spcBef>
                <a:spcPts val="600"/>
              </a:spcBef>
            </a:pPr>
            <a:endParaRPr lang="en-US" altLang="zh-CN" sz="2400">
              <a:solidFill>
                <a:srgbClr val="CC0000"/>
              </a:solidFill>
            </a:endParaRPr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M[PC]	</a:t>
            </a:r>
            <a:r>
              <a:rPr lang="en-US" altLang="zh-CN" sz="2400">
                <a:solidFill>
                  <a:srgbClr val="CC0000"/>
                </a:solidFill>
              </a:rPr>
              <a:t>	</a:t>
            </a:r>
            <a:r>
              <a:rPr lang="zh-CN" altLang="en-US" sz="2400">
                <a:solidFill>
                  <a:srgbClr val="0000FF"/>
                </a:solidFill>
              </a:rPr>
              <a:t>从</a:t>
            </a:r>
            <a:r>
              <a:rPr lang="en-US" altLang="zh-CN" sz="2400">
                <a:solidFill>
                  <a:srgbClr val="0000FF"/>
                </a:solidFill>
              </a:rPr>
              <a:t>PC</a:t>
            </a:r>
            <a:r>
              <a:rPr lang="zh-CN" altLang="en-US" sz="2400">
                <a:solidFill>
                  <a:srgbClr val="0000FF"/>
                </a:solidFill>
              </a:rPr>
              <a:t>所指的内存单元中取指令</a:t>
            </a:r>
            <a:endParaRPr lang="en-US" altLang="zh-CN" sz="240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Addr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FF0000"/>
                </a:solidFill>
              </a:rPr>
              <a:t> R[rs] + SignExt(imm16)</a:t>
            </a:r>
            <a:r>
              <a:rPr lang="en-US" altLang="zh-CN" sz="2400">
                <a:solidFill>
                  <a:srgbClr val="CC0000"/>
                </a:solidFill>
              </a:rPr>
              <a:t>  </a:t>
            </a:r>
            <a:r>
              <a:rPr lang="zh-CN" altLang="en-US" sz="2400">
                <a:solidFill>
                  <a:srgbClr val="0000FF"/>
                </a:solidFill>
              </a:rPr>
              <a:t>计算数据地址 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zh-CN" altLang="en-US" sz="2400">
                <a:solidFill>
                  <a:srgbClr val="0000FF"/>
                </a:solidFill>
              </a:rPr>
              <a:t>立即数要进行符号扩展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endParaRPr lang="en-US" altLang="zh-CN" sz="2400">
              <a:solidFill>
                <a:srgbClr val="CC0000"/>
              </a:solidFill>
            </a:endParaRPr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R[rt]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FF0000"/>
                </a:solidFill>
              </a:rPr>
              <a:t> M[Addr]</a:t>
            </a:r>
            <a:r>
              <a:rPr lang="en-US" altLang="zh-CN" sz="2400">
                <a:solidFill>
                  <a:srgbClr val="CC0000"/>
                </a:solidFill>
              </a:rPr>
              <a:t>  </a:t>
            </a:r>
            <a:r>
              <a:rPr lang="zh-CN" altLang="en-US" sz="2400">
                <a:solidFill>
                  <a:srgbClr val="0000FF"/>
                </a:solidFill>
              </a:rPr>
              <a:t>从存储器中取出数据，装入到寄存器中</a:t>
            </a:r>
            <a:endParaRPr lang="en-US" altLang="zh-CN" sz="2400">
              <a:solidFill>
                <a:srgbClr val="CC0000"/>
              </a:solidFill>
            </a:endParaRPr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PC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FF0000"/>
                </a:solidFill>
              </a:rPr>
              <a:t> PC + 4	</a:t>
            </a:r>
            <a:r>
              <a:rPr lang="en-US" altLang="zh-CN" sz="2400">
                <a:solidFill>
                  <a:srgbClr val="0000FF"/>
                </a:solidFill>
              </a:rPr>
              <a:t>PC</a:t>
            </a:r>
            <a:r>
              <a:rPr lang="zh-CN" altLang="en-US" sz="2400">
                <a:solidFill>
                  <a:srgbClr val="0000FF"/>
                </a:solidFill>
              </a:rPr>
              <a:t>加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，使</a:t>
            </a:r>
            <a:r>
              <a:rPr lang="en-US" altLang="zh-CN" sz="2400">
                <a:solidFill>
                  <a:srgbClr val="0000FF"/>
                </a:solidFill>
              </a:rPr>
              <a:t>PC</a:t>
            </a:r>
            <a:r>
              <a:rPr lang="zh-CN" altLang="en-US" sz="2400">
                <a:solidFill>
                  <a:srgbClr val="0000FF"/>
                </a:solidFill>
              </a:rPr>
              <a:t>指向下一条指令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1042988" y="1395413"/>
            <a:ext cx="7561262" cy="1177925"/>
            <a:chOff x="2012" y="505"/>
            <a:chExt cx="3710" cy="541"/>
          </a:xfrm>
        </p:grpSpPr>
        <p:sp>
          <p:nvSpPr>
            <p:cNvPr id="90144" name="Rectangle 5"/>
            <p:cNvSpPr>
              <a:spLocks noChangeArrowheads="1"/>
            </p:cNvSpPr>
            <p:nvPr/>
          </p:nvSpPr>
          <p:spPr bwMode="auto">
            <a:xfrm>
              <a:off x="2077" y="705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endParaRPr lang="zh-CN" altLang="en-US" b="1"/>
            </a:p>
          </p:txBody>
        </p:sp>
        <p:sp>
          <p:nvSpPr>
            <p:cNvPr id="90145" name="Rectangle 6"/>
            <p:cNvSpPr>
              <a:spLocks noChangeArrowheads="1"/>
            </p:cNvSpPr>
            <p:nvPr/>
          </p:nvSpPr>
          <p:spPr bwMode="auto">
            <a:xfrm>
              <a:off x="2073" y="701"/>
              <a:ext cx="6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endParaRPr lang="zh-CN" altLang="en-US" b="1"/>
            </a:p>
          </p:txBody>
        </p:sp>
        <p:sp>
          <p:nvSpPr>
            <p:cNvPr id="90146" name="Rectangle 7"/>
            <p:cNvSpPr>
              <a:spLocks noChangeArrowheads="1"/>
            </p:cNvSpPr>
            <p:nvPr/>
          </p:nvSpPr>
          <p:spPr bwMode="auto">
            <a:xfrm>
              <a:off x="2147" y="697"/>
              <a:ext cx="38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100011</a:t>
              </a:r>
            </a:p>
          </p:txBody>
        </p:sp>
        <p:grpSp>
          <p:nvGrpSpPr>
            <p:cNvPr id="90147" name="Group 8"/>
            <p:cNvGrpSpPr>
              <a:grpSpLocks/>
            </p:cNvGrpSpPr>
            <p:nvPr/>
          </p:nvGrpSpPr>
          <p:grpSpPr bwMode="auto">
            <a:xfrm>
              <a:off x="2705" y="697"/>
              <a:ext cx="580" cy="188"/>
              <a:chOff x="2611" y="1584"/>
              <a:chExt cx="580" cy="188"/>
            </a:xfrm>
          </p:grpSpPr>
          <p:sp>
            <p:nvSpPr>
              <p:cNvPr id="90162" name="Rectangle 9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ts val="600"/>
                  </a:spcBef>
                </a:pPr>
                <a:endParaRPr lang="zh-CN" altLang="en-US" b="1"/>
              </a:p>
            </p:txBody>
          </p:sp>
          <p:sp>
            <p:nvSpPr>
              <p:cNvPr id="90163" name="Rectangle 10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174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90148" name="Group 11"/>
            <p:cNvGrpSpPr>
              <a:grpSpLocks/>
            </p:cNvGrpSpPr>
            <p:nvPr/>
          </p:nvGrpSpPr>
          <p:grpSpPr bwMode="auto">
            <a:xfrm>
              <a:off x="3293" y="697"/>
              <a:ext cx="579" cy="188"/>
              <a:chOff x="3199" y="1584"/>
              <a:chExt cx="579" cy="188"/>
            </a:xfrm>
          </p:grpSpPr>
          <p:sp>
            <p:nvSpPr>
              <p:cNvPr id="90160" name="Rectangle 12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ts val="600"/>
                  </a:spcBef>
                </a:pPr>
                <a:endParaRPr lang="zh-CN" altLang="en-US" b="1"/>
              </a:p>
            </p:txBody>
          </p:sp>
          <p:sp>
            <p:nvSpPr>
              <p:cNvPr id="90161" name="Rectangle 13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16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90149" name="Rectangle 14"/>
            <p:cNvSpPr>
              <a:spLocks noChangeArrowheads="1"/>
            </p:cNvSpPr>
            <p:nvPr/>
          </p:nvSpPr>
          <p:spPr bwMode="auto">
            <a:xfrm>
              <a:off x="3880" y="701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endParaRPr lang="zh-CN" altLang="en-US" b="1"/>
            </a:p>
          </p:txBody>
        </p:sp>
        <p:sp>
          <p:nvSpPr>
            <p:cNvPr id="90150" name="Rectangle 15"/>
            <p:cNvSpPr>
              <a:spLocks noChangeArrowheads="1"/>
            </p:cNvSpPr>
            <p:nvPr/>
          </p:nvSpPr>
          <p:spPr bwMode="auto">
            <a:xfrm>
              <a:off x="4383" y="697"/>
              <a:ext cx="54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90151" name="Rectangle 16"/>
            <p:cNvSpPr>
              <a:spLocks noChangeArrowheads="1"/>
            </p:cNvSpPr>
            <p:nvPr/>
          </p:nvSpPr>
          <p:spPr bwMode="auto">
            <a:xfrm>
              <a:off x="5582" y="505"/>
              <a:ext cx="14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52" name="Rectangle 17"/>
            <p:cNvSpPr>
              <a:spLocks noChangeArrowheads="1"/>
            </p:cNvSpPr>
            <p:nvPr/>
          </p:nvSpPr>
          <p:spPr bwMode="auto">
            <a:xfrm>
              <a:off x="3684" y="505"/>
              <a:ext cx="1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90153" name="Rectangle 18"/>
            <p:cNvSpPr>
              <a:spLocks noChangeArrowheads="1"/>
            </p:cNvSpPr>
            <p:nvPr/>
          </p:nvSpPr>
          <p:spPr bwMode="auto">
            <a:xfrm>
              <a:off x="3096" y="505"/>
              <a:ext cx="1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90154" name="Rectangle 19"/>
            <p:cNvSpPr>
              <a:spLocks noChangeArrowheads="1"/>
            </p:cNvSpPr>
            <p:nvPr/>
          </p:nvSpPr>
          <p:spPr bwMode="auto">
            <a:xfrm>
              <a:off x="2508" y="505"/>
              <a:ext cx="1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90155" name="Rectangle 20"/>
            <p:cNvSpPr>
              <a:spLocks noChangeArrowheads="1"/>
            </p:cNvSpPr>
            <p:nvPr/>
          </p:nvSpPr>
          <p:spPr bwMode="auto">
            <a:xfrm>
              <a:off x="2012" y="505"/>
              <a:ext cx="1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90156" name="Rectangle 21"/>
            <p:cNvSpPr>
              <a:spLocks noChangeArrowheads="1"/>
            </p:cNvSpPr>
            <p:nvPr/>
          </p:nvSpPr>
          <p:spPr bwMode="auto">
            <a:xfrm>
              <a:off x="2237" y="889"/>
              <a:ext cx="32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0157" name="Rectangle 22"/>
            <p:cNvSpPr>
              <a:spLocks noChangeArrowheads="1"/>
            </p:cNvSpPr>
            <p:nvPr/>
          </p:nvSpPr>
          <p:spPr bwMode="auto">
            <a:xfrm>
              <a:off x="4542" y="889"/>
              <a:ext cx="37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0158" name="Rectangle 23"/>
            <p:cNvSpPr>
              <a:spLocks noChangeArrowheads="1"/>
            </p:cNvSpPr>
            <p:nvPr/>
          </p:nvSpPr>
          <p:spPr bwMode="auto">
            <a:xfrm>
              <a:off x="3412" y="889"/>
              <a:ext cx="32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0159" name="Rectangle 24"/>
            <p:cNvSpPr>
              <a:spLocks noChangeArrowheads="1"/>
            </p:cNvSpPr>
            <p:nvPr/>
          </p:nvSpPr>
          <p:spPr bwMode="auto">
            <a:xfrm>
              <a:off x="2825" y="889"/>
              <a:ext cx="32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2984500" y="4938713"/>
            <a:ext cx="5876925" cy="946150"/>
            <a:chOff x="1091" y="2906"/>
            <a:chExt cx="3702" cy="596"/>
          </a:xfrm>
        </p:grpSpPr>
        <p:grpSp>
          <p:nvGrpSpPr>
            <p:cNvPr id="90132" name="Group 5"/>
            <p:cNvGrpSpPr>
              <a:grpSpLocks/>
            </p:cNvGrpSpPr>
            <p:nvPr/>
          </p:nvGrpSpPr>
          <p:grpSpPr bwMode="auto">
            <a:xfrm>
              <a:off x="1091" y="2906"/>
              <a:ext cx="3702" cy="596"/>
              <a:chOff x="1091" y="2906"/>
              <a:chExt cx="3702" cy="596"/>
            </a:xfrm>
          </p:grpSpPr>
          <p:sp>
            <p:nvSpPr>
              <p:cNvPr id="90134" name="Rectangle 6"/>
              <p:cNvSpPr>
                <a:spLocks noChangeArrowheads="1"/>
              </p:cNvSpPr>
              <p:nvPr/>
            </p:nvSpPr>
            <p:spPr bwMode="auto">
              <a:xfrm>
                <a:off x="1108" y="3106"/>
                <a:ext cx="3599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0135" name="Rectangle 7"/>
              <p:cNvSpPr>
                <a:spLocks noChangeArrowheads="1"/>
              </p:cNvSpPr>
              <p:nvPr/>
            </p:nvSpPr>
            <p:spPr bwMode="auto">
              <a:xfrm>
                <a:off x="2911" y="3102"/>
                <a:ext cx="180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0136" name="Rectangle 8"/>
              <p:cNvSpPr>
                <a:spLocks noChangeArrowheads="1"/>
              </p:cNvSpPr>
              <p:nvPr/>
            </p:nvSpPr>
            <p:spPr bwMode="auto">
              <a:xfrm>
                <a:off x="3462" y="3077"/>
                <a:ext cx="7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immediate</a:t>
                </a:r>
              </a:p>
            </p:txBody>
          </p:sp>
          <p:sp>
            <p:nvSpPr>
              <p:cNvPr id="90137" name="Rectangle 9"/>
              <p:cNvSpPr>
                <a:spLocks noChangeArrowheads="1"/>
              </p:cNvSpPr>
              <p:nvPr/>
            </p:nvSpPr>
            <p:spPr bwMode="auto">
              <a:xfrm>
                <a:off x="4613" y="290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0138" name="Rectangle 10"/>
              <p:cNvSpPr>
                <a:spLocks noChangeArrowheads="1"/>
              </p:cNvSpPr>
              <p:nvPr/>
            </p:nvSpPr>
            <p:spPr bwMode="auto">
              <a:xfrm>
                <a:off x="2715" y="290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90139" name="Rectangle 11"/>
              <p:cNvSpPr>
                <a:spLocks noChangeArrowheads="1"/>
              </p:cNvSpPr>
              <p:nvPr/>
            </p:nvSpPr>
            <p:spPr bwMode="auto">
              <a:xfrm>
                <a:off x="2895" y="290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90140" name="Rectangle 12"/>
              <p:cNvSpPr>
                <a:spLocks noChangeArrowheads="1"/>
              </p:cNvSpPr>
              <p:nvPr/>
            </p:nvSpPr>
            <p:spPr bwMode="auto">
              <a:xfrm>
                <a:off x="1091" y="290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90141" name="Rectangle 13"/>
              <p:cNvSpPr>
                <a:spLocks noChangeArrowheads="1"/>
              </p:cNvSpPr>
              <p:nvPr/>
            </p:nvSpPr>
            <p:spPr bwMode="auto">
              <a:xfrm>
                <a:off x="3573" y="3290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90142" name="Rectangle 14"/>
              <p:cNvSpPr>
                <a:spLocks noChangeArrowheads="1"/>
              </p:cNvSpPr>
              <p:nvPr/>
            </p:nvSpPr>
            <p:spPr bwMode="auto">
              <a:xfrm>
                <a:off x="1819" y="3290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90143" name="Rectangle 15"/>
              <p:cNvSpPr>
                <a:spLocks noChangeArrowheads="1"/>
              </p:cNvSpPr>
              <p:nvPr/>
            </p:nvSpPr>
            <p:spPr bwMode="auto">
              <a:xfrm>
                <a:off x="1116" y="3083"/>
                <a:ext cx="18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0 0 0 0 0 0 0 0 0 0 0 0 0 0 0 0</a:t>
                </a:r>
              </a:p>
            </p:txBody>
          </p:sp>
        </p:grpSp>
        <p:sp>
          <p:nvSpPr>
            <p:cNvPr id="90133" name="Rectangle 16"/>
            <p:cNvSpPr>
              <a:spLocks noChangeArrowheads="1"/>
            </p:cNvSpPr>
            <p:nvPr/>
          </p:nvSpPr>
          <p:spPr bwMode="auto">
            <a:xfrm>
              <a:off x="2921" y="30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3009900" y="5722938"/>
            <a:ext cx="5883275" cy="946150"/>
            <a:chOff x="1087" y="3434"/>
            <a:chExt cx="3706" cy="596"/>
          </a:xfrm>
        </p:grpSpPr>
        <p:sp>
          <p:nvSpPr>
            <p:cNvPr id="90120" name="Rectangle 18"/>
            <p:cNvSpPr>
              <a:spLocks noChangeArrowheads="1"/>
            </p:cNvSpPr>
            <p:nvPr/>
          </p:nvSpPr>
          <p:spPr bwMode="auto">
            <a:xfrm>
              <a:off x="4613" y="343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21" name="Rectangle 19"/>
            <p:cNvSpPr>
              <a:spLocks noChangeArrowheads="1"/>
            </p:cNvSpPr>
            <p:nvPr/>
          </p:nvSpPr>
          <p:spPr bwMode="auto">
            <a:xfrm>
              <a:off x="2715" y="343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90122" name="Rectangle 20"/>
            <p:cNvSpPr>
              <a:spLocks noChangeArrowheads="1"/>
            </p:cNvSpPr>
            <p:nvPr/>
          </p:nvSpPr>
          <p:spPr bwMode="auto">
            <a:xfrm>
              <a:off x="2895" y="343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90123" name="Rectangle 21"/>
            <p:cNvSpPr>
              <a:spLocks noChangeArrowheads="1"/>
            </p:cNvSpPr>
            <p:nvPr/>
          </p:nvSpPr>
          <p:spPr bwMode="auto">
            <a:xfrm>
              <a:off x="1091" y="343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grpSp>
          <p:nvGrpSpPr>
            <p:cNvPr id="90124" name="Group 22"/>
            <p:cNvGrpSpPr>
              <a:grpSpLocks/>
            </p:cNvGrpSpPr>
            <p:nvPr/>
          </p:nvGrpSpPr>
          <p:grpSpPr bwMode="auto">
            <a:xfrm>
              <a:off x="1087" y="3609"/>
              <a:ext cx="3624" cy="421"/>
              <a:chOff x="1087" y="3609"/>
              <a:chExt cx="3624" cy="421"/>
            </a:xfrm>
          </p:grpSpPr>
          <p:sp>
            <p:nvSpPr>
              <p:cNvPr id="90125" name="Rectangle 23"/>
              <p:cNvSpPr>
                <a:spLocks noChangeArrowheads="1"/>
              </p:cNvSpPr>
              <p:nvPr/>
            </p:nvSpPr>
            <p:spPr bwMode="auto">
              <a:xfrm>
                <a:off x="1108" y="3634"/>
                <a:ext cx="3599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0126" name="Rectangle 24"/>
              <p:cNvSpPr>
                <a:spLocks noChangeArrowheads="1"/>
              </p:cNvSpPr>
              <p:nvPr/>
            </p:nvSpPr>
            <p:spPr bwMode="auto">
              <a:xfrm>
                <a:off x="2911" y="3630"/>
                <a:ext cx="180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0127" name="Rectangle 25"/>
              <p:cNvSpPr>
                <a:spLocks noChangeArrowheads="1"/>
              </p:cNvSpPr>
              <p:nvPr/>
            </p:nvSpPr>
            <p:spPr bwMode="auto">
              <a:xfrm>
                <a:off x="3462" y="3612"/>
                <a:ext cx="7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immediate</a:t>
                </a:r>
              </a:p>
            </p:txBody>
          </p:sp>
          <p:sp>
            <p:nvSpPr>
              <p:cNvPr id="90128" name="Rectangle 26"/>
              <p:cNvSpPr>
                <a:spLocks noChangeArrowheads="1"/>
              </p:cNvSpPr>
              <p:nvPr/>
            </p:nvSpPr>
            <p:spPr bwMode="auto">
              <a:xfrm>
                <a:off x="3573" y="3818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90129" name="Rectangle 27"/>
              <p:cNvSpPr>
                <a:spLocks noChangeArrowheads="1"/>
              </p:cNvSpPr>
              <p:nvPr/>
            </p:nvSpPr>
            <p:spPr bwMode="auto">
              <a:xfrm>
                <a:off x="1819" y="3818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90130" name="Rectangle 28"/>
              <p:cNvSpPr>
                <a:spLocks noChangeArrowheads="1"/>
              </p:cNvSpPr>
              <p:nvPr/>
            </p:nvSpPr>
            <p:spPr bwMode="auto">
              <a:xfrm>
                <a:off x="1087" y="3611"/>
                <a:ext cx="18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1 1 1 1 1 1 1 1 1 1 1 1 1 1 1 1</a:t>
                </a:r>
              </a:p>
            </p:txBody>
          </p:sp>
          <p:sp>
            <p:nvSpPr>
              <p:cNvPr id="90131" name="Rectangle 29"/>
              <p:cNvSpPr>
                <a:spLocks noChangeArrowheads="1"/>
              </p:cNvSpPr>
              <p:nvPr/>
            </p:nvSpPr>
            <p:spPr bwMode="auto">
              <a:xfrm>
                <a:off x="2914" y="36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552450" y="5194300"/>
            <a:ext cx="24463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符号扩展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为什么不是零扩展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? ) 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70178"/>
            <a:ext cx="7526338" cy="5527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装入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lw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指令的数据通路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642938"/>
            <a:ext cx="8748713" cy="857250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</a:rPr>
              <a:t>功能：</a:t>
            </a:r>
            <a:r>
              <a:rPr lang="en-US" altLang="zh-CN" sz="2400">
                <a:ea typeface="宋体" panose="02010600030101010101" pitchFamily="2" charset="-122"/>
              </a:rPr>
              <a:t>R[rt] </a:t>
            </a:r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ea typeface="宋体" panose="02010600030101010101" pitchFamily="2" charset="-122"/>
              </a:rPr>
              <a:t> M[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R[rs] + SignExt[imm16]</a:t>
            </a:r>
            <a:r>
              <a:rPr lang="en-US" altLang="zh-CN" sz="2400">
                <a:ea typeface="宋体" panose="02010600030101010101" pitchFamily="2" charset="-122"/>
              </a:rPr>
              <a:t> ] 	</a:t>
            </a:r>
          </a:p>
          <a:p>
            <a:pPr marL="358775" lvl="1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Example: </a:t>
            </a:r>
            <a:r>
              <a:rPr lang="en-US" altLang="zh-CN" sz="2000">
                <a:ea typeface="宋体" panose="02010600030101010101" pitchFamily="2" charset="-122"/>
              </a:rPr>
              <a:t>lw  rt, rs, imm16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306763" y="1701800"/>
            <a:ext cx="5513387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300413" y="1644650"/>
            <a:ext cx="990600" cy="366713"/>
            <a:chOff x="1104" y="958"/>
            <a:chExt cx="624" cy="231"/>
          </a:xfrm>
        </p:grpSpPr>
        <p:sp>
          <p:nvSpPr>
            <p:cNvPr id="92313" name="Rectangle 6"/>
            <p:cNvSpPr>
              <a:spLocks noChangeArrowheads="1"/>
            </p:cNvSpPr>
            <p:nvPr/>
          </p:nvSpPr>
          <p:spPr bwMode="auto">
            <a:xfrm>
              <a:off x="1104" y="990"/>
              <a:ext cx="6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2314" name="Rectangle 7"/>
            <p:cNvSpPr>
              <a:spLocks noChangeArrowheads="1"/>
            </p:cNvSpPr>
            <p:nvPr/>
          </p:nvSpPr>
          <p:spPr bwMode="auto">
            <a:xfrm>
              <a:off x="1286" y="958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</p:grpSp>
      <p:grpSp>
        <p:nvGrpSpPr>
          <p:cNvPr id="92166" name="Group 8"/>
          <p:cNvGrpSpPr>
            <a:grpSpLocks/>
          </p:cNvGrpSpPr>
          <p:nvPr/>
        </p:nvGrpSpPr>
        <p:grpSpPr bwMode="auto">
          <a:xfrm>
            <a:off x="4303713" y="1655763"/>
            <a:ext cx="920750" cy="366712"/>
            <a:chOff x="1736" y="965"/>
            <a:chExt cx="580" cy="231"/>
          </a:xfrm>
        </p:grpSpPr>
        <p:sp>
          <p:nvSpPr>
            <p:cNvPr id="92311" name="Rectangle 9"/>
            <p:cNvSpPr>
              <a:spLocks noChangeArrowheads="1"/>
            </p:cNvSpPr>
            <p:nvPr/>
          </p:nvSpPr>
          <p:spPr bwMode="auto">
            <a:xfrm>
              <a:off x="1736" y="990"/>
              <a:ext cx="58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2312" name="Rectangle 10"/>
            <p:cNvSpPr>
              <a:spLocks noChangeArrowheads="1"/>
            </p:cNvSpPr>
            <p:nvPr/>
          </p:nvSpPr>
          <p:spPr bwMode="auto">
            <a:xfrm>
              <a:off x="1901" y="96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rs</a:t>
              </a:r>
            </a:p>
          </p:txBody>
        </p:sp>
      </p:grpSp>
      <p:grpSp>
        <p:nvGrpSpPr>
          <p:cNvPr id="92167" name="Group 11"/>
          <p:cNvGrpSpPr>
            <a:grpSpLocks/>
          </p:cNvGrpSpPr>
          <p:nvPr/>
        </p:nvGrpSpPr>
        <p:grpSpPr bwMode="auto">
          <a:xfrm>
            <a:off x="5237163" y="1666875"/>
            <a:ext cx="919162" cy="366713"/>
            <a:chOff x="2324" y="972"/>
            <a:chExt cx="579" cy="231"/>
          </a:xfrm>
        </p:grpSpPr>
        <p:sp>
          <p:nvSpPr>
            <p:cNvPr id="92309" name="Rectangle 12"/>
            <p:cNvSpPr>
              <a:spLocks noChangeArrowheads="1"/>
            </p:cNvSpPr>
            <p:nvPr/>
          </p:nvSpPr>
          <p:spPr bwMode="auto">
            <a:xfrm>
              <a:off x="2324" y="990"/>
              <a:ext cx="579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2310" name="Rectangle 13"/>
            <p:cNvSpPr>
              <a:spLocks noChangeArrowheads="1"/>
            </p:cNvSpPr>
            <p:nvPr/>
          </p:nvSpPr>
          <p:spPr bwMode="auto">
            <a:xfrm>
              <a:off x="2488" y="97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rt</a:t>
              </a:r>
            </a:p>
          </p:txBody>
        </p:sp>
      </p:grpSp>
      <p:sp>
        <p:nvSpPr>
          <p:cNvPr id="92168" name="Rectangle 14"/>
          <p:cNvSpPr>
            <a:spLocks noChangeArrowheads="1"/>
          </p:cNvSpPr>
          <p:nvPr/>
        </p:nvSpPr>
        <p:spPr bwMode="auto">
          <a:xfrm>
            <a:off x="6169025" y="1695450"/>
            <a:ext cx="2651125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2169" name="Rectangle 15"/>
          <p:cNvSpPr>
            <a:spLocks noChangeArrowheads="1"/>
          </p:cNvSpPr>
          <p:nvPr/>
        </p:nvSpPr>
        <p:spPr bwMode="auto">
          <a:xfrm>
            <a:off x="6778625" y="1665288"/>
            <a:ext cx="1220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immediate</a:t>
            </a:r>
          </a:p>
        </p:txBody>
      </p:sp>
      <p:sp>
        <p:nvSpPr>
          <p:cNvPr id="92170" name="Rectangle 16"/>
          <p:cNvSpPr>
            <a:spLocks noChangeArrowheads="1"/>
          </p:cNvSpPr>
          <p:nvPr/>
        </p:nvSpPr>
        <p:spPr bwMode="auto">
          <a:xfrm>
            <a:off x="8604250" y="14112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171" name="Rectangle 17"/>
          <p:cNvSpPr>
            <a:spLocks noChangeArrowheads="1"/>
          </p:cNvSpPr>
          <p:nvPr/>
        </p:nvSpPr>
        <p:spPr bwMode="auto">
          <a:xfrm>
            <a:off x="5857875" y="14128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92172" name="Rectangle 18"/>
          <p:cNvSpPr>
            <a:spLocks noChangeArrowheads="1"/>
          </p:cNvSpPr>
          <p:nvPr/>
        </p:nvSpPr>
        <p:spPr bwMode="auto">
          <a:xfrm>
            <a:off x="4924425" y="14128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92173" name="Rectangle 19"/>
          <p:cNvSpPr>
            <a:spLocks noChangeArrowheads="1"/>
          </p:cNvSpPr>
          <p:nvPr/>
        </p:nvSpPr>
        <p:spPr bwMode="auto">
          <a:xfrm>
            <a:off x="3990975" y="14128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92174" name="Rectangle 20"/>
          <p:cNvSpPr>
            <a:spLocks noChangeArrowheads="1"/>
          </p:cNvSpPr>
          <p:nvPr/>
        </p:nvSpPr>
        <p:spPr bwMode="auto">
          <a:xfrm>
            <a:off x="3203575" y="14128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92175" name="Rectangle 21"/>
          <p:cNvSpPr>
            <a:spLocks noChangeArrowheads="1"/>
          </p:cNvSpPr>
          <p:nvPr/>
        </p:nvSpPr>
        <p:spPr bwMode="auto">
          <a:xfrm>
            <a:off x="3473450" y="19367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6 </a:t>
            </a:r>
            <a:r>
              <a:rPr lang="en-US" altLang="zh-CN" b="1">
                <a:latin typeface="Times New Roman" panose="02020603050405020304" pitchFamily="18" charset="0"/>
              </a:rPr>
              <a:t>bits</a:t>
            </a:r>
          </a:p>
        </p:txBody>
      </p:sp>
      <p:sp>
        <p:nvSpPr>
          <p:cNvPr id="92176" name="Rectangle 22"/>
          <p:cNvSpPr>
            <a:spLocks noChangeArrowheads="1"/>
          </p:cNvSpPr>
          <p:nvPr/>
        </p:nvSpPr>
        <p:spPr bwMode="auto">
          <a:xfrm>
            <a:off x="7219950" y="1936750"/>
            <a:ext cx="830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16 </a:t>
            </a:r>
            <a:r>
              <a:rPr lang="en-US" altLang="zh-CN" b="1">
                <a:latin typeface="Times New Roman" panose="02020603050405020304" pitchFamily="18" charset="0"/>
              </a:rPr>
              <a:t>bits</a:t>
            </a:r>
          </a:p>
        </p:txBody>
      </p:sp>
      <p:sp>
        <p:nvSpPr>
          <p:cNvPr id="92177" name="Rectangle 23"/>
          <p:cNvSpPr>
            <a:spLocks noChangeArrowheads="1"/>
          </p:cNvSpPr>
          <p:nvPr/>
        </p:nvSpPr>
        <p:spPr bwMode="auto">
          <a:xfrm>
            <a:off x="5416550" y="19367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 </a:t>
            </a:r>
            <a:r>
              <a:rPr lang="en-US" altLang="zh-CN" b="1">
                <a:latin typeface="Times New Roman" panose="02020603050405020304" pitchFamily="18" charset="0"/>
              </a:rPr>
              <a:t>bits</a:t>
            </a:r>
          </a:p>
        </p:txBody>
      </p:sp>
      <p:sp>
        <p:nvSpPr>
          <p:cNvPr id="92178" name="Rectangle 24"/>
          <p:cNvSpPr>
            <a:spLocks noChangeArrowheads="1"/>
          </p:cNvSpPr>
          <p:nvPr/>
        </p:nvSpPr>
        <p:spPr bwMode="auto">
          <a:xfrm>
            <a:off x="4494213" y="19367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 </a:t>
            </a:r>
            <a:r>
              <a:rPr lang="en-US" altLang="zh-CN" b="1">
                <a:latin typeface="Times New Roman" panose="02020603050405020304" pitchFamily="18" charset="0"/>
              </a:rPr>
              <a:t>bits</a:t>
            </a:r>
          </a:p>
        </p:txBody>
      </p:sp>
      <p:grpSp>
        <p:nvGrpSpPr>
          <p:cNvPr id="92179" name="Group 25"/>
          <p:cNvGrpSpPr>
            <a:grpSpLocks/>
          </p:cNvGrpSpPr>
          <p:nvPr/>
        </p:nvGrpSpPr>
        <p:grpSpPr bwMode="auto">
          <a:xfrm>
            <a:off x="4929188" y="3224213"/>
            <a:ext cx="457200" cy="1135062"/>
            <a:chOff x="3168" y="2365"/>
            <a:chExt cx="288" cy="715"/>
          </a:xfrm>
        </p:grpSpPr>
        <p:sp>
          <p:nvSpPr>
            <p:cNvPr id="92301" name="Line 26"/>
            <p:cNvSpPr>
              <a:spLocks noChangeShapeType="1"/>
            </p:cNvSpPr>
            <p:nvPr/>
          </p:nvSpPr>
          <p:spPr bwMode="auto">
            <a:xfrm>
              <a:off x="3168" y="2365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2" name="Line 27"/>
            <p:cNvSpPr>
              <a:spLocks noChangeShapeType="1"/>
            </p:cNvSpPr>
            <p:nvPr/>
          </p:nvSpPr>
          <p:spPr bwMode="auto">
            <a:xfrm>
              <a:off x="3176" y="2379"/>
              <a:ext cx="27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3" name="Line 28"/>
            <p:cNvSpPr>
              <a:spLocks noChangeShapeType="1"/>
            </p:cNvSpPr>
            <p:nvPr/>
          </p:nvSpPr>
          <p:spPr bwMode="auto">
            <a:xfrm>
              <a:off x="3176" y="2547"/>
              <a:ext cx="12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4" name="Line 29"/>
            <p:cNvSpPr>
              <a:spLocks noChangeShapeType="1"/>
            </p:cNvSpPr>
            <p:nvPr/>
          </p:nvSpPr>
          <p:spPr bwMode="auto">
            <a:xfrm>
              <a:off x="3312" y="2639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5" name="Line 30"/>
            <p:cNvSpPr>
              <a:spLocks noChangeShapeType="1"/>
            </p:cNvSpPr>
            <p:nvPr/>
          </p:nvSpPr>
          <p:spPr bwMode="auto">
            <a:xfrm>
              <a:off x="3456" y="2547"/>
              <a:ext cx="0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6" name="Line 31"/>
            <p:cNvSpPr>
              <a:spLocks noChangeShapeType="1"/>
            </p:cNvSpPr>
            <p:nvPr/>
          </p:nvSpPr>
          <p:spPr bwMode="auto">
            <a:xfrm flipV="1">
              <a:off x="3176" y="2805"/>
              <a:ext cx="128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7" name="Line 32"/>
            <p:cNvSpPr>
              <a:spLocks noChangeShapeType="1"/>
            </p:cNvSpPr>
            <p:nvPr/>
          </p:nvSpPr>
          <p:spPr bwMode="auto">
            <a:xfrm>
              <a:off x="3168" y="2912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8" name="Line 33"/>
            <p:cNvSpPr>
              <a:spLocks noChangeShapeType="1"/>
            </p:cNvSpPr>
            <p:nvPr/>
          </p:nvSpPr>
          <p:spPr bwMode="auto">
            <a:xfrm flipV="1">
              <a:off x="3176" y="2882"/>
              <a:ext cx="272" cy="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180" name="Line 34"/>
          <p:cNvSpPr>
            <a:spLocks noChangeShapeType="1"/>
          </p:cNvSpPr>
          <p:nvPr/>
        </p:nvSpPr>
        <p:spPr bwMode="auto">
          <a:xfrm flipH="1">
            <a:off x="5373688" y="3752850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1" name="Line 35"/>
          <p:cNvSpPr>
            <a:spLocks noChangeShapeType="1"/>
          </p:cNvSpPr>
          <p:nvPr/>
        </p:nvSpPr>
        <p:spPr bwMode="auto">
          <a:xfrm flipH="1">
            <a:off x="5807075" y="368935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2" name="Rectangle 36"/>
          <p:cNvSpPr>
            <a:spLocks noChangeArrowheads="1"/>
          </p:cNvSpPr>
          <p:nvPr/>
        </p:nvSpPr>
        <p:spPr bwMode="auto">
          <a:xfrm>
            <a:off x="5781675" y="36845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2183" name="Line 37"/>
          <p:cNvSpPr>
            <a:spLocks noChangeShapeType="1"/>
          </p:cNvSpPr>
          <p:nvPr/>
        </p:nvSpPr>
        <p:spPr bwMode="auto">
          <a:xfrm>
            <a:off x="5157788" y="2935288"/>
            <a:ext cx="0" cy="40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4" name="Rectangle 38"/>
          <p:cNvSpPr>
            <a:spLocks noChangeArrowheads="1"/>
          </p:cNvSpPr>
          <p:nvPr/>
        </p:nvSpPr>
        <p:spPr bwMode="auto">
          <a:xfrm>
            <a:off x="4572000" y="2614613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ALUctr</a:t>
            </a:r>
          </a:p>
        </p:txBody>
      </p:sp>
      <p:sp>
        <p:nvSpPr>
          <p:cNvPr id="92185" name="Rectangle 39"/>
          <p:cNvSpPr>
            <a:spLocks noChangeArrowheads="1"/>
          </p:cNvSpPr>
          <p:nvPr/>
        </p:nvSpPr>
        <p:spPr bwMode="auto">
          <a:xfrm>
            <a:off x="900113" y="3838575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92186" name="Rectangle 40"/>
          <p:cNvSpPr>
            <a:spLocks noChangeArrowheads="1"/>
          </p:cNvSpPr>
          <p:nvPr/>
        </p:nvSpPr>
        <p:spPr bwMode="auto">
          <a:xfrm>
            <a:off x="571500" y="3354388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busW</a:t>
            </a:r>
          </a:p>
        </p:txBody>
      </p:sp>
      <p:sp>
        <p:nvSpPr>
          <p:cNvPr id="92187" name="Rectangle 41"/>
          <p:cNvSpPr>
            <a:spLocks noChangeArrowheads="1"/>
          </p:cNvSpPr>
          <p:nvPr/>
        </p:nvSpPr>
        <p:spPr bwMode="auto">
          <a:xfrm>
            <a:off x="1655763" y="3224213"/>
            <a:ext cx="1431925" cy="1150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2188" name="Line 42"/>
          <p:cNvSpPr>
            <a:spLocks noChangeShapeType="1"/>
          </p:cNvSpPr>
          <p:nvPr/>
        </p:nvSpPr>
        <p:spPr bwMode="auto">
          <a:xfrm>
            <a:off x="1647825" y="4133850"/>
            <a:ext cx="171450" cy="87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9" name="Line 43"/>
          <p:cNvSpPr>
            <a:spLocks noChangeShapeType="1"/>
          </p:cNvSpPr>
          <p:nvPr/>
        </p:nvSpPr>
        <p:spPr bwMode="auto">
          <a:xfrm flipH="1">
            <a:off x="1668463" y="4224338"/>
            <a:ext cx="150812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0" name="Oval 44"/>
          <p:cNvSpPr>
            <a:spLocks noChangeArrowheads="1"/>
          </p:cNvSpPr>
          <p:nvPr/>
        </p:nvSpPr>
        <p:spPr bwMode="auto">
          <a:xfrm>
            <a:off x="1503363" y="4151313"/>
            <a:ext cx="127000" cy="1190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2191" name="Rectangle 45"/>
          <p:cNvSpPr>
            <a:spLocks noChangeArrowheads="1"/>
          </p:cNvSpPr>
          <p:nvPr/>
        </p:nvSpPr>
        <p:spPr bwMode="auto">
          <a:xfrm>
            <a:off x="1042988" y="2652713"/>
            <a:ext cx="976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RegWr</a:t>
            </a:r>
          </a:p>
        </p:txBody>
      </p:sp>
      <p:sp>
        <p:nvSpPr>
          <p:cNvPr id="92192" name="Line 46"/>
          <p:cNvSpPr>
            <a:spLocks noChangeShapeType="1"/>
          </p:cNvSpPr>
          <p:nvPr/>
        </p:nvSpPr>
        <p:spPr bwMode="auto">
          <a:xfrm flipH="1">
            <a:off x="649288" y="3717925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3" name="Line 47"/>
          <p:cNvSpPr>
            <a:spLocks noChangeShapeType="1"/>
          </p:cNvSpPr>
          <p:nvPr/>
        </p:nvSpPr>
        <p:spPr bwMode="auto">
          <a:xfrm flipH="1">
            <a:off x="1189038" y="365283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4" name="Rectangle 48"/>
          <p:cNvSpPr>
            <a:spLocks noChangeArrowheads="1"/>
          </p:cNvSpPr>
          <p:nvPr/>
        </p:nvSpPr>
        <p:spPr bwMode="auto">
          <a:xfrm>
            <a:off x="1149350" y="36591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2195" name="Line 49"/>
          <p:cNvSpPr>
            <a:spLocks noChangeShapeType="1"/>
          </p:cNvSpPr>
          <p:nvPr/>
        </p:nvSpPr>
        <p:spPr bwMode="auto">
          <a:xfrm>
            <a:off x="3113088" y="3355975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6" name="Line 50"/>
          <p:cNvSpPr>
            <a:spLocks noChangeShapeType="1"/>
          </p:cNvSpPr>
          <p:nvPr/>
        </p:nvSpPr>
        <p:spPr bwMode="auto">
          <a:xfrm flipH="1">
            <a:off x="4084638" y="329088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7" name="Rectangle 51"/>
          <p:cNvSpPr>
            <a:spLocks noChangeArrowheads="1"/>
          </p:cNvSpPr>
          <p:nvPr/>
        </p:nvSpPr>
        <p:spPr bwMode="auto">
          <a:xfrm>
            <a:off x="4067175" y="32877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2198" name="Rectangle 52"/>
          <p:cNvSpPr>
            <a:spLocks noChangeArrowheads="1"/>
          </p:cNvSpPr>
          <p:nvPr/>
        </p:nvSpPr>
        <p:spPr bwMode="auto">
          <a:xfrm>
            <a:off x="3132138" y="2974975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busA</a:t>
            </a:r>
          </a:p>
        </p:txBody>
      </p:sp>
      <p:sp>
        <p:nvSpPr>
          <p:cNvPr id="92199" name="Line 53"/>
          <p:cNvSpPr>
            <a:spLocks noChangeShapeType="1"/>
          </p:cNvSpPr>
          <p:nvPr/>
        </p:nvSpPr>
        <p:spPr bwMode="auto">
          <a:xfrm flipV="1">
            <a:off x="1804988" y="298132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0" name="Line 54"/>
          <p:cNvSpPr>
            <a:spLocks noChangeShapeType="1"/>
          </p:cNvSpPr>
          <p:nvPr/>
        </p:nvSpPr>
        <p:spPr bwMode="auto">
          <a:xfrm>
            <a:off x="3113088" y="42243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1" name="Line 55"/>
          <p:cNvSpPr>
            <a:spLocks noChangeShapeType="1"/>
          </p:cNvSpPr>
          <p:nvPr/>
        </p:nvSpPr>
        <p:spPr bwMode="auto">
          <a:xfrm flipH="1">
            <a:off x="3627438" y="415925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2" name="Rectangle 56"/>
          <p:cNvSpPr>
            <a:spLocks noChangeArrowheads="1"/>
          </p:cNvSpPr>
          <p:nvPr/>
        </p:nvSpPr>
        <p:spPr bwMode="auto">
          <a:xfrm>
            <a:off x="3586163" y="41529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2203" name="Rectangle 57"/>
          <p:cNvSpPr>
            <a:spLocks noChangeArrowheads="1"/>
          </p:cNvSpPr>
          <p:nvPr/>
        </p:nvSpPr>
        <p:spPr bwMode="auto">
          <a:xfrm>
            <a:off x="3132138" y="3876675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busB</a:t>
            </a:r>
          </a:p>
        </p:txBody>
      </p:sp>
      <p:sp>
        <p:nvSpPr>
          <p:cNvPr id="92204" name="Line 59"/>
          <p:cNvSpPr>
            <a:spLocks noChangeShapeType="1"/>
          </p:cNvSpPr>
          <p:nvPr/>
        </p:nvSpPr>
        <p:spPr bwMode="auto">
          <a:xfrm>
            <a:off x="2109788" y="2573338"/>
            <a:ext cx="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5" name="Line 60"/>
          <p:cNvSpPr>
            <a:spLocks noChangeShapeType="1"/>
          </p:cNvSpPr>
          <p:nvPr/>
        </p:nvSpPr>
        <p:spPr bwMode="auto">
          <a:xfrm flipV="1">
            <a:off x="2039938" y="29162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6" name="Rectangle 61"/>
          <p:cNvSpPr>
            <a:spLocks noChangeArrowheads="1"/>
          </p:cNvSpPr>
          <p:nvPr/>
        </p:nvSpPr>
        <p:spPr bwMode="auto">
          <a:xfrm>
            <a:off x="1866900" y="27749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207" name="Line 62"/>
          <p:cNvSpPr>
            <a:spLocks noChangeShapeType="1"/>
          </p:cNvSpPr>
          <p:nvPr/>
        </p:nvSpPr>
        <p:spPr bwMode="auto">
          <a:xfrm>
            <a:off x="2560638" y="279082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8" name="Line 63"/>
          <p:cNvSpPr>
            <a:spLocks noChangeShapeType="1"/>
          </p:cNvSpPr>
          <p:nvPr/>
        </p:nvSpPr>
        <p:spPr bwMode="auto">
          <a:xfrm flipV="1">
            <a:off x="2478088" y="29162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9" name="Rectangle 64"/>
          <p:cNvSpPr>
            <a:spLocks noChangeArrowheads="1"/>
          </p:cNvSpPr>
          <p:nvPr/>
        </p:nvSpPr>
        <p:spPr bwMode="auto">
          <a:xfrm>
            <a:off x="2317750" y="2762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210" name="Line 65"/>
          <p:cNvSpPr>
            <a:spLocks noChangeShapeType="1"/>
          </p:cNvSpPr>
          <p:nvPr/>
        </p:nvSpPr>
        <p:spPr bwMode="auto">
          <a:xfrm>
            <a:off x="2947988" y="279082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1" name="Line 66"/>
          <p:cNvSpPr>
            <a:spLocks noChangeShapeType="1"/>
          </p:cNvSpPr>
          <p:nvPr/>
        </p:nvSpPr>
        <p:spPr bwMode="auto">
          <a:xfrm flipV="1">
            <a:off x="2878138" y="29162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2" name="Rectangle 67"/>
          <p:cNvSpPr>
            <a:spLocks noChangeArrowheads="1"/>
          </p:cNvSpPr>
          <p:nvPr/>
        </p:nvSpPr>
        <p:spPr bwMode="auto">
          <a:xfrm>
            <a:off x="2705100" y="27749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213" name="Rectangle 68"/>
          <p:cNvSpPr>
            <a:spLocks noChangeArrowheads="1"/>
          </p:cNvSpPr>
          <p:nvPr/>
        </p:nvSpPr>
        <p:spPr bwMode="auto">
          <a:xfrm>
            <a:off x="1866900" y="3209925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Rw</a:t>
            </a:r>
          </a:p>
        </p:txBody>
      </p:sp>
      <p:sp>
        <p:nvSpPr>
          <p:cNvPr id="92214" name="Rectangle 69"/>
          <p:cNvSpPr>
            <a:spLocks noChangeArrowheads="1"/>
          </p:cNvSpPr>
          <p:nvPr/>
        </p:nvSpPr>
        <p:spPr bwMode="auto">
          <a:xfrm>
            <a:off x="2324100" y="3209925"/>
            <a:ext cx="46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Ra</a:t>
            </a:r>
          </a:p>
        </p:txBody>
      </p:sp>
      <p:sp>
        <p:nvSpPr>
          <p:cNvPr id="92215" name="Rectangle 70"/>
          <p:cNvSpPr>
            <a:spLocks noChangeArrowheads="1"/>
          </p:cNvSpPr>
          <p:nvPr/>
        </p:nvSpPr>
        <p:spPr bwMode="auto">
          <a:xfrm>
            <a:off x="2705100" y="3209925"/>
            <a:ext cx="47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Rb</a:t>
            </a:r>
          </a:p>
        </p:txBody>
      </p:sp>
      <p:sp>
        <p:nvSpPr>
          <p:cNvPr id="92216" name="Rectangle 71"/>
          <p:cNvSpPr>
            <a:spLocks noChangeArrowheads="1"/>
          </p:cNvSpPr>
          <p:nvPr/>
        </p:nvSpPr>
        <p:spPr bwMode="auto">
          <a:xfrm>
            <a:off x="1866900" y="3498850"/>
            <a:ext cx="109378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32 32-</a:t>
            </a:r>
            <a:r>
              <a:rPr lang="en-US" altLang="zh-CN" b="1">
                <a:latin typeface="Times New Roman" panose="02020603050405020304" pitchFamily="18" charset="0"/>
              </a:rPr>
              <a:t>bit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Registers</a:t>
            </a:r>
          </a:p>
        </p:txBody>
      </p:sp>
      <p:sp>
        <p:nvSpPr>
          <p:cNvPr id="92217" name="Line 72"/>
          <p:cNvSpPr>
            <a:spLocks noChangeShapeType="1"/>
          </p:cNvSpPr>
          <p:nvPr/>
        </p:nvSpPr>
        <p:spPr bwMode="auto">
          <a:xfrm flipH="1">
            <a:off x="649288" y="5816600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8" name="Line 73"/>
          <p:cNvSpPr>
            <a:spLocks noChangeShapeType="1"/>
          </p:cNvSpPr>
          <p:nvPr/>
        </p:nvSpPr>
        <p:spPr bwMode="auto">
          <a:xfrm flipV="1">
            <a:off x="661988" y="3705225"/>
            <a:ext cx="0" cy="2124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9" name="Rectangle 74"/>
          <p:cNvSpPr>
            <a:spLocks noChangeArrowheads="1"/>
          </p:cNvSpPr>
          <p:nvPr/>
        </p:nvSpPr>
        <p:spPr bwMode="auto">
          <a:xfrm>
            <a:off x="2519363" y="2565400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92220" name="Rectangle 75"/>
          <p:cNvSpPr>
            <a:spLocks noChangeArrowheads="1"/>
          </p:cNvSpPr>
          <p:nvPr/>
        </p:nvSpPr>
        <p:spPr bwMode="auto">
          <a:xfrm>
            <a:off x="2249488" y="1682750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grpSp>
        <p:nvGrpSpPr>
          <p:cNvPr id="92221" name="Group 76"/>
          <p:cNvGrpSpPr>
            <a:grpSpLocks/>
          </p:cNvGrpSpPr>
          <p:nvPr/>
        </p:nvGrpSpPr>
        <p:grpSpPr bwMode="auto">
          <a:xfrm>
            <a:off x="4062413" y="3948113"/>
            <a:ext cx="304800" cy="1084262"/>
            <a:chOff x="2640" y="2821"/>
            <a:chExt cx="192" cy="683"/>
          </a:xfrm>
        </p:grpSpPr>
        <p:sp>
          <p:nvSpPr>
            <p:cNvPr id="92297" name="Line 77"/>
            <p:cNvSpPr>
              <a:spLocks noChangeShapeType="1"/>
            </p:cNvSpPr>
            <p:nvPr/>
          </p:nvSpPr>
          <p:spPr bwMode="auto">
            <a:xfrm>
              <a:off x="2640" y="2821"/>
              <a:ext cx="0" cy="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8" name="Line 78"/>
            <p:cNvSpPr>
              <a:spLocks noChangeShapeType="1"/>
            </p:cNvSpPr>
            <p:nvPr/>
          </p:nvSpPr>
          <p:spPr bwMode="auto">
            <a:xfrm>
              <a:off x="2648" y="2821"/>
              <a:ext cx="176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9" name="Line 79"/>
            <p:cNvSpPr>
              <a:spLocks noChangeShapeType="1"/>
            </p:cNvSpPr>
            <p:nvPr/>
          </p:nvSpPr>
          <p:spPr bwMode="auto">
            <a:xfrm flipV="1">
              <a:off x="2648" y="3397"/>
              <a:ext cx="176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0" name="Line 80"/>
            <p:cNvSpPr>
              <a:spLocks noChangeShapeType="1"/>
            </p:cNvSpPr>
            <p:nvPr/>
          </p:nvSpPr>
          <p:spPr bwMode="auto">
            <a:xfrm>
              <a:off x="2832" y="2912"/>
              <a:ext cx="0" cy="4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22" name="Group 81"/>
          <p:cNvGrpSpPr>
            <a:grpSpLocks/>
          </p:cNvGrpSpPr>
          <p:nvPr/>
        </p:nvGrpSpPr>
        <p:grpSpPr bwMode="auto">
          <a:xfrm>
            <a:off x="1547813" y="2254250"/>
            <a:ext cx="1168400" cy="288925"/>
            <a:chOff x="928" y="1788"/>
            <a:chExt cx="736" cy="182"/>
          </a:xfrm>
        </p:grpSpPr>
        <p:sp>
          <p:nvSpPr>
            <p:cNvPr id="92293" name="Line 82"/>
            <p:cNvSpPr>
              <a:spLocks noChangeShapeType="1"/>
            </p:cNvSpPr>
            <p:nvPr/>
          </p:nvSpPr>
          <p:spPr bwMode="auto">
            <a:xfrm flipH="1">
              <a:off x="928" y="1788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4" name="Line 83"/>
            <p:cNvSpPr>
              <a:spLocks noChangeShapeType="1"/>
            </p:cNvSpPr>
            <p:nvPr/>
          </p:nvSpPr>
          <p:spPr bwMode="auto">
            <a:xfrm flipH="1">
              <a:off x="1552" y="1796"/>
              <a:ext cx="1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5" name="Line 84"/>
            <p:cNvSpPr>
              <a:spLocks noChangeShapeType="1"/>
            </p:cNvSpPr>
            <p:nvPr/>
          </p:nvSpPr>
          <p:spPr bwMode="auto">
            <a:xfrm>
              <a:off x="944" y="1796"/>
              <a:ext cx="8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6" name="Line 85"/>
            <p:cNvSpPr>
              <a:spLocks noChangeShapeType="1"/>
            </p:cNvSpPr>
            <p:nvPr/>
          </p:nvSpPr>
          <p:spPr bwMode="auto">
            <a:xfrm flipH="1">
              <a:off x="1024" y="1970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23" name="Line 87"/>
          <p:cNvSpPr>
            <a:spLocks noChangeShapeType="1"/>
          </p:cNvSpPr>
          <p:nvPr/>
        </p:nvSpPr>
        <p:spPr bwMode="auto">
          <a:xfrm>
            <a:off x="2436813" y="2012950"/>
            <a:ext cx="0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4" name="Line 88"/>
          <p:cNvSpPr>
            <a:spLocks noChangeShapeType="1"/>
          </p:cNvSpPr>
          <p:nvPr/>
        </p:nvSpPr>
        <p:spPr bwMode="auto">
          <a:xfrm flipH="1">
            <a:off x="1812925" y="1998663"/>
            <a:ext cx="0" cy="26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5" name="Rectangle 89"/>
          <p:cNvSpPr>
            <a:spLocks noChangeArrowheads="1"/>
          </p:cNvSpPr>
          <p:nvPr/>
        </p:nvSpPr>
        <p:spPr bwMode="auto">
          <a:xfrm>
            <a:off x="1601788" y="169386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Rd</a:t>
            </a:r>
          </a:p>
        </p:txBody>
      </p:sp>
      <p:sp>
        <p:nvSpPr>
          <p:cNvPr id="92226" name="Line 90"/>
          <p:cNvSpPr>
            <a:spLocks noChangeShapeType="1"/>
          </p:cNvSpPr>
          <p:nvPr/>
        </p:nvSpPr>
        <p:spPr bwMode="auto">
          <a:xfrm flipH="1">
            <a:off x="688975" y="2398713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7" name="Rectangle 91"/>
          <p:cNvSpPr>
            <a:spLocks noChangeArrowheads="1"/>
          </p:cNvSpPr>
          <p:nvPr/>
        </p:nvSpPr>
        <p:spPr bwMode="auto">
          <a:xfrm>
            <a:off x="468313" y="2005013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RegDst</a:t>
            </a:r>
          </a:p>
        </p:txBody>
      </p:sp>
      <p:sp>
        <p:nvSpPr>
          <p:cNvPr id="92228" name="Rectangle 92"/>
          <p:cNvSpPr>
            <a:spLocks noChangeArrowheads="1"/>
          </p:cNvSpPr>
          <p:nvPr/>
        </p:nvSpPr>
        <p:spPr bwMode="auto">
          <a:xfrm>
            <a:off x="3071813" y="4440238"/>
            <a:ext cx="320675" cy="1054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2229" name="Rectangle 93"/>
          <p:cNvSpPr>
            <a:spLocks noChangeArrowheads="1"/>
          </p:cNvSpPr>
          <p:nvPr/>
        </p:nvSpPr>
        <p:spPr bwMode="auto">
          <a:xfrm rot="5400000">
            <a:off x="3875087" y="4333876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92230" name="Rectangle 94"/>
          <p:cNvSpPr>
            <a:spLocks noChangeArrowheads="1"/>
          </p:cNvSpPr>
          <p:nvPr/>
        </p:nvSpPr>
        <p:spPr bwMode="auto">
          <a:xfrm>
            <a:off x="1851025" y="225107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92231" name="Line 95"/>
          <p:cNvSpPr>
            <a:spLocks noChangeShapeType="1"/>
          </p:cNvSpPr>
          <p:nvPr/>
        </p:nvSpPr>
        <p:spPr bwMode="auto">
          <a:xfrm>
            <a:off x="3417888" y="4875213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2" name="Rectangle 96"/>
          <p:cNvSpPr>
            <a:spLocks noChangeArrowheads="1"/>
          </p:cNvSpPr>
          <p:nvPr/>
        </p:nvSpPr>
        <p:spPr bwMode="auto">
          <a:xfrm>
            <a:off x="3657600" y="48117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2233" name="Line 97"/>
          <p:cNvSpPr>
            <a:spLocks noChangeShapeType="1"/>
          </p:cNvSpPr>
          <p:nvPr/>
        </p:nvSpPr>
        <p:spPr bwMode="auto">
          <a:xfrm flipH="1">
            <a:off x="3703638" y="481012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4" name="Line 98"/>
          <p:cNvSpPr>
            <a:spLocks noChangeShapeType="1"/>
          </p:cNvSpPr>
          <p:nvPr/>
        </p:nvSpPr>
        <p:spPr bwMode="auto">
          <a:xfrm>
            <a:off x="2084388" y="494030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5" name="Line 99"/>
          <p:cNvSpPr>
            <a:spLocks noChangeShapeType="1"/>
          </p:cNvSpPr>
          <p:nvPr/>
        </p:nvSpPr>
        <p:spPr bwMode="auto">
          <a:xfrm flipH="1">
            <a:off x="2522538" y="4873625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6" name="Rectangle 100"/>
          <p:cNvSpPr>
            <a:spLocks noChangeArrowheads="1"/>
          </p:cNvSpPr>
          <p:nvPr/>
        </p:nvSpPr>
        <p:spPr bwMode="auto">
          <a:xfrm>
            <a:off x="2482850" y="48752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92237" name="Rectangle 101"/>
          <p:cNvSpPr>
            <a:spLocks noChangeArrowheads="1"/>
          </p:cNvSpPr>
          <p:nvPr/>
        </p:nvSpPr>
        <p:spPr bwMode="auto">
          <a:xfrm>
            <a:off x="1306513" y="4770438"/>
            <a:ext cx="862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imm16</a:t>
            </a:r>
          </a:p>
        </p:txBody>
      </p:sp>
      <p:sp>
        <p:nvSpPr>
          <p:cNvPr id="92238" name="Line 102"/>
          <p:cNvSpPr>
            <a:spLocks noChangeShapeType="1"/>
          </p:cNvSpPr>
          <p:nvPr/>
        </p:nvSpPr>
        <p:spPr bwMode="auto">
          <a:xfrm>
            <a:off x="4243388" y="4930775"/>
            <a:ext cx="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9" name="Rectangle 103"/>
          <p:cNvSpPr>
            <a:spLocks noChangeArrowheads="1"/>
          </p:cNvSpPr>
          <p:nvPr/>
        </p:nvSpPr>
        <p:spPr bwMode="auto">
          <a:xfrm>
            <a:off x="3994150" y="5275263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ALUSrc</a:t>
            </a:r>
          </a:p>
        </p:txBody>
      </p:sp>
      <p:sp>
        <p:nvSpPr>
          <p:cNvPr id="92240" name="Line 104"/>
          <p:cNvSpPr>
            <a:spLocks noChangeShapeType="1"/>
          </p:cNvSpPr>
          <p:nvPr/>
        </p:nvSpPr>
        <p:spPr bwMode="auto">
          <a:xfrm>
            <a:off x="4408488" y="422433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1" name="Rectangle 106"/>
          <p:cNvSpPr>
            <a:spLocks noChangeArrowheads="1"/>
          </p:cNvSpPr>
          <p:nvPr/>
        </p:nvSpPr>
        <p:spPr bwMode="auto">
          <a:xfrm rot="5400000">
            <a:off x="4931569" y="3588544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ALU</a:t>
            </a:r>
          </a:p>
        </p:txBody>
      </p: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3051175" y="2744788"/>
            <a:ext cx="5484813" cy="3109912"/>
            <a:chOff x="1985" y="2066"/>
            <a:chExt cx="3455" cy="2067"/>
          </a:xfrm>
        </p:grpSpPr>
        <p:sp>
          <p:nvSpPr>
            <p:cNvPr id="92259" name="Rectangle 108"/>
            <p:cNvSpPr>
              <a:spLocks noChangeArrowheads="1"/>
            </p:cNvSpPr>
            <p:nvPr/>
          </p:nvSpPr>
          <p:spPr bwMode="auto">
            <a:xfrm rot="5400000">
              <a:off x="1726" y="3429"/>
              <a:ext cx="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900" b="1">
                  <a:latin typeface="Times New Roman" panose="02020603050405020304" pitchFamily="18" charset="0"/>
                </a:rPr>
                <a:t>Extender</a:t>
              </a:r>
            </a:p>
          </p:txBody>
        </p:sp>
        <p:sp>
          <p:nvSpPr>
            <p:cNvPr id="92260" name="Line 109"/>
            <p:cNvSpPr>
              <a:spLocks noChangeShapeType="1"/>
            </p:cNvSpPr>
            <p:nvPr/>
          </p:nvSpPr>
          <p:spPr bwMode="auto">
            <a:xfrm>
              <a:off x="2088" y="3894"/>
              <a:ext cx="0" cy="1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1" name="Rectangle 110"/>
            <p:cNvSpPr>
              <a:spLocks noChangeArrowheads="1"/>
            </p:cNvSpPr>
            <p:nvPr/>
          </p:nvSpPr>
          <p:spPr bwMode="auto">
            <a:xfrm>
              <a:off x="2077" y="3869"/>
              <a:ext cx="5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ExtOp</a:t>
              </a:r>
            </a:p>
          </p:txBody>
        </p:sp>
        <p:grpSp>
          <p:nvGrpSpPr>
            <p:cNvPr id="92262" name="Group 111"/>
            <p:cNvGrpSpPr>
              <a:grpSpLocks/>
            </p:cNvGrpSpPr>
            <p:nvPr/>
          </p:nvGrpSpPr>
          <p:grpSpPr bwMode="auto">
            <a:xfrm>
              <a:off x="3147" y="2066"/>
              <a:ext cx="2293" cy="1844"/>
              <a:chOff x="3147" y="2066"/>
              <a:chExt cx="2293" cy="1844"/>
            </a:xfrm>
          </p:grpSpPr>
          <p:grpSp>
            <p:nvGrpSpPr>
              <p:cNvPr id="92263" name="Group 112"/>
              <p:cNvGrpSpPr>
                <a:grpSpLocks/>
              </p:cNvGrpSpPr>
              <p:nvPr/>
            </p:nvGrpSpPr>
            <p:grpSpPr bwMode="auto">
              <a:xfrm>
                <a:off x="4896" y="2547"/>
                <a:ext cx="192" cy="684"/>
                <a:chOff x="4896" y="2547"/>
                <a:chExt cx="192" cy="684"/>
              </a:xfrm>
            </p:grpSpPr>
            <p:sp>
              <p:nvSpPr>
                <p:cNvPr id="92289" name="Line 113"/>
                <p:cNvSpPr>
                  <a:spLocks noChangeShapeType="1"/>
                </p:cNvSpPr>
                <p:nvPr/>
              </p:nvSpPr>
              <p:spPr bwMode="auto">
                <a:xfrm>
                  <a:off x="4896" y="2563"/>
                  <a:ext cx="0" cy="668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90" name="Line 114"/>
                <p:cNvSpPr>
                  <a:spLocks noChangeShapeType="1"/>
                </p:cNvSpPr>
                <p:nvPr/>
              </p:nvSpPr>
              <p:spPr bwMode="auto">
                <a:xfrm>
                  <a:off x="4904" y="2547"/>
                  <a:ext cx="176" cy="7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91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4904" y="3124"/>
                  <a:ext cx="176" cy="107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92" name="Line 116"/>
                <p:cNvSpPr>
                  <a:spLocks noChangeShapeType="1"/>
                </p:cNvSpPr>
                <p:nvPr/>
              </p:nvSpPr>
              <p:spPr bwMode="auto">
                <a:xfrm>
                  <a:off x="5088" y="2639"/>
                  <a:ext cx="0" cy="485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264" name="Rectangle 117"/>
              <p:cNvSpPr>
                <a:spLocks noChangeArrowheads="1"/>
              </p:cNvSpPr>
              <p:nvPr/>
            </p:nvSpPr>
            <p:spPr bwMode="auto">
              <a:xfrm rot="5400000">
                <a:off x="4778" y="2781"/>
                <a:ext cx="4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Mux</a:t>
                </a:r>
              </a:p>
            </p:txBody>
          </p:sp>
          <p:sp>
            <p:nvSpPr>
              <p:cNvPr id="92265" name="Line 118"/>
              <p:cNvSpPr>
                <a:spLocks noChangeShapeType="1"/>
              </p:cNvSpPr>
              <p:nvPr/>
            </p:nvSpPr>
            <p:spPr bwMode="auto">
              <a:xfrm flipV="1">
                <a:off x="4992" y="2304"/>
                <a:ext cx="0" cy="28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66" name="Rectangle 119"/>
              <p:cNvSpPr>
                <a:spLocks noChangeArrowheads="1"/>
              </p:cNvSpPr>
              <p:nvPr/>
            </p:nvSpPr>
            <p:spPr bwMode="auto">
              <a:xfrm>
                <a:off x="4563" y="2066"/>
                <a:ext cx="87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MemtoReg</a:t>
                </a:r>
              </a:p>
            </p:txBody>
          </p:sp>
          <p:sp>
            <p:nvSpPr>
              <p:cNvPr id="92267" name="Line 120"/>
              <p:cNvSpPr>
                <a:spLocks noChangeShapeType="1"/>
              </p:cNvSpPr>
              <p:nvPr/>
            </p:nvSpPr>
            <p:spPr bwMode="auto">
              <a:xfrm>
                <a:off x="5096" y="290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68" name="Rectangle 121"/>
              <p:cNvSpPr>
                <a:spLocks noChangeArrowheads="1"/>
              </p:cNvSpPr>
              <p:nvPr/>
            </p:nvSpPr>
            <p:spPr bwMode="auto">
              <a:xfrm>
                <a:off x="3794" y="3185"/>
                <a:ext cx="710" cy="725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2269" name="Line 122"/>
              <p:cNvSpPr>
                <a:spLocks noChangeShapeType="1"/>
              </p:cNvSpPr>
              <p:nvPr/>
            </p:nvSpPr>
            <p:spPr bwMode="auto">
              <a:xfrm flipH="1">
                <a:off x="3400" y="3815"/>
                <a:ext cx="30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70" name="Rectangle 123"/>
              <p:cNvSpPr>
                <a:spLocks noChangeArrowheads="1"/>
              </p:cNvSpPr>
              <p:nvPr/>
            </p:nvSpPr>
            <p:spPr bwMode="auto">
              <a:xfrm>
                <a:off x="3321" y="3624"/>
                <a:ext cx="34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Clk</a:t>
                </a:r>
              </a:p>
            </p:txBody>
          </p:sp>
          <p:sp>
            <p:nvSpPr>
              <p:cNvPr id="92271" name="Rectangle 124"/>
              <p:cNvSpPr>
                <a:spLocks noChangeArrowheads="1"/>
              </p:cNvSpPr>
              <p:nvPr/>
            </p:nvSpPr>
            <p:spPr bwMode="auto">
              <a:xfrm>
                <a:off x="3147" y="3262"/>
                <a:ext cx="588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Data In</a:t>
                </a:r>
              </a:p>
            </p:txBody>
          </p:sp>
          <p:sp>
            <p:nvSpPr>
              <p:cNvPr id="92272" name="Line 125"/>
              <p:cNvSpPr>
                <a:spLocks noChangeShapeType="1"/>
              </p:cNvSpPr>
              <p:nvPr/>
            </p:nvSpPr>
            <p:spPr bwMode="auto">
              <a:xfrm>
                <a:off x="3790" y="3758"/>
                <a:ext cx="93" cy="6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73" name="Line 126"/>
              <p:cNvSpPr>
                <a:spLocks noChangeShapeType="1"/>
              </p:cNvSpPr>
              <p:nvPr/>
            </p:nvSpPr>
            <p:spPr bwMode="auto">
              <a:xfrm flipH="1">
                <a:off x="3802" y="3826"/>
                <a:ext cx="93" cy="6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74" name="Oval 127"/>
              <p:cNvSpPr>
                <a:spLocks noChangeArrowheads="1"/>
              </p:cNvSpPr>
              <p:nvPr/>
            </p:nvSpPr>
            <p:spPr bwMode="auto">
              <a:xfrm>
                <a:off x="3698" y="3789"/>
                <a:ext cx="80" cy="7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2275" name="Rectangle 128"/>
              <p:cNvSpPr>
                <a:spLocks noChangeArrowheads="1"/>
              </p:cNvSpPr>
              <p:nvPr/>
            </p:nvSpPr>
            <p:spPr bwMode="auto">
              <a:xfrm>
                <a:off x="3782" y="3175"/>
                <a:ext cx="500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WrEn</a:t>
                </a:r>
              </a:p>
            </p:txBody>
          </p:sp>
          <p:sp>
            <p:nvSpPr>
              <p:cNvPr id="92276" name="Line 129"/>
              <p:cNvSpPr>
                <a:spLocks noChangeShapeType="1"/>
              </p:cNvSpPr>
              <p:nvPr/>
            </p:nvSpPr>
            <p:spPr bwMode="auto">
              <a:xfrm flipH="1">
                <a:off x="3160" y="3496"/>
                <a:ext cx="64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77" name="Line 130"/>
              <p:cNvSpPr>
                <a:spLocks noChangeShapeType="1"/>
              </p:cNvSpPr>
              <p:nvPr/>
            </p:nvSpPr>
            <p:spPr bwMode="auto">
              <a:xfrm flipH="1">
                <a:off x="3500" y="3455"/>
                <a:ext cx="56" cy="8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78" name="Rectangle 131"/>
              <p:cNvSpPr>
                <a:spLocks noChangeArrowheads="1"/>
              </p:cNvSpPr>
              <p:nvPr/>
            </p:nvSpPr>
            <p:spPr bwMode="auto">
              <a:xfrm>
                <a:off x="3477" y="3462"/>
                <a:ext cx="26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92279" name="Line 132"/>
              <p:cNvSpPr>
                <a:spLocks noChangeShapeType="1"/>
              </p:cNvSpPr>
              <p:nvPr/>
            </p:nvSpPr>
            <p:spPr bwMode="auto">
              <a:xfrm flipV="1">
                <a:off x="3984" y="3033"/>
                <a:ext cx="0" cy="15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80" name="Line 133"/>
              <p:cNvSpPr>
                <a:spLocks noChangeShapeType="1"/>
              </p:cNvSpPr>
              <p:nvPr/>
            </p:nvSpPr>
            <p:spPr bwMode="auto">
              <a:xfrm>
                <a:off x="4320" y="2743"/>
                <a:ext cx="0" cy="43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81" name="Rectangle 134"/>
              <p:cNvSpPr>
                <a:spLocks noChangeArrowheads="1"/>
              </p:cNvSpPr>
              <p:nvPr/>
            </p:nvSpPr>
            <p:spPr bwMode="auto">
              <a:xfrm>
                <a:off x="4167" y="3176"/>
                <a:ext cx="366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Adr</a:t>
                </a:r>
              </a:p>
            </p:txBody>
          </p:sp>
          <p:sp>
            <p:nvSpPr>
              <p:cNvPr id="92282" name="Rectangle 135"/>
              <p:cNvSpPr>
                <a:spLocks noChangeArrowheads="1"/>
              </p:cNvSpPr>
              <p:nvPr/>
            </p:nvSpPr>
            <p:spPr bwMode="auto">
              <a:xfrm>
                <a:off x="3772" y="3404"/>
                <a:ext cx="648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92283" name="Line 136"/>
              <p:cNvSpPr>
                <a:spLocks noChangeShapeType="1"/>
              </p:cNvSpPr>
              <p:nvPr/>
            </p:nvSpPr>
            <p:spPr bwMode="auto">
              <a:xfrm>
                <a:off x="4616" y="3065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84" name="Line 137"/>
              <p:cNvSpPr>
                <a:spLocks noChangeShapeType="1"/>
              </p:cNvSpPr>
              <p:nvPr/>
            </p:nvSpPr>
            <p:spPr bwMode="auto">
              <a:xfrm>
                <a:off x="4608" y="3049"/>
                <a:ext cx="0" cy="48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85" name="Line 138"/>
              <p:cNvSpPr>
                <a:spLocks noChangeShapeType="1"/>
              </p:cNvSpPr>
              <p:nvPr/>
            </p:nvSpPr>
            <p:spPr bwMode="auto">
              <a:xfrm flipH="1">
                <a:off x="4504" y="3542"/>
                <a:ext cx="11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86" name="Line 139"/>
              <p:cNvSpPr>
                <a:spLocks noChangeShapeType="1"/>
              </p:cNvSpPr>
              <p:nvPr/>
            </p:nvSpPr>
            <p:spPr bwMode="auto">
              <a:xfrm flipH="1">
                <a:off x="4666" y="3023"/>
                <a:ext cx="56" cy="8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87" name="Rectangle 140"/>
              <p:cNvSpPr>
                <a:spLocks noChangeArrowheads="1"/>
              </p:cNvSpPr>
              <p:nvPr/>
            </p:nvSpPr>
            <p:spPr bwMode="auto">
              <a:xfrm>
                <a:off x="4652" y="3023"/>
                <a:ext cx="26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92288" name="Rectangle 141"/>
              <p:cNvSpPr>
                <a:spLocks noChangeArrowheads="1"/>
              </p:cNvSpPr>
              <p:nvPr/>
            </p:nvSpPr>
            <p:spPr bwMode="auto">
              <a:xfrm>
                <a:off x="3543" y="2857"/>
                <a:ext cx="70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MemWr</a:t>
                </a:r>
              </a:p>
            </p:txBody>
          </p:sp>
        </p:grpSp>
      </p:grpSp>
      <p:grpSp>
        <p:nvGrpSpPr>
          <p:cNvPr id="11" name="Group 142"/>
          <p:cNvGrpSpPr>
            <a:grpSpLocks/>
          </p:cNvGrpSpPr>
          <p:nvPr/>
        </p:nvGrpSpPr>
        <p:grpSpPr bwMode="auto">
          <a:xfrm>
            <a:off x="5003800" y="2254250"/>
            <a:ext cx="3203575" cy="1341438"/>
            <a:chOff x="3355" y="1281"/>
            <a:chExt cx="1655" cy="992"/>
          </a:xfrm>
        </p:grpSpPr>
        <p:sp>
          <p:nvSpPr>
            <p:cNvPr id="92257" name="Text Box 143"/>
            <p:cNvSpPr txBox="1">
              <a:spLocks noChangeArrowheads="1"/>
            </p:cNvSpPr>
            <p:nvPr/>
          </p:nvSpPr>
          <p:spPr bwMode="auto">
            <a:xfrm>
              <a:off x="3355" y="1281"/>
              <a:ext cx="165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加蓝色部分，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为什么？</a:t>
              </a:r>
            </a:p>
          </p:txBody>
        </p:sp>
        <p:sp>
          <p:nvSpPr>
            <p:cNvPr id="92258" name="Line 144"/>
            <p:cNvSpPr>
              <a:spLocks noChangeShapeType="1"/>
            </p:cNvSpPr>
            <p:nvPr/>
          </p:nvSpPr>
          <p:spPr bwMode="auto">
            <a:xfrm>
              <a:off x="3971" y="1536"/>
              <a:ext cx="755" cy="73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9521" name="Text Box 145"/>
          <p:cNvSpPr txBox="1">
            <a:spLocks noChangeArrowheads="1"/>
          </p:cNvSpPr>
          <p:nvPr/>
        </p:nvSpPr>
        <p:spPr bwMode="auto">
          <a:xfrm>
            <a:off x="642938" y="5876925"/>
            <a:ext cx="8501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RegDst, RegWr, ALUctr, ExtOp, ALUSrc, MemWr, MemtoReg=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</a:t>
            </a:r>
          </a:p>
        </p:txBody>
      </p:sp>
      <p:grpSp>
        <p:nvGrpSpPr>
          <p:cNvPr id="92245" name="Group 146"/>
          <p:cNvGrpSpPr>
            <a:grpSpLocks/>
          </p:cNvGrpSpPr>
          <p:nvPr/>
        </p:nvGrpSpPr>
        <p:grpSpPr bwMode="auto">
          <a:xfrm>
            <a:off x="1697038" y="2197100"/>
            <a:ext cx="804862" cy="382588"/>
            <a:chOff x="1625" y="1752"/>
            <a:chExt cx="507" cy="241"/>
          </a:xfrm>
        </p:grpSpPr>
        <p:sp>
          <p:nvSpPr>
            <p:cNvPr id="92255" name="Text Box 147"/>
            <p:cNvSpPr txBox="1">
              <a:spLocks noChangeArrowheads="1"/>
            </p:cNvSpPr>
            <p:nvPr/>
          </p:nvSpPr>
          <p:spPr bwMode="auto">
            <a:xfrm>
              <a:off x="1625" y="175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56" name="Text Box 148"/>
            <p:cNvSpPr txBox="1">
              <a:spLocks noChangeArrowheads="1"/>
            </p:cNvSpPr>
            <p:nvPr/>
          </p:nvSpPr>
          <p:spPr bwMode="auto">
            <a:xfrm>
              <a:off x="2004" y="176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2246" name="Group 149"/>
          <p:cNvGrpSpPr>
            <a:grpSpLocks/>
          </p:cNvGrpSpPr>
          <p:nvPr/>
        </p:nvGrpSpPr>
        <p:grpSpPr bwMode="auto">
          <a:xfrm>
            <a:off x="7612063" y="3500438"/>
            <a:ext cx="214312" cy="966787"/>
            <a:chOff x="3040" y="2800"/>
            <a:chExt cx="135" cy="609"/>
          </a:xfrm>
        </p:grpSpPr>
        <p:sp>
          <p:nvSpPr>
            <p:cNvPr id="92253" name="Text Box 150"/>
            <p:cNvSpPr txBox="1">
              <a:spLocks noChangeArrowheads="1"/>
            </p:cNvSpPr>
            <p:nvPr/>
          </p:nvSpPr>
          <p:spPr bwMode="auto">
            <a:xfrm>
              <a:off x="3040" y="2800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54" name="Text Box 151"/>
            <p:cNvSpPr txBox="1">
              <a:spLocks noChangeArrowheads="1"/>
            </p:cNvSpPr>
            <p:nvPr/>
          </p:nvSpPr>
          <p:spPr bwMode="auto">
            <a:xfrm>
              <a:off x="3047" y="3178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69529" name="Text Box 153"/>
          <p:cNvSpPr txBox="1">
            <a:spLocks noChangeArrowheads="1"/>
          </p:cNvSpPr>
          <p:nvPr/>
        </p:nvSpPr>
        <p:spPr bwMode="auto">
          <a:xfrm>
            <a:off x="1187450" y="5035550"/>
            <a:ext cx="17859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：零扩展，</a:t>
            </a:r>
            <a:endParaRPr lang="en-US" altLang="zh-CN" sz="22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：符号扩展</a:t>
            </a:r>
          </a:p>
        </p:txBody>
      </p:sp>
      <p:grpSp>
        <p:nvGrpSpPr>
          <p:cNvPr id="92248" name="Group 154"/>
          <p:cNvGrpSpPr>
            <a:grpSpLocks/>
          </p:cNvGrpSpPr>
          <p:nvPr/>
        </p:nvGrpSpPr>
        <p:grpSpPr bwMode="auto">
          <a:xfrm>
            <a:off x="4011613" y="3994150"/>
            <a:ext cx="214312" cy="1022350"/>
            <a:chOff x="3040" y="2828"/>
            <a:chExt cx="135" cy="644"/>
          </a:xfrm>
        </p:grpSpPr>
        <p:sp>
          <p:nvSpPr>
            <p:cNvPr id="92251" name="Text Box 155"/>
            <p:cNvSpPr txBox="1">
              <a:spLocks noChangeArrowheads="1"/>
            </p:cNvSpPr>
            <p:nvPr/>
          </p:nvSpPr>
          <p:spPr bwMode="auto">
            <a:xfrm>
              <a:off x="3047" y="2828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52" name="Text Box 156"/>
            <p:cNvSpPr txBox="1">
              <a:spLocks noChangeArrowheads="1"/>
            </p:cNvSpPr>
            <p:nvPr/>
          </p:nvSpPr>
          <p:spPr bwMode="auto">
            <a:xfrm>
              <a:off x="3040" y="3241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2249" name="Line 157"/>
          <p:cNvSpPr>
            <a:spLocks noChangeShapeType="1"/>
          </p:cNvSpPr>
          <p:nvPr/>
        </p:nvSpPr>
        <p:spPr bwMode="auto">
          <a:xfrm>
            <a:off x="971550" y="41989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58" name="直接连接符 157"/>
          <p:cNvCxnSpPr>
            <a:stCxn id="92267" idx="1"/>
            <a:endCxn id="92217" idx="0"/>
          </p:cNvCxnSpPr>
          <p:nvPr/>
        </p:nvCxnSpPr>
        <p:spPr>
          <a:xfrm rot="16200000" flipH="1">
            <a:off x="7529513" y="4899025"/>
            <a:ext cx="1809750" cy="2540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9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521" grpId="0"/>
      <p:bldP spid="8695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300" y="44451"/>
            <a:ext cx="7526338" cy="5413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装入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lw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指令的数据通路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642938"/>
            <a:ext cx="8748713" cy="857250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</a:rPr>
              <a:t>功能：</a:t>
            </a:r>
            <a:r>
              <a:rPr lang="en-US" altLang="zh-CN" sz="2400">
                <a:ea typeface="宋体" panose="02010600030101010101" pitchFamily="2" charset="-122"/>
              </a:rPr>
              <a:t>R[rt] </a:t>
            </a:r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ea typeface="宋体" panose="02010600030101010101" pitchFamily="2" charset="-122"/>
              </a:rPr>
              <a:t> M[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R[rs] + SignExt[imm16]</a:t>
            </a:r>
            <a:r>
              <a:rPr lang="en-US" altLang="zh-CN" sz="2400">
                <a:ea typeface="宋体" panose="02010600030101010101" pitchFamily="2" charset="-122"/>
              </a:rPr>
              <a:t> ] 	</a:t>
            </a:r>
          </a:p>
          <a:p>
            <a:pPr marL="358775" lvl="1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Example: </a:t>
            </a:r>
            <a:r>
              <a:rPr lang="en-US" altLang="zh-CN" sz="2000">
                <a:ea typeface="宋体" panose="02010600030101010101" pitchFamily="2" charset="-122"/>
              </a:rPr>
              <a:t>lw  rt, rs, imm16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306763" y="1701800"/>
            <a:ext cx="5513387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3300413" y="1644650"/>
            <a:ext cx="990600" cy="366713"/>
            <a:chOff x="1104" y="958"/>
            <a:chExt cx="624" cy="231"/>
          </a:xfrm>
        </p:grpSpPr>
        <p:sp>
          <p:nvSpPr>
            <p:cNvPr id="94361" name="Rectangle 6"/>
            <p:cNvSpPr>
              <a:spLocks noChangeArrowheads="1"/>
            </p:cNvSpPr>
            <p:nvPr/>
          </p:nvSpPr>
          <p:spPr bwMode="auto">
            <a:xfrm>
              <a:off x="1104" y="990"/>
              <a:ext cx="6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4362" name="Rectangle 7"/>
            <p:cNvSpPr>
              <a:spLocks noChangeArrowheads="1"/>
            </p:cNvSpPr>
            <p:nvPr/>
          </p:nvSpPr>
          <p:spPr bwMode="auto">
            <a:xfrm>
              <a:off x="1286" y="958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</p:grpSp>
      <p:grpSp>
        <p:nvGrpSpPr>
          <p:cNvPr id="94214" name="Group 8"/>
          <p:cNvGrpSpPr>
            <a:grpSpLocks/>
          </p:cNvGrpSpPr>
          <p:nvPr/>
        </p:nvGrpSpPr>
        <p:grpSpPr bwMode="auto">
          <a:xfrm>
            <a:off x="4303713" y="1655763"/>
            <a:ext cx="920750" cy="366712"/>
            <a:chOff x="1736" y="965"/>
            <a:chExt cx="580" cy="231"/>
          </a:xfrm>
        </p:grpSpPr>
        <p:sp>
          <p:nvSpPr>
            <p:cNvPr id="94359" name="Rectangle 9"/>
            <p:cNvSpPr>
              <a:spLocks noChangeArrowheads="1"/>
            </p:cNvSpPr>
            <p:nvPr/>
          </p:nvSpPr>
          <p:spPr bwMode="auto">
            <a:xfrm>
              <a:off x="1736" y="990"/>
              <a:ext cx="58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4360" name="Rectangle 10"/>
            <p:cNvSpPr>
              <a:spLocks noChangeArrowheads="1"/>
            </p:cNvSpPr>
            <p:nvPr/>
          </p:nvSpPr>
          <p:spPr bwMode="auto">
            <a:xfrm>
              <a:off x="1901" y="96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rs</a:t>
              </a:r>
            </a:p>
          </p:txBody>
        </p:sp>
      </p:grpSp>
      <p:grpSp>
        <p:nvGrpSpPr>
          <p:cNvPr id="94215" name="Group 11"/>
          <p:cNvGrpSpPr>
            <a:grpSpLocks/>
          </p:cNvGrpSpPr>
          <p:nvPr/>
        </p:nvGrpSpPr>
        <p:grpSpPr bwMode="auto">
          <a:xfrm>
            <a:off x="5237163" y="1666875"/>
            <a:ext cx="919162" cy="366713"/>
            <a:chOff x="2324" y="972"/>
            <a:chExt cx="579" cy="231"/>
          </a:xfrm>
        </p:grpSpPr>
        <p:sp>
          <p:nvSpPr>
            <p:cNvPr id="94357" name="Rectangle 12"/>
            <p:cNvSpPr>
              <a:spLocks noChangeArrowheads="1"/>
            </p:cNvSpPr>
            <p:nvPr/>
          </p:nvSpPr>
          <p:spPr bwMode="auto">
            <a:xfrm>
              <a:off x="2324" y="990"/>
              <a:ext cx="579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4358" name="Rectangle 13"/>
            <p:cNvSpPr>
              <a:spLocks noChangeArrowheads="1"/>
            </p:cNvSpPr>
            <p:nvPr/>
          </p:nvSpPr>
          <p:spPr bwMode="auto">
            <a:xfrm>
              <a:off x="2488" y="97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rt</a:t>
              </a:r>
            </a:p>
          </p:txBody>
        </p:sp>
      </p:grpSp>
      <p:sp>
        <p:nvSpPr>
          <p:cNvPr id="94216" name="Rectangle 14"/>
          <p:cNvSpPr>
            <a:spLocks noChangeArrowheads="1"/>
          </p:cNvSpPr>
          <p:nvPr/>
        </p:nvSpPr>
        <p:spPr bwMode="auto">
          <a:xfrm>
            <a:off x="6169025" y="1695450"/>
            <a:ext cx="2651125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4217" name="Rectangle 15"/>
          <p:cNvSpPr>
            <a:spLocks noChangeArrowheads="1"/>
          </p:cNvSpPr>
          <p:nvPr/>
        </p:nvSpPr>
        <p:spPr bwMode="auto">
          <a:xfrm>
            <a:off x="6778625" y="1665288"/>
            <a:ext cx="1220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immediate</a:t>
            </a:r>
          </a:p>
        </p:txBody>
      </p:sp>
      <p:sp>
        <p:nvSpPr>
          <p:cNvPr id="94218" name="Rectangle 16"/>
          <p:cNvSpPr>
            <a:spLocks noChangeArrowheads="1"/>
          </p:cNvSpPr>
          <p:nvPr/>
        </p:nvSpPr>
        <p:spPr bwMode="auto">
          <a:xfrm>
            <a:off x="8604250" y="14112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4219" name="Rectangle 17"/>
          <p:cNvSpPr>
            <a:spLocks noChangeArrowheads="1"/>
          </p:cNvSpPr>
          <p:nvPr/>
        </p:nvSpPr>
        <p:spPr bwMode="auto">
          <a:xfrm>
            <a:off x="5857875" y="14128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94220" name="Rectangle 18"/>
          <p:cNvSpPr>
            <a:spLocks noChangeArrowheads="1"/>
          </p:cNvSpPr>
          <p:nvPr/>
        </p:nvSpPr>
        <p:spPr bwMode="auto">
          <a:xfrm>
            <a:off x="4924425" y="14128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94221" name="Rectangle 19"/>
          <p:cNvSpPr>
            <a:spLocks noChangeArrowheads="1"/>
          </p:cNvSpPr>
          <p:nvPr/>
        </p:nvSpPr>
        <p:spPr bwMode="auto">
          <a:xfrm>
            <a:off x="3990975" y="14128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94222" name="Rectangle 20"/>
          <p:cNvSpPr>
            <a:spLocks noChangeArrowheads="1"/>
          </p:cNvSpPr>
          <p:nvPr/>
        </p:nvSpPr>
        <p:spPr bwMode="auto">
          <a:xfrm>
            <a:off x="3203575" y="14128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94223" name="Rectangle 21"/>
          <p:cNvSpPr>
            <a:spLocks noChangeArrowheads="1"/>
          </p:cNvSpPr>
          <p:nvPr/>
        </p:nvSpPr>
        <p:spPr bwMode="auto">
          <a:xfrm>
            <a:off x="3473450" y="19367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6 </a:t>
            </a:r>
            <a:r>
              <a:rPr lang="en-US" altLang="zh-CN" b="1">
                <a:latin typeface="Times New Roman" panose="02020603050405020304" pitchFamily="18" charset="0"/>
              </a:rPr>
              <a:t>bits</a:t>
            </a:r>
          </a:p>
        </p:txBody>
      </p:sp>
      <p:sp>
        <p:nvSpPr>
          <p:cNvPr id="94224" name="Rectangle 22"/>
          <p:cNvSpPr>
            <a:spLocks noChangeArrowheads="1"/>
          </p:cNvSpPr>
          <p:nvPr/>
        </p:nvSpPr>
        <p:spPr bwMode="auto">
          <a:xfrm>
            <a:off x="7219950" y="1936750"/>
            <a:ext cx="830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16 </a:t>
            </a:r>
            <a:r>
              <a:rPr lang="en-US" altLang="zh-CN" b="1">
                <a:latin typeface="Times New Roman" panose="02020603050405020304" pitchFamily="18" charset="0"/>
              </a:rPr>
              <a:t>bits</a:t>
            </a:r>
          </a:p>
        </p:txBody>
      </p:sp>
      <p:sp>
        <p:nvSpPr>
          <p:cNvPr id="94225" name="Rectangle 23"/>
          <p:cNvSpPr>
            <a:spLocks noChangeArrowheads="1"/>
          </p:cNvSpPr>
          <p:nvPr/>
        </p:nvSpPr>
        <p:spPr bwMode="auto">
          <a:xfrm>
            <a:off x="5416550" y="19367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 </a:t>
            </a:r>
            <a:r>
              <a:rPr lang="en-US" altLang="zh-CN" b="1">
                <a:latin typeface="Times New Roman" panose="02020603050405020304" pitchFamily="18" charset="0"/>
              </a:rPr>
              <a:t>bits</a:t>
            </a:r>
          </a:p>
        </p:txBody>
      </p:sp>
      <p:sp>
        <p:nvSpPr>
          <p:cNvPr id="94226" name="Rectangle 24"/>
          <p:cNvSpPr>
            <a:spLocks noChangeArrowheads="1"/>
          </p:cNvSpPr>
          <p:nvPr/>
        </p:nvSpPr>
        <p:spPr bwMode="auto">
          <a:xfrm>
            <a:off x="4494213" y="1936750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 </a:t>
            </a:r>
            <a:r>
              <a:rPr lang="en-US" altLang="zh-CN" b="1">
                <a:latin typeface="Times New Roman" panose="02020603050405020304" pitchFamily="18" charset="0"/>
              </a:rPr>
              <a:t>bits</a:t>
            </a:r>
          </a:p>
        </p:txBody>
      </p:sp>
      <p:grpSp>
        <p:nvGrpSpPr>
          <p:cNvPr id="94227" name="Group 25"/>
          <p:cNvGrpSpPr>
            <a:grpSpLocks/>
          </p:cNvGrpSpPr>
          <p:nvPr/>
        </p:nvGrpSpPr>
        <p:grpSpPr bwMode="auto">
          <a:xfrm>
            <a:off x="4929188" y="3224213"/>
            <a:ext cx="457200" cy="1135062"/>
            <a:chOff x="3168" y="2365"/>
            <a:chExt cx="288" cy="715"/>
          </a:xfrm>
        </p:grpSpPr>
        <p:sp>
          <p:nvSpPr>
            <p:cNvPr id="94349" name="Line 26"/>
            <p:cNvSpPr>
              <a:spLocks noChangeShapeType="1"/>
            </p:cNvSpPr>
            <p:nvPr/>
          </p:nvSpPr>
          <p:spPr bwMode="auto">
            <a:xfrm>
              <a:off x="3168" y="2365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50" name="Line 27"/>
            <p:cNvSpPr>
              <a:spLocks noChangeShapeType="1"/>
            </p:cNvSpPr>
            <p:nvPr/>
          </p:nvSpPr>
          <p:spPr bwMode="auto">
            <a:xfrm>
              <a:off x="3176" y="2379"/>
              <a:ext cx="27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51" name="Line 28"/>
            <p:cNvSpPr>
              <a:spLocks noChangeShapeType="1"/>
            </p:cNvSpPr>
            <p:nvPr/>
          </p:nvSpPr>
          <p:spPr bwMode="auto">
            <a:xfrm>
              <a:off x="3176" y="2547"/>
              <a:ext cx="12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52" name="Line 29"/>
            <p:cNvSpPr>
              <a:spLocks noChangeShapeType="1"/>
            </p:cNvSpPr>
            <p:nvPr/>
          </p:nvSpPr>
          <p:spPr bwMode="auto">
            <a:xfrm>
              <a:off x="3312" y="2639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53" name="Line 30"/>
            <p:cNvSpPr>
              <a:spLocks noChangeShapeType="1"/>
            </p:cNvSpPr>
            <p:nvPr/>
          </p:nvSpPr>
          <p:spPr bwMode="auto">
            <a:xfrm>
              <a:off x="3456" y="2547"/>
              <a:ext cx="0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54" name="Line 31"/>
            <p:cNvSpPr>
              <a:spLocks noChangeShapeType="1"/>
            </p:cNvSpPr>
            <p:nvPr/>
          </p:nvSpPr>
          <p:spPr bwMode="auto">
            <a:xfrm flipV="1">
              <a:off x="3176" y="2805"/>
              <a:ext cx="128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55" name="Line 32"/>
            <p:cNvSpPr>
              <a:spLocks noChangeShapeType="1"/>
            </p:cNvSpPr>
            <p:nvPr/>
          </p:nvSpPr>
          <p:spPr bwMode="auto">
            <a:xfrm>
              <a:off x="3168" y="2912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56" name="Line 33"/>
            <p:cNvSpPr>
              <a:spLocks noChangeShapeType="1"/>
            </p:cNvSpPr>
            <p:nvPr/>
          </p:nvSpPr>
          <p:spPr bwMode="auto">
            <a:xfrm flipV="1">
              <a:off x="3176" y="2882"/>
              <a:ext cx="272" cy="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28" name="Line 34"/>
          <p:cNvSpPr>
            <a:spLocks noChangeShapeType="1"/>
          </p:cNvSpPr>
          <p:nvPr/>
        </p:nvSpPr>
        <p:spPr bwMode="auto">
          <a:xfrm flipH="1">
            <a:off x="5373688" y="3752850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9" name="Line 35"/>
          <p:cNvSpPr>
            <a:spLocks noChangeShapeType="1"/>
          </p:cNvSpPr>
          <p:nvPr/>
        </p:nvSpPr>
        <p:spPr bwMode="auto">
          <a:xfrm flipH="1">
            <a:off x="5807075" y="368935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0" name="Rectangle 36"/>
          <p:cNvSpPr>
            <a:spLocks noChangeArrowheads="1"/>
          </p:cNvSpPr>
          <p:nvPr/>
        </p:nvSpPr>
        <p:spPr bwMode="auto">
          <a:xfrm>
            <a:off x="5781675" y="36845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4231" name="Line 37"/>
          <p:cNvSpPr>
            <a:spLocks noChangeShapeType="1"/>
          </p:cNvSpPr>
          <p:nvPr/>
        </p:nvSpPr>
        <p:spPr bwMode="auto">
          <a:xfrm>
            <a:off x="5157788" y="2935288"/>
            <a:ext cx="0" cy="40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2" name="Rectangle 38"/>
          <p:cNvSpPr>
            <a:spLocks noChangeArrowheads="1"/>
          </p:cNvSpPr>
          <p:nvPr/>
        </p:nvSpPr>
        <p:spPr bwMode="auto">
          <a:xfrm>
            <a:off x="4572000" y="2614613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ALUctr</a:t>
            </a:r>
          </a:p>
        </p:txBody>
      </p:sp>
      <p:sp>
        <p:nvSpPr>
          <p:cNvPr id="94233" name="Rectangle 39"/>
          <p:cNvSpPr>
            <a:spLocks noChangeArrowheads="1"/>
          </p:cNvSpPr>
          <p:nvPr/>
        </p:nvSpPr>
        <p:spPr bwMode="auto">
          <a:xfrm>
            <a:off x="900113" y="3838575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94234" name="Rectangle 40"/>
          <p:cNvSpPr>
            <a:spLocks noChangeArrowheads="1"/>
          </p:cNvSpPr>
          <p:nvPr/>
        </p:nvSpPr>
        <p:spPr bwMode="auto">
          <a:xfrm>
            <a:off x="571500" y="3354388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busW</a:t>
            </a:r>
          </a:p>
        </p:txBody>
      </p:sp>
      <p:sp>
        <p:nvSpPr>
          <p:cNvPr id="94235" name="Rectangle 41"/>
          <p:cNvSpPr>
            <a:spLocks noChangeArrowheads="1"/>
          </p:cNvSpPr>
          <p:nvPr/>
        </p:nvSpPr>
        <p:spPr bwMode="auto">
          <a:xfrm>
            <a:off x="1655763" y="3224213"/>
            <a:ext cx="1431925" cy="1150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4236" name="Line 42"/>
          <p:cNvSpPr>
            <a:spLocks noChangeShapeType="1"/>
          </p:cNvSpPr>
          <p:nvPr/>
        </p:nvSpPr>
        <p:spPr bwMode="auto">
          <a:xfrm>
            <a:off x="1647825" y="4133850"/>
            <a:ext cx="171450" cy="87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7" name="Line 43"/>
          <p:cNvSpPr>
            <a:spLocks noChangeShapeType="1"/>
          </p:cNvSpPr>
          <p:nvPr/>
        </p:nvSpPr>
        <p:spPr bwMode="auto">
          <a:xfrm flipH="1">
            <a:off x="1668463" y="4224338"/>
            <a:ext cx="150812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Oval 44"/>
          <p:cNvSpPr>
            <a:spLocks noChangeArrowheads="1"/>
          </p:cNvSpPr>
          <p:nvPr/>
        </p:nvSpPr>
        <p:spPr bwMode="auto">
          <a:xfrm>
            <a:off x="1503363" y="4151313"/>
            <a:ext cx="127000" cy="1190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4239" name="Rectangle 45"/>
          <p:cNvSpPr>
            <a:spLocks noChangeArrowheads="1"/>
          </p:cNvSpPr>
          <p:nvPr/>
        </p:nvSpPr>
        <p:spPr bwMode="auto">
          <a:xfrm>
            <a:off x="1042988" y="2652713"/>
            <a:ext cx="976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RegWr</a:t>
            </a:r>
          </a:p>
        </p:txBody>
      </p:sp>
      <p:sp>
        <p:nvSpPr>
          <p:cNvPr id="94240" name="Line 46"/>
          <p:cNvSpPr>
            <a:spLocks noChangeShapeType="1"/>
          </p:cNvSpPr>
          <p:nvPr/>
        </p:nvSpPr>
        <p:spPr bwMode="auto">
          <a:xfrm flipH="1">
            <a:off x="649288" y="3717925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1" name="Line 47"/>
          <p:cNvSpPr>
            <a:spLocks noChangeShapeType="1"/>
          </p:cNvSpPr>
          <p:nvPr/>
        </p:nvSpPr>
        <p:spPr bwMode="auto">
          <a:xfrm flipH="1">
            <a:off x="1189038" y="365283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2" name="Rectangle 48"/>
          <p:cNvSpPr>
            <a:spLocks noChangeArrowheads="1"/>
          </p:cNvSpPr>
          <p:nvPr/>
        </p:nvSpPr>
        <p:spPr bwMode="auto">
          <a:xfrm>
            <a:off x="1149350" y="36591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4243" name="Line 49"/>
          <p:cNvSpPr>
            <a:spLocks noChangeShapeType="1"/>
          </p:cNvSpPr>
          <p:nvPr/>
        </p:nvSpPr>
        <p:spPr bwMode="auto">
          <a:xfrm>
            <a:off x="3113088" y="3355975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4" name="Line 50"/>
          <p:cNvSpPr>
            <a:spLocks noChangeShapeType="1"/>
          </p:cNvSpPr>
          <p:nvPr/>
        </p:nvSpPr>
        <p:spPr bwMode="auto">
          <a:xfrm flipH="1">
            <a:off x="4084638" y="329088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5" name="Rectangle 51"/>
          <p:cNvSpPr>
            <a:spLocks noChangeArrowheads="1"/>
          </p:cNvSpPr>
          <p:nvPr/>
        </p:nvSpPr>
        <p:spPr bwMode="auto">
          <a:xfrm>
            <a:off x="4067175" y="32877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4246" name="Rectangle 52"/>
          <p:cNvSpPr>
            <a:spLocks noChangeArrowheads="1"/>
          </p:cNvSpPr>
          <p:nvPr/>
        </p:nvSpPr>
        <p:spPr bwMode="auto">
          <a:xfrm>
            <a:off x="3132138" y="2974975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busA</a:t>
            </a:r>
          </a:p>
        </p:txBody>
      </p:sp>
      <p:sp>
        <p:nvSpPr>
          <p:cNvPr id="94247" name="Line 53"/>
          <p:cNvSpPr>
            <a:spLocks noChangeShapeType="1"/>
          </p:cNvSpPr>
          <p:nvPr/>
        </p:nvSpPr>
        <p:spPr bwMode="auto">
          <a:xfrm flipV="1">
            <a:off x="1804988" y="298132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8" name="Line 54"/>
          <p:cNvSpPr>
            <a:spLocks noChangeShapeType="1"/>
          </p:cNvSpPr>
          <p:nvPr/>
        </p:nvSpPr>
        <p:spPr bwMode="auto">
          <a:xfrm>
            <a:off x="3113088" y="42243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9" name="Line 55"/>
          <p:cNvSpPr>
            <a:spLocks noChangeShapeType="1"/>
          </p:cNvSpPr>
          <p:nvPr/>
        </p:nvSpPr>
        <p:spPr bwMode="auto">
          <a:xfrm flipH="1">
            <a:off x="3627438" y="415925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0" name="Rectangle 56"/>
          <p:cNvSpPr>
            <a:spLocks noChangeArrowheads="1"/>
          </p:cNvSpPr>
          <p:nvPr/>
        </p:nvSpPr>
        <p:spPr bwMode="auto">
          <a:xfrm>
            <a:off x="3586163" y="41529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4251" name="Rectangle 57"/>
          <p:cNvSpPr>
            <a:spLocks noChangeArrowheads="1"/>
          </p:cNvSpPr>
          <p:nvPr/>
        </p:nvSpPr>
        <p:spPr bwMode="auto">
          <a:xfrm>
            <a:off x="3132138" y="3876675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busB</a:t>
            </a:r>
          </a:p>
        </p:txBody>
      </p:sp>
      <p:sp>
        <p:nvSpPr>
          <p:cNvPr id="94252" name="Line 59"/>
          <p:cNvSpPr>
            <a:spLocks noChangeShapeType="1"/>
          </p:cNvSpPr>
          <p:nvPr/>
        </p:nvSpPr>
        <p:spPr bwMode="auto">
          <a:xfrm>
            <a:off x="2109788" y="2573338"/>
            <a:ext cx="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3" name="Line 60"/>
          <p:cNvSpPr>
            <a:spLocks noChangeShapeType="1"/>
          </p:cNvSpPr>
          <p:nvPr/>
        </p:nvSpPr>
        <p:spPr bwMode="auto">
          <a:xfrm flipV="1">
            <a:off x="2039938" y="29162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4" name="Rectangle 61"/>
          <p:cNvSpPr>
            <a:spLocks noChangeArrowheads="1"/>
          </p:cNvSpPr>
          <p:nvPr/>
        </p:nvSpPr>
        <p:spPr bwMode="auto">
          <a:xfrm>
            <a:off x="1866900" y="27749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255" name="Line 62"/>
          <p:cNvSpPr>
            <a:spLocks noChangeShapeType="1"/>
          </p:cNvSpPr>
          <p:nvPr/>
        </p:nvSpPr>
        <p:spPr bwMode="auto">
          <a:xfrm>
            <a:off x="2560638" y="279082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6" name="Line 63"/>
          <p:cNvSpPr>
            <a:spLocks noChangeShapeType="1"/>
          </p:cNvSpPr>
          <p:nvPr/>
        </p:nvSpPr>
        <p:spPr bwMode="auto">
          <a:xfrm flipV="1">
            <a:off x="2478088" y="29162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7" name="Rectangle 64"/>
          <p:cNvSpPr>
            <a:spLocks noChangeArrowheads="1"/>
          </p:cNvSpPr>
          <p:nvPr/>
        </p:nvSpPr>
        <p:spPr bwMode="auto">
          <a:xfrm>
            <a:off x="2317750" y="2762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258" name="Line 65"/>
          <p:cNvSpPr>
            <a:spLocks noChangeShapeType="1"/>
          </p:cNvSpPr>
          <p:nvPr/>
        </p:nvSpPr>
        <p:spPr bwMode="auto">
          <a:xfrm>
            <a:off x="2947988" y="279082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59" name="Line 66"/>
          <p:cNvSpPr>
            <a:spLocks noChangeShapeType="1"/>
          </p:cNvSpPr>
          <p:nvPr/>
        </p:nvSpPr>
        <p:spPr bwMode="auto">
          <a:xfrm flipV="1">
            <a:off x="2878138" y="29162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60" name="Rectangle 67"/>
          <p:cNvSpPr>
            <a:spLocks noChangeArrowheads="1"/>
          </p:cNvSpPr>
          <p:nvPr/>
        </p:nvSpPr>
        <p:spPr bwMode="auto">
          <a:xfrm>
            <a:off x="2705100" y="27749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261" name="Rectangle 68"/>
          <p:cNvSpPr>
            <a:spLocks noChangeArrowheads="1"/>
          </p:cNvSpPr>
          <p:nvPr/>
        </p:nvSpPr>
        <p:spPr bwMode="auto">
          <a:xfrm>
            <a:off x="1866900" y="3209925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Rw</a:t>
            </a:r>
          </a:p>
        </p:txBody>
      </p:sp>
      <p:sp>
        <p:nvSpPr>
          <p:cNvPr id="94262" name="Rectangle 69"/>
          <p:cNvSpPr>
            <a:spLocks noChangeArrowheads="1"/>
          </p:cNvSpPr>
          <p:nvPr/>
        </p:nvSpPr>
        <p:spPr bwMode="auto">
          <a:xfrm>
            <a:off x="2324100" y="3209925"/>
            <a:ext cx="46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Ra</a:t>
            </a:r>
          </a:p>
        </p:txBody>
      </p:sp>
      <p:sp>
        <p:nvSpPr>
          <p:cNvPr id="94263" name="Rectangle 70"/>
          <p:cNvSpPr>
            <a:spLocks noChangeArrowheads="1"/>
          </p:cNvSpPr>
          <p:nvPr/>
        </p:nvSpPr>
        <p:spPr bwMode="auto">
          <a:xfrm>
            <a:off x="2705100" y="3209925"/>
            <a:ext cx="47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Rb</a:t>
            </a:r>
          </a:p>
        </p:txBody>
      </p:sp>
      <p:sp>
        <p:nvSpPr>
          <p:cNvPr id="94264" name="Rectangle 71"/>
          <p:cNvSpPr>
            <a:spLocks noChangeArrowheads="1"/>
          </p:cNvSpPr>
          <p:nvPr/>
        </p:nvSpPr>
        <p:spPr bwMode="auto">
          <a:xfrm>
            <a:off x="1866900" y="3498850"/>
            <a:ext cx="109378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32 32-</a:t>
            </a:r>
            <a:r>
              <a:rPr lang="en-US" altLang="zh-CN" b="1">
                <a:latin typeface="Times New Roman" panose="02020603050405020304" pitchFamily="18" charset="0"/>
              </a:rPr>
              <a:t>bit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Registers</a:t>
            </a:r>
          </a:p>
        </p:txBody>
      </p:sp>
      <p:sp>
        <p:nvSpPr>
          <p:cNvPr id="94265" name="Line 72"/>
          <p:cNvSpPr>
            <a:spLocks noChangeShapeType="1"/>
          </p:cNvSpPr>
          <p:nvPr/>
        </p:nvSpPr>
        <p:spPr bwMode="auto">
          <a:xfrm flipH="1">
            <a:off x="649288" y="5816600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66" name="Line 73"/>
          <p:cNvSpPr>
            <a:spLocks noChangeShapeType="1"/>
          </p:cNvSpPr>
          <p:nvPr/>
        </p:nvSpPr>
        <p:spPr bwMode="auto">
          <a:xfrm flipV="1">
            <a:off x="661988" y="3705225"/>
            <a:ext cx="0" cy="2124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67" name="Rectangle 74"/>
          <p:cNvSpPr>
            <a:spLocks noChangeArrowheads="1"/>
          </p:cNvSpPr>
          <p:nvPr/>
        </p:nvSpPr>
        <p:spPr bwMode="auto">
          <a:xfrm>
            <a:off x="2519363" y="2565400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94268" name="Rectangle 75"/>
          <p:cNvSpPr>
            <a:spLocks noChangeArrowheads="1"/>
          </p:cNvSpPr>
          <p:nvPr/>
        </p:nvSpPr>
        <p:spPr bwMode="auto">
          <a:xfrm>
            <a:off x="2249488" y="1682750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grpSp>
        <p:nvGrpSpPr>
          <p:cNvPr id="94269" name="Group 76"/>
          <p:cNvGrpSpPr>
            <a:grpSpLocks/>
          </p:cNvGrpSpPr>
          <p:nvPr/>
        </p:nvGrpSpPr>
        <p:grpSpPr bwMode="auto">
          <a:xfrm>
            <a:off x="4062413" y="3948113"/>
            <a:ext cx="304800" cy="1084262"/>
            <a:chOff x="2640" y="2821"/>
            <a:chExt cx="192" cy="683"/>
          </a:xfrm>
        </p:grpSpPr>
        <p:sp>
          <p:nvSpPr>
            <p:cNvPr id="94345" name="Line 77"/>
            <p:cNvSpPr>
              <a:spLocks noChangeShapeType="1"/>
            </p:cNvSpPr>
            <p:nvPr/>
          </p:nvSpPr>
          <p:spPr bwMode="auto">
            <a:xfrm>
              <a:off x="2640" y="2821"/>
              <a:ext cx="0" cy="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46" name="Line 78"/>
            <p:cNvSpPr>
              <a:spLocks noChangeShapeType="1"/>
            </p:cNvSpPr>
            <p:nvPr/>
          </p:nvSpPr>
          <p:spPr bwMode="auto">
            <a:xfrm>
              <a:off x="2648" y="2821"/>
              <a:ext cx="176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47" name="Line 79"/>
            <p:cNvSpPr>
              <a:spLocks noChangeShapeType="1"/>
            </p:cNvSpPr>
            <p:nvPr/>
          </p:nvSpPr>
          <p:spPr bwMode="auto">
            <a:xfrm flipV="1">
              <a:off x="2648" y="3397"/>
              <a:ext cx="176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48" name="Line 80"/>
            <p:cNvSpPr>
              <a:spLocks noChangeShapeType="1"/>
            </p:cNvSpPr>
            <p:nvPr/>
          </p:nvSpPr>
          <p:spPr bwMode="auto">
            <a:xfrm>
              <a:off x="2832" y="2912"/>
              <a:ext cx="0" cy="4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70" name="Group 81"/>
          <p:cNvGrpSpPr>
            <a:grpSpLocks/>
          </p:cNvGrpSpPr>
          <p:nvPr/>
        </p:nvGrpSpPr>
        <p:grpSpPr bwMode="auto">
          <a:xfrm>
            <a:off x="1547813" y="2254250"/>
            <a:ext cx="1168400" cy="288925"/>
            <a:chOff x="928" y="1788"/>
            <a:chExt cx="736" cy="182"/>
          </a:xfrm>
        </p:grpSpPr>
        <p:sp>
          <p:nvSpPr>
            <p:cNvPr id="94341" name="Line 82"/>
            <p:cNvSpPr>
              <a:spLocks noChangeShapeType="1"/>
            </p:cNvSpPr>
            <p:nvPr/>
          </p:nvSpPr>
          <p:spPr bwMode="auto">
            <a:xfrm flipH="1">
              <a:off x="928" y="1788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42" name="Line 83"/>
            <p:cNvSpPr>
              <a:spLocks noChangeShapeType="1"/>
            </p:cNvSpPr>
            <p:nvPr/>
          </p:nvSpPr>
          <p:spPr bwMode="auto">
            <a:xfrm flipH="1">
              <a:off x="1552" y="1796"/>
              <a:ext cx="1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43" name="Line 84"/>
            <p:cNvSpPr>
              <a:spLocks noChangeShapeType="1"/>
            </p:cNvSpPr>
            <p:nvPr/>
          </p:nvSpPr>
          <p:spPr bwMode="auto">
            <a:xfrm>
              <a:off x="944" y="1796"/>
              <a:ext cx="8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44" name="Line 85"/>
            <p:cNvSpPr>
              <a:spLocks noChangeShapeType="1"/>
            </p:cNvSpPr>
            <p:nvPr/>
          </p:nvSpPr>
          <p:spPr bwMode="auto">
            <a:xfrm flipH="1">
              <a:off x="1024" y="1970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71" name="Line 87"/>
          <p:cNvSpPr>
            <a:spLocks noChangeShapeType="1"/>
          </p:cNvSpPr>
          <p:nvPr/>
        </p:nvSpPr>
        <p:spPr bwMode="auto">
          <a:xfrm>
            <a:off x="2436813" y="2012950"/>
            <a:ext cx="0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72" name="Line 88"/>
          <p:cNvSpPr>
            <a:spLocks noChangeShapeType="1"/>
          </p:cNvSpPr>
          <p:nvPr/>
        </p:nvSpPr>
        <p:spPr bwMode="auto">
          <a:xfrm flipH="1">
            <a:off x="1812925" y="1998663"/>
            <a:ext cx="0" cy="265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73" name="Rectangle 89"/>
          <p:cNvSpPr>
            <a:spLocks noChangeArrowheads="1"/>
          </p:cNvSpPr>
          <p:nvPr/>
        </p:nvSpPr>
        <p:spPr bwMode="auto">
          <a:xfrm>
            <a:off x="1601788" y="169386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Rd</a:t>
            </a:r>
          </a:p>
        </p:txBody>
      </p:sp>
      <p:sp>
        <p:nvSpPr>
          <p:cNvPr id="94274" name="Line 90"/>
          <p:cNvSpPr>
            <a:spLocks noChangeShapeType="1"/>
          </p:cNvSpPr>
          <p:nvPr/>
        </p:nvSpPr>
        <p:spPr bwMode="auto">
          <a:xfrm flipH="1">
            <a:off x="688975" y="2398713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75" name="Rectangle 91"/>
          <p:cNvSpPr>
            <a:spLocks noChangeArrowheads="1"/>
          </p:cNvSpPr>
          <p:nvPr/>
        </p:nvSpPr>
        <p:spPr bwMode="auto">
          <a:xfrm>
            <a:off x="468313" y="2005013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RegDst</a:t>
            </a:r>
          </a:p>
        </p:txBody>
      </p:sp>
      <p:sp>
        <p:nvSpPr>
          <p:cNvPr id="94276" name="Rectangle 92"/>
          <p:cNvSpPr>
            <a:spLocks noChangeArrowheads="1"/>
          </p:cNvSpPr>
          <p:nvPr/>
        </p:nvSpPr>
        <p:spPr bwMode="auto">
          <a:xfrm>
            <a:off x="3071813" y="4440238"/>
            <a:ext cx="320675" cy="1054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4277" name="Rectangle 93"/>
          <p:cNvSpPr>
            <a:spLocks noChangeArrowheads="1"/>
          </p:cNvSpPr>
          <p:nvPr/>
        </p:nvSpPr>
        <p:spPr bwMode="auto">
          <a:xfrm rot="5400000">
            <a:off x="3875087" y="4333876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94278" name="Rectangle 94"/>
          <p:cNvSpPr>
            <a:spLocks noChangeArrowheads="1"/>
          </p:cNvSpPr>
          <p:nvPr/>
        </p:nvSpPr>
        <p:spPr bwMode="auto">
          <a:xfrm>
            <a:off x="1851025" y="225107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94279" name="Line 95"/>
          <p:cNvSpPr>
            <a:spLocks noChangeShapeType="1"/>
          </p:cNvSpPr>
          <p:nvPr/>
        </p:nvSpPr>
        <p:spPr bwMode="auto">
          <a:xfrm>
            <a:off x="3417888" y="4875213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80" name="Rectangle 96"/>
          <p:cNvSpPr>
            <a:spLocks noChangeArrowheads="1"/>
          </p:cNvSpPr>
          <p:nvPr/>
        </p:nvSpPr>
        <p:spPr bwMode="auto">
          <a:xfrm>
            <a:off x="3657600" y="48117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94281" name="Line 97"/>
          <p:cNvSpPr>
            <a:spLocks noChangeShapeType="1"/>
          </p:cNvSpPr>
          <p:nvPr/>
        </p:nvSpPr>
        <p:spPr bwMode="auto">
          <a:xfrm flipH="1">
            <a:off x="3703638" y="481012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82" name="Line 98"/>
          <p:cNvSpPr>
            <a:spLocks noChangeShapeType="1"/>
          </p:cNvSpPr>
          <p:nvPr/>
        </p:nvSpPr>
        <p:spPr bwMode="auto">
          <a:xfrm>
            <a:off x="2084388" y="494030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83" name="Line 99"/>
          <p:cNvSpPr>
            <a:spLocks noChangeShapeType="1"/>
          </p:cNvSpPr>
          <p:nvPr/>
        </p:nvSpPr>
        <p:spPr bwMode="auto">
          <a:xfrm flipH="1">
            <a:off x="2522538" y="4873625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84" name="Rectangle 100"/>
          <p:cNvSpPr>
            <a:spLocks noChangeArrowheads="1"/>
          </p:cNvSpPr>
          <p:nvPr/>
        </p:nvSpPr>
        <p:spPr bwMode="auto">
          <a:xfrm>
            <a:off x="2482850" y="48752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94285" name="Rectangle 101"/>
          <p:cNvSpPr>
            <a:spLocks noChangeArrowheads="1"/>
          </p:cNvSpPr>
          <p:nvPr/>
        </p:nvSpPr>
        <p:spPr bwMode="auto">
          <a:xfrm>
            <a:off x="1306513" y="4770438"/>
            <a:ext cx="862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imm16</a:t>
            </a:r>
          </a:p>
        </p:txBody>
      </p:sp>
      <p:sp>
        <p:nvSpPr>
          <p:cNvPr id="94286" name="Line 102"/>
          <p:cNvSpPr>
            <a:spLocks noChangeShapeType="1"/>
          </p:cNvSpPr>
          <p:nvPr/>
        </p:nvSpPr>
        <p:spPr bwMode="auto">
          <a:xfrm>
            <a:off x="4243388" y="4930775"/>
            <a:ext cx="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87" name="Rectangle 103"/>
          <p:cNvSpPr>
            <a:spLocks noChangeArrowheads="1"/>
          </p:cNvSpPr>
          <p:nvPr/>
        </p:nvSpPr>
        <p:spPr bwMode="auto">
          <a:xfrm>
            <a:off x="3994150" y="5275263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ALUSrc</a:t>
            </a:r>
          </a:p>
        </p:txBody>
      </p:sp>
      <p:sp>
        <p:nvSpPr>
          <p:cNvPr id="94288" name="Line 104"/>
          <p:cNvSpPr>
            <a:spLocks noChangeShapeType="1"/>
          </p:cNvSpPr>
          <p:nvPr/>
        </p:nvSpPr>
        <p:spPr bwMode="auto">
          <a:xfrm>
            <a:off x="4408488" y="422433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89" name="Rectangle 106"/>
          <p:cNvSpPr>
            <a:spLocks noChangeArrowheads="1"/>
          </p:cNvSpPr>
          <p:nvPr/>
        </p:nvSpPr>
        <p:spPr bwMode="auto">
          <a:xfrm rot="5400000">
            <a:off x="4931569" y="3588544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ALU</a:t>
            </a:r>
          </a:p>
        </p:txBody>
      </p:sp>
      <p:grpSp>
        <p:nvGrpSpPr>
          <p:cNvPr id="94290" name="Group 107"/>
          <p:cNvGrpSpPr>
            <a:grpSpLocks/>
          </p:cNvGrpSpPr>
          <p:nvPr/>
        </p:nvGrpSpPr>
        <p:grpSpPr bwMode="auto">
          <a:xfrm>
            <a:off x="3051175" y="2744788"/>
            <a:ext cx="5484813" cy="3109912"/>
            <a:chOff x="1985" y="2066"/>
            <a:chExt cx="3455" cy="2067"/>
          </a:xfrm>
        </p:grpSpPr>
        <p:sp>
          <p:nvSpPr>
            <p:cNvPr id="94307" name="Rectangle 108"/>
            <p:cNvSpPr>
              <a:spLocks noChangeArrowheads="1"/>
            </p:cNvSpPr>
            <p:nvPr/>
          </p:nvSpPr>
          <p:spPr bwMode="auto">
            <a:xfrm rot="5400000">
              <a:off x="1726" y="3429"/>
              <a:ext cx="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900" b="1">
                  <a:latin typeface="Times New Roman" panose="02020603050405020304" pitchFamily="18" charset="0"/>
                </a:rPr>
                <a:t>Extender</a:t>
              </a:r>
            </a:p>
          </p:txBody>
        </p:sp>
        <p:sp>
          <p:nvSpPr>
            <p:cNvPr id="94308" name="Line 109"/>
            <p:cNvSpPr>
              <a:spLocks noChangeShapeType="1"/>
            </p:cNvSpPr>
            <p:nvPr/>
          </p:nvSpPr>
          <p:spPr bwMode="auto">
            <a:xfrm>
              <a:off x="2088" y="3894"/>
              <a:ext cx="0" cy="1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9" name="Rectangle 110"/>
            <p:cNvSpPr>
              <a:spLocks noChangeArrowheads="1"/>
            </p:cNvSpPr>
            <p:nvPr/>
          </p:nvSpPr>
          <p:spPr bwMode="auto">
            <a:xfrm>
              <a:off x="2077" y="3869"/>
              <a:ext cx="5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ExtOp</a:t>
              </a:r>
            </a:p>
          </p:txBody>
        </p:sp>
        <p:grpSp>
          <p:nvGrpSpPr>
            <p:cNvPr id="94310" name="Group 111"/>
            <p:cNvGrpSpPr>
              <a:grpSpLocks/>
            </p:cNvGrpSpPr>
            <p:nvPr/>
          </p:nvGrpSpPr>
          <p:grpSpPr bwMode="auto">
            <a:xfrm>
              <a:off x="3147" y="2066"/>
              <a:ext cx="2293" cy="1844"/>
              <a:chOff x="3147" y="2066"/>
              <a:chExt cx="2293" cy="1844"/>
            </a:xfrm>
          </p:grpSpPr>
          <p:grpSp>
            <p:nvGrpSpPr>
              <p:cNvPr id="94311" name="Group 112"/>
              <p:cNvGrpSpPr>
                <a:grpSpLocks/>
              </p:cNvGrpSpPr>
              <p:nvPr/>
            </p:nvGrpSpPr>
            <p:grpSpPr bwMode="auto">
              <a:xfrm>
                <a:off x="4896" y="2547"/>
                <a:ext cx="192" cy="684"/>
                <a:chOff x="4896" y="2547"/>
                <a:chExt cx="192" cy="684"/>
              </a:xfrm>
            </p:grpSpPr>
            <p:sp>
              <p:nvSpPr>
                <p:cNvPr id="94337" name="Line 113"/>
                <p:cNvSpPr>
                  <a:spLocks noChangeShapeType="1"/>
                </p:cNvSpPr>
                <p:nvPr/>
              </p:nvSpPr>
              <p:spPr bwMode="auto">
                <a:xfrm>
                  <a:off x="4896" y="2563"/>
                  <a:ext cx="0" cy="668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338" name="Line 114"/>
                <p:cNvSpPr>
                  <a:spLocks noChangeShapeType="1"/>
                </p:cNvSpPr>
                <p:nvPr/>
              </p:nvSpPr>
              <p:spPr bwMode="auto">
                <a:xfrm>
                  <a:off x="4904" y="2547"/>
                  <a:ext cx="176" cy="76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339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4904" y="3124"/>
                  <a:ext cx="176" cy="107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340" name="Line 116"/>
                <p:cNvSpPr>
                  <a:spLocks noChangeShapeType="1"/>
                </p:cNvSpPr>
                <p:nvPr/>
              </p:nvSpPr>
              <p:spPr bwMode="auto">
                <a:xfrm>
                  <a:off x="5088" y="2639"/>
                  <a:ext cx="0" cy="485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312" name="Rectangle 117"/>
              <p:cNvSpPr>
                <a:spLocks noChangeArrowheads="1"/>
              </p:cNvSpPr>
              <p:nvPr/>
            </p:nvSpPr>
            <p:spPr bwMode="auto">
              <a:xfrm rot="5400000">
                <a:off x="4778" y="2781"/>
                <a:ext cx="4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Mux</a:t>
                </a:r>
              </a:p>
            </p:txBody>
          </p:sp>
          <p:sp>
            <p:nvSpPr>
              <p:cNvPr id="94313" name="Line 118"/>
              <p:cNvSpPr>
                <a:spLocks noChangeShapeType="1"/>
              </p:cNvSpPr>
              <p:nvPr/>
            </p:nvSpPr>
            <p:spPr bwMode="auto">
              <a:xfrm flipV="1">
                <a:off x="4992" y="2304"/>
                <a:ext cx="0" cy="28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14" name="Rectangle 119"/>
              <p:cNvSpPr>
                <a:spLocks noChangeArrowheads="1"/>
              </p:cNvSpPr>
              <p:nvPr/>
            </p:nvSpPr>
            <p:spPr bwMode="auto">
              <a:xfrm>
                <a:off x="4563" y="2066"/>
                <a:ext cx="87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MemtoReg</a:t>
                </a:r>
              </a:p>
            </p:txBody>
          </p:sp>
          <p:sp>
            <p:nvSpPr>
              <p:cNvPr id="94315" name="Line 120"/>
              <p:cNvSpPr>
                <a:spLocks noChangeShapeType="1"/>
              </p:cNvSpPr>
              <p:nvPr/>
            </p:nvSpPr>
            <p:spPr bwMode="auto">
              <a:xfrm>
                <a:off x="5096" y="2904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16" name="Rectangle 121"/>
              <p:cNvSpPr>
                <a:spLocks noChangeArrowheads="1"/>
              </p:cNvSpPr>
              <p:nvPr/>
            </p:nvSpPr>
            <p:spPr bwMode="auto">
              <a:xfrm>
                <a:off x="3794" y="3185"/>
                <a:ext cx="710" cy="725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4317" name="Line 122"/>
              <p:cNvSpPr>
                <a:spLocks noChangeShapeType="1"/>
              </p:cNvSpPr>
              <p:nvPr/>
            </p:nvSpPr>
            <p:spPr bwMode="auto">
              <a:xfrm flipH="1">
                <a:off x="3400" y="3815"/>
                <a:ext cx="30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18" name="Rectangle 123"/>
              <p:cNvSpPr>
                <a:spLocks noChangeArrowheads="1"/>
              </p:cNvSpPr>
              <p:nvPr/>
            </p:nvSpPr>
            <p:spPr bwMode="auto">
              <a:xfrm>
                <a:off x="3321" y="3624"/>
                <a:ext cx="34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Clk</a:t>
                </a:r>
              </a:p>
            </p:txBody>
          </p:sp>
          <p:sp>
            <p:nvSpPr>
              <p:cNvPr id="94319" name="Rectangle 124"/>
              <p:cNvSpPr>
                <a:spLocks noChangeArrowheads="1"/>
              </p:cNvSpPr>
              <p:nvPr/>
            </p:nvSpPr>
            <p:spPr bwMode="auto">
              <a:xfrm>
                <a:off x="3147" y="3262"/>
                <a:ext cx="588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Data In</a:t>
                </a:r>
              </a:p>
            </p:txBody>
          </p:sp>
          <p:sp>
            <p:nvSpPr>
              <p:cNvPr id="94320" name="Line 125"/>
              <p:cNvSpPr>
                <a:spLocks noChangeShapeType="1"/>
              </p:cNvSpPr>
              <p:nvPr/>
            </p:nvSpPr>
            <p:spPr bwMode="auto">
              <a:xfrm>
                <a:off x="3790" y="3758"/>
                <a:ext cx="93" cy="6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21" name="Line 126"/>
              <p:cNvSpPr>
                <a:spLocks noChangeShapeType="1"/>
              </p:cNvSpPr>
              <p:nvPr/>
            </p:nvSpPr>
            <p:spPr bwMode="auto">
              <a:xfrm flipH="1">
                <a:off x="3802" y="3826"/>
                <a:ext cx="93" cy="61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22" name="Oval 127"/>
              <p:cNvSpPr>
                <a:spLocks noChangeArrowheads="1"/>
              </p:cNvSpPr>
              <p:nvPr/>
            </p:nvSpPr>
            <p:spPr bwMode="auto">
              <a:xfrm>
                <a:off x="3698" y="3789"/>
                <a:ext cx="80" cy="7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4323" name="Rectangle 128"/>
              <p:cNvSpPr>
                <a:spLocks noChangeArrowheads="1"/>
              </p:cNvSpPr>
              <p:nvPr/>
            </p:nvSpPr>
            <p:spPr bwMode="auto">
              <a:xfrm>
                <a:off x="3782" y="3175"/>
                <a:ext cx="500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WrEn</a:t>
                </a:r>
              </a:p>
            </p:txBody>
          </p:sp>
          <p:sp>
            <p:nvSpPr>
              <p:cNvPr id="94324" name="Line 129"/>
              <p:cNvSpPr>
                <a:spLocks noChangeShapeType="1"/>
              </p:cNvSpPr>
              <p:nvPr/>
            </p:nvSpPr>
            <p:spPr bwMode="auto">
              <a:xfrm flipH="1">
                <a:off x="3160" y="3496"/>
                <a:ext cx="64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25" name="Line 130"/>
              <p:cNvSpPr>
                <a:spLocks noChangeShapeType="1"/>
              </p:cNvSpPr>
              <p:nvPr/>
            </p:nvSpPr>
            <p:spPr bwMode="auto">
              <a:xfrm flipH="1">
                <a:off x="3500" y="3455"/>
                <a:ext cx="56" cy="8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26" name="Rectangle 131"/>
              <p:cNvSpPr>
                <a:spLocks noChangeArrowheads="1"/>
              </p:cNvSpPr>
              <p:nvPr/>
            </p:nvSpPr>
            <p:spPr bwMode="auto">
              <a:xfrm>
                <a:off x="3477" y="3462"/>
                <a:ext cx="26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94327" name="Line 132"/>
              <p:cNvSpPr>
                <a:spLocks noChangeShapeType="1"/>
              </p:cNvSpPr>
              <p:nvPr/>
            </p:nvSpPr>
            <p:spPr bwMode="auto">
              <a:xfrm flipV="1">
                <a:off x="3984" y="3033"/>
                <a:ext cx="0" cy="15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28" name="Line 133"/>
              <p:cNvSpPr>
                <a:spLocks noChangeShapeType="1"/>
              </p:cNvSpPr>
              <p:nvPr/>
            </p:nvSpPr>
            <p:spPr bwMode="auto">
              <a:xfrm>
                <a:off x="4320" y="2743"/>
                <a:ext cx="0" cy="43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29" name="Rectangle 134"/>
              <p:cNvSpPr>
                <a:spLocks noChangeArrowheads="1"/>
              </p:cNvSpPr>
              <p:nvPr/>
            </p:nvSpPr>
            <p:spPr bwMode="auto">
              <a:xfrm>
                <a:off x="4167" y="3176"/>
                <a:ext cx="366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Adr</a:t>
                </a:r>
              </a:p>
            </p:txBody>
          </p:sp>
          <p:sp>
            <p:nvSpPr>
              <p:cNvPr id="94330" name="Rectangle 135"/>
              <p:cNvSpPr>
                <a:spLocks noChangeArrowheads="1"/>
              </p:cNvSpPr>
              <p:nvPr/>
            </p:nvSpPr>
            <p:spPr bwMode="auto">
              <a:xfrm>
                <a:off x="3772" y="3404"/>
                <a:ext cx="648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94331" name="Line 136"/>
              <p:cNvSpPr>
                <a:spLocks noChangeShapeType="1"/>
              </p:cNvSpPr>
              <p:nvPr/>
            </p:nvSpPr>
            <p:spPr bwMode="auto">
              <a:xfrm>
                <a:off x="4616" y="3065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32" name="Line 137"/>
              <p:cNvSpPr>
                <a:spLocks noChangeShapeType="1"/>
              </p:cNvSpPr>
              <p:nvPr/>
            </p:nvSpPr>
            <p:spPr bwMode="auto">
              <a:xfrm>
                <a:off x="4608" y="3049"/>
                <a:ext cx="0" cy="48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33" name="Line 138"/>
              <p:cNvSpPr>
                <a:spLocks noChangeShapeType="1"/>
              </p:cNvSpPr>
              <p:nvPr/>
            </p:nvSpPr>
            <p:spPr bwMode="auto">
              <a:xfrm flipH="1">
                <a:off x="4504" y="3542"/>
                <a:ext cx="11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34" name="Line 139"/>
              <p:cNvSpPr>
                <a:spLocks noChangeShapeType="1"/>
              </p:cNvSpPr>
              <p:nvPr/>
            </p:nvSpPr>
            <p:spPr bwMode="auto">
              <a:xfrm flipH="1">
                <a:off x="4666" y="3023"/>
                <a:ext cx="56" cy="83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35" name="Rectangle 140"/>
              <p:cNvSpPr>
                <a:spLocks noChangeArrowheads="1"/>
              </p:cNvSpPr>
              <p:nvPr/>
            </p:nvSpPr>
            <p:spPr bwMode="auto">
              <a:xfrm>
                <a:off x="4652" y="3023"/>
                <a:ext cx="26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94336" name="Rectangle 141"/>
              <p:cNvSpPr>
                <a:spLocks noChangeArrowheads="1"/>
              </p:cNvSpPr>
              <p:nvPr/>
            </p:nvSpPr>
            <p:spPr bwMode="auto">
              <a:xfrm>
                <a:off x="3543" y="2857"/>
                <a:ext cx="704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MemWr</a:t>
                </a:r>
              </a:p>
            </p:txBody>
          </p:sp>
        </p:grpSp>
      </p:grpSp>
      <p:grpSp>
        <p:nvGrpSpPr>
          <p:cNvPr id="94291" name="Group 142"/>
          <p:cNvGrpSpPr>
            <a:grpSpLocks/>
          </p:cNvGrpSpPr>
          <p:nvPr/>
        </p:nvGrpSpPr>
        <p:grpSpPr bwMode="auto">
          <a:xfrm>
            <a:off x="5003800" y="2254250"/>
            <a:ext cx="3203575" cy="1341438"/>
            <a:chOff x="3355" y="1281"/>
            <a:chExt cx="1655" cy="992"/>
          </a:xfrm>
        </p:grpSpPr>
        <p:sp>
          <p:nvSpPr>
            <p:cNvPr id="94305" name="Text Box 143"/>
            <p:cNvSpPr txBox="1">
              <a:spLocks noChangeArrowheads="1"/>
            </p:cNvSpPr>
            <p:nvPr/>
          </p:nvSpPr>
          <p:spPr bwMode="auto">
            <a:xfrm>
              <a:off x="3355" y="1281"/>
              <a:ext cx="165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加兰色部分，</a:t>
              </a: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为什么？</a:t>
              </a:r>
            </a:p>
          </p:txBody>
        </p:sp>
        <p:sp>
          <p:nvSpPr>
            <p:cNvPr id="94306" name="Line 144"/>
            <p:cNvSpPr>
              <a:spLocks noChangeShapeType="1"/>
            </p:cNvSpPr>
            <p:nvPr/>
          </p:nvSpPr>
          <p:spPr bwMode="auto">
            <a:xfrm>
              <a:off x="3971" y="1536"/>
              <a:ext cx="755" cy="73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292" name="Group 146"/>
          <p:cNvGrpSpPr>
            <a:grpSpLocks/>
          </p:cNvGrpSpPr>
          <p:nvPr/>
        </p:nvGrpSpPr>
        <p:grpSpPr bwMode="auto">
          <a:xfrm>
            <a:off x="1697038" y="2197100"/>
            <a:ext cx="804862" cy="382588"/>
            <a:chOff x="1625" y="1752"/>
            <a:chExt cx="507" cy="241"/>
          </a:xfrm>
        </p:grpSpPr>
        <p:sp>
          <p:nvSpPr>
            <p:cNvPr id="94303" name="Text Box 147"/>
            <p:cNvSpPr txBox="1">
              <a:spLocks noChangeArrowheads="1"/>
            </p:cNvSpPr>
            <p:nvPr/>
          </p:nvSpPr>
          <p:spPr bwMode="auto">
            <a:xfrm>
              <a:off x="1625" y="175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4304" name="Text Box 148"/>
            <p:cNvSpPr txBox="1">
              <a:spLocks noChangeArrowheads="1"/>
            </p:cNvSpPr>
            <p:nvPr/>
          </p:nvSpPr>
          <p:spPr bwMode="auto">
            <a:xfrm>
              <a:off x="2004" y="176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4293" name="Group 149"/>
          <p:cNvGrpSpPr>
            <a:grpSpLocks/>
          </p:cNvGrpSpPr>
          <p:nvPr/>
        </p:nvGrpSpPr>
        <p:grpSpPr bwMode="auto">
          <a:xfrm>
            <a:off x="7612063" y="3500438"/>
            <a:ext cx="214312" cy="966787"/>
            <a:chOff x="3040" y="2800"/>
            <a:chExt cx="135" cy="609"/>
          </a:xfrm>
        </p:grpSpPr>
        <p:sp>
          <p:nvSpPr>
            <p:cNvPr id="94301" name="Text Box 150"/>
            <p:cNvSpPr txBox="1">
              <a:spLocks noChangeArrowheads="1"/>
            </p:cNvSpPr>
            <p:nvPr/>
          </p:nvSpPr>
          <p:spPr bwMode="auto">
            <a:xfrm>
              <a:off x="3040" y="2800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4302" name="Text Box 151"/>
            <p:cNvSpPr txBox="1">
              <a:spLocks noChangeArrowheads="1"/>
            </p:cNvSpPr>
            <p:nvPr/>
          </p:nvSpPr>
          <p:spPr bwMode="auto">
            <a:xfrm>
              <a:off x="3047" y="3178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4294" name="Text Box 152"/>
          <p:cNvSpPr txBox="1">
            <a:spLocks noChangeArrowheads="1"/>
          </p:cNvSpPr>
          <p:nvPr/>
        </p:nvSpPr>
        <p:spPr bwMode="auto">
          <a:xfrm>
            <a:off x="642938" y="5867400"/>
            <a:ext cx="8247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RegDst=1, RegWr=1, ALUctr=add, ExtOp=1, ALUSrc=1, MemWr=0, MemtoReg=1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4295" name="Text Box 153"/>
          <p:cNvSpPr txBox="1">
            <a:spLocks noChangeArrowheads="1"/>
          </p:cNvSpPr>
          <p:nvPr/>
        </p:nvSpPr>
        <p:spPr bwMode="auto">
          <a:xfrm>
            <a:off x="1187450" y="5035550"/>
            <a:ext cx="17859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：零扩展，</a:t>
            </a:r>
            <a:endParaRPr lang="en-US" altLang="zh-CN" sz="22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：符号扩展</a:t>
            </a:r>
          </a:p>
        </p:txBody>
      </p:sp>
      <p:grpSp>
        <p:nvGrpSpPr>
          <p:cNvPr id="94296" name="Group 154"/>
          <p:cNvGrpSpPr>
            <a:grpSpLocks/>
          </p:cNvGrpSpPr>
          <p:nvPr/>
        </p:nvGrpSpPr>
        <p:grpSpPr bwMode="auto">
          <a:xfrm>
            <a:off x="4011613" y="3994150"/>
            <a:ext cx="214312" cy="1022350"/>
            <a:chOff x="3040" y="2828"/>
            <a:chExt cx="135" cy="644"/>
          </a:xfrm>
        </p:grpSpPr>
        <p:sp>
          <p:nvSpPr>
            <p:cNvPr id="94299" name="Text Box 155"/>
            <p:cNvSpPr txBox="1">
              <a:spLocks noChangeArrowheads="1"/>
            </p:cNvSpPr>
            <p:nvPr/>
          </p:nvSpPr>
          <p:spPr bwMode="auto">
            <a:xfrm>
              <a:off x="3047" y="2828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4300" name="Text Box 156"/>
            <p:cNvSpPr txBox="1">
              <a:spLocks noChangeArrowheads="1"/>
            </p:cNvSpPr>
            <p:nvPr/>
          </p:nvSpPr>
          <p:spPr bwMode="auto">
            <a:xfrm>
              <a:off x="3040" y="3241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94297" name="Line 157"/>
          <p:cNvSpPr>
            <a:spLocks noChangeShapeType="1"/>
          </p:cNvSpPr>
          <p:nvPr/>
        </p:nvSpPr>
        <p:spPr bwMode="auto">
          <a:xfrm>
            <a:off x="971550" y="41989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58" name="直接连接符 157"/>
          <p:cNvCxnSpPr>
            <a:stCxn id="94315" idx="1"/>
            <a:endCxn id="94265" idx="0"/>
          </p:cNvCxnSpPr>
          <p:nvPr/>
        </p:nvCxnSpPr>
        <p:spPr>
          <a:xfrm rot="16200000" flipH="1">
            <a:off x="7529513" y="4899025"/>
            <a:ext cx="1809750" cy="2540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70" y="-30103"/>
            <a:ext cx="7742237" cy="573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访存指令中的存数指令 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sw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3563938" y="5054600"/>
            <a:ext cx="5588000" cy="946150"/>
            <a:chOff x="1918" y="3360"/>
            <a:chExt cx="3728" cy="596"/>
          </a:xfrm>
        </p:grpSpPr>
        <p:sp>
          <p:nvSpPr>
            <p:cNvPr id="96323" name="Rectangle 4"/>
            <p:cNvSpPr>
              <a:spLocks noChangeArrowheads="1"/>
            </p:cNvSpPr>
            <p:nvPr/>
          </p:nvSpPr>
          <p:spPr bwMode="auto">
            <a:xfrm>
              <a:off x="1983" y="35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96324" name="Group 5"/>
            <p:cNvGrpSpPr>
              <a:grpSpLocks/>
            </p:cNvGrpSpPr>
            <p:nvPr/>
          </p:nvGrpSpPr>
          <p:grpSpPr bwMode="auto">
            <a:xfrm>
              <a:off x="1979" y="3552"/>
              <a:ext cx="624" cy="210"/>
              <a:chOff x="1979" y="3552"/>
              <a:chExt cx="624" cy="210"/>
            </a:xfrm>
          </p:grpSpPr>
          <p:sp>
            <p:nvSpPr>
              <p:cNvPr id="96332" name="Rectangle 6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6333" name="Rectangle 7"/>
              <p:cNvSpPr>
                <a:spLocks noChangeArrowheads="1"/>
              </p:cNvSpPr>
              <p:nvPr/>
            </p:nvSpPr>
            <p:spPr bwMode="auto">
              <a:xfrm>
                <a:off x="2161" y="3552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96325" name="Rectangle 8"/>
            <p:cNvSpPr>
              <a:spLocks noChangeArrowheads="1"/>
            </p:cNvSpPr>
            <p:nvPr/>
          </p:nvSpPr>
          <p:spPr bwMode="auto">
            <a:xfrm>
              <a:off x="2611" y="3556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6326" name="Rectangle 9"/>
            <p:cNvSpPr>
              <a:spLocks noChangeArrowheads="1"/>
            </p:cNvSpPr>
            <p:nvPr/>
          </p:nvSpPr>
          <p:spPr bwMode="auto">
            <a:xfrm>
              <a:off x="3554" y="3552"/>
              <a:ext cx="9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96327" name="Rectangle 10"/>
            <p:cNvSpPr>
              <a:spLocks noChangeArrowheads="1"/>
            </p:cNvSpPr>
            <p:nvPr/>
          </p:nvSpPr>
          <p:spPr bwMode="auto">
            <a:xfrm>
              <a:off x="5456" y="3360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6328" name="Rectangle 11"/>
            <p:cNvSpPr>
              <a:spLocks noChangeArrowheads="1"/>
            </p:cNvSpPr>
            <p:nvPr/>
          </p:nvSpPr>
          <p:spPr bwMode="auto">
            <a:xfrm>
              <a:off x="2414" y="3360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96329" name="Rectangle 12"/>
            <p:cNvSpPr>
              <a:spLocks noChangeArrowheads="1"/>
            </p:cNvSpPr>
            <p:nvPr/>
          </p:nvSpPr>
          <p:spPr bwMode="auto">
            <a:xfrm>
              <a:off x="1918" y="3360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96330" name="Rectangle 13"/>
            <p:cNvSpPr>
              <a:spLocks noChangeArrowheads="1"/>
            </p:cNvSpPr>
            <p:nvPr/>
          </p:nvSpPr>
          <p:spPr bwMode="auto">
            <a:xfrm>
              <a:off x="2143" y="3744"/>
              <a:ext cx="4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331" name="Rectangle 14"/>
            <p:cNvSpPr>
              <a:spLocks noChangeArrowheads="1"/>
            </p:cNvSpPr>
            <p:nvPr/>
          </p:nvSpPr>
          <p:spPr bwMode="auto">
            <a:xfrm>
              <a:off x="3816" y="3744"/>
              <a:ext cx="5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96260" name="Group 15"/>
          <p:cNvGrpSpPr>
            <a:grpSpLocks/>
          </p:cNvGrpSpPr>
          <p:nvPr/>
        </p:nvGrpSpPr>
        <p:grpSpPr bwMode="auto">
          <a:xfrm>
            <a:off x="3503613" y="1238250"/>
            <a:ext cx="5643562" cy="1187450"/>
            <a:chOff x="1918" y="672"/>
            <a:chExt cx="3735" cy="748"/>
          </a:xfrm>
        </p:grpSpPr>
        <p:grpSp>
          <p:nvGrpSpPr>
            <p:cNvPr id="96288" name="Group 16"/>
            <p:cNvGrpSpPr>
              <a:grpSpLocks/>
            </p:cNvGrpSpPr>
            <p:nvPr/>
          </p:nvGrpSpPr>
          <p:grpSpPr bwMode="auto">
            <a:xfrm>
              <a:off x="1918" y="672"/>
              <a:ext cx="3735" cy="404"/>
              <a:chOff x="1918" y="672"/>
              <a:chExt cx="3735" cy="404"/>
            </a:xfrm>
          </p:grpSpPr>
          <p:grpSp>
            <p:nvGrpSpPr>
              <p:cNvPr id="96295" name="Group 17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2"/>
                <a:chOff x="1979" y="864"/>
                <a:chExt cx="3607" cy="212"/>
              </a:xfrm>
            </p:grpSpPr>
            <p:sp>
              <p:nvSpPr>
                <p:cNvPr id="96303" name="Rectangle 18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96304" name="Group 19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2"/>
                  <a:chOff x="1979" y="864"/>
                  <a:chExt cx="3607" cy="212"/>
                </a:xfrm>
              </p:grpSpPr>
              <p:grpSp>
                <p:nvGrpSpPr>
                  <p:cNvPr id="96305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2"/>
                    <a:chOff x="1979" y="864"/>
                    <a:chExt cx="624" cy="212"/>
                  </a:xfrm>
                </p:grpSpPr>
                <p:sp>
                  <p:nvSpPr>
                    <p:cNvPr id="9632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96322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64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96306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2"/>
                    <a:chOff x="2611" y="864"/>
                    <a:chExt cx="580" cy="212"/>
                  </a:xfrm>
                </p:grpSpPr>
                <p:sp>
                  <p:nvSpPr>
                    <p:cNvPr id="9631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96320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34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9630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96317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96318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25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96308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2"/>
                    <a:chOff x="3786" y="864"/>
                    <a:chExt cx="579" cy="212"/>
                  </a:xfrm>
                </p:grpSpPr>
                <p:sp>
                  <p:nvSpPr>
                    <p:cNvPr id="96315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96316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57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9630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2"/>
                    <a:chOff x="4373" y="864"/>
                    <a:chExt cx="580" cy="212"/>
                  </a:xfrm>
                </p:grpSpPr>
                <p:sp>
                  <p:nvSpPr>
                    <p:cNvPr id="96313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96314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76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9631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2"/>
                    <a:chOff x="4961" y="864"/>
                    <a:chExt cx="625" cy="212"/>
                  </a:xfrm>
                </p:grpSpPr>
                <p:sp>
                  <p:nvSpPr>
                    <p:cNvPr id="96311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96312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423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96296" name="Rectangle 38"/>
              <p:cNvSpPr>
                <a:spLocks noChangeArrowheads="1"/>
              </p:cNvSpPr>
              <p:nvPr/>
            </p:nvSpPr>
            <p:spPr bwMode="auto">
              <a:xfrm>
                <a:off x="5464" y="672"/>
                <a:ext cx="1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6297" name="Rectangle 39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96298" name="Rectangle 40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5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96299" name="Rectangle 41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96300" name="Rectangle 42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5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6301" name="Rectangle 43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96302" name="Rectangle 44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96289" name="Rectangle 45"/>
            <p:cNvSpPr>
              <a:spLocks noChangeArrowheads="1"/>
            </p:cNvSpPr>
            <p:nvPr/>
          </p:nvSpPr>
          <p:spPr bwMode="auto">
            <a:xfrm>
              <a:off x="2143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290" name="Rectangle 46"/>
            <p:cNvSpPr>
              <a:spLocks noChangeArrowheads="1"/>
            </p:cNvSpPr>
            <p:nvPr/>
          </p:nvSpPr>
          <p:spPr bwMode="auto">
            <a:xfrm>
              <a:off x="5126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291" name="Rectangle 47"/>
            <p:cNvSpPr>
              <a:spLocks noChangeArrowheads="1"/>
            </p:cNvSpPr>
            <p:nvPr/>
          </p:nvSpPr>
          <p:spPr bwMode="auto">
            <a:xfrm>
              <a:off x="4493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292" name="Rectangle 48"/>
            <p:cNvSpPr>
              <a:spLocks noChangeArrowheads="1"/>
            </p:cNvSpPr>
            <p:nvPr/>
          </p:nvSpPr>
          <p:spPr bwMode="auto">
            <a:xfrm>
              <a:off x="3906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293" name="Rectangle 49"/>
            <p:cNvSpPr>
              <a:spLocks noChangeArrowheads="1"/>
            </p:cNvSpPr>
            <p:nvPr/>
          </p:nvSpPr>
          <p:spPr bwMode="auto">
            <a:xfrm>
              <a:off x="3318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294" name="Rectangle 50"/>
            <p:cNvSpPr>
              <a:spLocks noChangeArrowheads="1"/>
            </p:cNvSpPr>
            <p:nvPr/>
          </p:nvSpPr>
          <p:spPr bwMode="auto">
            <a:xfrm>
              <a:off x="2731" y="1056"/>
              <a:ext cx="39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96261" name="Group 51"/>
          <p:cNvGrpSpPr>
            <a:grpSpLocks/>
          </p:cNvGrpSpPr>
          <p:nvPr/>
        </p:nvGrpSpPr>
        <p:grpSpPr bwMode="auto">
          <a:xfrm>
            <a:off x="3481388" y="2382838"/>
            <a:ext cx="5702300" cy="946150"/>
            <a:chOff x="1918" y="1392"/>
            <a:chExt cx="3758" cy="596"/>
          </a:xfrm>
        </p:grpSpPr>
        <p:sp>
          <p:nvSpPr>
            <p:cNvPr id="96267" name="Rectangle 52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96268" name="Group 53"/>
            <p:cNvGrpSpPr>
              <a:grpSpLocks/>
            </p:cNvGrpSpPr>
            <p:nvPr/>
          </p:nvGrpSpPr>
          <p:grpSpPr bwMode="auto">
            <a:xfrm>
              <a:off x="1979" y="1584"/>
              <a:ext cx="624" cy="212"/>
              <a:chOff x="1979" y="1584"/>
              <a:chExt cx="624" cy="212"/>
            </a:xfrm>
          </p:grpSpPr>
          <p:sp>
            <p:nvSpPr>
              <p:cNvPr id="96286" name="Rectangle 54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6287" name="Rectangle 55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96269" name="Group 56"/>
            <p:cNvGrpSpPr>
              <a:grpSpLocks/>
            </p:cNvGrpSpPr>
            <p:nvPr/>
          </p:nvGrpSpPr>
          <p:grpSpPr bwMode="auto">
            <a:xfrm>
              <a:off x="2611" y="1584"/>
              <a:ext cx="580" cy="212"/>
              <a:chOff x="2611" y="1584"/>
              <a:chExt cx="580" cy="212"/>
            </a:xfrm>
          </p:grpSpPr>
          <p:sp>
            <p:nvSpPr>
              <p:cNvPr id="96284" name="Rectangle 57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6285" name="Rectangle 58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96270" name="Group 59"/>
            <p:cNvGrpSpPr>
              <a:grpSpLocks/>
            </p:cNvGrpSpPr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96282" name="Rectangle 60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6283" name="Rectangle 61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2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96271" name="Rectangle 62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6272" name="Rectangle 63"/>
            <p:cNvSpPr>
              <a:spLocks noChangeArrowheads="1"/>
            </p:cNvSpPr>
            <p:nvPr/>
          </p:nvSpPr>
          <p:spPr bwMode="auto">
            <a:xfrm>
              <a:off x="4289" y="1584"/>
              <a:ext cx="72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96273" name="Rectangle 64"/>
            <p:cNvSpPr>
              <a:spLocks noChangeArrowheads="1"/>
            </p:cNvSpPr>
            <p:nvPr/>
          </p:nvSpPr>
          <p:spPr bwMode="auto">
            <a:xfrm>
              <a:off x="5488" y="1392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6274" name="Rectangle 65"/>
            <p:cNvSpPr>
              <a:spLocks noChangeArrowheads="1"/>
            </p:cNvSpPr>
            <p:nvPr/>
          </p:nvSpPr>
          <p:spPr bwMode="auto">
            <a:xfrm>
              <a:off x="3590" y="1392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96275" name="Rectangle 66"/>
            <p:cNvSpPr>
              <a:spLocks noChangeArrowheads="1"/>
            </p:cNvSpPr>
            <p:nvPr/>
          </p:nvSpPr>
          <p:spPr bwMode="auto">
            <a:xfrm>
              <a:off x="3002" y="1392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96276" name="Rectangle 67"/>
            <p:cNvSpPr>
              <a:spLocks noChangeArrowheads="1"/>
            </p:cNvSpPr>
            <p:nvPr/>
          </p:nvSpPr>
          <p:spPr bwMode="auto">
            <a:xfrm>
              <a:off x="2414" y="1392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96277" name="Rectangle 68"/>
            <p:cNvSpPr>
              <a:spLocks noChangeArrowheads="1"/>
            </p:cNvSpPr>
            <p:nvPr/>
          </p:nvSpPr>
          <p:spPr bwMode="auto">
            <a:xfrm>
              <a:off x="1918" y="1392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96278" name="Rectangle 69"/>
            <p:cNvSpPr>
              <a:spLocks noChangeArrowheads="1"/>
            </p:cNvSpPr>
            <p:nvPr/>
          </p:nvSpPr>
          <p:spPr bwMode="auto">
            <a:xfrm>
              <a:off x="2143" y="1776"/>
              <a:ext cx="4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279" name="Rectangle 70"/>
            <p:cNvSpPr>
              <a:spLocks noChangeArrowheads="1"/>
            </p:cNvSpPr>
            <p:nvPr/>
          </p:nvSpPr>
          <p:spPr bwMode="auto">
            <a:xfrm>
              <a:off x="4448" y="177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280" name="Rectangle 71"/>
            <p:cNvSpPr>
              <a:spLocks noChangeArrowheads="1"/>
            </p:cNvSpPr>
            <p:nvPr/>
          </p:nvSpPr>
          <p:spPr bwMode="auto">
            <a:xfrm>
              <a:off x="3318" y="1776"/>
              <a:ext cx="4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6281" name="Rectangle 72"/>
            <p:cNvSpPr>
              <a:spLocks noChangeArrowheads="1"/>
            </p:cNvSpPr>
            <p:nvPr/>
          </p:nvSpPr>
          <p:spPr bwMode="auto">
            <a:xfrm>
              <a:off x="2731" y="1776"/>
              <a:ext cx="4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96262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395288" y="571500"/>
            <a:ext cx="3455987" cy="5507038"/>
          </a:xfrm>
          <a:noFill/>
        </p:spPr>
        <p:txBody>
          <a:bodyPr lIns="63500" tIns="25400" rIns="63500" bIns="2540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实现目标</a:t>
            </a:r>
            <a:r>
              <a:rPr lang="en-US" altLang="zh-CN" sz="2600" dirty="0">
                <a:solidFill>
                  <a:srgbClr val="FF0000"/>
                </a:solidFill>
              </a:rPr>
              <a:t>(7</a:t>
            </a:r>
            <a:r>
              <a:rPr lang="zh-CN" altLang="en-US" sz="2600" dirty="0">
                <a:solidFill>
                  <a:srgbClr val="FF0000"/>
                </a:solidFill>
              </a:rPr>
              <a:t>条指令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ADD and Subtract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add 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sub 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OR Immediate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ori</a:t>
            </a:r>
            <a:r>
              <a:rPr lang="en-US" altLang="zh-CN" sz="2400" dirty="0">
                <a:solidFill>
                  <a:schemeClr val="bg2"/>
                </a:solidFill>
              </a:rPr>
              <a:t>  rt,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</a:rPr>
              <a:t>LOAD and STORE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</a:rPr>
              <a:t>lw</a:t>
            </a:r>
            <a:r>
              <a:rPr lang="en-US" altLang="zh-CN" sz="2400" dirty="0">
                <a:solidFill>
                  <a:schemeClr val="tx2"/>
                </a:solidFill>
              </a:rPr>
              <a:t> rt, </a:t>
            </a:r>
            <a:r>
              <a:rPr lang="en-US" altLang="zh-CN" sz="2400" dirty="0" err="1">
                <a:solidFill>
                  <a:schemeClr val="tx2"/>
                </a:solidFill>
              </a:rPr>
              <a:t>rs</a:t>
            </a:r>
            <a:r>
              <a:rPr lang="en-US" altLang="zh-CN" sz="2400" dirty="0">
                <a:solidFill>
                  <a:schemeClr val="tx2"/>
                </a:solidFill>
              </a:rPr>
              <a:t>, imm16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</a:rPr>
              <a:t>sw</a:t>
            </a:r>
            <a:r>
              <a:rPr lang="en-US" altLang="zh-CN" sz="2400" dirty="0">
                <a:solidFill>
                  <a:schemeClr val="tx2"/>
                </a:solidFill>
              </a:rPr>
              <a:t> rt, </a:t>
            </a:r>
            <a:r>
              <a:rPr lang="en-US" altLang="zh-CN" sz="2400" dirty="0" err="1">
                <a:solidFill>
                  <a:schemeClr val="tx2"/>
                </a:solidFill>
              </a:rPr>
              <a:t>rs</a:t>
            </a:r>
            <a:r>
              <a:rPr lang="en-US" altLang="zh-CN" sz="2400" dirty="0">
                <a:solidFill>
                  <a:schemeClr val="tx2"/>
                </a:solidFill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BRANCH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beq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JUMP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j  target</a:t>
            </a:r>
          </a:p>
        </p:txBody>
      </p:sp>
      <p:sp>
        <p:nvSpPr>
          <p:cNvPr id="871498" name="Text Box 74"/>
          <p:cNvSpPr txBox="1">
            <a:spLocks noChangeArrowheads="1"/>
          </p:cNvSpPr>
          <p:nvPr/>
        </p:nvSpPr>
        <p:spPr bwMode="auto">
          <a:xfrm>
            <a:off x="3743325" y="3876675"/>
            <a:ext cx="522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4. 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考虑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sw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访存指令的代表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900113" y="2392363"/>
            <a:ext cx="8280400" cy="1928812"/>
            <a:chOff x="567" y="1485"/>
            <a:chExt cx="5216" cy="1213"/>
          </a:xfrm>
        </p:grpSpPr>
        <p:sp>
          <p:nvSpPr>
            <p:cNvPr id="96265" name="Text Box 76"/>
            <p:cNvSpPr txBox="1">
              <a:spLocks noChangeArrowheads="1"/>
            </p:cNvSpPr>
            <p:nvPr/>
          </p:nvSpPr>
          <p:spPr bwMode="auto">
            <a:xfrm>
              <a:off x="567" y="2486"/>
              <a:ext cx="1542" cy="212"/>
            </a:xfrm>
            <a:prstGeom prst="rect">
              <a:avLst/>
            </a:prstGeom>
            <a:solidFill>
              <a:srgbClr val="FF99CC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96266" name="Rectangle 77"/>
            <p:cNvSpPr>
              <a:spLocks noChangeArrowheads="1"/>
            </p:cNvSpPr>
            <p:nvPr/>
          </p:nvSpPr>
          <p:spPr bwMode="auto">
            <a:xfrm>
              <a:off x="2154" y="1485"/>
              <a:ext cx="3629" cy="584"/>
            </a:xfrm>
            <a:prstGeom prst="rect">
              <a:avLst/>
            </a:prstGeom>
            <a:solidFill>
              <a:srgbClr val="FF99CC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5224" y="1"/>
            <a:ext cx="7310437" cy="5411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RTL: Store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768350"/>
            <a:ext cx="8104187" cy="3811588"/>
          </a:xfrm>
        </p:spPr>
        <p:txBody>
          <a:bodyPr lIns="63500" tIns="25400" rIns="63500" bIns="25400">
            <a:spAutoFit/>
          </a:bodyPr>
          <a:lstStyle/>
          <a:p>
            <a:r>
              <a:rPr lang="en-US" altLang="zh-CN" sz="2800" dirty="0" err="1"/>
              <a:t>sw</a:t>
            </a:r>
            <a:r>
              <a:rPr lang="en-US" altLang="zh-CN" sz="2800" dirty="0"/>
              <a:t>	rt, 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, imm16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buClr>
                <a:schemeClr val="tx2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M[PC]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chemeClr val="tx2"/>
                </a:solidFill>
              </a:rPr>
              <a:t>取指令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zh-CN" altLang="en-US" sz="2400" dirty="0">
                <a:solidFill>
                  <a:schemeClr val="tx2"/>
                </a:solidFill>
              </a:rPr>
              <a:t>公共操作，取指部件完成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altLang="zh-CN" sz="2400" dirty="0" err="1">
                <a:solidFill>
                  <a:srgbClr val="FF0000"/>
                </a:solidFill>
              </a:rPr>
              <a:t>Addr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 R[</a:t>
            </a:r>
            <a:r>
              <a:rPr lang="en-US" altLang="zh-CN" sz="2400" dirty="0" err="1">
                <a:solidFill>
                  <a:srgbClr val="FF0000"/>
                </a:solidFill>
              </a:rPr>
              <a:t>rs</a:t>
            </a:r>
            <a:r>
              <a:rPr lang="en-US" altLang="zh-CN" sz="2400" dirty="0">
                <a:solidFill>
                  <a:srgbClr val="FF0000"/>
                </a:solidFill>
              </a:rPr>
              <a:t>] + </a:t>
            </a:r>
            <a:r>
              <a:rPr lang="en-US" altLang="zh-CN" sz="2400" dirty="0" err="1">
                <a:solidFill>
                  <a:srgbClr val="FF0000"/>
                </a:solidFill>
              </a:rPr>
              <a:t>SignExt</a:t>
            </a:r>
            <a:r>
              <a:rPr lang="en-US" altLang="zh-CN" sz="2400" dirty="0">
                <a:solidFill>
                  <a:srgbClr val="FF0000"/>
                </a:solidFill>
              </a:rPr>
              <a:t>(imm16)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chemeClr val="tx2"/>
                </a:solidFill>
              </a:rPr>
              <a:t>计算存储单元地址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符号扩展！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Mem[</a:t>
            </a:r>
            <a:r>
              <a:rPr lang="en-US" altLang="zh-CN" sz="2400" dirty="0" err="1">
                <a:solidFill>
                  <a:srgbClr val="FF0000"/>
                </a:solidFill>
              </a:rPr>
              <a:t>Addr</a:t>
            </a:r>
            <a:r>
              <a:rPr lang="en-US" altLang="zh-CN" sz="2400" dirty="0">
                <a:solidFill>
                  <a:srgbClr val="FF0000"/>
                </a:solidFill>
              </a:rPr>
              <a:t>]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 R[rt]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寄存器</a:t>
            </a:r>
            <a:r>
              <a:rPr lang="en-US" altLang="zh-CN" sz="2400" dirty="0"/>
              <a:t>rt</a:t>
            </a:r>
            <a:r>
              <a:rPr lang="zh-CN" altLang="en-US" sz="2400" dirty="0"/>
              <a:t>中的内容存到内存单元</a:t>
            </a:r>
            <a:endParaRPr lang="en-US" altLang="zh-CN" sz="2400" dirty="0"/>
          </a:p>
          <a:p>
            <a:pPr lvl="1">
              <a:buClr>
                <a:schemeClr val="tx2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PC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 PC + 4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计算下地址</a:t>
            </a:r>
            <a:r>
              <a:rPr lang="en-US" altLang="zh-CN" sz="2400" dirty="0"/>
              <a:t>(</a:t>
            </a:r>
            <a:r>
              <a:rPr lang="zh-CN" altLang="en-US" sz="2400" dirty="0"/>
              <a:t>公共操作，取指部件完成</a:t>
            </a:r>
            <a:r>
              <a:rPr lang="en-US" altLang="zh-CN" sz="2400" dirty="0"/>
              <a:t>)  </a:t>
            </a:r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1619250" y="1201738"/>
            <a:ext cx="6511925" cy="1003300"/>
            <a:chOff x="1139" y="506"/>
            <a:chExt cx="3741" cy="632"/>
          </a:xfrm>
        </p:grpSpPr>
        <p:sp>
          <p:nvSpPr>
            <p:cNvPr id="98311" name="Rectangle 5"/>
            <p:cNvSpPr>
              <a:spLocks noChangeArrowheads="1"/>
            </p:cNvSpPr>
            <p:nvPr/>
          </p:nvSpPr>
          <p:spPr bwMode="auto">
            <a:xfrm>
              <a:off x="1204" y="70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endParaRPr lang="zh-CN" altLang="en-US" b="1"/>
            </a:p>
          </p:txBody>
        </p:sp>
        <p:grpSp>
          <p:nvGrpSpPr>
            <p:cNvPr id="98312" name="Group 6"/>
            <p:cNvGrpSpPr>
              <a:grpSpLocks/>
            </p:cNvGrpSpPr>
            <p:nvPr/>
          </p:nvGrpSpPr>
          <p:grpSpPr bwMode="auto">
            <a:xfrm>
              <a:off x="1200" y="670"/>
              <a:ext cx="624" cy="248"/>
              <a:chOff x="1200" y="670"/>
              <a:chExt cx="624" cy="248"/>
            </a:xfrm>
          </p:grpSpPr>
          <p:sp>
            <p:nvSpPr>
              <p:cNvPr id="98330" name="Rectangle 7"/>
              <p:cNvSpPr>
                <a:spLocks noChangeArrowheads="1"/>
              </p:cNvSpPr>
              <p:nvPr/>
            </p:nvSpPr>
            <p:spPr bwMode="auto">
              <a:xfrm>
                <a:off x="1200" y="702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endParaRPr lang="zh-CN" altLang="en-US" b="1"/>
              </a:p>
            </p:txBody>
          </p:sp>
          <p:sp>
            <p:nvSpPr>
              <p:cNvPr id="98331" name="Rectangle 8"/>
              <p:cNvSpPr>
                <a:spLocks noChangeArrowheads="1"/>
              </p:cNvSpPr>
              <p:nvPr/>
            </p:nvSpPr>
            <p:spPr bwMode="auto">
              <a:xfrm>
                <a:off x="1382" y="670"/>
                <a:ext cx="24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98313" name="Group 9"/>
            <p:cNvGrpSpPr>
              <a:grpSpLocks/>
            </p:cNvGrpSpPr>
            <p:nvPr/>
          </p:nvGrpSpPr>
          <p:grpSpPr bwMode="auto">
            <a:xfrm>
              <a:off x="1832" y="677"/>
              <a:ext cx="580" cy="248"/>
              <a:chOff x="1832" y="677"/>
              <a:chExt cx="580" cy="248"/>
            </a:xfrm>
          </p:grpSpPr>
          <p:sp>
            <p:nvSpPr>
              <p:cNvPr id="98328" name="Rectangle 10"/>
              <p:cNvSpPr>
                <a:spLocks noChangeArrowheads="1"/>
              </p:cNvSpPr>
              <p:nvPr/>
            </p:nvSpPr>
            <p:spPr bwMode="auto">
              <a:xfrm>
                <a:off x="1832" y="702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endParaRPr lang="zh-CN" altLang="en-US" b="1"/>
              </a:p>
            </p:txBody>
          </p:sp>
          <p:sp>
            <p:nvSpPr>
              <p:cNvPr id="98329" name="Rectangle 11"/>
              <p:cNvSpPr>
                <a:spLocks noChangeArrowheads="1"/>
              </p:cNvSpPr>
              <p:nvPr/>
            </p:nvSpPr>
            <p:spPr bwMode="auto">
              <a:xfrm>
                <a:off x="1997" y="677"/>
                <a:ext cx="21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98314" name="Group 12"/>
            <p:cNvGrpSpPr>
              <a:grpSpLocks/>
            </p:cNvGrpSpPr>
            <p:nvPr/>
          </p:nvGrpSpPr>
          <p:grpSpPr bwMode="auto">
            <a:xfrm>
              <a:off x="2420" y="677"/>
              <a:ext cx="579" cy="248"/>
              <a:chOff x="2420" y="677"/>
              <a:chExt cx="579" cy="248"/>
            </a:xfrm>
          </p:grpSpPr>
          <p:sp>
            <p:nvSpPr>
              <p:cNvPr id="98326" name="Rectangle 13"/>
              <p:cNvSpPr>
                <a:spLocks noChangeArrowheads="1"/>
              </p:cNvSpPr>
              <p:nvPr/>
            </p:nvSpPr>
            <p:spPr bwMode="auto">
              <a:xfrm>
                <a:off x="2420" y="702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endParaRPr lang="zh-CN" altLang="en-US" b="1"/>
              </a:p>
            </p:txBody>
          </p:sp>
          <p:sp>
            <p:nvSpPr>
              <p:cNvPr id="98327" name="Rectangle 14"/>
              <p:cNvSpPr>
                <a:spLocks noChangeArrowheads="1"/>
              </p:cNvSpPr>
              <p:nvPr/>
            </p:nvSpPr>
            <p:spPr bwMode="auto">
              <a:xfrm>
                <a:off x="2584" y="677"/>
                <a:ext cx="20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zh-CN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98315" name="Rectangle 15"/>
            <p:cNvSpPr>
              <a:spLocks noChangeArrowheads="1"/>
            </p:cNvSpPr>
            <p:nvPr/>
          </p:nvSpPr>
          <p:spPr bwMode="auto">
            <a:xfrm>
              <a:off x="3007" y="702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endParaRPr lang="zh-CN" altLang="en-US" b="1"/>
            </a:p>
          </p:txBody>
        </p:sp>
        <p:sp>
          <p:nvSpPr>
            <p:cNvPr id="98316" name="Rectangle 16"/>
            <p:cNvSpPr>
              <a:spLocks noChangeArrowheads="1"/>
            </p:cNvSpPr>
            <p:nvPr/>
          </p:nvSpPr>
          <p:spPr bwMode="auto">
            <a:xfrm>
              <a:off x="3510" y="684"/>
              <a:ext cx="70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98317" name="Rectangle 17"/>
            <p:cNvSpPr>
              <a:spLocks noChangeArrowheads="1"/>
            </p:cNvSpPr>
            <p:nvPr/>
          </p:nvSpPr>
          <p:spPr bwMode="auto">
            <a:xfrm>
              <a:off x="4709" y="506"/>
              <a:ext cx="17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8318" name="Rectangle 18"/>
            <p:cNvSpPr>
              <a:spLocks noChangeArrowheads="1"/>
            </p:cNvSpPr>
            <p:nvPr/>
          </p:nvSpPr>
          <p:spPr bwMode="auto">
            <a:xfrm>
              <a:off x="2811" y="506"/>
              <a:ext cx="23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98319" name="Rectangle 19"/>
            <p:cNvSpPr>
              <a:spLocks noChangeArrowheads="1"/>
            </p:cNvSpPr>
            <p:nvPr/>
          </p:nvSpPr>
          <p:spPr bwMode="auto">
            <a:xfrm>
              <a:off x="2223" y="506"/>
              <a:ext cx="23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98320" name="Rectangle 20"/>
            <p:cNvSpPr>
              <a:spLocks noChangeArrowheads="1"/>
            </p:cNvSpPr>
            <p:nvPr/>
          </p:nvSpPr>
          <p:spPr bwMode="auto">
            <a:xfrm>
              <a:off x="1635" y="506"/>
              <a:ext cx="23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98321" name="Rectangle 21"/>
            <p:cNvSpPr>
              <a:spLocks noChangeArrowheads="1"/>
            </p:cNvSpPr>
            <p:nvPr/>
          </p:nvSpPr>
          <p:spPr bwMode="auto">
            <a:xfrm>
              <a:off x="1139" y="506"/>
              <a:ext cx="23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98322" name="Rectangle 22"/>
            <p:cNvSpPr>
              <a:spLocks noChangeArrowheads="1"/>
            </p:cNvSpPr>
            <p:nvPr/>
          </p:nvSpPr>
          <p:spPr bwMode="auto">
            <a:xfrm>
              <a:off x="1364" y="890"/>
              <a:ext cx="41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6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8323" name="Rectangle 23"/>
            <p:cNvSpPr>
              <a:spLocks noChangeArrowheads="1"/>
            </p:cNvSpPr>
            <p:nvPr/>
          </p:nvSpPr>
          <p:spPr bwMode="auto">
            <a:xfrm>
              <a:off x="3669" y="890"/>
              <a:ext cx="47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16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8324" name="Rectangle 24"/>
            <p:cNvSpPr>
              <a:spLocks noChangeArrowheads="1"/>
            </p:cNvSpPr>
            <p:nvPr/>
          </p:nvSpPr>
          <p:spPr bwMode="auto">
            <a:xfrm>
              <a:off x="2539" y="890"/>
              <a:ext cx="41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5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98325" name="Rectangle 25"/>
            <p:cNvSpPr>
              <a:spLocks noChangeArrowheads="1"/>
            </p:cNvSpPr>
            <p:nvPr/>
          </p:nvSpPr>
          <p:spPr bwMode="auto">
            <a:xfrm>
              <a:off x="1952" y="890"/>
              <a:ext cx="41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b="1">
                  <a:latin typeface="Times New Roman" panose="02020603050405020304" pitchFamily="18" charset="0"/>
                </a:rPr>
                <a:t>5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73498" name="Text Box 26"/>
          <p:cNvSpPr txBox="1">
            <a:spLocks noChangeArrowheads="1"/>
          </p:cNvSpPr>
          <p:nvPr/>
        </p:nvSpPr>
        <p:spPr bwMode="auto">
          <a:xfrm>
            <a:off x="1187450" y="4670425"/>
            <a:ext cx="734536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问题：应在原数据通路上加哪些元件和连线？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需要什么样的控制信号？</a:t>
            </a:r>
          </a:p>
        </p:txBody>
      </p:sp>
      <p:sp>
        <p:nvSpPr>
          <p:cNvPr id="98310" name="Text Box 27"/>
          <p:cNvSpPr txBox="1">
            <a:spLocks noChangeArrowheads="1"/>
          </p:cNvSpPr>
          <p:nvPr/>
        </p:nvSpPr>
        <p:spPr bwMode="auto">
          <a:xfrm>
            <a:off x="4427538" y="769938"/>
            <a:ext cx="31686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立即数用补码表示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7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1" y="0"/>
            <a:ext cx="7742237" cy="5423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存数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sw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指令的数据通路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654050"/>
            <a:ext cx="8712200" cy="857250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</a:rPr>
              <a:t>功能：</a:t>
            </a:r>
            <a:r>
              <a:rPr lang="en-US" altLang="zh-CN" sz="2400">
                <a:ea typeface="宋体" panose="02010600030101010101" pitchFamily="2" charset="-122"/>
              </a:rPr>
              <a:t>M[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R[rs] + SignExt[imm16] </a:t>
            </a:r>
            <a:r>
              <a:rPr lang="en-US" altLang="zh-CN" sz="2400">
                <a:ea typeface="宋体" panose="02010600030101010101" pitchFamily="2" charset="-122"/>
              </a:rPr>
              <a:t>] </a:t>
            </a:r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R[rt]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</a:p>
          <a:p>
            <a:pPr marL="358775" lvl="1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Example: </a:t>
            </a:r>
            <a:r>
              <a:rPr lang="en-US" altLang="zh-CN" sz="2000">
                <a:ea typeface="宋体" panose="02010600030101010101" pitchFamily="2" charset="-122"/>
              </a:rPr>
              <a:t>sw    rt, rs, imm16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4902200" y="3200400"/>
            <a:ext cx="457200" cy="1111250"/>
            <a:chOff x="3120" y="2398"/>
            <a:chExt cx="288" cy="700"/>
          </a:xfrm>
        </p:grpSpPr>
        <p:sp>
          <p:nvSpPr>
            <p:cNvPr id="100502" name="Line 5"/>
            <p:cNvSpPr>
              <a:spLocks noChangeShapeType="1"/>
            </p:cNvSpPr>
            <p:nvPr/>
          </p:nvSpPr>
          <p:spPr bwMode="auto">
            <a:xfrm>
              <a:off x="3120" y="2398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3" name="Line 6"/>
            <p:cNvSpPr>
              <a:spLocks noChangeShapeType="1"/>
            </p:cNvSpPr>
            <p:nvPr/>
          </p:nvSpPr>
          <p:spPr bwMode="auto">
            <a:xfrm>
              <a:off x="3128" y="2398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4" name="Line 7"/>
            <p:cNvSpPr>
              <a:spLocks noChangeShapeType="1"/>
            </p:cNvSpPr>
            <p:nvPr/>
          </p:nvSpPr>
          <p:spPr bwMode="auto">
            <a:xfrm>
              <a:off x="3128" y="2577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5" name="Line 8"/>
            <p:cNvSpPr>
              <a:spLocks noChangeShapeType="1"/>
            </p:cNvSpPr>
            <p:nvPr/>
          </p:nvSpPr>
          <p:spPr bwMode="auto">
            <a:xfrm>
              <a:off x="3264" y="2667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6" name="Line 9"/>
            <p:cNvSpPr>
              <a:spLocks noChangeShapeType="1"/>
            </p:cNvSpPr>
            <p:nvPr/>
          </p:nvSpPr>
          <p:spPr bwMode="auto">
            <a:xfrm>
              <a:off x="3408" y="2577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7" name="Line 10"/>
            <p:cNvSpPr>
              <a:spLocks noChangeShapeType="1"/>
            </p:cNvSpPr>
            <p:nvPr/>
          </p:nvSpPr>
          <p:spPr bwMode="auto">
            <a:xfrm flipV="1">
              <a:off x="3128" y="2830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8" name="Line 11"/>
            <p:cNvSpPr>
              <a:spLocks noChangeShapeType="1"/>
            </p:cNvSpPr>
            <p:nvPr/>
          </p:nvSpPr>
          <p:spPr bwMode="auto">
            <a:xfrm>
              <a:off x="3120" y="2935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9" name="Line 12"/>
            <p:cNvSpPr>
              <a:spLocks noChangeShapeType="1"/>
            </p:cNvSpPr>
            <p:nvPr/>
          </p:nvSpPr>
          <p:spPr bwMode="auto">
            <a:xfrm flipV="1">
              <a:off x="3128" y="2919"/>
              <a:ext cx="272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7" name="Line 13"/>
          <p:cNvSpPr>
            <a:spLocks noChangeShapeType="1"/>
          </p:cNvSpPr>
          <p:nvPr/>
        </p:nvSpPr>
        <p:spPr bwMode="auto">
          <a:xfrm flipH="1">
            <a:off x="5346700" y="3756025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Line 14"/>
          <p:cNvSpPr>
            <a:spLocks noChangeShapeType="1"/>
          </p:cNvSpPr>
          <p:nvPr/>
        </p:nvSpPr>
        <p:spPr bwMode="auto">
          <a:xfrm flipH="1">
            <a:off x="5734050" y="36925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Rectangle 15"/>
          <p:cNvSpPr>
            <a:spLocks noChangeArrowheads="1"/>
          </p:cNvSpPr>
          <p:nvPr/>
        </p:nvSpPr>
        <p:spPr bwMode="auto">
          <a:xfrm>
            <a:off x="5722938" y="36893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0360" name="Line 16"/>
          <p:cNvSpPr>
            <a:spLocks noChangeShapeType="1"/>
          </p:cNvSpPr>
          <p:nvPr/>
        </p:nvSpPr>
        <p:spPr bwMode="auto">
          <a:xfrm>
            <a:off x="5130800" y="2916238"/>
            <a:ext cx="0" cy="40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Rectangle 17"/>
          <p:cNvSpPr>
            <a:spLocks noChangeArrowheads="1"/>
          </p:cNvSpPr>
          <p:nvPr/>
        </p:nvSpPr>
        <p:spPr bwMode="auto">
          <a:xfrm>
            <a:off x="4700588" y="2633663"/>
            <a:ext cx="134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ALUctr</a:t>
            </a:r>
          </a:p>
        </p:txBody>
      </p:sp>
      <p:sp>
        <p:nvSpPr>
          <p:cNvPr id="100362" name="Rectangle 18"/>
          <p:cNvSpPr>
            <a:spLocks noChangeArrowheads="1"/>
          </p:cNvSpPr>
          <p:nvPr/>
        </p:nvSpPr>
        <p:spPr bwMode="auto">
          <a:xfrm>
            <a:off x="827088" y="3822700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100363" name="Rectangle 19"/>
          <p:cNvSpPr>
            <a:spLocks noChangeArrowheads="1"/>
          </p:cNvSpPr>
          <p:nvPr/>
        </p:nvSpPr>
        <p:spPr bwMode="auto">
          <a:xfrm>
            <a:off x="544513" y="3327400"/>
            <a:ext cx="760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busW</a:t>
            </a:r>
          </a:p>
        </p:txBody>
      </p:sp>
      <p:sp>
        <p:nvSpPr>
          <p:cNvPr id="100364" name="Rectangle 20"/>
          <p:cNvSpPr>
            <a:spLocks noChangeArrowheads="1"/>
          </p:cNvSpPr>
          <p:nvPr/>
        </p:nvSpPr>
        <p:spPr bwMode="auto">
          <a:xfrm>
            <a:off x="1628775" y="3200400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0365" name="Line 21"/>
          <p:cNvSpPr>
            <a:spLocks noChangeShapeType="1"/>
          </p:cNvSpPr>
          <p:nvPr/>
        </p:nvSpPr>
        <p:spPr bwMode="auto">
          <a:xfrm>
            <a:off x="1647825" y="4125913"/>
            <a:ext cx="130175" cy="84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Line 22"/>
          <p:cNvSpPr>
            <a:spLocks noChangeShapeType="1"/>
          </p:cNvSpPr>
          <p:nvPr/>
        </p:nvSpPr>
        <p:spPr bwMode="auto">
          <a:xfrm flipH="1">
            <a:off x="1622425" y="4200525"/>
            <a:ext cx="155575" cy="93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Oval 23"/>
          <p:cNvSpPr>
            <a:spLocks noChangeArrowheads="1"/>
          </p:cNvSpPr>
          <p:nvPr/>
        </p:nvSpPr>
        <p:spPr bwMode="auto">
          <a:xfrm>
            <a:off x="1476375" y="414178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0368" name="Rectangle 24"/>
          <p:cNvSpPr>
            <a:spLocks noChangeArrowheads="1"/>
          </p:cNvSpPr>
          <p:nvPr/>
        </p:nvSpPr>
        <p:spPr bwMode="auto">
          <a:xfrm>
            <a:off x="971550" y="2636838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RegWr</a:t>
            </a:r>
          </a:p>
        </p:txBody>
      </p:sp>
      <p:sp>
        <p:nvSpPr>
          <p:cNvPr id="100369" name="Line 25"/>
          <p:cNvSpPr>
            <a:spLocks noChangeShapeType="1"/>
          </p:cNvSpPr>
          <p:nvPr/>
        </p:nvSpPr>
        <p:spPr bwMode="auto">
          <a:xfrm flipH="1">
            <a:off x="622300" y="3686175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0" name="Line 26"/>
          <p:cNvSpPr>
            <a:spLocks noChangeShapeType="1"/>
          </p:cNvSpPr>
          <p:nvPr/>
        </p:nvSpPr>
        <p:spPr bwMode="auto">
          <a:xfrm flipH="1">
            <a:off x="1162050" y="362108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1" name="Rectangle 27"/>
          <p:cNvSpPr>
            <a:spLocks noChangeArrowheads="1"/>
          </p:cNvSpPr>
          <p:nvPr/>
        </p:nvSpPr>
        <p:spPr bwMode="auto">
          <a:xfrm>
            <a:off x="1138238" y="36258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0372" name="Line 28"/>
          <p:cNvSpPr>
            <a:spLocks noChangeShapeType="1"/>
          </p:cNvSpPr>
          <p:nvPr/>
        </p:nvSpPr>
        <p:spPr bwMode="auto">
          <a:xfrm>
            <a:off x="3086100" y="3330575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3" name="Line 29"/>
          <p:cNvSpPr>
            <a:spLocks noChangeShapeType="1"/>
          </p:cNvSpPr>
          <p:nvPr/>
        </p:nvSpPr>
        <p:spPr bwMode="auto">
          <a:xfrm flipH="1">
            <a:off x="4057650" y="32654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4" name="Rectangle 30"/>
          <p:cNvSpPr>
            <a:spLocks noChangeArrowheads="1"/>
          </p:cNvSpPr>
          <p:nvPr/>
        </p:nvSpPr>
        <p:spPr bwMode="auto">
          <a:xfrm>
            <a:off x="4029075" y="32607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0375" name="Rectangle 31"/>
          <p:cNvSpPr>
            <a:spLocks noChangeArrowheads="1"/>
          </p:cNvSpPr>
          <p:nvPr/>
        </p:nvSpPr>
        <p:spPr bwMode="auto">
          <a:xfrm>
            <a:off x="3178175" y="2924175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busA</a:t>
            </a:r>
          </a:p>
        </p:txBody>
      </p:sp>
      <p:sp>
        <p:nvSpPr>
          <p:cNvPr id="100376" name="Line 32"/>
          <p:cNvSpPr>
            <a:spLocks noChangeShapeType="1"/>
          </p:cNvSpPr>
          <p:nvPr/>
        </p:nvSpPr>
        <p:spPr bwMode="auto">
          <a:xfrm flipV="1">
            <a:off x="1778000" y="2962275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7" name="Line 33"/>
          <p:cNvSpPr>
            <a:spLocks noChangeShapeType="1"/>
          </p:cNvSpPr>
          <p:nvPr/>
        </p:nvSpPr>
        <p:spPr bwMode="auto">
          <a:xfrm>
            <a:off x="3086100" y="41830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8" name="Line 34"/>
          <p:cNvSpPr>
            <a:spLocks noChangeShapeType="1"/>
          </p:cNvSpPr>
          <p:nvPr/>
        </p:nvSpPr>
        <p:spPr bwMode="auto">
          <a:xfrm flipH="1">
            <a:off x="3600450" y="4117975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9" name="Rectangle 35"/>
          <p:cNvSpPr>
            <a:spLocks noChangeArrowheads="1"/>
          </p:cNvSpPr>
          <p:nvPr/>
        </p:nvSpPr>
        <p:spPr bwMode="auto">
          <a:xfrm>
            <a:off x="3287713" y="41227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0380" name="Rectangle 36"/>
          <p:cNvSpPr>
            <a:spLocks noChangeArrowheads="1"/>
          </p:cNvSpPr>
          <p:nvPr/>
        </p:nvSpPr>
        <p:spPr bwMode="auto">
          <a:xfrm>
            <a:off x="3192463" y="3751263"/>
            <a:ext cx="682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busB</a:t>
            </a:r>
          </a:p>
        </p:txBody>
      </p:sp>
      <p:sp>
        <p:nvSpPr>
          <p:cNvPr id="100381" name="Line 37"/>
          <p:cNvSpPr>
            <a:spLocks noChangeShapeType="1"/>
          </p:cNvSpPr>
          <p:nvPr/>
        </p:nvSpPr>
        <p:spPr bwMode="auto">
          <a:xfrm flipH="1">
            <a:off x="1003300" y="41830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Line 38"/>
          <p:cNvSpPr>
            <a:spLocks noChangeShapeType="1"/>
          </p:cNvSpPr>
          <p:nvPr/>
        </p:nvSpPr>
        <p:spPr bwMode="auto">
          <a:xfrm>
            <a:off x="2921000" y="277495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Line 39"/>
          <p:cNvSpPr>
            <a:spLocks noChangeShapeType="1"/>
          </p:cNvSpPr>
          <p:nvPr/>
        </p:nvSpPr>
        <p:spPr bwMode="auto">
          <a:xfrm flipV="1">
            <a:off x="2851150" y="28971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4" name="Rectangle 40"/>
          <p:cNvSpPr>
            <a:spLocks noChangeArrowheads="1"/>
          </p:cNvSpPr>
          <p:nvPr/>
        </p:nvSpPr>
        <p:spPr bwMode="auto">
          <a:xfrm>
            <a:off x="2678113" y="275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0385" name="Line 41"/>
          <p:cNvSpPr>
            <a:spLocks noChangeShapeType="1"/>
          </p:cNvSpPr>
          <p:nvPr/>
        </p:nvSpPr>
        <p:spPr bwMode="auto">
          <a:xfrm>
            <a:off x="2082800" y="2562225"/>
            <a:ext cx="0" cy="612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Line 42"/>
          <p:cNvSpPr>
            <a:spLocks noChangeShapeType="1"/>
          </p:cNvSpPr>
          <p:nvPr/>
        </p:nvSpPr>
        <p:spPr bwMode="auto">
          <a:xfrm flipV="1">
            <a:off x="2012950" y="28971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7" name="Rectangle 43"/>
          <p:cNvSpPr>
            <a:spLocks noChangeArrowheads="1"/>
          </p:cNvSpPr>
          <p:nvPr/>
        </p:nvSpPr>
        <p:spPr bwMode="auto">
          <a:xfrm>
            <a:off x="1839913" y="275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0388" name="Line 44"/>
          <p:cNvSpPr>
            <a:spLocks noChangeShapeType="1"/>
          </p:cNvSpPr>
          <p:nvPr/>
        </p:nvSpPr>
        <p:spPr bwMode="auto">
          <a:xfrm>
            <a:off x="2463800" y="277495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9" name="Line 45"/>
          <p:cNvSpPr>
            <a:spLocks noChangeShapeType="1"/>
          </p:cNvSpPr>
          <p:nvPr/>
        </p:nvSpPr>
        <p:spPr bwMode="auto">
          <a:xfrm flipV="1">
            <a:off x="2393950" y="28971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0" name="Rectangle 46"/>
          <p:cNvSpPr>
            <a:spLocks noChangeArrowheads="1"/>
          </p:cNvSpPr>
          <p:nvPr/>
        </p:nvSpPr>
        <p:spPr bwMode="auto">
          <a:xfrm>
            <a:off x="2220913" y="275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0391" name="Rectangle 47"/>
          <p:cNvSpPr>
            <a:spLocks noChangeArrowheads="1"/>
          </p:cNvSpPr>
          <p:nvPr/>
        </p:nvSpPr>
        <p:spPr bwMode="auto">
          <a:xfrm>
            <a:off x="1839913" y="318611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Rw</a:t>
            </a:r>
          </a:p>
        </p:txBody>
      </p:sp>
      <p:sp>
        <p:nvSpPr>
          <p:cNvPr id="100392" name="Rectangle 48"/>
          <p:cNvSpPr>
            <a:spLocks noChangeArrowheads="1"/>
          </p:cNvSpPr>
          <p:nvPr/>
        </p:nvSpPr>
        <p:spPr bwMode="auto">
          <a:xfrm>
            <a:off x="2297113" y="3186113"/>
            <a:ext cx="46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Ra</a:t>
            </a:r>
          </a:p>
        </p:txBody>
      </p:sp>
      <p:sp>
        <p:nvSpPr>
          <p:cNvPr id="100393" name="Rectangle 49"/>
          <p:cNvSpPr>
            <a:spLocks noChangeArrowheads="1"/>
          </p:cNvSpPr>
          <p:nvPr/>
        </p:nvSpPr>
        <p:spPr bwMode="auto">
          <a:xfrm>
            <a:off x="2678113" y="318611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Rb</a:t>
            </a:r>
          </a:p>
        </p:txBody>
      </p:sp>
      <p:sp>
        <p:nvSpPr>
          <p:cNvPr id="100394" name="Rectangle 50"/>
          <p:cNvSpPr>
            <a:spLocks noChangeArrowheads="1"/>
          </p:cNvSpPr>
          <p:nvPr/>
        </p:nvSpPr>
        <p:spPr bwMode="auto">
          <a:xfrm>
            <a:off x="1839913" y="3470275"/>
            <a:ext cx="109378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 32-</a:t>
            </a:r>
            <a:r>
              <a:rPr lang="en-US" altLang="zh-CN" b="1">
                <a:latin typeface="Times New Roman" panose="02020603050405020304" pitchFamily="18" charset="0"/>
              </a:rPr>
              <a:t>bit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Registers</a:t>
            </a:r>
          </a:p>
        </p:txBody>
      </p:sp>
      <p:sp>
        <p:nvSpPr>
          <p:cNvPr id="100395" name="Line 51"/>
          <p:cNvSpPr>
            <a:spLocks noChangeShapeType="1"/>
          </p:cNvSpPr>
          <p:nvPr/>
        </p:nvSpPr>
        <p:spPr bwMode="auto">
          <a:xfrm flipH="1">
            <a:off x="603250" y="5683250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6" name="Line 52"/>
          <p:cNvSpPr>
            <a:spLocks noChangeShapeType="1"/>
          </p:cNvSpPr>
          <p:nvPr/>
        </p:nvSpPr>
        <p:spPr bwMode="auto">
          <a:xfrm flipV="1">
            <a:off x="615950" y="3673475"/>
            <a:ext cx="0" cy="2014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7" name="Rectangle 53"/>
          <p:cNvSpPr>
            <a:spLocks noChangeArrowheads="1"/>
          </p:cNvSpPr>
          <p:nvPr/>
        </p:nvSpPr>
        <p:spPr bwMode="auto">
          <a:xfrm>
            <a:off x="2449513" y="2546350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100398" name="Rectangle 54"/>
          <p:cNvSpPr>
            <a:spLocks noChangeArrowheads="1"/>
          </p:cNvSpPr>
          <p:nvPr/>
        </p:nvSpPr>
        <p:spPr bwMode="auto">
          <a:xfrm>
            <a:off x="2051050" y="17002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grpSp>
        <p:nvGrpSpPr>
          <p:cNvPr id="100399" name="Group 55"/>
          <p:cNvGrpSpPr>
            <a:grpSpLocks/>
          </p:cNvGrpSpPr>
          <p:nvPr/>
        </p:nvGrpSpPr>
        <p:grpSpPr bwMode="auto">
          <a:xfrm>
            <a:off x="4064000" y="3911600"/>
            <a:ext cx="304800" cy="1065213"/>
            <a:chOff x="2592" y="2846"/>
            <a:chExt cx="192" cy="671"/>
          </a:xfrm>
        </p:grpSpPr>
        <p:sp>
          <p:nvSpPr>
            <p:cNvPr id="100498" name="Line 56"/>
            <p:cNvSpPr>
              <a:spLocks noChangeShapeType="1"/>
            </p:cNvSpPr>
            <p:nvPr/>
          </p:nvSpPr>
          <p:spPr bwMode="auto">
            <a:xfrm>
              <a:off x="2592" y="2846"/>
              <a:ext cx="0" cy="6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99" name="Line 57"/>
            <p:cNvSpPr>
              <a:spLocks noChangeShapeType="1"/>
            </p:cNvSpPr>
            <p:nvPr/>
          </p:nvSpPr>
          <p:spPr bwMode="auto">
            <a:xfrm>
              <a:off x="2600" y="2846"/>
              <a:ext cx="176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0" name="Line 58"/>
            <p:cNvSpPr>
              <a:spLocks noChangeShapeType="1"/>
            </p:cNvSpPr>
            <p:nvPr/>
          </p:nvSpPr>
          <p:spPr bwMode="auto">
            <a:xfrm flipV="1">
              <a:off x="2600" y="3412"/>
              <a:ext cx="176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501" name="Line 59"/>
            <p:cNvSpPr>
              <a:spLocks noChangeShapeType="1"/>
            </p:cNvSpPr>
            <p:nvPr/>
          </p:nvSpPr>
          <p:spPr bwMode="auto">
            <a:xfrm>
              <a:off x="2784" y="2935"/>
              <a:ext cx="0" cy="4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400" name="Group 60"/>
          <p:cNvGrpSpPr>
            <a:grpSpLocks/>
          </p:cNvGrpSpPr>
          <p:nvPr/>
        </p:nvGrpSpPr>
        <p:grpSpPr bwMode="auto">
          <a:xfrm>
            <a:off x="1346200" y="2300288"/>
            <a:ext cx="1168400" cy="284162"/>
            <a:chOff x="880" y="1831"/>
            <a:chExt cx="736" cy="179"/>
          </a:xfrm>
        </p:grpSpPr>
        <p:sp>
          <p:nvSpPr>
            <p:cNvPr id="100494" name="Line 61"/>
            <p:cNvSpPr>
              <a:spLocks noChangeShapeType="1"/>
            </p:cNvSpPr>
            <p:nvPr/>
          </p:nvSpPr>
          <p:spPr bwMode="auto">
            <a:xfrm flipH="1">
              <a:off x="880" y="1831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95" name="Line 62"/>
            <p:cNvSpPr>
              <a:spLocks noChangeShapeType="1"/>
            </p:cNvSpPr>
            <p:nvPr/>
          </p:nvSpPr>
          <p:spPr bwMode="auto">
            <a:xfrm flipH="1">
              <a:off x="1504" y="1839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96" name="Line 63"/>
            <p:cNvSpPr>
              <a:spLocks noChangeShapeType="1"/>
            </p:cNvSpPr>
            <p:nvPr/>
          </p:nvSpPr>
          <p:spPr bwMode="auto">
            <a:xfrm>
              <a:off x="896" y="1839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97" name="Line 64"/>
            <p:cNvSpPr>
              <a:spLocks noChangeShapeType="1"/>
            </p:cNvSpPr>
            <p:nvPr/>
          </p:nvSpPr>
          <p:spPr bwMode="auto">
            <a:xfrm flipH="1">
              <a:off x="976" y="2010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401" name="Rectangle 65"/>
          <p:cNvSpPr>
            <a:spLocks noChangeArrowheads="1"/>
          </p:cNvSpPr>
          <p:nvPr/>
        </p:nvSpPr>
        <p:spPr bwMode="auto">
          <a:xfrm>
            <a:off x="2846388" y="2546350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sp>
        <p:nvSpPr>
          <p:cNvPr id="100402" name="Line 67"/>
          <p:cNvSpPr>
            <a:spLocks noChangeShapeType="1"/>
          </p:cNvSpPr>
          <p:nvPr/>
        </p:nvSpPr>
        <p:spPr bwMode="auto">
          <a:xfrm>
            <a:off x="1625600" y="2063750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3" name="Rectangle 68"/>
          <p:cNvSpPr>
            <a:spLocks noChangeArrowheads="1"/>
          </p:cNvSpPr>
          <p:nvPr/>
        </p:nvSpPr>
        <p:spPr bwMode="auto">
          <a:xfrm>
            <a:off x="1401763" y="170021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Rd</a:t>
            </a:r>
          </a:p>
        </p:txBody>
      </p:sp>
      <p:sp>
        <p:nvSpPr>
          <p:cNvPr id="100404" name="Line 69"/>
          <p:cNvSpPr>
            <a:spLocks noChangeShapeType="1"/>
          </p:cNvSpPr>
          <p:nvPr/>
        </p:nvSpPr>
        <p:spPr bwMode="auto">
          <a:xfrm flipH="1">
            <a:off x="522288" y="2478088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5" name="Rectangle 70"/>
          <p:cNvSpPr>
            <a:spLocks noChangeArrowheads="1"/>
          </p:cNvSpPr>
          <p:nvPr/>
        </p:nvSpPr>
        <p:spPr bwMode="auto">
          <a:xfrm>
            <a:off x="360363" y="2057400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RegDst</a:t>
            </a:r>
          </a:p>
        </p:txBody>
      </p:sp>
      <p:sp>
        <p:nvSpPr>
          <p:cNvPr id="100406" name="Rectangle 71"/>
          <p:cNvSpPr>
            <a:spLocks noChangeArrowheads="1"/>
          </p:cNvSpPr>
          <p:nvPr/>
        </p:nvSpPr>
        <p:spPr bwMode="auto">
          <a:xfrm>
            <a:off x="3009900" y="4446588"/>
            <a:ext cx="355600" cy="91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0407" name="Rectangle 72"/>
          <p:cNvSpPr>
            <a:spLocks noChangeArrowheads="1"/>
          </p:cNvSpPr>
          <p:nvPr/>
        </p:nvSpPr>
        <p:spPr bwMode="auto">
          <a:xfrm rot="5400000">
            <a:off x="2618582" y="4723606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Extender</a:t>
            </a:r>
          </a:p>
        </p:txBody>
      </p:sp>
      <p:sp>
        <p:nvSpPr>
          <p:cNvPr id="100408" name="Rectangle 73"/>
          <p:cNvSpPr>
            <a:spLocks noChangeArrowheads="1"/>
          </p:cNvSpPr>
          <p:nvPr/>
        </p:nvSpPr>
        <p:spPr bwMode="auto">
          <a:xfrm rot="5400000">
            <a:off x="3890962" y="4292601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00409" name="Rectangle 74"/>
          <p:cNvSpPr>
            <a:spLocks noChangeArrowheads="1"/>
          </p:cNvSpPr>
          <p:nvPr/>
        </p:nvSpPr>
        <p:spPr bwMode="auto">
          <a:xfrm>
            <a:off x="1649413" y="225425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00410" name="Line 75"/>
          <p:cNvSpPr>
            <a:spLocks noChangeShapeType="1"/>
          </p:cNvSpPr>
          <p:nvPr/>
        </p:nvSpPr>
        <p:spPr bwMode="auto">
          <a:xfrm>
            <a:off x="3390900" y="48228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1" name="Rectangle 76"/>
          <p:cNvSpPr>
            <a:spLocks noChangeArrowheads="1"/>
          </p:cNvSpPr>
          <p:nvPr/>
        </p:nvSpPr>
        <p:spPr bwMode="auto">
          <a:xfrm>
            <a:off x="3657600" y="477043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0412" name="Line 77"/>
          <p:cNvSpPr>
            <a:spLocks noChangeShapeType="1"/>
          </p:cNvSpPr>
          <p:nvPr/>
        </p:nvSpPr>
        <p:spPr bwMode="auto">
          <a:xfrm flipH="1">
            <a:off x="3676650" y="475773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3" name="Line 78"/>
          <p:cNvSpPr>
            <a:spLocks noChangeShapeType="1"/>
          </p:cNvSpPr>
          <p:nvPr/>
        </p:nvSpPr>
        <p:spPr bwMode="auto">
          <a:xfrm>
            <a:off x="2019300" y="49069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4" name="Line 79"/>
          <p:cNvSpPr>
            <a:spLocks noChangeShapeType="1"/>
          </p:cNvSpPr>
          <p:nvPr/>
        </p:nvSpPr>
        <p:spPr bwMode="auto">
          <a:xfrm flipH="1">
            <a:off x="2457450" y="483235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5" name="Rectangle 80"/>
          <p:cNvSpPr>
            <a:spLocks noChangeArrowheads="1"/>
          </p:cNvSpPr>
          <p:nvPr/>
        </p:nvSpPr>
        <p:spPr bwMode="auto">
          <a:xfrm>
            <a:off x="2411413" y="48450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00416" name="Rectangle 81"/>
          <p:cNvSpPr>
            <a:spLocks noChangeArrowheads="1"/>
          </p:cNvSpPr>
          <p:nvPr/>
        </p:nvSpPr>
        <p:spPr bwMode="auto">
          <a:xfrm>
            <a:off x="1116013" y="4759325"/>
            <a:ext cx="86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imm16</a:t>
            </a:r>
          </a:p>
        </p:txBody>
      </p:sp>
      <p:sp>
        <p:nvSpPr>
          <p:cNvPr id="100417" name="Line 82"/>
          <p:cNvSpPr>
            <a:spLocks noChangeShapeType="1"/>
          </p:cNvSpPr>
          <p:nvPr/>
        </p:nvSpPr>
        <p:spPr bwMode="auto">
          <a:xfrm>
            <a:off x="4216400" y="490696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8" name="Rectangle 83"/>
          <p:cNvSpPr>
            <a:spLocks noChangeArrowheads="1"/>
          </p:cNvSpPr>
          <p:nvPr/>
        </p:nvSpPr>
        <p:spPr bwMode="auto">
          <a:xfrm>
            <a:off x="3803650" y="5229225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ALUSrc</a:t>
            </a:r>
          </a:p>
        </p:txBody>
      </p:sp>
      <p:sp>
        <p:nvSpPr>
          <p:cNvPr id="100419" name="Line 84"/>
          <p:cNvSpPr>
            <a:spLocks noChangeShapeType="1"/>
          </p:cNvSpPr>
          <p:nvPr/>
        </p:nvSpPr>
        <p:spPr bwMode="auto">
          <a:xfrm>
            <a:off x="4381500" y="4183063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0" name="Line 85"/>
          <p:cNvSpPr>
            <a:spLocks noChangeShapeType="1"/>
          </p:cNvSpPr>
          <p:nvPr/>
        </p:nvSpPr>
        <p:spPr bwMode="auto">
          <a:xfrm>
            <a:off x="8388350" y="4052888"/>
            <a:ext cx="0" cy="160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1" name="Line 86"/>
          <p:cNvSpPr>
            <a:spLocks noChangeShapeType="1"/>
          </p:cNvSpPr>
          <p:nvPr/>
        </p:nvSpPr>
        <p:spPr bwMode="auto">
          <a:xfrm>
            <a:off x="3205163" y="5327650"/>
            <a:ext cx="0" cy="471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2" name="Rectangle 87"/>
          <p:cNvSpPr>
            <a:spLocks noChangeArrowheads="1"/>
          </p:cNvSpPr>
          <p:nvPr/>
        </p:nvSpPr>
        <p:spPr bwMode="auto">
          <a:xfrm>
            <a:off x="2339975" y="5300663"/>
            <a:ext cx="909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ExtOp</a:t>
            </a:r>
          </a:p>
        </p:txBody>
      </p:sp>
      <p:grpSp>
        <p:nvGrpSpPr>
          <p:cNvPr id="100423" name="Group 88"/>
          <p:cNvGrpSpPr>
            <a:grpSpLocks/>
          </p:cNvGrpSpPr>
          <p:nvPr/>
        </p:nvGrpSpPr>
        <p:grpSpPr bwMode="auto">
          <a:xfrm>
            <a:off x="7645400" y="3484563"/>
            <a:ext cx="304800" cy="1041400"/>
            <a:chOff x="4848" y="2577"/>
            <a:chExt cx="192" cy="656"/>
          </a:xfrm>
        </p:grpSpPr>
        <p:sp>
          <p:nvSpPr>
            <p:cNvPr id="100490" name="Line 89"/>
            <p:cNvSpPr>
              <a:spLocks noChangeShapeType="1"/>
            </p:cNvSpPr>
            <p:nvPr/>
          </p:nvSpPr>
          <p:spPr bwMode="auto">
            <a:xfrm>
              <a:off x="4848" y="2577"/>
              <a:ext cx="0" cy="6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91" name="Line 90"/>
            <p:cNvSpPr>
              <a:spLocks noChangeShapeType="1"/>
            </p:cNvSpPr>
            <p:nvPr/>
          </p:nvSpPr>
          <p:spPr bwMode="auto">
            <a:xfrm>
              <a:off x="4856" y="2577"/>
              <a:ext cx="176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92" name="Line 91"/>
            <p:cNvSpPr>
              <a:spLocks noChangeShapeType="1"/>
            </p:cNvSpPr>
            <p:nvPr/>
          </p:nvSpPr>
          <p:spPr bwMode="auto">
            <a:xfrm flipV="1">
              <a:off x="4851" y="3143"/>
              <a:ext cx="181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93" name="Line 92"/>
            <p:cNvSpPr>
              <a:spLocks noChangeShapeType="1"/>
            </p:cNvSpPr>
            <p:nvPr/>
          </p:nvSpPr>
          <p:spPr bwMode="auto">
            <a:xfrm>
              <a:off x="5040" y="2667"/>
              <a:ext cx="0" cy="4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424" name="Rectangle 93"/>
          <p:cNvSpPr>
            <a:spLocks noChangeArrowheads="1"/>
          </p:cNvSpPr>
          <p:nvPr/>
        </p:nvSpPr>
        <p:spPr bwMode="auto">
          <a:xfrm rot="5400000">
            <a:off x="7445375" y="3824288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00425" name="Line 94"/>
          <p:cNvSpPr>
            <a:spLocks noChangeShapeType="1"/>
          </p:cNvSpPr>
          <p:nvPr/>
        </p:nvSpPr>
        <p:spPr bwMode="auto">
          <a:xfrm flipV="1">
            <a:off x="7797800" y="31051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6" name="Rectangle 95"/>
          <p:cNvSpPr>
            <a:spLocks noChangeArrowheads="1"/>
          </p:cNvSpPr>
          <p:nvPr/>
        </p:nvSpPr>
        <p:spPr bwMode="auto">
          <a:xfrm>
            <a:off x="7326313" y="2762250"/>
            <a:ext cx="1392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MemtoReg</a:t>
            </a:r>
          </a:p>
        </p:txBody>
      </p:sp>
      <p:sp>
        <p:nvSpPr>
          <p:cNvPr id="100427" name="Line 96"/>
          <p:cNvSpPr>
            <a:spLocks noChangeShapeType="1"/>
          </p:cNvSpPr>
          <p:nvPr/>
        </p:nvSpPr>
        <p:spPr bwMode="auto">
          <a:xfrm>
            <a:off x="7962900" y="40592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8" name="Rectangle 97"/>
          <p:cNvSpPr>
            <a:spLocks noChangeArrowheads="1"/>
          </p:cNvSpPr>
          <p:nvPr/>
        </p:nvSpPr>
        <p:spPr bwMode="auto">
          <a:xfrm>
            <a:off x="5895975" y="4408488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0429" name="Line 98"/>
          <p:cNvSpPr>
            <a:spLocks noChangeShapeType="1"/>
          </p:cNvSpPr>
          <p:nvPr/>
        </p:nvSpPr>
        <p:spPr bwMode="auto">
          <a:xfrm flipH="1">
            <a:off x="5270500" y="539115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0" name="Rectangle 99"/>
          <p:cNvSpPr>
            <a:spLocks noChangeArrowheads="1"/>
          </p:cNvSpPr>
          <p:nvPr/>
        </p:nvSpPr>
        <p:spPr bwMode="auto">
          <a:xfrm>
            <a:off x="5148263" y="5046663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100431" name="Rectangle 100"/>
          <p:cNvSpPr>
            <a:spLocks noChangeArrowheads="1"/>
          </p:cNvSpPr>
          <p:nvPr/>
        </p:nvSpPr>
        <p:spPr bwMode="auto">
          <a:xfrm>
            <a:off x="4787900" y="42545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Data In</a:t>
            </a:r>
          </a:p>
        </p:txBody>
      </p:sp>
      <p:sp>
        <p:nvSpPr>
          <p:cNvPr id="100432" name="Line 101"/>
          <p:cNvSpPr>
            <a:spLocks noChangeShapeType="1"/>
          </p:cNvSpPr>
          <p:nvPr/>
        </p:nvSpPr>
        <p:spPr bwMode="auto">
          <a:xfrm>
            <a:off x="5915025" y="5334000"/>
            <a:ext cx="136525" cy="93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3" name="Line 102"/>
          <p:cNvSpPr>
            <a:spLocks noChangeShapeType="1"/>
          </p:cNvSpPr>
          <p:nvPr/>
        </p:nvSpPr>
        <p:spPr bwMode="auto">
          <a:xfrm flipH="1">
            <a:off x="5908675" y="5427663"/>
            <a:ext cx="150813" cy="74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4" name="Oval 103"/>
          <p:cNvSpPr>
            <a:spLocks noChangeArrowheads="1"/>
          </p:cNvSpPr>
          <p:nvPr/>
        </p:nvSpPr>
        <p:spPr bwMode="auto">
          <a:xfrm>
            <a:off x="5743575" y="534987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0435" name="Rectangle 104"/>
          <p:cNvSpPr>
            <a:spLocks noChangeArrowheads="1"/>
          </p:cNvSpPr>
          <p:nvPr/>
        </p:nvSpPr>
        <p:spPr bwMode="auto">
          <a:xfrm>
            <a:off x="5800725" y="439102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WrEn</a:t>
            </a:r>
          </a:p>
        </p:txBody>
      </p:sp>
      <p:sp>
        <p:nvSpPr>
          <p:cNvPr id="100436" name="Line 105"/>
          <p:cNvSpPr>
            <a:spLocks noChangeShapeType="1"/>
          </p:cNvSpPr>
          <p:nvPr/>
        </p:nvSpPr>
        <p:spPr bwMode="auto">
          <a:xfrm flipH="1">
            <a:off x="5429250" y="454501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7" name="Rectangle 106"/>
          <p:cNvSpPr>
            <a:spLocks noChangeArrowheads="1"/>
          </p:cNvSpPr>
          <p:nvPr/>
        </p:nvSpPr>
        <p:spPr bwMode="auto">
          <a:xfrm>
            <a:off x="5386388" y="45481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0438" name="Line 107"/>
          <p:cNvSpPr>
            <a:spLocks noChangeShapeType="1"/>
          </p:cNvSpPr>
          <p:nvPr/>
        </p:nvSpPr>
        <p:spPr bwMode="auto">
          <a:xfrm flipV="1">
            <a:off x="6197600" y="3105150"/>
            <a:ext cx="0" cy="130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9" name="Line 108"/>
          <p:cNvSpPr>
            <a:spLocks noChangeShapeType="1"/>
          </p:cNvSpPr>
          <p:nvPr/>
        </p:nvSpPr>
        <p:spPr bwMode="auto">
          <a:xfrm>
            <a:off x="6731000" y="3768725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0" name="Rectangle 109"/>
          <p:cNvSpPr>
            <a:spLocks noChangeArrowheads="1"/>
          </p:cNvSpPr>
          <p:nvPr/>
        </p:nvSpPr>
        <p:spPr bwMode="auto">
          <a:xfrm>
            <a:off x="6473825" y="4392613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Adr</a:t>
            </a:r>
          </a:p>
        </p:txBody>
      </p:sp>
      <p:sp>
        <p:nvSpPr>
          <p:cNvPr id="100441" name="Rectangle 110"/>
          <p:cNvSpPr>
            <a:spLocks noChangeArrowheads="1"/>
          </p:cNvSpPr>
          <p:nvPr/>
        </p:nvSpPr>
        <p:spPr bwMode="auto">
          <a:xfrm>
            <a:off x="5937250" y="4729163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00442" name="Line 111"/>
          <p:cNvSpPr>
            <a:spLocks noChangeShapeType="1"/>
          </p:cNvSpPr>
          <p:nvPr/>
        </p:nvSpPr>
        <p:spPr bwMode="auto">
          <a:xfrm>
            <a:off x="7200900" y="4254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3" name="Line 112"/>
          <p:cNvSpPr>
            <a:spLocks noChangeShapeType="1"/>
          </p:cNvSpPr>
          <p:nvPr/>
        </p:nvSpPr>
        <p:spPr bwMode="auto">
          <a:xfrm>
            <a:off x="7188200" y="4267200"/>
            <a:ext cx="0" cy="755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4" name="Line 113"/>
          <p:cNvSpPr>
            <a:spLocks noChangeShapeType="1"/>
          </p:cNvSpPr>
          <p:nvPr/>
        </p:nvSpPr>
        <p:spPr bwMode="auto">
          <a:xfrm flipH="1">
            <a:off x="7023100" y="5035550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5" name="Line 114"/>
          <p:cNvSpPr>
            <a:spLocks noChangeShapeType="1"/>
          </p:cNvSpPr>
          <p:nvPr/>
        </p:nvSpPr>
        <p:spPr bwMode="auto">
          <a:xfrm flipH="1">
            <a:off x="7258050" y="418941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6" name="Rectangle 115"/>
          <p:cNvSpPr>
            <a:spLocks noChangeArrowheads="1"/>
          </p:cNvSpPr>
          <p:nvPr/>
        </p:nvSpPr>
        <p:spPr bwMode="auto">
          <a:xfrm>
            <a:off x="7224713" y="419417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0447" name="Rectangle 116"/>
          <p:cNvSpPr>
            <a:spLocks noChangeArrowheads="1"/>
          </p:cNvSpPr>
          <p:nvPr/>
        </p:nvSpPr>
        <p:spPr bwMode="auto">
          <a:xfrm>
            <a:off x="5935663" y="2808288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MemWr</a:t>
            </a:r>
          </a:p>
        </p:txBody>
      </p: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3759200" y="4210050"/>
            <a:ext cx="2146300" cy="412750"/>
            <a:chOff x="2400" y="3025"/>
            <a:chExt cx="1352" cy="260"/>
          </a:xfrm>
        </p:grpSpPr>
        <p:grpSp>
          <p:nvGrpSpPr>
            <p:cNvPr id="100486" name="Group 118"/>
            <p:cNvGrpSpPr>
              <a:grpSpLocks/>
            </p:cNvGrpSpPr>
            <p:nvPr/>
          </p:nvGrpSpPr>
          <p:grpSpPr bwMode="auto">
            <a:xfrm>
              <a:off x="2400" y="3025"/>
              <a:ext cx="1352" cy="260"/>
              <a:chOff x="2400" y="3025"/>
              <a:chExt cx="1352" cy="260"/>
            </a:xfrm>
          </p:grpSpPr>
          <p:sp>
            <p:nvSpPr>
              <p:cNvPr id="100488" name="Line 119"/>
              <p:cNvSpPr>
                <a:spLocks noChangeShapeType="1"/>
              </p:cNvSpPr>
              <p:nvPr/>
            </p:nvSpPr>
            <p:spPr bwMode="auto">
              <a:xfrm flipH="1">
                <a:off x="3112" y="3285"/>
                <a:ext cx="64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89" name="Line 120"/>
              <p:cNvSpPr>
                <a:spLocks noChangeShapeType="1"/>
              </p:cNvSpPr>
              <p:nvPr/>
            </p:nvSpPr>
            <p:spPr bwMode="auto">
              <a:xfrm>
                <a:off x="2400" y="3025"/>
                <a:ext cx="0" cy="25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487" name="Line 121"/>
            <p:cNvSpPr>
              <a:spLocks noChangeShapeType="1"/>
            </p:cNvSpPr>
            <p:nvPr/>
          </p:nvSpPr>
          <p:spPr bwMode="auto">
            <a:xfrm>
              <a:off x="2408" y="3285"/>
              <a:ext cx="70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449" name="Rectangle 122"/>
          <p:cNvSpPr>
            <a:spLocks noChangeArrowheads="1"/>
          </p:cNvSpPr>
          <p:nvPr/>
        </p:nvSpPr>
        <p:spPr bwMode="auto">
          <a:xfrm rot="5400000">
            <a:off x="4906962" y="3592513"/>
            <a:ext cx="669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ALU</a:t>
            </a:r>
          </a:p>
        </p:txBody>
      </p:sp>
      <p:grpSp>
        <p:nvGrpSpPr>
          <p:cNvPr id="100450" name="Group 123"/>
          <p:cNvGrpSpPr>
            <a:grpSpLocks/>
          </p:cNvGrpSpPr>
          <p:nvPr/>
        </p:nvGrpSpPr>
        <p:grpSpPr bwMode="auto">
          <a:xfrm>
            <a:off x="3086100" y="1433513"/>
            <a:ext cx="5953125" cy="946150"/>
            <a:chOff x="1043" y="794"/>
            <a:chExt cx="3750" cy="596"/>
          </a:xfrm>
        </p:grpSpPr>
        <p:sp>
          <p:nvSpPr>
            <p:cNvPr id="100465" name="Rectangle 124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00466" name="Group 125"/>
            <p:cNvGrpSpPr>
              <a:grpSpLocks/>
            </p:cNvGrpSpPr>
            <p:nvPr/>
          </p:nvGrpSpPr>
          <p:grpSpPr bwMode="auto">
            <a:xfrm>
              <a:off x="1104" y="969"/>
              <a:ext cx="624" cy="231"/>
              <a:chOff x="1104" y="969"/>
              <a:chExt cx="624" cy="231"/>
            </a:xfrm>
          </p:grpSpPr>
          <p:sp>
            <p:nvSpPr>
              <p:cNvPr id="100484" name="Rectangle 126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0485" name="Rectangle 127"/>
              <p:cNvSpPr>
                <a:spLocks noChangeArrowheads="1"/>
              </p:cNvSpPr>
              <p:nvPr/>
            </p:nvSpPr>
            <p:spPr bwMode="auto">
              <a:xfrm>
                <a:off x="1286" y="969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100467" name="Group 128"/>
            <p:cNvGrpSpPr>
              <a:grpSpLocks/>
            </p:cNvGrpSpPr>
            <p:nvPr/>
          </p:nvGrpSpPr>
          <p:grpSpPr bwMode="auto">
            <a:xfrm>
              <a:off x="1736" y="986"/>
              <a:ext cx="580" cy="231"/>
              <a:chOff x="1736" y="986"/>
              <a:chExt cx="580" cy="231"/>
            </a:xfrm>
          </p:grpSpPr>
          <p:sp>
            <p:nvSpPr>
              <p:cNvPr id="100482" name="Rectangle 129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0483" name="Rectangle 130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100468" name="Group 131"/>
            <p:cNvGrpSpPr>
              <a:grpSpLocks/>
            </p:cNvGrpSpPr>
            <p:nvPr/>
          </p:nvGrpSpPr>
          <p:grpSpPr bwMode="auto">
            <a:xfrm>
              <a:off x="2324" y="986"/>
              <a:ext cx="579" cy="231"/>
              <a:chOff x="2324" y="986"/>
              <a:chExt cx="579" cy="231"/>
            </a:xfrm>
          </p:grpSpPr>
          <p:sp>
            <p:nvSpPr>
              <p:cNvPr id="100480" name="Rectangle 132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0481" name="Rectangle 133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100469" name="Rectangle 134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0470" name="Rectangle 135"/>
            <p:cNvSpPr>
              <a:spLocks noChangeArrowheads="1"/>
            </p:cNvSpPr>
            <p:nvPr/>
          </p:nvSpPr>
          <p:spPr bwMode="auto">
            <a:xfrm>
              <a:off x="3390" y="979"/>
              <a:ext cx="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100471" name="Rectangle 136"/>
            <p:cNvSpPr>
              <a:spLocks noChangeArrowheads="1"/>
            </p:cNvSpPr>
            <p:nvPr/>
          </p:nvSpPr>
          <p:spPr bwMode="auto">
            <a:xfrm>
              <a:off x="4613" y="79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0472" name="Rectangle 137"/>
            <p:cNvSpPr>
              <a:spLocks noChangeArrowheads="1"/>
            </p:cNvSpPr>
            <p:nvPr/>
          </p:nvSpPr>
          <p:spPr bwMode="auto">
            <a:xfrm>
              <a:off x="2715" y="79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00473" name="Rectangle 138"/>
            <p:cNvSpPr>
              <a:spLocks noChangeArrowheads="1"/>
            </p:cNvSpPr>
            <p:nvPr/>
          </p:nvSpPr>
          <p:spPr bwMode="auto">
            <a:xfrm>
              <a:off x="2127" y="79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00474" name="Rectangle 139"/>
            <p:cNvSpPr>
              <a:spLocks noChangeArrowheads="1"/>
            </p:cNvSpPr>
            <p:nvPr/>
          </p:nvSpPr>
          <p:spPr bwMode="auto">
            <a:xfrm>
              <a:off x="1539" y="79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00475" name="Rectangle 140"/>
            <p:cNvSpPr>
              <a:spLocks noChangeArrowheads="1"/>
            </p:cNvSpPr>
            <p:nvPr/>
          </p:nvSpPr>
          <p:spPr bwMode="auto">
            <a:xfrm>
              <a:off x="1043" y="79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00476" name="Rectangle 141"/>
            <p:cNvSpPr>
              <a:spLocks noChangeArrowheads="1"/>
            </p:cNvSpPr>
            <p:nvPr/>
          </p:nvSpPr>
          <p:spPr bwMode="auto">
            <a:xfrm>
              <a:off x="1268" y="1178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0477" name="Rectangle 142"/>
            <p:cNvSpPr>
              <a:spLocks noChangeArrowheads="1"/>
            </p:cNvSpPr>
            <p:nvPr/>
          </p:nvSpPr>
          <p:spPr bwMode="auto">
            <a:xfrm>
              <a:off x="3573" y="1178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0478" name="Rectangle 143"/>
            <p:cNvSpPr>
              <a:spLocks noChangeArrowheads="1"/>
            </p:cNvSpPr>
            <p:nvPr/>
          </p:nvSpPr>
          <p:spPr bwMode="auto">
            <a:xfrm>
              <a:off x="2443" y="1178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0479" name="Rectangle 144"/>
            <p:cNvSpPr>
              <a:spLocks noChangeArrowheads="1"/>
            </p:cNvSpPr>
            <p:nvPr/>
          </p:nvSpPr>
          <p:spPr bwMode="auto">
            <a:xfrm>
              <a:off x="1856" y="1178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00451" name="Group 145"/>
          <p:cNvGrpSpPr>
            <a:grpSpLocks/>
          </p:cNvGrpSpPr>
          <p:nvPr/>
        </p:nvGrpSpPr>
        <p:grpSpPr bwMode="auto">
          <a:xfrm>
            <a:off x="1485900" y="2216150"/>
            <a:ext cx="804863" cy="382588"/>
            <a:chOff x="1625" y="1752"/>
            <a:chExt cx="507" cy="241"/>
          </a:xfrm>
        </p:grpSpPr>
        <p:sp>
          <p:nvSpPr>
            <p:cNvPr id="100463" name="Text Box 146"/>
            <p:cNvSpPr txBox="1">
              <a:spLocks noChangeArrowheads="1"/>
            </p:cNvSpPr>
            <p:nvPr/>
          </p:nvSpPr>
          <p:spPr bwMode="auto">
            <a:xfrm>
              <a:off x="1625" y="175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0464" name="Text Box 147"/>
            <p:cNvSpPr txBox="1">
              <a:spLocks noChangeArrowheads="1"/>
            </p:cNvSpPr>
            <p:nvPr/>
          </p:nvSpPr>
          <p:spPr bwMode="auto">
            <a:xfrm>
              <a:off x="2004" y="176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452" name="Group 148"/>
          <p:cNvGrpSpPr>
            <a:grpSpLocks/>
          </p:cNvGrpSpPr>
          <p:nvPr/>
        </p:nvGrpSpPr>
        <p:grpSpPr bwMode="auto">
          <a:xfrm>
            <a:off x="3992563" y="3957638"/>
            <a:ext cx="214312" cy="1022350"/>
            <a:chOff x="3033" y="2821"/>
            <a:chExt cx="135" cy="644"/>
          </a:xfrm>
        </p:grpSpPr>
        <p:sp>
          <p:nvSpPr>
            <p:cNvPr id="100461" name="Text Box 149"/>
            <p:cNvSpPr txBox="1">
              <a:spLocks noChangeArrowheads="1"/>
            </p:cNvSpPr>
            <p:nvPr/>
          </p:nvSpPr>
          <p:spPr bwMode="auto">
            <a:xfrm>
              <a:off x="3040" y="2821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0462" name="Text Box 150"/>
            <p:cNvSpPr txBox="1">
              <a:spLocks noChangeArrowheads="1"/>
            </p:cNvSpPr>
            <p:nvPr/>
          </p:nvSpPr>
          <p:spPr bwMode="auto">
            <a:xfrm>
              <a:off x="3033" y="3234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" name="Group 151"/>
          <p:cNvGrpSpPr>
            <a:grpSpLocks/>
          </p:cNvGrpSpPr>
          <p:nvPr/>
        </p:nvGrpSpPr>
        <p:grpSpPr bwMode="auto">
          <a:xfrm>
            <a:off x="5013325" y="2314575"/>
            <a:ext cx="3733800" cy="2260600"/>
            <a:chOff x="3355" y="1492"/>
            <a:chExt cx="1655" cy="1424"/>
          </a:xfrm>
        </p:grpSpPr>
        <p:sp>
          <p:nvSpPr>
            <p:cNvPr id="100459" name="Text Box 152"/>
            <p:cNvSpPr txBox="1">
              <a:spLocks noChangeArrowheads="1"/>
            </p:cNvSpPr>
            <p:nvPr/>
          </p:nvSpPr>
          <p:spPr bwMode="auto">
            <a:xfrm>
              <a:off x="3355" y="1492"/>
              <a:ext cx="1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加蓝色部分，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为什么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100460" name="Line 153"/>
            <p:cNvSpPr>
              <a:spLocks noChangeShapeType="1"/>
            </p:cNvSpPr>
            <p:nvPr/>
          </p:nvSpPr>
          <p:spPr bwMode="auto">
            <a:xfrm flipH="1">
              <a:off x="3639" y="1747"/>
              <a:ext cx="164" cy="116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5674" name="Text Box 154"/>
          <p:cNvSpPr txBox="1">
            <a:spLocks noChangeArrowheads="1"/>
          </p:cNvSpPr>
          <p:nvPr/>
        </p:nvSpPr>
        <p:spPr bwMode="auto">
          <a:xfrm>
            <a:off x="571500" y="5805488"/>
            <a:ext cx="8181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RegDst, RegWr, ALUctr, ExtOp, ALUSrc, MemWr, MemtoReg=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</a:t>
            </a:r>
          </a:p>
        </p:txBody>
      </p:sp>
      <p:grpSp>
        <p:nvGrpSpPr>
          <p:cNvPr id="100455" name="Group 156"/>
          <p:cNvGrpSpPr>
            <a:grpSpLocks/>
          </p:cNvGrpSpPr>
          <p:nvPr/>
        </p:nvGrpSpPr>
        <p:grpSpPr bwMode="auto">
          <a:xfrm>
            <a:off x="7581900" y="3490913"/>
            <a:ext cx="214313" cy="1022350"/>
            <a:chOff x="3026" y="2814"/>
            <a:chExt cx="135" cy="644"/>
          </a:xfrm>
        </p:grpSpPr>
        <p:sp>
          <p:nvSpPr>
            <p:cNvPr id="100457" name="Text Box 157"/>
            <p:cNvSpPr txBox="1">
              <a:spLocks noChangeArrowheads="1"/>
            </p:cNvSpPr>
            <p:nvPr/>
          </p:nvSpPr>
          <p:spPr bwMode="auto">
            <a:xfrm>
              <a:off x="3033" y="2814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0458" name="Text Box 158"/>
            <p:cNvSpPr txBox="1">
              <a:spLocks noChangeArrowheads="1"/>
            </p:cNvSpPr>
            <p:nvPr/>
          </p:nvSpPr>
          <p:spPr bwMode="auto">
            <a:xfrm>
              <a:off x="3026" y="3227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00456" name="Line 67"/>
          <p:cNvSpPr>
            <a:spLocks noChangeShapeType="1"/>
          </p:cNvSpPr>
          <p:nvPr/>
        </p:nvSpPr>
        <p:spPr bwMode="auto">
          <a:xfrm>
            <a:off x="2230438" y="2060575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5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67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1" y="26988"/>
            <a:ext cx="7742237" cy="5326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存数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sw</a:t>
            </a:r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指令的数据通路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654050"/>
            <a:ext cx="8712200" cy="857250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</a:rPr>
              <a:t>功能：</a:t>
            </a:r>
            <a:r>
              <a:rPr lang="en-US" altLang="zh-CN" sz="2400">
                <a:ea typeface="宋体" panose="02010600030101010101" pitchFamily="2" charset="-122"/>
              </a:rPr>
              <a:t>M[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R[rs] + SignExt[imm16] </a:t>
            </a:r>
            <a:r>
              <a:rPr lang="en-US" altLang="zh-CN" sz="2400">
                <a:ea typeface="宋体" panose="02010600030101010101" pitchFamily="2" charset="-122"/>
              </a:rPr>
              <a:t>] </a:t>
            </a:r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R[rt]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</a:p>
          <a:p>
            <a:pPr marL="358775" lvl="1" indent="0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Example: </a:t>
            </a:r>
            <a:r>
              <a:rPr lang="en-US" altLang="zh-CN" sz="2000">
                <a:ea typeface="宋体" panose="02010600030101010101" pitchFamily="2" charset="-122"/>
              </a:rPr>
              <a:t>sw    rt, rs, imm16</a:t>
            </a: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4902200" y="3200400"/>
            <a:ext cx="457200" cy="1111250"/>
            <a:chOff x="3120" y="2398"/>
            <a:chExt cx="288" cy="700"/>
          </a:xfrm>
        </p:grpSpPr>
        <p:sp>
          <p:nvSpPr>
            <p:cNvPr id="102550" name="Line 5"/>
            <p:cNvSpPr>
              <a:spLocks noChangeShapeType="1"/>
            </p:cNvSpPr>
            <p:nvPr/>
          </p:nvSpPr>
          <p:spPr bwMode="auto">
            <a:xfrm>
              <a:off x="3120" y="2398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1" name="Line 6"/>
            <p:cNvSpPr>
              <a:spLocks noChangeShapeType="1"/>
            </p:cNvSpPr>
            <p:nvPr/>
          </p:nvSpPr>
          <p:spPr bwMode="auto">
            <a:xfrm>
              <a:off x="3128" y="2398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2" name="Line 7"/>
            <p:cNvSpPr>
              <a:spLocks noChangeShapeType="1"/>
            </p:cNvSpPr>
            <p:nvPr/>
          </p:nvSpPr>
          <p:spPr bwMode="auto">
            <a:xfrm>
              <a:off x="3128" y="2577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3" name="Line 8"/>
            <p:cNvSpPr>
              <a:spLocks noChangeShapeType="1"/>
            </p:cNvSpPr>
            <p:nvPr/>
          </p:nvSpPr>
          <p:spPr bwMode="auto">
            <a:xfrm>
              <a:off x="3264" y="2667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4" name="Line 9"/>
            <p:cNvSpPr>
              <a:spLocks noChangeShapeType="1"/>
            </p:cNvSpPr>
            <p:nvPr/>
          </p:nvSpPr>
          <p:spPr bwMode="auto">
            <a:xfrm>
              <a:off x="3408" y="2577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5" name="Line 10"/>
            <p:cNvSpPr>
              <a:spLocks noChangeShapeType="1"/>
            </p:cNvSpPr>
            <p:nvPr/>
          </p:nvSpPr>
          <p:spPr bwMode="auto">
            <a:xfrm flipV="1">
              <a:off x="3128" y="2830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6" name="Line 11"/>
            <p:cNvSpPr>
              <a:spLocks noChangeShapeType="1"/>
            </p:cNvSpPr>
            <p:nvPr/>
          </p:nvSpPr>
          <p:spPr bwMode="auto">
            <a:xfrm>
              <a:off x="3120" y="2935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7" name="Line 12"/>
            <p:cNvSpPr>
              <a:spLocks noChangeShapeType="1"/>
            </p:cNvSpPr>
            <p:nvPr/>
          </p:nvSpPr>
          <p:spPr bwMode="auto">
            <a:xfrm flipV="1">
              <a:off x="3128" y="2919"/>
              <a:ext cx="272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05" name="Line 13"/>
          <p:cNvSpPr>
            <a:spLocks noChangeShapeType="1"/>
          </p:cNvSpPr>
          <p:nvPr/>
        </p:nvSpPr>
        <p:spPr bwMode="auto">
          <a:xfrm flipH="1">
            <a:off x="5346700" y="3756025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Line 14"/>
          <p:cNvSpPr>
            <a:spLocks noChangeShapeType="1"/>
          </p:cNvSpPr>
          <p:nvPr/>
        </p:nvSpPr>
        <p:spPr bwMode="auto">
          <a:xfrm flipH="1">
            <a:off x="5734050" y="36925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7" name="Rectangle 15"/>
          <p:cNvSpPr>
            <a:spLocks noChangeArrowheads="1"/>
          </p:cNvSpPr>
          <p:nvPr/>
        </p:nvSpPr>
        <p:spPr bwMode="auto">
          <a:xfrm>
            <a:off x="5722938" y="36893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2408" name="Line 16"/>
          <p:cNvSpPr>
            <a:spLocks noChangeShapeType="1"/>
          </p:cNvSpPr>
          <p:nvPr/>
        </p:nvSpPr>
        <p:spPr bwMode="auto">
          <a:xfrm>
            <a:off x="5130800" y="2916238"/>
            <a:ext cx="0" cy="40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9" name="Rectangle 17"/>
          <p:cNvSpPr>
            <a:spLocks noChangeArrowheads="1"/>
          </p:cNvSpPr>
          <p:nvPr/>
        </p:nvSpPr>
        <p:spPr bwMode="auto">
          <a:xfrm>
            <a:off x="4700588" y="2633663"/>
            <a:ext cx="134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ALUctr</a:t>
            </a:r>
          </a:p>
        </p:txBody>
      </p:sp>
      <p:sp>
        <p:nvSpPr>
          <p:cNvPr id="102410" name="Rectangle 18"/>
          <p:cNvSpPr>
            <a:spLocks noChangeArrowheads="1"/>
          </p:cNvSpPr>
          <p:nvPr/>
        </p:nvSpPr>
        <p:spPr bwMode="auto">
          <a:xfrm>
            <a:off x="827088" y="3822700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102411" name="Rectangle 19"/>
          <p:cNvSpPr>
            <a:spLocks noChangeArrowheads="1"/>
          </p:cNvSpPr>
          <p:nvPr/>
        </p:nvSpPr>
        <p:spPr bwMode="auto">
          <a:xfrm>
            <a:off x="544513" y="3327400"/>
            <a:ext cx="760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busW</a:t>
            </a:r>
          </a:p>
        </p:txBody>
      </p:sp>
      <p:sp>
        <p:nvSpPr>
          <p:cNvPr id="102412" name="Rectangle 20"/>
          <p:cNvSpPr>
            <a:spLocks noChangeArrowheads="1"/>
          </p:cNvSpPr>
          <p:nvPr/>
        </p:nvSpPr>
        <p:spPr bwMode="auto">
          <a:xfrm>
            <a:off x="1628775" y="3200400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2413" name="Line 21"/>
          <p:cNvSpPr>
            <a:spLocks noChangeShapeType="1"/>
          </p:cNvSpPr>
          <p:nvPr/>
        </p:nvSpPr>
        <p:spPr bwMode="auto">
          <a:xfrm>
            <a:off x="1647825" y="4125913"/>
            <a:ext cx="130175" cy="84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4" name="Line 22"/>
          <p:cNvSpPr>
            <a:spLocks noChangeShapeType="1"/>
          </p:cNvSpPr>
          <p:nvPr/>
        </p:nvSpPr>
        <p:spPr bwMode="auto">
          <a:xfrm flipH="1">
            <a:off x="1622425" y="4200525"/>
            <a:ext cx="155575" cy="93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5" name="Oval 23"/>
          <p:cNvSpPr>
            <a:spLocks noChangeArrowheads="1"/>
          </p:cNvSpPr>
          <p:nvPr/>
        </p:nvSpPr>
        <p:spPr bwMode="auto">
          <a:xfrm>
            <a:off x="1476375" y="414178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2416" name="Rectangle 24"/>
          <p:cNvSpPr>
            <a:spLocks noChangeArrowheads="1"/>
          </p:cNvSpPr>
          <p:nvPr/>
        </p:nvSpPr>
        <p:spPr bwMode="auto">
          <a:xfrm>
            <a:off x="971550" y="2636838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RegWr</a:t>
            </a:r>
          </a:p>
        </p:txBody>
      </p:sp>
      <p:sp>
        <p:nvSpPr>
          <p:cNvPr id="102417" name="Line 25"/>
          <p:cNvSpPr>
            <a:spLocks noChangeShapeType="1"/>
          </p:cNvSpPr>
          <p:nvPr/>
        </p:nvSpPr>
        <p:spPr bwMode="auto">
          <a:xfrm flipH="1">
            <a:off x="622300" y="3686175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8" name="Line 26"/>
          <p:cNvSpPr>
            <a:spLocks noChangeShapeType="1"/>
          </p:cNvSpPr>
          <p:nvPr/>
        </p:nvSpPr>
        <p:spPr bwMode="auto">
          <a:xfrm flipH="1">
            <a:off x="1162050" y="362108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9" name="Rectangle 27"/>
          <p:cNvSpPr>
            <a:spLocks noChangeArrowheads="1"/>
          </p:cNvSpPr>
          <p:nvPr/>
        </p:nvSpPr>
        <p:spPr bwMode="auto">
          <a:xfrm>
            <a:off x="1138238" y="36258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2420" name="Line 28"/>
          <p:cNvSpPr>
            <a:spLocks noChangeShapeType="1"/>
          </p:cNvSpPr>
          <p:nvPr/>
        </p:nvSpPr>
        <p:spPr bwMode="auto">
          <a:xfrm>
            <a:off x="3086100" y="3330575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Line 29"/>
          <p:cNvSpPr>
            <a:spLocks noChangeShapeType="1"/>
          </p:cNvSpPr>
          <p:nvPr/>
        </p:nvSpPr>
        <p:spPr bwMode="auto">
          <a:xfrm flipH="1">
            <a:off x="4057650" y="32654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2" name="Rectangle 30"/>
          <p:cNvSpPr>
            <a:spLocks noChangeArrowheads="1"/>
          </p:cNvSpPr>
          <p:nvPr/>
        </p:nvSpPr>
        <p:spPr bwMode="auto">
          <a:xfrm>
            <a:off x="4029075" y="32607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2423" name="Rectangle 31"/>
          <p:cNvSpPr>
            <a:spLocks noChangeArrowheads="1"/>
          </p:cNvSpPr>
          <p:nvPr/>
        </p:nvSpPr>
        <p:spPr bwMode="auto">
          <a:xfrm>
            <a:off x="3178175" y="2924175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busA</a:t>
            </a:r>
          </a:p>
        </p:txBody>
      </p:sp>
      <p:sp>
        <p:nvSpPr>
          <p:cNvPr id="102424" name="Line 32"/>
          <p:cNvSpPr>
            <a:spLocks noChangeShapeType="1"/>
          </p:cNvSpPr>
          <p:nvPr/>
        </p:nvSpPr>
        <p:spPr bwMode="auto">
          <a:xfrm flipV="1">
            <a:off x="1778000" y="2962275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5" name="Line 33"/>
          <p:cNvSpPr>
            <a:spLocks noChangeShapeType="1"/>
          </p:cNvSpPr>
          <p:nvPr/>
        </p:nvSpPr>
        <p:spPr bwMode="auto">
          <a:xfrm>
            <a:off x="3086100" y="41830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6" name="Line 34"/>
          <p:cNvSpPr>
            <a:spLocks noChangeShapeType="1"/>
          </p:cNvSpPr>
          <p:nvPr/>
        </p:nvSpPr>
        <p:spPr bwMode="auto">
          <a:xfrm flipH="1">
            <a:off x="3600450" y="4117975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7" name="Rectangle 35"/>
          <p:cNvSpPr>
            <a:spLocks noChangeArrowheads="1"/>
          </p:cNvSpPr>
          <p:nvPr/>
        </p:nvSpPr>
        <p:spPr bwMode="auto">
          <a:xfrm>
            <a:off x="3287713" y="41227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2428" name="Rectangle 36"/>
          <p:cNvSpPr>
            <a:spLocks noChangeArrowheads="1"/>
          </p:cNvSpPr>
          <p:nvPr/>
        </p:nvSpPr>
        <p:spPr bwMode="auto">
          <a:xfrm>
            <a:off x="3192463" y="3751263"/>
            <a:ext cx="682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busB</a:t>
            </a:r>
          </a:p>
        </p:txBody>
      </p:sp>
      <p:sp>
        <p:nvSpPr>
          <p:cNvPr id="102429" name="Line 37"/>
          <p:cNvSpPr>
            <a:spLocks noChangeShapeType="1"/>
          </p:cNvSpPr>
          <p:nvPr/>
        </p:nvSpPr>
        <p:spPr bwMode="auto">
          <a:xfrm flipH="1">
            <a:off x="1003300" y="41830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0" name="Line 38"/>
          <p:cNvSpPr>
            <a:spLocks noChangeShapeType="1"/>
          </p:cNvSpPr>
          <p:nvPr/>
        </p:nvSpPr>
        <p:spPr bwMode="auto">
          <a:xfrm>
            <a:off x="2921000" y="277495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1" name="Line 39"/>
          <p:cNvSpPr>
            <a:spLocks noChangeShapeType="1"/>
          </p:cNvSpPr>
          <p:nvPr/>
        </p:nvSpPr>
        <p:spPr bwMode="auto">
          <a:xfrm flipV="1">
            <a:off x="2851150" y="28971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2" name="Rectangle 40"/>
          <p:cNvSpPr>
            <a:spLocks noChangeArrowheads="1"/>
          </p:cNvSpPr>
          <p:nvPr/>
        </p:nvSpPr>
        <p:spPr bwMode="auto">
          <a:xfrm>
            <a:off x="2678113" y="275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433" name="Line 41"/>
          <p:cNvSpPr>
            <a:spLocks noChangeShapeType="1"/>
          </p:cNvSpPr>
          <p:nvPr/>
        </p:nvSpPr>
        <p:spPr bwMode="auto">
          <a:xfrm>
            <a:off x="2082800" y="2562225"/>
            <a:ext cx="0" cy="612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4" name="Line 42"/>
          <p:cNvSpPr>
            <a:spLocks noChangeShapeType="1"/>
          </p:cNvSpPr>
          <p:nvPr/>
        </p:nvSpPr>
        <p:spPr bwMode="auto">
          <a:xfrm flipV="1">
            <a:off x="2012950" y="28971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5" name="Rectangle 43"/>
          <p:cNvSpPr>
            <a:spLocks noChangeArrowheads="1"/>
          </p:cNvSpPr>
          <p:nvPr/>
        </p:nvSpPr>
        <p:spPr bwMode="auto">
          <a:xfrm>
            <a:off x="1839913" y="275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436" name="Line 44"/>
          <p:cNvSpPr>
            <a:spLocks noChangeShapeType="1"/>
          </p:cNvSpPr>
          <p:nvPr/>
        </p:nvSpPr>
        <p:spPr bwMode="auto">
          <a:xfrm>
            <a:off x="2463800" y="277495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7" name="Line 45"/>
          <p:cNvSpPr>
            <a:spLocks noChangeShapeType="1"/>
          </p:cNvSpPr>
          <p:nvPr/>
        </p:nvSpPr>
        <p:spPr bwMode="auto">
          <a:xfrm flipV="1">
            <a:off x="2393950" y="28971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8" name="Rectangle 46"/>
          <p:cNvSpPr>
            <a:spLocks noChangeArrowheads="1"/>
          </p:cNvSpPr>
          <p:nvPr/>
        </p:nvSpPr>
        <p:spPr bwMode="auto">
          <a:xfrm>
            <a:off x="2220913" y="2759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439" name="Rectangle 47"/>
          <p:cNvSpPr>
            <a:spLocks noChangeArrowheads="1"/>
          </p:cNvSpPr>
          <p:nvPr/>
        </p:nvSpPr>
        <p:spPr bwMode="auto">
          <a:xfrm>
            <a:off x="1839913" y="318611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Rw</a:t>
            </a:r>
          </a:p>
        </p:txBody>
      </p:sp>
      <p:sp>
        <p:nvSpPr>
          <p:cNvPr id="102440" name="Rectangle 48"/>
          <p:cNvSpPr>
            <a:spLocks noChangeArrowheads="1"/>
          </p:cNvSpPr>
          <p:nvPr/>
        </p:nvSpPr>
        <p:spPr bwMode="auto">
          <a:xfrm>
            <a:off x="2297113" y="3186113"/>
            <a:ext cx="46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Ra</a:t>
            </a:r>
          </a:p>
        </p:txBody>
      </p:sp>
      <p:sp>
        <p:nvSpPr>
          <p:cNvPr id="102441" name="Rectangle 49"/>
          <p:cNvSpPr>
            <a:spLocks noChangeArrowheads="1"/>
          </p:cNvSpPr>
          <p:nvPr/>
        </p:nvSpPr>
        <p:spPr bwMode="auto">
          <a:xfrm>
            <a:off x="2678113" y="318611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Rb</a:t>
            </a:r>
          </a:p>
        </p:txBody>
      </p:sp>
      <p:sp>
        <p:nvSpPr>
          <p:cNvPr id="102442" name="Rectangle 50"/>
          <p:cNvSpPr>
            <a:spLocks noChangeArrowheads="1"/>
          </p:cNvSpPr>
          <p:nvPr/>
        </p:nvSpPr>
        <p:spPr bwMode="auto">
          <a:xfrm>
            <a:off x="1839913" y="3470275"/>
            <a:ext cx="109378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 32-</a:t>
            </a:r>
            <a:r>
              <a:rPr lang="en-US" altLang="zh-CN" b="1">
                <a:latin typeface="Times New Roman" panose="02020603050405020304" pitchFamily="18" charset="0"/>
              </a:rPr>
              <a:t>bit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Registers</a:t>
            </a:r>
          </a:p>
        </p:txBody>
      </p:sp>
      <p:sp>
        <p:nvSpPr>
          <p:cNvPr id="102443" name="Line 51"/>
          <p:cNvSpPr>
            <a:spLocks noChangeShapeType="1"/>
          </p:cNvSpPr>
          <p:nvPr/>
        </p:nvSpPr>
        <p:spPr bwMode="auto">
          <a:xfrm flipH="1">
            <a:off x="603250" y="5683250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4" name="Line 52"/>
          <p:cNvSpPr>
            <a:spLocks noChangeShapeType="1"/>
          </p:cNvSpPr>
          <p:nvPr/>
        </p:nvSpPr>
        <p:spPr bwMode="auto">
          <a:xfrm flipV="1">
            <a:off x="615950" y="3673475"/>
            <a:ext cx="0" cy="2014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5" name="Rectangle 53"/>
          <p:cNvSpPr>
            <a:spLocks noChangeArrowheads="1"/>
          </p:cNvSpPr>
          <p:nvPr/>
        </p:nvSpPr>
        <p:spPr bwMode="auto">
          <a:xfrm>
            <a:off x="2449513" y="2546350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102446" name="Rectangle 54"/>
          <p:cNvSpPr>
            <a:spLocks noChangeArrowheads="1"/>
          </p:cNvSpPr>
          <p:nvPr/>
        </p:nvSpPr>
        <p:spPr bwMode="auto">
          <a:xfrm>
            <a:off x="2051050" y="17002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grpSp>
        <p:nvGrpSpPr>
          <p:cNvPr id="102447" name="Group 55"/>
          <p:cNvGrpSpPr>
            <a:grpSpLocks/>
          </p:cNvGrpSpPr>
          <p:nvPr/>
        </p:nvGrpSpPr>
        <p:grpSpPr bwMode="auto">
          <a:xfrm>
            <a:off x="4064000" y="3911600"/>
            <a:ext cx="304800" cy="1065213"/>
            <a:chOff x="2592" y="2846"/>
            <a:chExt cx="192" cy="671"/>
          </a:xfrm>
        </p:grpSpPr>
        <p:sp>
          <p:nvSpPr>
            <p:cNvPr id="102546" name="Line 56"/>
            <p:cNvSpPr>
              <a:spLocks noChangeShapeType="1"/>
            </p:cNvSpPr>
            <p:nvPr/>
          </p:nvSpPr>
          <p:spPr bwMode="auto">
            <a:xfrm>
              <a:off x="2592" y="2846"/>
              <a:ext cx="0" cy="6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7" name="Line 57"/>
            <p:cNvSpPr>
              <a:spLocks noChangeShapeType="1"/>
            </p:cNvSpPr>
            <p:nvPr/>
          </p:nvSpPr>
          <p:spPr bwMode="auto">
            <a:xfrm>
              <a:off x="2600" y="2846"/>
              <a:ext cx="176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8" name="Line 58"/>
            <p:cNvSpPr>
              <a:spLocks noChangeShapeType="1"/>
            </p:cNvSpPr>
            <p:nvPr/>
          </p:nvSpPr>
          <p:spPr bwMode="auto">
            <a:xfrm flipV="1">
              <a:off x="2600" y="3412"/>
              <a:ext cx="176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9" name="Line 59"/>
            <p:cNvSpPr>
              <a:spLocks noChangeShapeType="1"/>
            </p:cNvSpPr>
            <p:nvPr/>
          </p:nvSpPr>
          <p:spPr bwMode="auto">
            <a:xfrm>
              <a:off x="2784" y="2935"/>
              <a:ext cx="0" cy="4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48" name="Group 60"/>
          <p:cNvGrpSpPr>
            <a:grpSpLocks/>
          </p:cNvGrpSpPr>
          <p:nvPr/>
        </p:nvGrpSpPr>
        <p:grpSpPr bwMode="auto">
          <a:xfrm>
            <a:off x="1346200" y="2300288"/>
            <a:ext cx="1168400" cy="284162"/>
            <a:chOff x="880" y="1831"/>
            <a:chExt cx="736" cy="179"/>
          </a:xfrm>
        </p:grpSpPr>
        <p:sp>
          <p:nvSpPr>
            <p:cNvPr id="102542" name="Line 61"/>
            <p:cNvSpPr>
              <a:spLocks noChangeShapeType="1"/>
            </p:cNvSpPr>
            <p:nvPr/>
          </p:nvSpPr>
          <p:spPr bwMode="auto">
            <a:xfrm flipH="1">
              <a:off x="880" y="1831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3" name="Line 62"/>
            <p:cNvSpPr>
              <a:spLocks noChangeShapeType="1"/>
            </p:cNvSpPr>
            <p:nvPr/>
          </p:nvSpPr>
          <p:spPr bwMode="auto">
            <a:xfrm flipH="1">
              <a:off x="1504" y="1839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4" name="Line 63"/>
            <p:cNvSpPr>
              <a:spLocks noChangeShapeType="1"/>
            </p:cNvSpPr>
            <p:nvPr/>
          </p:nvSpPr>
          <p:spPr bwMode="auto">
            <a:xfrm>
              <a:off x="896" y="1839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5" name="Line 64"/>
            <p:cNvSpPr>
              <a:spLocks noChangeShapeType="1"/>
            </p:cNvSpPr>
            <p:nvPr/>
          </p:nvSpPr>
          <p:spPr bwMode="auto">
            <a:xfrm flipH="1">
              <a:off x="976" y="2010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49" name="Rectangle 65"/>
          <p:cNvSpPr>
            <a:spLocks noChangeArrowheads="1"/>
          </p:cNvSpPr>
          <p:nvPr/>
        </p:nvSpPr>
        <p:spPr bwMode="auto">
          <a:xfrm>
            <a:off x="2846388" y="2546350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sp>
        <p:nvSpPr>
          <p:cNvPr id="102450" name="Line 67"/>
          <p:cNvSpPr>
            <a:spLocks noChangeShapeType="1"/>
          </p:cNvSpPr>
          <p:nvPr/>
        </p:nvSpPr>
        <p:spPr bwMode="auto">
          <a:xfrm>
            <a:off x="1625600" y="2063750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1" name="Rectangle 68"/>
          <p:cNvSpPr>
            <a:spLocks noChangeArrowheads="1"/>
          </p:cNvSpPr>
          <p:nvPr/>
        </p:nvSpPr>
        <p:spPr bwMode="auto">
          <a:xfrm>
            <a:off x="1401763" y="170021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Rd</a:t>
            </a:r>
          </a:p>
        </p:txBody>
      </p:sp>
      <p:sp>
        <p:nvSpPr>
          <p:cNvPr id="102452" name="Line 69"/>
          <p:cNvSpPr>
            <a:spLocks noChangeShapeType="1"/>
          </p:cNvSpPr>
          <p:nvPr/>
        </p:nvSpPr>
        <p:spPr bwMode="auto">
          <a:xfrm flipH="1">
            <a:off x="522288" y="2478088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3" name="Rectangle 70"/>
          <p:cNvSpPr>
            <a:spLocks noChangeArrowheads="1"/>
          </p:cNvSpPr>
          <p:nvPr/>
        </p:nvSpPr>
        <p:spPr bwMode="auto">
          <a:xfrm>
            <a:off x="360363" y="2057400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RegDst</a:t>
            </a:r>
          </a:p>
        </p:txBody>
      </p:sp>
      <p:sp>
        <p:nvSpPr>
          <p:cNvPr id="102454" name="Rectangle 71"/>
          <p:cNvSpPr>
            <a:spLocks noChangeArrowheads="1"/>
          </p:cNvSpPr>
          <p:nvPr/>
        </p:nvSpPr>
        <p:spPr bwMode="auto">
          <a:xfrm>
            <a:off x="3009900" y="4446588"/>
            <a:ext cx="355600" cy="91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2455" name="Rectangle 72"/>
          <p:cNvSpPr>
            <a:spLocks noChangeArrowheads="1"/>
          </p:cNvSpPr>
          <p:nvPr/>
        </p:nvSpPr>
        <p:spPr bwMode="auto">
          <a:xfrm rot="5400000">
            <a:off x="2618582" y="4723606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Extender</a:t>
            </a:r>
          </a:p>
        </p:txBody>
      </p:sp>
      <p:sp>
        <p:nvSpPr>
          <p:cNvPr id="102456" name="Rectangle 73"/>
          <p:cNvSpPr>
            <a:spLocks noChangeArrowheads="1"/>
          </p:cNvSpPr>
          <p:nvPr/>
        </p:nvSpPr>
        <p:spPr bwMode="auto">
          <a:xfrm rot="5400000">
            <a:off x="3890962" y="4292601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02457" name="Rectangle 74"/>
          <p:cNvSpPr>
            <a:spLocks noChangeArrowheads="1"/>
          </p:cNvSpPr>
          <p:nvPr/>
        </p:nvSpPr>
        <p:spPr bwMode="auto">
          <a:xfrm>
            <a:off x="1649413" y="225425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02458" name="Line 75"/>
          <p:cNvSpPr>
            <a:spLocks noChangeShapeType="1"/>
          </p:cNvSpPr>
          <p:nvPr/>
        </p:nvSpPr>
        <p:spPr bwMode="auto">
          <a:xfrm>
            <a:off x="3390900" y="48228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9" name="Rectangle 76"/>
          <p:cNvSpPr>
            <a:spLocks noChangeArrowheads="1"/>
          </p:cNvSpPr>
          <p:nvPr/>
        </p:nvSpPr>
        <p:spPr bwMode="auto">
          <a:xfrm>
            <a:off x="3657600" y="477043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2460" name="Line 77"/>
          <p:cNvSpPr>
            <a:spLocks noChangeShapeType="1"/>
          </p:cNvSpPr>
          <p:nvPr/>
        </p:nvSpPr>
        <p:spPr bwMode="auto">
          <a:xfrm flipH="1">
            <a:off x="3676650" y="475773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1" name="Line 78"/>
          <p:cNvSpPr>
            <a:spLocks noChangeShapeType="1"/>
          </p:cNvSpPr>
          <p:nvPr/>
        </p:nvSpPr>
        <p:spPr bwMode="auto">
          <a:xfrm>
            <a:off x="2019300" y="49069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2" name="Line 79"/>
          <p:cNvSpPr>
            <a:spLocks noChangeShapeType="1"/>
          </p:cNvSpPr>
          <p:nvPr/>
        </p:nvSpPr>
        <p:spPr bwMode="auto">
          <a:xfrm flipH="1">
            <a:off x="2457450" y="483235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3" name="Rectangle 80"/>
          <p:cNvSpPr>
            <a:spLocks noChangeArrowheads="1"/>
          </p:cNvSpPr>
          <p:nvPr/>
        </p:nvSpPr>
        <p:spPr bwMode="auto">
          <a:xfrm>
            <a:off x="2411413" y="48450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02464" name="Rectangle 81"/>
          <p:cNvSpPr>
            <a:spLocks noChangeArrowheads="1"/>
          </p:cNvSpPr>
          <p:nvPr/>
        </p:nvSpPr>
        <p:spPr bwMode="auto">
          <a:xfrm>
            <a:off x="1116013" y="4759325"/>
            <a:ext cx="86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imm16</a:t>
            </a:r>
          </a:p>
        </p:txBody>
      </p:sp>
      <p:sp>
        <p:nvSpPr>
          <p:cNvPr id="102465" name="Line 82"/>
          <p:cNvSpPr>
            <a:spLocks noChangeShapeType="1"/>
          </p:cNvSpPr>
          <p:nvPr/>
        </p:nvSpPr>
        <p:spPr bwMode="auto">
          <a:xfrm>
            <a:off x="4216400" y="490696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6" name="Rectangle 83"/>
          <p:cNvSpPr>
            <a:spLocks noChangeArrowheads="1"/>
          </p:cNvSpPr>
          <p:nvPr/>
        </p:nvSpPr>
        <p:spPr bwMode="auto">
          <a:xfrm>
            <a:off x="3803650" y="5229225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ALUSrc</a:t>
            </a:r>
          </a:p>
        </p:txBody>
      </p:sp>
      <p:sp>
        <p:nvSpPr>
          <p:cNvPr id="102467" name="Line 84"/>
          <p:cNvSpPr>
            <a:spLocks noChangeShapeType="1"/>
          </p:cNvSpPr>
          <p:nvPr/>
        </p:nvSpPr>
        <p:spPr bwMode="auto">
          <a:xfrm>
            <a:off x="4381500" y="4183063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8" name="Line 85"/>
          <p:cNvSpPr>
            <a:spLocks noChangeShapeType="1"/>
          </p:cNvSpPr>
          <p:nvPr/>
        </p:nvSpPr>
        <p:spPr bwMode="auto">
          <a:xfrm>
            <a:off x="8388350" y="4052888"/>
            <a:ext cx="0" cy="160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9" name="Line 86"/>
          <p:cNvSpPr>
            <a:spLocks noChangeShapeType="1"/>
          </p:cNvSpPr>
          <p:nvPr/>
        </p:nvSpPr>
        <p:spPr bwMode="auto">
          <a:xfrm>
            <a:off x="3205163" y="5327650"/>
            <a:ext cx="0" cy="471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0" name="Rectangle 87"/>
          <p:cNvSpPr>
            <a:spLocks noChangeArrowheads="1"/>
          </p:cNvSpPr>
          <p:nvPr/>
        </p:nvSpPr>
        <p:spPr bwMode="auto">
          <a:xfrm>
            <a:off x="2339975" y="5300663"/>
            <a:ext cx="909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ExtOp</a:t>
            </a:r>
          </a:p>
        </p:txBody>
      </p:sp>
      <p:grpSp>
        <p:nvGrpSpPr>
          <p:cNvPr id="102471" name="Group 88"/>
          <p:cNvGrpSpPr>
            <a:grpSpLocks/>
          </p:cNvGrpSpPr>
          <p:nvPr/>
        </p:nvGrpSpPr>
        <p:grpSpPr bwMode="auto">
          <a:xfrm>
            <a:off x="7645400" y="3484563"/>
            <a:ext cx="304800" cy="1041400"/>
            <a:chOff x="4848" y="2577"/>
            <a:chExt cx="192" cy="656"/>
          </a:xfrm>
        </p:grpSpPr>
        <p:sp>
          <p:nvSpPr>
            <p:cNvPr id="102538" name="Line 89"/>
            <p:cNvSpPr>
              <a:spLocks noChangeShapeType="1"/>
            </p:cNvSpPr>
            <p:nvPr/>
          </p:nvSpPr>
          <p:spPr bwMode="auto">
            <a:xfrm>
              <a:off x="4848" y="2577"/>
              <a:ext cx="0" cy="6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9" name="Line 90"/>
            <p:cNvSpPr>
              <a:spLocks noChangeShapeType="1"/>
            </p:cNvSpPr>
            <p:nvPr/>
          </p:nvSpPr>
          <p:spPr bwMode="auto">
            <a:xfrm>
              <a:off x="4856" y="2577"/>
              <a:ext cx="176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0" name="Line 91"/>
            <p:cNvSpPr>
              <a:spLocks noChangeShapeType="1"/>
            </p:cNvSpPr>
            <p:nvPr/>
          </p:nvSpPr>
          <p:spPr bwMode="auto">
            <a:xfrm flipV="1">
              <a:off x="4851" y="3143"/>
              <a:ext cx="181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1" name="Line 92"/>
            <p:cNvSpPr>
              <a:spLocks noChangeShapeType="1"/>
            </p:cNvSpPr>
            <p:nvPr/>
          </p:nvSpPr>
          <p:spPr bwMode="auto">
            <a:xfrm>
              <a:off x="5040" y="2667"/>
              <a:ext cx="0" cy="4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72" name="Rectangle 93"/>
          <p:cNvSpPr>
            <a:spLocks noChangeArrowheads="1"/>
          </p:cNvSpPr>
          <p:nvPr/>
        </p:nvSpPr>
        <p:spPr bwMode="auto">
          <a:xfrm rot="5400000">
            <a:off x="7445375" y="3824288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02473" name="Line 94"/>
          <p:cNvSpPr>
            <a:spLocks noChangeShapeType="1"/>
          </p:cNvSpPr>
          <p:nvPr/>
        </p:nvSpPr>
        <p:spPr bwMode="auto">
          <a:xfrm flipV="1">
            <a:off x="7797800" y="31051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4" name="Rectangle 95"/>
          <p:cNvSpPr>
            <a:spLocks noChangeArrowheads="1"/>
          </p:cNvSpPr>
          <p:nvPr/>
        </p:nvSpPr>
        <p:spPr bwMode="auto">
          <a:xfrm>
            <a:off x="7326313" y="2762250"/>
            <a:ext cx="1392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MemtoReg</a:t>
            </a:r>
          </a:p>
        </p:txBody>
      </p:sp>
      <p:sp>
        <p:nvSpPr>
          <p:cNvPr id="102475" name="Line 96"/>
          <p:cNvSpPr>
            <a:spLocks noChangeShapeType="1"/>
          </p:cNvSpPr>
          <p:nvPr/>
        </p:nvSpPr>
        <p:spPr bwMode="auto">
          <a:xfrm>
            <a:off x="7962900" y="40592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6" name="Rectangle 97"/>
          <p:cNvSpPr>
            <a:spLocks noChangeArrowheads="1"/>
          </p:cNvSpPr>
          <p:nvPr/>
        </p:nvSpPr>
        <p:spPr bwMode="auto">
          <a:xfrm>
            <a:off x="5895975" y="4408488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2477" name="Line 98"/>
          <p:cNvSpPr>
            <a:spLocks noChangeShapeType="1"/>
          </p:cNvSpPr>
          <p:nvPr/>
        </p:nvSpPr>
        <p:spPr bwMode="auto">
          <a:xfrm flipH="1">
            <a:off x="5270500" y="539115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8" name="Rectangle 99"/>
          <p:cNvSpPr>
            <a:spLocks noChangeArrowheads="1"/>
          </p:cNvSpPr>
          <p:nvPr/>
        </p:nvSpPr>
        <p:spPr bwMode="auto">
          <a:xfrm>
            <a:off x="5148263" y="5046663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102479" name="Rectangle 100"/>
          <p:cNvSpPr>
            <a:spLocks noChangeArrowheads="1"/>
          </p:cNvSpPr>
          <p:nvPr/>
        </p:nvSpPr>
        <p:spPr bwMode="auto">
          <a:xfrm>
            <a:off x="4787900" y="42545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Data In</a:t>
            </a:r>
          </a:p>
        </p:txBody>
      </p:sp>
      <p:sp>
        <p:nvSpPr>
          <p:cNvPr id="102480" name="Line 101"/>
          <p:cNvSpPr>
            <a:spLocks noChangeShapeType="1"/>
          </p:cNvSpPr>
          <p:nvPr/>
        </p:nvSpPr>
        <p:spPr bwMode="auto">
          <a:xfrm>
            <a:off x="5915025" y="5334000"/>
            <a:ext cx="136525" cy="93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1" name="Line 102"/>
          <p:cNvSpPr>
            <a:spLocks noChangeShapeType="1"/>
          </p:cNvSpPr>
          <p:nvPr/>
        </p:nvSpPr>
        <p:spPr bwMode="auto">
          <a:xfrm flipH="1">
            <a:off x="5908675" y="5427663"/>
            <a:ext cx="150813" cy="74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2" name="Oval 103"/>
          <p:cNvSpPr>
            <a:spLocks noChangeArrowheads="1"/>
          </p:cNvSpPr>
          <p:nvPr/>
        </p:nvSpPr>
        <p:spPr bwMode="auto">
          <a:xfrm>
            <a:off x="5743575" y="534987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2483" name="Rectangle 104"/>
          <p:cNvSpPr>
            <a:spLocks noChangeArrowheads="1"/>
          </p:cNvSpPr>
          <p:nvPr/>
        </p:nvSpPr>
        <p:spPr bwMode="auto">
          <a:xfrm>
            <a:off x="5800725" y="439102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WrEn</a:t>
            </a:r>
          </a:p>
        </p:txBody>
      </p:sp>
      <p:sp>
        <p:nvSpPr>
          <p:cNvPr id="102484" name="Line 105"/>
          <p:cNvSpPr>
            <a:spLocks noChangeShapeType="1"/>
          </p:cNvSpPr>
          <p:nvPr/>
        </p:nvSpPr>
        <p:spPr bwMode="auto">
          <a:xfrm flipH="1">
            <a:off x="5429250" y="454501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5" name="Rectangle 106"/>
          <p:cNvSpPr>
            <a:spLocks noChangeArrowheads="1"/>
          </p:cNvSpPr>
          <p:nvPr/>
        </p:nvSpPr>
        <p:spPr bwMode="auto">
          <a:xfrm>
            <a:off x="5386388" y="45481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2486" name="Line 107"/>
          <p:cNvSpPr>
            <a:spLocks noChangeShapeType="1"/>
          </p:cNvSpPr>
          <p:nvPr/>
        </p:nvSpPr>
        <p:spPr bwMode="auto">
          <a:xfrm flipV="1">
            <a:off x="6197600" y="3105150"/>
            <a:ext cx="0" cy="130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7" name="Line 108"/>
          <p:cNvSpPr>
            <a:spLocks noChangeShapeType="1"/>
          </p:cNvSpPr>
          <p:nvPr/>
        </p:nvSpPr>
        <p:spPr bwMode="auto">
          <a:xfrm>
            <a:off x="6731000" y="3768725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8" name="Rectangle 109"/>
          <p:cNvSpPr>
            <a:spLocks noChangeArrowheads="1"/>
          </p:cNvSpPr>
          <p:nvPr/>
        </p:nvSpPr>
        <p:spPr bwMode="auto">
          <a:xfrm>
            <a:off x="6473825" y="4392613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Adr</a:t>
            </a:r>
          </a:p>
        </p:txBody>
      </p:sp>
      <p:sp>
        <p:nvSpPr>
          <p:cNvPr id="102489" name="Rectangle 110"/>
          <p:cNvSpPr>
            <a:spLocks noChangeArrowheads="1"/>
          </p:cNvSpPr>
          <p:nvPr/>
        </p:nvSpPr>
        <p:spPr bwMode="auto">
          <a:xfrm>
            <a:off x="5937250" y="4729163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02490" name="Line 111"/>
          <p:cNvSpPr>
            <a:spLocks noChangeShapeType="1"/>
          </p:cNvSpPr>
          <p:nvPr/>
        </p:nvSpPr>
        <p:spPr bwMode="auto">
          <a:xfrm>
            <a:off x="7200900" y="4254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1" name="Line 112"/>
          <p:cNvSpPr>
            <a:spLocks noChangeShapeType="1"/>
          </p:cNvSpPr>
          <p:nvPr/>
        </p:nvSpPr>
        <p:spPr bwMode="auto">
          <a:xfrm>
            <a:off x="7188200" y="4267200"/>
            <a:ext cx="0" cy="755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2" name="Line 113"/>
          <p:cNvSpPr>
            <a:spLocks noChangeShapeType="1"/>
          </p:cNvSpPr>
          <p:nvPr/>
        </p:nvSpPr>
        <p:spPr bwMode="auto">
          <a:xfrm flipH="1">
            <a:off x="7023100" y="5035550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3" name="Line 114"/>
          <p:cNvSpPr>
            <a:spLocks noChangeShapeType="1"/>
          </p:cNvSpPr>
          <p:nvPr/>
        </p:nvSpPr>
        <p:spPr bwMode="auto">
          <a:xfrm flipH="1">
            <a:off x="7258050" y="418941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4" name="Rectangle 115"/>
          <p:cNvSpPr>
            <a:spLocks noChangeArrowheads="1"/>
          </p:cNvSpPr>
          <p:nvPr/>
        </p:nvSpPr>
        <p:spPr bwMode="auto">
          <a:xfrm>
            <a:off x="7224713" y="419417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2495" name="Rectangle 116"/>
          <p:cNvSpPr>
            <a:spLocks noChangeArrowheads="1"/>
          </p:cNvSpPr>
          <p:nvPr/>
        </p:nvSpPr>
        <p:spPr bwMode="auto">
          <a:xfrm>
            <a:off x="5935663" y="2808288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MemWr</a:t>
            </a:r>
          </a:p>
        </p:txBody>
      </p:sp>
      <p:grpSp>
        <p:nvGrpSpPr>
          <p:cNvPr id="102496" name="Group 117"/>
          <p:cNvGrpSpPr>
            <a:grpSpLocks/>
          </p:cNvGrpSpPr>
          <p:nvPr/>
        </p:nvGrpSpPr>
        <p:grpSpPr bwMode="auto">
          <a:xfrm>
            <a:off x="3759200" y="4210050"/>
            <a:ext cx="2146300" cy="412750"/>
            <a:chOff x="2400" y="3025"/>
            <a:chExt cx="1352" cy="260"/>
          </a:xfrm>
        </p:grpSpPr>
        <p:grpSp>
          <p:nvGrpSpPr>
            <p:cNvPr id="102534" name="Group 118"/>
            <p:cNvGrpSpPr>
              <a:grpSpLocks/>
            </p:cNvGrpSpPr>
            <p:nvPr/>
          </p:nvGrpSpPr>
          <p:grpSpPr bwMode="auto">
            <a:xfrm>
              <a:off x="2400" y="3025"/>
              <a:ext cx="1352" cy="260"/>
              <a:chOff x="2400" y="3025"/>
              <a:chExt cx="1352" cy="260"/>
            </a:xfrm>
          </p:grpSpPr>
          <p:sp>
            <p:nvSpPr>
              <p:cNvPr id="102536" name="Line 119"/>
              <p:cNvSpPr>
                <a:spLocks noChangeShapeType="1"/>
              </p:cNvSpPr>
              <p:nvPr/>
            </p:nvSpPr>
            <p:spPr bwMode="auto">
              <a:xfrm flipH="1">
                <a:off x="3112" y="3285"/>
                <a:ext cx="64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37" name="Line 120"/>
              <p:cNvSpPr>
                <a:spLocks noChangeShapeType="1"/>
              </p:cNvSpPr>
              <p:nvPr/>
            </p:nvSpPr>
            <p:spPr bwMode="auto">
              <a:xfrm>
                <a:off x="2400" y="3025"/>
                <a:ext cx="0" cy="25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535" name="Line 121"/>
            <p:cNvSpPr>
              <a:spLocks noChangeShapeType="1"/>
            </p:cNvSpPr>
            <p:nvPr/>
          </p:nvSpPr>
          <p:spPr bwMode="auto">
            <a:xfrm>
              <a:off x="2408" y="3285"/>
              <a:ext cx="70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97" name="Rectangle 122"/>
          <p:cNvSpPr>
            <a:spLocks noChangeArrowheads="1"/>
          </p:cNvSpPr>
          <p:nvPr/>
        </p:nvSpPr>
        <p:spPr bwMode="auto">
          <a:xfrm rot="5400000">
            <a:off x="4906962" y="3592513"/>
            <a:ext cx="669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ALU</a:t>
            </a:r>
          </a:p>
        </p:txBody>
      </p:sp>
      <p:grpSp>
        <p:nvGrpSpPr>
          <p:cNvPr id="102498" name="Group 123"/>
          <p:cNvGrpSpPr>
            <a:grpSpLocks/>
          </p:cNvGrpSpPr>
          <p:nvPr/>
        </p:nvGrpSpPr>
        <p:grpSpPr bwMode="auto">
          <a:xfrm>
            <a:off x="3086100" y="1433513"/>
            <a:ext cx="5953125" cy="946150"/>
            <a:chOff x="1043" y="794"/>
            <a:chExt cx="3750" cy="596"/>
          </a:xfrm>
        </p:grpSpPr>
        <p:sp>
          <p:nvSpPr>
            <p:cNvPr id="102513" name="Rectangle 124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02514" name="Group 125"/>
            <p:cNvGrpSpPr>
              <a:grpSpLocks/>
            </p:cNvGrpSpPr>
            <p:nvPr/>
          </p:nvGrpSpPr>
          <p:grpSpPr bwMode="auto">
            <a:xfrm>
              <a:off x="1104" y="969"/>
              <a:ext cx="624" cy="231"/>
              <a:chOff x="1104" y="969"/>
              <a:chExt cx="624" cy="231"/>
            </a:xfrm>
          </p:grpSpPr>
          <p:sp>
            <p:nvSpPr>
              <p:cNvPr id="102532" name="Rectangle 126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2533" name="Rectangle 127"/>
              <p:cNvSpPr>
                <a:spLocks noChangeArrowheads="1"/>
              </p:cNvSpPr>
              <p:nvPr/>
            </p:nvSpPr>
            <p:spPr bwMode="auto">
              <a:xfrm>
                <a:off x="1286" y="969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102515" name="Group 128"/>
            <p:cNvGrpSpPr>
              <a:grpSpLocks/>
            </p:cNvGrpSpPr>
            <p:nvPr/>
          </p:nvGrpSpPr>
          <p:grpSpPr bwMode="auto">
            <a:xfrm>
              <a:off x="1736" y="986"/>
              <a:ext cx="580" cy="231"/>
              <a:chOff x="1736" y="986"/>
              <a:chExt cx="580" cy="231"/>
            </a:xfrm>
          </p:grpSpPr>
          <p:sp>
            <p:nvSpPr>
              <p:cNvPr id="102530" name="Rectangle 129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2531" name="Rectangle 130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102516" name="Group 131"/>
            <p:cNvGrpSpPr>
              <a:grpSpLocks/>
            </p:cNvGrpSpPr>
            <p:nvPr/>
          </p:nvGrpSpPr>
          <p:grpSpPr bwMode="auto">
            <a:xfrm>
              <a:off x="2324" y="986"/>
              <a:ext cx="579" cy="231"/>
              <a:chOff x="2324" y="986"/>
              <a:chExt cx="579" cy="231"/>
            </a:xfrm>
          </p:grpSpPr>
          <p:sp>
            <p:nvSpPr>
              <p:cNvPr id="102528" name="Rectangle 132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2529" name="Rectangle 133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102517" name="Rectangle 134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2518" name="Rectangle 135"/>
            <p:cNvSpPr>
              <a:spLocks noChangeArrowheads="1"/>
            </p:cNvSpPr>
            <p:nvPr/>
          </p:nvSpPr>
          <p:spPr bwMode="auto">
            <a:xfrm>
              <a:off x="3390" y="979"/>
              <a:ext cx="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102519" name="Rectangle 136"/>
            <p:cNvSpPr>
              <a:spLocks noChangeArrowheads="1"/>
            </p:cNvSpPr>
            <p:nvPr/>
          </p:nvSpPr>
          <p:spPr bwMode="auto">
            <a:xfrm>
              <a:off x="4613" y="79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520" name="Rectangle 137"/>
            <p:cNvSpPr>
              <a:spLocks noChangeArrowheads="1"/>
            </p:cNvSpPr>
            <p:nvPr/>
          </p:nvSpPr>
          <p:spPr bwMode="auto">
            <a:xfrm>
              <a:off x="2715" y="79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02521" name="Rectangle 138"/>
            <p:cNvSpPr>
              <a:spLocks noChangeArrowheads="1"/>
            </p:cNvSpPr>
            <p:nvPr/>
          </p:nvSpPr>
          <p:spPr bwMode="auto">
            <a:xfrm>
              <a:off x="2127" y="79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02522" name="Rectangle 139"/>
            <p:cNvSpPr>
              <a:spLocks noChangeArrowheads="1"/>
            </p:cNvSpPr>
            <p:nvPr/>
          </p:nvSpPr>
          <p:spPr bwMode="auto">
            <a:xfrm>
              <a:off x="1539" y="79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02523" name="Rectangle 140"/>
            <p:cNvSpPr>
              <a:spLocks noChangeArrowheads="1"/>
            </p:cNvSpPr>
            <p:nvPr/>
          </p:nvSpPr>
          <p:spPr bwMode="auto">
            <a:xfrm>
              <a:off x="1043" y="79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02524" name="Rectangle 141"/>
            <p:cNvSpPr>
              <a:spLocks noChangeArrowheads="1"/>
            </p:cNvSpPr>
            <p:nvPr/>
          </p:nvSpPr>
          <p:spPr bwMode="auto">
            <a:xfrm>
              <a:off x="1268" y="1178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2525" name="Rectangle 142"/>
            <p:cNvSpPr>
              <a:spLocks noChangeArrowheads="1"/>
            </p:cNvSpPr>
            <p:nvPr/>
          </p:nvSpPr>
          <p:spPr bwMode="auto">
            <a:xfrm>
              <a:off x="3573" y="1178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2526" name="Rectangle 143"/>
            <p:cNvSpPr>
              <a:spLocks noChangeArrowheads="1"/>
            </p:cNvSpPr>
            <p:nvPr/>
          </p:nvSpPr>
          <p:spPr bwMode="auto">
            <a:xfrm>
              <a:off x="2443" y="1178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2527" name="Rectangle 144"/>
            <p:cNvSpPr>
              <a:spLocks noChangeArrowheads="1"/>
            </p:cNvSpPr>
            <p:nvPr/>
          </p:nvSpPr>
          <p:spPr bwMode="auto">
            <a:xfrm>
              <a:off x="1856" y="1178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02499" name="Group 145"/>
          <p:cNvGrpSpPr>
            <a:grpSpLocks/>
          </p:cNvGrpSpPr>
          <p:nvPr/>
        </p:nvGrpSpPr>
        <p:grpSpPr bwMode="auto">
          <a:xfrm>
            <a:off x="1485900" y="2216150"/>
            <a:ext cx="804863" cy="382588"/>
            <a:chOff x="1625" y="1752"/>
            <a:chExt cx="507" cy="241"/>
          </a:xfrm>
        </p:grpSpPr>
        <p:sp>
          <p:nvSpPr>
            <p:cNvPr id="102511" name="Text Box 146"/>
            <p:cNvSpPr txBox="1">
              <a:spLocks noChangeArrowheads="1"/>
            </p:cNvSpPr>
            <p:nvPr/>
          </p:nvSpPr>
          <p:spPr bwMode="auto">
            <a:xfrm>
              <a:off x="1625" y="175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512" name="Text Box 147"/>
            <p:cNvSpPr txBox="1">
              <a:spLocks noChangeArrowheads="1"/>
            </p:cNvSpPr>
            <p:nvPr/>
          </p:nvSpPr>
          <p:spPr bwMode="auto">
            <a:xfrm>
              <a:off x="2004" y="176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2500" name="Group 148"/>
          <p:cNvGrpSpPr>
            <a:grpSpLocks/>
          </p:cNvGrpSpPr>
          <p:nvPr/>
        </p:nvGrpSpPr>
        <p:grpSpPr bwMode="auto">
          <a:xfrm>
            <a:off x="3992563" y="3957638"/>
            <a:ext cx="214312" cy="1022350"/>
            <a:chOff x="3033" y="2821"/>
            <a:chExt cx="135" cy="644"/>
          </a:xfrm>
        </p:grpSpPr>
        <p:sp>
          <p:nvSpPr>
            <p:cNvPr id="102509" name="Text Box 149"/>
            <p:cNvSpPr txBox="1">
              <a:spLocks noChangeArrowheads="1"/>
            </p:cNvSpPr>
            <p:nvPr/>
          </p:nvSpPr>
          <p:spPr bwMode="auto">
            <a:xfrm>
              <a:off x="3040" y="2821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510" name="Text Box 150"/>
            <p:cNvSpPr txBox="1">
              <a:spLocks noChangeArrowheads="1"/>
            </p:cNvSpPr>
            <p:nvPr/>
          </p:nvSpPr>
          <p:spPr bwMode="auto">
            <a:xfrm>
              <a:off x="3033" y="3234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2501" name="Group 151"/>
          <p:cNvGrpSpPr>
            <a:grpSpLocks/>
          </p:cNvGrpSpPr>
          <p:nvPr/>
        </p:nvGrpSpPr>
        <p:grpSpPr bwMode="auto">
          <a:xfrm>
            <a:off x="5013325" y="2314575"/>
            <a:ext cx="3733800" cy="2260600"/>
            <a:chOff x="3355" y="1492"/>
            <a:chExt cx="1655" cy="1424"/>
          </a:xfrm>
        </p:grpSpPr>
        <p:sp>
          <p:nvSpPr>
            <p:cNvPr id="102507" name="Text Box 152"/>
            <p:cNvSpPr txBox="1">
              <a:spLocks noChangeArrowheads="1"/>
            </p:cNvSpPr>
            <p:nvPr/>
          </p:nvSpPr>
          <p:spPr bwMode="auto">
            <a:xfrm>
              <a:off x="3355" y="1492"/>
              <a:ext cx="1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加兰色部分，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为什么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102508" name="Line 153"/>
            <p:cNvSpPr>
              <a:spLocks noChangeShapeType="1"/>
            </p:cNvSpPr>
            <p:nvPr/>
          </p:nvSpPr>
          <p:spPr bwMode="auto">
            <a:xfrm flipH="1">
              <a:off x="3639" y="1747"/>
              <a:ext cx="164" cy="116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02" name="Text Box 155"/>
          <p:cNvSpPr txBox="1">
            <a:spLocks noChangeArrowheads="1"/>
          </p:cNvSpPr>
          <p:nvPr/>
        </p:nvSpPr>
        <p:spPr bwMode="auto">
          <a:xfrm>
            <a:off x="571500" y="5876925"/>
            <a:ext cx="8429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RegDst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=x,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RegWr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=0,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ALUctr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=add,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ExtOp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=1,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ALUSrc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=1,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MemWr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=1,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MemtoReg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=x(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随便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503" name="Group 156"/>
          <p:cNvGrpSpPr>
            <a:grpSpLocks/>
          </p:cNvGrpSpPr>
          <p:nvPr/>
        </p:nvGrpSpPr>
        <p:grpSpPr bwMode="auto">
          <a:xfrm>
            <a:off x="7581900" y="3490913"/>
            <a:ext cx="214313" cy="1022350"/>
            <a:chOff x="3026" y="2814"/>
            <a:chExt cx="135" cy="644"/>
          </a:xfrm>
        </p:grpSpPr>
        <p:sp>
          <p:nvSpPr>
            <p:cNvPr id="102505" name="Text Box 157"/>
            <p:cNvSpPr txBox="1">
              <a:spLocks noChangeArrowheads="1"/>
            </p:cNvSpPr>
            <p:nvPr/>
          </p:nvSpPr>
          <p:spPr bwMode="auto">
            <a:xfrm>
              <a:off x="3033" y="2814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2506" name="Text Box 158"/>
            <p:cNvSpPr txBox="1">
              <a:spLocks noChangeArrowheads="1"/>
            </p:cNvSpPr>
            <p:nvPr/>
          </p:nvSpPr>
          <p:spPr bwMode="auto">
            <a:xfrm>
              <a:off x="3026" y="3227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02504" name="Line 67"/>
          <p:cNvSpPr>
            <a:spLocks noChangeShapeType="1"/>
          </p:cNvSpPr>
          <p:nvPr/>
        </p:nvSpPr>
        <p:spPr bwMode="auto">
          <a:xfrm>
            <a:off x="2230438" y="2060575"/>
            <a:ext cx="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71500"/>
            <a:ext cx="8318500" cy="578643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z="2800"/>
              <a:t>处理器概述</a:t>
            </a:r>
          </a:p>
          <a:p>
            <a:pPr>
              <a:spcBef>
                <a:spcPts val="300"/>
              </a:spcBef>
            </a:pPr>
            <a:r>
              <a:rPr lang="zh-CN" altLang="en-US" sz="2800"/>
              <a:t>逻辑设计规则</a:t>
            </a:r>
          </a:p>
          <a:p>
            <a:pPr marL="715963" lvl="1" indent="-182563">
              <a:spcBef>
                <a:spcPts val="300"/>
              </a:spcBef>
            </a:pPr>
            <a:r>
              <a:rPr lang="zh-CN" altLang="en-US" sz="2600"/>
              <a:t>数据通路的功能及实现</a:t>
            </a:r>
          </a:p>
          <a:p>
            <a:pPr marL="1082675" lvl="2" indent="-184150">
              <a:spcBef>
                <a:spcPts val="300"/>
              </a:spcBef>
            </a:pPr>
            <a:r>
              <a:rPr lang="zh-CN" altLang="en-US"/>
              <a:t>操作元件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组合逻辑</a:t>
            </a:r>
            <a:r>
              <a:rPr lang="en-US" altLang="zh-CN">
                <a:solidFill>
                  <a:srgbClr val="0000FF"/>
                </a:solidFill>
              </a:rPr>
              <a:t>)</a:t>
            </a:r>
          </a:p>
          <a:p>
            <a:pPr marL="1082675" lvl="2" indent="-184150">
              <a:spcBef>
                <a:spcPts val="300"/>
              </a:spcBef>
            </a:pPr>
            <a:r>
              <a:rPr lang="zh-CN" altLang="en-US"/>
              <a:t>状态 </a:t>
            </a:r>
            <a:r>
              <a:rPr lang="en-US" altLang="zh-CN"/>
              <a:t>/ </a:t>
            </a:r>
            <a:r>
              <a:rPr lang="zh-CN" altLang="en-US"/>
              <a:t>存储元件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时序逻辑</a:t>
            </a:r>
            <a:r>
              <a:rPr lang="en-US" altLang="zh-CN">
                <a:solidFill>
                  <a:srgbClr val="0000FF"/>
                </a:solidFill>
              </a:rPr>
              <a:t>)</a:t>
            </a:r>
          </a:p>
          <a:p>
            <a:pPr marL="715963" lvl="1" indent="-182563">
              <a:spcBef>
                <a:spcPts val="300"/>
              </a:spcBef>
            </a:pPr>
            <a:r>
              <a:rPr lang="zh-CN" altLang="en-US" sz="2600"/>
              <a:t>数据通路的定时</a:t>
            </a:r>
          </a:p>
          <a:p>
            <a:pPr>
              <a:spcBef>
                <a:spcPts val="300"/>
              </a:spcBef>
            </a:pPr>
            <a:r>
              <a:rPr lang="zh-CN" altLang="en-US" sz="2800"/>
              <a:t>数据通路的建立</a:t>
            </a:r>
          </a:p>
          <a:p>
            <a:pPr marL="715963" lvl="1" indent="-182563">
              <a:spcBef>
                <a:spcPts val="300"/>
              </a:spcBef>
            </a:pPr>
            <a:r>
              <a:rPr lang="zh-CN" altLang="en-US" sz="2400"/>
              <a:t>选择</a:t>
            </a:r>
            <a:r>
              <a:rPr lang="en-US" altLang="zh-CN" sz="2400"/>
              <a:t>MIPS</a:t>
            </a:r>
            <a:r>
              <a:rPr lang="zh-CN" altLang="en-US" sz="2400"/>
              <a:t>指令集的一个子集作为</a:t>
            </a:r>
            <a:r>
              <a:rPr lang="en-US" altLang="zh-CN" sz="2400"/>
              <a:t>CPU</a:t>
            </a:r>
            <a:r>
              <a:rPr lang="zh-CN" altLang="en-US" sz="2400"/>
              <a:t>的实现目标</a:t>
            </a:r>
          </a:p>
          <a:p>
            <a:pPr marL="1082675" lvl="2" indent="-184150">
              <a:spcBef>
                <a:spcPts val="300"/>
              </a:spcBef>
            </a:pPr>
            <a:r>
              <a:rPr lang="zh-CN" altLang="en-US" sz="2200"/>
              <a:t>下条指令地址计算与取指令部件</a:t>
            </a:r>
          </a:p>
          <a:p>
            <a:pPr marL="1082675" lvl="2" indent="-184150">
              <a:spcBef>
                <a:spcPts val="300"/>
              </a:spcBef>
            </a:pPr>
            <a:r>
              <a:rPr lang="en-US" altLang="zh-CN" sz="2200"/>
              <a:t>R</a:t>
            </a:r>
            <a:r>
              <a:rPr lang="zh-CN" altLang="en-US" sz="2200"/>
              <a:t>型指令的数据通路</a:t>
            </a:r>
          </a:p>
          <a:p>
            <a:pPr marL="1082675" lvl="2" indent="-184150">
              <a:spcBef>
                <a:spcPts val="300"/>
              </a:spcBef>
            </a:pPr>
            <a:r>
              <a:rPr lang="zh-CN" altLang="en-US" sz="2200"/>
              <a:t>访存指令的数据通路</a:t>
            </a:r>
          </a:p>
          <a:p>
            <a:pPr marL="1082675" lvl="2" indent="-184150">
              <a:spcBef>
                <a:spcPts val="300"/>
              </a:spcBef>
            </a:pPr>
            <a:r>
              <a:rPr lang="zh-CN" altLang="en-US" sz="2200"/>
              <a:t>立即数运算指令的数据通路</a:t>
            </a:r>
          </a:p>
          <a:p>
            <a:pPr marL="1082675" lvl="2" indent="-184150">
              <a:spcBef>
                <a:spcPts val="300"/>
              </a:spcBef>
            </a:pPr>
            <a:r>
              <a:rPr lang="zh-CN" altLang="en-US" sz="2200"/>
              <a:t>分支和跳转指令的数据通路</a:t>
            </a:r>
          </a:p>
        </p:txBody>
      </p:sp>
      <p:sp>
        <p:nvSpPr>
          <p:cNvPr id="818181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1"/>
            <a:ext cx="7021513" cy="5715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86288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972" y="0"/>
            <a:ext cx="8208962" cy="55795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分支（条件转移）指令（相等转移：</a:t>
            </a:r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beq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3563938" y="5157788"/>
            <a:ext cx="5607050" cy="946150"/>
            <a:chOff x="1918" y="3360"/>
            <a:chExt cx="3711" cy="596"/>
          </a:xfrm>
        </p:grpSpPr>
        <p:sp>
          <p:nvSpPr>
            <p:cNvPr id="104515" name="Rectangle 4"/>
            <p:cNvSpPr>
              <a:spLocks noChangeArrowheads="1"/>
            </p:cNvSpPr>
            <p:nvPr/>
          </p:nvSpPr>
          <p:spPr bwMode="auto">
            <a:xfrm>
              <a:off x="1983" y="35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04516" name="Group 5"/>
            <p:cNvGrpSpPr>
              <a:grpSpLocks/>
            </p:cNvGrpSpPr>
            <p:nvPr/>
          </p:nvGrpSpPr>
          <p:grpSpPr bwMode="auto">
            <a:xfrm>
              <a:off x="1979" y="3552"/>
              <a:ext cx="624" cy="212"/>
              <a:chOff x="1979" y="3552"/>
              <a:chExt cx="624" cy="212"/>
            </a:xfrm>
          </p:grpSpPr>
          <p:sp>
            <p:nvSpPr>
              <p:cNvPr id="104524" name="Rectangle 6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4525" name="Rectangle 7"/>
              <p:cNvSpPr>
                <a:spLocks noChangeArrowheads="1"/>
              </p:cNvSpPr>
              <p:nvPr/>
            </p:nvSpPr>
            <p:spPr bwMode="auto">
              <a:xfrm>
                <a:off x="2161" y="3552"/>
                <a:ext cx="2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104517" name="Rectangle 8"/>
            <p:cNvSpPr>
              <a:spLocks noChangeArrowheads="1"/>
            </p:cNvSpPr>
            <p:nvPr/>
          </p:nvSpPr>
          <p:spPr bwMode="auto">
            <a:xfrm>
              <a:off x="2611" y="3556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4518" name="Rectangle 9"/>
            <p:cNvSpPr>
              <a:spLocks noChangeArrowheads="1"/>
            </p:cNvSpPr>
            <p:nvPr/>
          </p:nvSpPr>
          <p:spPr bwMode="auto">
            <a:xfrm>
              <a:off x="3554" y="3552"/>
              <a:ext cx="93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104519" name="Rectangle 10"/>
            <p:cNvSpPr>
              <a:spLocks noChangeArrowheads="1"/>
            </p:cNvSpPr>
            <p:nvPr/>
          </p:nvSpPr>
          <p:spPr bwMode="auto">
            <a:xfrm>
              <a:off x="5440" y="3360"/>
              <a:ext cx="1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520" name="Rectangle 11"/>
            <p:cNvSpPr>
              <a:spLocks noChangeArrowheads="1"/>
            </p:cNvSpPr>
            <p:nvPr/>
          </p:nvSpPr>
          <p:spPr bwMode="auto">
            <a:xfrm>
              <a:off x="2414" y="3360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04521" name="Rectangle 12"/>
            <p:cNvSpPr>
              <a:spLocks noChangeArrowheads="1"/>
            </p:cNvSpPr>
            <p:nvPr/>
          </p:nvSpPr>
          <p:spPr bwMode="auto">
            <a:xfrm>
              <a:off x="1918" y="3360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04522" name="Rectangle 13"/>
            <p:cNvSpPr>
              <a:spLocks noChangeArrowheads="1"/>
            </p:cNvSpPr>
            <p:nvPr/>
          </p:nvSpPr>
          <p:spPr bwMode="auto">
            <a:xfrm>
              <a:off x="2143" y="3744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523" name="Rectangle 14"/>
            <p:cNvSpPr>
              <a:spLocks noChangeArrowheads="1"/>
            </p:cNvSpPr>
            <p:nvPr/>
          </p:nvSpPr>
          <p:spPr bwMode="auto">
            <a:xfrm>
              <a:off x="3816" y="3744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04452" name="Group 15"/>
          <p:cNvGrpSpPr>
            <a:grpSpLocks/>
          </p:cNvGrpSpPr>
          <p:nvPr/>
        </p:nvGrpSpPr>
        <p:grpSpPr bwMode="auto">
          <a:xfrm>
            <a:off x="3563938" y="1341438"/>
            <a:ext cx="5607050" cy="946150"/>
            <a:chOff x="1918" y="672"/>
            <a:chExt cx="3711" cy="596"/>
          </a:xfrm>
        </p:grpSpPr>
        <p:grpSp>
          <p:nvGrpSpPr>
            <p:cNvPr id="104480" name="Group 16"/>
            <p:cNvGrpSpPr>
              <a:grpSpLocks/>
            </p:cNvGrpSpPr>
            <p:nvPr/>
          </p:nvGrpSpPr>
          <p:grpSpPr bwMode="auto">
            <a:xfrm>
              <a:off x="1918" y="672"/>
              <a:ext cx="3711" cy="404"/>
              <a:chOff x="1918" y="672"/>
              <a:chExt cx="3711" cy="404"/>
            </a:xfrm>
          </p:grpSpPr>
          <p:grpSp>
            <p:nvGrpSpPr>
              <p:cNvPr id="104487" name="Group 17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2"/>
                <a:chOff x="1979" y="864"/>
                <a:chExt cx="3607" cy="212"/>
              </a:xfrm>
            </p:grpSpPr>
            <p:sp>
              <p:nvSpPr>
                <p:cNvPr id="104495" name="Rectangle 18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104496" name="Group 19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2"/>
                  <a:chOff x="1979" y="864"/>
                  <a:chExt cx="3607" cy="212"/>
                </a:xfrm>
              </p:grpSpPr>
              <p:grpSp>
                <p:nvGrpSpPr>
                  <p:cNvPr id="10449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2"/>
                    <a:chOff x="1979" y="864"/>
                    <a:chExt cx="624" cy="212"/>
                  </a:xfrm>
                </p:grpSpPr>
                <p:sp>
                  <p:nvSpPr>
                    <p:cNvPr id="10451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0451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64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104498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2"/>
                    <a:chOff x="2611" y="864"/>
                    <a:chExt cx="580" cy="212"/>
                  </a:xfrm>
                </p:grpSpPr>
                <p:sp>
                  <p:nvSpPr>
                    <p:cNvPr id="104511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04512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34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104499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104509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04510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25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104500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2"/>
                    <a:chOff x="3786" y="864"/>
                    <a:chExt cx="579" cy="212"/>
                  </a:xfrm>
                </p:grpSpPr>
                <p:sp>
                  <p:nvSpPr>
                    <p:cNvPr id="104507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04508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57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104501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2"/>
                    <a:chOff x="4373" y="864"/>
                    <a:chExt cx="580" cy="212"/>
                  </a:xfrm>
                </p:grpSpPr>
                <p:sp>
                  <p:nvSpPr>
                    <p:cNvPr id="104505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04506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76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104502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2"/>
                    <a:chOff x="4961" y="864"/>
                    <a:chExt cx="625" cy="212"/>
                  </a:xfrm>
                </p:grpSpPr>
                <p:sp>
                  <p:nvSpPr>
                    <p:cNvPr id="104503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04504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423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104488" name="Rectangle 38"/>
              <p:cNvSpPr>
                <a:spLocks noChangeArrowheads="1"/>
              </p:cNvSpPr>
              <p:nvPr/>
            </p:nvSpPr>
            <p:spPr bwMode="auto">
              <a:xfrm>
                <a:off x="5440" y="672"/>
                <a:ext cx="1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4489" name="Rectangle 39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04490" name="Rectangle 40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5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104491" name="Rectangle 41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104492" name="Rectangle 42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5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04493" name="Rectangle 43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104494" name="Rectangle 44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104481" name="Rectangle 45"/>
            <p:cNvSpPr>
              <a:spLocks noChangeArrowheads="1"/>
            </p:cNvSpPr>
            <p:nvPr/>
          </p:nvSpPr>
          <p:spPr bwMode="auto">
            <a:xfrm>
              <a:off x="2143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482" name="Rectangle 46"/>
            <p:cNvSpPr>
              <a:spLocks noChangeArrowheads="1"/>
            </p:cNvSpPr>
            <p:nvPr/>
          </p:nvSpPr>
          <p:spPr bwMode="auto">
            <a:xfrm>
              <a:off x="5126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483" name="Rectangle 47"/>
            <p:cNvSpPr>
              <a:spLocks noChangeArrowheads="1"/>
            </p:cNvSpPr>
            <p:nvPr/>
          </p:nvSpPr>
          <p:spPr bwMode="auto">
            <a:xfrm>
              <a:off x="4493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484" name="Rectangle 48"/>
            <p:cNvSpPr>
              <a:spLocks noChangeArrowheads="1"/>
            </p:cNvSpPr>
            <p:nvPr/>
          </p:nvSpPr>
          <p:spPr bwMode="auto">
            <a:xfrm>
              <a:off x="3906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485" name="Rectangle 49"/>
            <p:cNvSpPr>
              <a:spLocks noChangeArrowheads="1"/>
            </p:cNvSpPr>
            <p:nvPr/>
          </p:nvSpPr>
          <p:spPr bwMode="auto">
            <a:xfrm>
              <a:off x="3318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486" name="Rectangle 50"/>
            <p:cNvSpPr>
              <a:spLocks noChangeArrowheads="1"/>
            </p:cNvSpPr>
            <p:nvPr/>
          </p:nvSpPr>
          <p:spPr bwMode="auto">
            <a:xfrm>
              <a:off x="2731" y="105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04453" name="Group 51"/>
          <p:cNvGrpSpPr>
            <a:grpSpLocks/>
          </p:cNvGrpSpPr>
          <p:nvPr/>
        </p:nvGrpSpPr>
        <p:grpSpPr bwMode="auto">
          <a:xfrm>
            <a:off x="3563938" y="2420938"/>
            <a:ext cx="5680075" cy="946150"/>
            <a:chOff x="1918" y="1392"/>
            <a:chExt cx="3759" cy="596"/>
          </a:xfrm>
        </p:grpSpPr>
        <p:sp>
          <p:nvSpPr>
            <p:cNvPr id="104459" name="Rectangle 52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04460" name="Group 53"/>
            <p:cNvGrpSpPr>
              <a:grpSpLocks/>
            </p:cNvGrpSpPr>
            <p:nvPr/>
          </p:nvGrpSpPr>
          <p:grpSpPr bwMode="auto">
            <a:xfrm>
              <a:off x="1979" y="1584"/>
              <a:ext cx="624" cy="212"/>
              <a:chOff x="1979" y="1584"/>
              <a:chExt cx="624" cy="212"/>
            </a:xfrm>
          </p:grpSpPr>
          <p:sp>
            <p:nvSpPr>
              <p:cNvPr id="104478" name="Rectangle 54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4479" name="Rectangle 55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104461" name="Group 56"/>
            <p:cNvGrpSpPr>
              <a:grpSpLocks/>
            </p:cNvGrpSpPr>
            <p:nvPr/>
          </p:nvGrpSpPr>
          <p:grpSpPr bwMode="auto">
            <a:xfrm>
              <a:off x="2611" y="1584"/>
              <a:ext cx="580" cy="212"/>
              <a:chOff x="2611" y="1584"/>
              <a:chExt cx="580" cy="212"/>
            </a:xfrm>
          </p:grpSpPr>
          <p:sp>
            <p:nvSpPr>
              <p:cNvPr id="104476" name="Rectangle 57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4477" name="Rectangle 58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104462" name="Group 59"/>
            <p:cNvGrpSpPr>
              <a:grpSpLocks/>
            </p:cNvGrpSpPr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104474" name="Rectangle 60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4475" name="Rectangle 61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2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104463" name="Rectangle 62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4464" name="Rectangle 63"/>
            <p:cNvSpPr>
              <a:spLocks noChangeArrowheads="1"/>
            </p:cNvSpPr>
            <p:nvPr/>
          </p:nvSpPr>
          <p:spPr bwMode="auto">
            <a:xfrm>
              <a:off x="4289" y="1584"/>
              <a:ext cx="7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104465" name="Rectangle 64"/>
            <p:cNvSpPr>
              <a:spLocks noChangeArrowheads="1"/>
            </p:cNvSpPr>
            <p:nvPr/>
          </p:nvSpPr>
          <p:spPr bwMode="auto">
            <a:xfrm>
              <a:off x="5488" y="1392"/>
              <a:ext cx="1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4466" name="Rectangle 65"/>
            <p:cNvSpPr>
              <a:spLocks noChangeArrowheads="1"/>
            </p:cNvSpPr>
            <p:nvPr/>
          </p:nvSpPr>
          <p:spPr bwMode="auto">
            <a:xfrm>
              <a:off x="3590" y="1392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04467" name="Rectangle 66"/>
            <p:cNvSpPr>
              <a:spLocks noChangeArrowheads="1"/>
            </p:cNvSpPr>
            <p:nvPr/>
          </p:nvSpPr>
          <p:spPr bwMode="auto">
            <a:xfrm>
              <a:off x="3002" y="1392"/>
              <a:ext cx="2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04468" name="Rectangle 67"/>
            <p:cNvSpPr>
              <a:spLocks noChangeArrowheads="1"/>
            </p:cNvSpPr>
            <p:nvPr/>
          </p:nvSpPr>
          <p:spPr bwMode="auto">
            <a:xfrm>
              <a:off x="2414" y="1392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04469" name="Rectangle 68"/>
            <p:cNvSpPr>
              <a:spLocks noChangeArrowheads="1"/>
            </p:cNvSpPr>
            <p:nvPr/>
          </p:nvSpPr>
          <p:spPr bwMode="auto">
            <a:xfrm>
              <a:off x="1918" y="1392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04470" name="Rectangle 69"/>
            <p:cNvSpPr>
              <a:spLocks noChangeArrowheads="1"/>
            </p:cNvSpPr>
            <p:nvPr/>
          </p:nvSpPr>
          <p:spPr bwMode="auto">
            <a:xfrm>
              <a:off x="2143" y="177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471" name="Rectangle 70"/>
            <p:cNvSpPr>
              <a:spLocks noChangeArrowheads="1"/>
            </p:cNvSpPr>
            <p:nvPr/>
          </p:nvSpPr>
          <p:spPr bwMode="auto">
            <a:xfrm>
              <a:off x="4448" y="1776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472" name="Rectangle 71"/>
            <p:cNvSpPr>
              <a:spLocks noChangeArrowheads="1"/>
            </p:cNvSpPr>
            <p:nvPr/>
          </p:nvSpPr>
          <p:spPr bwMode="auto">
            <a:xfrm>
              <a:off x="3318" y="177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4473" name="Rectangle 72"/>
            <p:cNvSpPr>
              <a:spLocks noChangeArrowheads="1"/>
            </p:cNvSpPr>
            <p:nvPr/>
          </p:nvSpPr>
          <p:spPr bwMode="auto">
            <a:xfrm>
              <a:off x="2731" y="1776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104454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468313" y="571500"/>
            <a:ext cx="3527425" cy="5507038"/>
          </a:xfrm>
          <a:noFill/>
        </p:spPr>
        <p:txBody>
          <a:bodyPr lIns="63500" tIns="25400" rIns="63500" bIns="2540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实现目标</a:t>
            </a:r>
            <a:r>
              <a:rPr lang="en-US" altLang="zh-CN" sz="2600" dirty="0">
                <a:solidFill>
                  <a:srgbClr val="FF0000"/>
                </a:solidFill>
              </a:rPr>
              <a:t>(7</a:t>
            </a:r>
            <a:r>
              <a:rPr lang="zh-CN" altLang="en-US" sz="2600" dirty="0">
                <a:solidFill>
                  <a:srgbClr val="FF0000"/>
                </a:solidFill>
              </a:rPr>
              <a:t>条指令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ADD and Subtract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add 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sub </a:t>
            </a:r>
            <a:r>
              <a:rPr lang="en-US" altLang="zh-CN" sz="2400" dirty="0" err="1">
                <a:solidFill>
                  <a:schemeClr val="bg2"/>
                </a:solidFill>
              </a:rPr>
              <a:t>rd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rt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OR Immediate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ori</a:t>
            </a:r>
            <a:r>
              <a:rPr lang="en-US" altLang="zh-CN" sz="2400" dirty="0">
                <a:solidFill>
                  <a:schemeClr val="bg2"/>
                </a:solidFill>
              </a:rPr>
              <a:t>  rt,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LOAD and STORE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lw</a:t>
            </a:r>
            <a:r>
              <a:rPr lang="en-US" altLang="zh-CN" sz="2400" dirty="0">
                <a:solidFill>
                  <a:schemeClr val="bg2"/>
                </a:solidFill>
              </a:rPr>
              <a:t> rt,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imm16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bg2"/>
                </a:solidFill>
              </a:rPr>
              <a:t>sw</a:t>
            </a:r>
            <a:r>
              <a:rPr lang="en-US" altLang="zh-CN" sz="2400" dirty="0">
                <a:solidFill>
                  <a:schemeClr val="bg2"/>
                </a:solidFill>
              </a:rPr>
              <a:t> rt, </a:t>
            </a:r>
            <a:r>
              <a:rPr lang="en-US" altLang="zh-CN" sz="2400" dirty="0" err="1">
                <a:solidFill>
                  <a:schemeClr val="bg2"/>
                </a:solidFill>
              </a:rPr>
              <a:t>rs</a:t>
            </a:r>
            <a:r>
              <a:rPr lang="en-US" altLang="zh-CN" sz="2400" dirty="0">
                <a:solidFill>
                  <a:schemeClr val="bg2"/>
                </a:solidFill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</a:rPr>
              <a:t>BRANCH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</a:rPr>
              <a:t>beq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</a:rPr>
              <a:t>rs</a:t>
            </a:r>
            <a:r>
              <a:rPr lang="en-US" altLang="zh-CN" sz="2400" dirty="0">
                <a:solidFill>
                  <a:schemeClr val="tx2"/>
                </a:solidFill>
              </a:rPr>
              <a:t>, rt,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chemeClr val="bg2"/>
                </a:solidFill>
              </a:rPr>
              <a:t>JUMP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j  target</a:t>
            </a:r>
          </a:p>
        </p:txBody>
      </p:sp>
      <p:sp>
        <p:nvSpPr>
          <p:cNvPr id="877642" name="Text Box 74"/>
          <p:cNvSpPr txBox="1">
            <a:spLocks noChangeArrowheads="1"/>
          </p:cNvSpPr>
          <p:nvPr/>
        </p:nvSpPr>
        <p:spPr bwMode="auto">
          <a:xfrm>
            <a:off x="3635375" y="3860800"/>
            <a:ext cx="568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5. 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考虑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beq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条件转移指令的代表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893763" y="2384425"/>
            <a:ext cx="8286750" cy="2773363"/>
            <a:chOff x="563" y="1480"/>
            <a:chExt cx="5220" cy="1747"/>
          </a:xfrm>
        </p:grpSpPr>
        <p:sp>
          <p:nvSpPr>
            <p:cNvPr id="104457" name="Text Box 76"/>
            <p:cNvSpPr txBox="1">
              <a:spLocks noChangeArrowheads="1"/>
            </p:cNvSpPr>
            <p:nvPr/>
          </p:nvSpPr>
          <p:spPr bwMode="auto">
            <a:xfrm>
              <a:off x="563" y="3015"/>
              <a:ext cx="1682" cy="212"/>
            </a:xfrm>
            <a:prstGeom prst="rect">
              <a:avLst/>
            </a:prstGeom>
            <a:solidFill>
              <a:srgbClr val="FF99CC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04458" name="Rectangle 77"/>
            <p:cNvSpPr>
              <a:spLocks noChangeArrowheads="1"/>
            </p:cNvSpPr>
            <p:nvPr/>
          </p:nvSpPr>
          <p:spPr bwMode="auto">
            <a:xfrm>
              <a:off x="2200" y="1480"/>
              <a:ext cx="3583" cy="667"/>
            </a:xfrm>
            <a:prstGeom prst="rect">
              <a:avLst/>
            </a:prstGeom>
            <a:solidFill>
              <a:srgbClr val="FF99CC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19" y="1"/>
            <a:ext cx="6283325" cy="584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 err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RTL:Branch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642938"/>
            <a:ext cx="8191500" cy="4736425"/>
          </a:xfrm>
        </p:spPr>
        <p:txBody>
          <a:bodyPr lIns="63500" tIns="25400" rIns="63500" bIns="25400">
            <a:spAutoFit/>
          </a:bodyPr>
          <a:lstStyle/>
          <a:p>
            <a:pPr marL="266700" indent="-266700">
              <a:spcBef>
                <a:spcPts val="600"/>
              </a:spcBef>
            </a:pPr>
            <a:r>
              <a:rPr lang="en-US" altLang="zh-CN" sz="2800" dirty="0" err="1"/>
              <a:t>beq</a:t>
            </a:r>
            <a:r>
              <a:rPr lang="en-US" altLang="zh-CN" sz="2800" dirty="0"/>
              <a:t>	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, rt, imm16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M[PC]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取指令</a:t>
            </a:r>
            <a:r>
              <a:rPr lang="en-US" altLang="zh-CN" sz="2400" dirty="0"/>
              <a:t>(</a:t>
            </a:r>
            <a:r>
              <a:rPr lang="zh-CN" altLang="en-US" sz="2400" dirty="0"/>
              <a:t>公共操作，取指部件完成</a:t>
            </a:r>
            <a:r>
              <a:rPr lang="en-US" altLang="zh-CN" sz="2400" dirty="0"/>
              <a:t>)</a:t>
            </a:r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Cond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 R[</a:t>
            </a:r>
            <a:r>
              <a:rPr lang="en-US" altLang="zh-CN" sz="2400" dirty="0" err="1">
                <a:solidFill>
                  <a:srgbClr val="FF0000"/>
                </a:solidFill>
              </a:rPr>
              <a:t>rs</a:t>
            </a:r>
            <a:r>
              <a:rPr lang="en-US" altLang="zh-CN" sz="2400" dirty="0">
                <a:solidFill>
                  <a:srgbClr val="FF0000"/>
                </a:solidFill>
              </a:rPr>
              <a:t>] - R[rt]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做减法比较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和</a:t>
            </a:r>
            <a:r>
              <a:rPr lang="en-US" altLang="zh-CN" sz="2400" dirty="0"/>
              <a:t>rt</a:t>
            </a:r>
            <a:r>
              <a:rPr lang="zh-CN" altLang="en-US" sz="2400" dirty="0"/>
              <a:t>中的内容，观察是不是</a:t>
            </a:r>
            <a:r>
              <a:rPr lang="en-US" altLang="zh-CN" sz="2400" dirty="0"/>
              <a:t>0</a:t>
            </a:r>
          </a:p>
          <a:p>
            <a:pPr lvl="1">
              <a:spcBef>
                <a:spcPts val="60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if (COND eq 0)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计算下地址</a:t>
            </a:r>
            <a:r>
              <a:rPr lang="en-US" altLang="zh-CN" sz="2400" dirty="0"/>
              <a:t>(</a:t>
            </a:r>
            <a:r>
              <a:rPr lang="zh-CN" altLang="en-US" sz="2400" dirty="0"/>
              <a:t>根据比较结果，</a:t>
            </a:r>
            <a:r>
              <a:rPr lang="zh-CN" altLang="en-US" sz="2400" dirty="0">
                <a:solidFill>
                  <a:srgbClr val="0000FF"/>
                </a:solidFill>
              </a:rPr>
              <a:t>修改</a:t>
            </a:r>
            <a:r>
              <a:rPr lang="en-US" altLang="zh-CN" sz="2400" dirty="0">
                <a:solidFill>
                  <a:srgbClr val="0000FF"/>
                </a:solidFill>
              </a:rPr>
              <a:t>PC</a:t>
            </a:r>
            <a:r>
              <a:rPr lang="en-US" altLang="zh-CN" sz="2400" dirty="0"/>
              <a:t>)</a:t>
            </a:r>
          </a:p>
          <a:p>
            <a:pPr marL="984250" lvl="2" indent="-266700">
              <a:spcBef>
                <a:spcPts val="600"/>
              </a:spcBef>
              <a:buClr>
                <a:schemeClr val="tx2"/>
              </a:buClr>
            </a:pPr>
            <a:r>
              <a:rPr lang="en-US" altLang="zh-CN" sz="2200" dirty="0">
                <a:solidFill>
                  <a:srgbClr val="0000FF"/>
                </a:solidFill>
              </a:rPr>
              <a:t>PC </a:t>
            </a:r>
            <a:r>
              <a:rPr lang="en-US" altLang="zh-CN" sz="2200" dirty="0">
                <a:solidFill>
                  <a:srgbClr val="0000FF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200" dirty="0">
                <a:solidFill>
                  <a:srgbClr val="0000FF"/>
                </a:solidFill>
              </a:rPr>
              <a:t> PC + 4 + ( </a:t>
            </a:r>
            <a:r>
              <a:rPr lang="en-US" altLang="zh-CN" sz="2200" dirty="0" err="1">
                <a:solidFill>
                  <a:srgbClr val="0000FF"/>
                </a:solidFill>
              </a:rPr>
              <a:t>SignExt</a:t>
            </a:r>
            <a:r>
              <a:rPr lang="en-US" altLang="zh-CN" sz="2200" dirty="0">
                <a:solidFill>
                  <a:srgbClr val="0000FF"/>
                </a:solidFill>
              </a:rPr>
              <a:t>[imm16] 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sz="2200" dirty="0">
                <a:solidFill>
                  <a:srgbClr val="0000FF"/>
                </a:solidFill>
              </a:rPr>
              <a:t>4 )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else</a:t>
            </a:r>
          </a:p>
          <a:p>
            <a:pPr marL="984250" lvl="2" indent="-266700">
              <a:spcBef>
                <a:spcPts val="600"/>
              </a:spcBef>
              <a:buClr>
                <a:schemeClr val="tx2"/>
              </a:buClr>
            </a:pPr>
            <a:r>
              <a:rPr lang="en-US" altLang="zh-CN" sz="2200" dirty="0">
                <a:solidFill>
                  <a:srgbClr val="0000FF"/>
                </a:solidFill>
              </a:rPr>
              <a:t>PC </a:t>
            </a:r>
            <a:r>
              <a:rPr lang="en-US" altLang="zh-CN" sz="2200" dirty="0">
                <a:solidFill>
                  <a:srgbClr val="0000FF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200" dirty="0">
                <a:solidFill>
                  <a:srgbClr val="0000FF"/>
                </a:solidFill>
              </a:rPr>
              <a:t> PC + 4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2051050" y="1139825"/>
            <a:ext cx="5953125" cy="946150"/>
            <a:chOff x="1139" y="506"/>
            <a:chExt cx="3750" cy="596"/>
          </a:xfrm>
        </p:grpSpPr>
        <p:sp>
          <p:nvSpPr>
            <p:cNvPr id="106503" name="Rectangle 5"/>
            <p:cNvSpPr>
              <a:spLocks noChangeArrowheads="1"/>
            </p:cNvSpPr>
            <p:nvPr/>
          </p:nvSpPr>
          <p:spPr bwMode="auto">
            <a:xfrm>
              <a:off x="1204" y="70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06504" name="Group 6"/>
            <p:cNvGrpSpPr>
              <a:grpSpLocks/>
            </p:cNvGrpSpPr>
            <p:nvPr/>
          </p:nvGrpSpPr>
          <p:grpSpPr bwMode="auto">
            <a:xfrm>
              <a:off x="1200" y="698"/>
              <a:ext cx="624" cy="212"/>
              <a:chOff x="1200" y="698"/>
              <a:chExt cx="624" cy="212"/>
            </a:xfrm>
          </p:grpSpPr>
          <p:sp>
            <p:nvSpPr>
              <p:cNvPr id="106522" name="Rectangle 7"/>
              <p:cNvSpPr>
                <a:spLocks noChangeArrowheads="1"/>
              </p:cNvSpPr>
              <p:nvPr/>
            </p:nvSpPr>
            <p:spPr bwMode="auto">
              <a:xfrm>
                <a:off x="1200" y="702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6523" name="Rectangle 8"/>
              <p:cNvSpPr>
                <a:spLocks noChangeArrowheads="1"/>
              </p:cNvSpPr>
              <p:nvPr/>
            </p:nvSpPr>
            <p:spPr bwMode="auto">
              <a:xfrm>
                <a:off x="1382" y="698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106505" name="Group 9"/>
            <p:cNvGrpSpPr>
              <a:grpSpLocks/>
            </p:cNvGrpSpPr>
            <p:nvPr/>
          </p:nvGrpSpPr>
          <p:grpSpPr bwMode="auto">
            <a:xfrm>
              <a:off x="1832" y="698"/>
              <a:ext cx="580" cy="212"/>
              <a:chOff x="1832" y="698"/>
              <a:chExt cx="580" cy="212"/>
            </a:xfrm>
          </p:grpSpPr>
          <p:sp>
            <p:nvSpPr>
              <p:cNvPr id="106520" name="Rectangle 10"/>
              <p:cNvSpPr>
                <a:spLocks noChangeArrowheads="1"/>
              </p:cNvSpPr>
              <p:nvPr/>
            </p:nvSpPr>
            <p:spPr bwMode="auto">
              <a:xfrm>
                <a:off x="1832" y="702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6521" name="Rectangle 11"/>
              <p:cNvSpPr>
                <a:spLocks noChangeArrowheads="1"/>
              </p:cNvSpPr>
              <p:nvPr/>
            </p:nvSpPr>
            <p:spPr bwMode="auto">
              <a:xfrm>
                <a:off x="1997" y="698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106506" name="Group 12"/>
            <p:cNvGrpSpPr>
              <a:grpSpLocks/>
            </p:cNvGrpSpPr>
            <p:nvPr/>
          </p:nvGrpSpPr>
          <p:grpSpPr bwMode="auto">
            <a:xfrm>
              <a:off x="2420" y="698"/>
              <a:ext cx="579" cy="212"/>
              <a:chOff x="2420" y="698"/>
              <a:chExt cx="579" cy="212"/>
            </a:xfrm>
          </p:grpSpPr>
          <p:sp>
            <p:nvSpPr>
              <p:cNvPr id="106518" name="Rectangle 13"/>
              <p:cNvSpPr>
                <a:spLocks noChangeArrowheads="1"/>
              </p:cNvSpPr>
              <p:nvPr/>
            </p:nvSpPr>
            <p:spPr bwMode="auto">
              <a:xfrm>
                <a:off x="2420" y="702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6519" name="Rectangle 14"/>
              <p:cNvSpPr>
                <a:spLocks noChangeArrowheads="1"/>
              </p:cNvSpPr>
              <p:nvPr/>
            </p:nvSpPr>
            <p:spPr bwMode="auto">
              <a:xfrm>
                <a:off x="2584" y="69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106507" name="Rectangle 15"/>
            <p:cNvSpPr>
              <a:spLocks noChangeArrowheads="1"/>
            </p:cNvSpPr>
            <p:nvPr/>
          </p:nvSpPr>
          <p:spPr bwMode="auto">
            <a:xfrm>
              <a:off x="3007" y="702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6508" name="Rectangle 16"/>
            <p:cNvSpPr>
              <a:spLocks noChangeArrowheads="1"/>
            </p:cNvSpPr>
            <p:nvPr/>
          </p:nvSpPr>
          <p:spPr bwMode="auto">
            <a:xfrm>
              <a:off x="3510" y="698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106509" name="Rectangle 17"/>
            <p:cNvSpPr>
              <a:spLocks noChangeArrowheads="1"/>
            </p:cNvSpPr>
            <p:nvPr/>
          </p:nvSpPr>
          <p:spPr bwMode="auto">
            <a:xfrm>
              <a:off x="4709" y="50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6510" name="Rectangle 18"/>
            <p:cNvSpPr>
              <a:spLocks noChangeArrowheads="1"/>
            </p:cNvSpPr>
            <p:nvPr/>
          </p:nvSpPr>
          <p:spPr bwMode="auto">
            <a:xfrm>
              <a:off x="2811" y="50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06511" name="Rectangle 19"/>
            <p:cNvSpPr>
              <a:spLocks noChangeArrowheads="1"/>
            </p:cNvSpPr>
            <p:nvPr/>
          </p:nvSpPr>
          <p:spPr bwMode="auto">
            <a:xfrm>
              <a:off x="2223" y="50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06512" name="Rectangle 20"/>
            <p:cNvSpPr>
              <a:spLocks noChangeArrowheads="1"/>
            </p:cNvSpPr>
            <p:nvPr/>
          </p:nvSpPr>
          <p:spPr bwMode="auto">
            <a:xfrm>
              <a:off x="1635" y="50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06513" name="Rectangle 21"/>
            <p:cNvSpPr>
              <a:spLocks noChangeArrowheads="1"/>
            </p:cNvSpPr>
            <p:nvPr/>
          </p:nvSpPr>
          <p:spPr bwMode="auto">
            <a:xfrm>
              <a:off x="1139" y="50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06514" name="Rectangle 22"/>
            <p:cNvSpPr>
              <a:spLocks noChangeArrowheads="1"/>
            </p:cNvSpPr>
            <p:nvPr/>
          </p:nvSpPr>
          <p:spPr bwMode="auto">
            <a:xfrm>
              <a:off x="1364" y="890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6515" name="Rectangle 23"/>
            <p:cNvSpPr>
              <a:spLocks noChangeArrowheads="1"/>
            </p:cNvSpPr>
            <p:nvPr/>
          </p:nvSpPr>
          <p:spPr bwMode="auto">
            <a:xfrm>
              <a:off x="3669" y="890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6516" name="Rectangle 24"/>
            <p:cNvSpPr>
              <a:spLocks noChangeArrowheads="1"/>
            </p:cNvSpPr>
            <p:nvPr/>
          </p:nvSpPr>
          <p:spPr bwMode="auto">
            <a:xfrm>
              <a:off x="2539" y="890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6517" name="Rectangle 25"/>
            <p:cNvSpPr>
              <a:spLocks noChangeArrowheads="1"/>
            </p:cNvSpPr>
            <p:nvPr/>
          </p:nvSpPr>
          <p:spPr bwMode="auto">
            <a:xfrm>
              <a:off x="1952" y="890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79642" name="Text Box 26"/>
          <p:cNvSpPr txBox="1">
            <a:spLocks noChangeArrowheads="1"/>
          </p:cNvSpPr>
          <p:nvPr/>
        </p:nvSpPr>
        <p:spPr bwMode="auto">
          <a:xfrm>
            <a:off x="557213" y="4941888"/>
            <a:ext cx="8191500" cy="18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问题：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、立即数的含义是什么？</a:t>
            </a:r>
            <a:r>
              <a:rPr lang="zh-CN" altLang="en-US" sz="28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相对于指令数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还是相对于存储单元数？</a:t>
            </a:r>
            <a:endParaRPr lang="en-US" altLang="zh-CN" sz="28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、应在原数据通路上加哪些元件和连线？需要什么样的控制信号？</a:t>
            </a:r>
          </a:p>
        </p:txBody>
      </p:sp>
      <p:sp>
        <p:nvSpPr>
          <p:cNvPr id="106502" name="Text Box 27"/>
          <p:cNvSpPr txBox="1">
            <a:spLocks noChangeArrowheads="1"/>
          </p:cNvSpPr>
          <p:nvPr/>
        </p:nvSpPr>
        <p:spPr bwMode="auto">
          <a:xfrm>
            <a:off x="4572000" y="83343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立即数用补码表示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4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7" y="4763"/>
            <a:ext cx="7021512" cy="5746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条件转移指令的数据通路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571500"/>
            <a:ext cx="8408987" cy="457200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beq    rs, rt, imm16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We need to compare Rs and Rt !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2255838" y="863600"/>
            <a:ext cx="5965825" cy="976313"/>
            <a:chOff x="1043" y="794"/>
            <a:chExt cx="3758" cy="615"/>
          </a:xfrm>
        </p:grpSpPr>
        <p:sp>
          <p:nvSpPr>
            <p:cNvPr id="108660" name="Rectangle 5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08661" name="Group 6"/>
            <p:cNvGrpSpPr>
              <a:grpSpLocks/>
            </p:cNvGrpSpPr>
            <p:nvPr/>
          </p:nvGrpSpPr>
          <p:grpSpPr bwMode="auto">
            <a:xfrm>
              <a:off x="1104" y="965"/>
              <a:ext cx="641" cy="231"/>
              <a:chOff x="1104" y="965"/>
              <a:chExt cx="641" cy="231"/>
            </a:xfrm>
          </p:grpSpPr>
          <p:sp>
            <p:nvSpPr>
              <p:cNvPr id="108679" name="Rectangle 7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41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8680" name="Rectangle 8"/>
              <p:cNvSpPr>
                <a:spLocks noChangeArrowheads="1"/>
              </p:cNvSpPr>
              <p:nvPr/>
            </p:nvSpPr>
            <p:spPr bwMode="auto">
              <a:xfrm>
                <a:off x="1286" y="96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108662" name="Group 9"/>
            <p:cNvGrpSpPr>
              <a:grpSpLocks/>
            </p:cNvGrpSpPr>
            <p:nvPr/>
          </p:nvGrpSpPr>
          <p:grpSpPr bwMode="auto">
            <a:xfrm>
              <a:off x="1750" y="965"/>
              <a:ext cx="578" cy="231"/>
              <a:chOff x="1750" y="965"/>
              <a:chExt cx="578" cy="231"/>
            </a:xfrm>
          </p:grpSpPr>
          <p:sp>
            <p:nvSpPr>
              <p:cNvPr id="108677" name="Rectangle 10"/>
              <p:cNvSpPr>
                <a:spLocks noChangeArrowheads="1"/>
              </p:cNvSpPr>
              <p:nvPr/>
            </p:nvSpPr>
            <p:spPr bwMode="auto">
              <a:xfrm>
                <a:off x="1750" y="990"/>
                <a:ext cx="578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8678" name="Rectangle 11"/>
              <p:cNvSpPr>
                <a:spLocks noChangeArrowheads="1"/>
              </p:cNvSpPr>
              <p:nvPr/>
            </p:nvSpPr>
            <p:spPr bwMode="auto">
              <a:xfrm>
                <a:off x="1901" y="965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108663" name="Group 12"/>
            <p:cNvGrpSpPr>
              <a:grpSpLocks/>
            </p:cNvGrpSpPr>
            <p:nvPr/>
          </p:nvGrpSpPr>
          <p:grpSpPr bwMode="auto">
            <a:xfrm>
              <a:off x="2324" y="972"/>
              <a:ext cx="579" cy="231"/>
              <a:chOff x="2324" y="972"/>
              <a:chExt cx="579" cy="231"/>
            </a:xfrm>
          </p:grpSpPr>
          <p:sp>
            <p:nvSpPr>
              <p:cNvPr id="108675" name="Rectangle 13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8676" name="Rectangle 14"/>
              <p:cNvSpPr>
                <a:spLocks noChangeArrowheads="1"/>
              </p:cNvSpPr>
              <p:nvPr/>
            </p:nvSpPr>
            <p:spPr bwMode="auto">
              <a:xfrm>
                <a:off x="2488" y="97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108664" name="Rectangle 15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8665" name="Rectangle 16"/>
            <p:cNvSpPr>
              <a:spLocks noChangeArrowheads="1"/>
            </p:cNvSpPr>
            <p:nvPr/>
          </p:nvSpPr>
          <p:spPr bwMode="auto">
            <a:xfrm>
              <a:off x="3306" y="972"/>
              <a:ext cx="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108666" name="Rectangle 17"/>
            <p:cNvSpPr>
              <a:spLocks noChangeArrowheads="1"/>
            </p:cNvSpPr>
            <p:nvPr/>
          </p:nvSpPr>
          <p:spPr bwMode="auto">
            <a:xfrm>
              <a:off x="4613" y="7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667" name="Rectangle 18"/>
            <p:cNvSpPr>
              <a:spLocks noChangeArrowheads="1"/>
            </p:cNvSpPr>
            <p:nvPr/>
          </p:nvSpPr>
          <p:spPr bwMode="auto">
            <a:xfrm>
              <a:off x="2715" y="7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08668" name="Rectangle 19"/>
            <p:cNvSpPr>
              <a:spLocks noChangeArrowheads="1"/>
            </p:cNvSpPr>
            <p:nvPr/>
          </p:nvSpPr>
          <p:spPr bwMode="auto">
            <a:xfrm>
              <a:off x="2127" y="7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08669" name="Rectangle 20"/>
            <p:cNvSpPr>
              <a:spLocks noChangeArrowheads="1"/>
            </p:cNvSpPr>
            <p:nvPr/>
          </p:nvSpPr>
          <p:spPr bwMode="auto">
            <a:xfrm>
              <a:off x="1539" y="7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08670" name="Rectangle 21"/>
            <p:cNvSpPr>
              <a:spLocks noChangeArrowheads="1"/>
            </p:cNvSpPr>
            <p:nvPr/>
          </p:nvSpPr>
          <p:spPr bwMode="auto">
            <a:xfrm>
              <a:off x="1043" y="7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08671" name="Rectangle 22"/>
            <p:cNvSpPr>
              <a:spLocks noChangeArrowheads="1"/>
            </p:cNvSpPr>
            <p:nvPr/>
          </p:nvSpPr>
          <p:spPr bwMode="auto">
            <a:xfrm>
              <a:off x="1268" y="1178"/>
              <a:ext cx="4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6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8672" name="Rectangle 23"/>
            <p:cNvSpPr>
              <a:spLocks noChangeArrowheads="1"/>
            </p:cNvSpPr>
            <p:nvPr/>
          </p:nvSpPr>
          <p:spPr bwMode="auto">
            <a:xfrm>
              <a:off x="3573" y="1178"/>
              <a:ext cx="5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16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8673" name="Rectangle 24"/>
            <p:cNvSpPr>
              <a:spLocks noChangeArrowheads="1"/>
            </p:cNvSpPr>
            <p:nvPr/>
          </p:nvSpPr>
          <p:spPr bwMode="auto">
            <a:xfrm>
              <a:off x="2443" y="1178"/>
              <a:ext cx="4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5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08674" name="Rectangle 25"/>
            <p:cNvSpPr>
              <a:spLocks noChangeArrowheads="1"/>
            </p:cNvSpPr>
            <p:nvPr/>
          </p:nvSpPr>
          <p:spPr bwMode="auto">
            <a:xfrm>
              <a:off x="1856" y="1178"/>
              <a:ext cx="4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5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108549" name="Line 26"/>
          <p:cNvSpPr>
            <a:spLocks noChangeShapeType="1"/>
          </p:cNvSpPr>
          <p:nvPr/>
        </p:nvSpPr>
        <p:spPr bwMode="auto">
          <a:xfrm>
            <a:off x="4906963" y="3105150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Line 27"/>
          <p:cNvSpPr>
            <a:spLocks noChangeShapeType="1"/>
          </p:cNvSpPr>
          <p:nvPr/>
        </p:nvSpPr>
        <p:spPr bwMode="auto">
          <a:xfrm>
            <a:off x="4919663" y="3105150"/>
            <a:ext cx="446087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1" name="Line 28"/>
          <p:cNvSpPr>
            <a:spLocks noChangeShapeType="1"/>
          </p:cNvSpPr>
          <p:nvPr/>
        </p:nvSpPr>
        <p:spPr bwMode="auto">
          <a:xfrm>
            <a:off x="4919663" y="3394075"/>
            <a:ext cx="20320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Line 29"/>
          <p:cNvSpPr>
            <a:spLocks noChangeShapeType="1"/>
          </p:cNvSpPr>
          <p:nvPr/>
        </p:nvSpPr>
        <p:spPr bwMode="auto">
          <a:xfrm>
            <a:off x="5135563" y="3540125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Line 30"/>
          <p:cNvSpPr>
            <a:spLocks noChangeShapeType="1"/>
          </p:cNvSpPr>
          <p:nvPr/>
        </p:nvSpPr>
        <p:spPr bwMode="auto">
          <a:xfrm>
            <a:off x="5364163" y="3394075"/>
            <a:ext cx="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Line 31"/>
          <p:cNvSpPr>
            <a:spLocks noChangeShapeType="1"/>
          </p:cNvSpPr>
          <p:nvPr/>
        </p:nvSpPr>
        <p:spPr bwMode="auto">
          <a:xfrm flipV="1">
            <a:off x="4919663" y="3803650"/>
            <a:ext cx="20320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5" name="Line 32"/>
          <p:cNvSpPr>
            <a:spLocks noChangeShapeType="1"/>
          </p:cNvSpPr>
          <p:nvPr/>
        </p:nvSpPr>
        <p:spPr bwMode="auto">
          <a:xfrm>
            <a:off x="4906963" y="3973513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6" name="Line 33"/>
          <p:cNvSpPr>
            <a:spLocks noChangeShapeType="1"/>
          </p:cNvSpPr>
          <p:nvPr/>
        </p:nvSpPr>
        <p:spPr bwMode="auto">
          <a:xfrm flipV="1">
            <a:off x="4919663" y="3948113"/>
            <a:ext cx="4460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7" name="Line 34"/>
          <p:cNvSpPr>
            <a:spLocks noChangeShapeType="1"/>
          </p:cNvSpPr>
          <p:nvPr/>
        </p:nvSpPr>
        <p:spPr bwMode="auto">
          <a:xfrm>
            <a:off x="5135563" y="281622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Rectangle 35"/>
          <p:cNvSpPr>
            <a:spLocks noChangeArrowheads="1"/>
          </p:cNvSpPr>
          <p:nvPr/>
        </p:nvSpPr>
        <p:spPr bwMode="auto">
          <a:xfrm>
            <a:off x="4500563" y="2479675"/>
            <a:ext cx="1328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</a:p>
        </p:txBody>
      </p:sp>
      <p:sp>
        <p:nvSpPr>
          <p:cNvPr id="108559" name="Rectangle 36"/>
          <p:cNvSpPr>
            <a:spLocks noChangeArrowheads="1"/>
          </p:cNvSpPr>
          <p:nvPr/>
        </p:nvSpPr>
        <p:spPr bwMode="auto">
          <a:xfrm>
            <a:off x="950913" y="3787775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</p:txBody>
      </p:sp>
      <p:sp>
        <p:nvSpPr>
          <p:cNvPr id="108560" name="Rectangle 37"/>
          <p:cNvSpPr>
            <a:spLocks noChangeArrowheads="1"/>
          </p:cNvSpPr>
          <p:nvPr/>
        </p:nvSpPr>
        <p:spPr bwMode="auto">
          <a:xfrm>
            <a:off x="549275" y="3217863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busW</a:t>
            </a:r>
          </a:p>
        </p:txBody>
      </p:sp>
      <p:sp>
        <p:nvSpPr>
          <p:cNvPr id="108561" name="Rectangle 38"/>
          <p:cNvSpPr>
            <a:spLocks noChangeArrowheads="1"/>
          </p:cNvSpPr>
          <p:nvPr/>
        </p:nvSpPr>
        <p:spPr bwMode="auto">
          <a:xfrm>
            <a:off x="1633538" y="3105150"/>
            <a:ext cx="1431925" cy="1150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8562" name="Line 39"/>
          <p:cNvSpPr>
            <a:spLocks noChangeShapeType="1"/>
          </p:cNvSpPr>
          <p:nvPr/>
        </p:nvSpPr>
        <p:spPr bwMode="auto">
          <a:xfrm>
            <a:off x="1636713" y="4038600"/>
            <a:ext cx="169862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3" name="Line 40"/>
          <p:cNvSpPr>
            <a:spLocks noChangeShapeType="1"/>
          </p:cNvSpPr>
          <p:nvPr/>
        </p:nvSpPr>
        <p:spPr bwMode="auto">
          <a:xfrm flipH="1">
            <a:off x="1643063" y="4141788"/>
            <a:ext cx="150812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4" name="Oval 41"/>
          <p:cNvSpPr>
            <a:spLocks noChangeArrowheads="1"/>
          </p:cNvSpPr>
          <p:nvPr/>
        </p:nvSpPr>
        <p:spPr bwMode="auto">
          <a:xfrm>
            <a:off x="1481138" y="4064000"/>
            <a:ext cx="127000" cy="1190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8565" name="Rectangle 42"/>
          <p:cNvSpPr>
            <a:spLocks noChangeArrowheads="1"/>
          </p:cNvSpPr>
          <p:nvPr/>
        </p:nvSpPr>
        <p:spPr bwMode="auto">
          <a:xfrm>
            <a:off x="1042988" y="2547938"/>
            <a:ext cx="976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RegWr</a:t>
            </a:r>
          </a:p>
        </p:txBody>
      </p:sp>
      <p:sp>
        <p:nvSpPr>
          <p:cNvPr id="108566" name="Line 43"/>
          <p:cNvSpPr>
            <a:spLocks noChangeShapeType="1"/>
          </p:cNvSpPr>
          <p:nvPr/>
        </p:nvSpPr>
        <p:spPr bwMode="auto">
          <a:xfrm flipH="1">
            <a:off x="627063" y="359886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7" name="Line 44"/>
          <p:cNvSpPr>
            <a:spLocks noChangeShapeType="1"/>
          </p:cNvSpPr>
          <p:nvPr/>
        </p:nvSpPr>
        <p:spPr bwMode="auto">
          <a:xfrm flipH="1">
            <a:off x="1166813" y="353377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8" name="Rectangle 45"/>
          <p:cNvSpPr>
            <a:spLocks noChangeArrowheads="1"/>
          </p:cNvSpPr>
          <p:nvPr/>
        </p:nvSpPr>
        <p:spPr bwMode="auto">
          <a:xfrm>
            <a:off x="1160463" y="35433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08569" name="Line 46"/>
          <p:cNvSpPr>
            <a:spLocks noChangeShapeType="1"/>
          </p:cNvSpPr>
          <p:nvPr/>
        </p:nvSpPr>
        <p:spPr bwMode="auto">
          <a:xfrm>
            <a:off x="3090863" y="3236913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0" name="Line 47"/>
          <p:cNvSpPr>
            <a:spLocks noChangeShapeType="1"/>
          </p:cNvSpPr>
          <p:nvPr/>
        </p:nvSpPr>
        <p:spPr bwMode="auto">
          <a:xfrm flipH="1">
            <a:off x="4062413" y="317182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1" name="Rectangle 48"/>
          <p:cNvSpPr>
            <a:spLocks noChangeArrowheads="1"/>
          </p:cNvSpPr>
          <p:nvPr/>
        </p:nvSpPr>
        <p:spPr bwMode="auto">
          <a:xfrm>
            <a:off x="4041775" y="31718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08572" name="Rectangle 49"/>
          <p:cNvSpPr>
            <a:spLocks noChangeArrowheads="1"/>
          </p:cNvSpPr>
          <p:nvPr/>
        </p:nvSpPr>
        <p:spPr bwMode="auto">
          <a:xfrm>
            <a:off x="3140075" y="2862263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busA</a:t>
            </a:r>
          </a:p>
        </p:txBody>
      </p:sp>
      <p:sp>
        <p:nvSpPr>
          <p:cNvPr id="108573" name="Line 50"/>
          <p:cNvSpPr>
            <a:spLocks noChangeShapeType="1"/>
          </p:cNvSpPr>
          <p:nvPr/>
        </p:nvSpPr>
        <p:spPr bwMode="auto">
          <a:xfrm flipV="1">
            <a:off x="1782763" y="2862263"/>
            <a:ext cx="0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4" name="Line 51"/>
          <p:cNvSpPr>
            <a:spLocks noChangeShapeType="1"/>
          </p:cNvSpPr>
          <p:nvPr/>
        </p:nvSpPr>
        <p:spPr bwMode="auto">
          <a:xfrm>
            <a:off x="3090863" y="410527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5" name="Line 52"/>
          <p:cNvSpPr>
            <a:spLocks noChangeShapeType="1"/>
          </p:cNvSpPr>
          <p:nvPr/>
        </p:nvSpPr>
        <p:spPr bwMode="auto">
          <a:xfrm flipH="1">
            <a:off x="3605213" y="404018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6" name="Rectangle 53"/>
          <p:cNvSpPr>
            <a:spLocks noChangeArrowheads="1"/>
          </p:cNvSpPr>
          <p:nvPr/>
        </p:nvSpPr>
        <p:spPr bwMode="auto">
          <a:xfrm>
            <a:off x="3597275" y="40941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08577" name="Rectangle 54"/>
          <p:cNvSpPr>
            <a:spLocks noChangeArrowheads="1"/>
          </p:cNvSpPr>
          <p:nvPr/>
        </p:nvSpPr>
        <p:spPr bwMode="auto">
          <a:xfrm>
            <a:off x="3154363" y="3725863"/>
            <a:ext cx="682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busB</a:t>
            </a:r>
          </a:p>
        </p:txBody>
      </p:sp>
      <p:sp>
        <p:nvSpPr>
          <p:cNvPr id="108578" name="Line 55"/>
          <p:cNvSpPr>
            <a:spLocks noChangeShapeType="1"/>
          </p:cNvSpPr>
          <p:nvPr/>
        </p:nvSpPr>
        <p:spPr bwMode="auto">
          <a:xfrm flipH="1">
            <a:off x="1008063" y="41052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9" name="Line 56"/>
          <p:cNvSpPr>
            <a:spLocks noChangeShapeType="1"/>
          </p:cNvSpPr>
          <p:nvPr/>
        </p:nvSpPr>
        <p:spPr bwMode="auto">
          <a:xfrm>
            <a:off x="2087563" y="2454275"/>
            <a:ext cx="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0" name="Line 57"/>
          <p:cNvSpPr>
            <a:spLocks noChangeShapeType="1"/>
          </p:cNvSpPr>
          <p:nvPr/>
        </p:nvSpPr>
        <p:spPr bwMode="auto">
          <a:xfrm flipV="1">
            <a:off x="2017713" y="2797175"/>
            <a:ext cx="139700" cy="157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1" name="Rectangle 58"/>
          <p:cNvSpPr>
            <a:spLocks noChangeArrowheads="1"/>
          </p:cNvSpPr>
          <p:nvPr/>
        </p:nvSpPr>
        <p:spPr bwMode="auto">
          <a:xfrm>
            <a:off x="1844675" y="2655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108582" name="Line 59"/>
          <p:cNvSpPr>
            <a:spLocks noChangeShapeType="1"/>
          </p:cNvSpPr>
          <p:nvPr/>
        </p:nvSpPr>
        <p:spPr bwMode="auto">
          <a:xfrm>
            <a:off x="2520950" y="2671763"/>
            <a:ext cx="0" cy="40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3" name="Line 60"/>
          <p:cNvSpPr>
            <a:spLocks noChangeShapeType="1"/>
          </p:cNvSpPr>
          <p:nvPr/>
        </p:nvSpPr>
        <p:spPr bwMode="auto">
          <a:xfrm flipV="1">
            <a:off x="2444750" y="2797175"/>
            <a:ext cx="139700" cy="157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4" name="Rectangle 61"/>
          <p:cNvSpPr>
            <a:spLocks noChangeArrowheads="1"/>
          </p:cNvSpPr>
          <p:nvPr/>
        </p:nvSpPr>
        <p:spPr bwMode="auto">
          <a:xfrm>
            <a:off x="2282825" y="2655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108585" name="Line 62"/>
          <p:cNvSpPr>
            <a:spLocks noChangeShapeType="1"/>
          </p:cNvSpPr>
          <p:nvPr/>
        </p:nvSpPr>
        <p:spPr bwMode="auto">
          <a:xfrm>
            <a:off x="2925763" y="2671763"/>
            <a:ext cx="0" cy="40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6" name="Line 63"/>
          <p:cNvSpPr>
            <a:spLocks noChangeShapeType="1"/>
          </p:cNvSpPr>
          <p:nvPr/>
        </p:nvSpPr>
        <p:spPr bwMode="auto">
          <a:xfrm flipV="1">
            <a:off x="2855913" y="2797175"/>
            <a:ext cx="139700" cy="157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7" name="Rectangle 64"/>
          <p:cNvSpPr>
            <a:spLocks noChangeArrowheads="1"/>
          </p:cNvSpPr>
          <p:nvPr/>
        </p:nvSpPr>
        <p:spPr bwMode="auto">
          <a:xfrm>
            <a:off x="2682875" y="2655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108588" name="Rectangle 65"/>
          <p:cNvSpPr>
            <a:spLocks noChangeArrowheads="1"/>
          </p:cNvSpPr>
          <p:nvPr/>
        </p:nvSpPr>
        <p:spPr bwMode="auto">
          <a:xfrm>
            <a:off x="1844675" y="3090863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Rw</a:t>
            </a:r>
          </a:p>
        </p:txBody>
      </p:sp>
      <p:sp>
        <p:nvSpPr>
          <p:cNvPr id="108589" name="Rectangle 66"/>
          <p:cNvSpPr>
            <a:spLocks noChangeArrowheads="1"/>
          </p:cNvSpPr>
          <p:nvPr/>
        </p:nvSpPr>
        <p:spPr bwMode="auto">
          <a:xfrm>
            <a:off x="2301875" y="30908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Ra</a:t>
            </a:r>
          </a:p>
        </p:txBody>
      </p:sp>
      <p:sp>
        <p:nvSpPr>
          <p:cNvPr id="108590" name="Rectangle 67"/>
          <p:cNvSpPr>
            <a:spLocks noChangeArrowheads="1"/>
          </p:cNvSpPr>
          <p:nvPr/>
        </p:nvSpPr>
        <p:spPr bwMode="auto">
          <a:xfrm>
            <a:off x="2682875" y="3090863"/>
            <a:ext cx="477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Rb</a:t>
            </a:r>
          </a:p>
        </p:txBody>
      </p:sp>
      <p:sp>
        <p:nvSpPr>
          <p:cNvPr id="108591" name="Rectangle 68"/>
          <p:cNvSpPr>
            <a:spLocks noChangeArrowheads="1"/>
          </p:cNvSpPr>
          <p:nvPr/>
        </p:nvSpPr>
        <p:spPr bwMode="auto">
          <a:xfrm>
            <a:off x="1844675" y="3379788"/>
            <a:ext cx="1093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 32-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bit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Registers</a:t>
            </a:r>
          </a:p>
        </p:txBody>
      </p:sp>
      <p:sp>
        <p:nvSpPr>
          <p:cNvPr id="108592" name="Rectangle 69"/>
          <p:cNvSpPr>
            <a:spLocks noChangeArrowheads="1"/>
          </p:cNvSpPr>
          <p:nvPr/>
        </p:nvSpPr>
        <p:spPr bwMode="auto">
          <a:xfrm>
            <a:off x="2465388" y="2416175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Rs</a:t>
            </a:r>
          </a:p>
        </p:txBody>
      </p:sp>
      <p:sp>
        <p:nvSpPr>
          <p:cNvPr id="108593" name="Rectangle 70"/>
          <p:cNvSpPr>
            <a:spLocks noChangeArrowheads="1"/>
          </p:cNvSpPr>
          <p:nvPr/>
        </p:nvSpPr>
        <p:spPr bwMode="auto">
          <a:xfrm>
            <a:off x="1997075" y="16129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Rt</a:t>
            </a:r>
          </a:p>
        </p:txBody>
      </p:sp>
      <p:sp>
        <p:nvSpPr>
          <p:cNvPr id="108594" name="Line 71"/>
          <p:cNvSpPr>
            <a:spLocks noChangeShapeType="1"/>
          </p:cNvSpPr>
          <p:nvPr/>
        </p:nvSpPr>
        <p:spPr bwMode="auto">
          <a:xfrm>
            <a:off x="4068763" y="3829050"/>
            <a:ext cx="0" cy="1101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5" name="Line 72"/>
          <p:cNvSpPr>
            <a:spLocks noChangeShapeType="1"/>
          </p:cNvSpPr>
          <p:nvPr/>
        </p:nvSpPr>
        <p:spPr bwMode="auto">
          <a:xfrm>
            <a:off x="4081463" y="3829050"/>
            <a:ext cx="279400" cy="11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6" name="Line 73"/>
          <p:cNvSpPr>
            <a:spLocks noChangeShapeType="1"/>
          </p:cNvSpPr>
          <p:nvPr/>
        </p:nvSpPr>
        <p:spPr bwMode="auto">
          <a:xfrm flipV="1">
            <a:off x="4081463" y="4743450"/>
            <a:ext cx="27940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7" name="Line 74"/>
          <p:cNvSpPr>
            <a:spLocks noChangeShapeType="1"/>
          </p:cNvSpPr>
          <p:nvPr/>
        </p:nvSpPr>
        <p:spPr bwMode="auto">
          <a:xfrm>
            <a:off x="4373563" y="3957638"/>
            <a:ext cx="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598" name="Group 75"/>
          <p:cNvGrpSpPr>
            <a:grpSpLocks/>
          </p:cNvGrpSpPr>
          <p:nvPr/>
        </p:nvGrpSpPr>
        <p:grpSpPr bwMode="auto">
          <a:xfrm>
            <a:off x="1350963" y="2189163"/>
            <a:ext cx="1168400" cy="288925"/>
            <a:chOff x="928" y="1788"/>
            <a:chExt cx="736" cy="182"/>
          </a:xfrm>
        </p:grpSpPr>
        <p:sp>
          <p:nvSpPr>
            <p:cNvPr id="108656" name="Line 76"/>
            <p:cNvSpPr>
              <a:spLocks noChangeShapeType="1"/>
            </p:cNvSpPr>
            <p:nvPr/>
          </p:nvSpPr>
          <p:spPr bwMode="auto">
            <a:xfrm flipH="1">
              <a:off x="928" y="1788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57" name="Line 77"/>
            <p:cNvSpPr>
              <a:spLocks noChangeShapeType="1"/>
            </p:cNvSpPr>
            <p:nvPr/>
          </p:nvSpPr>
          <p:spPr bwMode="auto">
            <a:xfrm flipH="1">
              <a:off x="1552" y="1796"/>
              <a:ext cx="1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58" name="Line 78"/>
            <p:cNvSpPr>
              <a:spLocks noChangeShapeType="1"/>
            </p:cNvSpPr>
            <p:nvPr/>
          </p:nvSpPr>
          <p:spPr bwMode="auto">
            <a:xfrm>
              <a:off x="944" y="1796"/>
              <a:ext cx="8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59" name="Line 79"/>
            <p:cNvSpPr>
              <a:spLocks noChangeShapeType="1"/>
            </p:cNvSpPr>
            <p:nvPr/>
          </p:nvSpPr>
          <p:spPr bwMode="auto">
            <a:xfrm flipH="1">
              <a:off x="1024" y="1970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599" name="Rectangle 80"/>
          <p:cNvSpPr>
            <a:spLocks noChangeArrowheads="1"/>
          </p:cNvSpPr>
          <p:nvPr/>
        </p:nvSpPr>
        <p:spPr bwMode="auto">
          <a:xfrm>
            <a:off x="2851150" y="24241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Rt</a:t>
            </a:r>
          </a:p>
        </p:txBody>
      </p:sp>
      <p:sp>
        <p:nvSpPr>
          <p:cNvPr id="108600" name="Line 81"/>
          <p:cNvSpPr>
            <a:spLocks noChangeShapeType="1"/>
          </p:cNvSpPr>
          <p:nvPr/>
        </p:nvSpPr>
        <p:spPr bwMode="auto">
          <a:xfrm flipH="1">
            <a:off x="2239963" y="1947863"/>
            <a:ext cx="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1" name="Line 82"/>
          <p:cNvSpPr>
            <a:spLocks noChangeShapeType="1"/>
          </p:cNvSpPr>
          <p:nvPr/>
        </p:nvSpPr>
        <p:spPr bwMode="auto">
          <a:xfrm>
            <a:off x="1630363" y="1947863"/>
            <a:ext cx="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2" name="Rectangle 83"/>
          <p:cNvSpPr>
            <a:spLocks noChangeArrowheads="1"/>
          </p:cNvSpPr>
          <p:nvPr/>
        </p:nvSpPr>
        <p:spPr bwMode="auto">
          <a:xfrm>
            <a:off x="1365250" y="1638300"/>
            <a:ext cx="47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Rd</a:t>
            </a:r>
          </a:p>
        </p:txBody>
      </p:sp>
      <p:sp>
        <p:nvSpPr>
          <p:cNvPr id="108603" name="Line 84"/>
          <p:cNvSpPr>
            <a:spLocks noChangeShapeType="1"/>
          </p:cNvSpPr>
          <p:nvPr/>
        </p:nvSpPr>
        <p:spPr bwMode="auto">
          <a:xfrm flipH="1">
            <a:off x="515938" y="2370138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4" name="Rectangle 85"/>
          <p:cNvSpPr>
            <a:spLocks noChangeArrowheads="1"/>
          </p:cNvSpPr>
          <p:nvPr/>
        </p:nvSpPr>
        <p:spPr bwMode="auto">
          <a:xfrm>
            <a:off x="422275" y="2009775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</a:t>
            </a:r>
          </a:p>
        </p:txBody>
      </p:sp>
      <p:sp>
        <p:nvSpPr>
          <p:cNvPr id="108605" name="Rectangle 86"/>
          <p:cNvSpPr>
            <a:spLocks noChangeArrowheads="1"/>
          </p:cNvSpPr>
          <p:nvPr/>
        </p:nvSpPr>
        <p:spPr bwMode="auto">
          <a:xfrm>
            <a:off x="3014663" y="4421188"/>
            <a:ext cx="355600" cy="9953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8606" name="Rectangle 87"/>
          <p:cNvSpPr>
            <a:spLocks noChangeArrowheads="1"/>
          </p:cNvSpPr>
          <p:nvPr/>
        </p:nvSpPr>
        <p:spPr bwMode="auto">
          <a:xfrm rot="5400000">
            <a:off x="2612232" y="4744243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Extender</a:t>
            </a:r>
          </a:p>
        </p:txBody>
      </p:sp>
      <p:sp>
        <p:nvSpPr>
          <p:cNvPr id="108607" name="Rectangle 88"/>
          <p:cNvSpPr>
            <a:spLocks noChangeArrowheads="1"/>
          </p:cNvSpPr>
          <p:nvPr/>
        </p:nvSpPr>
        <p:spPr bwMode="auto">
          <a:xfrm rot="5400000">
            <a:off x="3875881" y="4215607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Mux</a:t>
            </a:r>
          </a:p>
        </p:txBody>
      </p:sp>
      <p:sp>
        <p:nvSpPr>
          <p:cNvPr id="108608" name="Rectangle 89"/>
          <p:cNvSpPr>
            <a:spLocks noChangeArrowheads="1"/>
          </p:cNvSpPr>
          <p:nvPr/>
        </p:nvSpPr>
        <p:spPr bwMode="auto">
          <a:xfrm>
            <a:off x="1654175" y="216217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Mux</a:t>
            </a:r>
          </a:p>
        </p:txBody>
      </p:sp>
      <p:sp>
        <p:nvSpPr>
          <p:cNvPr id="108609" name="Line 90"/>
          <p:cNvSpPr>
            <a:spLocks noChangeShapeType="1"/>
          </p:cNvSpPr>
          <p:nvPr/>
        </p:nvSpPr>
        <p:spPr bwMode="auto">
          <a:xfrm>
            <a:off x="3395663" y="475615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0" name="Rectangle 91"/>
          <p:cNvSpPr>
            <a:spLocks noChangeArrowheads="1"/>
          </p:cNvSpPr>
          <p:nvPr/>
        </p:nvSpPr>
        <p:spPr bwMode="auto">
          <a:xfrm>
            <a:off x="3630613" y="46990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08611" name="Line 92"/>
          <p:cNvSpPr>
            <a:spLocks noChangeShapeType="1"/>
          </p:cNvSpPr>
          <p:nvPr/>
        </p:nvSpPr>
        <p:spPr bwMode="auto">
          <a:xfrm flipH="1">
            <a:off x="3681413" y="4691063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2" name="Line 93"/>
          <p:cNvSpPr>
            <a:spLocks noChangeShapeType="1"/>
          </p:cNvSpPr>
          <p:nvPr/>
        </p:nvSpPr>
        <p:spPr bwMode="auto">
          <a:xfrm>
            <a:off x="2024063" y="49736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3" name="Line 94"/>
          <p:cNvSpPr>
            <a:spLocks noChangeShapeType="1"/>
          </p:cNvSpPr>
          <p:nvPr/>
        </p:nvSpPr>
        <p:spPr bwMode="auto">
          <a:xfrm flipH="1">
            <a:off x="2462213" y="4906963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4" name="Rectangle 95"/>
          <p:cNvSpPr>
            <a:spLocks noChangeArrowheads="1"/>
          </p:cNvSpPr>
          <p:nvPr/>
        </p:nvSpPr>
        <p:spPr bwMode="auto">
          <a:xfrm>
            <a:off x="2419350" y="49260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</a:p>
        </p:txBody>
      </p:sp>
      <p:sp>
        <p:nvSpPr>
          <p:cNvPr id="108615" name="Rectangle 96"/>
          <p:cNvSpPr>
            <a:spLocks noChangeArrowheads="1"/>
          </p:cNvSpPr>
          <p:nvPr/>
        </p:nvSpPr>
        <p:spPr bwMode="auto">
          <a:xfrm>
            <a:off x="1077913" y="4745038"/>
            <a:ext cx="862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imm16</a:t>
            </a:r>
          </a:p>
        </p:txBody>
      </p:sp>
      <p:sp>
        <p:nvSpPr>
          <p:cNvPr id="108616" name="Line 97"/>
          <p:cNvSpPr>
            <a:spLocks noChangeShapeType="1"/>
          </p:cNvSpPr>
          <p:nvPr/>
        </p:nvSpPr>
        <p:spPr bwMode="auto">
          <a:xfrm>
            <a:off x="4221163" y="4835525"/>
            <a:ext cx="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7" name="Rectangle 98"/>
          <p:cNvSpPr>
            <a:spLocks noChangeArrowheads="1"/>
          </p:cNvSpPr>
          <p:nvPr/>
        </p:nvSpPr>
        <p:spPr bwMode="auto">
          <a:xfrm>
            <a:off x="3833813" y="5203825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ALUSrc</a:t>
            </a:r>
          </a:p>
        </p:txBody>
      </p:sp>
      <p:sp>
        <p:nvSpPr>
          <p:cNvPr id="108618" name="Line 99"/>
          <p:cNvSpPr>
            <a:spLocks noChangeShapeType="1"/>
          </p:cNvSpPr>
          <p:nvPr/>
        </p:nvSpPr>
        <p:spPr bwMode="auto">
          <a:xfrm>
            <a:off x="4386263" y="410527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9" name="Line 100"/>
          <p:cNvSpPr>
            <a:spLocks noChangeShapeType="1"/>
          </p:cNvSpPr>
          <p:nvPr/>
        </p:nvSpPr>
        <p:spPr bwMode="auto">
          <a:xfrm>
            <a:off x="3192463" y="5408613"/>
            <a:ext cx="0" cy="258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20" name="Rectangle 101"/>
          <p:cNvSpPr>
            <a:spLocks noChangeArrowheads="1"/>
          </p:cNvSpPr>
          <p:nvPr/>
        </p:nvSpPr>
        <p:spPr bwMode="auto">
          <a:xfrm>
            <a:off x="2336800" y="5370513"/>
            <a:ext cx="909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ExtOp</a:t>
            </a:r>
          </a:p>
        </p:txBody>
      </p:sp>
      <p:sp>
        <p:nvSpPr>
          <p:cNvPr id="108621" name="Rectangle 102"/>
          <p:cNvSpPr>
            <a:spLocks noChangeArrowheads="1"/>
          </p:cNvSpPr>
          <p:nvPr/>
        </p:nvSpPr>
        <p:spPr bwMode="auto">
          <a:xfrm rot="5400000">
            <a:off x="4908550" y="3505200"/>
            <a:ext cx="671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ALU</a:t>
            </a:r>
          </a:p>
        </p:txBody>
      </p: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5397500" y="1544638"/>
            <a:ext cx="3206750" cy="2811462"/>
            <a:chOff x="3320" y="1382"/>
            <a:chExt cx="2090" cy="2028"/>
          </a:xfrm>
        </p:grpSpPr>
        <p:sp>
          <p:nvSpPr>
            <p:cNvPr id="108630" name="Rectangle 104"/>
            <p:cNvSpPr>
              <a:spLocks noChangeArrowheads="1"/>
            </p:cNvSpPr>
            <p:nvPr/>
          </p:nvSpPr>
          <p:spPr bwMode="auto">
            <a:xfrm>
              <a:off x="4328" y="1640"/>
              <a:ext cx="543" cy="1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8631" name="Line 105"/>
            <p:cNvSpPr>
              <a:spLocks noChangeShapeType="1"/>
            </p:cNvSpPr>
            <p:nvPr/>
          </p:nvSpPr>
          <p:spPr bwMode="auto">
            <a:xfrm flipV="1">
              <a:off x="4791" y="1667"/>
              <a:ext cx="80" cy="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2" name="Line 106"/>
            <p:cNvSpPr>
              <a:spLocks noChangeShapeType="1"/>
            </p:cNvSpPr>
            <p:nvPr/>
          </p:nvSpPr>
          <p:spPr bwMode="auto">
            <a:xfrm>
              <a:off x="4791" y="1731"/>
              <a:ext cx="80" cy="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3" name="Oval 107"/>
            <p:cNvSpPr>
              <a:spLocks noChangeArrowheads="1"/>
            </p:cNvSpPr>
            <p:nvPr/>
          </p:nvSpPr>
          <p:spPr bwMode="auto">
            <a:xfrm>
              <a:off x="4887" y="1683"/>
              <a:ext cx="80" cy="8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8634" name="Line 108"/>
            <p:cNvSpPr>
              <a:spLocks noChangeShapeType="1"/>
            </p:cNvSpPr>
            <p:nvPr/>
          </p:nvSpPr>
          <p:spPr bwMode="auto">
            <a:xfrm>
              <a:off x="4983" y="1723"/>
              <a:ext cx="17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5" name="Rectangle 109"/>
            <p:cNvSpPr>
              <a:spLocks noChangeArrowheads="1"/>
            </p:cNvSpPr>
            <p:nvPr/>
          </p:nvSpPr>
          <p:spPr bwMode="auto">
            <a:xfrm flipH="1">
              <a:off x="4456" y="1609"/>
              <a:ext cx="32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PC</a:t>
              </a:r>
            </a:p>
          </p:txBody>
        </p:sp>
        <p:sp>
          <p:nvSpPr>
            <p:cNvPr id="108636" name="Rectangle 110"/>
            <p:cNvSpPr>
              <a:spLocks noChangeArrowheads="1"/>
            </p:cNvSpPr>
            <p:nvPr/>
          </p:nvSpPr>
          <p:spPr bwMode="auto">
            <a:xfrm flipH="1">
              <a:off x="4951" y="1479"/>
              <a:ext cx="35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Clk</a:t>
              </a:r>
            </a:p>
          </p:txBody>
        </p:sp>
        <p:sp>
          <p:nvSpPr>
            <p:cNvPr id="108637" name="Rectangle 111"/>
            <p:cNvSpPr>
              <a:spLocks noChangeArrowheads="1"/>
            </p:cNvSpPr>
            <p:nvPr/>
          </p:nvSpPr>
          <p:spPr bwMode="auto">
            <a:xfrm>
              <a:off x="3939" y="2072"/>
              <a:ext cx="920" cy="36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8638" name="Rectangle 112"/>
            <p:cNvSpPr>
              <a:spLocks noChangeArrowheads="1"/>
            </p:cNvSpPr>
            <p:nvPr/>
          </p:nvSpPr>
          <p:spPr bwMode="auto">
            <a:xfrm flipH="1">
              <a:off x="3908" y="2044"/>
              <a:ext cx="97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Next Address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Logic</a:t>
              </a:r>
            </a:p>
          </p:txBody>
        </p:sp>
        <p:sp>
          <p:nvSpPr>
            <p:cNvPr id="108639" name="Line 113"/>
            <p:cNvSpPr>
              <a:spLocks noChangeShapeType="1"/>
            </p:cNvSpPr>
            <p:nvPr/>
          </p:nvSpPr>
          <p:spPr bwMode="auto">
            <a:xfrm>
              <a:off x="4608" y="1400"/>
              <a:ext cx="0" cy="2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0" name="Line 114"/>
            <p:cNvSpPr>
              <a:spLocks noChangeShapeType="1"/>
            </p:cNvSpPr>
            <p:nvPr/>
          </p:nvSpPr>
          <p:spPr bwMode="auto">
            <a:xfrm flipH="1">
              <a:off x="4600" y="1392"/>
              <a:ext cx="6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1" name="Line 115"/>
            <p:cNvSpPr>
              <a:spLocks noChangeShapeType="1"/>
            </p:cNvSpPr>
            <p:nvPr/>
          </p:nvSpPr>
          <p:spPr bwMode="auto">
            <a:xfrm>
              <a:off x="5292" y="1382"/>
              <a:ext cx="0" cy="115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8642" name="Group 116"/>
            <p:cNvGrpSpPr>
              <a:grpSpLocks/>
            </p:cNvGrpSpPr>
            <p:nvPr/>
          </p:nvGrpSpPr>
          <p:grpSpPr bwMode="auto">
            <a:xfrm>
              <a:off x="3463" y="2204"/>
              <a:ext cx="464" cy="84"/>
              <a:chOff x="3463" y="2204"/>
              <a:chExt cx="464" cy="84"/>
            </a:xfrm>
          </p:grpSpPr>
          <p:sp>
            <p:nvSpPr>
              <p:cNvPr id="108654" name="Line 117"/>
              <p:cNvSpPr>
                <a:spLocks noChangeShapeType="1"/>
              </p:cNvSpPr>
              <p:nvPr/>
            </p:nvSpPr>
            <p:spPr bwMode="auto">
              <a:xfrm>
                <a:off x="3463" y="2256"/>
                <a:ext cx="46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5" name="Line 118"/>
              <p:cNvSpPr>
                <a:spLocks noChangeShapeType="1"/>
              </p:cNvSpPr>
              <p:nvPr/>
            </p:nvSpPr>
            <p:spPr bwMode="auto">
              <a:xfrm flipH="1">
                <a:off x="3740" y="2204"/>
                <a:ext cx="56" cy="8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643" name="Rectangle 119"/>
            <p:cNvSpPr>
              <a:spLocks noChangeArrowheads="1"/>
            </p:cNvSpPr>
            <p:nvPr/>
          </p:nvSpPr>
          <p:spPr bwMode="auto">
            <a:xfrm>
              <a:off x="3695" y="2213"/>
              <a:ext cx="27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108644" name="Rectangle 120"/>
            <p:cNvSpPr>
              <a:spLocks noChangeArrowheads="1"/>
            </p:cNvSpPr>
            <p:nvPr/>
          </p:nvSpPr>
          <p:spPr bwMode="auto">
            <a:xfrm>
              <a:off x="3345" y="2009"/>
              <a:ext cx="56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imm16</a:t>
              </a:r>
            </a:p>
          </p:txBody>
        </p:sp>
        <p:sp>
          <p:nvSpPr>
            <p:cNvPr id="108645" name="Line 121"/>
            <p:cNvSpPr>
              <a:spLocks noChangeShapeType="1"/>
            </p:cNvSpPr>
            <p:nvPr/>
          </p:nvSpPr>
          <p:spPr bwMode="auto">
            <a:xfrm>
              <a:off x="4176" y="1736"/>
              <a:ext cx="0" cy="3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6" name="Rectangle 122"/>
            <p:cNvSpPr>
              <a:spLocks noChangeArrowheads="1"/>
            </p:cNvSpPr>
            <p:nvPr/>
          </p:nvSpPr>
          <p:spPr bwMode="auto">
            <a:xfrm>
              <a:off x="3735" y="1511"/>
              <a:ext cx="6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Branch</a:t>
              </a:r>
            </a:p>
          </p:txBody>
        </p:sp>
        <p:sp>
          <p:nvSpPr>
            <p:cNvPr id="108647" name="Line 123"/>
            <p:cNvSpPr>
              <a:spLocks noChangeShapeType="1"/>
            </p:cNvSpPr>
            <p:nvPr/>
          </p:nvSpPr>
          <p:spPr bwMode="auto">
            <a:xfrm>
              <a:off x="4608" y="1832"/>
              <a:ext cx="0" cy="2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8" name="Line 124"/>
            <p:cNvSpPr>
              <a:spLocks noChangeShapeType="1"/>
            </p:cNvSpPr>
            <p:nvPr/>
          </p:nvSpPr>
          <p:spPr bwMode="auto">
            <a:xfrm>
              <a:off x="4656" y="2456"/>
              <a:ext cx="0" cy="4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49" name="Line 125"/>
            <p:cNvSpPr>
              <a:spLocks noChangeShapeType="1"/>
            </p:cNvSpPr>
            <p:nvPr/>
          </p:nvSpPr>
          <p:spPr bwMode="auto">
            <a:xfrm>
              <a:off x="4655" y="2544"/>
              <a:ext cx="6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50" name="Rectangle 126"/>
            <p:cNvSpPr>
              <a:spLocks noChangeArrowheads="1"/>
            </p:cNvSpPr>
            <p:nvPr/>
          </p:nvSpPr>
          <p:spPr bwMode="auto">
            <a:xfrm>
              <a:off x="4272" y="2901"/>
              <a:ext cx="1138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To Instruction</a:t>
              </a: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Memory</a:t>
              </a:r>
            </a:p>
          </p:txBody>
        </p:sp>
        <p:sp>
          <p:nvSpPr>
            <p:cNvPr id="108651" name="Line 127"/>
            <p:cNvSpPr>
              <a:spLocks noChangeShapeType="1"/>
            </p:cNvSpPr>
            <p:nvPr/>
          </p:nvSpPr>
          <p:spPr bwMode="auto">
            <a:xfrm>
              <a:off x="3320" y="2976"/>
              <a:ext cx="84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52" name="Line 128"/>
            <p:cNvSpPr>
              <a:spLocks noChangeShapeType="1"/>
            </p:cNvSpPr>
            <p:nvPr/>
          </p:nvSpPr>
          <p:spPr bwMode="auto">
            <a:xfrm flipV="1">
              <a:off x="4176" y="2440"/>
              <a:ext cx="0" cy="5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53" name="Rectangle 129"/>
            <p:cNvSpPr>
              <a:spLocks noChangeArrowheads="1"/>
            </p:cNvSpPr>
            <p:nvPr/>
          </p:nvSpPr>
          <p:spPr bwMode="auto">
            <a:xfrm>
              <a:off x="3379" y="2653"/>
              <a:ext cx="64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Zero</a:t>
              </a:r>
            </a:p>
          </p:txBody>
        </p:sp>
      </p:grpSp>
      <p:sp>
        <p:nvSpPr>
          <p:cNvPr id="881797" name="Text Box 133"/>
          <p:cNvSpPr txBox="1">
            <a:spLocks noChangeArrowheads="1"/>
          </p:cNvSpPr>
          <p:nvPr/>
        </p:nvSpPr>
        <p:spPr bwMode="auto">
          <a:xfrm>
            <a:off x="422275" y="5807075"/>
            <a:ext cx="8540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RegDst, RegWr, ALUctr, ExtOp, ALUSrc, MemWr, MemtoReg, Branch=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</a:t>
            </a:r>
          </a:p>
        </p:txBody>
      </p:sp>
      <p:grpSp>
        <p:nvGrpSpPr>
          <p:cNvPr id="108624" name="Group 135"/>
          <p:cNvGrpSpPr>
            <a:grpSpLocks/>
          </p:cNvGrpSpPr>
          <p:nvPr/>
        </p:nvGrpSpPr>
        <p:grpSpPr bwMode="auto">
          <a:xfrm>
            <a:off x="1500188" y="2117725"/>
            <a:ext cx="804862" cy="368300"/>
            <a:chOff x="1625" y="1752"/>
            <a:chExt cx="507" cy="232"/>
          </a:xfrm>
        </p:grpSpPr>
        <p:sp>
          <p:nvSpPr>
            <p:cNvPr id="108628" name="Text Box 136"/>
            <p:cNvSpPr txBox="1">
              <a:spLocks noChangeArrowheads="1"/>
            </p:cNvSpPr>
            <p:nvPr/>
          </p:nvSpPr>
          <p:spPr bwMode="auto">
            <a:xfrm>
              <a:off x="1625" y="175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08629" name="Text Box 137"/>
            <p:cNvSpPr txBox="1">
              <a:spLocks noChangeArrowheads="1"/>
            </p:cNvSpPr>
            <p:nvPr/>
          </p:nvSpPr>
          <p:spPr bwMode="auto">
            <a:xfrm>
              <a:off x="2004" y="1753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</p:grpSp>
      <p:grpSp>
        <p:nvGrpSpPr>
          <p:cNvPr id="108625" name="Group 138"/>
          <p:cNvGrpSpPr>
            <a:grpSpLocks/>
          </p:cNvGrpSpPr>
          <p:nvPr/>
        </p:nvGrpSpPr>
        <p:grpSpPr bwMode="auto">
          <a:xfrm>
            <a:off x="4014788" y="3881438"/>
            <a:ext cx="214312" cy="1022350"/>
            <a:chOff x="3026" y="2821"/>
            <a:chExt cx="135" cy="644"/>
          </a:xfrm>
        </p:grpSpPr>
        <p:sp>
          <p:nvSpPr>
            <p:cNvPr id="108626" name="Text Box 139"/>
            <p:cNvSpPr txBox="1">
              <a:spLocks noChangeArrowheads="1"/>
            </p:cNvSpPr>
            <p:nvPr/>
          </p:nvSpPr>
          <p:spPr bwMode="auto">
            <a:xfrm>
              <a:off x="3033" y="2821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08627" name="Text Box 140"/>
            <p:cNvSpPr txBox="1">
              <a:spLocks noChangeArrowheads="1"/>
            </p:cNvSpPr>
            <p:nvPr/>
          </p:nvSpPr>
          <p:spPr bwMode="auto">
            <a:xfrm>
              <a:off x="3026" y="3234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9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557" y="6351"/>
            <a:ext cx="7021512" cy="55280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条件转移指令的数据通路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571500"/>
            <a:ext cx="8408987" cy="457200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beq    rs, rt, imm16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We need to compare Rs and Rt !</a:t>
            </a:r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2255838" y="863600"/>
            <a:ext cx="5965825" cy="976313"/>
            <a:chOff x="1043" y="794"/>
            <a:chExt cx="3758" cy="615"/>
          </a:xfrm>
        </p:grpSpPr>
        <p:sp>
          <p:nvSpPr>
            <p:cNvPr id="110711" name="Rectangle 5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10712" name="Group 6"/>
            <p:cNvGrpSpPr>
              <a:grpSpLocks/>
            </p:cNvGrpSpPr>
            <p:nvPr/>
          </p:nvGrpSpPr>
          <p:grpSpPr bwMode="auto">
            <a:xfrm>
              <a:off x="1104" y="965"/>
              <a:ext cx="641" cy="231"/>
              <a:chOff x="1104" y="965"/>
              <a:chExt cx="641" cy="231"/>
            </a:xfrm>
          </p:grpSpPr>
          <p:sp>
            <p:nvSpPr>
              <p:cNvPr id="110730" name="Rectangle 7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41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0731" name="Rectangle 8"/>
              <p:cNvSpPr>
                <a:spLocks noChangeArrowheads="1"/>
              </p:cNvSpPr>
              <p:nvPr/>
            </p:nvSpPr>
            <p:spPr bwMode="auto">
              <a:xfrm>
                <a:off x="1286" y="96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110713" name="Group 9"/>
            <p:cNvGrpSpPr>
              <a:grpSpLocks/>
            </p:cNvGrpSpPr>
            <p:nvPr/>
          </p:nvGrpSpPr>
          <p:grpSpPr bwMode="auto">
            <a:xfrm>
              <a:off x="1750" y="965"/>
              <a:ext cx="578" cy="231"/>
              <a:chOff x="1750" y="965"/>
              <a:chExt cx="578" cy="231"/>
            </a:xfrm>
          </p:grpSpPr>
          <p:sp>
            <p:nvSpPr>
              <p:cNvPr id="110728" name="Rectangle 10"/>
              <p:cNvSpPr>
                <a:spLocks noChangeArrowheads="1"/>
              </p:cNvSpPr>
              <p:nvPr/>
            </p:nvSpPr>
            <p:spPr bwMode="auto">
              <a:xfrm>
                <a:off x="1750" y="990"/>
                <a:ext cx="578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0729" name="Rectangle 11"/>
              <p:cNvSpPr>
                <a:spLocks noChangeArrowheads="1"/>
              </p:cNvSpPr>
              <p:nvPr/>
            </p:nvSpPr>
            <p:spPr bwMode="auto">
              <a:xfrm>
                <a:off x="1901" y="965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110714" name="Group 12"/>
            <p:cNvGrpSpPr>
              <a:grpSpLocks/>
            </p:cNvGrpSpPr>
            <p:nvPr/>
          </p:nvGrpSpPr>
          <p:grpSpPr bwMode="auto">
            <a:xfrm>
              <a:off x="2324" y="972"/>
              <a:ext cx="579" cy="231"/>
              <a:chOff x="2324" y="972"/>
              <a:chExt cx="579" cy="231"/>
            </a:xfrm>
          </p:grpSpPr>
          <p:sp>
            <p:nvSpPr>
              <p:cNvPr id="110726" name="Rectangle 13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0727" name="Rectangle 14"/>
              <p:cNvSpPr>
                <a:spLocks noChangeArrowheads="1"/>
              </p:cNvSpPr>
              <p:nvPr/>
            </p:nvSpPr>
            <p:spPr bwMode="auto">
              <a:xfrm>
                <a:off x="2488" y="97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110715" name="Rectangle 15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0716" name="Rectangle 16"/>
            <p:cNvSpPr>
              <a:spLocks noChangeArrowheads="1"/>
            </p:cNvSpPr>
            <p:nvPr/>
          </p:nvSpPr>
          <p:spPr bwMode="auto">
            <a:xfrm>
              <a:off x="3306" y="972"/>
              <a:ext cx="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110717" name="Rectangle 17"/>
            <p:cNvSpPr>
              <a:spLocks noChangeArrowheads="1"/>
            </p:cNvSpPr>
            <p:nvPr/>
          </p:nvSpPr>
          <p:spPr bwMode="auto">
            <a:xfrm>
              <a:off x="4613" y="7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718" name="Rectangle 18"/>
            <p:cNvSpPr>
              <a:spLocks noChangeArrowheads="1"/>
            </p:cNvSpPr>
            <p:nvPr/>
          </p:nvSpPr>
          <p:spPr bwMode="auto">
            <a:xfrm>
              <a:off x="2715" y="7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10719" name="Rectangle 19"/>
            <p:cNvSpPr>
              <a:spLocks noChangeArrowheads="1"/>
            </p:cNvSpPr>
            <p:nvPr/>
          </p:nvSpPr>
          <p:spPr bwMode="auto">
            <a:xfrm>
              <a:off x="2127" y="7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10720" name="Rectangle 20"/>
            <p:cNvSpPr>
              <a:spLocks noChangeArrowheads="1"/>
            </p:cNvSpPr>
            <p:nvPr/>
          </p:nvSpPr>
          <p:spPr bwMode="auto">
            <a:xfrm>
              <a:off x="1539" y="7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10721" name="Rectangle 21"/>
            <p:cNvSpPr>
              <a:spLocks noChangeArrowheads="1"/>
            </p:cNvSpPr>
            <p:nvPr/>
          </p:nvSpPr>
          <p:spPr bwMode="auto">
            <a:xfrm>
              <a:off x="1043" y="7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10722" name="Rectangle 22"/>
            <p:cNvSpPr>
              <a:spLocks noChangeArrowheads="1"/>
            </p:cNvSpPr>
            <p:nvPr/>
          </p:nvSpPr>
          <p:spPr bwMode="auto">
            <a:xfrm>
              <a:off x="1268" y="1178"/>
              <a:ext cx="4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6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0723" name="Rectangle 23"/>
            <p:cNvSpPr>
              <a:spLocks noChangeArrowheads="1"/>
            </p:cNvSpPr>
            <p:nvPr/>
          </p:nvSpPr>
          <p:spPr bwMode="auto">
            <a:xfrm>
              <a:off x="3573" y="1178"/>
              <a:ext cx="5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16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0724" name="Rectangle 24"/>
            <p:cNvSpPr>
              <a:spLocks noChangeArrowheads="1"/>
            </p:cNvSpPr>
            <p:nvPr/>
          </p:nvSpPr>
          <p:spPr bwMode="auto">
            <a:xfrm>
              <a:off x="2443" y="1178"/>
              <a:ext cx="4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5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0725" name="Rectangle 25"/>
            <p:cNvSpPr>
              <a:spLocks noChangeArrowheads="1"/>
            </p:cNvSpPr>
            <p:nvPr/>
          </p:nvSpPr>
          <p:spPr bwMode="auto">
            <a:xfrm>
              <a:off x="1856" y="1178"/>
              <a:ext cx="4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5 </a:t>
              </a:r>
              <a:r>
                <a:rPr lang="en-US" altLang="zh-CN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110597" name="Line 26"/>
          <p:cNvSpPr>
            <a:spLocks noChangeShapeType="1"/>
          </p:cNvSpPr>
          <p:nvPr/>
        </p:nvSpPr>
        <p:spPr bwMode="auto">
          <a:xfrm>
            <a:off x="4906963" y="3105150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8" name="Line 27"/>
          <p:cNvSpPr>
            <a:spLocks noChangeShapeType="1"/>
          </p:cNvSpPr>
          <p:nvPr/>
        </p:nvSpPr>
        <p:spPr bwMode="auto">
          <a:xfrm>
            <a:off x="4919663" y="3105150"/>
            <a:ext cx="446087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9" name="Line 28"/>
          <p:cNvSpPr>
            <a:spLocks noChangeShapeType="1"/>
          </p:cNvSpPr>
          <p:nvPr/>
        </p:nvSpPr>
        <p:spPr bwMode="auto">
          <a:xfrm>
            <a:off x="4919663" y="3394075"/>
            <a:ext cx="20320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Line 29"/>
          <p:cNvSpPr>
            <a:spLocks noChangeShapeType="1"/>
          </p:cNvSpPr>
          <p:nvPr/>
        </p:nvSpPr>
        <p:spPr bwMode="auto">
          <a:xfrm>
            <a:off x="5135563" y="3540125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1" name="Line 30"/>
          <p:cNvSpPr>
            <a:spLocks noChangeShapeType="1"/>
          </p:cNvSpPr>
          <p:nvPr/>
        </p:nvSpPr>
        <p:spPr bwMode="auto">
          <a:xfrm>
            <a:off x="5364163" y="3394075"/>
            <a:ext cx="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2" name="Line 31"/>
          <p:cNvSpPr>
            <a:spLocks noChangeShapeType="1"/>
          </p:cNvSpPr>
          <p:nvPr/>
        </p:nvSpPr>
        <p:spPr bwMode="auto">
          <a:xfrm flipV="1">
            <a:off x="4919663" y="3803650"/>
            <a:ext cx="20320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3" name="Line 32"/>
          <p:cNvSpPr>
            <a:spLocks noChangeShapeType="1"/>
          </p:cNvSpPr>
          <p:nvPr/>
        </p:nvSpPr>
        <p:spPr bwMode="auto">
          <a:xfrm>
            <a:off x="4906963" y="3973513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4" name="Line 33"/>
          <p:cNvSpPr>
            <a:spLocks noChangeShapeType="1"/>
          </p:cNvSpPr>
          <p:nvPr/>
        </p:nvSpPr>
        <p:spPr bwMode="auto">
          <a:xfrm flipV="1">
            <a:off x="4919663" y="3948113"/>
            <a:ext cx="4460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5" name="Line 34"/>
          <p:cNvSpPr>
            <a:spLocks noChangeShapeType="1"/>
          </p:cNvSpPr>
          <p:nvPr/>
        </p:nvSpPr>
        <p:spPr bwMode="auto">
          <a:xfrm>
            <a:off x="5135563" y="281622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6" name="Rectangle 35"/>
          <p:cNvSpPr>
            <a:spLocks noChangeArrowheads="1"/>
          </p:cNvSpPr>
          <p:nvPr/>
        </p:nvSpPr>
        <p:spPr bwMode="auto">
          <a:xfrm>
            <a:off x="4500563" y="2479675"/>
            <a:ext cx="1328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</a:p>
        </p:txBody>
      </p:sp>
      <p:sp>
        <p:nvSpPr>
          <p:cNvPr id="110607" name="Rectangle 36"/>
          <p:cNvSpPr>
            <a:spLocks noChangeArrowheads="1"/>
          </p:cNvSpPr>
          <p:nvPr/>
        </p:nvSpPr>
        <p:spPr bwMode="auto">
          <a:xfrm>
            <a:off x="950913" y="3787775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</p:txBody>
      </p:sp>
      <p:sp>
        <p:nvSpPr>
          <p:cNvPr id="110608" name="Rectangle 37"/>
          <p:cNvSpPr>
            <a:spLocks noChangeArrowheads="1"/>
          </p:cNvSpPr>
          <p:nvPr/>
        </p:nvSpPr>
        <p:spPr bwMode="auto">
          <a:xfrm>
            <a:off x="549275" y="3217863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busW</a:t>
            </a:r>
          </a:p>
        </p:txBody>
      </p:sp>
      <p:sp>
        <p:nvSpPr>
          <p:cNvPr id="110609" name="Rectangle 38"/>
          <p:cNvSpPr>
            <a:spLocks noChangeArrowheads="1"/>
          </p:cNvSpPr>
          <p:nvPr/>
        </p:nvSpPr>
        <p:spPr bwMode="auto">
          <a:xfrm>
            <a:off x="1633538" y="3105150"/>
            <a:ext cx="1431925" cy="1150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10610" name="Line 39"/>
          <p:cNvSpPr>
            <a:spLocks noChangeShapeType="1"/>
          </p:cNvSpPr>
          <p:nvPr/>
        </p:nvSpPr>
        <p:spPr bwMode="auto">
          <a:xfrm>
            <a:off x="1636713" y="4038600"/>
            <a:ext cx="169862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1" name="Line 40"/>
          <p:cNvSpPr>
            <a:spLocks noChangeShapeType="1"/>
          </p:cNvSpPr>
          <p:nvPr/>
        </p:nvSpPr>
        <p:spPr bwMode="auto">
          <a:xfrm flipH="1">
            <a:off x="1643063" y="4141788"/>
            <a:ext cx="150812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2" name="Oval 41"/>
          <p:cNvSpPr>
            <a:spLocks noChangeArrowheads="1"/>
          </p:cNvSpPr>
          <p:nvPr/>
        </p:nvSpPr>
        <p:spPr bwMode="auto">
          <a:xfrm>
            <a:off x="1481138" y="4064000"/>
            <a:ext cx="127000" cy="1190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10613" name="Rectangle 42"/>
          <p:cNvSpPr>
            <a:spLocks noChangeArrowheads="1"/>
          </p:cNvSpPr>
          <p:nvPr/>
        </p:nvSpPr>
        <p:spPr bwMode="auto">
          <a:xfrm>
            <a:off x="1042988" y="2547938"/>
            <a:ext cx="976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RegWr</a:t>
            </a:r>
          </a:p>
        </p:txBody>
      </p:sp>
      <p:sp>
        <p:nvSpPr>
          <p:cNvPr id="110614" name="Line 43"/>
          <p:cNvSpPr>
            <a:spLocks noChangeShapeType="1"/>
          </p:cNvSpPr>
          <p:nvPr/>
        </p:nvSpPr>
        <p:spPr bwMode="auto">
          <a:xfrm flipH="1">
            <a:off x="627063" y="359886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5" name="Line 44"/>
          <p:cNvSpPr>
            <a:spLocks noChangeShapeType="1"/>
          </p:cNvSpPr>
          <p:nvPr/>
        </p:nvSpPr>
        <p:spPr bwMode="auto">
          <a:xfrm flipH="1">
            <a:off x="1166813" y="353377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6" name="Rectangle 45"/>
          <p:cNvSpPr>
            <a:spLocks noChangeArrowheads="1"/>
          </p:cNvSpPr>
          <p:nvPr/>
        </p:nvSpPr>
        <p:spPr bwMode="auto">
          <a:xfrm>
            <a:off x="1160463" y="35433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10617" name="Line 46"/>
          <p:cNvSpPr>
            <a:spLocks noChangeShapeType="1"/>
          </p:cNvSpPr>
          <p:nvPr/>
        </p:nvSpPr>
        <p:spPr bwMode="auto">
          <a:xfrm>
            <a:off x="3090863" y="3236913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8" name="Line 47"/>
          <p:cNvSpPr>
            <a:spLocks noChangeShapeType="1"/>
          </p:cNvSpPr>
          <p:nvPr/>
        </p:nvSpPr>
        <p:spPr bwMode="auto">
          <a:xfrm flipH="1">
            <a:off x="4062413" y="317182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9" name="Rectangle 48"/>
          <p:cNvSpPr>
            <a:spLocks noChangeArrowheads="1"/>
          </p:cNvSpPr>
          <p:nvPr/>
        </p:nvSpPr>
        <p:spPr bwMode="auto">
          <a:xfrm>
            <a:off x="4041775" y="31718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10620" name="Rectangle 49"/>
          <p:cNvSpPr>
            <a:spLocks noChangeArrowheads="1"/>
          </p:cNvSpPr>
          <p:nvPr/>
        </p:nvSpPr>
        <p:spPr bwMode="auto">
          <a:xfrm>
            <a:off x="3140075" y="2862263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busA</a:t>
            </a:r>
          </a:p>
        </p:txBody>
      </p:sp>
      <p:sp>
        <p:nvSpPr>
          <p:cNvPr id="110621" name="Line 50"/>
          <p:cNvSpPr>
            <a:spLocks noChangeShapeType="1"/>
          </p:cNvSpPr>
          <p:nvPr/>
        </p:nvSpPr>
        <p:spPr bwMode="auto">
          <a:xfrm flipV="1">
            <a:off x="1782763" y="2862263"/>
            <a:ext cx="0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2" name="Line 51"/>
          <p:cNvSpPr>
            <a:spLocks noChangeShapeType="1"/>
          </p:cNvSpPr>
          <p:nvPr/>
        </p:nvSpPr>
        <p:spPr bwMode="auto">
          <a:xfrm>
            <a:off x="3090863" y="410527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3" name="Line 52"/>
          <p:cNvSpPr>
            <a:spLocks noChangeShapeType="1"/>
          </p:cNvSpPr>
          <p:nvPr/>
        </p:nvSpPr>
        <p:spPr bwMode="auto">
          <a:xfrm flipH="1">
            <a:off x="3605213" y="404018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4" name="Rectangle 53"/>
          <p:cNvSpPr>
            <a:spLocks noChangeArrowheads="1"/>
          </p:cNvSpPr>
          <p:nvPr/>
        </p:nvSpPr>
        <p:spPr bwMode="auto">
          <a:xfrm>
            <a:off x="3597275" y="40941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10625" name="Rectangle 54"/>
          <p:cNvSpPr>
            <a:spLocks noChangeArrowheads="1"/>
          </p:cNvSpPr>
          <p:nvPr/>
        </p:nvSpPr>
        <p:spPr bwMode="auto">
          <a:xfrm>
            <a:off x="3154363" y="3725863"/>
            <a:ext cx="682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busB</a:t>
            </a:r>
          </a:p>
        </p:txBody>
      </p:sp>
      <p:sp>
        <p:nvSpPr>
          <p:cNvPr id="110626" name="Line 55"/>
          <p:cNvSpPr>
            <a:spLocks noChangeShapeType="1"/>
          </p:cNvSpPr>
          <p:nvPr/>
        </p:nvSpPr>
        <p:spPr bwMode="auto">
          <a:xfrm flipH="1">
            <a:off x="1008063" y="41052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7" name="Line 56"/>
          <p:cNvSpPr>
            <a:spLocks noChangeShapeType="1"/>
          </p:cNvSpPr>
          <p:nvPr/>
        </p:nvSpPr>
        <p:spPr bwMode="auto">
          <a:xfrm>
            <a:off x="2087563" y="2454275"/>
            <a:ext cx="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8" name="Line 57"/>
          <p:cNvSpPr>
            <a:spLocks noChangeShapeType="1"/>
          </p:cNvSpPr>
          <p:nvPr/>
        </p:nvSpPr>
        <p:spPr bwMode="auto">
          <a:xfrm flipV="1">
            <a:off x="2017713" y="2797175"/>
            <a:ext cx="139700" cy="157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29" name="Rectangle 58"/>
          <p:cNvSpPr>
            <a:spLocks noChangeArrowheads="1"/>
          </p:cNvSpPr>
          <p:nvPr/>
        </p:nvSpPr>
        <p:spPr bwMode="auto">
          <a:xfrm>
            <a:off x="1844675" y="2655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110630" name="Line 59"/>
          <p:cNvSpPr>
            <a:spLocks noChangeShapeType="1"/>
          </p:cNvSpPr>
          <p:nvPr/>
        </p:nvSpPr>
        <p:spPr bwMode="auto">
          <a:xfrm>
            <a:off x="2520950" y="2671763"/>
            <a:ext cx="0" cy="40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1" name="Line 60"/>
          <p:cNvSpPr>
            <a:spLocks noChangeShapeType="1"/>
          </p:cNvSpPr>
          <p:nvPr/>
        </p:nvSpPr>
        <p:spPr bwMode="auto">
          <a:xfrm flipV="1">
            <a:off x="2444750" y="2797175"/>
            <a:ext cx="139700" cy="157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2" name="Rectangle 61"/>
          <p:cNvSpPr>
            <a:spLocks noChangeArrowheads="1"/>
          </p:cNvSpPr>
          <p:nvPr/>
        </p:nvSpPr>
        <p:spPr bwMode="auto">
          <a:xfrm>
            <a:off x="2282825" y="2655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110633" name="Line 62"/>
          <p:cNvSpPr>
            <a:spLocks noChangeShapeType="1"/>
          </p:cNvSpPr>
          <p:nvPr/>
        </p:nvSpPr>
        <p:spPr bwMode="auto">
          <a:xfrm>
            <a:off x="2925763" y="2671763"/>
            <a:ext cx="0" cy="40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4" name="Line 63"/>
          <p:cNvSpPr>
            <a:spLocks noChangeShapeType="1"/>
          </p:cNvSpPr>
          <p:nvPr/>
        </p:nvSpPr>
        <p:spPr bwMode="auto">
          <a:xfrm flipV="1">
            <a:off x="2855913" y="2797175"/>
            <a:ext cx="139700" cy="157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35" name="Rectangle 64"/>
          <p:cNvSpPr>
            <a:spLocks noChangeArrowheads="1"/>
          </p:cNvSpPr>
          <p:nvPr/>
        </p:nvSpPr>
        <p:spPr bwMode="auto">
          <a:xfrm>
            <a:off x="2682875" y="2655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</p:txBody>
      </p:sp>
      <p:sp>
        <p:nvSpPr>
          <p:cNvPr id="110636" name="Rectangle 65"/>
          <p:cNvSpPr>
            <a:spLocks noChangeArrowheads="1"/>
          </p:cNvSpPr>
          <p:nvPr/>
        </p:nvSpPr>
        <p:spPr bwMode="auto">
          <a:xfrm>
            <a:off x="1844675" y="3090863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Rw</a:t>
            </a:r>
          </a:p>
        </p:txBody>
      </p:sp>
      <p:sp>
        <p:nvSpPr>
          <p:cNvPr id="110637" name="Rectangle 66"/>
          <p:cNvSpPr>
            <a:spLocks noChangeArrowheads="1"/>
          </p:cNvSpPr>
          <p:nvPr/>
        </p:nvSpPr>
        <p:spPr bwMode="auto">
          <a:xfrm>
            <a:off x="2301875" y="30908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Ra</a:t>
            </a:r>
          </a:p>
        </p:txBody>
      </p:sp>
      <p:sp>
        <p:nvSpPr>
          <p:cNvPr id="110638" name="Rectangle 67"/>
          <p:cNvSpPr>
            <a:spLocks noChangeArrowheads="1"/>
          </p:cNvSpPr>
          <p:nvPr/>
        </p:nvSpPr>
        <p:spPr bwMode="auto">
          <a:xfrm>
            <a:off x="2682875" y="3090863"/>
            <a:ext cx="477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Rb</a:t>
            </a:r>
          </a:p>
        </p:txBody>
      </p:sp>
      <p:sp>
        <p:nvSpPr>
          <p:cNvPr id="110639" name="Rectangle 68"/>
          <p:cNvSpPr>
            <a:spLocks noChangeArrowheads="1"/>
          </p:cNvSpPr>
          <p:nvPr/>
        </p:nvSpPr>
        <p:spPr bwMode="auto">
          <a:xfrm>
            <a:off x="1844675" y="3379788"/>
            <a:ext cx="1093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 32-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bit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Registers</a:t>
            </a:r>
          </a:p>
        </p:txBody>
      </p:sp>
      <p:sp>
        <p:nvSpPr>
          <p:cNvPr id="110640" name="Rectangle 69"/>
          <p:cNvSpPr>
            <a:spLocks noChangeArrowheads="1"/>
          </p:cNvSpPr>
          <p:nvPr/>
        </p:nvSpPr>
        <p:spPr bwMode="auto">
          <a:xfrm>
            <a:off x="2465388" y="2416175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Rs</a:t>
            </a:r>
          </a:p>
        </p:txBody>
      </p:sp>
      <p:sp>
        <p:nvSpPr>
          <p:cNvPr id="110641" name="Rectangle 70"/>
          <p:cNvSpPr>
            <a:spLocks noChangeArrowheads="1"/>
          </p:cNvSpPr>
          <p:nvPr/>
        </p:nvSpPr>
        <p:spPr bwMode="auto">
          <a:xfrm>
            <a:off x="1997075" y="16129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Rt</a:t>
            </a:r>
          </a:p>
        </p:txBody>
      </p:sp>
      <p:sp>
        <p:nvSpPr>
          <p:cNvPr id="110642" name="Line 71"/>
          <p:cNvSpPr>
            <a:spLocks noChangeShapeType="1"/>
          </p:cNvSpPr>
          <p:nvPr/>
        </p:nvSpPr>
        <p:spPr bwMode="auto">
          <a:xfrm>
            <a:off x="4068763" y="3829050"/>
            <a:ext cx="0" cy="1101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3" name="Line 72"/>
          <p:cNvSpPr>
            <a:spLocks noChangeShapeType="1"/>
          </p:cNvSpPr>
          <p:nvPr/>
        </p:nvSpPr>
        <p:spPr bwMode="auto">
          <a:xfrm>
            <a:off x="4081463" y="3829050"/>
            <a:ext cx="279400" cy="11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4" name="Line 73"/>
          <p:cNvSpPr>
            <a:spLocks noChangeShapeType="1"/>
          </p:cNvSpPr>
          <p:nvPr/>
        </p:nvSpPr>
        <p:spPr bwMode="auto">
          <a:xfrm flipV="1">
            <a:off x="4081463" y="4743450"/>
            <a:ext cx="27940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5" name="Line 74"/>
          <p:cNvSpPr>
            <a:spLocks noChangeShapeType="1"/>
          </p:cNvSpPr>
          <p:nvPr/>
        </p:nvSpPr>
        <p:spPr bwMode="auto">
          <a:xfrm>
            <a:off x="4373563" y="3957638"/>
            <a:ext cx="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646" name="Group 75"/>
          <p:cNvGrpSpPr>
            <a:grpSpLocks/>
          </p:cNvGrpSpPr>
          <p:nvPr/>
        </p:nvGrpSpPr>
        <p:grpSpPr bwMode="auto">
          <a:xfrm>
            <a:off x="1350963" y="2189163"/>
            <a:ext cx="1168400" cy="288925"/>
            <a:chOff x="928" y="1788"/>
            <a:chExt cx="736" cy="182"/>
          </a:xfrm>
        </p:grpSpPr>
        <p:sp>
          <p:nvSpPr>
            <p:cNvPr id="110707" name="Line 76"/>
            <p:cNvSpPr>
              <a:spLocks noChangeShapeType="1"/>
            </p:cNvSpPr>
            <p:nvPr/>
          </p:nvSpPr>
          <p:spPr bwMode="auto">
            <a:xfrm flipH="1">
              <a:off x="928" y="1788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8" name="Line 77"/>
            <p:cNvSpPr>
              <a:spLocks noChangeShapeType="1"/>
            </p:cNvSpPr>
            <p:nvPr/>
          </p:nvSpPr>
          <p:spPr bwMode="auto">
            <a:xfrm flipH="1">
              <a:off x="1552" y="1796"/>
              <a:ext cx="1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9" name="Line 78"/>
            <p:cNvSpPr>
              <a:spLocks noChangeShapeType="1"/>
            </p:cNvSpPr>
            <p:nvPr/>
          </p:nvSpPr>
          <p:spPr bwMode="auto">
            <a:xfrm>
              <a:off x="944" y="1796"/>
              <a:ext cx="8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0" name="Line 79"/>
            <p:cNvSpPr>
              <a:spLocks noChangeShapeType="1"/>
            </p:cNvSpPr>
            <p:nvPr/>
          </p:nvSpPr>
          <p:spPr bwMode="auto">
            <a:xfrm flipH="1">
              <a:off x="1024" y="1970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47" name="Rectangle 80"/>
          <p:cNvSpPr>
            <a:spLocks noChangeArrowheads="1"/>
          </p:cNvSpPr>
          <p:nvPr/>
        </p:nvSpPr>
        <p:spPr bwMode="auto">
          <a:xfrm>
            <a:off x="2851150" y="24241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Rt</a:t>
            </a:r>
          </a:p>
        </p:txBody>
      </p:sp>
      <p:sp>
        <p:nvSpPr>
          <p:cNvPr id="110648" name="Line 81"/>
          <p:cNvSpPr>
            <a:spLocks noChangeShapeType="1"/>
          </p:cNvSpPr>
          <p:nvPr/>
        </p:nvSpPr>
        <p:spPr bwMode="auto">
          <a:xfrm flipH="1">
            <a:off x="2239963" y="1947863"/>
            <a:ext cx="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49" name="Line 82"/>
          <p:cNvSpPr>
            <a:spLocks noChangeShapeType="1"/>
          </p:cNvSpPr>
          <p:nvPr/>
        </p:nvSpPr>
        <p:spPr bwMode="auto">
          <a:xfrm>
            <a:off x="1630363" y="1947863"/>
            <a:ext cx="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0" name="Rectangle 83"/>
          <p:cNvSpPr>
            <a:spLocks noChangeArrowheads="1"/>
          </p:cNvSpPr>
          <p:nvPr/>
        </p:nvSpPr>
        <p:spPr bwMode="auto">
          <a:xfrm>
            <a:off x="1365250" y="1638300"/>
            <a:ext cx="47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Rd</a:t>
            </a:r>
          </a:p>
        </p:txBody>
      </p:sp>
      <p:sp>
        <p:nvSpPr>
          <p:cNvPr id="110651" name="Line 84"/>
          <p:cNvSpPr>
            <a:spLocks noChangeShapeType="1"/>
          </p:cNvSpPr>
          <p:nvPr/>
        </p:nvSpPr>
        <p:spPr bwMode="auto">
          <a:xfrm flipH="1">
            <a:off x="515938" y="2370138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2" name="Rectangle 85"/>
          <p:cNvSpPr>
            <a:spLocks noChangeArrowheads="1"/>
          </p:cNvSpPr>
          <p:nvPr/>
        </p:nvSpPr>
        <p:spPr bwMode="auto">
          <a:xfrm>
            <a:off x="422275" y="2009775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</a:t>
            </a:r>
          </a:p>
        </p:txBody>
      </p:sp>
      <p:sp>
        <p:nvSpPr>
          <p:cNvPr id="110653" name="Rectangle 86"/>
          <p:cNvSpPr>
            <a:spLocks noChangeArrowheads="1"/>
          </p:cNvSpPr>
          <p:nvPr/>
        </p:nvSpPr>
        <p:spPr bwMode="auto">
          <a:xfrm>
            <a:off x="3014663" y="4421188"/>
            <a:ext cx="355600" cy="9953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10654" name="Rectangle 87"/>
          <p:cNvSpPr>
            <a:spLocks noChangeArrowheads="1"/>
          </p:cNvSpPr>
          <p:nvPr/>
        </p:nvSpPr>
        <p:spPr bwMode="auto">
          <a:xfrm rot="5400000">
            <a:off x="2612232" y="4744243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Extender</a:t>
            </a:r>
          </a:p>
        </p:txBody>
      </p:sp>
      <p:sp>
        <p:nvSpPr>
          <p:cNvPr id="110655" name="Rectangle 88"/>
          <p:cNvSpPr>
            <a:spLocks noChangeArrowheads="1"/>
          </p:cNvSpPr>
          <p:nvPr/>
        </p:nvSpPr>
        <p:spPr bwMode="auto">
          <a:xfrm rot="5400000">
            <a:off x="3875881" y="4215607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Mux</a:t>
            </a:r>
          </a:p>
        </p:txBody>
      </p:sp>
      <p:sp>
        <p:nvSpPr>
          <p:cNvPr id="110656" name="Rectangle 89"/>
          <p:cNvSpPr>
            <a:spLocks noChangeArrowheads="1"/>
          </p:cNvSpPr>
          <p:nvPr/>
        </p:nvSpPr>
        <p:spPr bwMode="auto">
          <a:xfrm>
            <a:off x="1654175" y="216217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Mux</a:t>
            </a:r>
          </a:p>
        </p:txBody>
      </p:sp>
      <p:sp>
        <p:nvSpPr>
          <p:cNvPr id="110657" name="Line 90"/>
          <p:cNvSpPr>
            <a:spLocks noChangeShapeType="1"/>
          </p:cNvSpPr>
          <p:nvPr/>
        </p:nvSpPr>
        <p:spPr bwMode="auto">
          <a:xfrm>
            <a:off x="3395663" y="475615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58" name="Rectangle 91"/>
          <p:cNvSpPr>
            <a:spLocks noChangeArrowheads="1"/>
          </p:cNvSpPr>
          <p:nvPr/>
        </p:nvSpPr>
        <p:spPr bwMode="auto">
          <a:xfrm>
            <a:off x="3630613" y="46990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10659" name="Line 92"/>
          <p:cNvSpPr>
            <a:spLocks noChangeShapeType="1"/>
          </p:cNvSpPr>
          <p:nvPr/>
        </p:nvSpPr>
        <p:spPr bwMode="auto">
          <a:xfrm flipH="1">
            <a:off x="3681413" y="4691063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0" name="Line 93"/>
          <p:cNvSpPr>
            <a:spLocks noChangeShapeType="1"/>
          </p:cNvSpPr>
          <p:nvPr/>
        </p:nvSpPr>
        <p:spPr bwMode="auto">
          <a:xfrm>
            <a:off x="2024063" y="49736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1" name="Line 94"/>
          <p:cNvSpPr>
            <a:spLocks noChangeShapeType="1"/>
          </p:cNvSpPr>
          <p:nvPr/>
        </p:nvSpPr>
        <p:spPr bwMode="auto">
          <a:xfrm flipH="1">
            <a:off x="2462213" y="4906963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2" name="Rectangle 95"/>
          <p:cNvSpPr>
            <a:spLocks noChangeArrowheads="1"/>
          </p:cNvSpPr>
          <p:nvPr/>
        </p:nvSpPr>
        <p:spPr bwMode="auto">
          <a:xfrm>
            <a:off x="2419350" y="49260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</a:p>
        </p:txBody>
      </p:sp>
      <p:sp>
        <p:nvSpPr>
          <p:cNvPr id="110663" name="Rectangle 96"/>
          <p:cNvSpPr>
            <a:spLocks noChangeArrowheads="1"/>
          </p:cNvSpPr>
          <p:nvPr/>
        </p:nvSpPr>
        <p:spPr bwMode="auto">
          <a:xfrm>
            <a:off x="1077913" y="4745038"/>
            <a:ext cx="862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imm16</a:t>
            </a:r>
          </a:p>
        </p:txBody>
      </p:sp>
      <p:sp>
        <p:nvSpPr>
          <p:cNvPr id="110664" name="Line 97"/>
          <p:cNvSpPr>
            <a:spLocks noChangeShapeType="1"/>
          </p:cNvSpPr>
          <p:nvPr/>
        </p:nvSpPr>
        <p:spPr bwMode="auto">
          <a:xfrm>
            <a:off x="4221163" y="4835525"/>
            <a:ext cx="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5" name="Rectangle 98"/>
          <p:cNvSpPr>
            <a:spLocks noChangeArrowheads="1"/>
          </p:cNvSpPr>
          <p:nvPr/>
        </p:nvSpPr>
        <p:spPr bwMode="auto">
          <a:xfrm>
            <a:off x="3833813" y="5203825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ALUSrc</a:t>
            </a:r>
          </a:p>
        </p:txBody>
      </p:sp>
      <p:sp>
        <p:nvSpPr>
          <p:cNvPr id="110666" name="Line 99"/>
          <p:cNvSpPr>
            <a:spLocks noChangeShapeType="1"/>
          </p:cNvSpPr>
          <p:nvPr/>
        </p:nvSpPr>
        <p:spPr bwMode="auto">
          <a:xfrm>
            <a:off x="4386263" y="410527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7" name="Line 100"/>
          <p:cNvSpPr>
            <a:spLocks noChangeShapeType="1"/>
          </p:cNvSpPr>
          <p:nvPr/>
        </p:nvSpPr>
        <p:spPr bwMode="auto">
          <a:xfrm>
            <a:off x="3192463" y="5408613"/>
            <a:ext cx="0" cy="258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68" name="Rectangle 101"/>
          <p:cNvSpPr>
            <a:spLocks noChangeArrowheads="1"/>
          </p:cNvSpPr>
          <p:nvPr/>
        </p:nvSpPr>
        <p:spPr bwMode="auto">
          <a:xfrm>
            <a:off x="2336800" y="5370513"/>
            <a:ext cx="909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ExtOp</a:t>
            </a:r>
          </a:p>
        </p:txBody>
      </p:sp>
      <p:sp>
        <p:nvSpPr>
          <p:cNvPr id="110669" name="Rectangle 102"/>
          <p:cNvSpPr>
            <a:spLocks noChangeArrowheads="1"/>
          </p:cNvSpPr>
          <p:nvPr/>
        </p:nvSpPr>
        <p:spPr bwMode="auto">
          <a:xfrm rot="5400000">
            <a:off x="4908550" y="3505200"/>
            <a:ext cx="671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ALU</a:t>
            </a:r>
          </a:p>
        </p:txBody>
      </p:sp>
      <p:grpSp>
        <p:nvGrpSpPr>
          <p:cNvPr id="110670" name="Group 103"/>
          <p:cNvGrpSpPr>
            <a:grpSpLocks/>
          </p:cNvGrpSpPr>
          <p:nvPr/>
        </p:nvGrpSpPr>
        <p:grpSpPr bwMode="auto">
          <a:xfrm>
            <a:off x="5397500" y="1544638"/>
            <a:ext cx="3206750" cy="2811462"/>
            <a:chOff x="3320" y="1382"/>
            <a:chExt cx="2090" cy="2028"/>
          </a:xfrm>
        </p:grpSpPr>
        <p:sp>
          <p:nvSpPr>
            <p:cNvPr id="110681" name="Rectangle 104"/>
            <p:cNvSpPr>
              <a:spLocks noChangeArrowheads="1"/>
            </p:cNvSpPr>
            <p:nvPr/>
          </p:nvSpPr>
          <p:spPr bwMode="auto">
            <a:xfrm>
              <a:off x="4328" y="1640"/>
              <a:ext cx="543" cy="1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0682" name="Line 105"/>
            <p:cNvSpPr>
              <a:spLocks noChangeShapeType="1"/>
            </p:cNvSpPr>
            <p:nvPr/>
          </p:nvSpPr>
          <p:spPr bwMode="auto">
            <a:xfrm flipV="1">
              <a:off x="4791" y="1667"/>
              <a:ext cx="80" cy="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3" name="Line 106"/>
            <p:cNvSpPr>
              <a:spLocks noChangeShapeType="1"/>
            </p:cNvSpPr>
            <p:nvPr/>
          </p:nvSpPr>
          <p:spPr bwMode="auto">
            <a:xfrm>
              <a:off x="4791" y="1731"/>
              <a:ext cx="80" cy="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4" name="Oval 107"/>
            <p:cNvSpPr>
              <a:spLocks noChangeArrowheads="1"/>
            </p:cNvSpPr>
            <p:nvPr/>
          </p:nvSpPr>
          <p:spPr bwMode="auto">
            <a:xfrm>
              <a:off x="4887" y="1683"/>
              <a:ext cx="80" cy="8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0685" name="Line 108"/>
            <p:cNvSpPr>
              <a:spLocks noChangeShapeType="1"/>
            </p:cNvSpPr>
            <p:nvPr/>
          </p:nvSpPr>
          <p:spPr bwMode="auto">
            <a:xfrm>
              <a:off x="4983" y="1723"/>
              <a:ext cx="17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6" name="Rectangle 109"/>
            <p:cNvSpPr>
              <a:spLocks noChangeArrowheads="1"/>
            </p:cNvSpPr>
            <p:nvPr/>
          </p:nvSpPr>
          <p:spPr bwMode="auto">
            <a:xfrm flipH="1">
              <a:off x="4456" y="1609"/>
              <a:ext cx="32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PC</a:t>
              </a:r>
            </a:p>
          </p:txBody>
        </p:sp>
        <p:sp>
          <p:nvSpPr>
            <p:cNvPr id="110687" name="Rectangle 110"/>
            <p:cNvSpPr>
              <a:spLocks noChangeArrowheads="1"/>
            </p:cNvSpPr>
            <p:nvPr/>
          </p:nvSpPr>
          <p:spPr bwMode="auto">
            <a:xfrm flipH="1">
              <a:off x="4951" y="1479"/>
              <a:ext cx="35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Clk</a:t>
              </a:r>
            </a:p>
          </p:txBody>
        </p:sp>
        <p:sp>
          <p:nvSpPr>
            <p:cNvPr id="110688" name="Rectangle 111"/>
            <p:cNvSpPr>
              <a:spLocks noChangeArrowheads="1"/>
            </p:cNvSpPr>
            <p:nvPr/>
          </p:nvSpPr>
          <p:spPr bwMode="auto">
            <a:xfrm>
              <a:off x="3939" y="2072"/>
              <a:ext cx="920" cy="36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0689" name="Rectangle 112"/>
            <p:cNvSpPr>
              <a:spLocks noChangeArrowheads="1"/>
            </p:cNvSpPr>
            <p:nvPr/>
          </p:nvSpPr>
          <p:spPr bwMode="auto">
            <a:xfrm flipH="1">
              <a:off x="3908" y="2044"/>
              <a:ext cx="97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Next Address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Logic</a:t>
              </a:r>
            </a:p>
          </p:txBody>
        </p:sp>
        <p:sp>
          <p:nvSpPr>
            <p:cNvPr id="110690" name="Line 113"/>
            <p:cNvSpPr>
              <a:spLocks noChangeShapeType="1"/>
            </p:cNvSpPr>
            <p:nvPr/>
          </p:nvSpPr>
          <p:spPr bwMode="auto">
            <a:xfrm>
              <a:off x="4608" y="1400"/>
              <a:ext cx="0" cy="2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1" name="Line 114"/>
            <p:cNvSpPr>
              <a:spLocks noChangeShapeType="1"/>
            </p:cNvSpPr>
            <p:nvPr/>
          </p:nvSpPr>
          <p:spPr bwMode="auto">
            <a:xfrm flipH="1">
              <a:off x="4600" y="1392"/>
              <a:ext cx="6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2" name="Line 115"/>
            <p:cNvSpPr>
              <a:spLocks noChangeShapeType="1"/>
            </p:cNvSpPr>
            <p:nvPr/>
          </p:nvSpPr>
          <p:spPr bwMode="auto">
            <a:xfrm>
              <a:off x="5292" y="1382"/>
              <a:ext cx="0" cy="115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0693" name="Group 116"/>
            <p:cNvGrpSpPr>
              <a:grpSpLocks/>
            </p:cNvGrpSpPr>
            <p:nvPr/>
          </p:nvGrpSpPr>
          <p:grpSpPr bwMode="auto">
            <a:xfrm>
              <a:off x="3463" y="2204"/>
              <a:ext cx="464" cy="84"/>
              <a:chOff x="3463" y="2204"/>
              <a:chExt cx="464" cy="84"/>
            </a:xfrm>
          </p:grpSpPr>
          <p:sp>
            <p:nvSpPr>
              <p:cNvPr id="110705" name="Line 117"/>
              <p:cNvSpPr>
                <a:spLocks noChangeShapeType="1"/>
              </p:cNvSpPr>
              <p:nvPr/>
            </p:nvSpPr>
            <p:spPr bwMode="auto">
              <a:xfrm>
                <a:off x="3463" y="2256"/>
                <a:ext cx="464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06" name="Line 118"/>
              <p:cNvSpPr>
                <a:spLocks noChangeShapeType="1"/>
              </p:cNvSpPr>
              <p:nvPr/>
            </p:nvSpPr>
            <p:spPr bwMode="auto">
              <a:xfrm flipH="1">
                <a:off x="3740" y="2204"/>
                <a:ext cx="56" cy="8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94" name="Rectangle 119"/>
            <p:cNvSpPr>
              <a:spLocks noChangeArrowheads="1"/>
            </p:cNvSpPr>
            <p:nvPr/>
          </p:nvSpPr>
          <p:spPr bwMode="auto">
            <a:xfrm>
              <a:off x="3695" y="2213"/>
              <a:ext cx="27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110695" name="Rectangle 120"/>
            <p:cNvSpPr>
              <a:spLocks noChangeArrowheads="1"/>
            </p:cNvSpPr>
            <p:nvPr/>
          </p:nvSpPr>
          <p:spPr bwMode="auto">
            <a:xfrm>
              <a:off x="3345" y="2009"/>
              <a:ext cx="56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imm16</a:t>
              </a:r>
            </a:p>
          </p:txBody>
        </p:sp>
        <p:sp>
          <p:nvSpPr>
            <p:cNvPr id="110696" name="Line 121"/>
            <p:cNvSpPr>
              <a:spLocks noChangeShapeType="1"/>
            </p:cNvSpPr>
            <p:nvPr/>
          </p:nvSpPr>
          <p:spPr bwMode="auto">
            <a:xfrm>
              <a:off x="4176" y="1736"/>
              <a:ext cx="0" cy="3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7" name="Rectangle 122"/>
            <p:cNvSpPr>
              <a:spLocks noChangeArrowheads="1"/>
            </p:cNvSpPr>
            <p:nvPr/>
          </p:nvSpPr>
          <p:spPr bwMode="auto">
            <a:xfrm>
              <a:off x="3735" y="1511"/>
              <a:ext cx="64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Branch</a:t>
              </a:r>
            </a:p>
          </p:txBody>
        </p:sp>
        <p:sp>
          <p:nvSpPr>
            <p:cNvPr id="110698" name="Line 123"/>
            <p:cNvSpPr>
              <a:spLocks noChangeShapeType="1"/>
            </p:cNvSpPr>
            <p:nvPr/>
          </p:nvSpPr>
          <p:spPr bwMode="auto">
            <a:xfrm>
              <a:off x="4608" y="1832"/>
              <a:ext cx="0" cy="2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9" name="Line 124"/>
            <p:cNvSpPr>
              <a:spLocks noChangeShapeType="1"/>
            </p:cNvSpPr>
            <p:nvPr/>
          </p:nvSpPr>
          <p:spPr bwMode="auto">
            <a:xfrm>
              <a:off x="4656" y="2456"/>
              <a:ext cx="0" cy="4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0" name="Line 125"/>
            <p:cNvSpPr>
              <a:spLocks noChangeShapeType="1"/>
            </p:cNvSpPr>
            <p:nvPr/>
          </p:nvSpPr>
          <p:spPr bwMode="auto">
            <a:xfrm>
              <a:off x="4655" y="2544"/>
              <a:ext cx="6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1" name="Rectangle 126"/>
            <p:cNvSpPr>
              <a:spLocks noChangeArrowheads="1"/>
            </p:cNvSpPr>
            <p:nvPr/>
          </p:nvSpPr>
          <p:spPr bwMode="auto">
            <a:xfrm>
              <a:off x="4272" y="2901"/>
              <a:ext cx="1138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To Instruction</a:t>
              </a: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Memory</a:t>
              </a:r>
            </a:p>
          </p:txBody>
        </p:sp>
        <p:sp>
          <p:nvSpPr>
            <p:cNvPr id="110702" name="Line 127"/>
            <p:cNvSpPr>
              <a:spLocks noChangeShapeType="1"/>
            </p:cNvSpPr>
            <p:nvPr/>
          </p:nvSpPr>
          <p:spPr bwMode="auto">
            <a:xfrm>
              <a:off x="3320" y="2976"/>
              <a:ext cx="84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3" name="Line 128"/>
            <p:cNvSpPr>
              <a:spLocks noChangeShapeType="1"/>
            </p:cNvSpPr>
            <p:nvPr/>
          </p:nvSpPr>
          <p:spPr bwMode="auto">
            <a:xfrm flipV="1">
              <a:off x="4176" y="2440"/>
              <a:ext cx="0" cy="5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4" name="Rectangle 129"/>
            <p:cNvSpPr>
              <a:spLocks noChangeArrowheads="1"/>
            </p:cNvSpPr>
            <p:nvPr/>
          </p:nvSpPr>
          <p:spPr bwMode="auto">
            <a:xfrm>
              <a:off x="3379" y="2653"/>
              <a:ext cx="64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Zero</a:t>
              </a:r>
            </a:p>
          </p:txBody>
        </p:sp>
      </p:grpSp>
      <p:grpSp>
        <p:nvGrpSpPr>
          <p:cNvPr id="9" name="Group 130"/>
          <p:cNvGrpSpPr>
            <a:grpSpLocks/>
          </p:cNvGrpSpPr>
          <p:nvPr/>
        </p:nvGrpSpPr>
        <p:grpSpPr bwMode="auto">
          <a:xfrm>
            <a:off x="4641850" y="3141663"/>
            <a:ext cx="4538663" cy="1676400"/>
            <a:chOff x="3174" y="2384"/>
            <a:chExt cx="2416" cy="1058"/>
          </a:xfrm>
        </p:grpSpPr>
        <p:sp>
          <p:nvSpPr>
            <p:cNvPr id="110679" name="Text Box 131"/>
            <p:cNvSpPr txBox="1">
              <a:spLocks noChangeArrowheads="1"/>
            </p:cNvSpPr>
            <p:nvPr/>
          </p:nvSpPr>
          <p:spPr bwMode="auto">
            <a:xfrm>
              <a:off x="3174" y="3151"/>
              <a:ext cx="24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问题：下条地址逻辑如何设计？</a:t>
              </a:r>
            </a:p>
          </p:txBody>
        </p:sp>
        <p:sp>
          <p:nvSpPr>
            <p:cNvPr id="110680" name="Line 132"/>
            <p:cNvSpPr>
              <a:spLocks noChangeShapeType="1"/>
            </p:cNvSpPr>
            <p:nvPr/>
          </p:nvSpPr>
          <p:spPr bwMode="auto">
            <a:xfrm flipV="1">
              <a:off x="4240" y="2384"/>
              <a:ext cx="213" cy="75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72" name="Text Box 134"/>
          <p:cNvSpPr txBox="1">
            <a:spLocks noChangeArrowheads="1"/>
          </p:cNvSpPr>
          <p:nvPr/>
        </p:nvSpPr>
        <p:spPr bwMode="auto">
          <a:xfrm>
            <a:off x="422275" y="5805488"/>
            <a:ext cx="8285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RegDst=x, RegWr=0, ALUctr=sub, ExtOp=x, ALUSrc=0, MemWr=0, MemtoReg=x, Branch=1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10673" name="Group 135"/>
          <p:cNvGrpSpPr>
            <a:grpSpLocks/>
          </p:cNvGrpSpPr>
          <p:nvPr/>
        </p:nvGrpSpPr>
        <p:grpSpPr bwMode="auto">
          <a:xfrm>
            <a:off x="1500188" y="2117725"/>
            <a:ext cx="804862" cy="368300"/>
            <a:chOff x="1625" y="1752"/>
            <a:chExt cx="507" cy="232"/>
          </a:xfrm>
        </p:grpSpPr>
        <p:sp>
          <p:nvSpPr>
            <p:cNvPr id="110677" name="Text Box 136"/>
            <p:cNvSpPr txBox="1">
              <a:spLocks noChangeArrowheads="1"/>
            </p:cNvSpPr>
            <p:nvPr/>
          </p:nvSpPr>
          <p:spPr bwMode="auto">
            <a:xfrm>
              <a:off x="1625" y="1752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10678" name="Text Box 137"/>
            <p:cNvSpPr txBox="1">
              <a:spLocks noChangeArrowheads="1"/>
            </p:cNvSpPr>
            <p:nvPr/>
          </p:nvSpPr>
          <p:spPr bwMode="auto">
            <a:xfrm>
              <a:off x="2004" y="1753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</p:grpSp>
      <p:grpSp>
        <p:nvGrpSpPr>
          <p:cNvPr id="110674" name="Group 138"/>
          <p:cNvGrpSpPr>
            <a:grpSpLocks/>
          </p:cNvGrpSpPr>
          <p:nvPr/>
        </p:nvGrpSpPr>
        <p:grpSpPr bwMode="auto">
          <a:xfrm>
            <a:off x="4014788" y="3881438"/>
            <a:ext cx="214312" cy="1022350"/>
            <a:chOff x="3026" y="2821"/>
            <a:chExt cx="135" cy="644"/>
          </a:xfrm>
        </p:grpSpPr>
        <p:sp>
          <p:nvSpPr>
            <p:cNvPr id="110675" name="Text Box 139"/>
            <p:cNvSpPr txBox="1">
              <a:spLocks noChangeArrowheads="1"/>
            </p:cNvSpPr>
            <p:nvPr/>
          </p:nvSpPr>
          <p:spPr bwMode="auto">
            <a:xfrm>
              <a:off x="3033" y="2821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10676" name="Text Box 140"/>
            <p:cNvSpPr txBox="1">
              <a:spLocks noChangeArrowheads="1"/>
            </p:cNvSpPr>
            <p:nvPr/>
          </p:nvSpPr>
          <p:spPr bwMode="auto">
            <a:xfrm>
              <a:off x="3026" y="3234"/>
              <a:ext cx="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939"/>
            <a:ext cx="7092950" cy="56594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下条地址计算逻辑的设计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42938"/>
            <a:ext cx="8643938" cy="1492250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spcBef>
                <a:spcPts val="600"/>
              </a:spcBef>
            </a:pPr>
            <a:r>
              <a:rPr lang="en-US" altLang="zh-CN" sz="2800"/>
              <a:t>PC</a:t>
            </a:r>
            <a:r>
              <a:rPr lang="zh-CN" altLang="en-US" sz="2800"/>
              <a:t>存放一个</a:t>
            </a:r>
            <a:r>
              <a:rPr lang="en-US" altLang="zh-CN" sz="2800"/>
              <a:t>32</a:t>
            </a:r>
            <a:r>
              <a:rPr lang="zh-CN" altLang="en-US" sz="2800"/>
              <a:t>位的地址，其值表示为</a:t>
            </a:r>
            <a:r>
              <a:rPr lang="en-US" altLang="zh-CN" sz="2800"/>
              <a:t>PC&lt;31:0&gt;</a:t>
            </a:r>
            <a:r>
              <a:rPr lang="zh-CN" altLang="en-US" sz="2800"/>
              <a:t>：</a:t>
            </a:r>
            <a:endParaRPr lang="en-US" altLang="zh-CN" sz="2800"/>
          </a:p>
          <a:p>
            <a:pPr marL="625475" lvl="1" indent="-266700">
              <a:spcBef>
                <a:spcPts val="6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>
                <a:solidFill>
                  <a:srgbClr val="0000FF"/>
                </a:solidFill>
              </a:rPr>
              <a:t>顺序执行时：</a:t>
            </a:r>
            <a:r>
              <a:rPr lang="en-US" altLang="zh-CN" sz="2400"/>
              <a:t> </a:t>
            </a:r>
            <a:r>
              <a:rPr lang="en-US" altLang="zh-CN" sz="2200"/>
              <a:t>PC&lt;31:0&gt; = PC&lt;31:0&gt; + 4</a:t>
            </a:r>
          </a:p>
          <a:p>
            <a:pPr marL="625475" lvl="1" indent="-266700">
              <a:spcBef>
                <a:spcPts val="6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>
                <a:solidFill>
                  <a:srgbClr val="0000FF"/>
                </a:solidFill>
              </a:rPr>
              <a:t>转移执行时：</a:t>
            </a:r>
            <a:r>
              <a:rPr lang="en-US" altLang="zh-CN" sz="2200"/>
              <a:t>PC&lt;31:0&gt; = PC&lt;31:0&gt; + 4 + SignExt[imm16] </a:t>
            </a:r>
            <a:r>
              <a:rPr lang="en-US" altLang="en-US" sz="2200"/>
              <a:t>×</a:t>
            </a:r>
            <a:r>
              <a:rPr lang="en-US" altLang="zh-CN" sz="2200"/>
              <a:t> 4</a:t>
            </a:r>
            <a:endParaRPr lang="zh-CN" altLang="en-US" sz="2200"/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788988" y="2681288"/>
            <a:ext cx="79994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MIPS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按字节编址，每条指令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32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位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占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个字节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PC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的值总是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的倍数，即后两位为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00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。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PC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只需要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位即可 </a:t>
            </a: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250825" y="4221163"/>
            <a:ext cx="86439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下条地址计算逻辑简化为：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顺序执行时：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PC&lt;31:2&gt; = PC&lt;31:2&gt; + 1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转移执行时：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PC&lt;31:2&gt; = PC&lt;31:2&gt; + 1 + SignExt[imm16]</a:t>
            </a:r>
            <a:endParaRPr lang="zh-CN" altLang="en-US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Font typeface="隶书" panose="02010509060101010101" pitchFamily="49" charset="-122"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取指令时：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指令地址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 PC&lt;31:2&gt;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串接 “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00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</a:p>
        </p:txBody>
      </p:sp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784225" y="3551238"/>
            <a:ext cx="76327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PC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采用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位，其转移地址计算逻辑变得更加简单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269038" y="1268413"/>
            <a:ext cx="2674937" cy="915987"/>
            <a:chOff x="3883" y="1126"/>
            <a:chExt cx="1589" cy="426"/>
          </a:xfrm>
        </p:grpSpPr>
        <p:sp>
          <p:nvSpPr>
            <p:cNvPr id="112649" name="Oval 8"/>
            <p:cNvSpPr>
              <a:spLocks noChangeArrowheads="1"/>
            </p:cNvSpPr>
            <p:nvPr/>
          </p:nvSpPr>
          <p:spPr bwMode="auto">
            <a:xfrm>
              <a:off x="3883" y="1286"/>
              <a:ext cx="1589" cy="2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endParaRPr lang="zh-CN" altLang="en-US" b="1"/>
            </a:p>
          </p:txBody>
        </p:sp>
        <p:sp>
          <p:nvSpPr>
            <p:cNvPr id="112650" name="Text Box 9"/>
            <p:cNvSpPr txBox="1">
              <a:spLocks noChangeArrowheads="1"/>
            </p:cNvSpPr>
            <p:nvPr/>
          </p:nvSpPr>
          <p:spPr bwMode="auto">
            <a:xfrm>
              <a:off x="5123" y="1126"/>
              <a:ext cx="29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2400" b="1">
                  <a:solidFill>
                    <a:srgbClr val="FF0000"/>
                  </a:solidFill>
                  <a:ea typeface="华文新魏" panose="02010800040101010101" pitchFamily="2" charset="-122"/>
                </a:rPr>
                <a:t>？</a:t>
              </a: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776538" y="214312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可用左移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位实现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操作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8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8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8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/>
      <p:bldP spid="883718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55" y="63502"/>
            <a:ext cx="7526337" cy="50445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下条地址逻辑设计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692150"/>
            <a:ext cx="8532813" cy="15922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25400" rIns="63500" bIns="25400">
            <a:spAutoFit/>
          </a:bodyPr>
          <a:lstStyle/>
          <a:p>
            <a:pPr marL="266700" indent="-26670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800">
                <a:solidFill>
                  <a:srgbClr val="000000"/>
                </a:solidFill>
              </a:rPr>
              <a:t> Using a 30-bit PC: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zh-CN" altLang="en-US" sz="2400">
                <a:solidFill>
                  <a:srgbClr val="0000FF"/>
                </a:solidFill>
              </a:rPr>
              <a:t>顺序执行时：</a:t>
            </a:r>
            <a:r>
              <a:rPr lang="en-US" altLang="zh-CN" sz="2400">
                <a:solidFill>
                  <a:srgbClr val="000000"/>
                </a:solidFill>
              </a:rPr>
              <a:t>PC&lt;31:2&gt; = PC&lt;31:2&gt; + 1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zh-CN" altLang="en-US" sz="2400">
                <a:solidFill>
                  <a:srgbClr val="0000FF"/>
                </a:solidFill>
              </a:rPr>
              <a:t>转移执行时：</a:t>
            </a:r>
            <a:r>
              <a:rPr lang="en-US" altLang="zh-CN" sz="2400">
                <a:solidFill>
                  <a:srgbClr val="000000"/>
                </a:solidFill>
              </a:rPr>
              <a:t>PC&lt;31:2&gt; = PC&lt;31:2&gt; + 1 + SignExt[imm16]</a:t>
            </a:r>
            <a:endParaRPr lang="zh-CN" altLang="en-US" sz="2400">
              <a:solidFill>
                <a:srgbClr val="000000"/>
              </a:solidFill>
            </a:endParaRP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zh-CN" altLang="en-US" sz="2400">
                <a:solidFill>
                  <a:srgbClr val="0000FF"/>
                </a:solidFill>
              </a:rPr>
              <a:t>取指令时：</a:t>
            </a:r>
            <a:r>
              <a:rPr lang="zh-CN" altLang="en-US" sz="2400">
                <a:solidFill>
                  <a:srgbClr val="000000"/>
                </a:solidFill>
              </a:rPr>
              <a:t>指令地址 </a:t>
            </a:r>
            <a:r>
              <a:rPr lang="en-US" altLang="zh-CN" sz="2400">
                <a:solidFill>
                  <a:srgbClr val="000000"/>
                </a:solidFill>
              </a:rPr>
              <a:t>= PC&lt;31:2&gt; concat </a:t>
            </a:r>
            <a:r>
              <a:rPr lang="en-US" altLang="zh-CN" sz="2400">
                <a:solidFill>
                  <a:srgbClr val="FF0000"/>
                </a:solidFill>
              </a:rPr>
              <a:t>“00”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1358900" y="3167063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 flipH="1">
            <a:off x="1873250" y="310197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843088" y="31083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3035300" y="3395663"/>
            <a:ext cx="195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 flipH="1">
            <a:off x="4387850" y="3325813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4376738" y="33385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 rot="5400000">
            <a:off x="2471738" y="4748213"/>
            <a:ext cx="96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SignExt</a:t>
            </a: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4330700" y="42291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4508500" y="42005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4540250" y="41640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2120900" y="4919663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2330450" y="4837113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2298700" y="48561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1343025" y="4756150"/>
            <a:ext cx="86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imm16</a:t>
            </a:r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2044700" y="4035425"/>
            <a:ext cx="508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786063" y="4449763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solidFill>
                <a:srgbClr val="0000CC"/>
              </a:solidFill>
            </a:endParaRPr>
          </a:p>
        </p:txBody>
      </p:sp>
      <p:grpSp>
        <p:nvGrpSpPr>
          <p:cNvPr id="114708" name="Group 20"/>
          <p:cNvGrpSpPr>
            <a:grpSpLocks/>
          </p:cNvGrpSpPr>
          <p:nvPr/>
        </p:nvGrpSpPr>
        <p:grpSpPr bwMode="auto">
          <a:xfrm>
            <a:off x="4922838" y="3149600"/>
            <a:ext cx="379412" cy="1325563"/>
            <a:chOff x="3330" y="2101"/>
            <a:chExt cx="239" cy="835"/>
          </a:xfrm>
        </p:grpSpPr>
        <p:grpSp>
          <p:nvGrpSpPr>
            <p:cNvPr id="114776" name="Group 21"/>
            <p:cNvGrpSpPr>
              <a:grpSpLocks/>
            </p:cNvGrpSpPr>
            <p:nvPr/>
          </p:nvGrpSpPr>
          <p:grpSpPr bwMode="auto">
            <a:xfrm>
              <a:off x="3360" y="2101"/>
              <a:ext cx="192" cy="835"/>
              <a:chOff x="3360" y="2101"/>
              <a:chExt cx="192" cy="835"/>
            </a:xfrm>
          </p:grpSpPr>
          <p:sp>
            <p:nvSpPr>
              <p:cNvPr id="114780" name="Line 22"/>
              <p:cNvSpPr>
                <a:spLocks noChangeShapeType="1"/>
              </p:cNvSpPr>
              <p:nvPr/>
            </p:nvSpPr>
            <p:spPr bwMode="auto">
              <a:xfrm>
                <a:off x="3360" y="2101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81" name="Line 23"/>
              <p:cNvSpPr>
                <a:spLocks noChangeShapeType="1"/>
              </p:cNvSpPr>
              <p:nvPr/>
            </p:nvSpPr>
            <p:spPr bwMode="auto">
              <a:xfrm>
                <a:off x="3368" y="2101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82" name="Line 24"/>
              <p:cNvSpPr>
                <a:spLocks noChangeShapeType="1"/>
              </p:cNvSpPr>
              <p:nvPr/>
            </p:nvSpPr>
            <p:spPr bwMode="auto">
              <a:xfrm flipV="1">
                <a:off x="3368" y="2809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83" name="Line 25"/>
              <p:cNvSpPr>
                <a:spLocks noChangeShapeType="1"/>
              </p:cNvSpPr>
              <p:nvPr/>
            </p:nvSpPr>
            <p:spPr bwMode="auto">
              <a:xfrm>
                <a:off x="3552" y="2212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777" name="Rectangle 26"/>
            <p:cNvSpPr>
              <a:spLocks noChangeArrowheads="1"/>
            </p:cNvSpPr>
            <p:nvPr/>
          </p:nvSpPr>
          <p:spPr bwMode="auto">
            <a:xfrm rot="5400000">
              <a:off x="3251" y="2402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Mux</a:t>
              </a:r>
            </a:p>
          </p:txBody>
        </p:sp>
        <p:sp>
          <p:nvSpPr>
            <p:cNvPr id="114778" name="Rectangle 27"/>
            <p:cNvSpPr>
              <a:spLocks noChangeArrowheads="1"/>
            </p:cNvSpPr>
            <p:nvPr/>
          </p:nvSpPr>
          <p:spPr bwMode="auto">
            <a:xfrm>
              <a:off x="3337" y="21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14779" name="Rectangle 28"/>
            <p:cNvSpPr>
              <a:spLocks noChangeArrowheads="1"/>
            </p:cNvSpPr>
            <p:nvPr/>
          </p:nvSpPr>
          <p:spPr bwMode="auto">
            <a:xfrm>
              <a:off x="3330" y="26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</p:grpSp>
      <p:grpSp>
        <p:nvGrpSpPr>
          <p:cNvPr id="114709" name="Group 29"/>
          <p:cNvGrpSpPr>
            <a:grpSpLocks/>
          </p:cNvGrpSpPr>
          <p:nvPr/>
        </p:nvGrpSpPr>
        <p:grpSpPr bwMode="auto">
          <a:xfrm>
            <a:off x="2565400" y="3035300"/>
            <a:ext cx="457200" cy="1157288"/>
            <a:chOff x="1824" y="2029"/>
            <a:chExt cx="288" cy="729"/>
          </a:xfrm>
        </p:grpSpPr>
        <p:sp>
          <p:nvSpPr>
            <p:cNvPr id="114768" name="Line 30"/>
            <p:cNvSpPr>
              <a:spLocks noChangeShapeType="1"/>
            </p:cNvSpPr>
            <p:nvPr/>
          </p:nvSpPr>
          <p:spPr bwMode="auto">
            <a:xfrm>
              <a:off x="1824" y="2029"/>
              <a:ext cx="0" cy="1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69" name="Line 31"/>
            <p:cNvSpPr>
              <a:spLocks noChangeShapeType="1"/>
            </p:cNvSpPr>
            <p:nvPr/>
          </p:nvSpPr>
          <p:spPr bwMode="auto">
            <a:xfrm>
              <a:off x="1832" y="2029"/>
              <a:ext cx="272" cy="1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70" name="Line 32"/>
            <p:cNvSpPr>
              <a:spLocks noChangeShapeType="1"/>
            </p:cNvSpPr>
            <p:nvPr/>
          </p:nvSpPr>
          <p:spPr bwMode="auto">
            <a:xfrm>
              <a:off x="1832" y="2211"/>
              <a:ext cx="128" cy="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71" name="Line 33"/>
            <p:cNvSpPr>
              <a:spLocks noChangeShapeType="1"/>
            </p:cNvSpPr>
            <p:nvPr/>
          </p:nvSpPr>
          <p:spPr bwMode="auto">
            <a:xfrm>
              <a:off x="1968" y="2303"/>
              <a:ext cx="0" cy="1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72" name="Line 34"/>
            <p:cNvSpPr>
              <a:spLocks noChangeShapeType="1"/>
            </p:cNvSpPr>
            <p:nvPr/>
          </p:nvSpPr>
          <p:spPr bwMode="auto">
            <a:xfrm>
              <a:off x="2112" y="2211"/>
              <a:ext cx="0" cy="34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73" name="Line 35"/>
            <p:cNvSpPr>
              <a:spLocks noChangeShapeType="1"/>
            </p:cNvSpPr>
            <p:nvPr/>
          </p:nvSpPr>
          <p:spPr bwMode="auto">
            <a:xfrm flipV="1">
              <a:off x="1832" y="2469"/>
              <a:ext cx="128" cy="10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74" name="Line 36"/>
            <p:cNvSpPr>
              <a:spLocks noChangeShapeType="1"/>
            </p:cNvSpPr>
            <p:nvPr/>
          </p:nvSpPr>
          <p:spPr bwMode="auto">
            <a:xfrm>
              <a:off x="1824" y="2576"/>
              <a:ext cx="0" cy="1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75" name="Line 37"/>
            <p:cNvSpPr>
              <a:spLocks noChangeShapeType="1"/>
            </p:cNvSpPr>
            <p:nvPr/>
          </p:nvSpPr>
          <p:spPr bwMode="auto">
            <a:xfrm flipV="1">
              <a:off x="1832" y="2560"/>
              <a:ext cx="272" cy="19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10" name="Rectangle 38"/>
          <p:cNvSpPr>
            <a:spLocks noChangeArrowheads="1"/>
          </p:cNvSpPr>
          <p:nvPr/>
        </p:nvSpPr>
        <p:spPr bwMode="auto">
          <a:xfrm rot="5400000">
            <a:off x="2482850" y="3476626"/>
            <a:ext cx="80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Adder</a:t>
            </a:r>
          </a:p>
        </p:txBody>
      </p:sp>
      <p:sp>
        <p:nvSpPr>
          <p:cNvPr id="114711" name="Rectangle 39"/>
          <p:cNvSpPr>
            <a:spLocks noChangeArrowheads="1"/>
          </p:cNvSpPr>
          <p:nvPr/>
        </p:nvSpPr>
        <p:spPr bwMode="auto">
          <a:xfrm>
            <a:off x="1503363" y="3841750"/>
            <a:ext cx="760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“1”</a:t>
            </a:r>
          </a:p>
        </p:txBody>
      </p:sp>
      <p:grpSp>
        <p:nvGrpSpPr>
          <p:cNvPr id="114712" name="Group 40"/>
          <p:cNvGrpSpPr>
            <a:grpSpLocks/>
          </p:cNvGrpSpPr>
          <p:nvPr/>
        </p:nvGrpSpPr>
        <p:grpSpPr bwMode="auto">
          <a:xfrm>
            <a:off x="985838" y="2570163"/>
            <a:ext cx="582612" cy="2106612"/>
            <a:chOff x="829" y="1736"/>
            <a:chExt cx="367" cy="1327"/>
          </a:xfrm>
        </p:grpSpPr>
        <p:sp>
          <p:nvSpPr>
            <p:cNvPr id="114763" name="Rectangle 41"/>
            <p:cNvSpPr>
              <a:spLocks noChangeArrowheads="1"/>
            </p:cNvSpPr>
            <p:nvPr/>
          </p:nvSpPr>
          <p:spPr bwMode="auto">
            <a:xfrm>
              <a:off x="872" y="1736"/>
              <a:ext cx="176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4764" name="Oval 42"/>
            <p:cNvSpPr>
              <a:spLocks noChangeArrowheads="1"/>
            </p:cNvSpPr>
            <p:nvPr/>
          </p:nvSpPr>
          <p:spPr bwMode="auto">
            <a:xfrm>
              <a:off x="920" y="250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4765" name="Line 43"/>
            <p:cNvSpPr>
              <a:spLocks noChangeShapeType="1"/>
            </p:cNvSpPr>
            <p:nvPr/>
          </p:nvSpPr>
          <p:spPr bwMode="auto">
            <a:xfrm>
              <a:off x="960" y="2600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66" name="Rectangle 44"/>
            <p:cNvSpPr>
              <a:spLocks noChangeArrowheads="1"/>
            </p:cNvSpPr>
            <p:nvPr/>
          </p:nvSpPr>
          <p:spPr bwMode="auto">
            <a:xfrm rot="5400000">
              <a:off x="788" y="2004"/>
              <a:ext cx="3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PC</a:t>
              </a:r>
            </a:p>
          </p:txBody>
        </p:sp>
        <p:sp>
          <p:nvSpPr>
            <p:cNvPr id="114767" name="Rectangle 45"/>
            <p:cNvSpPr>
              <a:spLocks noChangeArrowheads="1"/>
            </p:cNvSpPr>
            <p:nvPr/>
          </p:nvSpPr>
          <p:spPr bwMode="auto">
            <a:xfrm>
              <a:off x="855" y="2832"/>
              <a:ext cx="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Clk</a:t>
              </a:r>
            </a:p>
          </p:txBody>
        </p:sp>
      </p:grpSp>
      <p:grpSp>
        <p:nvGrpSpPr>
          <p:cNvPr id="114713" name="Group 46"/>
          <p:cNvGrpSpPr>
            <a:grpSpLocks/>
          </p:cNvGrpSpPr>
          <p:nvPr/>
        </p:nvGrpSpPr>
        <p:grpSpPr bwMode="auto">
          <a:xfrm>
            <a:off x="3846513" y="3644900"/>
            <a:ext cx="457200" cy="1157288"/>
            <a:chOff x="2640" y="2413"/>
            <a:chExt cx="288" cy="729"/>
          </a:xfrm>
        </p:grpSpPr>
        <p:sp>
          <p:nvSpPr>
            <p:cNvPr id="114755" name="Line 47"/>
            <p:cNvSpPr>
              <a:spLocks noChangeShapeType="1"/>
            </p:cNvSpPr>
            <p:nvPr/>
          </p:nvSpPr>
          <p:spPr bwMode="auto">
            <a:xfrm>
              <a:off x="2640" y="2413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6" name="Line 48"/>
            <p:cNvSpPr>
              <a:spLocks noChangeShapeType="1"/>
            </p:cNvSpPr>
            <p:nvPr/>
          </p:nvSpPr>
          <p:spPr bwMode="auto">
            <a:xfrm>
              <a:off x="2648" y="2413"/>
              <a:ext cx="27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7" name="Line 49"/>
            <p:cNvSpPr>
              <a:spLocks noChangeShapeType="1"/>
            </p:cNvSpPr>
            <p:nvPr/>
          </p:nvSpPr>
          <p:spPr bwMode="auto">
            <a:xfrm>
              <a:off x="2648" y="2595"/>
              <a:ext cx="12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8" name="Line 50"/>
            <p:cNvSpPr>
              <a:spLocks noChangeShapeType="1"/>
            </p:cNvSpPr>
            <p:nvPr/>
          </p:nvSpPr>
          <p:spPr bwMode="auto">
            <a:xfrm>
              <a:off x="2784" y="2687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9" name="Line 51"/>
            <p:cNvSpPr>
              <a:spLocks noChangeShapeType="1"/>
            </p:cNvSpPr>
            <p:nvPr/>
          </p:nvSpPr>
          <p:spPr bwMode="auto">
            <a:xfrm>
              <a:off x="2928" y="2595"/>
              <a:ext cx="0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60" name="Line 52"/>
            <p:cNvSpPr>
              <a:spLocks noChangeShapeType="1"/>
            </p:cNvSpPr>
            <p:nvPr/>
          </p:nvSpPr>
          <p:spPr bwMode="auto">
            <a:xfrm flipV="1">
              <a:off x="2648" y="2853"/>
              <a:ext cx="128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61" name="Line 53"/>
            <p:cNvSpPr>
              <a:spLocks noChangeShapeType="1"/>
            </p:cNvSpPr>
            <p:nvPr/>
          </p:nvSpPr>
          <p:spPr bwMode="auto">
            <a:xfrm>
              <a:off x="2640" y="2960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62" name="Line 54"/>
            <p:cNvSpPr>
              <a:spLocks noChangeShapeType="1"/>
            </p:cNvSpPr>
            <p:nvPr/>
          </p:nvSpPr>
          <p:spPr bwMode="auto">
            <a:xfrm flipV="1">
              <a:off x="2648" y="2944"/>
              <a:ext cx="272" cy="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14" name="Rectangle 55"/>
          <p:cNvSpPr>
            <a:spLocks noChangeArrowheads="1"/>
          </p:cNvSpPr>
          <p:nvPr/>
        </p:nvSpPr>
        <p:spPr bwMode="auto">
          <a:xfrm rot="5400000">
            <a:off x="3776662" y="4041776"/>
            <a:ext cx="80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Adder</a:t>
            </a:r>
          </a:p>
        </p:txBody>
      </p:sp>
      <p:sp>
        <p:nvSpPr>
          <p:cNvPr id="114715" name="Line 56"/>
          <p:cNvSpPr>
            <a:spLocks noChangeShapeType="1"/>
          </p:cNvSpPr>
          <p:nvPr/>
        </p:nvSpPr>
        <p:spPr bwMode="auto">
          <a:xfrm>
            <a:off x="3187700" y="46863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6" name="Rectangle 57"/>
          <p:cNvSpPr>
            <a:spLocks noChangeArrowheads="1"/>
          </p:cNvSpPr>
          <p:nvPr/>
        </p:nvSpPr>
        <p:spPr bwMode="auto">
          <a:xfrm>
            <a:off x="3357563" y="461486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14717" name="Line 58"/>
          <p:cNvSpPr>
            <a:spLocks noChangeShapeType="1"/>
          </p:cNvSpPr>
          <p:nvPr/>
        </p:nvSpPr>
        <p:spPr bwMode="auto">
          <a:xfrm flipH="1">
            <a:off x="3397250" y="46212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718" name="Group 59"/>
          <p:cNvGrpSpPr>
            <a:grpSpLocks/>
          </p:cNvGrpSpPr>
          <p:nvPr/>
        </p:nvGrpSpPr>
        <p:grpSpPr bwMode="auto">
          <a:xfrm>
            <a:off x="5002213" y="4673600"/>
            <a:ext cx="385762" cy="385763"/>
            <a:chOff x="3359" y="3061"/>
            <a:chExt cx="243" cy="243"/>
          </a:xfrm>
        </p:grpSpPr>
        <p:sp>
          <p:nvSpPr>
            <p:cNvPr id="114750" name="Arc 60"/>
            <p:cNvSpPr>
              <a:spLocks/>
            </p:cNvSpPr>
            <p:nvPr/>
          </p:nvSpPr>
          <p:spPr bwMode="auto">
            <a:xfrm rot="-5400000">
              <a:off x="3371" y="3049"/>
              <a:ext cx="91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1" name="Arc 61"/>
            <p:cNvSpPr>
              <a:spLocks/>
            </p:cNvSpPr>
            <p:nvPr/>
          </p:nvSpPr>
          <p:spPr bwMode="auto">
            <a:xfrm rot="5400000">
              <a:off x="3499" y="3049"/>
              <a:ext cx="91" cy="115"/>
            </a:xfrm>
            <a:custGeom>
              <a:avLst/>
              <a:gdLst>
                <a:gd name="T0" fmla="*/ 0 w 21599"/>
                <a:gd name="T1" fmla="*/ 0 h 21599"/>
                <a:gd name="T2" fmla="*/ 0 w 21599"/>
                <a:gd name="T3" fmla="*/ 0 h 21599"/>
                <a:gd name="T4" fmla="*/ 0 w 21599"/>
                <a:gd name="T5" fmla="*/ 0 h 21599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599"/>
                <a:gd name="T11" fmla="*/ 21599 w 21599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599" fill="none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</a:path>
                <a:path w="21599" h="21599" stroke="0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  <a:lnTo>
                    <a:pt x="21599" y="21599"/>
                  </a:lnTo>
                  <a:lnTo>
                    <a:pt x="-1" y="21411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2" name="Line 62"/>
            <p:cNvSpPr>
              <a:spLocks noChangeShapeType="1"/>
            </p:cNvSpPr>
            <p:nvPr/>
          </p:nvSpPr>
          <p:spPr bwMode="auto">
            <a:xfrm>
              <a:off x="3360" y="3159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3" name="Line 63"/>
            <p:cNvSpPr>
              <a:spLocks noChangeShapeType="1"/>
            </p:cNvSpPr>
            <p:nvPr/>
          </p:nvSpPr>
          <p:spPr bwMode="auto">
            <a:xfrm>
              <a:off x="3368" y="3304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4" name="Line 64"/>
            <p:cNvSpPr>
              <a:spLocks noChangeShapeType="1"/>
            </p:cNvSpPr>
            <p:nvPr/>
          </p:nvSpPr>
          <p:spPr bwMode="auto">
            <a:xfrm>
              <a:off x="3600" y="3159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19" name="Line 65"/>
          <p:cNvSpPr>
            <a:spLocks noChangeShapeType="1"/>
          </p:cNvSpPr>
          <p:nvPr/>
        </p:nvSpPr>
        <p:spPr bwMode="auto">
          <a:xfrm flipV="1">
            <a:off x="5194300" y="4375150"/>
            <a:ext cx="0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0" name="Line 66"/>
          <p:cNvSpPr>
            <a:spLocks noChangeShapeType="1"/>
          </p:cNvSpPr>
          <p:nvPr/>
        </p:nvSpPr>
        <p:spPr bwMode="auto">
          <a:xfrm>
            <a:off x="5080000" y="5084763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1" name="Line 67"/>
          <p:cNvSpPr>
            <a:spLocks noChangeShapeType="1"/>
          </p:cNvSpPr>
          <p:nvPr/>
        </p:nvSpPr>
        <p:spPr bwMode="auto">
          <a:xfrm>
            <a:off x="5308600" y="5084763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2" name="Line 68"/>
          <p:cNvSpPr>
            <a:spLocks noChangeShapeType="1"/>
          </p:cNvSpPr>
          <p:nvPr/>
        </p:nvSpPr>
        <p:spPr bwMode="auto">
          <a:xfrm>
            <a:off x="5321300" y="3776663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3" name="Line 69"/>
          <p:cNvSpPr>
            <a:spLocks noChangeShapeType="1"/>
          </p:cNvSpPr>
          <p:nvPr/>
        </p:nvSpPr>
        <p:spPr bwMode="auto">
          <a:xfrm flipV="1">
            <a:off x="5537200" y="2392363"/>
            <a:ext cx="0" cy="139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4" name="Line 70"/>
          <p:cNvSpPr>
            <a:spLocks noChangeShapeType="1"/>
          </p:cNvSpPr>
          <p:nvPr/>
        </p:nvSpPr>
        <p:spPr bwMode="auto">
          <a:xfrm flipH="1">
            <a:off x="419100" y="2405063"/>
            <a:ext cx="513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5" name="Line 71"/>
          <p:cNvSpPr>
            <a:spLocks noChangeShapeType="1"/>
          </p:cNvSpPr>
          <p:nvPr/>
        </p:nvSpPr>
        <p:spPr bwMode="auto">
          <a:xfrm>
            <a:off x="431800" y="2417763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6" name="Line 72"/>
          <p:cNvSpPr>
            <a:spLocks noChangeShapeType="1"/>
          </p:cNvSpPr>
          <p:nvPr/>
        </p:nvSpPr>
        <p:spPr bwMode="auto">
          <a:xfrm>
            <a:off x="444500" y="31670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7" name="Line 73"/>
          <p:cNvSpPr>
            <a:spLocks noChangeShapeType="1"/>
          </p:cNvSpPr>
          <p:nvPr/>
        </p:nvSpPr>
        <p:spPr bwMode="auto">
          <a:xfrm flipH="1">
            <a:off x="3702050" y="2335213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8" name="Rectangle 74"/>
          <p:cNvSpPr>
            <a:spLocks noChangeArrowheads="1"/>
          </p:cNvSpPr>
          <p:nvPr/>
        </p:nvSpPr>
        <p:spPr bwMode="auto">
          <a:xfrm>
            <a:off x="3690938" y="23495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14729" name="Rectangle 75"/>
          <p:cNvSpPr>
            <a:spLocks noChangeArrowheads="1"/>
          </p:cNvSpPr>
          <p:nvPr/>
        </p:nvSpPr>
        <p:spPr bwMode="auto">
          <a:xfrm>
            <a:off x="4221163" y="5353050"/>
            <a:ext cx="99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Branch</a:t>
            </a:r>
          </a:p>
        </p:txBody>
      </p:sp>
      <p:sp>
        <p:nvSpPr>
          <p:cNvPr id="114730" name="Rectangle 76"/>
          <p:cNvSpPr>
            <a:spLocks noChangeArrowheads="1"/>
          </p:cNvSpPr>
          <p:nvPr/>
        </p:nvSpPr>
        <p:spPr bwMode="auto">
          <a:xfrm>
            <a:off x="5294313" y="5335588"/>
            <a:ext cx="8080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Zero</a:t>
            </a:r>
          </a:p>
        </p:txBody>
      </p:sp>
      <p:sp>
        <p:nvSpPr>
          <p:cNvPr id="114731" name="Rectangle 77"/>
          <p:cNvSpPr>
            <a:spLocks noChangeArrowheads="1"/>
          </p:cNvSpPr>
          <p:nvPr/>
        </p:nvSpPr>
        <p:spPr bwMode="auto">
          <a:xfrm>
            <a:off x="6759575" y="2646363"/>
            <a:ext cx="1355725" cy="127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14732" name="Rectangle 78"/>
          <p:cNvSpPr>
            <a:spLocks noChangeArrowheads="1"/>
          </p:cNvSpPr>
          <p:nvPr/>
        </p:nvSpPr>
        <p:spPr bwMode="auto">
          <a:xfrm>
            <a:off x="6721475" y="2633663"/>
            <a:ext cx="139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Addr&lt;31:2&gt;</a:t>
            </a:r>
          </a:p>
        </p:txBody>
      </p:sp>
      <p:sp>
        <p:nvSpPr>
          <p:cNvPr id="114733" name="Rectangle 79"/>
          <p:cNvSpPr>
            <a:spLocks noChangeArrowheads="1"/>
          </p:cNvSpPr>
          <p:nvPr/>
        </p:nvSpPr>
        <p:spPr bwMode="auto">
          <a:xfrm>
            <a:off x="6794500" y="3319463"/>
            <a:ext cx="128587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Instruction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Memory</a:t>
            </a:r>
          </a:p>
        </p:txBody>
      </p:sp>
      <p:sp>
        <p:nvSpPr>
          <p:cNvPr id="114734" name="Rectangle 80"/>
          <p:cNvSpPr>
            <a:spLocks noChangeArrowheads="1"/>
          </p:cNvSpPr>
          <p:nvPr/>
        </p:nvSpPr>
        <p:spPr bwMode="auto">
          <a:xfrm>
            <a:off x="6721475" y="2938463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Addr&lt;1:0&gt;</a:t>
            </a:r>
          </a:p>
        </p:txBody>
      </p:sp>
      <p:sp>
        <p:nvSpPr>
          <p:cNvPr id="114735" name="Line 81"/>
          <p:cNvSpPr>
            <a:spLocks noChangeShapeType="1"/>
          </p:cNvSpPr>
          <p:nvPr/>
        </p:nvSpPr>
        <p:spPr bwMode="auto">
          <a:xfrm>
            <a:off x="6083300" y="3090863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36" name="Rectangle 82"/>
          <p:cNvSpPr>
            <a:spLocks noChangeArrowheads="1"/>
          </p:cNvSpPr>
          <p:nvPr/>
        </p:nvSpPr>
        <p:spPr bwMode="auto">
          <a:xfrm>
            <a:off x="5980113" y="3090863"/>
            <a:ext cx="874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“00”</a:t>
            </a:r>
          </a:p>
        </p:txBody>
      </p:sp>
      <p:sp>
        <p:nvSpPr>
          <p:cNvPr id="114737" name="Line 84"/>
          <p:cNvSpPr>
            <a:spLocks noChangeShapeType="1"/>
          </p:cNvSpPr>
          <p:nvPr/>
        </p:nvSpPr>
        <p:spPr bwMode="auto">
          <a:xfrm flipV="1">
            <a:off x="7372350" y="430371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38" name="Rectangle 85"/>
          <p:cNvSpPr>
            <a:spLocks noChangeArrowheads="1"/>
          </p:cNvSpPr>
          <p:nvPr/>
        </p:nvSpPr>
        <p:spPr bwMode="auto">
          <a:xfrm>
            <a:off x="7504113" y="415766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14739" name="Rectangle 86"/>
          <p:cNvSpPr>
            <a:spLocks noChangeArrowheads="1"/>
          </p:cNvSpPr>
          <p:nvPr/>
        </p:nvSpPr>
        <p:spPr bwMode="auto">
          <a:xfrm>
            <a:off x="6465888" y="4621213"/>
            <a:ext cx="197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Instruction&lt;31:0&gt;</a:t>
            </a:r>
          </a:p>
        </p:txBody>
      </p:sp>
      <p:sp>
        <p:nvSpPr>
          <p:cNvPr id="114740" name="Line 87"/>
          <p:cNvSpPr>
            <a:spLocks noChangeShapeType="1"/>
          </p:cNvSpPr>
          <p:nvPr/>
        </p:nvSpPr>
        <p:spPr bwMode="auto">
          <a:xfrm flipH="1">
            <a:off x="3390900" y="37766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1" name="Line 88"/>
          <p:cNvSpPr>
            <a:spLocks noChangeShapeType="1"/>
          </p:cNvSpPr>
          <p:nvPr/>
        </p:nvSpPr>
        <p:spPr bwMode="auto">
          <a:xfrm>
            <a:off x="3403600" y="3408363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2" name="Line 89"/>
          <p:cNvSpPr>
            <a:spLocks noChangeShapeType="1"/>
          </p:cNvSpPr>
          <p:nvPr/>
        </p:nvSpPr>
        <p:spPr bwMode="auto">
          <a:xfrm flipH="1">
            <a:off x="2095500" y="2786063"/>
            <a:ext cx="467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3" name="Line 90"/>
          <p:cNvSpPr>
            <a:spLocks noChangeShapeType="1"/>
          </p:cNvSpPr>
          <p:nvPr/>
        </p:nvSpPr>
        <p:spPr bwMode="auto">
          <a:xfrm flipV="1">
            <a:off x="2108200" y="2754313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4" name="Rectangle 91"/>
          <p:cNvSpPr>
            <a:spLocks noChangeArrowheads="1"/>
          </p:cNvSpPr>
          <p:nvPr/>
        </p:nvSpPr>
        <p:spPr bwMode="auto">
          <a:xfrm>
            <a:off x="346075" y="5072063"/>
            <a:ext cx="197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Instruction&lt;15:0&gt;</a:t>
            </a:r>
          </a:p>
        </p:txBody>
      </p:sp>
      <p:sp>
        <p:nvSpPr>
          <p:cNvPr id="114745" name="Line 92"/>
          <p:cNvSpPr>
            <a:spLocks noChangeShapeType="1"/>
          </p:cNvSpPr>
          <p:nvPr/>
        </p:nvSpPr>
        <p:spPr bwMode="auto">
          <a:xfrm flipH="1">
            <a:off x="4387850" y="272097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46" name="Rectangle 93"/>
          <p:cNvSpPr>
            <a:spLocks noChangeArrowheads="1"/>
          </p:cNvSpPr>
          <p:nvPr/>
        </p:nvSpPr>
        <p:spPr bwMode="auto">
          <a:xfrm>
            <a:off x="4371975" y="27098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885854" name="Text Box 94"/>
          <p:cNvSpPr txBox="1">
            <a:spLocks noChangeArrowheads="1"/>
          </p:cNvSpPr>
          <p:nvPr/>
        </p:nvSpPr>
        <p:spPr bwMode="auto">
          <a:xfrm>
            <a:off x="444500" y="5838825"/>
            <a:ext cx="8278813" cy="830263"/>
          </a:xfrm>
          <a:prstGeom prst="rect">
            <a:avLst/>
          </a:prstGeom>
          <a:noFill/>
          <a:ln w="254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注意：先由当前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取指令，计算的下条指令地址是在下一个时钟到来后才写入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！</a:t>
            </a:r>
          </a:p>
        </p:txBody>
      </p:sp>
      <p:sp>
        <p:nvSpPr>
          <p:cNvPr id="885855" name="Text Box 95"/>
          <p:cNvSpPr txBox="1">
            <a:spLocks noChangeArrowheads="1"/>
          </p:cNvSpPr>
          <p:nvPr/>
        </p:nvSpPr>
        <p:spPr bwMode="auto">
          <a:xfrm>
            <a:off x="5978525" y="5127625"/>
            <a:ext cx="313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标志位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ZF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由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产生</a:t>
            </a:r>
          </a:p>
        </p:txBody>
      </p:sp>
      <p:cxnSp>
        <p:nvCxnSpPr>
          <p:cNvPr id="98" name="直接箭头连接符 97"/>
          <p:cNvCxnSpPr>
            <a:stCxn id="114733" idx="2"/>
          </p:cNvCxnSpPr>
          <p:nvPr/>
        </p:nvCxnSpPr>
        <p:spPr>
          <a:xfrm rot="5400000">
            <a:off x="7045325" y="4300538"/>
            <a:ext cx="784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854" grpId="0" animBg="1"/>
      <p:bldP spid="8858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40" y="-15875"/>
            <a:ext cx="6775450" cy="5858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无条件转移指令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3338513" y="5435600"/>
            <a:ext cx="5770562" cy="946150"/>
            <a:chOff x="1918" y="3360"/>
            <a:chExt cx="3754" cy="596"/>
          </a:xfrm>
        </p:grpSpPr>
        <p:sp>
          <p:nvSpPr>
            <p:cNvPr id="116803" name="Rectangle 4"/>
            <p:cNvSpPr>
              <a:spLocks noChangeArrowheads="1"/>
            </p:cNvSpPr>
            <p:nvPr/>
          </p:nvSpPr>
          <p:spPr bwMode="auto">
            <a:xfrm>
              <a:off x="1983" y="35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16804" name="Group 5"/>
            <p:cNvGrpSpPr>
              <a:grpSpLocks/>
            </p:cNvGrpSpPr>
            <p:nvPr/>
          </p:nvGrpSpPr>
          <p:grpSpPr bwMode="auto">
            <a:xfrm>
              <a:off x="1979" y="3552"/>
              <a:ext cx="624" cy="212"/>
              <a:chOff x="1979" y="3552"/>
              <a:chExt cx="624" cy="212"/>
            </a:xfrm>
          </p:grpSpPr>
          <p:sp>
            <p:nvSpPr>
              <p:cNvPr id="116812" name="Rectangle 6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6813" name="Rectangle 7"/>
              <p:cNvSpPr>
                <a:spLocks noChangeArrowheads="1"/>
              </p:cNvSpPr>
              <p:nvPr/>
            </p:nvSpPr>
            <p:spPr bwMode="auto">
              <a:xfrm>
                <a:off x="2161" y="3552"/>
                <a:ext cx="26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116805" name="Rectangle 8"/>
            <p:cNvSpPr>
              <a:spLocks noChangeArrowheads="1"/>
            </p:cNvSpPr>
            <p:nvPr/>
          </p:nvSpPr>
          <p:spPr bwMode="auto">
            <a:xfrm>
              <a:off x="2611" y="3556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6806" name="Rectangle 9"/>
            <p:cNvSpPr>
              <a:spLocks noChangeArrowheads="1"/>
            </p:cNvSpPr>
            <p:nvPr/>
          </p:nvSpPr>
          <p:spPr bwMode="auto">
            <a:xfrm>
              <a:off x="3554" y="3552"/>
              <a:ext cx="9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116807" name="Rectangle 10"/>
            <p:cNvSpPr>
              <a:spLocks noChangeArrowheads="1"/>
            </p:cNvSpPr>
            <p:nvPr/>
          </p:nvSpPr>
          <p:spPr bwMode="auto">
            <a:xfrm>
              <a:off x="5488" y="3360"/>
              <a:ext cx="1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6808" name="Rectangle 11"/>
            <p:cNvSpPr>
              <a:spLocks noChangeArrowheads="1"/>
            </p:cNvSpPr>
            <p:nvPr/>
          </p:nvSpPr>
          <p:spPr bwMode="auto">
            <a:xfrm>
              <a:off x="2414" y="3360"/>
              <a:ext cx="25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16809" name="Rectangle 12"/>
            <p:cNvSpPr>
              <a:spLocks noChangeArrowheads="1"/>
            </p:cNvSpPr>
            <p:nvPr/>
          </p:nvSpPr>
          <p:spPr bwMode="auto">
            <a:xfrm>
              <a:off x="1918" y="3360"/>
              <a:ext cx="25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16810" name="Rectangle 13"/>
            <p:cNvSpPr>
              <a:spLocks noChangeArrowheads="1"/>
            </p:cNvSpPr>
            <p:nvPr/>
          </p:nvSpPr>
          <p:spPr bwMode="auto">
            <a:xfrm>
              <a:off x="2143" y="3744"/>
              <a:ext cx="4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811" name="Rectangle 14"/>
            <p:cNvSpPr>
              <a:spLocks noChangeArrowheads="1"/>
            </p:cNvSpPr>
            <p:nvPr/>
          </p:nvSpPr>
          <p:spPr bwMode="auto">
            <a:xfrm>
              <a:off x="3816" y="3744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16740" name="Group 15"/>
          <p:cNvGrpSpPr>
            <a:grpSpLocks/>
          </p:cNvGrpSpPr>
          <p:nvPr/>
        </p:nvGrpSpPr>
        <p:grpSpPr bwMode="auto">
          <a:xfrm>
            <a:off x="3195638" y="1403350"/>
            <a:ext cx="5830887" cy="946150"/>
            <a:chOff x="1918" y="672"/>
            <a:chExt cx="3701" cy="596"/>
          </a:xfrm>
        </p:grpSpPr>
        <p:grpSp>
          <p:nvGrpSpPr>
            <p:cNvPr id="116768" name="Group 16"/>
            <p:cNvGrpSpPr>
              <a:grpSpLocks/>
            </p:cNvGrpSpPr>
            <p:nvPr/>
          </p:nvGrpSpPr>
          <p:grpSpPr bwMode="auto">
            <a:xfrm>
              <a:off x="1918" y="672"/>
              <a:ext cx="3701" cy="404"/>
              <a:chOff x="1918" y="672"/>
              <a:chExt cx="3701" cy="404"/>
            </a:xfrm>
          </p:grpSpPr>
          <p:grpSp>
            <p:nvGrpSpPr>
              <p:cNvPr id="116775" name="Group 17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2"/>
                <a:chOff x="1979" y="864"/>
                <a:chExt cx="3607" cy="212"/>
              </a:xfrm>
            </p:grpSpPr>
            <p:sp>
              <p:nvSpPr>
                <p:cNvPr id="116783" name="Rectangle 18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116784" name="Group 19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2"/>
                  <a:chOff x="1979" y="864"/>
                  <a:chExt cx="3607" cy="212"/>
                </a:xfrm>
              </p:grpSpPr>
              <p:grpSp>
                <p:nvGrpSpPr>
                  <p:cNvPr id="116785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0"/>
                    <a:chOff x="1979" y="864"/>
                    <a:chExt cx="624" cy="210"/>
                  </a:xfrm>
                </p:grpSpPr>
                <p:sp>
                  <p:nvSpPr>
                    <p:cNvPr id="11680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16802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2" y="864"/>
                      <a:ext cx="25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116786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0"/>
                    <a:chOff x="2611" y="864"/>
                    <a:chExt cx="580" cy="210"/>
                  </a:xfrm>
                </p:grpSpPr>
                <p:sp>
                  <p:nvSpPr>
                    <p:cNvPr id="11679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16800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3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11678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116797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16798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16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116788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116795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16796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4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11678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2"/>
                    <a:chOff x="4373" y="864"/>
                    <a:chExt cx="580" cy="212"/>
                  </a:xfrm>
                </p:grpSpPr>
                <p:sp>
                  <p:nvSpPr>
                    <p:cNvPr id="116793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16794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57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11679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0"/>
                    <a:chOff x="4961" y="864"/>
                    <a:chExt cx="625" cy="210"/>
                  </a:xfrm>
                </p:grpSpPr>
                <p:sp>
                  <p:nvSpPr>
                    <p:cNvPr id="116791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16792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4" y="864"/>
                      <a:ext cx="403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116776" name="Rectangle 38"/>
              <p:cNvSpPr>
                <a:spLocks noChangeArrowheads="1"/>
              </p:cNvSpPr>
              <p:nvPr/>
            </p:nvSpPr>
            <p:spPr bwMode="auto">
              <a:xfrm>
                <a:off x="5438" y="672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16777" name="Rectangle 39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6778" name="Rectangle 40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4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116779" name="Rectangle 41"/>
              <p:cNvSpPr>
                <a:spLocks noChangeArrowheads="1"/>
              </p:cNvSpPr>
              <p:nvPr/>
            </p:nvSpPr>
            <p:spPr bwMode="auto">
              <a:xfrm>
                <a:off x="3591" y="672"/>
                <a:ext cx="24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116780" name="Rectangle 42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4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16781" name="Rectangle 43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4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116782" name="Rectangle 44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4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116769" name="Rectangle 45"/>
            <p:cNvSpPr>
              <a:spLocks noChangeArrowheads="1"/>
            </p:cNvSpPr>
            <p:nvPr/>
          </p:nvSpPr>
          <p:spPr bwMode="auto">
            <a:xfrm>
              <a:off x="2143" y="10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770" name="Rectangle 46"/>
            <p:cNvSpPr>
              <a:spLocks noChangeArrowheads="1"/>
            </p:cNvSpPr>
            <p:nvPr/>
          </p:nvSpPr>
          <p:spPr bwMode="auto">
            <a:xfrm>
              <a:off x="5126" y="10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771" name="Rectangle 47"/>
            <p:cNvSpPr>
              <a:spLocks noChangeArrowheads="1"/>
            </p:cNvSpPr>
            <p:nvPr/>
          </p:nvSpPr>
          <p:spPr bwMode="auto">
            <a:xfrm>
              <a:off x="4493" y="10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772" name="Rectangle 48"/>
            <p:cNvSpPr>
              <a:spLocks noChangeArrowheads="1"/>
            </p:cNvSpPr>
            <p:nvPr/>
          </p:nvSpPr>
          <p:spPr bwMode="auto">
            <a:xfrm>
              <a:off x="3906" y="10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773" name="Rectangle 49"/>
            <p:cNvSpPr>
              <a:spLocks noChangeArrowheads="1"/>
            </p:cNvSpPr>
            <p:nvPr/>
          </p:nvSpPr>
          <p:spPr bwMode="auto">
            <a:xfrm>
              <a:off x="3318" y="10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774" name="Rectangle 50"/>
            <p:cNvSpPr>
              <a:spLocks noChangeArrowheads="1"/>
            </p:cNvSpPr>
            <p:nvPr/>
          </p:nvSpPr>
          <p:spPr bwMode="auto">
            <a:xfrm>
              <a:off x="2731" y="1056"/>
              <a:ext cx="4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16741" name="Group 51"/>
          <p:cNvGrpSpPr>
            <a:grpSpLocks/>
          </p:cNvGrpSpPr>
          <p:nvPr/>
        </p:nvGrpSpPr>
        <p:grpSpPr bwMode="auto">
          <a:xfrm>
            <a:off x="3260725" y="2692400"/>
            <a:ext cx="5762625" cy="946150"/>
            <a:chOff x="1918" y="1392"/>
            <a:chExt cx="3703" cy="596"/>
          </a:xfrm>
        </p:grpSpPr>
        <p:sp>
          <p:nvSpPr>
            <p:cNvPr id="116747" name="Rectangle 52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16748" name="Group 53"/>
            <p:cNvGrpSpPr>
              <a:grpSpLocks/>
            </p:cNvGrpSpPr>
            <p:nvPr/>
          </p:nvGrpSpPr>
          <p:grpSpPr bwMode="auto">
            <a:xfrm>
              <a:off x="1979" y="1584"/>
              <a:ext cx="624" cy="212"/>
              <a:chOff x="1979" y="1584"/>
              <a:chExt cx="624" cy="212"/>
            </a:xfrm>
          </p:grpSpPr>
          <p:sp>
            <p:nvSpPr>
              <p:cNvPr id="116766" name="Rectangle 54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6767" name="Rectangle 55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5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116749" name="Group 56"/>
            <p:cNvGrpSpPr>
              <a:grpSpLocks/>
            </p:cNvGrpSpPr>
            <p:nvPr/>
          </p:nvGrpSpPr>
          <p:grpSpPr bwMode="auto">
            <a:xfrm>
              <a:off x="2611" y="1584"/>
              <a:ext cx="580" cy="212"/>
              <a:chOff x="2611" y="1584"/>
              <a:chExt cx="580" cy="212"/>
            </a:xfrm>
          </p:grpSpPr>
          <p:sp>
            <p:nvSpPr>
              <p:cNvPr id="116764" name="Rectangle 57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6765" name="Rectangle 58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116750" name="Group 59"/>
            <p:cNvGrpSpPr>
              <a:grpSpLocks/>
            </p:cNvGrpSpPr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116762" name="Rectangle 60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6763" name="Rectangle 61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1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116751" name="Rectangle 62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6752" name="Rectangle 63"/>
            <p:cNvSpPr>
              <a:spLocks noChangeArrowheads="1"/>
            </p:cNvSpPr>
            <p:nvPr/>
          </p:nvSpPr>
          <p:spPr bwMode="auto">
            <a:xfrm>
              <a:off x="4289" y="1584"/>
              <a:ext cx="7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116753" name="Rectangle 64"/>
            <p:cNvSpPr>
              <a:spLocks noChangeArrowheads="1"/>
            </p:cNvSpPr>
            <p:nvPr/>
          </p:nvSpPr>
          <p:spPr bwMode="auto">
            <a:xfrm>
              <a:off x="5439" y="1392"/>
              <a:ext cx="1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6754" name="Rectangle 65"/>
            <p:cNvSpPr>
              <a:spLocks noChangeArrowheads="1"/>
            </p:cNvSpPr>
            <p:nvPr/>
          </p:nvSpPr>
          <p:spPr bwMode="auto">
            <a:xfrm>
              <a:off x="3590" y="1392"/>
              <a:ext cx="2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16755" name="Rectangle 66"/>
            <p:cNvSpPr>
              <a:spLocks noChangeArrowheads="1"/>
            </p:cNvSpPr>
            <p:nvPr/>
          </p:nvSpPr>
          <p:spPr bwMode="auto">
            <a:xfrm>
              <a:off x="3002" y="1392"/>
              <a:ext cx="2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16756" name="Rectangle 67"/>
            <p:cNvSpPr>
              <a:spLocks noChangeArrowheads="1"/>
            </p:cNvSpPr>
            <p:nvPr/>
          </p:nvSpPr>
          <p:spPr bwMode="auto">
            <a:xfrm>
              <a:off x="2414" y="1392"/>
              <a:ext cx="2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16757" name="Rectangle 68"/>
            <p:cNvSpPr>
              <a:spLocks noChangeArrowheads="1"/>
            </p:cNvSpPr>
            <p:nvPr/>
          </p:nvSpPr>
          <p:spPr bwMode="auto">
            <a:xfrm>
              <a:off x="1918" y="1392"/>
              <a:ext cx="2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16758" name="Rectangle 69"/>
            <p:cNvSpPr>
              <a:spLocks noChangeArrowheads="1"/>
            </p:cNvSpPr>
            <p:nvPr/>
          </p:nvSpPr>
          <p:spPr bwMode="auto">
            <a:xfrm>
              <a:off x="2143" y="177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759" name="Rectangle 70"/>
            <p:cNvSpPr>
              <a:spLocks noChangeArrowheads="1"/>
            </p:cNvSpPr>
            <p:nvPr/>
          </p:nvSpPr>
          <p:spPr bwMode="auto">
            <a:xfrm>
              <a:off x="4448" y="1776"/>
              <a:ext cx="4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760" name="Rectangle 71"/>
            <p:cNvSpPr>
              <a:spLocks noChangeArrowheads="1"/>
            </p:cNvSpPr>
            <p:nvPr/>
          </p:nvSpPr>
          <p:spPr bwMode="auto">
            <a:xfrm>
              <a:off x="3318" y="177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6761" name="Rectangle 72"/>
            <p:cNvSpPr>
              <a:spLocks noChangeArrowheads="1"/>
            </p:cNvSpPr>
            <p:nvPr/>
          </p:nvSpPr>
          <p:spPr bwMode="auto">
            <a:xfrm>
              <a:off x="2731" y="177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116742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242888" y="684213"/>
            <a:ext cx="3529012" cy="5535612"/>
          </a:xfrm>
          <a:noFill/>
        </p:spPr>
        <p:txBody>
          <a:bodyPr lIns="63500" tIns="25400" rIns="63500" bIns="2540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实现目标</a:t>
            </a:r>
            <a:r>
              <a:rPr lang="en-US" altLang="zh-CN" sz="2600" dirty="0">
                <a:solidFill>
                  <a:srgbClr val="FF0000"/>
                </a:solidFill>
              </a:rPr>
              <a:t>(7</a:t>
            </a:r>
            <a:r>
              <a:rPr lang="zh-CN" altLang="en-US" sz="2600" dirty="0">
                <a:solidFill>
                  <a:srgbClr val="FF0000"/>
                </a:solidFill>
              </a:rPr>
              <a:t>条指令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rgbClr val="6D6D6D"/>
                </a:solidFill>
              </a:rPr>
              <a:t>ADD and Subtract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rgbClr val="6D6D6D"/>
                </a:solidFill>
              </a:rPr>
              <a:t>add </a:t>
            </a:r>
            <a:r>
              <a:rPr lang="en-US" altLang="zh-CN" sz="2400" dirty="0" err="1">
                <a:solidFill>
                  <a:srgbClr val="6D6D6D"/>
                </a:solidFill>
              </a:rPr>
              <a:t>rd</a:t>
            </a:r>
            <a:r>
              <a:rPr lang="en-US" altLang="zh-CN" sz="2400" dirty="0">
                <a:solidFill>
                  <a:srgbClr val="6D6D6D"/>
                </a:solidFill>
              </a:rPr>
              <a:t>, </a:t>
            </a:r>
            <a:r>
              <a:rPr lang="en-US" altLang="zh-CN" sz="2400" dirty="0" err="1">
                <a:solidFill>
                  <a:srgbClr val="6D6D6D"/>
                </a:solidFill>
              </a:rPr>
              <a:t>rs</a:t>
            </a:r>
            <a:r>
              <a:rPr lang="en-US" altLang="zh-CN" sz="2400" dirty="0">
                <a:solidFill>
                  <a:srgbClr val="6D6D6D"/>
                </a:solidFill>
              </a:rPr>
              <a:t>, rt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>
                <a:solidFill>
                  <a:srgbClr val="6D6D6D"/>
                </a:solidFill>
              </a:rPr>
              <a:t>sub </a:t>
            </a:r>
            <a:r>
              <a:rPr lang="en-US" altLang="zh-CN" sz="2400" dirty="0" err="1">
                <a:solidFill>
                  <a:srgbClr val="6D6D6D"/>
                </a:solidFill>
              </a:rPr>
              <a:t>rd</a:t>
            </a:r>
            <a:r>
              <a:rPr lang="en-US" altLang="zh-CN" sz="2400" dirty="0">
                <a:solidFill>
                  <a:srgbClr val="6D6D6D"/>
                </a:solidFill>
              </a:rPr>
              <a:t>, </a:t>
            </a:r>
            <a:r>
              <a:rPr lang="en-US" altLang="zh-CN" sz="2400" dirty="0" err="1">
                <a:solidFill>
                  <a:srgbClr val="6D6D6D"/>
                </a:solidFill>
              </a:rPr>
              <a:t>rs</a:t>
            </a:r>
            <a:r>
              <a:rPr lang="en-US" altLang="zh-CN" sz="2400" dirty="0">
                <a:solidFill>
                  <a:srgbClr val="6D6D6D"/>
                </a:solidFill>
              </a:rPr>
              <a:t>, rt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rgbClr val="6D6D6D"/>
                </a:solidFill>
              </a:rPr>
              <a:t>OR Immediate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rgbClr val="6D6D6D"/>
                </a:solidFill>
              </a:rPr>
              <a:t>ori</a:t>
            </a:r>
            <a:r>
              <a:rPr lang="en-US" altLang="zh-CN" sz="2400" dirty="0">
                <a:solidFill>
                  <a:srgbClr val="6D6D6D"/>
                </a:solidFill>
              </a:rPr>
              <a:t>  rt, </a:t>
            </a:r>
            <a:r>
              <a:rPr lang="en-US" altLang="zh-CN" sz="2400" dirty="0" err="1">
                <a:solidFill>
                  <a:srgbClr val="6D6D6D"/>
                </a:solidFill>
              </a:rPr>
              <a:t>rs</a:t>
            </a:r>
            <a:r>
              <a:rPr lang="en-US" altLang="zh-CN" sz="2400" dirty="0">
                <a:solidFill>
                  <a:srgbClr val="6D6D6D"/>
                </a:solidFill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rgbClr val="6D6D6D"/>
                </a:solidFill>
              </a:rPr>
              <a:t>LOAD and STORE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rgbClr val="6D6D6D"/>
                </a:solidFill>
              </a:rPr>
              <a:t>lw</a:t>
            </a:r>
            <a:r>
              <a:rPr lang="en-US" altLang="zh-CN" sz="2400" dirty="0">
                <a:solidFill>
                  <a:srgbClr val="6D6D6D"/>
                </a:solidFill>
              </a:rPr>
              <a:t> rt, </a:t>
            </a:r>
            <a:r>
              <a:rPr lang="en-US" altLang="zh-CN" sz="2400" dirty="0" err="1">
                <a:solidFill>
                  <a:srgbClr val="6D6D6D"/>
                </a:solidFill>
              </a:rPr>
              <a:t>rs</a:t>
            </a:r>
            <a:r>
              <a:rPr lang="en-US" altLang="zh-CN" sz="2400" dirty="0">
                <a:solidFill>
                  <a:srgbClr val="6D6D6D"/>
                </a:solidFill>
              </a:rPr>
              <a:t>, imm16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rgbClr val="6D6D6D"/>
                </a:solidFill>
              </a:rPr>
              <a:t>sw</a:t>
            </a:r>
            <a:r>
              <a:rPr lang="en-US" altLang="zh-CN" sz="2400" dirty="0">
                <a:solidFill>
                  <a:srgbClr val="6D6D6D"/>
                </a:solidFill>
              </a:rPr>
              <a:t> rt, </a:t>
            </a:r>
            <a:r>
              <a:rPr lang="en-US" altLang="zh-CN" sz="2400" dirty="0" err="1">
                <a:solidFill>
                  <a:srgbClr val="6D6D6D"/>
                </a:solidFill>
              </a:rPr>
              <a:t>rs</a:t>
            </a:r>
            <a:r>
              <a:rPr lang="en-US" altLang="zh-CN" sz="2400" dirty="0">
                <a:solidFill>
                  <a:srgbClr val="6D6D6D"/>
                </a:solidFill>
              </a:rPr>
              <a:t>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>
                <a:solidFill>
                  <a:srgbClr val="6D6D6D"/>
                </a:solidFill>
              </a:rPr>
              <a:t>BRANCH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 err="1">
                <a:solidFill>
                  <a:srgbClr val="6D6D6D"/>
                </a:solidFill>
              </a:rPr>
              <a:t>beq</a:t>
            </a:r>
            <a:r>
              <a:rPr lang="en-US" altLang="zh-CN" sz="2400" dirty="0">
                <a:solidFill>
                  <a:srgbClr val="6D6D6D"/>
                </a:solidFill>
              </a:rPr>
              <a:t> </a:t>
            </a:r>
            <a:r>
              <a:rPr lang="en-US" altLang="zh-CN" sz="2400" dirty="0" err="1">
                <a:solidFill>
                  <a:srgbClr val="6D6D6D"/>
                </a:solidFill>
              </a:rPr>
              <a:t>rs</a:t>
            </a:r>
            <a:r>
              <a:rPr lang="en-US" altLang="zh-CN" sz="2400" dirty="0">
                <a:solidFill>
                  <a:srgbClr val="6D6D6D"/>
                </a:solidFill>
              </a:rPr>
              <a:t>, rt, imm16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600" dirty="0"/>
              <a:t>JUMP</a:t>
            </a:r>
          </a:p>
          <a:p>
            <a:pPr marL="742950" lvl="1" indent="-285750">
              <a:spcBef>
                <a:spcPct val="0"/>
              </a:spcBef>
            </a:pPr>
            <a:r>
              <a:rPr lang="en-US" altLang="zh-CN" sz="2400" dirty="0"/>
              <a:t>j  target</a:t>
            </a:r>
          </a:p>
        </p:txBody>
      </p:sp>
      <p:sp>
        <p:nvSpPr>
          <p:cNvPr id="889930" name="Text Box 74"/>
          <p:cNvSpPr txBox="1">
            <a:spLocks noChangeArrowheads="1"/>
          </p:cNvSpPr>
          <p:nvPr/>
        </p:nvSpPr>
        <p:spPr bwMode="auto">
          <a:xfrm>
            <a:off x="3748088" y="4714875"/>
            <a:ext cx="507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Jump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无条件转移指令的代表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746125" y="5507038"/>
            <a:ext cx="8316913" cy="865187"/>
            <a:chOff x="567" y="3496"/>
            <a:chExt cx="5239" cy="635"/>
          </a:xfrm>
        </p:grpSpPr>
        <p:sp>
          <p:nvSpPr>
            <p:cNvPr id="116745" name="Text Box 76"/>
            <p:cNvSpPr txBox="1">
              <a:spLocks noChangeArrowheads="1"/>
            </p:cNvSpPr>
            <p:nvPr/>
          </p:nvSpPr>
          <p:spPr bwMode="auto">
            <a:xfrm>
              <a:off x="567" y="3715"/>
              <a:ext cx="1179" cy="247"/>
            </a:xfrm>
            <a:prstGeom prst="rect">
              <a:avLst/>
            </a:prstGeom>
            <a:solidFill>
              <a:srgbClr val="FF99CC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16746" name="Rectangle 77"/>
            <p:cNvSpPr>
              <a:spLocks noChangeArrowheads="1"/>
            </p:cNvSpPr>
            <p:nvPr/>
          </p:nvSpPr>
          <p:spPr bwMode="auto">
            <a:xfrm>
              <a:off x="2154" y="3496"/>
              <a:ext cx="3652" cy="635"/>
            </a:xfrm>
            <a:prstGeom prst="rect">
              <a:avLst/>
            </a:prstGeom>
            <a:solidFill>
              <a:srgbClr val="FF99CC">
                <a:alpha val="3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9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07" y="45649"/>
            <a:ext cx="6770836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RTL: Jump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4375"/>
            <a:ext cx="8675688" cy="1965325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altLang="zh-CN" sz="2800"/>
              <a:t>j</a:t>
            </a:r>
            <a:r>
              <a:rPr lang="zh-CN" altLang="en-US" sz="2800"/>
              <a:t> </a:t>
            </a:r>
            <a:r>
              <a:rPr lang="en-US" altLang="zh-CN" sz="2800"/>
              <a:t>target</a:t>
            </a:r>
          </a:p>
          <a:p>
            <a:pPr lvl="1"/>
            <a:endParaRPr lang="en-US" altLang="zh-CN" sz="2400"/>
          </a:p>
          <a:p>
            <a:pPr lvl="1"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M[PC]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/>
              <a:t>取指令</a:t>
            </a:r>
            <a:r>
              <a:rPr lang="en-US" altLang="zh-CN" sz="2400"/>
              <a:t>(</a:t>
            </a:r>
            <a:r>
              <a:rPr lang="zh-CN" altLang="en-US" sz="2400"/>
              <a:t>公共操作，取指部件完成</a:t>
            </a:r>
            <a:r>
              <a:rPr lang="en-US" altLang="zh-CN" sz="2400"/>
              <a:t>)</a:t>
            </a:r>
          </a:p>
          <a:p>
            <a:pPr lvl="1">
              <a:buClr>
                <a:schemeClr val="tx2"/>
              </a:buClr>
            </a:pPr>
            <a:r>
              <a:rPr lang="en-US" altLang="zh-CN" sz="2400">
                <a:solidFill>
                  <a:srgbClr val="FF0000"/>
                </a:solidFill>
              </a:rPr>
              <a:t>PC&lt;31:2&gt; </a:t>
            </a:r>
            <a:r>
              <a:rPr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>
                <a:solidFill>
                  <a:srgbClr val="FF0000"/>
                </a:solidFill>
              </a:rPr>
              <a:t> PC&lt;31:28&gt; </a:t>
            </a:r>
            <a:r>
              <a:rPr lang="zh-CN" altLang="en-US" sz="2400">
                <a:solidFill>
                  <a:srgbClr val="FF0000"/>
                </a:solidFill>
              </a:rPr>
              <a:t>串接  </a:t>
            </a:r>
            <a:r>
              <a:rPr lang="en-US" altLang="zh-CN" sz="2400">
                <a:solidFill>
                  <a:srgbClr val="FF0000"/>
                </a:solidFill>
              </a:rPr>
              <a:t>target&lt;25:0&gt;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400"/>
              <a:t>计算目标地址</a:t>
            </a:r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2339975" y="620713"/>
            <a:ext cx="5902325" cy="946150"/>
            <a:chOff x="1102" y="576"/>
            <a:chExt cx="3718" cy="596"/>
          </a:xfrm>
        </p:grpSpPr>
        <p:sp>
          <p:nvSpPr>
            <p:cNvPr id="118809" name="Rectangle 5"/>
            <p:cNvSpPr>
              <a:spLocks noChangeArrowheads="1"/>
            </p:cNvSpPr>
            <p:nvPr/>
          </p:nvSpPr>
          <p:spPr bwMode="auto">
            <a:xfrm>
              <a:off x="1167" y="77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18810" name="Group 6"/>
            <p:cNvGrpSpPr>
              <a:grpSpLocks/>
            </p:cNvGrpSpPr>
            <p:nvPr/>
          </p:nvGrpSpPr>
          <p:grpSpPr bwMode="auto">
            <a:xfrm>
              <a:off x="1163" y="747"/>
              <a:ext cx="624" cy="231"/>
              <a:chOff x="1163" y="747"/>
              <a:chExt cx="624" cy="231"/>
            </a:xfrm>
          </p:grpSpPr>
          <p:sp>
            <p:nvSpPr>
              <p:cNvPr id="118818" name="Rectangle 7"/>
              <p:cNvSpPr>
                <a:spLocks noChangeArrowheads="1"/>
              </p:cNvSpPr>
              <p:nvPr/>
            </p:nvSpPr>
            <p:spPr bwMode="auto">
              <a:xfrm>
                <a:off x="1163" y="772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8819" name="Rectangle 8"/>
              <p:cNvSpPr>
                <a:spLocks noChangeArrowheads="1"/>
              </p:cNvSpPr>
              <p:nvPr/>
            </p:nvSpPr>
            <p:spPr bwMode="auto">
              <a:xfrm>
                <a:off x="1352" y="747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118811" name="Rectangle 9"/>
            <p:cNvSpPr>
              <a:spLocks noChangeArrowheads="1"/>
            </p:cNvSpPr>
            <p:nvPr/>
          </p:nvSpPr>
          <p:spPr bwMode="auto">
            <a:xfrm>
              <a:off x="1795" y="772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8812" name="Rectangle 10"/>
            <p:cNvSpPr>
              <a:spLocks noChangeArrowheads="1"/>
            </p:cNvSpPr>
            <p:nvPr/>
          </p:nvSpPr>
          <p:spPr bwMode="auto">
            <a:xfrm>
              <a:off x="2731" y="754"/>
              <a:ext cx="9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118813" name="Rectangle 11"/>
            <p:cNvSpPr>
              <a:spLocks noChangeArrowheads="1"/>
            </p:cNvSpPr>
            <p:nvPr/>
          </p:nvSpPr>
          <p:spPr bwMode="auto">
            <a:xfrm>
              <a:off x="4640" y="57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814" name="Rectangle 12"/>
            <p:cNvSpPr>
              <a:spLocks noChangeArrowheads="1"/>
            </p:cNvSpPr>
            <p:nvPr/>
          </p:nvSpPr>
          <p:spPr bwMode="auto">
            <a:xfrm>
              <a:off x="1598" y="5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18815" name="Rectangle 13"/>
            <p:cNvSpPr>
              <a:spLocks noChangeArrowheads="1"/>
            </p:cNvSpPr>
            <p:nvPr/>
          </p:nvSpPr>
          <p:spPr bwMode="auto">
            <a:xfrm>
              <a:off x="1102" y="57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18816" name="Rectangle 14"/>
            <p:cNvSpPr>
              <a:spLocks noChangeArrowheads="1"/>
            </p:cNvSpPr>
            <p:nvPr/>
          </p:nvSpPr>
          <p:spPr bwMode="auto">
            <a:xfrm>
              <a:off x="1327" y="960"/>
              <a:ext cx="4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8817" name="Rectangle 15"/>
            <p:cNvSpPr>
              <a:spLocks noChangeArrowheads="1"/>
            </p:cNvSpPr>
            <p:nvPr/>
          </p:nvSpPr>
          <p:spPr bwMode="auto">
            <a:xfrm>
              <a:off x="3000" y="960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91920" name="Text Box 16"/>
          <p:cNvSpPr txBox="1">
            <a:spLocks noChangeArrowheads="1"/>
          </p:cNvSpPr>
          <p:nvPr/>
        </p:nvSpPr>
        <p:spPr bwMode="auto">
          <a:xfrm>
            <a:off x="682625" y="5116513"/>
            <a:ext cx="51133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问题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：应在原数据通路上加哪些元件和连线？需要什么样的控制信号？</a:t>
            </a:r>
          </a:p>
        </p:txBody>
      </p:sp>
      <p:sp>
        <p:nvSpPr>
          <p:cNvPr id="891921" name="Text Box 17"/>
          <p:cNvSpPr txBox="1">
            <a:spLocks noChangeArrowheads="1"/>
          </p:cNvSpPr>
          <p:nvPr/>
        </p:nvSpPr>
        <p:spPr bwMode="auto">
          <a:xfrm>
            <a:off x="647700" y="2871788"/>
            <a:ext cx="53276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问题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：跳转指令的转移范围有多大？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是当前指令前后的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0x(PC&lt;31:28&gt;) 0000000~0xFFFFFFC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处？</a:t>
            </a:r>
          </a:p>
        </p:txBody>
      </p:sp>
      <p:sp>
        <p:nvSpPr>
          <p:cNvPr id="891922" name="Text Box 18"/>
          <p:cNvSpPr txBox="1">
            <a:spLocks noChangeArrowheads="1"/>
          </p:cNvSpPr>
          <p:nvPr/>
        </p:nvSpPr>
        <p:spPr bwMode="auto">
          <a:xfrm>
            <a:off x="434975" y="4406900"/>
            <a:ext cx="4864100" cy="4619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指令是绝对寻址，不是相对寻址！</a:t>
            </a:r>
          </a:p>
        </p:txBody>
      </p:sp>
      <p:grpSp>
        <p:nvGrpSpPr>
          <p:cNvPr id="4" name="组合 40"/>
          <p:cNvGrpSpPr>
            <a:grpSpLocks/>
          </p:cNvGrpSpPr>
          <p:nvPr/>
        </p:nvGrpSpPr>
        <p:grpSpPr bwMode="auto">
          <a:xfrm>
            <a:off x="5486400" y="2787650"/>
            <a:ext cx="3370263" cy="3589338"/>
            <a:chOff x="5738943" y="2788435"/>
            <a:chExt cx="3370132" cy="3587543"/>
          </a:xfrm>
        </p:grpSpPr>
        <p:grpSp>
          <p:nvGrpSpPr>
            <p:cNvPr id="118795" name="Group 19"/>
            <p:cNvGrpSpPr>
              <a:grpSpLocks/>
            </p:cNvGrpSpPr>
            <p:nvPr/>
          </p:nvGrpSpPr>
          <p:grpSpPr bwMode="auto">
            <a:xfrm>
              <a:off x="5738943" y="2788435"/>
              <a:ext cx="3370132" cy="3587543"/>
              <a:chOff x="3764" y="1947"/>
              <a:chExt cx="1870" cy="2415"/>
            </a:xfrm>
          </p:grpSpPr>
          <p:grpSp>
            <p:nvGrpSpPr>
              <p:cNvPr id="118797" name="Group 20"/>
              <p:cNvGrpSpPr>
                <a:grpSpLocks/>
              </p:cNvGrpSpPr>
              <p:nvPr/>
            </p:nvGrpSpPr>
            <p:grpSpPr bwMode="auto">
              <a:xfrm>
                <a:off x="3768" y="1947"/>
                <a:ext cx="1866" cy="2415"/>
                <a:chOff x="3768" y="1947"/>
                <a:chExt cx="1866" cy="2415"/>
              </a:xfrm>
            </p:grpSpPr>
            <p:sp>
              <p:nvSpPr>
                <p:cNvPr id="118799" name="Rectangle 21"/>
                <p:cNvSpPr>
                  <a:spLocks noChangeArrowheads="1"/>
                </p:cNvSpPr>
                <p:nvPr/>
              </p:nvSpPr>
              <p:spPr bwMode="auto">
                <a:xfrm>
                  <a:off x="3942" y="1968"/>
                  <a:ext cx="924" cy="2244"/>
                </a:xfrm>
                <a:prstGeom prst="rect">
                  <a:avLst/>
                </a:prstGeom>
                <a:noFill/>
                <a:ln w="508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1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11880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866" y="1947"/>
                  <a:ext cx="768" cy="24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80000"/>
                    </a:lnSpc>
                  </a:pPr>
                  <a:r>
                    <a:rPr lang="en-US" altLang="zh-CN" sz="1600" b="1">
                      <a:latin typeface="Times New Roman" panose="02020603050405020304" pitchFamily="18" charset="0"/>
                    </a:rPr>
                    <a:t>FFFF FFFF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altLang="zh-CN" sz="16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600" b="1">
                      <a:latin typeface="Times New Roman" panose="02020603050405020304" pitchFamily="18" charset="0"/>
                    </a:rPr>
                    <a:t>F000 0000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altLang="zh-CN" sz="16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600" b="1">
                      <a:latin typeface="Times New Roman" panose="02020603050405020304" pitchFamily="18" charset="0"/>
                    </a:rPr>
                    <a:t>AFFF FFFC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altLang="zh-CN" sz="16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600" b="1">
                      <a:latin typeface="Times New Roman" panose="02020603050405020304" pitchFamily="18" charset="0"/>
                    </a:rPr>
                    <a:t>A000 0000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altLang="zh-CN" sz="16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altLang="zh-CN" sz="16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600" b="1">
                      <a:latin typeface="Times New Roman" panose="02020603050405020304" pitchFamily="18" charset="0"/>
                    </a:rPr>
                    <a:t>0FFF FFFF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altLang="zh-CN" sz="28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600" b="1">
                      <a:latin typeface="Times New Roman" panose="02020603050405020304" pitchFamily="18" charset="0"/>
                    </a:rPr>
                    <a:t>0000 0000</a:t>
                  </a:r>
                </a:p>
              </p:txBody>
            </p:sp>
            <p:sp>
              <p:nvSpPr>
                <p:cNvPr id="118801" name="Line 23"/>
                <p:cNvSpPr>
                  <a:spLocks noChangeShapeType="1"/>
                </p:cNvSpPr>
                <p:nvPr/>
              </p:nvSpPr>
              <p:spPr bwMode="auto">
                <a:xfrm>
                  <a:off x="3930" y="2370"/>
                  <a:ext cx="924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02" name="Line 24"/>
                <p:cNvSpPr>
                  <a:spLocks noChangeShapeType="1"/>
                </p:cNvSpPr>
                <p:nvPr/>
              </p:nvSpPr>
              <p:spPr bwMode="auto">
                <a:xfrm>
                  <a:off x="3941" y="2591"/>
                  <a:ext cx="924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03" name="Line 25"/>
                <p:cNvSpPr>
                  <a:spLocks noChangeShapeType="1"/>
                </p:cNvSpPr>
                <p:nvPr/>
              </p:nvSpPr>
              <p:spPr bwMode="auto">
                <a:xfrm>
                  <a:off x="3935" y="3280"/>
                  <a:ext cx="924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04" name="Line 26"/>
                <p:cNvSpPr>
                  <a:spLocks noChangeShapeType="1"/>
                </p:cNvSpPr>
                <p:nvPr/>
              </p:nvSpPr>
              <p:spPr bwMode="auto">
                <a:xfrm>
                  <a:off x="3941" y="3509"/>
                  <a:ext cx="924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05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392" y="2791"/>
                  <a:ext cx="6" cy="246"/>
                </a:xfrm>
                <a:prstGeom prst="line">
                  <a:avLst/>
                </a:prstGeom>
                <a:noFill/>
                <a:ln w="50800">
                  <a:solidFill>
                    <a:srgbClr val="CC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06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391" y="3736"/>
                  <a:ext cx="6" cy="246"/>
                </a:xfrm>
                <a:prstGeom prst="line">
                  <a:avLst/>
                </a:prstGeom>
                <a:noFill/>
                <a:ln w="50800">
                  <a:solidFill>
                    <a:srgbClr val="CC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0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068" y="3244"/>
                  <a:ext cx="674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j </a:t>
                  </a:r>
                  <a:r>
                    <a:rPr lang="zh-CN" altLang="en-US" sz="2000" b="1">
                      <a:latin typeface="Times New Roman" panose="02020603050405020304" pitchFamily="18" charset="0"/>
                    </a:rPr>
                    <a:t>  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target</a:t>
                  </a:r>
                </a:p>
              </p:txBody>
            </p:sp>
            <p:sp>
              <p:nvSpPr>
                <p:cNvPr id="118808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768" y="3380"/>
                  <a:ext cx="168" cy="0"/>
                </a:xfrm>
                <a:prstGeom prst="line">
                  <a:avLst/>
                </a:prstGeom>
                <a:noFill/>
                <a:ln w="5080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8798" name="Line 35"/>
              <p:cNvSpPr>
                <a:spLocks noChangeShapeType="1"/>
              </p:cNvSpPr>
              <p:nvPr/>
            </p:nvSpPr>
            <p:spPr bwMode="auto">
              <a:xfrm>
                <a:off x="3764" y="2474"/>
                <a:ext cx="186" cy="0"/>
              </a:xfrm>
              <a:prstGeom prst="line">
                <a:avLst/>
              </a:prstGeom>
              <a:noFill/>
              <a:ln w="50800">
                <a:solidFill>
                  <a:srgbClr val="7030A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 rot="16200000" flipH="1">
              <a:off x="5093959" y="4241064"/>
              <a:ext cx="1343941" cy="635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262563" y="3857625"/>
            <a:ext cx="43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╳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067175" y="3716338"/>
            <a:ext cx="431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╳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1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1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9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9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20" grpId="0"/>
      <p:bldP spid="891922" grpId="0" animBg="1"/>
      <p:bldP spid="34" grpId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078" name="Text Box 126"/>
          <p:cNvSpPr txBox="1">
            <a:spLocks noChangeArrowheads="1"/>
          </p:cNvSpPr>
          <p:nvPr/>
        </p:nvSpPr>
        <p:spPr bwMode="auto">
          <a:xfrm>
            <a:off x="214313" y="3348038"/>
            <a:ext cx="13700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的改变在下个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到达后发生！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16125" y="3924300"/>
            <a:ext cx="2808288" cy="1647825"/>
            <a:chOff x="1065" y="2774"/>
            <a:chExt cx="1865" cy="1046"/>
          </a:xfrm>
        </p:grpSpPr>
        <p:sp>
          <p:nvSpPr>
            <p:cNvPr id="120959" name="Oval 3"/>
            <p:cNvSpPr>
              <a:spLocks noChangeArrowheads="1"/>
            </p:cNvSpPr>
            <p:nvPr/>
          </p:nvSpPr>
          <p:spPr bwMode="auto">
            <a:xfrm rot="-2400000">
              <a:off x="1065" y="2774"/>
              <a:ext cx="1865" cy="876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0960" name="Line 4"/>
            <p:cNvSpPr>
              <a:spLocks noChangeShapeType="1"/>
            </p:cNvSpPr>
            <p:nvPr/>
          </p:nvSpPr>
          <p:spPr bwMode="auto">
            <a:xfrm>
              <a:off x="2488" y="3352"/>
              <a:ext cx="298" cy="46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3957" name="Rectangle 5"/>
          <p:cNvSpPr>
            <a:spLocks noGrp="1" noChangeArrowheads="1"/>
          </p:cNvSpPr>
          <p:nvPr>
            <p:ph type="title"/>
          </p:nvPr>
        </p:nvSpPr>
        <p:spPr>
          <a:xfrm>
            <a:off x="230981" y="17672"/>
            <a:ext cx="7885113" cy="5958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取指部件</a:t>
            </a:r>
          </a:p>
        </p:txBody>
      </p:sp>
      <p:sp>
        <p:nvSpPr>
          <p:cNvPr id="120837" name="Line 6"/>
          <p:cNvSpPr>
            <a:spLocks noChangeShapeType="1"/>
          </p:cNvSpPr>
          <p:nvPr/>
        </p:nvSpPr>
        <p:spPr bwMode="auto">
          <a:xfrm>
            <a:off x="1735138" y="3246438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Line 7"/>
          <p:cNvSpPr>
            <a:spLocks noChangeShapeType="1"/>
          </p:cNvSpPr>
          <p:nvPr/>
        </p:nvSpPr>
        <p:spPr bwMode="auto">
          <a:xfrm flipH="1">
            <a:off x="2097088" y="318135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9" name="Rectangle 8"/>
          <p:cNvSpPr>
            <a:spLocks noChangeArrowheads="1"/>
          </p:cNvSpPr>
          <p:nvPr/>
        </p:nvSpPr>
        <p:spPr bwMode="auto">
          <a:xfrm>
            <a:off x="2038350" y="32051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0840" name="Line 9"/>
          <p:cNvSpPr>
            <a:spLocks noChangeShapeType="1"/>
          </p:cNvSpPr>
          <p:nvPr/>
        </p:nvSpPr>
        <p:spPr bwMode="auto">
          <a:xfrm>
            <a:off x="3106738" y="3475038"/>
            <a:ext cx="172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1" name="Line 10"/>
          <p:cNvSpPr>
            <a:spLocks noChangeShapeType="1"/>
          </p:cNvSpPr>
          <p:nvPr/>
        </p:nvSpPr>
        <p:spPr bwMode="auto">
          <a:xfrm flipH="1">
            <a:off x="4383088" y="340518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2" name="Rectangle 11"/>
          <p:cNvSpPr>
            <a:spLocks noChangeArrowheads="1"/>
          </p:cNvSpPr>
          <p:nvPr/>
        </p:nvSpPr>
        <p:spPr bwMode="auto">
          <a:xfrm>
            <a:off x="4349750" y="34337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0843" name="Rectangle 12"/>
          <p:cNvSpPr>
            <a:spLocks noChangeArrowheads="1"/>
          </p:cNvSpPr>
          <p:nvPr/>
        </p:nvSpPr>
        <p:spPr bwMode="auto">
          <a:xfrm rot="5400000">
            <a:off x="2344738" y="4765675"/>
            <a:ext cx="96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SignExt</a:t>
            </a:r>
          </a:p>
        </p:txBody>
      </p:sp>
      <p:sp>
        <p:nvSpPr>
          <p:cNvPr id="120844" name="Line 13"/>
          <p:cNvSpPr>
            <a:spLocks noChangeShapeType="1"/>
          </p:cNvSpPr>
          <p:nvPr/>
        </p:nvSpPr>
        <p:spPr bwMode="auto">
          <a:xfrm>
            <a:off x="4173538" y="430847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5" name="Rectangle 14"/>
          <p:cNvSpPr>
            <a:spLocks noChangeArrowheads="1"/>
          </p:cNvSpPr>
          <p:nvPr/>
        </p:nvSpPr>
        <p:spPr bwMode="auto">
          <a:xfrm>
            <a:off x="4335463" y="42481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0846" name="Line 15"/>
          <p:cNvSpPr>
            <a:spLocks noChangeShapeType="1"/>
          </p:cNvSpPr>
          <p:nvPr/>
        </p:nvSpPr>
        <p:spPr bwMode="auto">
          <a:xfrm flipH="1">
            <a:off x="4383088" y="424338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7" name="Line 16"/>
          <p:cNvSpPr>
            <a:spLocks noChangeShapeType="1"/>
          </p:cNvSpPr>
          <p:nvPr/>
        </p:nvSpPr>
        <p:spPr bwMode="auto">
          <a:xfrm>
            <a:off x="1963738" y="499903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8" name="Line 17"/>
          <p:cNvSpPr>
            <a:spLocks noChangeShapeType="1"/>
          </p:cNvSpPr>
          <p:nvPr/>
        </p:nvSpPr>
        <p:spPr bwMode="auto">
          <a:xfrm flipH="1">
            <a:off x="2173288" y="4916488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9" name="Rectangle 18"/>
          <p:cNvSpPr>
            <a:spLocks noChangeArrowheads="1"/>
          </p:cNvSpPr>
          <p:nvPr/>
        </p:nvSpPr>
        <p:spPr bwMode="auto">
          <a:xfrm>
            <a:off x="2157413" y="493236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</a:p>
        </p:txBody>
      </p:sp>
      <p:sp>
        <p:nvSpPr>
          <p:cNvPr id="120850" name="Rectangle 19"/>
          <p:cNvSpPr>
            <a:spLocks noChangeArrowheads="1"/>
          </p:cNvSpPr>
          <p:nvPr/>
        </p:nvSpPr>
        <p:spPr bwMode="auto">
          <a:xfrm>
            <a:off x="1184275" y="4767263"/>
            <a:ext cx="862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imm16</a:t>
            </a:r>
          </a:p>
        </p:txBody>
      </p:sp>
      <p:sp>
        <p:nvSpPr>
          <p:cNvPr id="120851" name="Line 20"/>
          <p:cNvSpPr>
            <a:spLocks noChangeShapeType="1"/>
          </p:cNvSpPr>
          <p:nvPr/>
        </p:nvSpPr>
        <p:spPr bwMode="auto">
          <a:xfrm>
            <a:off x="2116138" y="41148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52" name="Rectangle 21"/>
          <p:cNvSpPr>
            <a:spLocks noChangeArrowheads="1"/>
          </p:cNvSpPr>
          <p:nvPr/>
        </p:nvSpPr>
        <p:spPr bwMode="auto">
          <a:xfrm>
            <a:off x="2649538" y="4478338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0853" name="Line 22"/>
          <p:cNvSpPr>
            <a:spLocks noChangeShapeType="1"/>
          </p:cNvSpPr>
          <p:nvPr/>
        </p:nvSpPr>
        <p:spPr bwMode="auto">
          <a:xfrm>
            <a:off x="4846638" y="3228975"/>
            <a:ext cx="0" cy="1300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54" name="Line 23"/>
          <p:cNvSpPr>
            <a:spLocks noChangeShapeType="1"/>
          </p:cNvSpPr>
          <p:nvPr/>
        </p:nvSpPr>
        <p:spPr bwMode="auto">
          <a:xfrm>
            <a:off x="4859338" y="3228975"/>
            <a:ext cx="309562" cy="193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55" name="Line 24"/>
          <p:cNvSpPr>
            <a:spLocks noChangeShapeType="1"/>
          </p:cNvSpPr>
          <p:nvPr/>
        </p:nvSpPr>
        <p:spPr bwMode="auto">
          <a:xfrm flipV="1">
            <a:off x="4843463" y="4324350"/>
            <a:ext cx="3095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56" name="Line 25"/>
          <p:cNvSpPr>
            <a:spLocks noChangeShapeType="1"/>
          </p:cNvSpPr>
          <p:nvPr/>
        </p:nvSpPr>
        <p:spPr bwMode="auto">
          <a:xfrm>
            <a:off x="5151438" y="3405188"/>
            <a:ext cx="0" cy="947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57" name="Rectangle 26"/>
          <p:cNvSpPr>
            <a:spLocks noChangeArrowheads="1"/>
          </p:cNvSpPr>
          <p:nvPr/>
        </p:nvSpPr>
        <p:spPr bwMode="auto">
          <a:xfrm rot="5400000">
            <a:off x="4660900" y="3725863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Mux</a:t>
            </a:r>
          </a:p>
        </p:txBody>
      </p:sp>
      <p:sp>
        <p:nvSpPr>
          <p:cNvPr id="120858" name="Rectangle 27"/>
          <p:cNvSpPr>
            <a:spLocks noChangeArrowheads="1"/>
          </p:cNvSpPr>
          <p:nvPr/>
        </p:nvSpPr>
        <p:spPr bwMode="auto">
          <a:xfrm>
            <a:off x="4797425" y="3309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120859" name="Rectangle 28"/>
          <p:cNvSpPr>
            <a:spLocks noChangeArrowheads="1"/>
          </p:cNvSpPr>
          <p:nvPr/>
        </p:nvSpPr>
        <p:spPr bwMode="auto">
          <a:xfrm>
            <a:off x="4786313" y="4102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120860" name="Line 29"/>
          <p:cNvSpPr>
            <a:spLocks noChangeShapeType="1"/>
          </p:cNvSpPr>
          <p:nvPr/>
        </p:nvSpPr>
        <p:spPr bwMode="auto">
          <a:xfrm>
            <a:off x="2636838" y="3114675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1" name="Line 30"/>
          <p:cNvSpPr>
            <a:spLocks noChangeShapeType="1"/>
          </p:cNvSpPr>
          <p:nvPr/>
        </p:nvSpPr>
        <p:spPr bwMode="auto">
          <a:xfrm>
            <a:off x="2649538" y="3114675"/>
            <a:ext cx="446087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2" name="Line 31"/>
          <p:cNvSpPr>
            <a:spLocks noChangeShapeType="1"/>
          </p:cNvSpPr>
          <p:nvPr/>
        </p:nvSpPr>
        <p:spPr bwMode="auto">
          <a:xfrm>
            <a:off x="2649538" y="3403600"/>
            <a:ext cx="20320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3" name="Line 32"/>
          <p:cNvSpPr>
            <a:spLocks noChangeShapeType="1"/>
          </p:cNvSpPr>
          <p:nvPr/>
        </p:nvSpPr>
        <p:spPr bwMode="auto">
          <a:xfrm>
            <a:off x="2865438" y="3549650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4" name="Line 33"/>
          <p:cNvSpPr>
            <a:spLocks noChangeShapeType="1"/>
          </p:cNvSpPr>
          <p:nvPr/>
        </p:nvSpPr>
        <p:spPr bwMode="auto">
          <a:xfrm>
            <a:off x="3094038" y="3403600"/>
            <a:ext cx="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5" name="Line 34"/>
          <p:cNvSpPr>
            <a:spLocks noChangeShapeType="1"/>
          </p:cNvSpPr>
          <p:nvPr/>
        </p:nvSpPr>
        <p:spPr bwMode="auto">
          <a:xfrm flipV="1">
            <a:off x="2649538" y="3813175"/>
            <a:ext cx="20320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6" name="Line 35"/>
          <p:cNvSpPr>
            <a:spLocks noChangeShapeType="1"/>
          </p:cNvSpPr>
          <p:nvPr/>
        </p:nvSpPr>
        <p:spPr bwMode="auto">
          <a:xfrm>
            <a:off x="2636838" y="3983038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7" name="Line 36"/>
          <p:cNvSpPr>
            <a:spLocks noChangeShapeType="1"/>
          </p:cNvSpPr>
          <p:nvPr/>
        </p:nvSpPr>
        <p:spPr bwMode="auto">
          <a:xfrm flipV="1">
            <a:off x="2649538" y="3929063"/>
            <a:ext cx="460375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8" name="Rectangle 37"/>
          <p:cNvSpPr>
            <a:spLocks noChangeArrowheads="1"/>
          </p:cNvSpPr>
          <p:nvPr/>
        </p:nvSpPr>
        <p:spPr bwMode="auto">
          <a:xfrm rot="5400000">
            <a:off x="2578100" y="3508376"/>
            <a:ext cx="80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Adder</a:t>
            </a:r>
          </a:p>
        </p:txBody>
      </p:sp>
      <p:sp>
        <p:nvSpPr>
          <p:cNvPr id="120869" name="Rectangle 38"/>
          <p:cNvSpPr>
            <a:spLocks noChangeArrowheads="1"/>
          </p:cNvSpPr>
          <p:nvPr/>
        </p:nvSpPr>
        <p:spPr bwMode="auto">
          <a:xfrm>
            <a:off x="1860550" y="3779838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“1”</a:t>
            </a:r>
          </a:p>
        </p:txBody>
      </p:sp>
      <p:grpSp>
        <p:nvGrpSpPr>
          <p:cNvPr id="120870" name="Group 39"/>
          <p:cNvGrpSpPr>
            <a:grpSpLocks/>
          </p:cNvGrpSpPr>
          <p:nvPr/>
        </p:nvGrpSpPr>
        <p:grpSpPr bwMode="auto">
          <a:xfrm>
            <a:off x="1320800" y="2649538"/>
            <a:ext cx="541338" cy="2074862"/>
            <a:chOff x="803" y="1880"/>
            <a:chExt cx="341" cy="1307"/>
          </a:xfrm>
        </p:grpSpPr>
        <p:sp>
          <p:nvSpPr>
            <p:cNvPr id="120954" name="Rectangle 40"/>
            <p:cNvSpPr>
              <a:spLocks noChangeArrowheads="1"/>
            </p:cNvSpPr>
            <p:nvPr/>
          </p:nvSpPr>
          <p:spPr bwMode="auto">
            <a:xfrm>
              <a:off x="872" y="1880"/>
              <a:ext cx="176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0955" name="Oval 41"/>
            <p:cNvSpPr>
              <a:spLocks noChangeArrowheads="1"/>
            </p:cNvSpPr>
            <p:nvPr/>
          </p:nvSpPr>
          <p:spPr bwMode="auto">
            <a:xfrm>
              <a:off x="920" y="2648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0956" name="Line 42"/>
            <p:cNvSpPr>
              <a:spLocks noChangeShapeType="1"/>
            </p:cNvSpPr>
            <p:nvPr/>
          </p:nvSpPr>
          <p:spPr bwMode="auto">
            <a:xfrm>
              <a:off x="960" y="274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57" name="Rectangle 43"/>
            <p:cNvSpPr>
              <a:spLocks noChangeArrowheads="1"/>
            </p:cNvSpPr>
            <p:nvPr/>
          </p:nvSpPr>
          <p:spPr bwMode="auto">
            <a:xfrm rot="5400000">
              <a:off x="792" y="2175"/>
              <a:ext cx="3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PC</a:t>
              </a:r>
            </a:p>
          </p:txBody>
        </p:sp>
        <p:sp>
          <p:nvSpPr>
            <p:cNvPr id="120958" name="Rectangle 44"/>
            <p:cNvSpPr>
              <a:spLocks noChangeArrowheads="1"/>
            </p:cNvSpPr>
            <p:nvPr/>
          </p:nvSpPr>
          <p:spPr bwMode="auto">
            <a:xfrm>
              <a:off x="803" y="2956"/>
              <a:ext cx="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Clk</a:t>
              </a:r>
            </a:p>
          </p:txBody>
        </p:sp>
      </p:grpSp>
      <p:grpSp>
        <p:nvGrpSpPr>
          <p:cNvPr id="120871" name="Group 45"/>
          <p:cNvGrpSpPr>
            <a:grpSpLocks/>
          </p:cNvGrpSpPr>
          <p:nvPr/>
        </p:nvGrpSpPr>
        <p:grpSpPr bwMode="auto">
          <a:xfrm>
            <a:off x="3703638" y="3724275"/>
            <a:ext cx="534987" cy="1157288"/>
            <a:chOff x="2304" y="2557"/>
            <a:chExt cx="337" cy="729"/>
          </a:xfrm>
        </p:grpSpPr>
        <p:grpSp>
          <p:nvGrpSpPr>
            <p:cNvPr id="120944" name="Group 46"/>
            <p:cNvGrpSpPr>
              <a:grpSpLocks/>
            </p:cNvGrpSpPr>
            <p:nvPr/>
          </p:nvGrpSpPr>
          <p:grpSpPr bwMode="auto">
            <a:xfrm>
              <a:off x="2304" y="2557"/>
              <a:ext cx="288" cy="729"/>
              <a:chOff x="2304" y="2557"/>
              <a:chExt cx="288" cy="729"/>
            </a:xfrm>
          </p:grpSpPr>
          <p:sp>
            <p:nvSpPr>
              <p:cNvPr id="120946" name="Line 47"/>
              <p:cNvSpPr>
                <a:spLocks noChangeShapeType="1"/>
              </p:cNvSpPr>
              <p:nvPr/>
            </p:nvSpPr>
            <p:spPr bwMode="auto">
              <a:xfrm>
                <a:off x="2304" y="255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47" name="Line 48"/>
              <p:cNvSpPr>
                <a:spLocks noChangeShapeType="1"/>
              </p:cNvSpPr>
              <p:nvPr/>
            </p:nvSpPr>
            <p:spPr bwMode="auto">
              <a:xfrm>
                <a:off x="2312" y="2557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48" name="Line 49"/>
              <p:cNvSpPr>
                <a:spLocks noChangeShapeType="1"/>
              </p:cNvSpPr>
              <p:nvPr/>
            </p:nvSpPr>
            <p:spPr bwMode="auto">
              <a:xfrm>
                <a:off x="2312" y="2739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49" name="Line 50"/>
              <p:cNvSpPr>
                <a:spLocks noChangeShapeType="1"/>
              </p:cNvSpPr>
              <p:nvPr/>
            </p:nvSpPr>
            <p:spPr bwMode="auto">
              <a:xfrm>
                <a:off x="2448" y="283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50" name="Line 51"/>
              <p:cNvSpPr>
                <a:spLocks noChangeShapeType="1"/>
              </p:cNvSpPr>
              <p:nvPr/>
            </p:nvSpPr>
            <p:spPr bwMode="auto">
              <a:xfrm>
                <a:off x="2592" y="2739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51" name="Line 52"/>
              <p:cNvSpPr>
                <a:spLocks noChangeShapeType="1"/>
              </p:cNvSpPr>
              <p:nvPr/>
            </p:nvSpPr>
            <p:spPr bwMode="auto">
              <a:xfrm flipV="1">
                <a:off x="2312" y="2997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52" name="Line 53"/>
              <p:cNvSpPr>
                <a:spLocks noChangeShapeType="1"/>
              </p:cNvSpPr>
              <p:nvPr/>
            </p:nvSpPr>
            <p:spPr bwMode="auto">
              <a:xfrm>
                <a:off x="2304" y="3104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53" name="Line 54"/>
              <p:cNvSpPr>
                <a:spLocks noChangeShapeType="1"/>
              </p:cNvSpPr>
              <p:nvPr/>
            </p:nvSpPr>
            <p:spPr bwMode="auto">
              <a:xfrm flipV="1">
                <a:off x="2312" y="3088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0945" name="Rectangle 55"/>
            <p:cNvSpPr>
              <a:spLocks noChangeArrowheads="1"/>
            </p:cNvSpPr>
            <p:nvPr/>
          </p:nvSpPr>
          <p:spPr bwMode="auto">
            <a:xfrm rot="5400000">
              <a:off x="2270" y="2805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Adder</a:t>
              </a:r>
            </a:p>
          </p:txBody>
        </p:sp>
      </p:grpSp>
      <p:sp>
        <p:nvSpPr>
          <p:cNvPr id="120872" name="Line 56"/>
          <p:cNvSpPr>
            <a:spLocks noChangeShapeType="1"/>
          </p:cNvSpPr>
          <p:nvPr/>
        </p:nvSpPr>
        <p:spPr bwMode="auto">
          <a:xfrm>
            <a:off x="3030538" y="476567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73" name="Rectangle 57"/>
          <p:cNvSpPr>
            <a:spLocks noChangeArrowheads="1"/>
          </p:cNvSpPr>
          <p:nvPr/>
        </p:nvSpPr>
        <p:spPr bwMode="auto">
          <a:xfrm>
            <a:off x="3192463" y="46990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0874" name="Line 58"/>
          <p:cNvSpPr>
            <a:spLocks noChangeShapeType="1"/>
          </p:cNvSpPr>
          <p:nvPr/>
        </p:nvSpPr>
        <p:spPr bwMode="auto">
          <a:xfrm flipH="1">
            <a:off x="3240088" y="470058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75" name="Group 59"/>
          <p:cNvGrpSpPr>
            <a:grpSpLocks/>
          </p:cNvGrpSpPr>
          <p:nvPr/>
        </p:nvGrpSpPr>
        <p:grpSpPr bwMode="auto">
          <a:xfrm>
            <a:off x="4845050" y="4752975"/>
            <a:ext cx="385763" cy="385763"/>
            <a:chOff x="3023" y="3205"/>
            <a:chExt cx="243" cy="243"/>
          </a:xfrm>
        </p:grpSpPr>
        <p:sp>
          <p:nvSpPr>
            <p:cNvPr id="120939" name="Arc 60"/>
            <p:cNvSpPr>
              <a:spLocks/>
            </p:cNvSpPr>
            <p:nvPr/>
          </p:nvSpPr>
          <p:spPr bwMode="auto">
            <a:xfrm rot="-5400000">
              <a:off x="3035" y="3193"/>
              <a:ext cx="91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40" name="Arc 61"/>
            <p:cNvSpPr>
              <a:spLocks/>
            </p:cNvSpPr>
            <p:nvPr/>
          </p:nvSpPr>
          <p:spPr bwMode="auto">
            <a:xfrm rot="5400000">
              <a:off x="3163" y="3193"/>
              <a:ext cx="91" cy="115"/>
            </a:xfrm>
            <a:custGeom>
              <a:avLst/>
              <a:gdLst>
                <a:gd name="T0" fmla="*/ 0 w 21599"/>
                <a:gd name="T1" fmla="*/ 0 h 21599"/>
                <a:gd name="T2" fmla="*/ 0 w 21599"/>
                <a:gd name="T3" fmla="*/ 0 h 21599"/>
                <a:gd name="T4" fmla="*/ 0 w 21599"/>
                <a:gd name="T5" fmla="*/ 0 h 21599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599"/>
                <a:gd name="T11" fmla="*/ 21599 w 21599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599" fill="none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</a:path>
                <a:path w="21599" h="21599" stroke="0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  <a:lnTo>
                    <a:pt x="21599" y="21599"/>
                  </a:lnTo>
                  <a:lnTo>
                    <a:pt x="-1" y="21411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41" name="Line 62"/>
            <p:cNvSpPr>
              <a:spLocks noChangeShapeType="1"/>
            </p:cNvSpPr>
            <p:nvPr/>
          </p:nvSpPr>
          <p:spPr bwMode="auto">
            <a:xfrm>
              <a:off x="302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42" name="Line 63"/>
            <p:cNvSpPr>
              <a:spLocks noChangeShapeType="1"/>
            </p:cNvSpPr>
            <p:nvPr/>
          </p:nvSpPr>
          <p:spPr bwMode="auto">
            <a:xfrm>
              <a:off x="3032" y="3448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43" name="Line 64"/>
            <p:cNvSpPr>
              <a:spLocks noChangeShapeType="1"/>
            </p:cNvSpPr>
            <p:nvPr/>
          </p:nvSpPr>
          <p:spPr bwMode="auto">
            <a:xfrm>
              <a:off x="326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876" name="Line 65"/>
          <p:cNvSpPr>
            <a:spLocks noChangeShapeType="1"/>
          </p:cNvSpPr>
          <p:nvPr/>
        </p:nvSpPr>
        <p:spPr bwMode="auto">
          <a:xfrm flipV="1">
            <a:off x="5037138" y="439578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77" name="Line 66"/>
          <p:cNvSpPr>
            <a:spLocks noChangeShapeType="1"/>
          </p:cNvSpPr>
          <p:nvPr/>
        </p:nvSpPr>
        <p:spPr bwMode="auto">
          <a:xfrm>
            <a:off x="4922838" y="5145088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78" name="Line 67"/>
          <p:cNvSpPr>
            <a:spLocks noChangeShapeType="1"/>
          </p:cNvSpPr>
          <p:nvPr/>
        </p:nvSpPr>
        <p:spPr bwMode="auto">
          <a:xfrm>
            <a:off x="5151438" y="5145088"/>
            <a:ext cx="0" cy="468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79" name="Line 68"/>
          <p:cNvSpPr>
            <a:spLocks noChangeShapeType="1"/>
          </p:cNvSpPr>
          <p:nvPr/>
        </p:nvSpPr>
        <p:spPr bwMode="auto">
          <a:xfrm>
            <a:off x="6230938" y="3094038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0" name="Line 69"/>
          <p:cNvSpPr>
            <a:spLocks noChangeShapeType="1"/>
          </p:cNvSpPr>
          <p:nvPr/>
        </p:nvSpPr>
        <p:spPr bwMode="auto">
          <a:xfrm flipV="1">
            <a:off x="6446838" y="1557338"/>
            <a:ext cx="0" cy="154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1" name="Line 70"/>
          <p:cNvSpPr>
            <a:spLocks noChangeShapeType="1"/>
          </p:cNvSpPr>
          <p:nvPr/>
        </p:nvSpPr>
        <p:spPr bwMode="auto">
          <a:xfrm flipH="1">
            <a:off x="795338" y="1570038"/>
            <a:ext cx="566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2" name="Line 71"/>
          <p:cNvSpPr>
            <a:spLocks noChangeShapeType="1"/>
          </p:cNvSpPr>
          <p:nvPr/>
        </p:nvSpPr>
        <p:spPr bwMode="auto">
          <a:xfrm>
            <a:off x="808038" y="1582738"/>
            <a:ext cx="0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3" name="Line 72"/>
          <p:cNvSpPr>
            <a:spLocks noChangeShapeType="1"/>
          </p:cNvSpPr>
          <p:nvPr/>
        </p:nvSpPr>
        <p:spPr bwMode="auto">
          <a:xfrm>
            <a:off x="820738" y="3246438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4" name="Line 73"/>
          <p:cNvSpPr>
            <a:spLocks noChangeShapeType="1"/>
          </p:cNvSpPr>
          <p:nvPr/>
        </p:nvSpPr>
        <p:spPr bwMode="auto">
          <a:xfrm flipH="1">
            <a:off x="4078288" y="150018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5" name="Rectangle 74"/>
          <p:cNvSpPr>
            <a:spLocks noChangeArrowheads="1"/>
          </p:cNvSpPr>
          <p:nvPr/>
        </p:nvSpPr>
        <p:spPr bwMode="auto">
          <a:xfrm>
            <a:off x="4065588" y="15128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0886" name="Rectangle 75"/>
          <p:cNvSpPr>
            <a:spLocks noChangeArrowheads="1"/>
          </p:cNvSpPr>
          <p:nvPr/>
        </p:nvSpPr>
        <p:spPr bwMode="auto">
          <a:xfrm>
            <a:off x="4111625" y="5472113"/>
            <a:ext cx="99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Branch</a:t>
            </a:r>
          </a:p>
        </p:txBody>
      </p:sp>
      <p:sp>
        <p:nvSpPr>
          <p:cNvPr id="120887" name="Rectangle 76"/>
          <p:cNvSpPr>
            <a:spLocks noChangeArrowheads="1"/>
          </p:cNvSpPr>
          <p:nvPr/>
        </p:nvSpPr>
        <p:spPr bwMode="auto">
          <a:xfrm>
            <a:off x="5076825" y="5516563"/>
            <a:ext cx="7048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Zero</a:t>
            </a:r>
          </a:p>
        </p:txBody>
      </p:sp>
      <p:sp>
        <p:nvSpPr>
          <p:cNvPr id="120888" name="Line 77"/>
          <p:cNvSpPr>
            <a:spLocks noChangeShapeType="1"/>
          </p:cNvSpPr>
          <p:nvPr/>
        </p:nvSpPr>
        <p:spPr bwMode="auto">
          <a:xfrm>
            <a:off x="6611938" y="2255838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89" name="Rectangle 78"/>
          <p:cNvSpPr>
            <a:spLocks noChangeArrowheads="1"/>
          </p:cNvSpPr>
          <p:nvPr/>
        </p:nvSpPr>
        <p:spPr bwMode="auto">
          <a:xfrm>
            <a:off x="6392863" y="2255838"/>
            <a:ext cx="95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“00”</a:t>
            </a:r>
          </a:p>
        </p:txBody>
      </p:sp>
      <p:sp>
        <p:nvSpPr>
          <p:cNvPr id="120890" name="Rectangle 79"/>
          <p:cNvSpPr>
            <a:spLocks noChangeArrowheads="1"/>
          </p:cNvSpPr>
          <p:nvPr/>
        </p:nvSpPr>
        <p:spPr bwMode="auto">
          <a:xfrm>
            <a:off x="7212013" y="1811338"/>
            <a:ext cx="1355725" cy="127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0891" name="Rectangle 80"/>
          <p:cNvSpPr>
            <a:spLocks noChangeArrowheads="1"/>
          </p:cNvSpPr>
          <p:nvPr/>
        </p:nvSpPr>
        <p:spPr bwMode="auto">
          <a:xfrm>
            <a:off x="7173913" y="1765300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Addr&lt;31:2&gt;</a:t>
            </a:r>
          </a:p>
        </p:txBody>
      </p:sp>
      <p:sp>
        <p:nvSpPr>
          <p:cNvPr id="120892" name="Rectangle 81"/>
          <p:cNvSpPr>
            <a:spLocks noChangeArrowheads="1"/>
          </p:cNvSpPr>
          <p:nvPr/>
        </p:nvSpPr>
        <p:spPr bwMode="auto">
          <a:xfrm>
            <a:off x="7239000" y="2484438"/>
            <a:ext cx="128587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Instruction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Memory</a:t>
            </a:r>
          </a:p>
        </p:txBody>
      </p:sp>
      <p:sp>
        <p:nvSpPr>
          <p:cNvPr id="120893" name="Rectangle 82"/>
          <p:cNvSpPr>
            <a:spLocks noChangeArrowheads="1"/>
          </p:cNvSpPr>
          <p:nvPr/>
        </p:nvSpPr>
        <p:spPr bwMode="auto">
          <a:xfrm>
            <a:off x="7173913" y="205263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Addr&lt;1:0&gt;</a:t>
            </a:r>
          </a:p>
        </p:txBody>
      </p:sp>
      <p:sp>
        <p:nvSpPr>
          <p:cNvPr id="120894" name="Line 84"/>
          <p:cNvSpPr>
            <a:spLocks noChangeShapeType="1"/>
          </p:cNvSpPr>
          <p:nvPr/>
        </p:nvSpPr>
        <p:spPr bwMode="auto">
          <a:xfrm flipV="1">
            <a:off x="7853363" y="32766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95" name="Rectangle 85"/>
          <p:cNvSpPr>
            <a:spLocks noChangeArrowheads="1"/>
          </p:cNvSpPr>
          <p:nvPr/>
        </p:nvSpPr>
        <p:spPr bwMode="auto">
          <a:xfrm>
            <a:off x="7885113" y="32273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20896" name="Line 86"/>
          <p:cNvSpPr>
            <a:spLocks noChangeShapeType="1"/>
          </p:cNvSpPr>
          <p:nvPr/>
        </p:nvSpPr>
        <p:spPr bwMode="auto">
          <a:xfrm>
            <a:off x="3259138" y="387032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97" name="Line 87"/>
          <p:cNvSpPr>
            <a:spLocks noChangeShapeType="1"/>
          </p:cNvSpPr>
          <p:nvPr/>
        </p:nvSpPr>
        <p:spPr bwMode="auto">
          <a:xfrm flipV="1">
            <a:off x="3246438" y="3476625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98" name="Line 88"/>
          <p:cNvSpPr>
            <a:spLocks noChangeShapeType="1"/>
          </p:cNvSpPr>
          <p:nvPr/>
        </p:nvSpPr>
        <p:spPr bwMode="auto">
          <a:xfrm flipV="1">
            <a:off x="1951038" y="1938338"/>
            <a:ext cx="0" cy="132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99" name="Line 89"/>
          <p:cNvSpPr>
            <a:spLocks noChangeShapeType="1"/>
          </p:cNvSpPr>
          <p:nvPr/>
        </p:nvSpPr>
        <p:spPr bwMode="auto">
          <a:xfrm>
            <a:off x="5468938" y="33988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900" name="Line 90"/>
          <p:cNvSpPr>
            <a:spLocks noChangeShapeType="1"/>
          </p:cNvSpPr>
          <p:nvPr/>
        </p:nvSpPr>
        <p:spPr bwMode="auto">
          <a:xfrm flipV="1">
            <a:off x="5164138" y="3856038"/>
            <a:ext cx="293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901" name="Line 91"/>
          <p:cNvSpPr>
            <a:spLocks noChangeShapeType="1"/>
          </p:cNvSpPr>
          <p:nvPr/>
        </p:nvSpPr>
        <p:spPr bwMode="auto">
          <a:xfrm flipV="1">
            <a:off x="5456238" y="338613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902" name="Rectangle 92"/>
          <p:cNvSpPr>
            <a:spLocks noGrp="1" noChangeArrowheads="1"/>
          </p:cNvSpPr>
          <p:nvPr>
            <p:ph type="body" idx="1"/>
          </p:nvPr>
        </p:nvSpPr>
        <p:spPr>
          <a:xfrm>
            <a:off x="611188" y="571500"/>
            <a:ext cx="8075612" cy="879475"/>
          </a:xfrm>
          <a:noFill/>
        </p:spPr>
        <p:txBody>
          <a:bodyPr lIns="63500" tIns="25400" rIns="63500" bIns="25400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j  target</a:t>
            </a:r>
          </a:p>
          <a:p>
            <a:pPr lvl="1">
              <a:spcBef>
                <a:spcPts val="600"/>
              </a:spcBef>
            </a:pPr>
            <a:r>
              <a:rPr lang="en-US" altLang="zh-CN" sz="2200">
                <a:ea typeface="宋体" panose="02010600030101010101" pitchFamily="2" charset="-122"/>
              </a:rPr>
              <a:t>PC&lt;31:2&gt; </a:t>
            </a:r>
            <a:r>
              <a:rPr lang="en-US" altLang="zh-CN" sz="22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200">
                <a:ea typeface="宋体" panose="02010600030101010101" pitchFamily="2" charset="-122"/>
              </a:rPr>
              <a:t> PC&lt;31:28&gt;  concat  target&lt;25:0&gt;</a:t>
            </a:r>
          </a:p>
        </p:txBody>
      </p:sp>
      <p:sp>
        <p:nvSpPr>
          <p:cNvPr id="120903" name="Rectangle 93"/>
          <p:cNvSpPr>
            <a:spLocks noChangeArrowheads="1"/>
          </p:cNvSpPr>
          <p:nvPr/>
        </p:nvSpPr>
        <p:spPr bwMode="auto">
          <a:xfrm>
            <a:off x="320675" y="5057775"/>
            <a:ext cx="197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Instruction&lt;15:0&gt;</a:t>
            </a:r>
          </a:p>
        </p:txBody>
      </p:sp>
      <p:sp>
        <p:nvSpPr>
          <p:cNvPr id="120904" name="Rectangle 94"/>
          <p:cNvSpPr>
            <a:spLocks noChangeArrowheads="1"/>
          </p:cNvSpPr>
          <p:nvPr/>
        </p:nvSpPr>
        <p:spPr bwMode="auto">
          <a:xfrm>
            <a:off x="6921500" y="3643313"/>
            <a:ext cx="197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Instruction&lt;31:0&gt;</a:t>
            </a:r>
          </a:p>
        </p:txBody>
      </p:sp>
      <p:sp>
        <p:nvSpPr>
          <p:cNvPr id="120905" name="Line 95"/>
          <p:cNvSpPr>
            <a:spLocks noChangeShapeType="1"/>
          </p:cNvSpPr>
          <p:nvPr/>
        </p:nvSpPr>
        <p:spPr bwMode="auto">
          <a:xfrm>
            <a:off x="1963738" y="1951038"/>
            <a:ext cx="523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906" name="Line 96"/>
          <p:cNvSpPr>
            <a:spLocks noChangeShapeType="1"/>
          </p:cNvSpPr>
          <p:nvPr/>
        </p:nvSpPr>
        <p:spPr bwMode="auto">
          <a:xfrm flipH="1">
            <a:off x="5145088" y="188118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907" name="Rectangle 97"/>
          <p:cNvSpPr>
            <a:spLocks noChangeArrowheads="1"/>
          </p:cNvSpPr>
          <p:nvPr/>
        </p:nvSpPr>
        <p:spPr bwMode="auto">
          <a:xfrm>
            <a:off x="5133975" y="190817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2014538" y="2170113"/>
            <a:ext cx="3862387" cy="1889125"/>
            <a:chOff x="1144" y="1503"/>
            <a:chExt cx="2574" cy="1190"/>
          </a:xfrm>
        </p:grpSpPr>
        <p:sp>
          <p:nvSpPr>
            <p:cNvPr id="120937" name="Oval 99"/>
            <p:cNvSpPr>
              <a:spLocks noChangeArrowheads="1"/>
            </p:cNvSpPr>
            <p:nvPr/>
          </p:nvSpPr>
          <p:spPr bwMode="auto">
            <a:xfrm>
              <a:off x="1144" y="1503"/>
              <a:ext cx="2304" cy="63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0938" name="Line 100"/>
            <p:cNvSpPr>
              <a:spLocks noChangeShapeType="1"/>
            </p:cNvSpPr>
            <p:nvPr/>
          </p:nvSpPr>
          <p:spPr bwMode="auto">
            <a:xfrm>
              <a:off x="3232" y="2016"/>
              <a:ext cx="486" cy="67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1949450" y="2211388"/>
            <a:ext cx="4675188" cy="2046287"/>
            <a:chOff x="1212" y="1378"/>
            <a:chExt cx="2945" cy="1289"/>
          </a:xfrm>
        </p:grpSpPr>
        <p:sp>
          <p:nvSpPr>
            <p:cNvPr id="120914" name="Line 102"/>
            <p:cNvSpPr>
              <a:spLocks noChangeShapeType="1"/>
            </p:cNvSpPr>
            <p:nvPr/>
          </p:nvSpPr>
          <p:spPr bwMode="auto">
            <a:xfrm flipH="1">
              <a:off x="2444" y="1702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15" name="Rectangle 103"/>
            <p:cNvSpPr>
              <a:spLocks noChangeArrowheads="1"/>
            </p:cNvSpPr>
            <p:nvPr/>
          </p:nvSpPr>
          <p:spPr bwMode="auto">
            <a:xfrm>
              <a:off x="2423" y="1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4</a:t>
              </a:r>
              <a:endPara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0916" name="Line 104"/>
            <p:cNvSpPr>
              <a:spLocks noChangeShapeType="1"/>
            </p:cNvSpPr>
            <p:nvPr/>
          </p:nvSpPr>
          <p:spPr bwMode="auto">
            <a:xfrm flipH="1">
              <a:off x="2444" y="1414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17" name="Rectangle 105"/>
            <p:cNvSpPr>
              <a:spLocks noChangeArrowheads="1"/>
            </p:cNvSpPr>
            <p:nvPr/>
          </p:nvSpPr>
          <p:spPr bwMode="auto">
            <a:xfrm>
              <a:off x="2420" y="1409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26</a:t>
              </a:r>
              <a:endPara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20918" name="Group 106"/>
            <p:cNvGrpSpPr>
              <a:grpSpLocks/>
            </p:cNvGrpSpPr>
            <p:nvPr/>
          </p:nvGrpSpPr>
          <p:grpSpPr bwMode="auto">
            <a:xfrm>
              <a:off x="1212" y="1378"/>
              <a:ext cx="2945" cy="1289"/>
              <a:chOff x="1212" y="1378"/>
              <a:chExt cx="2945" cy="1289"/>
            </a:xfrm>
          </p:grpSpPr>
          <p:sp>
            <p:nvSpPr>
              <p:cNvPr id="120919" name="Line 107"/>
              <p:cNvSpPr>
                <a:spLocks noChangeShapeType="1"/>
              </p:cNvSpPr>
              <p:nvPr/>
            </p:nvSpPr>
            <p:spPr bwMode="auto">
              <a:xfrm>
                <a:off x="3677" y="1444"/>
                <a:ext cx="212" cy="11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20" name="Line 108"/>
              <p:cNvSpPr>
                <a:spLocks noChangeShapeType="1"/>
              </p:cNvSpPr>
              <p:nvPr/>
            </p:nvSpPr>
            <p:spPr bwMode="auto">
              <a:xfrm flipV="1">
                <a:off x="3679" y="2150"/>
                <a:ext cx="213" cy="11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21" name="Line 109"/>
              <p:cNvSpPr>
                <a:spLocks noChangeShapeType="1"/>
              </p:cNvSpPr>
              <p:nvPr/>
            </p:nvSpPr>
            <p:spPr bwMode="auto">
              <a:xfrm>
                <a:off x="3888" y="1555"/>
                <a:ext cx="0" cy="59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0922" name="Group 110"/>
              <p:cNvGrpSpPr>
                <a:grpSpLocks/>
              </p:cNvGrpSpPr>
              <p:nvPr/>
            </p:nvGrpSpPr>
            <p:grpSpPr bwMode="auto">
              <a:xfrm>
                <a:off x="1212" y="1378"/>
                <a:ext cx="2945" cy="1289"/>
                <a:chOff x="1212" y="1378"/>
                <a:chExt cx="2945" cy="1289"/>
              </a:xfrm>
            </p:grpSpPr>
            <p:sp>
              <p:nvSpPr>
                <p:cNvPr id="120923" name="Line 111"/>
                <p:cNvSpPr>
                  <a:spLocks noChangeShapeType="1"/>
                </p:cNvSpPr>
                <p:nvPr/>
              </p:nvSpPr>
              <p:spPr bwMode="auto">
                <a:xfrm>
                  <a:off x="3682" y="1444"/>
                  <a:ext cx="0" cy="81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924" name="Rectangle 112"/>
                <p:cNvSpPr>
                  <a:spLocks noChangeArrowheads="1"/>
                </p:cNvSpPr>
                <p:nvPr/>
              </p:nvSpPr>
              <p:spPr bwMode="auto">
                <a:xfrm rot="5400000">
                  <a:off x="3584" y="1745"/>
                  <a:ext cx="40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Mux</a:t>
                  </a:r>
                </a:p>
              </p:txBody>
            </p:sp>
            <p:sp>
              <p:nvSpPr>
                <p:cNvPr id="120925" name="Rectangle 113"/>
                <p:cNvSpPr>
                  <a:spLocks noChangeArrowheads="1"/>
                </p:cNvSpPr>
                <p:nvPr/>
              </p:nvSpPr>
              <p:spPr bwMode="auto">
                <a:xfrm>
                  <a:off x="3659" y="148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1</a:t>
                  </a:r>
                </a:p>
              </p:txBody>
            </p:sp>
            <p:sp>
              <p:nvSpPr>
                <p:cNvPr id="12092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59" y="199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0</a:t>
                  </a:r>
                </a:p>
              </p:txBody>
            </p:sp>
            <p:sp>
              <p:nvSpPr>
                <p:cNvPr id="120927" name="Line 115"/>
                <p:cNvSpPr>
                  <a:spLocks noChangeShapeType="1"/>
                </p:cNvSpPr>
                <p:nvPr/>
              </p:nvSpPr>
              <p:spPr bwMode="auto">
                <a:xfrm>
                  <a:off x="2025" y="1743"/>
                  <a:ext cx="765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928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302" y="1455"/>
                  <a:ext cx="474" cy="13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929" name="Rectangle 117"/>
                <p:cNvSpPr>
                  <a:spLocks noChangeArrowheads="1"/>
                </p:cNvSpPr>
                <p:nvPr/>
              </p:nvSpPr>
              <p:spPr bwMode="auto">
                <a:xfrm>
                  <a:off x="2154" y="1791"/>
                  <a:ext cx="530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Target</a:t>
                  </a:r>
                </a:p>
              </p:txBody>
            </p:sp>
            <p:sp>
              <p:nvSpPr>
                <p:cNvPr id="120930" name="Line 118"/>
                <p:cNvSpPr>
                  <a:spLocks noChangeShapeType="1"/>
                </p:cNvSpPr>
                <p:nvPr/>
              </p:nvSpPr>
              <p:spPr bwMode="auto">
                <a:xfrm>
                  <a:off x="2784" y="1456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931" name="Line 119"/>
                <p:cNvSpPr>
                  <a:spLocks noChangeShapeType="1"/>
                </p:cNvSpPr>
                <p:nvPr/>
              </p:nvSpPr>
              <p:spPr bwMode="auto">
                <a:xfrm>
                  <a:off x="2792" y="1599"/>
                  <a:ext cx="89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932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3164" y="1555"/>
                  <a:ext cx="56" cy="1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933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46" y="1568"/>
                  <a:ext cx="26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30</a:t>
                  </a:r>
                </a:p>
              </p:txBody>
            </p:sp>
            <p:sp>
              <p:nvSpPr>
                <p:cNvPr id="120934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799" y="2194"/>
                  <a:ext cx="0" cy="3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9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3647" y="2417"/>
                  <a:ext cx="5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Jump</a:t>
                  </a:r>
                </a:p>
              </p:txBody>
            </p:sp>
            <p:sp>
              <p:nvSpPr>
                <p:cNvPr id="1209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212" y="1378"/>
                  <a:ext cx="124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Instruction&lt;25:0&gt;</a:t>
                  </a:r>
                </a:p>
              </p:txBody>
            </p:sp>
          </p:grpSp>
        </p:grpSp>
      </p:grpSp>
      <p:sp>
        <p:nvSpPr>
          <p:cNvPr id="894077" name="Text Box 125"/>
          <p:cNvSpPr txBox="1">
            <a:spLocks noChangeArrowheads="1"/>
          </p:cNvSpPr>
          <p:nvPr/>
        </p:nvSpPr>
        <p:spPr bwMode="auto">
          <a:xfrm>
            <a:off x="5402263" y="4305300"/>
            <a:ext cx="3778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623888" indent="-2603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FF"/>
                </a:solidFill>
              </a:rPr>
              <a:t>取指部件的完整设计</a:t>
            </a:r>
            <a:endParaRPr lang="en-US" altLang="zh-CN" sz="24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200">
                <a:solidFill>
                  <a:srgbClr val="0000FF"/>
                </a:solidFill>
              </a:rPr>
              <a:t>3 </a:t>
            </a:r>
            <a:r>
              <a:rPr lang="zh-CN" altLang="en-US" sz="2200">
                <a:solidFill>
                  <a:srgbClr val="0000FF"/>
                </a:solidFill>
              </a:rPr>
              <a:t>个输入：</a:t>
            </a:r>
            <a:r>
              <a:rPr lang="en-US" altLang="zh-CN" sz="2200">
                <a:solidFill>
                  <a:srgbClr val="0000FF"/>
                </a:solidFill>
              </a:rPr>
              <a:t>jump, Branch, Zero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200">
                <a:solidFill>
                  <a:srgbClr val="0000FF"/>
                </a:solidFill>
              </a:rPr>
              <a:t>1</a:t>
            </a:r>
            <a:r>
              <a:rPr lang="zh-CN" altLang="en-US" sz="2200">
                <a:solidFill>
                  <a:srgbClr val="0000FF"/>
                </a:solidFill>
              </a:rPr>
              <a:t>个输出：</a:t>
            </a:r>
            <a:r>
              <a:rPr lang="en-US" altLang="zh-CN" sz="2200">
                <a:solidFill>
                  <a:srgbClr val="0000FF"/>
                </a:solidFill>
              </a:rPr>
              <a:t> </a:t>
            </a:r>
            <a:r>
              <a:rPr lang="zh-CN" altLang="en-US" sz="2200">
                <a:solidFill>
                  <a:srgbClr val="0000FF"/>
                </a:solidFill>
              </a:rPr>
              <a:t>指令字</a:t>
            </a:r>
            <a:endParaRPr lang="en-US" altLang="zh-CN" sz="2200">
              <a:solidFill>
                <a:srgbClr val="0000FF"/>
              </a:solidFill>
            </a:endParaRPr>
          </a:p>
        </p:txBody>
      </p:sp>
      <p:sp>
        <p:nvSpPr>
          <p:cNvPr id="894079" name="Text Box 127"/>
          <p:cNvSpPr txBox="1">
            <a:spLocks noChangeArrowheads="1"/>
          </p:cNvSpPr>
          <p:nvPr/>
        </p:nvSpPr>
        <p:spPr bwMode="auto">
          <a:xfrm>
            <a:off x="430213" y="5926138"/>
            <a:ext cx="8497887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RegDst, RegWr, ALUctr, ExtOp, ALUSrc, MemWr, MemtoReg, Branch, Jump=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</a:t>
            </a:r>
          </a:p>
        </p:txBody>
      </p:sp>
      <p:sp>
        <p:nvSpPr>
          <p:cNvPr id="120912" name="Line 129"/>
          <p:cNvSpPr>
            <a:spLocks noChangeShapeType="1"/>
          </p:cNvSpPr>
          <p:nvPr/>
        </p:nvSpPr>
        <p:spPr bwMode="auto">
          <a:xfrm>
            <a:off x="7920038" y="3060700"/>
            <a:ext cx="0" cy="6477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118"/>
          <p:cNvSpPr>
            <a:spLocks noChangeShapeType="1"/>
          </p:cNvSpPr>
          <p:nvPr/>
        </p:nvSpPr>
        <p:spPr bwMode="auto">
          <a:xfrm flipH="1">
            <a:off x="3241675" y="2789238"/>
            <a:ext cx="4763" cy="665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9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9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4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078" grpId="0"/>
      <p:bldP spid="894077" grpId="0"/>
      <p:bldP spid="89407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126"/>
          <p:cNvSpPr txBox="1">
            <a:spLocks noChangeArrowheads="1"/>
          </p:cNvSpPr>
          <p:nvPr/>
        </p:nvSpPr>
        <p:spPr bwMode="auto">
          <a:xfrm>
            <a:off x="214313" y="3348038"/>
            <a:ext cx="13700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的改变在下个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到达后发生！</a:t>
            </a:r>
          </a:p>
        </p:txBody>
      </p:sp>
      <p:grpSp>
        <p:nvGrpSpPr>
          <p:cNvPr id="122883" name="Group 2"/>
          <p:cNvGrpSpPr>
            <a:grpSpLocks/>
          </p:cNvGrpSpPr>
          <p:nvPr/>
        </p:nvGrpSpPr>
        <p:grpSpPr bwMode="auto">
          <a:xfrm>
            <a:off x="2016125" y="3924300"/>
            <a:ext cx="2808288" cy="1647825"/>
            <a:chOff x="1065" y="2774"/>
            <a:chExt cx="1865" cy="1046"/>
          </a:xfrm>
        </p:grpSpPr>
        <p:sp>
          <p:nvSpPr>
            <p:cNvPr id="123007" name="Oval 3"/>
            <p:cNvSpPr>
              <a:spLocks noChangeArrowheads="1"/>
            </p:cNvSpPr>
            <p:nvPr/>
          </p:nvSpPr>
          <p:spPr bwMode="auto">
            <a:xfrm rot="-2400000">
              <a:off x="1065" y="2774"/>
              <a:ext cx="1865" cy="876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3008" name="Line 4"/>
            <p:cNvSpPr>
              <a:spLocks noChangeShapeType="1"/>
            </p:cNvSpPr>
            <p:nvPr/>
          </p:nvSpPr>
          <p:spPr bwMode="auto">
            <a:xfrm>
              <a:off x="2488" y="3352"/>
              <a:ext cx="298" cy="46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3957" name="Rectangle 5"/>
          <p:cNvSpPr>
            <a:spLocks noGrp="1" noChangeArrowheads="1"/>
          </p:cNvSpPr>
          <p:nvPr>
            <p:ph type="title"/>
          </p:nvPr>
        </p:nvSpPr>
        <p:spPr>
          <a:xfrm>
            <a:off x="230981" y="-11112"/>
            <a:ext cx="7885113" cy="5242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取指部件</a:t>
            </a:r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1735138" y="3246438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6" name="Line 7"/>
          <p:cNvSpPr>
            <a:spLocks noChangeShapeType="1"/>
          </p:cNvSpPr>
          <p:nvPr/>
        </p:nvSpPr>
        <p:spPr bwMode="auto">
          <a:xfrm flipH="1">
            <a:off x="2097088" y="318135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7" name="Rectangle 8"/>
          <p:cNvSpPr>
            <a:spLocks noChangeArrowheads="1"/>
          </p:cNvSpPr>
          <p:nvPr/>
        </p:nvSpPr>
        <p:spPr bwMode="auto">
          <a:xfrm>
            <a:off x="2038350" y="32051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>
            <a:off x="3106738" y="3475038"/>
            <a:ext cx="172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9" name="Line 10"/>
          <p:cNvSpPr>
            <a:spLocks noChangeShapeType="1"/>
          </p:cNvSpPr>
          <p:nvPr/>
        </p:nvSpPr>
        <p:spPr bwMode="auto">
          <a:xfrm flipH="1">
            <a:off x="4383088" y="340518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0" name="Rectangle 11"/>
          <p:cNvSpPr>
            <a:spLocks noChangeArrowheads="1"/>
          </p:cNvSpPr>
          <p:nvPr/>
        </p:nvSpPr>
        <p:spPr bwMode="auto">
          <a:xfrm>
            <a:off x="4349750" y="34337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2891" name="Rectangle 12"/>
          <p:cNvSpPr>
            <a:spLocks noChangeArrowheads="1"/>
          </p:cNvSpPr>
          <p:nvPr/>
        </p:nvSpPr>
        <p:spPr bwMode="auto">
          <a:xfrm rot="5400000">
            <a:off x="2344738" y="4765675"/>
            <a:ext cx="96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SignExt</a:t>
            </a:r>
          </a:p>
        </p:txBody>
      </p:sp>
      <p:sp>
        <p:nvSpPr>
          <p:cNvPr id="122892" name="Line 13"/>
          <p:cNvSpPr>
            <a:spLocks noChangeShapeType="1"/>
          </p:cNvSpPr>
          <p:nvPr/>
        </p:nvSpPr>
        <p:spPr bwMode="auto">
          <a:xfrm>
            <a:off x="4173538" y="430847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3" name="Rectangle 14"/>
          <p:cNvSpPr>
            <a:spLocks noChangeArrowheads="1"/>
          </p:cNvSpPr>
          <p:nvPr/>
        </p:nvSpPr>
        <p:spPr bwMode="auto">
          <a:xfrm>
            <a:off x="4335463" y="42481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2894" name="Line 15"/>
          <p:cNvSpPr>
            <a:spLocks noChangeShapeType="1"/>
          </p:cNvSpPr>
          <p:nvPr/>
        </p:nvSpPr>
        <p:spPr bwMode="auto">
          <a:xfrm flipH="1">
            <a:off x="4383088" y="424338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5" name="Line 16"/>
          <p:cNvSpPr>
            <a:spLocks noChangeShapeType="1"/>
          </p:cNvSpPr>
          <p:nvPr/>
        </p:nvSpPr>
        <p:spPr bwMode="auto">
          <a:xfrm>
            <a:off x="1963738" y="499903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6" name="Line 17"/>
          <p:cNvSpPr>
            <a:spLocks noChangeShapeType="1"/>
          </p:cNvSpPr>
          <p:nvPr/>
        </p:nvSpPr>
        <p:spPr bwMode="auto">
          <a:xfrm flipH="1">
            <a:off x="2173288" y="4916488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7" name="Rectangle 18"/>
          <p:cNvSpPr>
            <a:spLocks noChangeArrowheads="1"/>
          </p:cNvSpPr>
          <p:nvPr/>
        </p:nvSpPr>
        <p:spPr bwMode="auto">
          <a:xfrm>
            <a:off x="2157413" y="493236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</a:p>
        </p:txBody>
      </p:sp>
      <p:sp>
        <p:nvSpPr>
          <p:cNvPr id="122898" name="Rectangle 19"/>
          <p:cNvSpPr>
            <a:spLocks noChangeArrowheads="1"/>
          </p:cNvSpPr>
          <p:nvPr/>
        </p:nvSpPr>
        <p:spPr bwMode="auto">
          <a:xfrm>
            <a:off x="1184275" y="4767263"/>
            <a:ext cx="862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imm16</a:t>
            </a:r>
          </a:p>
        </p:txBody>
      </p:sp>
      <p:sp>
        <p:nvSpPr>
          <p:cNvPr id="122899" name="Line 20"/>
          <p:cNvSpPr>
            <a:spLocks noChangeShapeType="1"/>
          </p:cNvSpPr>
          <p:nvPr/>
        </p:nvSpPr>
        <p:spPr bwMode="auto">
          <a:xfrm>
            <a:off x="2116138" y="41148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0" name="Rectangle 21"/>
          <p:cNvSpPr>
            <a:spLocks noChangeArrowheads="1"/>
          </p:cNvSpPr>
          <p:nvPr/>
        </p:nvSpPr>
        <p:spPr bwMode="auto">
          <a:xfrm>
            <a:off x="2649538" y="4478338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2901" name="Line 22"/>
          <p:cNvSpPr>
            <a:spLocks noChangeShapeType="1"/>
          </p:cNvSpPr>
          <p:nvPr/>
        </p:nvSpPr>
        <p:spPr bwMode="auto">
          <a:xfrm>
            <a:off x="4846638" y="3228975"/>
            <a:ext cx="0" cy="1300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2" name="Line 23"/>
          <p:cNvSpPr>
            <a:spLocks noChangeShapeType="1"/>
          </p:cNvSpPr>
          <p:nvPr/>
        </p:nvSpPr>
        <p:spPr bwMode="auto">
          <a:xfrm>
            <a:off x="4859338" y="3228975"/>
            <a:ext cx="309562" cy="193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3" name="Line 24"/>
          <p:cNvSpPr>
            <a:spLocks noChangeShapeType="1"/>
          </p:cNvSpPr>
          <p:nvPr/>
        </p:nvSpPr>
        <p:spPr bwMode="auto">
          <a:xfrm flipV="1">
            <a:off x="4843463" y="4324350"/>
            <a:ext cx="3095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4" name="Line 25"/>
          <p:cNvSpPr>
            <a:spLocks noChangeShapeType="1"/>
          </p:cNvSpPr>
          <p:nvPr/>
        </p:nvSpPr>
        <p:spPr bwMode="auto">
          <a:xfrm>
            <a:off x="5151438" y="3405188"/>
            <a:ext cx="0" cy="947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5" name="Rectangle 26"/>
          <p:cNvSpPr>
            <a:spLocks noChangeArrowheads="1"/>
          </p:cNvSpPr>
          <p:nvPr/>
        </p:nvSpPr>
        <p:spPr bwMode="auto">
          <a:xfrm rot="5400000">
            <a:off x="4660900" y="3725863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Mux</a:t>
            </a:r>
          </a:p>
        </p:txBody>
      </p:sp>
      <p:sp>
        <p:nvSpPr>
          <p:cNvPr id="122906" name="Rectangle 27"/>
          <p:cNvSpPr>
            <a:spLocks noChangeArrowheads="1"/>
          </p:cNvSpPr>
          <p:nvPr/>
        </p:nvSpPr>
        <p:spPr bwMode="auto">
          <a:xfrm>
            <a:off x="4797425" y="3309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122907" name="Rectangle 28"/>
          <p:cNvSpPr>
            <a:spLocks noChangeArrowheads="1"/>
          </p:cNvSpPr>
          <p:nvPr/>
        </p:nvSpPr>
        <p:spPr bwMode="auto">
          <a:xfrm>
            <a:off x="4786313" y="4102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122908" name="Line 29"/>
          <p:cNvSpPr>
            <a:spLocks noChangeShapeType="1"/>
          </p:cNvSpPr>
          <p:nvPr/>
        </p:nvSpPr>
        <p:spPr bwMode="auto">
          <a:xfrm>
            <a:off x="2636838" y="3114675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9" name="Line 30"/>
          <p:cNvSpPr>
            <a:spLocks noChangeShapeType="1"/>
          </p:cNvSpPr>
          <p:nvPr/>
        </p:nvSpPr>
        <p:spPr bwMode="auto">
          <a:xfrm>
            <a:off x="2649538" y="3114675"/>
            <a:ext cx="446087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0" name="Line 31"/>
          <p:cNvSpPr>
            <a:spLocks noChangeShapeType="1"/>
          </p:cNvSpPr>
          <p:nvPr/>
        </p:nvSpPr>
        <p:spPr bwMode="auto">
          <a:xfrm>
            <a:off x="2649538" y="3403600"/>
            <a:ext cx="203200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1" name="Line 32"/>
          <p:cNvSpPr>
            <a:spLocks noChangeShapeType="1"/>
          </p:cNvSpPr>
          <p:nvPr/>
        </p:nvSpPr>
        <p:spPr bwMode="auto">
          <a:xfrm>
            <a:off x="2865438" y="3549650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2" name="Line 33"/>
          <p:cNvSpPr>
            <a:spLocks noChangeShapeType="1"/>
          </p:cNvSpPr>
          <p:nvPr/>
        </p:nvSpPr>
        <p:spPr bwMode="auto">
          <a:xfrm>
            <a:off x="3094038" y="3403600"/>
            <a:ext cx="0" cy="554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3" name="Line 34"/>
          <p:cNvSpPr>
            <a:spLocks noChangeShapeType="1"/>
          </p:cNvSpPr>
          <p:nvPr/>
        </p:nvSpPr>
        <p:spPr bwMode="auto">
          <a:xfrm flipV="1">
            <a:off x="2649538" y="3813175"/>
            <a:ext cx="20320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4" name="Line 35"/>
          <p:cNvSpPr>
            <a:spLocks noChangeShapeType="1"/>
          </p:cNvSpPr>
          <p:nvPr/>
        </p:nvSpPr>
        <p:spPr bwMode="auto">
          <a:xfrm>
            <a:off x="2636838" y="3983038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5" name="Line 36"/>
          <p:cNvSpPr>
            <a:spLocks noChangeShapeType="1"/>
          </p:cNvSpPr>
          <p:nvPr/>
        </p:nvSpPr>
        <p:spPr bwMode="auto">
          <a:xfrm flipV="1">
            <a:off x="2649538" y="3929063"/>
            <a:ext cx="460375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6" name="Rectangle 37"/>
          <p:cNvSpPr>
            <a:spLocks noChangeArrowheads="1"/>
          </p:cNvSpPr>
          <p:nvPr/>
        </p:nvSpPr>
        <p:spPr bwMode="auto">
          <a:xfrm rot="5400000">
            <a:off x="2578100" y="3508376"/>
            <a:ext cx="80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Adder</a:t>
            </a:r>
          </a:p>
        </p:txBody>
      </p:sp>
      <p:sp>
        <p:nvSpPr>
          <p:cNvPr id="122917" name="Rectangle 38"/>
          <p:cNvSpPr>
            <a:spLocks noChangeArrowheads="1"/>
          </p:cNvSpPr>
          <p:nvPr/>
        </p:nvSpPr>
        <p:spPr bwMode="auto">
          <a:xfrm>
            <a:off x="1860550" y="3779838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“1”</a:t>
            </a:r>
          </a:p>
        </p:txBody>
      </p:sp>
      <p:grpSp>
        <p:nvGrpSpPr>
          <p:cNvPr id="122918" name="Group 39"/>
          <p:cNvGrpSpPr>
            <a:grpSpLocks/>
          </p:cNvGrpSpPr>
          <p:nvPr/>
        </p:nvGrpSpPr>
        <p:grpSpPr bwMode="auto">
          <a:xfrm>
            <a:off x="1320800" y="2649538"/>
            <a:ext cx="541338" cy="2074862"/>
            <a:chOff x="803" y="1880"/>
            <a:chExt cx="341" cy="1307"/>
          </a:xfrm>
        </p:grpSpPr>
        <p:sp>
          <p:nvSpPr>
            <p:cNvPr id="123002" name="Rectangle 40"/>
            <p:cNvSpPr>
              <a:spLocks noChangeArrowheads="1"/>
            </p:cNvSpPr>
            <p:nvPr/>
          </p:nvSpPr>
          <p:spPr bwMode="auto">
            <a:xfrm>
              <a:off x="872" y="1880"/>
              <a:ext cx="176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3003" name="Oval 41"/>
            <p:cNvSpPr>
              <a:spLocks noChangeArrowheads="1"/>
            </p:cNvSpPr>
            <p:nvPr/>
          </p:nvSpPr>
          <p:spPr bwMode="auto">
            <a:xfrm>
              <a:off x="920" y="2648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3004" name="Line 42"/>
            <p:cNvSpPr>
              <a:spLocks noChangeShapeType="1"/>
            </p:cNvSpPr>
            <p:nvPr/>
          </p:nvSpPr>
          <p:spPr bwMode="auto">
            <a:xfrm>
              <a:off x="960" y="274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5" name="Rectangle 43"/>
            <p:cNvSpPr>
              <a:spLocks noChangeArrowheads="1"/>
            </p:cNvSpPr>
            <p:nvPr/>
          </p:nvSpPr>
          <p:spPr bwMode="auto">
            <a:xfrm rot="5400000">
              <a:off x="792" y="2175"/>
              <a:ext cx="3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PC</a:t>
              </a:r>
            </a:p>
          </p:txBody>
        </p:sp>
        <p:sp>
          <p:nvSpPr>
            <p:cNvPr id="123006" name="Rectangle 44"/>
            <p:cNvSpPr>
              <a:spLocks noChangeArrowheads="1"/>
            </p:cNvSpPr>
            <p:nvPr/>
          </p:nvSpPr>
          <p:spPr bwMode="auto">
            <a:xfrm>
              <a:off x="803" y="2956"/>
              <a:ext cx="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Clk</a:t>
              </a:r>
            </a:p>
          </p:txBody>
        </p:sp>
      </p:grpSp>
      <p:grpSp>
        <p:nvGrpSpPr>
          <p:cNvPr id="122919" name="Group 45"/>
          <p:cNvGrpSpPr>
            <a:grpSpLocks/>
          </p:cNvGrpSpPr>
          <p:nvPr/>
        </p:nvGrpSpPr>
        <p:grpSpPr bwMode="auto">
          <a:xfrm>
            <a:off x="3703638" y="3724275"/>
            <a:ext cx="534987" cy="1157288"/>
            <a:chOff x="2304" y="2557"/>
            <a:chExt cx="337" cy="729"/>
          </a:xfrm>
        </p:grpSpPr>
        <p:grpSp>
          <p:nvGrpSpPr>
            <p:cNvPr id="122992" name="Group 46"/>
            <p:cNvGrpSpPr>
              <a:grpSpLocks/>
            </p:cNvGrpSpPr>
            <p:nvPr/>
          </p:nvGrpSpPr>
          <p:grpSpPr bwMode="auto">
            <a:xfrm>
              <a:off x="2304" y="2557"/>
              <a:ext cx="288" cy="729"/>
              <a:chOff x="2304" y="2557"/>
              <a:chExt cx="288" cy="729"/>
            </a:xfrm>
          </p:grpSpPr>
          <p:sp>
            <p:nvSpPr>
              <p:cNvPr id="122994" name="Line 47"/>
              <p:cNvSpPr>
                <a:spLocks noChangeShapeType="1"/>
              </p:cNvSpPr>
              <p:nvPr/>
            </p:nvSpPr>
            <p:spPr bwMode="auto">
              <a:xfrm>
                <a:off x="2304" y="255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95" name="Line 48"/>
              <p:cNvSpPr>
                <a:spLocks noChangeShapeType="1"/>
              </p:cNvSpPr>
              <p:nvPr/>
            </p:nvSpPr>
            <p:spPr bwMode="auto">
              <a:xfrm>
                <a:off x="2312" y="2557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96" name="Line 49"/>
              <p:cNvSpPr>
                <a:spLocks noChangeShapeType="1"/>
              </p:cNvSpPr>
              <p:nvPr/>
            </p:nvSpPr>
            <p:spPr bwMode="auto">
              <a:xfrm>
                <a:off x="2312" y="2739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97" name="Line 50"/>
              <p:cNvSpPr>
                <a:spLocks noChangeShapeType="1"/>
              </p:cNvSpPr>
              <p:nvPr/>
            </p:nvSpPr>
            <p:spPr bwMode="auto">
              <a:xfrm>
                <a:off x="2448" y="283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98" name="Line 51"/>
              <p:cNvSpPr>
                <a:spLocks noChangeShapeType="1"/>
              </p:cNvSpPr>
              <p:nvPr/>
            </p:nvSpPr>
            <p:spPr bwMode="auto">
              <a:xfrm>
                <a:off x="2592" y="2739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99" name="Line 52"/>
              <p:cNvSpPr>
                <a:spLocks noChangeShapeType="1"/>
              </p:cNvSpPr>
              <p:nvPr/>
            </p:nvSpPr>
            <p:spPr bwMode="auto">
              <a:xfrm flipV="1">
                <a:off x="2312" y="2997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00" name="Line 53"/>
              <p:cNvSpPr>
                <a:spLocks noChangeShapeType="1"/>
              </p:cNvSpPr>
              <p:nvPr/>
            </p:nvSpPr>
            <p:spPr bwMode="auto">
              <a:xfrm>
                <a:off x="2304" y="3104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01" name="Line 54"/>
              <p:cNvSpPr>
                <a:spLocks noChangeShapeType="1"/>
              </p:cNvSpPr>
              <p:nvPr/>
            </p:nvSpPr>
            <p:spPr bwMode="auto">
              <a:xfrm flipV="1">
                <a:off x="2312" y="3088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2993" name="Rectangle 55"/>
            <p:cNvSpPr>
              <a:spLocks noChangeArrowheads="1"/>
            </p:cNvSpPr>
            <p:nvPr/>
          </p:nvSpPr>
          <p:spPr bwMode="auto">
            <a:xfrm rot="5400000">
              <a:off x="2270" y="2805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Adder</a:t>
              </a:r>
            </a:p>
          </p:txBody>
        </p:sp>
      </p:grpSp>
      <p:sp>
        <p:nvSpPr>
          <p:cNvPr id="122920" name="Line 56"/>
          <p:cNvSpPr>
            <a:spLocks noChangeShapeType="1"/>
          </p:cNvSpPr>
          <p:nvPr/>
        </p:nvSpPr>
        <p:spPr bwMode="auto">
          <a:xfrm>
            <a:off x="3030538" y="476567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1" name="Rectangle 57"/>
          <p:cNvSpPr>
            <a:spLocks noChangeArrowheads="1"/>
          </p:cNvSpPr>
          <p:nvPr/>
        </p:nvSpPr>
        <p:spPr bwMode="auto">
          <a:xfrm>
            <a:off x="3192463" y="46990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2922" name="Line 58"/>
          <p:cNvSpPr>
            <a:spLocks noChangeShapeType="1"/>
          </p:cNvSpPr>
          <p:nvPr/>
        </p:nvSpPr>
        <p:spPr bwMode="auto">
          <a:xfrm flipH="1">
            <a:off x="3240088" y="470058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23" name="Group 59"/>
          <p:cNvGrpSpPr>
            <a:grpSpLocks/>
          </p:cNvGrpSpPr>
          <p:nvPr/>
        </p:nvGrpSpPr>
        <p:grpSpPr bwMode="auto">
          <a:xfrm>
            <a:off x="4845050" y="4752975"/>
            <a:ext cx="385763" cy="385763"/>
            <a:chOff x="3023" y="3205"/>
            <a:chExt cx="243" cy="243"/>
          </a:xfrm>
        </p:grpSpPr>
        <p:sp>
          <p:nvSpPr>
            <p:cNvPr id="122987" name="Arc 60"/>
            <p:cNvSpPr>
              <a:spLocks/>
            </p:cNvSpPr>
            <p:nvPr/>
          </p:nvSpPr>
          <p:spPr bwMode="auto">
            <a:xfrm rot="-5400000">
              <a:off x="3035" y="3193"/>
              <a:ext cx="91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8" name="Arc 61"/>
            <p:cNvSpPr>
              <a:spLocks/>
            </p:cNvSpPr>
            <p:nvPr/>
          </p:nvSpPr>
          <p:spPr bwMode="auto">
            <a:xfrm rot="5400000">
              <a:off x="3163" y="3193"/>
              <a:ext cx="91" cy="115"/>
            </a:xfrm>
            <a:custGeom>
              <a:avLst/>
              <a:gdLst>
                <a:gd name="T0" fmla="*/ 0 w 21599"/>
                <a:gd name="T1" fmla="*/ 0 h 21599"/>
                <a:gd name="T2" fmla="*/ 0 w 21599"/>
                <a:gd name="T3" fmla="*/ 0 h 21599"/>
                <a:gd name="T4" fmla="*/ 0 w 21599"/>
                <a:gd name="T5" fmla="*/ 0 h 21599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599"/>
                <a:gd name="T11" fmla="*/ 21599 w 21599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599" fill="none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</a:path>
                <a:path w="21599" h="21599" stroke="0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  <a:lnTo>
                    <a:pt x="21599" y="21599"/>
                  </a:lnTo>
                  <a:lnTo>
                    <a:pt x="-1" y="21411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9" name="Line 62"/>
            <p:cNvSpPr>
              <a:spLocks noChangeShapeType="1"/>
            </p:cNvSpPr>
            <p:nvPr/>
          </p:nvSpPr>
          <p:spPr bwMode="auto">
            <a:xfrm>
              <a:off x="302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0" name="Line 63"/>
            <p:cNvSpPr>
              <a:spLocks noChangeShapeType="1"/>
            </p:cNvSpPr>
            <p:nvPr/>
          </p:nvSpPr>
          <p:spPr bwMode="auto">
            <a:xfrm>
              <a:off x="3032" y="3448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1" name="Line 64"/>
            <p:cNvSpPr>
              <a:spLocks noChangeShapeType="1"/>
            </p:cNvSpPr>
            <p:nvPr/>
          </p:nvSpPr>
          <p:spPr bwMode="auto">
            <a:xfrm>
              <a:off x="326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24" name="Line 65"/>
          <p:cNvSpPr>
            <a:spLocks noChangeShapeType="1"/>
          </p:cNvSpPr>
          <p:nvPr/>
        </p:nvSpPr>
        <p:spPr bwMode="auto">
          <a:xfrm flipV="1">
            <a:off x="5037138" y="439578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5" name="Line 66"/>
          <p:cNvSpPr>
            <a:spLocks noChangeShapeType="1"/>
          </p:cNvSpPr>
          <p:nvPr/>
        </p:nvSpPr>
        <p:spPr bwMode="auto">
          <a:xfrm>
            <a:off x="4922838" y="5145088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6" name="Line 67"/>
          <p:cNvSpPr>
            <a:spLocks noChangeShapeType="1"/>
          </p:cNvSpPr>
          <p:nvPr/>
        </p:nvSpPr>
        <p:spPr bwMode="auto">
          <a:xfrm>
            <a:off x="5151438" y="5145088"/>
            <a:ext cx="0" cy="468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7" name="Line 68"/>
          <p:cNvSpPr>
            <a:spLocks noChangeShapeType="1"/>
          </p:cNvSpPr>
          <p:nvPr/>
        </p:nvSpPr>
        <p:spPr bwMode="auto">
          <a:xfrm>
            <a:off x="6230938" y="3094038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8" name="Line 69"/>
          <p:cNvSpPr>
            <a:spLocks noChangeShapeType="1"/>
          </p:cNvSpPr>
          <p:nvPr/>
        </p:nvSpPr>
        <p:spPr bwMode="auto">
          <a:xfrm flipV="1">
            <a:off x="6446838" y="1557338"/>
            <a:ext cx="0" cy="154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9" name="Line 70"/>
          <p:cNvSpPr>
            <a:spLocks noChangeShapeType="1"/>
          </p:cNvSpPr>
          <p:nvPr/>
        </p:nvSpPr>
        <p:spPr bwMode="auto">
          <a:xfrm flipH="1">
            <a:off x="795338" y="1570038"/>
            <a:ext cx="566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0" name="Line 71"/>
          <p:cNvSpPr>
            <a:spLocks noChangeShapeType="1"/>
          </p:cNvSpPr>
          <p:nvPr/>
        </p:nvSpPr>
        <p:spPr bwMode="auto">
          <a:xfrm>
            <a:off x="808038" y="1582738"/>
            <a:ext cx="0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1" name="Line 72"/>
          <p:cNvSpPr>
            <a:spLocks noChangeShapeType="1"/>
          </p:cNvSpPr>
          <p:nvPr/>
        </p:nvSpPr>
        <p:spPr bwMode="auto">
          <a:xfrm>
            <a:off x="820738" y="3246438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2" name="Line 73"/>
          <p:cNvSpPr>
            <a:spLocks noChangeShapeType="1"/>
          </p:cNvSpPr>
          <p:nvPr/>
        </p:nvSpPr>
        <p:spPr bwMode="auto">
          <a:xfrm flipH="1">
            <a:off x="4078288" y="150018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3" name="Rectangle 74"/>
          <p:cNvSpPr>
            <a:spLocks noChangeArrowheads="1"/>
          </p:cNvSpPr>
          <p:nvPr/>
        </p:nvSpPr>
        <p:spPr bwMode="auto">
          <a:xfrm>
            <a:off x="4065588" y="15128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122934" name="Rectangle 75"/>
          <p:cNvSpPr>
            <a:spLocks noChangeArrowheads="1"/>
          </p:cNvSpPr>
          <p:nvPr/>
        </p:nvSpPr>
        <p:spPr bwMode="auto">
          <a:xfrm>
            <a:off x="4111625" y="5472113"/>
            <a:ext cx="99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Branch</a:t>
            </a:r>
          </a:p>
        </p:txBody>
      </p:sp>
      <p:sp>
        <p:nvSpPr>
          <p:cNvPr id="122935" name="Rectangle 76"/>
          <p:cNvSpPr>
            <a:spLocks noChangeArrowheads="1"/>
          </p:cNvSpPr>
          <p:nvPr/>
        </p:nvSpPr>
        <p:spPr bwMode="auto">
          <a:xfrm>
            <a:off x="5076825" y="5516563"/>
            <a:ext cx="7048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Zero</a:t>
            </a:r>
          </a:p>
        </p:txBody>
      </p:sp>
      <p:sp>
        <p:nvSpPr>
          <p:cNvPr id="122936" name="Line 77"/>
          <p:cNvSpPr>
            <a:spLocks noChangeShapeType="1"/>
          </p:cNvSpPr>
          <p:nvPr/>
        </p:nvSpPr>
        <p:spPr bwMode="auto">
          <a:xfrm>
            <a:off x="6611938" y="2255838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7" name="Rectangle 78"/>
          <p:cNvSpPr>
            <a:spLocks noChangeArrowheads="1"/>
          </p:cNvSpPr>
          <p:nvPr/>
        </p:nvSpPr>
        <p:spPr bwMode="auto">
          <a:xfrm>
            <a:off x="6392863" y="2255838"/>
            <a:ext cx="95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“00”</a:t>
            </a:r>
          </a:p>
        </p:txBody>
      </p:sp>
      <p:sp>
        <p:nvSpPr>
          <p:cNvPr id="122938" name="Rectangle 79"/>
          <p:cNvSpPr>
            <a:spLocks noChangeArrowheads="1"/>
          </p:cNvSpPr>
          <p:nvPr/>
        </p:nvSpPr>
        <p:spPr bwMode="auto">
          <a:xfrm>
            <a:off x="7212013" y="1811338"/>
            <a:ext cx="1355725" cy="127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2939" name="Rectangle 80"/>
          <p:cNvSpPr>
            <a:spLocks noChangeArrowheads="1"/>
          </p:cNvSpPr>
          <p:nvPr/>
        </p:nvSpPr>
        <p:spPr bwMode="auto">
          <a:xfrm>
            <a:off x="7173913" y="1765300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Addr&lt;31:2&gt;</a:t>
            </a:r>
          </a:p>
        </p:txBody>
      </p:sp>
      <p:sp>
        <p:nvSpPr>
          <p:cNvPr id="122940" name="Rectangle 81"/>
          <p:cNvSpPr>
            <a:spLocks noChangeArrowheads="1"/>
          </p:cNvSpPr>
          <p:nvPr/>
        </p:nvSpPr>
        <p:spPr bwMode="auto">
          <a:xfrm>
            <a:off x="7239000" y="2484438"/>
            <a:ext cx="128587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Instruction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Memory</a:t>
            </a:r>
          </a:p>
        </p:txBody>
      </p:sp>
      <p:sp>
        <p:nvSpPr>
          <p:cNvPr id="122941" name="Rectangle 82"/>
          <p:cNvSpPr>
            <a:spLocks noChangeArrowheads="1"/>
          </p:cNvSpPr>
          <p:nvPr/>
        </p:nvSpPr>
        <p:spPr bwMode="auto">
          <a:xfrm>
            <a:off x="7173913" y="205263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Addr&lt;1:0&gt;</a:t>
            </a:r>
          </a:p>
        </p:txBody>
      </p:sp>
      <p:sp>
        <p:nvSpPr>
          <p:cNvPr id="122942" name="Line 84"/>
          <p:cNvSpPr>
            <a:spLocks noChangeShapeType="1"/>
          </p:cNvSpPr>
          <p:nvPr/>
        </p:nvSpPr>
        <p:spPr bwMode="auto">
          <a:xfrm flipV="1">
            <a:off x="7853363" y="32766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3" name="Rectangle 85"/>
          <p:cNvSpPr>
            <a:spLocks noChangeArrowheads="1"/>
          </p:cNvSpPr>
          <p:nvPr/>
        </p:nvSpPr>
        <p:spPr bwMode="auto">
          <a:xfrm>
            <a:off x="7885113" y="32273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122944" name="Line 86"/>
          <p:cNvSpPr>
            <a:spLocks noChangeShapeType="1"/>
          </p:cNvSpPr>
          <p:nvPr/>
        </p:nvSpPr>
        <p:spPr bwMode="auto">
          <a:xfrm>
            <a:off x="3259138" y="387032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5" name="Line 87"/>
          <p:cNvSpPr>
            <a:spLocks noChangeShapeType="1"/>
          </p:cNvSpPr>
          <p:nvPr/>
        </p:nvSpPr>
        <p:spPr bwMode="auto">
          <a:xfrm flipV="1">
            <a:off x="3246438" y="3476625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6" name="Line 88"/>
          <p:cNvSpPr>
            <a:spLocks noChangeShapeType="1"/>
          </p:cNvSpPr>
          <p:nvPr/>
        </p:nvSpPr>
        <p:spPr bwMode="auto">
          <a:xfrm flipV="1">
            <a:off x="1951038" y="1938338"/>
            <a:ext cx="0" cy="132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7" name="Line 89"/>
          <p:cNvSpPr>
            <a:spLocks noChangeShapeType="1"/>
          </p:cNvSpPr>
          <p:nvPr/>
        </p:nvSpPr>
        <p:spPr bwMode="auto">
          <a:xfrm>
            <a:off x="5468938" y="33988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8" name="Line 90"/>
          <p:cNvSpPr>
            <a:spLocks noChangeShapeType="1"/>
          </p:cNvSpPr>
          <p:nvPr/>
        </p:nvSpPr>
        <p:spPr bwMode="auto">
          <a:xfrm flipV="1">
            <a:off x="5164138" y="3856038"/>
            <a:ext cx="293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9" name="Line 91"/>
          <p:cNvSpPr>
            <a:spLocks noChangeShapeType="1"/>
          </p:cNvSpPr>
          <p:nvPr/>
        </p:nvSpPr>
        <p:spPr bwMode="auto">
          <a:xfrm flipV="1">
            <a:off x="5456238" y="338613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0" name="Rectangle 92"/>
          <p:cNvSpPr>
            <a:spLocks noGrp="1" noChangeArrowheads="1"/>
          </p:cNvSpPr>
          <p:nvPr>
            <p:ph type="body" idx="1"/>
          </p:nvPr>
        </p:nvSpPr>
        <p:spPr>
          <a:xfrm>
            <a:off x="611188" y="571500"/>
            <a:ext cx="8075612" cy="879475"/>
          </a:xfrm>
          <a:noFill/>
        </p:spPr>
        <p:txBody>
          <a:bodyPr lIns="63500" tIns="25400" rIns="63500" bIns="25400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j  target</a:t>
            </a:r>
          </a:p>
          <a:p>
            <a:pPr lvl="1">
              <a:spcBef>
                <a:spcPts val="600"/>
              </a:spcBef>
            </a:pPr>
            <a:r>
              <a:rPr lang="en-US" altLang="zh-CN" sz="2200">
                <a:ea typeface="宋体" panose="02010600030101010101" pitchFamily="2" charset="-122"/>
              </a:rPr>
              <a:t>PC&lt;31:2&gt; </a:t>
            </a:r>
            <a:r>
              <a:rPr lang="en-US" altLang="zh-CN" sz="22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200">
                <a:ea typeface="宋体" panose="02010600030101010101" pitchFamily="2" charset="-122"/>
              </a:rPr>
              <a:t> PC&lt;31:28&gt;  concat  target&lt;25:0&gt;</a:t>
            </a:r>
          </a:p>
        </p:txBody>
      </p:sp>
      <p:sp>
        <p:nvSpPr>
          <p:cNvPr id="122951" name="Rectangle 93"/>
          <p:cNvSpPr>
            <a:spLocks noChangeArrowheads="1"/>
          </p:cNvSpPr>
          <p:nvPr/>
        </p:nvSpPr>
        <p:spPr bwMode="auto">
          <a:xfrm>
            <a:off x="320675" y="5057775"/>
            <a:ext cx="197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Instruction&lt;15:0&gt;</a:t>
            </a:r>
          </a:p>
        </p:txBody>
      </p:sp>
      <p:sp>
        <p:nvSpPr>
          <p:cNvPr id="122952" name="Rectangle 94"/>
          <p:cNvSpPr>
            <a:spLocks noChangeArrowheads="1"/>
          </p:cNvSpPr>
          <p:nvPr/>
        </p:nvSpPr>
        <p:spPr bwMode="auto">
          <a:xfrm>
            <a:off x="6921500" y="3643313"/>
            <a:ext cx="197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Instruction&lt;31:0&gt;</a:t>
            </a:r>
          </a:p>
        </p:txBody>
      </p:sp>
      <p:sp>
        <p:nvSpPr>
          <p:cNvPr id="122953" name="Line 95"/>
          <p:cNvSpPr>
            <a:spLocks noChangeShapeType="1"/>
          </p:cNvSpPr>
          <p:nvPr/>
        </p:nvSpPr>
        <p:spPr bwMode="auto">
          <a:xfrm>
            <a:off x="1963738" y="1951038"/>
            <a:ext cx="523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4" name="Line 96"/>
          <p:cNvSpPr>
            <a:spLocks noChangeShapeType="1"/>
          </p:cNvSpPr>
          <p:nvPr/>
        </p:nvSpPr>
        <p:spPr bwMode="auto">
          <a:xfrm flipH="1">
            <a:off x="5145088" y="188118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5" name="Rectangle 97"/>
          <p:cNvSpPr>
            <a:spLocks noChangeArrowheads="1"/>
          </p:cNvSpPr>
          <p:nvPr/>
        </p:nvSpPr>
        <p:spPr bwMode="auto">
          <a:xfrm>
            <a:off x="5133975" y="190817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grpSp>
        <p:nvGrpSpPr>
          <p:cNvPr id="122956" name="Group 98"/>
          <p:cNvGrpSpPr>
            <a:grpSpLocks/>
          </p:cNvGrpSpPr>
          <p:nvPr/>
        </p:nvGrpSpPr>
        <p:grpSpPr bwMode="auto">
          <a:xfrm>
            <a:off x="2060575" y="2170113"/>
            <a:ext cx="3816350" cy="1889125"/>
            <a:chOff x="976" y="1503"/>
            <a:chExt cx="2742" cy="1190"/>
          </a:xfrm>
        </p:grpSpPr>
        <p:sp>
          <p:nvSpPr>
            <p:cNvPr id="122985" name="Oval 99"/>
            <p:cNvSpPr>
              <a:spLocks noChangeArrowheads="1"/>
            </p:cNvSpPr>
            <p:nvPr/>
          </p:nvSpPr>
          <p:spPr bwMode="auto">
            <a:xfrm>
              <a:off x="976" y="1503"/>
              <a:ext cx="2472" cy="63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2986" name="Line 100"/>
            <p:cNvSpPr>
              <a:spLocks noChangeShapeType="1"/>
            </p:cNvSpPr>
            <p:nvPr/>
          </p:nvSpPr>
          <p:spPr bwMode="auto">
            <a:xfrm>
              <a:off x="3232" y="2016"/>
              <a:ext cx="486" cy="67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57" name="Group 101"/>
          <p:cNvGrpSpPr>
            <a:grpSpLocks/>
          </p:cNvGrpSpPr>
          <p:nvPr/>
        </p:nvGrpSpPr>
        <p:grpSpPr bwMode="auto">
          <a:xfrm>
            <a:off x="2022475" y="2260600"/>
            <a:ext cx="4602163" cy="1997075"/>
            <a:chOff x="1258" y="1409"/>
            <a:chExt cx="2899" cy="1258"/>
          </a:xfrm>
        </p:grpSpPr>
        <p:sp>
          <p:nvSpPr>
            <p:cNvPr id="122962" name="Line 102"/>
            <p:cNvSpPr>
              <a:spLocks noChangeShapeType="1"/>
            </p:cNvSpPr>
            <p:nvPr/>
          </p:nvSpPr>
          <p:spPr bwMode="auto">
            <a:xfrm flipH="1">
              <a:off x="2444" y="1702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3" name="Rectangle 103"/>
            <p:cNvSpPr>
              <a:spLocks noChangeArrowheads="1"/>
            </p:cNvSpPr>
            <p:nvPr/>
          </p:nvSpPr>
          <p:spPr bwMode="auto">
            <a:xfrm>
              <a:off x="2423" y="1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4</a:t>
              </a:r>
              <a:endPara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2964" name="Line 104"/>
            <p:cNvSpPr>
              <a:spLocks noChangeShapeType="1"/>
            </p:cNvSpPr>
            <p:nvPr/>
          </p:nvSpPr>
          <p:spPr bwMode="auto">
            <a:xfrm flipH="1">
              <a:off x="2444" y="1414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5" name="Rectangle 105"/>
            <p:cNvSpPr>
              <a:spLocks noChangeArrowheads="1"/>
            </p:cNvSpPr>
            <p:nvPr/>
          </p:nvSpPr>
          <p:spPr bwMode="auto">
            <a:xfrm>
              <a:off x="2420" y="1409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26</a:t>
              </a:r>
              <a:endPara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22966" name="Group 106"/>
            <p:cNvGrpSpPr>
              <a:grpSpLocks/>
            </p:cNvGrpSpPr>
            <p:nvPr/>
          </p:nvGrpSpPr>
          <p:grpSpPr bwMode="auto">
            <a:xfrm>
              <a:off x="1258" y="1417"/>
              <a:ext cx="2899" cy="1250"/>
              <a:chOff x="1258" y="1417"/>
              <a:chExt cx="2899" cy="1250"/>
            </a:xfrm>
          </p:grpSpPr>
          <p:sp>
            <p:nvSpPr>
              <p:cNvPr id="122967" name="Line 107"/>
              <p:cNvSpPr>
                <a:spLocks noChangeShapeType="1"/>
              </p:cNvSpPr>
              <p:nvPr/>
            </p:nvSpPr>
            <p:spPr bwMode="auto">
              <a:xfrm>
                <a:off x="3677" y="1444"/>
                <a:ext cx="212" cy="11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8" name="Line 108"/>
              <p:cNvSpPr>
                <a:spLocks noChangeShapeType="1"/>
              </p:cNvSpPr>
              <p:nvPr/>
            </p:nvSpPr>
            <p:spPr bwMode="auto">
              <a:xfrm flipV="1">
                <a:off x="3679" y="2150"/>
                <a:ext cx="213" cy="11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9" name="Line 109"/>
              <p:cNvSpPr>
                <a:spLocks noChangeShapeType="1"/>
              </p:cNvSpPr>
              <p:nvPr/>
            </p:nvSpPr>
            <p:spPr bwMode="auto">
              <a:xfrm>
                <a:off x="3888" y="1555"/>
                <a:ext cx="0" cy="59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970" name="Group 110"/>
              <p:cNvGrpSpPr>
                <a:grpSpLocks/>
              </p:cNvGrpSpPr>
              <p:nvPr/>
            </p:nvGrpSpPr>
            <p:grpSpPr bwMode="auto">
              <a:xfrm>
                <a:off x="1258" y="1417"/>
                <a:ext cx="2899" cy="1250"/>
                <a:chOff x="1258" y="1417"/>
                <a:chExt cx="2899" cy="1250"/>
              </a:xfrm>
            </p:grpSpPr>
            <p:sp>
              <p:nvSpPr>
                <p:cNvPr id="122971" name="Line 111"/>
                <p:cNvSpPr>
                  <a:spLocks noChangeShapeType="1"/>
                </p:cNvSpPr>
                <p:nvPr/>
              </p:nvSpPr>
              <p:spPr bwMode="auto">
                <a:xfrm>
                  <a:off x="3682" y="1444"/>
                  <a:ext cx="0" cy="81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72" name="Rectangle 112"/>
                <p:cNvSpPr>
                  <a:spLocks noChangeArrowheads="1"/>
                </p:cNvSpPr>
                <p:nvPr/>
              </p:nvSpPr>
              <p:spPr bwMode="auto">
                <a:xfrm rot="5400000">
                  <a:off x="3584" y="1745"/>
                  <a:ext cx="40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Mux</a:t>
                  </a:r>
                </a:p>
              </p:txBody>
            </p:sp>
            <p:sp>
              <p:nvSpPr>
                <p:cNvPr id="122973" name="Rectangle 113"/>
                <p:cNvSpPr>
                  <a:spLocks noChangeArrowheads="1"/>
                </p:cNvSpPr>
                <p:nvPr/>
              </p:nvSpPr>
              <p:spPr bwMode="auto">
                <a:xfrm>
                  <a:off x="3659" y="148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1</a:t>
                  </a:r>
                </a:p>
              </p:txBody>
            </p:sp>
            <p:sp>
              <p:nvSpPr>
                <p:cNvPr id="122974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59" y="199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0</a:t>
                  </a:r>
                </a:p>
              </p:txBody>
            </p:sp>
            <p:sp>
              <p:nvSpPr>
                <p:cNvPr id="12297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025" y="1743"/>
                  <a:ext cx="765" cy="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76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302" y="1455"/>
                  <a:ext cx="474" cy="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77" name="Rectangle 117"/>
                <p:cNvSpPr>
                  <a:spLocks noChangeArrowheads="1"/>
                </p:cNvSpPr>
                <p:nvPr/>
              </p:nvSpPr>
              <p:spPr bwMode="auto">
                <a:xfrm>
                  <a:off x="2013" y="1773"/>
                  <a:ext cx="530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Target</a:t>
                  </a:r>
                </a:p>
              </p:txBody>
            </p:sp>
            <p:sp>
              <p:nvSpPr>
                <p:cNvPr id="122978" name="Line 118"/>
                <p:cNvSpPr>
                  <a:spLocks noChangeShapeType="1"/>
                </p:cNvSpPr>
                <p:nvPr/>
              </p:nvSpPr>
              <p:spPr bwMode="auto">
                <a:xfrm>
                  <a:off x="2784" y="1456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79" name="Line 119"/>
                <p:cNvSpPr>
                  <a:spLocks noChangeShapeType="1"/>
                </p:cNvSpPr>
                <p:nvPr/>
              </p:nvSpPr>
              <p:spPr bwMode="auto">
                <a:xfrm>
                  <a:off x="2792" y="1599"/>
                  <a:ext cx="89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80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3164" y="1555"/>
                  <a:ext cx="56" cy="10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81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46" y="1568"/>
                  <a:ext cx="26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30</a:t>
                  </a:r>
                </a:p>
              </p:txBody>
            </p:sp>
            <p:sp>
              <p:nvSpPr>
                <p:cNvPr id="12298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799" y="2194"/>
                  <a:ext cx="0" cy="3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83" name="Rectangle 123"/>
                <p:cNvSpPr>
                  <a:spLocks noChangeArrowheads="1"/>
                </p:cNvSpPr>
                <p:nvPr/>
              </p:nvSpPr>
              <p:spPr bwMode="auto">
                <a:xfrm>
                  <a:off x="3647" y="2417"/>
                  <a:ext cx="5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Jump</a:t>
                  </a:r>
                </a:p>
              </p:txBody>
            </p:sp>
            <p:sp>
              <p:nvSpPr>
                <p:cNvPr id="122984" name="Rectangle 124"/>
                <p:cNvSpPr>
                  <a:spLocks noChangeArrowheads="1"/>
                </p:cNvSpPr>
                <p:nvPr/>
              </p:nvSpPr>
              <p:spPr bwMode="auto">
                <a:xfrm>
                  <a:off x="1258" y="1417"/>
                  <a:ext cx="124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b="1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Instruction&lt;25:0&gt;</a:t>
                  </a:r>
                </a:p>
              </p:txBody>
            </p:sp>
          </p:grpSp>
        </p:grpSp>
      </p:grpSp>
      <p:sp>
        <p:nvSpPr>
          <p:cNvPr id="122958" name="Text Box 125"/>
          <p:cNvSpPr txBox="1">
            <a:spLocks noChangeArrowheads="1"/>
          </p:cNvSpPr>
          <p:nvPr/>
        </p:nvSpPr>
        <p:spPr bwMode="auto">
          <a:xfrm>
            <a:off x="5402263" y="4305300"/>
            <a:ext cx="3778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623888" indent="-26035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FF"/>
                </a:solidFill>
              </a:rPr>
              <a:t>取指部件的完整设计</a:t>
            </a:r>
            <a:endParaRPr lang="en-US" altLang="zh-CN" sz="24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200">
                <a:solidFill>
                  <a:srgbClr val="0000FF"/>
                </a:solidFill>
              </a:rPr>
              <a:t>3 </a:t>
            </a:r>
            <a:r>
              <a:rPr lang="zh-CN" altLang="en-US" sz="2200">
                <a:solidFill>
                  <a:srgbClr val="0000FF"/>
                </a:solidFill>
              </a:rPr>
              <a:t>个输入：</a:t>
            </a:r>
            <a:r>
              <a:rPr lang="en-US" altLang="zh-CN" sz="2200">
                <a:solidFill>
                  <a:srgbClr val="0000FF"/>
                </a:solidFill>
              </a:rPr>
              <a:t>jump, Branch, Zero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200">
                <a:solidFill>
                  <a:srgbClr val="0000FF"/>
                </a:solidFill>
              </a:rPr>
              <a:t>1</a:t>
            </a:r>
            <a:r>
              <a:rPr lang="zh-CN" altLang="en-US" sz="2200">
                <a:solidFill>
                  <a:srgbClr val="0000FF"/>
                </a:solidFill>
              </a:rPr>
              <a:t>个输出：</a:t>
            </a:r>
            <a:r>
              <a:rPr lang="en-US" altLang="zh-CN" sz="2200">
                <a:solidFill>
                  <a:srgbClr val="0000FF"/>
                </a:solidFill>
              </a:rPr>
              <a:t> </a:t>
            </a:r>
            <a:r>
              <a:rPr lang="zh-CN" altLang="en-US" sz="2200">
                <a:solidFill>
                  <a:srgbClr val="0000FF"/>
                </a:solidFill>
              </a:rPr>
              <a:t>指令字</a:t>
            </a:r>
            <a:endParaRPr lang="en-US" altLang="zh-CN" sz="2200">
              <a:solidFill>
                <a:srgbClr val="0000FF"/>
              </a:solidFill>
            </a:endParaRPr>
          </a:p>
        </p:txBody>
      </p:sp>
      <p:sp>
        <p:nvSpPr>
          <p:cNvPr id="122959" name="Line 129"/>
          <p:cNvSpPr>
            <a:spLocks noChangeShapeType="1"/>
          </p:cNvSpPr>
          <p:nvPr/>
        </p:nvSpPr>
        <p:spPr bwMode="auto">
          <a:xfrm>
            <a:off x="7920038" y="3060700"/>
            <a:ext cx="0" cy="6477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0" name="Text Box 128"/>
          <p:cNvSpPr txBox="1">
            <a:spLocks noChangeArrowheads="1"/>
          </p:cNvSpPr>
          <p:nvPr/>
        </p:nvSpPr>
        <p:spPr bwMode="auto">
          <a:xfrm>
            <a:off x="538163" y="5853113"/>
            <a:ext cx="84629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RegDst=ExtOp=ALUSrc=MemtoReg=ALUctr=x, RegWr=0, MemWr=0, Branch=0, Jump=1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2961" name="Line 118"/>
          <p:cNvSpPr>
            <a:spLocks noChangeShapeType="1"/>
          </p:cNvSpPr>
          <p:nvPr/>
        </p:nvSpPr>
        <p:spPr bwMode="auto">
          <a:xfrm>
            <a:off x="3238500" y="2805113"/>
            <a:ext cx="0" cy="660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32013"/>
            <a:ext cx="9144000" cy="17557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243" name="文本框 10"/>
          <p:cNvSpPr txBox="1">
            <a:spLocks noChangeArrowheads="1"/>
          </p:cNvSpPr>
          <p:nvPr/>
        </p:nvSpPr>
        <p:spPr bwMode="auto">
          <a:xfrm>
            <a:off x="1060450" y="2708275"/>
            <a:ext cx="68595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3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处理器概述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9687"/>
            <a:ext cx="8913192" cy="5603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考察实现以下指令的数据通路</a:t>
            </a:r>
            <a:endParaRPr lang="en-US" altLang="zh-CN" sz="3200" kern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14375"/>
            <a:ext cx="8348662" cy="4978400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ADD and subtract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add </a:t>
            </a:r>
            <a:r>
              <a:rPr lang="en-US" altLang="zh-CN" sz="2400" dirty="0" err="1"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rt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sub </a:t>
            </a:r>
            <a:r>
              <a:rPr lang="en-US" altLang="zh-CN" sz="2400" dirty="0" err="1"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rt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OR Immediate: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ori</a:t>
            </a:r>
            <a:r>
              <a:rPr lang="en-US" altLang="zh-CN" sz="2400" dirty="0">
                <a:ea typeface="宋体" panose="02010600030101010101" pitchFamily="2" charset="-122"/>
              </a:rPr>
              <a:t>  rt,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imm16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LOAD and STORE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lw</a:t>
            </a:r>
            <a:r>
              <a:rPr lang="en-US" altLang="zh-CN" sz="2400" dirty="0">
                <a:ea typeface="宋体" panose="02010600030101010101" pitchFamily="2" charset="-122"/>
              </a:rPr>
              <a:t> rt,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imm16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sw</a:t>
            </a:r>
            <a:r>
              <a:rPr lang="en-US" altLang="zh-CN" sz="2400" dirty="0">
                <a:ea typeface="宋体" panose="02010600030101010101" pitchFamily="2" charset="-122"/>
              </a:rPr>
              <a:t> rt,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imm16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BRANCH: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beq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rt, imm16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JUMP:</a:t>
            </a:r>
          </a:p>
          <a:p>
            <a:pPr lvl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  target</a:t>
            </a: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3563938" y="4868863"/>
            <a:ext cx="5632450" cy="946150"/>
            <a:chOff x="1918" y="3360"/>
            <a:chExt cx="3759" cy="596"/>
          </a:xfrm>
        </p:grpSpPr>
        <p:sp>
          <p:nvSpPr>
            <p:cNvPr id="124992" name="Rectangle 5"/>
            <p:cNvSpPr>
              <a:spLocks noChangeArrowheads="1"/>
            </p:cNvSpPr>
            <p:nvPr/>
          </p:nvSpPr>
          <p:spPr bwMode="auto">
            <a:xfrm>
              <a:off x="1983" y="35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24993" name="Group 6"/>
            <p:cNvGrpSpPr>
              <a:grpSpLocks/>
            </p:cNvGrpSpPr>
            <p:nvPr/>
          </p:nvGrpSpPr>
          <p:grpSpPr bwMode="auto">
            <a:xfrm>
              <a:off x="1979" y="3552"/>
              <a:ext cx="624" cy="210"/>
              <a:chOff x="1979" y="3552"/>
              <a:chExt cx="624" cy="210"/>
            </a:xfrm>
          </p:grpSpPr>
          <p:sp>
            <p:nvSpPr>
              <p:cNvPr id="125001" name="Rectangle 7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25002" name="Rectangle 8"/>
              <p:cNvSpPr>
                <a:spLocks noChangeArrowheads="1"/>
              </p:cNvSpPr>
              <p:nvPr/>
            </p:nvSpPr>
            <p:spPr bwMode="auto">
              <a:xfrm>
                <a:off x="2161" y="3552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124994" name="Rectangle 9"/>
            <p:cNvSpPr>
              <a:spLocks noChangeArrowheads="1"/>
            </p:cNvSpPr>
            <p:nvPr/>
          </p:nvSpPr>
          <p:spPr bwMode="auto">
            <a:xfrm>
              <a:off x="2611" y="3556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4995" name="Rectangle 10"/>
            <p:cNvSpPr>
              <a:spLocks noChangeArrowheads="1"/>
            </p:cNvSpPr>
            <p:nvPr/>
          </p:nvSpPr>
          <p:spPr bwMode="auto">
            <a:xfrm>
              <a:off x="3554" y="3552"/>
              <a:ext cx="9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124996" name="Rectangle 11"/>
            <p:cNvSpPr>
              <a:spLocks noChangeArrowheads="1"/>
            </p:cNvSpPr>
            <p:nvPr/>
          </p:nvSpPr>
          <p:spPr bwMode="auto">
            <a:xfrm>
              <a:off x="5488" y="3360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4997" name="Rectangle 12"/>
            <p:cNvSpPr>
              <a:spLocks noChangeArrowheads="1"/>
            </p:cNvSpPr>
            <p:nvPr/>
          </p:nvSpPr>
          <p:spPr bwMode="auto">
            <a:xfrm>
              <a:off x="2414" y="3360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24998" name="Rectangle 13"/>
            <p:cNvSpPr>
              <a:spLocks noChangeArrowheads="1"/>
            </p:cNvSpPr>
            <p:nvPr/>
          </p:nvSpPr>
          <p:spPr bwMode="auto">
            <a:xfrm>
              <a:off x="1918" y="3360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24999" name="Rectangle 14"/>
            <p:cNvSpPr>
              <a:spLocks noChangeArrowheads="1"/>
            </p:cNvSpPr>
            <p:nvPr/>
          </p:nvSpPr>
          <p:spPr bwMode="auto">
            <a:xfrm>
              <a:off x="2143" y="3744"/>
              <a:ext cx="4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5000" name="Rectangle 15"/>
            <p:cNvSpPr>
              <a:spLocks noChangeArrowheads="1"/>
            </p:cNvSpPr>
            <p:nvPr/>
          </p:nvSpPr>
          <p:spPr bwMode="auto">
            <a:xfrm>
              <a:off x="3816" y="3744"/>
              <a:ext cx="5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24933" name="Group 16"/>
          <p:cNvGrpSpPr>
            <a:grpSpLocks/>
          </p:cNvGrpSpPr>
          <p:nvPr/>
        </p:nvGrpSpPr>
        <p:grpSpPr bwMode="auto">
          <a:xfrm>
            <a:off x="3635375" y="1046163"/>
            <a:ext cx="5538788" cy="946150"/>
            <a:chOff x="1918" y="672"/>
            <a:chExt cx="3762" cy="596"/>
          </a:xfrm>
        </p:grpSpPr>
        <p:grpSp>
          <p:nvGrpSpPr>
            <p:cNvPr id="124957" name="Group 17"/>
            <p:cNvGrpSpPr>
              <a:grpSpLocks/>
            </p:cNvGrpSpPr>
            <p:nvPr/>
          </p:nvGrpSpPr>
          <p:grpSpPr bwMode="auto">
            <a:xfrm>
              <a:off x="1918" y="672"/>
              <a:ext cx="3762" cy="404"/>
              <a:chOff x="1918" y="672"/>
              <a:chExt cx="3762" cy="404"/>
            </a:xfrm>
          </p:grpSpPr>
          <p:grpSp>
            <p:nvGrpSpPr>
              <p:cNvPr id="124964" name="Group 18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2"/>
                <a:chOff x="1979" y="864"/>
                <a:chExt cx="3607" cy="212"/>
              </a:xfrm>
            </p:grpSpPr>
            <p:sp>
              <p:nvSpPr>
                <p:cNvPr id="124972" name="Rectangle 19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124973" name="Group 20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2"/>
                  <a:chOff x="1979" y="864"/>
                  <a:chExt cx="3607" cy="212"/>
                </a:xfrm>
              </p:grpSpPr>
              <p:grpSp>
                <p:nvGrpSpPr>
                  <p:cNvPr id="124974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2"/>
                    <a:chOff x="1979" y="864"/>
                    <a:chExt cx="624" cy="212"/>
                  </a:xfrm>
                </p:grpSpPr>
                <p:sp>
                  <p:nvSpPr>
                    <p:cNvPr id="12499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2499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71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12497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2"/>
                    <a:chOff x="2611" y="864"/>
                    <a:chExt cx="580" cy="212"/>
                  </a:xfrm>
                </p:grpSpPr>
                <p:sp>
                  <p:nvSpPr>
                    <p:cNvPr id="124988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24989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41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12497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12498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2498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3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124977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124984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2498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6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124978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0"/>
                    <a:chOff x="4373" y="864"/>
                    <a:chExt cx="580" cy="210"/>
                  </a:xfrm>
                </p:grpSpPr>
                <p:sp>
                  <p:nvSpPr>
                    <p:cNvPr id="124982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2498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85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124979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2"/>
                    <a:chOff x="4961" y="864"/>
                    <a:chExt cx="625" cy="212"/>
                  </a:xfrm>
                </p:grpSpPr>
                <p:sp>
                  <p:nvSpPr>
                    <p:cNvPr id="124980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b="1"/>
                    </a:p>
                  </p:txBody>
                </p:sp>
                <p:sp>
                  <p:nvSpPr>
                    <p:cNvPr id="124981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434" cy="2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 b="1">
                          <a:latin typeface="Times New Roman" panose="02020603050405020304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124965" name="Rectangle 39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9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24966" name="Rectangle 40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9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4967" name="Rectangle 41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6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124968" name="Rectangle 42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6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124969" name="Rectangle 43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6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24970" name="Rectangle 44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6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124971" name="Rectangle 45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6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1"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124958" name="Rectangle 46"/>
            <p:cNvSpPr>
              <a:spLocks noChangeArrowheads="1"/>
            </p:cNvSpPr>
            <p:nvPr/>
          </p:nvSpPr>
          <p:spPr bwMode="auto">
            <a:xfrm>
              <a:off x="2143" y="105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4959" name="Rectangle 47"/>
            <p:cNvSpPr>
              <a:spLocks noChangeArrowheads="1"/>
            </p:cNvSpPr>
            <p:nvPr/>
          </p:nvSpPr>
          <p:spPr bwMode="auto">
            <a:xfrm>
              <a:off x="5126" y="105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4960" name="Rectangle 48"/>
            <p:cNvSpPr>
              <a:spLocks noChangeArrowheads="1"/>
            </p:cNvSpPr>
            <p:nvPr/>
          </p:nvSpPr>
          <p:spPr bwMode="auto">
            <a:xfrm>
              <a:off x="4493" y="105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4961" name="Rectangle 49"/>
            <p:cNvSpPr>
              <a:spLocks noChangeArrowheads="1"/>
            </p:cNvSpPr>
            <p:nvPr/>
          </p:nvSpPr>
          <p:spPr bwMode="auto">
            <a:xfrm>
              <a:off x="3906" y="105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4962" name="Rectangle 50"/>
            <p:cNvSpPr>
              <a:spLocks noChangeArrowheads="1"/>
            </p:cNvSpPr>
            <p:nvPr/>
          </p:nvSpPr>
          <p:spPr bwMode="auto">
            <a:xfrm>
              <a:off x="3318" y="105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4963" name="Rectangle 51"/>
            <p:cNvSpPr>
              <a:spLocks noChangeArrowheads="1"/>
            </p:cNvSpPr>
            <p:nvPr/>
          </p:nvSpPr>
          <p:spPr bwMode="auto">
            <a:xfrm>
              <a:off x="2731" y="105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124934" name="Group 52"/>
          <p:cNvGrpSpPr>
            <a:grpSpLocks/>
          </p:cNvGrpSpPr>
          <p:nvPr/>
        </p:nvGrpSpPr>
        <p:grpSpPr bwMode="auto">
          <a:xfrm>
            <a:off x="3635375" y="2133600"/>
            <a:ext cx="5545138" cy="946150"/>
            <a:chOff x="1918" y="1392"/>
            <a:chExt cx="3762" cy="596"/>
          </a:xfrm>
        </p:grpSpPr>
        <p:sp>
          <p:nvSpPr>
            <p:cNvPr id="124936" name="Rectangle 53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124937" name="Group 54"/>
            <p:cNvGrpSpPr>
              <a:grpSpLocks/>
            </p:cNvGrpSpPr>
            <p:nvPr/>
          </p:nvGrpSpPr>
          <p:grpSpPr bwMode="auto">
            <a:xfrm>
              <a:off x="1979" y="1584"/>
              <a:ext cx="624" cy="210"/>
              <a:chOff x="1979" y="1584"/>
              <a:chExt cx="624" cy="210"/>
            </a:xfrm>
          </p:grpSpPr>
          <p:sp>
            <p:nvSpPr>
              <p:cNvPr id="124955" name="Rectangle 55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24956" name="Rectangle 56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124938" name="Group 57"/>
            <p:cNvGrpSpPr>
              <a:grpSpLocks/>
            </p:cNvGrpSpPr>
            <p:nvPr/>
          </p:nvGrpSpPr>
          <p:grpSpPr bwMode="auto">
            <a:xfrm>
              <a:off x="2611" y="1584"/>
              <a:ext cx="580" cy="212"/>
              <a:chOff x="2611" y="1584"/>
              <a:chExt cx="580" cy="212"/>
            </a:xfrm>
          </p:grpSpPr>
          <p:sp>
            <p:nvSpPr>
              <p:cNvPr id="124953" name="Rectangle 58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24954" name="Rectangle 59"/>
              <p:cNvSpPr>
                <a:spLocks noChangeArrowheads="1"/>
              </p:cNvSpPr>
              <p:nvPr/>
            </p:nvSpPr>
            <p:spPr bwMode="auto">
              <a:xfrm>
                <a:off x="2775" y="158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124939" name="Group 60"/>
            <p:cNvGrpSpPr>
              <a:grpSpLocks/>
            </p:cNvGrpSpPr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124951" name="Rectangle 61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24952" name="Rectangle 62"/>
              <p:cNvSpPr>
                <a:spLocks noChangeArrowheads="1"/>
              </p:cNvSpPr>
              <p:nvPr/>
            </p:nvSpPr>
            <p:spPr bwMode="auto">
              <a:xfrm>
                <a:off x="3364" y="1584"/>
                <a:ext cx="23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124940" name="Rectangle 63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4941" name="Rectangle 64"/>
            <p:cNvSpPr>
              <a:spLocks noChangeArrowheads="1"/>
            </p:cNvSpPr>
            <p:nvPr/>
          </p:nvSpPr>
          <p:spPr bwMode="auto">
            <a:xfrm>
              <a:off x="4289" y="1584"/>
              <a:ext cx="7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124942" name="Rectangle 65"/>
            <p:cNvSpPr>
              <a:spLocks noChangeArrowheads="1"/>
            </p:cNvSpPr>
            <p:nvPr/>
          </p:nvSpPr>
          <p:spPr bwMode="auto">
            <a:xfrm>
              <a:off x="5488" y="1392"/>
              <a:ext cx="19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4943" name="Rectangle 66"/>
            <p:cNvSpPr>
              <a:spLocks noChangeArrowheads="1"/>
            </p:cNvSpPr>
            <p:nvPr/>
          </p:nvSpPr>
          <p:spPr bwMode="auto">
            <a:xfrm>
              <a:off x="3590" y="1392"/>
              <a:ext cx="2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24944" name="Rectangle 67"/>
            <p:cNvSpPr>
              <a:spLocks noChangeArrowheads="1"/>
            </p:cNvSpPr>
            <p:nvPr/>
          </p:nvSpPr>
          <p:spPr bwMode="auto">
            <a:xfrm>
              <a:off x="3002" y="1392"/>
              <a:ext cx="26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124945" name="Rectangle 68"/>
            <p:cNvSpPr>
              <a:spLocks noChangeArrowheads="1"/>
            </p:cNvSpPr>
            <p:nvPr/>
          </p:nvSpPr>
          <p:spPr bwMode="auto">
            <a:xfrm>
              <a:off x="2414" y="1392"/>
              <a:ext cx="2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24946" name="Rectangle 69"/>
            <p:cNvSpPr>
              <a:spLocks noChangeArrowheads="1"/>
            </p:cNvSpPr>
            <p:nvPr/>
          </p:nvSpPr>
          <p:spPr bwMode="auto">
            <a:xfrm>
              <a:off x="1918" y="1392"/>
              <a:ext cx="2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24947" name="Rectangle 70"/>
            <p:cNvSpPr>
              <a:spLocks noChangeArrowheads="1"/>
            </p:cNvSpPr>
            <p:nvPr/>
          </p:nvSpPr>
          <p:spPr bwMode="auto">
            <a:xfrm>
              <a:off x="2143" y="177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4948" name="Rectangle 71"/>
            <p:cNvSpPr>
              <a:spLocks noChangeArrowheads="1"/>
            </p:cNvSpPr>
            <p:nvPr/>
          </p:nvSpPr>
          <p:spPr bwMode="auto">
            <a:xfrm>
              <a:off x="4448" y="1776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16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4949" name="Rectangle 72"/>
            <p:cNvSpPr>
              <a:spLocks noChangeArrowheads="1"/>
            </p:cNvSpPr>
            <p:nvPr/>
          </p:nvSpPr>
          <p:spPr bwMode="auto">
            <a:xfrm>
              <a:off x="3318" y="177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24950" name="Rectangle 73"/>
            <p:cNvSpPr>
              <a:spLocks noChangeArrowheads="1"/>
            </p:cNvSpPr>
            <p:nvPr/>
          </p:nvSpPr>
          <p:spPr bwMode="auto">
            <a:xfrm>
              <a:off x="2731" y="1776"/>
              <a:ext cx="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latin typeface="Times New Roman" panose="02020603050405020304" pitchFamily="18" charset="0"/>
                </a:rPr>
                <a:t>5 </a:t>
              </a:r>
              <a:r>
                <a:rPr lang="en-US" altLang="zh-CN" sz="1600" b="1"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896074" name="Text Box 74"/>
          <p:cNvSpPr txBox="1">
            <a:spLocks noChangeArrowheads="1"/>
          </p:cNvSpPr>
          <p:nvPr/>
        </p:nvSpPr>
        <p:spPr bwMode="auto">
          <a:xfrm>
            <a:off x="395288" y="6062663"/>
            <a:ext cx="8548687" cy="4619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latin typeface="Lantinghei SC Demibold"/>
                <a:ea typeface="Lantinghei SC Demibold"/>
                <a:cs typeface="Lantinghei SC Demibold"/>
              </a:rPr>
              <a:t>所有指令的数据通路已设计好，</a:t>
            </a:r>
            <a:r>
              <a:rPr lang="zh-CN" altLang="en-US" sz="2400" b="1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合起来的数据通路是什么呢？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7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9195" y="6350"/>
            <a:ext cx="8993683" cy="4953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28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Putting it All Together: A Single Cycle Datapath</a:t>
            </a: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4841875" y="2716213"/>
            <a:ext cx="457200" cy="1136650"/>
            <a:chOff x="3168" y="2302"/>
            <a:chExt cx="288" cy="716"/>
          </a:xfrm>
        </p:grpSpPr>
        <p:sp>
          <p:nvSpPr>
            <p:cNvPr id="127125" name="Line 4"/>
            <p:cNvSpPr>
              <a:spLocks noChangeShapeType="1"/>
            </p:cNvSpPr>
            <p:nvPr/>
          </p:nvSpPr>
          <p:spPr bwMode="auto">
            <a:xfrm>
              <a:off x="3168" y="230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26" name="Line 5"/>
            <p:cNvSpPr>
              <a:spLocks noChangeShapeType="1"/>
            </p:cNvSpPr>
            <p:nvPr/>
          </p:nvSpPr>
          <p:spPr bwMode="auto">
            <a:xfrm>
              <a:off x="3176" y="2302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27" name="Line 6"/>
            <p:cNvSpPr>
              <a:spLocks noChangeShapeType="1"/>
            </p:cNvSpPr>
            <p:nvPr/>
          </p:nvSpPr>
          <p:spPr bwMode="auto">
            <a:xfrm>
              <a:off x="3176" y="2481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28" name="Line 7"/>
            <p:cNvSpPr>
              <a:spLocks noChangeShapeType="1"/>
            </p:cNvSpPr>
            <p:nvPr/>
          </p:nvSpPr>
          <p:spPr bwMode="auto">
            <a:xfrm>
              <a:off x="3312" y="257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29" name="Line 8"/>
            <p:cNvSpPr>
              <a:spLocks noChangeShapeType="1"/>
            </p:cNvSpPr>
            <p:nvPr/>
          </p:nvSpPr>
          <p:spPr bwMode="auto">
            <a:xfrm>
              <a:off x="3456" y="248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30" name="Line 9"/>
            <p:cNvSpPr>
              <a:spLocks noChangeShapeType="1"/>
            </p:cNvSpPr>
            <p:nvPr/>
          </p:nvSpPr>
          <p:spPr bwMode="auto">
            <a:xfrm flipV="1">
              <a:off x="3176" y="2734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31" name="Line 10"/>
            <p:cNvSpPr>
              <a:spLocks noChangeShapeType="1"/>
            </p:cNvSpPr>
            <p:nvPr/>
          </p:nvSpPr>
          <p:spPr bwMode="auto">
            <a:xfrm>
              <a:off x="3168" y="283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32" name="Line 11"/>
            <p:cNvSpPr>
              <a:spLocks noChangeShapeType="1"/>
            </p:cNvSpPr>
            <p:nvPr/>
          </p:nvSpPr>
          <p:spPr bwMode="auto">
            <a:xfrm flipV="1">
              <a:off x="3176" y="2823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980" name="Line 12"/>
          <p:cNvSpPr>
            <a:spLocks noChangeShapeType="1"/>
          </p:cNvSpPr>
          <p:nvPr/>
        </p:nvSpPr>
        <p:spPr bwMode="auto">
          <a:xfrm flipH="1">
            <a:off x="5286375" y="3271838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1" name="Line 13"/>
          <p:cNvSpPr>
            <a:spLocks noChangeShapeType="1"/>
          </p:cNvSpPr>
          <p:nvPr/>
        </p:nvSpPr>
        <p:spPr bwMode="auto">
          <a:xfrm flipH="1">
            <a:off x="5673725" y="32083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2" name="Rectangle 14"/>
          <p:cNvSpPr>
            <a:spLocks noChangeArrowheads="1"/>
          </p:cNvSpPr>
          <p:nvPr/>
        </p:nvSpPr>
        <p:spPr bwMode="auto">
          <a:xfrm>
            <a:off x="5602288" y="32702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26983" name="Line 15"/>
          <p:cNvSpPr>
            <a:spLocks noChangeShapeType="1"/>
          </p:cNvSpPr>
          <p:nvPr/>
        </p:nvSpPr>
        <p:spPr bwMode="auto">
          <a:xfrm>
            <a:off x="5070475" y="23510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4" name="Rectangle 16"/>
          <p:cNvSpPr>
            <a:spLocks noChangeArrowheads="1"/>
          </p:cNvSpPr>
          <p:nvPr/>
        </p:nvSpPr>
        <p:spPr bwMode="auto">
          <a:xfrm>
            <a:off x="4329113" y="19780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rgbClr val="C00000"/>
                </a:solidFill>
                <a:latin typeface="Times New Roman" panose="02020603050405020304" pitchFamily="18" charset="0"/>
              </a:rPr>
              <a:t>ALUctr</a:t>
            </a:r>
          </a:p>
        </p:txBody>
      </p:sp>
      <p:sp>
        <p:nvSpPr>
          <p:cNvPr id="126985" name="Rectangle 17"/>
          <p:cNvSpPr>
            <a:spLocks noChangeArrowheads="1"/>
          </p:cNvSpPr>
          <p:nvPr/>
        </p:nvSpPr>
        <p:spPr bwMode="auto">
          <a:xfrm>
            <a:off x="827088" y="3384550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126986" name="Rectangle 18"/>
          <p:cNvSpPr>
            <a:spLocks noChangeArrowheads="1"/>
          </p:cNvSpPr>
          <p:nvPr/>
        </p:nvSpPr>
        <p:spPr bwMode="auto">
          <a:xfrm>
            <a:off x="484188" y="2770188"/>
            <a:ext cx="760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busW</a:t>
            </a:r>
          </a:p>
        </p:txBody>
      </p:sp>
      <p:sp>
        <p:nvSpPr>
          <p:cNvPr id="126987" name="Rectangle 19"/>
          <p:cNvSpPr>
            <a:spLocks noChangeArrowheads="1"/>
          </p:cNvSpPr>
          <p:nvPr/>
        </p:nvSpPr>
        <p:spPr bwMode="auto">
          <a:xfrm>
            <a:off x="1568450" y="2716213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6988" name="Line 20"/>
          <p:cNvSpPr>
            <a:spLocks noChangeShapeType="1"/>
          </p:cNvSpPr>
          <p:nvPr/>
        </p:nvSpPr>
        <p:spPr bwMode="auto">
          <a:xfrm>
            <a:off x="1562100" y="3594100"/>
            <a:ext cx="323850" cy="106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9" name="Line 21"/>
          <p:cNvSpPr>
            <a:spLocks noChangeShapeType="1"/>
          </p:cNvSpPr>
          <p:nvPr/>
        </p:nvSpPr>
        <p:spPr bwMode="auto">
          <a:xfrm flipH="1">
            <a:off x="1566863" y="3697288"/>
            <a:ext cx="301625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0" name="Oval 22"/>
          <p:cNvSpPr>
            <a:spLocks noChangeArrowheads="1"/>
          </p:cNvSpPr>
          <p:nvPr/>
        </p:nvSpPr>
        <p:spPr bwMode="auto">
          <a:xfrm>
            <a:off x="1416050" y="3657600"/>
            <a:ext cx="127000" cy="1174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6991" name="Rectangle 23"/>
          <p:cNvSpPr>
            <a:spLocks noChangeArrowheads="1"/>
          </p:cNvSpPr>
          <p:nvPr/>
        </p:nvSpPr>
        <p:spPr bwMode="auto">
          <a:xfrm>
            <a:off x="1008063" y="2122488"/>
            <a:ext cx="976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rgbClr val="CC0000"/>
                </a:solidFill>
                <a:latin typeface="Times New Roman" panose="02020603050405020304" pitchFamily="18" charset="0"/>
              </a:rPr>
              <a:t>RegWr</a:t>
            </a:r>
          </a:p>
        </p:txBody>
      </p:sp>
      <p:sp>
        <p:nvSpPr>
          <p:cNvPr id="126992" name="Line 24"/>
          <p:cNvSpPr>
            <a:spLocks noChangeShapeType="1"/>
          </p:cNvSpPr>
          <p:nvPr/>
        </p:nvSpPr>
        <p:spPr bwMode="auto">
          <a:xfrm flipH="1">
            <a:off x="561975" y="320198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3" name="Line 25"/>
          <p:cNvSpPr>
            <a:spLocks noChangeShapeType="1"/>
          </p:cNvSpPr>
          <p:nvPr/>
        </p:nvSpPr>
        <p:spPr bwMode="auto">
          <a:xfrm flipH="1">
            <a:off x="1101725" y="31369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4" name="Rectangle 26"/>
          <p:cNvSpPr>
            <a:spLocks noChangeArrowheads="1"/>
          </p:cNvSpPr>
          <p:nvPr/>
        </p:nvSpPr>
        <p:spPr bwMode="auto">
          <a:xfrm>
            <a:off x="788988" y="31988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26995" name="Line 27"/>
          <p:cNvSpPr>
            <a:spLocks noChangeShapeType="1"/>
          </p:cNvSpPr>
          <p:nvPr/>
        </p:nvSpPr>
        <p:spPr bwMode="auto">
          <a:xfrm>
            <a:off x="3025775" y="2846388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6" name="Line 28"/>
          <p:cNvSpPr>
            <a:spLocks noChangeShapeType="1"/>
          </p:cNvSpPr>
          <p:nvPr/>
        </p:nvSpPr>
        <p:spPr bwMode="auto">
          <a:xfrm flipH="1">
            <a:off x="3997325" y="2781300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7" name="Rectangle 29"/>
          <p:cNvSpPr>
            <a:spLocks noChangeArrowheads="1"/>
          </p:cNvSpPr>
          <p:nvPr/>
        </p:nvSpPr>
        <p:spPr bwMode="auto">
          <a:xfrm>
            <a:off x="3995738" y="28384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26998" name="Rectangle 30"/>
          <p:cNvSpPr>
            <a:spLocks noChangeArrowheads="1"/>
          </p:cNvSpPr>
          <p:nvPr/>
        </p:nvSpPr>
        <p:spPr bwMode="auto">
          <a:xfrm>
            <a:off x="3033713" y="2447925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busA</a:t>
            </a:r>
          </a:p>
        </p:txBody>
      </p:sp>
      <p:sp>
        <p:nvSpPr>
          <p:cNvPr id="126999" name="Line 31"/>
          <p:cNvSpPr>
            <a:spLocks noChangeShapeType="1"/>
          </p:cNvSpPr>
          <p:nvPr/>
        </p:nvSpPr>
        <p:spPr bwMode="auto">
          <a:xfrm flipV="1">
            <a:off x="1717675" y="2478088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0" name="Line 32"/>
          <p:cNvSpPr>
            <a:spLocks noChangeShapeType="1"/>
          </p:cNvSpPr>
          <p:nvPr/>
        </p:nvSpPr>
        <p:spPr bwMode="auto">
          <a:xfrm>
            <a:off x="3025775" y="354647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1" name="Line 33"/>
          <p:cNvSpPr>
            <a:spLocks noChangeShapeType="1"/>
          </p:cNvSpPr>
          <p:nvPr/>
        </p:nvSpPr>
        <p:spPr bwMode="auto">
          <a:xfrm flipV="1">
            <a:off x="3476625" y="3398838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2" name="Rectangle 34"/>
          <p:cNvSpPr>
            <a:spLocks noChangeArrowheads="1"/>
          </p:cNvSpPr>
          <p:nvPr/>
        </p:nvSpPr>
        <p:spPr bwMode="auto">
          <a:xfrm>
            <a:off x="3276600" y="355917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27003" name="Rectangle 35"/>
          <p:cNvSpPr>
            <a:spLocks noChangeArrowheads="1"/>
          </p:cNvSpPr>
          <p:nvPr/>
        </p:nvSpPr>
        <p:spPr bwMode="auto">
          <a:xfrm>
            <a:off x="2998788" y="3168650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busB</a:t>
            </a:r>
          </a:p>
        </p:txBody>
      </p:sp>
      <p:sp>
        <p:nvSpPr>
          <p:cNvPr id="127004" name="Line 36"/>
          <p:cNvSpPr>
            <a:spLocks noChangeShapeType="1"/>
          </p:cNvSpPr>
          <p:nvPr/>
        </p:nvSpPr>
        <p:spPr bwMode="auto">
          <a:xfrm flipH="1">
            <a:off x="942975" y="3706813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endParaRPr lang="zh-CN" altLang="en-US"/>
          </a:p>
        </p:txBody>
      </p:sp>
      <p:sp>
        <p:nvSpPr>
          <p:cNvPr id="127005" name="Line 37"/>
          <p:cNvSpPr>
            <a:spLocks noChangeShapeType="1"/>
          </p:cNvSpPr>
          <p:nvPr/>
        </p:nvSpPr>
        <p:spPr bwMode="auto">
          <a:xfrm>
            <a:off x="2860675" y="229076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6" name="Line 38"/>
          <p:cNvSpPr>
            <a:spLocks noChangeShapeType="1"/>
          </p:cNvSpPr>
          <p:nvPr/>
        </p:nvSpPr>
        <p:spPr bwMode="auto">
          <a:xfrm flipV="1">
            <a:off x="2771775" y="2413000"/>
            <a:ext cx="158750" cy="6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7" name="Rectangle 39"/>
          <p:cNvSpPr>
            <a:spLocks noChangeArrowheads="1"/>
          </p:cNvSpPr>
          <p:nvPr/>
        </p:nvSpPr>
        <p:spPr bwMode="auto">
          <a:xfrm>
            <a:off x="2620963" y="22621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7008" name="Line 40"/>
          <p:cNvSpPr>
            <a:spLocks noChangeShapeType="1"/>
          </p:cNvSpPr>
          <p:nvPr/>
        </p:nvSpPr>
        <p:spPr bwMode="auto">
          <a:xfrm>
            <a:off x="2022475" y="2078038"/>
            <a:ext cx="0" cy="612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9" name="Line 41"/>
          <p:cNvSpPr>
            <a:spLocks noChangeShapeType="1"/>
          </p:cNvSpPr>
          <p:nvPr/>
        </p:nvSpPr>
        <p:spPr bwMode="auto">
          <a:xfrm flipV="1">
            <a:off x="1952625" y="2413000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0" name="Rectangle 42"/>
          <p:cNvSpPr>
            <a:spLocks noChangeArrowheads="1"/>
          </p:cNvSpPr>
          <p:nvPr/>
        </p:nvSpPr>
        <p:spPr bwMode="auto">
          <a:xfrm>
            <a:off x="1779588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7011" name="Line 43"/>
          <p:cNvSpPr>
            <a:spLocks noChangeShapeType="1"/>
          </p:cNvSpPr>
          <p:nvPr/>
        </p:nvSpPr>
        <p:spPr bwMode="auto">
          <a:xfrm>
            <a:off x="2403475" y="229076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2" name="Line 44"/>
          <p:cNvSpPr>
            <a:spLocks noChangeShapeType="1"/>
          </p:cNvSpPr>
          <p:nvPr/>
        </p:nvSpPr>
        <p:spPr bwMode="auto">
          <a:xfrm flipV="1">
            <a:off x="2333625" y="2413000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3" name="Rectangle 45"/>
          <p:cNvSpPr>
            <a:spLocks noChangeArrowheads="1"/>
          </p:cNvSpPr>
          <p:nvPr/>
        </p:nvSpPr>
        <p:spPr bwMode="auto">
          <a:xfrm>
            <a:off x="2160588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7014" name="Rectangle 46"/>
          <p:cNvSpPr>
            <a:spLocks noChangeArrowheads="1"/>
          </p:cNvSpPr>
          <p:nvPr/>
        </p:nvSpPr>
        <p:spPr bwMode="auto">
          <a:xfrm>
            <a:off x="1779588" y="2701925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Rw</a:t>
            </a:r>
          </a:p>
        </p:txBody>
      </p:sp>
      <p:sp>
        <p:nvSpPr>
          <p:cNvPr id="127015" name="Rectangle 47"/>
          <p:cNvSpPr>
            <a:spLocks noChangeArrowheads="1"/>
          </p:cNvSpPr>
          <p:nvPr/>
        </p:nvSpPr>
        <p:spPr bwMode="auto">
          <a:xfrm>
            <a:off x="2236788" y="2701925"/>
            <a:ext cx="465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Ra</a:t>
            </a:r>
          </a:p>
        </p:txBody>
      </p:sp>
      <p:sp>
        <p:nvSpPr>
          <p:cNvPr id="127016" name="Rectangle 48"/>
          <p:cNvSpPr>
            <a:spLocks noChangeArrowheads="1"/>
          </p:cNvSpPr>
          <p:nvPr/>
        </p:nvSpPr>
        <p:spPr bwMode="auto">
          <a:xfrm>
            <a:off x="2617788" y="2701925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Rb</a:t>
            </a:r>
          </a:p>
        </p:txBody>
      </p:sp>
      <p:sp>
        <p:nvSpPr>
          <p:cNvPr id="127017" name="Rectangle 49"/>
          <p:cNvSpPr>
            <a:spLocks noChangeArrowheads="1"/>
          </p:cNvSpPr>
          <p:nvPr/>
        </p:nvSpPr>
        <p:spPr bwMode="auto">
          <a:xfrm>
            <a:off x="1768475" y="3062288"/>
            <a:ext cx="1093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32 32-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bit</a:t>
            </a:r>
          </a:p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Registers</a:t>
            </a:r>
          </a:p>
        </p:txBody>
      </p:sp>
      <p:sp>
        <p:nvSpPr>
          <p:cNvPr id="127018" name="Line 50"/>
          <p:cNvSpPr>
            <a:spLocks noChangeShapeType="1"/>
          </p:cNvSpPr>
          <p:nvPr/>
        </p:nvSpPr>
        <p:spPr bwMode="auto">
          <a:xfrm flipH="1">
            <a:off x="561975" y="5233988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9" name="Line 51"/>
          <p:cNvSpPr>
            <a:spLocks noChangeShapeType="1"/>
          </p:cNvSpPr>
          <p:nvPr/>
        </p:nvSpPr>
        <p:spPr bwMode="auto">
          <a:xfrm flipV="1">
            <a:off x="574675" y="3189288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0" name="Rectangle 52"/>
          <p:cNvSpPr>
            <a:spLocks noChangeArrowheads="1"/>
          </p:cNvSpPr>
          <p:nvPr/>
        </p:nvSpPr>
        <p:spPr bwMode="auto">
          <a:xfrm>
            <a:off x="2389188" y="2062163"/>
            <a:ext cx="439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127021" name="Rectangle 53"/>
          <p:cNvSpPr>
            <a:spLocks noChangeArrowheads="1"/>
          </p:cNvSpPr>
          <p:nvPr/>
        </p:nvSpPr>
        <p:spPr bwMode="auto">
          <a:xfrm>
            <a:off x="1962150" y="122396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grpSp>
        <p:nvGrpSpPr>
          <p:cNvPr id="127022" name="Group 54"/>
          <p:cNvGrpSpPr>
            <a:grpSpLocks/>
          </p:cNvGrpSpPr>
          <p:nvPr/>
        </p:nvGrpSpPr>
        <p:grpSpPr bwMode="auto">
          <a:xfrm>
            <a:off x="4003675" y="3265488"/>
            <a:ext cx="304800" cy="1227137"/>
            <a:chOff x="2640" y="2648"/>
            <a:chExt cx="192" cy="773"/>
          </a:xfrm>
        </p:grpSpPr>
        <p:sp>
          <p:nvSpPr>
            <p:cNvPr id="127121" name="Line 55"/>
            <p:cNvSpPr>
              <a:spLocks noChangeShapeType="1"/>
            </p:cNvSpPr>
            <p:nvPr/>
          </p:nvSpPr>
          <p:spPr bwMode="auto">
            <a:xfrm>
              <a:off x="2640" y="2648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22" name="Line 56"/>
            <p:cNvSpPr>
              <a:spLocks noChangeShapeType="1"/>
            </p:cNvSpPr>
            <p:nvPr/>
          </p:nvSpPr>
          <p:spPr bwMode="auto">
            <a:xfrm>
              <a:off x="2648" y="2648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23" name="Line 57"/>
            <p:cNvSpPr>
              <a:spLocks noChangeShapeType="1"/>
            </p:cNvSpPr>
            <p:nvPr/>
          </p:nvSpPr>
          <p:spPr bwMode="auto">
            <a:xfrm flipV="1">
              <a:off x="2648" y="3303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24" name="Line 58"/>
            <p:cNvSpPr>
              <a:spLocks noChangeShapeType="1"/>
            </p:cNvSpPr>
            <p:nvPr/>
          </p:nvSpPr>
          <p:spPr bwMode="auto">
            <a:xfrm>
              <a:off x="2832" y="2750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023" name="Group 59"/>
          <p:cNvGrpSpPr>
            <a:grpSpLocks/>
          </p:cNvGrpSpPr>
          <p:nvPr/>
        </p:nvGrpSpPr>
        <p:grpSpPr bwMode="auto">
          <a:xfrm>
            <a:off x="1285875" y="1816100"/>
            <a:ext cx="1168400" cy="284163"/>
            <a:chOff x="928" y="1735"/>
            <a:chExt cx="736" cy="179"/>
          </a:xfrm>
        </p:grpSpPr>
        <p:sp>
          <p:nvSpPr>
            <p:cNvPr id="127117" name="Line 60"/>
            <p:cNvSpPr>
              <a:spLocks noChangeShapeType="1"/>
            </p:cNvSpPr>
            <p:nvPr/>
          </p:nvSpPr>
          <p:spPr bwMode="auto">
            <a:xfrm flipH="1">
              <a:off x="928" y="17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18" name="Line 61"/>
            <p:cNvSpPr>
              <a:spLocks noChangeShapeType="1"/>
            </p:cNvSpPr>
            <p:nvPr/>
          </p:nvSpPr>
          <p:spPr bwMode="auto">
            <a:xfrm flipH="1">
              <a:off x="1552" y="1743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19" name="Line 62"/>
            <p:cNvSpPr>
              <a:spLocks noChangeShapeType="1"/>
            </p:cNvSpPr>
            <p:nvPr/>
          </p:nvSpPr>
          <p:spPr bwMode="auto">
            <a:xfrm>
              <a:off x="944" y="1743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20" name="Line 63"/>
            <p:cNvSpPr>
              <a:spLocks noChangeShapeType="1"/>
            </p:cNvSpPr>
            <p:nvPr/>
          </p:nvSpPr>
          <p:spPr bwMode="auto">
            <a:xfrm flipH="1">
              <a:off x="1024" y="191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024" name="Rectangle 64"/>
          <p:cNvSpPr>
            <a:spLocks noChangeArrowheads="1"/>
          </p:cNvSpPr>
          <p:nvPr/>
        </p:nvSpPr>
        <p:spPr bwMode="auto">
          <a:xfrm>
            <a:off x="2786063" y="2062163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sp>
        <p:nvSpPr>
          <p:cNvPr id="127025" name="Line 65"/>
          <p:cNvSpPr>
            <a:spLocks noChangeShapeType="1"/>
          </p:cNvSpPr>
          <p:nvPr/>
        </p:nvSpPr>
        <p:spPr bwMode="auto">
          <a:xfrm>
            <a:off x="2174875" y="15795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6" name="Line 66"/>
          <p:cNvSpPr>
            <a:spLocks noChangeShapeType="1"/>
          </p:cNvSpPr>
          <p:nvPr/>
        </p:nvSpPr>
        <p:spPr bwMode="auto">
          <a:xfrm>
            <a:off x="1565275" y="1579563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7" name="Rectangle 67"/>
          <p:cNvSpPr>
            <a:spLocks noChangeArrowheads="1"/>
          </p:cNvSpPr>
          <p:nvPr/>
        </p:nvSpPr>
        <p:spPr bwMode="auto">
          <a:xfrm>
            <a:off x="1331913" y="12573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Rd</a:t>
            </a:r>
          </a:p>
        </p:txBody>
      </p:sp>
      <p:sp>
        <p:nvSpPr>
          <p:cNvPr id="127028" name="Line 68"/>
          <p:cNvSpPr>
            <a:spLocks noChangeShapeType="1"/>
          </p:cNvSpPr>
          <p:nvPr/>
        </p:nvSpPr>
        <p:spPr bwMode="auto">
          <a:xfrm flipH="1">
            <a:off x="866775" y="1957388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9" name="Rectangle 69"/>
          <p:cNvSpPr>
            <a:spLocks noChangeArrowheads="1"/>
          </p:cNvSpPr>
          <p:nvPr/>
        </p:nvSpPr>
        <p:spPr bwMode="auto">
          <a:xfrm>
            <a:off x="287338" y="1584325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rgbClr val="C00000"/>
                </a:solidFill>
                <a:latin typeface="Times New Roman" panose="02020603050405020304" pitchFamily="18" charset="0"/>
              </a:rPr>
              <a:t>RegDst</a:t>
            </a:r>
          </a:p>
        </p:txBody>
      </p:sp>
      <p:sp>
        <p:nvSpPr>
          <p:cNvPr id="127030" name="Rectangle 70"/>
          <p:cNvSpPr>
            <a:spLocks noChangeArrowheads="1"/>
          </p:cNvSpPr>
          <p:nvPr/>
        </p:nvSpPr>
        <p:spPr bwMode="auto">
          <a:xfrm>
            <a:off x="2916238" y="3951288"/>
            <a:ext cx="388937" cy="1123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7031" name="Rectangle 71"/>
          <p:cNvSpPr>
            <a:spLocks noChangeArrowheads="1"/>
          </p:cNvSpPr>
          <p:nvPr/>
        </p:nvSpPr>
        <p:spPr bwMode="auto">
          <a:xfrm rot="5400000">
            <a:off x="2566194" y="4318794"/>
            <a:ext cx="1093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Extender</a:t>
            </a:r>
          </a:p>
        </p:txBody>
      </p:sp>
      <p:sp>
        <p:nvSpPr>
          <p:cNvPr id="127032" name="Rectangle 72"/>
          <p:cNvSpPr>
            <a:spLocks noChangeArrowheads="1"/>
          </p:cNvSpPr>
          <p:nvPr/>
        </p:nvSpPr>
        <p:spPr bwMode="auto">
          <a:xfrm rot="5400000">
            <a:off x="3814762" y="3686176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27033" name="Rectangle 73"/>
          <p:cNvSpPr>
            <a:spLocks noChangeArrowheads="1"/>
          </p:cNvSpPr>
          <p:nvPr/>
        </p:nvSpPr>
        <p:spPr bwMode="auto">
          <a:xfrm>
            <a:off x="1589088" y="177800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27034" name="Line 74"/>
          <p:cNvSpPr>
            <a:spLocks noChangeShapeType="1"/>
          </p:cNvSpPr>
          <p:nvPr/>
        </p:nvSpPr>
        <p:spPr bwMode="auto">
          <a:xfrm>
            <a:off x="3330575" y="433863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35" name="Rectangle 75"/>
          <p:cNvSpPr>
            <a:spLocks noChangeArrowheads="1"/>
          </p:cNvSpPr>
          <p:nvPr/>
        </p:nvSpPr>
        <p:spPr bwMode="auto">
          <a:xfrm>
            <a:off x="3586163" y="43513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27036" name="Line 76"/>
          <p:cNvSpPr>
            <a:spLocks noChangeShapeType="1"/>
          </p:cNvSpPr>
          <p:nvPr/>
        </p:nvSpPr>
        <p:spPr bwMode="auto">
          <a:xfrm flipH="1">
            <a:off x="3616325" y="4273550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37" name="Line 77"/>
          <p:cNvSpPr>
            <a:spLocks noChangeShapeType="1"/>
          </p:cNvSpPr>
          <p:nvPr/>
        </p:nvSpPr>
        <p:spPr bwMode="auto">
          <a:xfrm>
            <a:off x="1958975" y="4479925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38" name="Line 78"/>
          <p:cNvSpPr>
            <a:spLocks noChangeShapeType="1"/>
          </p:cNvSpPr>
          <p:nvPr/>
        </p:nvSpPr>
        <p:spPr bwMode="auto">
          <a:xfrm flipH="1">
            <a:off x="2397125" y="44164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39" name="Rectangle 79"/>
          <p:cNvSpPr>
            <a:spLocks noChangeArrowheads="1"/>
          </p:cNvSpPr>
          <p:nvPr/>
        </p:nvSpPr>
        <p:spPr bwMode="auto">
          <a:xfrm>
            <a:off x="2290763" y="44942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127040" name="Rectangle 80"/>
          <p:cNvSpPr>
            <a:spLocks noChangeArrowheads="1"/>
          </p:cNvSpPr>
          <p:nvPr/>
        </p:nvSpPr>
        <p:spPr bwMode="auto">
          <a:xfrm>
            <a:off x="1042988" y="4283075"/>
            <a:ext cx="86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imm16</a:t>
            </a:r>
          </a:p>
        </p:txBody>
      </p:sp>
      <p:sp>
        <p:nvSpPr>
          <p:cNvPr id="127041" name="Line 81"/>
          <p:cNvSpPr>
            <a:spLocks noChangeShapeType="1"/>
          </p:cNvSpPr>
          <p:nvPr/>
        </p:nvSpPr>
        <p:spPr bwMode="auto">
          <a:xfrm>
            <a:off x="4156075" y="4422775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42" name="Rectangle 82"/>
          <p:cNvSpPr>
            <a:spLocks noChangeArrowheads="1"/>
          </p:cNvSpPr>
          <p:nvPr/>
        </p:nvSpPr>
        <p:spPr bwMode="auto">
          <a:xfrm>
            <a:off x="3630613" y="4714875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rgbClr val="C00000"/>
                </a:solidFill>
                <a:latin typeface="Times New Roman" panose="02020603050405020304" pitchFamily="18" charset="0"/>
              </a:rPr>
              <a:t>ALUSrc</a:t>
            </a:r>
          </a:p>
        </p:txBody>
      </p:sp>
      <p:sp>
        <p:nvSpPr>
          <p:cNvPr id="127043" name="Line 83"/>
          <p:cNvSpPr>
            <a:spLocks noChangeShapeType="1"/>
          </p:cNvSpPr>
          <p:nvPr/>
        </p:nvSpPr>
        <p:spPr bwMode="auto">
          <a:xfrm>
            <a:off x="4321175" y="369887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44" name="Line 84"/>
          <p:cNvSpPr>
            <a:spLocks noChangeShapeType="1"/>
          </p:cNvSpPr>
          <p:nvPr/>
        </p:nvSpPr>
        <p:spPr bwMode="auto">
          <a:xfrm>
            <a:off x="8347075" y="3568700"/>
            <a:ext cx="0" cy="1652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45" name="Line 85"/>
          <p:cNvSpPr>
            <a:spLocks noChangeShapeType="1"/>
          </p:cNvSpPr>
          <p:nvPr/>
        </p:nvSpPr>
        <p:spPr bwMode="auto">
          <a:xfrm>
            <a:off x="3059113" y="5035550"/>
            <a:ext cx="0" cy="471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46" name="Rectangle 86"/>
          <p:cNvSpPr>
            <a:spLocks noChangeArrowheads="1"/>
          </p:cNvSpPr>
          <p:nvPr/>
        </p:nvSpPr>
        <p:spPr bwMode="auto">
          <a:xfrm>
            <a:off x="3019425" y="5294313"/>
            <a:ext cx="909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rgbClr val="C00000"/>
                </a:solidFill>
                <a:latin typeface="Times New Roman" panose="02020603050405020304" pitchFamily="18" charset="0"/>
              </a:rPr>
              <a:t>ExtOp</a:t>
            </a:r>
          </a:p>
        </p:txBody>
      </p:sp>
      <p:grpSp>
        <p:nvGrpSpPr>
          <p:cNvPr id="127047" name="Group 87"/>
          <p:cNvGrpSpPr>
            <a:grpSpLocks/>
          </p:cNvGrpSpPr>
          <p:nvPr/>
        </p:nvGrpSpPr>
        <p:grpSpPr bwMode="auto">
          <a:xfrm>
            <a:off x="7585075" y="3000375"/>
            <a:ext cx="304800" cy="1255713"/>
            <a:chOff x="4896" y="2481"/>
            <a:chExt cx="192" cy="791"/>
          </a:xfrm>
        </p:grpSpPr>
        <p:sp>
          <p:nvSpPr>
            <p:cNvPr id="127113" name="Line 88"/>
            <p:cNvSpPr>
              <a:spLocks noChangeShapeType="1"/>
            </p:cNvSpPr>
            <p:nvPr/>
          </p:nvSpPr>
          <p:spPr bwMode="auto">
            <a:xfrm>
              <a:off x="4896" y="2481"/>
              <a:ext cx="0" cy="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14" name="Line 89"/>
            <p:cNvSpPr>
              <a:spLocks noChangeShapeType="1"/>
            </p:cNvSpPr>
            <p:nvPr/>
          </p:nvSpPr>
          <p:spPr bwMode="auto">
            <a:xfrm>
              <a:off x="4904" y="2481"/>
              <a:ext cx="17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15" name="Line 90"/>
            <p:cNvSpPr>
              <a:spLocks noChangeShapeType="1"/>
            </p:cNvSpPr>
            <p:nvPr/>
          </p:nvSpPr>
          <p:spPr bwMode="auto">
            <a:xfrm flipV="1">
              <a:off x="4904" y="3150"/>
              <a:ext cx="176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16" name="Line 91"/>
            <p:cNvSpPr>
              <a:spLocks noChangeShapeType="1"/>
            </p:cNvSpPr>
            <p:nvPr/>
          </p:nvSpPr>
          <p:spPr bwMode="auto">
            <a:xfrm>
              <a:off x="5088" y="2587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048" name="Rectangle 92"/>
          <p:cNvSpPr>
            <a:spLocks noChangeArrowheads="1"/>
          </p:cNvSpPr>
          <p:nvPr/>
        </p:nvSpPr>
        <p:spPr bwMode="auto">
          <a:xfrm rot="5400000">
            <a:off x="7413625" y="3513138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Mux</a:t>
            </a:r>
          </a:p>
        </p:txBody>
      </p:sp>
      <p:sp>
        <p:nvSpPr>
          <p:cNvPr id="127049" name="Line 93"/>
          <p:cNvSpPr>
            <a:spLocks noChangeShapeType="1"/>
          </p:cNvSpPr>
          <p:nvPr/>
        </p:nvSpPr>
        <p:spPr bwMode="auto">
          <a:xfrm flipV="1">
            <a:off x="7737475" y="2620963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50" name="Rectangle 94"/>
          <p:cNvSpPr>
            <a:spLocks noChangeArrowheads="1"/>
          </p:cNvSpPr>
          <p:nvPr/>
        </p:nvSpPr>
        <p:spPr bwMode="auto">
          <a:xfrm>
            <a:off x="7723188" y="2482850"/>
            <a:ext cx="1392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rgbClr val="C00000"/>
                </a:solidFill>
                <a:latin typeface="Times New Roman" panose="02020603050405020304" pitchFamily="18" charset="0"/>
              </a:rPr>
              <a:t>MemtoReg</a:t>
            </a:r>
          </a:p>
        </p:txBody>
      </p:sp>
      <p:sp>
        <p:nvSpPr>
          <p:cNvPr id="127051" name="Line 95"/>
          <p:cNvSpPr>
            <a:spLocks noChangeShapeType="1"/>
          </p:cNvSpPr>
          <p:nvPr/>
        </p:nvSpPr>
        <p:spPr bwMode="auto">
          <a:xfrm>
            <a:off x="7902575" y="35560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52" name="Rectangle 96"/>
          <p:cNvSpPr>
            <a:spLocks noChangeArrowheads="1"/>
          </p:cNvSpPr>
          <p:nvPr/>
        </p:nvSpPr>
        <p:spPr bwMode="auto">
          <a:xfrm>
            <a:off x="5835650" y="3924300"/>
            <a:ext cx="1127125" cy="1128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7053" name="Line 97"/>
          <p:cNvSpPr>
            <a:spLocks noChangeShapeType="1"/>
          </p:cNvSpPr>
          <p:nvPr/>
        </p:nvSpPr>
        <p:spPr bwMode="auto">
          <a:xfrm flipH="1">
            <a:off x="5210175" y="49069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54" name="Rectangle 98"/>
          <p:cNvSpPr>
            <a:spLocks noChangeArrowheads="1"/>
          </p:cNvSpPr>
          <p:nvPr/>
        </p:nvSpPr>
        <p:spPr bwMode="auto">
          <a:xfrm>
            <a:off x="5141913" y="4570413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127055" name="Rectangle 99"/>
          <p:cNvSpPr>
            <a:spLocks noChangeArrowheads="1"/>
          </p:cNvSpPr>
          <p:nvPr/>
        </p:nvSpPr>
        <p:spPr bwMode="auto">
          <a:xfrm>
            <a:off x="4284663" y="410527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Data In</a:t>
            </a:r>
          </a:p>
        </p:txBody>
      </p:sp>
      <p:sp>
        <p:nvSpPr>
          <p:cNvPr id="127056" name="Line 100"/>
          <p:cNvSpPr>
            <a:spLocks noChangeShapeType="1"/>
          </p:cNvSpPr>
          <p:nvPr/>
        </p:nvSpPr>
        <p:spPr bwMode="auto">
          <a:xfrm>
            <a:off x="5815013" y="4816475"/>
            <a:ext cx="309562" cy="77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57" name="Line 101"/>
          <p:cNvSpPr>
            <a:spLocks noChangeShapeType="1"/>
          </p:cNvSpPr>
          <p:nvPr/>
        </p:nvSpPr>
        <p:spPr bwMode="auto">
          <a:xfrm flipH="1">
            <a:off x="5834063" y="4891088"/>
            <a:ext cx="271462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58" name="Oval 102"/>
          <p:cNvSpPr>
            <a:spLocks noChangeArrowheads="1"/>
          </p:cNvSpPr>
          <p:nvPr/>
        </p:nvSpPr>
        <p:spPr bwMode="auto">
          <a:xfrm>
            <a:off x="5683250" y="486568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7059" name="Rectangle 103"/>
          <p:cNvSpPr>
            <a:spLocks noChangeArrowheads="1"/>
          </p:cNvSpPr>
          <p:nvPr/>
        </p:nvSpPr>
        <p:spPr bwMode="auto">
          <a:xfrm>
            <a:off x="5816600" y="390683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WrEn</a:t>
            </a:r>
          </a:p>
        </p:txBody>
      </p:sp>
      <p:sp>
        <p:nvSpPr>
          <p:cNvPr id="127060" name="Line 104"/>
          <p:cNvSpPr>
            <a:spLocks noChangeShapeType="1"/>
          </p:cNvSpPr>
          <p:nvPr/>
        </p:nvSpPr>
        <p:spPr bwMode="auto">
          <a:xfrm flipH="1">
            <a:off x="4829175" y="4124325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61" name="Line 105"/>
          <p:cNvSpPr>
            <a:spLocks noChangeShapeType="1"/>
          </p:cNvSpPr>
          <p:nvPr/>
        </p:nvSpPr>
        <p:spPr bwMode="auto">
          <a:xfrm flipH="1">
            <a:off x="5368925" y="40608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62" name="Rectangle 106"/>
          <p:cNvSpPr>
            <a:spLocks noChangeArrowheads="1"/>
          </p:cNvSpPr>
          <p:nvPr/>
        </p:nvSpPr>
        <p:spPr bwMode="auto">
          <a:xfrm>
            <a:off x="5314950" y="413543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27063" name="Line 107"/>
          <p:cNvSpPr>
            <a:spLocks noChangeShapeType="1"/>
          </p:cNvSpPr>
          <p:nvPr/>
        </p:nvSpPr>
        <p:spPr bwMode="auto">
          <a:xfrm flipV="1">
            <a:off x="6137275" y="2620963"/>
            <a:ext cx="0" cy="130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64" name="Line 108"/>
          <p:cNvSpPr>
            <a:spLocks noChangeShapeType="1"/>
          </p:cNvSpPr>
          <p:nvPr/>
        </p:nvSpPr>
        <p:spPr bwMode="auto">
          <a:xfrm>
            <a:off x="6670675" y="3284538"/>
            <a:ext cx="0" cy="614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65" name="Rectangle 109"/>
          <p:cNvSpPr>
            <a:spLocks noChangeArrowheads="1"/>
          </p:cNvSpPr>
          <p:nvPr/>
        </p:nvSpPr>
        <p:spPr bwMode="auto">
          <a:xfrm>
            <a:off x="6427788" y="3908425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Adr</a:t>
            </a:r>
          </a:p>
        </p:txBody>
      </p:sp>
      <p:sp>
        <p:nvSpPr>
          <p:cNvPr id="127066" name="Rectangle 110"/>
          <p:cNvSpPr>
            <a:spLocks noChangeArrowheads="1"/>
          </p:cNvSpPr>
          <p:nvPr/>
        </p:nvSpPr>
        <p:spPr bwMode="auto">
          <a:xfrm>
            <a:off x="5886450" y="4283075"/>
            <a:ext cx="10287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27067" name="Line 111"/>
          <p:cNvSpPr>
            <a:spLocks noChangeShapeType="1"/>
          </p:cNvSpPr>
          <p:nvPr/>
        </p:nvSpPr>
        <p:spPr bwMode="auto">
          <a:xfrm>
            <a:off x="7112000" y="4075113"/>
            <a:ext cx="460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68" name="Line 112"/>
          <p:cNvSpPr>
            <a:spLocks noChangeShapeType="1"/>
          </p:cNvSpPr>
          <p:nvPr/>
        </p:nvSpPr>
        <p:spPr bwMode="auto">
          <a:xfrm>
            <a:off x="7127875" y="4089400"/>
            <a:ext cx="0" cy="449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69" name="Line 113"/>
          <p:cNvSpPr>
            <a:spLocks noChangeShapeType="1"/>
          </p:cNvSpPr>
          <p:nvPr/>
        </p:nvSpPr>
        <p:spPr bwMode="auto">
          <a:xfrm flipH="1">
            <a:off x="6962775" y="4551363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70" name="Line 114"/>
          <p:cNvSpPr>
            <a:spLocks noChangeShapeType="1"/>
          </p:cNvSpPr>
          <p:nvPr/>
        </p:nvSpPr>
        <p:spPr bwMode="auto">
          <a:xfrm flipH="1">
            <a:off x="7197725" y="40100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71" name="Rectangle 115"/>
          <p:cNvSpPr>
            <a:spLocks noChangeArrowheads="1"/>
          </p:cNvSpPr>
          <p:nvPr/>
        </p:nvSpPr>
        <p:spPr bwMode="auto">
          <a:xfrm>
            <a:off x="7164388" y="40624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27072" name="Rectangle 116"/>
          <p:cNvSpPr>
            <a:spLocks noChangeArrowheads="1"/>
          </p:cNvSpPr>
          <p:nvPr/>
        </p:nvSpPr>
        <p:spPr bwMode="auto">
          <a:xfrm>
            <a:off x="6122988" y="2482850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rgbClr val="C00000"/>
                </a:solidFill>
                <a:latin typeface="Times New Roman" panose="02020603050405020304" pitchFamily="18" charset="0"/>
              </a:rPr>
              <a:t>MemWr</a:t>
            </a:r>
          </a:p>
        </p:txBody>
      </p:sp>
      <p:sp>
        <p:nvSpPr>
          <p:cNvPr id="127073" name="Line 117"/>
          <p:cNvSpPr>
            <a:spLocks noChangeShapeType="1"/>
          </p:cNvSpPr>
          <p:nvPr/>
        </p:nvSpPr>
        <p:spPr bwMode="auto">
          <a:xfrm>
            <a:off x="3622675" y="3541713"/>
            <a:ext cx="0" cy="569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74" name="Line 118"/>
          <p:cNvSpPr>
            <a:spLocks noChangeShapeType="1"/>
          </p:cNvSpPr>
          <p:nvPr/>
        </p:nvSpPr>
        <p:spPr bwMode="auto">
          <a:xfrm>
            <a:off x="3617913" y="4116388"/>
            <a:ext cx="1211262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75" name="Rectangle 119"/>
          <p:cNvSpPr>
            <a:spLocks noChangeArrowheads="1"/>
          </p:cNvSpPr>
          <p:nvPr/>
        </p:nvSpPr>
        <p:spPr bwMode="auto">
          <a:xfrm rot="5400000">
            <a:off x="4849019" y="3109119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27076" name="Rectangle 120"/>
          <p:cNvSpPr>
            <a:spLocks noChangeArrowheads="1"/>
          </p:cNvSpPr>
          <p:nvPr/>
        </p:nvSpPr>
        <p:spPr bwMode="auto">
          <a:xfrm>
            <a:off x="4387850" y="1055688"/>
            <a:ext cx="1203325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7077" name="Line 121"/>
          <p:cNvSpPr>
            <a:spLocks noChangeShapeType="1"/>
          </p:cNvSpPr>
          <p:nvPr/>
        </p:nvSpPr>
        <p:spPr bwMode="auto">
          <a:xfrm flipH="1">
            <a:off x="3762375" y="17827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78" name="Line 122"/>
          <p:cNvSpPr>
            <a:spLocks noChangeShapeType="1"/>
          </p:cNvSpPr>
          <p:nvPr/>
        </p:nvSpPr>
        <p:spPr bwMode="auto">
          <a:xfrm>
            <a:off x="4368800" y="1677988"/>
            <a:ext cx="307975" cy="92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79" name="Line 123"/>
          <p:cNvSpPr>
            <a:spLocks noChangeShapeType="1"/>
          </p:cNvSpPr>
          <p:nvPr/>
        </p:nvSpPr>
        <p:spPr bwMode="auto">
          <a:xfrm flipH="1">
            <a:off x="4371975" y="1781175"/>
            <a:ext cx="301625" cy="84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80" name="Oval 124"/>
          <p:cNvSpPr>
            <a:spLocks noChangeArrowheads="1"/>
          </p:cNvSpPr>
          <p:nvPr/>
        </p:nvSpPr>
        <p:spPr bwMode="auto">
          <a:xfrm>
            <a:off x="4235450" y="174148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27081" name="Rectangle 125"/>
          <p:cNvSpPr>
            <a:spLocks noChangeArrowheads="1"/>
          </p:cNvSpPr>
          <p:nvPr/>
        </p:nvSpPr>
        <p:spPr bwMode="auto">
          <a:xfrm>
            <a:off x="4349750" y="1139825"/>
            <a:ext cx="1285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Fetch Unit</a:t>
            </a:r>
          </a:p>
        </p:txBody>
      </p:sp>
      <p:sp>
        <p:nvSpPr>
          <p:cNvPr id="127082" name="Rectangle 126"/>
          <p:cNvSpPr>
            <a:spLocks noChangeArrowheads="1"/>
          </p:cNvSpPr>
          <p:nvPr/>
        </p:nvSpPr>
        <p:spPr bwMode="auto">
          <a:xfrm>
            <a:off x="3203575" y="1655763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Clk</a:t>
            </a:r>
          </a:p>
        </p:txBody>
      </p:sp>
      <p:sp>
        <p:nvSpPr>
          <p:cNvPr id="127083" name="Line 127"/>
          <p:cNvSpPr>
            <a:spLocks noChangeShapeType="1"/>
          </p:cNvSpPr>
          <p:nvPr/>
        </p:nvSpPr>
        <p:spPr bwMode="auto">
          <a:xfrm flipV="1">
            <a:off x="5451475" y="1916113"/>
            <a:ext cx="0" cy="1196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84" name="Line 128"/>
          <p:cNvSpPr>
            <a:spLocks noChangeShapeType="1"/>
          </p:cNvSpPr>
          <p:nvPr/>
        </p:nvSpPr>
        <p:spPr bwMode="auto">
          <a:xfrm flipH="1">
            <a:off x="5286375" y="3100388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85" name="Rectangle 129"/>
          <p:cNvSpPr>
            <a:spLocks noChangeArrowheads="1"/>
          </p:cNvSpPr>
          <p:nvPr/>
        </p:nvSpPr>
        <p:spPr bwMode="auto">
          <a:xfrm>
            <a:off x="5407025" y="2803525"/>
            <a:ext cx="8080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Zero</a:t>
            </a:r>
          </a:p>
        </p:txBody>
      </p:sp>
      <p:sp>
        <p:nvSpPr>
          <p:cNvPr id="127086" name="Line 130"/>
          <p:cNvSpPr>
            <a:spLocks noChangeShapeType="1"/>
          </p:cNvSpPr>
          <p:nvPr/>
        </p:nvSpPr>
        <p:spPr bwMode="auto">
          <a:xfrm>
            <a:off x="5616575" y="1195388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87" name="Rectangle 131"/>
          <p:cNvSpPr>
            <a:spLocks noChangeArrowheads="1"/>
          </p:cNvSpPr>
          <p:nvPr/>
        </p:nvSpPr>
        <p:spPr bwMode="auto">
          <a:xfrm>
            <a:off x="5665788" y="806450"/>
            <a:ext cx="197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Instruction&lt;31:0&gt;</a:t>
            </a:r>
          </a:p>
        </p:txBody>
      </p:sp>
      <p:sp>
        <p:nvSpPr>
          <p:cNvPr id="127088" name="Line 132"/>
          <p:cNvSpPr>
            <a:spLocks noChangeShapeType="1"/>
          </p:cNvSpPr>
          <p:nvPr/>
        </p:nvSpPr>
        <p:spPr bwMode="auto">
          <a:xfrm>
            <a:off x="3787775" y="1500188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89" name="Line 133"/>
          <p:cNvSpPr>
            <a:spLocks noChangeShapeType="1"/>
          </p:cNvSpPr>
          <p:nvPr/>
        </p:nvSpPr>
        <p:spPr bwMode="auto">
          <a:xfrm>
            <a:off x="3787775" y="1195388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0" name="Rectangle 134"/>
          <p:cNvSpPr>
            <a:spLocks noChangeArrowheads="1"/>
          </p:cNvSpPr>
          <p:nvPr/>
        </p:nvSpPr>
        <p:spPr bwMode="auto">
          <a:xfrm>
            <a:off x="3059113" y="1330325"/>
            <a:ext cx="809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Jump</a:t>
            </a:r>
          </a:p>
        </p:txBody>
      </p:sp>
      <p:sp>
        <p:nvSpPr>
          <p:cNvPr id="127091" name="Rectangle 135"/>
          <p:cNvSpPr>
            <a:spLocks noChangeArrowheads="1"/>
          </p:cNvSpPr>
          <p:nvPr/>
        </p:nvSpPr>
        <p:spPr bwMode="auto">
          <a:xfrm>
            <a:off x="2843213" y="1008063"/>
            <a:ext cx="995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u="sng">
                <a:solidFill>
                  <a:srgbClr val="C00000"/>
                </a:solidFill>
                <a:latin typeface="Times New Roman" panose="02020603050405020304" pitchFamily="18" charset="0"/>
              </a:rPr>
              <a:t>Branch</a:t>
            </a:r>
          </a:p>
        </p:txBody>
      </p:sp>
      <p:sp>
        <p:nvSpPr>
          <p:cNvPr id="127092" name="Rectangle 136"/>
          <p:cNvSpPr>
            <a:spLocks noChangeArrowheads="1"/>
          </p:cNvSpPr>
          <p:nvPr/>
        </p:nvSpPr>
        <p:spPr bwMode="auto">
          <a:xfrm>
            <a:off x="7545388" y="3100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7093" name="Rectangle 137"/>
          <p:cNvSpPr>
            <a:spLocks noChangeArrowheads="1"/>
          </p:cNvSpPr>
          <p:nvPr/>
        </p:nvSpPr>
        <p:spPr bwMode="auto">
          <a:xfrm>
            <a:off x="7545388" y="3879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7094" name="Rectangle 138"/>
          <p:cNvSpPr>
            <a:spLocks noChangeArrowheads="1"/>
          </p:cNvSpPr>
          <p:nvPr/>
        </p:nvSpPr>
        <p:spPr bwMode="auto">
          <a:xfrm>
            <a:off x="3963988" y="33289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7095" name="Rectangle 139"/>
          <p:cNvSpPr>
            <a:spLocks noChangeArrowheads="1"/>
          </p:cNvSpPr>
          <p:nvPr/>
        </p:nvSpPr>
        <p:spPr bwMode="auto">
          <a:xfrm>
            <a:off x="3963988" y="4108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7096" name="Rectangle 140"/>
          <p:cNvSpPr>
            <a:spLocks noChangeArrowheads="1"/>
          </p:cNvSpPr>
          <p:nvPr/>
        </p:nvSpPr>
        <p:spPr bwMode="auto">
          <a:xfrm>
            <a:off x="2093913" y="1779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7097" name="Rectangle 141"/>
          <p:cNvSpPr>
            <a:spLocks noChangeArrowheads="1"/>
          </p:cNvSpPr>
          <p:nvPr/>
        </p:nvSpPr>
        <p:spPr bwMode="auto">
          <a:xfrm>
            <a:off x="1408113" y="1779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7098" name="Line 142"/>
          <p:cNvSpPr>
            <a:spLocks noChangeShapeType="1"/>
          </p:cNvSpPr>
          <p:nvPr/>
        </p:nvSpPr>
        <p:spPr bwMode="auto">
          <a:xfrm>
            <a:off x="5908675" y="1208088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99" name="Rectangle 143"/>
          <p:cNvSpPr>
            <a:spLocks noChangeArrowheads="1"/>
          </p:cNvSpPr>
          <p:nvPr/>
        </p:nvSpPr>
        <p:spPr bwMode="auto">
          <a:xfrm rot="5400000">
            <a:off x="5578475" y="1498600"/>
            <a:ext cx="984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&lt;21:25&gt;</a:t>
            </a:r>
          </a:p>
        </p:txBody>
      </p:sp>
      <p:sp>
        <p:nvSpPr>
          <p:cNvPr id="127100" name="Rectangle 144"/>
          <p:cNvSpPr>
            <a:spLocks noChangeArrowheads="1"/>
          </p:cNvSpPr>
          <p:nvPr/>
        </p:nvSpPr>
        <p:spPr bwMode="auto">
          <a:xfrm rot="5400000">
            <a:off x="6111875" y="1498600"/>
            <a:ext cx="984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&lt;16:20&gt;</a:t>
            </a:r>
          </a:p>
        </p:txBody>
      </p:sp>
      <p:sp>
        <p:nvSpPr>
          <p:cNvPr id="127101" name="Rectangle 145"/>
          <p:cNvSpPr>
            <a:spLocks noChangeArrowheads="1"/>
          </p:cNvSpPr>
          <p:nvPr/>
        </p:nvSpPr>
        <p:spPr bwMode="auto">
          <a:xfrm rot="5400000">
            <a:off x="6652419" y="1499394"/>
            <a:ext cx="969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&lt;11:15&gt;</a:t>
            </a:r>
          </a:p>
        </p:txBody>
      </p:sp>
      <p:sp>
        <p:nvSpPr>
          <p:cNvPr id="127102" name="Rectangle 146"/>
          <p:cNvSpPr>
            <a:spLocks noChangeArrowheads="1"/>
          </p:cNvSpPr>
          <p:nvPr/>
        </p:nvSpPr>
        <p:spPr bwMode="auto">
          <a:xfrm rot="5400000">
            <a:off x="7254082" y="1486694"/>
            <a:ext cx="868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&lt;0:15&gt;</a:t>
            </a:r>
          </a:p>
        </p:txBody>
      </p:sp>
      <p:sp>
        <p:nvSpPr>
          <p:cNvPr id="127103" name="Line 147"/>
          <p:cNvSpPr>
            <a:spLocks noChangeShapeType="1"/>
          </p:cNvSpPr>
          <p:nvPr/>
        </p:nvSpPr>
        <p:spPr bwMode="auto">
          <a:xfrm>
            <a:off x="6442075" y="1208088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104" name="Line 148"/>
          <p:cNvSpPr>
            <a:spLocks noChangeShapeType="1"/>
          </p:cNvSpPr>
          <p:nvPr/>
        </p:nvSpPr>
        <p:spPr bwMode="auto">
          <a:xfrm>
            <a:off x="6975475" y="1208088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105" name="Line 149"/>
          <p:cNvSpPr>
            <a:spLocks noChangeShapeType="1"/>
          </p:cNvSpPr>
          <p:nvPr/>
        </p:nvSpPr>
        <p:spPr bwMode="auto">
          <a:xfrm>
            <a:off x="7508875" y="1208088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106" name="Rectangle 150"/>
          <p:cNvSpPr>
            <a:spLocks noChangeArrowheads="1"/>
          </p:cNvSpPr>
          <p:nvPr/>
        </p:nvSpPr>
        <p:spPr bwMode="auto">
          <a:xfrm>
            <a:off x="7265988" y="2033588"/>
            <a:ext cx="887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Imm16</a:t>
            </a:r>
          </a:p>
        </p:txBody>
      </p:sp>
      <p:sp>
        <p:nvSpPr>
          <p:cNvPr id="127107" name="Rectangle 151"/>
          <p:cNvSpPr>
            <a:spLocks noChangeArrowheads="1"/>
          </p:cNvSpPr>
          <p:nvPr/>
        </p:nvSpPr>
        <p:spPr bwMode="auto">
          <a:xfrm>
            <a:off x="6732588" y="2033588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Rd</a:t>
            </a:r>
          </a:p>
        </p:txBody>
      </p:sp>
      <p:sp>
        <p:nvSpPr>
          <p:cNvPr id="127108" name="Rectangle 152"/>
          <p:cNvSpPr>
            <a:spLocks noChangeArrowheads="1"/>
          </p:cNvSpPr>
          <p:nvPr/>
        </p:nvSpPr>
        <p:spPr bwMode="auto">
          <a:xfrm>
            <a:off x="6275388" y="2033588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Rt</a:t>
            </a:r>
          </a:p>
        </p:txBody>
      </p:sp>
      <p:sp>
        <p:nvSpPr>
          <p:cNvPr id="127109" name="Rectangle 153"/>
          <p:cNvSpPr>
            <a:spLocks noChangeArrowheads="1"/>
          </p:cNvSpPr>
          <p:nvPr/>
        </p:nvSpPr>
        <p:spPr bwMode="auto">
          <a:xfrm>
            <a:off x="5741988" y="2033588"/>
            <a:ext cx="439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898202" name="Text Box 154"/>
          <p:cNvSpPr txBox="1">
            <a:spLocks noChangeArrowheads="1"/>
          </p:cNvSpPr>
          <p:nvPr/>
        </p:nvSpPr>
        <p:spPr bwMode="auto">
          <a:xfrm>
            <a:off x="539750" y="5694363"/>
            <a:ext cx="81010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指令执行结果总是在下个时钟到来时，保存在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寄存器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或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存储器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或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PC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中！</a:t>
            </a:r>
          </a:p>
        </p:txBody>
      </p:sp>
      <p:sp>
        <p:nvSpPr>
          <p:cNvPr id="898203" name="Rectangle 155"/>
          <p:cNvSpPr>
            <a:spLocks noGrp="1" noChangeArrowheads="1"/>
          </p:cNvSpPr>
          <p:nvPr>
            <p:ph type="body" idx="1"/>
          </p:nvPr>
        </p:nvSpPr>
        <p:spPr>
          <a:xfrm>
            <a:off x="3330575" y="6075363"/>
            <a:ext cx="5530850" cy="4953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FF0000"/>
                </a:solidFill>
              </a:rPr>
              <a:t>如何产生控制信号？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控制器的设计内容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7112" name="Rectangle 156"/>
          <p:cNvSpPr>
            <a:spLocks noChangeArrowheads="1"/>
          </p:cNvSpPr>
          <p:nvPr/>
        </p:nvSpPr>
        <p:spPr bwMode="auto">
          <a:xfrm>
            <a:off x="500063" y="404813"/>
            <a:ext cx="8286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已完成的七条指令所用数据通路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元件及其互连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及其控制信号如下：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8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8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202" grpId="0"/>
      <p:bldP spid="898203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5221288" cy="5966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小结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0000"/>
            <a:ext cx="8264525" cy="4175125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CPU</a:t>
            </a:r>
            <a:r>
              <a:rPr lang="zh-CN" altLang="en-US"/>
              <a:t>设计直接决定了时钟周期宽度和</a:t>
            </a:r>
            <a:r>
              <a:rPr lang="en-US" altLang="zh-CN"/>
              <a:t>CPI</a:t>
            </a:r>
            <a:r>
              <a:rPr lang="zh-CN" altLang="en-US"/>
              <a:t>，对计算机性能非常重要！</a:t>
            </a:r>
          </a:p>
          <a:p>
            <a:pPr marL="266700" indent="-266700"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CPU</a:t>
            </a:r>
            <a:r>
              <a:rPr lang="zh-CN" altLang="en-US"/>
              <a:t>主要由数据通路和控制器组成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数据通路：实现指令集中所有指令的操作功能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控制器：控制数据通路中各部件进行正确操作</a:t>
            </a:r>
          </a:p>
          <a:p>
            <a:pPr marL="266700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数据通路的两种元件</a:t>
            </a:r>
            <a:endParaRPr lang="en-US" altLang="zh-CN"/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操作元件</a:t>
            </a:r>
            <a:r>
              <a:rPr lang="en-US" altLang="zh-CN"/>
              <a:t>(</a:t>
            </a:r>
            <a:r>
              <a:rPr lang="zh-CN" altLang="en-US"/>
              <a:t>组合电路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ALU</a:t>
            </a:r>
            <a:r>
              <a:rPr lang="zh-CN" altLang="en-US"/>
              <a:t>、</a:t>
            </a:r>
            <a:r>
              <a:rPr lang="en-US" altLang="zh-CN"/>
              <a:t>MUX</a:t>
            </a:r>
            <a:r>
              <a:rPr lang="zh-CN" altLang="en-US"/>
              <a:t>、</a:t>
            </a:r>
            <a:r>
              <a:rPr lang="en-US" altLang="zh-CN"/>
              <a:t>Extender</a:t>
            </a:r>
            <a:r>
              <a:rPr lang="zh-CN" altLang="en-US"/>
              <a:t>、</a:t>
            </a:r>
            <a:r>
              <a:rPr lang="en-US" altLang="zh-CN"/>
              <a:t>Adder</a:t>
            </a:r>
            <a:endParaRPr lang="zh-CN" altLang="en-US"/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状态 </a:t>
            </a:r>
            <a:r>
              <a:rPr lang="en-US" altLang="zh-CN"/>
              <a:t>/ </a:t>
            </a:r>
            <a:r>
              <a:rPr lang="zh-CN" altLang="en-US"/>
              <a:t>存储元件</a:t>
            </a:r>
            <a:r>
              <a:rPr lang="en-US" altLang="zh-CN"/>
              <a:t>(</a:t>
            </a:r>
            <a:r>
              <a:rPr lang="zh-CN" altLang="en-US"/>
              <a:t>时序电路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PC</a:t>
            </a:r>
            <a:r>
              <a:rPr lang="zh-CN" altLang="en-US"/>
              <a:t>、</a:t>
            </a:r>
            <a:r>
              <a:rPr lang="en-US" altLang="zh-CN"/>
              <a:t>Regs/Mem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5221288" cy="5966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小结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569325" cy="5067300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数据通路的定时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数据通路中操作元件没有存储功能，其操作结果须写到存储元件中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在时钟到达后</a:t>
            </a:r>
            <a:r>
              <a:rPr lang="en-US" altLang="zh-CN"/>
              <a:t>clk-to-Q</a:t>
            </a:r>
            <a:r>
              <a:rPr lang="zh-CN" altLang="en-US"/>
              <a:t>时存储元件开始更新状态</a:t>
            </a:r>
          </a:p>
          <a:p>
            <a:pPr marL="266700" indent="-266700">
              <a:lnSpc>
                <a:spcPct val="100000"/>
              </a:lnSpc>
              <a:spcBef>
                <a:spcPts val="1200"/>
              </a:spcBef>
            </a:pPr>
            <a:r>
              <a:rPr lang="en-US" altLang="zh-CN"/>
              <a:t>MIPS</a:t>
            </a:r>
            <a:r>
              <a:rPr lang="zh-CN" altLang="en-US"/>
              <a:t>指令系统的一个子集作为</a:t>
            </a:r>
            <a:r>
              <a:rPr lang="en-US" altLang="zh-CN"/>
              <a:t>CPU</a:t>
            </a:r>
            <a:r>
              <a:rPr lang="zh-CN" altLang="en-US"/>
              <a:t>实现目标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公共操作：取指令和</a:t>
            </a:r>
            <a:r>
              <a:rPr lang="en-US" altLang="zh-CN"/>
              <a:t>PC+4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下条地址计算：</a:t>
            </a:r>
            <a:r>
              <a:rPr lang="en-US" altLang="zh-CN"/>
              <a:t>30</a:t>
            </a:r>
            <a:r>
              <a:rPr lang="zh-CN" altLang="en-US"/>
              <a:t>位</a:t>
            </a:r>
            <a:r>
              <a:rPr lang="en-US" altLang="zh-CN"/>
              <a:t>PC</a:t>
            </a:r>
            <a:r>
              <a:rPr lang="zh-CN" altLang="en-US"/>
              <a:t>（三路选择：顺序、</a:t>
            </a:r>
            <a:r>
              <a:rPr lang="en-US" altLang="zh-CN"/>
              <a:t>Branch</a:t>
            </a:r>
            <a:r>
              <a:rPr lang="zh-CN" altLang="en-US"/>
              <a:t>、</a:t>
            </a:r>
            <a:r>
              <a:rPr lang="en-US" altLang="zh-CN"/>
              <a:t>Jump</a:t>
            </a:r>
            <a:r>
              <a:rPr lang="zh-CN" altLang="en-US"/>
              <a:t>）</a:t>
            </a:r>
            <a:endParaRPr lang="en-US" altLang="zh-CN"/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R</a:t>
            </a:r>
            <a:r>
              <a:rPr lang="zh-CN" altLang="en-US"/>
              <a:t>型：</a:t>
            </a:r>
            <a:r>
              <a:rPr lang="en-US" altLang="zh-CN"/>
              <a:t>ALU</a:t>
            </a:r>
            <a:r>
              <a:rPr lang="zh-CN" altLang="en-US"/>
              <a:t>两个操作数来自</a:t>
            </a:r>
            <a:r>
              <a:rPr lang="en-US" altLang="zh-CN"/>
              <a:t>rs</a:t>
            </a:r>
            <a:r>
              <a:rPr lang="zh-CN" altLang="en-US"/>
              <a:t>和</a:t>
            </a:r>
            <a:r>
              <a:rPr lang="en-US" altLang="zh-CN"/>
              <a:t>rt</a:t>
            </a:r>
            <a:r>
              <a:rPr lang="zh-CN" altLang="en-US"/>
              <a:t>，结果写到</a:t>
            </a:r>
            <a:r>
              <a:rPr lang="en-US" altLang="zh-CN"/>
              <a:t>rd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访存：符号扩展，数据在</a:t>
            </a:r>
            <a:r>
              <a:rPr lang="en-US" altLang="zh-CN"/>
              <a:t>rt</a:t>
            </a:r>
            <a:r>
              <a:rPr lang="zh-CN" altLang="en-US"/>
              <a:t>和主存单元中交换</a:t>
            </a:r>
          </a:p>
          <a:p>
            <a:pPr marL="625475" lvl="1" indent="-266700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立即数：</a:t>
            </a:r>
            <a:r>
              <a:rPr lang="en-US" altLang="zh-CN"/>
              <a:t>0</a:t>
            </a:r>
            <a:r>
              <a:rPr lang="zh-CN" altLang="en-US"/>
              <a:t>扩展后的操作数送到</a:t>
            </a:r>
            <a:r>
              <a:rPr lang="en-US" altLang="zh-CN"/>
              <a:t>ALU</a:t>
            </a:r>
            <a:r>
              <a:rPr lang="zh-CN" altLang="en-US"/>
              <a:t>的一个输入端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Placeholder 5"/>
          <p:cNvSpPr>
            <a:spLocks noGrp="1" noChangeArrowheads="1"/>
          </p:cNvSpPr>
          <p:nvPr/>
        </p:nvSpPr>
        <p:spPr bwMode="auto">
          <a:xfrm>
            <a:off x="2871788" y="2239963"/>
            <a:ext cx="3654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pic>
        <p:nvPicPr>
          <p:cNvPr id="13107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617913"/>
            <a:ext cx="31924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6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3617913"/>
            <a:ext cx="31051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7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617913"/>
            <a:ext cx="28225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"/>
            <a:ext cx="4429125" cy="5584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§ 4.1 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处理器概述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642938"/>
            <a:ext cx="8143875" cy="5784850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>
                <a:latin typeface="华文新魏" panose="02010800040101010101" pitchFamily="2" charset="-122"/>
              </a:rPr>
              <a:t>计算机的五大组成部分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zh-CN" sz="2800">
              <a:latin typeface="华文新魏" panose="02010800040101010101" pitchFamily="2" charset="-12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zh-CN" sz="2800">
              <a:latin typeface="华文新魏" panose="02010800040101010101" pitchFamily="2" charset="-12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zh-CN" sz="2800">
              <a:latin typeface="华文新魏" panose="02010800040101010101" pitchFamily="2" charset="-12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zh-CN" sz="2800">
              <a:latin typeface="华文新魏" panose="02010800040101010101" pitchFamily="2" charset="-122"/>
            </a:endParaRPr>
          </a:p>
          <a:p>
            <a:pPr>
              <a:spcBef>
                <a:spcPts val="1800"/>
              </a:spcBef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</a:rPr>
              <a:t>什么</a:t>
            </a:r>
            <a:r>
              <a:rPr lang="zh-CN" altLang="en-US" sz="2800">
                <a:solidFill>
                  <a:srgbClr val="FF0000"/>
                </a:solidFill>
              </a:rPr>
              <a:t>是数据通路</a:t>
            </a:r>
            <a:r>
              <a:rPr lang="en-US" altLang="zh-CN" sz="2800">
                <a:solidFill>
                  <a:srgbClr val="FF0000"/>
                </a:solidFill>
              </a:rPr>
              <a:t>(DataPath)?(</a:t>
            </a:r>
            <a:r>
              <a:rPr lang="zh-CN" altLang="en-US" sz="2800">
                <a:solidFill>
                  <a:srgbClr val="FF0000"/>
                </a:solidFill>
              </a:rPr>
              <a:t>运算器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</a:p>
          <a:p>
            <a:pPr marL="622300" lvl="1" indent="-263525">
              <a:spcBef>
                <a:spcPct val="0"/>
              </a:spcBef>
            </a:pPr>
            <a:r>
              <a:rPr lang="zh-CN" altLang="en-US" sz="2400"/>
              <a:t>指令执行过程中，数据所经过的路径</a:t>
            </a:r>
            <a:r>
              <a:rPr lang="en-US" altLang="zh-CN" sz="2400"/>
              <a:t>(</a:t>
            </a:r>
            <a:r>
              <a:rPr lang="zh-CN" altLang="en-US" sz="2400"/>
              <a:t>包括路径中的部件</a:t>
            </a:r>
            <a:r>
              <a:rPr lang="en-US" altLang="zh-CN" sz="2400"/>
              <a:t>)——</a:t>
            </a:r>
            <a:r>
              <a:rPr lang="zh-CN" altLang="en-US" sz="2400">
                <a:solidFill>
                  <a:srgbClr val="FF0000"/>
                </a:solidFill>
              </a:rPr>
              <a:t>指令的执行部件 </a:t>
            </a:r>
          </a:p>
          <a:p>
            <a:pPr>
              <a:spcBef>
                <a:spcPct val="0"/>
              </a:spcBef>
              <a:buClr>
                <a:schemeClr val="tx2"/>
              </a:buClr>
            </a:pPr>
            <a:r>
              <a:rPr lang="zh-CN" altLang="en-US" sz="2800">
                <a:solidFill>
                  <a:srgbClr val="0000FF"/>
                </a:solidFill>
              </a:rPr>
              <a:t>控制器</a:t>
            </a:r>
            <a:r>
              <a:rPr lang="en-US" altLang="zh-CN" sz="2800">
                <a:solidFill>
                  <a:srgbClr val="0000FF"/>
                </a:solidFill>
              </a:rPr>
              <a:t>(Control)</a:t>
            </a:r>
            <a:endParaRPr lang="zh-CN" altLang="en-US" sz="2800">
              <a:solidFill>
                <a:srgbClr val="0000FF"/>
              </a:solidFill>
            </a:endParaRPr>
          </a:p>
          <a:p>
            <a:pPr marL="622300" lvl="1" indent="-263525">
              <a:spcBef>
                <a:spcPct val="0"/>
              </a:spcBef>
            </a:pPr>
            <a:r>
              <a:rPr lang="zh-CN" altLang="en-US" sz="2400"/>
              <a:t>对指令进行译码，生成指令对应的控制信号，控制数据通路的动作，能对指令的执行部件发出控制信号</a:t>
            </a:r>
            <a:r>
              <a:rPr lang="en-US" altLang="zh-CN" sz="2400"/>
              <a:t>——</a:t>
            </a:r>
            <a:r>
              <a:rPr lang="zh-CN" altLang="en-US" sz="2400">
                <a:solidFill>
                  <a:srgbClr val="FF0000"/>
                </a:solidFill>
              </a:rPr>
              <a:t>指令的控制部件 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460500" y="1268413"/>
            <a:ext cx="4927600" cy="2016125"/>
            <a:chOff x="920" y="1117"/>
            <a:chExt cx="3104" cy="1384"/>
          </a:xfrm>
        </p:grpSpPr>
        <p:grpSp>
          <p:nvGrpSpPr>
            <p:cNvPr id="14345" name="Group 5"/>
            <p:cNvGrpSpPr>
              <a:grpSpLocks/>
            </p:cNvGrpSpPr>
            <p:nvPr/>
          </p:nvGrpSpPr>
          <p:grpSpPr bwMode="auto">
            <a:xfrm>
              <a:off x="1038" y="1365"/>
              <a:ext cx="982" cy="464"/>
              <a:chOff x="1016" y="1496"/>
              <a:chExt cx="800" cy="464"/>
            </a:xfrm>
          </p:grpSpPr>
          <p:sp>
            <p:nvSpPr>
              <p:cNvPr id="14356" name="Rectangle 6"/>
              <p:cNvSpPr>
                <a:spLocks noChangeArrowheads="1"/>
              </p:cNvSpPr>
              <p:nvPr/>
            </p:nvSpPr>
            <p:spPr bwMode="auto">
              <a:xfrm>
                <a:off x="1016" y="1496"/>
                <a:ext cx="800" cy="4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4357" name="Rectangle 7"/>
              <p:cNvSpPr>
                <a:spLocks noChangeArrowheads="1"/>
              </p:cNvSpPr>
              <p:nvPr/>
            </p:nvSpPr>
            <p:spPr bwMode="auto">
              <a:xfrm>
                <a:off x="1016" y="1512"/>
                <a:ext cx="800" cy="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endParaRPr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Control</a:t>
                </a:r>
              </a:p>
            </p:txBody>
          </p:sp>
        </p:grpSp>
        <p:sp>
          <p:nvSpPr>
            <p:cNvPr id="14346" name="Rectangle 8"/>
            <p:cNvSpPr>
              <a:spLocks noChangeArrowheads="1"/>
            </p:cNvSpPr>
            <p:nvPr/>
          </p:nvSpPr>
          <p:spPr bwMode="auto">
            <a:xfrm>
              <a:off x="2276" y="1125"/>
              <a:ext cx="805" cy="13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347" name="Rectangle 9"/>
            <p:cNvSpPr>
              <a:spLocks noChangeArrowheads="1"/>
            </p:cNvSpPr>
            <p:nvPr/>
          </p:nvSpPr>
          <p:spPr bwMode="auto">
            <a:xfrm>
              <a:off x="2331" y="1662"/>
              <a:ext cx="76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4348" name="Rectangle 10"/>
            <p:cNvSpPr>
              <a:spLocks noChangeArrowheads="1"/>
            </p:cNvSpPr>
            <p:nvPr/>
          </p:nvSpPr>
          <p:spPr bwMode="auto">
            <a:xfrm>
              <a:off x="920" y="1125"/>
              <a:ext cx="1218" cy="1376"/>
            </a:xfrm>
            <a:prstGeom prst="rect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349" name="Rectangle 11"/>
            <p:cNvSpPr>
              <a:spLocks noChangeArrowheads="1"/>
            </p:cNvSpPr>
            <p:nvPr/>
          </p:nvSpPr>
          <p:spPr bwMode="auto">
            <a:xfrm>
              <a:off x="1111" y="1117"/>
              <a:ext cx="85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Processor</a:t>
              </a:r>
            </a:p>
          </p:txBody>
        </p:sp>
        <p:sp>
          <p:nvSpPr>
            <p:cNvPr id="14350" name="Rectangle 12"/>
            <p:cNvSpPr>
              <a:spLocks noChangeArrowheads="1"/>
            </p:cNvSpPr>
            <p:nvPr/>
          </p:nvSpPr>
          <p:spPr bwMode="auto">
            <a:xfrm>
              <a:off x="3219" y="1125"/>
              <a:ext cx="805" cy="5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351" name="Rectangle 13"/>
            <p:cNvSpPr>
              <a:spLocks noChangeArrowheads="1"/>
            </p:cNvSpPr>
            <p:nvPr/>
          </p:nvSpPr>
          <p:spPr bwMode="auto">
            <a:xfrm>
              <a:off x="3348" y="1309"/>
              <a:ext cx="54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 b="1">
                  <a:latin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4352" name="Rectangle 14"/>
            <p:cNvSpPr>
              <a:spLocks noChangeArrowheads="1"/>
            </p:cNvSpPr>
            <p:nvPr/>
          </p:nvSpPr>
          <p:spPr bwMode="auto">
            <a:xfrm>
              <a:off x="3219" y="1941"/>
              <a:ext cx="805" cy="5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353" name="Rectangle 15"/>
            <p:cNvSpPr>
              <a:spLocks noChangeArrowheads="1"/>
            </p:cNvSpPr>
            <p:nvPr/>
          </p:nvSpPr>
          <p:spPr bwMode="auto">
            <a:xfrm>
              <a:off x="3286" y="2125"/>
              <a:ext cx="669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 b="1">
                  <a:latin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14354" name="Rectangle 16"/>
            <p:cNvSpPr>
              <a:spLocks noChangeArrowheads="1"/>
            </p:cNvSpPr>
            <p:nvPr/>
          </p:nvSpPr>
          <p:spPr bwMode="auto">
            <a:xfrm>
              <a:off x="1034" y="1955"/>
              <a:ext cx="1001" cy="4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133" y="2076"/>
              <a:ext cx="840" cy="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Datapath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41475" y="2419350"/>
            <a:ext cx="1589088" cy="736600"/>
            <a:chOff x="4391" y="1344"/>
            <a:chExt cx="1001" cy="464"/>
          </a:xfrm>
        </p:grpSpPr>
        <p:sp>
          <p:nvSpPr>
            <p:cNvPr id="14343" name="Rectangle 19"/>
            <p:cNvSpPr>
              <a:spLocks noChangeArrowheads="1"/>
            </p:cNvSpPr>
            <p:nvPr/>
          </p:nvSpPr>
          <p:spPr bwMode="auto">
            <a:xfrm>
              <a:off x="4391" y="1344"/>
              <a:ext cx="1001" cy="464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344" name="Rectangle 20"/>
            <p:cNvSpPr>
              <a:spLocks noChangeArrowheads="1"/>
            </p:cNvSpPr>
            <p:nvPr/>
          </p:nvSpPr>
          <p:spPr bwMode="auto">
            <a:xfrm>
              <a:off x="4476" y="1448"/>
              <a:ext cx="808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Datapath</a:t>
              </a:r>
            </a:p>
          </p:txBody>
        </p:sp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647825" y="1617663"/>
            <a:ext cx="1554163" cy="7080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  <a:spcBef>
                <a:spcPts val="100"/>
              </a:spcBef>
            </a:pP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60000"/>
              </a:lnSpc>
              <a:spcBef>
                <a:spcPts val="100"/>
              </a:spcBef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Control</a:t>
            </a:r>
          </a:p>
          <a:p>
            <a:pPr algn="ctr">
              <a:lnSpc>
                <a:spcPct val="60000"/>
              </a:lnSpc>
              <a:spcBef>
                <a:spcPts val="100"/>
              </a:spcBef>
            </a:pPr>
            <a:endParaRPr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1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36" y="0"/>
            <a:ext cx="4429125" cy="620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§ 4.1 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处理器概述</a:t>
            </a:r>
          </a:p>
        </p:txBody>
      </p:sp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539750" y="620713"/>
            <a:ext cx="411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典型计算机的逻辑框图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14438"/>
            <a:ext cx="75057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96" y="123031"/>
            <a:ext cx="7129463" cy="4794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§ 4.1 </a:t>
            </a:r>
            <a:r>
              <a:rPr lang="zh-CN" altLang="en-US" sz="3200" kern="1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处理器概述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032750" cy="5929313"/>
          </a:xfrm>
        </p:spPr>
        <p:txBody>
          <a:bodyPr lIns="92075" tIns="46038" rIns="92075" bIns="46038"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/>
              <a:t>控制器的基本功能</a:t>
            </a:r>
            <a:endParaRPr kumimoji="1" lang="en-US" altLang="zh-CN"/>
          </a:p>
          <a:p>
            <a:pPr marL="619125" lvl="1" indent="-257175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FF0000"/>
                </a:solidFill>
              </a:rPr>
              <a:t>取指令</a:t>
            </a:r>
            <a:r>
              <a:rPr kumimoji="1" lang="en-US" altLang="zh-CN"/>
              <a:t>(</a:t>
            </a:r>
            <a:r>
              <a:rPr kumimoji="1" lang="zh-CN" altLang="en-US"/>
              <a:t>控制指令流出</a:t>
            </a:r>
            <a:r>
              <a:rPr kumimoji="1" lang="en-US" altLang="zh-CN"/>
              <a:t>— </a:t>
            </a:r>
            <a:r>
              <a:rPr kumimoji="1" lang="en-US" altLang="zh-CN">
                <a:solidFill>
                  <a:srgbClr val="0000CC"/>
                </a:solidFill>
              </a:rPr>
              <a:t>PC</a:t>
            </a:r>
            <a:r>
              <a:rPr kumimoji="1" lang="en-US" altLang="zh-CN"/>
              <a:t>)</a:t>
            </a:r>
          </a:p>
          <a:p>
            <a:pPr marL="619125" lvl="1" indent="-257175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FF0000"/>
                </a:solidFill>
              </a:rPr>
              <a:t>分析指令</a:t>
            </a:r>
            <a:r>
              <a:rPr kumimoji="1" lang="en-US" altLang="zh-CN"/>
              <a:t>(</a:t>
            </a:r>
            <a:r>
              <a:rPr kumimoji="1" lang="zh-CN" altLang="en-US"/>
              <a:t>控制指令分析</a:t>
            </a:r>
            <a:r>
              <a:rPr kumimoji="1" lang="en-US" altLang="zh-CN"/>
              <a:t>— </a:t>
            </a:r>
            <a:r>
              <a:rPr kumimoji="1" lang="en-US" altLang="zh-CN">
                <a:solidFill>
                  <a:srgbClr val="0000CC"/>
                </a:solidFill>
              </a:rPr>
              <a:t>IR)</a:t>
            </a:r>
          </a:p>
          <a:p>
            <a:pPr marL="619125" lvl="1" indent="-257175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FF0000"/>
                </a:solidFill>
              </a:rPr>
              <a:t>执行指令</a:t>
            </a:r>
            <a:r>
              <a:rPr kumimoji="1" lang="zh-CN" altLang="en-US"/>
              <a:t>，发出各种操作命令</a:t>
            </a:r>
            <a:endParaRPr kumimoji="1" lang="en-US" altLang="zh-CN"/>
          </a:p>
          <a:p>
            <a:pPr marL="619125" lvl="1" indent="-257175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(</a:t>
            </a:r>
            <a:r>
              <a:rPr kumimoji="1" lang="zh-CN" altLang="en-US"/>
              <a:t>控制指令执行</a:t>
            </a:r>
            <a:r>
              <a:rPr kumimoji="1" lang="en-US" altLang="zh-CN"/>
              <a:t>— </a:t>
            </a:r>
            <a:r>
              <a:rPr kumimoji="1" lang="en-US" altLang="zh-CN">
                <a:solidFill>
                  <a:srgbClr val="0000CC"/>
                </a:solidFill>
              </a:rPr>
              <a:t>REGs</a:t>
            </a:r>
            <a:r>
              <a:rPr kumimoji="1" lang="zh-CN" altLang="en-US">
                <a:solidFill>
                  <a:srgbClr val="0000CC"/>
                </a:solidFill>
              </a:rPr>
              <a:t>和</a:t>
            </a:r>
            <a:r>
              <a:rPr kumimoji="1" lang="en-US" altLang="zh-CN">
                <a:solidFill>
                  <a:srgbClr val="0000CC"/>
                </a:solidFill>
              </a:rPr>
              <a:t>ALU</a:t>
            </a:r>
            <a:r>
              <a:rPr kumimoji="1" lang="en-US" altLang="zh-CN"/>
              <a:t>)</a:t>
            </a:r>
          </a:p>
          <a:p>
            <a:pPr marL="619125" lvl="1" indent="-257175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FF0000"/>
                </a:solidFill>
              </a:rPr>
              <a:t>确定下一条指令的地址</a:t>
            </a:r>
            <a:r>
              <a:rPr kumimoji="1" lang="en-US" altLang="zh-CN"/>
              <a:t>(</a:t>
            </a:r>
            <a:r>
              <a:rPr kumimoji="1" lang="zh-CN" altLang="en-US"/>
              <a:t>控制指</a:t>
            </a:r>
            <a:endParaRPr kumimoji="1" lang="en-US" altLang="zh-CN"/>
          </a:p>
          <a:p>
            <a:pPr marL="619125" lvl="1" indent="-257175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/>
              <a:t>令流向</a:t>
            </a:r>
            <a:r>
              <a:rPr kumimoji="1" lang="en-US" altLang="zh-CN"/>
              <a:t>—</a:t>
            </a:r>
            <a:r>
              <a:rPr kumimoji="1" lang="en-US" altLang="zh-CN">
                <a:solidFill>
                  <a:srgbClr val="0000CC"/>
                </a:solidFill>
              </a:rPr>
              <a:t>PC</a:t>
            </a:r>
            <a:r>
              <a:rPr kumimoji="1" lang="en-US" altLang="zh-CN"/>
              <a:t>)</a:t>
            </a:r>
          </a:p>
          <a:p>
            <a:pPr marL="619125" lvl="1" indent="-257175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>
                <a:solidFill>
                  <a:srgbClr val="FF0000"/>
                </a:solidFill>
              </a:rPr>
              <a:t>执行环境的建立与保护</a:t>
            </a:r>
            <a:r>
              <a:rPr kumimoji="1" lang="en-US" altLang="zh-CN"/>
              <a:t>(</a:t>
            </a:r>
            <a:r>
              <a:rPr kumimoji="1" lang="zh-CN" altLang="en-US"/>
              <a:t>控制执行环境的维护</a:t>
            </a:r>
            <a:r>
              <a:rPr kumimoji="1" lang="en-US" altLang="zh-CN"/>
              <a:t>—</a:t>
            </a:r>
            <a:r>
              <a:rPr kumimoji="1" lang="en-US" altLang="zh-CN">
                <a:solidFill>
                  <a:srgbClr val="0000CC"/>
                </a:solidFill>
              </a:rPr>
              <a:t>FLAGs/PSW</a:t>
            </a:r>
            <a:r>
              <a:rPr kumimoji="1" lang="en-US" altLang="zh-CN"/>
              <a:t>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565900" y="1196975"/>
            <a:ext cx="1355725" cy="5715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746875" y="1279525"/>
            <a:ext cx="995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存储器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545263" y="2352675"/>
            <a:ext cx="1357312" cy="5667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588125" y="2420938"/>
            <a:ext cx="1231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运算器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523038" y="3587750"/>
            <a:ext cx="1357312" cy="5715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688138" y="3663950"/>
            <a:ext cx="995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控制器</a:t>
            </a: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6149975" y="1446213"/>
            <a:ext cx="817563" cy="2139950"/>
          </a:xfrm>
          <a:custGeom>
            <a:avLst/>
            <a:gdLst>
              <a:gd name="T0" fmla="*/ 2147483646 w 478"/>
              <a:gd name="T1" fmla="*/ 2147483646 h 1597"/>
              <a:gd name="T2" fmla="*/ 2147483646 w 478"/>
              <a:gd name="T3" fmla="*/ 0 h 1597"/>
              <a:gd name="T4" fmla="*/ 0 w 478"/>
              <a:gd name="T5" fmla="*/ 2147483646 h 1597"/>
              <a:gd name="T6" fmla="*/ 2147483646 w 478"/>
              <a:gd name="T7" fmla="*/ 2147483646 h 1597"/>
              <a:gd name="T8" fmla="*/ 2147483646 w 478"/>
              <a:gd name="T9" fmla="*/ 2147483646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597"/>
              <a:gd name="T17" fmla="*/ 478 w 478"/>
              <a:gd name="T18" fmla="*/ 1597 h 15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597">
                <a:moveTo>
                  <a:pt x="254" y="1"/>
                </a:moveTo>
                <a:lnTo>
                  <a:pt x="4" y="0"/>
                </a:lnTo>
                <a:lnTo>
                  <a:pt x="0" y="1355"/>
                </a:lnTo>
                <a:lnTo>
                  <a:pt x="478" y="1355"/>
                </a:lnTo>
                <a:lnTo>
                  <a:pt x="476" y="1597"/>
                </a:lnTo>
              </a:path>
            </a:pathLst>
          </a:custGeom>
          <a:noFill/>
          <a:ln w="38100">
            <a:solidFill>
              <a:srgbClr val="009900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>
            <a:spAutoFit/>
          </a:bodyPr>
          <a:lstStyle/>
          <a:p>
            <a:endParaRPr lang="zh-CN" alt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7402513" y="2927350"/>
            <a:ext cx="1587" cy="660400"/>
          </a:xfrm>
          <a:custGeom>
            <a:avLst/>
            <a:gdLst>
              <a:gd name="T0" fmla="*/ 0 w 1"/>
              <a:gd name="T1" fmla="*/ 0 h 494"/>
              <a:gd name="T2" fmla="*/ 0 w 1"/>
              <a:gd name="T3" fmla="*/ 2147483646 h 494"/>
              <a:gd name="T4" fmla="*/ 0 60000 65536"/>
              <a:gd name="T5" fmla="*/ 0 60000 65536"/>
              <a:gd name="T6" fmla="*/ 0 w 1"/>
              <a:gd name="T7" fmla="*/ 0 h 494"/>
              <a:gd name="T8" fmla="*/ 1 w 1"/>
              <a:gd name="T9" fmla="*/ 494 h 4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94">
                <a:moveTo>
                  <a:pt x="0" y="0"/>
                </a:moveTo>
                <a:lnTo>
                  <a:pt x="0" y="494"/>
                </a:lnTo>
              </a:path>
            </a:pathLst>
          </a:custGeom>
          <a:noFill/>
          <a:ln w="38100">
            <a:solidFill>
              <a:srgbClr val="009900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>
            <a:spAutoFit/>
          </a:bodyPr>
          <a:lstStyle/>
          <a:p>
            <a:endParaRPr lang="zh-CN" altLang="en-US"/>
          </a:p>
        </p:txBody>
      </p:sp>
      <p:sp>
        <p:nvSpPr>
          <p:cNvPr id="907276" name="Freeform 12"/>
          <p:cNvSpPr>
            <a:spLocks/>
          </p:cNvSpPr>
          <p:nvPr/>
        </p:nvSpPr>
        <p:spPr bwMode="auto">
          <a:xfrm>
            <a:off x="6981825" y="1763713"/>
            <a:ext cx="3175" cy="585787"/>
          </a:xfrm>
          <a:custGeom>
            <a:avLst/>
            <a:gdLst>
              <a:gd name="T0" fmla="*/ 0 w 1"/>
              <a:gd name="T1" fmla="*/ 2147483646 h 435"/>
              <a:gd name="T2" fmla="*/ 0 w 1"/>
              <a:gd name="T3" fmla="*/ 0 h 435"/>
              <a:gd name="T4" fmla="*/ 0 60000 65536"/>
              <a:gd name="T5" fmla="*/ 0 60000 65536"/>
              <a:gd name="T6" fmla="*/ 0 w 1"/>
              <a:gd name="T7" fmla="*/ 0 h 435"/>
              <a:gd name="T8" fmla="*/ 1 w 1"/>
              <a:gd name="T9" fmla="*/ 435 h 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35">
                <a:moveTo>
                  <a:pt x="0" y="43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>
            <a:spAutoFit/>
          </a:bodyPr>
          <a:lstStyle/>
          <a:p>
            <a:endParaRPr lang="zh-CN" altLang="en-US"/>
          </a:p>
        </p:txBody>
      </p:sp>
      <p:sp>
        <p:nvSpPr>
          <p:cNvPr id="907277" name="Freeform 13"/>
          <p:cNvSpPr>
            <a:spLocks/>
          </p:cNvSpPr>
          <p:nvPr/>
        </p:nvSpPr>
        <p:spPr bwMode="auto">
          <a:xfrm>
            <a:off x="7394575" y="1768475"/>
            <a:ext cx="3175" cy="574675"/>
          </a:xfrm>
          <a:custGeom>
            <a:avLst/>
            <a:gdLst>
              <a:gd name="T0" fmla="*/ 0 w 1"/>
              <a:gd name="T1" fmla="*/ 0 h 429"/>
              <a:gd name="T2" fmla="*/ 2147483646 w 1"/>
              <a:gd name="T3" fmla="*/ 2147483646 h 429"/>
              <a:gd name="T4" fmla="*/ 0 60000 65536"/>
              <a:gd name="T5" fmla="*/ 0 60000 65536"/>
              <a:gd name="T6" fmla="*/ 0 w 1"/>
              <a:gd name="T7" fmla="*/ 0 h 429"/>
              <a:gd name="T8" fmla="*/ 1 w 1"/>
              <a:gd name="T9" fmla="*/ 429 h 4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9">
                <a:moveTo>
                  <a:pt x="0" y="0"/>
                </a:moveTo>
                <a:lnTo>
                  <a:pt x="1" y="429"/>
                </a:lnTo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>
            <a:spAutoFit/>
          </a:bodyPr>
          <a:lstStyle/>
          <a:p>
            <a:endParaRPr lang="zh-CN" alt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7391400" y="2027238"/>
            <a:ext cx="995363" cy="1739900"/>
          </a:xfrm>
          <a:custGeom>
            <a:avLst/>
            <a:gdLst>
              <a:gd name="T0" fmla="*/ 0 w 583"/>
              <a:gd name="T1" fmla="*/ 0 h 1299"/>
              <a:gd name="T2" fmla="*/ 2147483646 w 583"/>
              <a:gd name="T3" fmla="*/ 0 h 1299"/>
              <a:gd name="T4" fmla="*/ 2147483646 w 583"/>
              <a:gd name="T5" fmla="*/ 2147483646 h 1299"/>
              <a:gd name="T6" fmla="*/ 2147483646 w 583"/>
              <a:gd name="T7" fmla="*/ 2147483646 h 1299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1299"/>
              <a:gd name="T14" fmla="*/ 583 w 583"/>
              <a:gd name="T15" fmla="*/ 1299 h 1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1299">
                <a:moveTo>
                  <a:pt x="0" y="0"/>
                </a:moveTo>
                <a:lnTo>
                  <a:pt x="583" y="0"/>
                </a:lnTo>
                <a:lnTo>
                  <a:pt x="583" y="1296"/>
                </a:lnTo>
                <a:lnTo>
                  <a:pt x="286" y="1299"/>
                </a:lnTo>
              </a:path>
            </a:pathLst>
          </a:custGeom>
          <a:noFill/>
          <a:ln w="38100">
            <a:solidFill>
              <a:srgbClr val="CC3300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/>
          <a:p>
            <a:endParaRPr lang="zh-CN" altLang="en-US"/>
          </a:p>
        </p:txBody>
      </p:sp>
      <p:sp>
        <p:nvSpPr>
          <p:cNvPr id="907279" name="Freeform 15"/>
          <p:cNvSpPr>
            <a:spLocks/>
          </p:cNvSpPr>
          <p:nvPr/>
        </p:nvSpPr>
        <p:spPr bwMode="auto">
          <a:xfrm>
            <a:off x="5435600" y="2605088"/>
            <a:ext cx="1111250" cy="0"/>
          </a:xfrm>
          <a:custGeom>
            <a:avLst/>
            <a:gdLst>
              <a:gd name="T0" fmla="*/ 0 w 650"/>
              <a:gd name="T1" fmla="*/ 0 h 1"/>
              <a:gd name="T2" fmla="*/ 2147483646 w 650"/>
              <a:gd name="T3" fmla="*/ 0 h 1"/>
              <a:gd name="T4" fmla="*/ 0 60000 65536"/>
              <a:gd name="T5" fmla="*/ 0 60000 65536"/>
              <a:gd name="T6" fmla="*/ 0 w 650"/>
              <a:gd name="T7" fmla="*/ 0 h 1"/>
              <a:gd name="T8" fmla="*/ 650 w 650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0" h="1">
                <a:moveTo>
                  <a:pt x="0" y="0"/>
                </a:moveTo>
                <a:lnTo>
                  <a:pt x="650" y="0"/>
                </a:lnTo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>
            <a:spAutoFit/>
          </a:bodyPr>
          <a:lstStyle/>
          <a:p>
            <a:endParaRPr lang="zh-CN" altLang="en-US"/>
          </a:p>
        </p:txBody>
      </p:sp>
      <p:sp>
        <p:nvSpPr>
          <p:cNvPr id="907280" name="Freeform 16"/>
          <p:cNvSpPr>
            <a:spLocks/>
          </p:cNvSpPr>
          <p:nvPr/>
        </p:nvSpPr>
        <p:spPr bwMode="auto">
          <a:xfrm>
            <a:off x="7894638" y="2605088"/>
            <a:ext cx="1127125" cy="0"/>
          </a:xfrm>
          <a:custGeom>
            <a:avLst/>
            <a:gdLst>
              <a:gd name="T0" fmla="*/ 0 w 660"/>
              <a:gd name="T1" fmla="*/ 0 h 1"/>
              <a:gd name="T2" fmla="*/ 2147483646 w 660"/>
              <a:gd name="T3" fmla="*/ 0 h 1"/>
              <a:gd name="T4" fmla="*/ 0 60000 65536"/>
              <a:gd name="T5" fmla="*/ 0 60000 65536"/>
              <a:gd name="T6" fmla="*/ 0 w 660"/>
              <a:gd name="T7" fmla="*/ 0 h 1"/>
              <a:gd name="T8" fmla="*/ 660 w 660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0" h="1">
                <a:moveTo>
                  <a:pt x="0" y="0"/>
                </a:moveTo>
                <a:lnTo>
                  <a:pt x="660" y="0"/>
                </a:lnTo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>
            <a:spAutoFit/>
          </a:bodyPr>
          <a:lstStyle/>
          <a:p>
            <a:endParaRPr lang="zh-CN" altLang="en-US"/>
          </a:p>
        </p:txBody>
      </p:sp>
      <p:sp>
        <p:nvSpPr>
          <p:cNvPr id="907281" name="AutoShape 17"/>
          <p:cNvSpPr>
            <a:spLocks noChangeArrowheads="1"/>
          </p:cNvSpPr>
          <p:nvPr/>
        </p:nvSpPr>
        <p:spPr bwMode="auto">
          <a:xfrm>
            <a:off x="7259638" y="1500188"/>
            <a:ext cx="288925" cy="28892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7282" name="AutoShape 18"/>
          <p:cNvSpPr>
            <a:spLocks noChangeArrowheads="1"/>
          </p:cNvSpPr>
          <p:nvPr/>
        </p:nvSpPr>
        <p:spPr bwMode="auto">
          <a:xfrm>
            <a:off x="6823075" y="3586163"/>
            <a:ext cx="288925" cy="288925"/>
          </a:xfrm>
          <a:prstGeom prst="sun">
            <a:avLst>
              <a:gd name="adj" fmla="val 25000"/>
            </a:avLst>
          </a:prstGeom>
          <a:solidFill>
            <a:srgbClr val="FF33CC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7283" name="AutoShape 19"/>
          <p:cNvSpPr>
            <a:spLocks noChangeArrowheads="1"/>
          </p:cNvSpPr>
          <p:nvPr/>
        </p:nvSpPr>
        <p:spPr bwMode="auto">
          <a:xfrm>
            <a:off x="7115175" y="3884613"/>
            <a:ext cx="288925" cy="288925"/>
          </a:xfrm>
          <a:prstGeom prst="sun">
            <a:avLst>
              <a:gd name="adj" fmla="val 25000"/>
            </a:avLst>
          </a:prstGeom>
          <a:solidFill>
            <a:srgbClr val="FFCC00"/>
          </a:solidFill>
          <a:ln w="9525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0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972 C -0.00139 0.02431 -0.00156 0.03634 -0.00052 0.05208 C -0.00052 0.05278 0.00052 0.05278 0.00104 0.05278 C 0.00695 0.05324 0.01285 0.05324 0.01875 0.05347 C 0.03716 0.0544 0.05556 0.05556 0.07396 0.05625 C 0.08403 0.05718 0.10365 0.04907 0.10834 0.05833 C 0.10643 0.06227 0.10729 0.06667 0.10625 0.07083 C 0.1066 0.07986 0.10695 0.08681 0.10782 0.09514 C 0.10764 0.11412 0.10747 0.1331 0.10729 0.15208 C 0.10712 0.16227 0.10712 0.17245 0.10677 0.18264 C 0.10677 0.18356 0.10643 0.18449 0.10625 0.18542 C 0.10521 0.19236 0.10625 0.18704 0.10521 0.19583 C 0.10486 0.19815 0.10417 0.20278 0.10417 0.20301 C 0.10365 0.21296 0.1033 0.2206 0.10521 0.23056 C 0.10504 0.24398 0.10261 0.2838 0.10521 0.30139 C 0.09948 0.30532 0.0882 0.30463 0.08282 0.30486 C 0.0724 0.30718 0.07014 0.30602 0.05521 0.30556 C 0.04254 0.30278 0.05313 0.30486 0.02292 0.30486 " pathEditMode="relative" rAng="0" ptsTypes="fffffffffffffffffA">
                                      <p:cBhvr>
                                        <p:cTn id="18" dur="2000" fill="hold"/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00" y="148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6" presetClass="emph" presetSubtype="0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9072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9072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9072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9072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907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907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9072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9072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0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1852 C 0.00104 -0.02593 0.00312 -0.03311 0.00625 -0.03936 C 0.00382 -0.05811 0.00694 -0.04005 0.00312 -0.05186 C 0.00226 -0.05463 0.00104 -0.06019 0.00104 -0.05996 C 0.00069 -0.06389 0.00208 -0.06875 5.55556E-7 -0.0713 C -0.00052 -0.07176 -0.01111 -0.06899 -0.0125 -0.06852 C -0.11441 -0.07061 -0.06267 -0.05255 -0.09167 -0.07824 C -0.09653 -0.08797 -0.09444 -0.09769 -0.09271 -0.1088 C -0.0934 -0.13473 -0.09601 -0.15949 -0.09271 -0.18519 C -0.09236 -0.19213 -0.09236 -0.19908 -0.09167 -0.20602 C -0.09132 -0.20903 -0.08958 -0.21436 -0.08958 -0.21412 C -0.0901 -0.22848 -0.08941 -0.23611 -0.09167 -0.24769 C -0.09271 -0.25278 -0.09479 -0.26297 -0.09479 -0.26274 C -0.0941 -0.29051 -0.09427 -0.29977 -0.09063 -0.3213 C -0.08993 -0.325 -0.08924 -0.32871 -0.08854 -0.33241 C -0.08767 -0.33658 -0.07917 -0.33658 -0.07917 -0.33635 C -0.05833 -0.33426 -0.07083 -0.33519 -0.04167 -0.33519 " pathEditMode="relative" rAng="0" ptsTypes="ffffffffffffffffA">
                                      <p:cBhvr>
                                        <p:cTn id="65" dur="2000" fill="hold"/>
                                        <p:tgtEl>
                                          <p:spTgt spid="90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00" y="-159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0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7" grpId="0" build="p"/>
      <p:bldP spid="907281" grpId="0" animBg="1"/>
      <p:bldP spid="907281" grpId="1" animBg="1"/>
      <p:bldP spid="907281" grpId="2" animBg="1"/>
      <p:bldP spid="907281" grpId="3" animBg="1"/>
      <p:bldP spid="907281" grpId="4" animBg="1"/>
      <p:bldP spid="907282" grpId="0" animBg="1"/>
      <p:bldP spid="907282" grpId="1" animBg="1"/>
      <p:bldP spid="907282" grpId="2" animBg="1"/>
      <p:bldP spid="9072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隶书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24435</TotalTime>
  <Words>6647</Words>
  <Application>Microsoft Office PowerPoint</Application>
  <PresentationFormat>全屏显示(4:3)</PresentationFormat>
  <Paragraphs>1932</Paragraphs>
  <Slides>64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HanziPen SC</vt:lpstr>
      <vt:lpstr>Lantinghei SC Demibold</vt:lpstr>
      <vt:lpstr>Weibei SC</vt:lpstr>
      <vt:lpstr>华文新魏</vt:lpstr>
      <vt:lpstr>华文中宋</vt:lpstr>
      <vt:lpstr>隶书</vt:lpstr>
      <vt:lpstr>微软雅黑</vt:lpstr>
      <vt:lpstr>Arial</vt:lpstr>
      <vt:lpstr>Calibri</vt:lpstr>
      <vt:lpstr>Times New Roman</vt:lpstr>
      <vt:lpstr>Verdana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§ 4.1 处理器概述</vt:lpstr>
      <vt:lpstr>§ 4.1 处理器概述</vt:lpstr>
      <vt:lpstr>§ 4.1 处理器概述</vt:lpstr>
      <vt:lpstr>实现MIPS指令子集所需的主要功能部件及其连接的抽象视图</vt:lpstr>
      <vt:lpstr>PowerPoint 演示文稿</vt:lpstr>
      <vt:lpstr>§ 4.2 逻辑设计规则</vt:lpstr>
      <vt:lpstr>操作元件：组合逻辑电路</vt:lpstr>
      <vt:lpstr>状态元件：时序逻辑电路</vt:lpstr>
      <vt:lpstr>回顾——D触发器</vt:lpstr>
      <vt:lpstr>存储元件: 寄存器和寄存器组</vt:lpstr>
      <vt:lpstr>存储元件: 寄存器和寄存器组</vt:lpstr>
      <vt:lpstr>寄存器组的内部结构</vt:lpstr>
      <vt:lpstr>存储元件: 理想存储器</vt:lpstr>
      <vt:lpstr>数据通路的组成</vt:lpstr>
      <vt:lpstr>数据通路的组成</vt:lpstr>
      <vt:lpstr>数据通路与时序控制</vt:lpstr>
      <vt:lpstr>数据通路与时序控制</vt:lpstr>
      <vt:lpstr>数据通路与时序控制</vt:lpstr>
      <vt:lpstr>组成指令功能的四个基本操作</vt:lpstr>
      <vt:lpstr>早期累加器型指令数据通路</vt:lpstr>
      <vt:lpstr>单总线数据通路</vt:lpstr>
      <vt:lpstr>三总线数据通路</vt:lpstr>
      <vt:lpstr>PowerPoint 演示文稿</vt:lpstr>
      <vt:lpstr>§ 4.3 数据通路的建立</vt:lpstr>
      <vt:lpstr>CPU执行指令过程及其与计算机性能的关系</vt:lpstr>
      <vt:lpstr>CPU执行指令过程及其与计算机性能的关系</vt:lpstr>
      <vt:lpstr>回顾——MIPS的三种指令类型</vt:lpstr>
      <vt:lpstr>数据通路中的关键路径(Load操作)</vt:lpstr>
      <vt:lpstr>取指部件(Instruction Fetch Unit) </vt:lpstr>
      <vt:lpstr>加减指令(R-type类型）</vt:lpstr>
      <vt:lpstr>RTL:  The ADD Instruction（加法指令）</vt:lpstr>
      <vt:lpstr>RR（R-type）型指令的数据通路</vt:lpstr>
      <vt:lpstr>带立即数的逻辑指令（ori指令）</vt:lpstr>
      <vt:lpstr>RTL: The OR Immediate Instruction</vt:lpstr>
      <vt:lpstr>带立即数的逻辑指令的数据通路</vt:lpstr>
      <vt:lpstr>访存指令中的数据装入指令 (lw)</vt:lpstr>
      <vt:lpstr>RTL: The Load Instruction（载入指令）</vt:lpstr>
      <vt:lpstr>装入(lw)指令的数据通路</vt:lpstr>
      <vt:lpstr>装入(lw)指令的数据通路</vt:lpstr>
      <vt:lpstr>访存指令中的存数指令 (sw)</vt:lpstr>
      <vt:lpstr>RTL: Store指令</vt:lpstr>
      <vt:lpstr>存数(sw)指令的数据通路</vt:lpstr>
      <vt:lpstr>存数(sw)指令的数据通路</vt:lpstr>
      <vt:lpstr>分支（条件转移）指令（相等转移：beq）</vt:lpstr>
      <vt:lpstr>RTL:Branch指令</vt:lpstr>
      <vt:lpstr>条件转移指令的数据通路</vt:lpstr>
      <vt:lpstr>条件转移指令的数据通路</vt:lpstr>
      <vt:lpstr>下条地址计算逻辑的设计</vt:lpstr>
      <vt:lpstr>下条地址逻辑设计</vt:lpstr>
      <vt:lpstr>无条件转移指令</vt:lpstr>
      <vt:lpstr>RTL: Jump指令</vt:lpstr>
      <vt:lpstr>取指部件</vt:lpstr>
      <vt:lpstr>取指部件</vt:lpstr>
      <vt:lpstr>考察实现以下指令的数据通路</vt:lpstr>
      <vt:lpstr>Putting it All Together: A Single Cycle Datapath</vt:lpstr>
      <vt:lpstr>小结</vt:lpstr>
      <vt:lpstr>小结</vt:lpstr>
      <vt:lpstr>PowerPoint 演示文稿</vt:lpstr>
    </vt:vector>
  </TitlesOfParts>
  <Company>myz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zhz</dc:creator>
  <cp:lastModifiedBy>镜霖 陈</cp:lastModifiedBy>
  <cp:revision>1756</cp:revision>
  <cp:lastPrinted>2018-10-25T11:56:32Z</cp:lastPrinted>
  <dcterms:created xsi:type="dcterms:W3CDTF">2005-07-31T10:12:35Z</dcterms:created>
  <dcterms:modified xsi:type="dcterms:W3CDTF">2023-10-11T09:09:27Z</dcterms:modified>
</cp:coreProperties>
</file>