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1.xml" ContentType="application/vnd.openxmlformats-officedocument.drawingml.chart+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6"/>
  </p:notesMasterIdLst>
  <p:sldIdLst>
    <p:sldId id="613" r:id="rId2"/>
    <p:sldId id="402" r:id="rId3"/>
    <p:sldId id="401" r:id="rId4"/>
    <p:sldId id="616" r:id="rId5"/>
    <p:sldId id="469" r:id="rId6"/>
    <p:sldId id="605" r:id="rId7"/>
    <p:sldId id="583" r:id="rId8"/>
    <p:sldId id="584" r:id="rId9"/>
    <p:sldId id="634" r:id="rId10"/>
    <p:sldId id="623" r:id="rId11"/>
    <p:sldId id="624" r:id="rId12"/>
    <p:sldId id="625" r:id="rId13"/>
    <p:sldId id="626" r:id="rId14"/>
    <p:sldId id="627" r:id="rId15"/>
    <p:sldId id="628" r:id="rId16"/>
    <p:sldId id="629" r:id="rId17"/>
    <p:sldId id="630" r:id="rId18"/>
    <p:sldId id="587" r:id="rId19"/>
    <p:sldId id="601" r:id="rId20"/>
    <p:sldId id="602" r:id="rId21"/>
    <p:sldId id="603" r:id="rId22"/>
    <p:sldId id="588" r:id="rId23"/>
    <p:sldId id="589" r:id="rId24"/>
    <p:sldId id="590" r:id="rId25"/>
    <p:sldId id="591" r:id="rId26"/>
    <p:sldId id="635" r:id="rId27"/>
    <p:sldId id="607" r:id="rId28"/>
    <p:sldId id="592" r:id="rId29"/>
    <p:sldId id="639" r:id="rId30"/>
    <p:sldId id="593" r:id="rId31"/>
    <p:sldId id="594" r:id="rId32"/>
    <p:sldId id="481" r:id="rId33"/>
    <p:sldId id="641" r:id="rId34"/>
    <p:sldId id="482" r:id="rId35"/>
    <p:sldId id="483" r:id="rId36"/>
    <p:sldId id="484" r:id="rId37"/>
    <p:sldId id="485" r:id="rId38"/>
    <p:sldId id="642" r:id="rId39"/>
    <p:sldId id="608" r:id="rId40"/>
    <p:sldId id="609" r:id="rId41"/>
    <p:sldId id="536" r:id="rId42"/>
    <p:sldId id="537" r:id="rId43"/>
    <p:sldId id="644" r:id="rId44"/>
    <p:sldId id="538" r:id="rId45"/>
    <p:sldId id="645" r:id="rId46"/>
    <p:sldId id="646" r:id="rId47"/>
    <p:sldId id="647" r:id="rId48"/>
    <p:sldId id="544" r:id="rId49"/>
    <p:sldId id="648" r:id="rId50"/>
    <p:sldId id="649" r:id="rId51"/>
    <p:sldId id="545" r:id="rId52"/>
    <p:sldId id="546" r:id="rId53"/>
    <p:sldId id="554" r:id="rId54"/>
    <p:sldId id="547" r:id="rId55"/>
    <p:sldId id="653" r:id="rId56"/>
    <p:sldId id="656" r:id="rId57"/>
    <p:sldId id="650" r:id="rId58"/>
    <p:sldId id="557" r:id="rId59"/>
    <p:sldId id="657" r:id="rId60"/>
    <p:sldId id="658" r:id="rId61"/>
    <p:sldId id="659" r:id="rId62"/>
    <p:sldId id="654" r:id="rId63"/>
    <p:sldId id="655" r:id="rId64"/>
    <p:sldId id="652" r:id="rId65"/>
    <p:sldId id="551" r:id="rId66"/>
    <p:sldId id="552" r:id="rId67"/>
    <p:sldId id="553" r:id="rId68"/>
    <p:sldId id="662" r:id="rId69"/>
    <p:sldId id="661" r:id="rId70"/>
    <p:sldId id="559" r:id="rId71"/>
    <p:sldId id="561" r:id="rId72"/>
    <p:sldId id="663" r:id="rId73"/>
    <p:sldId id="665" r:id="rId74"/>
    <p:sldId id="666" r:id="rId75"/>
    <p:sldId id="667" r:id="rId76"/>
    <p:sldId id="668" r:id="rId77"/>
    <p:sldId id="660" r:id="rId78"/>
    <p:sldId id="562" r:id="rId79"/>
    <p:sldId id="599" r:id="rId80"/>
    <p:sldId id="612" r:id="rId81"/>
    <p:sldId id="600" r:id="rId82"/>
    <p:sldId id="610" r:id="rId83"/>
    <p:sldId id="611" r:id="rId84"/>
    <p:sldId id="615" r:id="rId8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initials="c" lastIdx="1" clrIdx="0">
    <p:extLst>
      <p:ext uri="{19B8F6BF-5375-455C-9EA6-DF929625EA0E}">
        <p15:presenceInfo xmlns:p15="http://schemas.microsoft.com/office/powerpoint/2012/main" userId="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A50021"/>
    <a:srgbClr val="FF0000"/>
    <a:srgbClr val="FF00FF"/>
    <a:srgbClr val="FFCC00"/>
    <a:srgbClr val="6600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5780" autoAdjust="0"/>
  </p:normalViewPr>
  <p:slideViewPr>
    <p:cSldViewPr>
      <p:cViewPr varScale="1">
        <p:scale>
          <a:sx n="109" d="100"/>
          <a:sy n="109" d="100"/>
        </p:scale>
        <p:origin x="1020" y="68"/>
      </p:cViewPr>
      <p:guideLst>
        <p:guide orient="horz" pos="2160"/>
        <p:guide pos="2880"/>
      </p:guideLst>
    </p:cSldViewPr>
  </p:slideViewPr>
  <p:notesTextViewPr>
    <p:cViewPr>
      <p:scale>
        <a:sx n="66" d="100"/>
        <a:sy n="66" d="100"/>
      </p:scale>
      <p:origin x="0" y="0"/>
    </p:cViewPr>
  </p:notesTextViewPr>
  <p:sorterViewPr>
    <p:cViewPr>
      <p:scale>
        <a:sx n="66" d="100"/>
        <a:sy n="66" d="100"/>
      </p:scale>
      <p:origin x="0" y="-642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07877461706784"/>
          <c:y val="2.3008849557522124E-2"/>
          <c:w val="0.8216630196936543"/>
          <c:h val="0.84601769911504421"/>
        </c:manualLayout>
      </c:layout>
      <c:barChart>
        <c:barDir val="bar"/>
        <c:grouping val="clustered"/>
        <c:varyColors val="0"/>
        <c:ser>
          <c:idx val="0"/>
          <c:order val="0"/>
          <c:tx>
            <c:strRef>
              <c:f>Sheet1!$A$2</c:f>
              <c:strCache>
                <c:ptCount val="1"/>
                <c:pt idx="0">
                  <c:v>4096 entries: 2 bits per entry</c:v>
                </c:pt>
              </c:strCache>
            </c:strRef>
          </c:tx>
          <c:spPr>
            <a:solidFill>
              <a:srgbClr val="FFFFF7"/>
            </a:solidFill>
            <a:ln w="10211">
              <a:solidFill>
                <a:srgbClr val="000000"/>
              </a:solidFill>
              <a:prstDash val="solid"/>
            </a:ln>
          </c:spPr>
          <c:invertIfNegative val="0"/>
          <c:dLbls>
            <c:spPr>
              <a:noFill/>
              <a:ln w="20423">
                <a:noFill/>
              </a:ln>
            </c:spPr>
            <c:txPr>
              <a:bodyPr wrap="square" lIns="38100" tIns="19050" rIns="38100" bIns="19050" anchor="ctr">
                <a:spAutoFit/>
              </a:bodyPr>
              <a:lstStyle/>
              <a:p>
                <a:pPr>
                  <a:defRPr sz="1286" b="0" i="0" u="none" strike="noStrike" baseline="0">
                    <a:solidFill>
                      <a:srgbClr val="000000"/>
                    </a:solidFill>
                    <a:latin typeface="Comic Sans MS"/>
                    <a:ea typeface="Comic Sans MS"/>
                    <a:cs typeface="Comic Sans M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Sheet1!$B$1:$J$1</c:f>
              <c:strCache>
                <c:ptCount val="9"/>
                <c:pt idx="0">
                  <c:v>li</c:v>
                </c:pt>
                <c:pt idx="1">
                  <c:v>eqntott</c:v>
                </c:pt>
                <c:pt idx="2">
                  <c:v>gcc</c:v>
                </c:pt>
                <c:pt idx="3">
                  <c:v>fpppp</c:v>
                </c:pt>
                <c:pt idx="4">
                  <c:v>spice</c:v>
                </c:pt>
                <c:pt idx="5">
                  <c:v>doduc</c:v>
                </c:pt>
                <c:pt idx="6">
                  <c:v>tomcatv</c:v>
                </c:pt>
                <c:pt idx="7">
                  <c:v>matrix300</c:v>
                </c:pt>
                <c:pt idx="8">
                  <c:v>nASA7</c:v>
                </c:pt>
              </c:strCache>
            </c:strRef>
          </c:cat>
          <c:val>
            <c:numRef>
              <c:f>Sheet1!$B$2:$J$2</c:f>
              <c:numCache>
                <c:formatCode>0%</c:formatCode>
                <c:ptCount val="9"/>
                <c:pt idx="0">
                  <c:v>0.1</c:v>
                </c:pt>
                <c:pt idx="1">
                  <c:v>0.18</c:v>
                </c:pt>
                <c:pt idx="2">
                  <c:v>0.05</c:v>
                </c:pt>
                <c:pt idx="3">
                  <c:v>0.09</c:v>
                </c:pt>
                <c:pt idx="4">
                  <c:v>0.09</c:v>
                </c:pt>
                <c:pt idx="5">
                  <c:v>0.05</c:v>
                </c:pt>
                <c:pt idx="6">
                  <c:v>0.01</c:v>
                </c:pt>
                <c:pt idx="7">
                  <c:v>0</c:v>
                </c:pt>
                <c:pt idx="8">
                  <c:v>0.01</c:v>
                </c:pt>
              </c:numCache>
            </c:numRef>
          </c:val>
          <c:extLst>
            <c:ext xmlns:c16="http://schemas.microsoft.com/office/drawing/2014/chart" uri="{C3380CC4-5D6E-409C-BE32-E72D297353CC}">
              <c16:uniqueId val="{00000000-1A3C-4B1F-A703-913D94620F53}"/>
            </c:ext>
          </c:extLst>
        </c:ser>
        <c:ser>
          <c:idx val="1"/>
          <c:order val="1"/>
          <c:tx>
            <c:strRef>
              <c:f>Sheet1!$A$3</c:f>
              <c:strCache>
                <c:ptCount val="1"/>
                <c:pt idx="0">
                  <c:v>Unlimited entries: 2 bits per entry</c:v>
                </c:pt>
              </c:strCache>
            </c:strRef>
          </c:tx>
          <c:spPr>
            <a:solidFill>
              <a:srgbClr val="33CCCC"/>
            </a:solidFill>
            <a:ln w="10211">
              <a:solidFill>
                <a:srgbClr val="000000"/>
              </a:solidFill>
              <a:prstDash val="solid"/>
            </a:ln>
          </c:spPr>
          <c:invertIfNegative val="0"/>
          <c:dLbls>
            <c:spPr>
              <a:noFill/>
              <a:ln w="20423">
                <a:noFill/>
              </a:ln>
            </c:spPr>
            <c:txPr>
              <a:bodyPr wrap="square" lIns="38100" tIns="19050" rIns="38100" bIns="19050" anchor="ctr">
                <a:spAutoFit/>
              </a:bodyPr>
              <a:lstStyle/>
              <a:p>
                <a:pPr>
                  <a:defRPr sz="1286" b="0" i="0" u="none" strike="noStrike" baseline="0">
                    <a:solidFill>
                      <a:srgbClr val="000000"/>
                    </a:solidFill>
                    <a:latin typeface="Comic Sans MS"/>
                    <a:ea typeface="Comic Sans MS"/>
                    <a:cs typeface="Comic Sans M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Sheet1!$B$1:$J$1</c:f>
              <c:strCache>
                <c:ptCount val="9"/>
                <c:pt idx="0">
                  <c:v>li</c:v>
                </c:pt>
                <c:pt idx="1">
                  <c:v>eqntott</c:v>
                </c:pt>
                <c:pt idx="2">
                  <c:v>gcc</c:v>
                </c:pt>
                <c:pt idx="3">
                  <c:v>fpppp</c:v>
                </c:pt>
                <c:pt idx="4">
                  <c:v>spice</c:v>
                </c:pt>
                <c:pt idx="5">
                  <c:v>doduc</c:v>
                </c:pt>
                <c:pt idx="6">
                  <c:v>tomcatv</c:v>
                </c:pt>
                <c:pt idx="7">
                  <c:v>matrix300</c:v>
                </c:pt>
                <c:pt idx="8">
                  <c:v>nASA7</c:v>
                </c:pt>
              </c:strCache>
            </c:strRef>
          </c:cat>
          <c:val>
            <c:numRef>
              <c:f>Sheet1!$B$3:$J$3</c:f>
              <c:numCache>
                <c:formatCode>0%</c:formatCode>
                <c:ptCount val="9"/>
                <c:pt idx="0">
                  <c:v>0.1</c:v>
                </c:pt>
                <c:pt idx="1">
                  <c:v>0.18</c:v>
                </c:pt>
                <c:pt idx="2">
                  <c:v>0.05</c:v>
                </c:pt>
                <c:pt idx="3">
                  <c:v>0.09</c:v>
                </c:pt>
                <c:pt idx="4">
                  <c:v>0.09</c:v>
                </c:pt>
                <c:pt idx="5">
                  <c:v>0.05</c:v>
                </c:pt>
                <c:pt idx="6">
                  <c:v>0</c:v>
                </c:pt>
                <c:pt idx="7">
                  <c:v>0</c:v>
                </c:pt>
                <c:pt idx="8">
                  <c:v>0</c:v>
                </c:pt>
              </c:numCache>
            </c:numRef>
          </c:val>
          <c:extLst>
            <c:ext xmlns:c16="http://schemas.microsoft.com/office/drawing/2014/chart" uri="{C3380CC4-5D6E-409C-BE32-E72D297353CC}">
              <c16:uniqueId val="{00000001-1A3C-4B1F-A703-913D94620F53}"/>
            </c:ext>
          </c:extLst>
        </c:ser>
        <c:ser>
          <c:idx val="2"/>
          <c:order val="2"/>
          <c:tx>
            <c:strRef>
              <c:f>Sheet1!$A$4</c:f>
              <c:strCache>
                <c:ptCount val="1"/>
                <c:pt idx="0">
                  <c:v>1024 entries: (2,2)</c:v>
                </c:pt>
              </c:strCache>
            </c:strRef>
          </c:tx>
          <c:spPr>
            <a:solidFill>
              <a:srgbClr val="FF5050"/>
            </a:solidFill>
            <a:ln w="10211">
              <a:solidFill>
                <a:srgbClr val="000000"/>
              </a:solidFill>
              <a:prstDash val="solid"/>
            </a:ln>
          </c:spPr>
          <c:invertIfNegative val="0"/>
          <c:dLbls>
            <c:spPr>
              <a:noFill/>
              <a:ln w="20423">
                <a:noFill/>
              </a:ln>
            </c:spPr>
            <c:txPr>
              <a:bodyPr wrap="square" lIns="38100" tIns="19050" rIns="38100" bIns="19050" anchor="ctr">
                <a:spAutoFit/>
              </a:bodyPr>
              <a:lstStyle/>
              <a:p>
                <a:pPr>
                  <a:defRPr sz="1447" b="0" i="0" u="none" strike="noStrike" baseline="0">
                    <a:solidFill>
                      <a:srgbClr val="000000"/>
                    </a:solidFill>
                    <a:latin typeface="Comic Sans MS"/>
                    <a:ea typeface="Comic Sans MS"/>
                    <a:cs typeface="Comic Sans M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Sheet1!$B$1:$J$1</c:f>
              <c:strCache>
                <c:ptCount val="9"/>
                <c:pt idx="0">
                  <c:v>li</c:v>
                </c:pt>
                <c:pt idx="1">
                  <c:v>eqntott</c:v>
                </c:pt>
                <c:pt idx="2">
                  <c:v>gcc</c:v>
                </c:pt>
                <c:pt idx="3">
                  <c:v>fpppp</c:v>
                </c:pt>
                <c:pt idx="4">
                  <c:v>spice</c:v>
                </c:pt>
                <c:pt idx="5">
                  <c:v>doduc</c:v>
                </c:pt>
                <c:pt idx="6">
                  <c:v>tomcatv</c:v>
                </c:pt>
                <c:pt idx="7">
                  <c:v>matrix300</c:v>
                </c:pt>
                <c:pt idx="8">
                  <c:v>nASA7</c:v>
                </c:pt>
              </c:strCache>
            </c:strRef>
          </c:cat>
          <c:val>
            <c:numRef>
              <c:f>Sheet1!$B$4:$J$4</c:f>
              <c:numCache>
                <c:formatCode>0%</c:formatCode>
                <c:ptCount val="9"/>
                <c:pt idx="0">
                  <c:v>0.05</c:v>
                </c:pt>
                <c:pt idx="1">
                  <c:v>0.06</c:v>
                </c:pt>
                <c:pt idx="2">
                  <c:v>0.04</c:v>
                </c:pt>
                <c:pt idx="3">
                  <c:v>0.05</c:v>
                </c:pt>
                <c:pt idx="4">
                  <c:v>0.05</c:v>
                </c:pt>
                <c:pt idx="5">
                  <c:v>0.05</c:v>
                </c:pt>
                <c:pt idx="6">
                  <c:v>0.01</c:v>
                </c:pt>
                <c:pt idx="7">
                  <c:v>0</c:v>
                </c:pt>
                <c:pt idx="8">
                  <c:v>0.01</c:v>
                </c:pt>
              </c:numCache>
            </c:numRef>
          </c:val>
          <c:extLst>
            <c:ext xmlns:c16="http://schemas.microsoft.com/office/drawing/2014/chart" uri="{C3380CC4-5D6E-409C-BE32-E72D297353CC}">
              <c16:uniqueId val="{00000002-1A3C-4B1F-A703-913D94620F53}"/>
            </c:ext>
          </c:extLst>
        </c:ser>
        <c:dLbls>
          <c:showLegendKey val="0"/>
          <c:showVal val="1"/>
          <c:showCatName val="0"/>
          <c:showSerName val="0"/>
          <c:showPercent val="0"/>
          <c:showBubbleSize val="0"/>
        </c:dLbls>
        <c:gapWidth val="150"/>
        <c:axId val="236170736"/>
        <c:axId val="1"/>
      </c:barChart>
      <c:catAx>
        <c:axId val="236170736"/>
        <c:scaling>
          <c:orientation val="minMax"/>
        </c:scaling>
        <c:delete val="0"/>
        <c:axPos val="l"/>
        <c:numFmt formatCode="General" sourceLinked="1"/>
        <c:majorTickMark val="in"/>
        <c:minorTickMark val="none"/>
        <c:tickLblPos val="nextTo"/>
        <c:spPr>
          <a:ln w="2553">
            <a:solidFill>
              <a:srgbClr val="000000"/>
            </a:solidFill>
            <a:prstDash val="solid"/>
          </a:ln>
        </c:spPr>
        <c:txPr>
          <a:bodyPr rot="0" vert="horz"/>
          <a:lstStyle/>
          <a:p>
            <a:pPr>
              <a:defRPr sz="1286" b="0" i="0" u="none" strike="noStrike" baseline="0">
                <a:solidFill>
                  <a:srgbClr val="000000"/>
                </a:solidFill>
                <a:latin typeface="Comic Sans MS"/>
                <a:ea typeface="Comic Sans MS"/>
                <a:cs typeface="Comic Sans MS"/>
              </a:defRPr>
            </a:pPr>
            <a:endParaRPr lang="zh-CN"/>
          </a:p>
        </c:txPr>
        <c:crossAx val="1"/>
        <c:crosses val="autoZero"/>
        <c:auto val="1"/>
        <c:lblAlgn val="ctr"/>
        <c:lblOffset val="100"/>
        <c:tickLblSkip val="1"/>
        <c:tickMarkSkip val="1"/>
        <c:noMultiLvlLbl val="0"/>
      </c:catAx>
      <c:valAx>
        <c:axId val="1"/>
        <c:scaling>
          <c:orientation val="minMax"/>
        </c:scaling>
        <c:delete val="0"/>
        <c:axPos val="b"/>
        <c:numFmt formatCode="0%" sourceLinked="1"/>
        <c:majorTickMark val="in"/>
        <c:minorTickMark val="none"/>
        <c:tickLblPos val="nextTo"/>
        <c:spPr>
          <a:ln w="2553">
            <a:solidFill>
              <a:srgbClr val="000000"/>
            </a:solidFill>
            <a:prstDash val="solid"/>
          </a:ln>
        </c:spPr>
        <c:txPr>
          <a:bodyPr rot="0" vert="horz"/>
          <a:lstStyle/>
          <a:p>
            <a:pPr>
              <a:defRPr sz="1286" b="0" i="0" u="none" strike="noStrike" baseline="0">
                <a:solidFill>
                  <a:srgbClr val="000000"/>
                </a:solidFill>
                <a:latin typeface="Comic Sans MS"/>
                <a:ea typeface="Comic Sans MS"/>
                <a:cs typeface="Comic Sans MS"/>
              </a:defRPr>
            </a:pPr>
            <a:endParaRPr lang="zh-CN"/>
          </a:p>
        </c:txPr>
        <c:crossAx val="236170736"/>
        <c:crosses val="autoZero"/>
        <c:crossBetween val="between"/>
      </c:valAx>
      <c:spPr>
        <a:noFill/>
        <a:ln w="10211">
          <a:solidFill>
            <a:srgbClr val="000000"/>
          </a:solidFill>
          <a:prstDash val="solid"/>
        </a:ln>
      </c:spPr>
    </c:plotArea>
    <c:legend>
      <c:legendPos val="r"/>
      <c:layout>
        <c:manualLayout>
          <c:xMode val="edge"/>
          <c:yMode val="edge"/>
          <c:x val="0.61721120453163691"/>
          <c:y val="5.4884019181213571E-2"/>
          <c:w val="0.3161925601750547"/>
          <c:h val="0.3345132743362832"/>
        </c:manualLayout>
      </c:layout>
      <c:overlay val="0"/>
      <c:spPr>
        <a:solidFill>
          <a:srgbClr val="FFFFFF"/>
        </a:solidFill>
        <a:ln w="2553">
          <a:solidFill>
            <a:srgbClr val="000000"/>
          </a:solidFill>
          <a:prstDash val="solid"/>
        </a:ln>
      </c:spPr>
      <c:txPr>
        <a:bodyPr/>
        <a:lstStyle/>
        <a:p>
          <a:pPr>
            <a:defRPr sz="1331" b="1" i="0" u="none" strike="noStrike" baseline="0">
              <a:solidFill>
                <a:srgbClr val="000000"/>
              </a:solidFill>
              <a:latin typeface="华文隶书"/>
              <a:ea typeface="华文隶书"/>
              <a:cs typeface="华文隶书"/>
            </a:defRPr>
          </a:pPr>
          <a:endParaRPr lang="zh-CN"/>
        </a:p>
      </c:txPr>
    </c:legend>
    <c:plotVisOnly val="1"/>
    <c:dispBlanksAs val="gap"/>
    <c:showDLblsOverMax val="0"/>
  </c:chart>
  <c:spPr>
    <a:noFill/>
    <a:ln>
      <a:noFill/>
    </a:ln>
  </c:spPr>
  <c:txPr>
    <a:bodyPr/>
    <a:lstStyle/>
    <a:p>
      <a:pPr>
        <a:defRPr sz="1447" b="1" i="0" u="none" strike="noStrike" baseline="0">
          <a:solidFill>
            <a:srgbClr val="000000"/>
          </a:solidFill>
          <a:latin typeface="华文隶书"/>
          <a:ea typeface="华文隶书"/>
          <a:cs typeface="华文隶书"/>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7528E59B-3173-CE4C-9B03-2390965D88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Image Placeholder 1"/>
          <p:cNvSpPr>
            <a:spLocks noGrp="1" noRot="1" noChangeAspect="1" noChangeArrowheads="1" noTextEdit="1"/>
          </p:cNvSpPr>
          <p:nvPr>
            <p:ph type="sldImg" idx="4294967295"/>
          </p:nvPr>
        </p:nvSpPr>
        <p:spPr>
          <a:xfrm>
            <a:off x="1371600" y="1143000"/>
            <a:ext cx="4114800" cy="3086100"/>
          </a:xfrm>
          <a:ln/>
        </p:spPr>
      </p:sp>
      <p:sp>
        <p:nvSpPr>
          <p:cNvPr id="6146"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ea typeface="宋体" charset="-122"/>
            </a:endParaRPr>
          </a:p>
        </p:txBody>
      </p:sp>
      <p:sp>
        <p:nvSpPr>
          <p:cNvPr id="6147"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FAD04AFE-755E-9949-97FE-24D2EE8637E3}" type="slidenum">
              <a:rPr lang="zh-CN" altLang="zh-CN">
                <a:latin typeface="Calibri" charset="0"/>
              </a:rPr>
              <a:pPr>
                <a:buFont typeface="Arial" charset="0"/>
                <a:buNone/>
              </a:pPr>
              <a:t>1</a:t>
            </a:fld>
            <a:endParaRPr lang="zh-CN" altLang="zh-CN">
              <a:latin typeface="Calibri" charset="0"/>
            </a:endParaRPr>
          </a:p>
        </p:txBody>
      </p:sp>
    </p:spTree>
    <p:extLst>
      <p:ext uri="{BB962C8B-B14F-4D97-AF65-F5344CB8AC3E}">
        <p14:creationId xmlns:p14="http://schemas.microsoft.com/office/powerpoint/2010/main" val="92538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A3C6C257-9345-D84D-B9F8-EF847B3DA5D8}" type="slidenum">
              <a:rPr lang="zh-CN" altLang="en-US" sz="1200" b="0"/>
              <a:pPr/>
              <a:t>13</a:t>
            </a:fld>
            <a:endParaRPr lang="en-US" altLang="zh-CN" sz="1200" b="0"/>
          </a:p>
        </p:txBody>
      </p:sp>
      <p:sp>
        <p:nvSpPr>
          <p:cNvPr id="29698" name="Rectangle 2"/>
          <p:cNvSpPr>
            <a:spLocks noGrp="1" noRot="1" noChangeAspect="1" noChangeArrowheads="1" noTextEdit="1"/>
          </p:cNvSpPr>
          <p:nvPr>
            <p:ph type="sldImg"/>
          </p:nvPr>
        </p:nvSpPr>
        <p:spPr>
          <a:xfrm>
            <a:off x="992188" y="744538"/>
            <a:ext cx="4887912" cy="3667125"/>
          </a:xfrm>
          <a:ln/>
        </p:spPr>
      </p:sp>
      <p:sp>
        <p:nvSpPr>
          <p:cNvPr id="29699"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977942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857946D7-1CB9-CE4E-99D1-0831177F2CD7}" type="slidenum">
              <a:rPr lang="zh-CN" altLang="en-US" sz="1200" b="0"/>
              <a:pPr/>
              <a:t>14</a:t>
            </a:fld>
            <a:endParaRPr lang="en-US" altLang="zh-CN" sz="1200" b="0"/>
          </a:p>
        </p:txBody>
      </p:sp>
      <p:sp>
        <p:nvSpPr>
          <p:cNvPr id="31746" name="Rectangle 2"/>
          <p:cNvSpPr>
            <a:spLocks noGrp="1" noRot="1" noChangeAspect="1" noChangeArrowheads="1" noTextEdit="1"/>
          </p:cNvSpPr>
          <p:nvPr>
            <p:ph type="sldImg"/>
          </p:nvPr>
        </p:nvSpPr>
        <p:spPr>
          <a:xfrm>
            <a:off x="992188" y="744538"/>
            <a:ext cx="4887912" cy="3667125"/>
          </a:xfrm>
          <a:ln/>
        </p:spPr>
      </p:sp>
      <p:sp>
        <p:nvSpPr>
          <p:cNvPr id="31747"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874557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8DBCD423-4D60-C948-8828-70ADEE1D9700}" type="slidenum">
              <a:rPr lang="zh-CN" altLang="en-US" sz="1200" b="0"/>
              <a:pPr/>
              <a:t>15</a:t>
            </a:fld>
            <a:endParaRPr lang="en-US" altLang="zh-CN" sz="1200" b="0"/>
          </a:p>
        </p:txBody>
      </p:sp>
      <p:sp>
        <p:nvSpPr>
          <p:cNvPr id="33794" name="Rectangle 2"/>
          <p:cNvSpPr>
            <a:spLocks noGrp="1" noRot="1" noChangeAspect="1" noChangeArrowheads="1" noTextEdit="1"/>
          </p:cNvSpPr>
          <p:nvPr>
            <p:ph type="sldImg"/>
          </p:nvPr>
        </p:nvSpPr>
        <p:spPr>
          <a:xfrm>
            <a:off x="992188" y="744538"/>
            <a:ext cx="4887912" cy="3667125"/>
          </a:xfrm>
          <a:ln/>
        </p:spPr>
      </p:sp>
      <p:sp>
        <p:nvSpPr>
          <p:cNvPr id="33795"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402811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4546E340-AE45-1D48-BAD0-3CD8A91D8624}" type="slidenum">
              <a:rPr lang="zh-CN" altLang="en-US" sz="1200" b="0"/>
              <a:pPr/>
              <a:t>16</a:t>
            </a:fld>
            <a:endParaRPr lang="en-US" altLang="zh-CN" sz="1200" b="0"/>
          </a:p>
        </p:txBody>
      </p:sp>
      <p:sp>
        <p:nvSpPr>
          <p:cNvPr id="35842" name="Rectangle 2"/>
          <p:cNvSpPr>
            <a:spLocks noGrp="1" noRot="1" noChangeAspect="1" noChangeArrowheads="1" noTextEdit="1"/>
          </p:cNvSpPr>
          <p:nvPr>
            <p:ph type="sldImg"/>
          </p:nvPr>
        </p:nvSpPr>
        <p:spPr>
          <a:xfrm>
            <a:off x="992188" y="744538"/>
            <a:ext cx="4887912" cy="3667125"/>
          </a:xfrm>
          <a:ln/>
        </p:spPr>
      </p:sp>
      <p:sp>
        <p:nvSpPr>
          <p:cNvPr id="35843"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996420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00A20DA8-C778-6B4B-B10F-DD483E2B95C5}" type="slidenum">
              <a:rPr lang="zh-CN" altLang="en-US" sz="1200" b="0"/>
              <a:pPr/>
              <a:t>17</a:t>
            </a:fld>
            <a:endParaRPr lang="en-US" altLang="zh-CN" sz="1200" b="0"/>
          </a:p>
        </p:txBody>
      </p:sp>
      <p:sp>
        <p:nvSpPr>
          <p:cNvPr id="37890" name="Rectangle 2"/>
          <p:cNvSpPr>
            <a:spLocks noGrp="1" noRot="1" noChangeAspect="1" noChangeArrowheads="1" noTextEdit="1"/>
          </p:cNvSpPr>
          <p:nvPr>
            <p:ph type="sldImg"/>
          </p:nvPr>
        </p:nvSpPr>
        <p:spPr>
          <a:xfrm>
            <a:off x="992188" y="744538"/>
            <a:ext cx="4887912" cy="3667125"/>
          </a:xfrm>
          <a:ln/>
        </p:spPr>
      </p:sp>
      <p:sp>
        <p:nvSpPr>
          <p:cNvPr id="37891"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1626404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19</a:t>
            </a:fld>
            <a:endParaRPr lang="en-US" altLang="zh-CN"/>
          </a:p>
        </p:txBody>
      </p:sp>
    </p:spTree>
    <p:extLst>
      <p:ext uri="{BB962C8B-B14F-4D97-AF65-F5344CB8AC3E}">
        <p14:creationId xmlns:p14="http://schemas.microsoft.com/office/powerpoint/2010/main" val="996144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20</a:t>
            </a:fld>
            <a:endParaRPr lang="en-US" altLang="zh-CN"/>
          </a:p>
        </p:txBody>
      </p:sp>
    </p:spTree>
    <p:extLst>
      <p:ext uri="{BB962C8B-B14F-4D97-AF65-F5344CB8AC3E}">
        <p14:creationId xmlns:p14="http://schemas.microsoft.com/office/powerpoint/2010/main" val="1483151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21</a:t>
            </a:fld>
            <a:endParaRPr lang="en-US" altLang="zh-CN"/>
          </a:p>
        </p:txBody>
      </p:sp>
    </p:spTree>
    <p:extLst>
      <p:ext uri="{BB962C8B-B14F-4D97-AF65-F5344CB8AC3E}">
        <p14:creationId xmlns:p14="http://schemas.microsoft.com/office/powerpoint/2010/main" val="1728639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DB4AA1E6-1A46-C64E-B58C-346B27C690C8}" type="slidenum">
              <a:rPr lang="zh-CN" altLang="en-US"/>
              <a:pPr>
                <a:spcBef>
                  <a:spcPct val="0"/>
                </a:spcBef>
              </a:pPr>
              <a:t>22</a:t>
            </a:fld>
            <a:endParaRPr lang="en-US" altLang="zh-CN"/>
          </a:p>
        </p:txBody>
      </p:sp>
      <p:sp>
        <p:nvSpPr>
          <p:cNvPr id="24579"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24580"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B26539EF-B3BB-104A-9B10-FCF72C0E7AA3}" type="slidenum">
              <a:rPr lang="zh-CN" altLang="en-US"/>
              <a:pPr>
                <a:spcBef>
                  <a:spcPct val="0"/>
                </a:spcBef>
              </a:pPr>
              <a:t>23</a:t>
            </a:fld>
            <a:endParaRPr lang="en-US" altLang="zh-CN"/>
          </a:p>
        </p:txBody>
      </p:sp>
      <p:sp>
        <p:nvSpPr>
          <p:cNvPr id="26627"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47" tIns="45461" rIns="92547" bIns="45461"/>
          <a:lstStyle/>
          <a:p>
            <a:endParaRPr lang="en-US" altLang="zh-CN" dirty="0"/>
          </a:p>
        </p:txBody>
      </p:sp>
      <p:sp>
        <p:nvSpPr>
          <p:cNvPr id="2662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3</a:t>
            </a:fld>
            <a:endParaRPr lang="en-US" altLang="zh-CN"/>
          </a:p>
        </p:txBody>
      </p:sp>
    </p:spTree>
    <p:extLst>
      <p:ext uri="{BB962C8B-B14F-4D97-AF65-F5344CB8AC3E}">
        <p14:creationId xmlns:p14="http://schemas.microsoft.com/office/powerpoint/2010/main" val="787960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30A036F1-97B4-0247-BA17-5C4EDCC02454}" type="slidenum">
              <a:rPr lang="zh-CN" altLang="en-US"/>
              <a:pPr>
                <a:spcBef>
                  <a:spcPct val="0"/>
                </a:spcBef>
              </a:pPr>
              <a:t>24</a:t>
            </a:fld>
            <a:endParaRPr lang="en-US" altLang="zh-CN"/>
          </a:p>
        </p:txBody>
      </p:sp>
      <p:sp>
        <p:nvSpPr>
          <p:cNvPr id="28675"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dirty="0"/>
          </a:p>
        </p:txBody>
      </p:sp>
      <p:sp>
        <p:nvSpPr>
          <p:cNvPr id="28676"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26</a:t>
            </a:fld>
            <a:endParaRPr lang="en-US" altLang="zh-CN"/>
          </a:p>
        </p:txBody>
      </p:sp>
    </p:spTree>
    <p:extLst>
      <p:ext uri="{BB962C8B-B14F-4D97-AF65-F5344CB8AC3E}">
        <p14:creationId xmlns:p14="http://schemas.microsoft.com/office/powerpoint/2010/main" val="315786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29</a:t>
            </a:fld>
            <a:endParaRPr lang="en-US" altLang="zh-CN"/>
          </a:p>
        </p:txBody>
      </p:sp>
    </p:spTree>
    <p:extLst>
      <p:ext uri="{BB962C8B-B14F-4D97-AF65-F5344CB8AC3E}">
        <p14:creationId xmlns:p14="http://schemas.microsoft.com/office/powerpoint/2010/main" val="468847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6B9E2B3C-3299-9549-B24B-FC4A28D8D190}" type="slidenum">
              <a:rPr lang="zh-CN" altLang="en-US"/>
              <a:pPr>
                <a:spcBef>
                  <a:spcPct val="0"/>
                </a:spcBef>
              </a:pPr>
              <a:t>30</a:t>
            </a:fld>
            <a:endParaRPr lang="en-US" altLang="zh-CN"/>
          </a:p>
        </p:txBody>
      </p:sp>
      <p:sp>
        <p:nvSpPr>
          <p:cNvPr id="33795"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33796"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54E982BA-A4C3-6641-B952-704AE27A94AA}" type="slidenum">
              <a:rPr lang="zh-CN" altLang="en-US"/>
              <a:pPr>
                <a:spcBef>
                  <a:spcPct val="0"/>
                </a:spcBef>
              </a:pPr>
              <a:t>31</a:t>
            </a:fld>
            <a:endParaRPr lang="en-US" altLang="zh-CN"/>
          </a:p>
        </p:txBody>
      </p:sp>
      <p:sp>
        <p:nvSpPr>
          <p:cNvPr id="35843"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35844"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295A5184-EE1E-214C-88F9-1323349AAECC}" type="slidenum">
              <a:rPr lang="zh-CN" altLang="en-US"/>
              <a:pPr>
                <a:spcBef>
                  <a:spcPct val="0"/>
                </a:spcBef>
              </a:pPr>
              <a:t>32</a:t>
            </a:fld>
            <a:endParaRPr lang="en-US" altLang="zh-CN"/>
          </a:p>
        </p:txBody>
      </p:sp>
      <p:sp>
        <p:nvSpPr>
          <p:cNvPr id="37891"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37892"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295A5184-EE1E-214C-88F9-1323349AAECC}" type="slidenum">
              <a:rPr lang="zh-CN" altLang="en-US"/>
              <a:pPr>
                <a:spcBef>
                  <a:spcPct val="0"/>
                </a:spcBef>
              </a:pPr>
              <a:t>33</a:t>
            </a:fld>
            <a:endParaRPr lang="en-US" altLang="zh-CN"/>
          </a:p>
        </p:txBody>
      </p:sp>
      <p:sp>
        <p:nvSpPr>
          <p:cNvPr id="37891"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37892"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1803360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1C0ACC15-63AE-784A-AE3E-BFBC421EE32A}" type="slidenum">
              <a:rPr lang="zh-CN" altLang="en-US"/>
              <a:pPr>
                <a:spcBef>
                  <a:spcPct val="0"/>
                </a:spcBef>
              </a:pPr>
              <a:t>34</a:t>
            </a:fld>
            <a:endParaRPr lang="en-US" altLang="zh-CN"/>
          </a:p>
        </p:txBody>
      </p:sp>
      <p:sp>
        <p:nvSpPr>
          <p:cNvPr id="39939"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a mix of load and R-type instruction will NOT have an average CPI of 1 because in effect, the Load instruction has an effective CPI of 2.</a:t>
            </a:r>
          </a:p>
          <a:p>
            <a:endParaRPr lang="en-US" altLang="zh-CN" dirty="0">
              <a:ea typeface="宋体" charset="-122"/>
            </a:endParaRPr>
          </a:p>
        </p:txBody>
      </p:sp>
      <p:sp>
        <p:nvSpPr>
          <p:cNvPr id="39940"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3556283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F9AB3626-9B23-8F44-840F-EDAA4E3A92AE}" type="slidenum">
              <a:rPr lang="zh-CN" altLang="en-US"/>
              <a:pPr>
                <a:spcBef>
                  <a:spcPct val="0"/>
                </a:spcBef>
              </a:pPr>
              <a:t>35</a:t>
            </a:fld>
            <a:endParaRPr lang="en-US" altLang="zh-CN"/>
          </a:p>
        </p:txBody>
      </p:sp>
      <p:sp>
        <p:nvSpPr>
          <p:cNvPr id="41987"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r>
              <a:rPr lang="en-US" altLang="zh-CN" dirty="0">
                <a:ea typeface="宋体" charset="-122"/>
              </a:rPr>
              <a:t>by making each individual R-type instruction takes 5 cycles instead of 4 cycles to finish, our overall performance is actually better off.</a:t>
            </a:r>
          </a:p>
        </p:txBody>
      </p:sp>
      <p:sp>
        <p:nvSpPr>
          <p:cNvPr id="4198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1954207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ECCD7EE4-8815-504B-8708-31A05F7CDC13}" type="slidenum">
              <a:rPr lang="zh-CN" altLang="en-US"/>
              <a:pPr>
                <a:spcBef>
                  <a:spcPct val="0"/>
                </a:spcBef>
              </a:pPr>
              <a:t>36</a:t>
            </a:fld>
            <a:endParaRPr lang="en-US" altLang="zh-CN"/>
          </a:p>
        </p:txBody>
      </p:sp>
      <p:sp>
        <p:nvSpPr>
          <p:cNvPr id="44035"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zh-CN" altLang="en-US" dirty="0">
              <a:ea typeface="宋体" charset="-122"/>
            </a:endParaRPr>
          </a:p>
        </p:txBody>
      </p:sp>
      <p:sp>
        <p:nvSpPr>
          <p:cNvPr id="44036"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759226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42874F63-E471-3C4A-AF51-26C7B0AC632D}" type="slidenum">
              <a:rPr lang="zh-CN" altLang="en-US"/>
              <a:pPr>
                <a:spcBef>
                  <a:spcPct val="0"/>
                </a:spcBef>
              </a:pPr>
              <a:t>4</a:t>
            </a:fld>
            <a:endParaRPr lang="en-US" altLang="zh-CN"/>
          </a:p>
        </p:txBody>
      </p:sp>
      <p:sp>
        <p:nvSpPr>
          <p:cNvPr id="102402"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58" tIns="45467" rIns="92558" bIns="45467"/>
          <a:lstStyle/>
          <a:p>
            <a:endParaRPr lang="en-US" altLang="zh-CN"/>
          </a:p>
        </p:txBody>
      </p:sp>
      <p:sp>
        <p:nvSpPr>
          <p:cNvPr id="102403"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610063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B5B4A694-7C7E-7C4D-A0D3-86556F9D1114}" type="slidenum">
              <a:rPr lang="zh-CN" altLang="en-US"/>
              <a:pPr>
                <a:spcBef>
                  <a:spcPct val="0"/>
                </a:spcBef>
              </a:pPr>
              <a:t>37</a:t>
            </a:fld>
            <a:endParaRPr lang="en-US" altLang="zh-CN"/>
          </a:p>
        </p:txBody>
      </p:sp>
      <p:sp>
        <p:nvSpPr>
          <p:cNvPr id="46083"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r>
              <a:rPr lang="en-US" altLang="zh-CN" dirty="0">
                <a:ea typeface="宋体" charset="-122"/>
              </a:rPr>
              <a:t>If the registers we compared during the Execute stage (point to the last bullet) have the same value, the branch is taken.</a:t>
            </a:r>
          </a:p>
          <a:p>
            <a:r>
              <a:rPr lang="en-US" altLang="zh-CN" dirty="0">
                <a:ea typeface="宋体" charset="-122"/>
              </a:rPr>
              <a:t>That is, the branch target address we calculated earlier (last bullet) will be written into the Program Counter.</a:t>
            </a:r>
          </a:p>
          <a:p>
            <a:r>
              <a:rPr lang="en-US" altLang="zh-CN" dirty="0">
                <a:ea typeface="宋体" charset="-122"/>
              </a:rPr>
              <a:t>Once again, similar to the Store instruction, the BEQ instruction will require NEITHER  the pipelined control nor  the pipelined </a:t>
            </a:r>
            <a:r>
              <a:rPr lang="en-US" altLang="zh-CN" dirty="0" err="1">
                <a:ea typeface="宋体" charset="-122"/>
              </a:rPr>
              <a:t>datapath</a:t>
            </a:r>
            <a:r>
              <a:rPr lang="en-US" altLang="zh-CN" dirty="0">
                <a:ea typeface="宋体" charset="-122"/>
              </a:rPr>
              <a:t> to do ANY thing once it finishes its Mem stage.</a:t>
            </a:r>
          </a:p>
          <a:p>
            <a:r>
              <a:rPr lang="en-US" altLang="zh-CN" dirty="0">
                <a:ea typeface="宋体" charset="-122"/>
              </a:rPr>
              <a:t>With all these talk about pipelined </a:t>
            </a:r>
            <a:r>
              <a:rPr lang="en-US" altLang="zh-CN" dirty="0" err="1">
                <a:ea typeface="宋体" charset="-122"/>
              </a:rPr>
              <a:t>datapath</a:t>
            </a:r>
            <a:r>
              <a:rPr lang="en-US" altLang="zh-CN" dirty="0">
                <a:ea typeface="宋体" charset="-122"/>
              </a:rPr>
              <a:t> and pipelined control, let’s take a look at how the pipelined  </a:t>
            </a:r>
            <a:r>
              <a:rPr lang="en-US" altLang="zh-CN" dirty="0" err="1">
                <a:ea typeface="宋体" charset="-122"/>
              </a:rPr>
              <a:t>datapath</a:t>
            </a:r>
            <a:r>
              <a:rPr lang="en-US" altLang="zh-CN" dirty="0">
                <a:ea typeface="宋体" charset="-122"/>
              </a:rPr>
              <a:t> looks like.</a:t>
            </a:r>
          </a:p>
          <a:p>
            <a:endParaRPr lang="en-US" altLang="zh-CN" dirty="0">
              <a:ea typeface="宋体" charset="-122"/>
            </a:endParaRPr>
          </a:p>
          <a:p>
            <a:r>
              <a:rPr lang="en-US" altLang="zh-CN" dirty="0">
                <a:ea typeface="宋体" charset="-122"/>
              </a:rPr>
              <a:t>  </a:t>
            </a:r>
          </a:p>
        </p:txBody>
      </p:sp>
      <p:sp>
        <p:nvSpPr>
          <p:cNvPr id="46084"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1738026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ChangeArrowheads="1" noTextEdit="1"/>
          </p:cNvSpPr>
          <p:nvPr>
            <p:ph type="sldImg" idx="4294967295"/>
          </p:nvPr>
        </p:nvSpPr>
        <p:spPr>
          <a:xfrm>
            <a:off x="1371600" y="1143000"/>
            <a:ext cx="4114800" cy="3086100"/>
          </a:xfrm>
          <a:ln/>
        </p:spPr>
      </p:sp>
      <p:sp>
        <p:nvSpPr>
          <p:cNvPr id="19458" name="Notes Placeholder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zh-CN" altLang="en-US" dirty="0"/>
          </a:p>
        </p:txBody>
      </p:sp>
      <p:sp>
        <p:nvSpPr>
          <p:cNvPr id="19459"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774A8C78-C034-D14C-9AA1-467052A236D6}" type="slidenum">
              <a:rPr lang="zh-CN" altLang="zh-CN">
                <a:latin typeface="Calibri" charset="0"/>
              </a:rPr>
              <a:pPr>
                <a:buFont typeface="Arial" charset="0"/>
                <a:buNone/>
              </a:pPr>
              <a:t>38</a:t>
            </a:fld>
            <a:endParaRPr lang="zh-CN" altLang="zh-CN">
              <a:latin typeface="Calibri" charset="0"/>
            </a:endParaRPr>
          </a:p>
        </p:txBody>
      </p:sp>
    </p:spTree>
    <p:extLst>
      <p:ext uri="{BB962C8B-B14F-4D97-AF65-F5344CB8AC3E}">
        <p14:creationId xmlns:p14="http://schemas.microsoft.com/office/powerpoint/2010/main" val="139173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0008667F-9595-E541-BCBB-EF143902B772}" type="slidenum">
              <a:rPr lang="zh-CN" altLang="en-US"/>
              <a:pPr>
                <a:spcBef>
                  <a:spcPct val="0"/>
                </a:spcBef>
              </a:pPr>
              <a:t>39</a:t>
            </a:fld>
            <a:endParaRPr lang="en-US" altLang="zh-CN"/>
          </a:p>
        </p:txBody>
      </p:sp>
      <p:sp>
        <p:nvSpPr>
          <p:cNvPr id="50179"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50180"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820F9D13-738E-E847-B485-9C9D1F5AB1BB}" type="slidenum">
              <a:rPr lang="zh-CN" altLang="en-US"/>
              <a:pPr>
                <a:spcBef>
                  <a:spcPct val="0"/>
                </a:spcBef>
              </a:pPr>
              <a:t>40</a:t>
            </a:fld>
            <a:endParaRPr lang="en-US" altLang="zh-CN"/>
          </a:p>
        </p:txBody>
      </p:sp>
      <p:sp>
        <p:nvSpPr>
          <p:cNvPr id="52227"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5222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B96333F7-478E-9A46-8655-013BFB5E93FB}" type="slidenum">
              <a:rPr lang="zh-CN" altLang="en-US"/>
              <a:pPr>
                <a:spcBef>
                  <a:spcPct val="0"/>
                </a:spcBef>
              </a:pPr>
              <a:t>42</a:t>
            </a:fld>
            <a:endParaRPr lang="en-US" altLang="zh-CN"/>
          </a:p>
        </p:txBody>
      </p:sp>
      <p:sp>
        <p:nvSpPr>
          <p:cNvPr id="55299"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55300"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56D71FB5-D008-9E42-928A-C07A4D676693}" type="slidenum">
              <a:rPr lang="zh-CN" altLang="en-US"/>
              <a:pPr>
                <a:spcBef>
                  <a:spcPct val="0"/>
                </a:spcBef>
              </a:pPr>
              <a:t>44</a:t>
            </a:fld>
            <a:endParaRPr lang="en-US" altLang="zh-CN"/>
          </a:p>
        </p:txBody>
      </p:sp>
      <p:sp>
        <p:nvSpPr>
          <p:cNvPr id="57347"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5734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50E19E4D-8D68-BF4D-B942-2E3DBE453E71}" type="slidenum">
              <a:rPr lang="zh-CN" altLang="en-US" sz="1200" b="0"/>
              <a:pPr/>
              <a:t>45</a:t>
            </a:fld>
            <a:endParaRPr lang="en-US" altLang="zh-CN" sz="1200" b="0"/>
          </a:p>
        </p:txBody>
      </p:sp>
      <p:sp>
        <p:nvSpPr>
          <p:cNvPr id="39938" name="Rectangle 2"/>
          <p:cNvSpPr>
            <a:spLocks noGrp="1" noRot="1" noChangeAspect="1" noChangeArrowheads="1" noTextEdit="1"/>
          </p:cNvSpPr>
          <p:nvPr>
            <p:ph type="sldImg"/>
          </p:nvPr>
        </p:nvSpPr>
        <p:spPr>
          <a:xfrm>
            <a:off x="992188" y="744538"/>
            <a:ext cx="4887912" cy="3667125"/>
          </a:xfrm>
          <a:ln/>
        </p:spPr>
      </p:sp>
      <p:sp>
        <p:nvSpPr>
          <p:cNvPr id="39939"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0598103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92B79DC2-BAB6-8C4F-9C29-6ECE731F19DA}" type="slidenum">
              <a:rPr lang="zh-CN" altLang="en-US" sz="1200" b="0"/>
              <a:pPr/>
              <a:t>46</a:t>
            </a:fld>
            <a:endParaRPr lang="en-US" altLang="zh-CN" sz="1200" b="0"/>
          </a:p>
        </p:txBody>
      </p:sp>
      <p:sp>
        <p:nvSpPr>
          <p:cNvPr id="41986" name="Rectangle 2"/>
          <p:cNvSpPr>
            <a:spLocks noGrp="1" noRot="1" noChangeAspect="1" noChangeArrowheads="1" noTextEdit="1"/>
          </p:cNvSpPr>
          <p:nvPr>
            <p:ph type="sldImg"/>
          </p:nvPr>
        </p:nvSpPr>
        <p:spPr>
          <a:xfrm>
            <a:off x="992188" y="744538"/>
            <a:ext cx="4887912" cy="3667125"/>
          </a:xfrm>
          <a:ln/>
        </p:spPr>
      </p:sp>
      <p:sp>
        <p:nvSpPr>
          <p:cNvPr id="41987"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796790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69C36F79-8DFE-164B-B79B-EEC0E54F6BE9}" type="slidenum">
              <a:rPr lang="zh-CN" altLang="en-US" sz="1200" b="0"/>
              <a:pPr/>
              <a:t>47</a:t>
            </a:fld>
            <a:endParaRPr lang="en-US" altLang="zh-CN" sz="1200" b="0"/>
          </a:p>
        </p:txBody>
      </p:sp>
      <p:sp>
        <p:nvSpPr>
          <p:cNvPr id="44034" name="Rectangle 2"/>
          <p:cNvSpPr>
            <a:spLocks noGrp="1" noRot="1" noChangeAspect="1" noChangeArrowheads="1" noTextEdit="1"/>
          </p:cNvSpPr>
          <p:nvPr>
            <p:ph type="sldImg"/>
          </p:nvPr>
        </p:nvSpPr>
        <p:spPr>
          <a:xfrm>
            <a:off x="992188" y="744538"/>
            <a:ext cx="4887912" cy="3667125"/>
          </a:xfrm>
          <a:ln/>
        </p:spPr>
      </p:sp>
      <p:sp>
        <p:nvSpPr>
          <p:cNvPr id="44035"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433965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41413" y="576263"/>
            <a:ext cx="4587875" cy="3440112"/>
          </a:xfrm>
          <a:ln/>
        </p:spPr>
      </p:sp>
      <p:sp>
        <p:nvSpPr>
          <p:cNvPr id="60419"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dirty="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B021129C-2AD9-0642-BC19-02A7BBF53ADB}" type="slidenum">
              <a:rPr lang="zh-CN" altLang="en-US"/>
              <a:pPr>
                <a:spcBef>
                  <a:spcPct val="0"/>
                </a:spcBef>
              </a:pPr>
              <a:t>6</a:t>
            </a:fld>
            <a:endParaRPr lang="en-US" altLang="zh-CN"/>
          </a:p>
        </p:txBody>
      </p:sp>
      <p:sp>
        <p:nvSpPr>
          <p:cNvPr id="10243"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58" tIns="45467" rIns="92558" bIns="45467"/>
          <a:lstStyle/>
          <a:p>
            <a:r>
              <a:rPr lang="zh-CN" altLang="en-US" dirty="0"/>
              <a:t>尽量保证每个时钟都执行一条指令</a:t>
            </a:r>
            <a:endParaRPr lang="en-US" altLang="zh-CN" dirty="0"/>
          </a:p>
        </p:txBody>
      </p:sp>
      <p:sp>
        <p:nvSpPr>
          <p:cNvPr id="10244"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41413" y="576263"/>
            <a:ext cx="4587875" cy="3440112"/>
          </a:xfrm>
          <a:ln/>
        </p:spPr>
      </p:sp>
      <p:sp>
        <p:nvSpPr>
          <p:cNvPr id="62467"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41413" y="576263"/>
            <a:ext cx="4587875" cy="3440112"/>
          </a:xfrm>
          <a:ln/>
        </p:spPr>
      </p:sp>
      <p:sp>
        <p:nvSpPr>
          <p:cNvPr id="65539"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1413" y="576263"/>
            <a:ext cx="4587875" cy="3440112"/>
          </a:xfrm>
          <a:ln/>
        </p:spPr>
      </p:sp>
      <p:sp>
        <p:nvSpPr>
          <p:cNvPr id="67587"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dirty="0">
              <a:ea typeface="宋体" charset="-122"/>
            </a:endParaRPr>
          </a:p>
        </p:txBody>
      </p:sp>
    </p:spTree>
    <p:extLst>
      <p:ext uri="{BB962C8B-B14F-4D97-AF65-F5344CB8AC3E}">
        <p14:creationId xmlns:p14="http://schemas.microsoft.com/office/powerpoint/2010/main" val="19284137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41413" y="576263"/>
            <a:ext cx="4587875" cy="3440112"/>
          </a:xfrm>
          <a:ln/>
        </p:spPr>
      </p:sp>
      <p:sp>
        <p:nvSpPr>
          <p:cNvPr id="73731"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ea typeface="宋体" charset="-122"/>
            </a:endParaRPr>
          </a:p>
        </p:txBody>
      </p:sp>
    </p:spTree>
    <p:extLst>
      <p:ext uri="{BB962C8B-B14F-4D97-AF65-F5344CB8AC3E}">
        <p14:creationId xmlns:p14="http://schemas.microsoft.com/office/powerpoint/2010/main" val="19352916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1413" y="576263"/>
            <a:ext cx="4587875" cy="3440112"/>
          </a:xfrm>
          <a:ln/>
        </p:spPr>
      </p:sp>
      <p:sp>
        <p:nvSpPr>
          <p:cNvPr id="75779"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1413" y="576263"/>
            <a:ext cx="4587875" cy="3440112"/>
          </a:xfrm>
          <a:ln/>
        </p:spPr>
      </p:sp>
      <p:sp>
        <p:nvSpPr>
          <p:cNvPr id="77827"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dirty="0"/>
          </a:p>
        </p:txBody>
      </p:sp>
    </p:spTree>
    <p:extLst>
      <p:ext uri="{BB962C8B-B14F-4D97-AF65-F5344CB8AC3E}">
        <p14:creationId xmlns:p14="http://schemas.microsoft.com/office/powerpoint/2010/main" val="6069343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a:endParaRPr lang="en-US" altLang="zh-CN" dirty="0"/>
          </a:p>
        </p:txBody>
      </p:sp>
    </p:spTree>
    <p:extLst>
      <p:ext uri="{BB962C8B-B14F-4D97-AF65-F5344CB8AC3E}">
        <p14:creationId xmlns:p14="http://schemas.microsoft.com/office/powerpoint/2010/main" val="1635751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1413" y="576263"/>
            <a:ext cx="4587875" cy="3440112"/>
          </a:xfrm>
          <a:ln/>
        </p:spPr>
      </p:sp>
      <p:sp>
        <p:nvSpPr>
          <p:cNvPr id="69635"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dirty="0"/>
          </a:p>
        </p:txBody>
      </p:sp>
    </p:spTree>
    <p:extLst>
      <p:ext uri="{BB962C8B-B14F-4D97-AF65-F5344CB8AC3E}">
        <p14:creationId xmlns:p14="http://schemas.microsoft.com/office/powerpoint/2010/main" val="15322339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41413" y="576263"/>
            <a:ext cx="4587875" cy="3440112"/>
          </a:xfrm>
          <a:ln/>
        </p:spPr>
      </p:sp>
      <p:sp>
        <p:nvSpPr>
          <p:cNvPr id="71683" name="Rectangle 3"/>
          <p:cNvSpPr>
            <a:spLocks noGrp="1" noChangeArrowheads="1"/>
          </p:cNvSpPr>
          <p:nvPr>
            <p:ph type="body" idx="1"/>
          </p:nvPr>
        </p:nvSpPr>
        <p:spPr>
          <a:xfrm>
            <a:off x="515938" y="4114800"/>
            <a:ext cx="5910262"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dirty="0"/>
          </a:p>
        </p:txBody>
      </p:sp>
    </p:spTree>
    <p:extLst>
      <p:ext uri="{BB962C8B-B14F-4D97-AF65-F5344CB8AC3E}">
        <p14:creationId xmlns:p14="http://schemas.microsoft.com/office/powerpoint/2010/main" val="8856696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64</a:t>
            </a:fld>
            <a:endParaRPr lang="en-US" altLang="zh-CN"/>
          </a:p>
        </p:txBody>
      </p:sp>
    </p:spTree>
    <p:extLst>
      <p:ext uri="{BB962C8B-B14F-4D97-AF65-F5344CB8AC3E}">
        <p14:creationId xmlns:p14="http://schemas.microsoft.com/office/powerpoint/2010/main" val="1140609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0125F2DC-DAF0-9B4F-87A7-BFCFCA065C71}" type="slidenum">
              <a:rPr lang="zh-CN" altLang="en-US"/>
              <a:pPr>
                <a:spcBef>
                  <a:spcPct val="0"/>
                </a:spcBef>
              </a:pPr>
              <a:t>7</a:t>
            </a:fld>
            <a:endParaRPr lang="en-US" altLang="zh-CN"/>
          </a:p>
        </p:txBody>
      </p:sp>
      <p:sp>
        <p:nvSpPr>
          <p:cNvPr id="1229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397B030-EC2B-D749-AEF2-F65A6C6A7737}" type="slidenum">
              <a:rPr lang="en-US" altLang="zh-CN"/>
              <a:pPr algn="r" eaLnBrk="1" hangingPunct="1">
                <a:spcBef>
                  <a:spcPct val="0"/>
                </a:spcBef>
              </a:pPr>
              <a:t>7</a:t>
            </a:fld>
            <a:endParaRPr lang="en-US" altLang="zh-CN"/>
          </a:p>
        </p:txBody>
      </p:sp>
      <p:sp>
        <p:nvSpPr>
          <p:cNvPr id="12292" name="Rectangle 2"/>
          <p:cNvSpPr>
            <a:spLocks noGrp="1" noRot="1" noChangeAspect="1" noChangeArrowheads="1" noTextEdit="1"/>
          </p:cNvSpPr>
          <p:nvPr>
            <p:ph type="sldImg"/>
          </p:nvPr>
        </p:nvSpPr>
        <p:spPr>
          <a:ln/>
        </p:spPr>
      </p:sp>
      <p:sp>
        <p:nvSpPr>
          <p:cNvPr id="122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65</a:t>
            </a:fld>
            <a:endParaRPr lang="en-US" altLang="zh-CN"/>
          </a:p>
        </p:txBody>
      </p:sp>
    </p:spTree>
    <p:extLst>
      <p:ext uri="{BB962C8B-B14F-4D97-AF65-F5344CB8AC3E}">
        <p14:creationId xmlns:p14="http://schemas.microsoft.com/office/powerpoint/2010/main" val="20032629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84995" name="Rectangle 3"/>
          <p:cNvSpPr>
            <a:spLocks noGrp="1" noRot="1" noChangeAspect="1" noChangeArrowheads="1" noTextEdit="1"/>
          </p:cNvSpPr>
          <p:nvPr>
            <p:ph type="sldImg"/>
          </p:nvPr>
        </p:nvSpPr>
        <p:spPr>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pPr>
              <a:defRPr/>
            </a:pPr>
            <a:fld id="{7528E59B-3173-CE4C-9B03-2390965D8856}" type="slidenum">
              <a:rPr lang="en-US" altLang="zh-CN" smtClean="0"/>
              <a:pPr>
                <a:defRPr/>
              </a:pPr>
              <a:t>69</a:t>
            </a:fld>
            <a:endParaRPr lang="en-US" altLang="zh-CN"/>
          </a:p>
        </p:txBody>
      </p:sp>
    </p:spTree>
    <p:extLst>
      <p:ext uri="{BB962C8B-B14F-4D97-AF65-F5344CB8AC3E}">
        <p14:creationId xmlns:p14="http://schemas.microsoft.com/office/powerpoint/2010/main" val="12070836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ea typeface="宋体" charset="-122"/>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425D4AD9-F267-8B4A-9F82-013AF363729F}" type="slidenum">
              <a:rPr lang="en-US" altLang="zh-CN"/>
              <a:pPr>
                <a:spcBef>
                  <a:spcPct val="0"/>
                </a:spcBef>
              </a:pPr>
              <a:t>70</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67DD2233-800C-B14F-B135-FB5D3A8EDBF0}" type="slidenum">
              <a:rPr lang="zh-CN" altLang="en-US"/>
              <a:pPr>
                <a:spcBef>
                  <a:spcPct val="0"/>
                </a:spcBef>
              </a:pPr>
              <a:t>81</a:t>
            </a:fld>
            <a:endParaRPr lang="en-US" altLang="zh-CN"/>
          </a:p>
        </p:txBody>
      </p:sp>
      <p:sp>
        <p:nvSpPr>
          <p:cNvPr id="93187"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93188"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32CB3309-25A4-2F4E-8953-0ADEEA74F02C}" type="slidenum">
              <a:rPr lang="zh-CN" altLang="en-US"/>
              <a:pPr>
                <a:spcBef>
                  <a:spcPct val="0"/>
                </a:spcBef>
              </a:pPr>
              <a:t>82</a:t>
            </a:fld>
            <a:endParaRPr lang="en-US" altLang="zh-CN"/>
          </a:p>
        </p:txBody>
      </p:sp>
      <p:sp>
        <p:nvSpPr>
          <p:cNvPr id="95235"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95236"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E3C2D492-39C6-BC4E-ADAB-3B7743DC3E84}" type="slidenum">
              <a:rPr lang="zh-CN" altLang="en-US"/>
              <a:pPr>
                <a:spcBef>
                  <a:spcPct val="0"/>
                </a:spcBef>
              </a:pPr>
              <a:t>83</a:t>
            </a:fld>
            <a:endParaRPr lang="en-US" altLang="zh-CN"/>
          </a:p>
        </p:txBody>
      </p:sp>
      <p:sp>
        <p:nvSpPr>
          <p:cNvPr id="97283" name="Rectangle 2"/>
          <p:cNvSpPr>
            <a:spLocks noGrp="1" noChangeArrowheads="1"/>
          </p:cNvSpPr>
          <p:nvPr>
            <p:ph type="body" idx="1"/>
          </p:nvPr>
        </p:nvSpPr>
        <p:spPr>
          <a:xfrm>
            <a:off x="515938" y="4156075"/>
            <a:ext cx="5910262" cy="4302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66" tIns="45471" rIns="92566" bIns="45471"/>
          <a:lstStyle/>
          <a:p>
            <a:endParaRPr lang="en-US" altLang="zh-CN"/>
          </a:p>
        </p:txBody>
      </p:sp>
      <p:sp>
        <p:nvSpPr>
          <p:cNvPr id="97284" name="Rectangle 3"/>
          <p:cNvSpPr>
            <a:spLocks noGrp="1" noRot="1" noChangeAspect="1" noChangeArrowheads="1" noTextEdit="1"/>
          </p:cNvSpPr>
          <p:nvPr>
            <p:ph type="sldImg"/>
          </p:nvPr>
        </p:nvSpPr>
        <p:spPr>
          <a:xfrm>
            <a:off x="1144588" y="576263"/>
            <a:ext cx="4586287" cy="3440112"/>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p:spPr>
      </p:sp>
      <p:sp>
        <p:nvSpPr>
          <p:cNvPr id="46082"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latin typeface="Times New Roman" charset="0"/>
              <a:ea typeface="宋体" charset="-122"/>
            </a:endParaRPr>
          </a:p>
        </p:txBody>
      </p:sp>
      <p:sp>
        <p:nvSpPr>
          <p:cNvPr id="46083"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B5B511AF-4704-1F46-886F-38A537E2CCA1}" type="slidenum">
              <a:rPr lang="en-US" altLang="zh-CN" sz="1200" b="0"/>
              <a:pPr/>
              <a:t>9</a:t>
            </a:fld>
            <a:endParaRPr lang="en-US" altLang="zh-CN" sz="1200" b="0"/>
          </a:p>
        </p:txBody>
      </p:sp>
    </p:spTree>
    <p:extLst>
      <p:ext uri="{BB962C8B-B14F-4D97-AF65-F5344CB8AC3E}">
        <p14:creationId xmlns:p14="http://schemas.microsoft.com/office/powerpoint/2010/main" val="104997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EEF7ADD7-2AD3-7241-BDB6-3C9E8FEE7038}" type="slidenum">
              <a:rPr lang="zh-CN" altLang="en-US" sz="1200" b="0"/>
              <a:pPr/>
              <a:t>10</a:t>
            </a:fld>
            <a:endParaRPr lang="en-US" altLang="zh-CN" sz="1200" b="0"/>
          </a:p>
        </p:txBody>
      </p:sp>
      <p:sp>
        <p:nvSpPr>
          <p:cNvPr id="23554" name="Rectangle 2"/>
          <p:cNvSpPr>
            <a:spLocks noGrp="1" noRot="1" noChangeAspect="1" noChangeArrowheads="1" noTextEdit="1"/>
          </p:cNvSpPr>
          <p:nvPr>
            <p:ph type="sldImg"/>
          </p:nvPr>
        </p:nvSpPr>
        <p:spPr>
          <a:xfrm>
            <a:off x="992188" y="744538"/>
            <a:ext cx="4887912" cy="3667125"/>
          </a:xfrm>
          <a:ln/>
        </p:spPr>
      </p:sp>
      <p:sp>
        <p:nvSpPr>
          <p:cNvPr id="74756" name="Rectangle 3"/>
          <p:cNvSpPr>
            <a:spLocks noGrp="1" noChangeArrowheads="1"/>
          </p:cNvSpPr>
          <p:nvPr>
            <p:ph type="body" idx="1"/>
          </p:nvPr>
        </p:nvSpPr>
        <p:spPr>
          <a:xfrm>
            <a:off x="685800" y="4687888"/>
            <a:ext cx="5486400" cy="44450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defRPr/>
            </a:pPr>
            <a:endParaRPr lang="zh-CN" altLang="en-US" dirty="0"/>
          </a:p>
        </p:txBody>
      </p:sp>
    </p:spTree>
    <p:extLst>
      <p:ext uri="{BB962C8B-B14F-4D97-AF65-F5344CB8AC3E}">
        <p14:creationId xmlns:p14="http://schemas.microsoft.com/office/powerpoint/2010/main" val="720257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a:defRPr/>
            </a:pPr>
            <a:endParaRPr lang="en-US" altLang="zh-CN" dirty="0"/>
          </a:p>
        </p:txBody>
      </p:sp>
      <p:sp>
        <p:nvSpPr>
          <p:cNvPr id="25603"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DE056EF0-D34F-CF41-AD3F-1F778D2AD9BA}" type="slidenum">
              <a:rPr lang="en-US" altLang="zh-CN" sz="1200" b="0"/>
              <a:pPr/>
              <a:t>11</a:t>
            </a:fld>
            <a:endParaRPr lang="en-US" altLang="zh-CN" sz="1200" b="0"/>
          </a:p>
        </p:txBody>
      </p:sp>
    </p:spTree>
    <p:extLst>
      <p:ext uri="{BB962C8B-B14F-4D97-AF65-F5344CB8AC3E}">
        <p14:creationId xmlns:p14="http://schemas.microsoft.com/office/powerpoint/2010/main" val="220717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kumimoji="1" sz="2400" b="1">
                <a:solidFill>
                  <a:schemeClr val="tx1"/>
                </a:solidFill>
                <a:latin typeface="Times New Roman" charset="0"/>
                <a:ea typeface="宋体" charset="-122"/>
              </a:defRPr>
            </a:lvl1pPr>
            <a:lvl2pPr marL="742950" indent="-285750" defTabSz="950913">
              <a:defRPr kumimoji="1" sz="2400" b="1">
                <a:solidFill>
                  <a:schemeClr val="tx1"/>
                </a:solidFill>
                <a:latin typeface="Times New Roman" charset="0"/>
                <a:ea typeface="宋体" charset="-122"/>
              </a:defRPr>
            </a:lvl2pPr>
            <a:lvl3pPr marL="1143000" indent="-228600" defTabSz="950913">
              <a:defRPr kumimoji="1" sz="2400" b="1">
                <a:solidFill>
                  <a:schemeClr val="tx1"/>
                </a:solidFill>
                <a:latin typeface="Times New Roman" charset="0"/>
                <a:ea typeface="宋体" charset="-122"/>
              </a:defRPr>
            </a:lvl3pPr>
            <a:lvl4pPr marL="1600200" indent="-228600" defTabSz="950913">
              <a:defRPr kumimoji="1" sz="2400" b="1">
                <a:solidFill>
                  <a:schemeClr val="tx1"/>
                </a:solidFill>
                <a:latin typeface="Times New Roman" charset="0"/>
                <a:ea typeface="宋体" charset="-122"/>
              </a:defRPr>
            </a:lvl4pPr>
            <a:lvl5pPr marL="2057400" indent="-228600" defTabSz="950913">
              <a:defRPr kumimoji="1" sz="2400" b="1">
                <a:solidFill>
                  <a:schemeClr val="tx1"/>
                </a:solidFill>
                <a:latin typeface="Times New Roman" charset="0"/>
                <a:ea typeface="宋体" charset="-122"/>
              </a:defRPr>
            </a:lvl5pPr>
            <a:lvl6pPr marL="2514600" indent="-228600" defTabSz="950913" fontAlgn="base">
              <a:spcBef>
                <a:spcPct val="0"/>
              </a:spcBef>
              <a:spcAft>
                <a:spcPct val="0"/>
              </a:spcAft>
              <a:defRPr kumimoji="1" sz="2400" b="1">
                <a:solidFill>
                  <a:schemeClr val="tx1"/>
                </a:solidFill>
                <a:latin typeface="Times New Roman" charset="0"/>
                <a:ea typeface="宋体" charset="-122"/>
              </a:defRPr>
            </a:lvl6pPr>
            <a:lvl7pPr marL="2971800" indent="-228600" defTabSz="950913" fontAlgn="base">
              <a:spcBef>
                <a:spcPct val="0"/>
              </a:spcBef>
              <a:spcAft>
                <a:spcPct val="0"/>
              </a:spcAft>
              <a:defRPr kumimoji="1" sz="2400" b="1">
                <a:solidFill>
                  <a:schemeClr val="tx1"/>
                </a:solidFill>
                <a:latin typeface="Times New Roman" charset="0"/>
                <a:ea typeface="宋体" charset="-122"/>
              </a:defRPr>
            </a:lvl7pPr>
            <a:lvl8pPr marL="3429000" indent="-228600" defTabSz="950913" fontAlgn="base">
              <a:spcBef>
                <a:spcPct val="0"/>
              </a:spcBef>
              <a:spcAft>
                <a:spcPct val="0"/>
              </a:spcAft>
              <a:defRPr kumimoji="1" sz="2400" b="1">
                <a:solidFill>
                  <a:schemeClr val="tx1"/>
                </a:solidFill>
                <a:latin typeface="Times New Roman" charset="0"/>
                <a:ea typeface="宋体" charset="-122"/>
              </a:defRPr>
            </a:lvl8pPr>
            <a:lvl9pPr marL="3886200" indent="-228600" defTabSz="950913" fontAlgn="base">
              <a:spcBef>
                <a:spcPct val="0"/>
              </a:spcBef>
              <a:spcAft>
                <a:spcPct val="0"/>
              </a:spcAft>
              <a:defRPr kumimoji="1" sz="2400" b="1">
                <a:solidFill>
                  <a:schemeClr val="tx1"/>
                </a:solidFill>
                <a:latin typeface="Times New Roman" charset="0"/>
                <a:ea typeface="宋体" charset="-122"/>
              </a:defRPr>
            </a:lvl9pPr>
          </a:lstStyle>
          <a:p>
            <a:fld id="{C62F0AAD-D2E2-0B41-8F9A-11C2151794E4}" type="slidenum">
              <a:rPr lang="zh-CN" altLang="en-US" sz="1200" b="0"/>
              <a:pPr/>
              <a:t>12</a:t>
            </a:fld>
            <a:endParaRPr lang="en-US" altLang="zh-CN" sz="1200" b="0"/>
          </a:p>
        </p:txBody>
      </p:sp>
      <p:sp>
        <p:nvSpPr>
          <p:cNvPr id="27650" name="Rectangle 2"/>
          <p:cNvSpPr>
            <a:spLocks noGrp="1" noRot="1" noChangeAspect="1" noChangeArrowheads="1" noTextEdit="1"/>
          </p:cNvSpPr>
          <p:nvPr>
            <p:ph type="sldImg"/>
          </p:nvPr>
        </p:nvSpPr>
        <p:spPr>
          <a:xfrm>
            <a:off x="992188" y="744538"/>
            <a:ext cx="4887912" cy="3667125"/>
          </a:xfrm>
          <a:ln/>
        </p:spPr>
      </p:sp>
      <p:sp>
        <p:nvSpPr>
          <p:cNvPr id="27651" name="Rectangle 3"/>
          <p:cNvSpPr>
            <a:spLocks noGrp="1" noChangeArrowheads="1"/>
          </p:cNvSpPr>
          <p:nvPr>
            <p:ph type="body" idx="1"/>
          </p:nvPr>
        </p:nvSpPr>
        <p:spPr>
          <a:xfrm>
            <a:off x="685800" y="4687888"/>
            <a:ext cx="5486400" cy="444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55490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701675"/>
            <a:ext cx="7021513" cy="676276"/>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539750" y="1125538"/>
            <a:ext cx="8001000" cy="5040312"/>
          </a:xfrm>
          <a:prstGeom prst="rect">
            <a:avLst/>
          </a:prstGeom>
        </p:spPr>
        <p:txBody>
          <a:bodyPr/>
          <a:lstStyle>
            <a:lvl1pPr marL="179388" indent="-179388">
              <a:buFont typeface="Wingdings" charset="2"/>
              <a:buChar char="Ø"/>
              <a:defRPr/>
            </a:lvl1pPr>
            <a:lvl2pPr marL="449263" indent="-90488">
              <a:buFont typeface="Wingdings" charset="2"/>
              <a:buChar char="l"/>
              <a:defRPr/>
            </a:lvl2pPr>
            <a:lvl3pPr marL="809625" indent="-179388">
              <a:buFont typeface="Wingdings" charset="2"/>
              <a:buChar char="Ø"/>
              <a:defRPr/>
            </a:lvl3pPr>
            <a:lvl4pPr marL="2208213" indent="-228600">
              <a:buFont typeface="Wingdings" charset="2"/>
              <a:buChar char="Ø"/>
              <a:defRPr/>
            </a:lvl4pPr>
            <a:lvl5pPr marL="2616200" indent="-228600">
              <a:buFont typeface="Wingdings" charset="2"/>
              <a:buChar char="Ø"/>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534085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0500" y="188913"/>
            <a:ext cx="2000250" cy="597693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9750" y="188913"/>
            <a:ext cx="5848350" cy="59769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393995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397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6450" y="1125538"/>
            <a:ext cx="3924300" cy="5040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88824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539750" y="1125538"/>
            <a:ext cx="8001000" cy="5040312"/>
          </a:xfrm>
          <a:prstGeom prst="rect">
            <a:avLst/>
          </a:prstGeom>
        </p:spPr>
        <p:txBody>
          <a:bodyPr lIns="91440" rIns="91440"/>
          <a:lstStyle/>
          <a:p>
            <a:pPr lvl="0"/>
            <a:endParaRPr lang="zh-CN" altLang="en-US" noProof="0"/>
          </a:p>
        </p:txBody>
      </p:sp>
    </p:spTree>
    <p:extLst>
      <p:ext uri="{BB962C8B-B14F-4D97-AF65-F5344CB8AC3E}">
        <p14:creationId xmlns:p14="http://schemas.microsoft.com/office/powerpoint/2010/main" val="17856197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188913"/>
            <a:ext cx="7021513" cy="6762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39750" y="1125538"/>
            <a:ext cx="8001000" cy="244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39750" y="3721100"/>
            <a:ext cx="8001000" cy="24447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738483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57572954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0" y="-701675"/>
            <a:ext cx="7021513" cy="676276"/>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39750" y="1125538"/>
            <a:ext cx="3924300" cy="50403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6450" y="1125538"/>
            <a:ext cx="3924300" cy="50403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80775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135019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701675"/>
            <a:ext cx="7021513" cy="676276"/>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908632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7425902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5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lIns="91440" rIns="9144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363470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701675"/>
            <a:ext cx="7021513" cy="676276"/>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539750" y="1125538"/>
            <a:ext cx="8001000" cy="5040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52064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34"/>
          <p:cNvSpPr>
            <a:spLocks noChangeArrowheads="1"/>
          </p:cNvSpPr>
          <p:nvPr userDrawn="1"/>
        </p:nvSpPr>
        <p:spPr bwMode="auto">
          <a:xfrm>
            <a:off x="8723313" y="6453188"/>
            <a:ext cx="457200" cy="274637"/>
          </a:xfrm>
          <a:prstGeom prst="rect">
            <a:avLst/>
          </a:prstGeom>
          <a:noFill/>
          <a:ln w="9525">
            <a:noFill/>
            <a:miter lim="800000"/>
            <a:headEnd/>
            <a:tailEnd/>
          </a:ln>
        </p:spPr>
        <p:txBody>
          <a:bodyPr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3E7A0BB-0A4D-2744-BBA3-31A58A4D4BE3}" type="slidenum">
              <a:rPr kumimoji="1" lang="en-US" altLang="zh-CN" sz="1200" b="1" smtClean="0">
                <a:solidFill>
                  <a:schemeClr val="bg1"/>
                </a:solidFill>
                <a:latin typeface="Times New Roman" panose="02020603050405020304" pitchFamily="18" charset="0"/>
              </a:rPr>
              <a:pPr>
                <a:defRPr/>
              </a:pPr>
              <a:t>‹#›</a:t>
            </a:fld>
            <a:endParaRPr kumimoji="1" lang="en-US" altLang="zh-CN" sz="1200" b="1" dirty="0">
              <a:solidFill>
                <a:schemeClr val="bg1"/>
              </a:solidFill>
              <a:latin typeface="Times New Roman" panose="02020603050405020304" pitchFamily="18" charset="0"/>
            </a:endParaRPr>
          </a:p>
        </p:txBody>
      </p:sp>
      <p:sp>
        <p:nvSpPr>
          <p:cNvPr id="13" name="Rectangle 35"/>
          <p:cNvSpPr>
            <a:spLocks noGrp="1" noChangeArrowheads="1"/>
          </p:cNvSpPr>
          <p:nvPr>
            <p:ph type="body" idx="1"/>
          </p:nvPr>
        </p:nvSpPr>
        <p:spPr bwMode="auto">
          <a:xfrm>
            <a:off x="538163" y="836613"/>
            <a:ext cx="80010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2"/>
            <a:endParaRPr lang="zh-CN" altLang="en-US"/>
          </a:p>
        </p:txBody>
      </p:sp>
      <p:sp>
        <p:nvSpPr>
          <p:cNvPr id="14" name="Rectangle 28"/>
          <p:cNvSpPr>
            <a:spLocks noGrp="1" noChangeArrowheads="1"/>
          </p:cNvSpPr>
          <p:nvPr>
            <p:ph type="title"/>
          </p:nvPr>
        </p:nvSpPr>
        <p:spPr bwMode="auto">
          <a:xfrm>
            <a:off x="1028700" y="11113"/>
            <a:ext cx="70215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cxnSp>
        <p:nvCxnSpPr>
          <p:cNvPr id="15" name="直接连接符 9"/>
          <p:cNvCxnSpPr/>
          <p:nvPr userDrawn="1"/>
        </p:nvCxnSpPr>
        <p:spPr>
          <a:xfrm>
            <a:off x="0" y="639763"/>
            <a:ext cx="9144000" cy="0"/>
          </a:xfrm>
          <a:prstGeom prst="line">
            <a:avLst/>
          </a:prstGeom>
          <a:ln w="38100">
            <a:solidFill>
              <a:srgbClr val="3F7141"/>
            </a:solidFill>
          </a:ln>
        </p:spPr>
        <p:style>
          <a:lnRef idx="1">
            <a:schemeClr val="accent1"/>
          </a:lnRef>
          <a:fillRef idx="0">
            <a:schemeClr val="accent1"/>
          </a:fillRef>
          <a:effectRef idx="0">
            <a:schemeClr val="accent1"/>
          </a:effectRef>
          <a:fontRef idx="minor">
            <a:schemeClr val="tx1"/>
          </a:fontRef>
        </p:style>
      </p:cxnSp>
      <p:pic>
        <p:nvPicPr>
          <p:cNvPr id="16" name="Picture 4" descr="E:\学校\20121109221446303940.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99438" y="260350"/>
            <a:ext cx="66516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56" r:id="rId1"/>
    <p:sldLayoutId id="2147484557" r:id="rId2"/>
    <p:sldLayoutId id="2147484558" r:id="rId3"/>
    <p:sldLayoutId id="2147484559" r:id="rId4"/>
    <p:sldLayoutId id="2147484560" r:id="rId5"/>
    <p:sldLayoutId id="2147484561" r:id="rId6"/>
    <p:sldLayoutId id="2147484562" r:id="rId7"/>
    <p:sldLayoutId id="2147484563" r:id="rId8"/>
    <p:sldLayoutId id="2147484564" r:id="rId9"/>
    <p:sldLayoutId id="2147484565" r:id="rId10"/>
    <p:sldLayoutId id="2147484566" r:id="rId11"/>
    <p:sldLayoutId id="2147484567" r:id="rId12"/>
    <p:sldLayoutId id="2147484568" r:id="rId13"/>
  </p:sldLayoutIdLst>
  <p:transition/>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ea typeface="隶书" pitchFamily="49" charset="-122"/>
        </a:defRPr>
      </a:lvl2pPr>
      <a:lvl3pPr algn="l" rtl="0" eaLnBrk="0" fontAlgn="base" hangingPunct="0">
        <a:spcBef>
          <a:spcPct val="0"/>
        </a:spcBef>
        <a:spcAft>
          <a:spcPct val="0"/>
        </a:spcAft>
        <a:defRPr sz="3200" b="1">
          <a:solidFill>
            <a:schemeClr val="tx2"/>
          </a:solidFill>
          <a:latin typeface="Arial" charset="0"/>
          <a:ea typeface="隶书" pitchFamily="49" charset="-122"/>
        </a:defRPr>
      </a:lvl3pPr>
      <a:lvl4pPr algn="l" rtl="0" eaLnBrk="0" fontAlgn="base" hangingPunct="0">
        <a:spcBef>
          <a:spcPct val="0"/>
        </a:spcBef>
        <a:spcAft>
          <a:spcPct val="0"/>
        </a:spcAft>
        <a:defRPr sz="3200" b="1">
          <a:solidFill>
            <a:schemeClr val="tx2"/>
          </a:solidFill>
          <a:latin typeface="Arial" charset="0"/>
          <a:ea typeface="隶书" pitchFamily="49" charset="-122"/>
        </a:defRPr>
      </a:lvl4pPr>
      <a:lvl5pPr algn="l" rtl="0" eaLnBrk="0" fontAlgn="base" hangingPunct="0">
        <a:spcBef>
          <a:spcPct val="0"/>
        </a:spcBef>
        <a:spcAft>
          <a:spcPct val="0"/>
        </a:spcAft>
        <a:defRPr sz="3200" b="1">
          <a:solidFill>
            <a:schemeClr val="tx2"/>
          </a:solidFill>
          <a:latin typeface="Arial" charset="0"/>
          <a:ea typeface="隶书" pitchFamily="49" charset="-122"/>
        </a:defRPr>
      </a:lvl5pPr>
      <a:lvl6pPr marL="457200" algn="l" rtl="0" fontAlgn="base">
        <a:spcBef>
          <a:spcPct val="0"/>
        </a:spcBef>
        <a:spcAft>
          <a:spcPct val="0"/>
        </a:spcAft>
        <a:defRPr sz="4000" b="1">
          <a:solidFill>
            <a:schemeClr val="tx2"/>
          </a:solidFill>
          <a:latin typeface="Arial" charset="0"/>
          <a:ea typeface="隶书" pitchFamily="49" charset="-122"/>
        </a:defRPr>
      </a:lvl6pPr>
      <a:lvl7pPr marL="914400" algn="l" rtl="0" fontAlgn="base">
        <a:spcBef>
          <a:spcPct val="0"/>
        </a:spcBef>
        <a:spcAft>
          <a:spcPct val="0"/>
        </a:spcAft>
        <a:defRPr sz="4000" b="1">
          <a:solidFill>
            <a:schemeClr val="tx2"/>
          </a:solidFill>
          <a:latin typeface="Arial" charset="0"/>
          <a:ea typeface="隶书" pitchFamily="49" charset="-122"/>
        </a:defRPr>
      </a:lvl7pPr>
      <a:lvl8pPr marL="1371600" algn="l" rtl="0" fontAlgn="base">
        <a:spcBef>
          <a:spcPct val="0"/>
        </a:spcBef>
        <a:spcAft>
          <a:spcPct val="0"/>
        </a:spcAft>
        <a:defRPr sz="4000" b="1">
          <a:solidFill>
            <a:schemeClr val="tx2"/>
          </a:solidFill>
          <a:latin typeface="Arial" charset="0"/>
          <a:ea typeface="隶书" pitchFamily="49" charset="-122"/>
        </a:defRPr>
      </a:lvl8pPr>
      <a:lvl9pPr marL="1828800" algn="l" rtl="0" fontAlgn="base">
        <a:spcBef>
          <a:spcPct val="0"/>
        </a:spcBef>
        <a:spcAft>
          <a:spcPct val="0"/>
        </a:spcAft>
        <a:defRPr sz="4000" b="1">
          <a:solidFill>
            <a:schemeClr val="tx2"/>
          </a:solidFill>
          <a:latin typeface="Arial" charset="0"/>
          <a:ea typeface="隶书" pitchFamily="49" charset="-122"/>
        </a:defRPr>
      </a:lvl9pPr>
    </p:titleStyle>
    <p:bodyStyle>
      <a:lvl1pPr marL="179388" indent="-179388" algn="l" rtl="0" eaLnBrk="0" fontAlgn="base" hangingPunct="0">
        <a:lnSpc>
          <a:spcPct val="110000"/>
        </a:lnSpc>
        <a:spcBef>
          <a:spcPct val="20000"/>
        </a:spcBef>
        <a:spcAft>
          <a:spcPct val="0"/>
        </a:spcAft>
        <a:buFont typeface="Wingdings" charset="2"/>
        <a:buChar char="p"/>
        <a:defRPr sz="3200" b="1">
          <a:solidFill>
            <a:schemeClr val="tx1"/>
          </a:solidFill>
          <a:latin typeface="+mn-lt"/>
          <a:ea typeface="+mn-ea"/>
          <a:cs typeface="+mn-cs"/>
        </a:defRPr>
      </a:lvl1pPr>
      <a:lvl2pPr marL="449263" indent="-90488" algn="l" rtl="0" eaLnBrk="0" fontAlgn="base" hangingPunct="0">
        <a:lnSpc>
          <a:spcPct val="110000"/>
        </a:lnSpc>
        <a:spcBef>
          <a:spcPct val="20000"/>
        </a:spcBef>
        <a:spcAft>
          <a:spcPct val="0"/>
        </a:spcAft>
        <a:buFont typeface="Wingdings" charset="2"/>
        <a:buChar char="n"/>
        <a:defRPr sz="2800" b="1">
          <a:solidFill>
            <a:schemeClr val="tx1"/>
          </a:solidFill>
          <a:latin typeface="+mn-lt"/>
          <a:ea typeface="+mn-ea"/>
        </a:defRPr>
      </a:lvl2pPr>
      <a:lvl3pPr marL="809625" indent="-179388" algn="l" rtl="0" eaLnBrk="0" fontAlgn="base" hangingPunct="0">
        <a:lnSpc>
          <a:spcPct val="110000"/>
        </a:lnSpc>
        <a:spcBef>
          <a:spcPct val="20000"/>
        </a:spcBef>
        <a:spcAft>
          <a:spcPct val="0"/>
        </a:spcAft>
        <a:buSzPct val="80000"/>
        <a:buFont typeface="Wingdings" charset="2"/>
        <a:buChar char="l"/>
        <a:defRPr sz="2400" b="1">
          <a:solidFill>
            <a:schemeClr val="tx1"/>
          </a:solidFill>
          <a:latin typeface="+mn-lt"/>
          <a:ea typeface="+mn-ea"/>
        </a:defRPr>
      </a:lvl3pPr>
      <a:lvl4pPr marL="2208213" indent="-228600" algn="l" rtl="0" eaLnBrk="0" fontAlgn="base" hangingPunct="0">
        <a:spcBef>
          <a:spcPct val="20000"/>
        </a:spcBef>
        <a:spcAft>
          <a:spcPct val="0"/>
        </a:spcAft>
        <a:buSzPct val="60000"/>
        <a:buFont typeface="Wingdings" charset="2"/>
        <a:buChar char="–"/>
        <a:defRPr sz="2000" b="1">
          <a:solidFill>
            <a:schemeClr val="tx1"/>
          </a:solidFill>
          <a:latin typeface="+mj-lt"/>
          <a:ea typeface="华文中宋" pitchFamily="2" charset="-122"/>
        </a:defRPr>
      </a:lvl4pPr>
      <a:lvl5pPr marL="2616200" indent="-228600" algn="l" rtl="0" eaLnBrk="0" fontAlgn="base" hangingPunct="0">
        <a:spcBef>
          <a:spcPct val="20000"/>
        </a:spcBef>
        <a:spcAft>
          <a:spcPct val="0"/>
        </a:spcAft>
        <a:buChar char="»"/>
        <a:defRPr sz="2000">
          <a:solidFill>
            <a:schemeClr val="tx1"/>
          </a:solidFill>
          <a:latin typeface="+mj-lt"/>
          <a:ea typeface="宋体" pitchFamily="2" charset="-122"/>
        </a:defRPr>
      </a:lvl5pPr>
      <a:lvl6pPr marL="3073400" indent="-228600" algn="l" rtl="0" fontAlgn="base">
        <a:spcBef>
          <a:spcPct val="20000"/>
        </a:spcBef>
        <a:spcAft>
          <a:spcPct val="0"/>
        </a:spcAft>
        <a:buChar char="»"/>
        <a:defRPr sz="2000">
          <a:solidFill>
            <a:schemeClr val="tx1"/>
          </a:solidFill>
          <a:latin typeface="+mj-lt"/>
          <a:ea typeface="宋体" pitchFamily="2" charset="-122"/>
        </a:defRPr>
      </a:lvl6pPr>
      <a:lvl7pPr marL="3530600" indent="-228600" algn="l" rtl="0" fontAlgn="base">
        <a:spcBef>
          <a:spcPct val="20000"/>
        </a:spcBef>
        <a:spcAft>
          <a:spcPct val="0"/>
        </a:spcAft>
        <a:buChar char="»"/>
        <a:defRPr sz="2000">
          <a:solidFill>
            <a:schemeClr val="tx1"/>
          </a:solidFill>
          <a:latin typeface="+mj-lt"/>
          <a:ea typeface="宋体" pitchFamily="2" charset="-122"/>
        </a:defRPr>
      </a:lvl7pPr>
      <a:lvl8pPr marL="3987800" indent="-228600" algn="l" rtl="0" fontAlgn="base">
        <a:spcBef>
          <a:spcPct val="20000"/>
        </a:spcBef>
        <a:spcAft>
          <a:spcPct val="0"/>
        </a:spcAft>
        <a:buChar char="»"/>
        <a:defRPr sz="2000">
          <a:solidFill>
            <a:schemeClr val="tx1"/>
          </a:solidFill>
          <a:latin typeface="+mj-lt"/>
          <a:ea typeface="宋体" pitchFamily="2" charset="-122"/>
        </a:defRPr>
      </a:lvl8pPr>
      <a:lvl9pPr marL="4445000" indent="-228600" algn="l" rtl="0" fontAlgn="base">
        <a:spcBef>
          <a:spcPct val="20000"/>
        </a:spcBef>
        <a:spcAft>
          <a:spcPct val="0"/>
        </a:spcAft>
        <a:buChar char="»"/>
        <a:defRPr sz="2000">
          <a:solidFill>
            <a:schemeClr val="tx1"/>
          </a:solidFill>
          <a:latin typeface="+mj-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51.xml"/><Relationship Id="rId1" Type="http://schemas.openxmlformats.org/officeDocument/2006/relationships/slideLayout" Target="../slideLayouts/slideLayout1.xml"/><Relationship Id="rId4" Type="http://schemas.openxmlformats.org/officeDocument/2006/relationships/slide" Target="slide6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54.xml"/><Relationship Id="rId1" Type="http://schemas.openxmlformats.org/officeDocument/2006/relationships/slideLayout" Target="../slideLayouts/slideLayout1.xml"/><Relationship Id="rId4" Type="http://schemas.openxmlformats.org/officeDocument/2006/relationships/slide" Target="slide5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54.xml"/><Relationship Id="rId1" Type="http://schemas.openxmlformats.org/officeDocument/2006/relationships/slideLayout" Target="../slideLayouts/slideLayout1.xml"/><Relationship Id="rId5" Type="http://schemas.openxmlformats.org/officeDocument/2006/relationships/slide" Target="slide61.xml"/><Relationship Id="rId4" Type="http://schemas.openxmlformats.org/officeDocument/2006/relationships/slide" Target="slide5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54.xml"/><Relationship Id="rId1" Type="http://schemas.openxmlformats.org/officeDocument/2006/relationships/slideLayout" Target="../slideLayouts/slideLayout1.xml"/><Relationship Id="rId5" Type="http://schemas.openxmlformats.org/officeDocument/2006/relationships/slide" Target="slide56.xml"/><Relationship Id="rId4" Type="http://schemas.openxmlformats.org/officeDocument/2006/relationships/slide" Target="slide5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0.wmf"/></Relationships>
</file>

<file path=ppt/slides/_rels/slide64.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slide" Target="slide56.xml"/><Relationship Id="rId5" Type="http://schemas.openxmlformats.org/officeDocument/2006/relationships/slide" Target="slide58.xml"/><Relationship Id="rId4" Type="http://schemas.openxmlformats.org/officeDocument/2006/relationships/slide" Target="slide55.xml"/></Relationships>
</file>

<file path=ppt/slides/_rels/slide65.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slide" Target="slide7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矩形 7"/>
          <p:cNvSpPr/>
          <p:nvPr/>
        </p:nvSpPr>
        <p:spPr>
          <a:xfrm>
            <a:off x="0" y="2132013"/>
            <a:ext cx="9144000" cy="2081212"/>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b="1" dirty="0"/>
          </a:p>
        </p:txBody>
      </p:sp>
      <p:sp>
        <p:nvSpPr>
          <p:cNvPr id="5122" name="文本框 10"/>
          <p:cNvSpPr txBox="1">
            <a:spLocks noChangeArrowheads="1"/>
          </p:cNvSpPr>
          <p:nvPr/>
        </p:nvSpPr>
        <p:spPr bwMode="auto">
          <a:xfrm>
            <a:off x="1143000" y="2339975"/>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3600" b="1">
                <a:solidFill>
                  <a:schemeClr val="bg1"/>
                </a:solidFill>
                <a:latin typeface="微软雅黑" charset="-122"/>
                <a:ea typeface="微软雅黑" charset="-122"/>
              </a:rPr>
              <a:t>计算机组成原理</a:t>
            </a:r>
            <a:endParaRPr lang="en-US" altLang="zh-CN" sz="900" b="1">
              <a:solidFill>
                <a:schemeClr val="bg1"/>
              </a:solidFill>
              <a:latin typeface="微软雅黑" charset="-122"/>
              <a:ea typeface="微软雅黑" charset="-122"/>
            </a:endParaRPr>
          </a:p>
        </p:txBody>
      </p:sp>
      <p:sp>
        <p:nvSpPr>
          <p:cNvPr id="14" name="文本框 13"/>
          <p:cNvSpPr txBox="1"/>
          <p:nvPr/>
        </p:nvSpPr>
        <p:spPr>
          <a:xfrm>
            <a:off x="1979613" y="4346575"/>
            <a:ext cx="5454650" cy="1016000"/>
          </a:xfrm>
          <a:prstGeom prst="rect">
            <a:avLst/>
          </a:prstGeom>
          <a:noFill/>
        </p:spPr>
        <p:txBody>
          <a:bodyPr>
            <a:spAutoFit/>
          </a:bodyPr>
          <a:lstStyle/>
          <a:p>
            <a:pPr algn="ctr">
              <a:lnSpc>
                <a:spcPct val="125000"/>
              </a:lnSpc>
              <a:defRPr/>
            </a:pPr>
            <a:r>
              <a:rPr lang="zh-CN" altLang="en-US" sz="2800" b="1" spc="225" dirty="0">
                <a:latin typeface="微软雅黑" panose="020B0503020204020204" pitchFamily="34" charset="-122"/>
                <a:ea typeface="微软雅黑" panose="020B0503020204020204" pitchFamily="34" charset="-122"/>
              </a:rPr>
              <a:t>陈志广</a:t>
            </a:r>
            <a:endParaRPr lang="en-US" altLang="zh-CN" sz="2800" b="1" spc="225" dirty="0">
              <a:latin typeface="微软雅黑" panose="020B0503020204020204" pitchFamily="34" charset="-122"/>
              <a:ea typeface="微软雅黑" panose="020B0503020204020204" pitchFamily="34" charset="-122"/>
            </a:endParaRPr>
          </a:p>
          <a:p>
            <a:pPr algn="ctr">
              <a:lnSpc>
                <a:spcPct val="125000"/>
              </a:lnSpc>
              <a:defRPr/>
            </a:pPr>
            <a:r>
              <a:rPr lang="en-US" altLang="zh-CN" sz="2000" b="1" dirty="0">
                <a:latin typeface="STZhongsong" charset="-122"/>
                <a:ea typeface="STZhongsong" charset="-122"/>
                <a:cs typeface="STZhongsong" charset="-122"/>
              </a:rPr>
              <a:t>chenzhg29@mail.sysu.edu.cn</a:t>
            </a:r>
            <a:r>
              <a:rPr lang="zh-CN" altLang="en-US" sz="1600" b="1" spc="225" dirty="0">
                <a:latin typeface="微软雅黑" panose="020B0503020204020204" pitchFamily="34" charset="-122"/>
                <a:ea typeface="微软雅黑" panose="020B0503020204020204" pitchFamily="34" charset="-122"/>
              </a:rPr>
              <a:t> </a:t>
            </a:r>
            <a:endParaRPr lang="zh-HK" altLang="en-US" sz="1600" b="1" spc="225" dirty="0">
              <a:latin typeface="微软雅黑" panose="020B0503020204020204" pitchFamily="34" charset="-122"/>
              <a:ea typeface="微软雅黑" panose="020B0503020204020204" pitchFamily="34" charset="-122"/>
            </a:endParaRPr>
          </a:p>
        </p:txBody>
      </p:sp>
      <p:sp>
        <p:nvSpPr>
          <p:cNvPr id="5124" name="文本框 14"/>
          <p:cNvSpPr txBox="1">
            <a:spLocks noChangeArrowheads="1"/>
          </p:cNvSpPr>
          <p:nvPr/>
        </p:nvSpPr>
        <p:spPr bwMode="auto">
          <a:xfrm>
            <a:off x="2844800" y="5446713"/>
            <a:ext cx="3929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000" b="1" dirty="0">
                <a:latin typeface="微软雅黑" charset="-122"/>
                <a:ea typeface="微软雅黑" charset="-122"/>
              </a:rPr>
              <a:t>计算机学院</a:t>
            </a:r>
            <a:endParaRPr lang="en-US" altLang="zh-CN" sz="2000" b="1" dirty="0">
              <a:latin typeface="微软雅黑" charset="-122"/>
              <a:ea typeface="微软雅黑" charset="-122"/>
            </a:endParaRPr>
          </a:p>
          <a:p>
            <a:pPr algn="ctr"/>
            <a:endParaRPr lang="en-US" altLang="zh-CN" sz="2000" b="1" dirty="0">
              <a:latin typeface="微软雅黑" charset="-122"/>
              <a:ea typeface="微软雅黑" charset="-122"/>
            </a:endParaRPr>
          </a:p>
        </p:txBody>
      </p:sp>
      <p:pic>
        <p:nvPicPr>
          <p:cNvPr id="51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333375"/>
            <a:ext cx="327183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Box 2"/>
          <p:cNvSpPr txBox="1">
            <a:spLocks noChangeArrowheads="1"/>
          </p:cNvSpPr>
          <p:nvPr/>
        </p:nvSpPr>
        <p:spPr bwMode="auto">
          <a:xfrm>
            <a:off x="1143000" y="3011488"/>
            <a:ext cx="6858000"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120000"/>
              </a:lnSpc>
            </a:pPr>
            <a:r>
              <a:rPr lang="zh-CN" altLang="en-US" sz="2800" b="1" dirty="0">
                <a:solidFill>
                  <a:schemeClr val="bg1"/>
                </a:solidFill>
                <a:latin typeface="Microsoft YaHei" charset="-122"/>
                <a:ea typeface="Microsoft YaHei" charset="-122"/>
                <a:cs typeface="Microsoft YaHei" charset="-122"/>
              </a:rPr>
              <a:t>第四章  处理器（</a:t>
            </a:r>
            <a:r>
              <a:rPr lang="en-US" altLang="zh-CN" sz="2800" b="1" dirty="0">
                <a:solidFill>
                  <a:schemeClr val="bg1"/>
                </a:solidFill>
                <a:latin typeface="Microsoft YaHei" charset="-122"/>
                <a:ea typeface="Microsoft YaHei" charset="-122"/>
                <a:cs typeface="Microsoft YaHei" charset="-122"/>
              </a:rPr>
              <a:t>4</a:t>
            </a:r>
            <a:r>
              <a:rPr lang="zh-CN" altLang="en-US" sz="2800" b="1" dirty="0">
                <a:solidFill>
                  <a:schemeClr val="bg1"/>
                </a:solidFill>
                <a:latin typeface="Microsoft YaHei" charset="-122"/>
                <a:ea typeface="Microsoft YaHei" charset="-122"/>
                <a:cs typeface="Microsoft YaHei" charset="-122"/>
              </a:rPr>
              <a:t>）</a:t>
            </a:r>
            <a:endParaRPr lang="en-US" altLang="zh-CN" sz="2800" b="1" dirty="0">
              <a:solidFill>
                <a:schemeClr val="bg1"/>
              </a:solidFill>
              <a:latin typeface="Microsoft YaHei" charset="-122"/>
              <a:ea typeface="Microsoft YaHei" charset="-122"/>
              <a:cs typeface="Microsoft YaHei" charset="-122"/>
            </a:endParaRPr>
          </a:p>
        </p:txBody>
      </p:sp>
      <p:sp>
        <p:nvSpPr>
          <p:cNvPr id="9" name="TextBox 5"/>
          <p:cNvSpPr txBox="1"/>
          <p:nvPr/>
        </p:nvSpPr>
        <p:spPr>
          <a:xfrm>
            <a:off x="405777" y="3645024"/>
            <a:ext cx="8414695" cy="400110"/>
          </a:xfrm>
          <a:prstGeom prst="rect">
            <a:avLst/>
          </a:prstGeom>
          <a:noFill/>
        </p:spPr>
        <p:txBody>
          <a:bodyPr>
            <a:spAutoFit/>
          </a:bodyPr>
          <a:lstStyle/>
          <a:p>
            <a:pPr algn="ctr">
              <a:defRPr/>
            </a:pP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“In</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major</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matter,</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no</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details</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are</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small.”——French</a:t>
            </a:r>
            <a:r>
              <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 </a:t>
            </a:r>
            <a:r>
              <a:rPr lang="en-US" altLang="zh-CN"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rPr>
              <a:t>Proverb</a:t>
            </a:r>
            <a:endParaRPr lang="zh-CN" altLang="en-US" sz="2000" b="1" dirty="0">
              <a:gradFill>
                <a:gsLst>
                  <a:gs pos="63000">
                    <a:schemeClr val="bg1"/>
                  </a:gs>
                  <a:gs pos="85000">
                    <a:schemeClr val="bg1">
                      <a:lumMod val="85000"/>
                    </a:schemeClr>
                  </a:gs>
                  <a:gs pos="96000">
                    <a:schemeClr val="bg1"/>
                  </a:gs>
                </a:gsLst>
                <a:lin ang="5400000" scaled="0"/>
              </a:gradFill>
              <a:latin typeface="HanziPen SC" charset="-122"/>
              <a:ea typeface="HanziPen SC" charset="-122"/>
              <a:cs typeface="HanziPen SC" charset="-122"/>
            </a:endParaRPr>
          </a:p>
        </p:txBody>
      </p:sp>
    </p:spTree>
    <p:extLst>
      <p:ext uri="{BB962C8B-B14F-4D97-AF65-F5344CB8AC3E}">
        <p14:creationId xmlns:p14="http://schemas.microsoft.com/office/powerpoint/2010/main" val="2079386054"/>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79512" y="-38058"/>
            <a:ext cx="6843713"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流水线图</a:t>
            </a:r>
            <a:r>
              <a:rPr lang="en-US" altLang="zh-CN" kern="1200" dirty="0">
                <a:solidFill>
                  <a:srgbClr val="A50021"/>
                </a:solidFill>
                <a:latin typeface="微软雅黑" panose="020B0503020204020204" pitchFamily="34" charset="-122"/>
                <a:ea typeface="微软雅黑" panose="020B0503020204020204" pitchFamily="34" charset="-122"/>
              </a:rPr>
              <a:t>(Pipeline Diagrams)</a:t>
            </a:r>
          </a:p>
        </p:txBody>
      </p:sp>
      <p:sp>
        <p:nvSpPr>
          <p:cNvPr id="22530" name="Rectangle 3"/>
          <p:cNvSpPr>
            <a:spLocks noGrp="1" noChangeArrowheads="1"/>
          </p:cNvSpPr>
          <p:nvPr>
            <p:ph type="body" idx="1"/>
          </p:nvPr>
        </p:nvSpPr>
        <p:spPr>
          <a:xfrm>
            <a:off x="528638" y="1052736"/>
            <a:ext cx="8402637" cy="5054600"/>
          </a:xfrm>
        </p:spPr>
        <p:txBody>
          <a:bodyPr/>
          <a:lstStyle/>
          <a:p>
            <a:pPr>
              <a:spcBef>
                <a:spcPts val="600"/>
              </a:spcBef>
              <a:buFont typeface="Wingdings" charset="2"/>
              <a:buChar char="p"/>
            </a:pPr>
            <a:r>
              <a:rPr lang="zh-CN" altLang="en-US" sz="2800" dirty="0">
                <a:ea typeface="STXinwei" charset="-122"/>
                <a:cs typeface="STXinwei" charset="-122"/>
              </a:rPr>
              <a:t>无流水线</a:t>
            </a:r>
            <a:r>
              <a:rPr lang="en-US" altLang="zh-CN" sz="2800" dirty="0">
                <a:ea typeface="STXinwei" charset="-122"/>
                <a:cs typeface="STXinwei" charset="-122"/>
              </a:rPr>
              <a:t>(</a:t>
            </a:r>
            <a:r>
              <a:rPr lang="en-US" altLang="zh-CN" sz="2800" dirty="0" err="1">
                <a:ea typeface="STXinwei" charset="-122"/>
                <a:cs typeface="STXinwei" charset="-122"/>
              </a:rPr>
              <a:t>Unpipelined</a:t>
            </a:r>
            <a:r>
              <a:rPr lang="en-US" altLang="zh-CN" sz="2800" dirty="0">
                <a:ea typeface="STXinwei" charset="-122"/>
                <a:cs typeface="STXinwei" charset="-122"/>
              </a:rPr>
              <a:t>)</a:t>
            </a:r>
          </a:p>
          <a:p>
            <a:pPr marL="630238" lvl="1" indent="-271463">
              <a:spcBef>
                <a:spcPts val="600"/>
              </a:spcBef>
              <a:buFont typeface="Wingdings" charset="2"/>
              <a:buChar char="n"/>
            </a:pPr>
            <a:r>
              <a:rPr lang="zh-CN" altLang="en-US" sz="2400" dirty="0">
                <a:ea typeface="STXinwei" charset="-122"/>
                <a:cs typeface="STXinwei" charset="-122"/>
              </a:rPr>
              <a:t>上一条指令完成之前不能启动新操作</a:t>
            </a:r>
            <a:endParaRPr lang="en-US" altLang="zh-CN" sz="2400" dirty="0">
              <a:ea typeface="STXinwei" charset="-122"/>
              <a:cs typeface="STXinwei" charset="-122"/>
            </a:endParaRPr>
          </a:p>
          <a:p>
            <a:pPr>
              <a:spcBef>
                <a:spcPts val="600"/>
              </a:spcBef>
            </a:pPr>
            <a:endParaRPr lang="en-US" altLang="zh-CN" sz="2800" dirty="0">
              <a:ea typeface="STXinwei" charset="-122"/>
              <a:cs typeface="STXinwei" charset="-122"/>
            </a:endParaRPr>
          </a:p>
          <a:p>
            <a:pPr>
              <a:spcBef>
                <a:spcPts val="600"/>
              </a:spcBef>
            </a:pPr>
            <a:endParaRPr lang="en-US" altLang="zh-CN" sz="2800" dirty="0">
              <a:ea typeface="STXinwei" charset="-122"/>
              <a:cs typeface="STXinwei" charset="-122"/>
            </a:endParaRPr>
          </a:p>
          <a:p>
            <a:pPr>
              <a:spcBef>
                <a:spcPts val="600"/>
              </a:spcBef>
              <a:buFont typeface="Wingdings" charset="2"/>
              <a:buChar char="p"/>
            </a:pPr>
            <a:endParaRPr lang="en-US" altLang="zh-CN" sz="1600" dirty="0">
              <a:ea typeface="STXinwei" charset="-122"/>
              <a:cs typeface="STXinwei" charset="-122"/>
            </a:endParaRPr>
          </a:p>
          <a:p>
            <a:pPr>
              <a:spcBef>
                <a:spcPts val="600"/>
              </a:spcBef>
              <a:buFont typeface="Wingdings" charset="2"/>
              <a:buChar char="p"/>
            </a:pPr>
            <a:r>
              <a:rPr lang="en-US" altLang="zh-CN" sz="2800" dirty="0">
                <a:ea typeface="STXinwei" charset="-122"/>
                <a:cs typeface="STXinwei" charset="-122"/>
              </a:rPr>
              <a:t>3</a:t>
            </a:r>
            <a:r>
              <a:rPr lang="zh-CN" altLang="en-US" sz="2800" dirty="0">
                <a:ea typeface="STXinwei" charset="-122"/>
                <a:cs typeface="STXinwei" charset="-122"/>
              </a:rPr>
              <a:t>级流水线</a:t>
            </a:r>
            <a:r>
              <a:rPr lang="en-US" altLang="zh-CN" sz="2800" dirty="0">
                <a:ea typeface="STXinwei" charset="-122"/>
                <a:cs typeface="STXinwei" charset="-122"/>
              </a:rPr>
              <a:t>(3-Way Pipelined)</a:t>
            </a:r>
          </a:p>
          <a:p>
            <a:pPr>
              <a:spcBef>
                <a:spcPts val="600"/>
              </a:spcBef>
            </a:pPr>
            <a:endParaRPr lang="en-US" altLang="zh-CN" sz="2800" dirty="0">
              <a:ea typeface="STXinwei" charset="-122"/>
              <a:cs typeface="STXinwei" charset="-122"/>
            </a:endParaRPr>
          </a:p>
          <a:p>
            <a:pPr>
              <a:spcBef>
                <a:spcPts val="600"/>
              </a:spcBef>
            </a:pPr>
            <a:endParaRPr lang="en-US" altLang="zh-CN" sz="2800" dirty="0">
              <a:ea typeface="STXinwei" charset="-122"/>
              <a:cs typeface="STXinwei" charset="-122"/>
            </a:endParaRPr>
          </a:p>
          <a:p>
            <a:pPr>
              <a:spcBef>
                <a:spcPts val="600"/>
              </a:spcBef>
            </a:pPr>
            <a:endParaRPr lang="en-US" altLang="zh-CN" sz="2800" dirty="0">
              <a:ea typeface="STXinwei" charset="-122"/>
              <a:cs typeface="STXinwei" charset="-122"/>
            </a:endParaRPr>
          </a:p>
          <a:p>
            <a:pPr marL="630238" lvl="1" indent="-271463">
              <a:spcBef>
                <a:spcPts val="600"/>
              </a:spcBef>
              <a:buFont typeface="Wingdings" charset="2"/>
              <a:buChar char="n"/>
            </a:pPr>
            <a:r>
              <a:rPr lang="en-US" altLang="zh-CN" sz="2400" dirty="0">
                <a:ea typeface="STXinwei" charset="-122"/>
                <a:cs typeface="STXinwei" charset="-122"/>
              </a:rPr>
              <a:t>3</a:t>
            </a:r>
            <a:r>
              <a:rPr lang="zh-CN" altLang="en-US" sz="2400" dirty="0">
                <a:ea typeface="STXinwei" charset="-122"/>
                <a:cs typeface="STXinwei" charset="-122"/>
              </a:rPr>
              <a:t>个操作可同时执行</a:t>
            </a:r>
            <a:endParaRPr lang="en-US" altLang="zh-CN" sz="2400" dirty="0">
              <a:ea typeface="STXinwei" charset="-122"/>
              <a:cs typeface="STXinwei" charset="-122"/>
            </a:endParaRPr>
          </a:p>
        </p:txBody>
      </p:sp>
      <p:grpSp>
        <p:nvGrpSpPr>
          <p:cNvPr id="22531" name="Group 4"/>
          <p:cNvGrpSpPr>
            <a:grpSpLocks/>
          </p:cNvGrpSpPr>
          <p:nvPr/>
        </p:nvGrpSpPr>
        <p:grpSpPr bwMode="auto">
          <a:xfrm>
            <a:off x="784225" y="2165573"/>
            <a:ext cx="8123186" cy="1341453"/>
            <a:chOff x="624" y="2396"/>
            <a:chExt cx="5110" cy="843"/>
          </a:xfrm>
        </p:grpSpPr>
        <p:sp>
          <p:nvSpPr>
            <p:cNvPr id="22552" name="Line 5"/>
            <p:cNvSpPr>
              <a:spLocks noChangeShapeType="1"/>
            </p:cNvSpPr>
            <p:nvPr/>
          </p:nvSpPr>
          <p:spPr bwMode="auto">
            <a:xfrm>
              <a:off x="1104" y="3068"/>
              <a:ext cx="40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lt"/>
                <a:ea typeface="STXinwei" charset="-122"/>
                <a:cs typeface="STXinwei" charset="-122"/>
              </a:endParaRPr>
            </a:p>
          </p:txBody>
        </p:sp>
        <p:sp>
          <p:nvSpPr>
            <p:cNvPr id="22553" name="Rectangle 6"/>
            <p:cNvSpPr>
              <a:spLocks noChangeArrowheads="1"/>
            </p:cNvSpPr>
            <p:nvPr/>
          </p:nvSpPr>
          <p:spPr bwMode="auto">
            <a:xfrm>
              <a:off x="5218" y="2950"/>
              <a:ext cx="5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b="0">
                  <a:latin typeface="+mn-lt"/>
                  <a:ea typeface="STXinwei" charset="-122"/>
                  <a:cs typeface="STXinwei" charset="-122"/>
                </a:rPr>
                <a:t>Time</a:t>
              </a:r>
            </a:p>
          </p:txBody>
        </p:sp>
        <p:sp>
          <p:nvSpPr>
            <p:cNvPr id="22554" name="Rectangle 7"/>
            <p:cNvSpPr>
              <a:spLocks noChangeArrowheads="1"/>
            </p:cNvSpPr>
            <p:nvPr/>
          </p:nvSpPr>
          <p:spPr bwMode="auto">
            <a:xfrm>
              <a:off x="1152" y="2396"/>
              <a:ext cx="1104" cy="192"/>
            </a:xfrm>
            <a:prstGeom prst="rect">
              <a:avLst/>
            </a:prstGeom>
            <a:solidFill>
              <a:srgbClr val="66CCFF"/>
            </a:solidFill>
            <a:ln w="9525">
              <a:solidFill>
                <a:schemeClr val="tx1"/>
              </a:solidFill>
              <a:miter lim="800000"/>
              <a:headEnd/>
              <a:tailEnd/>
            </a:ln>
          </p:spPr>
          <p:txBody>
            <a:bodyPr wrap="none" anchor="ct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endParaRPr lang="zh-CN" altLang="en-US">
                <a:latin typeface="+mn-lt"/>
                <a:ea typeface="STXinwei" charset="-122"/>
                <a:cs typeface="STXinwei" charset="-122"/>
              </a:endParaRPr>
            </a:p>
          </p:txBody>
        </p:sp>
        <p:sp>
          <p:nvSpPr>
            <p:cNvPr id="22555" name="Rectangle 8"/>
            <p:cNvSpPr>
              <a:spLocks noChangeArrowheads="1"/>
            </p:cNvSpPr>
            <p:nvPr/>
          </p:nvSpPr>
          <p:spPr bwMode="auto">
            <a:xfrm>
              <a:off x="624" y="2396"/>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OP1</a:t>
              </a:r>
            </a:p>
          </p:txBody>
        </p:sp>
        <p:sp>
          <p:nvSpPr>
            <p:cNvPr id="22556" name="Rectangle 9"/>
            <p:cNvSpPr>
              <a:spLocks noChangeArrowheads="1"/>
            </p:cNvSpPr>
            <p:nvPr/>
          </p:nvSpPr>
          <p:spPr bwMode="auto">
            <a:xfrm>
              <a:off x="624" y="2588"/>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OP2</a:t>
              </a:r>
            </a:p>
          </p:txBody>
        </p:sp>
        <p:sp>
          <p:nvSpPr>
            <p:cNvPr id="22557" name="Rectangle 10"/>
            <p:cNvSpPr>
              <a:spLocks noChangeArrowheads="1"/>
            </p:cNvSpPr>
            <p:nvPr/>
          </p:nvSpPr>
          <p:spPr bwMode="auto">
            <a:xfrm>
              <a:off x="2256" y="2588"/>
              <a:ext cx="1104" cy="192"/>
            </a:xfrm>
            <a:prstGeom prst="rect">
              <a:avLst/>
            </a:prstGeom>
            <a:solidFill>
              <a:srgbClr val="66CCFF"/>
            </a:solidFill>
            <a:ln w="9525">
              <a:solidFill>
                <a:schemeClr val="tx1"/>
              </a:solidFill>
              <a:miter lim="800000"/>
              <a:headEnd/>
              <a:tailEnd/>
            </a:ln>
          </p:spPr>
          <p:txBody>
            <a:bodyPr wrap="none" anchor="ct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endParaRPr lang="zh-CN" altLang="en-US">
                <a:latin typeface="+mn-lt"/>
                <a:ea typeface="STXinwei" charset="-122"/>
                <a:cs typeface="STXinwei" charset="-122"/>
              </a:endParaRPr>
            </a:p>
          </p:txBody>
        </p:sp>
        <p:sp>
          <p:nvSpPr>
            <p:cNvPr id="22558" name="Rectangle 11"/>
            <p:cNvSpPr>
              <a:spLocks noChangeArrowheads="1"/>
            </p:cNvSpPr>
            <p:nvPr/>
          </p:nvSpPr>
          <p:spPr bwMode="auto">
            <a:xfrm>
              <a:off x="3360" y="2780"/>
              <a:ext cx="1104" cy="192"/>
            </a:xfrm>
            <a:prstGeom prst="rect">
              <a:avLst/>
            </a:prstGeom>
            <a:solidFill>
              <a:srgbClr val="66CCFF"/>
            </a:solidFill>
            <a:ln w="9525">
              <a:solidFill>
                <a:schemeClr val="tx1"/>
              </a:solidFill>
              <a:miter lim="800000"/>
              <a:headEnd/>
              <a:tailEnd/>
            </a:ln>
          </p:spPr>
          <p:txBody>
            <a:bodyPr wrap="none" anchor="ct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endParaRPr lang="zh-CN" altLang="en-US">
                <a:latin typeface="+mn-lt"/>
                <a:ea typeface="STXinwei" charset="-122"/>
                <a:cs typeface="STXinwei" charset="-122"/>
              </a:endParaRPr>
            </a:p>
          </p:txBody>
        </p:sp>
        <p:sp>
          <p:nvSpPr>
            <p:cNvPr id="22559" name="Rectangle 12"/>
            <p:cNvSpPr>
              <a:spLocks noChangeArrowheads="1"/>
            </p:cNvSpPr>
            <p:nvPr/>
          </p:nvSpPr>
          <p:spPr bwMode="auto">
            <a:xfrm>
              <a:off x="624" y="2780"/>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OP3</a:t>
              </a:r>
            </a:p>
          </p:txBody>
        </p:sp>
      </p:grpSp>
      <p:grpSp>
        <p:nvGrpSpPr>
          <p:cNvPr id="22532" name="Group 13"/>
          <p:cNvGrpSpPr>
            <a:grpSpLocks/>
          </p:cNvGrpSpPr>
          <p:nvPr/>
        </p:nvGrpSpPr>
        <p:grpSpPr bwMode="auto">
          <a:xfrm>
            <a:off x="793750" y="4148361"/>
            <a:ext cx="4770387" cy="1439876"/>
            <a:chOff x="336" y="2766"/>
            <a:chExt cx="3001" cy="905"/>
          </a:xfrm>
        </p:grpSpPr>
        <p:grpSp>
          <p:nvGrpSpPr>
            <p:cNvPr id="22534" name="Group 14"/>
            <p:cNvGrpSpPr>
              <a:grpSpLocks/>
            </p:cNvGrpSpPr>
            <p:nvPr/>
          </p:nvGrpSpPr>
          <p:grpSpPr bwMode="auto">
            <a:xfrm>
              <a:off x="864" y="2766"/>
              <a:ext cx="2473" cy="905"/>
              <a:chOff x="768" y="2400"/>
              <a:chExt cx="2473" cy="905"/>
            </a:xfrm>
          </p:grpSpPr>
          <p:sp>
            <p:nvSpPr>
              <p:cNvPr id="22538" name="Line 15"/>
              <p:cNvSpPr>
                <a:spLocks noChangeShapeType="1"/>
              </p:cNvSpPr>
              <p:nvPr/>
            </p:nvSpPr>
            <p:spPr bwMode="auto">
              <a:xfrm>
                <a:off x="768" y="3168"/>
                <a:ext cx="192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lt"/>
                  <a:ea typeface="STXinwei" charset="-122"/>
                  <a:cs typeface="STXinwei" charset="-122"/>
                </a:endParaRPr>
              </a:p>
            </p:txBody>
          </p:sp>
          <p:sp>
            <p:nvSpPr>
              <p:cNvPr id="22539" name="Rectangle 16"/>
              <p:cNvSpPr>
                <a:spLocks noChangeArrowheads="1"/>
              </p:cNvSpPr>
              <p:nvPr/>
            </p:nvSpPr>
            <p:spPr bwMode="auto">
              <a:xfrm>
                <a:off x="2725" y="3016"/>
                <a:ext cx="51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b="0">
                    <a:latin typeface="+mn-lt"/>
                    <a:ea typeface="STXinwei" charset="-122"/>
                    <a:cs typeface="STXinwei" charset="-122"/>
                  </a:rPr>
                  <a:t>Time</a:t>
                </a:r>
              </a:p>
            </p:txBody>
          </p:sp>
          <p:grpSp>
            <p:nvGrpSpPr>
              <p:cNvPr id="22540" name="Group 17"/>
              <p:cNvGrpSpPr>
                <a:grpSpLocks/>
              </p:cNvGrpSpPr>
              <p:nvPr/>
            </p:nvGrpSpPr>
            <p:grpSpPr bwMode="auto">
              <a:xfrm>
                <a:off x="768" y="2400"/>
                <a:ext cx="1152" cy="192"/>
                <a:chOff x="768" y="2400"/>
                <a:chExt cx="1152" cy="192"/>
              </a:xfrm>
            </p:grpSpPr>
            <p:sp>
              <p:nvSpPr>
                <p:cNvPr id="22549" name="Rectangle 18"/>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A</a:t>
                  </a:r>
                </a:p>
              </p:txBody>
            </p:sp>
            <p:sp>
              <p:nvSpPr>
                <p:cNvPr id="22550" name="Rectangle 19"/>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B</a:t>
                  </a:r>
                </a:p>
              </p:txBody>
            </p:sp>
            <p:sp>
              <p:nvSpPr>
                <p:cNvPr id="22551" name="Rectangle 20"/>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C</a:t>
                  </a:r>
                </a:p>
              </p:txBody>
            </p:sp>
          </p:grpSp>
          <p:grpSp>
            <p:nvGrpSpPr>
              <p:cNvPr id="22541" name="Group 21"/>
              <p:cNvGrpSpPr>
                <a:grpSpLocks/>
              </p:cNvGrpSpPr>
              <p:nvPr/>
            </p:nvGrpSpPr>
            <p:grpSpPr bwMode="auto">
              <a:xfrm>
                <a:off x="1152" y="2592"/>
                <a:ext cx="1152" cy="192"/>
                <a:chOff x="768" y="2400"/>
                <a:chExt cx="1152" cy="192"/>
              </a:xfrm>
            </p:grpSpPr>
            <p:sp>
              <p:nvSpPr>
                <p:cNvPr id="22546" name="Rectangle 22"/>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A</a:t>
                  </a:r>
                </a:p>
              </p:txBody>
            </p:sp>
            <p:sp>
              <p:nvSpPr>
                <p:cNvPr id="22547" name="Rectangle 23"/>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B</a:t>
                  </a:r>
                </a:p>
              </p:txBody>
            </p:sp>
            <p:sp>
              <p:nvSpPr>
                <p:cNvPr id="22548" name="Rectangle 24"/>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C</a:t>
                  </a:r>
                </a:p>
              </p:txBody>
            </p:sp>
          </p:grpSp>
          <p:grpSp>
            <p:nvGrpSpPr>
              <p:cNvPr id="22542" name="Group 25"/>
              <p:cNvGrpSpPr>
                <a:grpSpLocks/>
              </p:cNvGrpSpPr>
              <p:nvPr/>
            </p:nvGrpSpPr>
            <p:grpSpPr bwMode="auto">
              <a:xfrm>
                <a:off x="1536" y="2784"/>
                <a:ext cx="1152" cy="192"/>
                <a:chOff x="768" y="2400"/>
                <a:chExt cx="1152" cy="192"/>
              </a:xfrm>
            </p:grpSpPr>
            <p:sp>
              <p:nvSpPr>
                <p:cNvPr id="22543" name="Rectangle 26"/>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A</a:t>
                  </a:r>
                </a:p>
              </p:txBody>
            </p:sp>
            <p:sp>
              <p:nvSpPr>
                <p:cNvPr id="22544" name="Rectangle 27"/>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B</a:t>
                  </a:r>
                </a:p>
              </p:txBody>
            </p:sp>
            <p:sp>
              <p:nvSpPr>
                <p:cNvPr id="22545" name="Rectangle 28"/>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mn-lt"/>
                      <a:ea typeface="STXinwei" charset="-122"/>
                      <a:cs typeface="STXinwei" charset="-122"/>
                    </a:rPr>
                    <a:t>C</a:t>
                  </a:r>
                </a:p>
              </p:txBody>
            </p:sp>
          </p:grpSp>
        </p:grpSp>
        <p:sp>
          <p:nvSpPr>
            <p:cNvPr id="22535" name="Rectangle 29"/>
            <p:cNvSpPr>
              <a:spLocks noChangeArrowheads="1"/>
            </p:cNvSpPr>
            <p:nvPr/>
          </p:nvSpPr>
          <p:spPr bwMode="auto">
            <a:xfrm>
              <a:off x="336" y="2784"/>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OP1</a:t>
              </a:r>
            </a:p>
          </p:txBody>
        </p:sp>
        <p:sp>
          <p:nvSpPr>
            <p:cNvPr id="22536" name="Rectangle 30"/>
            <p:cNvSpPr>
              <a:spLocks noChangeArrowheads="1"/>
            </p:cNvSpPr>
            <p:nvPr/>
          </p:nvSpPr>
          <p:spPr bwMode="auto">
            <a:xfrm>
              <a:off x="336" y="2976"/>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OP2</a:t>
              </a:r>
            </a:p>
          </p:txBody>
        </p:sp>
        <p:sp>
          <p:nvSpPr>
            <p:cNvPr id="22537" name="Rectangle 31"/>
            <p:cNvSpPr>
              <a:spLocks noChangeArrowheads="1"/>
            </p:cNvSpPr>
            <p:nvPr/>
          </p:nvSpPr>
          <p:spPr bwMode="auto">
            <a:xfrm>
              <a:off x="336" y="3168"/>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mn-lt"/>
                  <a:ea typeface="STXinwei" charset="-122"/>
                  <a:cs typeface="STXinwei" charset="-122"/>
                </a:rPr>
                <a:t>OP3</a:t>
              </a:r>
            </a:p>
          </p:txBody>
        </p:sp>
      </p:grpSp>
      <p:sp>
        <p:nvSpPr>
          <p:cNvPr id="22533" name="Line 32"/>
          <p:cNvSpPr>
            <a:spLocks noChangeShapeType="1"/>
          </p:cNvSpPr>
          <p:nvPr/>
        </p:nvSpPr>
        <p:spPr bwMode="auto">
          <a:xfrm>
            <a:off x="3479800" y="4015011"/>
            <a:ext cx="0" cy="1296987"/>
          </a:xfrm>
          <a:prstGeom prst="line">
            <a:avLst/>
          </a:prstGeom>
          <a:noFill/>
          <a:ln w="19050">
            <a:solidFill>
              <a:srgbClr val="FF3300"/>
            </a:solidFill>
            <a:round/>
            <a:headEnd/>
            <a:tailEnd type="none" w="sm" len="sm"/>
          </a:ln>
          <a:extLst>
            <a:ext uri="{909E8E84-426E-40DD-AFC4-6F175D3DCCD1}">
              <a14:hiddenFill xmlns:a14="http://schemas.microsoft.com/office/drawing/2010/main">
                <a:noFill/>
              </a14:hiddenFill>
            </a:ext>
          </a:extLst>
        </p:spPr>
        <p:txBody>
          <a:bodyPr wrap="none" lIns="45720" rIns="45720" anchor="ctr">
            <a:spAutoFit/>
          </a:bodyPr>
          <a:lstStyle/>
          <a:p>
            <a:endParaRPr lang="zh-CN" altLang="en-US">
              <a:latin typeface="+mn-lt"/>
              <a:ea typeface="STXinwei" charset="-122"/>
              <a:cs typeface="STXinwei" charset="-122"/>
            </a:endParaRPr>
          </a:p>
        </p:txBody>
      </p:sp>
    </p:spTree>
    <p:extLst>
      <p:ext uri="{BB962C8B-B14F-4D97-AF65-F5344CB8AC3E}">
        <p14:creationId xmlns:p14="http://schemas.microsoft.com/office/powerpoint/2010/main" val="95898048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ChangeArrowheads="1"/>
          </p:cNvSpPr>
          <p:nvPr/>
        </p:nvSpPr>
        <p:spPr bwMode="auto">
          <a:xfrm>
            <a:off x="514350" y="1124744"/>
            <a:ext cx="8202613"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355600" indent="-355600">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lnSpc>
                <a:spcPct val="125000"/>
              </a:lnSpc>
              <a:buFont typeface="Wingdings" charset="2"/>
              <a:buChar char="p"/>
            </a:pPr>
            <a:r>
              <a:rPr lang="zh-CN" altLang="en-US" sz="2800">
                <a:latin typeface="华文中宋" charset="-122"/>
                <a:ea typeface="华文中宋" charset="-122"/>
              </a:rPr>
              <a:t>如何提升工作主频 ？</a:t>
            </a:r>
          </a:p>
          <a:p>
            <a:pPr eaLnBrk="0" hangingPunct="0">
              <a:lnSpc>
                <a:spcPct val="125000"/>
              </a:lnSpc>
            </a:pPr>
            <a:r>
              <a:rPr lang="zh-CN" altLang="en-US">
                <a:solidFill>
                  <a:srgbClr val="0000CC"/>
                </a:solidFill>
                <a:latin typeface="华文中宋" charset="-122"/>
                <a:ea typeface="华文中宋" charset="-122"/>
              </a:rPr>
              <a:t>要提高主频→减少每个流水级的执行周期</a:t>
            </a:r>
            <a:r>
              <a:rPr lang="zh-CN" altLang="en-US">
                <a:latin typeface="华文中宋" charset="-122"/>
                <a:ea typeface="华文中宋" charset="-122"/>
              </a:rPr>
              <a:t>→</a:t>
            </a:r>
            <a:r>
              <a:rPr lang="zh-CN" altLang="en-US">
                <a:solidFill>
                  <a:srgbClr val="7030A0"/>
                </a:solidFill>
                <a:latin typeface="华文中宋" charset="-122"/>
                <a:ea typeface="华文中宋" charset="-122"/>
              </a:rPr>
              <a:t>减小每个流水级的任务量</a:t>
            </a:r>
            <a:r>
              <a:rPr lang="zh-CN" altLang="en-US">
                <a:latin typeface="华文中宋" charset="-122"/>
                <a:ea typeface="华文中宋" charset="-122"/>
              </a:rPr>
              <a:t>→</a:t>
            </a:r>
            <a:r>
              <a:rPr lang="zh-CN" altLang="en-US">
                <a:solidFill>
                  <a:srgbClr val="C00000"/>
                </a:solidFill>
                <a:latin typeface="华文中宋" charset="-122"/>
                <a:ea typeface="华文中宋" charset="-122"/>
              </a:rPr>
              <a:t>将任务再分解→增加流水线级数</a:t>
            </a:r>
          </a:p>
        </p:txBody>
      </p:sp>
      <p:sp>
        <p:nvSpPr>
          <p:cNvPr id="7172" name="矩形 9"/>
          <p:cNvSpPr>
            <a:spLocks noChangeArrowheads="1"/>
          </p:cNvSpPr>
          <p:nvPr/>
        </p:nvSpPr>
        <p:spPr bwMode="auto">
          <a:xfrm>
            <a:off x="638175" y="2874169"/>
            <a:ext cx="3752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273050">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a:solidFill>
                  <a:srgbClr val="0000CC"/>
                </a:solidFill>
              </a:rPr>
              <a:t>Intel IA-32</a:t>
            </a:r>
            <a:r>
              <a:rPr lang="zh-CN" altLang="en-US">
                <a:solidFill>
                  <a:srgbClr val="0000CC"/>
                </a:solidFill>
                <a:ea typeface="华文中宋" charset="-122"/>
              </a:rPr>
              <a:t>的流水线级数</a:t>
            </a:r>
          </a:p>
        </p:txBody>
      </p:sp>
      <p:graphicFrame>
        <p:nvGraphicFramePr>
          <p:cNvPr id="12" name="表格 11"/>
          <p:cNvGraphicFramePr>
            <a:graphicFrameLocks noGrp="1"/>
          </p:cNvGraphicFramePr>
          <p:nvPr>
            <p:extLst>
              <p:ext uri="{D42A27DB-BD31-4B8C-83A1-F6EECF244321}">
                <p14:modId xmlns:p14="http://schemas.microsoft.com/office/powerpoint/2010/main" val="992662966"/>
              </p:ext>
            </p:extLst>
          </p:nvPr>
        </p:nvGraphicFramePr>
        <p:xfrm>
          <a:off x="635000" y="3574256"/>
          <a:ext cx="7954963" cy="1190625"/>
        </p:xfrm>
        <a:graphic>
          <a:graphicData uri="http://schemas.openxmlformats.org/drawingml/2006/table">
            <a:tbl>
              <a:tblPr/>
              <a:tblGrid>
                <a:gridCol w="1449388">
                  <a:extLst>
                    <a:ext uri="{9D8B030D-6E8A-4147-A177-3AD203B41FA5}">
                      <a16:colId xmlns:a16="http://schemas.microsoft.com/office/drawing/2014/main" val="20000"/>
                    </a:ext>
                  </a:extLst>
                </a:gridCol>
                <a:gridCol w="1335087">
                  <a:extLst>
                    <a:ext uri="{9D8B030D-6E8A-4147-A177-3AD203B41FA5}">
                      <a16:colId xmlns:a16="http://schemas.microsoft.com/office/drawing/2014/main" val="20001"/>
                    </a:ext>
                  </a:extLst>
                </a:gridCol>
                <a:gridCol w="1235075">
                  <a:extLst>
                    <a:ext uri="{9D8B030D-6E8A-4147-A177-3AD203B41FA5}">
                      <a16:colId xmlns:a16="http://schemas.microsoft.com/office/drawing/2014/main" val="20002"/>
                    </a:ext>
                  </a:extLst>
                </a:gridCol>
                <a:gridCol w="1649413">
                  <a:extLst>
                    <a:ext uri="{9D8B030D-6E8A-4147-A177-3AD203B41FA5}">
                      <a16:colId xmlns:a16="http://schemas.microsoft.com/office/drawing/2014/main" val="20003"/>
                    </a:ext>
                  </a:extLst>
                </a:gridCol>
                <a:gridCol w="903287">
                  <a:extLst>
                    <a:ext uri="{9D8B030D-6E8A-4147-A177-3AD203B41FA5}">
                      <a16:colId xmlns:a16="http://schemas.microsoft.com/office/drawing/2014/main" val="20004"/>
                    </a:ext>
                  </a:extLst>
                </a:gridCol>
                <a:gridCol w="1382713">
                  <a:extLst>
                    <a:ext uri="{9D8B030D-6E8A-4147-A177-3AD203B41FA5}">
                      <a16:colId xmlns:a16="http://schemas.microsoft.com/office/drawing/2014/main" val="20005"/>
                    </a:ext>
                  </a:extLst>
                </a:gridCol>
              </a:tblGrid>
              <a:tr h="396875">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微软雅黑" charset="-122"/>
                          <a:ea typeface="微软雅黑" charset="-122"/>
                        </a:rPr>
                        <a:t>型号</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DE1"/>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Pentium</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P6</a:t>
                      </a:r>
                      <a:r>
                        <a:rPr kumimoji="0" lang="zh-CN" altLang="en-US" sz="2000" b="1" i="0" u="none" strike="noStrike" cap="none" normalizeH="0" baseline="0">
                          <a:ln>
                            <a:noFill/>
                          </a:ln>
                          <a:solidFill>
                            <a:schemeClr val="tx1"/>
                          </a:solidFill>
                          <a:effectLst/>
                          <a:latin typeface="微软雅黑" charset="-122"/>
                          <a:ea typeface="微软雅黑" charset="-122"/>
                        </a:rPr>
                        <a:t>架构</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Pentium 4</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Core</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微软雅黑" charset="-122"/>
                          <a:ea typeface="微软雅黑" charset="-122"/>
                        </a:rPr>
                        <a:t>Nehalem</a:t>
                      </a:r>
                      <a:endParaRPr kumimoji="0" lang="zh-CN" altLang="en-US" sz="2000" b="1" i="0" u="none" strike="noStrike" cap="none" normalizeH="0" baseline="0" dirty="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微软雅黑" charset="-122"/>
                          <a:ea typeface="微软雅黑" charset="-122"/>
                        </a:rPr>
                        <a:t>流水级数</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DE1"/>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5</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12-13</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20~31</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14</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微软雅黑" charset="-122"/>
                          <a:ea typeface="微软雅黑" charset="-122"/>
                        </a:rPr>
                        <a:t>16</a:t>
                      </a:r>
                      <a:endParaRPr kumimoji="0" lang="zh-CN" altLang="en-US" sz="2000" b="1" i="0" u="none" strike="noStrike" cap="none" normalizeH="0" baseline="0" dirty="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微软雅黑" charset="-122"/>
                          <a:ea typeface="微软雅黑" charset="-122"/>
                        </a:rPr>
                        <a:t>主频</a:t>
                      </a:r>
                      <a:r>
                        <a:rPr kumimoji="0" lang="en-US" altLang="zh-CN" sz="2000" b="1" i="0" u="none" strike="noStrike" cap="none" normalizeH="0" baseline="0">
                          <a:ln>
                            <a:noFill/>
                          </a:ln>
                          <a:solidFill>
                            <a:schemeClr val="tx1"/>
                          </a:solidFill>
                          <a:effectLst/>
                          <a:latin typeface="微软雅黑" charset="-122"/>
                          <a:ea typeface="微软雅黑" charset="-122"/>
                        </a:rPr>
                        <a:t>MHz</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ADDE1"/>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66</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200</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2000~3600</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charset="-122"/>
                          <a:ea typeface="微软雅黑" charset="-122"/>
                        </a:rPr>
                        <a:t>2667</a:t>
                      </a:r>
                      <a:endParaRPr kumimoji="0" lang="zh-CN" altLang="en-US" sz="2000" b="1" i="0" u="none" strike="noStrike" cap="none" normalizeH="0" baseline="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微软雅黑" charset="-122"/>
                          <a:ea typeface="微软雅黑" charset="-122"/>
                        </a:rPr>
                        <a:t>3200</a:t>
                      </a:r>
                      <a:endParaRPr kumimoji="0" lang="zh-CN" altLang="en-US" sz="2000" b="1" i="0" u="none" strike="noStrike" cap="none" normalizeH="0" baseline="0" dirty="0">
                        <a:ln>
                          <a:noFill/>
                        </a:ln>
                        <a:solidFill>
                          <a:schemeClr val="tx1"/>
                        </a:solidFill>
                        <a:effectLst/>
                        <a:latin typeface="微软雅黑" charset="-122"/>
                        <a:ea typeface="微软雅黑"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AutoShape 14"/>
          <p:cNvSpPr>
            <a:spLocks noChangeArrowheads="1"/>
          </p:cNvSpPr>
          <p:nvPr/>
        </p:nvSpPr>
        <p:spPr bwMode="gray">
          <a:xfrm>
            <a:off x="635000" y="5258594"/>
            <a:ext cx="7645400" cy="755650"/>
          </a:xfrm>
          <a:prstGeom prst="roundRect">
            <a:avLst>
              <a:gd name="adj" fmla="val 9106"/>
            </a:avLst>
          </a:prstGeom>
          <a:solidFill>
            <a:srgbClr val="FFFF00"/>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anchor="ctr"/>
          <a:lstStyle/>
          <a:p>
            <a:pPr eaLnBrk="0" hangingPunct="0">
              <a:defRPr/>
            </a:pPr>
            <a:r>
              <a:rPr lang="zh-CN" altLang="en-US" sz="3000">
                <a:solidFill>
                  <a:srgbClr val="FF0000"/>
                </a:solidFill>
                <a:latin typeface="STXinwei" charset="-122"/>
                <a:ea typeface="STXinwei" charset="-122"/>
                <a:cs typeface="STXinwei" charset="-122"/>
              </a:rPr>
              <a:t>思考：流水线级数变多后，有没有副作用？</a:t>
            </a:r>
            <a:endParaRPr lang="en-US" altLang="zh-CN" sz="3000" dirty="0">
              <a:solidFill>
                <a:srgbClr val="FF0000"/>
              </a:solidFill>
              <a:latin typeface="STXinwei" charset="-122"/>
              <a:ea typeface="STXinwei" charset="-122"/>
              <a:cs typeface="STXinwei" charset="-122"/>
            </a:endParaRPr>
          </a:p>
        </p:txBody>
      </p:sp>
      <p:pic>
        <p:nvPicPr>
          <p:cNvPr id="9" name="Picture 15" descr="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013" y="5420519"/>
            <a:ext cx="6159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1" name="标题 11"/>
          <p:cNvSpPr txBox="1">
            <a:spLocks/>
          </p:cNvSpPr>
          <p:nvPr/>
        </p:nvSpPr>
        <p:spPr bwMode="auto">
          <a:xfrm>
            <a:off x="147638" y="-56207"/>
            <a:ext cx="8569325" cy="67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提高处理器的性能</a:t>
            </a:r>
            <a:r>
              <a:rPr lang="en-US" altLang="zh-CN" dirty="0"/>
              <a:t>——</a:t>
            </a:r>
            <a:r>
              <a:rPr lang="zh-CN" altLang="en-US" dirty="0"/>
              <a:t>提升工作主频</a:t>
            </a:r>
          </a:p>
        </p:txBody>
      </p:sp>
    </p:spTree>
    <p:extLst>
      <p:ext uri="{BB962C8B-B14F-4D97-AF65-F5344CB8AC3E}">
        <p14:creationId xmlns:p14="http://schemas.microsoft.com/office/powerpoint/2010/main" val="19297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251520" y="-18904"/>
            <a:ext cx="7297738"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延迟计算举例</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26626" name="Rectangle 3"/>
          <p:cNvSpPr>
            <a:spLocks noGrp="1" noChangeArrowheads="1"/>
          </p:cNvSpPr>
          <p:nvPr>
            <p:ph type="body" idx="1"/>
          </p:nvPr>
        </p:nvSpPr>
        <p:spPr>
          <a:xfrm>
            <a:off x="600075" y="3810000"/>
            <a:ext cx="8224838" cy="2417763"/>
          </a:xfrm>
        </p:spPr>
        <p:txBody>
          <a:bodyPr/>
          <a:lstStyle/>
          <a:p>
            <a:pPr marL="355600" indent="-355600">
              <a:buFont typeface="Wingdings" charset="2"/>
              <a:buChar char="p"/>
            </a:pPr>
            <a:r>
              <a:rPr lang="zh-CN" altLang="en-US" sz="2800" dirty="0">
                <a:latin typeface="Times New Roman" charset="0"/>
                <a:ea typeface="华文中宋" charset="-122"/>
              </a:rPr>
              <a:t>系统延迟：</a:t>
            </a:r>
            <a:endParaRPr lang="en-US" altLang="zh-CN" sz="2800" dirty="0">
              <a:latin typeface="Times New Roman" charset="0"/>
              <a:ea typeface="微软雅黑" charset="-122"/>
            </a:endParaRPr>
          </a:p>
          <a:p>
            <a:pPr marL="720725" lvl="1" indent="-361950">
              <a:buFont typeface="Wingdings" charset="2"/>
              <a:buChar char="n"/>
            </a:pPr>
            <a:r>
              <a:rPr lang="zh-CN" altLang="en-US" sz="2400" dirty="0">
                <a:latin typeface="Times New Roman" charset="0"/>
                <a:ea typeface="华文中宋" charset="-122"/>
              </a:rPr>
              <a:t>组合逻辑需要的时间为：</a:t>
            </a:r>
            <a:r>
              <a:rPr lang="en-US" altLang="zh-CN" sz="2400" dirty="0">
                <a:latin typeface="Times New Roman" charset="0"/>
                <a:ea typeface="宋体" charset="-122"/>
              </a:rPr>
              <a:t>300 </a:t>
            </a:r>
            <a:r>
              <a:rPr lang="en-US" altLang="zh-CN" sz="2400" dirty="0" err="1">
                <a:latin typeface="Times New Roman" charset="0"/>
                <a:ea typeface="宋体" charset="-122"/>
              </a:rPr>
              <a:t>ps</a:t>
            </a:r>
            <a:endParaRPr lang="en-US" altLang="zh-CN" sz="2400" dirty="0">
              <a:latin typeface="Times New Roman" charset="0"/>
              <a:ea typeface="宋体" charset="-122"/>
            </a:endParaRPr>
          </a:p>
          <a:p>
            <a:pPr marL="720725" lvl="1" indent="-361950">
              <a:buFont typeface="Wingdings" charset="2"/>
              <a:buChar char="n"/>
            </a:pPr>
            <a:r>
              <a:rPr lang="zh-CN" altLang="en-US" sz="2400" dirty="0">
                <a:latin typeface="Times New Roman" charset="0"/>
                <a:ea typeface="华文中宋" charset="-122"/>
              </a:rPr>
              <a:t>在寄存器中保存结果的时间为：</a:t>
            </a:r>
            <a:r>
              <a:rPr lang="en-US" altLang="zh-CN" sz="2400" dirty="0">
                <a:latin typeface="Times New Roman" charset="0"/>
                <a:ea typeface="微软雅黑" charset="-122"/>
              </a:rPr>
              <a:t>20 </a:t>
            </a:r>
            <a:r>
              <a:rPr lang="en-US" altLang="zh-CN" sz="2400" dirty="0" err="1">
                <a:latin typeface="Times New Roman" charset="0"/>
                <a:ea typeface="微软雅黑" charset="-122"/>
              </a:rPr>
              <a:t>ps</a:t>
            </a:r>
            <a:endParaRPr lang="en-US" altLang="zh-CN" sz="2400" dirty="0">
              <a:latin typeface="Times New Roman" charset="0"/>
              <a:ea typeface="微软雅黑" charset="-122"/>
            </a:endParaRPr>
          </a:p>
          <a:p>
            <a:pPr marL="720725" lvl="1" indent="-361950">
              <a:buFont typeface="Wingdings" charset="2"/>
              <a:buChar char="n"/>
            </a:pPr>
            <a:r>
              <a:rPr lang="zh-CN" altLang="en-US" sz="2400" dirty="0">
                <a:latin typeface="Times New Roman" charset="0"/>
                <a:ea typeface="华文中宋" charset="-122"/>
              </a:rPr>
              <a:t>至少需要：</a:t>
            </a:r>
            <a:r>
              <a:rPr lang="en-US" altLang="zh-CN" sz="2400" dirty="0">
                <a:latin typeface="Times New Roman" charset="0"/>
                <a:ea typeface="微软雅黑" charset="-122"/>
              </a:rPr>
              <a:t>320 </a:t>
            </a:r>
            <a:r>
              <a:rPr lang="en-US" altLang="zh-CN" sz="2400" dirty="0" err="1">
                <a:latin typeface="Times New Roman" charset="0"/>
                <a:ea typeface="微软雅黑" charset="-122"/>
              </a:rPr>
              <a:t>ps</a:t>
            </a:r>
            <a:endParaRPr lang="en-US" altLang="zh-CN" sz="2400" dirty="0">
              <a:latin typeface="Times New Roman" charset="0"/>
              <a:ea typeface="微软雅黑" charset="-122"/>
            </a:endParaRPr>
          </a:p>
          <a:p>
            <a:pPr marL="355600" indent="-355600">
              <a:buFont typeface="Wingdings" charset="2"/>
              <a:buChar char="p"/>
            </a:pPr>
            <a:r>
              <a:rPr lang="zh-CN" altLang="en-US" sz="2800" dirty="0">
                <a:latin typeface="Times New Roman" charset="0"/>
                <a:ea typeface="华文中宋" charset="-122"/>
              </a:rPr>
              <a:t>吞吐率：</a:t>
            </a:r>
            <a:r>
              <a:rPr lang="en-US" altLang="zh-CN" sz="2800" dirty="0">
                <a:latin typeface="Times New Roman" charset="0"/>
                <a:ea typeface="微软雅黑" charset="-122"/>
              </a:rPr>
              <a:t>1/320ps=3.125GOPS(</a:t>
            </a:r>
            <a:r>
              <a:rPr lang="zh-CN" altLang="en-US" sz="2800" dirty="0">
                <a:latin typeface="Times New Roman" charset="0"/>
                <a:ea typeface="华文中宋" charset="-122"/>
              </a:rPr>
              <a:t>每秒千兆个操作</a:t>
            </a:r>
            <a:r>
              <a:rPr lang="en-US" altLang="zh-CN" sz="2800" dirty="0">
                <a:latin typeface="Times New Roman" charset="0"/>
                <a:ea typeface="微软雅黑" charset="-122"/>
              </a:rPr>
              <a:t>)</a:t>
            </a:r>
          </a:p>
        </p:txBody>
      </p:sp>
      <p:sp>
        <p:nvSpPr>
          <p:cNvPr id="26627" name="Rectangle 5"/>
          <p:cNvSpPr>
            <a:spLocks noChangeArrowheads="1"/>
          </p:cNvSpPr>
          <p:nvPr/>
        </p:nvSpPr>
        <p:spPr bwMode="auto">
          <a:xfrm>
            <a:off x="1157288" y="1738313"/>
            <a:ext cx="3005137" cy="1474787"/>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Combinational</a:t>
            </a:r>
          </a:p>
          <a:p>
            <a:pPr algn="ctr" eaLnBrk="0" hangingPunct="0"/>
            <a:r>
              <a:rPr lang="en-US" altLang="zh-CN" b="0"/>
              <a:t>logic</a:t>
            </a:r>
          </a:p>
        </p:txBody>
      </p:sp>
      <p:sp>
        <p:nvSpPr>
          <p:cNvPr id="26628" name="Rectangle 6"/>
          <p:cNvSpPr>
            <a:spLocks noChangeArrowheads="1"/>
          </p:cNvSpPr>
          <p:nvPr/>
        </p:nvSpPr>
        <p:spPr bwMode="auto">
          <a:xfrm>
            <a:off x="4727575" y="1738313"/>
            <a:ext cx="258763" cy="1474787"/>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R</a:t>
            </a:r>
          </a:p>
          <a:p>
            <a:pPr algn="ctr" eaLnBrk="0" hangingPunct="0"/>
            <a:r>
              <a:rPr lang="en-US" altLang="zh-CN" b="0"/>
              <a:t>e</a:t>
            </a:r>
          </a:p>
          <a:p>
            <a:pPr algn="ctr" eaLnBrk="0" hangingPunct="0"/>
            <a:r>
              <a:rPr lang="en-US" altLang="zh-CN" b="0"/>
              <a:t>g</a:t>
            </a:r>
          </a:p>
        </p:txBody>
      </p:sp>
      <p:sp>
        <p:nvSpPr>
          <p:cNvPr id="26629" name="Rectangle 7"/>
          <p:cNvSpPr>
            <a:spLocks noChangeArrowheads="1"/>
          </p:cNvSpPr>
          <p:nvPr/>
        </p:nvSpPr>
        <p:spPr bwMode="auto">
          <a:xfrm>
            <a:off x="2230438" y="1312863"/>
            <a:ext cx="9969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300 ps</a:t>
            </a:r>
          </a:p>
        </p:txBody>
      </p:sp>
      <p:sp>
        <p:nvSpPr>
          <p:cNvPr id="26630" name="Rectangle 8"/>
          <p:cNvSpPr>
            <a:spLocks noChangeArrowheads="1"/>
          </p:cNvSpPr>
          <p:nvPr/>
        </p:nvSpPr>
        <p:spPr bwMode="auto">
          <a:xfrm>
            <a:off x="4413250" y="1303338"/>
            <a:ext cx="8429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20 ps</a:t>
            </a:r>
          </a:p>
        </p:txBody>
      </p:sp>
      <p:sp>
        <p:nvSpPr>
          <p:cNvPr id="26631" name="Line 9"/>
          <p:cNvSpPr>
            <a:spLocks noChangeShapeType="1"/>
          </p:cNvSpPr>
          <p:nvPr/>
        </p:nvSpPr>
        <p:spPr bwMode="auto">
          <a:xfrm>
            <a:off x="600075" y="2432050"/>
            <a:ext cx="549275"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2" name="Line 10"/>
          <p:cNvSpPr>
            <a:spLocks noChangeShapeType="1"/>
          </p:cNvSpPr>
          <p:nvPr/>
        </p:nvSpPr>
        <p:spPr bwMode="auto">
          <a:xfrm>
            <a:off x="4170363" y="2432050"/>
            <a:ext cx="549275"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11"/>
          <p:cNvSpPr>
            <a:spLocks noChangeShapeType="1"/>
          </p:cNvSpPr>
          <p:nvPr/>
        </p:nvSpPr>
        <p:spPr bwMode="auto">
          <a:xfrm>
            <a:off x="4902200" y="3221038"/>
            <a:ext cx="0" cy="263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Rectangle 12"/>
          <p:cNvSpPr>
            <a:spLocks noChangeArrowheads="1"/>
          </p:cNvSpPr>
          <p:nvPr/>
        </p:nvSpPr>
        <p:spPr bwMode="auto">
          <a:xfrm>
            <a:off x="4432300" y="3446463"/>
            <a:ext cx="9159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Clock</a:t>
            </a:r>
          </a:p>
        </p:txBody>
      </p:sp>
      <p:sp>
        <p:nvSpPr>
          <p:cNvPr id="10254" name="Rectangle 13"/>
          <p:cNvSpPr>
            <a:spLocks noChangeArrowheads="1"/>
          </p:cNvSpPr>
          <p:nvPr/>
        </p:nvSpPr>
        <p:spPr bwMode="auto">
          <a:xfrm>
            <a:off x="5270351" y="2189956"/>
            <a:ext cx="3721100" cy="828675"/>
          </a:xfrm>
          <a:prstGeom prst="rect">
            <a:avLst/>
          </a:prstGeom>
          <a:ln/>
        </p:spPr>
        <p:style>
          <a:lnRef idx="2">
            <a:schemeClr val="accent1"/>
          </a:lnRef>
          <a:fillRef idx="1">
            <a:schemeClr val="lt1"/>
          </a:fillRef>
          <a:effectRef idx="0">
            <a:schemeClr val="accent1"/>
          </a:effectRef>
          <a:fontRef idx="minor">
            <a:schemeClr val="dk1"/>
          </a:fontRef>
        </p:style>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a:t>Delay = 320 </a:t>
            </a:r>
            <a:r>
              <a:rPr lang="en-US" altLang="zh-CN" dirty="0" err="1"/>
              <a:t>ps</a:t>
            </a:r>
            <a:endParaRPr lang="en-US" altLang="zh-CN" dirty="0"/>
          </a:p>
          <a:p>
            <a:pPr eaLnBrk="0" hangingPunct="0"/>
            <a:r>
              <a:rPr lang="en-US" altLang="zh-CN" dirty="0"/>
              <a:t>Throughput = 3.125 GOPS</a:t>
            </a:r>
          </a:p>
        </p:txBody>
      </p:sp>
    </p:spTree>
    <p:extLst>
      <p:ext uri="{BB962C8B-B14F-4D97-AF65-F5344CB8AC3E}">
        <p14:creationId xmlns:p14="http://schemas.microsoft.com/office/powerpoint/2010/main" val="8931674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320675" y="22577"/>
            <a:ext cx="7021513"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级流水线的延迟举例</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6148" name="Rectangle 3"/>
          <p:cNvSpPr>
            <a:spLocks noGrp="1" noChangeArrowheads="1"/>
          </p:cNvSpPr>
          <p:nvPr>
            <p:ph type="body" idx="1"/>
          </p:nvPr>
        </p:nvSpPr>
        <p:spPr>
          <a:xfrm>
            <a:off x="588963" y="3161506"/>
            <a:ext cx="8220075" cy="3027363"/>
          </a:xfrm>
        </p:spPr>
        <p:txBody>
          <a:bodyPr/>
          <a:lstStyle/>
          <a:p>
            <a:pPr>
              <a:spcBef>
                <a:spcPts val="300"/>
              </a:spcBef>
              <a:buFont typeface="Wingdings" charset="2"/>
              <a:buChar char="p"/>
            </a:pPr>
            <a:r>
              <a:rPr lang="zh-CN" altLang="en-US" sz="2800" dirty="0">
                <a:latin typeface="Times New Roman" charset="0"/>
                <a:ea typeface="华文中宋" charset="-122"/>
              </a:rPr>
              <a:t>系统延迟：</a:t>
            </a:r>
            <a:endParaRPr lang="en-US" altLang="zh-CN" sz="2800" dirty="0">
              <a:latin typeface="Times New Roman" charset="0"/>
              <a:ea typeface="微软雅黑" charset="-122"/>
            </a:endParaRPr>
          </a:p>
          <a:p>
            <a:pPr marL="623888" lvl="1" indent="-265113">
              <a:spcBef>
                <a:spcPts val="300"/>
              </a:spcBef>
              <a:buFont typeface="Wingdings" charset="2"/>
              <a:buChar char="n"/>
            </a:pPr>
            <a:r>
              <a:rPr lang="zh-CN" altLang="en-US" sz="2400" dirty="0">
                <a:latin typeface="Times New Roman" charset="0"/>
                <a:ea typeface="华文中宋" charset="-122"/>
              </a:rPr>
              <a:t>组合逻辑划分成</a:t>
            </a:r>
            <a:r>
              <a:rPr lang="en-US" altLang="zh-CN" sz="2400" dirty="0">
                <a:latin typeface="Times New Roman" charset="0"/>
                <a:ea typeface="宋体" charset="-122"/>
              </a:rPr>
              <a:t>3</a:t>
            </a:r>
            <a:r>
              <a:rPr lang="zh-CN" altLang="en-US" sz="2400" dirty="0">
                <a:latin typeface="Times New Roman" charset="0"/>
                <a:ea typeface="华文中宋" charset="-122"/>
              </a:rPr>
              <a:t>个模块，每个模块所需时间为：</a:t>
            </a:r>
            <a:r>
              <a:rPr lang="en-US" altLang="zh-CN" sz="2400" dirty="0">
                <a:latin typeface="Times New Roman" charset="0"/>
                <a:ea typeface="微软雅黑" charset="-122"/>
              </a:rPr>
              <a:t>100 </a:t>
            </a:r>
            <a:r>
              <a:rPr lang="en-US" altLang="zh-CN" sz="2400" dirty="0" err="1">
                <a:latin typeface="Times New Roman" charset="0"/>
                <a:ea typeface="微软雅黑" charset="-122"/>
              </a:rPr>
              <a:t>ps</a:t>
            </a:r>
            <a:endParaRPr lang="en-US" altLang="zh-CN" sz="2400" dirty="0">
              <a:latin typeface="Times New Roman" charset="0"/>
              <a:ea typeface="微软雅黑" charset="-122"/>
            </a:endParaRPr>
          </a:p>
          <a:p>
            <a:pPr marL="623888" lvl="1" indent="-265113">
              <a:spcBef>
                <a:spcPts val="300"/>
              </a:spcBef>
              <a:buFont typeface="Wingdings" charset="2"/>
              <a:buChar char="n"/>
            </a:pPr>
            <a:r>
              <a:rPr lang="zh-CN" altLang="en-US" sz="2400" dirty="0">
                <a:latin typeface="Times New Roman" charset="0"/>
                <a:ea typeface="华文中宋" charset="-122"/>
              </a:rPr>
              <a:t>只要前一个模块完成操作并将结果存放在相应栈中，就可以开始新的操作</a:t>
            </a:r>
            <a:r>
              <a:rPr lang="en-US" altLang="zh-CN" sz="2400" dirty="0">
                <a:latin typeface="Times New Roman" charset="0"/>
                <a:ea typeface="微软雅黑" charset="-122"/>
              </a:rPr>
              <a:t> </a:t>
            </a:r>
          </a:p>
          <a:p>
            <a:pPr marL="987425" lvl="2" indent="-266700">
              <a:spcBef>
                <a:spcPts val="300"/>
              </a:spcBef>
            </a:pPr>
            <a:r>
              <a:rPr lang="zh-CN" altLang="en-US" sz="2200" dirty="0">
                <a:latin typeface="Times New Roman" charset="0"/>
                <a:ea typeface="华文中宋" charset="-122"/>
              </a:rPr>
              <a:t>每过</a:t>
            </a:r>
            <a:r>
              <a:rPr lang="en-US" altLang="zh-CN" sz="2200" dirty="0">
                <a:latin typeface="Times New Roman" charset="0"/>
                <a:ea typeface="微软雅黑" charset="-122"/>
              </a:rPr>
              <a:t>120 </a:t>
            </a:r>
            <a:r>
              <a:rPr lang="en-US" altLang="zh-CN" sz="2200" dirty="0" err="1">
                <a:latin typeface="Times New Roman" charset="0"/>
                <a:ea typeface="微软雅黑" charset="-122"/>
              </a:rPr>
              <a:t>ps</a:t>
            </a:r>
            <a:r>
              <a:rPr lang="zh-CN" altLang="en-US" sz="2200" dirty="0">
                <a:latin typeface="Times New Roman" charset="0"/>
                <a:ea typeface="华文中宋" charset="-122"/>
              </a:rPr>
              <a:t>开始新的操作</a:t>
            </a:r>
            <a:endParaRPr lang="en-US" altLang="zh-CN" sz="2200" dirty="0">
              <a:latin typeface="Times New Roman" charset="0"/>
              <a:ea typeface="微软雅黑" charset="-122"/>
            </a:endParaRPr>
          </a:p>
          <a:p>
            <a:pPr marL="623888" lvl="1" indent="-265113">
              <a:spcBef>
                <a:spcPts val="300"/>
              </a:spcBef>
              <a:buFont typeface="Wingdings" charset="2"/>
              <a:buChar char="n"/>
            </a:pPr>
            <a:r>
              <a:rPr lang="zh-CN" altLang="en-US" sz="2400" dirty="0">
                <a:latin typeface="Times New Roman" charset="0"/>
                <a:ea typeface="华文中宋" charset="-122"/>
              </a:rPr>
              <a:t>总延迟增加</a:t>
            </a:r>
            <a:r>
              <a:rPr lang="en-US" altLang="zh-CN" dirty="0">
                <a:latin typeface="Times New Roman" charset="0"/>
                <a:ea typeface="微软雅黑" charset="-122"/>
              </a:rPr>
              <a:t> </a:t>
            </a:r>
          </a:p>
          <a:p>
            <a:pPr marL="987425" lvl="2" indent="-266700">
              <a:spcBef>
                <a:spcPts val="300"/>
              </a:spcBef>
            </a:pPr>
            <a:r>
              <a:rPr lang="zh-CN" altLang="en-US" sz="2200" dirty="0">
                <a:latin typeface="Times New Roman" charset="0"/>
                <a:ea typeface="华文中宋" charset="-122"/>
              </a:rPr>
              <a:t>从开始到结束需要</a:t>
            </a:r>
            <a:r>
              <a:rPr lang="en-US" altLang="zh-CN" sz="2200" dirty="0">
                <a:latin typeface="Times New Roman" charset="0"/>
                <a:ea typeface="微软雅黑" charset="-122"/>
              </a:rPr>
              <a:t>360 </a:t>
            </a:r>
            <a:r>
              <a:rPr lang="en-US" altLang="zh-CN" sz="2200" dirty="0" err="1">
                <a:latin typeface="Times New Roman" charset="0"/>
                <a:ea typeface="微软雅黑" charset="-122"/>
              </a:rPr>
              <a:t>ps</a:t>
            </a:r>
            <a:endParaRPr lang="en-US" altLang="zh-CN" sz="2200" dirty="0">
              <a:latin typeface="Times New Roman" charset="0"/>
              <a:ea typeface="微软雅黑" charset="-122"/>
            </a:endParaRPr>
          </a:p>
        </p:txBody>
      </p:sp>
      <p:sp>
        <p:nvSpPr>
          <p:cNvPr id="28676" name="Rectangle 5"/>
          <p:cNvSpPr>
            <a:spLocks noChangeArrowheads="1"/>
          </p:cNvSpPr>
          <p:nvPr/>
        </p:nvSpPr>
        <p:spPr bwMode="auto">
          <a:xfrm>
            <a:off x="2236429" y="1535094"/>
            <a:ext cx="225383" cy="128512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R</a:t>
            </a:r>
          </a:p>
          <a:p>
            <a:pPr algn="ctr" eaLnBrk="0" hangingPunct="0"/>
            <a:r>
              <a:rPr lang="en-US" altLang="zh-CN" b="0"/>
              <a:t>e</a:t>
            </a:r>
          </a:p>
          <a:p>
            <a:pPr algn="ctr" eaLnBrk="0" hangingPunct="0"/>
            <a:r>
              <a:rPr lang="en-US" altLang="zh-CN" b="0"/>
              <a:t>g</a:t>
            </a:r>
          </a:p>
        </p:txBody>
      </p:sp>
      <p:sp>
        <p:nvSpPr>
          <p:cNvPr id="28677" name="Line 6"/>
          <p:cNvSpPr>
            <a:spLocks noChangeShapeType="1"/>
          </p:cNvSpPr>
          <p:nvPr/>
        </p:nvSpPr>
        <p:spPr bwMode="auto">
          <a:xfrm>
            <a:off x="320675"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8" name="Line 7"/>
          <p:cNvSpPr>
            <a:spLocks noChangeShapeType="1"/>
          </p:cNvSpPr>
          <p:nvPr/>
        </p:nvSpPr>
        <p:spPr bwMode="auto">
          <a:xfrm>
            <a:off x="1752519"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9" name="Line 8"/>
          <p:cNvSpPr>
            <a:spLocks noChangeShapeType="1"/>
          </p:cNvSpPr>
          <p:nvPr/>
        </p:nvSpPr>
        <p:spPr bwMode="auto">
          <a:xfrm>
            <a:off x="2388894" y="2826584"/>
            <a:ext cx="0" cy="2067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0" name="Rectangle 9"/>
          <p:cNvSpPr>
            <a:spLocks noChangeArrowheads="1"/>
          </p:cNvSpPr>
          <p:nvPr/>
        </p:nvSpPr>
        <p:spPr bwMode="auto">
          <a:xfrm>
            <a:off x="6185599" y="3186038"/>
            <a:ext cx="916446"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Clock</a:t>
            </a:r>
          </a:p>
        </p:txBody>
      </p:sp>
      <p:sp>
        <p:nvSpPr>
          <p:cNvPr id="28681" name="Rectangle 10"/>
          <p:cNvSpPr>
            <a:spLocks noChangeArrowheads="1"/>
          </p:cNvSpPr>
          <p:nvPr/>
        </p:nvSpPr>
        <p:spPr bwMode="auto">
          <a:xfrm>
            <a:off x="804585" y="1535094"/>
            <a:ext cx="941305" cy="128512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Comb.</a:t>
            </a:r>
          </a:p>
          <a:p>
            <a:pPr algn="ctr" eaLnBrk="0" hangingPunct="0"/>
            <a:r>
              <a:rPr lang="en-US" altLang="zh-CN" b="0"/>
              <a:t>logic</a:t>
            </a:r>
          </a:p>
          <a:p>
            <a:pPr algn="ctr" eaLnBrk="0" hangingPunct="0"/>
            <a:r>
              <a:rPr lang="en-US" altLang="zh-CN" b="0"/>
              <a:t>A</a:t>
            </a:r>
          </a:p>
        </p:txBody>
      </p:sp>
      <p:sp>
        <p:nvSpPr>
          <p:cNvPr id="28682" name="Rectangle 11"/>
          <p:cNvSpPr>
            <a:spLocks noChangeArrowheads="1"/>
          </p:cNvSpPr>
          <p:nvPr/>
        </p:nvSpPr>
        <p:spPr bwMode="auto">
          <a:xfrm>
            <a:off x="4384194" y="1535094"/>
            <a:ext cx="225383" cy="128512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R</a:t>
            </a:r>
          </a:p>
          <a:p>
            <a:pPr algn="ctr" eaLnBrk="0" hangingPunct="0"/>
            <a:r>
              <a:rPr lang="en-US" altLang="zh-CN" b="0"/>
              <a:t>e</a:t>
            </a:r>
          </a:p>
          <a:p>
            <a:pPr algn="ctr" eaLnBrk="0" hangingPunct="0"/>
            <a:r>
              <a:rPr lang="en-US" altLang="zh-CN" b="0"/>
              <a:t>g</a:t>
            </a:r>
          </a:p>
        </p:txBody>
      </p:sp>
      <p:sp>
        <p:nvSpPr>
          <p:cNvPr id="28683" name="Line 12"/>
          <p:cNvSpPr>
            <a:spLocks noChangeShapeType="1"/>
          </p:cNvSpPr>
          <p:nvPr/>
        </p:nvSpPr>
        <p:spPr bwMode="auto">
          <a:xfrm>
            <a:off x="2468440"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4" name="Line 13"/>
          <p:cNvSpPr>
            <a:spLocks noChangeShapeType="1"/>
          </p:cNvSpPr>
          <p:nvPr/>
        </p:nvSpPr>
        <p:spPr bwMode="auto">
          <a:xfrm>
            <a:off x="3900284"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5" name="Line 14"/>
          <p:cNvSpPr>
            <a:spLocks noChangeShapeType="1"/>
          </p:cNvSpPr>
          <p:nvPr/>
        </p:nvSpPr>
        <p:spPr bwMode="auto">
          <a:xfrm>
            <a:off x="4536659" y="2826584"/>
            <a:ext cx="0" cy="20676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Rectangle 15"/>
          <p:cNvSpPr>
            <a:spLocks noChangeArrowheads="1"/>
          </p:cNvSpPr>
          <p:nvPr/>
        </p:nvSpPr>
        <p:spPr bwMode="auto">
          <a:xfrm>
            <a:off x="2952351" y="1535094"/>
            <a:ext cx="941305" cy="128512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Comb.</a:t>
            </a:r>
          </a:p>
          <a:p>
            <a:pPr algn="ctr" eaLnBrk="0" hangingPunct="0"/>
            <a:r>
              <a:rPr lang="en-US" altLang="zh-CN" b="0"/>
              <a:t>logic</a:t>
            </a:r>
          </a:p>
          <a:p>
            <a:pPr algn="ctr" eaLnBrk="0" hangingPunct="0"/>
            <a:r>
              <a:rPr lang="en-US" altLang="zh-CN" b="0"/>
              <a:t>B</a:t>
            </a:r>
          </a:p>
        </p:txBody>
      </p:sp>
      <p:sp>
        <p:nvSpPr>
          <p:cNvPr id="28687" name="Rectangle 16"/>
          <p:cNvSpPr>
            <a:spLocks noChangeArrowheads="1"/>
          </p:cNvSpPr>
          <p:nvPr/>
        </p:nvSpPr>
        <p:spPr bwMode="auto">
          <a:xfrm>
            <a:off x="6531960" y="1535094"/>
            <a:ext cx="225383" cy="128512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R</a:t>
            </a:r>
          </a:p>
          <a:p>
            <a:pPr algn="ctr" eaLnBrk="0" hangingPunct="0"/>
            <a:r>
              <a:rPr lang="en-US" altLang="zh-CN" b="0"/>
              <a:t>e</a:t>
            </a:r>
          </a:p>
          <a:p>
            <a:pPr algn="ctr" eaLnBrk="0" hangingPunct="0"/>
            <a:r>
              <a:rPr lang="en-US" altLang="zh-CN" b="0"/>
              <a:t>g</a:t>
            </a:r>
          </a:p>
        </p:txBody>
      </p:sp>
      <p:sp>
        <p:nvSpPr>
          <p:cNvPr id="28688" name="Line 17"/>
          <p:cNvSpPr>
            <a:spLocks noChangeShapeType="1"/>
          </p:cNvSpPr>
          <p:nvPr/>
        </p:nvSpPr>
        <p:spPr bwMode="auto">
          <a:xfrm>
            <a:off x="4616206"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9" name="Line 18"/>
          <p:cNvSpPr>
            <a:spLocks noChangeShapeType="1"/>
          </p:cNvSpPr>
          <p:nvPr/>
        </p:nvSpPr>
        <p:spPr bwMode="auto">
          <a:xfrm>
            <a:off x="6048050" y="2139486"/>
            <a:ext cx="477281"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Line 19"/>
          <p:cNvSpPr>
            <a:spLocks noChangeShapeType="1"/>
          </p:cNvSpPr>
          <p:nvPr/>
        </p:nvSpPr>
        <p:spPr bwMode="auto">
          <a:xfrm>
            <a:off x="6684425" y="2826584"/>
            <a:ext cx="0" cy="4357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Rectangle 20"/>
          <p:cNvSpPr>
            <a:spLocks noChangeArrowheads="1"/>
          </p:cNvSpPr>
          <p:nvPr/>
        </p:nvSpPr>
        <p:spPr bwMode="auto">
          <a:xfrm>
            <a:off x="5100116" y="1535094"/>
            <a:ext cx="941305" cy="128512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Comb.</a:t>
            </a:r>
          </a:p>
          <a:p>
            <a:pPr algn="ctr" eaLnBrk="0" hangingPunct="0"/>
            <a:r>
              <a:rPr lang="en-US" altLang="zh-CN" b="0"/>
              <a:t>logic</a:t>
            </a:r>
          </a:p>
          <a:p>
            <a:pPr algn="ctr" eaLnBrk="0" hangingPunct="0"/>
            <a:r>
              <a:rPr lang="en-US" altLang="zh-CN" b="0"/>
              <a:t>C</a:t>
            </a:r>
          </a:p>
        </p:txBody>
      </p:sp>
      <p:sp>
        <p:nvSpPr>
          <p:cNvPr id="28692" name="Rectangle 21"/>
          <p:cNvSpPr>
            <a:spLocks noChangeArrowheads="1"/>
          </p:cNvSpPr>
          <p:nvPr/>
        </p:nvSpPr>
        <p:spPr bwMode="auto">
          <a:xfrm>
            <a:off x="797956" y="1124744"/>
            <a:ext cx="995993"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100 ps</a:t>
            </a:r>
          </a:p>
        </p:txBody>
      </p:sp>
      <p:sp>
        <p:nvSpPr>
          <p:cNvPr id="28693" name="Rectangle 22"/>
          <p:cNvSpPr>
            <a:spLocks noChangeArrowheads="1"/>
          </p:cNvSpPr>
          <p:nvPr/>
        </p:nvSpPr>
        <p:spPr bwMode="auto">
          <a:xfrm>
            <a:off x="1909955" y="1124744"/>
            <a:ext cx="841871"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20 ps</a:t>
            </a:r>
          </a:p>
        </p:txBody>
      </p:sp>
      <p:sp>
        <p:nvSpPr>
          <p:cNvPr id="28694" name="Rectangle 23"/>
          <p:cNvSpPr>
            <a:spLocks noChangeArrowheads="1"/>
          </p:cNvSpPr>
          <p:nvPr/>
        </p:nvSpPr>
        <p:spPr bwMode="auto">
          <a:xfrm>
            <a:off x="2944064" y="1124744"/>
            <a:ext cx="995993"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100 ps</a:t>
            </a:r>
          </a:p>
        </p:txBody>
      </p:sp>
      <p:sp>
        <p:nvSpPr>
          <p:cNvPr id="28695" name="Rectangle 24"/>
          <p:cNvSpPr>
            <a:spLocks noChangeArrowheads="1"/>
          </p:cNvSpPr>
          <p:nvPr/>
        </p:nvSpPr>
        <p:spPr bwMode="auto">
          <a:xfrm>
            <a:off x="4057721" y="1124744"/>
            <a:ext cx="841871"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20 ps</a:t>
            </a:r>
          </a:p>
        </p:txBody>
      </p:sp>
      <p:sp>
        <p:nvSpPr>
          <p:cNvPr id="28696" name="Rectangle 25"/>
          <p:cNvSpPr>
            <a:spLocks noChangeArrowheads="1"/>
          </p:cNvSpPr>
          <p:nvPr/>
        </p:nvSpPr>
        <p:spPr bwMode="auto">
          <a:xfrm>
            <a:off x="5093487" y="1124744"/>
            <a:ext cx="995993"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100 ps</a:t>
            </a:r>
          </a:p>
        </p:txBody>
      </p:sp>
      <p:sp>
        <p:nvSpPr>
          <p:cNvPr id="28697" name="Rectangle 26"/>
          <p:cNvSpPr>
            <a:spLocks noChangeArrowheads="1"/>
          </p:cNvSpPr>
          <p:nvPr/>
        </p:nvSpPr>
        <p:spPr bwMode="auto">
          <a:xfrm>
            <a:off x="6207143" y="1124744"/>
            <a:ext cx="841871" cy="45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t>20 ps</a:t>
            </a:r>
          </a:p>
        </p:txBody>
      </p:sp>
      <p:sp>
        <p:nvSpPr>
          <p:cNvPr id="28698" name="Line 27"/>
          <p:cNvSpPr>
            <a:spLocks noChangeShapeType="1"/>
          </p:cNvSpPr>
          <p:nvPr/>
        </p:nvSpPr>
        <p:spPr bwMode="auto">
          <a:xfrm>
            <a:off x="2388894" y="3033350"/>
            <a:ext cx="4295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Rectangle 28"/>
          <p:cNvSpPr>
            <a:spLocks noChangeArrowheads="1"/>
          </p:cNvSpPr>
          <p:nvPr/>
        </p:nvSpPr>
        <p:spPr bwMode="auto">
          <a:xfrm>
            <a:off x="5053714" y="5123273"/>
            <a:ext cx="3909397" cy="828653"/>
          </a:xfrm>
          <a:prstGeom prst="rect">
            <a:avLst/>
          </a:prstGeom>
          <a:ln/>
        </p:spPr>
        <p:style>
          <a:lnRef idx="2">
            <a:schemeClr val="accent1"/>
          </a:lnRef>
          <a:fillRef idx="1">
            <a:schemeClr val="lt1"/>
          </a:fillRef>
          <a:effectRef idx="0">
            <a:schemeClr val="accent1"/>
          </a:effectRef>
          <a:fontRef idx="minor">
            <a:schemeClr val="dk1"/>
          </a:fontRef>
        </p:style>
        <p:txBody>
          <a:bodyPr wrap="squar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dirty="0"/>
              <a:t>Delay = 360 </a:t>
            </a:r>
            <a:r>
              <a:rPr lang="en-US" altLang="zh-CN" dirty="0" err="1"/>
              <a:t>ps</a:t>
            </a:r>
            <a:endParaRPr lang="en-US" altLang="zh-CN" dirty="0"/>
          </a:p>
          <a:p>
            <a:pPr eaLnBrk="0" hangingPunct="0"/>
            <a:r>
              <a:rPr lang="en-US" altLang="zh-CN" dirty="0"/>
              <a:t>Throughput = 8.33 GOPS</a:t>
            </a:r>
          </a:p>
        </p:txBody>
      </p:sp>
    </p:spTree>
    <p:extLst>
      <p:ext uri="{BB962C8B-B14F-4D97-AF65-F5344CB8AC3E}">
        <p14:creationId xmlns:p14="http://schemas.microsoft.com/office/powerpoint/2010/main" val="19737020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6148">
                                            <p:txEl>
                                              <p:pRg st="4" end="4"/>
                                            </p:txEl>
                                          </p:spTgt>
                                        </p:tgtEl>
                                        <p:attrNameLst>
                                          <p:attrName>style.visibility</p:attrName>
                                        </p:attrNameLst>
                                      </p:cBhvr>
                                      <p:to>
                                        <p:strVal val="visible"/>
                                      </p:to>
                                    </p:set>
                                    <p:animEffect transition="in" filter="dissolve">
                                      <p:cBhvr>
                                        <p:cTn id="11" dur="500"/>
                                        <p:tgtEl>
                                          <p:spTgt spid="6148">
                                            <p:txEl>
                                              <p:pRg st="4" end="4"/>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6148">
                                            <p:txEl>
                                              <p:pRg st="5" end="5"/>
                                            </p:txEl>
                                          </p:spTgt>
                                        </p:tgtEl>
                                        <p:attrNameLst>
                                          <p:attrName>style.visibility</p:attrName>
                                        </p:attrNameLst>
                                      </p:cBhvr>
                                      <p:to>
                                        <p:strVal val="visible"/>
                                      </p:to>
                                    </p:set>
                                    <p:animEffect transition="in" filter="dissolve">
                                      <p:cBhvr>
                                        <p:cTn id="14" dur="500"/>
                                        <p:tgtEl>
                                          <p:spTgt spid="6148">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99"/>
                                        </p:tgtEl>
                                        <p:attrNameLst>
                                          <p:attrName>style.visibility</p:attrName>
                                        </p:attrNameLst>
                                      </p:cBhvr>
                                      <p:to>
                                        <p:strVal val="visible"/>
                                      </p:to>
                                    </p:set>
                                    <p:anim calcmode="lin" valueType="num">
                                      <p:cBhvr additive="base">
                                        <p:cTn id="19" dur="500" fill="hold"/>
                                        <p:tgtEl>
                                          <p:spTgt spid="28699"/>
                                        </p:tgtEl>
                                        <p:attrNameLst>
                                          <p:attrName>ppt_x</p:attrName>
                                        </p:attrNameLst>
                                      </p:cBhvr>
                                      <p:tavLst>
                                        <p:tav tm="0">
                                          <p:val>
                                            <p:strVal val="#ppt_x"/>
                                          </p:val>
                                        </p:tav>
                                        <p:tav tm="100000">
                                          <p:val>
                                            <p:strVal val="#ppt_x"/>
                                          </p:val>
                                        </p:tav>
                                      </p:tavLst>
                                    </p:anim>
                                    <p:anim calcmode="lin" valueType="num">
                                      <p:cBhvr additive="base">
                                        <p:cTn id="20" dur="500" fill="hold"/>
                                        <p:tgtEl>
                                          <p:spTgt spid="28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p:bldP spid="2869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265224" y="-26235"/>
            <a:ext cx="8531225"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局限性：寄存器开销</a:t>
            </a:r>
            <a:r>
              <a:rPr lang="en-US" altLang="zh-CN" kern="1200" dirty="0">
                <a:solidFill>
                  <a:srgbClr val="A50021"/>
                </a:solidFill>
                <a:latin typeface="微软雅黑" panose="020B0503020204020204" pitchFamily="34" charset="-122"/>
                <a:ea typeface="微软雅黑" panose="020B0503020204020204" pitchFamily="34" charset="-122"/>
              </a:rPr>
              <a:t>(Register Overhead)</a:t>
            </a:r>
          </a:p>
        </p:txBody>
      </p:sp>
      <p:sp>
        <p:nvSpPr>
          <p:cNvPr id="30724" name="Rectangle 5"/>
          <p:cNvSpPr>
            <a:spLocks noChangeArrowheads="1"/>
          </p:cNvSpPr>
          <p:nvPr/>
        </p:nvSpPr>
        <p:spPr bwMode="auto">
          <a:xfrm>
            <a:off x="3568065" y="4412604"/>
            <a:ext cx="4561185" cy="1183334"/>
          </a:xfrm>
          <a:prstGeom prst="rect">
            <a:avLst/>
          </a:prstGeom>
          <a:ln/>
        </p:spPr>
        <p:style>
          <a:lnRef idx="2">
            <a:schemeClr val="accent1"/>
          </a:lnRef>
          <a:fillRef idx="1">
            <a:schemeClr val="lt1"/>
          </a:fillRef>
          <a:effectRef idx="0">
            <a:schemeClr val="accent1"/>
          </a:effectRef>
          <a:fontRef idx="minor">
            <a:schemeClr val="dk1"/>
          </a:fontRef>
        </p:style>
        <p:txBody>
          <a:bodyPr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sz="2800"/>
              <a:t>Delay = 420 </a:t>
            </a:r>
            <a:r>
              <a:rPr lang="en-US" altLang="zh-CN" sz="2800" dirty="0" err="1"/>
              <a:t>ps</a:t>
            </a:r>
            <a:r>
              <a:rPr lang="en-US" altLang="zh-CN" sz="2800" dirty="0"/>
              <a:t>, </a:t>
            </a:r>
          </a:p>
          <a:p>
            <a:pPr eaLnBrk="0" hangingPunct="0">
              <a:spcBef>
                <a:spcPts val="1800"/>
              </a:spcBef>
            </a:pPr>
            <a:r>
              <a:rPr lang="en-US" altLang="zh-CN" sz="2800" dirty="0"/>
              <a:t>Throughput = 14.29 GOPS</a:t>
            </a:r>
          </a:p>
        </p:txBody>
      </p:sp>
      <p:grpSp>
        <p:nvGrpSpPr>
          <p:cNvPr id="30725" name="Group 6"/>
          <p:cNvGrpSpPr>
            <a:grpSpLocks/>
          </p:cNvGrpSpPr>
          <p:nvPr/>
        </p:nvGrpSpPr>
        <p:grpSpPr bwMode="auto">
          <a:xfrm>
            <a:off x="0" y="1373188"/>
            <a:ext cx="9113838" cy="3087626"/>
            <a:chOff x="228" y="2563"/>
            <a:chExt cx="5341" cy="1409"/>
          </a:xfrm>
        </p:grpSpPr>
        <p:sp>
          <p:nvSpPr>
            <p:cNvPr id="30726" name="Line 7"/>
            <p:cNvSpPr>
              <a:spLocks noChangeShapeType="1"/>
            </p:cNvSpPr>
            <p:nvPr/>
          </p:nvSpPr>
          <p:spPr bwMode="auto">
            <a:xfrm>
              <a:off x="1052" y="3137"/>
              <a:ext cx="260"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7" name="Line 8"/>
            <p:cNvSpPr>
              <a:spLocks noChangeShapeType="1"/>
            </p:cNvSpPr>
            <p:nvPr/>
          </p:nvSpPr>
          <p:spPr bwMode="auto">
            <a:xfrm>
              <a:off x="228"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8" name="Line 9"/>
            <p:cNvSpPr>
              <a:spLocks noChangeShapeType="1"/>
            </p:cNvSpPr>
            <p:nvPr/>
          </p:nvSpPr>
          <p:spPr bwMode="auto">
            <a:xfrm>
              <a:off x="707"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9" name="Line 10"/>
            <p:cNvSpPr>
              <a:spLocks noChangeShapeType="1"/>
            </p:cNvSpPr>
            <p:nvPr/>
          </p:nvSpPr>
          <p:spPr bwMode="auto">
            <a:xfrm>
              <a:off x="1916"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0" name="Line 11"/>
            <p:cNvSpPr>
              <a:spLocks noChangeShapeType="1"/>
            </p:cNvSpPr>
            <p:nvPr/>
          </p:nvSpPr>
          <p:spPr bwMode="auto">
            <a:xfrm>
              <a:off x="1571"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1" name="Line 12"/>
            <p:cNvSpPr>
              <a:spLocks noChangeShapeType="1"/>
            </p:cNvSpPr>
            <p:nvPr/>
          </p:nvSpPr>
          <p:spPr bwMode="auto">
            <a:xfrm>
              <a:off x="2780"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2" name="Line 13"/>
            <p:cNvSpPr>
              <a:spLocks noChangeShapeType="1"/>
            </p:cNvSpPr>
            <p:nvPr/>
          </p:nvSpPr>
          <p:spPr bwMode="auto">
            <a:xfrm>
              <a:off x="2435"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3" name="Line 14"/>
            <p:cNvSpPr>
              <a:spLocks noChangeShapeType="1"/>
            </p:cNvSpPr>
            <p:nvPr/>
          </p:nvSpPr>
          <p:spPr bwMode="auto">
            <a:xfrm>
              <a:off x="3644"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4" name="Line 15"/>
            <p:cNvSpPr>
              <a:spLocks noChangeShapeType="1"/>
            </p:cNvSpPr>
            <p:nvPr/>
          </p:nvSpPr>
          <p:spPr bwMode="auto">
            <a:xfrm>
              <a:off x="3299"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5" name="Line 16"/>
            <p:cNvSpPr>
              <a:spLocks noChangeShapeType="1"/>
            </p:cNvSpPr>
            <p:nvPr/>
          </p:nvSpPr>
          <p:spPr bwMode="auto">
            <a:xfrm>
              <a:off x="4508"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6" name="Line 17"/>
            <p:cNvSpPr>
              <a:spLocks noChangeShapeType="1"/>
            </p:cNvSpPr>
            <p:nvPr/>
          </p:nvSpPr>
          <p:spPr bwMode="auto">
            <a:xfrm>
              <a:off x="4163" y="3137"/>
              <a:ext cx="259"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7" name="Line 18"/>
            <p:cNvSpPr>
              <a:spLocks noChangeShapeType="1"/>
            </p:cNvSpPr>
            <p:nvPr/>
          </p:nvSpPr>
          <p:spPr bwMode="auto">
            <a:xfrm>
              <a:off x="5026" y="3137"/>
              <a:ext cx="260"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8" name="Rectangle 19"/>
            <p:cNvSpPr>
              <a:spLocks noChangeArrowheads="1"/>
            </p:cNvSpPr>
            <p:nvPr/>
          </p:nvSpPr>
          <p:spPr bwMode="auto">
            <a:xfrm>
              <a:off x="801" y="3792"/>
              <a:ext cx="47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Clock</a:t>
              </a:r>
            </a:p>
          </p:txBody>
        </p:sp>
        <p:sp>
          <p:nvSpPr>
            <p:cNvPr id="30739" name="Rectangle 20"/>
            <p:cNvSpPr>
              <a:spLocks noChangeArrowheads="1"/>
            </p:cNvSpPr>
            <p:nvPr/>
          </p:nvSpPr>
          <p:spPr bwMode="auto">
            <a:xfrm>
              <a:off x="970" y="2795"/>
              <a:ext cx="122"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40" name="Line 21"/>
            <p:cNvSpPr>
              <a:spLocks noChangeShapeType="1"/>
            </p:cNvSpPr>
            <p:nvPr/>
          </p:nvSpPr>
          <p:spPr bwMode="auto">
            <a:xfrm>
              <a:off x="1052" y="3526"/>
              <a:ext cx="0" cy="21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1" name="Rectangle 22"/>
            <p:cNvSpPr>
              <a:spLocks noChangeArrowheads="1"/>
            </p:cNvSpPr>
            <p:nvPr/>
          </p:nvSpPr>
          <p:spPr bwMode="auto">
            <a:xfrm>
              <a:off x="452" y="2795"/>
              <a:ext cx="294"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42" name="Rectangle 23"/>
            <p:cNvSpPr>
              <a:spLocks noChangeArrowheads="1"/>
            </p:cNvSpPr>
            <p:nvPr/>
          </p:nvSpPr>
          <p:spPr bwMode="auto">
            <a:xfrm>
              <a:off x="357" y="2563"/>
              <a:ext cx="46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43" name="Rectangle 24"/>
            <p:cNvSpPr>
              <a:spLocks noChangeArrowheads="1"/>
            </p:cNvSpPr>
            <p:nvPr/>
          </p:nvSpPr>
          <p:spPr bwMode="auto">
            <a:xfrm>
              <a:off x="789"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44" name="Rectangle 25"/>
            <p:cNvSpPr>
              <a:spLocks noChangeArrowheads="1"/>
            </p:cNvSpPr>
            <p:nvPr/>
          </p:nvSpPr>
          <p:spPr bwMode="auto">
            <a:xfrm>
              <a:off x="1834" y="2795"/>
              <a:ext cx="121"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45" name="Line 26"/>
            <p:cNvSpPr>
              <a:spLocks noChangeShapeType="1"/>
            </p:cNvSpPr>
            <p:nvPr/>
          </p:nvSpPr>
          <p:spPr bwMode="auto">
            <a:xfrm>
              <a:off x="1916" y="352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Rectangle 27"/>
            <p:cNvSpPr>
              <a:spLocks noChangeArrowheads="1"/>
            </p:cNvSpPr>
            <p:nvPr/>
          </p:nvSpPr>
          <p:spPr bwMode="auto">
            <a:xfrm>
              <a:off x="1316" y="2795"/>
              <a:ext cx="294"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47" name="Rectangle 28"/>
            <p:cNvSpPr>
              <a:spLocks noChangeArrowheads="1"/>
            </p:cNvSpPr>
            <p:nvPr/>
          </p:nvSpPr>
          <p:spPr bwMode="auto">
            <a:xfrm>
              <a:off x="1223" y="2563"/>
              <a:ext cx="46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48" name="Rectangle 29"/>
            <p:cNvSpPr>
              <a:spLocks noChangeArrowheads="1"/>
            </p:cNvSpPr>
            <p:nvPr/>
          </p:nvSpPr>
          <p:spPr bwMode="auto">
            <a:xfrm>
              <a:off x="1653" y="2563"/>
              <a:ext cx="46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49" name="Rectangle 30"/>
            <p:cNvSpPr>
              <a:spLocks noChangeArrowheads="1"/>
            </p:cNvSpPr>
            <p:nvPr/>
          </p:nvSpPr>
          <p:spPr bwMode="auto">
            <a:xfrm>
              <a:off x="2698" y="2795"/>
              <a:ext cx="121"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50" name="Line 31"/>
            <p:cNvSpPr>
              <a:spLocks noChangeShapeType="1"/>
            </p:cNvSpPr>
            <p:nvPr/>
          </p:nvSpPr>
          <p:spPr bwMode="auto">
            <a:xfrm>
              <a:off x="2780" y="352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1" name="Rectangle 32"/>
            <p:cNvSpPr>
              <a:spLocks noChangeArrowheads="1"/>
            </p:cNvSpPr>
            <p:nvPr/>
          </p:nvSpPr>
          <p:spPr bwMode="auto">
            <a:xfrm>
              <a:off x="2179" y="2795"/>
              <a:ext cx="295"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52" name="Rectangle 33"/>
            <p:cNvSpPr>
              <a:spLocks noChangeArrowheads="1"/>
            </p:cNvSpPr>
            <p:nvPr/>
          </p:nvSpPr>
          <p:spPr bwMode="auto">
            <a:xfrm>
              <a:off x="2085"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53" name="Rectangle 34"/>
            <p:cNvSpPr>
              <a:spLocks noChangeArrowheads="1"/>
            </p:cNvSpPr>
            <p:nvPr/>
          </p:nvSpPr>
          <p:spPr bwMode="auto">
            <a:xfrm>
              <a:off x="2516"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54" name="Rectangle 35"/>
            <p:cNvSpPr>
              <a:spLocks noChangeArrowheads="1"/>
            </p:cNvSpPr>
            <p:nvPr/>
          </p:nvSpPr>
          <p:spPr bwMode="auto">
            <a:xfrm>
              <a:off x="3562" y="2795"/>
              <a:ext cx="121"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55" name="Line 36"/>
            <p:cNvSpPr>
              <a:spLocks noChangeShapeType="1"/>
            </p:cNvSpPr>
            <p:nvPr/>
          </p:nvSpPr>
          <p:spPr bwMode="auto">
            <a:xfrm>
              <a:off x="3644" y="352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6" name="Rectangle 37"/>
            <p:cNvSpPr>
              <a:spLocks noChangeArrowheads="1"/>
            </p:cNvSpPr>
            <p:nvPr/>
          </p:nvSpPr>
          <p:spPr bwMode="auto">
            <a:xfrm>
              <a:off x="3043" y="2795"/>
              <a:ext cx="295"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57" name="Rectangle 38"/>
            <p:cNvSpPr>
              <a:spLocks noChangeArrowheads="1"/>
            </p:cNvSpPr>
            <p:nvPr/>
          </p:nvSpPr>
          <p:spPr bwMode="auto">
            <a:xfrm>
              <a:off x="2948" y="2563"/>
              <a:ext cx="46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58" name="Rectangle 39"/>
            <p:cNvSpPr>
              <a:spLocks noChangeArrowheads="1"/>
            </p:cNvSpPr>
            <p:nvPr/>
          </p:nvSpPr>
          <p:spPr bwMode="auto">
            <a:xfrm>
              <a:off x="3381"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59" name="Rectangle 40"/>
            <p:cNvSpPr>
              <a:spLocks noChangeArrowheads="1"/>
            </p:cNvSpPr>
            <p:nvPr/>
          </p:nvSpPr>
          <p:spPr bwMode="auto">
            <a:xfrm>
              <a:off x="4426" y="2795"/>
              <a:ext cx="121"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60" name="Line 41"/>
            <p:cNvSpPr>
              <a:spLocks noChangeShapeType="1"/>
            </p:cNvSpPr>
            <p:nvPr/>
          </p:nvSpPr>
          <p:spPr bwMode="auto">
            <a:xfrm>
              <a:off x="4508" y="352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1" name="Rectangle 42"/>
            <p:cNvSpPr>
              <a:spLocks noChangeArrowheads="1"/>
            </p:cNvSpPr>
            <p:nvPr/>
          </p:nvSpPr>
          <p:spPr bwMode="auto">
            <a:xfrm>
              <a:off x="3907" y="2795"/>
              <a:ext cx="295"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62" name="Rectangle 43"/>
            <p:cNvSpPr>
              <a:spLocks noChangeArrowheads="1"/>
            </p:cNvSpPr>
            <p:nvPr/>
          </p:nvSpPr>
          <p:spPr bwMode="auto">
            <a:xfrm>
              <a:off x="3813"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63" name="Rectangle 44"/>
            <p:cNvSpPr>
              <a:spLocks noChangeArrowheads="1"/>
            </p:cNvSpPr>
            <p:nvPr/>
          </p:nvSpPr>
          <p:spPr bwMode="auto">
            <a:xfrm>
              <a:off x="4244" y="2563"/>
              <a:ext cx="461"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64" name="Rectangle 45"/>
            <p:cNvSpPr>
              <a:spLocks noChangeArrowheads="1"/>
            </p:cNvSpPr>
            <p:nvPr/>
          </p:nvSpPr>
          <p:spPr bwMode="auto">
            <a:xfrm>
              <a:off x="5290" y="2795"/>
              <a:ext cx="121" cy="727"/>
            </a:xfrm>
            <a:prstGeom prst="rect">
              <a:avLst/>
            </a:prstGeom>
            <a:solidFill>
              <a:schemeClr val="bg1"/>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R</a:t>
              </a:r>
            </a:p>
            <a:p>
              <a:pPr algn="ctr" eaLnBrk="0" hangingPunct="0"/>
              <a:r>
                <a:rPr lang="en-US" altLang="zh-CN" sz="2000" b="0">
                  <a:latin typeface="Arial" charset="0"/>
                </a:rPr>
                <a:t>e</a:t>
              </a:r>
            </a:p>
            <a:p>
              <a:pPr algn="ctr" eaLnBrk="0" hangingPunct="0"/>
              <a:r>
                <a:rPr lang="en-US" altLang="zh-CN" sz="2000" b="0">
                  <a:latin typeface="Arial" charset="0"/>
                </a:rPr>
                <a:t>g</a:t>
              </a:r>
            </a:p>
          </p:txBody>
        </p:sp>
        <p:sp>
          <p:nvSpPr>
            <p:cNvPr id="30765" name="Line 46"/>
            <p:cNvSpPr>
              <a:spLocks noChangeShapeType="1"/>
            </p:cNvSpPr>
            <p:nvPr/>
          </p:nvSpPr>
          <p:spPr bwMode="auto">
            <a:xfrm>
              <a:off x="5372" y="3526"/>
              <a:ext cx="0" cy="1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6" name="Rectangle 47"/>
            <p:cNvSpPr>
              <a:spLocks noChangeArrowheads="1"/>
            </p:cNvSpPr>
            <p:nvPr/>
          </p:nvSpPr>
          <p:spPr bwMode="auto">
            <a:xfrm>
              <a:off x="4771" y="2795"/>
              <a:ext cx="295" cy="727"/>
            </a:xfrm>
            <a:prstGeom prst="rect">
              <a:avLst/>
            </a:prstGeom>
            <a:solidFill>
              <a:srgbClr val="CCFFFF"/>
            </a:solidFill>
            <a:ln w="12700">
              <a:solidFill>
                <a:schemeClr val="tx1"/>
              </a:solidFill>
              <a:miter lim="800000"/>
              <a:headEnd/>
              <a:tailEnd/>
            </a:ln>
          </p:spPr>
          <p:txBody>
            <a:bodyPr wrap="none" lIns="82666" tIns="41333" rIns="82666" bIns="41333" anchor="ct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Comb.</a:t>
              </a:r>
            </a:p>
            <a:p>
              <a:pPr algn="ctr" eaLnBrk="0" hangingPunct="0"/>
              <a:endParaRPr lang="en-US" altLang="zh-CN" sz="2000" b="0">
                <a:latin typeface="Arial" charset="0"/>
              </a:endParaRPr>
            </a:p>
            <a:p>
              <a:pPr algn="ctr" eaLnBrk="0" hangingPunct="0"/>
              <a:r>
                <a:rPr lang="en-US" altLang="zh-CN" sz="2000" b="0">
                  <a:latin typeface="Arial" charset="0"/>
                </a:rPr>
                <a:t>logic</a:t>
              </a:r>
            </a:p>
          </p:txBody>
        </p:sp>
        <p:sp>
          <p:nvSpPr>
            <p:cNvPr id="30767" name="Rectangle 48"/>
            <p:cNvSpPr>
              <a:spLocks noChangeArrowheads="1"/>
            </p:cNvSpPr>
            <p:nvPr/>
          </p:nvSpPr>
          <p:spPr bwMode="auto">
            <a:xfrm>
              <a:off x="4677"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0768" name="Rectangle 49"/>
            <p:cNvSpPr>
              <a:spLocks noChangeArrowheads="1"/>
            </p:cNvSpPr>
            <p:nvPr/>
          </p:nvSpPr>
          <p:spPr bwMode="auto">
            <a:xfrm>
              <a:off x="5109" y="2563"/>
              <a:ext cx="46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2666" tIns="41333" rIns="82666" bIns="41333">
              <a:spAutoFit/>
            </a:bodyPr>
            <a:lstStyle>
              <a:lvl1pPr defTabSz="741363">
                <a:defRPr kumimoji="1" sz="2400" b="1">
                  <a:solidFill>
                    <a:schemeClr val="tx1"/>
                  </a:solidFill>
                  <a:latin typeface="Times New Roman" charset="0"/>
                  <a:ea typeface="宋体" charset="-122"/>
                </a:defRPr>
              </a:lvl1pPr>
              <a:lvl2pPr marL="742950" indent="-285750" defTabSz="741363">
                <a:defRPr kumimoji="1" sz="2400" b="1">
                  <a:solidFill>
                    <a:schemeClr val="tx1"/>
                  </a:solidFill>
                  <a:latin typeface="Times New Roman" charset="0"/>
                  <a:ea typeface="宋体" charset="-122"/>
                </a:defRPr>
              </a:lvl2pPr>
              <a:lvl3pPr marL="1143000" indent="-228600" defTabSz="741363">
                <a:defRPr kumimoji="1" sz="2400" b="1">
                  <a:solidFill>
                    <a:schemeClr val="tx1"/>
                  </a:solidFill>
                  <a:latin typeface="Times New Roman" charset="0"/>
                  <a:ea typeface="宋体" charset="-122"/>
                </a:defRPr>
              </a:lvl3pPr>
              <a:lvl4pPr marL="1600200" indent="-228600" defTabSz="741363">
                <a:defRPr kumimoji="1" sz="2400" b="1">
                  <a:solidFill>
                    <a:schemeClr val="tx1"/>
                  </a:solidFill>
                  <a:latin typeface="Times New Roman" charset="0"/>
                  <a:ea typeface="宋体" charset="-122"/>
                </a:defRPr>
              </a:lvl4pPr>
              <a:lvl5pPr marL="2057400" indent="-228600" defTabSz="741363">
                <a:defRPr kumimoji="1" sz="2400" b="1">
                  <a:solidFill>
                    <a:schemeClr val="tx1"/>
                  </a:solidFill>
                  <a:latin typeface="Times New Roman" charset="0"/>
                  <a:ea typeface="宋体" charset="-122"/>
                </a:defRPr>
              </a:lvl5pPr>
              <a:lvl6pPr marL="2514600" indent="-228600" defTabSz="741363" fontAlgn="base">
                <a:spcBef>
                  <a:spcPct val="0"/>
                </a:spcBef>
                <a:spcAft>
                  <a:spcPct val="0"/>
                </a:spcAft>
                <a:defRPr kumimoji="1" sz="2400" b="1">
                  <a:solidFill>
                    <a:schemeClr val="tx1"/>
                  </a:solidFill>
                  <a:latin typeface="Times New Roman" charset="0"/>
                  <a:ea typeface="宋体" charset="-122"/>
                </a:defRPr>
              </a:lvl6pPr>
              <a:lvl7pPr marL="2971800" indent="-228600" defTabSz="741363" fontAlgn="base">
                <a:spcBef>
                  <a:spcPct val="0"/>
                </a:spcBef>
                <a:spcAft>
                  <a:spcPct val="0"/>
                </a:spcAft>
                <a:defRPr kumimoji="1" sz="2400" b="1">
                  <a:solidFill>
                    <a:schemeClr val="tx1"/>
                  </a:solidFill>
                  <a:latin typeface="Times New Roman" charset="0"/>
                  <a:ea typeface="宋体" charset="-122"/>
                </a:defRPr>
              </a:lvl7pPr>
              <a:lvl8pPr marL="3429000" indent="-228600" defTabSz="741363" fontAlgn="base">
                <a:spcBef>
                  <a:spcPct val="0"/>
                </a:spcBef>
                <a:spcAft>
                  <a:spcPct val="0"/>
                </a:spcAft>
                <a:defRPr kumimoji="1" sz="2400" b="1">
                  <a:solidFill>
                    <a:schemeClr val="tx1"/>
                  </a:solidFill>
                  <a:latin typeface="Times New Roman" charset="0"/>
                  <a:ea typeface="宋体" charset="-122"/>
                </a:defRPr>
              </a:lvl8pPr>
              <a:lvl9pPr marL="3886200" indent="-228600" defTabSz="741363"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0769" name="Line 50"/>
            <p:cNvSpPr>
              <a:spLocks noChangeShapeType="1"/>
            </p:cNvSpPr>
            <p:nvPr/>
          </p:nvSpPr>
          <p:spPr bwMode="auto">
            <a:xfrm>
              <a:off x="1052" y="3699"/>
              <a:ext cx="43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a:spLocks noChangeArrowheads="1"/>
          </p:cNvSpPr>
          <p:nvPr/>
        </p:nvSpPr>
        <p:spPr bwMode="auto">
          <a:xfrm>
            <a:off x="1998663" y="5849938"/>
            <a:ext cx="5216525" cy="523875"/>
          </a:xfrm>
          <a:prstGeom prst="rect">
            <a:avLst/>
          </a:prstGeom>
          <a:solidFill>
            <a:srgbClr val="008000"/>
          </a:solidFill>
          <a:ln w="9525">
            <a:solidFill>
              <a:srgbClr val="292989"/>
            </a:solidFill>
            <a:miter lim="800000"/>
            <a:headEnd/>
            <a:tailEnd/>
          </a:ln>
          <a:effectLst>
            <a:outerShdw blurRad="40000" dist="20000" dir="5400000" rotWithShape="0">
              <a:srgbClr val="000000">
                <a:alpha val="37999"/>
              </a:srgbClr>
            </a:outerShdw>
          </a:effectLst>
        </p:spPr>
        <p:txBody>
          <a:bodyPr>
            <a:spAutoFit/>
          </a:bodyPr>
          <a:lstStyle/>
          <a:p>
            <a:pPr algn="ctr">
              <a:defRPr/>
            </a:pPr>
            <a:r>
              <a:rPr lang="zh-CN" altLang="en-US" sz="2800" dirty="0">
                <a:solidFill>
                  <a:schemeClr val="bg1"/>
                </a:solidFill>
                <a:latin typeface="+mn-lt"/>
                <a:ea typeface="+mn-ea"/>
              </a:rPr>
              <a:t>流水线过深，收益提升有限</a:t>
            </a:r>
          </a:p>
        </p:txBody>
      </p:sp>
    </p:spTree>
    <p:extLst>
      <p:ext uri="{BB962C8B-B14F-4D97-AF65-F5344CB8AC3E}">
        <p14:creationId xmlns:p14="http://schemas.microsoft.com/office/powerpoint/2010/main" val="2375823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dissolve">
                                      <p:cBhvr>
                                        <p:cTn id="7" dur="500"/>
                                        <p:tgtEl>
                                          <p:spTgt spid="307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79512" y="0"/>
            <a:ext cx="8031163"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局限性：寄存器开销</a:t>
            </a:r>
            <a:r>
              <a:rPr lang="en-US" altLang="zh-CN" kern="1200" dirty="0">
                <a:solidFill>
                  <a:srgbClr val="A50021"/>
                </a:solidFill>
                <a:latin typeface="微软雅黑" panose="020B0503020204020204" pitchFamily="34" charset="-122"/>
                <a:ea typeface="微软雅黑" panose="020B0503020204020204" pitchFamily="34" charset="-122"/>
              </a:rPr>
              <a:t>(Register Overhead)</a:t>
            </a:r>
          </a:p>
        </p:txBody>
      </p:sp>
      <p:sp>
        <p:nvSpPr>
          <p:cNvPr id="32770" name="Rectangle 3"/>
          <p:cNvSpPr>
            <a:spLocks noGrp="1" noChangeArrowheads="1"/>
          </p:cNvSpPr>
          <p:nvPr>
            <p:ph type="body" idx="1"/>
          </p:nvPr>
        </p:nvSpPr>
        <p:spPr>
          <a:xfrm>
            <a:off x="609600" y="1124744"/>
            <a:ext cx="8069263" cy="5040560"/>
          </a:xfrm>
        </p:spPr>
        <p:txBody>
          <a:bodyPr/>
          <a:lstStyle/>
          <a:p>
            <a:pPr defTabSz="912813">
              <a:lnSpc>
                <a:spcPct val="120000"/>
              </a:lnSpc>
              <a:spcBef>
                <a:spcPts val="600"/>
              </a:spcBef>
              <a:buFont typeface="Wingdings" charset="2"/>
              <a:buChar char="Ø"/>
              <a:tabLst>
                <a:tab pos="3484563" algn="dec"/>
              </a:tabLst>
            </a:pPr>
            <a:r>
              <a:rPr lang="zh-CN" altLang="en-US" dirty="0">
                <a:latin typeface="STXinwei" charset="-122"/>
                <a:ea typeface="STXinwei" charset="-122"/>
                <a:cs typeface="STXinwei" charset="-122"/>
              </a:rPr>
              <a:t>随着流水线深度的增加，加载寄存器的开销变得更为明显</a:t>
            </a:r>
            <a:r>
              <a:rPr lang="en-US" altLang="zh-CN" dirty="0">
                <a:latin typeface="STXinwei" charset="-122"/>
                <a:ea typeface="STXinwei" charset="-122"/>
                <a:cs typeface="STXinwei" charset="-122"/>
              </a:rPr>
              <a:t> </a:t>
            </a:r>
          </a:p>
          <a:p>
            <a:pPr defTabSz="912813">
              <a:lnSpc>
                <a:spcPct val="120000"/>
              </a:lnSpc>
              <a:spcBef>
                <a:spcPts val="600"/>
              </a:spcBef>
              <a:buFont typeface="Wingdings" charset="2"/>
              <a:buChar char="Ø"/>
              <a:tabLst>
                <a:tab pos="3484563" algn="dec"/>
              </a:tabLst>
            </a:pPr>
            <a:r>
              <a:rPr lang="zh-CN" altLang="en-US" dirty="0">
                <a:latin typeface="STXinwei" charset="-122"/>
                <a:ea typeface="STXinwei" charset="-122"/>
                <a:cs typeface="STXinwei" charset="-122"/>
              </a:rPr>
              <a:t>花费在加载寄存器的时钟周期百分比</a:t>
            </a:r>
            <a:r>
              <a:rPr lang="en-US" altLang="zh-CN" dirty="0">
                <a:latin typeface="STXinwei" charset="-122"/>
                <a:ea typeface="STXinwei" charset="-122"/>
                <a:cs typeface="STXinwei" charset="-122"/>
              </a:rPr>
              <a:t>:</a:t>
            </a:r>
          </a:p>
          <a:p>
            <a:pPr marL="812800" lvl="1" indent="-457200" defTabSz="912813">
              <a:lnSpc>
                <a:spcPct val="120000"/>
              </a:lnSpc>
              <a:spcBef>
                <a:spcPts val="600"/>
              </a:spcBef>
              <a:buFont typeface="Wingdings" charset="2"/>
              <a:buChar char="l"/>
              <a:tabLst>
                <a:tab pos="3484563" algn="dec"/>
              </a:tabLst>
            </a:pPr>
            <a:r>
              <a:rPr lang="en-US" altLang="zh-CN" dirty="0">
                <a:latin typeface="STXinwei" charset="-122"/>
                <a:ea typeface="STXinwei" charset="-122"/>
                <a:cs typeface="STXinwei" charset="-122"/>
              </a:rPr>
              <a:t>1-stage pipeline: 	6.25% </a:t>
            </a:r>
          </a:p>
          <a:p>
            <a:pPr marL="812800" lvl="1" indent="-457200" defTabSz="912813">
              <a:lnSpc>
                <a:spcPct val="120000"/>
              </a:lnSpc>
              <a:spcBef>
                <a:spcPts val="600"/>
              </a:spcBef>
              <a:buFont typeface="Wingdings" charset="2"/>
              <a:buChar char="l"/>
              <a:tabLst>
                <a:tab pos="3484563" algn="dec"/>
              </a:tabLst>
            </a:pPr>
            <a:r>
              <a:rPr lang="en-US" altLang="zh-CN" dirty="0">
                <a:latin typeface="STXinwei" charset="-122"/>
                <a:ea typeface="STXinwei" charset="-122"/>
                <a:cs typeface="STXinwei" charset="-122"/>
              </a:rPr>
              <a:t>3-stage pipeline: 	16.67% </a:t>
            </a:r>
          </a:p>
          <a:p>
            <a:pPr marL="812800" lvl="1" indent="-457200" defTabSz="912813">
              <a:lnSpc>
                <a:spcPct val="120000"/>
              </a:lnSpc>
              <a:spcBef>
                <a:spcPts val="600"/>
              </a:spcBef>
              <a:buFont typeface="Wingdings" charset="2"/>
              <a:buChar char="l"/>
              <a:tabLst>
                <a:tab pos="3484563" algn="dec"/>
              </a:tabLst>
            </a:pPr>
            <a:r>
              <a:rPr lang="en-US" altLang="zh-CN" dirty="0">
                <a:latin typeface="STXinwei" charset="-122"/>
                <a:ea typeface="STXinwei" charset="-122"/>
                <a:cs typeface="STXinwei" charset="-122"/>
              </a:rPr>
              <a:t>6-stage pipeline: 	28.57%</a:t>
            </a:r>
          </a:p>
          <a:p>
            <a:pPr defTabSz="912813">
              <a:lnSpc>
                <a:spcPct val="120000"/>
              </a:lnSpc>
              <a:spcBef>
                <a:spcPts val="600"/>
              </a:spcBef>
              <a:buFont typeface="Wingdings" charset="2"/>
              <a:buChar char="Ø"/>
              <a:tabLst>
                <a:tab pos="3484563" algn="dec"/>
              </a:tabLst>
            </a:pPr>
            <a:r>
              <a:rPr lang="zh-CN" altLang="en-US" dirty="0">
                <a:latin typeface="STXinwei" charset="-122"/>
                <a:ea typeface="STXinwei" charset="-122"/>
                <a:cs typeface="STXinwei" charset="-122"/>
              </a:rPr>
              <a:t>通过更深的流水线、寄存器和时钟传播网络的设计，来获得现代处理器的高速度</a:t>
            </a:r>
            <a:endParaRPr lang="en-US" altLang="zh-CN" dirty="0">
              <a:latin typeface="STXinwei" charset="-122"/>
              <a:ea typeface="STXinwei" charset="-122"/>
              <a:cs typeface="STXinwei" charset="-122"/>
            </a:endParaRPr>
          </a:p>
        </p:txBody>
      </p:sp>
    </p:spTree>
    <p:extLst>
      <p:ext uri="{BB962C8B-B14F-4D97-AF65-F5344CB8AC3E}">
        <p14:creationId xmlns:p14="http://schemas.microsoft.com/office/powerpoint/2010/main" val="13101417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194113" y="0"/>
            <a:ext cx="8539162"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局限性：非均匀延迟</a:t>
            </a:r>
            <a:r>
              <a:rPr lang="en-US" altLang="zh-CN" kern="1200" dirty="0">
                <a:solidFill>
                  <a:srgbClr val="A50021"/>
                </a:solidFill>
                <a:latin typeface="微软雅黑" panose="020B0503020204020204" pitchFamily="34" charset="-122"/>
                <a:ea typeface="微软雅黑" panose="020B0503020204020204" pitchFamily="34" charset="-122"/>
              </a:rPr>
              <a:t>(</a:t>
            </a:r>
            <a:r>
              <a:rPr lang="en-US" altLang="zh-CN" kern="1200" dirty="0" err="1">
                <a:solidFill>
                  <a:srgbClr val="A50021"/>
                </a:solidFill>
                <a:latin typeface="微软雅黑" panose="020B0503020204020204" pitchFamily="34" charset="-122"/>
                <a:ea typeface="微软雅黑" panose="020B0503020204020204" pitchFamily="34" charset="-122"/>
              </a:rPr>
              <a:t>Nonuniform</a:t>
            </a:r>
            <a:r>
              <a:rPr lang="en-US" altLang="zh-CN" kern="1200" dirty="0">
                <a:solidFill>
                  <a:srgbClr val="A50021"/>
                </a:solidFill>
                <a:latin typeface="微软雅黑" panose="020B0503020204020204" pitchFamily="34" charset="-122"/>
                <a:ea typeface="微软雅黑" panose="020B0503020204020204" pitchFamily="34" charset="-122"/>
              </a:rPr>
              <a:t> Delays)</a:t>
            </a:r>
          </a:p>
        </p:txBody>
      </p:sp>
      <p:sp>
        <p:nvSpPr>
          <p:cNvPr id="34865" name="Rectangle 27"/>
          <p:cNvSpPr>
            <a:spLocks noChangeArrowheads="1"/>
          </p:cNvSpPr>
          <p:nvPr/>
        </p:nvSpPr>
        <p:spPr bwMode="auto">
          <a:xfrm>
            <a:off x="6187093" y="4181915"/>
            <a:ext cx="2705387" cy="1197891"/>
          </a:xfrm>
          <a:prstGeom prst="rect">
            <a:avLst/>
          </a:prstGeom>
          <a:ln/>
        </p:spPr>
        <p:style>
          <a:lnRef idx="2">
            <a:schemeClr val="accent1"/>
          </a:lnRef>
          <a:fillRef idx="1">
            <a:schemeClr val="lt1"/>
          </a:fillRef>
          <a:effectRef idx="0">
            <a:schemeClr val="accent1"/>
          </a:effectRef>
          <a:fontRef idx="minor">
            <a:schemeClr val="dk1"/>
          </a:fontRef>
        </p:style>
        <p:txBody>
          <a:bodyPr wrap="squar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dirty="0"/>
              <a:t>Throughput </a:t>
            </a:r>
          </a:p>
          <a:p>
            <a:pPr eaLnBrk="0" hangingPunct="0"/>
            <a:r>
              <a:rPr lang="zh-CN" altLang="en-US" dirty="0"/>
              <a:t>          </a:t>
            </a:r>
            <a:r>
              <a:rPr lang="en-US" altLang="zh-CN" dirty="0"/>
              <a:t>= 5.88 GOPS</a:t>
            </a:r>
          </a:p>
          <a:p>
            <a:pPr eaLnBrk="0" hangingPunct="0"/>
            <a:r>
              <a:rPr lang="en-US" altLang="zh-CN" dirty="0"/>
              <a:t>Delay = 510 </a:t>
            </a:r>
            <a:r>
              <a:rPr lang="en-US" altLang="zh-CN" dirty="0" err="1"/>
              <a:t>ps</a:t>
            </a:r>
            <a:endParaRPr lang="en-US" altLang="zh-CN" dirty="0"/>
          </a:p>
        </p:txBody>
      </p:sp>
      <p:grpSp>
        <p:nvGrpSpPr>
          <p:cNvPr id="2" name="组 1"/>
          <p:cNvGrpSpPr/>
          <p:nvPr/>
        </p:nvGrpSpPr>
        <p:grpSpPr>
          <a:xfrm>
            <a:off x="457184" y="1259081"/>
            <a:ext cx="6545556" cy="2489200"/>
            <a:chOff x="407988" y="1473200"/>
            <a:chExt cx="6545556" cy="2489200"/>
          </a:xfrm>
        </p:grpSpPr>
        <p:sp>
          <p:nvSpPr>
            <p:cNvPr id="34843" name="Rectangle 5"/>
            <p:cNvSpPr>
              <a:spLocks noChangeArrowheads="1"/>
            </p:cNvSpPr>
            <p:nvPr/>
          </p:nvSpPr>
          <p:spPr bwMode="auto">
            <a:xfrm>
              <a:off x="1788008" y="1883560"/>
              <a:ext cx="216224" cy="1285159"/>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R</a:t>
              </a:r>
            </a:p>
            <a:p>
              <a:pPr algn="ctr" eaLnBrk="0" hangingPunct="0"/>
              <a:r>
                <a:rPr lang="en-US" altLang="zh-CN" sz="2200" b="0">
                  <a:latin typeface="Arial" charset="0"/>
                </a:rPr>
                <a:t>e</a:t>
              </a:r>
            </a:p>
            <a:p>
              <a:pPr algn="ctr" eaLnBrk="0" hangingPunct="0"/>
              <a:r>
                <a:rPr lang="en-US" altLang="zh-CN" sz="2200" b="0">
                  <a:latin typeface="Arial" charset="0"/>
                </a:rPr>
                <a:t>g</a:t>
              </a:r>
            </a:p>
          </p:txBody>
        </p:sp>
        <p:sp>
          <p:nvSpPr>
            <p:cNvPr id="34844" name="Line 6"/>
            <p:cNvSpPr>
              <a:spLocks noChangeShapeType="1"/>
            </p:cNvSpPr>
            <p:nvPr/>
          </p:nvSpPr>
          <p:spPr bwMode="auto">
            <a:xfrm>
              <a:off x="407988"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5" name="Line 7"/>
            <p:cNvSpPr>
              <a:spLocks noChangeShapeType="1"/>
            </p:cNvSpPr>
            <p:nvPr/>
          </p:nvSpPr>
          <p:spPr bwMode="auto">
            <a:xfrm>
              <a:off x="1323762"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6" name="Line 8"/>
            <p:cNvSpPr>
              <a:spLocks noChangeShapeType="1"/>
            </p:cNvSpPr>
            <p:nvPr/>
          </p:nvSpPr>
          <p:spPr bwMode="auto">
            <a:xfrm>
              <a:off x="1934277" y="3175081"/>
              <a:ext cx="0" cy="2067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Rectangle 9"/>
            <p:cNvSpPr>
              <a:spLocks noChangeArrowheads="1"/>
            </p:cNvSpPr>
            <p:nvPr/>
          </p:nvSpPr>
          <p:spPr bwMode="auto">
            <a:xfrm>
              <a:off x="6001203" y="3534544"/>
              <a:ext cx="952341" cy="42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a:latin typeface="Arial" charset="0"/>
                </a:rPr>
                <a:t>Clock</a:t>
              </a:r>
            </a:p>
          </p:txBody>
        </p:sp>
        <p:sp>
          <p:nvSpPr>
            <p:cNvPr id="34848" name="Rectangle 10"/>
            <p:cNvSpPr>
              <a:spLocks noChangeArrowheads="1"/>
            </p:cNvSpPr>
            <p:nvPr/>
          </p:nvSpPr>
          <p:spPr bwMode="auto">
            <a:xfrm>
              <a:off x="4306386" y="1883560"/>
              <a:ext cx="216224" cy="1285159"/>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R</a:t>
              </a:r>
            </a:p>
            <a:p>
              <a:pPr algn="ctr" eaLnBrk="0" hangingPunct="0"/>
              <a:r>
                <a:rPr lang="en-US" altLang="zh-CN" sz="2200" b="0">
                  <a:latin typeface="Arial" charset="0"/>
                </a:rPr>
                <a:t>e</a:t>
              </a:r>
            </a:p>
            <a:p>
              <a:pPr algn="ctr" eaLnBrk="0" hangingPunct="0"/>
              <a:r>
                <a:rPr lang="en-US" altLang="zh-CN" sz="2200" b="0">
                  <a:latin typeface="Arial" charset="0"/>
                </a:rPr>
                <a:t>g</a:t>
              </a:r>
            </a:p>
          </p:txBody>
        </p:sp>
        <p:sp>
          <p:nvSpPr>
            <p:cNvPr id="34849" name="Line 11"/>
            <p:cNvSpPr>
              <a:spLocks noChangeShapeType="1"/>
            </p:cNvSpPr>
            <p:nvPr/>
          </p:nvSpPr>
          <p:spPr bwMode="auto">
            <a:xfrm>
              <a:off x="2010592"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0" name="Line 12"/>
            <p:cNvSpPr>
              <a:spLocks noChangeShapeType="1"/>
            </p:cNvSpPr>
            <p:nvPr/>
          </p:nvSpPr>
          <p:spPr bwMode="auto">
            <a:xfrm>
              <a:off x="3842139"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1" name="Line 13"/>
            <p:cNvSpPr>
              <a:spLocks noChangeShapeType="1"/>
            </p:cNvSpPr>
            <p:nvPr/>
          </p:nvSpPr>
          <p:spPr bwMode="auto">
            <a:xfrm>
              <a:off x="4452655" y="3175081"/>
              <a:ext cx="0" cy="2067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2" name="Rectangle 14"/>
            <p:cNvSpPr>
              <a:spLocks noChangeArrowheads="1"/>
            </p:cNvSpPr>
            <p:nvPr/>
          </p:nvSpPr>
          <p:spPr bwMode="auto">
            <a:xfrm>
              <a:off x="2468479" y="1883560"/>
              <a:ext cx="1367301" cy="1285159"/>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Comb.</a:t>
              </a:r>
            </a:p>
            <a:p>
              <a:pPr algn="ctr" eaLnBrk="0" hangingPunct="0"/>
              <a:r>
                <a:rPr lang="en-US" altLang="zh-CN" sz="2200" b="0">
                  <a:latin typeface="Arial" charset="0"/>
                </a:rPr>
                <a:t>logic</a:t>
              </a:r>
            </a:p>
            <a:p>
              <a:pPr algn="ctr" eaLnBrk="0" hangingPunct="0"/>
              <a:r>
                <a:rPr lang="en-US" altLang="zh-CN" sz="2200" b="0">
                  <a:latin typeface="Arial" charset="0"/>
                </a:rPr>
                <a:t>B</a:t>
              </a:r>
            </a:p>
          </p:txBody>
        </p:sp>
        <p:sp>
          <p:nvSpPr>
            <p:cNvPr id="34853" name="Rectangle 15"/>
            <p:cNvSpPr>
              <a:spLocks noChangeArrowheads="1"/>
            </p:cNvSpPr>
            <p:nvPr/>
          </p:nvSpPr>
          <p:spPr bwMode="auto">
            <a:xfrm>
              <a:off x="6366877" y="1883560"/>
              <a:ext cx="216224" cy="1285159"/>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R</a:t>
              </a:r>
            </a:p>
            <a:p>
              <a:pPr algn="ctr" eaLnBrk="0" hangingPunct="0"/>
              <a:r>
                <a:rPr lang="en-US" altLang="zh-CN" sz="2200" b="0">
                  <a:latin typeface="Arial" charset="0"/>
                </a:rPr>
                <a:t>e</a:t>
              </a:r>
            </a:p>
            <a:p>
              <a:pPr algn="ctr" eaLnBrk="0" hangingPunct="0"/>
              <a:r>
                <a:rPr lang="en-US" altLang="zh-CN" sz="2200" b="0">
                  <a:latin typeface="Arial" charset="0"/>
                </a:rPr>
                <a:t>g</a:t>
              </a:r>
            </a:p>
          </p:txBody>
        </p:sp>
        <p:sp>
          <p:nvSpPr>
            <p:cNvPr id="34854" name="Line 16"/>
            <p:cNvSpPr>
              <a:spLocks noChangeShapeType="1"/>
            </p:cNvSpPr>
            <p:nvPr/>
          </p:nvSpPr>
          <p:spPr bwMode="auto">
            <a:xfrm>
              <a:off x="4528970"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5" name="Line 17"/>
            <p:cNvSpPr>
              <a:spLocks noChangeShapeType="1"/>
            </p:cNvSpPr>
            <p:nvPr/>
          </p:nvSpPr>
          <p:spPr bwMode="auto">
            <a:xfrm>
              <a:off x="5902630" y="2487967"/>
              <a:ext cx="457887" cy="0"/>
            </a:xfrm>
            <a:prstGeom prst="line">
              <a:avLst/>
            </a:prstGeom>
            <a:noFill/>
            <a:ln w="508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6" name="Line 18"/>
            <p:cNvSpPr>
              <a:spLocks noChangeShapeType="1"/>
            </p:cNvSpPr>
            <p:nvPr/>
          </p:nvSpPr>
          <p:spPr bwMode="auto">
            <a:xfrm>
              <a:off x="6513146" y="3175081"/>
              <a:ext cx="0" cy="4358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Rectangle 19"/>
            <p:cNvSpPr>
              <a:spLocks noChangeArrowheads="1"/>
            </p:cNvSpPr>
            <p:nvPr/>
          </p:nvSpPr>
          <p:spPr bwMode="auto">
            <a:xfrm>
              <a:off x="4993216" y="1883560"/>
              <a:ext cx="903055" cy="1285159"/>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Comb.</a:t>
              </a:r>
            </a:p>
            <a:p>
              <a:pPr algn="ctr" eaLnBrk="0" hangingPunct="0"/>
              <a:r>
                <a:rPr lang="en-US" altLang="zh-CN" sz="2200" b="0">
                  <a:latin typeface="Arial" charset="0"/>
                </a:rPr>
                <a:t>logic</a:t>
              </a:r>
            </a:p>
            <a:p>
              <a:pPr algn="ctr" eaLnBrk="0" hangingPunct="0"/>
              <a:r>
                <a:rPr lang="en-US" altLang="zh-CN" sz="2200" b="0">
                  <a:latin typeface="Arial" charset="0"/>
                </a:rPr>
                <a:t>C</a:t>
              </a:r>
            </a:p>
          </p:txBody>
        </p:sp>
        <p:sp>
          <p:nvSpPr>
            <p:cNvPr id="34858" name="Rectangle 20"/>
            <p:cNvSpPr>
              <a:spLocks noChangeArrowheads="1"/>
            </p:cNvSpPr>
            <p:nvPr/>
          </p:nvSpPr>
          <p:spPr bwMode="auto">
            <a:xfrm>
              <a:off x="713246" y="1473200"/>
              <a:ext cx="810841"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50 ps</a:t>
              </a:r>
            </a:p>
          </p:txBody>
        </p:sp>
        <p:sp>
          <p:nvSpPr>
            <p:cNvPr id="34859" name="Rectangle 21"/>
            <p:cNvSpPr>
              <a:spLocks noChangeArrowheads="1"/>
            </p:cNvSpPr>
            <p:nvPr/>
          </p:nvSpPr>
          <p:spPr bwMode="auto">
            <a:xfrm>
              <a:off x="1487520" y="1473200"/>
              <a:ext cx="809251"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4860" name="Rectangle 22"/>
            <p:cNvSpPr>
              <a:spLocks noChangeArrowheads="1"/>
            </p:cNvSpPr>
            <p:nvPr/>
          </p:nvSpPr>
          <p:spPr bwMode="auto">
            <a:xfrm>
              <a:off x="2544793" y="1473200"/>
              <a:ext cx="1168565"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150 ps</a:t>
              </a:r>
            </a:p>
          </p:txBody>
        </p:sp>
        <p:sp>
          <p:nvSpPr>
            <p:cNvPr id="34861" name="Rectangle 23"/>
            <p:cNvSpPr>
              <a:spLocks noChangeArrowheads="1"/>
            </p:cNvSpPr>
            <p:nvPr/>
          </p:nvSpPr>
          <p:spPr bwMode="auto">
            <a:xfrm>
              <a:off x="4020206" y="1473200"/>
              <a:ext cx="809251"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4862" name="Rectangle 24"/>
            <p:cNvSpPr>
              <a:spLocks noChangeArrowheads="1"/>
            </p:cNvSpPr>
            <p:nvPr/>
          </p:nvSpPr>
          <p:spPr bwMode="auto">
            <a:xfrm>
              <a:off x="4974137" y="1473200"/>
              <a:ext cx="952341"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100 ps</a:t>
              </a:r>
            </a:p>
          </p:txBody>
        </p:sp>
        <p:sp>
          <p:nvSpPr>
            <p:cNvPr id="34863" name="Rectangle 25"/>
            <p:cNvSpPr>
              <a:spLocks noChangeArrowheads="1"/>
            </p:cNvSpPr>
            <p:nvPr/>
          </p:nvSpPr>
          <p:spPr bwMode="auto">
            <a:xfrm>
              <a:off x="6095006" y="1473200"/>
              <a:ext cx="809251" cy="39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000" b="0">
                  <a:latin typeface="Arial" charset="0"/>
                </a:rPr>
                <a:t>20 ps</a:t>
              </a:r>
            </a:p>
          </p:txBody>
        </p:sp>
        <p:sp>
          <p:nvSpPr>
            <p:cNvPr id="34864" name="Line 26"/>
            <p:cNvSpPr>
              <a:spLocks noChangeShapeType="1"/>
            </p:cNvSpPr>
            <p:nvPr/>
          </p:nvSpPr>
          <p:spPr bwMode="auto">
            <a:xfrm>
              <a:off x="1934277" y="3381852"/>
              <a:ext cx="45788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6" name="Rectangle 28"/>
            <p:cNvSpPr>
              <a:spLocks noChangeArrowheads="1"/>
            </p:cNvSpPr>
            <p:nvPr/>
          </p:nvSpPr>
          <p:spPr bwMode="auto">
            <a:xfrm>
              <a:off x="865875" y="1854930"/>
              <a:ext cx="457887" cy="1285159"/>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sz="2200" b="0">
                  <a:latin typeface="Arial" charset="0"/>
                </a:rPr>
                <a:t>Comb.</a:t>
              </a:r>
            </a:p>
            <a:p>
              <a:pPr algn="ctr" eaLnBrk="0" hangingPunct="0"/>
              <a:r>
                <a:rPr lang="en-US" altLang="zh-CN" sz="2200" b="0">
                  <a:latin typeface="Arial" charset="0"/>
                </a:rPr>
                <a:t>logic</a:t>
              </a:r>
            </a:p>
            <a:p>
              <a:pPr algn="ctr" eaLnBrk="0" hangingPunct="0"/>
              <a:r>
                <a:rPr lang="en-US" altLang="zh-CN" sz="2200" b="0">
                  <a:latin typeface="Arial" charset="0"/>
                </a:rPr>
                <a:t>A</a:t>
              </a:r>
            </a:p>
          </p:txBody>
        </p:sp>
      </p:grpSp>
      <p:grpSp>
        <p:nvGrpSpPr>
          <p:cNvPr id="3" name="Group 29"/>
          <p:cNvGrpSpPr>
            <a:grpSpLocks/>
          </p:cNvGrpSpPr>
          <p:nvPr/>
        </p:nvGrpSpPr>
        <p:grpSpPr bwMode="auto">
          <a:xfrm>
            <a:off x="20281" y="4175559"/>
            <a:ext cx="5800725" cy="1643063"/>
            <a:chOff x="192" y="2396"/>
            <a:chExt cx="3648" cy="1034"/>
          </a:xfrm>
        </p:grpSpPr>
        <p:sp>
          <p:nvSpPr>
            <p:cNvPr id="34820" name="Line 30"/>
            <p:cNvSpPr>
              <a:spLocks noChangeShapeType="1"/>
            </p:cNvSpPr>
            <p:nvPr/>
          </p:nvSpPr>
          <p:spPr bwMode="auto">
            <a:xfrm flipV="1">
              <a:off x="672" y="3168"/>
              <a:ext cx="31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1" name="Rectangle 31"/>
            <p:cNvSpPr>
              <a:spLocks noChangeArrowheads="1"/>
            </p:cNvSpPr>
            <p:nvPr/>
          </p:nvSpPr>
          <p:spPr bwMode="auto">
            <a:xfrm>
              <a:off x="3188" y="3144"/>
              <a:ext cx="5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b="0">
                  <a:latin typeface="Arial" charset="0"/>
                </a:rPr>
                <a:t>Time</a:t>
              </a:r>
            </a:p>
          </p:txBody>
        </p:sp>
        <p:sp>
          <p:nvSpPr>
            <p:cNvPr id="34822" name="Rectangle 32"/>
            <p:cNvSpPr>
              <a:spLocks noChangeArrowheads="1"/>
            </p:cNvSpPr>
            <p:nvPr/>
          </p:nvSpPr>
          <p:spPr bwMode="auto">
            <a:xfrm>
              <a:off x="192" y="2396"/>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OP1</a:t>
              </a:r>
            </a:p>
          </p:txBody>
        </p:sp>
        <p:sp>
          <p:nvSpPr>
            <p:cNvPr id="34823" name="Rectangle 33"/>
            <p:cNvSpPr>
              <a:spLocks noChangeArrowheads="1"/>
            </p:cNvSpPr>
            <p:nvPr/>
          </p:nvSpPr>
          <p:spPr bwMode="auto">
            <a:xfrm>
              <a:off x="192" y="2588"/>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OP2</a:t>
              </a:r>
            </a:p>
          </p:txBody>
        </p:sp>
        <p:sp>
          <p:nvSpPr>
            <p:cNvPr id="34824" name="Rectangle 34"/>
            <p:cNvSpPr>
              <a:spLocks noChangeArrowheads="1"/>
            </p:cNvSpPr>
            <p:nvPr/>
          </p:nvSpPr>
          <p:spPr bwMode="auto">
            <a:xfrm>
              <a:off x="192" y="2780"/>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OP3</a:t>
              </a:r>
            </a:p>
          </p:txBody>
        </p:sp>
        <p:grpSp>
          <p:nvGrpSpPr>
            <p:cNvPr id="34825" name="Group 35"/>
            <p:cNvGrpSpPr>
              <a:grpSpLocks/>
            </p:cNvGrpSpPr>
            <p:nvPr/>
          </p:nvGrpSpPr>
          <p:grpSpPr bwMode="auto">
            <a:xfrm>
              <a:off x="768" y="2400"/>
              <a:ext cx="1728" cy="192"/>
              <a:chOff x="768" y="2400"/>
              <a:chExt cx="1728" cy="192"/>
            </a:xfrm>
          </p:grpSpPr>
          <p:sp>
            <p:nvSpPr>
              <p:cNvPr id="34838" name="Rectangle 36"/>
              <p:cNvSpPr>
                <a:spLocks noChangeArrowheads="1"/>
              </p:cNvSpPr>
              <p:nvPr/>
            </p:nvSpPr>
            <p:spPr bwMode="auto">
              <a:xfrm>
                <a:off x="768" y="2400"/>
                <a:ext cx="19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34839" name="Rectangle 37"/>
              <p:cNvSpPr>
                <a:spLocks noChangeArrowheads="1"/>
              </p:cNvSpPr>
              <p:nvPr/>
            </p:nvSpPr>
            <p:spPr bwMode="auto">
              <a:xfrm>
                <a:off x="1344" y="2400"/>
                <a:ext cx="576"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34840" name="Rectangle 38"/>
              <p:cNvSpPr>
                <a:spLocks noChangeArrowheads="1"/>
              </p:cNvSpPr>
              <p:nvPr/>
            </p:nvSpPr>
            <p:spPr bwMode="auto">
              <a:xfrm>
                <a:off x="1920"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sp>
            <p:nvSpPr>
              <p:cNvPr id="34841" name="Rectangle 39"/>
              <p:cNvSpPr>
                <a:spLocks noChangeArrowheads="1"/>
              </p:cNvSpPr>
              <p:nvPr/>
            </p:nvSpPr>
            <p:spPr bwMode="auto">
              <a:xfrm>
                <a:off x="768"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4842" name="Rectangle 40"/>
              <p:cNvSpPr>
                <a:spLocks noChangeArrowheads="1"/>
              </p:cNvSpPr>
              <p:nvPr/>
            </p:nvSpPr>
            <p:spPr bwMode="auto">
              <a:xfrm>
                <a:off x="1920"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grpSp>
        <p:grpSp>
          <p:nvGrpSpPr>
            <p:cNvPr id="34826" name="Group 41"/>
            <p:cNvGrpSpPr>
              <a:grpSpLocks/>
            </p:cNvGrpSpPr>
            <p:nvPr/>
          </p:nvGrpSpPr>
          <p:grpSpPr bwMode="auto">
            <a:xfrm>
              <a:off x="1344" y="2592"/>
              <a:ext cx="1728" cy="192"/>
              <a:chOff x="768" y="2400"/>
              <a:chExt cx="1728" cy="192"/>
            </a:xfrm>
          </p:grpSpPr>
          <p:sp>
            <p:nvSpPr>
              <p:cNvPr id="34833" name="Rectangle 42"/>
              <p:cNvSpPr>
                <a:spLocks noChangeArrowheads="1"/>
              </p:cNvSpPr>
              <p:nvPr/>
            </p:nvSpPr>
            <p:spPr bwMode="auto">
              <a:xfrm>
                <a:off x="768" y="2400"/>
                <a:ext cx="19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34834" name="Rectangle 43"/>
              <p:cNvSpPr>
                <a:spLocks noChangeArrowheads="1"/>
              </p:cNvSpPr>
              <p:nvPr/>
            </p:nvSpPr>
            <p:spPr bwMode="auto">
              <a:xfrm>
                <a:off x="1344" y="2400"/>
                <a:ext cx="576"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34835" name="Rectangle 44"/>
              <p:cNvSpPr>
                <a:spLocks noChangeArrowheads="1"/>
              </p:cNvSpPr>
              <p:nvPr/>
            </p:nvSpPr>
            <p:spPr bwMode="auto">
              <a:xfrm>
                <a:off x="1920"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sp>
            <p:nvSpPr>
              <p:cNvPr id="34836" name="Rectangle 45"/>
              <p:cNvSpPr>
                <a:spLocks noChangeArrowheads="1"/>
              </p:cNvSpPr>
              <p:nvPr/>
            </p:nvSpPr>
            <p:spPr bwMode="auto">
              <a:xfrm>
                <a:off x="768"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4837" name="Rectangle 46"/>
              <p:cNvSpPr>
                <a:spLocks noChangeArrowheads="1"/>
              </p:cNvSpPr>
              <p:nvPr/>
            </p:nvSpPr>
            <p:spPr bwMode="auto">
              <a:xfrm>
                <a:off x="1920"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grpSp>
        <p:grpSp>
          <p:nvGrpSpPr>
            <p:cNvPr id="34827" name="Group 47"/>
            <p:cNvGrpSpPr>
              <a:grpSpLocks/>
            </p:cNvGrpSpPr>
            <p:nvPr/>
          </p:nvGrpSpPr>
          <p:grpSpPr bwMode="auto">
            <a:xfrm>
              <a:off x="1920" y="2784"/>
              <a:ext cx="1728" cy="192"/>
              <a:chOff x="768" y="2400"/>
              <a:chExt cx="1728" cy="192"/>
            </a:xfrm>
          </p:grpSpPr>
          <p:sp>
            <p:nvSpPr>
              <p:cNvPr id="34828" name="Rectangle 48"/>
              <p:cNvSpPr>
                <a:spLocks noChangeArrowheads="1"/>
              </p:cNvSpPr>
              <p:nvPr/>
            </p:nvSpPr>
            <p:spPr bwMode="auto">
              <a:xfrm>
                <a:off x="768" y="2400"/>
                <a:ext cx="19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34829" name="Rectangle 49"/>
              <p:cNvSpPr>
                <a:spLocks noChangeArrowheads="1"/>
              </p:cNvSpPr>
              <p:nvPr/>
            </p:nvSpPr>
            <p:spPr bwMode="auto">
              <a:xfrm>
                <a:off x="1344" y="2400"/>
                <a:ext cx="576"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34830" name="Rectangle 50"/>
              <p:cNvSpPr>
                <a:spLocks noChangeArrowheads="1"/>
              </p:cNvSpPr>
              <p:nvPr/>
            </p:nvSpPr>
            <p:spPr bwMode="auto">
              <a:xfrm>
                <a:off x="1920"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sp>
            <p:nvSpPr>
              <p:cNvPr id="34831" name="Rectangle 51"/>
              <p:cNvSpPr>
                <a:spLocks noChangeArrowheads="1"/>
              </p:cNvSpPr>
              <p:nvPr/>
            </p:nvSpPr>
            <p:spPr bwMode="auto">
              <a:xfrm>
                <a:off x="768"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4832" name="Rectangle 52"/>
              <p:cNvSpPr>
                <a:spLocks noChangeArrowheads="1"/>
              </p:cNvSpPr>
              <p:nvPr/>
            </p:nvSpPr>
            <p:spPr bwMode="auto">
              <a:xfrm>
                <a:off x="1920" y="2400"/>
                <a:ext cx="57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grpSp>
      </p:grpSp>
    </p:spTree>
    <p:extLst>
      <p:ext uri="{BB962C8B-B14F-4D97-AF65-F5344CB8AC3E}">
        <p14:creationId xmlns:p14="http://schemas.microsoft.com/office/powerpoint/2010/main" val="1980160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4865"/>
                                        </p:tgtEl>
                                        <p:attrNameLst>
                                          <p:attrName>style.visibility</p:attrName>
                                        </p:attrNameLst>
                                      </p:cBhvr>
                                      <p:to>
                                        <p:strVal val="visible"/>
                                      </p:to>
                                    </p:set>
                                    <p:animEffect transition="in" filter="dissolve">
                                      <p:cBhvr>
                                        <p:cTn id="11" dur="500"/>
                                        <p:tgtEl>
                                          <p:spTgt spid="34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07504" y="-34737"/>
            <a:ext cx="8366125"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局限性：非均匀延迟</a:t>
            </a:r>
            <a:r>
              <a:rPr lang="en-US" altLang="zh-CN" kern="1200" dirty="0">
                <a:solidFill>
                  <a:srgbClr val="A50021"/>
                </a:solidFill>
                <a:latin typeface="微软雅黑" panose="020B0503020204020204" pitchFamily="34" charset="-122"/>
                <a:ea typeface="微软雅黑" panose="020B0503020204020204" pitchFamily="34" charset="-122"/>
              </a:rPr>
              <a:t>(</a:t>
            </a:r>
            <a:r>
              <a:rPr lang="en-US" altLang="zh-CN" kern="1200" dirty="0" err="1">
                <a:solidFill>
                  <a:srgbClr val="A50021"/>
                </a:solidFill>
                <a:latin typeface="微软雅黑" panose="020B0503020204020204" pitchFamily="34" charset="-122"/>
                <a:ea typeface="微软雅黑" panose="020B0503020204020204" pitchFamily="34" charset="-122"/>
              </a:rPr>
              <a:t>Nonuniform</a:t>
            </a:r>
            <a:r>
              <a:rPr lang="en-US" altLang="zh-CN" kern="1200" dirty="0">
                <a:solidFill>
                  <a:srgbClr val="A50021"/>
                </a:solidFill>
                <a:latin typeface="微软雅黑" panose="020B0503020204020204" pitchFamily="34" charset="-122"/>
                <a:ea typeface="微软雅黑" panose="020B0503020204020204" pitchFamily="34" charset="-122"/>
              </a:rPr>
              <a:t> Delays)</a:t>
            </a:r>
          </a:p>
        </p:txBody>
      </p:sp>
      <p:sp>
        <p:nvSpPr>
          <p:cNvPr id="36866" name="Rectangle 3"/>
          <p:cNvSpPr>
            <a:spLocks noGrp="1" noChangeArrowheads="1"/>
          </p:cNvSpPr>
          <p:nvPr>
            <p:ph type="body" idx="1"/>
          </p:nvPr>
        </p:nvSpPr>
        <p:spPr>
          <a:xfrm>
            <a:off x="528638" y="1443038"/>
            <a:ext cx="8239125" cy="4876800"/>
          </a:xfrm>
        </p:spPr>
        <p:txBody>
          <a:bodyPr/>
          <a:lstStyle/>
          <a:p>
            <a:pPr>
              <a:lnSpc>
                <a:spcPct val="150000"/>
              </a:lnSpc>
              <a:spcBef>
                <a:spcPts val="600"/>
              </a:spcBef>
              <a:spcAft>
                <a:spcPts val="600"/>
              </a:spcAft>
            </a:pPr>
            <a:r>
              <a:rPr lang="zh-CN" altLang="en-US" dirty="0">
                <a:latin typeface="Times New Roman" charset="0"/>
                <a:ea typeface="华文中宋" charset="-122"/>
              </a:rPr>
              <a:t>吞吐率受限于最慢流水段的时间</a:t>
            </a:r>
            <a:r>
              <a:rPr lang="en-US" altLang="zh-CN" dirty="0">
                <a:latin typeface="Times New Roman" charset="0"/>
                <a:ea typeface="微软雅黑" charset="-122"/>
              </a:rPr>
              <a:t> </a:t>
            </a:r>
          </a:p>
          <a:p>
            <a:pPr>
              <a:lnSpc>
                <a:spcPct val="150000"/>
              </a:lnSpc>
              <a:spcBef>
                <a:spcPts val="600"/>
              </a:spcBef>
              <a:spcAft>
                <a:spcPts val="600"/>
              </a:spcAft>
            </a:pPr>
            <a:r>
              <a:rPr lang="zh-CN" altLang="en-US" dirty="0">
                <a:latin typeface="Times New Roman" charset="0"/>
                <a:ea typeface="华文中宋" charset="-122"/>
              </a:rPr>
              <a:t>其它流水段就会有多余时间</a:t>
            </a:r>
            <a:r>
              <a:rPr lang="en-US" altLang="zh-CN" dirty="0">
                <a:latin typeface="Times New Roman" charset="0"/>
                <a:ea typeface="微软雅黑" charset="-122"/>
              </a:rPr>
              <a:t> </a:t>
            </a:r>
          </a:p>
          <a:p>
            <a:pPr>
              <a:lnSpc>
                <a:spcPct val="150000"/>
              </a:lnSpc>
              <a:spcBef>
                <a:spcPts val="600"/>
              </a:spcBef>
              <a:spcAft>
                <a:spcPts val="600"/>
              </a:spcAft>
            </a:pPr>
            <a:r>
              <a:rPr lang="zh-CN" altLang="en-US" dirty="0">
                <a:latin typeface="Times New Roman" charset="0"/>
                <a:ea typeface="华文中宋" charset="-122"/>
              </a:rPr>
              <a:t>划分系统的关键：尽可能均衡各流水段延迟</a:t>
            </a:r>
            <a:endParaRPr lang="en-US" altLang="zh-CN" dirty="0">
              <a:latin typeface="Times New Roman" charset="0"/>
              <a:ea typeface="微软雅黑" charset="-122"/>
            </a:endParaRPr>
          </a:p>
          <a:p>
            <a:pPr lvl="1">
              <a:lnSpc>
                <a:spcPct val="150000"/>
              </a:lnSpc>
              <a:buFont typeface="Arial" charset="0"/>
              <a:buChar char="•"/>
            </a:pPr>
            <a:r>
              <a:rPr lang="zh-CN" altLang="en-US" dirty="0">
                <a:latin typeface="Times New Roman" charset="0"/>
                <a:ea typeface="华文中宋" charset="-122"/>
              </a:rPr>
              <a:t> 但很难将</a:t>
            </a:r>
            <a:r>
              <a:rPr lang="en-US" altLang="zh-CN" dirty="0">
                <a:latin typeface="Times New Roman" charset="0"/>
                <a:ea typeface="宋体" charset="-122"/>
              </a:rPr>
              <a:t>ALU</a:t>
            </a:r>
            <a:r>
              <a:rPr lang="zh-CN" altLang="en-US" dirty="0">
                <a:latin typeface="Times New Roman" charset="0"/>
                <a:ea typeface="华文中宋" charset="-122"/>
              </a:rPr>
              <a:t>和存储器划分成更小流水段</a:t>
            </a:r>
            <a:r>
              <a:rPr lang="en-US" altLang="zh-CN" dirty="0">
                <a:latin typeface="Times New Roman" charset="0"/>
                <a:ea typeface="微软雅黑" charset="-122"/>
              </a:rPr>
              <a:t> </a:t>
            </a:r>
          </a:p>
        </p:txBody>
      </p:sp>
    </p:spTree>
    <p:extLst>
      <p:ext uri="{BB962C8B-B14F-4D97-AF65-F5344CB8AC3E}">
        <p14:creationId xmlns:p14="http://schemas.microsoft.com/office/powerpoint/2010/main" val="7637969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8" name="Rectangle 4"/>
          <p:cNvSpPr>
            <a:spLocks noChangeArrowheads="1"/>
          </p:cNvSpPr>
          <p:nvPr/>
        </p:nvSpPr>
        <p:spPr bwMode="auto">
          <a:xfrm>
            <a:off x="468313" y="765175"/>
            <a:ext cx="8424862" cy="6164263"/>
          </a:xfrm>
          <a:prstGeom prst="rect">
            <a:avLst/>
          </a:prstGeom>
        </p:spPr>
        <p:txBody>
          <a:bodyPr>
            <a:normAutofit/>
          </a:bodyPr>
          <a:lstStyle>
            <a:lvl1pPr marL="363538" indent="-363538">
              <a:defRPr>
                <a:solidFill>
                  <a:schemeClr val="tx1"/>
                </a:solidFill>
                <a:latin typeface="Arial" charset="0"/>
                <a:ea typeface="宋体" charset="-122"/>
              </a:defRPr>
            </a:lvl1pPr>
            <a:lvl2pPr marL="363538" indent="-363538">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lvl="1" indent="-457200" eaLnBrk="1" hangingPunct="1">
              <a:spcBef>
                <a:spcPts val="600"/>
              </a:spcBef>
              <a:buClr>
                <a:schemeClr val="tx1"/>
              </a:buClr>
              <a:buFont typeface="Wingdings" charset="2"/>
              <a:buChar char="Ø"/>
            </a:pPr>
            <a:r>
              <a:rPr lang="zh-CN" altLang="en-US" sz="2800" b="1" dirty="0">
                <a:ea typeface="华文新魏" charset="-122"/>
              </a:rPr>
              <a:t>适合于大量重复的时序过程</a:t>
            </a:r>
            <a:endParaRPr lang="en-US" altLang="zh-CN" sz="2800" b="1" dirty="0">
              <a:ea typeface="华文新魏" charset="-122"/>
            </a:endParaRPr>
          </a:p>
          <a:p>
            <a:pPr marL="457200" lvl="1" indent="-457200" eaLnBrk="1" hangingPunct="1">
              <a:spcBef>
                <a:spcPts val="600"/>
              </a:spcBef>
              <a:buClr>
                <a:schemeClr val="tx1"/>
              </a:buClr>
              <a:buFont typeface="Wingdings" charset="2"/>
              <a:buChar char="Ø"/>
            </a:pPr>
            <a:r>
              <a:rPr lang="zh-CN" altLang="en-US" sz="2800" b="1" dirty="0">
                <a:ea typeface="华文新魏" charset="-122"/>
              </a:rPr>
              <a:t>时空图是流水线分析的最好表示方法</a:t>
            </a:r>
            <a:endParaRPr lang="en-US" altLang="zh-CN" sz="2800" b="1" dirty="0">
              <a:ea typeface="华文新魏" charset="-122"/>
            </a:endParaRPr>
          </a:p>
          <a:p>
            <a:pPr marL="457200" lvl="1" indent="-457200" eaLnBrk="1" hangingPunct="1">
              <a:spcBef>
                <a:spcPts val="600"/>
              </a:spcBef>
              <a:buClr>
                <a:schemeClr val="tx1"/>
              </a:buClr>
              <a:buFont typeface="Wingdings" charset="2"/>
              <a:buChar char="Ø"/>
            </a:pPr>
            <a:r>
              <a:rPr lang="zh-CN" altLang="en-US" sz="2800" b="1" dirty="0">
                <a:solidFill>
                  <a:srgbClr val="000000"/>
                </a:solidFill>
                <a:latin typeface="Times New Roman" charset="0"/>
                <a:ea typeface="华文新魏" charset="-122"/>
                <a:cs typeface="Calibri" charset="0"/>
              </a:rPr>
              <a:t>流水线的奇妙之处在于：</a:t>
            </a:r>
            <a:endParaRPr lang="en-US" altLang="zh-CN" sz="2800" b="1" dirty="0">
              <a:solidFill>
                <a:srgbClr val="000000"/>
              </a:solidFill>
              <a:latin typeface="Times New Roman" charset="0"/>
              <a:ea typeface="华文新魏" charset="-122"/>
              <a:cs typeface="Calibri" charset="0"/>
            </a:endParaRPr>
          </a:p>
          <a:p>
            <a:pPr marL="1236662" lvl="2" indent="-457200" eaLnBrk="1" hangingPunct="1">
              <a:spcBef>
                <a:spcPts val="600"/>
              </a:spcBef>
              <a:buFont typeface="Arial" charset="0"/>
              <a:buChar char="•"/>
            </a:pPr>
            <a:r>
              <a:rPr lang="zh-CN" altLang="en-US" sz="2800" b="1" dirty="0">
                <a:solidFill>
                  <a:srgbClr val="000000"/>
                </a:solidFill>
                <a:latin typeface="Times New Roman" charset="0"/>
                <a:ea typeface="华文新魏" charset="-122"/>
                <a:cs typeface="Calibri" charset="0"/>
              </a:rPr>
              <a:t>单个任务执行时，所需总执行时间没有缩短</a:t>
            </a:r>
            <a:endParaRPr lang="en-US" altLang="zh-CN" sz="2800" b="1" dirty="0">
              <a:solidFill>
                <a:srgbClr val="000000"/>
              </a:solidFill>
              <a:latin typeface="Times New Roman" charset="0"/>
              <a:ea typeface="华文新魏" charset="-122"/>
              <a:cs typeface="Calibri" charset="0"/>
            </a:endParaRPr>
          </a:p>
          <a:p>
            <a:pPr marL="1236662" lvl="2" indent="-457200" eaLnBrk="1" hangingPunct="1">
              <a:spcBef>
                <a:spcPts val="600"/>
              </a:spcBef>
              <a:buFont typeface="Arial" charset="0"/>
              <a:buChar char="•"/>
            </a:pPr>
            <a:r>
              <a:rPr lang="zh-CN" altLang="en-US" sz="2800" b="1" dirty="0">
                <a:solidFill>
                  <a:srgbClr val="000000"/>
                </a:solidFill>
                <a:latin typeface="Times New Roman" charset="0"/>
                <a:ea typeface="华文新魏" charset="-122"/>
                <a:cs typeface="Calibri" charset="0"/>
              </a:rPr>
              <a:t>多个任务执行时，所有工作可以并行处理：单位时间内完成的工作量大大增加</a:t>
            </a:r>
            <a:endParaRPr lang="en-US" altLang="zh-CN" sz="2800" b="1" dirty="0">
              <a:solidFill>
                <a:srgbClr val="000000"/>
              </a:solidFill>
              <a:latin typeface="Times New Roman" charset="0"/>
              <a:ea typeface="华文新魏" charset="-122"/>
              <a:cs typeface="Calibri" charset="0"/>
            </a:endParaRPr>
          </a:p>
          <a:p>
            <a:pPr marL="457200" lvl="1" indent="-457200" eaLnBrk="1" hangingPunct="1">
              <a:spcBef>
                <a:spcPts val="600"/>
              </a:spcBef>
              <a:buFont typeface="Wingdings" charset="2"/>
              <a:buChar char="Ø"/>
            </a:pPr>
            <a:r>
              <a:rPr lang="zh-CN" altLang="en-US" sz="2800" b="1" dirty="0">
                <a:solidFill>
                  <a:srgbClr val="000000"/>
                </a:solidFill>
                <a:latin typeface="Times New Roman" charset="0"/>
                <a:ea typeface="华文新魏" charset="-122"/>
                <a:cs typeface="Calibri" charset="0"/>
              </a:rPr>
              <a:t>在不改变单个任务执行时间的前提下，流水线提高了整个执行过程的吞吐率</a:t>
            </a:r>
            <a:endParaRPr lang="zh-CN" altLang="en-US" sz="2800" b="1" dirty="0">
              <a:solidFill>
                <a:srgbClr val="000000"/>
              </a:solidFill>
              <a:latin typeface="Times New Roman" charset="0"/>
              <a:ea typeface="华文新魏" charset="-122"/>
            </a:endParaRPr>
          </a:p>
          <a:p>
            <a:pPr marL="457200" indent="-457200" eaLnBrk="1" hangingPunct="1">
              <a:spcBef>
                <a:spcPts val="600"/>
              </a:spcBef>
              <a:buClr>
                <a:schemeClr val="tx1"/>
              </a:buClr>
              <a:buFont typeface="Wingdings" charset="2"/>
              <a:buChar char="Ø"/>
            </a:pPr>
            <a:r>
              <a:rPr lang="zh-CN" altLang="en-US" sz="2800" b="1" dirty="0">
                <a:ea typeface="华文新魏" charset="-122"/>
              </a:rPr>
              <a:t>最大加速比 </a:t>
            </a:r>
            <a:r>
              <a:rPr lang="en-US" altLang="zh-CN" sz="2800" b="1" dirty="0">
                <a:ea typeface="华文新魏" charset="-122"/>
              </a:rPr>
              <a:t>&lt; </a:t>
            </a:r>
            <a:r>
              <a:rPr lang="zh-CN" altLang="en-US" sz="2800" b="1" dirty="0">
                <a:ea typeface="华文新魏" charset="-122"/>
              </a:rPr>
              <a:t>流水栈数</a:t>
            </a:r>
            <a:r>
              <a:rPr lang="en-US" altLang="zh-CN" sz="2800" b="1" dirty="0">
                <a:ea typeface="华文新魏" charset="-122"/>
              </a:rPr>
              <a:t>(</a:t>
            </a:r>
            <a:r>
              <a:rPr lang="zh-CN" altLang="en-US" sz="2800" b="1" dirty="0">
                <a:ea typeface="华文新魏" charset="-122"/>
              </a:rPr>
              <a:t>深度</a:t>
            </a:r>
            <a:r>
              <a:rPr lang="en-US" altLang="zh-CN" sz="2800" b="1" dirty="0">
                <a:ea typeface="华文新魏" charset="-122"/>
              </a:rPr>
              <a:t>)</a:t>
            </a:r>
          </a:p>
          <a:p>
            <a:pPr marL="457200" indent="-457200" eaLnBrk="1" hangingPunct="1">
              <a:spcBef>
                <a:spcPts val="600"/>
              </a:spcBef>
              <a:buClr>
                <a:schemeClr val="tx1"/>
              </a:buClr>
              <a:buFont typeface="Wingdings" charset="2"/>
              <a:buChar char="Ø"/>
            </a:pPr>
            <a:r>
              <a:rPr lang="zh-CN" altLang="en-US" sz="2800" b="1" dirty="0">
                <a:ea typeface="华文新魏" charset="-122"/>
              </a:rPr>
              <a:t>流水线控制器的数据通路与单周期控制器十分类似</a:t>
            </a:r>
            <a:endParaRPr lang="en-US" altLang="zh-CN" sz="2800" b="1" dirty="0">
              <a:ea typeface="华文新魏" charset="-122"/>
            </a:endParaRPr>
          </a:p>
          <a:p>
            <a:pPr marL="457200" lvl="1" indent="-457200" eaLnBrk="1" hangingPunct="1">
              <a:spcBef>
                <a:spcPts val="600"/>
              </a:spcBef>
              <a:buClr>
                <a:schemeClr val="accent2"/>
              </a:buClr>
              <a:buSzPct val="90000"/>
              <a:buFont typeface="Wingdings" charset="2"/>
              <a:buChar char="Ø"/>
            </a:pPr>
            <a:endParaRPr lang="zh-CN" altLang="en-US" sz="2800" b="1" dirty="0">
              <a:ea typeface="华文新魏" charset="-122"/>
            </a:endParaRPr>
          </a:p>
        </p:txBody>
      </p:sp>
      <p:sp>
        <p:nvSpPr>
          <p:cNvPr id="5" name="Rectangle 40"/>
          <p:cNvSpPr txBox="1">
            <a:spLocks noChangeArrowheads="1"/>
          </p:cNvSpPr>
          <p:nvPr/>
        </p:nvSpPr>
        <p:spPr>
          <a:xfrm>
            <a:off x="179512" y="0"/>
            <a:ext cx="7427913" cy="61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流水线概述</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2068">
                                            <p:txEl>
                                              <p:pRg st="1" end="1"/>
                                            </p:txEl>
                                          </p:spTgt>
                                        </p:tgtEl>
                                        <p:attrNameLst>
                                          <p:attrName>style.visibility</p:attrName>
                                        </p:attrNameLst>
                                      </p:cBhvr>
                                      <p:to>
                                        <p:strVal val="visible"/>
                                      </p:to>
                                    </p:set>
                                    <p:animEffect transition="in" filter="blinds(horizontal)">
                                      <p:cBhvr>
                                        <p:cTn id="7" dur="500"/>
                                        <p:tgtEl>
                                          <p:spTgt spid="47206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2068">
                                            <p:txEl>
                                              <p:pRg st="2" end="2"/>
                                            </p:txEl>
                                          </p:spTgt>
                                        </p:tgtEl>
                                        <p:attrNameLst>
                                          <p:attrName>style.visibility</p:attrName>
                                        </p:attrNameLst>
                                      </p:cBhvr>
                                      <p:to>
                                        <p:strVal val="visible"/>
                                      </p:to>
                                    </p:set>
                                    <p:animEffect transition="in" filter="blinds(horizontal)">
                                      <p:cBhvr>
                                        <p:cTn id="12" dur="500"/>
                                        <p:tgtEl>
                                          <p:spTgt spid="472068">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72068">
                                            <p:txEl>
                                              <p:pRg st="3" end="3"/>
                                            </p:txEl>
                                          </p:spTgt>
                                        </p:tgtEl>
                                        <p:attrNameLst>
                                          <p:attrName>style.visibility</p:attrName>
                                        </p:attrNameLst>
                                      </p:cBhvr>
                                      <p:to>
                                        <p:strVal val="visible"/>
                                      </p:to>
                                    </p:set>
                                    <p:animEffect transition="in" filter="blinds(horizontal)">
                                      <p:cBhvr>
                                        <p:cTn id="15" dur="500"/>
                                        <p:tgtEl>
                                          <p:spTgt spid="472068">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2068">
                                            <p:txEl>
                                              <p:pRg st="4" end="4"/>
                                            </p:txEl>
                                          </p:spTgt>
                                        </p:tgtEl>
                                        <p:attrNameLst>
                                          <p:attrName>style.visibility</p:attrName>
                                        </p:attrNameLst>
                                      </p:cBhvr>
                                      <p:to>
                                        <p:strVal val="visible"/>
                                      </p:to>
                                    </p:set>
                                    <p:animEffect transition="in" filter="blinds(horizontal)">
                                      <p:cBhvr>
                                        <p:cTn id="18" dur="500"/>
                                        <p:tgtEl>
                                          <p:spTgt spid="472068">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72068">
                                            <p:txEl>
                                              <p:pRg st="5" end="5"/>
                                            </p:txEl>
                                          </p:spTgt>
                                        </p:tgtEl>
                                        <p:attrNameLst>
                                          <p:attrName>style.visibility</p:attrName>
                                        </p:attrNameLst>
                                      </p:cBhvr>
                                      <p:to>
                                        <p:strVal val="visible"/>
                                      </p:to>
                                    </p:set>
                                    <p:animEffect transition="in" filter="blinds(horizontal)">
                                      <p:cBhvr>
                                        <p:cTn id="21" dur="500"/>
                                        <p:tgtEl>
                                          <p:spTgt spid="472068">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72068">
                                            <p:txEl>
                                              <p:pRg st="6" end="6"/>
                                            </p:txEl>
                                          </p:spTgt>
                                        </p:tgtEl>
                                        <p:attrNameLst>
                                          <p:attrName>style.visibility</p:attrName>
                                        </p:attrNameLst>
                                      </p:cBhvr>
                                      <p:to>
                                        <p:strVal val="visible"/>
                                      </p:to>
                                    </p:set>
                                    <p:animEffect transition="in" filter="blinds(horizontal)">
                                      <p:cBhvr>
                                        <p:cTn id="26" dur="500"/>
                                        <p:tgtEl>
                                          <p:spTgt spid="472068">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72068">
                                            <p:txEl>
                                              <p:pRg st="7" end="7"/>
                                            </p:txEl>
                                          </p:spTgt>
                                        </p:tgtEl>
                                        <p:attrNameLst>
                                          <p:attrName>style.visibility</p:attrName>
                                        </p:attrNameLst>
                                      </p:cBhvr>
                                      <p:to>
                                        <p:strVal val="visible"/>
                                      </p:to>
                                    </p:set>
                                    <p:animEffect transition="in" filter="blinds(horizontal)">
                                      <p:cBhvr>
                                        <p:cTn id="31" dur="500"/>
                                        <p:tgtEl>
                                          <p:spTgt spid="4720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021512" cy="62202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流水线的图形化表示</a:t>
            </a:r>
          </a:p>
        </p:txBody>
      </p:sp>
      <p:sp>
        <p:nvSpPr>
          <p:cNvPr id="20483" name="内容占位符 2"/>
          <p:cNvSpPr>
            <a:spLocks noGrp="1"/>
          </p:cNvSpPr>
          <p:nvPr>
            <p:ph idx="1"/>
          </p:nvPr>
        </p:nvSpPr>
        <p:spPr>
          <a:xfrm>
            <a:off x="429394" y="883493"/>
            <a:ext cx="8247062" cy="5857875"/>
          </a:xfrm>
        </p:spPr>
        <p:txBody>
          <a:bodyPr/>
          <a:lstStyle/>
          <a:p>
            <a:pPr marL="363538" indent="-363538"/>
            <a:r>
              <a:rPr lang="zh-CN" altLang="en-US" sz="2800" dirty="0"/>
              <a:t>表示流水线的图形化方法</a:t>
            </a:r>
            <a:endParaRPr lang="en-US" altLang="zh-CN" sz="2800" dirty="0"/>
          </a:p>
          <a:p>
            <a:pPr lvl="2">
              <a:buFont typeface="Wingdings" charset="2"/>
              <a:buNone/>
            </a:pPr>
            <a:r>
              <a:rPr lang="zh-CN" altLang="en-US" sz="2800" dirty="0"/>
              <a:t>例：某程序有</a:t>
            </a:r>
            <a:r>
              <a:rPr lang="en-US" altLang="zh-CN" sz="2800" dirty="0"/>
              <a:t>5</a:t>
            </a:r>
            <a:r>
              <a:rPr lang="zh-CN" altLang="en-US" sz="2800" dirty="0"/>
              <a:t>条汇编指令如下：</a:t>
            </a:r>
            <a:endParaRPr lang="en-US" altLang="zh-CN" sz="2800" dirty="0"/>
          </a:p>
          <a:p>
            <a:pPr lvl="3">
              <a:buFont typeface="Wingdings" charset="2"/>
              <a:buNone/>
            </a:pPr>
            <a:r>
              <a:rPr lang="en-US" altLang="zh-CN" sz="2800" dirty="0" err="1">
                <a:latin typeface="Times New Roman" charset="0"/>
                <a:ea typeface="华文中宋" charset="-122"/>
              </a:rPr>
              <a:t>lw</a:t>
            </a:r>
            <a:r>
              <a:rPr lang="en-US" altLang="zh-CN" sz="2800" dirty="0">
                <a:latin typeface="Times New Roman" charset="0"/>
                <a:ea typeface="华文中宋" charset="-122"/>
              </a:rPr>
              <a:t>      $10, 20($1)</a:t>
            </a:r>
            <a:endParaRPr lang="zh-CN" altLang="en-US" sz="2800" dirty="0">
              <a:latin typeface="Times New Roman" charset="0"/>
              <a:ea typeface="华文中宋" charset="-122"/>
            </a:endParaRPr>
          </a:p>
          <a:p>
            <a:pPr lvl="3">
              <a:buFont typeface="Wingdings" charset="2"/>
              <a:buNone/>
            </a:pPr>
            <a:r>
              <a:rPr lang="en-US" altLang="zh-CN" sz="2800" dirty="0">
                <a:latin typeface="Times New Roman" charset="0"/>
                <a:ea typeface="华文中宋" charset="-122"/>
              </a:rPr>
              <a:t>sub     $11, $2, $3</a:t>
            </a:r>
            <a:endParaRPr lang="zh-CN" altLang="en-US" sz="2800" dirty="0">
              <a:latin typeface="Times New Roman" charset="0"/>
              <a:ea typeface="华文中宋" charset="-122"/>
            </a:endParaRPr>
          </a:p>
          <a:p>
            <a:pPr lvl="3">
              <a:buFont typeface="Wingdings" charset="2"/>
              <a:buNone/>
            </a:pPr>
            <a:r>
              <a:rPr lang="en-US" altLang="zh-CN" sz="2800" dirty="0">
                <a:latin typeface="Times New Roman" charset="0"/>
                <a:ea typeface="华文中宋" charset="-122"/>
              </a:rPr>
              <a:t>add     $12, $3, $4</a:t>
            </a:r>
            <a:endParaRPr lang="zh-CN" altLang="en-US" sz="2800" dirty="0">
              <a:latin typeface="Times New Roman" charset="0"/>
              <a:ea typeface="华文中宋" charset="-122"/>
            </a:endParaRPr>
          </a:p>
          <a:p>
            <a:pPr lvl="3">
              <a:buFont typeface="Wingdings" charset="2"/>
              <a:buNone/>
            </a:pPr>
            <a:r>
              <a:rPr lang="en-US" altLang="zh-CN" sz="2800" dirty="0" err="1">
                <a:latin typeface="Times New Roman" charset="0"/>
                <a:ea typeface="华文中宋" charset="-122"/>
              </a:rPr>
              <a:t>lw</a:t>
            </a:r>
            <a:r>
              <a:rPr lang="en-US" altLang="zh-CN" sz="2800" dirty="0">
                <a:latin typeface="Times New Roman" charset="0"/>
                <a:ea typeface="华文中宋" charset="-122"/>
              </a:rPr>
              <a:t>      $13, 24($1)</a:t>
            </a:r>
            <a:endParaRPr lang="zh-CN" altLang="en-US" sz="2800" dirty="0">
              <a:latin typeface="Times New Roman" charset="0"/>
              <a:ea typeface="华文中宋" charset="-122"/>
            </a:endParaRPr>
          </a:p>
          <a:p>
            <a:pPr lvl="3">
              <a:buFont typeface="Wingdings" charset="2"/>
              <a:buNone/>
            </a:pPr>
            <a:r>
              <a:rPr lang="en-US" altLang="zh-CN" sz="2800" dirty="0">
                <a:latin typeface="Times New Roman" charset="0"/>
                <a:ea typeface="华文中宋" charset="-122"/>
              </a:rPr>
              <a:t>add     $14, $5, $6</a:t>
            </a:r>
            <a:endParaRPr lang="zh-CN" altLang="en-US" sz="2800" dirty="0">
              <a:latin typeface="Times New Roman" charset="0"/>
              <a:ea typeface="华文中宋" charset="-122"/>
            </a:endParaRPr>
          </a:p>
          <a:p>
            <a:pPr marL="0" indent="0">
              <a:buNone/>
            </a:pPr>
            <a:endParaRPr lang="zh-CN" altLang="en-US" sz="28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13"/>
          <p:cNvGrpSpPr>
            <a:grpSpLocks/>
          </p:cNvGrpSpPr>
          <p:nvPr/>
        </p:nvGrpSpPr>
        <p:grpSpPr bwMode="auto">
          <a:xfrm>
            <a:off x="468312" y="692150"/>
            <a:ext cx="8280401" cy="5905451"/>
            <a:chOff x="295" y="436"/>
            <a:chExt cx="5216" cy="4780"/>
          </a:xfrm>
        </p:grpSpPr>
        <p:sp>
          <p:nvSpPr>
            <p:cNvPr id="5124" name="Freeform 8"/>
            <p:cNvSpPr>
              <a:spLocks/>
            </p:cNvSpPr>
            <p:nvPr/>
          </p:nvSpPr>
          <p:spPr bwMode="auto">
            <a:xfrm>
              <a:off x="385" y="467"/>
              <a:ext cx="1542" cy="366"/>
            </a:xfrm>
            <a:custGeom>
              <a:avLst/>
              <a:gdLst>
                <a:gd name="T0" fmla="*/ 0 w 1905"/>
                <a:gd name="T1" fmla="*/ 0 h 544"/>
                <a:gd name="T2" fmla="*/ 2 w 1905"/>
                <a:gd name="T3" fmla="*/ 0 h 544"/>
                <a:gd name="T4" fmla="*/ 2 w 1905"/>
                <a:gd name="T5" fmla="*/ 1 h 544"/>
                <a:gd name="T6" fmla="*/ 0 w 1905"/>
                <a:gd name="T7" fmla="*/ 1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5125" name="Rectangle 9"/>
            <p:cNvSpPr>
              <a:spLocks noChangeArrowheads="1"/>
            </p:cNvSpPr>
            <p:nvPr/>
          </p:nvSpPr>
          <p:spPr bwMode="auto">
            <a:xfrm>
              <a:off x="457" y="436"/>
              <a:ext cx="115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chemeClr val="bg1"/>
                  </a:solidFill>
                  <a:latin typeface="Arial" charset="0"/>
                  <a:ea typeface="楷体_GB2312" charset="0"/>
                </a:rPr>
                <a:t>回顾内容</a:t>
              </a:r>
            </a:p>
          </p:txBody>
        </p:sp>
        <p:sp>
          <p:nvSpPr>
            <p:cNvPr id="5126" name="AutoShape 10"/>
            <p:cNvSpPr>
              <a:spLocks noChangeArrowheads="1"/>
            </p:cNvSpPr>
            <p:nvPr/>
          </p:nvSpPr>
          <p:spPr bwMode="auto">
            <a:xfrm>
              <a:off x="340" y="829"/>
              <a:ext cx="5125" cy="4387"/>
            </a:xfrm>
            <a:prstGeom prst="roundRect">
              <a:avLst>
                <a:gd name="adj" fmla="val 4231"/>
              </a:avLst>
            </a:prstGeom>
            <a:solidFill>
              <a:srgbClr val="EAEAEA"/>
            </a:solidFill>
            <a:ln w="25400">
              <a:solidFill>
                <a:srgbClr val="A50021"/>
              </a:solidFill>
              <a:round/>
              <a:headEnd/>
              <a:tailEnd/>
            </a:ln>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endParaRPr lang="zh-CN" altLang="en-US" sz="4400" b="0">
                <a:latin typeface="Arial" charset="0"/>
                <a:ea typeface="宋体" charset="-122"/>
              </a:endParaRPr>
            </a:p>
          </p:txBody>
        </p:sp>
        <p:sp>
          <p:nvSpPr>
            <p:cNvPr id="6151" name="Rectangle 12"/>
            <p:cNvSpPr>
              <a:spLocks noChangeArrowheads="1"/>
            </p:cNvSpPr>
            <p:nvPr/>
          </p:nvSpPr>
          <p:spPr bwMode="auto">
            <a:xfrm>
              <a:off x="295" y="956"/>
              <a:ext cx="5216" cy="4233"/>
            </a:xfrm>
            <a:prstGeom prst="rect">
              <a:avLst/>
            </a:prstGeom>
            <a:noFill/>
            <a:ln>
              <a:noFill/>
            </a:ln>
          </p:spPr>
          <p:txBody>
            <a:bodyPr wrap="square">
              <a:spAutoFit/>
            </a:bodyPr>
            <a:lstStyle>
              <a:lvl1pPr>
                <a:defRPr>
                  <a:solidFill>
                    <a:schemeClr val="tx1"/>
                  </a:solidFill>
                  <a:latin typeface="Arial" charset="0"/>
                  <a:ea typeface="宋体" charset="-122"/>
                </a:defRPr>
              </a:lvl1pPr>
              <a:lvl2pPr>
                <a:defRPr>
                  <a:solidFill>
                    <a:schemeClr val="tx1"/>
                  </a:solidFill>
                  <a:latin typeface="Arial" charset="0"/>
                  <a:ea typeface="宋体" charset="-122"/>
                </a:defRPr>
              </a:lvl2pPr>
              <a:lvl3pPr marL="1257300" indent="-3429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spcBef>
                  <a:spcPts val="600"/>
                </a:spcBef>
                <a:buClr>
                  <a:srgbClr val="C00000"/>
                </a:buClr>
                <a:buSzPct val="90000"/>
              </a:pPr>
              <a:r>
                <a:rPr kumimoji="1" lang="zh-CN" altLang="en-US" sz="2800" b="1" dirty="0">
                  <a:solidFill>
                    <a:srgbClr val="000000"/>
                  </a:solidFill>
                  <a:latin typeface="Times New Roman" charset="0"/>
                  <a:ea typeface="华文新魏" charset="-122"/>
                  <a:sym typeface="Symbol" charset="2"/>
                </a:rPr>
                <a:t>第四章  处理器</a:t>
              </a:r>
              <a:endParaRPr kumimoji="1" lang="en-US" altLang="zh-CN" sz="2400" b="1" dirty="0">
                <a:latin typeface="Times New Roman" charset="0"/>
                <a:ea typeface="华文新魏" charset="-122"/>
                <a:sym typeface="Symbol" charset="2"/>
              </a:endParaRPr>
            </a:p>
            <a:p>
              <a:pPr lvl="1" eaLnBrk="1" hangingPunct="1">
                <a:spcBef>
                  <a:spcPts val="600"/>
                </a:spcBef>
                <a:spcAft>
                  <a:spcPts val="300"/>
                </a:spcAft>
                <a:buClr>
                  <a:srgbClr val="C00000"/>
                </a:buClr>
                <a:buSzPct val="90000"/>
                <a:buFont typeface="Wingdings" charset="2"/>
                <a:buChar char="n"/>
              </a:pPr>
              <a:r>
                <a:rPr kumimoji="1" lang="en-US" altLang="zh-CN" sz="2400" b="1" dirty="0">
                  <a:latin typeface="Times New Roman" charset="0"/>
                  <a:ea typeface="华文新魏" charset="-122"/>
                  <a:sym typeface="Symbol" charset="2"/>
                </a:rPr>
                <a:t>4.5 </a:t>
              </a:r>
              <a:r>
                <a:rPr kumimoji="1" lang="zh-CN" altLang="en-US" sz="2400" b="1" dirty="0">
                  <a:latin typeface="Times New Roman" charset="0"/>
                  <a:ea typeface="华文新魏" charset="-122"/>
                  <a:sym typeface="Symbol" charset="2"/>
                </a:rPr>
                <a:t>多周期控制器的实现</a:t>
              </a:r>
              <a:endParaRPr kumimoji="1" lang="en-US" altLang="zh-CN" sz="2400" b="1" dirty="0">
                <a:latin typeface="Times New Roman" charset="0"/>
                <a:ea typeface="华文新魏" charset="-122"/>
                <a:sym typeface="Symbol" charset="2"/>
              </a:endParaRP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多周期控制器的实现思路</a:t>
              </a: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单周期数据通路和多周期数据通路的差别</a:t>
              </a:r>
              <a:endParaRPr kumimoji="1" lang="en-US" altLang="zh-CN" sz="2400" b="1" dirty="0">
                <a:latin typeface="Times New Roman" charset="0"/>
                <a:ea typeface="华文新魏" charset="-122"/>
                <a:sym typeface="Symbol" charset="2"/>
              </a:endParaRP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多周期通路中存储单元的“竞争”问题及解决思路</a:t>
              </a: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详细分析</a:t>
              </a:r>
              <a:r>
                <a:rPr kumimoji="1" lang="en-US" altLang="zh-CN" sz="2400" b="1" dirty="0">
                  <a:latin typeface="Times New Roman" charset="0"/>
                  <a:ea typeface="华文新魏" charset="-122"/>
                  <a:sym typeface="Symbol" charset="2"/>
                </a:rPr>
                <a:t>7</a:t>
              </a:r>
              <a:r>
                <a:rPr kumimoji="1" lang="zh-CN" altLang="en-US" sz="2400" b="1" dirty="0">
                  <a:latin typeface="Times New Roman" charset="0"/>
                  <a:ea typeface="华文新魏" charset="-122"/>
                  <a:sym typeface="Symbol" charset="2"/>
                </a:rPr>
                <a:t>条指令在多周期通路中的执行过程，分析每个周期内控制信号的取值，生成相应的状态</a:t>
              </a: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综合生成所有指令的状态转换图</a:t>
              </a: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根据状态转换图，生成控制器输出的逻辑表达式</a:t>
              </a:r>
            </a:p>
            <a:p>
              <a:pPr lvl="2" eaLnBrk="1" hangingPunct="1">
                <a:spcBef>
                  <a:spcPts val="600"/>
                </a:spcBef>
                <a:spcAft>
                  <a:spcPts val="300"/>
                </a:spcAft>
                <a:buClr>
                  <a:srgbClr val="C00000"/>
                </a:buClr>
                <a:buSzPct val="90000"/>
                <a:buFont typeface="Wingdings" charset="2"/>
                <a:buChar char="u"/>
              </a:pPr>
              <a:r>
                <a:rPr kumimoji="1" lang="zh-CN" altLang="en-US" sz="2400" b="1" dirty="0">
                  <a:latin typeface="Times New Roman" charset="0"/>
                  <a:ea typeface="华文新魏" charset="-122"/>
                  <a:sym typeface="Symbol" charset="2"/>
                </a:rPr>
                <a:t>根据逻辑表达式，用</a:t>
              </a:r>
              <a:r>
                <a:rPr kumimoji="1" lang="en-US" altLang="zh-CN" sz="2400" b="1" dirty="0">
                  <a:latin typeface="Times New Roman" charset="0"/>
                  <a:ea typeface="华文新魏" charset="-122"/>
                  <a:sym typeface="Symbol" charset="2"/>
                </a:rPr>
                <a:t>PLA(</a:t>
              </a:r>
              <a:r>
                <a:rPr kumimoji="1" lang="zh-CN" altLang="en-US" sz="2400" b="1" dirty="0">
                  <a:latin typeface="Times New Roman" charset="0"/>
                  <a:ea typeface="华文新魏" charset="-122"/>
                  <a:sym typeface="Symbol" charset="2"/>
                </a:rPr>
                <a:t>硬布线</a:t>
              </a:r>
              <a:r>
                <a:rPr kumimoji="1" lang="en-US" altLang="zh-CN" sz="2400" b="1" dirty="0">
                  <a:latin typeface="Times New Roman" charset="0"/>
                  <a:ea typeface="华文新魏" charset="-122"/>
                  <a:sym typeface="Symbol" charset="2"/>
                </a:rPr>
                <a:t>)</a:t>
              </a:r>
              <a:r>
                <a:rPr kumimoji="1" lang="zh-CN" altLang="en-US" sz="2400" b="1" dirty="0">
                  <a:latin typeface="Times New Roman" charset="0"/>
                  <a:ea typeface="华文新魏" charset="-122"/>
                  <a:sym typeface="Symbol" charset="2"/>
                </a:rPr>
                <a:t>实现控制逻辑</a:t>
              </a:r>
              <a:endParaRPr kumimoji="1" lang="en-US" altLang="zh-CN" sz="2000" b="1" dirty="0">
                <a:latin typeface="Times New Roman" charset="0"/>
                <a:ea typeface="华文新魏" charset="-122"/>
                <a:sym typeface="Symbol" charset="2"/>
              </a:endParaRPr>
            </a:p>
            <a:p>
              <a:pPr lvl="2" eaLnBrk="1" hangingPunct="1">
                <a:lnSpc>
                  <a:spcPct val="110000"/>
                </a:lnSpc>
                <a:spcBef>
                  <a:spcPts val="600"/>
                </a:spcBef>
                <a:buClr>
                  <a:srgbClr val="C00000"/>
                </a:buClr>
                <a:buSzPct val="90000"/>
                <a:buFont typeface="Wingdings" charset="2"/>
                <a:buChar char="n"/>
              </a:pPr>
              <a:endParaRPr kumimoji="1" lang="en-US" altLang="zh-CN" sz="2000" b="1" dirty="0">
                <a:latin typeface="Times New Roman" charset="0"/>
                <a:ea typeface="华文新魏" charset="-122"/>
                <a:sym typeface="Symbol" charset="2"/>
              </a:endParaRPr>
            </a:p>
          </p:txBody>
        </p:sp>
      </p:grpSp>
      <p:sp>
        <p:nvSpPr>
          <p:cNvPr id="5123" name="Rectangle 2"/>
          <p:cNvSpPr>
            <a:spLocks noChangeArrowheads="1"/>
          </p:cNvSpPr>
          <p:nvPr/>
        </p:nvSpPr>
        <p:spPr bwMode="auto">
          <a:xfrm>
            <a:off x="0" y="0"/>
            <a:ext cx="2952750" cy="57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 上节回顾</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500063" y="620936"/>
            <a:ext cx="8143875" cy="5040312"/>
          </a:xfrm>
        </p:spPr>
        <p:txBody>
          <a:bodyPr/>
          <a:lstStyle/>
          <a:p>
            <a:pPr>
              <a:lnSpc>
                <a:spcPct val="100000"/>
              </a:lnSpc>
            </a:pPr>
            <a:r>
              <a:rPr lang="zh-CN" altLang="en-US" sz="2800" dirty="0"/>
              <a:t>五条指令序列对应的多周期流水线图</a:t>
            </a:r>
            <a:endParaRPr lang="en-US" altLang="zh-CN" sz="2800" dirty="0"/>
          </a:p>
          <a:p>
            <a:pPr lvl="1">
              <a:lnSpc>
                <a:spcPct val="100000"/>
              </a:lnSpc>
            </a:pPr>
            <a:r>
              <a:rPr lang="zh-CN" altLang="en-US" sz="2400" dirty="0"/>
              <a:t>多周期流水线图描述流水线的整体情况</a:t>
            </a:r>
          </a:p>
        </p:txBody>
      </p:sp>
      <p:grpSp>
        <p:nvGrpSpPr>
          <p:cNvPr id="21507" name="组合 12"/>
          <p:cNvGrpSpPr>
            <a:grpSpLocks/>
          </p:cNvGrpSpPr>
          <p:nvPr/>
        </p:nvGrpSpPr>
        <p:grpSpPr bwMode="auto">
          <a:xfrm>
            <a:off x="251520" y="1500188"/>
            <a:ext cx="8501062" cy="5214937"/>
            <a:chOff x="428596" y="1357298"/>
            <a:chExt cx="8501122" cy="5348289"/>
          </a:xfrm>
        </p:grpSpPr>
        <p:pic>
          <p:nvPicPr>
            <p:cNvPr id="215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96" y="1428736"/>
              <a:ext cx="8501122" cy="527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70" y="1357298"/>
              <a:ext cx="6786610"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标题 1"/>
          <p:cNvSpPr>
            <a:spLocks noGrp="1"/>
          </p:cNvSpPr>
          <p:nvPr>
            <p:ph type="title"/>
          </p:nvPr>
        </p:nvSpPr>
        <p:spPr>
          <a:xfrm>
            <a:off x="223811" y="0"/>
            <a:ext cx="7021512" cy="58610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流水线的图形化表示</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251520" y="692696"/>
            <a:ext cx="8535988" cy="5040313"/>
          </a:xfrm>
        </p:spPr>
        <p:txBody>
          <a:bodyPr/>
          <a:lstStyle/>
          <a:p>
            <a:pPr>
              <a:lnSpc>
                <a:spcPct val="100000"/>
              </a:lnSpc>
              <a:spcBef>
                <a:spcPts val="600"/>
              </a:spcBef>
            </a:pPr>
            <a:r>
              <a:rPr lang="zh-CN" altLang="en-US" sz="2800" dirty="0"/>
              <a:t>五条指令序列第五个时钟周期对应的单周期流水线图</a:t>
            </a:r>
            <a:endParaRPr lang="en-US" altLang="zh-CN" sz="2800" dirty="0"/>
          </a:p>
          <a:p>
            <a:pPr marL="625475" lvl="1" indent="-266700">
              <a:lnSpc>
                <a:spcPct val="100000"/>
              </a:lnSpc>
              <a:spcBef>
                <a:spcPts val="600"/>
              </a:spcBef>
            </a:pPr>
            <a:r>
              <a:rPr lang="zh-CN" altLang="en-US" sz="2400" dirty="0"/>
              <a:t>表示同一个时钟周期内整个数据通路的状态和操作</a:t>
            </a:r>
          </a:p>
        </p:txBody>
      </p:sp>
      <p:sp>
        <p:nvSpPr>
          <p:cNvPr id="6" name="标题 1"/>
          <p:cNvSpPr>
            <a:spLocks noGrp="1"/>
          </p:cNvSpPr>
          <p:nvPr>
            <p:ph type="title"/>
          </p:nvPr>
        </p:nvSpPr>
        <p:spPr>
          <a:xfrm>
            <a:off x="323850" y="0"/>
            <a:ext cx="7021512" cy="58891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流水线的图形化表示</a:t>
            </a:r>
          </a:p>
        </p:txBody>
      </p:sp>
      <p:pic>
        <p:nvPicPr>
          <p:cNvPr id="22532" name="图片 1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44824"/>
            <a:ext cx="8569325"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61963" y="5335588"/>
            <a:ext cx="2165350" cy="1477962"/>
          </a:xfrm>
          <a:prstGeom prst="rect">
            <a:avLst/>
          </a:prstGeom>
        </p:spPr>
        <p:txBody>
          <a:bodyPr>
            <a:spAutoFit/>
          </a:bodyPr>
          <a:lstStyle/>
          <a:p>
            <a:pPr eaLnBrk="1" hangingPunct="1">
              <a:defRPr/>
            </a:pPr>
            <a:r>
              <a:rPr lang="en-US" altLang="zh-CN" b="1" dirty="0" err="1">
                <a:solidFill>
                  <a:srgbClr val="0000FF"/>
                </a:solidFill>
                <a:latin typeface="+mn-lt"/>
                <a:ea typeface="宋体" panose="02010600030101010101" pitchFamily="2" charset="-122"/>
              </a:rPr>
              <a:t>lw</a:t>
            </a:r>
            <a:r>
              <a:rPr lang="en-US" altLang="zh-CN" b="1" dirty="0">
                <a:solidFill>
                  <a:srgbClr val="0000FF"/>
                </a:solidFill>
                <a:latin typeface="+mn-lt"/>
                <a:ea typeface="宋体" panose="02010600030101010101" pitchFamily="2" charset="-122"/>
              </a:rPr>
              <a:t>      $10, 20($1)</a:t>
            </a:r>
            <a:endParaRPr lang="zh-CN" altLang="en-US" b="1" dirty="0">
              <a:solidFill>
                <a:srgbClr val="0000FF"/>
              </a:solidFill>
              <a:latin typeface="+mn-lt"/>
              <a:ea typeface="宋体" panose="02010600030101010101" pitchFamily="2" charset="-122"/>
            </a:endParaRPr>
          </a:p>
          <a:p>
            <a:pPr eaLnBrk="1" hangingPunct="1">
              <a:defRPr/>
            </a:pPr>
            <a:r>
              <a:rPr lang="en-US" altLang="zh-CN" b="1" dirty="0">
                <a:solidFill>
                  <a:srgbClr val="0000FF"/>
                </a:solidFill>
                <a:latin typeface="+mn-lt"/>
                <a:ea typeface="宋体" panose="02010600030101010101" pitchFamily="2" charset="-122"/>
              </a:rPr>
              <a:t>sub     $11, $2, $3</a:t>
            </a:r>
            <a:endParaRPr lang="zh-CN" altLang="en-US" b="1" dirty="0">
              <a:solidFill>
                <a:srgbClr val="0000FF"/>
              </a:solidFill>
              <a:latin typeface="+mn-lt"/>
              <a:ea typeface="宋体" panose="02010600030101010101" pitchFamily="2" charset="-122"/>
            </a:endParaRPr>
          </a:p>
          <a:p>
            <a:pPr eaLnBrk="1" hangingPunct="1">
              <a:defRPr/>
            </a:pPr>
            <a:r>
              <a:rPr lang="en-US" altLang="zh-CN" b="1" dirty="0">
                <a:solidFill>
                  <a:srgbClr val="0000FF"/>
                </a:solidFill>
                <a:latin typeface="+mn-lt"/>
                <a:ea typeface="宋体" panose="02010600030101010101" pitchFamily="2" charset="-122"/>
              </a:rPr>
              <a:t>add     $12, $3, $4</a:t>
            </a:r>
            <a:endParaRPr lang="zh-CN" altLang="en-US" b="1" dirty="0">
              <a:solidFill>
                <a:srgbClr val="0000FF"/>
              </a:solidFill>
              <a:latin typeface="+mn-lt"/>
              <a:ea typeface="宋体" panose="02010600030101010101" pitchFamily="2" charset="-122"/>
            </a:endParaRPr>
          </a:p>
          <a:p>
            <a:pPr eaLnBrk="1" hangingPunct="1">
              <a:defRPr/>
            </a:pPr>
            <a:r>
              <a:rPr lang="en-US" altLang="zh-CN" b="1" dirty="0" err="1">
                <a:solidFill>
                  <a:srgbClr val="0000FF"/>
                </a:solidFill>
                <a:latin typeface="+mn-lt"/>
                <a:ea typeface="宋体" panose="02010600030101010101" pitchFamily="2" charset="-122"/>
              </a:rPr>
              <a:t>lw</a:t>
            </a:r>
            <a:r>
              <a:rPr lang="en-US" altLang="zh-CN" b="1" dirty="0">
                <a:solidFill>
                  <a:srgbClr val="0000FF"/>
                </a:solidFill>
                <a:latin typeface="+mn-lt"/>
                <a:ea typeface="宋体" panose="02010600030101010101" pitchFamily="2" charset="-122"/>
              </a:rPr>
              <a:t>      $13, 24($1)</a:t>
            </a:r>
            <a:endParaRPr lang="zh-CN" altLang="en-US" b="1" dirty="0">
              <a:solidFill>
                <a:srgbClr val="0000FF"/>
              </a:solidFill>
              <a:latin typeface="+mn-lt"/>
              <a:ea typeface="宋体" panose="02010600030101010101" pitchFamily="2" charset="-122"/>
            </a:endParaRPr>
          </a:p>
          <a:p>
            <a:pPr eaLnBrk="1" hangingPunct="1">
              <a:defRPr/>
            </a:pPr>
            <a:r>
              <a:rPr lang="en-US" altLang="zh-CN" b="1" dirty="0">
                <a:solidFill>
                  <a:srgbClr val="0000FF"/>
                </a:solidFill>
                <a:latin typeface="+mn-lt"/>
                <a:ea typeface="宋体" panose="02010600030101010101" pitchFamily="2" charset="-122"/>
              </a:rPr>
              <a:t>add     $14, $5, $6</a:t>
            </a:r>
            <a:endParaRPr lang="zh-CN" altLang="en-US" b="1" dirty="0">
              <a:solidFill>
                <a:srgbClr val="0000FF"/>
              </a:solidFill>
              <a:latin typeface="+mn-lt"/>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53231" y="-5166"/>
            <a:ext cx="7386587" cy="58976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回顾</a:t>
            </a:r>
            <a:r>
              <a:rPr lang="en-US" altLang="zh-CN" kern="1200" dirty="0">
                <a:solidFill>
                  <a:srgbClr val="A50021"/>
                </a:solidFill>
                <a:latin typeface="微软雅黑" panose="020B0503020204020204" pitchFamily="34" charset="-122"/>
                <a:ea typeface="微软雅黑" panose="020B0503020204020204" pitchFamily="34" charset="-122"/>
              </a:rPr>
              <a:t>——</a:t>
            </a:r>
            <a:r>
              <a:rPr lang="zh-CN" altLang="en-US" kern="1200" dirty="0">
                <a:solidFill>
                  <a:srgbClr val="A50021"/>
                </a:solidFill>
                <a:latin typeface="微软雅黑" panose="020B0503020204020204" pitchFamily="34" charset="-122"/>
                <a:ea typeface="微软雅黑" panose="020B0503020204020204" pitchFamily="34" charset="-122"/>
              </a:rPr>
              <a:t>单周期处理器</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grpSp>
        <p:nvGrpSpPr>
          <p:cNvPr id="23555" name="Group 3"/>
          <p:cNvGrpSpPr>
            <a:grpSpLocks/>
          </p:cNvGrpSpPr>
          <p:nvPr/>
        </p:nvGrpSpPr>
        <p:grpSpPr bwMode="auto">
          <a:xfrm>
            <a:off x="5029200" y="3530600"/>
            <a:ext cx="457200" cy="1136650"/>
            <a:chOff x="3168" y="2302"/>
            <a:chExt cx="288" cy="716"/>
          </a:xfrm>
        </p:grpSpPr>
        <p:sp>
          <p:nvSpPr>
            <p:cNvPr id="904196" name="Line 4"/>
            <p:cNvSpPr>
              <a:spLocks noChangeShapeType="1"/>
            </p:cNvSpPr>
            <p:nvPr/>
          </p:nvSpPr>
          <p:spPr bwMode="auto">
            <a:xfrm>
              <a:off x="3168" y="2302"/>
              <a:ext cx="0"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197" name="Line 5"/>
            <p:cNvSpPr>
              <a:spLocks noChangeShapeType="1"/>
            </p:cNvSpPr>
            <p:nvPr/>
          </p:nvSpPr>
          <p:spPr bwMode="auto">
            <a:xfrm>
              <a:off x="3176" y="2302"/>
              <a:ext cx="272"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198" name="Line 6"/>
            <p:cNvSpPr>
              <a:spLocks noChangeShapeType="1"/>
            </p:cNvSpPr>
            <p:nvPr/>
          </p:nvSpPr>
          <p:spPr bwMode="auto">
            <a:xfrm>
              <a:off x="3176" y="2481"/>
              <a:ext cx="128" cy="74"/>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199" name="Line 7"/>
            <p:cNvSpPr>
              <a:spLocks noChangeShapeType="1"/>
            </p:cNvSpPr>
            <p:nvPr/>
          </p:nvSpPr>
          <p:spPr bwMode="auto">
            <a:xfrm>
              <a:off x="3312" y="2571"/>
              <a:ext cx="0"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0" name="Line 8"/>
            <p:cNvSpPr>
              <a:spLocks noChangeShapeType="1"/>
            </p:cNvSpPr>
            <p:nvPr/>
          </p:nvSpPr>
          <p:spPr bwMode="auto">
            <a:xfrm>
              <a:off x="3456" y="2481"/>
              <a:ext cx="0" cy="342"/>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1" name="Line 9"/>
            <p:cNvSpPr>
              <a:spLocks noChangeShapeType="1"/>
            </p:cNvSpPr>
            <p:nvPr/>
          </p:nvSpPr>
          <p:spPr bwMode="auto">
            <a:xfrm flipV="1">
              <a:off x="3176" y="2734"/>
              <a:ext cx="128" cy="10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2" name="Line 10"/>
            <p:cNvSpPr>
              <a:spLocks noChangeShapeType="1"/>
            </p:cNvSpPr>
            <p:nvPr/>
          </p:nvSpPr>
          <p:spPr bwMode="auto">
            <a:xfrm>
              <a:off x="3168" y="2839"/>
              <a:ext cx="0"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3" name="Line 11"/>
            <p:cNvSpPr>
              <a:spLocks noChangeShapeType="1"/>
            </p:cNvSpPr>
            <p:nvPr/>
          </p:nvSpPr>
          <p:spPr bwMode="auto">
            <a:xfrm flipV="1">
              <a:off x="3176" y="2823"/>
              <a:ext cx="272" cy="19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904204" name="Line 12"/>
          <p:cNvSpPr>
            <a:spLocks noChangeShapeType="1"/>
          </p:cNvSpPr>
          <p:nvPr/>
        </p:nvSpPr>
        <p:spPr bwMode="auto">
          <a:xfrm flipH="1">
            <a:off x="5473700" y="4086225"/>
            <a:ext cx="2311400" cy="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5" name="Line 13"/>
          <p:cNvSpPr>
            <a:spLocks noChangeShapeType="1"/>
          </p:cNvSpPr>
          <p:nvPr/>
        </p:nvSpPr>
        <p:spPr bwMode="auto">
          <a:xfrm flipH="1">
            <a:off x="5861050" y="4022725"/>
            <a:ext cx="88900" cy="128588"/>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6" name="Rectangle 14"/>
          <p:cNvSpPr>
            <a:spLocks noChangeArrowheads="1"/>
          </p:cNvSpPr>
          <p:nvPr/>
        </p:nvSpPr>
        <p:spPr bwMode="auto">
          <a:xfrm>
            <a:off x="5548313" y="4084638"/>
            <a:ext cx="414337"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07" name="Line 15"/>
          <p:cNvSpPr>
            <a:spLocks noChangeShapeType="1"/>
          </p:cNvSpPr>
          <p:nvPr/>
        </p:nvSpPr>
        <p:spPr bwMode="auto">
          <a:xfrm>
            <a:off x="5257800" y="2936875"/>
            <a:ext cx="0" cy="71120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08" name="Rectangle 16"/>
          <p:cNvSpPr>
            <a:spLocks noChangeArrowheads="1"/>
          </p:cNvSpPr>
          <p:nvPr/>
        </p:nvSpPr>
        <p:spPr bwMode="auto">
          <a:xfrm>
            <a:off x="4364038" y="3043238"/>
            <a:ext cx="1150937" cy="366712"/>
          </a:xfrm>
          <a:prstGeom prst="rect">
            <a:avLst/>
          </a:prstGeom>
          <a:noFill/>
          <a:ln w="12700">
            <a:noFill/>
            <a:miter lim="800000"/>
            <a:headEnd/>
            <a:tailEnd/>
          </a:ln>
          <a:effectLst/>
        </p:spPr>
        <p:txBody>
          <a:bodyPr lIns="90488" tIns="44450" rIns="90488" bIns="44450">
            <a:spAutoFit/>
          </a:bodyPr>
          <a:lstStyle/>
          <a:p>
            <a:pPr>
              <a:defRPr/>
            </a:pPr>
            <a:r>
              <a:rPr lang="en-US" altLang="zh-CN" b="1" u="sng">
                <a:latin typeface="+mn-lt"/>
                <a:ea typeface="宋体" panose="02010600030101010101" pitchFamily="2" charset="-122"/>
              </a:rPr>
              <a:t>ALUctr</a:t>
            </a:r>
          </a:p>
        </p:txBody>
      </p:sp>
      <p:sp>
        <p:nvSpPr>
          <p:cNvPr id="904209" name="Rectangle 17"/>
          <p:cNvSpPr>
            <a:spLocks noChangeArrowheads="1"/>
          </p:cNvSpPr>
          <p:nvPr/>
        </p:nvSpPr>
        <p:spPr bwMode="auto">
          <a:xfrm>
            <a:off x="1062038" y="4221163"/>
            <a:ext cx="5413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dirty="0" err="1">
                <a:solidFill>
                  <a:srgbClr val="FF0000"/>
                </a:solidFill>
                <a:latin typeface="+mn-lt"/>
                <a:ea typeface="宋体" panose="02010600030101010101" pitchFamily="2" charset="-122"/>
              </a:rPr>
              <a:t>Clk</a:t>
            </a:r>
            <a:endParaRPr lang="en-US" altLang="zh-CN" b="1" dirty="0">
              <a:solidFill>
                <a:srgbClr val="FF0000"/>
              </a:solidFill>
              <a:latin typeface="+mn-lt"/>
              <a:ea typeface="宋体" panose="02010600030101010101" pitchFamily="2" charset="-122"/>
            </a:endParaRPr>
          </a:p>
        </p:txBody>
      </p:sp>
      <p:sp>
        <p:nvSpPr>
          <p:cNvPr id="904210" name="Rectangle 18"/>
          <p:cNvSpPr>
            <a:spLocks noChangeArrowheads="1"/>
          </p:cNvSpPr>
          <p:nvPr/>
        </p:nvSpPr>
        <p:spPr bwMode="auto">
          <a:xfrm>
            <a:off x="671513" y="3657600"/>
            <a:ext cx="7604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busW</a:t>
            </a:r>
          </a:p>
        </p:txBody>
      </p:sp>
      <p:sp>
        <p:nvSpPr>
          <p:cNvPr id="904211" name="Rectangle 19"/>
          <p:cNvSpPr>
            <a:spLocks noChangeArrowheads="1"/>
          </p:cNvSpPr>
          <p:nvPr/>
        </p:nvSpPr>
        <p:spPr bwMode="auto">
          <a:xfrm>
            <a:off x="1755775" y="3530600"/>
            <a:ext cx="1431925" cy="1130300"/>
          </a:xfrm>
          <a:prstGeom prst="rect">
            <a:avLst/>
          </a:prstGeom>
          <a:noFill/>
          <a:ln w="25400">
            <a:solidFill>
              <a:schemeClr val="tx1"/>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2" name="Line 20"/>
          <p:cNvSpPr>
            <a:spLocks noChangeShapeType="1"/>
          </p:cNvSpPr>
          <p:nvPr/>
        </p:nvSpPr>
        <p:spPr bwMode="auto">
          <a:xfrm>
            <a:off x="1763713" y="4403725"/>
            <a:ext cx="150812" cy="1143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3" name="Line 21"/>
          <p:cNvSpPr>
            <a:spLocks noChangeShapeType="1"/>
          </p:cNvSpPr>
          <p:nvPr/>
        </p:nvSpPr>
        <p:spPr bwMode="auto">
          <a:xfrm flipH="1">
            <a:off x="1768475" y="4510088"/>
            <a:ext cx="150813" cy="1143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4" name="Oval 22"/>
          <p:cNvSpPr>
            <a:spLocks noChangeArrowheads="1"/>
          </p:cNvSpPr>
          <p:nvPr/>
        </p:nvSpPr>
        <p:spPr bwMode="auto">
          <a:xfrm>
            <a:off x="1603375" y="4471988"/>
            <a:ext cx="127000" cy="117475"/>
          </a:xfrm>
          <a:prstGeom prst="ellips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5" name="Rectangle 23"/>
          <p:cNvSpPr>
            <a:spLocks noChangeArrowheads="1"/>
          </p:cNvSpPr>
          <p:nvPr/>
        </p:nvSpPr>
        <p:spPr bwMode="auto">
          <a:xfrm>
            <a:off x="1203325" y="2997200"/>
            <a:ext cx="896938"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RegWr</a:t>
            </a:r>
          </a:p>
        </p:txBody>
      </p:sp>
      <p:sp>
        <p:nvSpPr>
          <p:cNvPr id="904216" name="Line 24"/>
          <p:cNvSpPr>
            <a:spLocks noChangeShapeType="1"/>
          </p:cNvSpPr>
          <p:nvPr/>
        </p:nvSpPr>
        <p:spPr bwMode="auto">
          <a:xfrm flipH="1">
            <a:off x="749300" y="4016375"/>
            <a:ext cx="1016000" cy="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7" name="Line 25"/>
          <p:cNvSpPr>
            <a:spLocks noChangeShapeType="1"/>
          </p:cNvSpPr>
          <p:nvPr/>
        </p:nvSpPr>
        <p:spPr bwMode="auto">
          <a:xfrm flipH="1">
            <a:off x="1289050" y="3951288"/>
            <a:ext cx="88900" cy="128587"/>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18" name="Rectangle 26"/>
          <p:cNvSpPr>
            <a:spLocks noChangeArrowheads="1"/>
          </p:cNvSpPr>
          <p:nvPr/>
        </p:nvSpPr>
        <p:spPr bwMode="auto">
          <a:xfrm>
            <a:off x="976313" y="4013200"/>
            <a:ext cx="414337" cy="366713"/>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19" name="Line 27"/>
          <p:cNvSpPr>
            <a:spLocks noChangeShapeType="1"/>
          </p:cNvSpPr>
          <p:nvPr/>
        </p:nvSpPr>
        <p:spPr bwMode="auto">
          <a:xfrm>
            <a:off x="3213100" y="3660775"/>
            <a:ext cx="18034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0" name="Line 28"/>
          <p:cNvSpPr>
            <a:spLocks noChangeShapeType="1"/>
          </p:cNvSpPr>
          <p:nvPr/>
        </p:nvSpPr>
        <p:spPr bwMode="auto">
          <a:xfrm flipH="1">
            <a:off x="4184650" y="3595688"/>
            <a:ext cx="88900" cy="130175"/>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1" name="Rectangle 29"/>
          <p:cNvSpPr>
            <a:spLocks noChangeArrowheads="1"/>
          </p:cNvSpPr>
          <p:nvPr/>
        </p:nvSpPr>
        <p:spPr bwMode="auto">
          <a:xfrm>
            <a:off x="3871913" y="3729038"/>
            <a:ext cx="414337"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22" name="Rectangle 30"/>
          <p:cNvSpPr>
            <a:spLocks noChangeArrowheads="1"/>
          </p:cNvSpPr>
          <p:nvPr/>
        </p:nvSpPr>
        <p:spPr bwMode="auto">
          <a:xfrm>
            <a:off x="3567113" y="3373438"/>
            <a:ext cx="695325"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busA</a:t>
            </a:r>
          </a:p>
        </p:txBody>
      </p:sp>
      <p:sp>
        <p:nvSpPr>
          <p:cNvPr id="904223" name="Line 31"/>
          <p:cNvSpPr>
            <a:spLocks noChangeShapeType="1"/>
          </p:cNvSpPr>
          <p:nvPr/>
        </p:nvSpPr>
        <p:spPr bwMode="auto">
          <a:xfrm flipV="1">
            <a:off x="1905000" y="3292475"/>
            <a:ext cx="0" cy="23812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4" name="Line 32"/>
          <p:cNvSpPr>
            <a:spLocks noChangeShapeType="1"/>
          </p:cNvSpPr>
          <p:nvPr/>
        </p:nvSpPr>
        <p:spPr bwMode="auto">
          <a:xfrm>
            <a:off x="3213100" y="4360863"/>
            <a:ext cx="9652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5" name="Line 33"/>
          <p:cNvSpPr>
            <a:spLocks noChangeShapeType="1"/>
          </p:cNvSpPr>
          <p:nvPr/>
        </p:nvSpPr>
        <p:spPr bwMode="auto">
          <a:xfrm flipV="1">
            <a:off x="3663950" y="4213225"/>
            <a:ext cx="139700" cy="241300"/>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6" name="Rectangle 34"/>
          <p:cNvSpPr>
            <a:spLocks noChangeArrowheads="1"/>
          </p:cNvSpPr>
          <p:nvPr/>
        </p:nvSpPr>
        <p:spPr bwMode="auto">
          <a:xfrm>
            <a:off x="3262313" y="4357688"/>
            <a:ext cx="414337"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27" name="Rectangle 35"/>
          <p:cNvSpPr>
            <a:spLocks noChangeArrowheads="1"/>
          </p:cNvSpPr>
          <p:nvPr/>
        </p:nvSpPr>
        <p:spPr bwMode="auto">
          <a:xfrm>
            <a:off x="3186113" y="4035425"/>
            <a:ext cx="682625"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busB</a:t>
            </a:r>
          </a:p>
        </p:txBody>
      </p:sp>
      <p:sp>
        <p:nvSpPr>
          <p:cNvPr id="904228" name="Line 36"/>
          <p:cNvSpPr>
            <a:spLocks noChangeShapeType="1"/>
          </p:cNvSpPr>
          <p:nvPr/>
        </p:nvSpPr>
        <p:spPr bwMode="auto">
          <a:xfrm flipH="1">
            <a:off x="1130300" y="4513263"/>
            <a:ext cx="482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29" name="Line 37"/>
          <p:cNvSpPr>
            <a:spLocks noChangeShapeType="1"/>
          </p:cNvSpPr>
          <p:nvPr/>
        </p:nvSpPr>
        <p:spPr bwMode="auto">
          <a:xfrm>
            <a:off x="3048000" y="3105150"/>
            <a:ext cx="0" cy="40005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30" name="Line 38"/>
          <p:cNvSpPr>
            <a:spLocks noChangeShapeType="1"/>
          </p:cNvSpPr>
          <p:nvPr/>
        </p:nvSpPr>
        <p:spPr bwMode="auto">
          <a:xfrm flipV="1">
            <a:off x="2978150" y="3227388"/>
            <a:ext cx="139700" cy="155575"/>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3583" name="Rectangle 39"/>
          <p:cNvSpPr>
            <a:spLocks noChangeArrowheads="1"/>
          </p:cNvSpPr>
          <p:nvPr/>
        </p:nvSpPr>
        <p:spPr bwMode="auto">
          <a:xfrm>
            <a:off x="2805113" y="30892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5</a:t>
            </a:r>
          </a:p>
        </p:txBody>
      </p:sp>
      <p:sp>
        <p:nvSpPr>
          <p:cNvPr id="904232" name="Line 40"/>
          <p:cNvSpPr>
            <a:spLocks noChangeShapeType="1"/>
          </p:cNvSpPr>
          <p:nvPr/>
        </p:nvSpPr>
        <p:spPr bwMode="auto">
          <a:xfrm>
            <a:off x="2209800" y="2892425"/>
            <a:ext cx="0" cy="61277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33" name="Line 41"/>
          <p:cNvSpPr>
            <a:spLocks noChangeShapeType="1"/>
          </p:cNvSpPr>
          <p:nvPr/>
        </p:nvSpPr>
        <p:spPr bwMode="auto">
          <a:xfrm flipV="1">
            <a:off x="2139950" y="3227388"/>
            <a:ext cx="139700" cy="155575"/>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3586" name="Rectangle 42"/>
          <p:cNvSpPr>
            <a:spLocks noChangeArrowheads="1"/>
          </p:cNvSpPr>
          <p:nvPr/>
        </p:nvSpPr>
        <p:spPr bwMode="auto">
          <a:xfrm>
            <a:off x="1966913" y="30892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5</a:t>
            </a:r>
          </a:p>
        </p:txBody>
      </p:sp>
      <p:sp>
        <p:nvSpPr>
          <p:cNvPr id="904235" name="Line 43"/>
          <p:cNvSpPr>
            <a:spLocks noChangeShapeType="1"/>
          </p:cNvSpPr>
          <p:nvPr/>
        </p:nvSpPr>
        <p:spPr bwMode="auto">
          <a:xfrm>
            <a:off x="2590800" y="3105150"/>
            <a:ext cx="0" cy="40005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36" name="Line 44"/>
          <p:cNvSpPr>
            <a:spLocks noChangeShapeType="1"/>
          </p:cNvSpPr>
          <p:nvPr/>
        </p:nvSpPr>
        <p:spPr bwMode="auto">
          <a:xfrm flipV="1">
            <a:off x="2520950" y="3227388"/>
            <a:ext cx="139700" cy="155575"/>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3589" name="Rectangle 45"/>
          <p:cNvSpPr>
            <a:spLocks noChangeArrowheads="1"/>
          </p:cNvSpPr>
          <p:nvPr/>
        </p:nvSpPr>
        <p:spPr bwMode="auto">
          <a:xfrm>
            <a:off x="2347913" y="30892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5</a:t>
            </a:r>
          </a:p>
        </p:txBody>
      </p:sp>
      <p:sp>
        <p:nvSpPr>
          <p:cNvPr id="904238" name="Rectangle 46"/>
          <p:cNvSpPr>
            <a:spLocks noChangeArrowheads="1"/>
          </p:cNvSpPr>
          <p:nvPr/>
        </p:nvSpPr>
        <p:spPr bwMode="auto">
          <a:xfrm>
            <a:off x="1966913" y="3516313"/>
            <a:ext cx="5159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Rw</a:t>
            </a:r>
          </a:p>
        </p:txBody>
      </p:sp>
      <p:sp>
        <p:nvSpPr>
          <p:cNvPr id="904239" name="Rectangle 47"/>
          <p:cNvSpPr>
            <a:spLocks noChangeArrowheads="1"/>
          </p:cNvSpPr>
          <p:nvPr/>
        </p:nvSpPr>
        <p:spPr bwMode="auto">
          <a:xfrm>
            <a:off x="2424113" y="3516313"/>
            <a:ext cx="4651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Ra</a:t>
            </a:r>
          </a:p>
        </p:txBody>
      </p:sp>
      <p:sp>
        <p:nvSpPr>
          <p:cNvPr id="904240" name="Rectangle 48"/>
          <p:cNvSpPr>
            <a:spLocks noChangeArrowheads="1"/>
          </p:cNvSpPr>
          <p:nvPr/>
        </p:nvSpPr>
        <p:spPr bwMode="auto">
          <a:xfrm>
            <a:off x="2805113" y="3516313"/>
            <a:ext cx="4778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Rb</a:t>
            </a:r>
          </a:p>
        </p:txBody>
      </p:sp>
      <p:sp>
        <p:nvSpPr>
          <p:cNvPr id="904241" name="Rectangle 49"/>
          <p:cNvSpPr>
            <a:spLocks noChangeArrowheads="1"/>
          </p:cNvSpPr>
          <p:nvPr/>
        </p:nvSpPr>
        <p:spPr bwMode="auto">
          <a:xfrm>
            <a:off x="1908175" y="3867150"/>
            <a:ext cx="1192213" cy="704850"/>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b="1">
                <a:solidFill>
                  <a:srgbClr val="CC0000"/>
                </a:solidFill>
                <a:latin typeface="Times New Roman" charset="0"/>
              </a:rPr>
              <a:t>32 32-</a:t>
            </a:r>
            <a:r>
              <a:rPr lang="en-US" altLang="zh-CN" sz="2000" b="1">
                <a:solidFill>
                  <a:srgbClr val="CC0000"/>
                </a:solidFill>
                <a:latin typeface="Times New Roman" charset="0"/>
              </a:rPr>
              <a:t>bit</a:t>
            </a:r>
          </a:p>
          <a:p>
            <a:r>
              <a:rPr lang="en-US" altLang="zh-CN" sz="2000" b="1">
                <a:solidFill>
                  <a:srgbClr val="CC0000"/>
                </a:solidFill>
                <a:latin typeface="Times New Roman" charset="0"/>
              </a:rPr>
              <a:t>Registers</a:t>
            </a:r>
          </a:p>
        </p:txBody>
      </p:sp>
      <p:sp>
        <p:nvSpPr>
          <p:cNvPr id="904242" name="Line 50"/>
          <p:cNvSpPr>
            <a:spLocks noChangeShapeType="1"/>
          </p:cNvSpPr>
          <p:nvPr/>
        </p:nvSpPr>
        <p:spPr bwMode="auto">
          <a:xfrm flipH="1">
            <a:off x="749300" y="6048375"/>
            <a:ext cx="77978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43" name="Line 51"/>
          <p:cNvSpPr>
            <a:spLocks noChangeShapeType="1"/>
          </p:cNvSpPr>
          <p:nvPr/>
        </p:nvSpPr>
        <p:spPr bwMode="auto">
          <a:xfrm flipV="1">
            <a:off x="762000" y="4003675"/>
            <a:ext cx="0" cy="20574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44" name="Rectangle 52"/>
          <p:cNvSpPr>
            <a:spLocks noChangeArrowheads="1"/>
          </p:cNvSpPr>
          <p:nvPr/>
        </p:nvSpPr>
        <p:spPr bwMode="auto">
          <a:xfrm>
            <a:off x="2538413" y="2786063"/>
            <a:ext cx="468312"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dirty="0">
                <a:solidFill>
                  <a:srgbClr val="0000FF"/>
                </a:solidFill>
                <a:latin typeface="+mn-lt"/>
                <a:ea typeface="宋体" panose="02010600030101010101" pitchFamily="2" charset="-122"/>
              </a:rPr>
              <a:t>Rs</a:t>
            </a:r>
          </a:p>
        </p:txBody>
      </p:sp>
      <p:sp>
        <p:nvSpPr>
          <p:cNvPr id="904245" name="Rectangle 53"/>
          <p:cNvSpPr>
            <a:spLocks noChangeArrowheads="1"/>
          </p:cNvSpPr>
          <p:nvPr/>
        </p:nvSpPr>
        <p:spPr bwMode="auto">
          <a:xfrm>
            <a:off x="1204913" y="2236788"/>
            <a:ext cx="4270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Rt</a:t>
            </a:r>
          </a:p>
        </p:txBody>
      </p:sp>
      <p:grpSp>
        <p:nvGrpSpPr>
          <p:cNvPr id="23598" name="Group 54"/>
          <p:cNvGrpSpPr>
            <a:grpSpLocks/>
          </p:cNvGrpSpPr>
          <p:nvPr/>
        </p:nvGrpSpPr>
        <p:grpSpPr bwMode="auto">
          <a:xfrm>
            <a:off x="4191000" y="4079875"/>
            <a:ext cx="304800" cy="1227138"/>
            <a:chOff x="2640" y="2648"/>
            <a:chExt cx="192" cy="773"/>
          </a:xfrm>
        </p:grpSpPr>
        <p:sp>
          <p:nvSpPr>
            <p:cNvPr id="904247" name="Line 55"/>
            <p:cNvSpPr>
              <a:spLocks noChangeShapeType="1"/>
            </p:cNvSpPr>
            <p:nvPr/>
          </p:nvSpPr>
          <p:spPr bwMode="auto">
            <a:xfrm>
              <a:off x="2640" y="2648"/>
              <a:ext cx="0" cy="757"/>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48" name="Line 56"/>
            <p:cNvSpPr>
              <a:spLocks noChangeShapeType="1"/>
            </p:cNvSpPr>
            <p:nvPr/>
          </p:nvSpPr>
          <p:spPr bwMode="auto">
            <a:xfrm>
              <a:off x="2648" y="2648"/>
              <a:ext cx="176" cy="86"/>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49" name="Line 57"/>
            <p:cNvSpPr>
              <a:spLocks noChangeShapeType="1"/>
            </p:cNvSpPr>
            <p:nvPr/>
          </p:nvSpPr>
          <p:spPr bwMode="auto">
            <a:xfrm flipV="1">
              <a:off x="2648" y="3303"/>
              <a:ext cx="176" cy="118"/>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0" name="Line 58"/>
            <p:cNvSpPr>
              <a:spLocks noChangeShapeType="1"/>
            </p:cNvSpPr>
            <p:nvPr/>
          </p:nvSpPr>
          <p:spPr bwMode="auto">
            <a:xfrm>
              <a:off x="2832" y="2750"/>
              <a:ext cx="0" cy="55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23599" name="Group 59"/>
          <p:cNvGrpSpPr>
            <a:grpSpLocks/>
          </p:cNvGrpSpPr>
          <p:nvPr/>
        </p:nvGrpSpPr>
        <p:grpSpPr bwMode="auto">
          <a:xfrm>
            <a:off x="1320800" y="2630488"/>
            <a:ext cx="1168400" cy="284162"/>
            <a:chOff x="832" y="1735"/>
            <a:chExt cx="736" cy="179"/>
          </a:xfrm>
        </p:grpSpPr>
        <p:sp>
          <p:nvSpPr>
            <p:cNvPr id="904252" name="Line 60"/>
            <p:cNvSpPr>
              <a:spLocks noChangeShapeType="1"/>
            </p:cNvSpPr>
            <p:nvPr/>
          </p:nvSpPr>
          <p:spPr bwMode="auto">
            <a:xfrm flipH="1">
              <a:off x="832" y="1735"/>
              <a:ext cx="736"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3" name="Line 61"/>
            <p:cNvSpPr>
              <a:spLocks noChangeShapeType="1"/>
            </p:cNvSpPr>
            <p:nvPr/>
          </p:nvSpPr>
          <p:spPr bwMode="auto">
            <a:xfrm flipH="1">
              <a:off x="1456" y="1743"/>
              <a:ext cx="112"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4" name="Line 62"/>
            <p:cNvSpPr>
              <a:spLocks noChangeShapeType="1"/>
            </p:cNvSpPr>
            <p:nvPr/>
          </p:nvSpPr>
          <p:spPr bwMode="auto">
            <a:xfrm>
              <a:off x="848" y="1743"/>
              <a:ext cx="80" cy="1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5" name="Line 63"/>
            <p:cNvSpPr>
              <a:spLocks noChangeShapeType="1"/>
            </p:cNvSpPr>
            <p:nvPr/>
          </p:nvSpPr>
          <p:spPr bwMode="auto">
            <a:xfrm flipH="1">
              <a:off x="928" y="1914"/>
              <a:ext cx="544"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904256" name="Rectangle 64"/>
          <p:cNvSpPr>
            <a:spLocks noChangeArrowheads="1"/>
          </p:cNvSpPr>
          <p:nvPr/>
        </p:nvSpPr>
        <p:spPr bwMode="auto">
          <a:xfrm>
            <a:off x="2998788" y="2781300"/>
            <a:ext cx="454025" cy="396875"/>
          </a:xfrm>
          <a:prstGeom prst="rect">
            <a:avLst/>
          </a:prstGeom>
          <a:noFill/>
          <a:ln w="12700">
            <a:noFill/>
            <a:miter lim="800000"/>
            <a:headEnd/>
            <a:tailEnd/>
          </a:ln>
          <a:effectLst/>
        </p:spPr>
        <p:txBody>
          <a:bodyPr wrap="none" lIns="90488" tIns="44450" rIns="90488" bIns="44450">
            <a:spAutoFit/>
          </a:bodyPr>
          <a:lstStyle/>
          <a:p>
            <a:pPr algn="ctr">
              <a:defRPr/>
            </a:pPr>
            <a:r>
              <a:rPr lang="en-US" altLang="zh-CN" sz="2000" b="1" dirty="0" err="1">
                <a:solidFill>
                  <a:srgbClr val="0000FF"/>
                </a:solidFill>
                <a:latin typeface="+mn-lt"/>
                <a:ea typeface="宋体" panose="02010600030101010101" pitchFamily="2" charset="-122"/>
              </a:rPr>
              <a:t>Rt</a:t>
            </a:r>
            <a:endParaRPr lang="en-US" altLang="zh-CN" sz="2000" b="1" dirty="0">
              <a:solidFill>
                <a:srgbClr val="0000FF"/>
              </a:solidFill>
              <a:latin typeface="+mn-lt"/>
              <a:ea typeface="宋体" panose="02010600030101010101" pitchFamily="2" charset="-122"/>
            </a:endParaRPr>
          </a:p>
        </p:txBody>
      </p:sp>
      <p:sp>
        <p:nvSpPr>
          <p:cNvPr id="904257" name="Line 65"/>
          <p:cNvSpPr>
            <a:spLocks noChangeShapeType="1"/>
          </p:cNvSpPr>
          <p:nvPr/>
        </p:nvSpPr>
        <p:spPr bwMode="auto">
          <a:xfrm>
            <a:off x="2209800" y="2393950"/>
            <a:ext cx="0" cy="18891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8" name="Line 66"/>
          <p:cNvSpPr>
            <a:spLocks noChangeShapeType="1"/>
          </p:cNvSpPr>
          <p:nvPr/>
        </p:nvSpPr>
        <p:spPr bwMode="auto">
          <a:xfrm>
            <a:off x="1600200" y="2393950"/>
            <a:ext cx="0" cy="18891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59" name="Rectangle 67"/>
          <p:cNvSpPr>
            <a:spLocks noChangeArrowheads="1"/>
          </p:cNvSpPr>
          <p:nvPr/>
        </p:nvSpPr>
        <p:spPr bwMode="auto">
          <a:xfrm>
            <a:off x="1814513" y="2236788"/>
            <a:ext cx="477837"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Rd</a:t>
            </a:r>
          </a:p>
        </p:txBody>
      </p:sp>
      <p:sp>
        <p:nvSpPr>
          <p:cNvPr id="904260" name="Line 68"/>
          <p:cNvSpPr>
            <a:spLocks noChangeShapeType="1"/>
          </p:cNvSpPr>
          <p:nvPr/>
        </p:nvSpPr>
        <p:spPr bwMode="auto">
          <a:xfrm flipH="1">
            <a:off x="827088" y="2771775"/>
            <a:ext cx="558800" cy="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61" name="Rectangle 69"/>
          <p:cNvSpPr>
            <a:spLocks noChangeArrowheads="1"/>
          </p:cNvSpPr>
          <p:nvPr/>
        </p:nvSpPr>
        <p:spPr bwMode="auto">
          <a:xfrm>
            <a:off x="214313" y="2444750"/>
            <a:ext cx="9001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RegDst</a:t>
            </a:r>
          </a:p>
        </p:txBody>
      </p:sp>
      <p:sp>
        <p:nvSpPr>
          <p:cNvPr id="904262" name="Rectangle 70"/>
          <p:cNvSpPr>
            <a:spLocks noChangeArrowheads="1"/>
          </p:cNvSpPr>
          <p:nvPr/>
        </p:nvSpPr>
        <p:spPr bwMode="auto">
          <a:xfrm>
            <a:off x="3136900" y="4765675"/>
            <a:ext cx="355600" cy="965200"/>
          </a:xfrm>
          <a:prstGeom prst="rect">
            <a:avLst/>
          </a:prstGeom>
          <a:noFill/>
          <a:ln w="25400">
            <a:solidFill>
              <a:schemeClr val="tx1"/>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63" name="Rectangle 71"/>
          <p:cNvSpPr>
            <a:spLocks noChangeArrowheads="1"/>
          </p:cNvSpPr>
          <p:nvPr/>
        </p:nvSpPr>
        <p:spPr bwMode="auto">
          <a:xfrm rot="5400000">
            <a:off x="2713832" y="5069681"/>
            <a:ext cx="1193800" cy="398463"/>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CC0000"/>
                </a:solidFill>
                <a:latin typeface="+mn-lt"/>
                <a:ea typeface="宋体" panose="02010600030101010101" pitchFamily="2" charset="-122"/>
              </a:rPr>
              <a:t>Extender</a:t>
            </a:r>
          </a:p>
        </p:txBody>
      </p:sp>
      <p:sp>
        <p:nvSpPr>
          <p:cNvPr id="904264" name="Rectangle 72"/>
          <p:cNvSpPr>
            <a:spLocks noChangeArrowheads="1"/>
          </p:cNvSpPr>
          <p:nvPr/>
        </p:nvSpPr>
        <p:spPr bwMode="auto">
          <a:xfrm rot="5400000">
            <a:off x="3974306" y="4479132"/>
            <a:ext cx="695325" cy="398462"/>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CC0000"/>
                </a:solidFill>
                <a:latin typeface="+mn-lt"/>
                <a:ea typeface="宋体" panose="02010600030101010101" pitchFamily="2" charset="-122"/>
              </a:rPr>
              <a:t>Mux</a:t>
            </a:r>
          </a:p>
        </p:txBody>
      </p:sp>
      <p:sp>
        <p:nvSpPr>
          <p:cNvPr id="904265" name="Rectangle 73"/>
          <p:cNvSpPr>
            <a:spLocks noChangeArrowheads="1"/>
          </p:cNvSpPr>
          <p:nvPr/>
        </p:nvSpPr>
        <p:spPr bwMode="auto">
          <a:xfrm>
            <a:off x="1619250" y="2587625"/>
            <a:ext cx="695325"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CC0000"/>
                </a:solidFill>
                <a:latin typeface="+mn-lt"/>
                <a:ea typeface="宋体" panose="02010600030101010101" pitchFamily="2" charset="-122"/>
              </a:rPr>
              <a:t>Mux</a:t>
            </a:r>
          </a:p>
        </p:txBody>
      </p:sp>
      <p:sp>
        <p:nvSpPr>
          <p:cNvPr id="904266" name="Line 74"/>
          <p:cNvSpPr>
            <a:spLocks noChangeShapeType="1"/>
          </p:cNvSpPr>
          <p:nvPr/>
        </p:nvSpPr>
        <p:spPr bwMode="auto">
          <a:xfrm>
            <a:off x="3517900" y="5153025"/>
            <a:ext cx="6604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67" name="Rectangle 75"/>
          <p:cNvSpPr>
            <a:spLocks noChangeArrowheads="1"/>
          </p:cNvSpPr>
          <p:nvPr/>
        </p:nvSpPr>
        <p:spPr bwMode="auto">
          <a:xfrm>
            <a:off x="3509963" y="5184775"/>
            <a:ext cx="414337" cy="366713"/>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68" name="Line 76"/>
          <p:cNvSpPr>
            <a:spLocks noChangeShapeType="1"/>
          </p:cNvSpPr>
          <p:nvPr/>
        </p:nvSpPr>
        <p:spPr bwMode="auto">
          <a:xfrm flipH="1">
            <a:off x="3803650" y="5087938"/>
            <a:ext cx="88900" cy="130175"/>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69" name="Line 77"/>
          <p:cNvSpPr>
            <a:spLocks noChangeShapeType="1"/>
          </p:cNvSpPr>
          <p:nvPr/>
        </p:nvSpPr>
        <p:spPr bwMode="auto">
          <a:xfrm>
            <a:off x="2146300" y="5294313"/>
            <a:ext cx="9652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0" name="Line 78"/>
          <p:cNvSpPr>
            <a:spLocks noChangeShapeType="1"/>
          </p:cNvSpPr>
          <p:nvPr/>
        </p:nvSpPr>
        <p:spPr bwMode="auto">
          <a:xfrm flipH="1">
            <a:off x="2584450" y="5230813"/>
            <a:ext cx="88900" cy="128587"/>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1" name="Rectangle 79"/>
          <p:cNvSpPr>
            <a:spLocks noChangeArrowheads="1"/>
          </p:cNvSpPr>
          <p:nvPr/>
        </p:nvSpPr>
        <p:spPr bwMode="auto">
          <a:xfrm>
            <a:off x="2271713" y="5291138"/>
            <a:ext cx="414337"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16</a:t>
            </a:r>
          </a:p>
        </p:txBody>
      </p:sp>
      <p:sp>
        <p:nvSpPr>
          <p:cNvPr id="904272" name="Rectangle 80"/>
          <p:cNvSpPr>
            <a:spLocks noChangeArrowheads="1"/>
          </p:cNvSpPr>
          <p:nvPr/>
        </p:nvSpPr>
        <p:spPr bwMode="auto">
          <a:xfrm>
            <a:off x="1395413" y="4981575"/>
            <a:ext cx="8620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imm16</a:t>
            </a:r>
          </a:p>
        </p:txBody>
      </p:sp>
      <p:sp>
        <p:nvSpPr>
          <p:cNvPr id="904273" name="Line 81"/>
          <p:cNvSpPr>
            <a:spLocks noChangeShapeType="1"/>
          </p:cNvSpPr>
          <p:nvPr/>
        </p:nvSpPr>
        <p:spPr bwMode="auto">
          <a:xfrm>
            <a:off x="4343400" y="5237163"/>
            <a:ext cx="0" cy="40005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4" name="Rectangle 82"/>
          <p:cNvSpPr>
            <a:spLocks noChangeArrowheads="1"/>
          </p:cNvSpPr>
          <p:nvPr/>
        </p:nvSpPr>
        <p:spPr bwMode="auto">
          <a:xfrm>
            <a:off x="3948113" y="5657850"/>
            <a:ext cx="99853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ALUSrc</a:t>
            </a:r>
          </a:p>
        </p:txBody>
      </p:sp>
      <p:sp>
        <p:nvSpPr>
          <p:cNvPr id="904275" name="Line 83"/>
          <p:cNvSpPr>
            <a:spLocks noChangeShapeType="1"/>
          </p:cNvSpPr>
          <p:nvPr/>
        </p:nvSpPr>
        <p:spPr bwMode="auto">
          <a:xfrm>
            <a:off x="4508500" y="4513263"/>
            <a:ext cx="5080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6" name="Line 84"/>
          <p:cNvSpPr>
            <a:spLocks noChangeShapeType="1"/>
          </p:cNvSpPr>
          <p:nvPr/>
        </p:nvSpPr>
        <p:spPr bwMode="auto">
          <a:xfrm>
            <a:off x="8534400" y="4383088"/>
            <a:ext cx="0" cy="1652587"/>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7" name="Line 85"/>
          <p:cNvSpPr>
            <a:spLocks noChangeShapeType="1"/>
          </p:cNvSpPr>
          <p:nvPr/>
        </p:nvSpPr>
        <p:spPr bwMode="auto">
          <a:xfrm>
            <a:off x="3352800" y="5738813"/>
            <a:ext cx="0" cy="471487"/>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78" name="Rectangle 86"/>
          <p:cNvSpPr>
            <a:spLocks noChangeArrowheads="1"/>
          </p:cNvSpPr>
          <p:nvPr/>
        </p:nvSpPr>
        <p:spPr bwMode="auto">
          <a:xfrm>
            <a:off x="3109913" y="6143625"/>
            <a:ext cx="8366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ExtOp</a:t>
            </a:r>
          </a:p>
        </p:txBody>
      </p:sp>
      <p:grpSp>
        <p:nvGrpSpPr>
          <p:cNvPr id="23623" name="Group 87"/>
          <p:cNvGrpSpPr>
            <a:grpSpLocks/>
          </p:cNvGrpSpPr>
          <p:nvPr/>
        </p:nvGrpSpPr>
        <p:grpSpPr bwMode="auto">
          <a:xfrm>
            <a:off x="7772400" y="3814763"/>
            <a:ext cx="304800" cy="1255712"/>
            <a:chOff x="4896" y="2481"/>
            <a:chExt cx="192" cy="791"/>
          </a:xfrm>
        </p:grpSpPr>
        <p:sp>
          <p:nvSpPr>
            <p:cNvPr id="904280" name="Line 88"/>
            <p:cNvSpPr>
              <a:spLocks noChangeShapeType="1"/>
            </p:cNvSpPr>
            <p:nvPr/>
          </p:nvSpPr>
          <p:spPr bwMode="auto">
            <a:xfrm>
              <a:off x="4896" y="2481"/>
              <a:ext cx="0" cy="77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1" name="Line 89"/>
            <p:cNvSpPr>
              <a:spLocks noChangeShapeType="1"/>
            </p:cNvSpPr>
            <p:nvPr/>
          </p:nvSpPr>
          <p:spPr bwMode="auto">
            <a:xfrm>
              <a:off x="4904" y="2481"/>
              <a:ext cx="176" cy="9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2" name="Line 90"/>
            <p:cNvSpPr>
              <a:spLocks noChangeShapeType="1"/>
            </p:cNvSpPr>
            <p:nvPr/>
          </p:nvSpPr>
          <p:spPr bwMode="auto">
            <a:xfrm flipV="1">
              <a:off x="4904" y="3150"/>
              <a:ext cx="176" cy="122"/>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3" name="Line 91"/>
            <p:cNvSpPr>
              <a:spLocks noChangeShapeType="1"/>
            </p:cNvSpPr>
            <p:nvPr/>
          </p:nvSpPr>
          <p:spPr bwMode="auto">
            <a:xfrm>
              <a:off x="5088" y="2587"/>
              <a:ext cx="0" cy="563"/>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904284" name="Rectangle 92"/>
          <p:cNvSpPr>
            <a:spLocks noChangeArrowheads="1"/>
          </p:cNvSpPr>
          <p:nvPr/>
        </p:nvSpPr>
        <p:spPr bwMode="auto">
          <a:xfrm rot="5400000">
            <a:off x="7571581" y="4220370"/>
            <a:ext cx="695325" cy="398462"/>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latin typeface="+mn-lt"/>
                <a:ea typeface="宋体" panose="02010600030101010101" pitchFamily="2" charset="-122"/>
              </a:rPr>
              <a:t>Mux</a:t>
            </a:r>
          </a:p>
        </p:txBody>
      </p:sp>
      <p:sp>
        <p:nvSpPr>
          <p:cNvPr id="904285" name="Line 93"/>
          <p:cNvSpPr>
            <a:spLocks noChangeShapeType="1"/>
          </p:cNvSpPr>
          <p:nvPr/>
        </p:nvSpPr>
        <p:spPr bwMode="auto">
          <a:xfrm flipV="1">
            <a:off x="7924800" y="3435350"/>
            <a:ext cx="0" cy="45085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6" name="Rectangle 94"/>
          <p:cNvSpPr>
            <a:spLocks noChangeArrowheads="1"/>
          </p:cNvSpPr>
          <p:nvPr/>
        </p:nvSpPr>
        <p:spPr bwMode="auto">
          <a:xfrm>
            <a:off x="7910513" y="3313113"/>
            <a:ext cx="1273175"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MemtoReg</a:t>
            </a:r>
          </a:p>
        </p:txBody>
      </p:sp>
      <p:sp>
        <p:nvSpPr>
          <p:cNvPr id="904287" name="Line 95"/>
          <p:cNvSpPr>
            <a:spLocks noChangeShapeType="1"/>
          </p:cNvSpPr>
          <p:nvPr/>
        </p:nvSpPr>
        <p:spPr bwMode="auto">
          <a:xfrm>
            <a:off x="8089900" y="4370388"/>
            <a:ext cx="4318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8" name="Rectangle 96"/>
          <p:cNvSpPr>
            <a:spLocks noChangeArrowheads="1"/>
          </p:cNvSpPr>
          <p:nvPr/>
        </p:nvSpPr>
        <p:spPr bwMode="auto">
          <a:xfrm>
            <a:off x="6022975" y="4738688"/>
            <a:ext cx="1127125" cy="1128712"/>
          </a:xfrm>
          <a:prstGeom prst="rect">
            <a:avLst/>
          </a:prstGeom>
          <a:noFill/>
          <a:ln w="25400">
            <a:solidFill>
              <a:schemeClr val="tx1"/>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89" name="Line 97"/>
          <p:cNvSpPr>
            <a:spLocks noChangeShapeType="1"/>
          </p:cNvSpPr>
          <p:nvPr/>
        </p:nvSpPr>
        <p:spPr bwMode="auto">
          <a:xfrm flipH="1">
            <a:off x="5397500" y="5721350"/>
            <a:ext cx="482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0" name="Rectangle 98"/>
          <p:cNvSpPr>
            <a:spLocks noChangeArrowheads="1"/>
          </p:cNvSpPr>
          <p:nvPr/>
        </p:nvSpPr>
        <p:spPr bwMode="auto">
          <a:xfrm>
            <a:off x="5329238" y="5422900"/>
            <a:ext cx="54133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solidFill>
                  <a:srgbClr val="FF0000"/>
                </a:solidFill>
                <a:latin typeface="+mn-lt"/>
                <a:ea typeface="宋体" panose="02010600030101010101" pitchFamily="2" charset="-122"/>
              </a:rPr>
              <a:t>Clk</a:t>
            </a:r>
          </a:p>
        </p:txBody>
      </p:sp>
      <p:sp>
        <p:nvSpPr>
          <p:cNvPr id="904291" name="Rectangle 99"/>
          <p:cNvSpPr>
            <a:spLocks noChangeArrowheads="1"/>
          </p:cNvSpPr>
          <p:nvPr/>
        </p:nvSpPr>
        <p:spPr bwMode="auto">
          <a:xfrm>
            <a:off x="4538663" y="4895850"/>
            <a:ext cx="933450"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Data In</a:t>
            </a:r>
          </a:p>
        </p:txBody>
      </p:sp>
      <p:sp>
        <p:nvSpPr>
          <p:cNvPr id="904292" name="Line 100"/>
          <p:cNvSpPr>
            <a:spLocks noChangeShapeType="1"/>
          </p:cNvSpPr>
          <p:nvPr/>
        </p:nvSpPr>
        <p:spPr bwMode="auto">
          <a:xfrm>
            <a:off x="6022975" y="5613400"/>
            <a:ext cx="139700" cy="1143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3" name="Line 101"/>
          <p:cNvSpPr>
            <a:spLocks noChangeShapeType="1"/>
          </p:cNvSpPr>
          <p:nvPr/>
        </p:nvSpPr>
        <p:spPr bwMode="auto">
          <a:xfrm flipH="1">
            <a:off x="6035675" y="5721350"/>
            <a:ext cx="122238" cy="11112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4" name="Oval 102"/>
          <p:cNvSpPr>
            <a:spLocks noChangeArrowheads="1"/>
          </p:cNvSpPr>
          <p:nvPr/>
        </p:nvSpPr>
        <p:spPr bwMode="auto">
          <a:xfrm>
            <a:off x="5870575" y="5680075"/>
            <a:ext cx="127000" cy="117475"/>
          </a:xfrm>
          <a:prstGeom prst="ellips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5" name="Rectangle 103"/>
          <p:cNvSpPr>
            <a:spLocks noChangeArrowheads="1"/>
          </p:cNvSpPr>
          <p:nvPr/>
        </p:nvSpPr>
        <p:spPr bwMode="auto">
          <a:xfrm>
            <a:off x="6003925" y="4721225"/>
            <a:ext cx="793750"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WrEn</a:t>
            </a:r>
          </a:p>
        </p:txBody>
      </p:sp>
      <p:sp>
        <p:nvSpPr>
          <p:cNvPr id="904296" name="Line 104"/>
          <p:cNvSpPr>
            <a:spLocks noChangeShapeType="1"/>
          </p:cNvSpPr>
          <p:nvPr/>
        </p:nvSpPr>
        <p:spPr bwMode="auto">
          <a:xfrm flipH="1">
            <a:off x="5016500" y="4938713"/>
            <a:ext cx="1016000" cy="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7" name="Line 105"/>
          <p:cNvSpPr>
            <a:spLocks noChangeShapeType="1"/>
          </p:cNvSpPr>
          <p:nvPr/>
        </p:nvSpPr>
        <p:spPr bwMode="auto">
          <a:xfrm flipH="1">
            <a:off x="5556250" y="4875213"/>
            <a:ext cx="88900" cy="128587"/>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298" name="Rectangle 106"/>
          <p:cNvSpPr>
            <a:spLocks noChangeArrowheads="1"/>
          </p:cNvSpPr>
          <p:nvPr/>
        </p:nvSpPr>
        <p:spPr bwMode="auto">
          <a:xfrm>
            <a:off x="5319713" y="5006975"/>
            <a:ext cx="414337" cy="366713"/>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299" name="Line 107"/>
          <p:cNvSpPr>
            <a:spLocks noChangeShapeType="1"/>
          </p:cNvSpPr>
          <p:nvPr/>
        </p:nvSpPr>
        <p:spPr bwMode="auto">
          <a:xfrm flipV="1">
            <a:off x="6324600" y="3435350"/>
            <a:ext cx="0" cy="1303338"/>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0" name="Line 108"/>
          <p:cNvSpPr>
            <a:spLocks noChangeShapeType="1"/>
          </p:cNvSpPr>
          <p:nvPr/>
        </p:nvSpPr>
        <p:spPr bwMode="auto">
          <a:xfrm>
            <a:off x="6858000" y="4098925"/>
            <a:ext cx="0" cy="614363"/>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1" name="Rectangle 109"/>
          <p:cNvSpPr>
            <a:spLocks noChangeArrowheads="1"/>
          </p:cNvSpPr>
          <p:nvPr/>
        </p:nvSpPr>
        <p:spPr bwMode="auto">
          <a:xfrm>
            <a:off x="6615113" y="4722813"/>
            <a:ext cx="581025"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Adr</a:t>
            </a:r>
          </a:p>
        </p:txBody>
      </p:sp>
      <p:sp>
        <p:nvSpPr>
          <p:cNvPr id="904302" name="Rectangle 110"/>
          <p:cNvSpPr>
            <a:spLocks noChangeArrowheads="1"/>
          </p:cNvSpPr>
          <p:nvPr/>
        </p:nvSpPr>
        <p:spPr bwMode="auto">
          <a:xfrm>
            <a:off x="6000750" y="5070475"/>
            <a:ext cx="1122363" cy="644525"/>
          </a:xfrm>
          <a:prstGeom prst="rect">
            <a:avLst/>
          </a:prstGeom>
          <a:noFill/>
          <a:ln w="12700">
            <a:noFill/>
            <a:miter lim="800000"/>
            <a:headEnd/>
            <a:tailEnd/>
          </a:ln>
          <a:effectLst/>
        </p:spPr>
        <p:txBody>
          <a:bodyPr wrap="none" lIns="90488" tIns="44450" rIns="90488" bIns="44450">
            <a:spAutoFit/>
          </a:bodyPr>
          <a:lstStyle/>
          <a:p>
            <a:pPr algn="ctr">
              <a:lnSpc>
                <a:spcPct val="90000"/>
              </a:lnSpc>
              <a:defRPr/>
            </a:pPr>
            <a:r>
              <a:rPr lang="en-US" altLang="zh-CN" sz="2000" b="1" dirty="0">
                <a:solidFill>
                  <a:srgbClr val="CC0000"/>
                </a:solidFill>
                <a:latin typeface="+mn-lt"/>
                <a:ea typeface="宋体" panose="02010600030101010101" pitchFamily="2" charset="-122"/>
              </a:rPr>
              <a:t>Data</a:t>
            </a:r>
          </a:p>
          <a:p>
            <a:pPr algn="ctr">
              <a:lnSpc>
                <a:spcPct val="90000"/>
              </a:lnSpc>
              <a:defRPr/>
            </a:pPr>
            <a:r>
              <a:rPr lang="en-US" altLang="zh-CN" sz="2000" b="1" dirty="0">
                <a:solidFill>
                  <a:srgbClr val="CC0000"/>
                </a:solidFill>
                <a:latin typeface="+mn-lt"/>
                <a:ea typeface="宋体" panose="02010600030101010101" pitchFamily="2" charset="-122"/>
              </a:rPr>
              <a:t>Memory</a:t>
            </a:r>
          </a:p>
        </p:txBody>
      </p:sp>
      <p:sp>
        <p:nvSpPr>
          <p:cNvPr id="904303" name="Line 111"/>
          <p:cNvSpPr>
            <a:spLocks noChangeShapeType="1"/>
          </p:cNvSpPr>
          <p:nvPr/>
        </p:nvSpPr>
        <p:spPr bwMode="auto">
          <a:xfrm>
            <a:off x="7327900" y="4889500"/>
            <a:ext cx="4318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4" name="Line 112"/>
          <p:cNvSpPr>
            <a:spLocks noChangeShapeType="1"/>
          </p:cNvSpPr>
          <p:nvPr/>
        </p:nvSpPr>
        <p:spPr bwMode="auto">
          <a:xfrm>
            <a:off x="7315200" y="4918075"/>
            <a:ext cx="0" cy="434975"/>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5" name="Line 113"/>
          <p:cNvSpPr>
            <a:spLocks noChangeShapeType="1"/>
          </p:cNvSpPr>
          <p:nvPr/>
        </p:nvSpPr>
        <p:spPr bwMode="auto">
          <a:xfrm flipH="1">
            <a:off x="7150100" y="5365750"/>
            <a:ext cx="1778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6" name="Line 114"/>
          <p:cNvSpPr>
            <a:spLocks noChangeShapeType="1"/>
          </p:cNvSpPr>
          <p:nvPr/>
        </p:nvSpPr>
        <p:spPr bwMode="auto">
          <a:xfrm flipH="1">
            <a:off x="7385050" y="4824413"/>
            <a:ext cx="88900" cy="128587"/>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07" name="Rectangle 115"/>
          <p:cNvSpPr>
            <a:spLocks noChangeArrowheads="1"/>
          </p:cNvSpPr>
          <p:nvPr/>
        </p:nvSpPr>
        <p:spPr bwMode="auto">
          <a:xfrm>
            <a:off x="7148513" y="4525963"/>
            <a:ext cx="414337"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32</a:t>
            </a:r>
          </a:p>
        </p:txBody>
      </p:sp>
      <p:sp>
        <p:nvSpPr>
          <p:cNvPr id="904308" name="Rectangle 116"/>
          <p:cNvSpPr>
            <a:spLocks noChangeArrowheads="1"/>
          </p:cNvSpPr>
          <p:nvPr/>
        </p:nvSpPr>
        <p:spPr bwMode="auto">
          <a:xfrm>
            <a:off x="6310313" y="3389313"/>
            <a:ext cx="1025525"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MemWr</a:t>
            </a:r>
          </a:p>
        </p:txBody>
      </p:sp>
      <p:sp>
        <p:nvSpPr>
          <p:cNvPr id="904309" name="Line 117"/>
          <p:cNvSpPr>
            <a:spLocks noChangeShapeType="1"/>
          </p:cNvSpPr>
          <p:nvPr/>
        </p:nvSpPr>
        <p:spPr bwMode="auto">
          <a:xfrm>
            <a:off x="3810000" y="4384675"/>
            <a:ext cx="0" cy="541338"/>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10" name="Line 118"/>
          <p:cNvSpPr>
            <a:spLocks noChangeShapeType="1"/>
          </p:cNvSpPr>
          <p:nvPr/>
        </p:nvSpPr>
        <p:spPr bwMode="auto">
          <a:xfrm>
            <a:off x="3805238" y="4930775"/>
            <a:ext cx="1211262" cy="7938"/>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11" name="Rectangle 119"/>
          <p:cNvSpPr>
            <a:spLocks noChangeArrowheads="1"/>
          </p:cNvSpPr>
          <p:nvPr/>
        </p:nvSpPr>
        <p:spPr bwMode="auto">
          <a:xfrm rot="5400000">
            <a:off x="5014119" y="3879056"/>
            <a:ext cx="727075" cy="398463"/>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dirty="0">
                <a:solidFill>
                  <a:srgbClr val="CC0000"/>
                </a:solidFill>
                <a:latin typeface="+mn-lt"/>
                <a:ea typeface="宋体" panose="02010600030101010101" pitchFamily="2" charset="-122"/>
              </a:rPr>
              <a:t>ALU</a:t>
            </a:r>
          </a:p>
        </p:txBody>
      </p:sp>
      <p:sp>
        <p:nvSpPr>
          <p:cNvPr id="904312" name="Line 120"/>
          <p:cNvSpPr>
            <a:spLocks noChangeShapeType="1"/>
          </p:cNvSpPr>
          <p:nvPr/>
        </p:nvSpPr>
        <p:spPr bwMode="auto">
          <a:xfrm flipV="1">
            <a:off x="5638800" y="3216275"/>
            <a:ext cx="0" cy="71120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13" name="Line 121"/>
          <p:cNvSpPr>
            <a:spLocks noChangeShapeType="1"/>
          </p:cNvSpPr>
          <p:nvPr/>
        </p:nvSpPr>
        <p:spPr bwMode="auto">
          <a:xfrm flipH="1">
            <a:off x="5473700" y="3914775"/>
            <a:ext cx="1778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14" name="Rectangle 122"/>
          <p:cNvSpPr>
            <a:spLocks noChangeArrowheads="1"/>
          </p:cNvSpPr>
          <p:nvPr/>
        </p:nvSpPr>
        <p:spPr bwMode="auto">
          <a:xfrm>
            <a:off x="5624513" y="3457575"/>
            <a:ext cx="65246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Zero</a:t>
            </a:r>
          </a:p>
        </p:txBody>
      </p:sp>
      <p:sp>
        <p:nvSpPr>
          <p:cNvPr id="23655" name="Rectangle 123"/>
          <p:cNvSpPr>
            <a:spLocks noChangeArrowheads="1"/>
          </p:cNvSpPr>
          <p:nvPr/>
        </p:nvSpPr>
        <p:spPr bwMode="auto">
          <a:xfrm>
            <a:off x="7732713" y="39147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0</a:t>
            </a:r>
          </a:p>
        </p:txBody>
      </p:sp>
      <p:sp>
        <p:nvSpPr>
          <p:cNvPr id="23656" name="Rectangle 124"/>
          <p:cNvSpPr>
            <a:spLocks noChangeArrowheads="1"/>
          </p:cNvSpPr>
          <p:nvPr/>
        </p:nvSpPr>
        <p:spPr bwMode="auto">
          <a:xfrm>
            <a:off x="7732713" y="4694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1</a:t>
            </a:r>
          </a:p>
        </p:txBody>
      </p:sp>
      <p:sp>
        <p:nvSpPr>
          <p:cNvPr id="23657" name="Rectangle 125"/>
          <p:cNvSpPr>
            <a:spLocks noChangeArrowheads="1"/>
          </p:cNvSpPr>
          <p:nvPr/>
        </p:nvSpPr>
        <p:spPr bwMode="auto">
          <a:xfrm>
            <a:off x="4151313" y="4143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0</a:t>
            </a:r>
          </a:p>
        </p:txBody>
      </p:sp>
      <p:sp>
        <p:nvSpPr>
          <p:cNvPr id="23658" name="Rectangle 126"/>
          <p:cNvSpPr>
            <a:spLocks noChangeArrowheads="1"/>
          </p:cNvSpPr>
          <p:nvPr/>
        </p:nvSpPr>
        <p:spPr bwMode="auto">
          <a:xfrm>
            <a:off x="4151313" y="4922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1</a:t>
            </a:r>
          </a:p>
        </p:txBody>
      </p:sp>
      <p:sp>
        <p:nvSpPr>
          <p:cNvPr id="23659" name="Rectangle 127"/>
          <p:cNvSpPr>
            <a:spLocks noChangeArrowheads="1"/>
          </p:cNvSpPr>
          <p:nvPr/>
        </p:nvSpPr>
        <p:spPr bwMode="auto">
          <a:xfrm>
            <a:off x="2128838" y="25939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0</a:t>
            </a:r>
          </a:p>
        </p:txBody>
      </p:sp>
      <p:sp>
        <p:nvSpPr>
          <p:cNvPr id="23660" name="Rectangle 128"/>
          <p:cNvSpPr>
            <a:spLocks noChangeArrowheads="1"/>
          </p:cNvSpPr>
          <p:nvPr/>
        </p:nvSpPr>
        <p:spPr bwMode="auto">
          <a:xfrm>
            <a:off x="1443038" y="25939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1</a:t>
            </a:r>
          </a:p>
        </p:txBody>
      </p:sp>
      <p:sp>
        <p:nvSpPr>
          <p:cNvPr id="904321" name="Rectangle 129"/>
          <p:cNvSpPr>
            <a:spLocks noChangeArrowheads="1"/>
          </p:cNvSpPr>
          <p:nvPr/>
        </p:nvSpPr>
        <p:spPr bwMode="auto">
          <a:xfrm>
            <a:off x="1222375" y="955675"/>
            <a:ext cx="1203325" cy="1101725"/>
          </a:xfrm>
          <a:prstGeom prst="rect">
            <a:avLst/>
          </a:prstGeom>
          <a:noFill/>
          <a:ln w="25400">
            <a:solidFill>
              <a:schemeClr val="tx1"/>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2" name="Line 130"/>
          <p:cNvSpPr>
            <a:spLocks noChangeShapeType="1"/>
          </p:cNvSpPr>
          <p:nvPr/>
        </p:nvSpPr>
        <p:spPr bwMode="auto">
          <a:xfrm flipH="1">
            <a:off x="596900" y="1911350"/>
            <a:ext cx="482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3" name="Line 131"/>
          <p:cNvSpPr>
            <a:spLocks noChangeShapeType="1"/>
          </p:cNvSpPr>
          <p:nvPr/>
        </p:nvSpPr>
        <p:spPr bwMode="auto">
          <a:xfrm>
            <a:off x="1235075" y="1830388"/>
            <a:ext cx="134938" cy="90487"/>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4" name="Line 132"/>
          <p:cNvSpPr>
            <a:spLocks noChangeShapeType="1"/>
          </p:cNvSpPr>
          <p:nvPr/>
        </p:nvSpPr>
        <p:spPr bwMode="auto">
          <a:xfrm flipH="1">
            <a:off x="1235075" y="1906588"/>
            <a:ext cx="125413" cy="87312"/>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5" name="Oval 133"/>
          <p:cNvSpPr>
            <a:spLocks noChangeArrowheads="1"/>
          </p:cNvSpPr>
          <p:nvPr/>
        </p:nvSpPr>
        <p:spPr bwMode="auto">
          <a:xfrm>
            <a:off x="1069975" y="1870075"/>
            <a:ext cx="127000" cy="117475"/>
          </a:xfrm>
          <a:prstGeom prst="ellips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6" name="Rectangle 134"/>
          <p:cNvSpPr>
            <a:spLocks noChangeArrowheads="1"/>
          </p:cNvSpPr>
          <p:nvPr/>
        </p:nvSpPr>
        <p:spPr bwMode="auto">
          <a:xfrm>
            <a:off x="1143000" y="1147763"/>
            <a:ext cx="1406525" cy="704850"/>
          </a:xfrm>
          <a:prstGeom prst="rect">
            <a:avLst/>
          </a:prstGeom>
          <a:noFill/>
          <a:ln w="12700">
            <a:noFill/>
            <a:miter lim="800000"/>
            <a:headEnd/>
            <a:tailEnd/>
          </a:ln>
          <a:effectLst/>
        </p:spPr>
        <p:txBody>
          <a:bodyPr wrap="none" lIns="90488" tIns="44450" rIns="90488" bIns="44450">
            <a:spAutoFit/>
          </a:bodyPr>
          <a:lstStyle/>
          <a:p>
            <a:pPr algn="ctr">
              <a:defRPr/>
            </a:pPr>
            <a:r>
              <a:rPr lang="en-US" altLang="zh-CN" sz="2000" b="1" dirty="0">
                <a:solidFill>
                  <a:srgbClr val="CC0000"/>
                </a:solidFill>
                <a:latin typeface="+mn-lt"/>
                <a:ea typeface="宋体" panose="02010600030101010101" pitchFamily="2" charset="-122"/>
              </a:rPr>
              <a:t>Instruction</a:t>
            </a:r>
          </a:p>
          <a:p>
            <a:pPr algn="ctr">
              <a:defRPr/>
            </a:pPr>
            <a:r>
              <a:rPr lang="en-US" altLang="zh-CN" sz="2000" b="1" dirty="0">
                <a:solidFill>
                  <a:srgbClr val="CC0000"/>
                </a:solidFill>
                <a:latin typeface="+mn-lt"/>
                <a:ea typeface="宋体" panose="02010600030101010101" pitchFamily="2" charset="-122"/>
              </a:rPr>
              <a:t>Fetch Unit</a:t>
            </a:r>
          </a:p>
        </p:txBody>
      </p:sp>
      <p:sp>
        <p:nvSpPr>
          <p:cNvPr id="904327" name="Rectangle 135"/>
          <p:cNvSpPr>
            <a:spLocks noChangeArrowheads="1"/>
          </p:cNvSpPr>
          <p:nvPr/>
        </p:nvSpPr>
        <p:spPr bwMode="auto">
          <a:xfrm>
            <a:off x="147638" y="1720850"/>
            <a:ext cx="54133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solidFill>
                  <a:srgbClr val="FF0000"/>
                </a:solidFill>
                <a:latin typeface="+mn-lt"/>
                <a:ea typeface="宋体" panose="02010600030101010101" pitchFamily="2" charset="-122"/>
              </a:rPr>
              <a:t>Clk</a:t>
            </a:r>
          </a:p>
        </p:txBody>
      </p:sp>
      <p:sp>
        <p:nvSpPr>
          <p:cNvPr id="904328" name="Line 136"/>
          <p:cNvSpPr>
            <a:spLocks noChangeShapeType="1"/>
          </p:cNvSpPr>
          <p:nvPr/>
        </p:nvSpPr>
        <p:spPr bwMode="auto">
          <a:xfrm>
            <a:off x="2451100" y="1323975"/>
            <a:ext cx="17272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29" name="Rectangle 137"/>
          <p:cNvSpPr>
            <a:spLocks noChangeArrowheads="1"/>
          </p:cNvSpPr>
          <p:nvPr/>
        </p:nvSpPr>
        <p:spPr bwMode="auto">
          <a:xfrm>
            <a:off x="2357438" y="990600"/>
            <a:ext cx="1971675"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solidFill>
                  <a:srgbClr val="0000FF"/>
                </a:solidFill>
                <a:latin typeface="+mn-lt"/>
                <a:ea typeface="宋体" panose="02010600030101010101" pitchFamily="2" charset="-122"/>
              </a:rPr>
              <a:t>Instruction&lt;31:0&gt;</a:t>
            </a:r>
          </a:p>
        </p:txBody>
      </p:sp>
      <p:sp>
        <p:nvSpPr>
          <p:cNvPr id="904330" name="Line 138"/>
          <p:cNvSpPr>
            <a:spLocks noChangeShapeType="1"/>
          </p:cNvSpPr>
          <p:nvPr/>
        </p:nvSpPr>
        <p:spPr bwMode="auto">
          <a:xfrm>
            <a:off x="622300" y="1400175"/>
            <a:ext cx="5842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31" name="Line 139"/>
          <p:cNvSpPr>
            <a:spLocks noChangeShapeType="1"/>
          </p:cNvSpPr>
          <p:nvPr/>
        </p:nvSpPr>
        <p:spPr bwMode="auto">
          <a:xfrm>
            <a:off x="622300" y="1095375"/>
            <a:ext cx="5842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32" name="Rectangle 140"/>
          <p:cNvSpPr>
            <a:spLocks noChangeArrowheads="1"/>
          </p:cNvSpPr>
          <p:nvPr/>
        </p:nvSpPr>
        <p:spPr bwMode="auto">
          <a:xfrm>
            <a:off x="376238" y="1052513"/>
            <a:ext cx="747712"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Jump</a:t>
            </a:r>
          </a:p>
        </p:txBody>
      </p:sp>
      <p:sp>
        <p:nvSpPr>
          <p:cNvPr id="904333" name="Rectangle 141"/>
          <p:cNvSpPr>
            <a:spLocks noChangeArrowheads="1"/>
          </p:cNvSpPr>
          <p:nvPr/>
        </p:nvSpPr>
        <p:spPr bwMode="auto">
          <a:xfrm>
            <a:off x="223838" y="749300"/>
            <a:ext cx="914400"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Branch</a:t>
            </a:r>
          </a:p>
        </p:txBody>
      </p:sp>
      <p:sp>
        <p:nvSpPr>
          <p:cNvPr id="904334" name="Line 142"/>
          <p:cNvSpPr>
            <a:spLocks noChangeShapeType="1"/>
          </p:cNvSpPr>
          <p:nvPr/>
        </p:nvSpPr>
        <p:spPr bwMode="auto">
          <a:xfrm>
            <a:off x="2590800" y="1336675"/>
            <a:ext cx="0" cy="18034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35" name="Rectangle 143"/>
          <p:cNvSpPr>
            <a:spLocks noChangeArrowheads="1"/>
          </p:cNvSpPr>
          <p:nvPr/>
        </p:nvSpPr>
        <p:spPr bwMode="auto">
          <a:xfrm rot="5400000">
            <a:off x="2692400" y="1609725"/>
            <a:ext cx="984250" cy="368300"/>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&lt;21:25&gt;</a:t>
            </a:r>
          </a:p>
        </p:txBody>
      </p:sp>
      <p:sp>
        <p:nvSpPr>
          <p:cNvPr id="904336" name="Rectangle 144"/>
          <p:cNvSpPr>
            <a:spLocks noChangeArrowheads="1"/>
          </p:cNvSpPr>
          <p:nvPr/>
        </p:nvSpPr>
        <p:spPr bwMode="auto">
          <a:xfrm rot="5400000">
            <a:off x="2252663" y="1609725"/>
            <a:ext cx="984250" cy="368300"/>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&lt;16:20&gt;</a:t>
            </a:r>
          </a:p>
        </p:txBody>
      </p:sp>
      <p:sp>
        <p:nvSpPr>
          <p:cNvPr id="904337" name="Rectangle 145"/>
          <p:cNvSpPr>
            <a:spLocks noChangeArrowheads="1"/>
          </p:cNvSpPr>
          <p:nvPr/>
        </p:nvSpPr>
        <p:spPr bwMode="auto">
          <a:xfrm rot="5400000">
            <a:off x="3098007" y="1597819"/>
            <a:ext cx="969962" cy="368300"/>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&lt;11:15&gt;</a:t>
            </a:r>
          </a:p>
        </p:txBody>
      </p:sp>
      <p:sp>
        <p:nvSpPr>
          <p:cNvPr id="904338" name="Rectangle 146"/>
          <p:cNvSpPr>
            <a:spLocks noChangeArrowheads="1"/>
          </p:cNvSpPr>
          <p:nvPr/>
        </p:nvSpPr>
        <p:spPr bwMode="auto">
          <a:xfrm rot="5400000">
            <a:off x="3498057" y="1540669"/>
            <a:ext cx="868362" cy="368300"/>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&lt;0:15&gt;</a:t>
            </a:r>
          </a:p>
        </p:txBody>
      </p:sp>
      <p:sp>
        <p:nvSpPr>
          <p:cNvPr id="904339" name="Line 147"/>
          <p:cNvSpPr>
            <a:spLocks noChangeShapeType="1"/>
          </p:cNvSpPr>
          <p:nvPr/>
        </p:nvSpPr>
        <p:spPr bwMode="auto">
          <a:xfrm>
            <a:off x="3048000" y="1336675"/>
            <a:ext cx="0" cy="1727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40" name="Line 148"/>
          <p:cNvSpPr>
            <a:spLocks noChangeShapeType="1"/>
          </p:cNvSpPr>
          <p:nvPr/>
        </p:nvSpPr>
        <p:spPr bwMode="auto">
          <a:xfrm>
            <a:off x="3429000" y="1336675"/>
            <a:ext cx="0" cy="88900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41" name="Line 149"/>
          <p:cNvSpPr>
            <a:spLocks noChangeShapeType="1"/>
          </p:cNvSpPr>
          <p:nvPr/>
        </p:nvSpPr>
        <p:spPr bwMode="auto">
          <a:xfrm>
            <a:off x="3810000" y="1336675"/>
            <a:ext cx="0" cy="127000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42" name="Rectangle 150"/>
          <p:cNvSpPr>
            <a:spLocks noChangeArrowheads="1"/>
          </p:cNvSpPr>
          <p:nvPr/>
        </p:nvSpPr>
        <p:spPr bwMode="auto">
          <a:xfrm>
            <a:off x="3357563" y="2571750"/>
            <a:ext cx="965200"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Imm16</a:t>
            </a:r>
          </a:p>
        </p:txBody>
      </p:sp>
      <p:sp>
        <p:nvSpPr>
          <p:cNvPr id="904343" name="Rectangle 151"/>
          <p:cNvSpPr>
            <a:spLocks noChangeArrowheads="1"/>
          </p:cNvSpPr>
          <p:nvPr/>
        </p:nvSpPr>
        <p:spPr bwMode="auto">
          <a:xfrm>
            <a:off x="3243263" y="2181225"/>
            <a:ext cx="511175"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dirty="0">
                <a:solidFill>
                  <a:srgbClr val="0000FF"/>
                </a:solidFill>
                <a:latin typeface="+mn-lt"/>
                <a:ea typeface="宋体" panose="02010600030101010101" pitchFamily="2" charset="-122"/>
              </a:rPr>
              <a:t>Rd</a:t>
            </a:r>
          </a:p>
        </p:txBody>
      </p:sp>
      <p:sp>
        <p:nvSpPr>
          <p:cNvPr id="904344" name="Rectangle 152"/>
          <p:cNvSpPr>
            <a:spLocks noChangeArrowheads="1"/>
          </p:cNvSpPr>
          <p:nvPr/>
        </p:nvSpPr>
        <p:spPr bwMode="auto">
          <a:xfrm>
            <a:off x="4941888" y="803275"/>
            <a:ext cx="911225" cy="889000"/>
          </a:xfrm>
          <a:prstGeom prst="rect">
            <a:avLst/>
          </a:prstGeom>
          <a:noFill/>
          <a:ln w="28575">
            <a:solidFill>
              <a:schemeClr val="accent2"/>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45" name="Rectangle 153"/>
          <p:cNvSpPr>
            <a:spLocks noChangeArrowheads="1"/>
          </p:cNvSpPr>
          <p:nvPr/>
        </p:nvSpPr>
        <p:spPr bwMode="auto">
          <a:xfrm>
            <a:off x="4878388" y="931863"/>
            <a:ext cx="1031875" cy="704850"/>
          </a:xfrm>
          <a:prstGeom prst="rect">
            <a:avLst/>
          </a:prstGeom>
          <a:noFill/>
          <a:ln w="12700">
            <a:noFill/>
            <a:miter lim="800000"/>
            <a:headEnd/>
            <a:tailEnd/>
          </a:ln>
          <a:effectLst/>
        </p:spPr>
        <p:txBody>
          <a:bodyPr wrap="none" lIns="90488" tIns="44450" rIns="90488" bIns="44450">
            <a:spAutoFit/>
          </a:bodyPr>
          <a:lstStyle/>
          <a:p>
            <a:pPr algn="ctr">
              <a:defRPr/>
            </a:pPr>
            <a:r>
              <a:rPr lang="en-US" altLang="zh-CN" sz="2000" b="1" dirty="0">
                <a:solidFill>
                  <a:srgbClr val="CC0000"/>
                </a:solidFill>
                <a:latin typeface="+mn-lt"/>
                <a:ea typeface="宋体" panose="02010600030101010101" pitchFamily="2" charset="-122"/>
              </a:rPr>
              <a:t>Main</a:t>
            </a:r>
          </a:p>
          <a:p>
            <a:pPr algn="ctr">
              <a:defRPr/>
            </a:pPr>
            <a:r>
              <a:rPr lang="en-US" altLang="zh-CN" sz="2000" b="1" dirty="0">
                <a:solidFill>
                  <a:srgbClr val="CC0000"/>
                </a:solidFill>
                <a:latin typeface="+mn-lt"/>
                <a:ea typeface="宋体" panose="02010600030101010101" pitchFamily="2" charset="-122"/>
              </a:rPr>
              <a:t>Control</a:t>
            </a:r>
          </a:p>
        </p:txBody>
      </p:sp>
      <p:sp>
        <p:nvSpPr>
          <p:cNvPr id="904346" name="Rectangle 154"/>
          <p:cNvSpPr>
            <a:spLocks noChangeArrowheads="1"/>
          </p:cNvSpPr>
          <p:nvPr/>
        </p:nvSpPr>
        <p:spPr bwMode="auto">
          <a:xfrm>
            <a:off x="4329113" y="1019175"/>
            <a:ext cx="454025"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op</a:t>
            </a:r>
          </a:p>
        </p:txBody>
      </p:sp>
      <p:sp>
        <p:nvSpPr>
          <p:cNvPr id="904347" name="Rectangle 155"/>
          <p:cNvSpPr>
            <a:spLocks noChangeArrowheads="1"/>
          </p:cNvSpPr>
          <p:nvPr/>
        </p:nvSpPr>
        <p:spPr bwMode="auto">
          <a:xfrm>
            <a:off x="4927600" y="2301875"/>
            <a:ext cx="939800" cy="584200"/>
          </a:xfrm>
          <a:prstGeom prst="rect">
            <a:avLst/>
          </a:prstGeom>
          <a:noFill/>
          <a:ln w="25400">
            <a:solidFill>
              <a:schemeClr val="accent2"/>
            </a:solid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48" name="Rectangle 156"/>
          <p:cNvSpPr>
            <a:spLocks noChangeArrowheads="1"/>
          </p:cNvSpPr>
          <p:nvPr/>
        </p:nvSpPr>
        <p:spPr bwMode="auto">
          <a:xfrm>
            <a:off x="4897438" y="2300288"/>
            <a:ext cx="1031875" cy="644525"/>
          </a:xfrm>
          <a:prstGeom prst="rect">
            <a:avLst/>
          </a:prstGeom>
          <a:noFill/>
          <a:ln w="12700">
            <a:noFill/>
            <a:miter lim="800000"/>
            <a:headEnd/>
            <a:tailEnd/>
          </a:ln>
          <a:effectLst/>
        </p:spPr>
        <p:txBody>
          <a:bodyPr wrap="none" lIns="90488" tIns="44450" rIns="90488" bIns="44450">
            <a:spAutoFit/>
          </a:bodyPr>
          <a:lstStyle/>
          <a:p>
            <a:pPr algn="ctr">
              <a:lnSpc>
                <a:spcPct val="90000"/>
              </a:lnSpc>
              <a:defRPr/>
            </a:pPr>
            <a:r>
              <a:rPr lang="en-US" altLang="zh-CN" sz="2000" b="1" dirty="0">
                <a:solidFill>
                  <a:srgbClr val="CC0000"/>
                </a:solidFill>
                <a:latin typeface="+mn-lt"/>
                <a:ea typeface="宋体" panose="02010600030101010101" pitchFamily="2" charset="-122"/>
              </a:rPr>
              <a:t>ALU</a:t>
            </a:r>
          </a:p>
          <a:p>
            <a:pPr algn="ctr">
              <a:lnSpc>
                <a:spcPct val="90000"/>
              </a:lnSpc>
              <a:defRPr/>
            </a:pPr>
            <a:r>
              <a:rPr lang="en-US" altLang="zh-CN" sz="2000" b="1" dirty="0">
                <a:solidFill>
                  <a:srgbClr val="CC0000"/>
                </a:solidFill>
                <a:latin typeface="+mn-lt"/>
                <a:ea typeface="宋体" panose="02010600030101010101" pitchFamily="2" charset="-122"/>
              </a:rPr>
              <a:t>Control</a:t>
            </a:r>
          </a:p>
        </p:txBody>
      </p:sp>
      <p:sp>
        <p:nvSpPr>
          <p:cNvPr id="904349" name="Rectangle 157"/>
          <p:cNvSpPr>
            <a:spLocks noChangeArrowheads="1"/>
          </p:cNvSpPr>
          <p:nvPr/>
        </p:nvSpPr>
        <p:spPr bwMode="auto">
          <a:xfrm>
            <a:off x="4252913" y="2619375"/>
            <a:ext cx="666750"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func</a:t>
            </a:r>
          </a:p>
        </p:txBody>
      </p:sp>
      <p:sp>
        <p:nvSpPr>
          <p:cNvPr id="904350" name="Rectangle 158"/>
          <p:cNvSpPr>
            <a:spLocks noChangeArrowheads="1"/>
          </p:cNvSpPr>
          <p:nvPr/>
        </p:nvSpPr>
        <p:spPr bwMode="auto">
          <a:xfrm>
            <a:off x="4481513" y="1781175"/>
            <a:ext cx="914400"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ALUop</a:t>
            </a:r>
          </a:p>
        </p:txBody>
      </p:sp>
      <p:sp>
        <p:nvSpPr>
          <p:cNvPr id="904351" name="Line 159"/>
          <p:cNvSpPr>
            <a:spLocks noChangeShapeType="1"/>
          </p:cNvSpPr>
          <p:nvPr/>
        </p:nvSpPr>
        <p:spPr bwMode="auto">
          <a:xfrm flipH="1">
            <a:off x="5175250" y="3006725"/>
            <a:ext cx="165100" cy="139700"/>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3692" name="Rectangle 160"/>
          <p:cNvSpPr>
            <a:spLocks noChangeArrowheads="1"/>
          </p:cNvSpPr>
          <p:nvPr/>
        </p:nvSpPr>
        <p:spPr bwMode="auto">
          <a:xfrm>
            <a:off x="5243513" y="30003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3</a:t>
            </a:r>
          </a:p>
        </p:txBody>
      </p:sp>
      <p:sp>
        <p:nvSpPr>
          <p:cNvPr id="904353" name="Line 161"/>
          <p:cNvSpPr>
            <a:spLocks noChangeShapeType="1"/>
          </p:cNvSpPr>
          <p:nvPr/>
        </p:nvSpPr>
        <p:spPr bwMode="auto">
          <a:xfrm>
            <a:off x="5875338" y="1019175"/>
            <a:ext cx="12700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54" name="Rectangle 162"/>
          <p:cNvSpPr>
            <a:spLocks noChangeArrowheads="1"/>
          </p:cNvSpPr>
          <p:nvPr/>
        </p:nvSpPr>
        <p:spPr bwMode="auto">
          <a:xfrm>
            <a:off x="5853113" y="714375"/>
            <a:ext cx="9001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RegDst</a:t>
            </a:r>
          </a:p>
        </p:txBody>
      </p:sp>
      <p:sp>
        <p:nvSpPr>
          <p:cNvPr id="904355" name="Line 163"/>
          <p:cNvSpPr>
            <a:spLocks noChangeShapeType="1"/>
          </p:cNvSpPr>
          <p:nvPr/>
        </p:nvSpPr>
        <p:spPr bwMode="auto">
          <a:xfrm>
            <a:off x="5872163" y="1323975"/>
            <a:ext cx="12700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56" name="Rectangle 164"/>
          <p:cNvSpPr>
            <a:spLocks noChangeArrowheads="1"/>
          </p:cNvSpPr>
          <p:nvPr/>
        </p:nvSpPr>
        <p:spPr bwMode="auto">
          <a:xfrm>
            <a:off x="5853113" y="1019175"/>
            <a:ext cx="99853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ALUSrc</a:t>
            </a:r>
          </a:p>
        </p:txBody>
      </p:sp>
      <p:sp>
        <p:nvSpPr>
          <p:cNvPr id="23697" name="Rectangle 165"/>
          <p:cNvSpPr>
            <a:spLocks noChangeArrowheads="1"/>
          </p:cNvSpPr>
          <p:nvPr/>
        </p:nvSpPr>
        <p:spPr bwMode="auto">
          <a:xfrm>
            <a:off x="6157913" y="1233488"/>
            <a:ext cx="3032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2800">
                <a:ea typeface="宋体" charset="-122"/>
              </a:rPr>
              <a:t>:</a:t>
            </a:r>
          </a:p>
        </p:txBody>
      </p:sp>
      <p:sp>
        <p:nvSpPr>
          <p:cNvPr id="904358" name="Rectangle 166"/>
          <p:cNvSpPr>
            <a:spLocks noChangeArrowheads="1"/>
          </p:cNvSpPr>
          <p:nvPr/>
        </p:nvSpPr>
        <p:spPr bwMode="auto">
          <a:xfrm>
            <a:off x="4176713" y="2306638"/>
            <a:ext cx="754062"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&lt;5:0&gt;</a:t>
            </a:r>
          </a:p>
        </p:txBody>
      </p:sp>
      <p:sp>
        <p:nvSpPr>
          <p:cNvPr id="904359" name="Rectangle 167"/>
          <p:cNvSpPr>
            <a:spLocks noChangeArrowheads="1"/>
          </p:cNvSpPr>
          <p:nvPr/>
        </p:nvSpPr>
        <p:spPr bwMode="auto">
          <a:xfrm>
            <a:off x="4024313" y="782638"/>
            <a:ext cx="984250" cy="366712"/>
          </a:xfrm>
          <a:prstGeom prst="rect">
            <a:avLst/>
          </a:prstGeom>
          <a:noFill/>
          <a:ln w="12700">
            <a:noFill/>
            <a:miter lim="800000"/>
            <a:headEnd/>
            <a:tailEnd/>
          </a:ln>
          <a:effectLst/>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&lt;31:26&gt;</a:t>
            </a:r>
          </a:p>
        </p:txBody>
      </p:sp>
      <p:sp>
        <p:nvSpPr>
          <p:cNvPr id="904360" name="Rectangle 168"/>
          <p:cNvSpPr>
            <a:spLocks noChangeArrowheads="1"/>
          </p:cNvSpPr>
          <p:nvPr/>
        </p:nvSpPr>
        <p:spPr bwMode="auto">
          <a:xfrm>
            <a:off x="1038225" y="5297488"/>
            <a:ext cx="1355725"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Instr&lt;15:0&gt;</a:t>
            </a:r>
          </a:p>
        </p:txBody>
      </p:sp>
      <p:sp>
        <p:nvSpPr>
          <p:cNvPr id="904361" name="Line 169"/>
          <p:cNvSpPr>
            <a:spLocks noChangeShapeType="1"/>
          </p:cNvSpPr>
          <p:nvPr/>
        </p:nvSpPr>
        <p:spPr bwMode="auto">
          <a:xfrm>
            <a:off x="622300" y="1704975"/>
            <a:ext cx="5842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62" name="Rectangle 170"/>
          <p:cNvSpPr>
            <a:spLocks noChangeArrowheads="1"/>
          </p:cNvSpPr>
          <p:nvPr/>
        </p:nvSpPr>
        <p:spPr bwMode="auto">
          <a:xfrm>
            <a:off x="376238" y="1357313"/>
            <a:ext cx="652462" cy="366712"/>
          </a:xfrm>
          <a:prstGeom prst="rect">
            <a:avLst/>
          </a:prstGeom>
          <a:noFill/>
          <a:ln w="12700">
            <a:noFill/>
            <a:miter lim="800000"/>
            <a:headEnd/>
            <a:tailEnd/>
          </a:ln>
          <a:effectLst/>
        </p:spPr>
        <p:txBody>
          <a:bodyPr wrap="none" lIns="90488" tIns="44450" rIns="90488" bIns="44450">
            <a:spAutoFit/>
          </a:bodyPr>
          <a:lstStyle/>
          <a:p>
            <a:pPr>
              <a:defRPr/>
            </a:pPr>
            <a:r>
              <a:rPr lang="en-US" altLang="zh-CN" b="1" u="sng">
                <a:latin typeface="+mn-lt"/>
                <a:ea typeface="宋体" panose="02010600030101010101" pitchFamily="2" charset="-122"/>
              </a:rPr>
              <a:t>Zero</a:t>
            </a:r>
          </a:p>
        </p:txBody>
      </p:sp>
      <p:sp>
        <p:nvSpPr>
          <p:cNvPr id="904363" name="Line 171"/>
          <p:cNvSpPr>
            <a:spLocks noChangeShapeType="1"/>
          </p:cNvSpPr>
          <p:nvPr/>
        </p:nvSpPr>
        <p:spPr bwMode="auto">
          <a:xfrm>
            <a:off x="4191000" y="1108075"/>
            <a:ext cx="0" cy="14986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64" name="Line 172"/>
          <p:cNvSpPr>
            <a:spLocks noChangeShapeType="1"/>
          </p:cNvSpPr>
          <p:nvPr/>
        </p:nvSpPr>
        <p:spPr bwMode="auto">
          <a:xfrm>
            <a:off x="4203700" y="2619375"/>
            <a:ext cx="7366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65" name="Line 173"/>
          <p:cNvSpPr>
            <a:spLocks noChangeShapeType="1"/>
          </p:cNvSpPr>
          <p:nvPr/>
        </p:nvSpPr>
        <p:spPr bwMode="auto">
          <a:xfrm>
            <a:off x="4203700" y="1095375"/>
            <a:ext cx="7366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66" name="Line 174"/>
          <p:cNvSpPr>
            <a:spLocks noChangeShapeType="1"/>
          </p:cNvSpPr>
          <p:nvPr/>
        </p:nvSpPr>
        <p:spPr bwMode="auto">
          <a:xfrm>
            <a:off x="5334000" y="1717675"/>
            <a:ext cx="0" cy="55880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4367" name="Line 175"/>
          <p:cNvSpPr>
            <a:spLocks noChangeShapeType="1"/>
          </p:cNvSpPr>
          <p:nvPr/>
        </p:nvSpPr>
        <p:spPr bwMode="auto">
          <a:xfrm flipH="1">
            <a:off x="5251450" y="1787525"/>
            <a:ext cx="165100" cy="139700"/>
          </a:xfrm>
          <a:prstGeom prst="line">
            <a:avLst/>
          </a:prstGeom>
          <a:noFill/>
          <a:ln w="127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3708" name="Rectangle 176"/>
          <p:cNvSpPr>
            <a:spLocks noChangeArrowheads="1"/>
          </p:cNvSpPr>
          <p:nvPr/>
        </p:nvSpPr>
        <p:spPr bwMode="auto">
          <a:xfrm>
            <a:off x="5319713" y="178117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3</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8290" name="Rectangle 2"/>
          <p:cNvSpPr>
            <a:spLocks noChangeArrowheads="1"/>
          </p:cNvSpPr>
          <p:nvPr/>
        </p:nvSpPr>
        <p:spPr bwMode="auto">
          <a:xfrm>
            <a:off x="866775" y="61658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1" name="Rectangle 3"/>
          <p:cNvSpPr>
            <a:spLocks noChangeArrowheads="1"/>
          </p:cNvSpPr>
          <p:nvPr/>
        </p:nvSpPr>
        <p:spPr bwMode="auto">
          <a:xfrm>
            <a:off x="866775" y="56324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2" name="Rectangle 4"/>
          <p:cNvSpPr>
            <a:spLocks noChangeArrowheads="1"/>
          </p:cNvSpPr>
          <p:nvPr/>
        </p:nvSpPr>
        <p:spPr bwMode="auto">
          <a:xfrm>
            <a:off x="866775" y="50990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3" name="Rectangle 5"/>
          <p:cNvSpPr>
            <a:spLocks noChangeArrowheads="1"/>
          </p:cNvSpPr>
          <p:nvPr/>
        </p:nvSpPr>
        <p:spPr bwMode="auto">
          <a:xfrm>
            <a:off x="866775" y="45656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4" name="Rectangle 6"/>
          <p:cNvSpPr>
            <a:spLocks noChangeArrowheads="1"/>
          </p:cNvSpPr>
          <p:nvPr/>
        </p:nvSpPr>
        <p:spPr bwMode="auto">
          <a:xfrm>
            <a:off x="866775" y="40322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5" name="Rectangle 7"/>
          <p:cNvSpPr>
            <a:spLocks noChangeArrowheads="1"/>
          </p:cNvSpPr>
          <p:nvPr/>
        </p:nvSpPr>
        <p:spPr bwMode="auto">
          <a:xfrm>
            <a:off x="866775" y="35750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6" name="Rectangle 8"/>
          <p:cNvSpPr>
            <a:spLocks noChangeArrowheads="1"/>
          </p:cNvSpPr>
          <p:nvPr/>
        </p:nvSpPr>
        <p:spPr bwMode="auto">
          <a:xfrm>
            <a:off x="866775" y="31178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7" name="Rectangle 9"/>
          <p:cNvSpPr>
            <a:spLocks noChangeArrowheads="1"/>
          </p:cNvSpPr>
          <p:nvPr/>
        </p:nvSpPr>
        <p:spPr bwMode="auto">
          <a:xfrm>
            <a:off x="866775" y="2660650"/>
            <a:ext cx="80010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8" name="Rectangle 10"/>
          <p:cNvSpPr>
            <a:spLocks noChangeArrowheads="1"/>
          </p:cNvSpPr>
          <p:nvPr/>
        </p:nvSpPr>
        <p:spPr bwMode="auto">
          <a:xfrm>
            <a:off x="1095375" y="2127250"/>
            <a:ext cx="77724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299" name="Rectangle 11"/>
          <p:cNvSpPr>
            <a:spLocks noChangeArrowheads="1"/>
          </p:cNvSpPr>
          <p:nvPr/>
        </p:nvSpPr>
        <p:spPr bwMode="auto">
          <a:xfrm>
            <a:off x="638175" y="1593850"/>
            <a:ext cx="8229600" cy="228600"/>
          </a:xfrm>
          <a:prstGeom prst="rect">
            <a:avLst/>
          </a:prstGeom>
          <a:solidFill>
            <a:srgbClr val="EAEAEA"/>
          </a:solidFill>
          <a:ln w="12700">
            <a:noFill/>
            <a:miter lim="800000"/>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0" name="Rectangle 12"/>
          <p:cNvSpPr>
            <a:spLocks noGrp="1" noChangeArrowheads="1"/>
          </p:cNvSpPr>
          <p:nvPr>
            <p:ph type="title"/>
          </p:nvPr>
        </p:nvSpPr>
        <p:spPr>
          <a:xfrm>
            <a:off x="160338" y="-26987"/>
            <a:ext cx="8910438" cy="6429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回顾</a:t>
            </a:r>
            <a:r>
              <a:rPr lang="en-US" altLang="zh-CN" kern="1200" dirty="0">
                <a:solidFill>
                  <a:srgbClr val="A50021"/>
                </a:solidFill>
                <a:latin typeface="微软雅黑" panose="020B0503020204020204" pitchFamily="34" charset="-122"/>
                <a:ea typeface="微软雅黑" panose="020B0503020204020204" pitchFamily="34" charset="-122"/>
              </a:rPr>
              <a:t>—Load</a:t>
            </a:r>
            <a:r>
              <a:rPr lang="zh-CN" altLang="en-US" kern="1200" dirty="0">
                <a:solidFill>
                  <a:srgbClr val="A50021"/>
                </a:solidFill>
                <a:latin typeface="微软雅黑" panose="020B0503020204020204" pitchFamily="34" charset="-122"/>
                <a:ea typeface="微软雅黑" panose="020B0503020204020204" pitchFamily="34" charset="-122"/>
              </a:rPr>
              <a:t>指令时序</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908301" name="Line 13"/>
          <p:cNvSpPr>
            <a:spLocks noChangeShapeType="1"/>
          </p:cNvSpPr>
          <p:nvPr/>
        </p:nvSpPr>
        <p:spPr bwMode="auto">
          <a:xfrm>
            <a:off x="498475" y="1060450"/>
            <a:ext cx="1206500" cy="0"/>
          </a:xfrm>
          <a:prstGeom prst="line">
            <a:avLst/>
          </a:prstGeom>
          <a:noFill/>
          <a:ln w="25400">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2" name="Line 14"/>
          <p:cNvSpPr>
            <a:spLocks noChangeShapeType="1"/>
          </p:cNvSpPr>
          <p:nvPr/>
        </p:nvSpPr>
        <p:spPr bwMode="auto">
          <a:xfrm>
            <a:off x="1704975" y="1073150"/>
            <a:ext cx="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3" name="Line 15"/>
          <p:cNvSpPr>
            <a:spLocks noChangeShapeType="1"/>
          </p:cNvSpPr>
          <p:nvPr/>
        </p:nvSpPr>
        <p:spPr bwMode="auto">
          <a:xfrm>
            <a:off x="1717675" y="1289050"/>
            <a:ext cx="3416300" cy="0"/>
          </a:xfrm>
          <a:prstGeom prst="line">
            <a:avLst/>
          </a:prstGeom>
          <a:noFill/>
          <a:ln w="25400">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4" name="Line 16"/>
          <p:cNvSpPr>
            <a:spLocks noChangeShapeType="1"/>
          </p:cNvSpPr>
          <p:nvPr/>
        </p:nvSpPr>
        <p:spPr bwMode="auto">
          <a:xfrm>
            <a:off x="5133975" y="1060450"/>
            <a:ext cx="0" cy="228600"/>
          </a:xfrm>
          <a:prstGeom prst="line">
            <a:avLst/>
          </a:prstGeom>
          <a:noFill/>
          <a:ln w="25400">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5" name="Line 17"/>
          <p:cNvSpPr>
            <a:spLocks noChangeShapeType="1"/>
          </p:cNvSpPr>
          <p:nvPr/>
        </p:nvSpPr>
        <p:spPr bwMode="auto">
          <a:xfrm>
            <a:off x="5133975" y="1060450"/>
            <a:ext cx="3352800" cy="0"/>
          </a:xfrm>
          <a:prstGeom prst="line">
            <a:avLst/>
          </a:prstGeom>
          <a:noFill/>
          <a:ln w="25400">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6" name="Line 18"/>
          <p:cNvSpPr>
            <a:spLocks noChangeShapeType="1"/>
          </p:cNvSpPr>
          <p:nvPr/>
        </p:nvSpPr>
        <p:spPr bwMode="auto">
          <a:xfrm>
            <a:off x="8486775" y="1289050"/>
            <a:ext cx="368300" cy="0"/>
          </a:xfrm>
          <a:prstGeom prst="line">
            <a:avLst/>
          </a:prstGeom>
          <a:noFill/>
          <a:ln w="25400">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7" name="Rectangle 19"/>
          <p:cNvSpPr>
            <a:spLocks noChangeArrowheads="1"/>
          </p:cNvSpPr>
          <p:nvPr/>
        </p:nvSpPr>
        <p:spPr bwMode="auto">
          <a:xfrm>
            <a:off x="160338" y="1077913"/>
            <a:ext cx="581025"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CC"/>
                </a:solidFill>
                <a:latin typeface="+mn-lt"/>
                <a:ea typeface="宋体" panose="02010600030101010101" pitchFamily="2" charset="-122"/>
              </a:rPr>
              <a:t>Clk</a:t>
            </a:r>
          </a:p>
        </p:txBody>
      </p:sp>
      <p:sp>
        <p:nvSpPr>
          <p:cNvPr id="908308" name="Line 20"/>
          <p:cNvSpPr>
            <a:spLocks noChangeShapeType="1"/>
          </p:cNvSpPr>
          <p:nvPr/>
        </p:nvSpPr>
        <p:spPr bwMode="auto">
          <a:xfrm>
            <a:off x="638175" y="1593850"/>
            <a:ext cx="12065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09" name="Line 21"/>
          <p:cNvSpPr>
            <a:spLocks noChangeShapeType="1"/>
          </p:cNvSpPr>
          <p:nvPr/>
        </p:nvSpPr>
        <p:spPr bwMode="auto">
          <a:xfrm>
            <a:off x="1870075" y="16065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0" name="Line 22"/>
          <p:cNvSpPr>
            <a:spLocks noChangeShapeType="1"/>
          </p:cNvSpPr>
          <p:nvPr/>
        </p:nvSpPr>
        <p:spPr bwMode="auto">
          <a:xfrm>
            <a:off x="638175" y="1822450"/>
            <a:ext cx="12065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1" name="Line 23"/>
          <p:cNvSpPr>
            <a:spLocks noChangeShapeType="1"/>
          </p:cNvSpPr>
          <p:nvPr/>
        </p:nvSpPr>
        <p:spPr bwMode="auto">
          <a:xfrm flipV="1">
            <a:off x="1870075" y="15811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2" name="Line 24"/>
          <p:cNvSpPr>
            <a:spLocks noChangeShapeType="1"/>
          </p:cNvSpPr>
          <p:nvPr/>
        </p:nvSpPr>
        <p:spPr bwMode="auto">
          <a:xfrm>
            <a:off x="2022475" y="1593850"/>
            <a:ext cx="63754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3" name="Rectangle 25"/>
          <p:cNvSpPr>
            <a:spLocks noChangeArrowheads="1"/>
          </p:cNvSpPr>
          <p:nvPr/>
        </p:nvSpPr>
        <p:spPr bwMode="auto">
          <a:xfrm>
            <a:off x="160338" y="1587500"/>
            <a:ext cx="1482725" cy="366713"/>
          </a:xfrm>
          <a:prstGeom prst="rect">
            <a:avLst/>
          </a:prstGeom>
          <a:noFill/>
          <a:ln w="12700">
            <a:noFill/>
            <a:miter lim="800000"/>
            <a:headEnd/>
            <a:tailEnd/>
          </a:ln>
          <a:effectLst/>
        </p:spPr>
        <p:txBody>
          <a:bodyPr lIns="90488" tIns="44450" rIns="90488" bIns="44450">
            <a:spAutoFit/>
          </a:bodyPr>
          <a:lstStyle/>
          <a:p>
            <a:pPr>
              <a:defRPr/>
            </a:pPr>
            <a:r>
              <a:rPr lang="en-US" altLang="zh-CN" b="1" dirty="0">
                <a:latin typeface="+mn-lt"/>
                <a:ea typeface="宋体" panose="02010600030101010101" pitchFamily="2" charset="-122"/>
              </a:rPr>
              <a:t>PC</a:t>
            </a:r>
          </a:p>
        </p:txBody>
      </p:sp>
      <p:sp>
        <p:nvSpPr>
          <p:cNvPr id="908314" name="Line 26"/>
          <p:cNvSpPr>
            <a:spLocks noChangeShapeType="1"/>
          </p:cNvSpPr>
          <p:nvPr/>
        </p:nvSpPr>
        <p:spPr bwMode="auto">
          <a:xfrm>
            <a:off x="2022475" y="1822450"/>
            <a:ext cx="63754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5" name="Line 27"/>
          <p:cNvSpPr>
            <a:spLocks noChangeShapeType="1"/>
          </p:cNvSpPr>
          <p:nvPr/>
        </p:nvSpPr>
        <p:spPr bwMode="auto">
          <a:xfrm>
            <a:off x="1704975" y="679450"/>
            <a:ext cx="0" cy="5854700"/>
          </a:xfrm>
          <a:prstGeom prst="line">
            <a:avLst/>
          </a:prstGeom>
          <a:noFill/>
          <a:ln w="25400">
            <a:solidFill>
              <a:schemeClr val="tx1"/>
            </a:solidFill>
            <a:prstDash val="lg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6" name="Line 28"/>
          <p:cNvSpPr>
            <a:spLocks noChangeShapeType="1"/>
          </p:cNvSpPr>
          <p:nvPr/>
        </p:nvSpPr>
        <p:spPr bwMode="auto">
          <a:xfrm>
            <a:off x="8423275" y="16065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7" name="Line 29"/>
          <p:cNvSpPr>
            <a:spLocks noChangeShapeType="1"/>
          </p:cNvSpPr>
          <p:nvPr/>
        </p:nvSpPr>
        <p:spPr bwMode="auto">
          <a:xfrm flipV="1">
            <a:off x="8423275" y="15811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8" name="Line 30"/>
          <p:cNvSpPr>
            <a:spLocks noChangeShapeType="1"/>
          </p:cNvSpPr>
          <p:nvPr/>
        </p:nvSpPr>
        <p:spPr bwMode="auto">
          <a:xfrm>
            <a:off x="1108075" y="2127250"/>
            <a:ext cx="2260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19" name="Line 31"/>
          <p:cNvSpPr>
            <a:spLocks noChangeShapeType="1"/>
          </p:cNvSpPr>
          <p:nvPr/>
        </p:nvSpPr>
        <p:spPr bwMode="auto">
          <a:xfrm>
            <a:off x="3394075" y="21399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0" name="Line 32"/>
          <p:cNvSpPr>
            <a:spLocks noChangeShapeType="1"/>
          </p:cNvSpPr>
          <p:nvPr/>
        </p:nvSpPr>
        <p:spPr bwMode="auto">
          <a:xfrm>
            <a:off x="1108075" y="2355850"/>
            <a:ext cx="2260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1" name="Line 33"/>
          <p:cNvSpPr>
            <a:spLocks noChangeShapeType="1"/>
          </p:cNvSpPr>
          <p:nvPr/>
        </p:nvSpPr>
        <p:spPr bwMode="auto">
          <a:xfrm flipV="1">
            <a:off x="3394075" y="21145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2" name="Line 34"/>
          <p:cNvSpPr>
            <a:spLocks noChangeShapeType="1"/>
          </p:cNvSpPr>
          <p:nvPr/>
        </p:nvSpPr>
        <p:spPr bwMode="auto">
          <a:xfrm>
            <a:off x="3546475" y="2127250"/>
            <a:ext cx="5308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3" name="Rectangle 35"/>
          <p:cNvSpPr>
            <a:spLocks noChangeArrowheads="1"/>
          </p:cNvSpPr>
          <p:nvPr/>
        </p:nvSpPr>
        <p:spPr bwMode="auto">
          <a:xfrm>
            <a:off x="117475" y="2011363"/>
            <a:ext cx="1752600" cy="644525"/>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Rs, Rt, Rd,</a:t>
            </a:r>
          </a:p>
          <a:p>
            <a:pPr>
              <a:defRPr/>
            </a:pPr>
            <a:r>
              <a:rPr lang="en-US" altLang="zh-CN" b="1">
                <a:latin typeface="+mn-lt"/>
                <a:ea typeface="宋体" panose="02010600030101010101" pitchFamily="2" charset="-122"/>
              </a:rPr>
              <a:t>Op, Func</a:t>
            </a:r>
          </a:p>
        </p:txBody>
      </p:sp>
      <p:sp>
        <p:nvSpPr>
          <p:cNvPr id="908324" name="Line 36"/>
          <p:cNvSpPr>
            <a:spLocks noChangeShapeType="1"/>
          </p:cNvSpPr>
          <p:nvPr/>
        </p:nvSpPr>
        <p:spPr bwMode="auto">
          <a:xfrm>
            <a:off x="3546475" y="2355850"/>
            <a:ext cx="5308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5" name="Line 37"/>
          <p:cNvSpPr>
            <a:spLocks noChangeShapeType="1"/>
          </p:cNvSpPr>
          <p:nvPr/>
        </p:nvSpPr>
        <p:spPr bwMode="auto">
          <a:xfrm>
            <a:off x="1933575" y="1377950"/>
            <a:ext cx="0" cy="6604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6" name="Rectangle 38"/>
          <p:cNvSpPr>
            <a:spLocks noChangeArrowheads="1"/>
          </p:cNvSpPr>
          <p:nvPr/>
        </p:nvSpPr>
        <p:spPr bwMode="auto">
          <a:xfrm>
            <a:off x="2370138" y="1306513"/>
            <a:ext cx="1163637"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Clk-to-Q</a:t>
            </a:r>
          </a:p>
        </p:txBody>
      </p:sp>
      <p:sp>
        <p:nvSpPr>
          <p:cNvPr id="908327" name="Line 39"/>
          <p:cNvSpPr>
            <a:spLocks noChangeShapeType="1"/>
          </p:cNvSpPr>
          <p:nvPr/>
        </p:nvSpPr>
        <p:spPr bwMode="auto">
          <a:xfrm flipH="1">
            <a:off x="1920875" y="1441450"/>
            <a:ext cx="482600" cy="0"/>
          </a:xfrm>
          <a:prstGeom prst="line">
            <a:avLst/>
          </a:prstGeom>
          <a:noFill/>
          <a:ln w="25400">
            <a:solidFill>
              <a:schemeClr val="tx1"/>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8" name="Line 40"/>
          <p:cNvSpPr>
            <a:spLocks noChangeShapeType="1"/>
          </p:cNvSpPr>
          <p:nvPr/>
        </p:nvSpPr>
        <p:spPr bwMode="auto">
          <a:xfrm flipH="1">
            <a:off x="1235075" y="1441450"/>
            <a:ext cx="482600" cy="0"/>
          </a:xfrm>
          <a:prstGeom prst="line">
            <a:avLst/>
          </a:prstGeom>
          <a:noFill/>
          <a:ln w="25400">
            <a:solidFill>
              <a:schemeClr val="tx1"/>
            </a:solidFill>
            <a:round/>
            <a:headEnd type="triangle" w="med"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29" name="Line 41"/>
          <p:cNvSpPr>
            <a:spLocks noChangeShapeType="1"/>
          </p:cNvSpPr>
          <p:nvPr/>
        </p:nvSpPr>
        <p:spPr bwMode="auto">
          <a:xfrm>
            <a:off x="866775" y="2660650"/>
            <a:ext cx="3416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0" name="Line 42"/>
          <p:cNvSpPr>
            <a:spLocks noChangeShapeType="1"/>
          </p:cNvSpPr>
          <p:nvPr/>
        </p:nvSpPr>
        <p:spPr bwMode="auto">
          <a:xfrm>
            <a:off x="4308475" y="26733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1" name="Line 43"/>
          <p:cNvSpPr>
            <a:spLocks noChangeShapeType="1"/>
          </p:cNvSpPr>
          <p:nvPr/>
        </p:nvSpPr>
        <p:spPr bwMode="auto">
          <a:xfrm>
            <a:off x="866775" y="2889250"/>
            <a:ext cx="3416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2" name="Line 44"/>
          <p:cNvSpPr>
            <a:spLocks noChangeShapeType="1"/>
          </p:cNvSpPr>
          <p:nvPr/>
        </p:nvSpPr>
        <p:spPr bwMode="auto">
          <a:xfrm flipV="1">
            <a:off x="4308475" y="26479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3" name="Line 45"/>
          <p:cNvSpPr>
            <a:spLocks noChangeShapeType="1"/>
          </p:cNvSpPr>
          <p:nvPr/>
        </p:nvSpPr>
        <p:spPr bwMode="auto">
          <a:xfrm>
            <a:off x="4460875" y="2660650"/>
            <a:ext cx="43942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4" name="Line 46"/>
          <p:cNvSpPr>
            <a:spLocks noChangeShapeType="1"/>
          </p:cNvSpPr>
          <p:nvPr/>
        </p:nvSpPr>
        <p:spPr bwMode="auto">
          <a:xfrm>
            <a:off x="4460875" y="2889250"/>
            <a:ext cx="43942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5" name="Line 47"/>
          <p:cNvSpPr>
            <a:spLocks noChangeShapeType="1"/>
          </p:cNvSpPr>
          <p:nvPr/>
        </p:nvSpPr>
        <p:spPr bwMode="auto">
          <a:xfrm>
            <a:off x="866775" y="4565650"/>
            <a:ext cx="4025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6" name="Line 48"/>
          <p:cNvSpPr>
            <a:spLocks noChangeShapeType="1"/>
          </p:cNvSpPr>
          <p:nvPr/>
        </p:nvSpPr>
        <p:spPr bwMode="auto">
          <a:xfrm>
            <a:off x="4918075" y="45783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7" name="Line 49"/>
          <p:cNvSpPr>
            <a:spLocks noChangeShapeType="1"/>
          </p:cNvSpPr>
          <p:nvPr/>
        </p:nvSpPr>
        <p:spPr bwMode="auto">
          <a:xfrm>
            <a:off x="866775" y="4794250"/>
            <a:ext cx="4025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8" name="Line 50"/>
          <p:cNvSpPr>
            <a:spLocks noChangeShapeType="1"/>
          </p:cNvSpPr>
          <p:nvPr/>
        </p:nvSpPr>
        <p:spPr bwMode="auto">
          <a:xfrm flipV="1">
            <a:off x="4918075" y="45529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39" name="Line 51"/>
          <p:cNvSpPr>
            <a:spLocks noChangeShapeType="1"/>
          </p:cNvSpPr>
          <p:nvPr/>
        </p:nvSpPr>
        <p:spPr bwMode="auto">
          <a:xfrm>
            <a:off x="5070475" y="4794250"/>
            <a:ext cx="36322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0" name="Line 52"/>
          <p:cNvSpPr>
            <a:spLocks noChangeShapeType="1"/>
          </p:cNvSpPr>
          <p:nvPr/>
        </p:nvSpPr>
        <p:spPr bwMode="auto">
          <a:xfrm>
            <a:off x="866775" y="5099050"/>
            <a:ext cx="4025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1" name="Line 53"/>
          <p:cNvSpPr>
            <a:spLocks noChangeShapeType="1"/>
          </p:cNvSpPr>
          <p:nvPr/>
        </p:nvSpPr>
        <p:spPr bwMode="auto">
          <a:xfrm>
            <a:off x="4918075" y="51117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2" name="Line 54"/>
          <p:cNvSpPr>
            <a:spLocks noChangeShapeType="1"/>
          </p:cNvSpPr>
          <p:nvPr/>
        </p:nvSpPr>
        <p:spPr bwMode="auto">
          <a:xfrm>
            <a:off x="866775" y="5327650"/>
            <a:ext cx="4025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3" name="Line 55"/>
          <p:cNvSpPr>
            <a:spLocks noChangeShapeType="1"/>
          </p:cNvSpPr>
          <p:nvPr/>
        </p:nvSpPr>
        <p:spPr bwMode="auto">
          <a:xfrm flipV="1">
            <a:off x="4918075" y="50863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4" name="Line 56"/>
          <p:cNvSpPr>
            <a:spLocks noChangeShapeType="1"/>
          </p:cNvSpPr>
          <p:nvPr/>
        </p:nvSpPr>
        <p:spPr bwMode="auto">
          <a:xfrm>
            <a:off x="5070475" y="5099050"/>
            <a:ext cx="3556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5" name="Line 57"/>
          <p:cNvSpPr>
            <a:spLocks noChangeShapeType="1"/>
          </p:cNvSpPr>
          <p:nvPr/>
        </p:nvSpPr>
        <p:spPr bwMode="auto">
          <a:xfrm>
            <a:off x="5070475" y="5327650"/>
            <a:ext cx="3556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6" name="Rectangle 58"/>
          <p:cNvSpPr>
            <a:spLocks noChangeArrowheads="1"/>
          </p:cNvSpPr>
          <p:nvPr/>
        </p:nvSpPr>
        <p:spPr bwMode="auto">
          <a:xfrm>
            <a:off x="77788" y="2590800"/>
            <a:ext cx="1039812"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ALUctr</a:t>
            </a:r>
          </a:p>
        </p:txBody>
      </p:sp>
      <p:sp>
        <p:nvSpPr>
          <p:cNvPr id="908347" name="Line 59"/>
          <p:cNvSpPr>
            <a:spLocks noChangeShapeType="1"/>
          </p:cNvSpPr>
          <p:nvPr/>
        </p:nvSpPr>
        <p:spPr bwMode="auto">
          <a:xfrm>
            <a:off x="3457575" y="768350"/>
            <a:ext cx="0" cy="37084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48" name="Rectangle 60"/>
          <p:cNvSpPr>
            <a:spLocks noChangeArrowheads="1"/>
          </p:cNvSpPr>
          <p:nvPr/>
        </p:nvSpPr>
        <p:spPr bwMode="auto">
          <a:xfrm>
            <a:off x="3436938" y="1839913"/>
            <a:ext cx="420687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solidFill>
                  <a:srgbClr val="0000FF"/>
                </a:solidFill>
                <a:latin typeface="+mn-lt"/>
                <a:ea typeface="宋体" panose="02010600030101010101" pitchFamily="2" charset="-122"/>
              </a:rPr>
              <a:t>Instruction Memory Access Time</a:t>
            </a:r>
          </a:p>
        </p:txBody>
      </p:sp>
      <p:sp>
        <p:nvSpPr>
          <p:cNvPr id="908349" name="Line 61"/>
          <p:cNvSpPr>
            <a:spLocks noChangeShapeType="1"/>
          </p:cNvSpPr>
          <p:nvPr/>
        </p:nvSpPr>
        <p:spPr bwMode="auto">
          <a:xfrm>
            <a:off x="1946275" y="1974850"/>
            <a:ext cx="14986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0" name="Rectangle 62"/>
          <p:cNvSpPr>
            <a:spLocks noChangeArrowheads="1"/>
          </p:cNvSpPr>
          <p:nvPr/>
        </p:nvSpPr>
        <p:spPr bwMode="auto">
          <a:xfrm>
            <a:off x="2065338" y="2619375"/>
            <a:ext cx="136366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51" name="Rectangle 63"/>
          <p:cNvSpPr>
            <a:spLocks noChangeArrowheads="1"/>
          </p:cNvSpPr>
          <p:nvPr/>
        </p:nvSpPr>
        <p:spPr bwMode="auto">
          <a:xfrm>
            <a:off x="4922838" y="2619375"/>
            <a:ext cx="2006600"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52" name="Line 64"/>
          <p:cNvSpPr>
            <a:spLocks noChangeShapeType="1"/>
          </p:cNvSpPr>
          <p:nvPr/>
        </p:nvSpPr>
        <p:spPr bwMode="auto">
          <a:xfrm>
            <a:off x="4371975" y="1987550"/>
            <a:ext cx="0" cy="31750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3" name="Line 65"/>
          <p:cNvSpPr>
            <a:spLocks noChangeShapeType="1"/>
          </p:cNvSpPr>
          <p:nvPr/>
        </p:nvSpPr>
        <p:spPr bwMode="auto">
          <a:xfrm>
            <a:off x="866775" y="4032250"/>
            <a:ext cx="35687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4" name="Line 66"/>
          <p:cNvSpPr>
            <a:spLocks noChangeShapeType="1"/>
          </p:cNvSpPr>
          <p:nvPr/>
        </p:nvSpPr>
        <p:spPr bwMode="auto">
          <a:xfrm flipH="1">
            <a:off x="4283075" y="4044950"/>
            <a:ext cx="1778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5" name="Line 67"/>
          <p:cNvSpPr>
            <a:spLocks noChangeShapeType="1"/>
          </p:cNvSpPr>
          <p:nvPr/>
        </p:nvSpPr>
        <p:spPr bwMode="auto">
          <a:xfrm>
            <a:off x="866775" y="4260850"/>
            <a:ext cx="3416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6" name="Line 68"/>
          <p:cNvSpPr>
            <a:spLocks noChangeShapeType="1"/>
          </p:cNvSpPr>
          <p:nvPr/>
        </p:nvSpPr>
        <p:spPr bwMode="auto">
          <a:xfrm>
            <a:off x="4460875" y="4032250"/>
            <a:ext cx="41656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57" name="Rectangle 69"/>
          <p:cNvSpPr>
            <a:spLocks noChangeArrowheads="1"/>
          </p:cNvSpPr>
          <p:nvPr/>
        </p:nvSpPr>
        <p:spPr bwMode="auto">
          <a:xfrm>
            <a:off x="73025" y="3971925"/>
            <a:ext cx="911225"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RegWr</a:t>
            </a:r>
          </a:p>
        </p:txBody>
      </p:sp>
      <p:sp>
        <p:nvSpPr>
          <p:cNvPr id="908358" name="Rectangle 70"/>
          <p:cNvSpPr>
            <a:spLocks noChangeArrowheads="1"/>
          </p:cNvSpPr>
          <p:nvPr/>
        </p:nvSpPr>
        <p:spPr bwMode="auto">
          <a:xfrm>
            <a:off x="2065338" y="3990975"/>
            <a:ext cx="150653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59" name="Rectangle 71"/>
          <p:cNvSpPr>
            <a:spLocks noChangeArrowheads="1"/>
          </p:cNvSpPr>
          <p:nvPr/>
        </p:nvSpPr>
        <p:spPr bwMode="auto">
          <a:xfrm>
            <a:off x="4922838" y="3990975"/>
            <a:ext cx="214947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60" name="Line 72"/>
          <p:cNvSpPr>
            <a:spLocks noChangeShapeType="1"/>
          </p:cNvSpPr>
          <p:nvPr/>
        </p:nvSpPr>
        <p:spPr bwMode="auto">
          <a:xfrm>
            <a:off x="3470275" y="2508250"/>
            <a:ext cx="8890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61" name="Rectangle 73"/>
          <p:cNvSpPr>
            <a:spLocks noChangeArrowheads="1"/>
          </p:cNvSpPr>
          <p:nvPr/>
        </p:nvSpPr>
        <p:spPr bwMode="auto">
          <a:xfrm>
            <a:off x="4351338" y="2373313"/>
            <a:ext cx="364966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solidFill>
                  <a:srgbClr val="0000FF"/>
                </a:solidFill>
                <a:latin typeface="+mn-lt"/>
                <a:ea typeface="宋体" panose="02010600030101010101" pitchFamily="2" charset="-122"/>
              </a:rPr>
              <a:t>Delay through Control Logic</a:t>
            </a:r>
          </a:p>
        </p:txBody>
      </p:sp>
      <p:sp>
        <p:nvSpPr>
          <p:cNvPr id="908362" name="Line 74"/>
          <p:cNvSpPr>
            <a:spLocks noChangeShapeType="1"/>
          </p:cNvSpPr>
          <p:nvPr/>
        </p:nvSpPr>
        <p:spPr bwMode="auto">
          <a:xfrm>
            <a:off x="5070475" y="4565650"/>
            <a:ext cx="36322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63" name="Rectangle 75"/>
          <p:cNvSpPr>
            <a:spLocks noChangeArrowheads="1"/>
          </p:cNvSpPr>
          <p:nvPr/>
        </p:nvSpPr>
        <p:spPr bwMode="auto">
          <a:xfrm>
            <a:off x="73025" y="4505325"/>
            <a:ext cx="711200"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busA</a:t>
            </a:r>
          </a:p>
        </p:txBody>
      </p:sp>
      <p:sp>
        <p:nvSpPr>
          <p:cNvPr id="908364" name="Line 76"/>
          <p:cNvSpPr>
            <a:spLocks noChangeShapeType="1"/>
          </p:cNvSpPr>
          <p:nvPr/>
        </p:nvSpPr>
        <p:spPr bwMode="auto">
          <a:xfrm>
            <a:off x="4981575" y="768350"/>
            <a:ext cx="0" cy="49276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65" name="Line 77"/>
          <p:cNvSpPr>
            <a:spLocks noChangeShapeType="1"/>
          </p:cNvSpPr>
          <p:nvPr/>
        </p:nvSpPr>
        <p:spPr bwMode="auto">
          <a:xfrm>
            <a:off x="3470275" y="4413250"/>
            <a:ext cx="14986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66" name="Rectangle 78"/>
          <p:cNvSpPr>
            <a:spLocks noChangeArrowheads="1"/>
          </p:cNvSpPr>
          <p:nvPr/>
        </p:nvSpPr>
        <p:spPr bwMode="auto">
          <a:xfrm>
            <a:off x="4960938" y="4278313"/>
            <a:ext cx="2963862"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dirty="0">
                <a:solidFill>
                  <a:srgbClr val="0000FF"/>
                </a:solidFill>
                <a:latin typeface="+mn-lt"/>
                <a:ea typeface="宋体" panose="02010600030101010101" pitchFamily="2" charset="-122"/>
              </a:rPr>
              <a:t>Register File Access Time</a:t>
            </a:r>
          </a:p>
        </p:txBody>
      </p:sp>
      <p:sp>
        <p:nvSpPr>
          <p:cNvPr id="908367" name="Rectangle 79"/>
          <p:cNvSpPr>
            <a:spLocks noChangeArrowheads="1"/>
          </p:cNvSpPr>
          <p:nvPr/>
        </p:nvSpPr>
        <p:spPr bwMode="auto">
          <a:xfrm>
            <a:off x="2141538" y="4524375"/>
            <a:ext cx="143033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68" name="Rectangle 80"/>
          <p:cNvSpPr>
            <a:spLocks noChangeArrowheads="1"/>
          </p:cNvSpPr>
          <p:nvPr/>
        </p:nvSpPr>
        <p:spPr bwMode="auto">
          <a:xfrm>
            <a:off x="6091238" y="4524375"/>
            <a:ext cx="176688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69" name="Rectangle 81"/>
          <p:cNvSpPr>
            <a:spLocks noChangeArrowheads="1"/>
          </p:cNvSpPr>
          <p:nvPr/>
        </p:nvSpPr>
        <p:spPr bwMode="auto">
          <a:xfrm>
            <a:off x="73025" y="5038725"/>
            <a:ext cx="787400"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busB</a:t>
            </a:r>
          </a:p>
        </p:txBody>
      </p:sp>
      <p:sp>
        <p:nvSpPr>
          <p:cNvPr id="908370" name="Line 82"/>
          <p:cNvSpPr>
            <a:spLocks noChangeShapeType="1"/>
          </p:cNvSpPr>
          <p:nvPr/>
        </p:nvSpPr>
        <p:spPr bwMode="auto">
          <a:xfrm>
            <a:off x="6124575" y="768350"/>
            <a:ext cx="0" cy="57658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71" name="Line 83"/>
          <p:cNvSpPr>
            <a:spLocks noChangeShapeType="1"/>
          </p:cNvSpPr>
          <p:nvPr/>
        </p:nvSpPr>
        <p:spPr bwMode="auto">
          <a:xfrm>
            <a:off x="4994275" y="5480050"/>
            <a:ext cx="11176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72" name="Rectangle 84"/>
          <p:cNvSpPr>
            <a:spLocks noChangeArrowheads="1"/>
          </p:cNvSpPr>
          <p:nvPr/>
        </p:nvSpPr>
        <p:spPr bwMode="auto">
          <a:xfrm>
            <a:off x="6103938" y="5345113"/>
            <a:ext cx="1417637"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ALU Delay</a:t>
            </a:r>
          </a:p>
        </p:txBody>
      </p:sp>
      <p:sp>
        <p:nvSpPr>
          <p:cNvPr id="908373" name="Rectangle 85"/>
          <p:cNvSpPr>
            <a:spLocks noChangeArrowheads="1"/>
          </p:cNvSpPr>
          <p:nvPr/>
        </p:nvSpPr>
        <p:spPr bwMode="auto">
          <a:xfrm>
            <a:off x="2141538" y="5057775"/>
            <a:ext cx="143033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74" name="Rectangle 86"/>
          <p:cNvSpPr>
            <a:spLocks noChangeArrowheads="1"/>
          </p:cNvSpPr>
          <p:nvPr/>
        </p:nvSpPr>
        <p:spPr bwMode="auto">
          <a:xfrm>
            <a:off x="6065838" y="5057775"/>
            <a:ext cx="157797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75" name="Rectangle 87"/>
          <p:cNvSpPr>
            <a:spLocks noChangeArrowheads="1"/>
          </p:cNvSpPr>
          <p:nvPr/>
        </p:nvSpPr>
        <p:spPr bwMode="auto">
          <a:xfrm>
            <a:off x="2065338" y="2085975"/>
            <a:ext cx="150653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76" name="Line 88"/>
          <p:cNvSpPr>
            <a:spLocks noChangeShapeType="1"/>
          </p:cNvSpPr>
          <p:nvPr/>
        </p:nvSpPr>
        <p:spPr bwMode="auto">
          <a:xfrm>
            <a:off x="8575675" y="1593850"/>
            <a:ext cx="2794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77" name="Line 89"/>
          <p:cNvSpPr>
            <a:spLocks noChangeShapeType="1"/>
          </p:cNvSpPr>
          <p:nvPr/>
        </p:nvSpPr>
        <p:spPr bwMode="auto">
          <a:xfrm>
            <a:off x="8575675" y="1822450"/>
            <a:ext cx="2794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78" name="Rectangle 90"/>
          <p:cNvSpPr>
            <a:spLocks noChangeArrowheads="1"/>
          </p:cNvSpPr>
          <p:nvPr/>
        </p:nvSpPr>
        <p:spPr bwMode="auto">
          <a:xfrm>
            <a:off x="3589338" y="2085975"/>
            <a:ext cx="148272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79" name="Rectangle 91"/>
          <p:cNvSpPr>
            <a:spLocks noChangeArrowheads="1"/>
          </p:cNvSpPr>
          <p:nvPr/>
        </p:nvSpPr>
        <p:spPr bwMode="auto">
          <a:xfrm>
            <a:off x="2141538" y="1552575"/>
            <a:ext cx="157321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a:latin typeface="+mn-lt"/>
                <a:ea typeface="宋体" panose="02010600030101010101" pitchFamily="2" charset="-122"/>
              </a:rPr>
              <a:t>New Value</a:t>
            </a:r>
          </a:p>
        </p:txBody>
      </p:sp>
      <p:sp>
        <p:nvSpPr>
          <p:cNvPr id="908380" name="Rectangle 92"/>
          <p:cNvSpPr>
            <a:spLocks noChangeArrowheads="1"/>
          </p:cNvSpPr>
          <p:nvPr/>
        </p:nvSpPr>
        <p:spPr bwMode="auto">
          <a:xfrm>
            <a:off x="617538" y="1552575"/>
            <a:ext cx="159702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81" name="Line 93"/>
          <p:cNvSpPr>
            <a:spLocks noChangeShapeType="1"/>
          </p:cNvSpPr>
          <p:nvPr/>
        </p:nvSpPr>
        <p:spPr bwMode="auto">
          <a:xfrm>
            <a:off x="866775" y="3117850"/>
            <a:ext cx="7988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82" name="Line 94"/>
          <p:cNvSpPr>
            <a:spLocks noChangeShapeType="1"/>
          </p:cNvSpPr>
          <p:nvPr/>
        </p:nvSpPr>
        <p:spPr bwMode="auto">
          <a:xfrm>
            <a:off x="866775" y="3346450"/>
            <a:ext cx="3416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83" name="Line 95"/>
          <p:cNvSpPr>
            <a:spLocks noChangeShapeType="1"/>
          </p:cNvSpPr>
          <p:nvPr/>
        </p:nvSpPr>
        <p:spPr bwMode="auto">
          <a:xfrm flipV="1">
            <a:off x="4308475" y="31051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84" name="Rectangle 96"/>
          <p:cNvSpPr>
            <a:spLocks noChangeArrowheads="1"/>
          </p:cNvSpPr>
          <p:nvPr/>
        </p:nvSpPr>
        <p:spPr bwMode="auto">
          <a:xfrm>
            <a:off x="73025" y="3036888"/>
            <a:ext cx="939800" cy="366712"/>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ExtOp</a:t>
            </a:r>
          </a:p>
        </p:txBody>
      </p:sp>
      <p:sp>
        <p:nvSpPr>
          <p:cNvPr id="908385" name="Rectangle 97"/>
          <p:cNvSpPr>
            <a:spLocks noChangeArrowheads="1"/>
          </p:cNvSpPr>
          <p:nvPr/>
        </p:nvSpPr>
        <p:spPr bwMode="auto">
          <a:xfrm>
            <a:off x="2065338" y="3076575"/>
            <a:ext cx="1506537"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a:latin typeface="+mn-lt"/>
                <a:ea typeface="宋体" panose="02010600030101010101" pitchFamily="2" charset="-122"/>
              </a:rPr>
              <a:t>Old Value</a:t>
            </a:r>
          </a:p>
        </p:txBody>
      </p:sp>
      <p:sp>
        <p:nvSpPr>
          <p:cNvPr id="908386" name="Rectangle 98"/>
          <p:cNvSpPr>
            <a:spLocks noChangeArrowheads="1"/>
          </p:cNvSpPr>
          <p:nvPr/>
        </p:nvSpPr>
        <p:spPr bwMode="auto">
          <a:xfrm>
            <a:off x="4922838" y="3076575"/>
            <a:ext cx="164941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87" name="Line 99"/>
          <p:cNvSpPr>
            <a:spLocks noChangeShapeType="1"/>
          </p:cNvSpPr>
          <p:nvPr/>
        </p:nvSpPr>
        <p:spPr bwMode="auto">
          <a:xfrm>
            <a:off x="866775" y="3575050"/>
            <a:ext cx="7988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88" name="Line 100"/>
          <p:cNvSpPr>
            <a:spLocks noChangeShapeType="1"/>
          </p:cNvSpPr>
          <p:nvPr/>
        </p:nvSpPr>
        <p:spPr bwMode="auto">
          <a:xfrm>
            <a:off x="866775" y="3803650"/>
            <a:ext cx="34163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89" name="Line 101"/>
          <p:cNvSpPr>
            <a:spLocks noChangeShapeType="1"/>
          </p:cNvSpPr>
          <p:nvPr/>
        </p:nvSpPr>
        <p:spPr bwMode="auto">
          <a:xfrm flipV="1">
            <a:off x="4308475" y="35623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0" name="Rectangle 102"/>
          <p:cNvSpPr>
            <a:spLocks noChangeArrowheads="1"/>
          </p:cNvSpPr>
          <p:nvPr/>
        </p:nvSpPr>
        <p:spPr bwMode="auto">
          <a:xfrm>
            <a:off x="49213" y="3514725"/>
            <a:ext cx="1339850" cy="366713"/>
          </a:xfrm>
          <a:prstGeom prst="rect">
            <a:avLst/>
          </a:prstGeom>
          <a:noFill/>
          <a:ln w="12700">
            <a:noFill/>
            <a:miter lim="800000"/>
            <a:headEnd/>
            <a:tailEnd/>
          </a:ln>
          <a:effectLst/>
        </p:spPr>
        <p:txBody>
          <a:bodyPr lIns="90488" tIns="44450" rIns="90488" bIns="44450">
            <a:spAutoFit/>
          </a:bodyPr>
          <a:lstStyle/>
          <a:p>
            <a:pPr>
              <a:defRPr/>
            </a:pPr>
            <a:r>
              <a:rPr lang="en-US" altLang="zh-CN" b="1" dirty="0" err="1">
                <a:latin typeface="+mn-lt"/>
                <a:ea typeface="宋体" panose="02010600030101010101" pitchFamily="2" charset="-122"/>
              </a:rPr>
              <a:t>ALUSrc</a:t>
            </a:r>
            <a:endParaRPr lang="en-US" altLang="zh-CN" b="1" dirty="0">
              <a:latin typeface="+mn-lt"/>
              <a:ea typeface="宋体" panose="02010600030101010101" pitchFamily="2" charset="-122"/>
            </a:endParaRPr>
          </a:p>
        </p:txBody>
      </p:sp>
      <p:sp>
        <p:nvSpPr>
          <p:cNvPr id="908391" name="Rectangle 103"/>
          <p:cNvSpPr>
            <a:spLocks noChangeArrowheads="1"/>
          </p:cNvSpPr>
          <p:nvPr/>
        </p:nvSpPr>
        <p:spPr bwMode="auto">
          <a:xfrm>
            <a:off x="2065338" y="3533775"/>
            <a:ext cx="157797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392" name="Rectangle 104"/>
          <p:cNvSpPr>
            <a:spLocks noChangeArrowheads="1"/>
          </p:cNvSpPr>
          <p:nvPr/>
        </p:nvSpPr>
        <p:spPr bwMode="auto">
          <a:xfrm>
            <a:off x="4922838" y="3533775"/>
            <a:ext cx="2006600"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393" name="Line 105"/>
          <p:cNvSpPr>
            <a:spLocks noChangeShapeType="1"/>
          </p:cNvSpPr>
          <p:nvPr/>
        </p:nvSpPr>
        <p:spPr bwMode="auto">
          <a:xfrm>
            <a:off x="866775" y="5632450"/>
            <a:ext cx="5168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4" name="Line 106"/>
          <p:cNvSpPr>
            <a:spLocks noChangeShapeType="1"/>
          </p:cNvSpPr>
          <p:nvPr/>
        </p:nvSpPr>
        <p:spPr bwMode="auto">
          <a:xfrm>
            <a:off x="6061075" y="56451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5" name="Line 107"/>
          <p:cNvSpPr>
            <a:spLocks noChangeShapeType="1"/>
          </p:cNvSpPr>
          <p:nvPr/>
        </p:nvSpPr>
        <p:spPr bwMode="auto">
          <a:xfrm>
            <a:off x="866775" y="5861050"/>
            <a:ext cx="51689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6" name="Line 108"/>
          <p:cNvSpPr>
            <a:spLocks noChangeShapeType="1"/>
          </p:cNvSpPr>
          <p:nvPr/>
        </p:nvSpPr>
        <p:spPr bwMode="auto">
          <a:xfrm flipV="1">
            <a:off x="6061075" y="56197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7" name="Line 109"/>
          <p:cNvSpPr>
            <a:spLocks noChangeShapeType="1"/>
          </p:cNvSpPr>
          <p:nvPr/>
        </p:nvSpPr>
        <p:spPr bwMode="auto">
          <a:xfrm>
            <a:off x="6213475" y="5632450"/>
            <a:ext cx="2413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8" name="Line 110"/>
          <p:cNvSpPr>
            <a:spLocks noChangeShapeType="1"/>
          </p:cNvSpPr>
          <p:nvPr/>
        </p:nvSpPr>
        <p:spPr bwMode="auto">
          <a:xfrm>
            <a:off x="6213475" y="5861050"/>
            <a:ext cx="2413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399" name="Rectangle 111"/>
          <p:cNvSpPr>
            <a:spLocks noChangeArrowheads="1"/>
          </p:cNvSpPr>
          <p:nvPr/>
        </p:nvSpPr>
        <p:spPr bwMode="auto">
          <a:xfrm>
            <a:off x="49213" y="5572125"/>
            <a:ext cx="984250"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Address</a:t>
            </a:r>
          </a:p>
        </p:txBody>
      </p:sp>
      <p:sp>
        <p:nvSpPr>
          <p:cNvPr id="908400" name="Rectangle 112"/>
          <p:cNvSpPr>
            <a:spLocks noChangeArrowheads="1"/>
          </p:cNvSpPr>
          <p:nvPr/>
        </p:nvSpPr>
        <p:spPr bwMode="auto">
          <a:xfrm>
            <a:off x="2141538" y="5591175"/>
            <a:ext cx="157321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401" name="Rectangle 113"/>
          <p:cNvSpPr>
            <a:spLocks noChangeArrowheads="1"/>
          </p:cNvSpPr>
          <p:nvPr/>
        </p:nvSpPr>
        <p:spPr bwMode="auto">
          <a:xfrm>
            <a:off x="6129338" y="5591175"/>
            <a:ext cx="180022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 Value</a:t>
            </a:r>
          </a:p>
        </p:txBody>
      </p:sp>
      <p:sp>
        <p:nvSpPr>
          <p:cNvPr id="908402" name="Line 114"/>
          <p:cNvSpPr>
            <a:spLocks noChangeShapeType="1"/>
          </p:cNvSpPr>
          <p:nvPr/>
        </p:nvSpPr>
        <p:spPr bwMode="auto">
          <a:xfrm>
            <a:off x="866775" y="6165850"/>
            <a:ext cx="65405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3" name="Line 115"/>
          <p:cNvSpPr>
            <a:spLocks noChangeShapeType="1"/>
          </p:cNvSpPr>
          <p:nvPr/>
        </p:nvSpPr>
        <p:spPr bwMode="auto">
          <a:xfrm>
            <a:off x="7432675" y="6178550"/>
            <a:ext cx="127000" cy="2032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4" name="Line 116"/>
          <p:cNvSpPr>
            <a:spLocks noChangeShapeType="1"/>
          </p:cNvSpPr>
          <p:nvPr/>
        </p:nvSpPr>
        <p:spPr bwMode="auto">
          <a:xfrm>
            <a:off x="866775" y="6394450"/>
            <a:ext cx="65405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5" name="Line 117"/>
          <p:cNvSpPr>
            <a:spLocks noChangeShapeType="1"/>
          </p:cNvSpPr>
          <p:nvPr/>
        </p:nvSpPr>
        <p:spPr bwMode="auto">
          <a:xfrm flipV="1">
            <a:off x="7432675" y="6153150"/>
            <a:ext cx="127000" cy="25400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6" name="Line 118"/>
          <p:cNvSpPr>
            <a:spLocks noChangeShapeType="1"/>
          </p:cNvSpPr>
          <p:nvPr/>
        </p:nvSpPr>
        <p:spPr bwMode="auto">
          <a:xfrm>
            <a:off x="7585075" y="6165850"/>
            <a:ext cx="1270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7" name="Line 119"/>
          <p:cNvSpPr>
            <a:spLocks noChangeShapeType="1"/>
          </p:cNvSpPr>
          <p:nvPr/>
        </p:nvSpPr>
        <p:spPr bwMode="auto">
          <a:xfrm>
            <a:off x="7585075" y="6394450"/>
            <a:ext cx="1270000" cy="0"/>
          </a:xfrm>
          <a:prstGeom prst="line">
            <a:avLst/>
          </a:prstGeom>
          <a:noFill/>
          <a:ln w="25400">
            <a:solidFill>
              <a:schemeClr val="tx1"/>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08" name="Rectangle 120"/>
          <p:cNvSpPr>
            <a:spLocks noChangeArrowheads="1"/>
          </p:cNvSpPr>
          <p:nvPr/>
        </p:nvSpPr>
        <p:spPr bwMode="auto">
          <a:xfrm>
            <a:off x="73025" y="6105525"/>
            <a:ext cx="787400" cy="366713"/>
          </a:xfrm>
          <a:prstGeom prst="rect">
            <a:avLst/>
          </a:prstGeom>
          <a:noFill/>
          <a:ln w="12700">
            <a:noFill/>
            <a:miter lim="800000"/>
            <a:headEnd/>
            <a:tailEnd/>
          </a:ln>
          <a:effectLst/>
        </p:spPr>
        <p:txBody>
          <a:bodyPr lIns="90488" tIns="44450" rIns="90488" bIns="44450">
            <a:spAutoFit/>
          </a:bodyPr>
          <a:lstStyle/>
          <a:p>
            <a:pPr>
              <a:defRPr/>
            </a:pPr>
            <a:r>
              <a:rPr lang="en-US" altLang="zh-CN" b="1">
                <a:latin typeface="+mn-lt"/>
                <a:ea typeface="宋体" panose="02010600030101010101" pitchFamily="2" charset="-122"/>
              </a:rPr>
              <a:t>busW</a:t>
            </a:r>
          </a:p>
        </p:txBody>
      </p:sp>
      <p:sp>
        <p:nvSpPr>
          <p:cNvPr id="908409" name="Line 121"/>
          <p:cNvSpPr>
            <a:spLocks noChangeShapeType="1"/>
          </p:cNvSpPr>
          <p:nvPr/>
        </p:nvSpPr>
        <p:spPr bwMode="auto">
          <a:xfrm>
            <a:off x="6137275" y="6013450"/>
            <a:ext cx="1346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0" name="Rectangle 122"/>
          <p:cNvSpPr>
            <a:spLocks noChangeArrowheads="1"/>
          </p:cNvSpPr>
          <p:nvPr/>
        </p:nvSpPr>
        <p:spPr bwMode="auto">
          <a:xfrm>
            <a:off x="2141538" y="6124575"/>
            <a:ext cx="1501775"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Old Value</a:t>
            </a:r>
          </a:p>
        </p:txBody>
      </p:sp>
      <p:sp>
        <p:nvSpPr>
          <p:cNvPr id="908411" name="Rectangle 123"/>
          <p:cNvSpPr>
            <a:spLocks noChangeArrowheads="1"/>
          </p:cNvSpPr>
          <p:nvPr/>
        </p:nvSpPr>
        <p:spPr bwMode="auto">
          <a:xfrm>
            <a:off x="7551738" y="6124575"/>
            <a:ext cx="1592262" cy="396875"/>
          </a:xfrm>
          <a:prstGeom prst="rect">
            <a:avLst/>
          </a:prstGeom>
          <a:noFill/>
          <a:ln w="12700">
            <a:noFill/>
            <a:miter lim="800000"/>
            <a:headEnd/>
            <a:tailEnd/>
          </a:ln>
          <a:effectLst/>
        </p:spPr>
        <p:txBody>
          <a:bodyPr lIns="90488" tIns="44450" rIns="90488" bIns="44450">
            <a:spAutoFit/>
          </a:bodyPr>
          <a:lstStyle/>
          <a:p>
            <a:pPr>
              <a:defRPr/>
            </a:pPr>
            <a:r>
              <a:rPr lang="en-US" altLang="zh-CN" sz="2000" b="1" dirty="0">
                <a:latin typeface="+mn-lt"/>
                <a:ea typeface="宋体" panose="02010600030101010101" pitchFamily="2" charset="-122"/>
              </a:rPr>
              <a:t>New</a:t>
            </a:r>
          </a:p>
        </p:txBody>
      </p:sp>
      <p:sp>
        <p:nvSpPr>
          <p:cNvPr id="908412" name="Line 124"/>
          <p:cNvSpPr>
            <a:spLocks noChangeShapeType="1"/>
          </p:cNvSpPr>
          <p:nvPr/>
        </p:nvSpPr>
        <p:spPr bwMode="auto">
          <a:xfrm>
            <a:off x="4384675" y="4946650"/>
            <a:ext cx="584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3" name="Rectangle 125"/>
          <p:cNvSpPr>
            <a:spLocks noChangeArrowheads="1"/>
          </p:cNvSpPr>
          <p:nvPr/>
        </p:nvSpPr>
        <p:spPr bwMode="auto">
          <a:xfrm>
            <a:off x="1282700" y="4786313"/>
            <a:ext cx="3678238"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Delay through Extender &amp; Mux</a:t>
            </a:r>
          </a:p>
        </p:txBody>
      </p:sp>
      <p:sp>
        <p:nvSpPr>
          <p:cNvPr id="908414" name="Oval 126"/>
          <p:cNvSpPr>
            <a:spLocks noChangeArrowheads="1"/>
          </p:cNvSpPr>
          <p:nvPr/>
        </p:nvSpPr>
        <p:spPr bwMode="auto">
          <a:xfrm>
            <a:off x="4302125" y="2971800"/>
            <a:ext cx="215900" cy="977900"/>
          </a:xfrm>
          <a:prstGeom prst="ellipse">
            <a:avLst/>
          </a:prstGeom>
          <a:noFill/>
          <a:ln w="28575">
            <a:solidFill>
              <a:srgbClr val="FF3300"/>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5" name="Arc 127"/>
          <p:cNvSpPr>
            <a:spLocks/>
          </p:cNvSpPr>
          <p:nvPr/>
        </p:nvSpPr>
        <p:spPr bwMode="auto">
          <a:xfrm>
            <a:off x="4524375" y="3432175"/>
            <a:ext cx="146050" cy="1517650"/>
          </a:xfrm>
          <a:custGeom>
            <a:avLst/>
            <a:gdLst>
              <a:gd name="G0" fmla="+- 0 0 0"/>
              <a:gd name="G1" fmla="+- 21600 0 0"/>
              <a:gd name="G2" fmla="+- 21600 0 0"/>
              <a:gd name="T0" fmla="*/ 0 w 21557"/>
              <a:gd name="T1" fmla="*/ 0 h 21600"/>
              <a:gd name="T2" fmla="*/ 21557 w 21557"/>
              <a:gd name="T3" fmla="*/ 20245 h 21600"/>
              <a:gd name="T4" fmla="*/ 0 w 21557"/>
              <a:gd name="T5" fmla="*/ 21600 h 21600"/>
            </a:gdLst>
            <a:ahLst/>
            <a:cxnLst>
              <a:cxn ang="0">
                <a:pos x="T0" y="T1"/>
              </a:cxn>
              <a:cxn ang="0">
                <a:pos x="T2" y="T3"/>
              </a:cxn>
              <a:cxn ang="0">
                <a:pos x="T4" y="T5"/>
              </a:cxn>
            </a:cxnLst>
            <a:rect l="0" t="0" r="r" b="b"/>
            <a:pathLst>
              <a:path w="21557" h="21600" fill="none" extrusionOk="0">
                <a:moveTo>
                  <a:pt x="-1" y="0"/>
                </a:moveTo>
                <a:cubicBezTo>
                  <a:pt x="11403" y="0"/>
                  <a:pt x="20842" y="8864"/>
                  <a:pt x="21557" y="20244"/>
                </a:cubicBezTo>
              </a:path>
              <a:path w="21557" h="21600" stroke="0" extrusionOk="0">
                <a:moveTo>
                  <a:pt x="-1" y="0"/>
                </a:moveTo>
                <a:cubicBezTo>
                  <a:pt x="11403" y="0"/>
                  <a:pt x="20842" y="8864"/>
                  <a:pt x="21557" y="20244"/>
                </a:cubicBezTo>
                <a:lnTo>
                  <a:pt x="0" y="21600"/>
                </a:lnTo>
                <a:close/>
              </a:path>
            </a:pathLst>
          </a:custGeom>
          <a:noFill/>
          <a:ln w="28575" cap="rnd">
            <a:solidFill>
              <a:srgbClr val="FF3300"/>
            </a:solidFill>
            <a:round/>
            <a:headEn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6" name="Line 128"/>
          <p:cNvSpPr>
            <a:spLocks noChangeShapeType="1"/>
          </p:cNvSpPr>
          <p:nvPr/>
        </p:nvSpPr>
        <p:spPr bwMode="auto">
          <a:xfrm>
            <a:off x="7496175" y="768350"/>
            <a:ext cx="0" cy="5765800"/>
          </a:xfrm>
          <a:prstGeom prst="line">
            <a:avLst/>
          </a:prstGeom>
          <a:noFill/>
          <a:ln w="25400">
            <a:solidFill>
              <a:schemeClr val="tx1"/>
            </a:solidFill>
            <a:prstDash val="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7" name="Rectangle 129"/>
          <p:cNvSpPr>
            <a:spLocks noChangeArrowheads="1"/>
          </p:cNvSpPr>
          <p:nvPr/>
        </p:nvSpPr>
        <p:spPr bwMode="auto">
          <a:xfrm>
            <a:off x="3411538" y="5867400"/>
            <a:ext cx="3113087" cy="396875"/>
          </a:xfrm>
          <a:prstGeom prst="rect">
            <a:avLst/>
          </a:prstGeom>
          <a:noFill/>
          <a:ln w="12700">
            <a:noFill/>
            <a:miter lim="800000"/>
            <a:headEnd/>
            <a:tailEnd/>
          </a:ln>
          <a:effectLst/>
        </p:spPr>
        <p:txBody>
          <a:bodyPr wrap="none" lIns="90488" tIns="44450" rIns="90488" bIns="44450">
            <a:spAutoFit/>
          </a:bodyPr>
          <a:lstStyle/>
          <a:p>
            <a:pPr>
              <a:defRPr/>
            </a:pPr>
            <a:r>
              <a:rPr lang="en-US" altLang="zh-CN" sz="2000" b="1">
                <a:solidFill>
                  <a:srgbClr val="0000FF"/>
                </a:solidFill>
                <a:latin typeface="+mn-lt"/>
                <a:ea typeface="宋体" panose="02010600030101010101" pitchFamily="2" charset="-122"/>
              </a:rPr>
              <a:t>Data Memory Access Time</a:t>
            </a:r>
          </a:p>
        </p:txBody>
      </p:sp>
      <p:sp>
        <p:nvSpPr>
          <p:cNvPr id="908418" name="Line 130"/>
          <p:cNvSpPr>
            <a:spLocks noChangeShapeType="1"/>
          </p:cNvSpPr>
          <p:nvPr/>
        </p:nvSpPr>
        <p:spPr bwMode="auto">
          <a:xfrm>
            <a:off x="1717675" y="908050"/>
            <a:ext cx="1727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19" name="Rectangle 131"/>
          <p:cNvSpPr>
            <a:spLocks noChangeArrowheads="1"/>
          </p:cNvSpPr>
          <p:nvPr/>
        </p:nvSpPr>
        <p:spPr bwMode="auto">
          <a:xfrm>
            <a:off x="1760538" y="571500"/>
            <a:ext cx="189388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Instruction Fetch</a:t>
            </a:r>
          </a:p>
        </p:txBody>
      </p:sp>
      <p:sp>
        <p:nvSpPr>
          <p:cNvPr id="908420" name="Line 132"/>
          <p:cNvSpPr>
            <a:spLocks noChangeShapeType="1"/>
          </p:cNvSpPr>
          <p:nvPr/>
        </p:nvSpPr>
        <p:spPr bwMode="auto">
          <a:xfrm>
            <a:off x="3470275" y="908050"/>
            <a:ext cx="14986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21" name="Rectangle 133"/>
          <p:cNvSpPr>
            <a:spLocks noChangeArrowheads="1"/>
          </p:cNvSpPr>
          <p:nvPr/>
        </p:nvSpPr>
        <p:spPr bwMode="auto">
          <a:xfrm>
            <a:off x="3513138" y="584200"/>
            <a:ext cx="156368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Instr Decode /</a:t>
            </a:r>
          </a:p>
        </p:txBody>
      </p:sp>
      <p:sp>
        <p:nvSpPr>
          <p:cNvPr id="908422" name="Rectangle 134"/>
          <p:cNvSpPr>
            <a:spLocks noChangeArrowheads="1"/>
          </p:cNvSpPr>
          <p:nvPr/>
        </p:nvSpPr>
        <p:spPr bwMode="auto">
          <a:xfrm>
            <a:off x="3665538" y="854075"/>
            <a:ext cx="123348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Reg. Fetch</a:t>
            </a:r>
          </a:p>
        </p:txBody>
      </p:sp>
      <p:sp>
        <p:nvSpPr>
          <p:cNvPr id="908423" name="Line 135"/>
          <p:cNvSpPr>
            <a:spLocks noChangeShapeType="1"/>
          </p:cNvSpPr>
          <p:nvPr/>
        </p:nvSpPr>
        <p:spPr bwMode="auto">
          <a:xfrm>
            <a:off x="4994275" y="908050"/>
            <a:ext cx="11176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24" name="Rectangle 136"/>
          <p:cNvSpPr>
            <a:spLocks noChangeArrowheads="1"/>
          </p:cNvSpPr>
          <p:nvPr/>
        </p:nvSpPr>
        <p:spPr bwMode="auto">
          <a:xfrm>
            <a:off x="5113338" y="596900"/>
            <a:ext cx="985837"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Address</a:t>
            </a:r>
          </a:p>
        </p:txBody>
      </p:sp>
      <p:sp>
        <p:nvSpPr>
          <p:cNvPr id="908425" name="Line 137"/>
          <p:cNvSpPr>
            <a:spLocks noChangeShapeType="1"/>
          </p:cNvSpPr>
          <p:nvPr/>
        </p:nvSpPr>
        <p:spPr bwMode="auto">
          <a:xfrm>
            <a:off x="6137275" y="908050"/>
            <a:ext cx="1346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26" name="Rectangle 138"/>
          <p:cNvSpPr>
            <a:spLocks noChangeArrowheads="1"/>
          </p:cNvSpPr>
          <p:nvPr/>
        </p:nvSpPr>
        <p:spPr bwMode="auto">
          <a:xfrm>
            <a:off x="7551738" y="596900"/>
            <a:ext cx="949325"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Reg Wr</a:t>
            </a:r>
          </a:p>
        </p:txBody>
      </p:sp>
      <p:sp>
        <p:nvSpPr>
          <p:cNvPr id="908427" name="Line 139"/>
          <p:cNvSpPr>
            <a:spLocks noChangeShapeType="1"/>
          </p:cNvSpPr>
          <p:nvPr/>
        </p:nvSpPr>
        <p:spPr bwMode="auto">
          <a:xfrm>
            <a:off x="7508875" y="908050"/>
            <a:ext cx="965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28" name="Rectangle 140"/>
          <p:cNvSpPr>
            <a:spLocks noChangeArrowheads="1"/>
          </p:cNvSpPr>
          <p:nvPr/>
        </p:nvSpPr>
        <p:spPr bwMode="auto">
          <a:xfrm>
            <a:off x="6103938" y="584200"/>
            <a:ext cx="1560512" cy="366713"/>
          </a:xfrm>
          <a:prstGeom prst="rect">
            <a:avLst/>
          </a:prstGeom>
          <a:noFill/>
          <a:ln w="12700">
            <a:noFill/>
            <a:miter lim="800000"/>
            <a:headEnd/>
            <a:tailEnd/>
          </a:ln>
          <a:effectLst/>
        </p:spPr>
        <p:txBody>
          <a:bodyPr wrap="none" lIns="90488" tIns="44450" rIns="90488" bIns="44450">
            <a:spAutoFit/>
          </a:bodyPr>
          <a:lstStyle/>
          <a:p>
            <a:pPr>
              <a:defRPr/>
            </a:pPr>
            <a:r>
              <a:rPr lang="en-US" altLang="zh-CN" b="1">
                <a:latin typeface="+mn-lt"/>
                <a:ea typeface="宋体" panose="02010600030101010101" pitchFamily="2" charset="-122"/>
              </a:rPr>
              <a:t>Data Memory</a:t>
            </a:r>
          </a:p>
        </p:txBody>
      </p:sp>
      <p:sp>
        <p:nvSpPr>
          <p:cNvPr id="908429" name="Line 141"/>
          <p:cNvSpPr>
            <a:spLocks noChangeShapeType="1"/>
          </p:cNvSpPr>
          <p:nvPr/>
        </p:nvSpPr>
        <p:spPr bwMode="auto">
          <a:xfrm>
            <a:off x="7508875" y="6013450"/>
            <a:ext cx="965200" cy="0"/>
          </a:xfrm>
          <a:prstGeom prst="line">
            <a:avLst/>
          </a:prstGeom>
          <a:noFill/>
          <a:ln w="25400">
            <a:solidFill>
              <a:schemeClr val="tx1"/>
            </a:solidFill>
            <a:round/>
            <a:headEnd type="triangle" w="med" len="med"/>
            <a:tailEnd type="triangle" w="med" len="me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30" name="Rectangle 142"/>
          <p:cNvSpPr>
            <a:spLocks noChangeArrowheads="1"/>
          </p:cNvSpPr>
          <p:nvPr/>
        </p:nvSpPr>
        <p:spPr bwMode="auto">
          <a:xfrm rot="5400000">
            <a:off x="7754144" y="4547394"/>
            <a:ext cx="2074862" cy="704850"/>
          </a:xfrm>
          <a:prstGeom prst="rect">
            <a:avLst/>
          </a:prstGeom>
          <a:noFill/>
          <a:ln w="12700">
            <a:noFill/>
            <a:miter lim="800000"/>
            <a:headEnd/>
            <a:tailEnd/>
          </a:ln>
          <a:effectLst/>
        </p:spPr>
        <p:txBody>
          <a:bodyPr lIns="90488" tIns="44450" rIns="90488" bIns="44450">
            <a:spAutoFit/>
          </a:bodyPr>
          <a:lstStyle/>
          <a:p>
            <a:pPr>
              <a:defRPr/>
            </a:pPr>
            <a:r>
              <a:rPr lang="en-US" altLang="zh-CN" sz="2000" b="1">
                <a:latin typeface="+mn-lt"/>
                <a:ea typeface="宋体" panose="02010600030101010101" pitchFamily="2" charset="-122"/>
              </a:rPr>
              <a:t>Register File Write Time</a:t>
            </a:r>
          </a:p>
        </p:txBody>
      </p:sp>
      <p:sp>
        <p:nvSpPr>
          <p:cNvPr id="908431" name="Line 143"/>
          <p:cNvSpPr>
            <a:spLocks noChangeShapeType="1"/>
          </p:cNvSpPr>
          <p:nvPr/>
        </p:nvSpPr>
        <p:spPr bwMode="auto">
          <a:xfrm>
            <a:off x="8499475" y="6013450"/>
            <a:ext cx="203200" cy="0"/>
          </a:xfrm>
          <a:prstGeom prst="line">
            <a:avLst/>
          </a:prstGeom>
          <a:noFill/>
          <a:ln w="25400">
            <a:solidFill>
              <a:schemeClr val="tx1"/>
            </a:solidFill>
            <a:round/>
            <a:headEnd type="triangle" w="sm" len="me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32" name="Line 144"/>
          <p:cNvSpPr>
            <a:spLocks noChangeShapeType="1"/>
          </p:cNvSpPr>
          <p:nvPr/>
        </p:nvSpPr>
        <p:spPr bwMode="auto">
          <a:xfrm>
            <a:off x="1704975" y="1060450"/>
            <a:ext cx="0" cy="228600"/>
          </a:xfrm>
          <a:prstGeom prst="line">
            <a:avLst/>
          </a:prstGeom>
          <a:noFill/>
          <a:ln w="34925">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25745" name="Text Box 145"/>
          <p:cNvSpPr txBox="1">
            <a:spLocks noChangeArrowheads="1"/>
          </p:cNvSpPr>
          <p:nvPr/>
        </p:nvSpPr>
        <p:spPr bwMode="auto">
          <a:xfrm>
            <a:off x="3746500" y="23288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solidFill>
                  <a:srgbClr val="0000FF"/>
                </a:solidFill>
                <a:ea typeface="宋体" charset="-122"/>
              </a:rPr>
              <a:t>1</a:t>
            </a:r>
          </a:p>
        </p:txBody>
      </p:sp>
      <p:sp>
        <p:nvSpPr>
          <p:cNvPr id="25746" name="Text Box 146"/>
          <p:cNvSpPr txBox="1">
            <a:spLocks noChangeArrowheads="1"/>
          </p:cNvSpPr>
          <p:nvPr/>
        </p:nvSpPr>
        <p:spPr bwMode="auto">
          <a:xfrm>
            <a:off x="4559300" y="47672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solidFill>
                  <a:srgbClr val="0000FF"/>
                </a:solidFill>
                <a:ea typeface="宋体" charset="-122"/>
              </a:rPr>
              <a:t>3</a:t>
            </a:r>
          </a:p>
        </p:txBody>
      </p:sp>
      <p:sp>
        <p:nvSpPr>
          <p:cNvPr id="25747" name="Text Box 147"/>
          <p:cNvSpPr txBox="1">
            <a:spLocks noChangeArrowheads="1"/>
          </p:cNvSpPr>
          <p:nvPr/>
        </p:nvSpPr>
        <p:spPr bwMode="auto">
          <a:xfrm>
            <a:off x="3784600" y="4246563"/>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solidFill>
                  <a:srgbClr val="0000FF"/>
                </a:solidFill>
                <a:ea typeface="宋体" charset="-122"/>
              </a:rPr>
              <a:t>2</a:t>
            </a:r>
          </a:p>
        </p:txBody>
      </p:sp>
      <p:sp>
        <p:nvSpPr>
          <p:cNvPr id="908436" name="Line 148"/>
          <p:cNvSpPr>
            <a:spLocks noChangeShapeType="1"/>
          </p:cNvSpPr>
          <p:nvPr/>
        </p:nvSpPr>
        <p:spPr bwMode="auto">
          <a:xfrm flipV="1">
            <a:off x="8689975" y="5899150"/>
            <a:ext cx="50800" cy="114300"/>
          </a:xfrm>
          <a:prstGeom prst="line">
            <a:avLst/>
          </a:prstGeom>
          <a:noFill/>
          <a:ln w="25400">
            <a:solidFill>
              <a:schemeClr val="tx1"/>
            </a:solidFill>
            <a:round/>
            <a:headEnd/>
            <a:tailEnd/>
          </a:ln>
          <a:effectLst/>
        </p:spPr>
        <p:txBody>
          <a:bodyPr/>
          <a:lstStyle/>
          <a:p>
            <a:pPr eaLnBrk="1" hangingPunct="1">
              <a:defRPr/>
            </a:pPr>
            <a:endParaRPr lang="zh-CN" altLang="en-US" sz="2000" b="1">
              <a:latin typeface="+mn-lt"/>
              <a:ea typeface="宋体" panose="02010600030101010101" pitchFamily="2" charset="-122"/>
            </a:endParaRPr>
          </a:p>
        </p:txBody>
      </p:sp>
      <p:sp>
        <p:nvSpPr>
          <p:cNvPr id="908437" name="Line 149"/>
          <p:cNvSpPr>
            <a:spLocks noChangeShapeType="1"/>
          </p:cNvSpPr>
          <p:nvPr/>
        </p:nvSpPr>
        <p:spPr bwMode="auto">
          <a:xfrm>
            <a:off x="8486775" y="679450"/>
            <a:ext cx="0" cy="5778500"/>
          </a:xfrm>
          <a:prstGeom prst="line">
            <a:avLst/>
          </a:prstGeom>
          <a:noFill/>
          <a:ln w="25400">
            <a:solidFill>
              <a:schemeClr val="tx1"/>
            </a:solidFill>
            <a:prstDash val="lgDash"/>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
        <p:nvSpPr>
          <p:cNvPr id="908438" name="Line 150"/>
          <p:cNvSpPr>
            <a:spLocks noChangeShapeType="1"/>
          </p:cNvSpPr>
          <p:nvPr/>
        </p:nvSpPr>
        <p:spPr bwMode="auto">
          <a:xfrm>
            <a:off x="8486775" y="1060450"/>
            <a:ext cx="0" cy="228600"/>
          </a:xfrm>
          <a:prstGeom prst="line">
            <a:avLst/>
          </a:prstGeom>
          <a:noFill/>
          <a:ln w="34925">
            <a:solidFill>
              <a:srgbClr val="0000FF"/>
            </a:solidFill>
            <a:round/>
            <a:headEnd/>
            <a:tailEnd/>
          </a:ln>
          <a:effectLst/>
        </p:spPr>
        <p:txBody>
          <a:bodyPr wrap="none" anchor="ctr"/>
          <a:lstStyle/>
          <a:p>
            <a:pPr eaLnBrk="1" hangingPunct="1">
              <a:defRPr/>
            </a:pPr>
            <a:endParaRPr lang="zh-CN" altLang="en-US" sz="2000" b="1">
              <a:latin typeface="+mn-lt"/>
              <a:ea typeface="宋体"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127060" y="0"/>
            <a:ext cx="7237413" cy="57873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回顾</a:t>
            </a:r>
            <a:r>
              <a:rPr lang="en-US" altLang="zh-CN" kern="1200" dirty="0">
                <a:solidFill>
                  <a:srgbClr val="A50021"/>
                </a:solidFill>
                <a:latin typeface="微软雅黑" panose="020B0503020204020204" pitchFamily="34" charset="-122"/>
                <a:ea typeface="微软雅黑" panose="020B0503020204020204" pitchFamily="34" charset="-122"/>
              </a:rPr>
              <a:t>——</a:t>
            </a:r>
            <a:r>
              <a:rPr lang="zh-CN" altLang="en-US" kern="1200" dirty="0">
                <a:solidFill>
                  <a:srgbClr val="A50021"/>
                </a:solidFill>
                <a:latin typeface="微软雅黑" panose="020B0503020204020204" pitchFamily="34" charset="-122"/>
                <a:ea typeface="微软雅黑" panose="020B0503020204020204" pitchFamily="34" charset="-122"/>
              </a:rPr>
              <a:t> </a:t>
            </a:r>
            <a:r>
              <a:rPr lang="en-US" altLang="zh-CN" kern="1200" dirty="0">
                <a:solidFill>
                  <a:srgbClr val="A50021"/>
                </a:solidFill>
                <a:latin typeface="微软雅黑" panose="020B0503020204020204" pitchFamily="34" charset="-122"/>
                <a:ea typeface="微软雅黑" panose="020B0503020204020204" pitchFamily="34" charset="-122"/>
              </a:rPr>
              <a:t>Load</a:t>
            </a:r>
            <a:r>
              <a:rPr lang="zh-CN" altLang="en-US" kern="1200" dirty="0">
                <a:solidFill>
                  <a:srgbClr val="A50021"/>
                </a:solidFill>
                <a:latin typeface="微软雅黑" panose="020B0503020204020204" pitchFamily="34" charset="-122"/>
                <a:ea typeface="微软雅黑" panose="020B0503020204020204" pitchFamily="34" charset="-122"/>
              </a:rPr>
              <a:t>指令的</a:t>
            </a:r>
            <a:r>
              <a:rPr lang="en-US" altLang="zh-CN" kern="1200" dirty="0">
                <a:solidFill>
                  <a:srgbClr val="A50021"/>
                </a:solidFill>
                <a:latin typeface="微软雅黑" panose="020B0503020204020204" pitchFamily="34" charset="-122"/>
                <a:ea typeface="微软雅黑" panose="020B0503020204020204" pitchFamily="34" charset="-122"/>
              </a:rPr>
              <a:t>5</a:t>
            </a:r>
            <a:r>
              <a:rPr lang="zh-CN" altLang="en-US" kern="1200" dirty="0">
                <a:solidFill>
                  <a:srgbClr val="A50021"/>
                </a:solidFill>
                <a:latin typeface="微软雅黑" panose="020B0503020204020204" pitchFamily="34" charset="-122"/>
                <a:ea typeface="微软雅黑" panose="020B0503020204020204" pitchFamily="34" charset="-122"/>
              </a:rPr>
              <a:t>个阶段</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27651" name="Rectangle 3"/>
          <p:cNvSpPr>
            <a:spLocks noGrp="1" noChangeArrowheads="1"/>
          </p:cNvSpPr>
          <p:nvPr>
            <p:ph type="body" idx="1"/>
          </p:nvPr>
        </p:nvSpPr>
        <p:spPr>
          <a:xfrm>
            <a:off x="642938" y="1601788"/>
            <a:ext cx="8143875" cy="4113212"/>
          </a:xfrm>
          <a:noFill/>
        </p:spPr>
        <p:txBody>
          <a:bodyPr lIns="63500" tIns="25400" rIns="63500" bIns="25400">
            <a:spAutoFit/>
          </a:bodyPr>
          <a:lstStyle/>
          <a:p>
            <a:pPr>
              <a:spcBef>
                <a:spcPct val="0"/>
              </a:spcBef>
            </a:pPr>
            <a:r>
              <a:rPr lang="en-US" altLang="zh-CN" sz="2400"/>
              <a:t>Ifetch </a:t>
            </a:r>
            <a:r>
              <a:rPr lang="en-US" altLang="zh-CN" sz="2400">
                <a:solidFill>
                  <a:srgbClr val="0000CC"/>
                </a:solidFill>
              </a:rPr>
              <a:t>(</a:t>
            </a:r>
            <a:r>
              <a:rPr lang="zh-CN" altLang="en-US" sz="2400">
                <a:solidFill>
                  <a:srgbClr val="0000CC"/>
                </a:solidFill>
              </a:rPr>
              <a:t>取指</a:t>
            </a:r>
            <a:r>
              <a:rPr lang="en-US" altLang="zh-CN" sz="2400">
                <a:solidFill>
                  <a:srgbClr val="0000CC"/>
                </a:solidFill>
              </a:rPr>
              <a:t>) :</a:t>
            </a:r>
            <a:r>
              <a:rPr lang="en-US" altLang="zh-CN" sz="2400"/>
              <a:t> </a:t>
            </a:r>
            <a:r>
              <a:rPr lang="zh-CN" altLang="en-US" sz="2400"/>
              <a:t>从指令存储器取指令并计算</a:t>
            </a:r>
            <a:r>
              <a:rPr lang="en-US" altLang="zh-CN" sz="2400"/>
              <a:t>PC+4 </a:t>
            </a:r>
            <a:r>
              <a:rPr lang="en-US" altLang="zh-CN" sz="2400">
                <a:solidFill>
                  <a:srgbClr val="FF0000"/>
                </a:solidFill>
              </a:rPr>
              <a:t>(</a:t>
            </a:r>
            <a:r>
              <a:rPr lang="zh-CN" altLang="en-US" sz="2400">
                <a:solidFill>
                  <a:srgbClr val="FF0000"/>
                </a:solidFill>
              </a:rPr>
              <a:t>用到哪些部件？</a:t>
            </a:r>
            <a:r>
              <a:rPr lang="en-US" altLang="zh-CN" sz="2400">
                <a:solidFill>
                  <a:srgbClr val="FF0000"/>
                </a:solidFill>
              </a:rPr>
              <a:t>)</a:t>
            </a:r>
          </a:p>
          <a:p>
            <a:pPr>
              <a:spcBef>
                <a:spcPct val="0"/>
              </a:spcBef>
            </a:pPr>
            <a:r>
              <a:rPr lang="en-US" altLang="zh-CN" sz="2400"/>
              <a:t>Reg/Dec </a:t>
            </a:r>
            <a:r>
              <a:rPr lang="en-US" altLang="zh-CN" sz="2400">
                <a:solidFill>
                  <a:srgbClr val="0000CC"/>
                </a:solidFill>
              </a:rPr>
              <a:t>(</a:t>
            </a:r>
            <a:r>
              <a:rPr lang="zh-CN" altLang="en-US" sz="2400">
                <a:solidFill>
                  <a:srgbClr val="0000CC"/>
                </a:solidFill>
              </a:rPr>
              <a:t>取数和译码</a:t>
            </a:r>
            <a:r>
              <a:rPr lang="en-US" altLang="zh-CN" sz="2400">
                <a:solidFill>
                  <a:srgbClr val="0000CC"/>
                </a:solidFill>
              </a:rPr>
              <a:t>) :</a:t>
            </a:r>
            <a:r>
              <a:rPr lang="en-US" altLang="zh-CN" sz="2400"/>
              <a:t> </a:t>
            </a:r>
            <a:r>
              <a:rPr lang="zh-CN" altLang="en-US" sz="2400"/>
              <a:t>寄存器取数，同时对指令进行译码 </a:t>
            </a:r>
            <a:r>
              <a:rPr lang="en-US" altLang="zh-CN" sz="2400">
                <a:solidFill>
                  <a:srgbClr val="FF0000"/>
                </a:solidFill>
              </a:rPr>
              <a:t>(</a:t>
            </a:r>
            <a:r>
              <a:rPr lang="zh-CN" altLang="en-US" sz="2400">
                <a:solidFill>
                  <a:srgbClr val="FF0000"/>
                </a:solidFill>
              </a:rPr>
              <a:t>用到哪些部件？</a:t>
            </a:r>
            <a:r>
              <a:rPr lang="en-US" altLang="zh-CN" sz="2400">
                <a:solidFill>
                  <a:srgbClr val="FF0000"/>
                </a:solidFill>
              </a:rPr>
              <a:t>)</a:t>
            </a:r>
            <a:endParaRPr lang="zh-CN" altLang="en-US" sz="2400">
              <a:solidFill>
                <a:srgbClr val="FF0000"/>
              </a:solidFill>
            </a:endParaRPr>
          </a:p>
          <a:p>
            <a:pPr>
              <a:spcBef>
                <a:spcPct val="0"/>
              </a:spcBef>
            </a:pPr>
            <a:r>
              <a:rPr lang="en-US" altLang="zh-CN" sz="2400"/>
              <a:t>Exec </a:t>
            </a:r>
            <a:r>
              <a:rPr lang="en-US" altLang="zh-CN" sz="2400">
                <a:solidFill>
                  <a:srgbClr val="0000CC"/>
                </a:solidFill>
              </a:rPr>
              <a:t>(</a:t>
            </a:r>
            <a:r>
              <a:rPr lang="zh-CN" altLang="en-US" sz="2400">
                <a:solidFill>
                  <a:srgbClr val="0000CC"/>
                </a:solidFill>
              </a:rPr>
              <a:t>执行</a:t>
            </a:r>
            <a:r>
              <a:rPr lang="en-US" altLang="zh-CN" sz="2400">
                <a:solidFill>
                  <a:srgbClr val="0000CC"/>
                </a:solidFill>
              </a:rPr>
              <a:t>) :</a:t>
            </a:r>
            <a:r>
              <a:rPr lang="en-US" altLang="zh-CN" sz="2400"/>
              <a:t> </a:t>
            </a:r>
            <a:r>
              <a:rPr lang="zh-CN" altLang="en-US" sz="2400"/>
              <a:t>计算内存单元地址 </a:t>
            </a:r>
            <a:r>
              <a:rPr lang="en-US" altLang="zh-CN" sz="2400">
                <a:solidFill>
                  <a:srgbClr val="FF0000"/>
                </a:solidFill>
              </a:rPr>
              <a:t>(</a:t>
            </a:r>
            <a:r>
              <a:rPr lang="zh-CN" altLang="en-US" sz="2400">
                <a:solidFill>
                  <a:srgbClr val="FF0000"/>
                </a:solidFill>
              </a:rPr>
              <a:t>用到哪些部件？</a:t>
            </a:r>
            <a:r>
              <a:rPr lang="en-US" altLang="zh-CN" sz="2400">
                <a:solidFill>
                  <a:srgbClr val="FF0000"/>
                </a:solidFill>
              </a:rPr>
              <a:t>)</a:t>
            </a:r>
            <a:endParaRPr lang="zh-CN" altLang="en-US" sz="2400">
              <a:solidFill>
                <a:srgbClr val="FF0000"/>
              </a:solidFill>
            </a:endParaRPr>
          </a:p>
          <a:p>
            <a:pPr lvl="1">
              <a:spcBef>
                <a:spcPct val="0"/>
              </a:spcBef>
            </a:pPr>
            <a:endParaRPr lang="zh-CN" altLang="en-US" sz="2400">
              <a:solidFill>
                <a:srgbClr val="FF0000"/>
              </a:solidFill>
            </a:endParaRPr>
          </a:p>
          <a:p>
            <a:pPr>
              <a:spcBef>
                <a:spcPct val="0"/>
              </a:spcBef>
            </a:pPr>
            <a:r>
              <a:rPr lang="en-US" altLang="zh-CN" sz="2400"/>
              <a:t>Mem </a:t>
            </a:r>
            <a:r>
              <a:rPr lang="en-US" altLang="zh-CN" sz="2400">
                <a:solidFill>
                  <a:srgbClr val="0000CC"/>
                </a:solidFill>
              </a:rPr>
              <a:t>(</a:t>
            </a:r>
            <a:r>
              <a:rPr lang="zh-CN" altLang="en-US" sz="2400">
                <a:solidFill>
                  <a:srgbClr val="0000CC"/>
                </a:solidFill>
              </a:rPr>
              <a:t>读存储器</a:t>
            </a:r>
            <a:r>
              <a:rPr lang="en-US" altLang="zh-CN" sz="2400">
                <a:solidFill>
                  <a:srgbClr val="0000CC"/>
                </a:solidFill>
              </a:rPr>
              <a:t>) :</a:t>
            </a:r>
            <a:r>
              <a:rPr lang="en-US" altLang="zh-CN" sz="2400"/>
              <a:t> </a:t>
            </a:r>
            <a:r>
              <a:rPr lang="zh-CN" altLang="en-US" sz="2400"/>
              <a:t>从数据存储器中读 </a:t>
            </a:r>
            <a:r>
              <a:rPr lang="en-US" altLang="zh-CN" sz="2400">
                <a:solidFill>
                  <a:srgbClr val="FF0000"/>
                </a:solidFill>
              </a:rPr>
              <a:t>(</a:t>
            </a:r>
            <a:r>
              <a:rPr lang="zh-CN" altLang="en-US" sz="2400">
                <a:solidFill>
                  <a:srgbClr val="FF0000"/>
                </a:solidFill>
              </a:rPr>
              <a:t>用到哪些部件？</a:t>
            </a:r>
            <a:r>
              <a:rPr lang="en-US" altLang="zh-CN" sz="2400">
                <a:solidFill>
                  <a:srgbClr val="FF0000"/>
                </a:solidFill>
              </a:rPr>
              <a:t>)</a:t>
            </a:r>
            <a:endParaRPr lang="zh-CN" altLang="en-US" sz="2400">
              <a:solidFill>
                <a:srgbClr val="FF0000"/>
              </a:solidFill>
            </a:endParaRPr>
          </a:p>
          <a:p>
            <a:pPr lvl="1">
              <a:spcBef>
                <a:spcPct val="0"/>
              </a:spcBef>
            </a:pPr>
            <a:endParaRPr lang="zh-CN" altLang="en-US" sz="2400">
              <a:solidFill>
                <a:srgbClr val="FF0000"/>
              </a:solidFill>
            </a:endParaRPr>
          </a:p>
          <a:p>
            <a:pPr>
              <a:spcBef>
                <a:spcPct val="0"/>
              </a:spcBef>
            </a:pPr>
            <a:r>
              <a:rPr lang="en-US" altLang="zh-CN" sz="2400"/>
              <a:t>Wr</a:t>
            </a:r>
            <a:r>
              <a:rPr lang="en-US" altLang="zh-CN" sz="2400">
                <a:solidFill>
                  <a:srgbClr val="0000CC"/>
                </a:solidFill>
              </a:rPr>
              <a:t>(</a:t>
            </a:r>
            <a:r>
              <a:rPr lang="zh-CN" altLang="en-US" sz="2400">
                <a:solidFill>
                  <a:srgbClr val="0000CC"/>
                </a:solidFill>
              </a:rPr>
              <a:t>写寄存器</a:t>
            </a:r>
            <a:r>
              <a:rPr lang="en-US" altLang="zh-CN" sz="2400">
                <a:solidFill>
                  <a:srgbClr val="0000CC"/>
                </a:solidFill>
              </a:rPr>
              <a:t>):</a:t>
            </a:r>
            <a:r>
              <a:rPr lang="en-US" altLang="zh-CN" sz="2400"/>
              <a:t> </a:t>
            </a:r>
            <a:r>
              <a:rPr lang="zh-CN" altLang="en-US" sz="2400"/>
              <a:t>将数据写到寄存器中 </a:t>
            </a:r>
            <a:r>
              <a:rPr lang="en-US" altLang="zh-CN" sz="2400">
                <a:solidFill>
                  <a:srgbClr val="FF0000"/>
                </a:solidFill>
              </a:rPr>
              <a:t>(</a:t>
            </a:r>
            <a:r>
              <a:rPr lang="zh-CN" altLang="en-US" sz="2400">
                <a:solidFill>
                  <a:srgbClr val="FF0000"/>
                </a:solidFill>
              </a:rPr>
              <a:t>用到哪些部件？</a:t>
            </a:r>
            <a:r>
              <a:rPr lang="en-US" altLang="zh-CN" sz="2400">
                <a:solidFill>
                  <a:srgbClr val="FF0000"/>
                </a:solidFill>
              </a:rPr>
              <a:t>)</a:t>
            </a:r>
            <a:endParaRPr lang="zh-CN" altLang="en-US" sz="2400">
              <a:solidFill>
                <a:srgbClr val="FF0000"/>
              </a:solidFill>
            </a:endParaRPr>
          </a:p>
          <a:p>
            <a:pPr lvl="1">
              <a:spcBef>
                <a:spcPct val="0"/>
              </a:spcBef>
            </a:pPr>
            <a:endParaRPr lang="zh-CN" altLang="en-US" sz="2400">
              <a:solidFill>
                <a:srgbClr val="FF0000"/>
              </a:solidFill>
            </a:endParaRPr>
          </a:p>
        </p:txBody>
      </p:sp>
      <p:grpSp>
        <p:nvGrpSpPr>
          <p:cNvPr id="27652" name="Group 4"/>
          <p:cNvGrpSpPr>
            <a:grpSpLocks/>
          </p:cNvGrpSpPr>
          <p:nvPr/>
        </p:nvGrpSpPr>
        <p:grpSpPr bwMode="auto">
          <a:xfrm>
            <a:off x="787400" y="642938"/>
            <a:ext cx="7664450" cy="950912"/>
            <a:chOff x="985" y="707"/>
            <a:chExt cx="4110" cy="507"/>
          </a:xfrm>
        </p:grpSpPr>
        <p:sp>
          <p:nvSpPr>
            <p:cNvPr id="13324" name="Line 5"/>
            <p:cNvSpPr>
              <a:spLocks noChangeShapeType="1"/>
            </p:cNvSpPr>
            <p:nvPr/>
          </p:nvSpPr>
          <p:spPr bwMode="auto">
            <a:xfrm flipV="1">
              <a:off x="985" y="708"/>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25" name="Line 6"/>
            <p:cNvSpPr>
              <a:spLocks noChangeShapeType="1"/>
            </p:cNvSpPr>
            <p:nvPr/>
          </p:nvSpPr>
          <p:spPr bwMode="auto">
            <a:xfrm flipV="1">
              <a:off x="1854" y="708"/>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26" name="Rectangle 7"/>
            <p:cNvSpPr>
              <a:spLocks noChangeArrowheads="1"/>
            </p:cNvSpPr>
            <p:nvPr/>
          </p:nvSpPr>
          <p:spPr bwMode="auto">
            <a:xfrm>
              <a:off x="1151" y="716"/>
              <a:ext cx="511" cy="24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latin typeface="Times New Roman" charset="0"/>
                  <a:ea typeface="华文新魏" charset="-122"/>
                </a:rPr>
                <a:t>阶段</a:t>
              </a:r>
              <a:r>
                <a:rPr lang="en-US" altLang="zh-CN" sz="2400" b="1">
                  <a:latin typeface="Times New Roman" charset="0"/>
                  <a:ea typeface="华文新魏" charset="-122"/>
                </a:rPr>
                <a:t>1</a:t>
              </a:r>
            </a:p>
          </p:txBody>
        </p:sp>
        <p:sp>
          <p:nvSpPr>
            <p:cNvPr id="13327" name="Rectangle 8"/>
            <p:cNvSpPr>
              <a:spLocks noChangeArrowheads="1"/>
            </p:cNvSpPr>
            <p:nvPr/>
          </p:nvSpPr>
          <p:spPr bwMode="auto">
            <a:xfrm>
              <a:off x="1926" y="716"/>
              <a:ext cx="552" cy="24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latin typeface="Times New Roman" charset="0"/>
                  <a:ea typeface="华文新魏" charset="-122"/>
                </a:rPr>
                <a:t>阶段 </a:t>
              </a:r>
              <a:r>
                <a:rPr lang="en-US" altLang="zh-CN" sz="2400" b="1">
                  <a:latin typeface="Times New Roman" charset="0"/>
                  <a:ea typeface="华文新魏" charset="-122"/>
                </a:rPr>
                <a:t>2</a:t>
              </a:r>
            </a:p>
          </p:txBody>
        </p:sp>
        <p:sp>
          <p:nvSpPr>
            <p:cNvPr id="13328" name="Line 9"/>
            <p:cNvSpPr>
              <a:spLocks noChangeShapeType="1"/>
            </p:cNvSpPr>
            <p:nvPr/>
          </p:nvSpPr>
          <p:spPr bwMode="auto">
            <a:xfrm flipV="1">
              <a:off x="2516" y="728"/>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29" name="Line 10"/>
            <p:cNvSpPr>
              <a:spLocks noChangeShapeType="1"/>
            </p:cNvSpPr>
            <p:nvPr/>
          </p:nvSpPr>
          <p:spPr bwMode="auto">
            <a:xfrm flipV="1">
              <a:off x="3458" y="708"/>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30" name="Line 11"/>
            <p:cNvSpPr>
              <a:spLocks noChangeShapeType="1"/>
            </p:cNvSpPr>
            <p:nvPr/>
          </p:nvSpPr>
          <p:spPr bwMode="auto">
            <a:xfrm flipV="1">
              <a:off x="4471" y="708"/>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31" name="Line 12"/>
            <p:cNvSpPr>
              <a:spLocks noChangeShapeType="1"/>
            </p:cNvSpPr>
            <p:nvPr/>
          </p:nvSpPr>
          <p:spPr bwMode="auto">
            <a:xfrm flipV="1">
              <a:off x="5095" y="735"/>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32" name="Rectangle 13"/>
            <p:cNvSpPr>
              <a:spLocks noChangeArrowheads="1"/>
            </p:cNvSpPr>
            <p:nvPr/>
          </p:nvSpPr>
          <p:spPr bwMode="auto">
            <a:xfrm>
              <a:off x="2716" y="716"/>
              <a:ext cx="552" cy="24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latin typeface="Times New Roman" charset="0"/>
                  <a:ea typeface="华文新魏" charset="-122"/>
                </a:rPr>
                <a:t>阶段 </a:t>
              </a:r>
              <a:r>
                <a:rPr lang="en-US" altLang="zh-CN" sz="2400" b="1">
                  <a:latin typeface="Times New Roman" charset="0"/>
                  <a:ea typeface="华文新魏" charset="-122"/>
                </a:rPr>
                <a:t>3</a:t>
              </a:r>
            </a:p>
          </p:txBody>
        </p:sp>
        <p:sp>
          <p:nvSpPr>
            <p:cNvPr id="13333" name="Rectangle 14"/>
            <p:cNvSpPr>
              <a:spLocks noChangeArrowheads="1"/>
            </p:cNvSpPr>
            <p:nvPr/>
          </p:nvSpPr>
          <p:spPr bwMode="auto">
            <a:xfrm>
              <a:off x="3685" y="707"/>
              <a:ext cx="552" cy="24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latin typeface="Times New Roman" charset="0"/>
                  <a:ea typeface="华文新魏" charset="-122"/>
                </a:rPr>
                <a:t>阶段 </a:t>
              </a:r>
              <a:r>
                <a:rPr lang="en-US" altLang="zh-CN" sz="2400" b="1">
                  <a:latin typeface="Times New Roman" charset="0"/>
                  <a:ea typeface="华文新魏" charset="-122"/>
                </a:rPr>
                <a:t>4</a:t>
              </a:r>
            </a:p>
          </p:txBody>
        </p:sp>
        <p:sp>
          <p:nvSpPr>
            <p:cNvPr id="13334" name="Rectangle 15"/>
            <p:cNvSpPr>
              <a:spLocks noChangeArrowheads="1"/>
            </p:cNvSpPr>
            <p:nvPr/>
          </p:nvSpPr>
          <p:spPr bwMode="auto">
            <a:xfrm>
              <a:off x="4583" y="716"/>
              <a:ext cx="511" cy="24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latin typeface="Times New Roman" charset="0"/>
                  <a:ea typeface="华文新魏" charset="-122"/>
                </a:rPr>
                <a:t>阶段</a:t>
              </a:r>
              <a:r>
                <a:rPr lang="en-US" altLang="zh-CN" sz="2400" b="1">
                  <a:latin typeface="Times New Roman" charset="0"/>
                  <a:ea typeface="华文新魏" charset="-122"/>
                </a:rPr>
                <a:t>5</a:t>
              </a:r>
            </a:p>
          </p:txBody>
        </p:sp>
        <p:grpSp>
          <p:nvGrpSpPr>
            <p:cNvPr id="27671" name="Group 16"/>
            <p:cNvGrpSpPr>
              <a:grpSpLocks/>
            </p:cNvGrpSpPr>
            <p:nvPr/>
          </p:nvGrpSpPr>
          <p:grpSpPr bwMode="auto">
            <a:xfrm>
              <a:off x="989" y="969"/>
              <a:ext cx="866" cy="245"/>
              <a:chOff x="1256" y="998"/>
              <a:chExt cx="512" cy="245"/>
            </a:xfrm>
          </p:grpSpPr>
          <p:sp>
            <p:nvSpPr>
              <p:cNvPr id="13345" name="Rectangle 17"/>
              <p:cNvSpPr>
                <a:spLocks noChangeArrowheads="1"/>
              </p:cNvSpPr>
              <p:nvPr/>
            </p:nvSpPr>
            <p:spPr bwMode="auto">
              <a:xfrm>
                <a:off x="1256"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46" name="Rectangle 18"/>
              <p:cNvSpPr>
                <a:spLocks noChangeArrowheads="1"/>
              </p:cNvSpPr>
              <p:nvPr/>
            </p:nvSpPr>
            <p:spPr bwMode="auto">
              <a:xfrm>
                <a:off x="1303" y="998"/>
                <a:ext cx="302" cy="245"/>
              </a:xfrm>
              <a:prstGeom prst="rect">
                <a:avLst/>
              </a:prstGeom>
              <a:noFill/>
              <a:ln w="12700">
                <a:noFill/>
                <a:miter lim="800000"/>
                <a:headEnd/>
                <a:tailEnd/>
              </a:ln>
            </p:spPr>
            <p:txBody>
              <a:bodyPr wrap="none" lIns="90488" tIns="44450" rIns="90488" bIns="44450">
                <a:spAutoFit/>
              </a:bodyPr>
              <a:lstStyle/>
              <a:p>
                <a:pPr>
                  <a:defRPr/>
                </a:pPr>
                <a:r>
                  <a:rPr lang="en-US" altLang="zh-CN" sz="2400" b="1" dirty="0" err="1">
                    <a:latin typeface="+mn-lt"/>
                    <a:ea typeface="华文新魏" pitchFamily="2" charset="-122"/>
                  </a:rPr>
                  <a:t>Ifetch</a:t>
                </a:r>
                <a:endParaRPr lang="en-US" altLang="zh-CN" sz="2400" b="1" dirty="0">
                  <a:latin typeface="+mn-lt"/>
                  <a:ea typeface="华文新魏" pitchFamily="2" charset="-122"/>
                </a:endParaRPr>
              </a:p>
            </p:txBody>
          </p:sp>
        </p:grpSp>
        <p:grpSp>
          <p:nvGrpSpPr>
            <p:cNvPr id="27672" name="Group 19"/>
            <p:cNvGrpSpPr>
              <a:grpSpLocks/>
            </p:cNvGrpSpPr>
            <p:nvPr/>
          </p:nvGrpSpPr>
          <p:grpSpPr bwMode="auto">
            <a:xfrm>
              <a:off x="1855" y="956"/>
              <a:ext cx="690" cy="245"/>
              <a:chOff x="1783" y="985"/>
              <a:chExt cx="626" cy="245"/>
            </a:xfrm>
          </p:grpSpPr>
          <p:sp>
            <p:nvSpPr>
              <p:cNvPr id="13343" name="Rectangle 20"/>
              <p:cNvSpPr>
                <a:spLocks noChangeArrowheads="1"/>
              </p:cNvSpPr>
              <p:nvPr/>
            </p:nvSpPr>
            <p:spPr bwMode="auto">
              <a:xfrm>
                <a:off x="1783" y="1016"/>
                <a:ext cx="600" cy="177"/>
              </a:xfrm>
              <a:prstGeom prst="rect">
                <a:avLst/>
              </a:prstGeom>
              <a:noFill/>
              <a:ln w="25400">
                <a:solidFill>
                  <a:schemeClr val="tx1"/>
                </a:solidFill>
                <a:miter lim="800000"/>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44" name="Rectangle 21"/>
              <p:cNvSpPr>
                <a:spLocks noChangeArrowheads="1"/>
              </p:cNvSpPr>
              <p:nvPr/>
            </p:nvSpPr>
            <p:spPr bwMode="auto">
              <a:xfrm>
                <a:off x="1788" y="985"/>
                <a:ext cx="622" cy="245"/>
              </a:xfrm>
              <a:prstGeom prst="rect">
                <a:avLst/>
              </a:prstGeom>
              <a:noFill/>
              <a:ln w="12700">
                <a:noFill/>
                <a:miter lim="800000"/>
                <a:headEnd/>
                <a:tailEnd/>
              </a:ln>
            </p:spPr>
            <p:txBody>
              <a:bodyPr wrap="none" lIns="90488" tIns="44450" rIns="90488" bIns="44450">
                <a:spAutoFit/>
              </a:bodyPr>
              <a:lstStyle/>
              <a:p>
                <a:pPr>
                  <a:defRPr/>
                </a:pPr>
                <a:r>
                  <a:rPr lang="en-US" altLang="zh-CN" sz="2400" b="1" dirty="0" err="1">
                    <a:latin typeface="+mn-lt"/>
                    <a:ea typeface="华文新魏" pitchFamily="2" charset="-122"/>
                  </a:rPr>
                  <a:t>Reg</a:t>
                </a:r>
                <a:r>
                  <a:rPr lang="en-US" altLang="zh-CN" sz="2400" b="1" dirty="0">
                    <a:latin typeface="+mn-lt"/>
                    <a:ea typeface="华文新魏" pitchFamily="2" charset="-122"/>
                  </a:rPr>
                  <a:t>/Dec</a:t>
                </a:r>
              </a:p>
            </p:txBody>
          </p:sp>
        </p:grpSp>
        <p:sp>
          <p:nvSpPr>
            <p:cNvPr id="13337" name="Rectangle 22"/>
            <p:cNvSpPr>
              <a:spLocks noChangeArrowheads="1"/>
            </p:cNvSpPr>
            <p:nvPr/>
          </p:nvSpPr>
          <p:spPr bwMode="auto">
            <a:xfrm>
              <a:off x="2516" y="987"/>
              <a:ext cx="948" cy="177"/>
            </a:xfrm>
            <a:prstGeom prst="rect">
              <a:avLst/>
            </a:prstGeom>
            <a:noFill/>
            <a:ln w="25400">
              <a:solidFill>
                <a:schemeClr val="tx1"/>
              </a:solidFill>
              <a:miter lim="800000"/>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38" name="Rectangle 23"/>
            <p:cNvSpPr>
              <a:spLocks noChangeArrowheads="1"/>
            </p:cNvSpPr>
            <p:nvPr/>
          </p:nvSpPr>
          <p:spPr bwMode="auto">
            <a:xfrm>
              <a:off x="2750" y="959"/>
              <a:ext cx="438" cy="245"/>
            </a:xfrm>
            <a:prstGeom prst="rect">
              <a:avLst/>
            </a:prstGeom>
            <a:noFill/>
            <a:ln w="12700">
              <a:noFill/>
              <a:miter lim="800000"/>
              <a:headEnd/>
              <a:tailEnd/>
            </a:ln>
          </p:spPr>
          <p:txBody>
            <a:bodyPr wrap="none" lIns="90488" tIns="44450" rIns="90488" bIns="44450">
              <a:spAutoFit/>
            </a:bodyPr>
            <a:lstStyle/>
            <a:p>
              <a:pPr>
                <a:defRPr/>
              </a:pPr>
              <a:r>
                <a:rPr lang="en-US" altLang="zh-CN" sz="2400" b="1" dirty="0">
                  <a:latin typeface="+mn-lt"/>
                  <a:ea typeface="华文新魏" pitchFamily="2" charset="-122"/>
                </a:rPr>
                <a:t>Exec</a:t>
              </a:r>
            </a:p>
          </p:txBody>
        </p:sp>
        <p:sp>
          <p:nvSpPr>
            <p:cNvPr id="13339" name="Rectangle 24"/>
            <p:cNvSpPr>
              <a:spLocks noChangeArrowheads="1"/>
            </p:cNvSpPr>
            <p:nvPr/>
          </p:nvSpPr>
          <p:spPr bwMode="auto">
            <a:xfrm>
              <a:off x="3467" y="987"/>
              <a:ext cx="1010" cy="176"/>
            </a:xfrm>
            <a:prstGeom prst="rect">
              <a:avLst/>
            </a:prstGeom>
            <a:noFill/>
            <a:ln w="25400">
              <a:solidFill>
                <a:schemeClr val="tx1"/>
              </a:solidFill>
              <a:miter lim="800000"/>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40" name="Rectangle 25"/>
            <p:cNvSpPr>
              <a:spLocks noChangeArrowheads="1"/>
            </p:cNvSpPr>
            <p:nvPr/>
          </p:nvSpPr>
          <p:spPr bwMode="auto">
            <a:xfrm>
              <a:off x="3750" y="959"/>
              <a:ext cx="464" cy="245"/>
            </a:xfrm>
            <a:prstGeom prst="rect">
              <a:avLst/>
            </a:prstGeom>
            <a:noFill/>
            <a:ln w="12700">
              <a:noFill/>
              <a:miter lim="800000"/>
              <a:headEnd/>
              <a:tailEnd/>
            </a:ln>
          </p:spPr>
          <p:txBody>
            <a:bodyPr wrap="none" lIns="90488" tIns="44450" rIns="90488" bIns="44450">
              <a:spAutoFit/>
            </a:bodyPr>
            <a:lstStyle/>
            <a:p>
              <a:pPr>
                <a:defRPr/>
              </a:pPr>
              <a:r>
                <a:rPr lang="en-US" altLang="zh-CN" sz="2400" b="1" dirty="0" err="1">
                  <a:latin typeface="+mn-lt"/>
                  <a:ea typeface="华文新魏" pitchFamily="2" charset="-122"/>
                </a:rPr>
                <a:t>Mem</a:t>
              </a:r>
              <a:endParaRPr lang="en-US" altLang="zh-CN" sz="2400" b="1" dirty="0">
                <a:latin typeface="+mn-lt"/>
                <a:ea typeface="华文新魏" pitchFamily="2" charset="-122"/>
              </a:endParaRPr>
            </a:p>
          </p:txBody>
        </p:sp>
        <p:sp>
          <p:nvSpPr>
            <p:cNvPr id="13341" name="Rectangle 26"/>
            <p:cNvSpPr>
              <a:spLocks noChangeArrowheads="1"/>
            </p:cNvSpPr>
            <p:nvPr/>
          </p:nvSpPr>
          <p:spPr bwMode="auto">
            <a:xfrm>
              <a:off x="4482" y="987"/>
              <a:ext cx="609" cy="176"/>
            </a:xfrm>
            <a:prstGeom prst="rect">
              <a:avLst/>
            </a:prstGeom>
            <a:noFill/>
            <a:ln w="25400">
              <a:solidFill>
                <a:schemeClr val="tx1"/>
              </a:solidFill>
              <a:miter lim="800000"/>
              <a:headEnd/>
              <a:tailEn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13342" name="Rectangle 27"/>
            <p:cNvSpPr>
              <a:spLocks noChangeArrowheads="1"/>
            </p:cNvSpPr>
            <p:nvPr/>
          </p:nvSpPr>
          <p:spPr bwMode="auto">
            <a:xfrm>
              <a:off x="4648" y="969"/>
              <a:ext cx="357" cy="245"/>
            </a:xfrm>
            <a:prstGeom prst="rect">
              <a:avLst/>
            </a:prstGeom>
            <a:noFill/>
            <a:ln w="12700">
              <a:noFill/>
              <a:miter lim="800000"/>
              <a:headEnd/>
              <a:tailEnd/>
            </a:ln>
          </p:spPr>
          <p:txBody>
            <a:bodyPr lIns="90488" tIns="44450" rIns="90488" bIns="44450">
              <a:spAutoFit/>
            </a:bodyPr>
            <a:lstStyle/>
            <a:p>
              <a:pPr>
                <a:defRPr/>
              </a:pPr>
              <a:r>
                <a:rPr lang="en-US" altLang="zh-CN" sz="2400" b="1" dirty="0" err="1">
                  <a:latin typeface="+mn-lt"/>
                  <a:ea typeface="华文新魏" pitchFamily="2" charset="-122"/>
                </a:rPr>
                <a:t>Wr</a:t>
              </a:r>
              <a:endParaRPr lang="en-US" altLang="zh-CN" sz="2400" b="1" dirty="0">
                <a:latin typeface="+mn-lt"/>
                <a:ea typeface="华文新魏" pitchFamily="2" charset="-122"/>
              </a:endParaRPr>
            </a:p>
          </p:txBody>
        </p:sp>
      </p:grpSp>
      <p:sp>
        <p:nvSpPr>
          <p:cNvPr id="913436" name="Rectangle 28"/>
          <p:cNvSpPr>
            <a:spLocks noChangeArrowheads="1"/>
          </p:cNvSpPr>
          <p:nvPr/>
        </p:nvSpPr>
        <p:spPr bwMode="auto">
          <a:xfrm>
            <a:off x="3451225" y="1939925"/>
            <a:ext cx="3382963" cy="517525"/>
          </a:xfrm>
          <a:prstGeom prst="rect">
            <a:avLst/>
          </a:prstGeom>
          <a:noFill/>
          <a:ln w="12700">
            <a:noFill/>
            <a:miter lim="800000"/>
            <a:headEnd/>
            <a:tailEnd/>
          </a:ln>
        </p:spPr>
        <p:txBody>
          <a:bodyPr wrap="none">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15000"/>
              </a:lnSpc>
              <a:spcBef>
                <a:spcPct val="30000"/>
              </a:spcBef>
              <a:buSzPct val="100000"/>
            </a:pPr>
            <a:r>
              <a:rPr lang="zh-CN" altLang="en-US" sz="2400" b="1">
                <a:solidFill>
                  <a:srgbClr val="0000CC"/>
                </a:solidFill>
                <a:latin typeface="Times New Roman" charset="0"/>
                <a:ea typeface="华文新魏" charset="-122"/>
              </a:rPr>
              <a:t>指令存储器、</a:t>
            </a:r>
            <a:r>
              <a:rPr lang="en-US" altLang="zh-CN" sz="2400" b="1">
                <a:solidFill>
                  <a:srgbClr val="0000CC"/>
                </a:solidFill>
                <a:latin typeface="Times New Roman" charset="0"/>
                <a:ea typeface="华文新魏" charset="-122"/>
              </a:rPr>
              <a:t>Adder</a:t>
            </a:r>
            <a:endParaRPr lang="zh-CN" altLang="en-US" sz="2400" b="1">
              <a:solidFill>
                <a:srgbClr val="0000CC"/>
              </a:solidFill>
              <a:latin typeface="Times New Roman" charset="0"/>
              <a:ea typeface="华文新魏" charset="-122"/>
            </a:endParaRPr>
          </a:p>
        </p:txBody>
      </p:sp>
      <p:sp>
        <p:nvSpPr>
          <p:cNvPr id="913437" name="Rectangle 29"/>
          <p:cNvSpPr>
            <a:spLocks noChangeArrowheads="1"/>
          </p:cNvSpPr>
          <p:nvPr/>
        </p:nvSpPr>
        <p:spPr bwMode="auto">
          <a:xfrm>
            <a:off x="3930650" y="2778125"/>
            <a:ext cx="3841750" cy="457200"/>
          </a:xfrm>
          <a:prstGeom prst="rect">
            <a:avLst/>
          </a:prstGeom>
          <a:noFill/>
          <a:ln w="12700">
            <a:noFill/>
            <a:miter lim="800000"/>
            <a:headEnd/>
            <a:tailEnd/>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solidFill>
                  <a:srgbClr val="0000CC"/>
                </a:solidFill>
                <a:latin typeface="Times New Roman" charset="0"/>
                <a:ea typeface="华文新魏" charset="-122"/>
              </a:rPr>
              <a:t>寄存器堆读口、指令译码器</a:t>
            </a:r>
          </a:p>
        </p:txBody>
      </p:sp>
      <p:sp>
        <p:nvSpPr>
          <p:cNvPr id="913438" name="Rectangle 30"/>
          <p:cNvSpPr>
            <a:spLocks noChangeArrowheads="1"/>
          </p:cNvSpPr>
          <p:nvPr/>
        </p:nvSpPr>
        <p:spPr bwMode="auto">
          <a:xfrm>
            <a:off x="3995738" y="3571875"/>
            <a:ext cx="2047875" cy="457200"/>
          </a:xfrm>
          <a:prstGeom prst="rect">
            <a:avLst/>
          </a:prstGeom>
          <a:noFill/>
          <a:ln w="12700">
            <a:noFill/>
            <a:miter lim="800000"/>
            <a:headEnd/>
            <a:tailEnd/>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solidFill>
                  <a:srgbClr val="0000CC"/>
                </a:solidFill>
                <a:latin typeface="Times New Roman" charset="0"/>
                <a:ea typeface="华文新魏" charset="-122"/>
              </a:rPr>
              <a:t>扩展器、</a:t>
            </a:r>
            <a:r>
              <a:rPr lang="en-US" altLang="zh-CN" sz="2400" b="1">
                <a:solidFill>
                  <a:srgbClr val="0000CC"/>
                </a:solidFill>
                <a:latin typeface="Times New Roman" charset="0"/>
                <a:ea typeface="华文新魏" charset="-122"/>
              </a:rPr>
              <a:t>ALU</a:t>
            </a:r>
            <a:endParaRPr lang="zh-CN" altLang="en-US" sz="2400" b="1">
              <a:solidFill>
                <a:srgbClr val="0000CC"/>
              </a:solidFill>
              <a:latin typeface="Times New Roman" charset="0"/>
              <a:ea typeface="华文新魏" charset="-122"/>
            </a:endParaRPr>
          </a:p>
        </p:txBody>
      </p:sp>
      <p:sp>
        <p:nvSpPr>
          <p:cNvPr id="913439" name="Rectangle 31"/>
          <p:cNvSpPr>
            <a:spLocks noChangeArrowheads="1"/>
          </p:cNvSpPr>
          <p:nvPr/>
        </p:nvSpPr>
        <p:spPr bwMode="auto">
          <a:xfrm>
            <a:off x="4027488" y="4400550"/>
            <a:ext cx="1708150" cy="457200"/>
          </a:xfrm>
          <a:prstGeom prst="rect">
            <a:avLst/>
          </a:prstGeom>
          <a:noFill/>
          <a:ln w="12700">
            <a:noFill/>
            <a:miter lim="800000"/>
            <a:headEnd/>
            <a:tailEnd/>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400" b="1">
                <a:solidFill>
                  <a:srgbClr val="0000CC"/>
                </a:solidFill>
                <a:latin typeface="Times New Roman" charset="0"/>
                <a:ea typeface="华文新魏" charset="-122"/>
              </a:rPr>
              <a:t>数据存储器</a:t>
            </a:r>
          </a:p>
        </p:txBody>
      </p:sp>
      <p:sp>
        <p:nvSpPr>
          <p:cNvPr id="913440" name="Rectangle 32"/>
          <p:cNvSpPr>
            <a:spLocks noChangeArrowheads="1"/>
          </p:cNvSpPr>
          <p:nvPr/>
        </p:nvSpPr>
        <p:spPr bwMode="auto">
          <a:xfrm>
            <a:off x="4027488" y="5186363"/>
            <a:ext cx="2012950" cy="457200"/>
          </a:xfrm>
          <a:prstGeom prst="rect">
            <a:avLst/>
          </a:prstGeom>
          <a:noFill/>
          <a:ln w="12700">
            <a:noFill/>
            <a:miter lim="800000"/>
            <a:headEnd/>
            <a:tailEnd/>
          </a:ln>
        </p:spPr>
        <p:txBody>
          <a:bodyPr wrap="none">
            <a:spAutoFit/>
          </a:bodyPr>
          <a:lstStyle/>
          <a:p>
            <a:pPr>
              <a:defRPr/>
            </a:pPr>
            <a:r>
              <a:rPr lang="zh-CN" altLang="en-US" sz="2400" b="1" dirty="0">
                <a:solidFill>
                  <a:srgbClr val="0000CC"/>
                </a:solidFill>
                <a:latin typeface="+mn-lt"/>
                <a:ea typeface="华文新魏" pitchFamily="2" charset="-122"/>
              </a:rPr>
              <a:t>寄存器堆写口</a:t>
            </a:r>
          </a:p>
        </p:txBody>
      </p:sp>
      <p:sp>
        <p:nvSpPr>
          <p:cNvPr id="913441" name="Text Box 33"/>
          <p:cNvSpPr txBox="1">
            <a:spLocks noChangeArrowheads="1"/>
          </p:cNvSpPr>
          <p:nvPr/>
        </p:nvSpPr>
        <p:spPr bwMode="auto">
          <a:xfrm>
            <a:off x="858838" y="5543550"/>
            <a:ext cx="7272337" cy="461665"/>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400" b="1" dirty="0">
                <a:latin typeface="Times New Roman" charset="0"/>
                <a:ea typeface="华文新魏" charset="-122"/>
              </a:rPr>
              <a:t>注：寄存器堆的读口和写口可看成两个不同的部件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13436"/>
                                        </p:tgtEl>
                                        <p:attrNameLst>
                                          <p:attrName>style.visibility</p:attrName>
                                        </p:attrNameLst>
                                      </p:cBhvr>
                                      <p:to>
                                        <p:strVal val="visible"/>
                                      </p:to>
                                    </p:set>
                                    <p:animEffect transition="in" filter="checkerboard(across)">
                                      <p:cBhvr>
                                        <p:cTn id="7" dur="500"/>
                                        <p:tgtEl>
                                          <p:spTgt spid="913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13437"/>
                                        </p:tgtEl>
                                        <p:attrNameLst>
                                          <p:attrName>style.visibility</p:attrName>
                                        </p:attrNameLst>
                                      </p:cBhvr>
                                      <p:to>
                                        <p:strVal val="visible"/>
                                      </p:to>
                                    </p:set>
                                    <p:animEffect transition="in" filter="checkerboard(across)">
                                      <p:cBhvr>
                                        <p:cTn id="12" dur="500"/>
                                        <p:tgtEl>
                                          <p:spTgt spid="913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13438"/>
                                        </p:tgtEl>
                                        <p:attrNameLst>
                                          <p:attrName>style.visibility</p:attrName>
                                        </p:attrNameLst>
                                      </p:cBhvr>
                                      <p:to>
                                        <p:strVal val="visible"/>
                                      </p:to>
                                    </p:set>
                                    <p:animEffect transition="in" filter="checkerboard(across)">
                                      <p:cBhvr>
                                        <p:cTn id="17" dur="500"/>
                                        <p:tgtEl>
                                          <p:spTgt spid="913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13439"/>
                                        </p:tgtEl>
                                        <p:attrNameLst>
                                          <p:attrName>style.visibility</p:attrName>
                                        </p:attrNameLst>
                                      </p:cBhvr>
                                      <p:to>
                                        <p:strVal val="visible"/>
                                      </p:to>
                                    </p:set>
                                    <p:animEffect transition="in" filter="checkerboard(across)">
                                      <p:cBhvr>
                                        <p:cTn id="22" dur="500"/>
                                        <p:tgtEl>
                                          <p:spTgt spid="9134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13440"/>
                                        </p:tgtEl>
                                        <p:attrNameLst>
                                          <p:attrName>style.visibility</p:attrName>
                                        </p:attrNameLst>
                                      </p:cBhvr>
                                      <p:to>
                                        <p:strVal val="visible"/>
                                      </p:to>
                                    </p:set>
                                    <p:animEffect transition="in" filter="checkerboard(across)">
                                      <p:cBhvr>
                                        <p:cTn id="27" dur="500"/>
                                        <p:tgtEl>
                                          <p:spTgt spid="9134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13441">
                                            <p:txEl>
                                              <p:pRg st="0" end="0"/>
                                            </p:txEl>
                                          </p:spTgt>
                                        </p:tgtEl>
                                        <p:attrNameLst>
                                          <p:attrName>style.visibility</p:attrName>
                                        </p:attrNameLst>
                                      </p:cBhvr>
                                      <p:to>
                                        <p:strVal val="visible"/>
                                      </p:to>
                                    </p:set>
                                    <p:animEffect transition="in" filter="blinds(horizontal)">
                                      <p:cBhvr>
                                        <p:cTn id="32" dur="500"/>
                                        <p:tgtEl>
                                          <p:spTgt spid="9134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36" grpId="0"/>
      <p:bldP spid="913437" grpId="0"/>
      <p:bldP spid="913438" grpId="0"/>
      <p:bldP spid="913439" grpId="0"/>
      <p:bldP spid="9134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a:xfrm>
            <a:off x="179512" y="0"/>
            <a:ext cx="7561263" cy="6344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单周期指令模型与流水线性能</a:t>
            </a:r>
          </a:p>
        </p:txBody>
      </p:sp>
      <p:sp>
        <p:nvSpPr>
          <p:cNvPr id="915459" name="Rectangle 3"/>
          <p:cNvSpPr>
            <a:spLocks noGrp="1" noChangeArrowheads="1"/>
          </p:cNvSpPr>
          <p:nvPr>
            <p:ph type="body" idx="1"/>
          </p:nvPr>
        </p:nvSpPr>
        <p:spPr>
          <a:xfrm>
            <a:off x="175728" y="836712"/>
            <a:ext cx="8716752" cy="5341938"/>
          </a:xfrm>
        </p:spPr>
        <p:txBody>
          <a:bodyPr/>
          <a:lstStyle/>
          <a:p>
            <a:pPr>
              <a:lnSpc>
                <a:spcPct val="100000"/>
              </a:lnSpc>
              <a:spcBef>
                <a:spcPct val="0"/>
              </a:spcBef>
            </a:pPr>
            <a:r>
              <a:rPr lang="zh-CN" altLang="en-US" dirty="0"/>
              <a:t>假定以下每步操作所花时间为：</a:t>
            </a:r>
            <a:endParaRPr lang="en-US" altLang="zh-CN" dirty="0"/>
          </a:p>
          <a:p>
            <a:pPr marL="711200" lvl="2" indent="-261938">
              <a:lnSpc>
                <a:spcPct val="100000"/>
              </a:lnSpc>
              <a:spcBef>
                <a:spcPct val="0"/>
              </a:spcBef>
              <a:buFont typeface="隶书" charset="0"/>
              <a:buAutoNum type="circleNumDbPlain"/>
            </a:pPr>
            <a:r>
              <a:rPr lang="zh-CN" altLang="en-US" dirty="0"/>
              <a:t>取指：</a:t>
            </a:r>
            <a:r>
              <a:rPr lang="en-US" altLang="zh-CN" dirty="0"/>
              <a:t>200ps</a:t>
            </a:r>
            <a:endParaRPr lang="zh-CN" altLang="en-US" dirty="0"/>
          </a:p>
          <a:p>
            <a:pPr marL="711200" lvl="2" indent="-261938">
              <a:lnSpc>
                <a:spcPct val="100000"/>
              </a:lnSpc>
              <a:spcBef>
                <a:spcPct val="0"/>
              </a:spcBef>
              <a:buFont typeface="隶书" charset="0"/>
              <a:buAutoNum type="circleNumDbPlain"/>
            </a:pPr>
            <a:r>
              <a:rPr lang="zh-CN" altLang="en-US" dirty="0"/>
              <a:t>寄存器读：</a:t>
            </a:r>
            <a:r>
              <a:rPr lang="en-US" altLang="zh-CN" dirty="0"/>
              <a:t>100ps</a:t>
            </a:r>
            <a:endParaRPr lang="zh-CN" altLang="en-US" dirty="0"/>
          </a:p>
          <a:p>
            <a:pPr marL="711200" lvl="2" indent="-261938">
              <a:lnSpc>
                <a:spcPct val="100000"/>
              </a:lnSpc>
              <a:spcBef>
                <a:spcPct val="0"/>
              </a:spcBef>
              <a:buFont typeface="隶书" charset="0"/>
              <a:buAutoNum type="circleNumDbPlain"/>
            </a:pPr>
            <a:r>
              <a:rPr lang="en-US" altLang="zh-CN" dirty="0"/>
              <a:t>ALU</a:t>
            </a:r>
            <a:r>
              <a:rPr lang="zh-CN" altLang="en-US" dirty="0"/>
              <a:t>操作：</a:t>
            </a:r>
            <a:r>
              <a:rPr lang="en-US" altLang="zh-CN" dirty="0"/>
              <a:t>200ps</a:t>
            </a:r>
            <a:endParaRPr lang="zh-CN" altLang="en-US" dirty="0"/>
          </a:p>
          <a:p>
            <a:pPr marL="711200" lvl="2" indent="-261938">
              <a:lnSpc>
                <a:spcPct val="100000"/>
              </a:lnSpc>
              <a:spcBef>
                <a:spcPct val="0"/>
              </a:spcBef>
              <a:buFont typeface="隶书" charset="0"/>
              <a:buAutoNum type="circleNumDbPlain"/>
            </a:pPr>
            <a:r>
              <a:rPr lang="zh-CN" altLang="en-US" dirty="0"/>
              <a:t>存储器读：</a:t>
            </a:r>
            <a:r>
              <a:rPr lang="en-US" altLang="zh-CN" dirty="0"/>
              <a:t>200ps</a:t>
            </a:r>
            <a:endParaRPr lang="zh-CN" altLang="en-US" dirty="0"/>
          </a:p>
          <a:p>
            <a:pPr marL="711200" lvl="2" indent="-261938">
              <a:lnSpc>
                <a:spcPct val="100000"/>
              </a:lnSpc>
              <a:spcBef>
                <a:spcPct val="0"/>
              </a:spcBef>
              <a:buFont typeface="隶书" charset="0"/>
              <a:buAutoNum type="circleNumDbPlain"/>
            </a:pPr>
            <a:r>
              <a:rPr lang="zh-CN" altLang="en-US" dirty="0"/>
              <a:t>寄存器写：</a:t>
            </a:r>
            <a:r>
              <a:rPr lang="en-US" altLang="zh-CN" dirty="0"/>
              <a:t>100ps</a:t>
            </a:r>
          </a:p>
          <a:p>
            <a:pPr>
              <a:lnSpc>
                <a:spcPct val="100000"/>
              </a:lnSpc>
              <a:spcBef>
                <a:spcPts val="600"/>
              </a:spcBef>
            </a:pPr>
            <a:r>
              <a:rPr lang="zh-CN" altLang="en-US" dirty="0"/>
              <a:t>单周期模型</a:t>
            </a:r>
          </a:p>
          <a:p>
            <a:pPr lvl="1">
              <a:lnSpc>
                <a:spcPct val="100000"/>
              </a:lnSpc>
              <a:spcBef>
                <a:spcPct val="0"/>
              </a:spcBef>
            </a:pPr>
            <a:r>
              <a:rPr lang="zh-CN" altLang="en-US" dirty="0"/>
              <a:t>每条指令在一个时钟周期内完成</a:t>
            </a:r>
          </a:p>
          <a:p>
            <a:pPr lvl="1">
              <a:lnSpc>
                <a:spcPct val="100000"/>
              </a:lnSpc>
              <a:spcBef>
                <a:spcPct val="0"/>
              </a:spcBef>
            </a:pPr>
            <a:r>
              <a:rPr lang="zh-CN" altLang="en-US" dirty="0"/>
              <a:t>时钟周期等于最长的</a:t>
            </a:r>
            <a:r>
              <a:rPr lang="en-US" altLang="zh-CN" dirty="0" err="1"/>
              <a:t>lw</a:t>
            </a:r>
            <a:r>
              <a:rPr lang="zh-CN" altLang="en-US" dirty="0"/>
              <a:t>指令的执行时间，即：</a:t>
            </a:r>
            <a:r>
              <a:rPr lang="en-US" altLang="zh-CN" dirty="0"/>
              <a:t>800ps</a:t>
            </a:r>
          </a:p>
          <a:p>
            <a:pPr lvl="1">
              <a:lnSpc>
                <a:spcPct val="100000"/>
              </a:lnSpc>
              <a:spcBef>
                <a:spcPct val="0"/>
              </a:spcBef>
            </a:pPr>
            <a:r>
              <a:rPr lang="zh-CN" altLang="en-US" dirty="0"/>
              <a:t>串行执行时，</a:t>
            </a:r>
            <a:r>
              <a:rPr lang="en-US" altLang="zh-CN" dirty="0"/>
              <a:t>N</a:t>
            </a:r>
            <a:r>
              <a:rPr lang="zh-CN" altLang="en-US" dirty="0"/>
              <a:t>条指令的执行时间为：</a:t>
            </a:r>
            <a:r>
              <a:rPr lang="en-US" altLang="zh-CN" dirty="0"/>
              <a:t>800N(</a:t>
            </a:r>
            <a:r>
              <a:rPr lang="en-US" altLang="zh-CN" dirty="0" err="1"/>
              <a:t>ps</a:t>
            </a:r>
            <a:r>
              <a:rPr lang="en-US" altLang="zh-CN" dirty="0"/>
              <a:t>)</a:t>
            </a:r>
          </a:p>
        </p:txBody>
      </p:sp>
      <p:sp>
        <p:nvSpPr>
          <p:cNvPr id="14340" name="AutoShape 4"/>
          <p:cNvSpPr>
            <a:spLocks/>
          </p:cNvSpPr>
          <p:nvPr/>
        </p:nvSpPr>
        <p:spPr bwMode="auto">
          <a:xfrm>
            <a:off x="3603625" y="1573724"/>
            <a:ext cx="285750" cy="1422400"/>
          </a:xfrm>
          <a:prstGeom prst="rightBrace">
            <a:avLst>
              <a:gd name="adj1" fmla="val 49677"/>
              <a:gd name="adj2" fmla="val 50000"/>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4341" name="Rectangle 5"/>
          <p:cNvSpPr>
            <a:spLocks noChangeArrowheads="1"/>
          </p:cNvSpPr>
          <p:nvPr/>
        </p:nvSpPr>
        <p:spPr bwMode="auto">
          <a:xfrm>
            <a:off x="4067944" y="1700808"/>
            <a:ext cx="4968875" cy="1643527"/>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pPr>
            <a:r>
              <a:rPr lang="en-US" altLang="zh-CN" sz="2400" b="1" dirty="0">
                <a:solidFill>
                  <a:srgbClr val="0000FF"/>
                </a:solidFill>
                <a:latin typeface="Times New Roman" charset="0"/>
                <a:ea typeface="华文新魏" charset="-122"/>
                <a:cs typeface="Arial" charset="0"/>
              </a:rPr>
              <a:t>Load</a:t>
            </a:r>
            <a:r>
              <a:rPr lang="zh-CN" altLang="en-US" sz="2400" b="1" dirty="0">
                <a:solidFill>
                  <a:srgbClr val="0000FF"/>
                </a:solidFill>
                <a:latin typeface="Times New Roman" charset="0"/>
                <a:ea typeface="华文新魏" charset="-122"/>
                <a:cs typeface="Arial" charset="0"/>
              </a:rPr>
              <a:t>指令的总执行时间为：</a:t>
            </a:r>
            <a:r>
              <a:rPr lang="en-US" altLang="zh-CN" sz="2400" b="1" dirty="0">
                <a:solidFill>
                  <a:srgbClr val="0000FF"/>
                </a:solidFill>
                <a:latin typeface="Times New Roman" charset="0"/>
                <a:ea typeface="华文新魏" charset="-122"/>
                <a:cs typeface="Arial" charset="0"/>
              </a:rPr>
              <a:t>800ps</a:t>
            </a:r>
            <a:r>
              <a:rPr lang="zh-CN" altLang="en-US" sz="2400" b="1" dirty="0">
                <a:solidFill>
                  <a:srgbClr val="0000FF"/>
                </a:solidFill>
                <a:latin typeface="Times New Roman" charset="0"/>
                <a:ea typeface="华文新魏" charset="-122"/>
                <a:cs typeface="Arial" charset="0"/>
              </a:rPr>
              <a:t> </a:t>
            </a:r>
          </a:p>
          <a:p>
            <a:pPr>
              <a:spcBef>
                <a:spcPct val="20000"/>
              </a:spcBef>
            </a:pPr>
            <a:r>
              <a:rPr lang="en-US" altLang="zh-CN" sz="2400" b="1" dirty="0">
                <a:latin typeface="Times New Roman" charset="0"/>
                <a:ea typeface="华文新魏" charset="-122"/>
                <a:cs typeface="Arial" charset="0"/>
              </a:rPr>
              <a:t>(</a:t>
            </a:r>
            <a:r>
              <a:rPr lang="zh-CN" altLang="en-US" sz="2400" b="1" dirty="0">
                <a:latin typeface="Times New Roman" charset="0"/>
                <a:ea typeface="华文新魏" charset="-122"/>
                <a:cs typeface="Arial" charset="0"/>
              </a:rPr>
              <a:t>假定不考虑控制单元、</a:t>
            </a:r>
            <a:r>
              <a:rPr lang="en-US" altLang="zh-CN" sz="2400" b="1" dirty="0">
                <a:latin typeface="Times New Roman" charset="0"/>
                <a:ea typeface="华文新魏" charset="-122"/>
                <a:cs typeface="Arial" charset="0"/>
              </a:rPr>
              <a:t>PC</a:t>
            </a:r>
            <a:r>
              <a:rPr lang="zh-CN" altLang="en-US" sz="2400" b="1" dirty="0">
                <a:latin typeface="Times New Roman" charset="0"/>
                <a:ea typeface="华文新魏" charset="-122"/>
                <a:cs typeface="Arial" charset="0"/>
              </a:rPr>
              <a:t>访问、信号传递等延迟</a:t>
            </a:r>
            <a:r>
              <a:rPr lang="en-US" altLang="zh-CN" sz="2400" b="1" dirty="0">
                <a:latin typeface="Times New Roman" charset="0"/>
                <a:ea typeface="华文新魏" charset="-122"/>
                <a:cs typeface="Arial" charset="0"/>
              </a:rPr>
              <a:t>)</a:t>
            </a:r>
          </a:p>
          <a:p>
            <a:endParaRPr lang="en-US" altLang="zh-CN" sz="2400" b="1" dirty="0">
              <a:latin typeface="Times New Roman" charset="0"/>
              <a:ea typeface="华文新魏" charset="-122"/>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5459">
                                            <p:txEl>
                                              <p:pRg st="7" end="7"/>
                                            </p:txEl>
                                          </p:spTgt>
                                        </p:tgtEl>
                                        <p:attrNameLst>
                                          <p:attrName>style.visibility</p:attrName>
                                        </p:attrNameLst>
                                      </p:cBhvr>
                                      <p:to>
                                        <p:strVal val="visible"/>
                                      </p:to>
                                    </p:set>
                                    <p:animEffect transition="in" filter="blinds(horizontal)">
                                      <p:cBhvr>
                                        <p:cTn id="7" dur="500"/>
                                        <p:tgtEl>
                                          <p:spTgt spid="915459">
                                            <p:txEl>
                                              <p:pRg st="7" end="7"/>
                                            </p:txEl>
                                          </p:spTgt>
                                        </p:tgtEl>
                                      </p:cBhvr>
                                    </p:animEffect>
                                  </p:childTnLst>
                                  <p:subTnLst>
                                    <p:animClr clrSpc="rgb" dir="cw">
                                      <p:cBhvr override="childStyle">
                                        <p:cTn dur="1" fill="hold" display="0" masterRel="nextClick" afterEffect="1"/>
                                        <p:tgtEl>
                                          <p:spTgt spid="915459">
                                            <p:txEl>
                                              <p:pRg st="7" end="7"/>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5459">
                                            <p:txEl>
                                              <p:pRg st="8" end="8"/>
                                            </p:txEl>
                                          </p:spTgt>
                                        </p:tgtEl>
                                        <p:attrNameLst>
                                          <p:attrName>style.visibility</p:attrName>
                                        </p:attrNameLst>
                                      </p:cBhvr>
                                      <p:to>
                                        <p:strVal val="visible"/>
                                      </p:to>
                                    </p:set>
                                    <p:animEffect transition="in" filter="blinds(horizontal)">
                                      <p:cBhvr>
                                        <p:cTn id="12" dur="500"/>
                                        <p:tgtEl>
                                          <p:spTgt spid="915459">
                                            <p:txEl>
                                              <p:pRg st="8" end="8"/>
                                            </p:txEl>
                                          </p:spTgt>
                                        </p:tgtEl>
                                      </p:cBhvr>
                                    </p:animEffect>
                                  </p:childTnLst>
                                  <p:subTnLst>
                                    <p:animClr clrSpc="rgb" dir="cw">
                                      <p:cBhvr override="childStyle">
                                        <p:cTn dur="1" fill="hold" display="0" masterRel="nextClick" afterEffect="1"/>
                                        <p:tgtEl>
                                          <p:spTgt spid="915459">
                                            <p:txEl>
                                              <p:pRg st="8" end="8"/>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5459">
                                            <p:txEl>
                                              <p:pRg st="9" end="9"/>
                                            </p:txEl>
                                          </p:spTgt>
                                        </p:tgtEl>
                                        <p:attrNameLst>
                                          <p:attrName>style.visibility</p:attrName>
                                        </p:attrNameLst>
                                      </p:cBhvr>
                                      <p:to>
                                        <p:strVal val="visible"/>
                                      </p:to>
                                    </p:set>
                                    <p:animEffect transition="in" filter="blinds(horizontal)">
                                      <p:cBhvr>
                                        <p:cTn id="17" dur="500"/>
                                        <p:tgtEl>
                                          <p:spTgt spid="915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a:xfrm>
            <a:off x="179512" y="27709"/>
            <a:ext cx="7561263" cy="6270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单周期指令模型与流水线性能</a:t>
            </a:r>
          </a:p>
        </p:txBody>
      </p:sp>
      <p:sp>
        <p:nvSpPr>
          <p:cNvPr id="915459" name="Rectangle 3"/>
          <p:cNvSpPr>
            <a:spLocks noGrp="1" noChangeArrowheads="1"/>
          </p:cNvSpPr>
          <p:nvPr>
            <p:ph type="body" idx="1"/>
          </p:nvPr>
        </p:nvSpPr>
        <p:spPr>
          <a:xfrm>
            <a:off x="500063" y="751358"/>
            <a:ext cx="8328025" cy="5341938"/>
          </a:xfrm>
        </p:spPr>
        <p:txBody>
          <a:bodyPr/>
          <a:lstStyle/>
          <a:p>
            <a:pPr>
              <a:lnSpc>
                <a:spcPct val="100000"/>
              </a:lnSpc>
              <a:spcBef>
                <a:spcPct val="0"/>
              </a:spcBef>
            </a:pPr>
            <a:r>
              <a:rPr lang="zh-CN" altLang="en-US" sz="2800" dirty="0">
                <a:solidFill>
                  <a:schemeClr val="tx1">
                    <a:lumMod val="50000"/>
                    <a:lumOff val="50000"/>
                  </a:schemeClr>
                </a:solidFill>
              </a:rPr>
              <a:t>假定以下每步操作所花时间为：</a:t>
            </a:r>
            <a:endParaRPr lang="en-US" altLang="zh-CN" sz="2800" dirty="0">
              <a:solidFill>
                <a:schemeClr val="tx1">
                  <a:lumMod val="50000"/>
                  <a:lumOff val="50000"/>
                </a:schemeClr>
              </a:solidFill>
            </a:endParaRPr>
          </a:p>
          <a:p>
            <a:pPr marL="711200" lvl="2" indent="-261938">
              <a:lnSpc>
                <a:spcPct val="100000"/>
              </a:lnSpc>
              <a:spcBef>
                <a:spcPct val="0"/>
              </a:spcBef>
              <a:buFont typeface="隶书" charset="0"/>
              <a:buAutoNum type="circleNumDbPlain"/>
            </a:pPr>
            <a:r>
              <a:rPr lang="zh-CN" altLang="en-US" sz="2200" dirty="0">
                <a:solidFill>
                  <a:schemeClr val="tx1">
                    <a:lumMod val="50000"/>
                    <a:lumOff val="50000"/>
                  </a:schemeClr>
                </a:solidFill>
              </a:rPr>
              <a:t>取指：</a:t>
            </a:r>
            <a:r>
              <a:rPr lang="en-US" altLang="zh-CN" sz="2200" dirty="0">
                <a:solidFill>
                  <a:schemeClr val="tx1">
                    <a:lumMod val="50000"/>
                    <a:lumOff val="50000"/>
                  </a:schemeClr>
                </a:solidFill>
              </a:rPr>
              <a:t>200ps</a:t>
            </a:r>
            <a:endParaRPr lang="zh-CN" altLang="en-US" sz="2200" dirty="0">
              <a:solidFill>
                <a:schemeClr val="tx1">
                  <a:lumMod val="50000"/>
                  <a:lumOff val="50000"/>
                </a:schemeClr>
              </a:solidFill>
            </a:endParaRPr>
          </a:p>
          <a:p>
            <a:pPr marL="711200" lvl="2" indent="-261938">
              <a:lnSpc>
                <a:spcPct val="100000"/>
              </a:lnSpc>
              <a:spcBef>
                <a:spcPct val="0"/>
              </a:spcBef>
              <a:buFont typeface="隶书" charset="0"/>
              <a:buAutoNum type="circleNumDbPlain"/>
            </a:pPr>
            <a:r>
              <a:rPr lang="zh-CN" altLang="en-US" sz="2200" dirty="0">
                <a:solidFill>
                  <a:schemeClr val="tx1">
                    <a:lumMod val="50000"/>
                    <a:lumOff val="50000"/>
                  </a:schemeClr>
                </a:solidFill>
              </a:rPr>
              <a:t>寄存器读：</a:t>
            </a:r>
            <a:r>
              <a:rPr lang="en-US" altLang="zh-CN" sz="2200" dirty="0">
                <a:solidFill>
                  <a:schemeClr val="tx1">
                    <a:lumMod val="50000"/>
                    <a:lumOff val="50000"/>
                  </a:schemeClr>
                </a:solidFill>
              </a:rPr>
              <a:t>100ps</a:t>
            </a:r>
            <a:endParaRPr lang="zh-CN" altLang="en-US" sz="2200" dirty="0">
              <a:solidFill>
                <a:schemeClr val="tx1">
                  <a:lumMod val="50000"/>
                  <a:lumOff val="50000"/>
                </a:schemeClr>
              </a:solidFill>
            </a:endParaRPr>
          </a:p>
          <a:p>
            <a:pPr marL="711200" lvl="2" indent="-261938">
              <a:lnSpc>
                <a:spcPct val="100000"/>
              </a:lnSpc>
              <a:spcBef>
                <a:spcPct val="0"/>
              </a:spcBef>
              <a:buFont typeface="隶书" charset="0"/>
              <a:buAutoNum type="circleNumDbPlain"/>
            </a:pPr>
            <a:r>
              <a:rPr lang="en-US" altLang="zh-CN" sz="2200" dirty="0">
                <a:solidFill>
                  <a:schemeClr val="tx1">
                    <a:lumMod val="50000"/>
                    <a:lumOff val="50000"/>
                  </a:schemeClr>
                </a:solidFill>
              </a:rPr>
              <a:t>ALU</a:t>
            </a:r>
            <a:r>
              <a:rPr lang="zh-CN" altLang="en-US" sz="2200" dirty="0">
                <a:solidFill>
                  <a:schemeClr val="tx1">
                    <a:lumMod val="50000"/>
                    <a:lumOff val="50000"/>
                  </a:schemeClr>
                </a:solidFill>
              </a:rPr>
              <a:t>操作：</a:t>
            </a:r>
            <a:r>
              <a:rPr lang="en-US" altLang="zh-CN" sz="2200" dirty="0">
                <a:solidFill>
                  <a:schemeClr val="tx1">
                    <a:lumMod val="50000"/>
                    <a:lumOff val="50000"/>
                  </a:schemeClr>
                </a:solidFill>
              </a:rPr>
              <a:t>200ps</a:t>
            </a:r>
            <a:endParaRPr lang="zh-CN" altLang="en-US" sz="2200" dirty="0">
              <a:solidFill>
                <a:schemeClr val="tx1">
                  <a:lumMod val="50000"/>
                  <a:lumOff val="50000"/>
                </a:schemeClr>
              </a:solidFill>
            </a:endParaRPr>
          </a:p>
          <a:p>
            <a:pPr marL="711200" lvl="2" indent="-261938">
              <a:lnSpc>
                <a:spcPct val="100000"/>
              </a:lnSpc>
              <a:spcBef>
                <a:spcPct val="0"/>
              </a:spcBef>
              <a:buFont typeface="隶书" charset="0"/>
              <a:buAutoNum type="circleNumDbPlain"/>
            </a:pPr>
            <a:r>
              <a:rPr lang="zh-CN" altLang="en-US" sz="2200" dirty="0">
                <a:solidFill>
                  <a:schemeClr val="tx1">
                    <a:lumMod val="50000"/>
                    <a:lumOff val="50000"/>
                  </a:schemeClr>
                </a:solidFill>
              </a:rPr>
              <a:t>存储器读：</a:t>
            </a:r>
            <a:r>
              <a:rPr lang="en-US" altLang="zh-CN" sz="2200" dirty="0">
                <a:solidFill>
                  <a:schemeClr val="tx1">
                    <a:lumMod val="50000"/>
                    <a:lumOff val="50000"/>
                  </a:schemeClr>
                </a:solidFill>
              </a:rPr>
              <a:t>200ps</a:t>
            </a:r>
            <a:endParaRPr lang="zh-CN" altLang="en-US" sz="2200" dirty="0">
              <a:solidFill>
                <a:schemeClr val="tx1">
                  <a:lumMod val="50000"/>
                  <a:lumOff val="50000"/>
                </a:schemeClr>
              </a:solidFill>
            </a:endParaRPr>
          </a:p>
          <a:p>
            <a:pPr marL="711200" lvl="2" indent="-261938">
              <a:lnSpc>
                <a:spcPct val="100000"/>
              </a:lnSpc>
              <a:spcBef>
                <a:spcPct val="0"/>
              </a:spcBef>
              <a:buFont typeface="隶书" charset="0"/>
              <a:buAutoNum type="circleNumDbPlain"/>
            </a:pPr>
            <a:r>
              <a:rPr lang="zh-CN" altLang="en-US" sz="2200" dirty="0">
                <a:solidFill>
                  <a:schemeClr val="tx1">
                    <a:lumMod val="50000"/>
                    <a:lumOff val="50000"/>
                  </a:schemeClr>
                </a:solidFill>
              </a:rPr>
              <a:t>寄存器写：</a:t>
            </a:r>
            <a:r>
              <a:rPr lang="en-US" altLang="zh-CN" sz="2200" dirty="0">
                <a:solidFill>
                  <a:schemeClr val="tx1">
                    <a:lumMod val="50000"/>
                    <a:lumOff val="50000"/>
                  </a:schemeClr>
                </a:solidFill>
              </a:rPr>
              <a:t>100ps</a:t>
            </a:r>
          </a:p>
          <a:p>
            <a:pPr>
              <a:lnSpc>
                <a:spcPct val="100000"/>
              </a:lnSpc>
              <a:spcBef>
                <a:spcPct val="0"/>
              </a:spcBef>
            </a:pPr>
            <a:r>
              <a:rPr lang="zh-CN" altLang="en-US" sz="2800" dirty="0">
                <a:solidFill>
                  <a:schemeClr val="tx1">
                    <a:lumMod val="50000"/>
                    <a:lumOff val="50000"/>
                  </a:schemeClr>
                </a:solidFill>
              </a:rPr>
              <a:t>单周期模型</a:t>
            </a:r>
          </a:p>
          <a:p>
            <a:pPr lvl="1">
              <a:lnSpc>
                <a:spcPct val="100000"/>
              </a:lnSpc>
              <a:spcBef>
                <a:spcPct val="0"/>
              </a:spcBef>
            </a:pPr>
            <a:r>
              <a:rPr lang="zh-CN" altLang="en-US" sz="2400" dirty="0">
                <a:solidFill>
                  <a:schemeClr val="tx1">
                    <a:lumMod val="50000"/>
                    <a:lumOff val="50000"/>
                  </a:schemeClr>
                </a:solidFill>
              </a:rPr>
              <a:t>串行执行时，</a:t>
            </a:r>
            <a:r>
              <a:rPr lang="en-US" altLang="zh-CN" sz="2400" dirty="0">
                <a:solidFill>
                  <a:schemeClr val="tx1">
                    <a:lumMod val="50000"/>
                    <a:lumOff val="50000"/>
                  </a:schemeClr>
                </a:solidFill>
              </a:rPr>
              <a:t>N</a:t>
            </a:r>
            <a:r>
              <a:rPr lang="zh-CN" altLang="en-US" sz="2400" dirty="0">
                <a:solidFill>
                  <a:schemeClr val="tx1">
                    <a:lumMod val="50000"/>
                    <a:lumOff val="50000"/>
                  </a:schemeClr>
                </a:solidFill>
              </a:rPr>
              <a:t>条指令的执行时间为：</a:t>
            </a:r>
            <a:r>
              <a:rPr lang="en-US" altLang="zh-CN" sz="2400" dirty="0">
                <a:solidFill>
                  <a:schemeClr val="tx1">
                    <a:lumMod val="50000"/>
                    <a:lumOff val="50000"/>
                  </a:schemeClr>
                </a:solidFill>
              </a:rPr>
              <a:t>800N(</a:t>
            </a:r>
            <a:r>
              <a:rPr lang="en-US" altLang="zh-CN" sz="2400" dirty="0" err="1">
                <a:solidFill>
                  <a:schemeClr val="tx1">
                    <a:lumMod val="50000"/>
                    <a:lumOff val="50000"/>
                  </a:schemeClr>
                </a:solidFill>
              </a:rPr>
              <a:t>ps</a:t>
            </a:r>
            <a:r>
              <a:rPr lang="en-US" altLang="zh-CN" sz="2400" dirty="0">
                <a:solidFill>
                  <a:schemeClr val="tx1">
                    <a:lumMod val="50000"/>
                    <a:lumOff val="50000"/>
                  </a:schemeClr>
                </a:solidFill>
              </a:rPr>
              <a:t>)</a:t>
            </a:r>
          </a:p>
          <a:p>
            <a:pPr>
              <a:lnSpc>
                <a:spcPct val="100000"/>
              </a:lnSpc>
              <a:spcBef>
                <a:spcPct val="0"/>
              </a:spcBef>
            </a:pPr>
            <a:r>
              <a:rPr lang="zh-CN" altLang="en-US" sz="2800" dirty="0"/>
              <a:t>流水线性能</a:t>
            </a:r>
            <a:endParaRPr lang="en-US" altLang="zh-CN" sz="2800" dirty="0"/>
          </a:p>
          <a:p>
            <a:pPr lvl="1">
              <a:lnSpc>
                <a:spcPct val="100000"/>
              </a:lnSpc>
              <a:spcBef>
                <a:spcPct val="0"/>
              </a:spcBef>
            </a:pPr>
            <a:r>
              <a:rPr lang="zh-CN" altLang="en-US" sz="2400" dirty="0"/>
              <a:t>时钟周期等于最长阶段所花时间为：</a:t>
            </a:r>
            <a:r>
              <a:rPr lang="en-US" altLang="zh-CN" sz="2400" dirty="0"/>
              <a:t>200ps</a:t>
            </a:r>
          </a:p>
          <a:p>
            <a:pPr lvl="1">
              <a:lnSpc>
                <a:spcPct val="100000"/>
              </a:lnSpc>
              <a:spcBef>
                <a:spcPct val="0"/>
              </a:spcBef>
            </a:pPr>
            <a:r>
              <a:rPr lang="zh-CN" altLang="en-US" sz="2400" dirty="0"/>
              <a:t>每条指令的执行时间为：</a:t>
            </a:r>
            <a:r>
              <a:rPr lang="en-US" altLang="zh-CN" sz="2400" dirty="0"/>
              <a:t> 200ps×5=1000ps=1ns</a:t>
            </a:r>
          </a:p>
          <a:p>
            <a:pPr lvl="1">
              <a:lnSpc>
                <a:spcPct val="100000"/>
              </a:lnSpc>
              <a:spcBef>
                <a:spcPct val="0"/>
              </a:spcBef>
            </a:pPr>
            <a:r>
              <a:rPr lang="en-US" altLang="zh-CN" sz="2400" dirty="0"/>
              <a:t>N</a:t>
            </a:r>
            <a:r>
              <a:rPr lang="zh-CN" altLang="en-US" sz="2400" dirty="0"/>
              <a:t>条指令的执行时间为：</a:t>
            </a:r>
            <a:r>
              <a:rPr lang="en-US" altLang="zh-CN" sz="2400" dirty="0"/>
              <a:t>(5+N-1)×200ps = (4+N)×200ps </a:t>
            </a:r>
            <a:endParaRPr lang="en-US" altLang="zh-CN" sz="2400" dirty="0">
              <a:solidFill>
                <a:schemeClr val="accent1"/>
              </a:solidFill>
            </a:endParaRPr>
          </a:p>
          <a:p>
            <a:pPr lvl="1">
              <a:lnSpc>
                <a:spcPct val="100000"/>
              </a:lnSpc>
              <a:spcBef>
                <a:spcPct val="0"/>
              </a:spcBef>
            </a:pPr>
            <a:r>
              <a:rPr lang="zh-CN" altLang="en-US" sz="2400" dirty="0"/>
              <a:t>在</a:t>
            </a:r>
            <a:r>
              <a:rPr lang="en-US" altLang="zh-CN" sz="2400" dirty="0"/>
              <a:t>N</a:t>
            </a:r>
            <a:r>
              <a:rPr lang="zh-CN" altLang="en-US" sz="2400" dirty="0"/>
              <a:t>很大时，比串行方式提高约 </a:t>
            </a:r>
            <a:r>
              <a:rPr lang="en-US" altLang="zh-CN" sz="2400" dirty="0"/>
              <a:t>4 </a:t>
            </a:r>
            <a:r>
              <a:rPr lang="zh-CN" altLang="en-US" sz="2400" dirty="0"/>
              <a:t>倍</a:t>
            </a:r>
          </a:p>
          <a:p>
            <a:pPr lvl="1">
              <a:lnSpc>
                <a:spcPct val="100000"/>
              </a:lnSpc>
              <a:spcBef>
                <a:spcPct val="0"/>
              </a:spcBef>
            </a:pPr>
            <a:r>
              <a:rPr lang="zh-CN" altLang="en-US" sz="2400" dirty="0"/>
              <a:t>若各阶段操作时间均衡</a:t>
            </a:r>
            <a:r>
              <a:rPr lang="en-US" altLang="zh-CN" sz="2400" dirty="0"/>
              <a:t>(</a:t>
            </a:r>
            <a:r>
              <a:rPr lang="zh-CN" altLang="en-US" sz="2400" dirty="0"/>
              <a:t>均是</a:t>
            </a:r>
            <a:r>
              <a:rPr lang="en-US" altLang="zh-CN" sz="2400" dirty="0"/>
              <a:t>200ps)</a:t>
            </a:r>
            <a:r>
              <a:rPr lang="zh-CN" altLang="en-US" sz="2400" dirty="0"/>
              <a:t>，则提高倍数为</a:t>
            </a:r>
            <a:r>
              <a:rPr lang="en-US" altLang="zh-CN" sz="2400" dirty="0"/>
              <a:t>5</a:t>
            </a:r>
            <a:r>
              <a:rPr lang="zh-CN" altLang="en-US" sz="2400" dirty="0"/>
              <a:t>倍</a:t>
            </a:r>
          </a:p>
          <a:p>
            <a:pPr lvl="1">
              <a:lnSpc>
                <a:spcPct val="100000"/>
              </a:lnSpc>
              <a:spcBef>
                <a:spcPts val="600"/>
              </a:spcBef>
              <a:buFont typeface="Wingdings" charset="2"/>
              <a:buNone/>
            </a:pPr>
            <a:r>
              <a:rPr lang="zh-CN" altLang="en-US" sz="2400" dirty="0">
                <a:solidFill>
                  <a:srgbClr val="FF0000"/>
                </a:solidFill>
              </a:rPr>
              <a:t> 非流水线执行时间 </a:t>
            </a:r>
            <a:r>
              <a:rPr lang="en-US" altLang="zh-CN" sz="2400" dirty="0">
                <a:solidFill>
                  <a:srgbClr val="FF0000"/>
                </a:solidFill>
              </a:rPr>
              <a:t>/ </a:t>
            </a:r>
            <a:r>
              <a:rPr lang="zh-CN" altLang="en-US" sz="2400" dirty="0">
                <a:solidFill>
                  <a:srgbClr val="FF0000"/>
                </a:solidFill>
              </a:rPr>
              <a:t>流水线执行时间 </a:t>
            </a:r>
            <a:r>
              <a:rPr lang="en-US" altLang="zh-CN" sz="2400" dirty="0">
                <a:solidFill>
                  <a:srgbClr val="FF0000"/>
                </a:solidFill>
              </a:rPr>
              <a:t>= </a:t>
            </a:r>
            <a:r>
              <a:rPr lang="zh-CN" altLang="en-US" sz="2400" dirty="0">
                <a:solidFill>
                  <a:srgbClr val="FF0000"/>
                </a:solidFill>
              </a:rPr>
              <a:t>流水线的阶段数</a:t>
            </a:r>
            <a:endParaRPr lang="en-US" altLang="zh-CN" sz="2400" dirty="0">
              <a:solidFill>
                <a:srgbClr val="FF0000"/>
              </a:solidFill>
            </a:endParaRPr>
          </a:p>
        </p:txBody>
      </p:sp>
      <p:sp>
        <p:nvSpPr>
          <p:cNvPr id="14340" name="AutoShape 4"/>
          <p:cNvSpPr>
            <a:spLocks/>
          </p:cNvSpPr>
          <p:nvPr/>
        </p:nvSpPr>
        <p:spPr bwMode="auto">
          <a:xfrm>
            <a:off x="3429000" y="1077913"/>
            <a:ext cx="285750" cy="1422400"/>
          </a:xfrm>
          <a:prstGeom prst="rightBrace">
            <a:avLst>
              <a:gd name="adj1" fmla="val 49677"/>
              <a:gd name="adj2" fmla="val 50000"/>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4341" name="Rectangle 5"/>
          <p:cNvSpPr>
            <a:spLocks noChangeArrowheads="1"/>
          </p:cNvSpPr>
          <p:nvPr/>
        </p:nvSpPr>
        <p:spPr bwMode="auto">
          <a:xfrm>
            <a:off x="3746500" y="1169988"/>
            <a:ext cx="4968875" cy="1544637"/>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pPr>
            <a:r>
              <a:rPr lang="en-US" altLang="zh-CN" sz="2400" b="1">
                <a:solidFill>
                  <a:srgbClr val="0000FF"/>
                </a:solidFill>
                <a:latin typeface="Times New Roman" charset="0"/>
                <a:ea typeface="华文新魏" charset="-122"/>
                <a:cs typeface="Arial" charset="0"/>
              </a:rPr>
              <a:t>Load</a:t>
            </a:r>
            <a:r>
              <a:rPr lang="zh-CN" altLang="en-US" sz="2400" b="1">
                <a:solidFill>
                  <a:srgbClr val="0000FF"/>
                </a:solidFill>
                <a:latin typeface="Times New Roman" charset="0"/>
                <a:ea typeface="华文新魏" charset="-122"/>
                <a:cs typeface="Arial" charset="0"/>
              </a:rPr>
              <a:t>指令的总执行时间为：</a:t>
            </a:r>
            <a:r>
              <a:rPr lang="en-US" altLang="zh-CN" sz="2400" b="1">
                <a:solidFill>
                  <a:srgbClr val="0000FF"/>
                </a:solidFill>
                <a:latin typeface="Times New Roman" charset="0"/>
                <a:ea typeface="华文新魏" charset="-122"/>
                <a:cs typeface="Arial" charset="0"/>
              </a:rPr>
              <a:t>800ps</a:t>
            </a:r>
            <a:r>
              <a:rPr lang="zh-CN" altLang="en-US" sz="2400" b="1">
                <a:solidFill>
                  <a:srgbClr val="0000FF"/>
                </a:solidFill>
                <a:latin typeface="Times New Roman" charset="0"/>
                <a:ea typeface="华文新魏" charset="-122"/>
                <a:cs typeface="Arial" charset="0"/>
              </a:rPr>
              <a:t> </a:t>
            </a:r>
          </a:p>
          <a:p>
            <a:pPr>
              <a:spcBef>
                <a:spcPct val="20000"/>
              </a:spcBef>
            </a:pPr>
            <a:r>
              <a:rPr lang="en-US" altLang="zh-CN" sz="2200" b="1">
                <a:latin typeface="Times New Roman" charset="0"/>
                <a:ea typeface="华文新魏" charset="-122"/>
                <a:cs typeface="Arial" charset="0"/>
              </a:rPr>
              <a:t>(</a:t>
            </a:r>
            <a:r>
              <a:rPr lang="zh-CN" altLang="en-US" sz="2200" b="1">
                <a:latin typeface="Times New Roman" charset="0"/>
                <a:ea typeface="华文新魏" charset="-122"/>
                <a:cs typeface="Arial" charset="0"/>
              </a:rPr>
              <a:t>假定不考虑控制单元、</a:t>
            </a:r>
            <a:r>
              <a:rPr lang="en-US" altLang="zh-CN" sz="2200" b="1">
                <a:latin typeface="Times New Roman" charset="0"/>
                <a:ea typeface="华文新魏" charset="-122"/>
                <a:cs typeface="Arial" charset="0"/>
              </a:rPr>
              <a:t>PC</a:t>
            </a:r>
            <a:r>
              <a:rPr lang="zh-CN" altLang="en-US" sz="2200" b="1">
                <a:latin typeface="Times New Roman" charset="0"/>
                <a:ea typeface="华文新魏" charset="-122"/>
                <a:cs typeface="Arial" charset="0"/>
              </a:rPr>
              <a:t>访问、信号传递等延迟</a:t>
            </a:r>
            <a:r>
              <a:rPr lang="en-US" altLang="zh-CN" sz="2200" b="1">
                <a:latin typeface="Times New Roman" charset="0"/>
                <a:ea typeface="华文新魏" charset="-122"/>
                <a:cs typeface="Arial" charset="0"/>
              </a:rPr>
              <a:t>)</a:t>
            </a:r>
          </a:p>
          <a:p>
            <a:endParaRPr lang="en-US" altLang="zh-CN" sz="2200" b="1">
              <a:latin typeface="Times New Roman" charset="0"/>
              <a:ea typeface="华文新魏" charset="-122"/>
              <a:cs typeface="Arial" charset="0"/>
            </a:endParaRPr>
          </a:p>
        </p:txBody>
      </p:sp>
      <p:sp>
        <p:nvSpPr>
          <p:cNvPr id="915462" name="Text Box 6"/>
          <p:cNvSpPr txBox="1">
            <a:spLocks noChangeArrowheads="1"/>
          </p:cNvSpPr>
          <p:nvPr/>
        </p:nvSpPr>
        <p:spPr bwMode="auto">
          <a:xfrm>
            <a:off x="5330825" y="2071688"/>
            <a:ext cx="3384550" cy="11080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200" b="1" dirty="0">
                <a:solidFill>
                  <a:srgbClr val="FF0000"/>
                </a:solidFill>
                <a:latin typeface="Times New Roman" charset="0"/>
                <a:ea typeface="华文新魏" charset="-122"/>
              </a:rPr>
              <a:t>流水线方式下，单条指令的执行时间无法缩短，但能大大提高指令的吞吐率</a:t>
            </a:r>
            <a:endParaRPr lang="en-US" altLang="zh-CN" sz="2200" b="1" dirty="0">
              <a:solidFill>
                <a:srgbClr val="FF0000"/>
              </a:solidFill>
              <a:latin typeface="Times New Roman" charset="0"/>
              <a:ea typeface="华文新魏" charset="-122"/>
            </a:endParaRPr>
          </a:p>
        </p:txBody>
      </p:sp>
    </p:spTree>
    <p:extLst>
      <p:ext uri="{BB962C8B-B14F-4D97-AF65-F5344CB8AC3E}">
        <p14:creationId xmlns:p14="http://schemas.microsoft.com/office/powerpoint/2010/main" val="5579112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5459">
                                            <p:txEl>
                                              <p:pRg st="9" end="9"/>
                                            </p:txEl>
                                          </p:spTgt>
                                        </p:tgtEl>
                                        <p:attrNameLst>
                                          <p:attrName>style.visibility</p:attrName>
                                        </p:attrNameLst>
                                      </p:cBhvr>
                                      <p:to>
                                        <p:strVal val="visible"/>
                                      </p:to>
                                    </p:set>
                                    <p:animEffect transition="in" filter="blinds(horizontal)">
                                      <p:cBhvr>
                                        <p:cTn id="7" dur="500"/>
                                        <p:tgtEl>
                                          <p:spTgt spid="915459">
                                            <p:txEl>
                                              <p:pRg st="9" end="9"/>
                                            </p:txEl>
                                          </p:spTgt>
                                        </p:tgtEl>
                                      </p:cBhvr>
                                    </p:animEffect>
                                  </p:childTnLst>
                                  <p:subTnLst>
                                    <p:animClr clrSpc="rgb" dir="cw">
                                      <p:cBhvr override="childStyle">
                                        <p:cTn dur="1" fill="hold" display="0" masterRel="nextClick" afterEffect="1"/>
                                        <p:tgtEl>
                                          <p:spTgt spid="915459">
                                            <p:txEl>
                                              <p:pRg st="9" end="9"/>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5459">
                                            <p:txEl>
                                              <p:pRg st="10" end="10"/>
                                            </p:txEl>
                                          </p:spTgt>
                                        </p:tgtEl>
                                        <p:attrNameLst>
                                          <p:attrName>style.visibility</p:attrName>
                                        </p:attrNameLst>
                                      </p:cBhvr>
                                      <p:to>
                                        <p:strVal val="visible"/>
                                      </p:to>
                                    </p:set>
                                    <p:animEffect transition="in" filter="blinds(horizontal)">
                                      <p:cBhvr>
                                        <p:cTn id="12" dur="500"/>
                                        <p:tgtEl>
                                          <p:spTgt spid="915459">
                                            <p:txEl>
                                              <p:pRg st="10" end="10"/>
                                            </p:txEl>
                                          </p:spTgt>
                                        </p:tgtEl>
                                      </p:cBhvr>
                                    </p:animEffect>
                                  </p:childTnLst>
                                  <p:subTnLst>
                                    <p:animClr clrSpc="rgb" dir="cw">
                                      <p:cBhvr override="childStyle">
                                        <p:cTn dur="1" fill="hold" display="0" masterRel="nextClick" afterEffect="1"/>
                                        <p:tgtEl>
                                          <p:spTgt spid="915459">
                                            <p:txEl>
                                              <p:pRg st="10" end="10"/>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5459">
                                            <p:txEl>
                                              <p:pRg st="11" end="11"/>
                                            </p:txEl>
                                          </p:spTgt>
                                        </p:tgtEl>
                                        <p:attrNameLst>
                                          <p:attrName>style.visibility</p:attrName>
                                        </p:attrNameLst>
                                      </p:cBhvr>
                                      <p:to>
                                        <p:strVal val="visible"/>
                                      </p:to>
                                    </p:set>
                                    <p:animEffect transition="in" filter="blinds(horizontal)">
                                      <p:cBhvr>
                                        <p:cTn id="17" dur="500"/>
                                        <p:tgtEl>
                                          <p:spTgt spid="915459">
                                            <p:txEl>
                                              <p:pRg st="11" end="11"/>
                                            </p:txEl>
                                          </p:spTgt>
                                        </p:tgtEl>
                                      </p:cBhvr>
                                    </p:animEffect>
                                  </p:childTnLst>
                                  <p:subTnLst>
                                    <p:animClr clrSpc="rgb" dir="cw">
                                      <p:cBhvr override="childStyle">
                                        <p:cTn dur="1" fill="hold" display="0" masterRel="nextClick" afterEffect="1"/>
                                        <p:tgtEl>
                                          <p:spTgt spid="915459">
                                            <p:txEl>
                                              <p:pRg st="11" end="11"/>
                                            </p:txEl>
                                          </p:spTgt>
                                        </p:tgtEl>
                                        <p:attrNameLst>
                                          <p:attrName>ppt_c</p:attrName>
                                        </p:attrNameLst>
                                      </p:cBhvr>
                                      <p:to>
                                        <a:srgbClr val="0000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15459">
                                            <p:txEl>
                                              <p:pRg st="12" end="12"/>
                                            </p:txEl>
                                          </p:spTgt>
                                        </p:tgtEl>
                                        <p:attrNameLst>
                                          <p:attrName>style.visibility</p:attrName>
                                        </p:attrNameLst>
                                      </p:cBhvr>
                                      <p:to>
                                        <p:strVal val="visible"/>
                                      </p:to>
                                    </p:set>
                                    <p:animEffect transition="in" filter="blinds(horizontal)">
                                      <p:cBhvr>
                                        <p:cTn id="22" dur="500"/>
                                        <p:tgtEl>
                                          <p:spTgt spid="915459">
                                            <p:txEl>
                                              <p:pRg st="12" end="12"/>
                                            </p:txEl>
                                          </p:spTgt>
                                        </p:tgtEl>
                                      </p:cBhvr>
                                    </p:animEffect>
                                  </p:childTnLst>
                                  <p:subTnLst>
                                    <p:animClr clrSpc="rgb" dir="cw">
                                      <p:cBhvr override="childStyle">
                                        <p:cTn dur="1" fill="hold" display="0" masterRel="nextClick" afterEffect="1"/>
                                        <p:tgtEl>
                                          <p:spTgt spid="915459">
                                            <p:txEl>
                                              <p:pRg st="12" end="12"/>
                                            </p:txEl>
                                          </p:spTgt>
                                        </p:tgtEl>
                                        <p:attrNameLst>
                                          <p:attrName>ppt_c</p:attrName>
                                        </p:attrNameLst>
                                      </p:cBhvr>
                                      <p:to>
                                        <a:srgbClr val="0000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15459">
                                            <p:txEl>
                                              <p:pRg st="13" end="13"/>
                                            </p:txEl>
                                          </p:spTgt>
                                        </p:tgtEl>
                                        <p:attrNameLst>
                                          <p:attrName>style.visibility</p:attrName>
                                        </p:attrNameLst>
                                      </p:cBhvr>
                                      <p:to>
                                        <p:strVal val="visible"/>
                                      </p:to>
                                    </p:set>
                                    <p:animEffect transition="in" filter="blinds(horizontal)">
                                      <p:cBhvr>
                                        <p:cTn id="27" dur="500"/>
                                        <p:tgtEl>
                                          <p:spTgt spid="915459">
                                            <p:txEl>
                                              <p:pRg st="13" end="13"/>
                                            </p:txEl>
                                          </p:spTgt>
                                        </p:tgtEl>
                                      </p:cBhvr>
                                    </p:animEffect>
                                  </p:childTnLst>
                                  <p:subTnLst>
                                    <p:animClr clrSpc="rgb" dir="cw">
                                      <p:cBhvr override="childStyle">
                                        <p:cTn dur="1" fill="hold" display="0" masterRel="nextClick" afterEffect="1"/>
                                        <p:tgtEl>
                                          <p:spTgt spid="915459">
                                            <p:txEl>
                                              <p:pRg st="13" end="13"/>
                                            </p:txEl>
                                          </p:spTgt>
                                        </p:tgtEl>
                                        <p:attrNameLst>
                                          <p:attrName>ppt_c</p:attrName>
                                        </p:attrNameLst>
                                      </p:cBhvr>
                                      <p:to>
                                        <a:srgbClr val="0000FF"/>
                                      </p:to>
                                    </p:animClr>
                                  </p:subTnLst>
                                </p:cTn>
                              </p:par>
                              <p:par>
                                <p:cTn id="28" presetID="3" presetClass="entr" presetSubtype="10" fill="hold" nodeType="withEffect">
                                  <p:stCondLst>
                                    <p:cond delay="0"/>
                                  </p:stCondLst>
                                  <p:childTnLst>
                                    <p:set>
                                      <p:cBhvr>
                                        <p:cTn id="29" dur="1" fill="hold">
                                          <p:stCondLst>
                                            <p:cond delay="0"/>
                                          </p:stCondLst>
                                        </p:cTn>
                                        <p:tgtEl>
                                          <p:spTgt spid="915459">
                                            <p:txEl>
                                              <p:pRg st="14" end="14"/>
                                            </p:txEl>
                                          </p:spTgt>
                                        </p:tgtEl>
                                        <p:attrNameLst>
                                          <p:attrName>style.visibility</p:attrName>
                                        </p:attrNameLst>
                                      </p:cBhvr>
                                      <p:to>
                                        <p:strVal val="visible"/>
                                      </p:to>
                                    </p:set>
                                    <p:animEffect transition="in" filter="blinds(horizontal)">
                                      <p:cBhvr>
                                        <p:cTn id="30" dur="500"/>
                                        <p:tgtEl>
                                          <p:spTgt spid="915459">
                                            <p:txEl>
                                              <p:pRg st="14" end="14"/>
                                            </p:txEl>
                                          </p:spTgt>
                                        </p:tgtEl>
                                      </p:cBhvr>
                                    </p:animEffect>
                                  </p:childTnLst>
                                  <p:subTnLst>
                                    <p:animClr clrSpc="rgb" dir="cw">
                                      <p:cBhvr override="childStyle">
                                        <p:cTn dur="1" fill="hold" display="0" masterRel="nextClick" afterEffect="1"/>
                                        <p:tgtEl>
                                          <p:spTgt spid="915459">
                                            <p:txEl>
                                              <p:pRg st="14" end="14"/>
                                            </p:txEl>
                                          </p:spTgt>
                                        </p:tgtEl>
                                        <p:attrNameLst>
                                          <p:attrName>ppt_c</p:attrName>
                                        </p:attrNameLst>
                                      </p:cBhvr>
                                      <p:to>
                                        <a:srgbClr val="FF3300"/>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15462"/>
                                        </p:tgtEl>
                                        <p:attrNameLst>
                                          <p:attrName>style.visibility</p:attrName>
                                        </p:attrNameLst>
                                      </p:cBhvr>
                                      <p:to>
                                        <p:strVal val="visible"/>
                                      </p:to>
                                    </p:set>
                                    <p:animEffect transition="in" filter="blinds(horizontal)">
                                      <p:cBhvr>
                                        <p:cTn id="35" dur="500"/>
                                        <p:tgtEl>
                                          <p:spTgt spid="915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6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9575" y="666750"/>
            <a:ext cx="8305800" cy="5905500"/>
          </a:xfrm>
          <a:noFill/>
        </p:spPr>
      </p:pic>
      <p:sp>
        <p:nvSpPr>
          <p:cNvPr id="4" name="Rectangle 2"/>
          <p:cNvSpPr>
            <a:spLocks noGrp="1" noChangeArrowheads="1"/>
          </p:cNvSpPr>
          <p:nvPr>
            <p:ph type="title"/>
          </p:nvPr>
        </p:nvSpPr>
        <p:spPr>
          <a:xfrm>
            <a:off x="107504" y="34330"/>
            <a:ext cx="7561263" cy="5143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单周期指令模型与流水线性能</a:t>
            </a:r>
          </a:p>
        </p:txBody>
      </p:sp>
      <p:sp>
        <p:nvSpPr>
          <p:cNvPr id="2" name="文本框 1"/>
          <p:cNvSpPr txBox="1"/>
          <p:nvPr/>
        </p:nvSpPr>
        <p:spPr>
          <a:xfrm>
            <a:off x="1547813" y="2997200"/>
            <a:ext cx="4340225" cy="908050"/>
          </a:xfrm>
          <a:prstGeom prst="rect">
            <a:avLst/>
          </a:prstGeom>
          <a:noFill/>
        </p:spPr>
        <p:txBody>
          <a:bodyPr wrap="none">
            <a:spAutoFit/>
          </a:bodyPr>
          <a:lstStyle>
            <a:lvl1pPr marL="457200" indent="-457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600"/>
              </a:spcBef>
              <a:buFont typeface="隶书" charset="0"/>
              <a:buAutoNum type="circleNumDbPlain"/>
            </a:pPr>
            <a:r>
              <a:rPr lang="zh-CN" altLang="en-US" sz="2400" b="1">
                <a:solidFill>
                  <a:srgbClr val="0000FF"/>
                </a:solidFill>
                <a:latin typeface="华文新魏" charset="-122"/>
                <a:ea typeface="华文新魏" charset="-122"/>
              </a:rPr>
              <a:t>单周期控制器执行指令过程</a:t>
            </a:r>
            <a:endParaRPr lang="en-US" altLang="zh-CN" sz="2400" b="1">
              <a:solidFill>
                <a:srgbClr val="0000FF"/>
              </a:solidFill>
              <a:latin typeface="华文新魏" charset="-122"/>
              <a:ea typeface="华文新魏" charset="-122"/>
            </a:endParaRPr>
          </a:p>
          <a:p>
            <a:pPr eaLnBrk="1" hangingPunct="1">
              <a:spcBef>
                <a:spcPts val="600"/>
              </a:spcBef>
              <a:buFont typeface="隶书" charset="0"/>
              <a:buAutoNum type="circleNumDbPlain"/>
            </a:pPr>
            <a:r>
              <a:rPr lang="zh-CN" altLang="en-US" sz="2400" b="1">
                <a:solidFill>
                  <a:srgbClr val="0000FF"/>
                </a:solidFill>
                <a:latin typeface="华文新魏" charset="-122"/>
                <a:ea typeface="华文新魏" charset="-122"/>
              </a:rPr>
              <a:t>流水线控制器执行指令过程</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179512" y="0"/>
            <a:ext cx="7021512" cy="5791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流水线指令集的设计</a:t>
            </a:r>
          </a:p>
        </p:txBody>
      </p:sp>
      <p:sp>
        <p:nvSpPr>
          <p:cNvPr id="916483" name="Rectangle 3"/>
          <p:cNvSpPr>
            <a:spLocks noGrp="1" noChangeArrowheads="1"/>
          </p:cNvSpPr>
          <p:nvPr>
            <p:ph type="body" idx="1"/>
          </p:nvPr>
        </p:nvSpPr>
        <p:spPr>
          <a:xfrm>
            <a:off x="0" y="764704"/>
            <a:ext cx="9144000" cy="5040313"/>
          </a:xfrm>
        </p:spPr>
        <p:txBody>
          <a:bodyPr/>
          <a:lstStyle/>
          <a:p>
            <a:pPr>
              <a:lnSpc>
                <a:spcPct val="100000"/>
              </a:lnSpc>
              <a:spcBef>
                <a:spcPts val="600"/>
              </a:spcBef>
              <a:buClr>
                <a:schemeClr val="tx2"/>
              </a:buClr>
            </a:pPr>
            <a:r>
              <a:rPr lang="zh-CN" altLang="en-US" dirty="0">
                <a:solidFill>
                  <a:srgbClr val="FF0000"/>
                </a:solidFill>
              </a:rPr>
              <a:t>具有什么特征的指令集有利于流水线执行呢？</a:t>
            </a:r>
          </a:p>
          <a:p>
            <a:pPr marL="623888" lvl="1" indent="-265113">
              <a:lnSpc>
                <a:spcPct val="100000"/>
              </a:lnSpc>
              <a:spcBef>
                <a:spcPts val="600"/>
              </a:spcBef>
            </a:pPr>
            <a:r>
              <a:rPr lang="zh-CN" altLang="en-US" dirty="0"/>
              <a:t>指令长度尽量一致：有利于简化取指令和指令译码操作</a:t>
            </a:r>
          </a:p>
          <a:p>
            <a:pPr lvl="2">
              <a:lnSpc>
                <a:spcPct val="100000"/>
              </a:lnSpc>
              <a:spcBef>
                <a:spcPts val="600"/>
              </a:spcBef>
            </a:pPr>
            <a:r>
              <a:rPr lang="en-US" altLang="zh-CN" dirty="0"/>
              <a:t>MIPS</a:t>
            </a:r>
            <a:r>
              <a:rPr lang="zh-CN" altLang="en-US" dirty="0"/>
              <a:t>指令都是</a:t>
            </a:r>
            <a:r>
              <a:rPr lang="en-US" altLang="zh-CN" dirty="0"/>
              <a:t>32</a:t>
            </a:r>
            <a:r>
              <a:rPr lang="zh-CN" altLang="en-US" dirty="0"/>
              <a:t>位</a:t>
            </a:r>
            <a:r>
              <a:rPr lang="en-US" altLang="zh-CN" dirty="0"/>
              <a:t>,</a:t>
            </a:r>
            <a:r>
              <a:rPr lang="zh-CN" altLang="en-US" dirty="0"/>
              <a:t>每次取</a:t>
            </a:r>
            <a:r>
              <a:rPr lang="en-US" altLang="zh-CN" dirty="0"/>
              <a:t>4</a:t>
            </a:r>
            <a:r>
              <a:rPr lang="zh-CN" altLang="en-US" dirty="0"/>
              <a:t>字节的指令</a:t>
            </a:r>
            <a:r>
              <a:rPr lang="en-US" altLang="zh-CN" dirty="0"/>
              <a:t>,</a:t>
            </a:r>
            <a:r>
              <a:rPr lang="zh-CN" altLang="en-US" dirty="0"/>
              <a:t>下址计算方便</a:t>
            </a:r>
            <a:r>
              <a:rPr lang="en-US" altLang="zh-CN" dirty="0"/>
              <a:t>(PC+4)</a:t>
            </a:r>
          </a:p>
          <a:p>
            <a:pPr lvl="2">
              <a:lnSpc>
                <a:spcPct val="100000"/>
              </a:lnSpc>
              <a:spcBef>
                <a:spcPts val="600"/>
              </a:spcBef>
            </a:pPr>
            <a:r>
              <a:rPr lang="en-US" altLang="zh-CN" dirty="0"/>
              <a:t>X86</a:t>
            </a:r>
            <a:r>
              <a:rPr lang="zh-CN" altLang="en-US" dirty="0"/>
              <a:t>指令从</a:t>
            </a:r>
            <a:r>
              <a:rPr lang="en-US" altLang="zh-CN" dirty="0"/>
              <a:t>1</a:t>
            </a:r>
            <a:r>
              <a:rPr lang="zh-CN" altLang="en-US" dirty="0"/>
              <a:t>字节到</a:t>
            </a:r>
            <a:r>
              <a:rPr lang="en-US" altLang="zh-CN" dirty="0"/>
              <a:t>17</a:t>
            </a:r>
            <a:r>
              <a:rPr lang="zh-CN" altLang="en-US" dirty="0"/>
              <a:t>字节不等，使取指部件极其复杂</a:t>
            </a:r>
          </a:p>
          <a:p>
            <a:pPr marL="623888" lvl="1" indent="-265113">
              <a:lnSpc>
                <a:spcPct val="100000"/>
              </a:lnSpc>
              <a:spcBef>
                <a:spcPts val="600"/>
              </a:spcBef>
            </a:pPr>
            <a:r>
              <a:rPr lang="zh-CN" altLang="en-US" dirty="0"/>
              <a:t>指令格式少，且源寄存器位置相同：有利于在指令未知时预取操作数</a:t>
            </a:r>
          </a:p>
          <a:p>
            <a:pPr lvl="2">
              <a:lnSpc>
                <a:spcPct val="100000"/>
              </a:lnSpc>
              <a:spcBef>
                <a:spcPts val="600"/>
              </a:spcBef>
            </a:pPr>
            <a:r>
              <a:rPr lang="en-US" altLang="zh-CN" dirty="0"/>
              <a:t>MIPS</a:t>
            </a:r>
            <a:r>
              <a:rPr lang="zh-CN" altLang="en-US" dirty="0"/>
              <a:t>指令的</a:t>
            </a:r>
            <a:r>
              <a:rPr lang="en-US" altLang="zh-CN" dirty="0" err="1"/>
              <a:t>Rs</a:t>
            </a:r>
            <a:r>
              <a:rPr lang="zh-CN" altLang="en-US" dirty="0"/>
              <a:t>和</a:t>
            </a:r>
            <a:r>
              <a:rPr lang="en-US" altLang="zh-CN" dirty="0" err="1"/>
              <a:t>Rt</a:t>
            </a:r>
            <a:r>
              <a:rPr lang="zh-CN" altLang="en-US" dirty="0"/>
              <a:t>位置一定，指令译码时就可读</a:t>
            </a:r>
            <a:r>
              <a:rPr lang="en-US" altLang="zh-CN" dirty="0" err="1"/>
              <a:t>Rs</a:t>
            </a:r>
            <a:r>
              <a:rPr lang="zh-CN" altLang="en-US" dirty="0"/>
              <a:t>和</a:t>
            </a:r>
            <a:r>
              <a:rPr lang="en-US" altLang="zh-CN" dirty="0" err="1"/>
              <a:t>Rt</a:t>
            </a:r>
            <a:r>
              <a:rPr lang="zh-CN" altLang="en-US" dirty="0"/>
              <a:t>的值</a:t>
            </a:r>
            <a:endParaRPr lang="en-US" altLang="zh-CN" dirty="0"/>
          </a:p>
          <a:p>
            <a:pPr lvl="2">
              <a:lnSpc>
                <a:spcPct val="100000"/>
              </a:lnSpc>
              <a:spcBef>
                <a:spcPts val="600"/>
              </a:spcBef>
            </a:pPr>
            <a:r>
              <a:rPr lang="zh-CN" altLang="en-US" dirty="0"/>
              <a:t>若位置随指令不同而变</a:t>
            </a:r>
            <a:r>
              <a:rPr lang="en-US" altLang="zh-CN" dirty="0"/>
              <a:t>,</a:t>
            </a:r>
            <a:r>
              <a:rPr lang="zh-CN" altLang="en-US" dirty="0"/>
              <a:t>需先译码确定指令后才能取寄存器编号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6483">
                                            <p:txEl>
                                              <p:pRg st="1" end="1"/>
                                            </p:txEl>
                                          </p:spTgt>
                                        </p:tgtEl>
                                        <p:attrNameLst>
                                          <p:attrName>style.visibility</p:attrName>
                                        </p:attrNameLst>
                                      </p:cBhvr>
                                      <p:to>
                                        <p:strVal val="visible"/>
                                      </p:to>
                                    </p:set>
                                    <p:animEffect transition="in" filter="blinds(horizontal)">
                                      <p:cBhvr>
                                        <p:cTn id="7" dur="500"/>
                                        <p:tgtEl>
                                          <p:spTgt spid="916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6483">
                                            <p:txEl>
                                              <p:pRg st="2" end="2"/>
                                            </p:txEl>
                                          </p:spTgt>
                                        </p:tgtEl>
                                        <p:attrNameLst>
                                          <p:attrName>style.visibility</p:attrName>
                                        </p:attrNameLst>
                                      </p:cBhvr>
                                      <p:to>
                                        <p:strVal val="visible"/>
                                      </p:to>
                                    </p:set>
                                    <p:animEffect transition="in" filter="blinds(horizontal)">
                                      <p:cBhvr>
                                        <p:cTn id="12" dur="500"/>
                                        <p:tgtEl>
                                          <p:spTgt spid="916483">
                                            <p:txEl>
                                              <p:pRg st="2" end="2"/>
                                            </p:txEl>
                                          </p:spTgt>
                                        </p:tgtEl>
                                      </p:cBhvr>
                                    </p:animEffect>
                                  </p:childTnLst>
                                </p:cTn>
                              </p:par>
                            </p:childTnLst>
                          </p:cTn>
                        </p:par>
                        <p:par>
                          <p:cTn id="13" fill="hold" nodeType="with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916483">
                                            <p:txEl>
                                              <p:pRg st="3" end="3"/>
                                            </p:txEl>
                                          </p:spTgt>
                                        </p:tgtEl>
                                        <p:attrNameLst>
                                          <p:attrName>style.visibility</p:attrName>
                                        </p:attrNameLst>
                                      </p:cBhvr>
                                      <p:to>
                                        <p:strVal val="visible"/>
                                      </p:to>
                                    </p:set>
                                    <p:animEffect transition="in" filter="blinds(horizontal)">
                                      <p:cBhvr>
                                        <p:cTn id="16" dur="500"/>
                                        <p:tgtEl>
                                          <p:spTgt spid="9164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16483">
                                            <p:txEl>
                                              <p:pRg st="4" end="4"/>
                                            </p:txEl>
                                          </p:spTgt>
                                        </p:tgtEl>
                                        <p:attrNameLst>
                                          <p:attrName>style.visibility</p:attrName>
                                        </p:attrNameLst>
                                      </p:cBhvr>
                                      <p:to>
                                        <p:strVal val="visible"/>
                                      </p:to>
                                    </p:set>
                                    <p:animEffect transition="in" filter="blinds(horizontal)">
                                      <p:cBhvr>
                                        <p:cTn id="21" dur="500"/>
                                        <p:tgtEl>
                                          <p:spTgt spid="91648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16483">
                                            <p:txEl>
                                              <p:pRg st="5" end="5"/>
                                            </p:txEl>
                                          </p:spTgt>
                                        </p:tgtEl>
                                        <p:attrNameLst>
                                          <p:attrName>style.visibility</p:attrName>
                                        </p:attrNameLst>
                                      </p:cBhvr>
                                      <p:to>
                                        <p:strVal val="visible"/>
                                      </p:to>
                                    </p:set>
                                    <p:animEffect transition="in" filter="blinds(horizontal)">
                                      <p:cBhvr>
                                        <p:cTn id="26" dur="500"/>
                                        <p:tgtEl>
                                          <p:spTgt spid="916483">
                                            <p:txEl>
                                              <p:pRg st="5" end="5"/>
                                            </p:txEl>
                                          </p:spTgt>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916483">
                                            <p:txEl>
                                              <p:pRg st="6" end="6"/>
                                            </p:txEl>
                                          </p:spTgt>
                                        </p:tgtEl>
                                        <p:attrNameLst>
                                          <p:attrName>style.visibility</p:attrName>
                                        </p:attrNameLst>
                                      </p:cBhvr>
                                      <p:to>
                                        <p:strVal val="visible"/>
                                      </p:to>
                                    </p:set>
                                    <p:animEffect transition="in" filter="blinds(horizontal)">
                                      <p:cBhvr>
                                        <p:cTn id="30" dur="500"/>
                                        <p:tgtEl>
                                          <p:spTgt spid="916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251520" y="0"/>
            <a:ext cx="7021512" cy="5616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流水线指令集的设计</a:t>
            </a:r>
          </a:p>
        </p:txBody>
      </p:sp>
      <p:sp>
        <p:nvSpPr>
          <p:cNvPr id="916483" name="Rectangle 3"/>
          <p:cNvSpPr>
            <a:spLocks noGrp="1" noChangeArrowheads="1"/>
          </p:cNvSpPr>
          <p:nvPr>
            <p:ph type="body" idx="1"/>
          </p:nvPr>
        </p:nvSpPr>
        <p:spPr>
          <a:xfrm>
            <a:off x="323528" y="764951"/>
            <a:ext cx="8501062" cy="4680273"/>
          </a:xfrm>
        </p:spPr>
        <p:txBody>
          <a:bodyPr/>
          <a:lstStyle/>
          <a:p>
            <a:pPr>
              <a:lnSpc>
                <a:spcPct val="100000"/>
              </a:lnSpc>
              <a:spcBef>
                <a:spcPct val="0"/>
              </a:spcBef>
              <a:buClr>
                <a:schemeClr val="tx2"/>
              </a:buClr>
            </a:pPr>
            <a:r>
              <a:rPr lang="zh-CN" altLang="en-US" dirty="0">
                <a:solidFill>
                  <a:srgbClr val="FF0000"/>
                </a:solidFill>
              </a:rPr>
              <a:t>具有什么特征的指令集有利于流水线执行呢？</a:t>
            </a:r>
          </a:p>
          <a:p>
            <a:pPr marL="623888" lvl="1" indent="-265113">
              <a:lnSpc>
                <a:spcPct val="100000"/>
              </a:lnSpc>
              <a:spcBef>
                <a:spcPct val="0"/>
              </a:spcBef>
            </a:pPr>
            <a:r>
              <a:rPr lang="zh-CN" altLang="en-US" dirty="0">
                <a:solidFill>
                  <a:schemeClr val="tx1">
                    <a:lumMod val="50000"/>
                    <a:lumOff val="50000"/>
                  </a:schemeClr>
                </a:solidFill>
              </a:rPr>
              <a:t>指令长度尽量一致</a:t>
            </a:r>
            <a:endParaRPr lang="en-US" altLang="zh-CN" dirty="0">
              <a:solidFill>
                <a:schemeClr val="tx1">
                  <a:lumMod val="50000"/>
                  <a:lumOff val="50000"/>
                </a:schemeClr>
              </a:solidFill>
            </a:endParaRPr>
          </a:p>
          <a:p>
            <a:pPr marL="623888" lvl="1" indent="-265113">
              <a:lnSpc>
                <a:spcPct val="100000"/>
              </a:lnSpc>
              <a:spcBef>
                <a:spcPct val="0"/>
              </a:spcBef>
            </a:pPr>
            <a:r>
              <a:rPr lang="zh-CN" altLang="en-US" dirty="0">
                <a:solidFill>
                  <a:schemeClr val="tx1">
                    <a:lumMod val="50000"/>
                    <a:lumOff val="50000"/>
                  </a:schemeClr>
                </a:solidFill>
              </a:rPr>
              <a:t>指令格式少，且源寄存器位置相同</a:t>
            </a:r>
          </a:p>
          <a:p>
            <a:pPr marL="623888" lvl="1" indent="-265113">
              <a:lnSpc>
                <a:spcPct val="100000"/>
              </a:lnSpc>
              <a:spcBef>
                <a:spcPct val="0"/>
              </a:spcBef>
            </a:pPr>
            <a:r>
              <a:rPr lang="zh-CN" altLang="en-US" dirty="0"/>
              <a:t>只有</a:t>
            </a:r>
            <a:r>
              <a:rPr lang="en-US" altLang="zh-CN" dirty="0"/>
              <a:t>load / Store</a:t>
            </a:r>
            <a:r>
              <a:rPr lang="zh-CN" altLang="en-US" dirty="0"/>
              <a:t>指令才能访问存储器，有利于减少操作步骤，规整流水线</a:t>
            </a:r>
          </a:p>
          <a:p>
            <a:pPr lvl="2">
              <a:lnSpc>
                <a:spcPct val="100000"/>
              </a:lnSpc>
              <a:spcBef>
                <a:spcPct val="0"/>
              </a:spcBef>
            </a:pPr>
            <a:r>
              <a:rPr lang="en-US" altLang="zh-CN" dirty="0"/>
              <a:t>MIPS</a:t>
            </a:r>
            <a:r>
              <a:rPr lang="zh-CN" altLang="en-US" dirty="0"/>
              <a:t>把</a:t>
            </a:r>
            <a:r>
              <a:rPr lang="en-US" altLang="zh-CN" dirty="0" err="1"/>
              <a:t>lw</a:t>
            </a:r>
            <a:r>
              <a:rPr lang="en-US" altLang="zh-CN" dirty="0"/>
              <a:t>/</a:t>
            </a:r>
            <a:r>
              <a:rPr lang="en-US" altLang="zh-CN" dirty="0" err="1"/>
              <a:t>sw</a:t>
            </a:r>
            <a:r>
              <a:rPr lang="zh-CN" altLang="en-US" dirty="0"/>
              <a:t>指令地址计算和运算指令执行步骤规整在同一个周期</a:t>
            </a:r>
          </a:p>
          <a:p>
            <a:pPr lvl="2">
              <a:lnSpc>
                <a:spcPct val="100000"/>
              </a:lnSpc>
              <a:spcBef>
                <a:spcPct val="0"/>
              </a:spcBef>
            </a:pPr>
            <a:r>
              <a:rPr lang="en-US" altLang="zh-CN" dirty="0"/>
              <a:t>X86</a:t>
            </a:r>
            <a:r>
              <a:rPr lang="zh-CN" altLang="en-US" dirty="0"/>
              <a:t>运算类指令操作数有内存数据，需计算地址、访存、执行 </a:t>
            </a:r>
          </a:p>
          <a:p>
            <a:pPr marL="623888" lvl="1" indent="-265113">
              <a:lnSpc>
                <a:spcPct val="100000"/>
              </a:lnSpc>
              <a:spcBef>
                <a:spcPct val="0"/>
              </a:spcBef>
            </a:pPr>
            <a:r>
              <a:rPr lang="zh-CN" altLang="en-US" dirty="0"/>
              <a:t>数据和指令在内存中需要“对齐”存放，有利于减少访存次数和流水线的规整</a:t>
            </a:r>
          </a:p>
        </p:txBody>
      </p:sp>
      <p:sp>
        <p:nvSpPr>
          <p:cNvPr id="916484" name="Rectangle 4"/>
          <p:cNvSpPr>
            <a:spLocks noChangeArrowheads="1"/>
          </p:cNvSpPr>
          <p:nvPr/>
        </p:nvSpPr>
        <p:spPr bwMode="auto">
          <a:xfrm>
            <a:off x="539552" y="5661495"/>
            <a:ext cx="8102600" cy="523220"/>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lvl="1" indent="0" algn="ctr">
              <a:lnSpc>
                <a:spcPct val="100000"/>
              </a:lnSpc>
              <a:spcBef>
                <a:spcPct val="0"/>
              </a:spcBef>
              <a:buNone/>
            </a:pPr>
            <a:r>
              <a:rPr lang="zh-CN" altLang="en-US">
                <a:solidFill>
                  <a:srgbClr val="0000CC"/>
                </a:solidFill>
              </a:rPr>
              <a:t>规整、简单和一致等特性，利于指令的流水线执行</a:t>
            </a:r>
          </a:p>
        </p:txBody>
      </p:sp>
    </p:spTree>
    <p:extLst>
      <p:ext uri="{BB962C8B-B14F-4D97-AF65-F5344CB8AC3E}">
        <p14:creationId xmlns:p14="http://schemas.microsoft.com/office/powerpoint/2010/main" val="16603672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6483">
                                            <p:txEl>
                                              <p:pRg st="4" end="4"/>
                                            </p:txEl>
                                          </p:spTgt>
                                        </p:tgtEl>
                                        <p:attrNameLst>
                                          <p:attrName>style.visibility</p:attrName>
                                        </p:attrNameLst>
                                      </p:cBhvr>
                                      <p:to>
                                        <p:strVal val="visible"/>
                                      </p:to>
                                    </p:set>
                                    <p:animEffect transition="in" filter="blinds(horizontal)">
                                      <p:cBhvr>
                                        <p:cTn id="7" dur="500"/>
                                        <p:tgtEl>
                                          <p:spTgt spid="916483">
                                            <p:txEl>
                                              <p:pRg st="4" end="4"/>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916483">
                                            <p:txEl>
                                              <p:pRg st="5" end="5"/>
                                            </p:txEl>
                                          </p:spTgt>
                                        </p:tgtEl>
                                        <p:attrNameLst>
                                          <p:attrName>style.visibility</p:attrName>
                                        </p:attrNameLst>
                                      </p:cBhvr>
                                      <p:to>
                                        <p:strVal val="visible"/>
                                      </p:to>
                                    </p:set>
                                    <p:animEffect transition="in" filter="blinds(horizontal)">
                                      <p:cBhvr>
                                        <p:cTn id="11" dur="500"/>
                                        <p:tgtEl>
                                          <p:spTgt spid="916483">
                                            <p:txEl>
                                              <p:pRg st="5" end="5"/>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916483">
                                            <p:txEl>
                                              <p:pRg st="6" end="6"/>
                                            </p:txEl>
                                          </p:spTgt>
                                        </p:tgtEl>
                                        <p:attrNameLst>
                                          <p:attrName>style.visibility</p:attrName>
                                        </p:attrNameLst>
                                      </p:cBhvr>
                                      <p:to>
                                        <p:strVal val="visible"/>
                                      </p:to>
                                    </p:set>
                                    <p:animEffect transition="in" filter="blinds(horizontal)">
                                      <p:cBhvr>
                                        <p:cTn id="16" dur="500"/>
                                        <p:tgtEl>
                                          <p:spTgt spid="916483">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16484"/>
                                        </p:tgtEl>
                                        <p:attrNameLst>
                                          <p:attrName>style.visibility</p:attrName>
                                        </p:attrNameLst>
                                      </p:cBhvr>
                                      <p:to>
                                        <p:strVal val="visible"/>
                                      </p:to>
                                    </p:set>
                                    <p:animEffect transition="in" filter="blinds(horizontal)">
                                      <p:cBhvr>
                                        <p:cTn id="21" dur="500"/>
                                        <p:tgtEl>
                                          <p:spTgt spid="916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79512" y="26217"/>
            <a:ext cx="2952750" cy="54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 本节概要</a:t>
            </a:r>
          </a:p>
        </p:txBody>
      </p:sp>
      <p:sp>
        <p:nvSpPr>
          <p:cNvPr id="6147" name="Freeform 16"/>
          <p:cNvSpPr>
            <a:spLocks/>
          </p:cNvSpPr>
          <p:nvPr/>
        </p:nvSpPr>
        <p:spPr bwMode="auto">
          <a:xfrm>
            <a:off x="539750" y="742950"/>
            <a:ext cx="2447925" cy="604838"/>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A50021"/>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6148" name="Rectangle 19"/>
          <p:cNvSpPr>
            <a:spLocks noChangeArrowheads="1"/>
          </p:cNvSpPr>
          <p:nvPr/>
        </p:nvSpPr>
        <p:spPr bwMode="auto">
          <a:xfrm>
            <a:off x="654050" y="692150"/>
            <a:ext cx="1757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chemeClr val="bg1"/>
                </a:solidFill>
                <a:latin typeface="Arial" charset="0"/>
                <a:ea typeface="楷体_GB2312" charset="0"/>
              </a:rPr>
              <a:t>重点内容</a:t>
            </a:r>
          </a:p>
        </p:txBody>
      </p:sp>
      <p:sp>
        <p:nvSpPr>
          <p:cNvPr id="6149" name="AutoShape 6"/>
          <p:cNvSpPr>
            <a:spLocks noChangeArrowheads="1"/>
          </p:cNvSpPr>
          <p:nvPr/>
        </p:nvSpPr>
        <p:spPr bwMode="auto">
          <a:xfrm>
            <a:off x="468313" y="1244600"/>
            <a:ext cx="8135937" cy="2112963"/>
          </a:xfrm>
          <a:prstGeom prst="roundRect">
            <a:avLst>
              <a:gd name="adj" fmla="val 4231"/>
            </a:avLst>
          </a:prstGeom>
          <a:solidFill>
            <a:srgbClr val="EAEAEA"/>
          </a:solidFill>
          <a:ln w="25400">
            <a:solidFill>
              <a:srgbClr val="A50021"/>
            </a:solidFill>
            <a:round/>
            <a:headEnd/>
            <a:tailEnd/>
          </a:ln>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endParaRPr lang="zh-CN" altLang="en-US" sz="4400" b="0">
              <a:latin typeface="Arial" charset="0"/>
              <a:ea typeface="宋体" charset="-122"/>
            </a:endParaRPr>
          </a:p>
        </p:txBody>
      </p:sp>
      <p:sp>
        <p:nvSpPr>
          <p:cNvPr id="5126" name="Rectangle 28"/>
          <p:cNvSpPr>
            <a:spLocks noChangeArrowheads="1"/>
          </p:cNvSpPr>
          <p:nvPr/>
        </p:nvSpPr>
        <p:spPr bwMode="auto">
          <a:xfrm>
            <a:off x="647700" y="1411288"/>
            <a:ext cx="7781925" cy="2642070"/>
          </a:xfrm>
          <a:prstGeom prst="rect">
            <a:avLst/>
          </a:prstGeom>
          <a:noFill/>
          <a:ln>
            <a:noFill/>
          </a:ln>
        </p:spPr>
        <p:txBody>
          <a:bodyPr>
            <a:spAutoFit/>
          </a:bodyPr>
          <a:lstStyle>
            <a:lvl1pPr>
              <a:defRPr>
                <a:solidFill>
                  <a:schemeClr val="tx1"/>
                </a:solidFill>
                <a:latin typeface="Arial" charset="0"/>
                <a:ea typeface="宋体" charset="-122"/>
              </a:defRPr>
            </a:lvl1pPr>
            <a:lvl2pPr>
              <a:defRPr>
                <a:solidFill>
                  <a:schemeClr val="tx1"/>
                </a:solidFill>
                <a:latin typeface="Arial" charset="0"/>
                <a:ea typeface="宋体" charset="-122"/>
              </a:defRPr>
            </a:lvl2pPr>
            <a:lvl3pPr>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spcBef>
                <a:spcPts val="600"/>
              </a:spcBef>
              <a:buClr>
                <a:srgbClr val="C00000"/>
              </a:buClr>
              <a:buSzPct val="90000"/>
            </a:pPr>
            <a:r>
              <a:rPr kumimoji="1" lang="zh-CN" altLang="en-US" sz="2800" b="1" dirty="0">
                <a:solidFill>
                  <a:srgbClr val="000000"/>
                </a:solidFill>
                <a:latin typeface="Times New Roman" charset="0"/>
                <a:ea typeface="华文新魏" charset="-122"/>
                <a:sym typeface="Symbol" charset="2"/>
              </a:rPr>
              <a:t>第四章  处理器</a:t>
            </a:r>
            <a:endParaRPr kumimoji="1" lang="en-US" altLang="zh-CN" sz="2400" b="1" dirty="0">
              <a:latin typeface="Times New Roman" charset="0"/>
              <a:ea typeface="华文新魏" charset="-122"/>
              <a:sym typeface="Symbol" charset="2"/>
            </a:endParaRPr>
          </a:p>
          <a:p>
            <a:pPr lvl="1" eaLnBrk="1" hangingPunct="1">
              <a:spcBef>
                <a:spcPct val="10000"/>
              </a:spcBef>
              <a:buClr>
                <a:srgbClr val="C00000"/>
              </a:buClr>
              <a:buSzPct val="90000"/>
              <a:buFont typeface="Wingdings" charset="2"/>
              <a:buChar char="n"/>
            </a:pPr>
            <a:r>
              <a:rPr kumimoji="1" lang="en-US" altLang="zh-CN" sz="2400" b="1" dirty="0">
                <a:latin typeface="Times New Roman" charset="0"/>
                <a:ea typeface="华文新魏" charset="-122"/>
                <a:sym typeface="Symbol" charset="2"/>
              </a:rPr>
              <a:t>4.6 </a:t>
            </a:r>
            <a:r>
              <a:rPr kumimoji="1" lang="zh-CN" altLang="en-US" sz="2400" b="1" dirty="0">
                <a:latin typeface="Times New Roman" charset="0"/>
                <a:ea typeface="华文新魏" charset="-122"/>
                <a:sym typeface="Symbol" charset="2"/>
              </a:rPr>
              <a:t>流水线数据通路和控制</a:t>
            </a:r>
          </a:p>
          <a:p>
            <a:pPr lvl="1" eaLnBrk="1" hangingPunct="1">
              <a:spcBef>
                <a:spcPct val="10000"/>
              </a:spcBef>
              <a:buClr>
                <a:srgbClr val="C00000"/>
              </a:buClr>
              <a:buSzPct val="90000"/>
              <a:buFont typeface="Wingdings" charset="2"/>
              <a:buChar char="n"/>
            </a:pPr>
            <a:r>
              <a:rPr kumimoji="1" lang="en-US" altLang="zh-CN" sz="2400" b="1" dirty="0">
                <a:latin typeface="Times New Roman" charset="0"/>
                <a:ea typeface="华文新魏" charset="-122"/>
                <a:sym typeface="Symbol" charset="2"/>
              </a:rPr>
              <a:t>4.7 </a:t>
            </a:r>
            <a:r>
              <a:rPr kumimoji="1" lang="zh-CN" altLang="en-US" sz="2400" b="1" dirty="0">
                <a:latin typeface="Times New Roman" charset="0"/>
                <a:ea typeface="华文新魏" charset="-122"/>
                <a:sym typeface="Symbol" charset="2"/>
              </a:rPr>
              <a:t>数据冒险：转发与阻塞</a:t>
            </a:r>
          </a:p>
          <a:p>
            <a:pPr lvl="1" eaLnBrk="1" hangingPunct="1">
              <a:spcBef>
                <a:spcPct val="10000"/>
              </a:spcBef>
              <a:buClr>
                <a:srgbClr val="C00000"/>
              </a:buClr>
              <a:buSzPct val="90000"/>
              <a:buFont typeface="Wingdings" charset="2"/>
              <a:buChar char="n"/>
            </a:pPr>
            <a:r>
              <a:rPr kumimoji="1" lang="en-US" altLang="zh-CN" sz="2400" b="1" dirty="0">
                <a:latin typeface="Times New Roman" charset="0"/>
                <a:ea typeface="华文新魏" charset="-122"/>
                <a:sym typeface="Symbol" charset="2"/>
              </a:rPr>
              <a:t>4.8 </a:t>
            </a:r>
            <a:r>
              <a:rPr kumimoji="1" lang="zh-CN" altLang="en-US" sz="2400" b="1" dirty="0">
                <a:latin typeface="Times New Roman" charset="0"/>
                <a:ea typeface="华文新魏" charset="-122"/>
                <a:sym typeface="Symbol" charset="2"/>
              </a:rPr>
              <a:t>控制冒险</a:t>
            </a:r>
            <a:endParaRPr kumimoji="1" lang="en-US" altLang="zh-CN" sz="2400" b="1" dirty="0">
              <a:latin typeface="Times New Roman" charset="0"/>
              <a:ea typeface="华文新魏" charset="-122"/>
              <a:sym typeface="Symbol" charset="2"/>
            </a:endParaRPr>
          </a:p>
          <a:p>
            <a:pPr lvl="1" eaLnBrk="1" hangingPunct="1">
              <a:lnSpc>
                <a:spcPct val="110000"/>
              </a:lnSpc>
              <a:spcBef>
                <a:spcPct val="10000"/>
              </a:spcBef>
              <a:buClr>
                <a:srgbClr val="C00000"/>
              </a:buClr>
              <a:buSzPct val="90000"/>
            </a:pPr>
            <a:endParaRPr kumimoji="1" lang="zh-CN" altLang="en-US" sz="2400" b="1" dirty="0">
              <a:latin typeface="Times New Roman" charset="0"/>
              <a:ea typeface="华文新魏" charset="-122"/>
              <a:sym typeface="Symbol" charset="2"/>
            </a:endParaRPr>
          </a:p>
          <a:p>
            <a:pPr lvl="2" eaLnBrk="1" hangingPunct="1">
              <a:lnSpc>
                <a:spcPct val="110000"/>
              </a:lnSpc>
              <a:spcBef>
                <a:spcPct val="10000"/>
              </a:spcBef>
              <a:buClr>
                <a:srgbClr val="C00000"/>
              </a:buClr>
              <a:buSzPct val="80000"/>
              <a:buFont typeface="Wingdings" charset="2"/>
              <a:buChar char="l"/>
            </a:pPr>
            <a:endParaRPr kumimoji="1" lang="en-US" altLang="zh-CN" sz="2400" b="1" dirty="0">
              <a:latin typeface="Times New Roman" charset="0"/>
              <a:ea typeface="华文新魏" charset="-122"/>
              <a:sym typeface="Symbol" charset="2"/>
            </a:endParaRPr>
          </a:p>
        </p:txBody>
      </p:sp>
      <p:sp>
        <p:nvSpPr>
          <p:cNvPr id="6151" name="Freeform 22"/>
          <p:cNvSpPr>
            <a:spLocks/>
          </p:cNvSpPr>
          <p:nvPr/>
        </p:nvSpPr>
        <p:spPr bwMode="auto">
          <a:xfrm>
            <a:off x="611188" y="3879850"/>
            <a:ext cx="2447925" cy="539750"/>
          </a:xfrm>
          <a:custGeom>
            <a:avLst/>
            <a:gdLst>
              <a:gd name="T0" fmla="*/ 0 w 1905"/>
              <a:gd name="T1" fmla="*/ 0 h 544"/>
              <a:gd name="T2" fmla="*/ 2147483646 w 1905"/>
              <a:gd name="T3" fmla="*/ 0 h 544"/>
              <a:gd name="T4" fmla="*/ 2147483646 w 1905"/>
              <a:gd name="T5" fmla="*/ 2147483646 h 544"/>
              <a:gd name="T6" fmla="*/ 0 w 1905"/>
              <a:gd name="T7" fmla="*/ 2147483646 h 544"/>
              <a:gd name="T8" fmla="*/ 0 w 1905"/>
              <a:gd name="T9" fmla="*/ 0 h 544"/>
              <a:gd name="T10" fmla="*/ 0 60000 65536"/>
              <a:gd name="T11" fmla="*/ 0 60000 65536"/>
              <a:gd name="T12" fmla="*/ 0 60000 65536"/>
              <a:gd name="T13" fmla="*/ 0 60000 65536"/>
              <a:gd name="T14" fmla="*/ 0 60000 65536"/>
              <a:gd name="T15" fmla="*/ 0 w 1905"/>
              <a:gd name="T16" fmla="*/ 0 h 544"/>
              <a:gd name="T17" fmla="*/ 1905 w 1905"/>
              <a:gd name="T18" fmla="*/ 544 h 544"/>
            </a:gdLst>
            <a:ahLst/>
            <a:cxnLst>
              <a:cxn ang="T10">
                <a:pos x="T0" y="T1"/>
              </a:cxn>
              <a:cxn ang="T11">
                <a:pos x="T2" y="T3"/>
              </a:cxn>
              <a:cxn ang="T12">
                <a:pos x="T4" y="T5"/>
              </a:cxn>
              <a:cxn ang="T13">
                <a:pos x="T6" y="T7"/>
              </a:cxn>
              <a:cxn ang="T14">
                <a:pos x="T8" y="T9"/>
              </a:cxn>
            </a:cxnLst>
            <a:rect l="T15" t="T16" r="T17" b="T18"/>
            <a:pathLst>
              <a:path w="1905" h="544">
                <a:moveTo>
                  <a:pt x="0" y="0"/>
                </a:moveTo>
                <a:lnTo>
                  <a:pt x="1361" y="0"/>
                </a:lnTo>
                <a:lnTo>
                  <a:pt x="1905" y="544"/>
                </a:lnTo>
                <a:lnTo>
                  <a:pt x="0" y="544"/>
                </a:lnTo>
                <a:lnTo>
                  <a:pt x="0" y="0"/>
                </a:lnTo>
                <a:close/>
              </a:path>
            </a:pathLst>
          </a:custGeom>
          <a:solidFill>
            <a:srgbClr val="808080"/>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6152" name="Rectangle 23"/>
          <p:cNvSpPr>
            <a:spLocks noChangeArrowheads="1"/>
          </p:cNvSpPr>
          <p:nvPr/>
        </p:nvSpPr>
        <p:spPr bwMode="auto">
          <a:xfrm>
            <a:off x="725488" y="384333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zh-CN" altLang="en-US" sz="2800">
                <a:solidFill>
                  <a:schemeClr val="bg1"/>
                </a:solidFill>
                <a:latin typeface="Arial" charset="0"/>
                <a:ea typeface="楷体_GB2312" charset="0"/>
              </a:rPr>
              <a:t>基本要求</a:t>
            </a:r>
          </a:p>
        </p:txBody>
      </p:sp>
      <p:sp>
        <p:nvSpPr>
          <p:cNvPr id="6153" name="AutoShape 12"/>
          <p:cNvSpPr>
            <a:spLocks noChangeArrowheads="1"/>
          </p:cNvSpPr>
          <p:nvPr/>
        </p:nvSpPr>
        <p:spPr bwMode="auto">
          <a:xfrm>
            <a:off x="525463" y="4387850"/>
            <a:ext cx="8135937" cy="1470025"/>
          </a:xfrm>
          <a:prstGeom prst="roundRect">
            <a:avLst>
              <a:gd name="adj" fmla="val 4296"/>
            </a:avLst>
          </a:prstGeom>
          <a:solidFill>
            <a:srgbClr val="EAEAEA"/>
          </a:solidFill>
          <a:ln w="25400">
            <a:solidFill>
              <a:srgbClr val="808080"/>
            </a:solidFill>
            <a:round/>
            <a:headEnd/>
            <a:tailEnd/>
          </a:ln>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endParaRPr lang="zh-CN" altLang="en-US" sz="4400" b="0">
              <a:latin typeface="Arial" charset="0"/>
              <a:ea typeface="宋体" charset="-122"/>
            </a:endParaRPr>
          </a:p>
        </p:txBody>
      </p:sp>
      <p:sp>
        <p:nvSpPr>
          <p:cNvPr id="5130" name="Rectangle 31"/>
          <p:cNvSpPr>
            <a:spLocks noChangeArrowheads="1"/>
          </p:cNvSpPr>
          <p:nvPr/>
        </p:nvSpPr>
        <p:spPr bwMode="auto">
          <a:xfrm>
            <a:off x="928688" y="4536728"/>
            <a:ext cx="7388225" cy="1052512"/>
          </a:xfrm>
          <a:prstGeom prst="rect">
            <a:avLst/>
          </a:prstGeom>
          <a:noFill/>
          <a:ln>
            <a:noFill/>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30000"/>
              </a:lnSpc>
              <a:buSzPct val="90000"/>
              <a:buFont typeface="Wingdings" charset="2"/>
              <a:buChar char="n"/>
            </a:pPr>
            <a:r>
              <a:rPr kumimoji="1" lang="zh-CN" altLang="en-US" sz="2400" b="1">
                <a:latin typeface="华文新魏" charset="-122"/>
                <a:ea typeface="华文新魏" charset="-122"/>
              </a:rPr>
              <a:t> 理解流水线的基本概念</a:t>
            </a:r>
            <a:endParaRPr kumimoji="1" lang="en-US" altLang="zh-CN" sz="2400" b="1" dirty="0">
              <a:latin typeface="华文新魏" charset="-122"/>
              <a:ea typeface="华文新魏" charset="-122"/>
            </a:endParaRPr>
          </a:p>
          <a:p>
            <a:pPr eaLnBrk="1" hangingPunct="1">
              <a:lnSpc>
                <a:spcPct val="130000"/>
              </a:lnSpc>
              <a:buSzPct val="90000"/>
              <a:buFont typeface="Wingdings" charset="2"/>
              <a:buChar char="n"/>
            </a:pPr>
            <a:r>
              <a:rPr kumimoji="1" lang="zh-CN" altLang="en-US" sz="2400" b="1" dirty="0">
                <a:latin typeface="华文新魏" charset="-122"/>
                <a:ea typeface="华文新魏" charset="-122"/>
              </a:rPr>
              <a:t>了解三种冒险及其冒险处理方法</a:t>
            </a:r>
            <a:endParaRPr kumimoji="1" lang="en-US" altLang="zh-CN" sz="2400" b="1" dirty="0">
              <a:latin typeface="华文新魏" charset="-122"/>
              <a:ea typeface="华文新魏"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title"/>
          </p:nvPr>
        </p:nvSpPr>
        <p:spPr>
          <a:xfrm>
            <a:off x="298020" y="1"/>
            <a:ext cx="4941888" cy="5687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Load</a:t>
            </a:r>
            <a:r>
              <a:rPr lang="zh-CN" altLang="en-US" kern="1200" dirty="0">
                <a:solidFill>
                  <a:srgbClr val="A50021"/>
                </a:solidFill>
                <a:latin typeface="微软雅黑" panose="020B0503020204020204" pitchFamily="34" charset="-122"/>
                <a:ea typeface="微软雅黑" panose="020B0503020204020204" pitchFamily="34" charset="-122"/>
              </a:rPr>
              <a:t>指令的流水线</a:t>
            </a:r>
          </a:p>
        </p:txBody>
      </p:sp>
      <p:grpSp>
        <p:nvGrpSpPr>
          <p:cNvPr id="32771" name="Group 112"/>
          <p:cNvGrpSpPr>
            <a:grpSpLocks/>
          </p:cNvGrpSpPr>
          <p:nvPr/>
        </p:nvGrpSpPr>
        <p:grpSpPr bwMode="auto">
          <a:xfrm>
            <a:off x="506413" y="714375"/>
            <a:ext cx="8208962" cy="2281238"/>
            <a:chOff x="502" y="709"/>
            <a:chExt cx="4465" cy="1347"/>
          </a:xfrm>
        </p:grpSpPr>
        <p:sp>
          <p:nvSpPr>
            <p:cNvPr id="16389" name="Rectangle 3"/>
            <p:cNvSpPr>
              <a:spLocks noChangeArrowheads="1"/>
            </p:cNvSpPr>
            <p:nvPr/>
          </p:nvSpPr>
          <p:spPr bwMode="auto">
            <a:xfrm>
              <a:off x="502" y="957"/>
              <a:ext cx="448"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Clock</a:t>
              </a:r>
            </a:p>
          </p:txBody>
        </p:sp>
        <p:grpSp>
          <p:nvGrpSpPr>
            <p:cNvPr id="32774" name="Group 4"/>
            <p:cNvGrpSpPr>
              <a:grpSpLocks/>
            </p:cNvGrpSpPr>
            <p:nvPr/>
          </p:nvGrpSpPr>
          <p:grpSpPr bwMode="auto">
            <a:xfrm>
              <a:off x="991" y="949"/>
              <a:ext cx="520" cy="160"/>
              <a:chOff x="864" y="760"/>
              <a:chExt cx="520" cy="160"/>
            </a:xfrm>
          </p:grpSpPr>
          <p:sp>
            <p:nvSpPr>
              <p:cNvPr id="16493" name="Line 5"/>
              <p:cNvSpPr>
                <a:spLocks noChangeShapeType="1"/>
              </p:cNvSpPr>
              <p:nvPr/>
            </p:nvSpPr>
            <p:spPr bwMode="auto">
              <a:xfrm>
                <a:off x="871" y="912"/>
                <a:ext cx="27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4" name="Line 6"/>
              <p:cNvSpPr>
                <a:spLocks noChangeShapeType="1"/>
              </p:cNvSpPr>
              <p:nvPr/>
            </p:nvSpPr>
            <p:spPr bwMode="auto">
              <a:xfrm>
                <a:off x="864"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5" name="Line 7"/>
              <p:cNvSpPr>
                <a:spLocks noChangeShapeType="1"/>
              </p:cNvSpPr>
              <p:nvPr/>
            </p:nvSpPr>
            <p:spPr bwMode="auto">
              <a:xfrm flipV="1">
                <a:off x="1152"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6" name="Line 8"/>
              <p:cNvSpPr>
                <a:spLocks noChangeShapeType="1"/>
              </p:cNvSpPr>
              <p:nvPr/>
            </p:nvSpPr>
            <p:spPr bwMode="auto">
              <a:xfrm>
                <a:off x="1160" y="768"/>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75" name="Group 9"/>
            <p:cNvGrpSpPr>
              <a:grpSpLocks/>
            </p:cNvGrpSpPr>
            <p:nvPr/>
          </p:nvGrpSpPr>
          <p:grpSpPr bwMode="auto">
            <a:xfrm>
              <a:off x="1519" y="949"/>
              <a:ext cx="520" cy="160"/>
              <a:chOff x="1392" y="760"/>
              <a:chExt cx="520" cy="160"/>
            </a:xfrm>
          </p:grpSpPr>
          <p:sp>
            <p:nvSpPr>
              <p:cNvPr id="16489" name="Line 10"/>
              <p:cNvSpPr>
                <a:spLocks noChangeShapeType="1"/>
              </p:cNvSpPr>
              <p:nvPr/>
            </p:nvSpPr>
            <p:spPr bwMode="auto">
              <a:xfrm>
                <a:off x="1400" y="912"/>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0" name="Line 11"/>
              <p:cNvSpPr>
                <a:spLocks noChangeShapeType="1"/>
              </p:cNvSpPr>
              <p:nvPr/>
            </p:nvSpPr>
            <p:spPr bwMode="auto">
              <a:xfrm>
                <a:off x="1392"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1" name="Line 12"/>
              <p:cNvSpPr>
                <a:spLocks noChangeShapeType="1"/>
              </p:cNvSpPr>
              <p:nvPr/>
            </p:nvSpPr>
            <p:spPr bwMode="auto">
              <a:xfrm flipV="1">
                <a:off x="1680"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92" name="Line 13"/>
              <p:cNvSpPr>
                <a:spLocks noChangeShapeType="1"/>
              </p:cNvSpPr>
              <p:nvPr/>
            </p:nvSpPr>
            <p:spPr bwMode="auto">
              <a:xfrm>
                <a:off x="1688" y="768"/>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76" name="Group 14"/>
            <p:cNvGrpSpPr>
              <a:grpSpLocks/>
            </p:cNvGrpSpPr>
            <p:nvPr/>
          </p:nvGrpSpPr>
          <p:grpSpPr bwMode="auto">
            <a:xfrm>
              <a:off x="2047" y="949"/>
              <a:ext cx="520" cy="160"/>
              <a:chOff x="1920" y="760"/>
              <a:chExt cx="520" cy="160"/>
            </a:xfrm>
          </p:grpSpPr>
          <p:sp>
            <p:nvSpPr>
              <p:cNvPr id="16485" name="Line 15"/>
              <p:cNvSpPr>
                <a:spLocks noChangeShapeType="1"/>
              </p:cNvSpPr>
              <p:nvPr/>
            </p:nvSpPr>
            <p:spPr bwMode="auto">
              <a:xfrm>
                <a:off x="1928" y="912"/>
                <a:ext cx="27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6" name="Line 16"/>
              <p:cNvSpPr>
                <a:spLocks noChangeShapeType="1"/>
              </p:cNvSpPr>
              <p:nvPr/>
            </p:nvSpPr>
            <p:spPr bwMode="auto">
              <a:xfrm>
                <a:off x="1920"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7" name="Line 17"/>
              <p:cNvSpPr>
                <a:spLocks noChangeShapeType="1"/>
              </p:cNvSpPr>
              <p:nvPr/>
            </p:nvSpPr>
            <p:spPr bwMode="auto">
              <a:xfrm flipV="1">
                <a:off x="2208"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8" name="Line 18"/>
              <p:cNvSpPr>
                <a:spLocks noChangeShapeType="1"/>
              </p:cNvSpPr>
              <p:nvPr/>
            </p:nvSpPr>
            <p:spPr bwMode="auto">
              <a:xfrm>
                <a:off x="2216" y="768"/>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77" name="Group 19"/>
            <p:cNvGrpSpPr>
              <a:grpSpLocks/>
            </p:cNvGrpSpPr>
            <p:nvPr/>
          </p:nvGrpSpPr>
          <p:grpSpPr bwMode="auto">
            <a:xfrm>
              <a:off x="2575" y="949"/>
              <a:ext cx="520" cy="160"/>
              <a:chOff x="2448" y="760"/>
              <a:chExt cx="520" cy="160"/>
            </a:xfrm>
          </p:grpSpPr>
          <p:sp>
            <p:nvSpPr>
              <p:cNvPr id="16481" name="Line 20"/>
              <p:cNvSpPr>
                <a:spLocks noChangeShapeType="1"/>
              </p:cNvSpPr>
              <p:nvPr/>
            </p:nvSpPr>
            <p:spPr bwMode="auto">
              <a:xfrm>
                <a:off x="2456" y="912"/>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2" name="Line 21"/>
              <p:cNvSpPr>
                <a:spLocks noChangeShapeType="1"/>
              </p:cNvSpPr>
              <p:nvPr/>
            </p:nvSpPr>
            <p:spPr bwMode="auto">
              <a:xfrm>
                <a:off x="2448"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3" name="Line 22"/>
              <p:cNvSpPr>
                <a:spLocks noChangeShapeType="1"/>
              </p:cNvSpPr>
              <p:nvPr/>
            </p:nvSpPr>
            <p:spPr bwMode="auto">
              <a:xfrm flipV="1">
                <a:off x="2736"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4" name="Line 23"/>
              <p:cNvSpPr>
                <a:spLocks noChangeShapeType="1"/>
              </p:cNvSpPr>
              <p:nvPr/>
            </p:nvSpPr>
            <p:spPr bwMode="auto">
              <a:xfrm>
                <a:off x="2744" y="768"/>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78" name="Group 24"/>
            <p:cNvGrpSpPr>
              <a:grpSpLocks/>
            </p:cNvGrpSpPr>
            <p:nvPr/>
          </p:nvGrpSpPr>
          <p:grpSpPr bwMode="auto">
            <a:xfrm>
              <a:off x="3103" y="949"/>
              <a:ext cx="520" cy="160"/>
              <a:chOff x="2976" y="760"/>
              <a:chExt cx="520" cy="160"/>
            </a:xfrm>
          </p:grpSpPr>
          <p:sp>
            <p:nvSpPr>
              <p:cNvPr id="16477" name="Line 25"/>
              <p:cNvSpPr>
                <a:spLocks noChangeShapeType="1"/>
              </p:cNvSpPr>
              <p:nvPr/>
            </p:nvSpPr>
            <p:spPr bwMode="auto">
              <a:xfrm>
                <a:off x="2984" y="912"/>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8" name="Line 26"/>
              <p:cNvSpPr>
                <a:spLocks noChangeShapeType="1"/>
              </p:cNvSpPr>
              <p:nvPr/>
            </p:nvSpPr>
            <p:spPr bwMode="auto">
              <a:xfrm>
                <a:off x="2976"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9" name="Line 27"/>
              <p:cNvSpPr>
                <a:spLocks noChangeShapeType="1"/>
              </p:cNvSpPr>
              <p:nvPr/>
            </p:nvSpPr>
            <p:spPr bwMode="auto">
              <a:xfrm flipV="1">
                <a:off x="3262"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80" name="Line 28"/>
              <p:cNvSpPr>
                <a:spLocks noChangeShapeType="1"/>
              </p:cNvSpPr>
              <p:nvPr/>
            </p:nvSpPr>
            <p:spPr bwMode="auto">
              <a:xfrm>
                <a:off x="3272" y="768"/>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79" name="Group 29"/>
            <p:cNvGrpSpPr>
              <a:grpSpLocks/>
            </p:cNvGrpSpPr>
            <p:nvPr/>
          </p:nvGrpSpPr>
          <p:grpSpPr bwMode="auto">
            <a:xfrm>
              <a:off x="3631" y="949"/>
              <a:ext cx="520" cy="160"/>
              <a:chOff x="3504" y="760"/>
              <a:chExt cx="520" cy="160"/>
            </a:xfrm>
          </p:grpSpPr>
          <p:sp>
            <p:nvSpPr>
              <p:cNvPr id="16473" name="Line 30"/>
              <p:cNvSpPr>
                <a:spLocks noChangeShapeType="1"/>
              </p:cNvSpPr>
              <p:nvPr/>
            </p:nvSpPr>
            <p:spPr bwMode="auto">
              <a:xfrm>
                <a:off x="3512" y="912"/>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4" name="Line 31"/>
              <p:cNvSpPr>
                <a:spLocks noChangeShapeType="1"/>
              </p:cNvSpPr>
              <p:nvPr/>
            </p:nvSpPr>
            <p:spPr bwMode="auto">
              <a:xfrm>
                <a:off x="3504"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5" name="Line 32"/>
              <p:cNvSpPr>
                <a:spLocks noChangeShapeType="1"/>
              </p:cNvSpPr>
              <p:nvPr/>
            </p:nvSpPr>
            <p:spPr bwMode="auto">
              <a:xfrm flipV="1">
                <a:off x="3792"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6" name="Line 33"/>
              <p:cNvSpPr>
                <a:spLocks noChangeShapeType="1"/>
              </p:cNvSpPr>
              <p:nvPr/>
            </p:nvSpPr>
            <p:spPr bwMode="auto">
              <a:xfrm>
                <a:off x="3800" y="768"/>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2780" name="Group 34"/>
            <p:cNvGrpSpPr>
              <a:grpSpLocks/>
            </p:cNvGrpSpPr>
            <p:nvPr/>
          </p:nvGrpSpPr>
          <p:grpSpPr bwMode="auto">
            <a:xfrm>
              <a:off x="4159" y="949"/>
              <a:ext cx="520" cy="160"/>
              <a:chOff x="4032" y="760"/>
              <a:chExt cx="520" cy="160"/>
            </a:xfrm>
          </p:grpSpPr>
          <p:sp>
            <p:nvSpPr>
              <p:cNvPr id="16469" name="Line 35"/>
              <p:cNvSpPr>
                <a:spLocks noChangeShapeType="1"/>
              </p:cNvSpPr>
              <p:nvPr/>
            </p:nvSpPr>
            <p:spPr bwMode="auto">
              <a:xfrm>
                <a:off x="4040" y="912"/>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0" name="Line 36"/>
              <p:cNvSpPr>
                <a:spLocks noChangeShapeType="1"/>
              </p:cNvSpPr>
              <p:nvPr/>
            </p:nvSpPr>
            <p:spPr bwMode="auto">
              <a:xfrm>
                <a:off x="4032" y="776"/>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1" name="Line 37"/>
              <p:cNvSpPr>
                <a:spLocks noChangeShapeType="1"/>
              </p:cNvSpPr>
              <p:nvPr/>
            </p:nvSpPr>
            <p:spPr bwMode="auto">
              <a:xfrm flipV="1">
                <a:off x="4318" y="760"/>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72" name="Line 38"/>
              <p:cNvSpPr>
                <a:spLocks noChangeShapeType="1"/>
              </p:cNvSpPr>
              <p:nvPr/>
            </p:nvSpPr>
            <p:spPr bwMode="auto">
              <a:xfrm>
                <a:off x="4328" y="768"/>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6397" name="Line 39"/>
            <p:cNvSpPr>
              <a:spLocks noChangeShapeType="1"/>
            </p:cNvSpPr>
            <p:nvPr/>
          </p:nvSpPr>
          <p:spPr bwMode="auto">
            <a:xfrm>
              <a:off x="4695" y="1101"/>
              <a:ext cx="272" cy="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398" name="Line 40"/>
            <p:cNvSpPr>
              <a:spLocks noChangeShapeType="1"/>
            </p:cNvSpPr>
            <p:nvPr/>
          </p:nvSpPr>
          <p:spPr bwMode="auto">
            <a:xfrm>
              <a:off x="4687" y="965"/>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399" name="Line 41"/>
            <p:cNvSpPr>
              <a:spLocks noChangeShapeType="1"/>
            </p:cNvSpPr>
            <p:nvPr/>
          </p:nvSpPr>
          <p:spPr bwMode="auto">
            <a:xfrm>
              <a:off x="759" y="957"/>
              <a:ext cx="224" cy="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0" name="Line 42"/>
            <p:cNvSpPr>
              <a:spLocks noChangeShapeType="1"/>
            </p:cNvSpPr>
            <p:nvPr/>
          </p:nvSpPr>
          <p:spPr bwMode="auto">
            <a:xfrm flipV="1">
              <a:off x="991"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1" name="Line 43"/>
            <p:cNvSpPr>
              <a:spLocks noChangeShapeType="1"/>
            </p:cNvSpPr>
            <p:nvPr/>
          </p:nvSpPr>
          <p:spPr bwMode="auto">
            <a:xfrm flipV="1">
              <a:off x="1519"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2" name="Rectangle 44"/>
            <p:cNvSpPr>
              <a:spLocks noChangeArrowheads="1"/>
            </p:cNvSpPr>
            <p:nvPr/>
          </p:nvSpPr>
          <p:spPr bwMode="auto">
            <a:xfrm>
              <a:off x="1030"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1</a:t>
              </a:r>
            </a:p>
          </p:txBody>
        </p:sp>
        <p:sp>
          <p:nvSpPr>
            <p:cNvPr id="16403" name="Rectangle 45"/>
            <p:cNvSpPr>
              <a:spLocks noChangeArrowheads="1"/>
            </p:cNvSpPr>
            <p:nvPr/>
          </p:nvSpPr>
          <p:spPr bwMode="auto">
            <a:xfrm>
              <a:off x="1510"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2</a:t>
              </a:r>
            </a:p>
          </p:txBody>
        </p:sp>
        <p:sp>
          <p:nvSpPr>
            <p:cNvPr id="16404" name="Line 46"/>
            <p:cNvSpPr>
              <a:spLocks noChangeShapeType="1"/>
            </p:cNvSpPr>
            <p:nvPr/>
          </p:nvSpPr>
          <p:spPr bwMode="auto">
            <a:xfrm flipV="1">
              <a:off x="2047"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5" name="Line 47"/>
            <p:cNvSpPr>
              <a:spLocks noChangeShapeType="1"/>
            </p:cNvSpPr>
            <p:nvPr/>
          </p:nvSpPr>
          <p:spPr bwMode="auto">
            <a:xfrm flipV="1">
              <a:off x="2575"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6" name="Line 48"/>
            <p:cNvSpPr>
              <a:spLocks noChangeShapeType="1"/>
            </p:cNvSpPr>
            <p:nvPr/>
          </p:nvSpPr>
          <p:spPr bwMode="auto">
            <a:xfrm flipV="1">
              <a:off x="3103"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7" name="Line 49"/>
            <p:cNvSpPr>
              <a:spLocks noChangeShapeType="1"/>
            </p:cNvSpPr>
            <p:nvPr/>
          </p:nvSpPr>
          <p:spPr bwMode="auto">
            <a:xfrm flipV="1">
              <a:off x="3631"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8" name="Line 50"/>
            <p:cNvSpPr>
              <a:spLocks noChangeShapeType="1"/>
            </p:cNvSpPr>
            <p:nvPr/>
          </p:nvSpPr>
          <p:spPr bwMode="auto">
            <a:xfrm flipV="1">
              <a:off x="4159"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09" name="Line 51"/>
            <p:cNvSpPr>
              <a:spLocks noChangeShapeType="1"/>
            </p:cNvSpPr>
            <p:nvPr/>
          </p:nvSpPr>
          <p:spPr bwMode="auto">
            <a:xfrm flipV="1">
              <a:off x="4687" y="709"/>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10" name="Rectangle 52"/>
            <p:cNvSpPr>
              <a:spLocks noChangeArrowheads="1"/>
            </p:cNvSpPr>
            <p:nvPr/>
          </p:nvSpPr>
          <p:spPr bwMode="auto">
            <a:xfrm>
              <a:off x="2086"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3</a:t>
              </a:r>
            </a:p>
          </p:txBody>
        </p:sp>
        <p:sp>
          <p:nvSpPr>
            <p:cNvPr id="16411" name="Rectangle 53"/>
            <p:cNvSpPr>
              <a:spLocks noChangeArrowheads="1"/>
            </p:cNvSpPr>
            <p:nvPr/>
          </p:nvSpPr>
          <p:spPr bwMode="auto">
            <a:xfrm>
              <a:off x="2566"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4</a:t>
              </a:r>
            </a:p>
          </p:txBody>
        </p:sp>
        <p:sp>
          <p:nvSpPr>
            <p:cNvPr id="16412" name="Rectangle 54"/>
            <p:cNvSpPr>
              <a:spLocks noChangeArrowheads="1"/>
            </p:cNvSpPr>
            <p:nvPr/>
          </p:nvSpPr>
          <p:spPr bwMode="auto">
            <a:xfrm>
              <a:off x="3094"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5</a:t>
              </a:r>
            </a:p>
          </p:txBody>
        </p:sp>
        <p:sp>
          <p:nvSpPr>
            <p:cNvPr id="16413" name="Rectangle 55"/>
            <p:cNvSpPr>
              <a:spLocks noChangeArrowheads="1"/>
            </p:cNvSpPr>
            <p:nvPr/>
          </p:nvSpPr>
          <p:spPr bwMode="auto">
            <a:xfrm>
              <a:off x="3622"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6</a:t>
              </a:r>
            </a:p>
          </p:txBody>
        </p:sp>
        <p:sp>
          <p:nvSpPr>
            <p:cNvPr id="16414" name="Rectangle 56"/>
            <p:cNvSpPr>
              <a:spLocks noChangeArrowheads="1"/>
            </p:cNvSpPr>
            <p:nvPr/>
          </p:nvSpPr>
          <p:spPr bwMode="auto">
            <a:xfrm>
              <a:off x="4150" y="717"/>
              <a:ext cx="53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7</a:t>
              </a:r>
            </a:p>
          </p:txBody>
        </p:sp>
        <p:grpSp>
          <p:nvGrpSpPr>
            <p:cNvPr id="32799" name="Group 57"/>
            <p:cNvGrpSpPr>
              <a:grpSpLocks/>
            </p:cNvGrpSpPr>
            <p:nvPr/>
          </p:nvGrpSpPr>
          <p:grpSpPr bwMode="auto">
            <a:xfrm>
              <a:off x="598" y="1240"/>
              <a:ext cx="3015" cy="242"/>
              <a:chOff x="471" y="1051"/>
              <a:chExt cx="3015" cy="242"/>
            </a:xfrm>
          </p:grpSpPr>
          <p:grpSp>
            <p:nvGrpSpPr>
              <p:cNvPr id="32836" name="Group 58"/>
              <p:cNvGrpSpPr>
                <a:grpSpLocks/>
              </p:cNvGrpSpPr>
              <p:nvPr/>
            </p:nvGrpSpPr>
            <p:grpSpPr bwMode="auto">
              <a:xfrm>
                <a:off x="861" y="1051"/>
                <a:ext cx="2625" cy="242"/>
                <a:chOff x="861" y="1051"/>
                <a:chExt cx="2625" cy="242"/>
              </a:xfrm>
            </p:grpSpPr>
            <p:grpSp>
              <p:nvGrpSpPr>
                <p:cNvPr id="32838" name="Group 59"/>
                <p:cNvGrpSpPr>
                  <a:grpSpLocks/>
                </p:cNvGrpSpPr>
                <p:nvPr/>
              </p:nvGrpSpPr>
              <p:grpSpPr bwMode="auto">
                <a:xfrm>
                  <a:off x="861" y="1051"/>
                  <a:ext cx="512" cy="242"/>
                  <a:chOff x="861" y="1051"/>
                  <a:chExt cx="512" cy="242"/>
                </a:xfrm>
              </p:grpSpPr>
              <p:sp>
                <p:nvSpPr>
                  <p:cNvPr id="16467" name="Rectangle 60"/>
                  <p:cNvSpPr>
                    <a:spLocks noChangeArrowheads="1"/>
                  </p:cNvSpPr>
                  <p:nvPr/>
                </p:nvSpPr>
                <p:spPr bwMode="auto">
                  <a:xfrm>
                    <a:off x="861" y="1066"/>
                    <a:ext cx="512" cy="187"/>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68" name="Rectangle 61"/>
                  <p:cNvSpPr>
                    <a:spLocks noChangeArrowheads="1"/>
                  </p:cNvSpPr>
                  <p:nvPr/>
                </p:nvSpPr>
                <p:spPr bwMode="auto">
                  <a:xfrm>
                    <a:off x="909" y="1051"/>
                    <a:ext cx="446" cy="247"/>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Ifetch</a:t>
                    </a:r>
                  </a:p>
                </p:txBody>
              </p:sp>
            </p:grpSp>
            <p:grpSp>
              <p:nvGrpSpPr>
                <p:cNvPr id="32839" name="Group 62"/>
                <p:cNvGrpSpPr>
                  <a:grpSpLocks/>
                </p:cNvGrpSpPr>
                <p:nvPr/>
              </p:nvGrpSpPr>
              <p:grpSpPr bwMode="auto">
                <a:xfrm>
                  <a:off x="1357" y="1051"/>
                  <a:ext cx="620" cy="242"/>
                  <a:chOff x="1357" y="1051"/>
                  <a:chExt cx="620" cy="242"/>
                </a:xfrm>
              </p:grpSpPr>
              <p:sp>
                <p:nvSpPr>
                  <p:cNvPr id="16465" name="Rectangle 63"/>
                  <p:cNvSpPr>
                    <a:spLocks noChangeArrowheads="1"/>
                  </p:cNvSpPr>
                  <p:nvPr/>
                </p:nvSpPr>
                <p:spPr bwMode="auto">
                  <a:xfrm>
                    <a:off x="1377" y="1066"/>
                    <a:ext cx="539" cy="187"/>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66" name="Rectangle 64"/>
                  <p:cNvSpPr>
                    <a:spLocks noChangeArrowheads="1"/>
                  </p:cNvSpPr>
                  <p:nvPr/>
                </p:nvSpPr>
                <p:spPr bwMode="auto">
                  <a:xfrm>
                    <a:off x="1357" y="1051"/>
                    <a:ext cx="620" cy="247"/>
                  </a:xfrm>
                  <a:prstGeom prst="rect">
                    <a:avLst/>
                  </a:prstGeom>
                  <a:noFill/>
                  <a:ln w="12700">
                    <a:noFill/>
                    <a:miter lim="800000"/>
                    <a:headEnd/>
                    <a:tailEnd/>
                  </a:ln>
                </p:spPr>
                <p:txBody>
                  <a:bodyPr lIns="90488" tIns="44450" rIns="90488" bIns="44450">
                    <a:spAutoFit/>
                  </a:bodyPr>
                  <a:lstStyle/>
                  <a:p>
                    <a:pPr>
                      <a:defRPr/>
                    </a:pPr>
                    <a:r>
                      <a:rPr lang="en-US" altLang="zh-CN" sz="2000" b="1" dirty="0">
                        <a:latin typeface="+mn-lt"/>
                        <a:ea typeface="宋体" panose="02010600030101010101" pitchFamily="2" charset="-122"/>
                      </a:rPr>
                      <a:t>Reg/Dec</a:t>
                    </a:r>
                  </a:p>
                </p:txBody>
              </p:sp>
            </p:grpSp>
            <p:grpSp>
              <p:nvGrpSpPr>
                <p:cNvPr id="32840" name="Group 65"/>
                <p:cNvGrpSpPr>
                  <a:grpSpLocks/>
                </p:cNvGrpSpPr>
                <p:nvPr/>
              </p:nvGrpSpPr>
              <p:grpSpPr bwMode="auto">
                <a:xfrm>
                  <a:off x="1916" y="1051"/>
                  <a:ext cx="547" cy="242"/>
                  <a:chOff x="1916" y="1051"/>
                  <a:chExt cx="547" cy="242"/>
                </a:xfrm>
              </p:grpSpPr>
              <p:sp>
                <p:nvSpPr>
                  <p:cNvPr id="16463" name="Rectangle 66"/>
                  <p:cNvSpPr>
                    <a:spLocks noChangeArrowheads="1"/>
                  </p:cNvSpPr>
                  <p:nvPr/>
                </p:nvSpPr>
                <p:spPr bwMode="auto">
                  <a:xfrm>
                    <a:off x="1916" y="1066"/>
                    <a:ext cx="54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64" name="Rectangle 67"/>
                  <p:cNvSpPr>
                    <a:spLocks noChangeArrowheads="1"/>
                  </p:cNvSpPr>
                  <p:nvPr/>
                </p:nvSpPr>
                <p:spPr bwMode="auto">
                  <a:xfrm>
                    <a:off x="2004" y="1051"/>
                    <a:ext cx="389" cy="247"/>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Exec</a:t>
                    </a:r>
                  </a:p>
                </p:txBody>
              </p:sp>
            </p:grpSp>
            <p:grpSp>
              <p:nvGrpSpPr>
                <p:cNvPr id="32841" name="Group 68"/>
                <p:cNvGrpSpPr>
                  <a:grpSpLocks/>
                </p:cNvGrpSpPr>
                <p:nvPr/>
              </p:nvGrpSpPr>
              <p:grpSpPr bwMode="auto">
                <a:xfrm>
                  <a:off x="2466" y="1056"/>
                  <a:ext cx="509" cy="235"/>
                  <a:chOff x="2466" y="1056"/>
                  <a:chExt cx="509" cy="235"/>
                </a:xfrm>
              </p:grpSpPr>
              <p:sp>
                <p:nvSpPr>
                  <p:cNvPr id="16461" name="Rectangle 69"/>
                  <p:cNvSpPr>
                    <a:spLocks noChangeArrowheads="1"/>
                  </p:cNvSpPr>
                  <p:nvPr/>
                </p:nvSpPr>
                <p:spPr bwMode="auto">
                  <a:xfrm>
                    <a:off x="2465" y="1066"/>
                    <a:ext cx="509"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62" name="Rectangle 70"/>
                  <p:cNvSpPr>
                    <a:spLocks noChangeArrowheads="1"/>
                  </p:cNvSpPr>
                  <p:nvPr/>
                </p:nvSpPr>
                <p:spPr bwMode="auto">
                  <a:xfrm>
                    <a:off x="2535" y="1051"/>
                    <a:ext cx="414" cy="248"/>
                  </a:xfrm>
                  <a:prstGeom prst="rect">
                    <a:avLst/>
                  </a:prstGeom>
                  <a:noFill/>
                  <a:ln w="12700">
                    <a:noFill/>
                    <a:miter lim="800000"/>
                    <a:headEnd/>
                    <a:tailEnd/>
                  </a:ln>
                </p:spPr>
                <p:txBody>
                  <a:bodyPr wrap="none" lIns="90488" tIns="44450" rIns="90488" bIns="44450">
                    <a:spAutoFit/>
                  </a:bodyPr>
                  <a:lstStyle/>
                  <a:p>
                    <a:pPr>
                      <a:defRPr/>
                    </a:pPr>
                    <a:r>
                      <a:rPr lang="en-US" altLang="zh-CN" sz="2000" b="1" dirty="0">
                        <a:latin typeface="+mn-lt"/>
                        <a:ea typeface="宋体" panose="02010600030101010101" pitchFamily="2" charset="-122"/>
                      </a:rPr>
                      <a:t>Mem</a:t>
                    </a:r>
                  </a:p>
                </p:txBody>
              </p:sp>
            </p:grpSp>
            <p:grpSp>
              <p:nvGrpSpPr>
                <p:cNvPr id="32842" name="Group 71"/>
                <p:cNvGrpSpPr>
                  <a:grpSpLocks/>
                </p:cNvGrpSpPr>
                <p:nvPr/>
              </p:nvGrpSpPr>
              <p:grpSpPr bwMode="auto">
                <a:xfrm>
                  <a:off x="2974" y="1056"/>
                  <a:ext cx="512" cy="235"/>
                  <a:chOff x="2974" y="1056"/>
                  <a:chExt cx="512" cy="235"/>
                </a:xfrm>
              </p:grpSpPr>
              <p:sp>
                <p:nvSpPr>
                  <p:cNvPr id="16459" name="Rectangle 72"/>
                  <p:cNvSpPr>
                    <a:spLocks noChangeArrowheads="1"/>
                  </p:cNvSpPr>
                  <p:nvPr/>
                </p:nvSpPr>
                <p:spPr bwMode="auto">
                  <a:xfrm>
                    <a:off x="2974" y="106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60" name="Rectangle 73"/>
                  <p:cNvSpPr>
                    <a:spLocks noChangeArrowheads="1"/>
                  </p:cNvSpPr>
                  <p:nvPr/>
                </p:nvSpPr>
                <p:spPr bwMode="auto">
                  <a:xfrm>
                    <a:off x="3060" y="1051"/>
                    <a:ext cx="300" cy="248"/>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Wr</a:t>
                    </a:r>
                  </a:p>
                </p:txBody>
              </p:sp>
            </p:grpSp>
          </p:grpSp>
          <p:sp>
            <p:nvSpPr>
              <p:cNvPr id="16453" name="Rectangle 74"/>
              <p:cNvSpPr>
                <a:spLocks noChangeArrowheads="1"/>
              </p:cNvSpPr>
              <p:nvPr/>
            </p:nvSpPr>
            <p:spPr bwMode="auto">
              <a:xfrm>
                <a:off x="471" y="1051"/>
                <a:ext cx="444" cy="247"/>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b="1">
                    <a:latin typeface="Times New Roman" charset="0"/>
                  </a:rPr>
                  <a:t>1</a:t>
                </a:r>
                <a:r>
                  <a:rPr lang="en-US" altLang="zh-CN" sz="2000" b="1">
                    <a:latin typeface="Times New Roman" charset="0"/>
                  </a:rPr>
                  <a:t>st lw</a:t>
                </a:r>
              </a:p>
            </p:txBody>
          </p:sp>
        </p:grpSp>
        <p:grpSp>
          <p:nvGrpSpPr>
            <p:cNvPr id="32800" name="Group 75"/>
            <p:cNvGrpSpPr>
              <a:grpSpLocks/>
            </p:cNvGrpSpPr>
            <p:nvPr/>
          </p:nvGrpSpPr>
          <p:grpSpPr bwMode="auto">
            <a:xfrm>
              <a:off x="1522" y="1522"/>
              <a:ext cx="2634" cy="250"/>
              <a:chOff x="1395" y="1333"/>
              <a:chExt cx="2634" cy="250"/>
            </a:xfrm>
          </p:grpSpPr>
          <p:grpSp>
            <p:nvGrpSpPr>
              <p:cNvPr id="32821" name="Group 76"/>
              <p:cNvGrpSpPr>
                <a:grpSpLocks/>
              </p:cNvGrpSpPr>
              <p:nvPr/>
            </p:nvGrpSpPr>
            <p:grpSpPr bwMode="auto">
              <a:xfrm>
                <a:off x="1395" y="1351"/>
                <a:ext cx="512" cy="232"/>
                <a:chOff x="1395" y="1351"/>
                <a:chExt cx="512" cy="232"/>
              </a:xfrm>
            </p:grpSpPr>
            <p:sp>
              <p:nvSpPr>
                <p:cNvPr id="16450" name="Rectangle 77"/>
                <p:cNvSpPr>
                  <a:spLocks noChangeArrowheads="1"/>
                </p:cNvSpPr>
                <p:nvPr/>
              </p:nvSpPr>
              <p:spPr bwMode="auto">
                <a:xfrm>
                  <a:off x="1395" y="1359"/>
                  <a:ext cx="512" cy="17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51" name="Rectangle 78"/>
                <p:cNvSpPr>
                  <a:spLocks noChangeArrowheads="1"/>
                </p:cNvSpPr>
                <p:nvPr/>
              </p:nvSpPr>
              <p:spPr bwMode="auto">
                <a:xfrm>
                  <a:off x="1441" y="1351"/>
                  <a:ext cx="44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Ifetch</a:t>
                  </a:r>
                </a:p>
              </p:txBody>
            </p:sp>
          </p:grpSp>
          <p:grpSp>
            <p:nvGrpSpPr>
              <p:cNvPr id="32822" name="Group 79"/>
              <p:cNvGrpSpPr>
                <a:grpSpLocks/>
              </p:cNvGrpSpPr>
              <p:nvPr/>
            </p:nvGrpSpPr>
            <p:grpSpPr bwMode="auto">
              <a:xfrm>
                <a:off x="1885" y="1333"/>
                <a:ext cx="623" cy="232"/>
                <a:chOff x="1885" y="1333"/>
                <a:chExt cx="623" cy="232"/>
              </a:xfrm>
            </p:grpSpPr>
            <p:sp>
              <p:nvSpPr>
                <p:cNvPr id="16448" name="Rectangle 80"/>
                <p:cNvSpPr>
                  <a:spLocks noChangeArrowheads="1"/>
                </p:cNvSpPr>
                <p:nvPr/>
              </p:nvSpPr>
              <p:spPr bwMode="auto">
                <a:xfrm>
                  <a:off x="1907" y="1359"/>
                  <a:ext cx="542" cy="17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49" name="Rectangle 81"/>
                <p:cNvSpPr>
                  <a:spLocks noChangeArrowheads="1"/>
                </p:cNvSpPr>
                <p:nvPr/>
              </p:nvSpPr>
              <p:spPr bwMode="auto">
                <a:xfrm>
                  <a:off x="1885" y="1333"/>
                  <a:ext cx="623" cy="232"/>
                </a:xfrm>
                <a:prstGeom prst="rect">
                  <a:avLst/>
                </a:prstGeom>
                <a:noFill/>
                <a:ln w="12700">
                  <a:noFill/>
                  <a:miter lim="800000"/>
                  <a:headEnd/>
                  <a:tailEnd/>
                </a:ln>
              </p:spPr>
              <p:txBody>
                <a:bodyPr lIns="90488" tIns="44450" rIns="90488" bIns="44450">
                  <a:spAutoFit/>
                </a:bodyPr>
                <a:lstStyle/>
                <a:p>
                  <a:pPr>
                    <a:defRPr/>
                  </a:pPr>
                  <a:r>
                    <a:rPr lang="en-US" altLang="zh-CN" sz="2000" b="1" dirty="0">
                      <a:latin typeface="+mn-lt"/>
                      <a:ea typeface="宋体" panose="02010600030101010101" pitchFamily="2" charset="-122"/>
                    </a:rPr>
                    <a:t>Reg/Dec</a:t>
                  </a:r>
                </a:p>
              </p:txBody>
            </p:sp>
          </p:grpSp>
          <p:grpSp>
            <p:nvGrpSpPr>
              <p:cNvPr id="32823" name="Group 82"/>
              <p:cNvGrpSpPr>
                <a:grpSpLocks/>
              </p:cNvGrpSpPr>
              <p:nvPr/>
            </p:nvGrpSpPr>
            <p:grpSpPr bwMode="auto">
              <a:xfrm>
                <a:off x="2451" y="1344"/>
                <a:ext cx="524" cy="235"/>
                <a:chOff x="2451" y="1344"/>
                <a:chExt cx="524" cy="235"/>
              </a:xfrm>
            </p:grpSpPr>
            <p:sp>
              <p:nvSpPr>
                <p:cNvPr id="16446" name="Rectangle 83"/>
                <p:cNvSpPr>
                  <a:spLocks noChangeArrowheads="1"/>
                </p:cNvSpPr>
                <p:nvPr/>
              </p:nvSpPr>
              <p:spPr bwMode="auto">
                <a:xfrm>
                  <a:off x="2451" y="1359"/>
                  <a:ext cx="524" cy="17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47" name="Rectangle 84"/>
                <p:cNvSpPr>
                  <a:spLocks noChangeArrowheads="1"/>
                </p:cNvSpPr>
                <p:nvPr/>
              </p:nvSpPr>
              <p:spPr bwMode="auto">
                <a:xfrm>
                  <a:off x="2535" y="1351"/>
                  <a:ext cx="389"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Exec</a:t>
                  </a:r>
                </a:p>
              </p:txBody>
            </p:sp>
          </p:grpSp>
          <p:grpSp>
            <p:nvGrpSpPr>
              <p:cNvPr id="32824" name="Group 85"/>
              <p:cNvGrpSpPr>
                <a:grpSpLocks/>
              </p:cNvGrpSpPr>
              <p:nvPr/>
            </p:nvGrpSpPr>
            <p:grpSpPr bwMode="auto">
              <a:xfrm>
                <a:off x="2974" y="1344"/>
                <a:ext cx="545" cy="235"/>
                <a:chOff x="2974" y="1344"/>
                <a:chExt cx="545" cy="235"/>
              </a:xfrm>
            </p:grpSpPr>
            <p:sp>
              <p:nvSpPr>
                <p:cNvPr id="16444" name="Rectangle 86"/>
                <p:cNvSpPr>
                  <a:spLocks noChangeArrowheads="1"/>
                </p:cNvSpPr>
                <p:nvPr/>
              </p:nvSpPr>
              <p:spPr bwMode="auto">
                <a:xfrm>
                  <a:off x="2974" y="1359"/>
                  <a:ext cx="545" cy="17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45" name="Rectangle 87"/>
                <p:cNvSpPr>
                  <a:spLocks noChangeArrowheads="1"/>
                </p:cNvSpPr>
                <p:nvPr/>
              </p:nvSpPr>
              <p:spPr bwMode="auto">
                <a:xfrm>
                  <a:off x="3063" y="1351"/>
                  <a:ext cx="417"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Mem</a:t>
                  </a:r>
                </a:p>
              </p:txBody>
            </p:sp>
          </p:grpSp>
          <p:grpSp>
            <p:nvGrpSpPr>
              <p:cNvPr id="32825" name="Group 88"/>
              <p:cNvGrpSpPr>
                <a:grpSpLocks/>
              </p:cNvGrpSpPr>
              <p:nvPr/>
            </p:nvGrpSpPr>
            <p:grpSpPr bwMode="auto">
              <a:xfrm>
                <a:off x="3517" y="1344"/>
                <a:ext cx="512" cy="235"/>
                <a:chOff x="3517" y="1344"/>
                <a:chExt cx="512" cy="235"/>
              </a:xfrm>
            </p:grpSpPr>
            <p:sp>
              <p:nvSpPr>
                <p:cNvPr id="16442" name="Rectangle 89"/>
                <p:cNvSpPr>
                  <a:spLocks noChangeArrowheads="1"/>
                </p:cNvSpPr>
                <p:nvPr/>
              </p:nvSpPr>
              <p:spPr bwMode="auto">
                <a:xfrm>
                  <a:off x="3517" y="1359"/>
                  <a:ext cx="512" cy="17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43" name="Rectangle 90"/>
                <p:cNvSpPr>
                  <a:spLocks noChangeArrowheads="1"/>
                </p:cNvSpPr>
                <p:nvPr/>
              </p:nvSpPr>
              <p:spPr bwMode="auto">
                <a:xfrm>
                  <a:off x="3591" y="1351"/>
                  <a:ext cx="300" cy="232"/>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Wr</a:t>
                  </a:r>
                </a:p>
              </p:txBody>
            </p:sp>
          </p:grpSp>
        </p:grpSp>
        <p:sp>
          <p:nvSpPr>
            <p:cNvPr id="16417" name="Rectangle 91"/>
            <p:cNvSpPr>
              <a:spLocks noChangeArrowheads="1"/>
            </p:cNvSpPr>
            <p:nvPr/>
          </p:nvSpPr>
          <p:spPr bwMode="auto">
            <a:xfrm>
              <a:off x="1068" y="1522"/>
              <a:ext cx="499" cy="23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b="1">
                  <a:latin typeface="Times New Roman" charset="0"/>
                </a:rPr>
                <a:t>2</a:t>
              </a:r>
              <a:r>
                <a:rPr lang="en-US" altLang="zh-CN" sz="2000" b="1">
                  <a:latin typeface="Times New Roman" charset="0"/>
                </a:rPr>
                <a:t>nd lw</a:t>
              </a:r>
            </a:p>
          </p:txBody>
        </p:sp>
        <p:grpSp>
          <p:nvGrpSpPr>
            <p:cNvPr id="32802" name="Group 92"/>
            <p:cNvGrpSpPr>
              <a:grpSpLocks/>
            </p:cNvGrpSpPr>
            <p:nvPr/>
          </p:nvGrpSpPr>
          <p:grpSpPr bwMode="auto">
            <a:xfrm>
              <a:off x="2060" y="1806"/>
              <a:ext cx="2640" cy="250"/>
              <a:chOff x="1933" y="1617"/>
              <a:chExt cx="2640" cy="250"/>
            </a:xfrm>
          </p:grpSpPr>
          <p:grpSp>
            <p:nvGrpSpPr>
              <p:cNvPr id="32806" name="Group 93"/>
              <p:cNvGrpSpPr>
                <a:grpSpLocks/>
              </p:cNvGrpSpPr>
              <p:nvPr/>
            </p:nvGrpSpPr>
            <p:grpSpPr bwMode="auto">
              <a:xfrm>
                <a:off x="1933" y="1632"/>
                <a:ext cx="512" cy="235"/>
                <a:chOff x="1933" y="1632"/>
                <a:chExt cx="512" cy="235"/>
              </a:xfrm>
            </p:grpSpPr>
            <p:sp>
              <p:nvSpPr>
                <p:cNvPr id="16435" name="Rectangle 94"/>
                <p:cNvSpPr>
                  <a:spLocks noChangeArrowheads="1"/>
                </p:cNvSpPr>
                <p:nvPr/>
              </p:nvSpPr>
              <p:spPr bwMode="auto">
                <a:xfrm>
                  <a:off x="1933" y="164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36" name="Rectangle 95"/>
                <p:cNvSpPr>
                  <a:spLocks noChangeArrowheads="1"/>
                </p:cNvSpPr>
                <p:nvPr/>
              </p:nvSpPr>
              <p:spPr bwMode="auto">
                <a:xfrm>
                  <a:off x="1969" y="1632"/>
                  <a:ext cx="446" cy="235"/>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Ifetch</a:t>
                  </a:r>
                </a:p>
              </p:txBody>
            </p:sp>
          </p:grpSp>
          <p:grpSp>
            <p:nvGrpSpPr>
              <p:cNvPr id="32807" name="Group 96"/>
              <p:cNvGrpSpPr>
                <a:grpSpLocks/>
              </p:cNvGrpSpPr>
              <p:nvPr/>
            </p:nvGrpSpPr>
            <p:grpSpPr bwMode="auto">
              <a:xfrm>
                <a:off x="2410" y="1617"/>
                <a:ext cx="596" cy="235"/>
                <a:chOff x="2410" y="1617"/>
                <a:chExt cx="596" cy="235"/>
              </a:xfrm>
            </p:grpSpPr>
            <p:sp>
              <p:nvSpPr>
                <p:cNvPr id="16433" name="Rectangle 97"/>
                <p:cNvSpPr>
                  <a:spLocks noChangeArrowheads="1"/>
                </p:cNvSpPr>
                <p:nvPr/>
              </p:nvSpPr>
              <p:spPr bwMode="auto">
                <a:xfrm>
                  <a:off x="2443" y="1635"/>
                  <a:ext cx="555" cy="187"/>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34" name="Rectangle 98"/>
                <p:cNvSpPr>
                  <a:spLocks noChangeArrowheads="1"/>
                </p:cNvSpPr>
                <p:nvPr/>
              </p:nvSpPr>
              <p:spPr bwMode="auto">
                <a:xfrm>
                  <a:off x="2410" y="1617"/>
                  <a:ext cx="596" cy="235"/>
                </a:xfrm>
                <a:prstGeom prst="rect">
                  <a:avLst/>
                </a:prstGeom>
                <a:noFill/>
                <a:ln w="12700">
                  <a:noFill/>
                  <a:miter lim="800000"/>
                  <a:headEnd/>
                  <a:tailEnd/>
                </a:ln>
              </p:spPr>
              <p:txBody>
                <a:bodyPr wrap="none" lIns="90488" tIns="44450" rIns="90488" bIns="44450">
                  <a:spAutoFit/>
                </a:bodyPr>
                <a:lstStyle/>
                <a:p>
                  <a:pPr>
                    <a:defRPr/>
                  </a:pPr>
                  <a:r>
                    <a:rPr lang="en-US" altLang="zh-CN" sz="2000" b="1" dirty="0">
                      <a:latin typeface="+mn-lt"/>
                      <a:ea typeface="宋体" panose="02010600030101010101" pitchFamily="2" charset="-122"/>
                    </a:rPr>
                    <a:t>Reg/Dec</a:t>
                  </a:r>
                </a:p>
              </p:txBody>
            </p:sp>
          </p:grpSp>
          <p:grpSp>
            <p:nvGrpSpPr>
              <p:cNvPr id="32808" name="Group 99"/>
              <p:cNvGrpSpPr>
                <a:grpSpLocks/>
              </p:cNvGrpSpPr>
              <p:nvPr/>
            </p:nvGrpSpPr>
            <p:grpSpPr bwMode="auto">
              <a:xfrm>
                <a:off x="2998" y="1632"/>
                <a:ext cx="521" cy="235"/>
                <a:chOff x="2998" y="1632"/>
                <a:chExt cx="521" cy="235"/>
              </a:xfrm>
            </p:grpSpPr>
            <p:sp>
              <p:nvSpPr>
                <p:cNvPr id="16431" name="Rectangle 100"/>
                <p:cNvSpPr>
                  <a:spLocks noChangeArrowheads="1"/>
                </p:cNvSpPr>
                <p:nvPr/>
              </p:nvSpPr>
              <p:spPr bwMode="auto">
                <a:xfrm>
                  <a:off x="2998" y="1640"/>
                  <a:ext cx="521"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32" name="Rectangle 101"/>
                <p:cNvSpPr>
                  <a:spLocks noChangeArrowheads="1"/>
                </p:cNvSpPr>
                <p:nvPr/>
              </p:nvSpPr>
              <p:spPr bwMode="auto">
                <a:xfrm>
                  <a:off x="3063" y="1632"/>
                  <a:ext cx="386" cy="235"/>
                </a:xfrm>
                <a:prstGeom prst="rect">
                  <a:avLst/>
                </a:prstGeom>
                <a:noFill/>
                <a:ln w="12700">
                  <a:noFill/>
                  <a:miter lim="800000"/>
                  <a:headEnd/>
                  <a:tailEnd/>
                </a:ln>
              </p:spPr>
              <p:txBody>
                <a:bodyPr wrap="none" lIns="90488" tIns="44450" rIns="90488" bIns="44450">
                  <a:spAutoFit/>
                </a:bodyPr>
                <a:lstStyle/>
                <a:p>
                  <a:pPr>
                    <a:defRPr/>
                  </a:pPr>
                  <a:r>
                    <a:rPr lang="en-US" altLang="zh-CN" sz="2000" b="1" dirty="0">
                      <a:latin typeface="+mn-lt"/>
                      <a:ea typeface="宋体" panose="02010600030101010101" pitchFamily="2" charset="-122"/>
                    </a:rPr>
                    <a:t>Exec</a:t>
                  </a:r>
                </a:p>
              </p:txBody>
            </p:sp>
          </p:grpSp>
          <p:grpSp>
            <p:nvGrpSpPr>
              <p:cNvPr id="32809" name="Group 102"/>
              <p:cNvGrpSpPr>
                <a:grpSpLocks/>
              </p:cNvGrpSpPr>
              <p:nvPr/>
            </p:nvGrpSpPr>
            <p:grpSpPr bwMode="auto">
              <a:xfrm>
                <a:off x="3517" y="1632"/>
                <a:ext cx="512" cy="235"/>
                <a:chOff x="3517" y="1632"/>
                <a:chExt cx="512" cy="235"/>
              </a:xfrm>
            </p:grpSpPr>
            <p:sp>
              <p:nvSpPr>
                <p:cNvPr id="16429" name="Rectangle 103"/>
                <p:cNvSpPr>
                  <a:spLocks noChangeArrowheads="1"/>
                </p:cNvSpPr>
                <p:nvPr/>
              </p:nvSpPr>
              <p:spPr bwMode="auto">
                <a:xfrm>
                  <a:off x="3517" y="164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30" name="Rectangle 104"/>
                <p:cNvSpPr>
                  <a:spLocks noChangeArrowheads="1"/>
                </p:cNvSpPr>
                <p:nvPr/>
              </p:nvSpPr>
              <p:spPr bwMode="auto">
                <a:xfrm>
                  <a:off x="3591" y="1632"/>
                  <a:ext cx="417" cy="235"/>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Mem</a:t>
                  </a:r>
                </a:p>
              </p:txBody>
            </p:sp>
          </p:grpSp>
          <p:grpSp>
            <p:nvGrpSpPr>
              <p:cNvPr id="32810" name="Group 105"/>
              <p:cNvGrpSpPr>
                <a:grpSpLocks/>
              </p:cNvGrpSpPr>
              <p:nvPr/>
            </p:nvGrpSpPr>
            <p:grpSpPr bwMode="auto">
              <a:xfrm>
                <a:off x="4029" y="1632"/>
                <a:ext cx="544" cy="235"/>
                <a:chOff x="4029" y="1632"/>
                <a:chExt cx="544" cy="235"/>
              </a:xfrm>
            </p:grpSpPr>
            <p:sp>
              <p:nvSpPr>
                <p:cNvPr id="16427" name="Rectangle 106"/>
                <p:cNvSpPr>
                  <a:spLocks noChangeArrowheads="1"/>
                </p:cNvSpPr>
                <p:nvPr/>
              </p:nvSpPr>
              <p:spPr bwMode="auto">
                <a:xfrm>
                  <a:off x="4029" y="1640"/>
                  <a:ext cx="54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28" name="Rectangle 107"/>
                <p:cNvSpPr>
                  <a:spLocks noChangeArrowheads="1"/>
                </p:cNvSpPr>
                <p:nvPr/>
              </p:nvSpPr>
              <p:spPr bwMode="auto">
                <a:xfrm>
                  <a:off x="4116" y="1632"/>
                  <a:ext cx="300" cy="235"/>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Wr</a:t>
                  </a:r>
                </a:p>
              </p:txBody>
            </p:sp>
          </p:grpSp>
        </p:grpSp>
        <p:sp>
          <p:nvSpPr>
            <p:cNvPr id="16419" name="Rectangle 108"/>
            <p:cNvSpPr>
              <a:spLocks noChangeArrowheads="1"/>
            </p:cNvSpPr>
            <p:nvPr/>
          </p:nvSpPr>
          <p:spPr bwMode="auto">
            <a:xfrm>
              <a:off x="1606" y="1813"/>
              <a:ext cx="501" cy="23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000" b="1">
                  <a:latin typeface="Times New Roman" charset="0"/>
                </a:rPr>
                <a:t>3</a:t>
              </a:r>
              <a:r>
                <a:rPr lang="en-US" altLang="zh-CN" sz="2000" b="1">
                  <a:latin typeface="Times New Roman" charset="0"/>
                </a:rPr>
                <a:t>rd lw</a:t>
              </a:r>
            </a:p>
          </p:txBody>
        </p:sp>
        <p:sp>
          <p:nvSpPr>
            <p:cNvPr id="16420" name="Line 109"/>
            <p:cNvSpPr>
              <a:spLocks noChangeShapeType="1"/>
            </p:cNvSpPr>
            <p:nvPr/>
          </p:nvSpPr>
          <p:spPr bwMode="auto">
            <a:xfrm flipV="1">
              <a:off x="4159" y="1141"/>
              <a:ext cx="0" cy="352"/>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6421" name="Line 110"/>
            <p:cNvSpPr>
              <a:spLocks noChangeShapeType="1"/>
            </p:cNvSpPr>
            <p:nvPr/>
          </p:nvSpPr>
          <p:spPr bwMode="auto">
            <a:xfrm flipV="1">
              <a:off x="4687" y="1141"/>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917615" name="Rectangle 111"/>
          <p:cNvSpPr>
            <a:spLocks noChangeArrowheads="1"/>
          </p:cNvSpPr>
          <p:nvPr/>
        </p:nvSpPr>
        <p:spPr bwMode="auto">
          <a:xfrm>
            <a:off x="649288" y="3147590"/>
            <a:ext cx="8208962" cy="3233738"/>
          </a:xfrm>
          <a:prstGeom prst="rect">
            <a:avLst/>
          </a:prstGeom>
          <a:noFill/>
          <a:ln w="12700">
            <a:noFill/>
            <a:miter lim="800000"/>
            <a:headEnd/>
            <a:tailEnd/>
          </a:ln>
        </p:spPr>
        <p:txBody>
          <a:bodyPr lIns="63500" tIns="25400" rIns="63500" bIns="25400">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indent="-457200" eaLnBrk="1" hangingPunct="1">
              <a:lnSpc>
                <a:spcPct val="110000"/>
              </a:lnSpc>
              <a:buFont typeface="Wingdings" charset="2"/>
              <a:buChar char="Ø"/>
            </a:pPr>
            <a:r>
              <a:rPr lang="zh-CN" altLang="en-US" sz="2800" b="1" dirty="0">
                <a:latin typeface="Times New Roman" charset="0"/>
                <a:ea typeface="华文新魏" charset="-122"/>
              </a:rPr>
              <a:t>每个时钟周期有五个功能部件同时在工作</a:t>
            </a:r>
            <a:endParaRPr lang="en-US" altLang="zh-CN" sz="2800" b="1" dirty="0">
              <a:latin typeface="Times New Roman" charset="0"/>
              <a:ea typeface="华文新魏" charset="-122"/>
            </a:endParaRPr>
          </a:p>
          <a:p>
            <a:pPr marL="457200" indent="-457200" eaLnBrk="1" hangingPunct="1">
              <a:lnSpc>
                <a:spcPct val="110000"/>
              </a:lnSpc>
              <a:buFont typeface="Wingdings" charset="2"/>
              <a:buChar char="Ø"/>
            </a:pPr>
            <a:r>
              <a:rPr lang="zh-CN" altLang="en-US" sz="2800" b="1" dirty="0">
                <a:latin typeface="Times New Roman" charset="0"/>
                <a:ea typeface="华文新魏" charset="-122"/>
              </a:rPr>
              <a:t>后面指令在前面完成取指后马上开始</a:t>
            </a:r>
          </a:p>
          <a:p>
            <a:pPr marL="457200" indent="-457200" eaLnBrk="1" hangingPunct="1">
              <a:lnSpc>
                <a:spcPct val="110000"/>
              </a:lnSpc>
              <a:buFont typeface="Wingdings" charset="2"/>
              <a:buChar char="Ø"/>
            </a:pPr>
            <a:r>
              <a:rPr lang="zh-CN" altLang="en-US" sz="2800" b="1" dirty="0">
                <a:latin typeface="Times New Roman" charset="0"/>
                <a:ea typeface="华文新魏" charset="-122"/>
              </a:rPr>
              <a:t>每个</a:t>
            </a:r>
            <a:r>
              <a:rPr lang="en-US" altLang="zh-CN" sz="2800" b="1" dirty="0">
                <a:latin typeface="Times New Roman" charset="0"/>
                <a:ea typeface="华文新魏" charset="-122"/>
              </a:rPr>
              <a:t>load</a:t>
            </a:r>
            <a:r>
              <a:rPr lang="zh-CN" altLang="en-US" sz="2800" b="1" dirty="0">
                <a:latin typeface="Times New Roman" charset="0"/>
                <a:ea typeface="华文新魏" charset="-122"/>
              </a:rPr>
              <a:t>指令仍然需要五个</a:t>
            </a:r>
            <a:r>
              <a:rPr lang="zh-CN" altLang="en-US" sz="2800" b="1" dirty="0">
                <a:ea typeface="华文新魏" charset="-122"/>
              </a:rPr>
              <a:t>时钟</a:t>
            </a:r>
            <a:r>
              <a:rPr lang="zh-CN" altLang="en-US" sz="2800" b="1" dirty="0">
                <a:latin typeface="Times New Roman" charset="0"/>
                <a:ea typeface="华文新魏" charset="-122"/>
              </a:rPr>
              <a:t>周期完成</a:t>
            </a:r>
            <a:endParaRPr lang="en-US" altLang="zh-CN" sz="2800" b="1" dirty="0">
              <a:latin typeface="Times New Roman" charset="0"/>
              <a:ea typeface="华文新魏" charset="-122"/>
            </a:endParaRPr>
          </a:p>
          <a:p>
            <a:pPr marL="457200" indent="-457200" eaLnBrk="1" hangingPunct="1">
              <a:lnSpc>
                <a:spcPct val="110000"/>
              </a:lnSpc>
              <a:buFont typeface="Wingdings" charset="2"/>
              <a:buChar char="Ø"/>
            </a:pPr>
            <a:r>
              <a:rPr lang="zh-CN" altLang="en-US" sz="2800" b="1" dirty="0">
                <a:latin typeface="Times New Roman" charset="0"/>
                <a:ea typeface="华文新魏" charset="-122"/>
              </a:rPr>
              <a:t>吞吐率</a:t>
            </a:r>
            <a:r>
              <a:rPr lang="en-US" altLang="zh-CN" sz="2800" b="1" dirty="0">
                <a:latin typeface="Times New Roman" charset="0"/>
                <a:ea typeface="华文新魏" charset="-122"/>
              </a:rPr>
              <a:t>(throughput)</a:t>
            </a:r>
            <a:r>
              <a:rPr lang="zh-CN" altLang="en-US" sz="2800" b="1" dirty="0">
                <a:latin typeface="Times New Roman" charset="0"/>
                <a:ea typeface="华文新魏" charset="-122"/>
              </a:rPr>
              <a:t>提高许多，理想情况下：</a:t>
            </a:r>
            <a:endParaRPr lang="en-US" altLang="zh-CN" sz="2800" b="1" dirty="0">
              <a:latin typeface="Times New Roman" charset="0"/>
              <a:ea typeface="华文新魏" charset="-122"/>
            </a:endParaRPr>
          </a:p>
          <a:p>
            <a:pPr marL="800100" lvl="1" indent="-342900" eaLnBrk="1" hangingPunct="1">
              <a:lnSpc>
                <a:spcPct val="110000"/>
              </a:lnSpc>
              <a:buFont typeface="Arial" charset="0"/>
              <a:buChar char="•"/>
            </a:pPr>
            <a:r>
              <a:rPr lang="zh-CN" altLang="en-US" sz="2400" b="1" dirty="0">
                <a:latin typeface="Times New Roman" charset="0"/>
                <a:ea typeface="华文新魏" charset="-122"/>
              </a:rPr>
              <a:t>每个</a:t>
            </a:r>
            <a:r>
              <a:rPr lang="zh-CN" altLang="en-US" sz="2400" b="1" dirty="0">
                <a:ea typeface="华文新魏" charset="-122"/>
              </a:rPr>
              <a:t>时钟</a:t>
            </a:r>
            <a:r>
              <a:rPr lang="zh-CN" altLang="en-US" sz="2400" b="1" dirty="0">
                <a:latin typeface="Times New Roman" charset="0"/>
                <a:ea typeface="华文新魏" charset="-122"/>
              </a:rPr>
              <a:t>周期有一条指令进入流水线</a:t>
            </a:r>
          </a:p>
          <a:p>
            <a:pPr marL="800100" lvl="1" indent="-342900" eaLnBrk="1" hangingPunct="1">
              <a:lnSpc>
                <a:spcPct val="110000"/>
              </a:lnSpc>
              <a:buFont typeface="Arial" charset="0"/>
              <a:buChar char="•"/>
            </a:pPr>
            <a:r>
              <a:rPr lang="zh-CN" altLang="en-US" sz="2400" b="1" dirty="0">
                <a:latin typeface="Times New Roman" charset="0"/>
                <a:ea typeface="华文新魏" charset="-122"/>
              </a:rPr>
              <a:t>每个</a:t>
            </a:r>
            <a:r>
              <a:rPr lang="zh-CN" altLang="en-US" sz="2400" b="1" dirty="0">
                <a:ea typeface="华文新魏" charset="-122"/>
              </a:rPr>
              <a:t>时钟</a:t>
            </a:r>
            <a:r>
              <a:rPr lang="zh-CN" altLang="en-US" sz="2400" b="1" dirty="0">
                <a:latin typeface="Times New Roman" charset="0"/>
                <a:ea typeface="华文新魏" charset="-122"/>
              </a:rPr>
              <a:t>周期都有一条指令完成</a:t>
            </a:r>
          </a:p>
          <a:p>
            <a:pPr marL="800100" lvl="1" indent="-342900" eaLnBrk="1" hangingPunct="1">
              <a:lnSpc>
                <a:spcPct val="110000"/>
              </a:lnSpc>
              <a:buFont typeface="Arial" charset="0"/>
              <a:buChar char="•"/>
            </a:pPr>
            <a:r>
              <a:rPr lang="zh-CN" altLang="en-US" sz="2400" b="1" dirty="0">
                <a:latin typeface="Times New Roman" charset="0"/>
                <a:ea typeface="华文新魏" charset="-122"/>
              </a:rPr>
              <a:t>每条指令的</a:t>
            </a:r>
            <a:r>
              <a:rPr lang="zh-CN" altLang="en-US" sz="2400" b="1" dirty="0">
                <a:ea typeface="华文新魏" charset="-122"/>
              </a:rPr>
              <a:t>时钟</a:t>
            </a:r>
            <a:r>
              <a:rPr lang="zh-CN" altLang="en-US" sz="2400" b="1" dirty="0">
                <a:latin typeface="Times New Roman" charset="0"/>
                <a:ea typeface="华文新魏" charset="-122"/>
              </a:rPr>
              <a:t>周期数</a:t>
            </a:r>
            <a:r>
              <a:rPr lang="en-US" altLang="zh-CN" sz="2400" b="1" dirty="0">
                <a:latin typeface="Times New Roman" charset="0"/>
                <a:ea typeface="华文新魏" charset="-122"/>
              </a:rPr>
              <a:t>(</a:t>
            </a:r>
            <a:r>
              <a:rPr lang="zh-CN" altLang="en-US" sz="2400" b="1" dirty="0">
                <a:latin typeface="Times New Roman" charset="0"/>
                <a:ea typeface="华文新魏" charset="-122"/>
              </a:rPr>
              <a:t>即</a:t>
            </a:r>
            <a:r>
              <a:rPr lang="en-US" altLang="zh-CN" sz="2400" b="1" dirty="0">
                <a:latin typeface="Times New Roman" charset="0"/>
                <a:ea typeface="华文新魏" charset="-122"/>
              </a:rPr>
              <a:t>CPI)</a:t>
            </a:r>
            <a:r>
              <a:rPr lang="zh-CN" altLang="en-US" sz="2400" b="1" dirty="0">
                <a:latin typeface="Times New Roman" charset="0"/>
                <a:ea typeface="华文新魏" charset="-122"/>
              </a:rPr>
              <a:t>为</a:t>
            </a:r>
            <a:r>
              <a:rPr lang="en-US" altLang="zh-CN" sz="2400" b="1" dirty="0">
                <a:latin typeface="Times New Roman" charset="0"/>
                <a:ea typeface="华文新魏"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17615">
                                            <p:txEl>
                                              <p:pRg st="4" end="4"/>
                                            </p:txEl>
                                          </p:spTgt>
                                        </p:tgtEl>
                                        <p:attrNameLst>
                                          <p:attrName>style.visibility</p:attrName>
                                        </p:attrNameLst>
                                      </p:cBhvr>
                                      <p:to>
                                        <p:strVal val="visible"/>
                                      </p:to>
                                    </p:set>
                                    <p:animEffect transition="in" filter="checkerboard(across)">
                                      <p:cBhvr>
                                        <p:cTn id="7" dur="500"/>
                                        <p:tgtEl>
                                          <p:spTgt spid="91761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17615">
                                            <p:txEl>
                                              <p:pRg st="5" end="5"/>
                                            </p:txEl>
                                          </p:spTgt>
                                        </p:tgtEl>
                                        <p:attrNameLst>
                                          <p:attrName>style.visibility</p:attrName>
                                        </p:attrNameLst>
                                      </p:cBhvr>
                                      <p:to>
                                        <p:strVal val="visible"/>
                                      </p:to>
                                    </p:set>
                                    <p:animEffect transition="in" filter="checkerboard(across)">
                                      <p:cBhvr>
                                        <p:cTn id="12" dur="500"/>
                                        <p:tgtEl>
                                          <p:spTgt spid="91761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17615">
                                            <p:txEl>
                                              <p:pRg st="6" end="6"/>
                                            </p:txEl>
                                          </p:spTgt>
                                        </p:tgtEl>
                                        <p:attrNameLst>
                                          <p:attrName>style.visibility</p:attrName>
                                        </p:attrNameLst>
                                      </p:cBhvr>
                                      <p:to>
                                        <p:strVal val="visible"/>
                                      </p:to>
                                    </p:set>
                                    <p:animEffect transition="in" filter="checkerboard(across)">
                                      <p:cBhvr>
                                        <p:cTn id="17" dur="500"/>
                                        <p:tgtEl>
                                          <p:spTgt spid="9176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265313" y="1"/>
            <a:ext cx="5472113" cy="57522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R-type</a:t>
            </a:r>
            <a:r>
              <a:rPr lang="zh-CN" altLang="en-US" kern="1200" dirty="0">
                <a:solidFill>
                  <a:srgbClr val="A50021"/>
                </a:solidFill>
                <a:latin typeface="微软雅黑" panose="020B0503020204020204" pitchFamily="34" charset="-122"/>
                <a:ea typeface="微软雅黑" panose="020B0503020204020204" pitchFamily="34" charset="-122"/>
              </a:rPr>
              <a:t>指令的</a:t>
            </a:r>
            <a:r>
              <a:rPr lang="en-US" altLang="zh-CN" kern="1200" dirty="0">
                <a:solidFill>
                  <a:srgbClr val="A50021"/>
                </a:solidFill>
                <a:latin typeface="微软雅黑" panose="020B0503020204020204" pitchFamily="34" charset="-122"/>
                <a:ea typeface="微软雅黑" panose="020B0503020204020204" pitchFamily="34" charset="-122"/>
              </a:rPr>
              <a:t>4</a:t>
            </a:r>
            <a:r>
              <a:rPr lang="zh-CN" altLang="en-US" kern="1200" dirty="0">
                <a:solidFill>
                  <a:srgbClr val="A50021"/>
                </a:solidFill>
                <a:latin typeface="微软雅黑" panose="020B0503020204020204" pitchFamily="34" charset="-122"/>
                <a:ea typeface="微软雅黑" panose="020B0503020204020204" pitchFamily="34" charset="-122"/>
              </a:rPr>
              <a:t>个阶段</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919555" name="Rectangle 3"/>
          <p:cNvSpPr>
            <a:spLocks noGrp="1" noChangeArrowheads="1"/>
          </p:cNvSpPr>
          <p:nvPr>
            <p:ph type="body" idx="1"/>
          </p:nvPr>
        </p:nvSpPr>
        <p:spPr>
          <a:xfrm>
            <a:off x="179513" y="3009900"/>
            <a:ext cx="8928990" cy="2054409"/>
          </a:xfrm>
          <a:noFill/>
        </p:spPr>
        <p:txBody>
          <a:bodyPr wrap="square" lIns="63500" tIns="25400" rIns="63500" bIns="25400">
            <a:spAutoFit/>
          </a:bodyPr>
          <a:lstStyle/>
          <a:p>
            <a:pPr marL="363538" indent="-363538">
              <a:spcBef>
                <a:spcPct val="10000"/>
              </a:spcBef>
              <a:buClr>
                <a:schemeClr val="tx2"/>
              </a:buClr>
            </a:pPr>
            <a:r>
              <a:rPr lang="en-US" altLang="zh-CN" sz="2800" dirty="0" err="1">
                <a:solidFill>
                  <a:srgbClr val="FF0000"/>
                </a:solidFill>
              </a:rPr>
              <a:t>Ifetch</a:t>
            </a:r>
            <a:r>
              <a:rPr lang="en-US" altLang="zh-CN" sz="2800" dirty="0">
                <a:solidFill>
                  <a:srgbClr val="FF0000"/>
                </a:solidFill>
              </a:rPr>
              <a:t>:</a:t>
            </a:r>
            <a:r>
              <a:rPr lang="en-US" altLang="zh-CN" sz="2800" dirty="0"/>
              <a:t>   </a:t>
            </a:r>
            <a:r>
              <a:rPr lang="zh-CN" altLang="en-US" sz="2800" dirty="0"/>
              <a:t>取指令并计算</a:t>
            </a:r>
            <a:r>
              <a:rPr lang="en-US" altLang="zh-CN" sz="2800" dirty="0"/>
              <a:t>PC+4</a:t>
            </a:r>
            <a:endParaRPr lang="zh-CN" altLang="en-US" sz="2800" dirty="0"/>
          </a:p>
          <a:p>
            <a:pPr marL="363538" indent="-363538">
              <a:spcBef>
                <a:spcPct val="10000"/>
              </a:spcBef>
              <a:buClr>
                <a:schemeClr val="tx2"/>
              </a:buClr>
            </a:pPr>
            <a:r>
              <a:rPr lang="en-US" altLang="zh-CN" sz="2800" dirty="0" err="1">
                <a:solidFill>
                  <a:srgbClr val="FF0000"/>
                </a:solidFill>
              </a:rPr>
              <a:t>Reg</a:t>
            </a:r>
            <a:r>
              <a:rPr lang="en-US" altLang="zh-CN" sz="2800" dirty="0">
                <a:solidFill>
                  <a:srgbClr val="FF0000"/>
                </a:solidFill>
              </a:rPr>
              <a:t>/Dec:</a:t>
            </a:r>
            <a:r>
              <a:rPr lang="en-US" altLang="zh-CN" sz="2800" dirty="0"/>
              <a:t>  </a:t>
            </a:r>
            <a:r>
              <a:rPr lang="zh-CN" altLang="en-US" sz="2800" dirty="0"/>
              <a:t>从寄存器取数，同时指令在译码器进行译码</a:t>
            </a:r>
          </a:p>
          <a:p>
            <a:pPr marL="363538" indent="-363538">
              <a:spcBef>
                <a:spcPct val="10000"/>
              </a:spcBef>
              <a:buClr>
                <a:schemeClr val="tx2"/>
              </a:buClr>
            </a:pPr>
            <a:r>
              <a:rPr lang="en-US" altLang="zh-CN" sz="2800" dirty="0">
                <a:solidFill>
                  <a:srgbClr val="FF0000"/>
                </a:solidFill>
              </a:rPr>
              <a:t>Exec:</a:t>
            </a:r>
            <a:r>
              <a:rPr lang="en-US" altLang="zh-CN" sz="2800" dirty="0"/>
              <a:t>   </a:t>
            </a:r>
            <a:r>
              <a:rPr lang="zh-CN" altLang="en-US" sz="2800" dirty="0"/>
              <a:t>在</a:t>
            </a:r>
            <a:r>
              <a:rPr lang="en-US" altLang="zh-CN" sz="2800" dirty="0"/>
              <a:t>ALU</a:t>
            </a:r>
            <a:r>
              <a:rPr lang="zh-CN" altLang="en-US" sz="2800" dirty="0"/>
              <a:t>中对操作数进行计算</a:t>
            </a:r>
          </a:p>
          <a:p>
            <a:pPr marL="363538" indent="-363538">
              <a:spcBef>
                <a:spcPct val="10000"/>
              </a:spcBef>
              <a:buClr>
                <a:schemeClr val="tx2"/>
              </a:buClr>
            </a:pPr>
            <a:r>
              <a:rPr lang="en-US" altLang="zh-CN" sz="2800" dirty="0" err="1">
                <a:solidFill>
                  <a:srgbClr val="FF0000"/>
                </a:solidFill>
              </a:rPr>
              <a:t>Wr</a:t>
            </a:r>
            <a:r>
              <a:rPr lang="en-US" altLang="zh-CN" sz="2800" dirty="0">
                <a:solidFill>
                  <a:srgbClr val="FF0000"/>
                </a:solidFill>
              </a:rPr>
              <a:t>:</a:t>
            </a:r>
            <a:r>
              <a:rPr lang="en-US" altLang="zh-CN" sz="2800" dirty="0">
                <a:solidFill>
                  <a:srgbClr val="990000"/>
                </a:solidFill>
              </a:rPr>
              <a:t> </a:t>
            </a:r>
            <a:r>
              <a:rPr lang="en-US" altLang="zh-CN" sz="2800" dirty="0"/>
              <a:t>  ALU</a:t>
            </a:r>
            <a:r>
              <a:rPr lang="zh-CN" altLang="en-US" sz="2800" dirty="0"/>
              <a:t>计算的结果写到寄存器</a:t>
            </a:r>
          </a:p>
        </p:txBody>
      </p:sp>
      <p:grpSp>
        <p:nvGrpSpPr>
          <p:cNvPr id="34820" name="Group 50"/>
          <p:cNvGrpSpPr>
            <a:grpSpLocks/>
          </p:cNvGrpSpPr>
          <p:nvPr/>
        </p:nvGrpSpPr>
        <p:grpSpPr bwMode="auto">
          <a:xfrm>
            <a:off x="793750" y="819150"/>
            <a:ext cx="7991475" cy="1706563"/>
            <a:chOff x="431" y="799"/>
            <a:chExt cx="5034" cy="1075"/>
          </a:xfrm>
        </p:grpSpPr>
        <p:grpSp>
          <p:nvGrpSpPr>
            <p:cNvPr id="34821" name="Group 5"/>
            <p:cNvGrpSpPr>
              <a:grpSpLocks/>
            </p:cNvGrpSpPr>
            <p:nvPr/>
          </p:nvGrpSpPr>
          <p:grpSpPr bwMode="auto">
            <a:xfrm>
              <a:off x="1215" y="1151"/>
              <a:ext cx="924" cy="234"/>
              <a:chOff x="1248" y="712"/>
              <a:chExt cx="520" cy="160"/>
            </a:xfrm>
          </p:grpSpPr>
          <p:sp>
            <p:nvSpPr>
              <p:cNvPr id="17454" name="Line 6"/>
              <p:cNvSpPr>
                <a:spLocks noChangeShapeType="1"/>
              </p:cNvSpPr>
              <p:nvPr/>
            </p:nvSpPr>
            <p:spPr bwMode="auto">
              <a:xfrm>
                <a:off x="1256"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5" name="Line 7"/>
              <p:cNvSpPr>
                <a:spLocks noChangeShapeType="1"/>
              </p:cNvSpPr>
              <p:nvPr/>
            </p:nvSpPr>
            <p:spPr bwMode="auto">
              <a:xfrm>
                <a:off x="1248" y="728"/>
                <a:ext cx="0" cy="129"/>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6" name="Line 8"/>
              <p:cNvSpPr>
                <a:spLocks noChangeShapeType="1"/>
              </p:cNvSpPr>
              <p:nvPr/>
            </p:nvSpPr>
            <p:spPr bwMode="auto">
              <a:xfrm flipV="1">
                <a:off x="1536"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7" name="Line 9"/>
              <p:cNvSpPr>
                <a:spLocks noChangeShapeType="1"/>
              </p:cNvSpPr>
              <p:nvPr/>
            </p:nvSpPr>
            <p:spPr bwMode="auto">
              <a:xfrm>
                <a:off x="1544"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4822" name="Group 10"/>
            <p:cNvGrpSpPr>
              <a:grpSpLocks/>
            </p:cNvGrpSpPr>
            <p:nvPr/>
          </p:nvGrpSpPr>
          <p:grpSpPr bwMode="auto">
            <a:xfrm>
              <a:off x="2153" y="1151"/>
              <a:ext cx="924" cy="234"/>
              <a:chOff x="1776" y="712"/>
              <a:chExt cx="520" cy="160"/>
            </a:xfrm>
          </p:grpSpPr>
          <p:sp>
            <p:nvSpPr>
              <p:cNvPr id="17450" name="Line 11"/>
              <p:cNvSpPr>
                <a:spLocks noChangeShapeType="1"/>
              </p:cNvSpPr>
              <p:nvPr/>
            </p:nvSpPr>
            <p:spPr bwMode="auto">
              <a:xfrm>
                <a:off x="1784"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1" name="Line 12"/>
              <p:cNvSpPr>
                <a:spLocks noChangeShapeType="1"/>
              </p:cNvSpPr>
              <p:nvPr/>
            </p:nvSpPr>
            <p:spPr bwMode="auto">
              <a:xfrm>
                <a:off x="1776" y="728"/>
                <a:ext cx="0" cy="129"/>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2" name="Line 13"/>
              <p:cNvSpPr>
                <a:spLocks noChangeShapeType="1"/>
              </p:cNvSpPr>
              <p:nvPr/>
            </p:nvSpPr>
            <p:spPr bwMode="auto">
              <a:xfrm flipV="1">
                <a:off x="2064"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53" name="Line 14"/>
              <p:cNvSpPr>
                <a:spLocks noChangeShapeType="1"/>
              </p:cNvSpPr>
              <p:nvPr/>
            </p:nvSpPr>
            <p:spPr bwMode="auto">
              <a:xfrm>
                <a:off x="2072"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4823" name="Group 15"/>
            <p:cNvGrpSpPr>
              <a:grpSpLocks/>
            </p:cNvGrpSpPr>
            <p:nvPr/>
          </p:nvGrpSpPr>
          <p:grpSpPr bwMode="auto">
            <a:xfrm>
              <a:off x="3091" y="1151"/>
              <a:ext cx="924" cy="234"/>
              <a:chOff x="2304" y="712"/>
              <a:chExt cx="520" cy="160"/>
            </a:xfrm>
          </p:grpSpPr>
          <p:sp>
            <p:nvSpPr>
              <p:cNvPr id="17446" name="Line 16"/>
              <p:cNvSpPr>
                <a:spLocks noChangeShapeType="1"/>
              </p:cNvSpPr>
              <p:nvPr/>
            </p:nvSpPr>
            <p:spPr bwMode="auto">
              <a:xfrm>
                <a:off x="2312"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7" name="Line 17"/>
              <p:cNvSpPr>
                <a:spLocks noChangeShapeType="1"/>
              </p:cNvSpPr>
              <p:nvPr/>
            </p:nvSpPr>
            <p:spPr bwMode="auto">
              <a:xfrm>
                <a:off x="2304" y="728"/>
                <a:ext cx="0" cy="129"/>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8" name="Line 18"/>
              <p:cNvSpPr>
                <a:spLocks noChangeShapeType="1"/>
              </p:cNvSpPr>
              <p:nvPr/>
            </p:nvSpPr>
            <p:spPr bwMode="auto">
              <a:xfrm flipV="1">
                <a:off x="2592"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9" name="Line 19"/>
              <p:cNvSpPr>
                <a:spLocks noChangeShapeType="1"/>
              </p:cNvSpPr>
              <p:nvPr/>
            </p:nvSpPr>
            <p:spPr bwMode="auto">
              <a:xfrm>
                <a:off x="2600"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4824" name="Group 20"/>
            <p:cNvGrpSpPr>
              <a:grpSpLocks/>
            </p:cNvGrpSpPr>
            <p:nvPr/>
          </p:nvGrpSpPr>
          <p:grpSpPr bwMode="auto">
            <a:xfrm>
              <a:off x="4029" y="1151"/>
              <a:ext cx="924" cy="234"/>
              <a:chOff x="2832" y="712"/>
              <a:chExt cx="520" cy="160"/>
            </a:xfrm>
          </p:grpSpPr>
          <p:sp>
            <p:nvSpPr>
              <p:cNvPr id="17442" name="Line 21"/>
              <p:cNvSpPr>
                <a:spLocks noChangeShapeType="1"/>
              </p:cNvSpPr>
              <p:nvPr/>
            </p:nvSpPr>
            <p:spPr bwMode="auto">
              <a:xfrm>
                <a:off x="2840"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3" name="Line 22"/>
              <p:cNvSpPr>
                <a:spLocks noChangeShapeType="1"/>
              </p:cNvSpPr>
              <p:nvPr/>
            </p:nvSpPr>
            <p:spPr bwMode="auto">
              <a:xfrm>
                <a:off x="2832" y="728"/>
                <a:ext cx="0" cy="129"/>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4" name="Line 23"/>
              <p:cNvSpPr>
                <a:spLocks noChangeShapeType="1"/>
              </p:cNvSpPr>
              <p:nvPr/>
            </p:nvSpPr>
            <p:spPr bwMode="auto">
              <a:xfrm flipV="1">
                <a:off x="3120"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5" name="Line 24"/>
              <p:cNvSpPr>
                <a:spLocks noChangeShapeType="1"/>
              </p:cNvSpPr>
              <p:nvPr/>
            </p:nvSpPr>
            <p:spPr bwMode="auto">
              <a:xfrm>
                <a:off x="3128"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7417" name="Line 25"/>
            <p:cNvSpPr>
              <a:spLocks noChangeShapeType="1"/>
            </p:cNvSpPr>
            <p:nvPr/>
          </p:nvSpPr>
          <p:spPr bwMode="auto">
            <a:xfrm>
              <a:off x="4982" y="1373"/>
              <a:ext cx="483"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18" name="Line 26"/>
            <p:cNvSpPr>
              <a:spLocks noChangeShapeType="1"/>
            </p:cNvSpPr>
            <p:nvPr/>
          </p:nvSpPr>
          <p:spPr bwMode="auto">
            <a:xfrm>
              <a:off x="4967" y="1174"/>
              <a:ext cx="0" cy="18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19" name="Line 27"/>
            <p:cNvSpPr>
              <a:spLocks noChangeShapeType="1"/>
            </p:cNvSpPr>
            <p:nvPr/>
          </p:nvSpPr>
          <p:spPr bwMode="auto">
            <a:xfrm>
              <a:off x="802" y="1162"/>
              <a:ext cx="398"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0" name="Line 28"/>
            <p:cNvSpPr>
              <a:spLocks noChangeShapeType="1"/>
            </p:cNvSpPr>
            <p:nvPr/>
          </p:nvSpPr>
          <p:spPr bwMode="auto">
            <a:xfrm flipV="1">
              <a:off x="1215" y="799"/>
              <a:ext cx="0" cy="305"/>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1" name="Line 29"/>
            <p:cNvSpPr>
              <a:spLocks noChangeShapeType="1"/>
            </p:cNvSpPr>
            <p:nvPr/>
          </p:nvSpPr>
          <p:spPr bwMode="auto">
            <a:xfrm flipV="1">
              <a:off x="2153" y="799"/>
              <a:ext cx="0" cy="305"/>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2" name="Rectangle 30"/>
            <p:cNvSpPr>
              <a:spLocks noChangeArrowheads="1"/>
            </p:cNvSpPr>
            <p:nvPr/>
          </p:nvSpPr>
          <p:spPr bwMode="auto">
            <a:xfrm>
              <a:off x="1284" y="811"/>
              <a:ext cx="825" cy="270"/>
            </a:xfrm>
            <a:prstGeom prst="rect">
              <a:avLst/>
            </a:prstGeom>
            <a:noFill/>
            <a:ln w="12700">
              <a:noFill/>
              <a:miter lim="800000"/>
              <a:headEnd/>
              <a:tailEnd/>
            </a:ln>
          </p:spPr>
          <p:txBody>
            <a:bodyPr lIns="90488" tIns="44450" rIns="90488" bIns="44450">
              <a:spAutoFit/>
            </a:bodyPr>
            <a:lstStyle/>
            <a:p>
              <a:pPr algn="ctr">
                <a:defRPr/>
              </a:pPr>
              <a:r>
                <a:rPr lang="en-US" altLang="zh-CN" sz="2200" b="1">
                  <a:latin typeface="+mn-lt"/>
                  <a:ea typeface="宋体" panose="02010600030101010101" pitchFamily="2" charset="-122"/>
                </a:rPr>
                <a:t>Cycle 1</a:t>
              </a:r>
            </a:p>
          </p:txBody>
        </p:sp>
        <p:sp>
          <p:nvSpPr>
            <p:cNvPr id="17423" name="Rectangle 31"/>
            <p:cNvSpPr>
              <a:spLocks noChangeArrowheads="1"/>
            </p:cNvSpPr>
            <p:nvPr/>
          </p:nvSpPr>
          <p:spPr bwMode="auto">
            <a:xfrm>
              <a:off x="2182" y="811"/>
              <a:ext cx="879" cy="270"/>
            </a:xfrm>
            <a:prstGeom prst="rect">
              <a:avLst/>
            </a:prstGeom>
            <a:noFill/>
            <a:ln w="12700">
              <a:noFill/>
              <a:miter lim="800000"/>
              <a:headEnd/>
              <a:tailEnd/>
            </a:ln>
          </p:spPr>
          <p:txBody>
            <a:bodyPr lIns="90488" tIns="44450" rIns="90488" bIns="44450">
              <a:spAutoFit/>
            </a:bodyPr>
            <a:lstStyle/>
            <a:p>
              <a:pPr algn="ctr">
                <a:defRPr/>
              </a:pPr>
              <a:r>
                <a:rPr lang="en-US" altLang="zh-CN" sz="2200" b="1">
                  <a:latin typeface="+mn-lt"/>
                  <a:ea typeface="宋体" panose="02010600030101010101" pitchFamily="2" charset="-122"/>
                </a:rPr>
                <a:t>Cycle 2</a:t>
              </a:r>
            </a:p>
          </p:txBody>
        </p:sp>
        <p:sp>
          <p:nvSpPr>
            <p:cNvPr id="17424" name="Line 32"/>
            <p:cNvSpPr>
              <a:spLocks noChangeShapeType="1"/>
            </p:cNvSpPr>
            <p:nvPr/>
          </p:nvSpPr>
          <p:spPr bwMode="auto">
            <a:xfrm flipV="1">
              <a:off x="3091" y="799"/>
              <a:ext cx="0" cy="305"/>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5" name="Line 33"/>
            <p:cNvSpPr>
              <a:spLocks noChangeShapeType="1"/>
            </p:cNvSpPr>
            <p:nvPr/>
          </p:nvSpPr>
          <p:spPr bwMode="auto">
            <a:xfrm flipV="1">
              <a:off x="4029" y="799"/>
              <a:ext cx="0" cy="305"/>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6" name="Line 34"/>
            <p:cNvSpPr>
              <a:spLocks noChangeShapeType="1"/>
            </p:cNvSpPr>
            <p:nvPr/>
          </p:nvSpPr>
          <p:spPr bwMode="auto">
            <a:xfrm flipV="1">
              <a:off x="4967" y="799"/>
              <a:ext cx="0" cy="305"/>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27" name="Rectangle 35"/>
            <p:cNvSpPr>
              <a:spLocks noChangeArrowheads="1"/>
            </p:cNvSpPr>
            <p:nvPr/>
          </p:nvSpPr>
          <p:spPr bwMode="auto">
            <a:xfrm>
              <a:off x="3160" y="811"/>
              <a:ext cx="854" cy="270"/>
            </a:xfrm>
            <a:prstGeom prst="rect">
              <a:avLst/>
            </a:prstGeom>
            <a:noFill/>
            <a:ln w="12700">
              <a:noFill/>
              <a:miter lim="800000"/>
              <a:headEnd/>
              <a:tailEnd/>
            </a:ln>
          </p:spPr>
          <p:txBody>
            <a:bodyPr lIns="90488" tIns="44450" rIns="90488" bIns="44450">
              <a:spAutoFit/>
            </a:bodyPr>
            <a:lstStyle/>
            <a:p>
              <a:pPr algn="ctr">
                <a:defRPr/>
              </a:pPr>
              <a:r>
                <a:rPr lang="en-US" altLang="zh-CN" sz="2200" b="1">
                  <a:latin typeface="+mn-lt"/>
                  <a:ea typeface="宋体" panose="02010600030101010101" pitchFamily="2" charset="-122"/>
                </a:rPr>
                <a:t>Cycle 3</a:t>
              </a:r>
            </a:p>
          </p:txBody>
        </p:sp>
        <p:sp>
          <p:nvSpPr>
            <p:cNvPr id="17428" name="Rectangle 36"/>
            <p:cNvSpPr>
              <a:spLocks noChangeArrowheads="1"/>
            </p:cNvSpPr>
            <p:nvPr/>
          </p:nvSpPr>
          <p:spPr bwMode="auto">
            <a:xfrm>
              <a:off x="4013" y="811"/>
              <a:ext cx="954" cy="270"/>
            </a:xfrm>
            <a:prstGeom prst="rect">
              <a:avLst/>
            </a:prstGeom>
            <a:noFill/>
            <a:ln w="12700">
              <a:noFill/>
              <a:miter lim="800000"/>
              <a:headEnd/>
              <a:tailEnd/>
            </a:ln>
          </p:spPr>
          <p:txBody>
            <a:bodyPr lIns="90488" tIns="44450" rIns="90488" bIns="44450">
              <a:spAutoFit/>
            </a:bodyPr>
            <a:lstStyle/>
            <a:p>
              <a:pPr algn="ctr">
                <a:defRPr/>
              </a:pPr>
              <a:r>
                <a:rPr lang="en-US" altLang="zh-CN" sz="2200" b="1">
                  <a:latin typeface="+mn-lt"/>
                  <a:ea typeface="宋体" panose="02010600030101010101" pitchFamily="2" charset="-122"/>
                </a:rPr>
                <a:t>Cycle 4</a:t>
              </a:r>
            </a:p>
          </p:txBody>
        </p:sp>
        <p:grpSp>
          <p:nvGrpSpPr>
            <p:cNvPr id="34837" name="Group 37"/>
            <p:cNvGrpSpPr>
              <a:grpSpLocks/>
            </p:cNvGrpSpPr>
            <p:nvPr/>
          </p:nvGrpSpPr>
          <p:grpSpPr bwMode="auto">
            <a:xfrm>
              <a:off x="1213" y="1584"/>
              <a:ext cx="973" cy="289"/>
              <a:chOff x="1247" y="1008"/>
              <a:chExt cx="547" cy="197"/>
            </a:xfrm>
          </p:grpSpPr>
          <p:sp>
            <p:nvSpPr>
              <p:cNvPr id="17440" name="Rectangle 38"/>
              <p:cNvSpPr>
                <a:spLocks noChangeArrowheads="1"/>
              </p:cNvSpPr>
              <p:nvPr/>
            </p:nvSpPr>
            <p:spPr bwMode="auto">
              <a:xfrm>
                <a:off x="1247" y="1016"/>
                <a:ext cx="547" cy="16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41" name="Rectangle 39"/>
              <p:cNvSpPr>
                <a:spLocks noChangeArrowheads="1"/>
              </p:cNvSpPr>
              <p:nvPr/>
            </p:nvSpPr>
            <p:spPr bwMode="auto">
              <a:xfrm>
                <a:off x="1354" y="1008"/>
                <a:ext cx="337" cy="197"/>
              </a:xfrm>
              <a:prstGeom prst="rect">
                <a:avLst/>
              </a:prstGeom>
              <a:noFill/>
              <a:ln w="12700">
                <a:noFill/>
                <a:miter lim="800000"/>
                <a:headEnd/>
                <a:tailEnd/>
              </a:ln>
            </p:spPr>
            <p:txBody>
              <a:bodyPr wrap="none" lIns="90488" tIns="44450" rIns="90488" bIns="44450">
                <a:spAutoFit/>
              </a:bodyPr>
              <a:lstStyle/>
              <a:p>
                <a:pPr>
                  <a:defRPr/>
                </a:pPr>
                <a:r>
                  <a:rPr lang="en-US" altLang="zh-CN" sz="2400" b="1">
                    <a:latin typeface="+mn-lt"/>
                    <a:ea typeface="宋体" panose="02010600030101010101" pitchFamily="2" charset="-122"/>
                  </a:rPr>
                  <a:t>Ifetch</a:t>
                </a:r>
              </a:p>
            </p:txBody>
          </p:sp>
        </p:grpSp>
        <p:grpSp>
          <p:nvGrpSpPr>
            <p:cNvPr id="34838" name="Group 40"/>
            <p:cNvGrpSpPr>
              <a:grpSpLocks/>
            </p:cNvGrpSpPr>
            <p:nvPr/>
          </p:nvGrpSpPr>
          <p:grpSpPr bwMode="auto">
            <a:xfrm>
              <a:off x="2183" y="1585"/>
              <a:ext cx="969" cy="289"/>
              <a:chOff x="1789" y="1008"/>
              <a:chExt cx="544" cy="197"/>
            </a:xfrm>
          </p:grpSpPr>
          <p:sp>
            <p:nvSpPr>
              <p:cNvPr id="17438" name="Rectangle 41"/>
              <p:cNvSpPr>
                <a:spLocks noChangeArrowheads="1"/>
              </p:cNvSpPr>
              <p:nvPr/>
            </p:nvSpPr>
            <p:spPr bwMode="auto">
              <a:xfrm>
                <a:off x="1789" y="1015"/>
                <a:ext cx="544" cy="163"/>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39" name="Rectangle 42"/>
              <p:cNvSpPr>
                <a:spLocks noChangeArrowheads="1"/>
              </p:cNvSpPr>
              <p:nvPr/>
            </p:nvSpPr>
            <p:spPr bwMode="auto">
              <a:xfrm>
                <a:off x="1839" y="1008"/>
                <a:ext cx="455" cy="197"/>
              </a:xfrm>
              <a:prstGeom prst="rect">
                <a:avLst/>
              </a:prstGeom>
              <a:noFill/>
              <a:ln w="12700">
                <a:noFill/>
                <a:miter lim="800000"/>
                <a:headEnd/>
                <a:tailEnd/>
              </a:ln>
            </p:spPr>
            <p:txBody>
              <a:bodyPr lIns="90488" tIns="44450" rIns="90488" bIns="44450">
                <a:spAutoFit/>
              </a:bodyPr>
              <a:lstStyle/>
              <a:p>
                <a:pPr>
                  <a:defRPr/>
                </a:pPr>
                <a:r>
                  <a:rPr lang="en-US" altLang="zh-CN" sz="2400" b="1" dirty="0" err="1">
                    <a:latin typeface="+mn-lt"/>
                    <a:ea typeface="宋体" panose="02010600030101010101" pitchFamily="2" charset="-122"/>
                  </a:rPr>
                  <a:t>Reg</a:t>
                </a:r>
                <a:r>
                  <a:rPr lang="en-US" altLang="zh-CN" sz="2400" b="1" dirty="0">
                    <a:latin typeface="+mn-lt"/>
                    <a:ea typeface="宋体" panose="02010600030101010101" pitchFamily="2" charset="-122"/>
                  </a:rPr>
                  <a:t>/Dec</a:t>
                </a:r>
              </a:p>
            </p:txBody>
          </p:sp>
        </p:grpSp>
        <p:grpSp>
          <p:nvGrpSpPr>
            <p:cNvPr id="34839" name="Group 43"/>
            <p:cNvGrpSpPr>
              <a:grpSpLocks/>
            </p:cNvGrpSpPr>
            <p:nvPr/>
          </p:nvGrpSpPr>
          <p:grpSpPr bwMode="auto">
            <a:xfrm>
              <a:off x="3155" y="1584"/>
              <a:ext cx="910" cy="289"/>
              <a:chOff x="2340" y="1008"/>
              <a:chExt cx="512" cy="197"/>
            </a:xfrm>
          </p:grpSpPr>
          <p:sp>
            <p:nvSpPr>
              <p:cNvPr id="17436" name="Rectangle 44"/>
              <p:cNvSpPr>
                <a:spLocks noChangeArrowheads="1"/>
              </p:cNvSpPr>
              <p:nvPr/>
            </p:nvSpPr>
            <p:spPr bwMode="auto">
              <a:xfrm>
                <a:off x="2340" y="1016"/>
                <a:ext cx="512" cy="16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37" name="Rectangle 45"/>
              <p:cNvSpPr>
                <a:spLocks noChangeArrowheads="1"/>
              </p:cNvSpPr>
              <p:nvPr/>
            </p:nvSpPr>
            <p:spPr bwMode="auto">
              <a:xfrm>
                <a:off x="2415" y="1008"/>
                <a:ext cx="289" cy="197"/>
              </a:xfrm>
              <a:prstGeom prst="rect">
                <a:avLst/>
              </a:prstGeom>
              <a:noFill/>
              <a:ln w="12700">
                <a:noFill/>
                <a:miter lim="800000"/>
                <a:headEnd/>
                <a:tailEnd/>
              </a:ln>
            </p:spPr>
            <p:txBody>
              <a:bodyPr wrap="none" lIns="90488" tIns="44450" rIns="90488" bIns="44450">
                <a:spAutoFit/>
              </a:bodyPr>
              <a:lstStyle/>
              <a:p>
                <a:pPr>
                  <a:defRPr/>
                </a:pPr>
                <a:r>
                  <a:rPr lang="en-US" altLang="zh-CN" sz="2400" b="1" dirty="0">
                    <a:latin typeface="+mn-lt"/>
                    <a:ea typeface="宋体" panose="02010600030101010101" pitchFamily="2" charset="-122"/>
                  </a:rPr>
                  <a:t>Exec</a:t>
                </a:r>
              </a:p>
            </p:txBody>
          </p:sp>
        </p:grpSp>
        <p:grpSp>
          <p:nvGrpSpPr>
            <p:cNvPr id="34840" name="Group 46"/>
            <p:cNvGrpSpPr>
              <a:grpSpLocks/>
            </p:cNvGrpSpPr>
            <p:nvPr/>
          </p:nvGrpSpPr>
          <p:grpSpPr bwMode="auto">
            <a:xfrm>
              <a:off x="4067" y="1584"/>
              <a:ext cx="910" cy="289"/>
              <a:chOff x="2854" y="1008"/>
              <a:chExt cx="512" cy="197"/>
            </a:xfrm>
          </p:grpSpPr>
          <p:sp>
            <p:nvSpPr>
              <p:cNvPr id="17434" name="Rectangle 47"/>
              <p:cNvSpPr>
                <a:spLocks noChangeArrowheads="1"/>
              </p:cNvSpPr>
              <p:nvPr/>
            </p:nvSpPr>
            <p:spPr bwMode="auto">
              <a:xfrm>
                <a:off x="2854" y="1016"/>
                <a:ext cx="512" cy="162"/>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7435" name="Rectangle 48"/>
              <p:cNvSpPr>
                <a:spLocks noChangeArrowheads="1"/>
              </p:cNvSpPr>
              <p:nvPr/>
            </p:nvSpPr>
            <p:spPr bwMode="auto">
              <a:xfrm>
                <a:off x="2940" y="1008"/>
                <a:ext cx="220" cy="197"/>
              </a:xfrm>
              <a:prstGeom prst="rect">
                <a:avLst/>
              </a:prstGeom>
              <a:noFill/>
              <a:ln w="12700">
                <a:noFill/>
                <a:miter lim="800000"/>
                <a:headEnd/>
                <a:tailEnd/>
              </a:ln>
            </p:spPr>
            <p:txBody>
              <a:bodyPr wrap="none" lIns="90488" tIns="44450" rIns="90488" bIns="44450">
                <a:spAutoFit/>
              </a:bodyPr>
              <a:lstStyle/>
              <a:p>
                <a:pPr algn="ctr">
                  <a:defRPr/>
                </a:pPr>
                <a:r>
                  <a:rPr lang="en-US" altLang="zh-CN" sz="2400" b="1" dirty="0" err="1">
                    <a:latin typeface="+mn-lt"/>
                    <a:ea typeface="宋体" panose="02010600030101010101" pitchFamily="2" charset="-122"/>
                  </a:rPr>
                  <a:t>Wr</a:t>
                </a:r>
                <a:endParaRPr lang="en-US" altLang="zh-CN" sz="2400" b="1" dirty="0">
                  <a:latin typeface="+mn-lt"/>
                  <a:ea typeface="宋体" panose="02010600030101010101" pitchFamily="2" charset="-122"/>
                </a:endParaRPr>
              </a:p>
            </p:txBody>
          </p:sp>
        </p:grpSp>
        <p:sp>
          <p:nvSpPr>
            <p:cNvPr id="17433" name="Rectangle 49"/>
            <p:cNvSpPr>
              <a:spLocks noChangeArrowheads="1"/>
            </p:cNvSpPr>
            <p:nvPr/>
          </p:nvSpPr>
          <p:spPr bwMode="auto">
            <a:xfrm>
              <a:off x="431" y="1584"/>
              <a:ext cx="676" cy="289"/>
            </a:xfrm>
            <a:prstGeom prst="rect">
              <a:avLst/>
            </a:prstGeom>
            <a:noFill/>
            <a:ln w="12700">
              <a:noFill/>
              <a:miter lim="800000"/>
              <a:headEnd/>
              <a:tailEnd/>
            </a:ln>
          </p:spPr>
          <p:txBody>
            <a:bodyPr wrap="none" lIns="90488" tIns="44450" rIns="90488" bIns="44450">
              <a:spAutoFit/>
            </a:bodyPr>
            <a:lstStyle/>
            <a:p>
              <a:pPr>
                <a:defRPr/>
              </a:pPr>
              <a:r>
                <a:rPr lang="en-US" altLang="zh-CN" sz="2400" b="1">
                  <a:latin typeface="+mn-lt"/>
                  <a:ea typeface="宋体" panose="02010600030101010101" pitchFamily="2" charset="-122"/>
                </a:rPr>
                <a:t>R-type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19555">
                                            <p:txEl>
                                              <p:pRg st="0" end="0"/>
                                            </p:txEl>
                                          </p:spTgt>
                                        </p:tgtEl>
                                        <p:attrNameLst>
                                          <p:attrName>style.visibility</p:attrName>
                                        </p:attrNameLst>
                                      </p:cBhvr>
                                      <p:to>
                                        <p:strVal val="visible"/>
                                      </p:to>
                                    </p:set>
                                    <p:animEffect transition="in" filter="blinds(horizontal)">
                                      <p:cBhvr>
                                        <p:cTn id="7" dur="500"/>
                                        <p:tgtEl>
                                          <p:spTgt spid="91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19555">
                                            <p:txEl>
                                              <p:pRg st="1" end="1"/>
                                            </p:txEl>
                                          </p:spTgt>
                                        </p:tgtEl>
                                        <p:attrNameLst>
                                          <p:attrName>style.visibility</p:attrName>
                                        </p:attrNameLst>
                                      </p:cBhvr>
                                      <p:to>
                                        <p:strVal val="visible"/>
                                      </p:to>
                                    </p:set>
                                    <p:animEffect transition="in" filter="blinds(horizontal)">
                                      <p:cBhvr>
                                        <p:cTn id="12" dur="500"/>
                                        <p:tgtEl>
                                          <p:spTgt spid="91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9555">
                                            <p:txEl>
                                              <p:pRg st="2" end="2"/>
                                            </p:txEl>
                                          </p:spTgt>
                                        </p:tgtEl>
                                        <p:attrNameLst>
                                          <p:attrName>style.visibility</p:attrName>
                                        </p:attrNameLst>
                                      </p:cBhvr>
                                      <p:to>
                                        <p:strVal val="visible"/>
                                      </p:to>
                                    </p:set>
                                    <p:animEffect transition="in" filter="blinds(horizontal)">
                                      <p:cBhvr>
                                        <p:cTn id="17" dur="500"/>
                                        <p:tgtEl>
                                          <p:spTgt spid="91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19555">
                                            <p:txEl>
                                              <p:pRg st="3" end="3"/>
                                            </p:txEl>
                                          </p:spTgt>
                                        </p:tgtEl>
                                        <p:attrNameLst>
                                          <p:attrName>style.visibility</p:attrName>
                                        </p:attrNameLst>
                                      </p:cBhvr>
                                      <p:to>
                                        <p:strVal val="visible"/>
                                      </p:to>
                                    </p:set>
                                    <p:animEffect transition="in" filter="blinds(horizontal)">
                                      <p:cBhvr>
                                        <p:cTn id="22" dur="500"/>
                                        <p:tgtEl>
                                          <p:spTgt spid="919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141261" y="50442"/>
            <a:ext cx="7237413" cy="4984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含</a:t>
            </a:r>
            <a:r>
              <a:rPr lang="en-US" altLang="zh-CN" kern="1200" dirty="0">
                <a:solidFill>
                  <a:srgbClr val="A50021"/>
                </a:solidFill>
                <a:latin typeface="微软雅黑" panose="020B0503020204020204" pitchFamily="34" charset="-122"/>
                <a:ea typeface="微软雅黑" panose="020B0503020204020204" pitchFamily="34" charset="-122"/>
              </a:rPr>
              <a:t>R-type</a:t>
            </a:r>
            <a:r>
              <a:rPr lang="zh-CN" altLang="en-US" kern="1200" dirty="0">
                <a:solidFill>
                  <a:srgbClr val="A50021"/>
                </a:solidFill>
                <a:latin typeface="微软雅黑" panose="020B0503020204020204" pitchFamily="34" charset="-122"/>
                <a:ea typeface="微软雅黑" panose="020B0503020204020204" pitchFamily="34" charset="-122"/>
              </a:rPr>
              <a:t>和 </a:t>
            </a:r>
            <a:r>
              <a:rPr lang="en-US" altLang="zh-CN" kern="1200" dirty="0">
                <a:solidFill>
                  <a:srgbClr val="A50021"/>
                </a:solidFill>
                <a:latin typeface="微软雅黑" panose="020B0503020204020204" pitchFamily="34" charset="-122"/>
                <a:ea typeface="微软雅黑" panose="020B0503020204020204" pitchFamily="34" charset="-122"/>
              </a:rPr>
              <a:t>Load </a:t>
            </a:r>
            <a:r>
              <a:rPr lang="zh-CN" altLang="en-US" kern="1200" dirty="0">
                <a:solidFill>
                  <a:srgbClr val="A50021"/>
                </a:solidFill>
                <a:latin typeface="微软雅黑" panose="020B0503020204020204" pitchFamily="34" charset="-122"/>
                <a:ea typeface="微软雅黑" panose="020B0503020204020204" pitchFamily="34" charset="-122"/>
              </a:rPr>
              <a:t>指令的流水线</a:t>
            </a:r>
          </a:p>
        </p:txBody>
      </p:sp>
      <p:sp>
        <p:nvSpPr>
          <p:cNvPr id="921603" name="Rectangle 3"/>
          <p:cNvSpPr>
            <a:spLocks noGrp="1" noChangeArrowheads="1"/>
          </p:cNvSpPr>
          <p:nvPr>
            <p:ph type="body" idx="1"/>
          </p:nvPr>
        </p:nvSpPr>
        <p:spPr>
          <a:xfrm>
            <a:off x="463425" y="4168541"/>
            <a:ext cx="8501063" cy="2451953"/>
          </a:xfrm>
        </p:spPr>
        <p:txBody>
          <a:bodyPr lIns="63500" tIns="25400" rIns="63500" bIns="25400">
            <a:spAutoFit/>
          </a:bodyPr>
          <a:lstStyle/>
          <a:p>
            <a:pPr marL="261938" indent="-261938">
              <a:lnSpc>
                <a:spcPct val="100000"/>
              </a:lnSpc>
              <a:spcBef>
                <a:spcPct val="0"/>
              </a:spcBef>
            </a:pPr>
            <a:r>
              <a:rPr lang="zh-CN" altLang="en-US" sz="2800" dirty="0"/>
              <a:t>流水线出现了一个问题</a:t>
            </a:r>
            <a:r>
              <a:rPr lang="en-US" altLang="zh-CN" sz="2800" dirty="0"/>
              <a:t>: </a:t>
            </a:r>
            <a:r>
              <a:rPr lang="zh-CN" altLang="en-US" sz="2800" dirty="0"/>
              <a:t>两条指令试图同时写寄存器</a:t>
            </a:r>
          </a:p>
          <a:p>
            <a:pPr marL="623888" lvl="1" indent="-265113">
              <a:lnSpc>
                <a:spcPct val="100000"/>
              </a:lnSpc>
              <a:spcBef>
                <a:spcPct val="0"/>
              </a:spcBef>
            </a:pPr>
            <a:r>
              <a:rPr lang="en-US" altLang="zh-CN" sz="2400" dirty="0"/>
              <a:t>Load</a:t>
            </a:r>
            <a:r>
              <a:rPr lang="zh-CN" altLang="en-US" sz="2400" dirty="0"/>
              <a:t>在第</a:t>
            </a:r>
            <a:r>
              <a:rPr lang="en-US" altLang="zh-CN" sz="2400" dirty="0"/>
              <a:t>5</a:t>
            </a:r>
            <a:r>
              <a:rPr lang="zh-CN" altLang="en-US" sz="2400" dirty="0"/>
              <a:t>阶段用寄存器写口</a:t>
            </a:r>
          </a:p>
          <a:p>
            <a:pPr marL="623888" lvl="1" indent="-265113">
              <a:lnSpc>
                <a:spcPct val="100000"/>
              </a:lnSpc>
              <a:spcBef>
                <a:spcPct val="0"/>
              </a:spcBef>
            </a:pPr>
            <a:r>
              <a:rPr lang="en-US" altLang="zh-CN" sz="2400" dirty="0"/>
              <a:t>R-type</a:t>
            </a:r>
            <a:r>
              <a:rPr lang="zh-CN" altLang="en-US" sz="2400" dirty="0"/>
              <a:t>在第</a:t>
            </a:r>
            <a:r>
              <a:rPr lang="en-US" altLang="zh-CN" sz="2400" dirty="0"/>
              <a:t>4</a:t>
            </a:r>
            <a:r>
              <a:rPr lang="zh-CN" altLang="en-US" sz="2400" dirty="0"/>
              <a:t>阶段用寄存器写口</a:t>
            </a:r>
          </a:p>
          <a:p>
            <a:pPr marL="261938" indent="-261938">
              <a:lnSpc>
                <a:spcPct val="100000"/>
              </a:lnSpc>
              <a:spcBef>
                <a:spcPct val="0"/>
              </a:spcBef>
            </a:pPr>
            <a:r>
              <a:rPr lang="zh-CN" altLang="en-US" sz="2800" dirty="0"/>
              <a:t>一个功能部件同时被多条指令使用的现象，称为</a:t>
            </a:r>
            <a:r>
              <a:rPr lang="zh-CN" altLang="en-US" sz="2800" dirty="0">
                <a:solidFill>
                  <a:srgbClr val="FF0000"/>
                </a:solidFill>
              </a:rPr>
              <a:t>结构冒险</a:t>
            </a:r>
            <a:r>
              <a:rPr lang="en-US" altLang="zh-CN" sz="2800" dirty="0">
                <a:solidFill>
                  <a:srgbClr val="FF0000"/>
                </a:solidFill>
              </a:rPr>
              <a:t>(</a:t>
            </a:r>
            <a:r>
              <a:rPr lang="en-US" altLang="zh-CN" sz="2800" dirty="0" err="1">
                <a:solidFill>
                  <a:srgbClr val="FF0000"/>
                </a:solidFill>
              </a:rPr>
              <a:t>Struture</a:t>
            </a:r>
            <a:r>
              <a:rPr lang="en-US" altLang="zh-CN" sz="2800" dirty="0">
                <a:solidFill>
                  <a:srgbClr val="FF0000"/>
                </a:solidFill>
              </a:rPr>
              <a:t> Hazard)</a:t>
            </a:r>
            <a:r>
              <a:rPr lang="zh-CN" altLang="en-US" sz="2800" dirty="0">
                <a:solidFill>
                  <a:srgbClr val="FF0000"/>
                </a:solidFill>
              </a:rPr>
              <a:t>，或称为资源冲突</a:t>
            </a:r>
          </a:p>
          <a:p>
            <a:pPr marL="261938" indent="-261938">
              <a:lnSpc>
                <a:spcPct val="100000"/>
              </a:lnSpc>
              <a:spcBef>
                <a:spcPct val="0"/>
              </a:spcBef>
            </a:pPr>
            <a:endParaRPr lang="en-US" altLang="zh-CN" sz="2400" dirty="0"/>
          </a:p>
        </p:txBody>
      </p:sp>
      <p:grpSp>
        <p:nvGrpSpPr>
          <p:cNvPr id="36868" name="Group 152"/>
          <p:cNvGrpSpPr>
            <a:grpSpLocks/>
          </p:cNvGrpSpPr>
          <p:nvPr/>
        </p:nvGrpSpPr>
        <p:grpSpPr bwMode="auto">
          <a:xfrm>
            <a:off x="68138" y="906104"/>
            <a:ext cx="8651875" cy="3046413"/>
            <a:chOff x="135" y="424"/>
            <a:chExt cx="5260" cy="1919"/>
          </a:xfrm>
        </p:grpSpPr>
        <p:grpSp>
          <p:nvGrpSpPr>
            <p:cNvPr id="36870" name="Group 4"/>
            <p:cNvGrpSpPr>
              <a:grpSpLocks/>
            </p:cNvGrpSpPr>
            <p:nvPr/>
          </p:nvGrpSpPr>
          <p:grpSpPr bwMode="auto">
            <a:xfrm>
              <a:off x="2216" y="1824"/>
              <a:ext cx="512" cy="231"/>
              <a:chOff x="2216" y="1824"/>
              <a:chExt cx="512" cy="231"/>
            </a:xfrm>
          </p:grpSpPr>
          <p:sp>
            <p:nvSpPr>
              <p:cNvPr id="18583" name="Rectangle 5"/>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4" name="Rectangle 6"/>
              <p:cNvSpPr>
                <a:spLocks noChangeArrowheads="1"/>
              </p:cNvSpPr>
              <p:nvPr/>
            </p:nvSpPr>
            <p:spPr bwMode="auto">
              <a:xfrm>
                <a:off x="2257" y="1824"/>
                <a:ext cx="46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871" name="Group 7"/>
            <p:cNvGrpSpPr>
              <a:grpSpLocks/>
            </p:cNvGrpSpPr>
            <p:nvPr/>
          </p:nvGrpSpPr>
          <p:grpSpPr bwMode="auto">
            <a:xfrm>
              <a:off x="2688" y="1819"/>
              <a:ext cx="613" cy="231"/>
              <a:chOff x="2688" y="1819"/>
              <a:chExt cx="613" cy="231"/>
            </a:xfrm>
          </p:grpSpPr>
          <p:sp>
            <p:nvSpPr>
              <p:cNvPr id="18581" name="Rectangle 8"/>
              <p:cNvSpPr>
                <a:spLocks noChangeArrowheads="1"/>
              </p:cNvSpPr>
              <p:nvPr/>
            </p:nvSpPr>
            <p:spPr bwMode="auto">
              <a:xfrm>
                <a:off x="2723" y="1832"/>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2" name="Rectangle 9"/>
              <p:cNvSpPr>
                <a:spLocks noChangeArrowheads="1"/>
              </p:cNvSpPr>
              <p:nvPr/>
            </p:nvSpPr>
            <p:spPr bwMode="auto">
              <a:xfrm>
                <a:off x="2688" y="1819"/>
                <a:ext cx="613"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872" name="Group 10"/>
            <p:cNvGrpSpPr>
              <a:grpSpLocks/>
            </p:cNvGrpSpPr>
            <p:nvPr/>
          </p:nvGrpSpPr>
          <p:grpSpPr bwMode="auto">
            <a:xfrm>
              <a:off x="3260" y="1824"/>
              <a:ext cx="528" cy="231"/>
              <a:chOff x="3260" y="1824"/>
              <a:chExt cx="528" cy="231"/>
            </a:xfrm>
          </p:grpSpPr>
          <p:sp>
            <p:nvSpPr>
              <p:cNvPr id="18579" name="Rectangle 11"/>
              <p:cNvSpPr>
                <a:spLocks noChangeArrowheads="1"/>
              </p:cNvSpPr>
              <p:nvPr/>
            </p:nvSpPr>
            <p:spPr bwMode="auto">
              <a:xfrm>
                <a:off x="3260"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0" name="Rectangle 12"/>
              <p:cNvSpPr>
                <a:spLocks noChangeArrowheads="1"/>
              </p:cNvSpPr>
              <p:nvPr/>
            </p:nvSpPr>
            <p:spPr bwMode="auto">
              <a:xfrm>
                <a:off x="3351" y="1824"/>
                <a:ext cx="405"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36873" name="Group 13"/>
            <p:cNvGrpSpPr>
              <a:grpSpLocks/>
            </p:cNvGrpSpPr>
            <p:nvPr/>
          </p:nvGrpSpPr>
          <p:grpSpPr bwMode="auto">
            <a:xfrm>
              <a:off x="3788" y="1824"/>
              <a:ext cx="512" cy="231"/>
              <a:chOff x="3788" y="1824"/>
              <a:chExt cx="512" cy="231"/>
            </a:xfrm>
          </p:grpSpPr>
          <p:sp>
            <p:nvSpPr>
              <p:cNvPr id="18577" name="Rectangle 14"/>
              <p:cNvSpPr>
                <a:spLocks noChangeArrowheads="1"/>
              </p:cNvSpPr>
              <p:nvPr/>
            </p:nvSpPr>
            <p:spPr bwMode="auto">
              <a:xfrm>
                <a:off x="3788"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8" name="Rectangle 15"/>
              <p:cNvSpPr>
                <a:spLocks noChangeArrowheads="1"/>
              </p:cNvSpPr>
              <p:nvPr/>
            </p:nvSpPr>
            <p:spPr bwMode="auto">
              <a:xfrm>
                <a:off x="3879" y="1824"/>
                <a:ext cx="33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42" name="Rectangle 16"/>
            <p:cNvSpPr>
              <a:spLocks noChangeArrowheads="1"/>
            </p:cNvSpPr>
            <p:nvPr/>
          </p:nvSpPr>
          <p:spPr bwMode="auto">
            <a:xfrm>
              <a:off x="1719" y="1824"/>
              <a:ext cx="530" cy="231"/>
            </a:xfrm>
            <a:prstGeom prst="rect">
              <a:avLst/>
            </a:prstGeom>
            <a:noFill/>
            <a:ln w="12700">
              <a:noFill/>
              <a:miter lim="800000"/>
              <a:headEnd/>
              <a:tailEnd/>
            </a:ln>
          </p:spPr>
          <p:txBody>
            <a:bodyPr lIns="90488" tIns="44450" rIns="90488" bIns="44450">
              <a:spAutoFit/>
            </a:bodyPr>
            <a:lstStyle/>
            <a:p>
              <a:pPr>
                <a:defRPr/>
              </a:pPr>
              <a:r>
                <a:rPr lang="en-US" altLang="zh-CN" b="1">
                  <a:latin typeface="+mn-lt"/>
                  <a:ea typeface="宋体" panose="02010600030101010101" pitchFamily="2" charset="-122"/>
                </a:rPr>
                <a:t>R-type</a:t>
              </a:r>
            </a:p>
          </p:txBody>
        </p:sp>
        <p:grpSp>
          <p:nvGrpSpPr>
            <p:cNvPr id="36875" name="Group 17"/>
            <p:cNvGrpSpPr>
              <a:grpSpLocks/>
            </p:cNvGrpSpPr>
            <p:nvPr/>
          </p:nvGrpSpPr>
          <p:grpSpPr bwMode="auto">
            <a:xfrm>
              <a:off x="2744" y="2112"/>
              <a:ext cx="512" cy="231"/>
              <a:chOff x="2744" y="2112"/>
              <a:chExt cx="512" cy="231"/>
            </a:xfrm>
          </p:grpSpPr>
          <p:sp>
            <p:nvSpPr>
              <p:cNvPr id="18575" name="Rectangle 18"/>
              <p:cNvSpPr>
                <a:spLocks noChangeArrowheads="1"/>
              </p:cNvSpPr>
              <p:nvPr/>
            </p:nvSpPr>
            <p:spPr bwMode="auto">
              <a:xfrm>
                <a:off x="274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6" name="Rectangle 19"/>
              <p:cNvSpPr>
                <a:spLocks noChangeArrowheads="1"/>
              </p:cNvSpPr>
              <p:nvPr/>
            </p:nvSpPr>
            <p:spPr bwMode="auto">
              <a:xfrm>
                <a:off x="2785" y="2112"/>
                <a:ext cx="46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876" name="Group 20"/>
            <p:cNvGrpSpPr>
              <a:grpSpLocks/>
            </p:cNvGrpSpPr>
            <p:nvPr/>
          </p:nvGrpSpPr>
          <p:grpSpPr bwMode="auto">
            <a:xfrm>
              <a:off x="3216" y="2108"/>
              <a:ext cx="618" cy="231"/>
              <a:chOff x="3216" y="2108"/>
              <a:chExt cx="618" cy="231"/>
            </a:xfrm>
          </p:grpSpPr>
          <p:sp>
            <p:nvSpPr>
              <p:cNvPr id="18573" name="Rectangle 21"/>
              <p:cNvSpPr>
                <a:spLocks noChangeArrowheads="1"/>
              </p:cNvSpPr>
              <p:nvPr/>
            </p:nvSpPr>
            <p:spPr bwMode="auto">
              <a:xfrm>
                <a:off x="3250" y="2120"/>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4" name="Rectangle 22"/>
              <p:cNvSpPr>
                <a:spLocks noChangeArrowheads="1"/>
              </p:cNvSpPr>
              <p:nvPr/>
            </p:nvSpPr>
            <p:spPr bwMode="auto">
              <a:xfrm>
                <a:off x="3216" y="2108"/>
                <a:ext cx="62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877" name="Group 23"/>
            <p:cNvGrpSpPr>
              <a:grpSpLocks/>
            </p:cNvGrpSpPr>
            <p:nvPr/>
          </p:nvGrpSpPr>
          <p:grpSpPr bwMode="auto">
            <a:xfrm>
              <a:off x="3788" y="2112"/>
              <a:ext cx="528" cy="231"/>
              <a:chOff x="3788" y="2112"/>
              <a:chExt cx="528" cy="231"/>
            </a:xfrm>
          </p:grpSpPr>
          <p:sp>
            <p:nvSpPr>
              <p:cNvPr id="18571" name="Rectangle 24"/>
              <p:cNvSpPr>
                <a:spLocks noChangeArrowheads="1"/>
              </p:cNvSpPr>
              <p:nvPr/>
            </p:nvSpPr>
            <p:spPr bwMode="auto">
              <a:xfrm>
                <a:off x="3788" y="2120"/>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2" name="Rectangle 25"/>
              <p:cNvSpPr>
                <a:spLocks noChangeArrowheads="1"/>
              </p:cNvSpPr>
              <p:nvPr/>
            </p:nvSpPr>
            <p:spPr bwMode="auto">
              <a:xfrm>
                <a:off x="3879" y="2112"/>
                <a:ext cx="405"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36878" name="Group 26"/>
            <p:cNvGrpSpPr>
              <a:grpSpLocks/>
            </p:cNvGrpSpPr>
            <p:nvPr/>
          </p:nvGrpSpPr>
          <p:grpSpPr bwMode="auto">
            <a:xfrm>
              <a:off x="4316" y="2112"/>
              <a:ext cx="512" cy="231"/>
              <a:chOff x="4316" y="2112"/>
              <a:chExt cx="512" cy="231"/>
            </a:xfrm>
          </p:grpSpPr>
          <p:sp>
            <p:nvSpPr>
              <p:cNvPr id="18569" name="Rectangle 27"/>
              <p:cNvSpPr>
                <a:spLocks noChangeArrowheads="1"/>
              </p:cNvSpPr>
              <p:nvPr/>
            </p:nvSpPr>
            <p:spPr bwMode="auto">
              <a:xfrm>
                <a:off x="4316"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0" name="Rectangle 28"/>
              <p:cNvSpPr>
                <a:spLocks noChangeArrowheads="1"/>
              </p:cNvSpPr>
              <p:nvPr/>
            </p:nvSpPr>
            <p:spPr bwMode="auto">
              <a:xfrm>
                <a:off x="4407" y="2112"/>
                <a:ext cx="31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47" name="Rectangle 29"/>
            <p:cNvSpPr>
              <a:spLocks noChangeArrowheads="1"/>
            </p:cNvSpPr>
            <p:nvPr/>
          </p:nvSpPr>
          <p:spPr bwMode="auto">
            <a:xfrm>
              <a:off x="2248" y="2112"/>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sp>
          <p:nvSpPr>
            <p:cNvPr id="18448" name="Line 30"/>
            <p:cNvSpPr>
              <a:spLocks noChangeShapeType="1"/>
            </p:cNvSpPr>
            <p:nvPr/>
          </p:nvSpPr>
          <p:spPr bwMode="auto">
            <a:xfrm flipV="1">
              <a:off x="5376" y="856"/>
              <a:ext cx="0" cy="121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49" name="Rectangle 31"/>
            <p:cNvSpPr>
              <a:spLocks noChangeArrowheads="1"/>
            </p:cNvSpPr>
            <p:nvPr/>
          </p:nvSpPr>
          <p:spPr bwMode="auto">
            <a:xfrm>
              <a:off x="135" y="672"/>
              <a:ext cx="46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36882" name="Group 32"/>
            <p:cNvGrpSpPr>
              <a:grpSpLocks/>
            </p:cNvGrpSpPr>
            <p:nvPr/>
          </p:nvGrpSpPr>
          <p:grpSpPr bwMode="auto">
            <a:xfrm>
              <a:off x="392" y="664"/>
              <a:ext cx="4984" cy="160"/>
              <a:chOff x="392" y="664"/>
              <a:chExt cx="4984" cy="160"/>
            </a:xfrm>
          </p:grpSpPr>
          <p:grpSp>
            <p:nvGrpSpPr>
              <p:cNvPr id="36954" name="Group 33"/>
              <p:cNvGrpSpPr>
                <a:grpSpLocks/>
              </p:cNvGrpSpPr>
              <p:nvPr/>
            </p:nvGrpSpPr>
            <p:grpSpPr bwMode="auto">
              <a:xfrm>
                <a:off x="624" y="664"/>
                <a:ext cx="520" cy="160"/>
                <a:chOff x="624" y="664"/>
                <a:chExt cx="520" cy="160"/>
              </a:xfrm>
            </p:grpSpPr>
            <p:sp>
              <p:nvSpPr>
                <p:cNvPr id="18565" name="Line 34"/>
                <p:cNvSpPr>
                  <a:spLocks noChangeShapeType="1"/>
                </p:cNvSpPr>
                <p:nvPr/>
              </p:nvSpPr>
              <p:spPr bwMode="auto">
                <a:xfrm>
                  <a:off x="6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6" name="Line 35"/>
                <p:cNvSpPr>
                  <a:spLocks noChangeShapeType="1"/>
                </p:cNvSpPr>
                <p:nvPr/>
              </p:nvSpPr>
              <p:spPr bwMode="auto">
                <a:xfrm>
                  <a:off x="6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7" name="Line 36"/>
                <p:cNvSpPr>
                  <a:spLocks noChangeShapeType="1"/>
                </p:cNvSpPr>
                <p:nvPr/>
              </p:nvSpPr>
              <p:spPr bwMode="auto">
                <a:xfrm flipV="1">
                  <a:off x="91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8" name="Line 37"/>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5" name="Group 38"/>
              <p:cNvGrpSpPr>
                <a:grpSpLocks/>
              </p:cNvGrpSpPr>
              <p:nvPr/>
            </p:nvGrpSpPr>
            <p:grpSpPr bwMode="auto">
              <a:xfrm>
                <a:off x="1152" y="664"/>
                <a:ext cx="520" cy="160"/>
                <a:chOff x="1152" y="664"/>
                <a:chExt cx="520" cy="160"/>
              </a:xfrm>
            </p:grpSpPr>
            <p:sp>
              <p:nvSpPr>
                <p:cNvPr id="18561" name="Line 39"/>
                <p:cNvSpPr>
                  <a:spLocks noChangeShapeType="1"/>
                </p:cNvSpPr>
                <p:nvPr/>
              </p:nvSpPr>
              <p:spPr bwMode="auto">
                <a:xfrm>
                  <a:off x="115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2" name="Line 40"/>
                <p:cNvSpPr>
                  <a:spLocks noChangeShapeType="1"/>
                </p:cNvSpPr>
                <p:nvPr/>
              </p:nvSpPr>
              <p:spPr bwMode="auto">
                <a:xfrm>
                  <a:off x="114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3" name="Line 41"/>
                <p:cNvSpPr>
                  <a:spLocks noChangeShapeType="1"/>
                </p:cNvSpPr>
                <p:nvPr/>
              </p:nvSpPr>
              <p:spPr bwMode="auto">
                <a:xfrm flipV="1">
                  <a:off x="144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4" name="Line 42"/>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6" name="Group 43"/>
              <p:cNvGrpSpPr>
                <a:grpSpLocks/>
              </p:cNvGrpSpPr>
              <p:nvPr/>
            </p:nvGrpSpPr>
            <p:grpSpPr bwMode="auto">
              <a:xfrm>
                <a:off x="1680" y="664"/>
                <a:ext cx="520" cy="160"/>
                <a:chOff x="1680" y="664"/>
                <a:chExt cx="520" cy="160"/>
              </a:xfrm>
            </p:grpSpPr>
            <p:sp>
              <p:nvSpPr>
                <p:cNvPr id="18557" name="Line 44"/>
                <p:cNvSpPr>
                  <a:spLocks noChangeShapeType="1"/>
                </p:cNvSpPr>
                <p:nvPr/>
              </p:nvSpPr>
              <p:spPr bwMode="auto">
                <a:xfrm>
                  <a:off x="168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8" name="Line 45"/>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9" name="Line 46"/>
                <p:cNvSpPr>
                  <a:spLocks noChangeShapeType="1"/>
                </p:cNvSpPr>
                <p:nvPr/>
              </p:nvSpPr>
              <p:spPr bwMode="auto">
                <a:xfrm flipV="1">
                  <a:off x="197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0" name="Line 47"/>
                <p:cNvSpPr>
                  <a:spLocks noChangeShapeType="1"/>
                </p:cNvSpPr>
                <p:nvPr/>
              </p:nvSpPr>
              <p:spPr bwMode="auto">
                <a:xfrm>
                  <a:off x="197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7" name="Group 48"/>
              <p:cNvGrpSpPr>
                <a:grpSpLocks/>
              </p:cNvGrpSpPr>
              <p:nvPr/>
            </p:nvGrpSpPr>
            <p:grpSpPr bwMode="auto">
              <a:xfrm>
                <a:off x="2208" y="664"/>
                <a:ext cx="520" cy="160"/>
                <a:chOff x="2208" y="664"/>
                <a:chExt cx="520" cy="160"/>
              </a:xfrm>
            </p:grpSpPr>
            <p:sp>
              <p:nvSpPr>
                <p:cNvPr id="18553" name="Line 49"/>
                <p:cNvSpPr>
                  <a:spLocks noChangeShapeType="1"/>
                </p:cNvSpPr>
                <p:nvPr/>
              </p:nvSpPr>
              <p:spPr bwMode="auto">
                <a:xfrm>
                  <a:off x="221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4" name="Line 50"/>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5" name="Line 51"/>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6" name="Line 52"/>
                <p:cNvSpPr>
                  <a:spLocks noChangeShapeType="1"/>
                </p:cNvSpPr>
                <p:nvPr/>
              </p:nvSpPr>
              <p:spPr bwMode="auto">
                <a:xfrm>
                  <a:off x="250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8" name="Group 53"/>
              <p:cNvGrpSpPr>
                <a:grpSpLocks/>
              </p:cNvGrpSpPr>
              <p:nvPr/>
            </p:nvGrpSpPr>
            <p:grpSpPr bwMode="auto">
              <a:xfrm>
                <a:off x="2736" y="664"/>
                <a:ext cx="520" cy="160"/>
                <a:chOff x="2736" y="664"/>
                <a:chExt cx="520" cy="160"/>
              </a:xfrm>
            </p:grpSpPr>
            <p:sp>
              <p:nvSpPr>
                <p:cNvPr id="18549" name="Line 54"/>
                <p:cNvSpPr>
                  <a:spLocks noChangeShapeType="1"/>
                </p:cNvSpPr>
                <p:nvPr/>
              </p:nvSpPr>
              <p:spPr bwMode="auto">
                <a:xfrm>
                  <a:off x="2744"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0" name="Line 55"/>
                <p:cNvSpPr>
                  <a:spLocks noChangeShapeType="1"/>
                </p:cNvSpPr>
                <p:nvPr/>
              </p:nvSpPr>
              <p:spPr bwMode="auto">
                <a:xfrm>
                  <a:off x="273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1" name="Line 56"/>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2" name="Line 57"/>
                <p:cNvSpPr>
                  <a:spLocks noChangeShapeType="1"/>
                </p:cNvSpPr>
                <p:nvPr/>
              </p:nvSpPr>
              <p:spPr bwMode="auto">
                <a:xfrm>
                  <a:off x="302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9" name="Group 58"/>
              <p:cNvGrpSpPr>
                <a:grpSpLocks/>
              </p:cNvGrpSpPr>
              <p:nvPr/>
            </p:nvGrpSpPr>
            <p:grpSpPr bwMode="auto">
              <a:xfrm>
                <a:off x="3264" y="664"/>
                <a:ext cx="520" cy="160"/>
                <a:chOff x="3264" y="664"/>
                <a:chExt cx="520" cy="160"/>
              </a:xfrm>
            </p:grpSpPr>
            <p:sp>
              <p:nvSpPr>
                <p:cNvPr id="18545" name="Line 59"/>
                <p:cNvSpPr>
                  <a:spLocks noChangeShapeType="1"/>
                </p:cNvSpPr>
                <p:nvPr/>
              </p:nvSpPr>
              <p:spPr bwMode="auto">
                <a:xfrm>
                  <a:off x="327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6" name="Line 60"/>
                <p:cNvSpPr>
                  <a:spLocks noChangeShapeType="1"/>
                </p:cNvSpPr>
                <p:nvPr/>
              </p:nvSpPr>
              <p:spPr bwMode="auto">
                <a:xfrm>
                  <a:off x="327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7" name="Line 61"/>
                <p:cNvSpPr>
                  <a:spLocks noChangeShapeType="1"/>
                </p:cNvSpPr>
                <p:nvPr/>
              </p:nvSpPr>
              <p:spPr bwMode="auto">
                <a:xfrm flipV="1">
                  <a:off x="355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8" name="Line 62"/>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60" name="Group 63"/>
              <p:cNvGrpSpPr>
                <a:grpSpLocks/>
              </p:cNvGrpSpPr>
              <p:nvPr/>
            </p:nvGrpSpPr>
            <p:grpSpPr bwMode="auto">
              <a:xfrm>
                <a:off x="3792" y="664"/>
                <a:ext cx="520" cy="160"/>
                <a:chOff x="3792" y="664"/>
                <a:chExt cx="520" cy="160"/>
              </a:xfrm>
            </p:grpSpPr>
            <p:sp>
              <p:nvSpPr>
                <p:cNvPr id="18541" name="Line 64"/>
                <p:cNvSpPr>
                  <a:spLocks noChangeShapeType="1"/>
                </p:cNvSpPr>
                <p:nvPr/>
              </p:nvSpPr>
              <p:spPr bwMode="auto">
                <a:xfrm>
                  <a:off x="380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2" name="Line 65"/>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3" name="Line 66"/>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4" name="Line 67"/>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61" name="Group 68"/>
              <p:cNvGrpSpPr>
                <a:grpSpLocks/>
              </p:cNvGrpSpPr>
              <p:nvPr/>
            </p:nvGrpSpPr>
            <p:grpSpPr bwMode="auto">
              <a:xfrm>
                <a:off x="4320" y="664"/>
                <a:ext cx="520" cy="160"/>
                <a:chOff x="4320" y="664"/>
                <a:chExt cx="520" cy="160"/>
              </a:xfrm>
            </p:grpSpPr>
            <p:sp>
              <p:nvSpPr>
                <p:cNvPr id="18537" name="Line 69"/>
                <p:cNvSpPr>
                  <a:spLocks noChangeShapeType="1"/>
                </p:cNvSpPr>
                <p:nvPr/>
              </p:nvSpPr>
              <p:spPr bwMode="auto">
                <a:xfrm>
                  <a:off x="43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8" name="Line 70"/>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9" name="Line 71"/>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0" name="Line 72"/>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530" name="Line 73"/>
              <p:cNvSpPr>
                <a:spLocks noChangeShapeType="1"/>
              </p:cNvSpPr>
              <p:nvPr/>
            </p:nvSpPr>
            <p:spPr bwMode="auto">
              <a:xfrm>
                <a:off x="39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63" name="Group 74"/>
              <p:cNvGrpSpPr>
                <a:grpSpLocks/>
              </p:cNvGrpSpPr>
              <p:nvPr/>
            </p:nvGrpSpPr>
            <p:grpSpPr bwMode="auto">
              <a:xfrm>
                <a:off x="4848" y="664"/>
                <a:ext cx="520" cy="160"/>
                <a:chOff x="4848" y="664"/>
                <a:chExt cx="520" cy="160"/>
              </a:xfrm>
            </p:grpSpPr>
            <p:sp>
              <p:nvSpPr>
                <p:cNvPr id="18533" name="Line 75"/>
                <p:cNvSpPr>
                  <a:spLocks noChangeShapeType="1"/>
                </p:cNvSpPr>
                <p:nvPr/>
              </p:nvSpPr>
              <p:spPr bwMode="auto">
                <a:xfrm>
                  <a:off x="4855"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4" name="Line 76"/>
                <p:cNvSpPr>
                  <a:spLocks noChangeShapeType="1"/>
                </p:cNvSpPr>
                <p:nvPr/>
              </p:nvSpPr>
              <p:spPr bwMode="auto">
                <a:xfrm>
                  <a:off x="484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5" name="Line 77"/>
                <p:cNvSpPr>
                  <a:spLocks noChangeShapeType="1"/>
                </p:cNvSpPr>
                <p:nvPr/>
              </p:nvSpPr>
              <p:spPr bwMode="auto">
                <a:xfrm flipV="1">
                  <a:off x="5141"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6" name="Line 78"/>
                <p:cNvSpPr>
                  <a:spLocks noChangeShapeType="1"/>
                </p:cNvSpPr>
                <p:nvPr/>
              </p:nvSpPr>
              <p:spPr bwMode="auto">
                <a:xfrm>
                  <a:off x="514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532" name="Line 79"/>
              <p:cNvSpPr>
                <a:spLocks noChangeShapeType="1"/>
              </p:cNvSpPr>
              <p:nvPr/>
            </p:nvSpPr>
            <p:spPr bwMode="auto">
              <a:xfrm>
                <a:off x="537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451" name="Line 80"/>
            <p:cNvSpPr>
              <a:spLocks noChangeShapeType="1"/>
            </p:cNvSpPr>
            <p:nvPr/>
          </p:nvSpPr>
          <p:spPr bwMode="auto">
            <a:xfrm flipV="1">
              <a:off x="624"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2" name="Line 81"/>
            <p:cNvSpPr>
              <a:spLocks noChangeShapeType="1"/>
            </p:cNvSpPr>
            <p:nvPr/>
          </p:nvSpPr>
          <p:spPr bwMode="auto">
            <a:xfrm flipV="1">
              <a:off x="1152"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3" name="Rectangle 82"/>
            <p:cNvSpPr>
              <a:spLocks noChangeArrowheads="1"/>
            </p:cNvSpPr>
            <p:nvPr/>
          </p:nvSpPr>
          <p:spPr bwMode="auto">
            <a:xfrm>
              <a:off x="663"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a:t>
              </a:r>
            </a:p>
          </p:txBody>
        </p:sp>
        <p:sp>
          <p:nvSpPr>
            <p:cNvPr id="18454" name="Rectangle 83"/>
            <p:cNvSpPr>
              <a:spLocks noChangeArrowheads="1"/>
            </p:cNvSpPr>
            <p:nvPr/>
          </p:nvSpPr>
          <p:spPr bwMode="auto">
            <a:xfrm>
              <a:off x="1143"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18455" name="Line 84"/>
            <p:cNvSpPr>
              <a:spLocks noChangeShapeType="1"/>
            </p:cNvSpPr>
            <p:nvPr/>
          </p:nvSpPr>
          <p:spPr bwMode="auto">
            <a:xfrm flipV="1">
              <a:off x="1680"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6" name="Line 85"/>
            <p:cNvSpPr>
              <a:spLocks noChangeShapeType="1"/>
            </p:cNvSpPr>
            <p:nvPr/>
          </p:nvSpPr>
          <p:spPr bwMode="auto">
            <a:xfrm flipV="1">
              <a:off x="2208"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7" name="Line 86"/>
            <p:cNvSpPr>
              <a:spLocks noChangeShapeType="1"/>
            </p:cNvSpPr>
            <p:nvPr/>
          </p:nvSpPr>
          <p:spPr bwMode="auto">
            <a:xfrm flipV="1">
              <a:off x="2736"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8" name="Line 87"/>
            <p:cNvSpPr>
              <a:spLocks noChangeShapeType="1"/>
            </p:cNvSpPr>
            <p:nvPr/>
          </p:nvSpPr>
          <p:spPr bwMode="auto">
            <a:xfrm flipV="1">
              <a:off x="3264"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9" name="Line 88"/>
            <p:cNvSpPr>
              <a:spLocks noChangeShapeType="1"/>
            </p:cNvSpPr>
            <p:nvPr/>
          </p:nvSpPr>
          <p:spPr bwMode="auto">
            <a:xfrm flipV="1">
              <a:off x="3792"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0" name="Line 89"/>
            <p:cNvSpPr>
              <a:spLocks noChangeShapeType="1"/>
            </p:cNvSpPr>
            <p:nvPr/>
          </p:nvSpPr>
          <p:spPr bwMode="auto">
            <a:xfrm flipV="1">
              <a:off x="4320"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1" name="Line 90"/>
            <p:cNvSpPr>
              <a:spLocks noChangeShapeType="1"/>
            </p:cNvSpPr>
            <p:nvPr/>
          </p:nvSpPr>
          <p:spPr bwMode="auto">
            <a:xfrm flipV="1">
              <a:off x="4848"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2" name="Line 91"/>
            <p:cNvSpPr>
              <a:spLocks noChangeShapeType="1"/>
            </p:cNvSpPr>
            <p:nvPr/>
          </p:nvSpPr>
          <p:spPr bwMode="auto">
            <a:xfrm flipV="1">
              <a:off x="5376"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3" name="Rectangle 92"/>
            <p:cNvSpPr>
              <a:spLocks noChangeArrowheads="1"/>
            </p:cNvSpPr>
            <p:nvPr/>
          </p:nvSpPr>
          <p:spPr bwMode="auto">
            <a:xfrm>
              <a:off x="1719"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18464" name="Rectangle 93"/>
            <p:cNvSpPr>
              <a:spLocks noChangeArrowheads="1"/>
            </p:cNvSpPr>
            <p:nvPr/>
          </p:nvSpPr>
          <p:spPr bwMode="auto">
            <a:xfrm>
              <a:off x="2199"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18465" name="Rectangle 94"/>
            <p:cNvSpPr>
              <a:spLocks noChangeArrowheads="1"/>
            </p:cNvSpPr>
            <p:nvPr/>
          </p:nvSpPr>
          <p:spPr bwMode="auto">
            <a:xfrm>
              <a:off x="2727"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18466" name="Rectangle 95"/>
            <p:cNvSpPr>
              <a:spLocks noChangeArrowheads="1"/>
            </p:cNvSpPr>
            <p:nvPr/>
          </p:nvSpPr>
          <p:spPr bwMode="auto">
            <a:xfrm>
              <a:off x="3255"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18467" name="Rectangle 96"/>
            <p:cNvSpPr>
              <a:spLocks noChangeArrowheads="1"/>
            </p:cNvSpPr>
            <p:nvPr/>
          </p:nvSpPr>
          <p:spPr bwMode="auto">
            <a:xfrm>
              <a:off x="3783"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18468" name="Rectangle 97"/>
            <p:cNvSpPr>
              <a:spLocks noChangeArrowheads="1"/>
            </p:cNvSpPr>
            <p:nvPr/>
          </p:nvSpPr>
          <p:spPr bwMode="auto">
            <a:xfrm>
              <a:off x="4311"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Cycle 8</a:t>
              </a:r>
            </a:p>
          </p:txBody>
        </p:sp>
        <p:sp>
          <p:nvSpPr>
            <p:cNvPr id="18469" name="Rectangle 98"/>
            <p:cNvSpPr>
              <a:spLocks noChangeArrowheads="1"/>
            </p:cNvSpPr>
            <p:nvPr/>
          </p:nvSpPr>
          <p:spPr bwMode="auto">
            <a:xfrm>
              <a:off x="4839"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9</a:t>
              </a:r>
            </a:p>
          </p:txBody>
        </p:sp>
        <p:grpSp>
          <p:nvGrpSpPr>
            <p:cNvPr id="36902" name="Group 99"/>
            <p:cNvGrpSpPr>
              <a:grpSpLocks/>
            </p:cNvGrpSpPr>
            <p:nvPr/>
          </p:nvGrpSpPr>
          <p:grpSpPr bwMode="auto">
            <a:xfrm>
              <a:off x="650" y="960"/>
              <a:ext cx="512" cy="231"/>
              <a:chOff x="650" y="960"/>
              <a:chExt cx="512" cy="231"/>
            </a:xfrm>
          </p:grpSpPr>
          <p:sp>
            <p:nvSpPr>
              <p:cNvPr id="18520" name="Rectangle 100"/>
              <p:cNvSpPr>
                <a:spLocks noChangeArrowheads="1"/>
              </p:cNvSpPr>
              <p:nvPr/>
            </p:nvSpPr>
            <p:spPr bwMode="auto">
              <a:xfrm>
                <a:off x="650"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21" name="Rectangle 101"/>
              <p:cNvSpPr>
                <a:spLocks noChangeArrowheads="1"/>
              </p:cNvSpPr>
              <p:nvPr/>
            </p:nvSpPr>
            <p:spPr bwMode="auto">
              <a:xfrm>
                <a:off x="675" y="960"/>
                <a:ext cx="46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03" name="Group 102"/>
            <p:cNvGrpSpPr>
              <a:grpSpLocks/>
            </p:cNvGrpSpPr>
            <p:nvPr/>
          </p:nvGrpSpPr>
          <p:grpSpPr bwMode="auto">
            <a:xfrm>
              <a:off x="1114" y="954"/>
              <a:ext cx="618" cy="231"/>
              <a:chOff x="1114" y="954"/>
              <a:chExt cx="618" cy="231"/>
            </a:xfrm>
          </p:grpSpPr>
          <p:sp>
            <p:nvSpPr>
              <p:cNvPr id="18518" name="Rectangle 103"/>
              <p:cNvSpPr>
                <a:spLocks noChangeArrowheads="1"/>
              </p:cNvSpPr>
              <p:nvPr/>
            </p:nvSpPr>
            <p:spPr bwMode="auto">
              <a:xfrm>
                <a:off x="1166" y="968"/>
                <a:ext cx="53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9" name="Rectangle 104"/>
              <p:cNvSpPr>
                <a:spLocks noChangeArrowheads="1"/>
              </p:cNvSpPr>
              <p:nvPr/>
            </p:nvSpPr>
            <p:spPr bwMode="auto">
              <a:xfrm>
                <a:off x="1114" y="954"/>
                <a:ext cx="62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04" name="Group 105"/>
            <p:cNvGrpSpPr>
              <a:grpSpLocks/>
            </p:cNvGrpSpPr>
            <p:nvPr/>
          </p:nvGrpSpPr>
          <p:grpSpPr bwMode="auto">
            <a:xfrm>
              <a:off x="1695" y="960"/>
              <a:ext cx="512" cy="231"/>
              <a:chOff x="1695" y="960"/>
              <a:chExt cx="512" cy="231"/>
            </a:xfrm>
          </p:grpSpPr>
          <p:sp>
            <p:nvSpPr>
              <p:cNvPr id="18516" name="Rectangle 106"/>
              <p:cNvSpPr>
                <a:spLocks noChangeArrowheads="1"/>
              </p:cNvSpPr>
              <p:nvPr/>
            </p:nvSpPr>
            <p:spPr bwMode="auto">
              <a:xfrm>
                <a:off x="1695"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7" name="Rectangle 107"/>
              <p:cNvSpPr>
                <a:spLocks noChangeArrowheads="1"/>
              </p:cNvSpPr>
              <p:nvPr/>
            </p:nvSpPr>
            <p:spPr bwMode="auto">
              <a:xfrm>
                <a:off x="1767" y="960"/>
                <a:ext cx="37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05" name="Group 108"/>
            <p:cNvGrpSpPr>
              <a:grpSpLocks/>
            </p:cNvGrpSpPr>
            <p:nvPr/>
          </p:nvGrpSpPr>
          <p:grpSpPr bwMode="auto">
            <a:xfrm>
              <a:off x="2204" y="960"/>
              <a:ext cx="512" cy="231"/>
              <a:chOff x="2204" y="960"/>
              <a:chExt cx="512" cy="231"/>
            </a:xfrm>
          </p:grpSpPr>
          <p:sp>
            <p:nvSpPr>
              <p:cNvPr id="18514" name="Rectangle 109"/>
              <p:cNvSpPr>
                <a:spLocks noChangeArrowheads="1"/>
              </p:cNvSpPr>
              <p:nvPr/>
            </p:nvSpPr>
            <p:spPr bwMode="auto">
              <a:xfrm>
                <a:off x="2204"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5" name="Rectangle 110"/>
              <p:cNvSpPr>
                <a:spLocks noChangeArrowheads="1"/>
              </p:cNvSpPr>
              <p:nvPr/>
            </p:nvSpPr>
            <p:spPr bwMode="auto">
              <a:xfrm>
                <a:off x="2293" y="960"/>
                <a:ext cx="29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74" name="Rectangle 111"/>
            <p:cNvSpPr>
              <a:spLocks noChangeArrowheads="1"/>
            </p:cNvSpPr>
            <p:nvPr/>
          </p:nvSpPr>
          <p:spPr bwMode="auto">
            <a:xfrm>
              <a:off x="135" y="960"/>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6907" name="Group 112"/>
            <p:cNvGrpSpPr>
              <a:grpSpLocks/>
            </p:cNvGrpSpPr>
            <p:nvPr/>
          </p:nvGrpSpPr>
          <p:grpSpPr bwMode="auto">
            <a:xfrm>
              <a:off x="1174" y="1248"/>
              <a:ext cx="512" cy="231"/>
              <a:chOff x="1174" y="1248"/>
              <a:chExt cx="512" cy="231"/>
            </a:xfrm>
          </p:grpSpPr>
          <p:sp>
            <p:nvSpPr>
              <p:cNvPr id="18512" name="Rectangle 113"/>
              <p:cNvSpPr>
                <a:spLocks noChangeArrowheads="1"/>
              </p:cNvSpPr>
              <p:nvPr/>
            </p:nvSpPr>
            <p:spPr bwMode="auto">
              <a:xfrm>
                <a:off x="117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3" name="Rectangle 114"/>
              <p:cNvSpPr>
                <a:spLocks noChangeArrowheads="1"/>
              </p:cNvSpPr>
              <p:nvPr/>
            </p:nvSpPr>
            <p:spPr bwMode="auto">
              <a:xfrm>
                <a:off x="1201" y="1248"/>
                <a:ext cx="46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08" name="Group 115"/>
            <p:cNvGrpSpPr>
              <a:grpSpLocks/>
            </p:cNvGrpSpPr>
            <p:nvPr/>
          </p:nvGrpSpPr>
          <p:grpSpPr bwMode="auto">
            <a:xfrm>
              <a:off x="1636" y="1246"/>
              <a:ext cx="601" cy="231"/>
              <a:chOff x="1636" y="1246"/>
              <a:chExt cx="601" cy="231"/>
            </a:xfrm>
          </p:grpSpPr>
          <p:sp>
            <p:nvSpPr>
              <p:cNvPr id="18510" name="Rectangle 116"/>
              <p:cNvSpPr>
                <a:spLocks noChangeArrowheads="1"/>
              </p:cNvSpPr>
              <p:nvPr/>
            </p:nvSpPr>
            <p:spPr bwMode="auto">
              <a:xfrm>
                <a:off x="1683"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1" name="Rectangle 117"/>
              <p:cNvSpPr>
                <a:spLocks noChangeArrowheads="1"/>
              </p:cNvSpPr>
              <p:nvPr/>
            </p:nvSpPr>
            <p:spPr bwMode="auto">
              <a:xfrm>
                <a:off x="1636" y="1246"/>
                <a:ext cx="601"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09" name="Group 118"/>
            <p:cNvGrpSpPr>
              <a:grpSpLocks/>
            </p:cNvGrpSpPr>
            <p:nvPr/>
          </p:nvGrpSpPr>
          <p:grpSpPr bwMode="auto">
            <a:xfrm>
              <a:off x="2196" y="1248"/>
              <a:ext cx="527" cy="231"/>
              <a:chOff x="2196" y="1248"/>
              <a:chExt cx="527" cy="231"/>
            </a:xfrm>
          </p:grpSpPr>
          <p:sp>
            <p:nvSpPr>
              <p:cNvPr id="18508" name="Rectangle 119"/>
              <p:cNvSpPr>
                <a:spLocks noChangeArrowheads="1"/>
              </p:cNvSpPr>
              <p:nvPr/>
            </p:nvSpPr>
            <p:spPr bwMode="auto">
              <a:xfrm>
                <a:off x="2196" y="1256"/>
                <a:ext cx="52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9" name="Rectangle 120"/>
              <p:cNvSpPr>
                <a:spLocks noChangeArrowheads="1"/>
              </p:cNvSpPr>
              <p:nvPr/>
            </p:nvSpPr>
            <p:spPr bwMode="auto">
              <a:xfrm>
                <a:off x="2289" y="1248"/>
                <a:ext cx="39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10" name="Group 121"/>
            <p:cNvGrpSpPr>
              <a:grpSpLocks/>
            </p:cNvGrpSpPr>
            <p:nvPr/>
          </p:nvGrpSpPr>
          <p:grpSpPr bwMode="auto">
            <a:xfrm>
              <a:off x="2723" y="1248"/>
              <a:ext cx="512" cy="231"/>
              <a:chOff x="2723" y="1248"/>
              <a:chExt cx="512" cy="231"/>
            </a:xfrm>
          </p:grpSpPr>
          <p:sp>
            <p:nvSpPr>
              <p:cNvPr id="18506" name="Rectangle 122"/>
              <p:cNvSpPr>
                <a:spLocks noChangeArrowheads="1"/>
              </p:cNvSpPr>
              <p:nvPr/>
            </p:nvSpPr>
            <p:spPr bwMode="auto">
              <a:xfrm>
                <a:off x="2723"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7" name="Rectangle 123"/>
              <p:cNvSpPr>
                <a:spLocks noChangeArrowheads="1"/>
              </p:cNvSpPr>
              <p:nvPr/>
            </p:nvSpPr>
            <p:spPr bwMode="auto">
              <a:xfrm>
                <a:off x="2827" y="1248"/>
                <a:ext cx="29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79" name="Rectangle 124"/>
            <p:cNvSpPr>
              <a:spLocks noChangeArrowheads="1"/>
            </p:cNvSpPr>
            <p:nvPr/>
          </p:nvSpPr>
          <p:spPr bwMode="auto">
            <a:xfrm>
              <a:off x="663" y="1248"/>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6912" name="Group 125"/>
            <p:cNvGrpSpPr>
              <a:grpSpLocks/>
            </p:cNvGrpSpPr>
            <p:nvPr/>
          </p:nvGrpSpPr>
          <p:grpSpPr bwMode="auto">
            <a:xfrm>
              <a:off x="1694" y="1536"/>
              <a:ext cx="2594" cy="231"/>
              <a:chOff x="1694" y="1536"/>
              <a:chExt cx="2594" cy="231"/>
            </a:xfrm>
          </p:grpSpPr>
          <p:grpSp>
            <p:nvGrpSpPr>
              <p:cNvPr id="36923" name="Group 126"/>
              <p:cNvGrpSpPr>
                <a:grpSpLocks/>
              </p:cNvGrpSpPr>
              <p:nvPr/>
            </p:nvGrpSpPr>
            <p:grpSpPr bwMode="auto">
              <a:xfrm>
                <a:off x="1694" y="1536"/>
                <a:ext cx="512" cy="231"/>
                <a:chOff x="1694" y="1536"/>
                <a:chExt cx="512" cy="231"/>
              </a:xfrm>
            </p:grpSpPr>
            <p:sp>
              <p:nvSpPr>
                <p:cNvPr id="18504" name="Rectangle 127"/>
                <p:cNvSpPr>
                  <a:spLocks noChangeArrowheads="1"/>
                </p:cNvSpPr>
                <p:nvPr/>
              </p:nvSpPr>
              <p:spPr bwMode="auto">
                <a:xfrm>
                  <a:off x="1694"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5" name="Rectangle 128"/>
                <p:cNvSpPr>
                  <a:spLocks noChangeArrowheads="1"/>
                </p:cNvSpPr>
                <p:nvPr/>
              </p:nvSpPr>
              <p:spPr bwMode="auto">
                <a:xfrm>
                  <a:off x="1727" y="1536"/>
                  <a:ext cx="47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24" name="Group 129"/>
              <p:cNvGrpSpPr>
                <a:grpSpLocks/>
              </p:cNvGrpSpPr>
              <p:nvPr/>
            </p:nvGrpSpPr>
            <p:grpSpPr bwMode="auto">
              <a:xfrm>
                <a:off x="2157" y="1536"/>
                <a:ext cx="618" cy="231"/>
                <a:chOff x="2157" y="1536"/>
                <a:chExt cx="618" cy="231"/>
              </a:xfrm>
            </p:grpSpPr>
            <p:sp>
              <p:nvSpPr>
                <p:cNvPr id="18502" name="Rectangle 130"/>
                <p:cNvSpPr>
                  <a:spLocks noChangeArrowheads="1"/>
                </p:cNvSpPr>
                <p:nvPr/>
              </p:nvSpPr>
              <p:spPr bwMode="auto">
                <a:xfrm>
                  <a:off x="2204" y="1544"/>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3" name="Rectangle 131"/>
                <p:cNvSpPr>
                  <a:spLocks noChangeArrowheads="1"/>
                </p:cNvSpPr>
                <p:nvPr/>
              </p:nvSpPr>
              <p:spPr bwMode="auto">
                <a:xfrm>
                  <a:off x="2160" y="1536"/>
                  <a:ext cx="61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25" name="Group 132"/>
              <p:cNvGrpSpPr>
                <a:grpSpLocks/>
              </p:cNvGrpSpPr>
              <p:nvPr/>
            </p:nvGrpSpPr>
            <p:grpSpPr bwMode="auto">
              <a:xfrm>
                <a:off x="2732" y="1536"/>
                <a:ext cx="528" cy="231"/>
                <a:chOff x="2732" y="1536"/>
                <a:chExt cx="528" cy="231"/>
              </a:xfrm>
            </p:grpSpPr>
            <p:sp>
              <p:nvSpPr>
                <p:cNvPr id="18500" name="Rectangle 133"/>
                <p:cNvSpPr>
                  <a:spLocks noChangeArrowheads="1"/>
                </p:cNvSpPr>
                <p:nvPr/>
              </p:nvSpPr>
              <p:spPr bwMode="auto">
                <a:xfrm>
                  <a:off x="2738" y="1544"/>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1" name="Rectangle 134"/>
                <p:cNvSpPr>
                  <a:spLocks noChangeArrowheads="1"/>
                </p:cNvSpPr>
                <p:nvPr/>
              </p:nvSpPr>
              <p:spPr bwMode="auto">
                <a:xfrm>
                  <a:off x="2827" y="1536"/>
                  <a:ext cx="38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26" name="Group 135"/>
              <p:cNvGrpSpPr>
                <a:grpSpLocks/>
              </p:cNvGrpSpPr>
              <p:nvPr/>
            </p:nvGrpSpPr>
            <p:grpSpPr bwMode="auto">
              <a:xfrm>
                <a:off x="3266" y="1536"/>
                <a:ext cx="518" cy="231"/>
                <a:chOff x="3266" y="1536"/>
                <a:chExt cx="518" cy="231"/>
              </a:xfrm>
            </p:grpSpPr>
            <p:sp>
              <p:nvSpPr>
                <p:cNvPr id="18498" name="Rectangle 136"/>
                <p:cNvSpPr>
                  <a:spLocks noChangeArrowheads="1"/>
                </p:cNvSpPr>
                <p:nvPr/>
              </p:nvSpPr>
              <p:spPr bwMode="auto">
                <a:xfrm>
                  <a:off x="3266"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9" name="Rectangle 137"/>
                <p:cNvSpPr>
                  <a:spLocks noChangeArrowheads="1"/>
                </p:cNvSpPr>
                <p:nvPr/>
              </p:nvSpPr>
              <p:spPr bwMode="auto">
                <a:xfrm>
                  <a:off x="3360" y="1536"/>
                  <a:ext cx="42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36927" name="Group 138"/>
              <p:cNvGrpSpPr>
                <a:grpSpLocks/>
              </p:cNvGrpSpPr>
              <p:nvPr/>
            </p:nvGrpSpPr>
            <p:grpSpPr bwMode="auto">
              <a:xfrm>
                <a:off x="3776" y="1536"/>
                <a:ext cx="512" cy="231"/>
                <a:chOff x="3776" y="1536"/>
                <a:chExt cx="512" cy="231"/>
              </a:xfrm>
            </p:grpSpPr>
            <p:sp>
              <p:nvSpPr>
                <p:cNvPr id="18496" name="Rectangle 139"/>
                <p:cNvSpPr>
                  <a:spLocks noChangeArrowheads="1"/>
                </p:cNvSpPr>
                <p:nvPr/>
              </p:nvSpPr>
              <p:spPr bwMode="auto">
                <a:xfrm>
                  <a:off x="3775"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7" name="Rectangle 140"/>
                <p:cNvSpPr>
                  <a:spLocks noChangeArrowheads="1"/>
                </p:cNvSpPr>
                <p:nvPr/>
              </p:nvSpPr>
              <p:spPr bwMode="auto">
                <a:xfrm>
                  <a:off x="3879" y="1536"/>
                  <a:ext cx="33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18481" name="Rectangle 141"/>
            <p:cNvSpPr>
              <a:spLocks noChangeArrowheads="1"/>
            </p:cNvSpPr>
            <p:nvPr/>
          </p:nvSpPr>
          <p:spPr bwMode="auto">
            <a:xfrm>
              <a:off x="1287" y="1536"/>
              <a:ext cx="42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Load</a:t>
              </a:r>
            </a:p>
          </p:txBody>
        </p:sp>
        <p:sp>
          <p:nvSpPr>
            <p:cNvPr id="18482" name="Line 142"/>
            <p:cNvSpPr>
              <a:spLocks noChangeShapeType="1"/>
            </p:cNvSpPr>
            <p:nvPr/>
          </p:nvSpPr>
          <p:spPr bwMode="auto">
            <a:xfrm flipV="1">
              <a:off x="3264" y="856"/>
              <a:ext cx="0" cy="352"/>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3" name="Line 143"/>
            <p:cNvSpPr>
              <a:spLocks noChangeShapeType="1"/>
            </p:cNvSpPr>
            <p:nvPr/>
          </p:nvSpPr>
          <p:spPr bwMode="auto">
            <a:xfrm flipV="1">
              <a:off x="4320" y="856"/>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4" name="Line 144"/>
            <p:cNvSpPr>
              <a:spLocks noChangeShapeType="1"/>
            </p:cNvSpPr>
            <p:nvPr/>
          </p:nvSpPr>
          <p:spPr bwMode="auto">
            <a:xfrm flipV="1">
              <a:off x="3792" y="856"/>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5" name="Line 145"/>
            <p:cNvSpPr>
              <a:spLocks noChangeShapeType="1"/>
            </p:cNvSpPr>
            <p:nvPr/>
          </p:nvSpPr>
          <p:spPr bwMode="auto">
            <a:xfrm flipV="1">
              <a:off x="4848" y="856"/>
              <a:ext cx="0" cy="121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18" name="Group 146"/>
            <p:cNvGrpSpPr>
              <a:grpSpLocks/>
            </p:cNvGrpSpPr>
            <p:nvPr/>
          </p:nvGrpSpPr>
          <p:grpSpPr bwMode="auto">
            <a:xfrm>
              <a:off x="3460" y="899"/>
              <a:ext cx="1865" cy="1203"/>
              <a:chOff x="3460" y="899"/>
              <a:chExt cx="1865" cy="1203"/>
            </a:xfrm>
          </p:grpSpPr>
          <p:sp>
            <p:nvSpPr>
              <p:cNvPr id="18487" name="Oval 147"/>
              <p:cNvSpPr>
                <a:spLocks noChangeArrowheads="1"/>
              </p:cNvSpPr>
              <p:nvPr/>
            </p:nvSpPr>
            <p:spPr bwMode="auto">
              <a:xfrm>
                <a:off x="3796" y="1438"/>
                <a:ext cx="506" cy="664"/>
              </a:xfrm>
              <a:prstGeom prst="ellipse">
                <a:avLst/>
              </a:prstGeom>
              <a:noFill/>
              <a:ln w="38100">
                <a:solidFill>
                  <a:srgbClr val="FF33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20" name="Group 148"/>
              <p:cNvGrpSpPr>
                <a:grpSpLocks/>
              </p:cNvGrpSpPr>
              <p:nvPr/>
            </p:nvGrpSpPr>
            <p:grpSpPr bwMode="auto">
              <a:xfrm>
                <a:off x="3460" y="899"/>
                <a:ext cx="1865" cy="523"/>
                <a:chOff x="3460" y="899"/>
                <a:chExt cx="1865" cy="523"/>
              </a:xfrm>
            </p:grpSpPr>
            <p:sp>
              <p:nvSpPr>
                <p:cNvPr id="18489" name="Line 149"/>
                <p:cNvSpPr>
                  <a:spLocks noChangeShapeType="1"/>
                </p:cNvSpPr>
                <p:nvPr/>
              </p:nvSpPr>
              <p:spPr bwMode="auto">
                <a:xfrm flipH="1" flipV="1">
                  <a:off x="4012" y="1118"/>
                  <a:ext cx="22" cy="304"/>
                </a:xfrm>
                <a:prstGeom prst="line">
                  <a:avLst/>
                </a:prstGeom>
                <a:noFill/>
                <a:ln w="28575">
                  <a:solidFill>
                    <a:srgbClr val="FF3300"/>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0" name="Rectangle 150"/>
                <p:cNvSpPr>
                  <a:spLocks noChangeArrowheads="1"/>
                </p:cNvSpPr>
                <p:nvPr/>
              </p:nvSpPr>
              <p:spPr bwMode="auto">
                <a:xfrm>
                  <a:off x="3460" y="899"/>
                  <a:ext cx="1865" cy="250"/>
                </a:xfrm>
                <a:prstGeom prst="rect">
                  <a:avLst/>
                </a:prstGeom>
                <a:noFill/>
                <a:ln w="12700">
                  <a:noFill/>
                  <a:miter lim="800000"/>
                  <a:headEnd/>
                  <a:tailEnd/>
                </a:ln>
              </p:spPr>
              <p:txBody>
                <a:bodyPr lIns="90488" tIns="44450" rIns="90488" bIns="44450">
                  <a:spAutoFit/>
                </a:bodyPr>
                <a:lstStyle/>
                <a:p>
                  <a:pPr>
                    <a:defRPr/>
                  </a:pPr>
                  <a:r>
                    <a:rPr lang="en-US" altLang="zh-CN" sz="2000" b="1" dirty="0">
                      <a:solidFill>
                        <a:srgbClr val="0000FF"/>
                      </a:solidFill>
                      <a:latin typeface="+mn-lt"/>
                      <a:ea typeface="宋体" panose="02010600030101010101" pitchFamily="2" charset="-122"/>
                    </a:rPr>
                    <a:t>We have a problem!</a:t>
                  </a:r>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1603">
                                            <p:txEl>
                                              <p:pRg st="0" end="0"/>
                                            </p:txEl>
                                          </p:spTgt>
                                        </p:tgtEl>
                                        <p:attrNameLst>
                                          <p:attrName>style.visibility</p:attrName>
                                        </p:attrNameLst>
                                      </p:cBhvr>
                                      <p:to>
                                        <p:strVal val="visible"/>
                                      </p:to>
                                    </p:set>
                                    <p:animEffect transition="in" filter="checkerboard(across)">
                                      <p:cBhvr>
                                        <p:cTn id="7" dur="500"/>
                                        <p:tgtEl>
                                          <p:spTgt spid="921603">
                                            <p:txEl>
                                              <p:pRg st="0" end="0"/>
                                            </p:txEl>
                                          </p:spTgt>
                                        </p:tgtEl>
                                      </p:cBhvr>
                                    </p:animEffect>
                                  </p:childTnLst>
                                  <p:subTnLst>
                                    <p:animClr clrSpc="rgb" dir="cw">
                                      <p:cBhvr override="childStyle">
                                        <p:cTn dur="1" fill="hold" display="0" masterRel="nextClick" afterEffect="1"/>
                                        <p:tgtEl>
                                          <p:spTgt spid="921603">
                                            <p:txEl>
                                              <p:pRg st="0" end="0"/>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603">
                                            <p:txEl>
                                              <p:pRg st="1" end="1"/>
                                            </p:txEl>
                                          </p:spTgt>
                                        </p:tgtEl>
                                        <p:attrNameLst>
                                          <p:attrName>style.visibility</p:attrName>
                                        </p:attrNameLst>
                                      </p:cBhvr>
                                      <p:to>
                                        <p:strVal val="visible"/>
                                      </p:to>
                                    </p:set>
                                    <p:animEffect transition="in" filter="blinds(horizontal)">
                                      <p:cBhvr>
                                        <p:cTn id="12" dur="500"/>
                                        <p:tgtEl>
                                          <p:spTgt spid="921603">
                                            <p:txEl>
                                              <p:pRg st="1" end="1"/>
                                            </p:txEl>
                                          </p:spTgt>
                                        </p:tgtEl>
                                      </p:cBhvr>
                                    </p:animEffect>
                                  </p:childTnLst>
                                  <p:subTnLst>
                                    <p:animClr clrSpc="rgb" dir="cw">
                                      <p:cBhvr override="childStyle">
                                        <p:cTn dur="1" fill="hold" display="0" masterRel="nextClick" afterEffect="1"/>
                                        <p:tgtEl>
                                          <p:spTgt spid="921603">
                                            <p:txEl>
                                              <p:pRg st="1" end="1"/>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1603">
                                            <p:txEl>
                                              <p:pRg st="2" end="2"/>
                                            </p:txEl>
                                          </p:spTgt>
                                        </p:tgtEl>
                                        <p:attrNameLst>
                                          <p:attrName>style.visibility</p:attrName>
                                        </p:attrNameLst>
                                      </p:cBhvr>
                                      <p:to>
                                        <p:strVal val="visible"/>
                                      </p:to>
                                    </p:set>
                                    <p:animEffect transition="in" filter="blinds(horizontal)">
                                      <p:cBhvr>
                                        <p:cTn id="17" dur="500"/>
                                        <p:tgtEl>
                                          <p:spTgt spid="921603">
                                            <p:txEl>
                                              <p:pRg st="2" end="2"/>
                                            </p:txEl>
                                          </p:spTgt>
                                        </p:tgtEl>
                                      </p:cBhvr>
                                    </p:animEffect>
                                  </p:childTnLst>
                                  <p:subTnLst>
                                    <p:animClr clrSpc="rgb" dir="cw">
                                      <p:cBhvr override="childStyle">
                                        <p:cTn dur="1" fill="hold" display="0" masterRel="nextClick" afterEffect="1"/>
                                        <p:tgtEl>
                                          <p:spTgt spid="921603">
                                            <p:txEl>
                                              <p:pRg st="2" end="2"/>
                                            </p:txEl>
                                          </p:spTgt>
                                        </p:tgtEl>
                                        <p:attrNameLst>
                                          <p:attrName>ppt_c</p:attrName>
                                        </p:attrNameLst>
                                      </p:cBhvr>
                                      <p:to>
                                        <a:srgbClr val="0000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21603">
                                            <p:txEl>
                                              <p:pRg st="3" end="3"/>
                                            </p:txEl>
                                          </p:spTgt>
                                        </p:tgtEl>
                                        <p:attrNameLst>
                                          <p:attrName>style.visibility</p:attrName>
                                        </p:attrNameLst>
                                      </p:cBhvr>
                                      <p:to>
                                        <p:strVal val="visible"/>
                                      </p:to>
                                    </p:set>
                                    <p:animEffect transition="in" filter="checkerboard(across)">
                                      <p:cBhvr>
                                        <p:cTn id="22" dur="500"/>
                                        <p:tgtEl>
                                          <p:spTgt spid="921603">
                                            <p:txEl>
                                              <p:pRg st="3" end="3"/>
                                            </p:txEl>
                                          </p:spTgt>
                                        </p:tgtEl>
                                      </p:cBhvr>
                                    </p:animEffect>
                                  </p:childTnLst>
                                  <p:subTnLst>
                                    <p:animClr clrSpc="rgb" dir="cw">
                                      <p:cBhvr override="childStyle">
                                        <p:cTn dur="1" fill="hold" display="0" masterRel="nextClick" afterEffect="1"/>
                                        <p:tgtEl>
                                          <p:spTgt spid="921603">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a:xfrm>
            <a:off x="201267" y="-22583"/>
            <a:ext cx="7237413" cy="6455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含</a:t>
            </a:r>
            <a:r>
              <a:rPr lang="en-US" altLang="zh-CN" kern="1200" dirty="0">
                <a:solidFill>
                  <a:srgbClr val="A50021"/>
                </a:solidFill>
                <a:latin typeface="微软雅黑" panose="020B0503020204020204" pitchFamily="34" charset="-122"/>
                <a:ea typeface="微软雅黑" panose="020B0503020204020204" pitchFamily="34" charset="-122"/>
              </a:rPr>
              <a:t>R-type</a:t>
            </a:r>
            <a:r>
              <a:rPr lang="zh-CN" altLang="en-US" kern="1200" dirty="0">
                <a:solidFill>
                  <a:srgbClr val="A50021"/>
                </a:solidFill>
                <a:latin typeface="微软雅黑" panose="020B0503020204020204" pitchFamily="34" charset="-122"/>
                <a:ea typeface="微软雅黑" panose="020B0503020204020204" pitchFamily="34" charset="-122"/>
              </a:rPr>
              <a:t>和 </a:t>
            </a:r>
            <a:r>
              <a:rPr lang="en-US" altLang="zh-CN" kern="1200" dirty="0">
                <a:solidFill>
                  <a:srgbClr val="A50021"/>
                </a:solidFill>
                <a:latin typeface="微软雅黑" panose="020B0503020204020204" pitchFamily="34" charset="-122"/>
                <a:ea typeface="微软雅黑" panose="020B0503020204020204" pitchFamily="34" charset="-122"/>
              </a:rPr>
              <a:t>Load </a:t>
            </a:r>
            <a:r>
              <a:rPr lang="zh-CN" altLang="en-US" kern="1200" dirty="0">
                <a:solidFill>
                  <a:srgbClr val="A50021"/>
                </a:solidFill>
                <a:latin typeface="微软雅黑" panose="020B0503020204020204" pitchFamily="34" charset="-122"/>
                <a:ea typeface="微软雅黑" panose="020B0503020204020204" pitchFamily="34" charset="-122"/>
              </a:rPr>
              <a:t>指令的流水线</a:t>
            </a:r>
          </a:p>
        </p:txBody>
      </p:sp>
      <p:sp>
        <p:nvSpPr>
          <p:cNvPr id="921603" name="Rectangle 3"/>
          <p:cNvSpPr>
            <a:spLocks noGrp="1" noChangeArrowheads="1"/>
          </p:cNvSpPr>
          <p:nvPr>
            <p:ph type="body" idx="1"/>
          </p:nvPr>
        </p:nvSpPr>
        <p:spPr>
          <a:xfrm>
            <a:off x="201267" y="4168541"/>
            <a:ext cx="8979245" cy="2313454"/>
          </a:xfrm>
        </p:spPr>
        <p:txBody>
          <a:bodyPr wrap="square" lIns="63500" tIns="25400" rIns="63500" bIns="25400">
            <a:spAutoFit/>
          </a:bodyPr>
          <a:lstStyle/>
          <a:p>
            <a:pPr marL="261938" indent="-261938">
              <a:lnSpc>
                <a:spcPct val="95000"/>
              </a:lnSpc>
              <a:spcBef>
                <a:spcPct val="0"/>
              </a:spcBef>
            </a:pPr>
            <a:r>
              <a:rPr lang="zh-CN" altLang="en-US" sz="2800" dirty="0"/>
              <a:t>为了使流水线能顺利工作，规定：</a:t>
            </a:r>
          </a:p>
          <a:p>
            <a:pPr marL="623888" lvl="1" indent="-265113">
              <a:lnSpc>
                <a:spcPct val="95000"/>
              </a:lnSpc>
              <a:spcBef>
                <a:spcPct val="0"/>
              </a:spcBef>
            </a:pPr>
            <a:r>
              <a:rPr lang="zh-CN" altLang="en-US" sz="2400" dirty="0"/>
              <a:t>每个功能部件每条指令只能用一次</a:t>
            </a:r>
            <a:r>
              <a:rPr lang="en-US" altLang="zh-CN" sz="2400" dirty="0"/>
              <a:t>(</a:t>
            </a:r>
            <a:r>
              <a:rPr lang="zh-CN" altLang="en-US" sz="2400" dirty="0"/>
              <a:t>如写口不能用两次或以上</a:t>
            </a:r>
            <a:r>
              <a:rPr lang="en-US" altLang="zh-CN" sz="2400" dirty="0"/>
              <a:t>)</a:t>
            </a:r>
          </a:p>
          <a:p>
            <a:pPr marL="623888" lvl="1" indent="-265113">
              <a:lnSpc>
                <a:spcPct val="95000"/>
              </a:lnSpc>
              <a:spcBef>
                <a:spcPct val="0"/>
              </a:spcBef>
            </a:pPr>
            <a:r>
              <a:rPr lang="zh-CN" altLang="en-US" sz="2400" dirty="0"/>
              <a:t>每个功能部件必须在相同阶段被使用</a:t>
            </a:r>
            <a:r>
              <a:rPr lang="en-US" altLang="zh-CN" sz="2400" dirty="0"/>
              <a:t>(</a:t>
            </a:r>
            <a:r>
              <a:rPr lang="zh-CN" altLang="en-US" sz="2400" dirty="0"/>
              <a:t>如写口总是在第五阶段被使用</a:t>
            </a:r>
            <a:r>
              <a:rPr lang="en-US" altLang="zh-CN" sz="2400" dirty="0"/>
              <a:t>)</a:t>
            </a:r>
          </a:p>
          <a:p>
            <a:pPr marL="261938" indent="-261938">
              <a:lnSpc>
                <a:spcPct val="100000"/>
              </a:lnSpc>
              <a:spcBef>
                <a:spcPct val="0"/>
              </a:spcBef>
            </a:pPr>
            <a:endParaRPr lang="zh-CN" altLang="en-US" sz="2800" dirty="0">
              <a:solidFill>
                <a:srgbClr val="FF0000"/>
              </a:solidFill>
            </a:endParaRPr>
          </a:p>
          <a:p>
            <a:pPr marL="261938" indent="-261938">
              <a:lnSpc>
                <a:spcPct val="100000"/>
              </a:lnSpc>
              <a:spcBef>
                <a:spcPct val="0"/>
              </a:spcBef>
            </a:pPr>
            <a:endParaRPr lang="en-US" altLang="zh-CN" sz="2400" dirty="0"/>
          </a:p>
        </p:txBody>
      </p:sp>
      <p:grpSp>
        <p:nvGrpSpPr>
          <p:cNvPr id="36868" name="Group 152"/>
          <p:cNvGrpSpPr>
            <a:grpSpLocks/>
          </p:cNvGrpSpPr>
          <p:nvPr/>
        </p:nvGrpSpPr>
        <p:grpSpPr bwMode="auto">
          <a:xfrm>
            <a:off x="68138" y="906104"/>
            <a:ext cx="8651875" cy="3046413"/>
            <a:chOff x="135" y="424"/>
            <a:chExt cx="5260" cy="1919"/>
          </a:xfrm>
        </p:grpSpPr>
        <p:grpSp>
          <p:nvGrpSpPr>
            <p:cNvPr id="36870" name="Group 4"/>
            <p:cNvGrpSpPr>
              <a:grpSpLocks/>
            </p:cNvGrpSpPr>
            <p:nvPr/>
          </p:nvGrpSpPr>
          <p:grpSpPr bwMode="auto">
            <a:xfrm>
              <a:off x="2216" y="1824"/>
              <a:ext cx="512" cy="231"/>
              <a:chOff x="2216" y="1824"/>
              <a:chExt cx="512" cy="231"/>
            </a:xfrm>
          </p:grpSpPr>
          <p:sp>
            <p:nvSpPr>
              <p:cNvPr id="18583" name="Rectangle 5"/>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4" name="Rectangle 6"/>
              <p:cNvSpPr>
                <a:spLocks noChangeArrowheads="1"/>
              </p:cNvSpPr>
              <p:nvPr/>
            </p:nvSpPr>
            <p:spPr bwMode="auto">
              <a:xfrm>
                <a:off x="2257" y="1824"/>
                <a:ext cx="46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871" name="Group 7"/>
            <p:cNvGrpSpPr>
              <a:grpSpLocks/>
            </p:cNvGrpSpPr>
            <p:nvPr/>
          </p:nvGrpSpPr>
          <p:grpSpPr bwMode="auto">
            <a:xfrm>
              <a:off x="2688" y="1819"/>
              <a:ext cx="613" cy="231"/>
              <a:chOff x="2688" y="1819"/>
              <a:chExt cx="613" cy="231"/>
            </a:xfrm>
          </p:grpSpPr>
          <p:sp>
            <p:nvSpPr>
              <p:cNvPr id="18581" name="Rectangle 8"/>
              <p:cNvSpPr>
                <a:spLocks noChangeArrowheads="1"/>
              </p:cNvSpPr>
              <p:nvPr/>
            </p:nvSpPr>
            <p:spPr bwMode="auto">
              <a:xfrm>
                <a:off x="2723" y="1832"/>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2" name="Rectangle 9"/>
              <p:cNvSpPr>
                <a:spLocks noChangeArrowheads="1"/>
              </p:cNvSpPr>
              <p:nvPr/>
            </p:nvSpPr>
            <p:spPr bwMode="auto">
              <a:xfrm>
                <a:off x="2688" y="1819"/>
                <a:ext cx="613"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872" name="Group 10"/>
            <p:cNvGrpSpPr>
              <a:grpSpLocks/>
            </p:cNvGrpSpPr>
            <p:nvPr/>
          </p:nvGrpSpPr>
          <p:grpSpPr bwMode="auto">
            <a:xfrm>
              <a:off x="3260" y="1824"/>
              <a:ext cx="528" cy="231"/>
              <a:chOff x="3260" y="1824"/>
              <a:chExt cx="528" cy="231"/>
            </a:xfrm>
          </p:grpSpPr>
          <p:sp>
            <p:nvSpPr>
              <p:cNvPr id="18579" name="Rectangle 11"/>
              <p:cNvSpPr>
                <a:spLocks noChangeArrowheads="1"/>
              </p:cNvSpPr>
              <p:nvPr/>
            </p:nvSpPr>
            <p:spPr bwMode="auto">
              <a:xfrm>
                <a:off x="3260"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80" name="Rectangle 12"/>
              <p:cNvSpPr>
                <a:spLocks noChangeArrowheads="1"/>
              </p:cNvSpPr>
              <p:nvPr/>
            </p:nvSpPr>
            <p:spPr bwMode="auto">
              <a:xfrm>
                <a:off x="3351" y="1824"/>
                <a:ext cx="405"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36873" name="Group 13"/>
            <p:cNvGrpSpPr>
              <a:grpSpLocks/>
            </p:cNvGrpSpPr>
            <p:nvPr/>
          </p:nvGrpSpPr>
          <p:grpSpPr bwMode="auto">
            <a:xfrm>
              <a:off x="3788" y="1824"/>
              <a:ext cx="512" cy="231"/>
              <a:chOff x="3788" y="1824"/>
              <a:chExt cx="512" cy="231"/>
            </a:xfrm>
          </p:grpSpPr>
          <p:sp>
            <p:nvSpPr>
              <p:cNvPr id="18577" name="Rectangle 14"/>
              <p:cNvSpPr>
                <a:spLocks noChangeArrowheads="1"/>
              </p:cNvSpPr>
              <p:nvPr/>
            </p:nvSpPr>
            <p:spPr bwMode="auto">
              <a:xfrm>
                <a:off x="3788"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8" name="Rectangle 15"/>
              <p:cNvSpPr>
                <a:spLocks noChangeArrowheads="1"/>
              </p:cNvSpPr>
              <p:nvPr/>
            </p:nvSpPr>
            <p:spPr bwMode="auto">
              <a:xfrm>
                <a:off x="3879" y="1824"/>
                <a:ext cx="33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42" name="Rectangle 16"/>
            <p:cNvSpPr>
              <a:spLocks noChangeArrowheads="1"/>
            </p:cNvSpPr>
            <p:nvPr/>
          </p:nvSpPr>
          <p:spPr bwMode="auto">
            <a:xfrm>
              <a:off x="1719" y="1824"/>
              <a:ext cx="530" cy="231"/>
            </a:xfrm>
            <a:prstGeom prst="rect">
              <a:avLst/>
            </a:prstGeom>
            <a:noFill/>
            <a:ln w="12700">
              <a:noFill/>
              <a:miter lim="800000"/>
              <a:headEnd/>
              <a:tailEnd/>
            </a:ln>
          </p:spPr>
          <p:txBody>
            <a:bodyPr lIns="90488" tIns="44450" rIns="90488" bIns="44450">
              <a:spAutoFit/>
            </a:bodyPr>
            <a:lstStyle/>
            <a:p>
              <a:pPr>
                <a:defRPr/>
              </a:pPr>
              <a:r>
                <a:rPr lang="en-US" altLang="zh-CN" b="1">
                  <a:latin typeface="+mn-lt"/>
                  <a:ea typeface="宋体" panose="02010600030101010101" pitchFamily="2" charset="-122"/>
                </a:rPr>
                <a:t>R-type</a:t>
              </a:r>
            </a:p>
          </p:txBody>
        </p:sp>
        <p:grpSp>
          <p:nvGrpSpPr>
            <p:cNvPr id="36875" name="Group 17"/>
            <p:cNvGrpSpPr>
              <a:grpSpLocks/>
            </p:cNvGrpSpPr>
            <p:nvPr/>
          </p:nvGrpSpPr>
          <p:grpSpPr bwMode="auto">
            <a:xfrm>
              <a:off x="2744" y="2112"/>
              <a:ext cx="512" cy="231"/>
              <a:chOff x="2744" y="2112"/>
              <a:chExt cx="512" cy="231"/>
            </a:xfrm>
          </p:grpSpPr>
          <p:sp>
            <p:nvSpPr>
              <p:cNvPr id="18575" name="Rectangle 18"/>
              <p:cNvSpPr>
                <a:spLocks noChangeArrowheads="1"/>
              </p:cNvSpPr>
              <p:nvPr/>
            </p:nvSpPr>
            <p:spPr bwMode="auto">
              <a:xfrm>
                <a:off x="274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6" name="Rectangle 19"/>
              <p:cNvSpPr>
                <a:spLocks noChangeArrowheads="1"/>
              </p:cNvSpPr>
              <p:nvPr/>
            </p:nvSpPr>
            <p:spPr bwMode="auto">
              <a:xfrm>
                <a:off x="2785" y="2112"/>
                <a:ext cx="46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876" name="Group 20"/>
            <p:cNvGrpSpPr>
              <a:grpSpLocks/>
            </p:cNvGrpSpPr>
            <p:nvPr/>
          </p:nvGrpSpPr>
          <p:grpSpPr bwMode="auto">
            <a:xfrm>
              <a:off x="3216" y="2108"/>
              <a:ext cx="618" cy="231"/>
              <a:chOff x="3216" y="2108"/>
              <a:chExt cx="618" cy="231"/>
            </a:xfrm>
          </p:grpSpPr>
          <p:sp>
            <p:nvSpPr>
              <p:cNvPr id="18573" name="Rectangle 21"/>
              <p:cNvSpPr>
                <a:spLocks noChangeArrowheads="1"/>
              </p:cNvSpPr>
              <p:nvPr/>
            </p:nvSpPr>
            <p:spPr bwMode="auto">
              <a:xfrm>
                <a:off x="3250" y="2120"/>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4" name="Rectangle 22"/>
              <p:cNvSpPr>
                <a:spLocks noChangeArrowheads="1"/>
              </p:cNvSpPr>
              <p:nvPr/>
            </p:nvSpPr>
            <p:spPr bwMode="auto">
              <a:xfrm>
                <a:off x="3216" y="2108"/>
                <a:ext cx="62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877" name="Group 23"/>
            <p:cNvGrpSpPr>
              <a:grpSpLocks/>
            </p:cNvGrpSpPr>
            <p:nvPr/>
          </p:nvGrpSpPr>
          <p:grpSpPr bwMode="auto">
            <a:xfrm>
              <a:off x="3788" y="2112"/>
              <a:ext cx="528" cy="231"/>
              <a:chOff x="3788" y="2112"/>
              <a:chExt cx="528" cy="231"/>
            </a:xfrm>
          </p:grpSpPr>
          <p:sp>
            <p:nvSpPr>
              <p:cNvPr id="18571" name="Rectangle 24"/>
              <p:cNvSpPr>
                <a:spLocks noChangeArrowheads="1"/>
              </p:cNvSpPr>
              <p:nvPr/>
            </p:nvSpPr>
            <p:spPr bwMode="auto">
              <a:xfrm>
                <a:off x="3788" y="2120"/>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2" name="Rectangle 25"/>
              <p:cNvSpPr>
                <a:spLocks noChangeArrowheads="1"/>
              </p:cNvSpPr>
              <p:nvPr/>
            </p:nvSpPr>
            <p:spPr bwMode="auto">
              <a:xfrm>
                <a:off x="3879" y="2112"/>
                <a:ext cx="405"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36878" name="Group 26"/>
            <p:cNvGrpSpPr>
              <a:grpSpLocks/>
            </p:cNvGrpSpPr>
            <p:nvPr/>
          </p:nvGrpSpPr>
          <p:grpSpPr bwMode="auto">
            <a:xfrm>
              <a:off x="4316" y="2112"/>
              <a:ext cx="512" cy="231"/>
              <a:chOff x="4316" y="2112"/>
              <a:chExt cx="512" cy="231"/>
            </a:xfrm>
          </p:grpSpPr>
          <p:sp>
            <p:nvSpPr>
              <p:cNvPr id="18569" name="Rectangle 27"/>
              <p:cNvSpPr>
                <a:spLocks noChangeArrowheads="1"/>
              </p:cNvSpPr>
              <p:nvPr/>
            </p:nvSpPr>
            <p:spPr bwMode="auto">
              <a:xfrm>
                <a:off x="4316"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70" name="Rectangle 28"/>
              <p:cNvSpPr>
                <a:spLocks noChangeArrowheads="1"/>
              </p:cNvSpPr>
              <p:nvPr/>
            </p:nvSpPr>
            <p:spPr bwMode="auto">
              <a:xfrm>
                <a:off x="4407" y="2112"/>
                <a:ext cx="31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47" name="Rectangle 29"/>
            <p:cNvSpPr>
              <a:spLocks noChangeArrowheads="1"/>
            </p:cNvSpPr>
            <p:nvPr/>
          </p:nvSpPr>
          <p:spPr bwMode="auto">
            <a:xfrm>
              <a:off x="2248" y="2112"/>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sp>
          <p:nvSpPr>
            <p:cNvPr id="18448" name="Line 30"/>
            <p:cNvSpPr>
              <a:spLocks noChangeShapeType="1"/>
            </p:cNvSpPr>
            <p:nvPr/>
          </p:nvSpPr>
          <p:spPr bwMode="auto">
            <a:xfrm flipV="1">
              <a:off x="5376" y="856"/>
              <a:ext cx="0" cy="121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49" name="Rectangle 31"/>
            <p:cNvSpPr>
              <a:spLocks noChangeArrowheads="1"/>
            </p:cNvSpPr>
            <p:nvPr/>
          </p:nvSpPr>
          <p:spPr bwMode="auto">
            <a:xfrm>
              <a:off x="135" y="672"/>
              <a:ext cx="46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36882" name="Group 32"/>
            <p:cNvGrpSpPr>
              <a:grpSpLocks/>
            </p:cNvGrpSpPr>
            <p:nvPr/>
          </p:nvGrpSpPr>
          <p:grpSpPr bwMode="auto">
            <a:xfrm>
              <a:off x="392" y="664"/>
              <a:ext cx="4984" cy="160"/>
              <a:chOff x="392" y="664"/>
              <a:chExt cx="4984" cy="160"/>
            </a:xfrm>
          </p:grpSpPr>
          <p:grpSp>
            <p:nvGrpSpPr>
              <p:cNvPr id="36954" name="Group 33"/>
              <p:cNvGrpSpPr>
                <a:grpSpLocks/>
              </p:cNvGrpSpPr>
              <p:nvPr/>
            </p:nvGrpSpPr>
            <p:grpSpPr bwMode="auto">
              <a:xfrm>
                <a:off x="624" y="664"/>
                <a:ext cx="520" cy="160"/>
                <a:chOff x="624" y="664"/>
                <a:chExt cx="520" cy="160"/>
              </a:xfrm>
            </p:grpSpPr>
            <p:sp>
              <p:nvSpPr>
                <p:cNvPr id="18565" name="Line 34"/>
                <p:cNvSpPr>
                  <a:spLocks noChangeShapeType="1"/>
                </p:cNvSpPr>
                <p:nvPr/>
              </p:nvSpPr>
              <p:spPr bwMode="auto">
                <a:xfrm>
                  <a:off x="6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6" name="Line 35"/>
                <p:cNvSpPr>
                  <a:spLocks noChangeShapeType="1"/>
                </p:cNvSpPr>
                <p:nvPr/>
              </p:nvSpPr>
              <p:spPr bwMode="auto">
                <a:xfrm>
                  <a:off x="6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7" name="Line 36"/>
                <p:cNvSpPr>
                  <a:spLocks noChangeShapeType="1"/>
                </p:cNvSpPr>
                <p:nvPr/>
              </p:nvSpPr>
              <p:spPr bwMode="auto">
                <a:xfrm flipV="1">
                  <a:off x="91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8" name="Line 37"/>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5" name="Group 38"/>
              <p:cNvGrpSpPr>
                <a:grpSpLocks/>
              </p:cNvGrpSpPr>
              <p:nvPr/>
            </p:nvGrpSpPr>
            <p:grpSpPr bwMode="auto">
              <a:xfrm>
                <a:off x="1152" y="664"/>
                <a:ext cx="520" cy="160"/>
                <a:chOff x="1152" y="664"/>
                <a:chExt cx="520" cy="160"/>
              </a:xfrm>
            </p:grpSpPr>
            <p:sp>
              <p:nvSpPr>
                <p:cNvPr id="18561" name="Line 39"/>
                <p:cNvSpPr>
                  <a:spLocks noChangeShapeType="1"/>
                </p:cNvSpPr>
                <p:nvPr/>
              </p:nvSpPr>
              <p:spPr bwMode="auto">
                <a:xfrm>
                  <a:off x="115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2" name="Line 40"/>
                <p:cNvSpPr>
                  <a:spLocks noChangeShapeType="1"/>
                </p:cNvSpPr>
                <p:nvPr/>
              </p:nvSpPr>
              <p:spPr bwMode="auto">
                <a:xfrm>
                  <a:off x="114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3" name="Line 41"/>
                <p:cNvSpPr>
                  <a:spLocks noChangeShapeType="1"/>
                </p:cNvSpPr>
                <p:nvPr/>
              </p:nvSpPr>
              <p:spPr bwMode="auto">
                <a:xfrm flipV="1">
                  <a:off x="144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4" name="Line 42"/>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6" name="Group 43"/>
              <p:cNvGrpSpPr>
                <a:grpSpLocks/>
              </p:cNvGrpSpPr>
              <p:nvPr/>
            </p:nvGrpSpPr>
            <p:grpSpPr bwMode="auto">
              <a:xfrm>
                <a:off x="1680" y="664"/>
                <a:ext cx="520" cy="160"/>
                <a:chOff x="1680" y="664"/>
                <a:chExt cx="520" cy="160"/>
              </a:xfrm>
            </p:grpSpPr>
            <p:sp>
              <p:nvSpPr>
                <p:cNvPr id="18557" name="Line 44"/>
                <p:cNvSpPr>
                  <a:spLocks noChangeShapeType="1"/>
                </p:cNvSpPr>
                <p:nvPr/>
              </p:nvSpPr>
              <p:spPr bwMode="auto">
                <a:xfrm>
                  <a:off x="168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8" name="Line 45"/>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9" name="Line 46"/>
                <p:cNvSpPr>
                  <a:spLocks noChangeShapeType="1"/>
                </p:cNvSpPr>
                <p:nvPr/>
              </p:nvSpPr>
              <p:spPr bwMode="auto">
                <a:xfrm flipV="1">
                  <a:off x="197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60" name="Line 47"/>
                <p:cNvSpPr>
                  <a:spLocks noChangeShapeType="1"/>
                </p:cNvSpPr>
                <p:nvPr/>
              </p:nvSpPr>
              <p:spPr bwMode="auto">
                <a:xfrm>
                  <a:off x="197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7" name="Group 48"/>
              <p:cNvGrpSpPr>
                <a:grpSpLocks/>
              </p:cNvGrpSpPr>
              <p:nvPr/>
            </p:nvGrpSpPr>
            <p:grpSpPr bwMode="auto">
              <a:xfrm>
                <a:off x="2208" y="664"/>
                <a:ext cx="520" cy="160"/>
                <a:chOff x="2208" y="664"/>
                <a:chExt cx="520" cy="160"/>
              </a:xfrm>
            </p:grpSpPr>
            <p:sp>
              <p:nvSpPr>
                <p:cNvPr id="18553" name="Line 49"/>
                <p:cNvSpPr>
                  <a:spLocks noChangeShapeType="1"/>
                </p:cNvSpPr>
                <p:nvPr/>
              </p:nvSpPr>
              <p:spPr bwMode="auto">
                <a:xfrm>
                  <a:off x="221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4" name="Line 50"/>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5" name="Line 51"/>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6" name="Line 52"/>
                <p:cNvSpPr>
                  <a:spLocks noChangeShapeType="1"/>
                </p:cNvSpPr>
                <p:nvPr/>
              </p:nvSpPr>
              <p:spPr bwMode="auto">
                <a:xfrm>
                  <a:off x="250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8" name="Group 53"/>
              <p:cNvGrpSpPr>
                <a:grpSpLocks/>
              </p:cNvGrpSpPr>
              <p:nvPr/>
            </p:nvGrpSpPr>
            <p:grpSpPr bwMode="auto">
              <a:xfrm>
                <a:off x="2736" y="664"/>
                <a:ext cx="520" cy="160"/>
                <a:chOff x="2736" y="664"/>
                <a:chExt cx="520" cy="160"/>
              </a:xfrm>
            </p:grpSpPr>
            <p:sp>
              <p:nvSpPr>
                <p:cNvPr id="18549" name="Line 54"/>
                <p:cNvSpPr>
                  <a:spLocks noChangeShapeType="1"/>
                </p:cNvSpPr>
                <p:nvPr/>
              </p:nvSpPr>
              <p:spPr bwMode="auto">
                <a:xfrm>
                  <a:off x="2744"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0" name="Line 55"/>
                <p:cNvSpPr>
                  <a:spLocks noChangeShapeType="1"/>
                </p:cNvSpPr>
                <p:nvPr/>
              </p:nvSpPr>
              <p:spPr bwMode="auto">
                <a:xfrm>
                  <a:off x="273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1" name="Line 56"/>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52" name="Line 57"/>
                <p:cNvSpPr>
                  <a:spLocks noChangeShapeType="1"/>
                </p:cNvSpPr>
                <p:nvPr/>
              </p:nvSpPr>
              <p:spPr bwMode="auto">
                <a:xfrm>
                  <a:off x="302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59" name="Group 58"/>
              <p:cNvGrpSpPr>
                <a:grpSpLocks/>
              </p:cNvGrpSpPr>
              <p:nvPr/>
            </p:nvGrpSpPr>
            <p:grpSpPr bwMode="auto">
              <a:xfrm>
                <a:off x="3264" y="664"/>
                <a:ext cx="520" cy="160"/>
                <a:chOff x="3264" y="664"/>
                <a:chExt cx="520" cy="160"/>
              </a:xfrm>
            </p:grpSpPr>
            <p:sp>
              <p:nvSpPr>
                <p:cNvPr id="18545" name="Line 59"/>
                <p:cNvSpPr>
                  <a:spLocks noChangeShapeType="1"/>
                </p:cNvSpPr>
                <p:nvPr/>
              </p:nvSpPr>
              <p:spPr bwMode="auto">
                <a:xfrm>
                  <a:off x="327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6" name="Line 60"/>
                <p:cNvSpPr>
                  <a:spLocks noChangeShapeType="1"/>
                </p:cNvSpPr>
                <p:nvPr/>
              </p:nvSpPr>
              <p:spPr bwMode="auto">
                <a:xfrm>
                  <a:off x="327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7" name="Line 61"/>
                <p:cNvSpPr>
                  <a:spLocks noChangeShapeType="1"/>
                </p:cNvSpPr>
                <p:nvPr/>
              </p:nvSpPr>
              <p:spPr bwMode="auto">
                <a:xfrm flipV="1">
                  <a:off x="355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8" name="Line 62"/>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60" name="Group 63"/>
              <p:cNvGrpSpPr>
                <a:grpSpLocks/>
              </p:cNvGrpSpPr>
              <p:nvPr/>
            </p:nvGrpSpPr>
            <p:grpSpPr bwMode="auto">
              <a:xfrm>
                <a:off x="3792" y="664"/>
                <a:ext cx="520" cy="160"/>
                <a:chOff x="3792" y="664"/>
                <a:chExt cx="520" cy="160"/>
              </a:xfrm>
            </p:grpSpPr>
            <p:sp>
              <p:nvSpPr>
                <p:cNvPr id="18541" name="Line 64"/>
                <p:cNvSpPr>
                  <a:spLocks noChangeShapeType="1"/>
                </p:cNvSpPr>
                <p:nvPr/>
              </p:nvSpPr>
              <p:spPr bwMode="auto">
                <a:xfrm>
                  <a:off x="380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2" name="Line 65"/>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3" name="Line 66"/>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4" name="Line 67"/>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6961" name="Group 68"/>
              <p:cNvGrpSpPr>
                <a:grpSpLocks/>
              </p:cNvGrpSpPr>
              <p:nvPr/>
            </p:nvGrpSpPr>
            <p:grpSpPr bwMode="auto">
              <a:xfrm>
                <a:off x="4320" y="664"/>
                <a:ext cx="520" cy="160"/>
                <a:chOff x="4320" y="664"/>
                <a:chExt cx="520" cy="160"/>
              </a:xfrm>
            </p:grpSpPr>
            <p:sp>
              <p:nvSpPr>
                <p:cNvPr id="18537" name="Line 69"/>
                <p:cNvSpPr>
                  <a:spLocks noChangeShapeType="1"/>
                </p:cNvSpPr>
                <p:nvPr/>
              </p:nvSpPr>
              <p:spPr bwMode="auto">
                <a:xfrm>
                  <a:off x="43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8" name="Line 70"/>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9" name="Line 71"/>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40" name="Line 72"/>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530" name="Line 73"/>
              <p:cNvSpPr>
                <a:spLocks noChangeShapeType="1"/>
              </p:cNvSpPr>
              <p:nvPr/>
            </p:nvSpPr>
            <p:spPr bwMode="auto">
              <a:xfrm>
                <a:off x="39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63" name="Group 74"/>
              <p:cNvGrpSpPr>
                <a:grpSpLocks/>
              </p:cNvGrpSpPr>
              <p:nvPr/>
            </p:nvGrpSpPr>
            <p:grpSpPr bwMode="auto">
              <a:xfrm>
                <a:off x="4848" y="664"/>
                <a:ext cx="520" cy="160"/>
                <a:chOff x="4848" y="664"/>
                <a:chExt cx="520" cy="160"/>
              </a:xfrm>
            </p:grpSpPr>
            <p:sp>
              <p:nvSpPr>
                <p:cNvPr id="18533" name="Line 75"/>
                <p:cNvSpPr>
                  <a:spLocks noChangeShapeType="1"/>
                </p:cNvSpPr>
                <p:nvPr/>
              </p:nvSpPr>
              <p:spPr bwMode="auto">
                <a:xfrm>
                  <a:off x="4855" y="816"/>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4" name="Line 76"/>
                <p:cNvSpPr>
                  <a:spLocks noChangeShapeType="1"/>
                </p:cNvSpPr>
                <p:nvPr/>
              </p:nvSpPr>
              <p:spPr bwMode="auto">
                <a:xfrm>
                  <a:off x="484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5" name="Line 77"/>
                <p:cNvSpPr>
                  <a:spLocks noChangeShapeType="1"/>
                </p:cNvSpPr>
                <p:nvPr/>
              </p:nvSpPr>
              <p:spPr bwMode="auto">
                <a:xfrm flipV="1">
                  <a:off x="5141" y="664"/>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36" name="Line 78"/>
                <p:cNvSpPr>
                  <a:spLocks noChangeShapeType="1"/>
                </p:cNvSpPr>
                <p:nvPr/>
              </p:nvSpPr>
              <p:spPr bwMode="auto">
                <a:xfrm>
                  <a:off x="514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532" name="Line 79"/>
              <p:cNvSpPr>
                <a:spLocks noChangeShapeType="1"/>
              </p:cNvSpPr>
              <p:nvPr/>
            </p:nvSpPr>
            <p:spPr bwMode="auto">
              <a:xfrm>
                <a:off x="537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8451" name="Line 80"/>
            <p:cNvSpPr>
              <a:spLocks noChangeShapeType="1"/>
            </p:cNvSpPr>
            <p:nvPr/>
          </p:nvSpPr>
          <p:spPr bwMode="auto">
            <a:xfrm flipV="1">
              <a:off x="624"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2" name="Line 81"/>
            <p:cNvSpPr>
              <a:spLocks noChangeShapeType="1"/>
            </p:cNvSpPr>
            <p:nvPr/>
          </p:nvSpPr>
          <p:spPr bwMode="auto">
            <a:xfrm flipV="1">
              <a:off x="1152"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3" name="Rectangle 82"/>
            <p:cNvSpPr>
              <a:spLocks noChangeArrowheads="1"/>
            </p:cNvSpPr>
            <p:nvPr/>
          </p:nvSpPr>
          <p:spPr bwMode="auto">
            <a:xfrm>
              <a:off x="663"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a:t>
              </a:r>
            </a:p>
          </p:txBody>
        </p:sp>
        <p:sp>
          <p:nvSpPr>
            <p:cNvPr id="18454" name="Rectangle 83"/>
            <p:cNvSpPr>
              <a:spLocks noChangeArrowheads="1"/>
            </p:cNvSpPr>
            <p:nvPr/>
          </p:nvSpPr>
          <p:spPr bwMode="auto">
            <a:xfrm>
              <a:off x="1143"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18455" name="Line 84"/>
            <p:cNvSpPr>
              <a:spLocks noChangeShapeType="1"/>
            </p:cNvSpPr>
            <p:nvPr/>
          </p:nvSpPr>
          <p:spPr bwMode="auto">
            <a:xfrm flipV="1">
              <a:off x="1680"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6" name="Line 85"/>
            <p:cNvSpPr>
              <a:spLocks noChangeShapeType="1"/>
            </p:cNvSpPr>
            <p:nvPr/>
          </p:nvSpPr>
          <p:spPr bwMode="auto">
            <a:xfrm flipV="1">
              <a:off x="2208"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7" name="Line 86"/>
            <p:cNvSpPr>
              <a:spLocks noChangeShapeType="1"/>
            </p:cNvSpPr>
            <p:nvPr/>
          </p:nvSpPr>
          <p:spPr bwMode="auto">
            <a:xfrm flipV="1">
              <a:off x="2736"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8" name="Line 87"/>
            <p:cNvSpPr>
              <a:spLocks noChangeShapeType="1"/>
            </p:cNvSpPr>
            <p:nvPr/>
          </p:nvSpPr>
          <p:spPr bwMode="auto">
            <a:xfrm flipV="1">
              <a:off x="3264"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59" name="Line 88"/>
            <p:cNvSpPr>
              <a:spLocks noChangeShapeType="1"/>
            </p:cNvSpPr>
            <p:nvPr/>
          </p:nvSpPr>
          <p:spPr bwMode="auto">
            <a:xfrm flipV="1">
              <a:off x="3792"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0" name="Line 89"/>
            <p:cNvSpPr>
              <a:spLocks noChangeShapeType="1"/>
            </p:cNvSpPr>
            <p:nvPr/>
          </p:nvSpPr>
          <p:spPr bwMode="auto">
            <a:xfrm flipV="1">
              <a:off x="4320"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1" name="Line 90"/>
            <p:cNvSpPr>
              <a:spLocks noChangeShapeType="1"/>
            </p:cNvSpPr>
            <p:nvPr/>
          </p:nvSpPr>
          <p:spPr bwMode="auto">
            <a:xfrm flipV="1">
              <a:off x="4848"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2" name="Line 91"/>
            <p:cNvSpPr>
              <a:spLocks noChangeShapeType="1"/>
            </p:cNvSpPr>
            <p:nvPr/>
          </p:nvSpPr>
          <p:spPr bwMode="auto">
            <a:xfrm flipV="1">
              <a:off x="5376" y="424"/>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63" name="Rectangle 92"/>
            <p:cNvSpPr>
              <a:spLocks noChangeArrowheads="1"/>
            </p:cNvSpPr>
            <p:nvPr/>
          </p:nvSpPr>
          <p:spPr bwMode="auto">
            <a:xfrm>
              <a:off x="1719"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18464" name="Rectangle 93"/>
            <p:cNvSpPr>
              <a:spLocks noChangeArrowheads="1"/>
            </p:cNvSpPr>
            <p:nvPr/>
          </p:nvSpPr>
          <p:spPr bwMode="auto">
            <a:xfrm>
              <a:off x="2199"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18465" name="Rectangle 94"/>
            <p:cNvSpPr>
              <a:spLocks noChangeArrowheads="1"/>
            </p:cNvSpPr>
            <p:nvPr/>
          </p:nvSpPr>
          <p:spPr bwMode="auto">
            <a:xfrm>
              <a:off x="2727"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18466" name="Rectangle 95"/>
            <p:cNvSpPr>
              <a:spLocks noChangeArrowheads="1"/>
            </p:cNvSpPr>
            <p:nvPr/>
          </p:nvSpPr>
          <p:spPr bwMode="auto">
            <a:xfrm>
              <a:off x="3255"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18467" name="Rectangle 96"/>
            <p:cNvSpPr>
              <a:spLocks noChangeArrowheads="1"/>
            </p:cNvSpPr>
            <p:nvPr/>
          </p:nvSpPr>
          <p:spPr bwMode="auto">
            <a:xfrm>
              <a:off x="3783" y="432"/>
              <a:ext cx="55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18468" name="Rectangle 97"/>
            <p:cNvSpPr>
              <a:spLocks noChangeArrowheads="1"/>
            </p:cNvSpPr>
            <p:nvPr/>
          </p:nvSpPr>
          <p:spPr bwMode="auto">
            <a:xfrm>
              <a:off x="4311"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Cycle 8</a:t>
              </a:r>
            </a:p>
          </p:txBody>
        </p:sp>
        <p:sp>
          <p:nvSpPr>
            <p:cNvPr id="18469" name="Rectangle 98"/>
            <p:cNvSpPr>
              <a:spLocks noChangeArrowheads="1"/>
            </p:cNvSpPr>
            <p:nvPr/>
          </p:nvSpPr>
          <p:spPr bwMode="auto">
            <a:xfrm>
              <a:off x="4839" y="432"/>
              <a:ext cx="55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9</a:t>
              </a:r>
            </a:p>
          </p:txBody>
        </p:sp>
        <p:grpSp>
          <p:nvGrpSpPr>
            <p:cNvPr id="36902" name="Group 99"/>
            <p:cNvGrpSpPr>
              <a:grpSpLocks/>
            </p:cNvGrpSpPr>
            <p:nvPr/>
          </p:nvGrpSpPr>
          <p:grpSpPr bwMode="auto">
            <a:xfrm>
              <a:off x="650" y="960"/>
              <a:ext cx="512" cy="231"/>
              <a:chOff x="650" y="960"/>
              <a:chExt cx="512" cy="231"/>
            </a:xfrm>
          </p:grpSpPr>
          <p:sp>
            <p:nvSpPr>
              <p:cNvPr id="18520" name="Rectangle 100"/>
              <p:cNvSpPr>
                <a:spLocks noChangeArrowheads="1"/>
              </p:cNvSpPr>
              <p:nvPr/>
            </p:nvSpPr>
            <p:spPr bwMode="auto">
              <a:xfrm>
                <a:off x="650"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21" name="Rectangle 101"/>
              <p:cNvSpPr>
                <a:spLocks noChangeArrowheads="1"/>
              </p:cNvSpPr>
              <p:nvPr/>
            </p:nvSpPr>
            <p:spPr bwMode="auto">
              <a:xfrm>
                <a:off x="675" y="960"/>
                <a:ext cx="46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03" name="Group 102"/>
            <p:cNvGrpSpPr>
              <a:grpSpLocks/>
            </p:cNvGrpSpPr>
            <p:nvPr/>
          </p:nvGrpSpPr>
          <p:grpSpPr bwMode="auto">
            <a:xfrm>
              <a:off x="1114" y="954"/>
              <a:ext cx="618" cy="231"/>
              <a:chOff x="1114" y="954"/>
              <a:chExt cx="618" cy="231"/>
            </a:xfrm>
          </p:grpSpPr>
          <p:sp>
            <p:nvSpPr>
              <p:cNvPr id="18518" name="Rectangle 103"/>
              <p:cNvSpPr>
                <a:spLocks noChangeArrowheads="1"/>
              </p:cNvSpPr>
              <p:nvPr/>
            </p:nvSpPr>
            <p:spPr bwMode="auto">
              <a:xfrm>
                <a:off x="1166" y="968"/>
                <a:ext cx="53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9" name="Rectangle 104"/>
              <p:cNvSpPr>
                <a:spLocks noChangeArrowheads="1"/>
              </p:cNvSpPr>
              <p:nvPr/>
            </p:nvSpPr>
            <p:spPr bwMode="auto">
              <a:xfrm>
                <a:off x="1114" y="954"/>
                <a:ext cx="62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04" name="Group 105"/>
            <p:cNvGrpSpPr>
              <a:grpSpLocks/>
            </p:cNvGrpSpPr>
            <p:nvPr/>
          </p:nvGrpSpPr>
          <p:grpSpPr bwMode="auto">
            <a:xfrm>
              <a:off x="1695" y="960"/>
              <a:ext cx="512" cy="231"/>
              <a:chOff x="1695" y="960"/>
              <a:chExt cx="512" cy="231"/>
            </a:xfrm>
          </p:grpSpPr>
          <p:sp>
            <p:nvSpPr>
              <p:cNvPr id="18516" name="Rectangle 106"/>
              <p:cNvSpPr>
                <a:spLocks noChangeArrowheads="1"/>
              </p:cNvSpPr>
              <p:nvPr/>
            </p:nvSpPr>
            <p:spPr bwMode="auto">
              <a:xfrm>
                <a:off x="1695"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7" name="Rectangle 107"/>
              <p:cNvSpPr>
                <a:spLocks noChangeArrowheads="1"/>
              </p:cNvSpPr>
              <p:nvPr/>
            </p:nvSpPr>
            <p:spPr bwMode="auto">
              <a:xfrm>
                <a:off x="1767" y="960"/>
                <a:ext cx="37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05" name="Group 108"/>
            <p:cNvGrpSpPr>
              <a:grpSpLocks/>
            </p:cNvGrpSpPr>
            <p:nvPr/>
          </p:nvGrpSpPr>
          <p:grpSpPr bwMode="auto">
            <a:xfrm>
              <a:off x="2204" y="960"/>
              <a:ext cx="512" cy="231"/>
              <a:chOff x="2204" y="960"/>
              <a:chExt cx="512" cy="231"/>
            </a:xfrm>
          </p:grpSpPr>
          <p:sp>
            <p:nvSpPr>
              <p:cNvPr id="18514" name="Rectangle 109"/>
              <p:cNvSpPr>
                <a:spLocks noChangeArrowheads="1"/>
              </p:cNvSpPr>
              <p:nvPr/>
            </p:nvSpPr>
            <p:spPr bwMode="auto">
              <a:xfrm>
                <a:off x="2204"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5" name="Rectangle 110"/>
              <p:cNvSpPr>
                <a:spLocks noChangeArrowheads="1"/>
              </p:cNvSpPr>
              <p:nvPr/>
            </p:nvSpPr>
            <p:spPr bwMode="auto">
              <a:xfrm>
                <a:off x="2293" y="960"/>
                <a:ext cx="29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74" name="Rectangle 111"/>
            <p:cNvSpPr>
              <a:spLocks noChangeArrowheads="1"/>
            </p:cNvSpPr>
            <p:nvPr/>
          </p:nvSpPr>
          <p:spPr bwMode="auto">
            <a:xfrm>
              <a:off x="135" y="960"/>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6907" name="Group 112"/>
            <p:cNvGrpSpPr>
              <a:grpSpLocks/>
            </p:cNvGrpSpPr>
            <p:nvPr/>
          </p:nvGrpSpPr>
          <p:grpSpPr bwMode="auto">
            <a:xfrm>
              <a:off x="1174" y="1248"/>
              <a:ext cx="512" cy="231"/>
              <a:chOff x="1174" y="1248"/>
              <a:chExt cx="512" cy="231"/>
            </a:xfrm>
          </p:grpSpPr>
          <p:sp>
            <p:nvSpPr>
              <p:cNvPr id="18512" name="Rectangle 113"/>
              <p:cNvSpPr>
                <a:spLocks noChangeArrowheads="1"/>
              </p:cNvSpPr>
              <p:nvPr/>
            </p:nvSpPr>
            <p:spPr bwMode="auto">
              <a:xfrm>
                <a:off x="117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3" name="Rectangle 114"/>
              <p:cNvSpPr>
                <a:spLocks noChangeArrowheads="1"/>
              </p:cNvSpPr>
              <p:nvPr/>
            </p:nvSpPr>
            <p:spPr bwMode="auto">
              <a:xfrm>
                <a:off x="1201" y="1248"/>
                <a:ext cx="46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08" name="Group 115"/>
            <p:cNvGrpSpPr>
              <a:grpSpLocks/>
            </p:cNvGrpSpPr>
            <p:nvPr/>
          </p:nvGrpSpPr>
          <p:grpSpPr bwMode="auto">
            <a:xfrm>
              <a:off x="1636" y="1246"/>
              <a:ext cx="601" cy="231"/>
              <a:chOff x="1636" y="1246"/>
              <a:chExt cx="601" cy="231"/>
            </a:xfrm>
          </p:grpSpPr>
          <p:sp>
            <p:nvSpPr>
              <p:cNvPr id="18510" name="Rectangle 116"/>
              <p:cNvSpPr>
                <a:spLocks noChangeArrowheads="1"/>
              </p:cNvSpPr>
              <p:nvPr/>
            </p:nvSpPr>
            <p:spPr bwMode="auto">
              <a:xfrm>
                <a:off x="1683"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11" name="Rectangle 117"/>
              <p:cNvSpPr>
                <a:spLocks noChangeArrowheads="1"/>
              </p:cNvSpPr>
              <p:nvPr/>
            </p:nvSpPr>
            <p:spPr bwMode="auto">
              <a:xfrm>
                <a:off x="1636" y="1246"/>
                <a:ext cx="601"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09" name="Group 118"/>
            <p:cNvGrpSpPr>
              <a:grpSpLocks/>
            </p:cNvGrpSpPr>
            <p:nvPr/>
          </p:nvGrpSpPr>
          <p:grpSpPr bwMode="auto">
            <a:xfrm>
              <a:off x="2196" y="1248"/>
              <a:ext cx="527" cy="231"/>
              <a:chOff x="2196" y="1248"/>
              <a:chExt cx="527" cy="231"/>
            </a:xfrm>
          </p:grpSpPr>
          <p:sp>
            <p:nvSpPr>
              <p:cNvPr id="18508" name="Rectangle 119"/>
              <p:cNvSpPr>
                <a:spLocks noChangeArrowheads="1"/>
              </p:cNvSpPr>
              <p:nvPr/>
            </p:nvSpPr>
            <p:spPr bwMode="auto">
              <a:xfrm>
                <a:off x="2196" y="1256"/>
                <a:ext cx="52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9" name="Rectangle 120"/>
              <p:cNvSpPr>
                <a:spLocks noChangeArrowheads="1"/>
              </p:cNvSpPr>
              <p:nvPr/>
            </p:nvSpPr>
            <p:spPr bwMode="auto">
              <a:xfrm>
                <a:off x="2289" y="1248"/>
                <a:ext cx="39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10" name="Group 121"/>
            <p:cNvGrpSpPr>
              <a:grpSpLocks/>
            </p:cNvGrpSpPr>
            <p:nvPr/>
          </p:nvGrpSpPr>
          <p:grpSpPr bwMode="auto">
            <a:xfrm>
              <a:off x="2723" y="1248"/>
              <a:ext cx="512" cy="231"/>
              <a:chOff x="2723" y="1248"/>
              <a:chExt cx="512" cy="231"/>
            </a:xfrm>
          </p:grpSpPr>
          <p:sp>
            <p:nvSpPr>
              <p:cNvPr id="18506" name="Rectangle 122"/>
              <p:cNvSpPr>
                <a:spLocks noChangeArrowheads="1"/>
              </p:cNvSpPr>
              <p:nvPr/>
            </p:nvSpPr>
            <p:spPr bwMode="auto">
              <a:xfrm>
                <a:off x="2723"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7" name="Rectangle 123"/>
              <p:cNvSpPr>
                <a:spLocks noChangeArrowheads="1"/>
              </p:cNvSpPr>
              <p:nvPr/>
            </p:nvSpPr>
            <p:spPr bwMode="auto">
              <a:xfrm>
                <a:off x="2827" y="1248"/>
                <a:ext cx="29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8479" name="Rectangle 124"/>
            <p:cNvSpPr>
              <a:spLocks noChangeArrowheads="1"/>
            </p:cNvSpPr>
            <p:nvPr/>
          </p:nvSpPr>
          <p:spPr bwMode="auto">
            <a:xfrm>
              <a:off x="663" y="1248"/>
              <a:ext cx="5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6912" name="Group 125"/>
            <p:cNvGrpSpPr>
              <a:grpSpLocks/>
            </p:cNvGrpSpPr>
            <p:nvPr/>
          </p:nvGrpSpPr>
          <p:grpSpPr bwMode="auto">
            <a:xfrm>
              <a:off x="1694" y="1536"/>
              <a:ext cx="2594" cy="231"/>
              <a:chOff x="1694" y="1536"/>
              <a:chExt cx="2594" cy="231"/>
            </a:xfrm>
          </p:grpSpPr>
          <p:grpSp>
            <p:nvGrpSpPr>
              <p:cNvPr id="36923" name="Group 126"/>
              <p:cNvGrpSpPr>
                <a:grpSpLocks/>
              </p:cNvGrpSpPr>
              <p:nvPr/>
            </p:nvGrpSpPr>
            <p:grpSpPr bwMode="auto">
              <a:xfrm>
                <a:off x="1694" y="1536"/>
                <a:ext cx="512" cy="231"/>
                <a:chOff x="1694" y="1536"/>
                <a:chExt cx="512" cy="231"/>
              </a:xfrm>
            </p:grpSpPr>
            <p:sp>
              <p:nvSpPr>
                <p:cNvPr id="18504" name="Rectangle 127"/>
                <p:cNvSpPr>
                  <a:spLocks noChangeArrowheads="1"/>
                </p:cNvSpPr>
                <p:nvPr/>
              </p:nvSpPr>
              <p:spPr bwMode="auto">
                <a:xfrm>
                  <a:off x="1694"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5" name="Rectangle 128"/>
                <p:cNvSpPr>
                  <a:spLocks noChangeArrowheads="1"/>
                </p:cNvSpPr>
                <p:nvPr/>
              </p:nvSpPr>
              <p:spPr bwMode="auto">
                <a:xfrm>
                  <a:off x="1727" y="1536"/>
                  <a:ext cx="47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6924" name="Group 129"/>
              <p:cNvGrpSpPr>
                <a:grpSpLocks/>
              </p:cNvGrpSpPr>
              <p:nvPr/>
            </p:nvGrpSpPr>
            <p:grpSpPr bwMode="auto">
              <a:xfrm>
                <a:off x="2157" y="1536"/>
                <a:ext cx="618" cy="231"/>
                <a:chOff x="2157" y="1536"/>
                <a:chExt cx="618" cy="231"/>
              </a:xfrm>
            </p:grpSpPr>
            <p:sp>
              <p:nvSpPr>
                <p:cNvPr id="18502" name="Rectangle 130"/>
                <p:cNvSpPr>
                  <a:spLocks noChangeArrowheads="1"/>
                </p:cNvSpPr>
                <p:nvPr/>
              </p:nvSpPr>
              <p:spPr bwMode="auto">
                <a:xfrm>
                  <a:off x="2204" y="1544"/>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3" name="Rectangle 131"/>
                <p:cNvSpPr>
                  <a:spLocks noChangeArrowheads="1"/>
                </p:cNvSpPr>
                <p:nvPr/>
              </p:nvSpPr>
              <p:spPr bwMode="auto">
                <a:xfrm>
                  <a:off x="2160" y="1536"/>
                  <a:ext cx="61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6925" name="Group 132"/>
              <p:cNvGrpSpPr>
                <a:grpSpLocks/>
              </p:cNvGrpSpPr>
              <p:nvPr/>
            </p:nvGrpSpPr>
            <p:grpSpPr bwMode="auto">
              <a:xfrm>
                <a:off x="2732" y="1536"/>
                <a:ext cx="528" cy="231"/>
                <a:chOff x="2732" y="1536"/>
                <a:chExt cx="528" cy="231"/>
              </a:xfrm>
            </p:grpSpPr>
            <p:sp>
              <p:nvSpPr>
                <p:cNvPr id="18500" name="Rectangle 133"/>
                <p:cNvSpPr>
                  <a:spLocks noChangeArrowheads="1"/>
                </p:cNvSpPr>
                <p:nvPr/>
              </p:nvSpPr>
              <p:spPr bwMode="auto">
                <a:xfrm>
                  <a:off x="2738" y="1544"/>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501" name="Rectangle 134"/>
                <p:cNvSpPr>
                  <a:spLocks noChangeArrowheads="1"/>
                </p:cNvSpPr>
                <p:nvPr/>
              </p:nvSpPr>
              <p:spPr bwMode="auto">
                <a:xfrm>
                  <a:off x="2827" y="1536"/>
                  <a:ext cx="38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6926" name="Group 135"/>
              <p:cNvGrpSpPr>
                <a:grpSpLocks/>
              </p:cNvGrpSpPr>
              <p:nvPr/>
            </p:nvGrpSpPr>
            <p:grpSpPr bwMode="auto">
              <a:xfrm>
                <a:off x="3266" y="1536"/>
                <a:ext cx="518" cy="231"/>
                <a:chOff x="3266" y="1536"/>
                <a:chExt cx="518" cy="231"/>
              </a:xfrm>
            </p:grpSpPr>
            <p:sp>
              <p:nvSpPr>
                <p:cNvPr id="18498" name="Rectangle 136"/>
                <p:cNvSpPr>
                  <a:spLocks noChangeArrowheads="1"/>
                </p:cNvSpPr>
                <p:nvPr/>
              </p:nvSpPr>
              <p:spPr bwMode="auto">
                <a:xfrm>
                  <a:off x="3266"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9" name="Rectangle 137"/>
                <p:cNvSpPr>
                  <a:spLocks noChangeArrowheads="1"/>
                </p:cNvSpPr>
                <p:nvPr/>
              </p:nvSpPr>
              <p:spPr bwMode="auto">
                <a:xfrm>
                  <a:off x="3360" y="1536"/>
                  <a:ext cx="42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36927" name="Group 138"/>
              <p:cNvGrpSpPr>
                <a:grpSpLocks/>
              </p:cNvGrpSpPr>
              <p:nvPr/>
            </p:nvGrpSpPr>
            <p:grpSpPr bwMode="auto">
              <a:xfrm>
                <a:off x="3776" y="1536"/>
                <a:ext cx="512" cy="231"/>
                <a:chOff x="3776" y="1536"/>
                <a:chExt cx="512" cy="231"/>
              </a:xfrm>
            </p:grpSpPr>
            <p:sp>
              <p:nvSpPr>
                <p:cNvPr id="18496" name="Rectangle 139"/>
                <p:cNvSpPr>
                  <a:spLocks noChangeArrowheads="1"/>
                </p:cNvSpPr>
                <p:nvPr/>
              </p:nvSpPr>
              <p:spPr bwMode="auto">
                <a:xfrm>
                  <a:off x="3775"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7" name="Rectangle 140"/>
                <p:cNvSpPr>
                  <a:spLocks noChangeArrowheads="1"/>
                </p:cNvSpPr>
                <p:nvPr/>
              </p:nvSpPr>
              <p:spPr bwMode="auto">
                <a:xfrm>
                  <a:off x="3879" y="1536"/>
                  <a:ext cx="33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18481" name="Rectangle 141"/>
            <p:cNvSpPr>
              <a:spLocks noChangeArrowheads="1"/>
            </p:cNvSpPr>
            <p:nvPr/>
          </p:nvSpPr>
          <p:spPr bwMode="auto">
            <a:xfrm>
              <a:off x="1287" y="1536"/>
              <a:ext cx="42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Load</a:t>
              </a:r>
            </a:p>
          </p:txBody>
        </p:sp>
        <p:sp>
          <p:nvSpPr>
            <p:cNvPr id="18482" name="Line 142"/>
            <p:cNvSpPr>
              <a:spLocks noChangeShapeType="1"/>
            </p:cNvSpPr>
            <p:nvPr/>
          </p:nvSpPr>
          <p:spPr bwMode="auto">
            <a:xfrm flipV="1">
              <a:off x="3264" y="856"/>
              <a:ext cx="0" cy="352"/>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3" name="Line 143"/>
            <p:cNvSpPr>
              <a:spLocks noChangeShapeType="1"/>
            </p:cNvSpPr>
            <p:nvPr/>
          </p:nvSpPr>
          <p:spPr bwMode="auto">
            <a:xfrm flipV="1">
              <a:off x="4320" y="856"/>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4" name="Line 144"/>
            <p:cNvSpPr>
              <a:spLocks noChangeShapeType="1"/>
            </p:cNvSpPr>
            <p:nvPr/>
          </p:nvSpPr>
          <p:spPr bwMode="auto">
            <a:xfrm flipV="1">
              <a:off x="3792" y="856"/>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85" name="Line 145"/>
            <p:cNvSpPr>
              <a:spLocks noChangeShapeType="1"/>
            </p:cNvSpPr>
            <p:nvPr/>
          </p:nvSpPr>
          <p:spPr bwMode="auto">
            <a:xfrm flipV="1">
              <a:off x="4848" y="856"/>
              <a:ext cx="0" cy="121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18" name="Group 146"/>
            <p:cNvGrpSpPr>
              <a:grpSpLocks/>
            </p:cNvGrpSpPr>
            <p:nvPr/>
          </p:nvGrpSpPr>
          <p:grpSpPr bwMode="auto">
            <a:xfrm>
              <a:off x="3460" y="899"/>
              <a:ext cx="1865" cy="1203"/>
              <a:chOff x="3460" y="899"/>
              <a:chExt cx="1865" cy="1203"/>
            </a:xfrm>
          </p:grpSpPr>
          <p:sp>
            <p:nvSpPr>
              <p:cNvPr id="18487" name="Oval 147"/>
              <p:cNvSpPr>
                <a:spLocks noChangeArrowheads="1"/>
              </p:cNvSpPr>
              <p:nvPr/>
            </p:nvSpPr>
            <p:spPr bwMode="auto">
              <a:xfrm>
                <a:off x="3796" y="1438"/>
                <a:ext cx="506" cy="664"/>
              </a:xfrm>
              <a:prstGeom prst="ellipse">
                <a:avLst/>
              </a:prstGeom>
              <a:noFill/>
              <a:ln w="38100">
                <a:solidFill>
                  <a:srgbClr val="FF33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6920" name="Group 148"/>
              <p:cNvGrpSpPr>
                <a:grpSpLocks/>
              </p:cNvGrpSpPr>
              <p:nvPr/>
            </p:nvGrpSpPr>
            <p:grpSpPr bwMode="auto">
              <a:xfrm>
                <a:off x="3460" y="899"/>
                <a:ext cx="1865" cy="523"/>
                <a:chOff x="3460" y="899"/>
                <a:chExt cx="1865" cy="523"/>
              </a:xfrm>
            </p:grpSpPr>
            <p:sp>
              <p:nvSpPr>
                <p:cNvPr id="18489" name="Line 149"/>
                <p:cNvSpPr>
                  <a:spLocks noChangeShapeType="1"/>
                </p:cNvSpPr>
                <p:nvPr/>
              </p:nvSpPr>
              <p:spPr bwMode="auto">
                <a:xfrm flipH="1" flipV="1">
                  <a:off x="4012" y="1118"/>
                  <a:ext cx="22" cy="304"/>
                </a:xfrm>
                <a:prstGeom prst="line">
                  <a:avLst/>
                </a:prstGeom>
                <a:noFill/>
                <a:ln w="28575">
                  <a:solidFill>
                    <a:srgbClr val="FF3300"/>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8490" name="Rectangle 150"/>
                <p:cNvSpPr>
                  <a:spLocks noChangeArrowheads="1"/>
                </p:cNvSpPr>
                <p:nvPr/>
              </p:nvSpPr>
              <p:spPr bwMode="auto">
                <a:xfrm>
                  <a:off x="3460" y="899"/>
                  <a:ext cx="1865" cy="250"/>
                </a:xfrm>
                <a:prstGeom prst="rect">
                  <a:avLst/>
                </a:prstGeom>
                <a:noFill/>
                <a:ln w="12700">
                  <a:noFill/>
                  <a:miter lim="800000"/>
                  <a:headEnd/>
                  <a:tailEnd/>
                </a:ln>
              </p:spPr>
              <p:txBody>
                <a:bodyPr lIns="90488" tIns="44450" rIns="90488" bIns="44450">
                  <a:spAutoFit/>
                </a:bodyPr>
                <a:lstStyle/>
                <a:p>
                  <a:pPr>
                    <a:defRPr/>
                  </a:pPr>
                  <a:r>
                    <a:rPr lang="en-US" altLang="zh-CN" sz="2000" b="1" dirty="0">
                      <a:solidFill>
                        <a:srgbClr val="0000FF"/>
                      </a:solidFill>
                      <a:latin typeface="+mn-lt"/>
                      <a:ea typeface="宋体" panose="02010600030101010101" pitchFamily="2" charset="-122"/>
                    </a:rPr>
                    <a:t>We have a problem!</a:t>
                  </a:r>
                </a:p>
              </p:txBody>
            </p:sp>
          </p:grpSp>
        </p:grpSp>
      </p:grpSp>
      <p:sp>
        <p:nvSpPr>
          <p:cNvPr id="152" name="Text Box 151"/>
          <p:cNvSpPr txBox="1">
            <a:spLocks noChangeArrowheads="1"/>
          </p:cNvSpPr>
          <p:nvPr/>
        </p:nvSpPr>
        <p:spPr bwMode="auto">
          <a:xfrm>
            <a:off x="3664629" y="5846528"/>
            <a:ext cx="4598117"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spcBef>
                <a:spcPct val="50000"/>
              </a:spcBef>
            </a:pPr>
            <a:r>
              <a:rPr lang="zh-CN" altLang="en-US" sz="2800" b="1">
                <a:solidFill>
                  <a:srgbClr val="FF0000"/>
                </a:solidFill>
                <a:latin typeface="Times New Roman" charset="0"/>
                <a:ea typeface="华文新魏" charset="-122"/>
              </a:rPr>
              <a:t>如何解决结构冒险问题？</a:t>
            </a:r>
            <a:endParaRPr lang="zh-CN" altLang="en-US" sz="2800" b="1" dirty="0">
              <a:solidFill>
                <a:srgbClr val="FF0000"/>
              </a:solidFill>
              <a:latin typeface="Times New Roman" charset="0"/>
              <a:ea typeface="华文新魏" charset="-122"/>
            </a:endParaRPr>
          </a:p>
        </p:txBody>
      </p:sp>
    </p:spTree>
    <p:extLst>
      <p:ext uri="{BB962C8B-B14F-4D97-AF65-F5344CB8AC3E}">
        <p14:creationId xmlns:p14="http://schemas.microsoft.com/office/powerpoint/2010/main" val="984344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checkerboard(across)">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27075" y="38893"/>
            <a:ext cx="9145015" cy="5788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解决方案</a:t>
            </a:r>
            <a:r>
              <a:rPr lang="en-US" altLang="zh-CN" kern="1200" dirty="0">
                <a:solidFill>
                  <a:srgbClr val="A50021"/>
                </a:solidFill>
                <a:latin typeface="微软雅黑" panose="020B0503020204020204" pitchFamily="34" charset="-122"/>
                <a:ea typeface="微软雅黑" panose="020B0503020204020204" pitchFamily="34" charset="-122"/>
              </a:rPr>
              <a:t>1: </a:t>
            </a:r>
            <a:r>
              <a:rPr lang="zh-CN" altLang="en-US" kern="1200" dirty="0">
                <a:solidFill>
                  <a:srgbClr val="A50021"/>
                </a:solidFill>
                <a:latin typeface="微软雅黑" panose="020B0503020204020204" pitchFamily="34" charset="-122"/>
                <a:ea typeface="微软雅黑" panose="020B0503020204020204" pitchFamily="34" charset="-122"/>
              </a:rPr>
              <a:t>在流水线中插入“</a:t>
            </a:r>
            <a:r>
              <a:rPr lang="en-US" altLang="zh-CN" kern="1200" dirty="0">
                <a:solidFill>
                  <a:srgbClr val="A50021"/>
                </a:solidFill>
                <a:latin typeface="微软雅黑" panose="020B0503020204020204" pitchFamily="34" charset="-122"/>
                <a:ea typeface="微软雅黑" panose="020B0503020204020204" pitchFamily="34" charset="-122"/>
              </a:rPr>
              <a:t>Bubble”</a:t>
            </a:r>
            <a:r>
              <a:rPr lang="zh-CN" altLang="en-US" kern="1200" dirty="0">
                <a:solidFill>
                  <a:srgbClr val="A50021"/>
                </a:solidFill>
                <a:latin typeface="微软雅黑" panose="020B0503020204020204" pitchFamily="34" charset="-122"/>
                <a:ea typeface="微软雅黑" panose="020B0503020204020204" pitchFamily="34" charset="-122"/>
              </a:rPr>
              <a:t>（气泡）</a:t>
            </a:r>
          </a:p>
        </p:txBody>
      </p:sp>
      <p:sp>
        <p:nvSpPr>
          <p:cNvPr id="923651" name="Rectangle 3"/>
          <p:cNvSpPr>
            <a:spLocks noGrp="1" noChangeArrowheads="1"/>
          </p:cNvSpPr>
          <p:nvPr>
            <p:ph type="body" idx="1"/>
          </p:nvPr>
        </p:nvSpPr>
        <p:spPr>
          <a:xfrm>
            <a:off x="539552" y="3941465"/>
            <a:ext cx="8120063" cy="1965666"/>
          </a:xfrm>
        </p:spPr>
        <p:txBody>
          <a:bodyPr lIns="63500" tIns="25400" rIns="63500" bIns="25400">
            <a:spAutoFit/>
          </a:bodyPr>
          <a:lstStyle/>
          <a:p>
            <a:pPr marL="363538" indent="-363538">
              <a:spcBef>
                <a:spcPts val="600"/>
              </a:spcBef>
              <a:buClr>
                <a:schemeClr val="tx2"/>
              </a:buClr>
            </a:pPr>
            <a:r>
              <a:rPr lang="zh-CN" altLang="en-US" sz="2800" dirty="0">
                <a:solidFill>
                  <a:srgbClr val="0000FF"/>
                </a:solidFill>
              </a:rPr>
              <a:t>插入“</a:t>
            </a:r>
            <a:r>
              <a:rPr lang="en-US" altLang="zh-CN" sz="2800" dirty="0">
                <a:solidFill>
                  <a:srgbClr val="0000FF"/>
                </a:solidFill>
              </a:rPr>
              <a:t>Bubble</a:t>
            </a:r>
            <a:r>
              <a:rPr lang="en-US" altLang="zh-CN" sz="2800" dirty="0">
                <a:solidFill>
                  <a:srgbClr val="0000FF"/>
                </a:solidFill>
                <a:latin typeface="华文新魏" charset="-122"/>
              </a:rPr>
              <a:t>”</a:t>
            </a:r>
            <a:r>
              <a:rPr lang="zh-CN" altLang="en-US" sz="2800" dirty="0">
                <a:solidFill>
                  <a:srgbClr val="0000FF"/>
                </a:solidFill>
              </a:rPr>
              <a:t>到流水线中，以禁止同一周期有两次写寄存器</a:t>
            </a:r>
            <a:endParaRPr lang="en-US" altLang="zh-CN" sz="2800" dirty="0">
              <a:solidFill>
                <a:srgbClr val="0000FF"/>
              </a:solidFill>
            </a:endParaRPr>
          </a:p>
          <a:p>
            <a:pPr marL="623888" lvl="1" indent="-265113">
              <a:spcBef>
                <a:spcPts val="600"/>
              </a:spcBef>
              <a:buClr>
                <a:schemeClr val="tx2"/>
              </a:buClr>
            </a:pPr>
            <a:r>
              <a:rPr lang="zh-CN" altLang="en-US" sz="2400" dirty="0">
                <a:solidFill>
                  <a:schemeClr val="tx2"/>
                </a:solidFill>
              </a:rPr>
              <a:t>控制逻辑复杂</a:t>
            </a:r>
          </a:p>
          <a:p>
            <a:pPr marL="623888" lvl="1" indent="-265113">
              <a:spcBef>
                <a:spcPts val="600"/>
              </a:spcBef>
              <a:buClr>
                <a:schemeClr val="tx2"/>
              </a:buClr>
            </a:pPr>
            <a:r>
              <a:rPr lang="zh-CN" altLang="en-US" sz="2400" dirty="0">
                <a:solidFill>
                  <a:schemeClr val="tx2"/>
                </a:solidFill>
              </a:rPr>
              <a:t>图中，第</a:t>
            </a:r>
            <a:r>
              <a:rPr lang="en-US" altLang="zh-CN" sz="2400" dirty="0">
                <a:solidFill>
                  <a:schemeClr val="tx2"/>
                </a:solidFill>
              </a:rPr>
              <a:t>5</a:t>
            </a:r>
            <a:r>
              <a:rPr lang="zh-CN" altLang="en-US" sz="2400" dirty="0">
                <a:solidFill>
                  <a:schemeClr val="tx2"/>
                </a:solidFill>
              </a:rPr>
              <a:t>周期没有指令被完成</a:t>
            </a:r>
            <a:endParaRPr lang="en-US" altLang="zh-CN" sz="2400" dirty="0">
              <a:solidFill>
                <a:schemeClr val="tx2"/>
              </a:solidFill>
            </a:endParaRPr>
          </a:p>
        </p:txBody>
      </p:sp>
      <p:grpSp>
        <p:nvGrpSpPr>
          <p:cNvPr id="38917" name="Group 196"/>
          <p:cNvGrpSpPr>
            <a:grpSpLocks/>
          </p:cNvGrpSpPr>
          <p:nvPr/>
        </p:nvGrpSpPr>
        <p:grpSpPr bwMode="auto">
          <a:xfrm>
            <a:off x="179512" y="890835"/>
            <a:ext cx="8643937" cy="2970213"/>
            <a:chOff x="158" y="771"/>
            <a:chExt cx="5445" cy="1871"/>
          </a:xfrm>
        </p:grpSpPr>
        <p:sp>
          <p:nvSpPr>
            <p:cNvPr id="19462" name="Rectangle 4"/>
            <p:cNvSpPr>
              <a:spLocks noChangeArrowheads="1"/>
            </p:cNvSpPr>
            <p:nvPr/>
          </p:nvSpPr>
          <p:spPr bwMode="auto">
            <a:xfrm>
              <a:off x="158" y="981"/>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38919" name="Group 5"/>
            <p:cNvGrpSpPr>
              <a:grpSpLocks/>
            </p:cNvGrpSpPr>
            <p:nvPr/>
          </p:nvGrpSpPr>
          <p:grpSpPr bwMode="auto">
            <a:xfrm>
              <a:off x="494" y="1011"/>
              <a:ext cx="5085" cy="160"/>
              <a:chOff x="392" y="808"/>
              <a:chExt cx="4984" cy="160"/>
            </a:xfrm>
          </p:grpSpPr>
          <p:grpSp>
            <p:nvGrpSpPr>
              <p:cNvPr id="39051" name="Group 6"/>
              <p:cNvGrpSpPr>
                <a:grpSpLocks/>
              </p:cNvGrpSpPr>
              <p:nvPr/>
            </p:nvGrpSpPr>
            <p:grpSpPr bwMode="auto">
              <a:xfrm>
                <a:off x="624" y="808"/>
                <a:ext cx="520" cy="160"/>
                <a:chOff x="624" y="808"/>
                <a:chExt cx="520" cy="160"/>
              </a:xfrm>
            </p:grpSpPr>
            <p:sp>
              <p:nvSpPr>
                <p:cNvPr id="19638" name="Line 7"/>
                <p:cNvSpPr>
                  <a:spLocks noChangeShapeType="1"/>
                </p:cNvSpPr>
                <p:nvPr/>
              </p:nvSpPr>
              <p:spPr bwMode="auto">
                <a:xfrm>
                  <a:off x="632" y="960"/>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9" name="Line 8"/>
                <p:cNvSpPr>
                  <a:spLocks noChangeShapeType="1"/>
                </p:cNvSpPr>
                <p:nvPr/>
              </p:nvSpPr>
              <p:spPr bwMode="auto">
                <a:xfrm>
                  <a:off x="624"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40" name="Line 9"/>
                <p:cNvSpPr>
                  <a:spLocks noChangeShapeType="1"/>
                </p:cNvSpPr>
                <p:nvPr/>
              </p:nvSpPr>
              <p:spPr bwMode="auto">
                <a:xfrm flipV="1">
                  <a:off x="912"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41" name="Line 10"/>
                <p:cNvSpPr>
                  <a:spLocks noChangeShapeType="1"/>
                </p:cNvSpPr>
                <p:nvPr/>
              </p:nvSpPr>
              <p:spPr bwMode="auto">
                <a:xfrm>
                  <a:off x="920" y="816"/>
                  <a:ext cx="22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2" name="Group 11"/>
              <p:cNvGrpSpPr>
                <a:grpSpLocks/>
              </p:cNvGrpSpPr>
              <p:nvPr/>
            </p:nvGrpSpPr>
            <p:grpSpPr bwMode="auto">
              <a:xfrm>
                <a:off x="1152" y="808"/>
                <a:ext cx="520" cy="160"/>
                <a:chOff x="1152" y="808"/>
                <a:chExt cx="520" cy="160"/>
              </a:xfrm>
            </p:grpSpPr>
            <p:sp>
              <p:nvSpPr>
                <p:cNvPr id="19634" name="Line 12"/>
                <p:cNvSpPr>
                  <a:spLocks noChangeShapeType="1"/>
                </p:cNvSpPr>
                <p:nvPr/>
              </p:nvSpPr>
              <p:spPr bwMode="auto">
                <a:xfrm>
                  <a:off x="1157" y="960"/>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5" name="Line 13"/>
                <p:cNvSpPr>
                  <a:spLocks noChangeShapeType="1"/>
                </p:cNvSpPr>
                <p:nvPr/>
              </p:nvSpPr>
              <p:spPr bwMode="auto">
                <a:xfrm>
                  <a:off x="1152"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6" name="Line 14"/>
                <p:cNvSpPr>
                  <a:spLocks noChangeShapeType="1"/>
                </p:cNvSpPr>
                <p:nvPr/>
              </p:nvSpPr>
              <p:spPr bwMode="auto">
                <a:xfrm flipV="1">
                  <a:off x="1440"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7" name="Line 15"/>
                <p:cNvSpPr>
                  <a:spLocks noChangeShapeType="1"/>
                </p:cNvSpPr>
                <p:nvPr/>
              </p:nvSpPr>
              <p:spPr bwMode="auto">
                <a:xfrm>
                  <a:off x="1448" y="816"/>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3" name="Group 16"/>
              <p:cNvGrpSpPr>
                <a:grpSpLocks/>
              </p:cNvGrpSpPr>
              <p:nvPr/>
            </p:nvGrpSpPr>
            <p:grpSpPr bwMode="auto">
              <a:xfrm>
                <a:off x="1680" y="808"/>
                <a:ext cx="520" cy="160"/>
                <a:chOff x="1680" y="808"/>
                <a:chExt cx="520" cy="160"/>
              </a:xfrm>
            </p:grpSpPr>
            <p:sp>
              <p:nvSpPr>
                <p:cNvPr id="19630" name="Line 17"/>
                <p:cNvSpPr>
                  <a:spLocks noChangeShapeType="1"/>
                </p:cNvSpPr>
                <p:nvPr/>
              </p:nvSpPr>
              <p:spPr bwMode="auto">
                <a:xfrm>
                  <a:off x="1688" y="960"/>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1" name="Line 18"/>
                <p:cNvSpPr>
                  <a:spLocks noChangeShapeType="1"/>
                </p:cNvSpPr>
                <p:nvPr/>
              </p:nvSpPr>
              <p:spPr bwMode="auto">
                <a:xfrm>
                  <a:off x="1680"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2" name="Line 19"/>
                <p:cNvSpPr>
                  <a:spLocks noChangeShapeType="1"/>
                </p:cNvSpPr>
                <p:nvPr/>
              </p:nvSpPr>
              <p:spPr bwMode="auto">
                <a:xfrm flipV="1">
                  <a:off x="1968"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33" name="Line 20"/>
                <p:cNvSpPr>
                  <a:spLocks noChangeShapeType="1"/>
                </p:cNvSpPr>
                <p:nvPr/>
              </p:nvSpPr>
              <p:spPr bwMode="auto">
                <a:xfrm>
                  <a:off x="1976" y="816"/>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4" name="Group 21"/>
              <p:cNvGrpSpPr>
                <a:grpSpLocks/>
              </p:cNvGrpSpPr>
              <p:nvPr/>
            </p:nvGrpSpPr>
            <p:grpSpPr bwMode="auto">
              <a:xfrm>
                <a:off x="2208" y="808"/>
                <a:ext cx="520" cy="160"/>
                <a:chOff x="2208" y="808"/>
                <a:chExt cx="520" cy="160"/>
              </a:xfrm>
            </p:grpSpPr>
            <p:sp>
              <p:nvSpPr>
                <p:cNvPr id="19626" name="Line 22"/>
                <p:cNvSpPr>
                  <a:spLocks noChangeShapeType="1"/>
                </p:cNvSpPr>
                <p:nvPr/>
              </p:nvSpPr>
              <p:spPr bwMode="auto">
                <a:xfrm>
                  <a:off x="2216" y="960"/>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7" name="Line 23"/>
                <p:cNvSpPr>
                  <a:spLocks noChangeShapeType="1"/>
                </p:cNvSpPr>
                <p:nvPr/>
              </p:nvSpPr>
              <p:spPr bwMode="auto">
                <a:xfrm>
                  <a:off x="2208"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8" name="Line 24"/>
                <p:cNvSpPr>
                  <a:spLocks noChangeShapeType="1"/>
                </p:cNvSpPr>
                <p:nvPr/>
              </p:nvSpPr>
              <p:spPr bwMode="auto">
                <a:xfrm flipV="1">
                  <a:off x="2496"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9" name="Line 25"/>
                <p:cNvSpPr>
                  <a:spLocks noChangeShapeType="1"/>
                </p:cNvSpPr>
                <p:nvPr/>
              </p:nvSpPr>
              <p:spPr bwMode="auto">
                <a:xfrm>
                  <a:off x="2504" y="816"/>
                  <a:ext cx="22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5" name="Group 26"/>
              <p:cNvGrpSpPr>
                <a:grpSpLocks/>
              </p:cNvGrpSpPr>
              <p:nvPr/>
            </p:nvGrpSpPr>
            <p:grpSpPr bwMode="auto">
              <a:xfrm>
                <a:off x="2736" y="808"/>
                <a:ext cx="520" cy="160"/>
                <a:chOff x="2736" y="808"/>
                <a:chExt cx="520" cy="160"/>
              </a:xfrm>
            </p:grpSpPr>
            <p:sp>
              <p:nvSpPr>
                <p:cNvPr id="19622" name="Line 27"/>
                <p:cNvSpPr>
                  <a:spLocks noChangeShapeType="1"/>
                </p:cNvSpPr>
                <p:nvPr/>
              </p:nvSpPr>
              <p:spPr bwMode="auto">
                <a:xfrm>
                  <a:off x="2744" y="960"/>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3" name="Line 28"/>
                <p:cNvSpPr>
                  <a:spLocks noChangeShapeType="1"/>
                </p:cNvSpPr>
                <p:nvPr/>
              </p:nvSpPr>
              <p:spPr bwMode="auto">
                <a:xfrm>
                  <a:off x="2736"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4" name="Line 29"/>
                <p:cNvSpPr>
                  <a:spLocks noChangeShapeType="1"/>
                </p:cNvSpPr>
                <p:nvPr/>
              </p:nvSpPr>
              <p:spPr bwMode="auto">
                <a:xfrm flipV="1">
                  <a:off x="3032"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5" name="Line 30"/>
                <p:cNvSpPr>
                  <a:spLocks noChangeShapeType="1"/>
                </p:cNvSpPr>
                <p:nvPr/>
              </p:nvSpPr>
              <p:spPr bwMode="auto">
                <a:xfrm>
                  <a:off x="3032" y="816"/>
                  <a:ext cx="22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6" name="Group 31"/>
              <p:cNvGrpSpPr>
                <a:grpSpLocks/>
              </p:cNvGrpSpPr>
              <p:nvPr/>
            </p:nvGrpSpPr>
            <p:grpSpPr bwMode="auto">
              <a:xfrm>
                <a:off x="3264" y="808"/>
                <a:ext cx="520" cy="160"/>
                <a:chOff x="3264" y="808"/>
                <a:chExt cx="520" cy="160"/>
              </a:xfrm>
            </p:grpSpPr>
            <p:sp>
              <p:nvSpPr>
                <p:cNvPr id="19618" name="Line 32"/>
                <p:cNvSpPr>
                  <a:spLocks noChangeShapeType="1"/>
                </p:cNvSpPr>
                <p:nvPr/>
              </p:nvSpPr>
              <p:spPr bwMode="auto">
                <a:xfrm>
                  <a:off x="3272" y="960"/>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9" name="Line 33"/>
                <p:cNvSpPr>
                  <a:spLocks noChangeShapeType="1"/>
                </p:cNvSpPr>
                <p:nvPr/>
              </p:nvSpPr>
              <p:spPr bwMode="auto">
                <a:xfrm>
                  <a:off x="3264"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0" name="Line 34"/>
                <p:cNvSpPr>
                  <a:spLocks noChangeShapeType="1"/>
                </p:cNvSpPr>
                <p:nvPr/>
              </p:nvSpPr>
              <p:spPr bwMode="auto">
                <a:xfrm flipV="1">
                  <a:off x="3552"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21" name="Line 35"/>
                <p:cNvSpPr>
                  <a:spLocks noChangeShapeType="1"/>
                </p:cNvSpPr>
                <p:nvPr/>
              </p:nvSpPr>
              <p:spPr bwMode="auto">
                <a:xfrm>
                  <a:off x="3560" y="816"/>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7" name="Group 36"/>
              <p:cNvGrpSpPr>
                <a:grpSpLocks/>
              </p:cNvGrpSpPr>
              <p:nvPr/>
            </p:nvGrpSpPr>
            <p:grpSpPr bwMode="auto">
              <a:xfrm>
                <a:off x="3792" y="808"/>
                <a:ext cx="520" cy="160"/>
                <a:chOff x="3792" y="808"/>
                <a:chExt cx="520" cy="160"/>
              </a:xfrm>
            </p:grpSpPr>
            <p:sp>
              <p:nvSpPr>
                <p:cNvPr id="19614" name="Line 37"/>
                <p:cNvSpPr>
                  <a:spLocks noChangeShapeType="1"/>
                </p:cNvSpPr>
                <p:nvPr/>
              </p:nvSpPr>
              <p:spPr bwMode="auto">
                <a:xfrm>
                  <a:off x="3800" y="960"/>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5" name="Line 38"/>
                <p:cNvSpPr>
                  <a:spLocks noChangeShapeType="1"/>
                </p:cNvSpPr>
                <p:nvPr/>
              </p:nvSpPr>
              <p:spPr bwMode="auto">
                <a:xfrm>
                  <a:off x="3792"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6" name="Line 39"/>
                <p:cNvSpPr>
                  <a:spLocks noChangeShapeType="1"/>
                </p:cNvSpPr>
                <p:nvPr/>
              </p:nvSpPr>
              <p:spPr bwMode="auto">
                <a:xfrm flipV="1">
                  <a:off x="4080"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7" name="Line 40"/>
                <p:cNvSpPr>
                  <a:spLocks noChangeShapeType="1"/>
                </p:cNvSpPr>
                <p:nvPr/>
              </p:nvSpPr>
              <p:spPr bwMode="auto">
                <a:xfrm>
                  <a:off x="4088" y="816"/>
                  <a:ext cx="22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39058" name="Group 41"/>
              <p:cNvGrpSpPr>
                <a:grpSpLocks/>
              </p:cNvGrpSpPr>
              <p:nvPr/>
            </p:nvGrpSpPr>
            <p:grpSpPr bwMode="auto">
              <a:xfrm>
                <a:off x="4320" y="808"/>
                <a:ext cx="520" cy="160"/>
                <a:chOff x="4320" y="808"/>
                <a:chExt cx="520" cy="160"/>
              </a:xfrm>
            </p:grpSpPr>
            <p:sp>
              <p:nvSpPr>
                <p:cNvPr id="19610" name="Line 42"/>
                <p:cNvSpPr>
                  <a:spLocks noChangeShapeType="1"/>
                </p:cNvSpPr>
                <p:nvPr/>
              </p:nvSpPr>
              <p:spPr bwMode="auto">
                <a:xfrm>
                  <a:off x="4328" y="960"/>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1" name="Line 43"/>
                <p:cNvSpPr>
                  <a:spLocks noChangeShapeType="1"/>
                </p:cNvSpPr>
                <p:nvPr/>
              </p:nvSpPr>
              <p:spPr bwMode="auto">
                <a:xfrm>
                  <a:off x="4320"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2" name="Line 44"/>
                <p:cNvSpPr>
                  <a:spLocks noChangeShapeType="1"/>
                </p:cNvSpPr>
                <p:nvPr/>
              </p:nvSpPr>
              <p:spPr bwMode="auto">
                <a:xfrm flipV="1">
                  <a:off x="4611"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13" name="Line 45"/>
                <p:cNvSpPr>
                  <a:spLocks noChangeShapeType="1"/>
                </p:cNvSpPr>
                <p:nvPr/>
              </p:nvSpPr>
              <p:spPr bwMode="auto">
                <a:xfrm>
                  <a:off x="4616" y="816"/>
                  <a:ext cx="22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9603" name="Line 46"/>
              <p:cNvSpPr>
                <a:spLocks noChangeShapeType="1"/>
              </p:cNvSpPr>
              <p:nvPr/>
            </p:nvSpPr>
            <p:spPr bwMode="auto">
              <a:xfrm>
                <a:off x="392" y="816"/>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9060" name="Group 47"/>
              <p:cNvGrpSpPr>
                <a:grpSpLocks/>
              </p:cNvGrpSpPr>
              <p:nvPr/>
            </p:nvGrpSpPr>
            <p:grpSpPr bwMode="auto">
              <a:xfrm>
                <a:off x="4848" y="808"/>
                <a:ext cx="520" cy="160"/>
                <a:chOff x="4848" y="808"/>
                <a:chExt cx="520" cy="160"/>
              </a:xfrm>
            </p:grpSpPr>
            <p:sp>
              <p:nvSpPr>
                <p:cNvPr id="19606" name="Line 48"/>
                <p:cNvSpPr>
                  <a:spLocks noChangeShapeType="1"/>
                </p:cNvSpPr>
                <p:nvPr/>
              </p:nvSpPr>
              <p:spPr bwMode="auto">
                <a:xfrm>
                  <a:off x="4856" y="960"/>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07" name="Line 49"/>
                <p:cNvSpPr>
                  <a:spLocks noChangeShapeType="1"/>
                </p:cNvSpPr>
                <p:nvPr/>
              </p:nvSpPr>
              <p:spPr bwMode="auto">
                <a:xfrm>
                  <a:off x="4848"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08" name="Line 50"/>
                <p:cNvSpPr>
                  <a:spLocks noChangeShapeType="1"/>
                </p:cNvSpPr>
                <p:nvPr/>
              </p:nvSpPr>
              <p:spPr bwMode="auto">
                <a:xfrm flipV="1">
                  <a:off x="5136" y="808"/>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609" name="Line 51"/>
                <p:cNvSpPr>
                  <a:spLocks noChangeShapeType="1"/>
                </p:cNvSpPr>
                <p:nvPr/>
              </p:nvSpPr>
              <p:spPr bwMode="auto">
                <a:xfrm>
                  <a:off x="5144" y="816"/>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9605" name="Line 52"/>
              <p:cNvSpPr>
                <a:spLocks noChangeShapeType="1"/>
              </p:cNvSpPr>
              <p:nvPr/>
            </p:nvSpPr>
            <p:spPr bwMode="auto">
              <a:xfrm>
                <a:off x="5376" y="824"/>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19464" name="Line 53"/>
            <p:cNvSpPr>
              <a:spLocks noChangeShapeType="1"/>
            </p:cNvSpPr>
            <p:nvPr/>
          </p:nvSpPr>
          <p:spPr bwMode="auto">
            <a:xfrm flipV="1">
              <a:off x="731"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65" name="Line 54"/>
            <p:cNvSpPr>
              <a:spLocks noChangeShapeType="1"/>
            </p:cNvSpPr>
            <p:nvPr/>
          </p:nvSpPr>
          <p:spPr bwMode="auto">
            <a:xfrm flipV="1">
              <a:off x="1269"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66" name="Rectangle 55"/>
            <p:cNvSpPr>
              <a:spLocks noChangeArrowheads="1"/>
            </p:cNvSpPr>
            <p:nvPr/>
          </p:nvSpPr>
          <p:spPr bwMode="auto">
            <a:xfrm>
              <a:off x="771"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a:t>
              </a:r>
            </a:p>
          </p:txBody>
        </p:sp>
        <p:sp>
          <p:nvSpPr>
            <p:cNvPr id="19467" name="Rectangle 56"/>
            <p:cNvSpPr>
              <a:spLocks noChangeArrowheads="1"/>
            </p:cNvSpPr>
            <p:nvPr/>
          </p:nvSpPr>
          <p:spPr bwMode="auto">
            <a:xfrm>
              <a:off x="1260"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19468" name="Line 57"/>
            <p:cNvSpPr>
              <a:spLocks noChangeShapeType="1"/>
            </p:cNvSpPr>
            <p:nvPr/>
          </p:nvSpPr>
          <p:spPr bwMode="auto">
            <a:xfrm flipV="1">
              <a:off x="1808"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69" name="Line 58"/>
            <p:cNvSpPr>
              <a:spLocks noChangeShapeType="1"/>
            </p:cNvSpPr>
            <p:nvPr/>
          </p:nvSpPr>
          <p:spPr bwMode="auto">
            <a:xfrm flipV="1">
              <a:off x="2347"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0" name="Line 59"/>
            <p:cNvSpPr>
              <a:spLocks noChangeShapeType="1"/>
            </p:cNvSpPr>
            <p:nvPr/>
          </p:nvSpPr>
          <p:spPr bwMode="auto">
            <a:xfrm flipV="1">
              <a:off x="2885"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1" name="Line 60"/>
            <p:cNvSpPr>
              <a:spLocks noChangeShapeType="1"/>
            </p:cNvSpPr>
            <p:nvPr/>
          </p:nvSpPr>
          <p:spPr bwMode="auto">
            <a:xfrm flipV="1">
              <a:off x="3424"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2" name="Line 61"/>
            <p:cNvSpPr>
              <a:spLocks noChangeShapeType="1"/>
            </p:cNvSpPr>
            <p:nvPr/>
          </p:nvSpPr>
          <p:spPr bwMode="auto">
            <a:xfrm flipV="1">
              <a:off x="3963"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3" name="Line 62"/>
            <p:cNvSpPr>
              <a:spLocks noChangeShapeType="1"/>
            </p:cNvSpPr>
            <p:nvPr/>
          </p:nvSpPr>
          <p:spPr bwMode="auto">
            <a:xfrm flipV="1">
              <a:off x="4501"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4" name="Line 63"/>
            <p:cNvSpPr>
              <a:spLocks noChangeShapeType="1"/>
            </p:cNvSpPr>
            <p:nvPr/>
          </p:nvSpPr>
          <p:spPr bwMode="auto">
            <a:xfrm flipV="1">
              <a:off x="5040"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5" name="Line 64"/>
            <p:cNvSpPr>
              <a:spLocks noChangeShapeType="1"/>
            </p:cNvSpPr>
            <p:nvPr/>
          </p:nvSpPr>
          <p:spPr bwMode="auto">
            <a:xfrm flipV="1">
              <a:off x="5579" y="771"/>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76" name="Rectangle 65"/>
            <p:cNvSpPr>
              <a:spLocks noChangeArrowheads="1"/>
            </p:cNvSpPr>
            <p:nvPr/>
          </p:nvSpPr>
          <p:spPr bwMode="auto">
            <a:xfrm>
              <a:off x="1848"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19477" name="Rectangle 66"/>
            <p:cNvSpPr>
              <a:spLocks noChangeArrowheads="1"/>
            </p:cNvSpPr>
            <p:nvPr/>
          </p:nvSpPr>
          <p:spPr bwMode="auto">
            <a:xfrm>
              <a:off x="2338"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19478" name="Rectangle 67"/>
            <p:cNvSpPr>
              <a:spLocks noChangeArrowheads="1"/>
            </p:cNvSpPr>
            <p:nvPr/>
          </p:nvSpPr>
          <p:spPr bwMode="auto">
            <a:xfrm>
              <a:off x="2876"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19479" name="Rectangle 68"/>
            <p:cNvSpPr>
              <a:spLocks noChangeArrowheads="1"/>
            </p:cNvSpPr>
            <p:nvPr/>
          </p:nvSpPr>
          <p:spPr bwMode="auto">
            <a:xfrm>
              <a:off x="3415"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19480" name="Rectangle 69"/>
            <p:cNvSpPr>
              <a:spLocks noChangeArrowheads="1"/>
            </p:cNvSpPr>
            <p:nvPr/>
          </p:nvSpPr>
          <p:spPr bwMode="auto">
            <a:xfrm>
              <a:off x="3954"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19481" name="Rectangle 70"/>
            <p:cNvSpPr>
              <a:spLocks noChangeArrowheads="1"/>
            </p:cNvSpPr>
            <p:nvPr/>
          </p:nvSpPr>
          <p:spPr bwMode="auto">
            <a:xfrm>
              <a:off x="4492"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sp>
          <p:nvSpPr>
            <p:cNvPr id="19482" name="Rectangle 71"/>
            <p:cNvSpPr>
              <a:spLocks noChangeArrowheads="1"/>
            </p:cNvSpPr>
            <p:nvPr/>
          </p:nvSpPr>
          <p:spPr bwMode="auto">
            <a:xfrm>
              <a:off x="5031" y="779"/>
              <a:ext cx="57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9</a:t>
              </a:r>
            </a:p>
          </p:txBody>
        </p:sp>
        <p:grpSp>
          <p:nvGrpSpPr>
            <p:cNvPr id="38939" name="Group 72"/>
            <p:cNvGrpSpPr>
              <a:grpSpLocks/>
            </p:cNvGrpSpPr>
            <p:nvPr/>
          </p:nvGrpSpPr>
          <p:grpSpPr bwMode="auto">
            <a:xfrm>
              <a:off x="2894" y="2171"/>
              <a:ext cx="523" cy="231"/>
              <a:chOff x="2744" y="1968"/>
              <a:chExt cx="513" cy="231"/>
            </a:xfrm>
          </p:grpSpPr>
          <p:sp>
            <p:nvSpPr>
              <p:cNvPr id="19593" name="Rectangle 73"/>
              <p:cNvSpPr>
                <a:spLocks noChangeArrowheads="1"/>
              </p:cNvSpPr>
              <p:nvPr/>
            </p:nvSpPr>
            <p:spPr bwMode="auto">
              <a:xfrm>
                <a:off x="2744" y="197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94" name="Rectangle 74"/>
              <p:cNvSpPr>
                <a:spLocks noChangeArrowheads="1"/>
              </p:cNvSpPr>
              <p:nvPr/>
            </p:nvSpPr>
            <p:spPr bwMode="auto">
              <a:xfrm>
                <a:off x="2787" y="1968"/>
                <a:ext cx="47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sp>
          <p:nvSpPr>
            <p:cNvPr id="19484" name="Rectangle 75"/>
            <p:cNvSpPr>
              <a:spLocks noChangeArrowheads="1"/>
            </p:cNvSpPr>
            <p:nvPr/>
          </p:nvSpPr>
          <p:spPr bwMode="auto">
            <a:xfrm>
              <a:off x="2426" y="2158"/>
              <a:ext cx="53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8941" name="Group 76"/>
            <p:cNvGrpSpPr>
              <a:grpSpLocks/>
            </p:cNvGrpSpPr>
            <p:nvPr/>
          </p:nvGrpSpPr>
          <p:grpSpPr bwMode="auto">
            <a:xfrm>
              <a:off x="1278" y="1451"/>
              <a:ext cx="2659" cy="231"/>
              <a:chOff x="1160" y="1248"/>
              <a:chExt cx="2606" cy="231"/>
            </a:xfrm>
          </p:grpSpPr>
          <p:grpSp>
            <p:nvGrpSpPr>
              <p:cNvPr id="39034" name="Group 77"/>
              <p:cNvGrpSpPr>
                <a:grpSpLocks/>
              </p:cNvGrpSpPr>
              <p:nvPr/>
            </p:nvGrpSpPr>
            <p:grpSpPr bwMode="auto">
              <a:xfrm>
                <a:off x="1160" y="1248"/>
                <a:ext cx="512" cy="231"/>
                <a:chOff x="1160" y="1248"/>
                <a:chExt cx="512" cy="231"/>
              </a:xfrm>
            </p:grpSpPr>
            <p:sp>
              <p:nvSpPr>
                <p:cNvPr id="19591" name="Rectangle 78"/>
                <p:cNvSpPr>
                  <a:spLocks noChangeArrowheads="1"/>
                </p:cNvSpPr>
                <p:nvPr/>
              </p:nvSpPr>
              <p:spPr bwMode="auto">
                <a:xfrm>
                  <a:off x="1160"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92" name="Rectangle 79"/>
                <p:cNvSpPr>
                  <a:spLocks noChangeArrowheads="1"/>
                </p:cNvSpPr>
                <p:nvPr/>
              </p:nvSpPr>
              <p:spPr bwMode="auto">
                <a:xfrm>
                  <a:off x="1201" y="1248"/>
                  <a:ext cx="46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9035" name="Group 80"/>
              <p:cNvGrpSpPr>
                <a:grpSpLocks/>
              </p:cNvGrpSpPr>
              <p:nvPr/>
            </p:nvGrpSpPr>
            <p:grpSpPr bwMode="auto">
              <a:xfrm>
                <a:off x="1623" y="1248"/>
                <a:ext cx="620" cy="231"/>
                <a:chOff x="1623" y="1248"/>
                <a:chExt cx="620" cy="231"/>
              </a:xfrm>
            </p:grpSpPr>
            <p:sp>
              <p:nvSpPr>
                <p:cNvPr id="19589" name="Rectangle 81"/>
                <p:cNvSpPr>
                  <a:spLocks noChangeArrowheads="1"/>
                </p:cNvSpPr>
                <p:nvPr/>
              </p:nvSpPr>
              <p:spPr bwMode="auto">
                <a:xfrm>
                  <a:off x="1674" y="125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90" name="Rectangle 82"/>
                <p:cNvSpPr>
                  <a:spLocks noChangeArrowheads="1"/>
                </p:cNvSpPr>
                <p:nvPr/>
              </p:nvSpPr>
              <p:spPr bwMode="auto">
                <a:xfrm>
                  <a:off x="1623" y="1248"/>
                  <a:ext cx="620"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9036" name="Group 83"/>
              <p:cNvGrpSpPr>
                <a:grpSpLocks/>
              </p:cNvGrpSpPr>
              <p:nvPr/>
            </p:nvGrpSpPr>
            <p:grpSpPr bwMode="auto">
              <a:xfrm>
                <a:off x="2198" y="1248"/>
                <a:ext cx="520" cy="231"/>
                <a:chOff x="2198" y="1248"/>
                <a:chExt cx="520" cy="231"/>
              </a:xfrm>
            </p:grpSpPr>
            <p:sp>
              <p:nvSpPr>
                <p:cNvPr id="19587" name="Rectangle 84"/>
                <p:cNvSpPr>
                  <a:spLocks noChangeArrowheads="1"/>
                </p:cNvSpPr>
                <p:nvPr/>
              </p:nvSpPr>
              <p:spPr bwMode="auto">
                <a:xfrm>
                  <a:off x="2198" y="125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88" name="Rectangle 85"/>
                <p:cNvSpPr>
                  <a:spLocks noChangeArrowheads="1"/>
                </p:cNvSpPr>
                <p:nvPr/>
              </p:nvSpPr>
              <p:spPr bwMode="auto">
                <a:xfrm>
                  <a:off x="2295" y="1248"/>
                  <a:ext cx="41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39037" name="Group 86"/>
              <p:cNvGrpSpPr>
                <a:grpSpLocks/>
              </p:cNvGrpSpPr>
              <p:nvPr/>
            </p:nvGrpSpPr>
            <p:grpSpPr bwMode="auto">
              <a:xfrm>
                <a:off x="2720" y="1248"/>
                <a:ext cx="534" cy="231"/>
                <a:chOff x="2720" y="1248"/>
                <a:chExt cx="534" cy="231"/>
              </a:xfrm>
            </p:grpSpPr>
            <p:sp>
              <p:nvSpPr>
                <p:cNvPr id="19585" name="Rectangle 87"/>
                <p:cNvSpPr>
                  <a:spLocks noChangeArrowheads="1"/>
                </p:cNvSpPr>
                <p:nvPr/>
              </p:nvSpPr>
              <p:spPr bwMode="auto">
                <a:xfrm>
                  <a:off x="2720" y="1256"/>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86" name="Rectangle 88"/>
                <p:cNvSpPr>
                  <a:spLocks noChangeArrowheads="1"/>
                </p:cNvSpPr>
                <p:nvPr/>
              </p:nvSpPr>
              <p:spPr bwMode="auto">
                <a:xfrm>
                  <a:off x="2823" y="1248"/>
                  <a:ext cx="42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39038" name="Group 89"/>
              <p:cNvGrpSpPr>
                <a:grpSpLocks/>
              </p:cNvGrpSpPr>
              <p:nvPr/>
            </p:nvGrpSpPr>
            <p:grpSpPr bwMode="auto">
              <a:xfrm>
                <a:off x="3254" y="1248"/>
                <a:ext cx="512" cy="231"/>
                <a:chOff x="3254" y="1248"/>
                <a:chExt cx="512" cy="231"/>
              </a:xfrm>
            </p:grpSpPr>
            <p:sp>
              <p:nvSpPr>
                <p:cNvPr id="19583" name="Rectangle 90"/>
                <p:cNvSpPr>
                  <a:spLocks noChangeArrowheads="1"/>
                </p:cNvSpPr>
                <p:nvPr/>
              </p:nvSpPr>
              <p:spPr bwMode="auto">
                <a:xfrm>
                  <a:off x="325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84" name="Rectangle 91"/>
                <p:cNvSpPr>
                  <a:spLocks noChangeArrowheads="1"/>
                </p:cNvSpPr>
                <p:nvPr/>
              </p:nvSpPr>
              <p:spPr bwMode="auto">
                <a:xfrm>
                  <a:off x="3363" y="124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19486" name="Rectangle 92"/>
            <p:cNvSpPr>
              <a:spLocks noChangeArrowheads="1"/>
            </p:cNvSpPr>
            <p:nvPr/>
          </p:nvSpPr>
          <p:spPr bwMode="auto">
            <a:xfrm>
              <a:off x="869" y="1477"/>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Load</a:t>
              </a:r>
            </a:p>
          </p:txBody>
        </p:sp>
        <p:grpSp>
          <p:nvGrpSpPr>
            <p:cNvPr id="38943" name="Group 93"/>
            <p:cNvGrpSpPr>
              <a:grpSpLocks/>
            </p:cNvGrpSpPr>
            <p:nvPr/>
          </p:nvGrpSpPr>
          <p:grpSpPr bwMode="auto">
            <a:xfrm>
              <a:off x="1816" y="1691"/>
              <a:ext cx="523" cy="231"/>
              <a:chOff x="1688" y="1488"/>
              <a:chExt cx="512" cy="231"/>
            </a:xfrm>
          </p:grpSpPr>
          <p:sp>
            <p:nvSpPr>
              <p:cNvPr id="19576" name="Rectangle 94"/>
              <p:cNvSpPr>
                <a:spLocks noChangeArrowheads="1"/>
              </p:cNvSpPr>
              <p:nvPr/>
            </p:nvSpPr>
            <p:spPr bwMode="auto">
              <a:xfrm>
                <a:off x="1688" y="149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77" name="Rectangle 95"/>
              <p:cNvSpPr>
                <a:spLocks noChangeArrowheads="1"/>
              </p:cNvSpPr>
              <p:nvPr/>
            </p:nvSpPr>
            <p:spPr bwMode="auto">
              <a:xfrm>
                <a:off x="1730" y="1488"/>
                <a:ext cx="46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8944" name="Group 96"/>
            <p:cNvGrpSpPr>
              <a:grpSpLocks/>
            </p:cNvGrpSpPr>
            <p:nvPr/>
          </p:nvGrpSpPr>
          <p:grpSpPr bwMode="auto">
            <a:xfrm>
              <a:off x="2302" y="1691"/>
              <a:ext cx="632" cy="231"/>
              <a:chOff x="2164" y="1488"/>
              <a:chExt cx="620" cy="231"/>
            </a:xfrm>
          </p:grpSpPr>
          <p:sp>
            <p:nvSpPr>
              <p:cNvPr id="19574" name="Rectangle 97"/>
              <p:cNvSpPr>
                <a:spLocks noChangeArrowheads="1"/>
              </p:cNvSpPr>
              <p:nvPr/>
            </p:nvSpPr>
            <p:spPr bwMode="auto">
              <a:xfrm>
                <a:off x="2204" y="1496"/>
                <a:ext cx="52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75" name="Rectangle 98"/>
              <p:cNvSpPr>
                <a:spLocks noChangeArrowheads="1"/>
              </p:cNvSpPr>
              <p:nvPr/>
            </p:nvSpPr>
            <p:spPr bwMode="auto">
              <a:xfrm>
                <a:off x="2164" y="1488"/>
                <a:ext cx="620"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8945" name="Group 99"/>
            <p:cNvGrpSpPr>
              <a:grpSpLocks/>
            </p:cNvGrpSpPr>
            <p:nvPr/>
          </p:nvGrpSpPr>
          <p:grpSpPr bwMode="auto">
            <a:xfrm>
              <a:off x="2874" y="1691"/>
              <a:ext cx="539" cy="231"/>
              <a:chOff x="2726" y="1488"/>
              <a:chExt cx="529" cy="231"/>
            </a:xfrm>
          </p:grpSpPr>
          <p:sp>
            <p:nvSpPr>
              <p:cNvPr id="19572" name="Rectangle 100"/>
              <p:cNvSpPr>
                <a:spLocks noChangeArrowheads="1"/>
              </p:cNvSpPr>
              <p:nvPr/>
            </p:nvSpPr>
            <p:spPr bwMode="auto">
              <a:xfrm>
                <a:off x="2726" y="1496"/>
                <a:ext cx="529"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73" name="Rectangle 101"/>
              <p:cNvSpPr>
                <a:spLocks noChangeArrowheads="1"/>
              </p:cNvSpPr>
              <p:nvPr/>
            </p:nvSpPr>
            <p:spPr bwMode="auto">
              <a:xfrm>
                <a:off x="2824" y="1488"/>
                <a:ext cx="39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sp>
          <p:nvSpPr>
            <p:cNvPr id="19490" name="Rectangle 102"/>
            <p:cNvSpPr>
              <a:spLocks noChangeArrowheads="1"/>
            </p:cNvSpPr>
            <p:nvPr/>
          </p:nvSpPr>
          <p:spPr bwMode="auto">
            <a:xfrm>
              <a:off x="1338" y="1706"/>
              <a:ext cx="53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38947" name="Group 103"/>
            <p:cNvGrpSpPr>
              <a:grpSpLocks/>
            </p:cNvGrpSpPr>
            <p:nvPr/>
          </p:nvGrpSpPr>
          <p:grpSpPr bwMode="auto">
            <a:xfrm>
              <a:off x="2355" y="1931"/>
              <a:ext cx="523" cy="231"/>
              <a:chOff x="2216" y="1728"/>
              <a:chExt cx="513" cy="231"/>
            </a:xfrm>
          </p:grpSpPr>
          <p:sp>
            <p:nvSpPr>
              <p:cNvPr id="19570" name="Rectangle 104"/>
              <p:cNvSpPr>
                <a:spLocks noChangeArrowheads="1"/>
              </p:cNvSpPr>
              <p:nvPr/>
            </p:nvSpPr>
            <p:spPr bwMode="auto">
              <a:xfrm>
                <a:off x="2216" y="173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71" name="Rectangle 105"/>
              <p:cNvSpPr>
                <a:spLocks noChangeArrowheads="1"/>
              </p:cNvSpPr>
              <p:nvPr/>
            </p:nvSpPr>
            <p:spPr bwMode="auto">
              <a:xfrm>
                <a:off x="2259" y="1728"/>
                <a:ext cx="47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8948" name="Group 106"/>
            <p:cNvGrpSpPr>
              <a:grpSpLocks/>
            </p:cNvGrpSpPr>
            <p:nvPr/>
          </p:nvGrpSpPr>
          <p:grpSpPr bwMode="auto">
            <a:xfrm>
              <a:off x="2829" y="1926"/>
              <a:ext cx="632" cy="231"/>
              <a:chOff x="2681" y="1723"/>
              <a:chExt cx="619" cy="231"/>
            </a:xfrm>
          </p:grpSpPr>
          <p:sp>
            <p:nvSpPr>
              <p:cNvPr id="19568" name="Rectangle 107"/>
              <p:cNvSpPr>
                <a:spLocks noChangeArrowheads="1"/>
              </p:cNvSpPr>
              <p:nvPr/>
            </p:nvSpPr>
            <p:spPr bwMode="auto">
              <a:xfrm>
                <a:off x="2727" y="173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69" name="Rectangle 108"/>
              <p:cNvSpPr>
                <a:spLocks noChangeArrowheads="1"/>
              </p:cNvSpPr>
              <p:nvPr/>
            </p:nvSpPr>
            <p:spPr bwMode="auto">
              <a:xfrm>
                <a:off x="2681" y="1723"/>
                <a:ext cx="61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sp>
          <p:nvSpPr>
            <p:cNvPr id="19493" name="Rectangle 109"/>
            <p:cNvSpPr>
              <a:spLocks noChangeArrowheads="1"/>
            </p:cNvSpPr>
            <p:nvPr/>
          </p:nvSpPr>
          <p:spPr bwMode="auto">
            <a:xfrm>
              <a:off x="1882" y="1933"/>
              <a:ext cx="53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sp>
          <p:nvSpPr>
            <p:cNvPr id="19494" name="Line 110"/>
            <p:cNvSpPr>
              <a:spLocks noChangeShapeType="1"/>
            </p:cNvSpPr>
            <p:nvPr/>
          </p:nvSpPr>
          <p:spPr bwMode="auto">
            <a:xfrm flipV="1">
              <a:off x="5040" y="1203"/>
              <a:ext cx="0" cy="784"/>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95" name="Line 111"/>
            <p:cNvSpPr>
              <a:spLocks noChangeShapeType="1"/>
            </p:cNvSpPr>
            <p:nvPr/>
          </p:nvSpPr>
          <p:spPr bwMode="auto">
            <a:xfrm flipV="1">
              <a:off x="4501" y="1203"/>
              <a:ext cx="0" cy="49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496" name="Line 112"/>
            <p:cNvSpPr>
              <a:spLocks noChangeShapeType="1"/>
            </p:cNvSpPr>
            <p:nvPr/>
          </p:nvSpPr>
          <p:spPr bwMode="auto">
            <a:xfrm flipV="1">
              <a:off x="5579" y="1203"/>
              <a:ext cx="0" cy="92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8953" name="Group 113"/>
            <p:cNvGrpSpPr>
              <a:grpSpLocks/>
            </p:cNvGrpSpPr>
            <p:nvPr/>
          </p:nvGrpSpPr>
          <p:grpSpPr bwMode="auto">
            <a:xfrm>
              <a:off x="739" y="1211"/>
              <a:ext cx="522" cy="231"/>
              <a:chOff x="632" y="1008"/>
              <a:chExt cx="512" cy="231"/>
            </a:xfrm>
          </p:grpSpPr>
          <p:sp>
            <p:nvSpPr>
              <p:cNvPr id="19566" name="Rectangle 114"/>
              <p:cNvSpPr>
                <a:spLocks noChangeArrowheads="1"/>
              </p:cNvSpPr>
              <p:nvPr/>
            </p:nvSpPr>
            <p:spPr bwMode="auto">
              <a:xfrm>
                <a:off x="632"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67" name="Rectangle 115"/>
              <p:cNvSpPr>
                <a:spLocks noChangeArrowheads="1"/>
              </p:cNvSpPr>
              <p:nvPr/>
            </p:nvSpPr>
            <p:spPr bwMode="auto">
              <a:xfrm>
                <a:off x="674" y="1008"/>
                <a:ext cx="47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8954" name="Group 116"/>
            <p:cNvGrpSpPr>
              <a:grpSpLocks/>
            </p:cNvGrpSpPr>
            <p:nvPr/>
          </p:nvGrpSpPr>
          <p:grpSpPr bwMode="auto">
            <a:xfrm>
              <a:off x="1261" y="1211"/>
              <a:ext cx="632" cy="231"/>
              <a:chOff x="1144" y="1008"/>
              <a:chExt cx="619" cy="231"/>
            </a:xfrm>
          </p:grpSpPr>
          <p:sp>
            <p:nvSpPr>
              <p:cNvPr id="19564" name="Rectangle 117"/>
              <p:cNvSpPr>
                <a:spLocks noChangeArrowheads="1"/>
              </p:cNvSpPr>
              <p:nvPr/>
            </p:nvSpPr>
            <p:spPr bwMode="auto">
              <a:xfrm>
                <a:off x="1148" y="1016"/>
                <a:ext cx="55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65" name="Rectangle 118"/>
              <p:cNvSpPr>
                <a:spLocks noChangeArrowheads="1"/>
              </p:cNvSpPr>
              <p:nvPr/>
            </p:nvSpPr>
            <p:spPr bwMode="auto">
              <a:xfrm>
                <a:off x="1144" y="1008"/>
                <a:ext cx="61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Reg/Dec</a:t>
                </a:r>
              </a:p>
            </p:txBody>
          </p:sp>
        </p:grpSp>
        <p:grpSp>
          <p:nvGrpSpPr>
            <p:cNvPr id="38955" name="Group 119"/>
            <p:cNvGrpSpPr>
              <a:grpSpLocks/>
            </p:cNvGrpSpPr>
            <p:nvPr/>
          </p:nvGrpSpPr>
          <p:grpSpPr bwMode="auto">
            <a:xfrm>
              <a:off x="1834" y="1211"/>
              <a:ext cx="523" cy="231"/>
              <a:chOff x="1706" y="1008"/>
              <a:chExt cx="512" cy="231"/>
            </a:xfrm>
          </p:grpSpPr>
          <p:sp>
            <p:nvSpPr>
              <p:cNvPr id="19562" name="Rectangle 120"/>
              <p:cNvSpPr>
                <a:spLocks noChangeArrowheads="1"/>
              </p:cNvSpPr>
              <p:nvPr/>
            </p:nvSpPr>
            <p:spPr bwMode="auto">
              <a:xfrm>
                <a:off x="1706"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63" name="Rectangle 121"/>
              <p:cNvSpPr>
                <a:spLocks noChangeArrowheads="1"/>
              </p:cNvSpPr>
              <p:nvPr/>
            </p:nvSpPr>
            <p:spPr bwMode="auto">
              <a:xfrm>
                <a:off x="1768" y="1008"/>
                <a:ext cx="39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56" name="Group 122"/>
            <p:cNvGrpSpPr>
              <a:grpSpLocks/>
            </p:cNvGrpSpPr>
            <p:nvPr/>
          </p:nvGrpSpPr>
          <p:grpSpPr bwMode="auto">
            <a:xfrm>
              <a:off x="2354" y="1211"/>
              <a:ext cx="474" cy="231"/>
              <a:chOff x="2215" y="1008"/>
              <a:chExt cx="465" cy="231"/>
            </a:xfrm>
          </p:grpSpPr>
          <p:sp>
            <p:nvSpPr>
              <p:cNvPr id="19560" name="Rectangle 123"/>
              <p:cNvSpPr>
                <a:spLocks noChangeArrowheads="1"/>
              </p:cNvSpPr>
              <p:nvPr/>
            </p:nvSpPr>
            <p:spPr bwMode="auto">
              <a:xfrm>
                <a:off x="2215" y="1016"/>
                <a:ext cx="465"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61" name="Rectangle 124"/>
              <p:cNvSpPr>
                <a:spLocks noChangeArrowheads="1"/>
              </p:cNvSpPr>
              <p:nvPr/>
            </p:nvSpPr>
            <p:spPr bwMode="auto">
              <a:xfrm>
                <a:off x="2295" y="1008"/>
                <a:ext cx="33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9501" name="Line 125"/>
            <p:cNvSpPr>
              <a:spLocks noChangeShapeType="1"/>
            </p:cNvSpPr>
            <p:nvPr/>
          </p:nvSpPr>
          <p:spPr bwMode="auto">
            <a:xfrm flipV="1">
              <a:off x="3963" y="120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02" name="Line 126"/>
            <p:cNvSpPr>
              <a:spLocks noChangeShapeType="1"/>
            </p:cNvSpPr>
            <p:nvPr/>
          </p:nvSpPr>
          <p:spPr bwMode="auto">
            <a:xfrm flipV="1">
              <a:off x="3424" y="120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8959" name="Group 127"/>
            <p:cNvGrpSpPr>
              <a:grpSpLocks/>
            </p:cNvGrpSpPr>
            <p:nvPr/>
          </p:nvGrpSpPr>
          <p:grpSpPr bwMode="auto">
            <a:xfrm>
              <a:off x="3406" y="1691"/>
              <a:ext cx="1616" cy="951"/>
              <a:chOff x="3784" y="1488"/>
              <a:chExt cx="1584" cy="951"/>
            </a:xfrm>
          </p:grpSpPr>
          <p:grpSp>
            <p:nvGrpSpPr>
              <p:cNvPr id="38989" name="Group 128"/>
              <p:cNvGrpSpPr>
                <a:grpSpLocks/>
              </p:cNvGrpSpPr>
              <p:nvPr/>
            </p:nvGrpSpPr>
            <p:grpSpPr bwMode="auto">
              <a:xfrm>
                <a:off x="3784" y="1968"/>
                <a:ext cx="620" cy="231"/>
                <a:chOff x="3784" y="1968"/>
                <a:chExt cx="620" cy="231"/>
              </a:xfrm>
            </p:grpSpPr>
            <p:sp>
              <p:nvSpPr>
                <p:cNvPr id="19558" name="Rectangle 129"/>
                <p:cNvSpPr>
                  <a:spLocks noChangeArrowheads="1"/>
                </p:cNvSpPr>
                <p:nvPr/>
              </p:nvSpPr>
              <p:spPr bwMode="auto">
                <a:xfrm>
                  <a:off x="3800" y="197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59" name="Rectangle 130"/>
                <p:cNvSpPr>
                  <a:spLocks noChangeArrowheads="1"/>
                </p:cNvSpPr>
                <p:nvPr/>
              </p:nvSpPr>
              <p:spPr bwMode="auto">
                <a:xfrm>
                  <a:off x="3784" y="1968"/>
                  <a:ext cx="62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Reg/Dec</a:t>
                  </a:r>
                </a:p>
              </p:txBody>
            </p:sp>
          </p:grpSp>
          <p:grpSp>
            <p:nvGrpSpPr>
              <p:cNvPr id="38990" name="Group 131"/>
              <p:cNvGrpSpPr>
                <a:grpSpLocks/>
              </p:cNvGrpSpPr>
              <p:nvPr/>
            </p:nvGrpSpPr>
            <p:grpSpPr bwMode="auto">
              <a:xfrm>
                <a:off x="4328" y="1968"/>
                <a:ext cx="512" cy="231"/>
                <a:chOff x="4328" y="1968"/>
                <a:chExt cx="512" cy="231"/>
              </a:xfrm>
            </p:grpSpPr>
            <p:sp>
              <p:nvSpPr>
                <p:cNvPr id="19556" name="Rectangle 132"/>
                <p:cNvSpPr>
                  <a:spLocks noChangeArrowheads="1"/>
                </p:cNvSpPr>
                <p:nvPr/>
              </p:nvSpPr>
              <p:spPr bwMode="auto">
                <a:xfrm>
                  <a:off x="4328" y="197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57" name="Rectangle 133"/>
                <p:cNvSpPr>
                  <a:spLocks noChangeArrowheads="1"/>
                </p:cNvSpPr>
                <p:nvPr/>
              </p:nvSpPr>
              <p:spPr bwMode="auto">
                <a:xfrm>
                  <a:off x="4408" y="1968"/>
                  <a:ext cx="37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91" name="Group 134"/>
              <p:cNvGrpSpPr>
                <a:grpSpLocks/>
              </p:cNvGrpSpPr>
              <p:nvPr/>
            </p:nvGrpSpPr>
            <p:grpSpPr bwMode="auto">
              <a:xfrm>
                <a:off x="4856" y="1968"/>
                <a:ext cx="512" cy="231"/>
                <a:chOff x="4856" y="1968"/>
                <a:chExt cx="512" cy="231"/>
              </a:xfrm>
            </p:grpSpPr>
            <p:sp>
              <p:nvSpPr>
                <p:cNvPr id="19554" name="Rectangle 135"/>
                <p:cNvSpPr>
                  <a:spLocks noChangeArrowheads="1"/>
                </p:cNvSpPr>
                <p:nvPr/>
              </p:nvSpPr>
              <p:spPr bwMode="auto">
                <a:xfrm>
                  <a:off x="4856" y="197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55" name="Rectangle 136"/>
                <p:cNvSpPr>
                  <a:spLocks noChangeArrowheads="1"/>
                </p:cNvSpPr>
                <p:nvPr/>
              </p:nvSpPr>
              <p:spPr bwMode="auto">
                <a:xfrm>
                  <a:off x="4947" y="196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nvGrpSpPr>
              <p:cNvPr id="38992" name="Group 137"/>
              <p:cNvGrpSpPr>
                <a:grpSpLocks/>
              </p:cNvGrpSpPr>
              <p:nvPr/>
            </p:nvGrpSpPr>
            <p:grpSpPr bwMode="auto">
              <a:xfrm>
                <a:off x="3800" y="2208"/>
                <a:ext cx="512" cy="231"/>
                <a:chOff x="3800" y="2208"/>
                <a:chExt cx="512" cy="231"/>
              </a:xfrm>
            </p:grpSpPr>
            <p:sp>
              <p:nvSpPr>
                <p:cNvPr id="19552" name="Rectangle 138"/>
                <p:cNvSpPr>
                  <a:spLocks noChangeArrowheads="1"/>
                </p:cNvSpPr>
                <p:nvPr/>
              </p:nvSpPr>
              <p:spPr bwMode="auto">
                <a:xfrm>
                  <a:off x="3800" y="221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53" name="Rectangle 139"/>
                <p:cNvSpPr>
                  <a:spLocks noChangeArrowheads="1"/>
                </p:cNvSpPr>
                <p:nvPr/>
              </p:nvSpPr>
              <p:spPr bwMode="auto">
                <a:xfrm>
                  <a:off x="3842" y="2208"/>
                  <a:ext cx="47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38993" name="Group 140"/>
              <p:cNvGrpSpPr>
                <a:grpSpLocks/>
              </p:cNvGrpSpPr>
              <p:nvPr/>
            </p:nvGrpSpPr>
            <p:grpSpPr bwMode="auto">
              <a:xfrm>
                <a:off x="4312" y="2208"/>
                <a:ext cx="620" cy="231"/>
                <a:chOff x="4312" y="2208"/>
                <a:chExt cx="620" cy="231"/>
              </a:xfrm>
            </p:grpSpPr>
            <p:sp>
              <p:nvSpPr>
                <p:cNvPr id="19550" name="Rectangle 141"/>
                <p:cNvSpPr>
                  <a:spLocks noChangeArrowheads="1"/>
                </p:cNvSpPr>
                <p:nvPr/>
              </p:nvSpPr>
              <p:spPr bwMode="auto">
                <a:xfrm>
                  <a:off x="4328" y="22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51" name="Rectangle 142"/>
                <p:cNvSpPr>
                  <a:spLocks noChangeArrowheads="1"/>
                </p:cNvSpPr>
                <p:nvPr/>
              </p:nvSpPr>
              <p:spPr bwMode="auto">
                <a:xfrm>
                  <a:off x="4312" y="2208"/>
                  <a:ext cx="61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Reg/Dec</a:t>
                  </a:r>
                </a:p>
              </p:txBody>
            </p:sp>
          </p:grpSp>
          <p:grpSp>
            <p:nvGrpSpPr>
              <p:cNvPr id="38994" name="Group 143"/>
              <p:cNvGrpSpPr>
                <a:grpSpLocks/>
              </p:cNvGrpSpPr>
              <p:nvPr/>
            </p:nvGrpSpPr>
            <p:grpSpPr bwMode="auto">
              <a:xfrm>
                <a:off x="4856" y="2208"/>
                <a:ext cx="512" cy="231"/>
                <a:chOff x="4856" y="2208"/>
                <a:chExt cx="512" cy="231"/>
              </a:xfrm>
            </p:grpSpPr>
            <p:sp>
              <p:nvSpPr>
                <p:cNvPr id="19548" name="Rectangle 144"/>
                <p:cNvSpPr>
                  <a:spLocks noChangeArrowheads="1"/>
                </p:cNvSpPr>
                <p:nvPr/>
              </p:nvSpPr>
              <p:spPr bwMode="auto">
                <a:xfrm>
                  <a:off x="4856" y="22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49" name="Rectangle 145"/>
                <p:cNvSpPr>
                  <a:spLocks noChangeArrowheads="1"/>
                </p:cNvSpPr>
                <p:nvPr/>
              </p:nvSpPr>
              <p:spPr bwMode="auto">
                <a:xfrm>
                  <a:off x="4947" y="2208"/>
                  <a:ext cx="37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95" name="Group 146"/>
              <p:cNvGrpSpPr>
                <a:grpSpLocks/>
              </p:cNvGrpSpPr>
              <p:nvPr/>
            </p:nvGrpSpPr>
            <p:grpSpPr bwMode="auto">
              <a:xfrm>
                <a:off x="3800" y="1488"/>
                <a:ext cx="512" cy="231"/>
                <a:chOff x="3800" y="1488"/>
                <a:chExt cx="512" cy="231"/>
              </a:xfrm>
            </p:grpSpPr>
            <p:sp>
              <p:nvSpPr>
                <p:cNvPr id="19546" name="Rectangle 147"/>
                <p:cNvSpPr>
                  <a:spLocks noChangeArrowheads="1"/>
                </p:cNvSpPr>
                <p:nvPr/>
              </p:nvSpPr>
              <p:spPr bwMode="auto">
                <a:xfrm>
                  <a:off x="3800" y="149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47" name="Rectangle 148"/>
                <p:cNvSpPr>
                  <a:spLocks noChangeArrowheads="1"/>
                </p:cNvSpPr>
                <p:nvPr/>
              </p:nvSpPr>
              <p:spPr bwMode="auto">
                <a:xfrm>
                  <a:off x="3879" y="148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nvGrpSpPr>
              <p:cNvPr id="38996" name="Group 149"/>
              <p:cNvGrpSpPr>
                <a:grpSpLocks/>
              </p:cNvGrpSpPr>
              <p:nvPr/>
            </p:nvGrpSpPr>
            <p:grpSpPr bwMode="auto">
              <a:xfrm>
                <a:off x="3800" y="1728"/>
                <a:ext cx="512" cy="231"/>
                <a:chOff x="3800" y="1728"/>
                <a:chExt cx="512" cy="231"/>
              </a:xfrm>
            </p:grpSpPr>
            <p:sp>
              <p:nvSpPr>
                <p:cNvPr id="19544" name="Rectangle 150"/>
                <p:cNvSpPr>
                  <a:spLocks noChangeArrowheads="1"/>
                </p:cNvSpPr>
                <p:nvPr/>
              </p:nvSpPr>
              <p:spPr bwMode="auto">
                <a:xfrm>
                  <a:off x="3800" y="1736"/>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45" name="Rectangle 151"/>
                <p:cNvSpPr>
                  <a:spLocks noChangeArrowheads="1"/>
                </p:cNvSpPr>
                <p:nvPr/>
              </p:nvSpPr>
              <p:spPr bwMode="auto">
                <a:xfrm>
                  <a:off x="3879" y="1728"/>
                  <a:ext cx="40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97" name="Group 152"/>
              <p:cNvGrpSpPr>
                <a:grpSpLocks/>
              </p:cNvGrpSpPr>
              <p:nvPr/>
            </p:nvGrpSpPr>
            <p:grpSpPr bwMode="auto">
              <a:xfrm>
                <a:off x="4328" y="1728"/>
                <a:ext cx="512" cy="231"/>
                <a:chOff x="4328" y="1728"/>
                <a:chExt cx="512" cy="231"/>
              </a:xfrm>
            </p:grpSpPr>
            <p:sp>
              <p:nvSpPr>
                <p:cNvPr id="19542" name="Rectangle 153"/>
                <p:cNvSpPr>
                  <a:spLocks noChangeArrowheads="1"/>
                </p:cNvSpPr>
                <p:nvPr/>
              </p:nvSpPr>
              <p:spPr bwMode="auto">
                <a:xfrm>
                  <a:off x="4328" y="173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43" name="Rectangle 154"/>
                <p:cNvSpPr>
                  <a:spLocks noChangeArrowheads="1"/>
                </p:cNvSpPr>
                <p:nvPr/>
              </p:nvSpPr>
              <p:spPr bwMode="auto">
                <a:xfrm>
                  <a:off x="4407" y="172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grpSp>
          <p:nvGrpSpPr>
            <p:cNvPr id="38960" name="Group 156"/>
            <p:cNvGrpSpPr>
              <a:grpSpLocks/>
            </p:cNvGrpSpPr>
            <p:nvPr/>
          </p:nvGrpSpPr>
          <p:grpSpPr bwMode="auto">
            <a:xfrm>
              <a:off x="3432" y="1652"/>
              <a:ext cx="514" cy="967"/>
              <a:chOff x="3800" y="2208"/>
              <a:chExt cx="512" cy="184"/>
            </a:xfrm>
          </p:grpSpPr>
          <p:sp>
            <p:nvSpPr>
              <p:cNvPr id="19531" name="Rectangle 157"/>
              <p:cNvSpPr>
                <a:spLocks noChangeArrowheads="1"/>
              </p:cNvSpPr>
              <p:nvPr/>
            </p:nvSpPr>
            <p:spPr bwMode="auto">
              <a:xfrm>
                <a:off x="3800" y="2216"/>
                <a:ext cx="512" cy="176"/>
              </a:xfrm>
              <a:prstGeom prst="rect">
                <a:avLst/>
              </a:prstGeom>
              <a:solidFill>
                <a:schemeClr val="bg1"/>
              </a:solidFill>
              <a:ln w="25400">
                <a:no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32" name="Rectangle 158"/>
              <p:cNvSpPr>
                <a:spLocks noChangeArrowheads="1"/>
              </p:cNvSpPr>
              <p:nvPr/>
            </p:nvSpPr>
            <p:spPr bwMode="auto">
              <a:xfrm>
                <a:off x="3816" y="2208"/>
                <a:ext cx="128" cy="44"/>
              </a:xfrm>
              <a:prstGeom prst="rect">
                <a:avLst/>
              </a:prstGeom>
              <a:solidFill>
                <a:schemeClr val="bg1"/>
              </a:solidFill>
              <a:ln w="12700">
                <a:noFill/>
                <a:miter lim="800000"/>
                <a:headEnd/>
                <a:tailEnd/>
              </a:ln>
            </p:spPr>
            <p:txBody>
              <a:bodyPr wrap="none" lIns="90488" tIns="44450" rIns="90488" bIns="44450">
                <a:spAutoFit/>
              </a:bodyPr>
              <a:lstStyle/>
              <a:p>
                <a:pPr>
                  <a:defRPr/>
                </a:pPr>
                <a:endParaRPr lang="en-US" altLang="zh-CN" b="1">
                  <a:latin typeface="+mn-lt"/>
                  <a:ea typeface="宋体" panose="02010600030101010101" pitchFamily="2" charset="-122"/>
                </a:endParaRPr>
              </a:p>
            </p:txBody>
          </p:sp>
        </p:grpSp>
        <p:sp>
          <p:nvSpPr>
            <p:cNvPr id="19505" name="Rectangle 159"/>
            <p:cNvSpPr>
              <a:spLocks noChangeArrowheads="1"/>
            </p:cNvSpPr>
            <p:nvPr/>
          </p:nvSpPr>
          <p:spPr bwMode="auto">
            <a:xfrm>
              <a:off x="3955" y="1697"/>
              <a:ext cx="1082" cy="933"/>
            </a:xfrm>
            <a:prstGeom prst="rect">
              <a:avLst/>
            </a:prstGeom>
            <a:solidFill>
              <a:schemeClr val="bg1"/>
            </a:solidFill>
            <a:ln w="12700">
              <a:no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8962" name="Group 160"/>
            <p:cNvGrpSpPr>
              <a:grpSpLocks/>
            </p:cNvGrpSpPr>
            <p:nvPr/>
          </p:nvGrpSpPr>
          <p:grpSpPr bwMode="auto">
            <a:xfrm>
              <a:off x="3910" y="2151"/>
              <a:ext cx="632" cy="231"/>
              <a:chOff x="3752" y="1950"/>
              <a:chExt cx="619" cy="231"/>
            </a:xfrm>
          </p:grpSpPr>
          <p:sp>
            <p:nvSpPr>
              <p:cNvPr id="19529" name="Rectangle 161"/>
              <p:cNvSpPr>
                <a:spLocks noChangeArrowheads="1"/>
              </p:cNvSpPr>
              <p:nvPr/>
            </p:nvSpPr>
            <p:spPr bwMode="auto">
              <a:xfrm>
                <a:off x="3794" y="197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30" name="Rectangle 162"/>
              <p:cNvSpPr>
                <a:spLocks noChangeArrowheads="1"/>
              </p:cNvSpPr>
              <p:nvPr/>
            </p:nvSpPr>
            <p:spPr bwMode="auto">
              <a:xfrm>
                <a:off x="3752" y="1950"/>
                <a:ext cx="61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38963" name="Group 163"/>
            <p:cNvGrpSpPr>
              <a:grpSpLocks/>
            </p:cNvGrpSpPr>
            <p:nvPr/>
          </p:nvGrpSpPr>
          <p:grpSpPr bwMode="auto">
            <a:xfrm>
              <a:off x="4475" y="2169"/>
              <a:ext cx="536" cy="231"/>
              <a:chOff x="4306" y="1968"/>
              <a:chExt cx="526" cy="231"/>
            </a:xfrm>
          </p:grpSpPr>
          <p:sp>
            <p:nvSpPr>
              <p:cNvPr id="19527" name="Rectangle 164"/>
              <p:cNvSpPr>
                <a:spLocks noChangeArrowheads="1"/>
              </p:cNvSpPr>
              <p:nvPr/>
            </p:nvSpPr>
            <p:spPr bwMode="auto">
              <a:xfrm>
                <a:off x="4306" y="1976"/>
                <a:ext cx="526"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28" name="Rectangle 165"/>
              <p:cNvSpPr>
                <a:spLocks noChangeArrowheads="1"/>
              </p:cNvSpPr>
              <p:nvPr/>
            </p:nvSpPr>
            <p:spPr bwMode="auto">
              <a:xfrm>
                <a:off x="4409" y="1968"/>
                <a:ext cx="40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64" name="Group 166"/>
            <p:cNvGrpSpPr>
              <a:grpSpLocks/>
            </p:cNvGrpSpPr>
            <p:nvPr/>
          </p:nvGrpSpPr>
          <p:grpSpPr bwMode="auto">
            <a:xfrm>
              <a:off x="5016" y="2169"/>
              <a:ext cx="561" cy="231"/>
              <a:chOff x="4832" y="1968"/>
              <a:chExt cx="550" cy="231"/>
            </a:xfrm>
          </p:grpSpPr>
          <p:sp>
            <p:nvSpPr>
              <p:cNvPr id="19525" name="Rectangle 167"/>
              <p:cNvSpPr>
                <a:spLocks noChangeArrowheads="1"/>
              </p:cNvSpPr>
              <p:nvPr/>
            </p:nvSpPr>
            <p:spPr bwMode="auto">
              <a:xfrm>
                <a:off x="4832" y="1976"/>
                <a:ext cx="55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26" name="Rectangle 168"/>
              <p:cNvSpPr>
                <a:spLocks noChangeArrowheads="1"/>
              </p:cNvSpPr>
              <p:nvPr/>
            </p:nvSpPr>
            <p:spPr bwMode="auto">
              <a:xfrm>
                <a:off x="4935" y="196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nvGrpSpPr>
            <p:cNvPr id="38965" name="Group 178"/>
            <p:cNvGrpSpPr>
              <a:grpSpLocks/>
            </p:cNvGrpSpPr>
            <p:nvPr/>
          </p:nvGrpSpPr>
          <p:grpSpPr bwMode="auto">
            <a:xfrm>
              <a:off x="3955" y="1689"/>
              <a:ext cx="522" cy="231"/>
              <a:chOff x="3794" y="1488"/>
              <a:chExt cx="512" cy="231"/>
            </a:xfrm>
          </p:grpSpPr>
          <p:sp>
            <p:nvSpPr>
              <p:cNvPr id="19523" name="Rectangle 179"/>
              <p:cNvSpPr>
                <a:spLocks noChangeArrowheads="1"/>
              </p:cNvSpPr>
              <p:nvPr/>
            </p:nvSpPr>
            <p:spPr bwMode="auto">
              <a:xfrm>
                <a:off x="3794" y="149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24" name="Rectangle 180"/>
              <p:cNvSpPr>
                <a:spLocks noChangeArrowheads="1"/>
              </p:cNvSpPr>
              <p:nvPr/>
            </p:nvSpPr>
            <p:spPr bwMode="auto">
              <a:xfrm>
                <a:off x="3879" y="148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nvGrpSpPr>
            <p:cNvPr id="38966" name="Group 181"/>
            <p:cNvGrpSpPr>
              <a:grpSpLocks/>
            </p:cNvGrpSpPr>
            <p:nvPr/>
          </p:nvGrpSpPr>
          <p:grpSpPr bwMode="auto">
            <a:xfrm>
              <a:off x="3961" y="1929"/>
              <a:ext cx="522" cy="231"/>
              <a:chOff x="3800" y="1728"/>
              <a:chExt cx="512" cy="231"/>
            </a:xfrm>
          </p:grpSpPr>
          <p:sp>
            <p:nvSpPr>
              <p:cNvPr id="19521" name="Rectangle 182"/>
              <p:cNvSpPr>
                <a:spLocks noChangeArrowheads="1"/>
              </p:cNvSpPr>
              <p:nvPr/>
            </p:nvSpPr>
            <p:spPr bwMode="auto">
              <a:xfrm>
                <a:off x="3800" y="173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22" name="Rectangle 183"/>
              <p:cNvSpPr>
                <a:spLocks noChangeArrowheads="1"/>
              </p:cNvSpPr>
              <p:nvPr/>
            </p:nvSpPr>
            <p:spPr bwMode="auto">
              <a:xfrm>
                <a:off x="3881" y="1728"/>
                <a:ext cx="40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38967" name="Group 184"/>
            <p:cNvGrpSpPr>
              <a:grpSpLocks/>
            </p:cNvGrpSpPr>
            <p:nvPr/>
          </p:nvGrpSpPr>
          <p:grpSpPr bwMode="auto">
            <a:xfrm>
              <a:off x="4478" y="1929"/>
              <a:ext cx="554" cy="231"/>
              <a:chOff x="4304" y="1728"/>
              <a:chExt cx="543" cy="231"/>
            </a:xfrm>
          </p:grpSpPr>
          <p:sp>
            <p:nvSpPr>
              <p:cNvPr id="19519" name="Rectangle 185"/>
              <p:cNvSpPr>
                <a:spLocks noChangeArrowheads="1"/>
              </p:cNvSpPr>
              <p:nvPr/>
            </p:nvSpPr>
            <p:spPr bwMode="auto">
              <a:xfrm>
                <a:off x="4304" y="1736"/>
                <a:ext cx="543"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20" name="Rectangle 186"/>
              <p:cNvSpPr>
                <a:spLocks noChangeArrowheads="1"/>
              </p:cNvSpPr>
              <p:nvPr/>
            </p:nvSpPr>
            <p:spPr bwMode="auto">
              <a:xfrm>
                <a:off x="4407" y="1728"/>
                <a:ext cx="3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19512" name="Rectangle 187"/>
            <p:cNvSpPr>
              <a:spLocks noChangeArrowheads="1"/>
            </p:cNvSpPr>
            <p:nvPr/>
          </p:nvSpPr>
          <p:spPr bwMode="auto">
            <a:xfrm>
              <a:off x="3313" y="2416"/>
              <a:ext cx="633" cy="201"/>
            </a:xfrm>
            <a:prstGeom prst="rect">
              <a:avLst/>
            </a:prstGeom>
            <a:solidFill>
              <a:schemeClr val="bg1"/>
            </a:solidFill>
            <a:ln w="12700">
              <a:no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38969" name="Group 188"/>
            <p:cNvGrpSpPr>
              <a:grpSpLocks/>
            </p:cNvGrpSpPr>
            <p:nvPr/>
          </p:nvGrpSpPr>
          <p:grpSpPr bwMode="auto">
            <a:xfrm>
              <a:off x="3415" y="1670"/>
              <a:ext cx="616" cy="808"/>
              <a:chOff x="3757" y="2993"/>
              <a:chExt cx="604" cy="1034"/>
            </a:xfrm>
          </p:grpSpPr>
          <p:sp>
            <p:nvSpPr>
              <p:cNvPr id="19515" name="Rectangle 189"/>
              <p:cNvSpPr>
                <a:spLocks noChangeArrowheads="1"/>
              </p:cNvSpPr>
              <p:nvPr/>
            </p:nvSpPr>
            <p:spPr bwMode="auto">
              <a:xfrm>
                <a:off x="3765" y="2993"/>
                <a:ext cx="513" cy="1034"/>
              </a:xfrm>
              <a:prstGeom prst="rect">
                <a:avLst/>
              </a:prstGeom>
              <a:solidFill>
                <a:schemeClr val="bg1"/>
              </a:solidFill>
              <a:ln w="12700">
                <a:no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16" name="Oval 190"/>
              <p:cNvSpPr>
                <a:spLocks noChangeArrowheads="1"/>
              </p:cNvSpPr>
              <p:nvPr/>
            </p:nvSpPr>
            <p:spPr bwMode="auto">
              <a:xfrm>
                <a:off x="3769" y="3019"/>
                <a:ext cx="529" cy="951"/>
              </a:xfrm>
              <a:prstGeom prst="ellipse">
                <a:avLst/>
              </a:prstGeom>
              <a:noFill/>
              <a:ln w="38100">
                <a:solidFill>
                  <a:srgbClr val="FF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9517" name="Rectangle 191"/>
              <p:cNvSpPr>
                <a:spLocks noChangeArrowheads="1"/>
              </p:cNvSpPr>
              <p:nvPr/>
            </p:nvSpPr>
            <p:spPr bwMode="auto">
              <a:xfrm>
                <a:off x="3757" y="3286"/>
                <a:ext cx="604" cy="296"/>
              </a:xfrm>
              <a:prstGeom prst="rect">
                <a:avLst/>
              </a:prstGeom>
              <a:noFill/>
              <a:ln w="12700">
                <a:noFill/>
                <a:miter lim="800000"/>
                <a:headEnd/>
                <a:tailEnd/>
              </a:ln>
            </p:spPr>
            <p:txBody>
              <a:bodyPr wrap="none" lIns="90488" tIns="44450" rIns="90488" bIns="44450">
                <a:spAutoFit/>
              </a:bodyPr>
              <a:lstStyle/>
              <a:p>
                <a:pPr>
                  <a:defRPr/>
                </a:pPr>
                <a:r>
                  <a:rPr lang="en-US" altLang="zh-CN" b="1">
                    <a:solidFill>
                      <a:srgbClr val="0000CC"/>
                    </a:solidFill>
                    <a:latin typeface="+mn-lt"/>
                    <a:ea typeface="宋体" panose="02010600030101010101" pitchFamily="2" charset="-122"/>
                  </a:rPr>
                  <a:t>Pipeline</a:t>
                </a:r>
              </a:p>
            </p:txBody>
          </p:sp>
          <p:sp>
            <p:nvSpPr>
              <p:cNvPr id="19518" name="Rectangle 192"/>
              <p:cNvSpPr>
                <a:spLocks noChangeArrowheads="1"/>
              </p:cNvSpPr>
              <p:nvPr/>
            </p:nvSpPr>
            <p:spPr bwMode="auto">
              <a:xfrm>
                <a:off x="3789" y="3481"/>
                <a:ext cx="549" cy="297"/>
              </a:xfrm>
              <a:prstGeom prst="rect">
                <a:avLst/>
              </a:prstGeom>
              <a:noFill/>
              <a:ln w="12700">
                <a:noFill/>
                <a:miter lim="800000"/>
                <a:headEnd/>
                <a:tailEnd/>
              </a:ln>
            </p:spPr>
            <p:txBody>
              <a:bodyPr wrap="none" lIns="90488" tIns="44450" rIns="90488" bIns="44450">
                <a:spAutoFit/>
              </a:bodyPr>
              <a:lstStyle/>
              <a:p>
                <a:pPr>
                  <a:defRPr/>
                </a:pPr>
                <a:r>
                  <a:rPr lang="en-US" altLang="zh-CN" b="1">
                    <a:solidFill>
                      <a:srgbClr val="0000CC"/>
                    </a:solidFill>
                    <a:latin typeface="+mn-lt"/>
                    <a:ea typeface="宋体" panose="02010600030101010101" pitchFamily="2" charset="-122"/>
                  </a:rPr>
                  <a:t>Bubble</a:t>
                </a:r>
              </a:p>
            </p:txBody>
          </p:sp>
        </p:grpSp>
        <p:sp>
          <p:nvSpPr>
            <p:cNvPr id="19514" name="Rectangle 195"/>
            <p:cNvSpPr>
              <a:spLocks noChangeArrowheads="1"/>
            </p:cNvSpPr>
            <p:nvPr/>
          </p:nvSpPr>
          <p:spPr bwMode="auto">
            <a:xfrm>
              <a:off x="262" y="1222"/>
              <a:ext cx="490" cy="213"/>
            </a:xfrm>
            <a:prstGeom prst="rect">
              <a:avLst/>
            </a:prstGeom>
            <a:noFill/>
            <a:ln w="9525">
              <a:noFill/>
              <a:miter lim="800000"/>
              <a:headEnd/>
              <a:tailEnd/>
            </a:ln>
          </p:spPr>
          <p:txBody>
            <a:bodyPr wrap="none">
              <a:spAutoFit/>
            </a:bodyPr>
            <a:lstStyle/>
            <a:p>
              <a:pPr eaLnBrk="1" hangingPunct="1">
                <a:defRPr/>
              </a:pPr>
              <a:r>
                <a:rPr lang="en-US" altLang="zh-CN" sz="1600" b="1">
                  <a:latin typeface="+mn-lt"/>
                  <a:ea typeface="宋体" panose="02010600030101010101" pitchFamily="2" charset="-122"/>
                </a:rPr>
                <a:t>R-type</a:t>
              </a:r>
              <a:endParaRPr lang="zh-CN" altLang="en-US" sz="1600" b="1">
                <a:latin typeface="+mn-lt"/>
                <a:ea typeface="宋体" panose="02010600030101010101" pitchFamily="2" charset="-122"/>
              </a:endParaRPr>
            </a:p>
          </p:txBody>
        </p:sp>
      </p:grpSp>
    </p:spTree>
    <p:extLst>
      <p:ext uri="{BB962C8B-B14F-4D97-AF65-F5344CB8AC3E}">
        <p14:creationId xmlns:p14="http://schemas.microsoft.com/office/powerpoint/2010/main" val="18962443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923651">
                                            <p:txEl>
                                              <p:pRg st="1" end="1"/>
                                            </p:txEl>
                                          </p:spTgt>
                                        </p:tgtEl>
                                        <p:attrNameLst>
                                          <p:attrName>style.visibility</p:attrName>
                                        </p:attrNameLst>
                                      </p:cBhvr>
                                      <p:to>
                                        <p:strVal val="visible"/>
                                      </p:to>
                                    </p:set>
                                    <p:animEffect transition="in" filter="checkerboard(across)">
                                      <p:cBhvr>
                                        <p:cTn id="7" dur="500"/>
                                        <p:tgtEl>
                                          <p:spTgt spid="923651">
                                            <p:txEl>
                                              <p:pRg st="1" end="1"/>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23651">
                                            <p:txEl>
                                              <p:pRg st="2" end="2"/>
                                            </p:txEl>
                                          </p:spTgt>
                                        </p:tgtEl>
                                        <p:attrNameLst>
                                          <p:attrName>style.visibility</p:attrName>
                                        </p:attrNameLst>
                                      </p:cBhvr>
                                      <p:to>
                                        <p:strVal val="visible"/>
                                      </p:to>
                                    </p:set>
                                    <p:animEffect transition="in" filter="checkerboard(across)">
                                      <p:cBhvr>
                                        <p:cTn id="10" dur="500"/>
                                        <p:tgtEl>
                                          <p:spTgt spid="923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a:xfrm>
            <a:off x="29431" y="23509"/>
            <a:ext cx="9001000" cy="5354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解决方案</a:t>
            </a:r>
            <a:r>
              <a:rPr lang="en-US" altLang="zh-CN" kern="1200" dirty="0">
                <a:solidFill>
                  <a:srgbClr val="A50021"/>
                </a:solidFill>
                <a:latin typeface="微软雅黑" panose="020B0503020204020204" pitchFamily="34" charset="-122"/>
                <a:ea typeface="微软雅黑" panose="020B0503020204020204" pitchFamily="34" charset="-122"/>
              </a:rPr>
              <a:t>2: R-type</a:t>
            </a:r>
            <a:r>
              <a:rPr lang="zh-CN" altLang="en-US" kern="1200" dirty="0">
                <a:solidFill>
                  <a:srgbClr val="A50021"/>
                </a:solidFill>
                <a:latin typeface="微软雅黑" panose="020B0503020204020204" pitchFamily="34" charset="-122"/>
                <a:ea typeface="微软雅黑" panose="020B0503020204020204" pitchFamily="34" charset="-122"/>
              </a:rPr>
              <a:t>的</a:t>
            </a:r>
            <a:r>
              <a:rPr lang="en-US" altLang="zh-CN" kern="1200" dirty="0" err="1">
                <a:solidFill>
                  <a:srgbClr val="A50021"/>
                </a:solidFill>
                <a:latin typeface="微软雅黑" panose="020B0503020204020204" pitchFamily="34" charset="-122"/>
                <a:ea typeface="微软雅黑" panose="020B0503020204020204" pitchFamily="34" charset="-122"/>
              </a:rPr>
              <a:t>Wr</a:t>
            </a:r>
            <a:r>
              <a:rPr lang="zh-CN" altLang="en-US" kern="1200" dirty="0">
                <a:solidFill>
                  <a:srgbClr val="A50021"/>
                </a:solidFill>
                <a:latin typeface="微软雅黑" panose="020B0503020204020204" pitchFamily="34" charset="-122"/>
                <a:ea typeface="微软雅黑" panose="020B0503020204020204" pitchFamily="34" charset="-122"/>
              </a:rPr>
              <a:t>操作延后一个周期执行</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925699" name="Rectangle 3"/>
          <p:cNvSpPr>
            <a:spLocks noGrp="1" noChangeArrowheads="1"/>
          </p:cNvSpPr>
          <p:nvPr>
            <p:ph type="body" idx="1"/>
          </p:nvPr>
        </p:nvSpPr>
        <p:spPr>
          <a:xfrm>
            <a:off x="600075" y="4629150"/>
            <a:ext cx="7859713" cy="1411288"/>
          </a:xfrm>
        </p:spPr>
        <p:txBody>
          <a:bodyPr lIns="63500" tIns="25400" rIns="63500" bIns="25400">
            <a:spAutoFit/>
          </a:bodyPr>
          <a:lstStyle/>
          <a:p>
            <a:r>
              <a:rPr lang="zh-CN" altLang="en-US" sz="2800"/>
              <a:t>加一个“</a:t>
            </a:r>
            <a:r>
              <a:rPr lang="en-US" altLang="zh-CN" sz="2800">
                <a:solidFill>
                  <a:srgbClr val="0000CC"/>
                </a:solidFill>
              </a:rPr>
              <a:t>NOP</a:t>
            </a:r>
            <a:r>
              <a:rPr lang="en-US" altLang="zh-CN" sz="2800">
                <a:latin typeface="华文新魏" charset="-122"/>
              </a:rPr>
              <a:t>”</a:t>
            </a:r>
            <a:r>
              <a:rPr lang="zh-CN" altLang="en-US" sz="2800"/>
              <a:t>阶段以延迟“写”操作</a:t>
            </a:r>
            <a:r>
              <a:rPr lang="en-US" altLang="zh-CN" sz="2800"/>
              <a:t>:</a:t>
            </a:r>
          </a:p>
          <a:p>
            <a:pPr marL="628650" lvl="1" indent="-269875"/>
            <a:r>
              <a:rPr lang="zh-CN" altLang="en-US" sz="2400"/>
              <a:t>把“写”操作安排在第</a:t>
            </a:r>
            <a:r>
              <a:rPr lang="en-US" altLang="zh-CN" sz="2400"/>
              <a:t>5</a:t>
            </a:r>
            <a:r>
              <a:rPr lang="zh-CN" altLang="en-US" sz="2400"/>
              <a:t>阶段</a:t>
            </a:r>
            <a:r>
              <a:rPr lang="en-US" altLang="zh-CN" sz="2400"/>
              <a:t>, </a:t>
            </a:r>
            <a:r>
              <a:rPr lang="zh-CN" altLang="en-US" sz="2400"/>
              <a:t>这样使</a:t>
            </a:r>
            <a:r>
              <a:rPr lang="en-US" altLang="zh-CN" sz="2400"/>
              <a:t>R-Type</a:t>
            </a:r>
            <a:r>
              <a:rPr lang="zh-CN" altLang="en-US" sz="2400"/>
              <a:t>的</a:t>
            </a:r>
            <a:r>
              <a:rPr lang="en-US" altLang="zh-CN" sz="2400"/>
              <a:t>Mem</a:t>
            </a:r>
            <a:r>
              <a:rPr lang="zh-CN" altLang="en-US" sz="2400"/>
              <a:t>阶段为</a:t>
            </a:r>
            <a:r>
              <a:rPr lang="en-US" altLang="zh-CN" sz="2400"/>
              <a:t>NOP(</a:t>
            </a:r>
            <a:r>
              <a:rPr lang="zh-CN" altLang="en-US" sz="2400"/>
              <a:t>空操作</a:t>
            </a:r>
            <a:r>
              <a:rPr lang="en-US" altLang="zh-CN" sz="2400"/>
              <a:t>)</a:t>
            </a:r>
          </a:p>
        </p:txBody>
      </p:sp>
      <p:sp>
        <p:nvSpPr>
          <p:cNvPr id="925700" name="Text Box 4"/>
          <p:cNvSpPr txBox="1">
            <a:spLocks noChangeArrowheads="1"/>
          </p:cNvSpPr>
          <p:nvPr/>
        </p:nvSpPr>
        <p:spPr bwMode="auto">
          <a:xfrm>
            <a:off x="1187450" y="6067425"/>
            <a:ext cx="6985000" cy="461665"/>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400" b="1" dirty="0">
                <a:solidFill>
                  <a:srgbClr val="FF0000"/>
                </a:solidFill>
                <a:latin typeface="Times New Roman" charset="0"/>
                <a:ea typeface="华文新魏" charset="-122"/>
              </a:rPr>
              <a:t>使流水线中的每条指令都有相同的五个阶段</a:t>
            </a:r>
            <a:r>
              <a:rPr lang="en-US" altLang="zh-CN" sz="2400" b="1" dirty="0">
                <a:solidFill>
                  <a:srgbClr val="FF0000"/>
                </a:solidFill>
                <a:latin typeface="Times New Roman" charset="0"/>
                <a:ea typeface="华文新魏" charset="-122"/>
              </a:rPr>
              <a:t>!</a:t>
            </a:r>
          </a:p>
        </p:txBody>
      </p:sp>
      <p:grpSp>
        <p:nvGrpSpPr>
          <p:cNvPr id="40965" name="Group 188"/>
          <p:cNvGrpSpPr>
            <a:grpSpLocks/>
          </p:cNvGrpSpPr>
          <p:nvPr/>
        </p:nvGrpSpPr>
        <p:grpSpPr bwMode="auto">
          <a:xfrm>
            <a:off x="1403350" y="812800"/>
            <a:ext cx="6205538" cy="674688"/>
            <a:chOff x="1047" y="758"/>
            <a:chExt cx="3064" cy="425"/>
          </a:xfrm>
        </p:grpSpPr>
        <p:grpSp>
          <p:nvGrpSpPr>
            <p:cNvPr id="41128" name="Group 5"/>
            <p:cNvGrpSpPr>
              <a:grpSpLocks/>
            </p:cNvGrpSpPr>
            <p:nvPr/>
          </p:nvGrpSpPr>
          <p:grpSpPr bwMode="auto">
            <a:xfrm>
              <a:off x="1496" y="950"/>
              <a:ext cx="512" cy="231"/>
              <a:chOff x="1496" y="1344"/>
              <a:chExt cx="512" cy="231"/>
            </a:xfrm>
          </p:grpSpPr>
          <p:sp>
            <p:nvSpPr>
              <p:cNvPr id="20667" name="Rectangle 6"/>
              <p:cNvSpPr>
                <a:spLocks noChangeArrowheads="1"/>
              </p:cNvSpPr>
              <p:nvPr/>
            </p:nvSpPr>
            <p:spPr bwMode="auto">
              <a:xfrm>
                <a:off x="1496" y="135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68" name="Rectangle 7"/>
              <p:cNvSpPr>
                <a:spLocks noChangeArrowheads="1"/>
              </p:cNvSpPr>
              <p:nvPr/>
            </p:nvSpPr>
            <p:spPr bwMode="auto">
              <a:xfrm>
                <a:off x="1537" y="1344"/>
                <a:ext cx="37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41129" name="Group 8"/>
            <p:cNvGrpSpPr>
              <a:grpSpLocks/>
            </p:cNvGrpSpPr>
            <p:nvPr/>
          </p:nvGrpSpPr>
          <p:grpSpPr bwMode="auto">
            <a:xfrm>
              <a:off x="2011" y="948"/>
              <a:ext cx="530" cy="231"/>
              <a:chOff x="2011" y="1342"/>
              <a:chExt cx="530" cy="231"/>
            </a:xfrm>
          </p:grpSpPr>
          <p:sp>
            <p:nvSpPr>
              <p:cNvPr id="20665" name="Rectangle 9"/>
              <p:cNvSpPr>
                <a:spLocks noChangeArrowheads="1"/>
              </p:cNvSpPr>
              <p:nvPr/>
            </p:nvSpPr>
            <p:spPr bwMode="auto">
              <a:xfrm>
                <a:off x="2011" y="1352"/>
                <a:ext cx="53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66" name="Rectangle 10"/>
              <p:cNvSpPr>
                <a:spLocks noChangeArrowheads="1"/>
              </p:cNvSpPr>
              <p:nvPr/>
            </p:nvSpPr>
            <p:spPr bwMode="auto">
              <a:xfrm>
                <a:off x="2035" y="1342"/>
                <a:ext cx="495"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1130" name="Group 11"/>
            <p:cNvGrpSpPr>
              <a:grpSpLocks/>
            </p:cNvGrpSpPr>
            <p:nvPr/>
          </p:nvGrpSpPr>
          <p:grpSpPr bwMode="auto">
            <a:xfrm>
              <a:off x="2543" y="950"/>
              <a:ext cx="528" cy="231"/>
              <a:chOff x="2543" y="1344"/>
              <a:chExt cx="528" cy="231"/>
            </a:xfrm>
          </p:grpSpPr>
          <p:sp>
            <p:nvSpPr>
              <p:cNvPr id="20663" name="Rectangle 12"/>
              <p:cNvSpPr>
                <a:spLocks noChangeArrowheads="1"/>
              </p:cNvSpPr>
              <p:nvPr/>
            </p:nvSpPr>
            <p:spPr bwMode="auto">
              <a:xfrm>
                <a:off x="2543" y="135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64" name="Rectangle 13"/>
              <p:cNvSpPr>
                <a:spLocks noChangeArrowheads="1"/>
              </p:cNvSpPr>
              <p:nvPr/>
            </p:nvSpPr>
            <p:spPr bwMode="auto">
              <a:xfrm>
                <a:off x="2631" y="1344"/>
                <a:ext cx="32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41131" name="Group 14"/>
            <p:cNvGrpSpPr>
              <a:grpSpLocks/>
            </p:cNvGrpSpPr>
            <p:nvPr/>
          </p:nvGrpSpPr>
          <p:grpSpPr bwMode="auto">
            <a:xfrm>
              <a:off x="3599" y="950"/>
              <a:ext cx="512" cy="231"/>
              <a:chOff x="3599" y="1344"/>
              <a:chExt cx="512" cy="231"/>
            </a:xfrm>
          </p:grpSpPr>
          <p:sp>
            <p:nvSpPr>
              <p:cNvPr id="20661" name="Rectangle 15"/>
              <p:cNvSpPr>
                <a:spLocks noChangeArrowheads="1"/>
              </p:cNvSpPr>
              <p:nvPr/>
            </p:nvSpPr>
            <p:spPr bwMode="auto">
              <a:xfrm>
                <a:off x="3599" y="135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62" name="Rectangle 16"/>
              <p:cNvSpPr>
                <a:spLocks noChangeArrowheads="1"/>
              </p:cNvSpPr>
              <p:nvPr/>
            </p:nvSpPr>
            <p:spPr bwMode="auto">
              <a:xfrm>
                <a:off x="3687" y="1344"/>
                <a:ext cx="25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Wr</a:t>
                </a:r>
              </a:p>
            </p:txBody>
          </p:sp>
        </p:grpSp>
        <p:sp>
          <p:nvSpPr>
            <p:cNvPr id="20652" name="Rectangle 17"/>
            <p:cNvSpPr>
              <a:spLocks noChangeArrowheads="1"/>
            </p:cNvSpPr>
            <p:nvPr/>
          </p:nvSpPr>
          <p:spPr bwMode="auto">
            <a:xfrm>
              <a:off x="1047" y="950"/>
              <a:ext cx="42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sp>
          <p:nvSpPr>
            <p:cNvPr id="41133" name="Rectangle 18"/>
            <p:cNvSpPr>
              <a:spLocks noChangeArrowheads="1"/>
            </p:cNvSpPr>
            <p:nvPr/>
          </p:nvSpPr>
          <p:spPr bwMode="auto">
            <a:xfrm>
              <a:off x="1671" y="758"/>
              <a:ext cx="1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1</a:t>
              </a:r>
            </a:p>
          </p:txBody>
        </p:sp>
        <p:sp>
          <p:nvSpPr>
            <p:cNvPr id="41134" name="Rectangle 19"/>
            <p:cNvSpPr>
              <a:spLocks noChangeArrowheads="1"/>
            </p:cNvSpPr>
            <p:nvPr/>
          </p:nvSpPr>
          <p:spPr bwMode="auto">
            <a:xfrm>
              <a:off x="2247" y="758"/>
              <a:ext cx="1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2</a:t>
              </a:r>
            </a:p>
          </p:txBody>
        </p:sp>
        <p:sp>
          <p:nvSpPr>
            <p:cNvPr id="41135" name="Rectangle 20"/>
            <p:cNvSpPr>
              <a:spLocks noChangeArrowheads="1"/>
            </p:cNvSpPr>
            <p:nvPr/>
          </p:nvSpPr>
          <p:spPr bwMode="auto">
            <a:xfrm>
              <a:off x="2727" y="758"/>
              <a:ext cx="1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3</a:t>
              </a:r>
            </a:p>
          </p:txBody>
        </p:sp>
        <p:sp>
          <p:nvSpPr>
            <p:cNvPr id="41136" name="Rectangle 21"/>
            <p:cNvSpPr>
              <a:spLocks noChangeArrowheads="1"/>
            </p:cNvSpPr>
            <p:nvPr/>
          </p:nvSpPr>
          <p:spPr bwMode="auto">
            <a:xfrm>
              <a:off x="3255" y="758"/>
              <a:ext cx="1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4</a:t>
              </a:r>
            </a:p>
          </p:txBody>
        </p:sp>
        <p:sp>
          <p:nvSpPr>
            <p:cNvPr id="41137" name="Rectangle 22"/>
            <p:cNvSpPr>
              <a:spLocks noChangeArrowheads="1"/>
            </p:cNvSpPr>
            <p:nvPr/>
          </p:nvSpPr>
          <p:spPr bwMode="auto">
            <a:xfrm>
              <a:off x="3783" y="758"/>
              <a:ext cx="1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ea typeface="宋体" charset="-122"/>
                </a:rPr>
                <a:t>5</a:t>
              </a:r>
            </a:p>
          </p:txBody>
        </p:sp>
        <p:grpSp>
          <p:nvGrpSpPr>
            <p:cNvPr id="41138" name="Group 23"/>
            <p:cNvGrpSpPr>
              <a:grpSpLocks/>
            </p:cNvGrpSpPr>
            <p:nvPr/>
          </p:nvGrpSpPr>
          <p:grpSpPr bwMode="auto">
            <a:xfrm>
              <a:off x="3074" y="952"/>
              <a:ext cx="526" cy="231"/>
              <a:chOff x="3071" y="1344"/>
              <a:chExt cx="526" cy="231"/>
            </a:xfrm>
          </p:grpSpPr>
          <p:sp>
            <p:nvSpPr>
              <p:cNvPr id="20659" name="Rectangle 24"/>
              <p:cNvSpPr>
                <a:spLocks noChangeArrowheads="1"/>
              </p:cNvSpPr>
              <p:nvPr/>
            </p:nvSpPr>
            <p:spPr bwMode="auto">
              <a:xfrm>
                <a:off x="3071" y="1352"/>
                <a:ext cx="526" cy="176"/>
              </a:xfrm>
              <a:prstGeom prst="rect">
                <a:avLst/>
              </a:prstGeom>
              <a:noFill/>
              <a:ln w="25400">
                <a:solidFill>
                  <a:srgbClr val="0000FF"/>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60" name="Rectangle 25"/>
              <p:cNvSpPr>
                <a:spLocks noChangeArrowheads="1"/>
              </p:cNvSpPr>
              <p:nvPr/>
            </p:nvSpPr>
            <p:spPr bwMode="auto">
              <a:xfrm>
                <a:off x="3159" y="1344"/>
                <a:ext cx="35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grpSp>
        <p:nvGrpSpPr>
          <p:cNvPr id="8" name="Group 26"/>
          <p:cNvGrpSpPr>
            <a:grpSpLocks/>
          </p:cNvGrpSpPr>
          <p:nvPr/>
        </p:nvGrpSpPr>
        <p:grpSpPr bwMode="auto">
          <a:xfrm>
            <a:off x="250825" y="1524000"/>
            <a:ext cx="8607425" cy="3048000"/>
            <a:chOff x="165" y="1687"/>
            <a:chExt cx="5225" cy="1920"/>
          </a:xfrm>
        </p:grpSpPr>
        <p:sp>
          <p:nvSpPr>
            <p:cNvPr id="20492" name="Rectangle 27"/>
            <p:cNvSpPr>
              <a:spLocks noChangeArrowheads="1"/>
            </p:cNvSpPr>
            <p:nvPr/>
          </p:nvSpPr>
          <p:spPr bwMode="auto">
            <a:xfrm>
              <a:off x="165" y="1721"/>
              <a:ext cx="46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40973" name="Group 28"/>
            <p:cNvGrpSpPr>
              <a:grpSpLocks/>
            </p:cNvGrpSpPr>
            <p:nvPr/>
          </p:nvGrpSpPr>
          <p:grpSpPr bwMode="auto">
            <a:xfrm>
              <a:off x="392" y="1927"/>
              <a:ext cx="4984" cy="160"/>
              <a:chOff x="392" y="2152"/>
              <a:chExt cx="4984" cy="160"/>
            </a:xfrm>
          </p:grpSpPr>
          <p:grpSp>
            <p:nvGrpSpPr>
              <p:cNvPr id="41081" name="Group 29"/>
              <p:cNvGrpSpPr>
                <a:grpSpLocks/>
              </p:cNvGrpSpPr>
              <p:nvPr/>
            </p:nvGrpSpPr>
            <p:grpSpPr bwMode="auto">
              <a:xfrm>
                <a:off x="624" y="2152"/>
                <a:ext cx="520" cy="160"/>
                <a:chOff x="624" y="2152"/>
                <a:chExt cx="520" cy="160"/>
              </a:xfrm>
            </p:grpSpPr>
            <p:sp>
              <p:nvSpPr>
                <p:cNvPr id="20644" name="Line 30"/>
                <p:cNvSpPr>
                  <a:spLocks noChangeShapeType="1"/>
                </p:cNvSpPr>
                <p:nvPr/>
              </p:nvSpPr>
              <p:spPr bwMode="auto">
                <a:xfrm>
                  <a:off x="632" y="230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5" name="Line 31"/>
                <p:cNvSpPr>
                  <a:spLocks noChangeShapeType="1"/>
                </p:cNvSpPr>
                <p:nvPr/>
              </p:nvSpPr>
              <p:spPr bwMode="auto">
                <a:xfrm>
                  <a:off x="629"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6" name="Line 32"/>
                <p:cNvSpPr>
                  <a:spLocks noChangeShapeType="1"/>
                </p:cNvSpPr>
                <p:nvPr/>
              </p:nvSpPr>
              <p:spPr bwMode="auto">
                <a:xfrm flipV="1">
                  <a:off x="921"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7" name="Line 33"/>
                <p:cNvSpPr>
                  <a:spLocks noChangeShapeType="1"/>
                </p:cNvSpPr>
                <p:nvPr/>
              </p:nvSpPr>
              <p:spPr bwMode="auto">
                <a:xfrm>
                  <a:off x="921"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2" name="Group 34"/>
              <p:cNvGrpSpPr>
                <a:grpSpLocks/>
              </p:cNvGrpSpPr>
              <p:nvPr/>
            </p:nvGrpSpPr>
            <p:grpSpPr bwMode="auto">
              <a:xfrm>
                <a:off x="1152" y="2152"/>
                <a:ext cx="520" cy="160"/>
                <a:chOff x="1152" y="2152"/>
                <a:chExt cx="520" cy="160"/>
              </a:xfrm>
            </p:grpSpPr>
            <p:sp>
              <p:nvSpPr>
                <p:cNvPr id="20640" name="Line 35"/>
                <p:cNvSpPr>
                  <a:spLocks noChangeShapeType="1"/>
                </p:cNvSpPr>
                <p:nvPr/>
              </p:nvSpPr>
              <p:spPr bwMode="auto">
                <a:xfrm>
                  <a:off x="1160" y="230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1" name="Line 36"/>
                <p:cNvSpPr>
                  <a:spLocks noChangeShapeType="1"/>
                </p:cNvSpPr>
                <p:nvPr/>
              </p:nvSpPr>
              <p:spPr bwMode="auto">
                <a:xfrm>
                  <a:off x="1160"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2" name="Line 37"/>
                <p:cNvSpPr>
                  <a:spLocks noChangeShapeType="1"/>
                </p:cNvSpPr>
                <p:nvPr/>
              </p:nvSpPr>
              <p:spPr bwMode="auto">
                <a:xfrm flipV="1">
                  <a:off x="1451"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43" name="Line 38"/>
                <p:cNvSpPr>
                  <a:spLocks noChangeShapeType="1"/>
                </p:cNvSpPr>
                <p:nvPr/>
              </p:nvSpPr>
              <p:spPr bwMode="auto">
                <a:xfrm>
                  <a:off x="1451"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3" name="Group 39"/>
              <p:cNvGrpSpPr>
                <a:grpSpLocks/>
              </p:cNvGrpSpPr>
              <p:nvPr/>
            </p:nvGrpSpPr>
            <p:grpSpPr bwMode="auto">
              <a:xfrm>
                <a:off x="1680" y="2152"/>
                <a:ext cx="520" cy="160"/>
                <a:chOff x="1680" y="2152"/>
                <a:chExt cx="520" cy="160"/>
              </a:xfrm>
            </p:grpSpPr>
            <p:sp>
              <p:nvSpPr>
                <p:cNvPr id="20636" name="Line 40"/>
                <p:cNvSpPr>
                  <a:spLocks noChangeShapeType="1"/>
                </p:cNvSpPr>
                <p:nvPr/>
              </p:nvSpPr>
              <p:spPr bwMode="auto">
                <a:xfrm>
                  <a:off x="1688" y="2304"/>
                  <a:ext cx="278"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7" name="Line 41"/>
                <p:cNvSpPr>
                  <a:spLocks noChangeShapeType="1"/>
                </p:cNvSpPr>
                <p:nvPr/>
              </p:nvSpPr>
              <p:spPr bwMode="auto">
                <a:xfrm>
                  <a:off x="1680"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8" name="Line 42"/>
                <p:cNvSpPr>
                  <a:spLocks noChangeShapeType="1"/>
                </p:cNvSpPr>
                <p:nvPr/>
              </p:nvSpPr>
              <p:spPr bwMode="auto">
                <a:xfrm flipV="1">
                  <a:off x="1968"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9" name="Line 43"/>
                <p:cNvSpPr>
                  <a:spLocks noChangeShapeType="1"/>
                </p:cNvSpPr>
                <p:nvPr/>
              </p:nvSpPr>
              <p:spPr bwMode="auto">
                <a:xfrm>
                  <a:off x="1976" y="2160"/>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4" name="Group 44"/>
              <p:cNvGrpSpPr>
                <a:grpSpLocks/>
              </p:cNvGrpSpPr>
              <p:nvPr/>
            </p:nvGrpSpPr>
            <p:grpSpPr bwMode="auto">
              <a:xfrm>
                <a:off x="2208" y="2152"/>
                <a:ext cx="520" cy="160"/>
                <a:chOff x="2208" y="2152"/>
                <a:chExt cx="520" cy="160"/>
              </a:xfrm>
            </p:grpSpPr>
            <p:sp>
              <p:nvSpPr>
                <p:cNvPr id="20632" name="Line 45"/>
                <p:cNvSpPr>
                  <a:spLocks noChangeShapeType="1"/>
                </p:cNvSpPr>
                <p:nvPr/>
              </p:nvSpPr>
              <p:spPr bwMode="auto">
                <a:xfrm>
                  <a:off x="2216" y="2304"/>
                  <a:ext cx="278"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3" name="Line 46"/>
                <p:cNvSpPr>
                  <a:spLocks noChangeShapeType="1"/>
                </p:cNvSpPr>
                <p:nvPr/>
              </p:nvSpPr>
              <p:spPr bwMode="auto">
                <a:xfrm>
                  <a:off x="2208"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4" name="Line 47"/>
                <p:cNvSpPr>
                  <a:spLocks noChangeShapeType="1"/>
                </p:cNvSpPr>
                <p:nvPr/>
              </p:nvSpPr>
              <p:spPr bwMode="auto">
                <a:xfrm flipV="1">
                  <a:off x="2496"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5" name="Line 48"/>
                <p:cNvSpPr>
                  <a:spLocks noChangeShapeType="1"/>
                </p:cNvSpPr>
                <p:nvPr/>
              </p:nvSpPr>
              <p:spPr bwMode="auto">
                <a:xfrm>
                  <a:off x="2504" y="2160"/>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5" name="Group 49"/>
              <p:cNvGrpSpPr>
                <a:grpSpLocks/>
              </p:cNvGrpSpPr>
              <p:nvPr/>
            </p:nvGrpSpPr>
            <p:grpSpPr bwMode="auto">
              <a:xfrm>
                <a:off x="2736" y="2152"/>
                <a:ext cx="520" cy="160"/>
                <a:chOff x="2736" y="2152"/>
                <a:chExt cx="520" cy="160"/>
              </a:xfrm>
            </p:grpSpPr>
            <p:sp>
              <p:nvSpPr>
                <p:cNvPr id="20628" name="Line 50"/>
                <p:cNvSpPr>
                  <a:spLocks noChangeShapeType="1"/>
                </p:cNvSpPr>
                <p:nvPr/>
              </p:nvSpPr>
              <p:spPr bwMode="auto">
                <a:xfrm>
                  <a:off x="2744" y="230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9" name="Line 51"/>
                <p:cNvSpPr>
                  <a:spLocks noChangeShapeType="1"/>
                </p:cNvSpPr>
                <p:nvPr/>
              </p:nvSpPr>
              <p:spPr bwMode="auto">
                <a:xfrm>
                  <a:off x="2736"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0" name="Line 52"/>
                <p:cNvSpPr>
                  <a:spLocks noChangeShapeType="1"/>
                </p:cNvSpPr>
                <p:nvPr/>
              </p:nvSpPr>
              <p:spPr bwMode="auto">
                <a:xfrm flipV="1">
                  <a:off x="3024"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31" name="Line 53"/>
                <p:cNvSpPr>
                  <a:spLocks noChangeShapeType="1"/>
                </p:cNvSpPr>
                <p:nvPr/>
              </p:nvSpPr>
              <p:spPr bwMode="auto">
                <a:xfrm>
                  <a:off x="3032"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6" name="Group 54"/>
              <p:cNvGrpSpPr>
                <a:grpSpLocks/>
              </p:cNvGrpSpPr>
              <p:nvPr/>
            </p:nvGrpSpPr>
            <p:grpSpPr bwMode="auto">
              <a:xfrm>
                <a:off x="3264" y="2152"/>
                <a:ext cx="520" cy="160"/>
                <a:chOff x="3264" y="2152"/>
                <a:chExt cx="520" cy="160"/>
              </a:xfrm>
            </p:grpSpPr>
            <p:sp>
              <p:nvSpPr>
                <p:cNvPr id="20624" name="Line 55"/>
                <p:cNvSpPr>
                  <a:spLocks noChangeShapeType="1"/>
                </p:cNvSpPr>
                <p:nvPr/>
              </p:nvSpPr>
              <p:spPr bwMode="auto">
                <a:xfrm>
                  <a:off x="3272" y="230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5" name="Line 56"/>
                <p:cNvSpPr>
                  <a:spLocks noChangeShapeType="1"/>
                </p:cNvSpPr>
                <p:nvPr/>
              </p:nvSpPr>
              <p:spPr bwMode="auto">
                <a:xfrm>
                  <a:off x="3264"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6" name="Line 57"/>
                <p:cNvSpPr>
                  <a:spLocks noChangeShapeType="1"/>
                </p:cNvSpPr>
                <p:nvPr/>
              </p:nvSpPr>
              <p:spPr bwMode="auto">
                <a:xfrm flipV="1">
                  <a:off x="3552"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7" name="Line 58"/>
                <p:cNvSpPr>
                  <a:spLocks noChangeShapeType="1"/>
                </p:cNvSpPr>
                <p:nvPr/>
              </p:nvSpPr>
              <p:spPr bwMode="auto">
                <a:xfrm>
                  <a:off x="3560"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7" name="Group 59"/>
              <p:cNvGrpSpPr>
                <a:grpSpLocks/>
              </p:cNvGrpSpPr>
              <p:nvPr/>
            </p:nvGrpSpPr>
            <p:grpSpPr bwMode="auto">
              <a:xfrm>
                <a:off x="3792" y="2152"/>
                <a:ext cx="520" cy="160"/>
                <a:chOff x="3792" y="2152"/>
                <a:chExt cx="520" cy="160"/>
              </a:xfrm>
            </p:grpSpPr>
            <p:sp>
              <p:nvSpPr>
                <p:cNvPr id="20620" name="Line 60"/>
                <p:cNvSpPr>
                  <a:spLocks noChangeShapeType="1"/>
                </p:cNvSpPr>
                <p:nvPr/>
              </p:nvSpPr>
              <p:spPr bwMode="auto">
                <a:xfrm>
                  <a:off x="3800" y="230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1" name="Line 61"/>
                <p:cNvSpPr>
                  <a:spLocks noChangeShapeType="1"/>
                </p:cNvSpPr>
                <p:nvPr/>
              </p:nvSpPr>
              <p:spPr bwMode="auto">
                <a:xfrm>
                  <a:off x="3792"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2" name="Line 62"/>
                <p:cNvSpPr>
                  <a:spLocks noChangeShapeType="1"/>
                </p:cNvSpPr>
                <p:nvPr/>
              </p:nvSpPr>
              <p:spPr bwMode="auto">
                <a:xfrm flipV="1">
                  <a:off x="4080"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23" name="Line 63"/>
                <p:cNvSpPr>
                  <a:spLocks noChangeShapeType="1"/>
                </p:cNvSpPr>
                <p:nvPr/>
              </p:nvSpPr>
              <p:spPr bwMode="auto">
                <a:xfrm>
                  <a:off x="4088"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1088" name="Group 64"/>
              <p:cNvGrpSpPr>
                <a:grpSpLocks/>
              </p:cNvGrpSpPr>
              <p:nvPr/>
            </p:nvGrpSpPr>
            <p:grpSpPr bwMode="auto">
              <a:xfrm>
                <a:off x="4320" y="2152"/>
                <a:ext cx="520" cy="160"/>
                <a:chOff x="4320" y="2152"/>
                <a:chExt cx="520" cy="160"/>
              </a:xfrm>
            </p:grpSpPr>
            <p:sp>
              <p:nvSpPr>
                <p:cNvPr id="20616" name="Line 65"/>
                <p:cNvSpPr>
                  <a:spLocks noChangeShapeType="1"/>
                </p:cNvSpPr>
                <p:nvPr/>
              </p:nvSpPr>
              <p:spPr bwMode="auto">
                <a:xfrm>
                  <a:off x="4316" y="2304"/>
                  <a:ext cx="278"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7" name="Line 66"/>
                <p:cNvSpPr>
                  <a:spLocks noChangeShapeType="1"/>
                </p:cNvSpPr>
                <p:nvPr/>
              </p:nvSpPr>
              <p:spPr bwMode="auto">
                <a:xfrm>
                  <a:off x="4316"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8" name="Line 67"/>
                <p:cNvSpPr>
                  <a:spLocks noChangeShapeType="1"/>
                </p:cNvSpPr>
                <p:nvPr/>
              </p:nvSpPr>
              <p:spPr bwMode="auto">
                <a:xfrm flipV="1">
                  <a:off x="4608"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9" name="Line 68"/>
                <p:cNvSpPr>
                  <a:spLocks noChangeShapeType="1"/>
                </p:cNvSpPr>
                <p:nvPr/>
              </p:nvSpPr>
              <p:spPr bwMode="auto">
                <a:xfrm>
                  <a:off x="4608" y="2160"/>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0609" name="Line 69"/>
              <p:cNvSpPr>
                <a:spLocks noChangeShapeType="1"/>
              </p:cNvSpPr>
              <p:nvPr/>
            </p:nvSpPr>
            <p:spPr bwMode="auto">
              <a:xfrm>
                <a:off x="392" y="216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41090" name="Group 70"/>
              <p:cNvGrpSpPr>
                <a:grpSpLocks/>
              </p:cNvGrpSpPr>
              <p:nvPr/>
            </p:nvGrpSpPr>
            <p:grpSpPr bwMode="auto">
              <a:xfrm>
                <a:off x="4848" y="2152"/>
                <a:ext cx="520" cy="160"/>
                <a:chOff x="4848" y="2152"/>
                <a:chExt cx="520" cy="160"/>
              </a:xfrm>
            </p:grpSpPr>
            <p:sp>
              <p:nvSpPr>
                <p:cNvPr id="20612" name="Line 71"/>
                <p:cNvSpPr>
                  <a:spLocks noChangeShapeType="1"/>
                </p:cNvSpPr>
                <p:nvPr/>
              </p:nvSpPr>
              <p:spPr bwMode="auto">
                <a:xfrm>
                  <a:off x="4846" y="2304"/>
                  <a:ext cx="278"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3" name="Line 72"/>
                <p:cNvSpPr>
                  <a:spLocks noChangeShapeType="1"/>
                </p:cNvSpPr>
                <p:nvPr/>
              </p:nvSpPr>
              <p:spPr bwMode="auto">
                <a:xfrm>
                  <a:off x="4846"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4" name="Line 73"/>
                <p:cNvSpPr>
                  <a:spLocks noChangeShapeType="1"/>
                </p:cNvSpPr>
                <p:nvPr/>
              </p:nvSpPr>
              <p:spPr bwMode="auto">
                <a:xfrm flipV="1">
                  <a:off x="5136" y="215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15" name="Line 74"/>
                <p:cNvSpPr>
                  <a:spLocks noChangeShapeType="1"/>
                </p:cNvSpPr>
                <p:nvPr/>
              </p:nvSpPr>
              <p:spPr bwMode="auto">
                <a:xfrm>
                  <a:off x="5138" y="2160"/>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0611" name="Line 75"/>
              <p:cNvSpPr>
                <a:spLocks noChangeShapeType="1"/>
              </p:cNvSpPr>
              <p:nvPr/>
            </p:nvSpPr>
            <p:spPr bwMode="auto">
              <a:xfrm>
                <a:off x="5376" y="216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0494" name="Line 76"/>
            <p:cNvSpPr>
              <a:spLocks noChangeShapeType="1"/>
            </p:cNvSpPr>
            <p:nvPr/>
          </p:nvSpPr>
          <p:spPr bwMode="auto">
            <a:xfrm flipV="1">
              <a:off x="624"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495" name="Line 77"/>
            <p:cNvSpPr>
              <a:spLocks noChangeShapeType="1"/>
            </p:cNvSpPr>
            <p:nvPr/>
          </p:nvSpPr>
          <p:spPr bwMode="auto">
            <a:xfrm flipV="1">
              <a:off x="1152"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496" name="Rectangle 78"/>
            <p:cNvSpPr>
              <a:spLocks noChangeArrowheads="1"/>
            </p:cNvSpPr>
            <p:nvPr/>
          </p:nvSpPr>
          <p:spPr bwMode="auto">
            <a:xfrm>
              <a:off x="663" y="1695"/>
              <a:ext cx="55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a:t>
              </a:r>
            </a:p>
          </p:txBody>
        </p:sp>
        <p:sp>
          <p:nvSpPr>
            <p:cNvPr id="20497" name="Rectangle 79"/>
            <p:cNvSpPr>
              <a:spLocks noChangeArrowheads="1"/>
            </p:cNvSpPr>
            <p:nvPr/>
          </p:nvSpPr>
          <p:spPr bwMode="auto">
            <a:xfrm>
              <a:off x="1143" y="1695"/>
              <a:ext cx="55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20498" name="Line 80"/>
            <p:cNvSpPr>
              <a:spLocks noChangeShapeType="1"/>
            </p:cNvSpPr>
            <p:nvPr/>
          </p:nvSpPr>
          <p:spPr bwMode="auto">
            <a:xfrm flipV="1">
              <a:off x="1680"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499" name="Line 81"/>
            <p:cNvSpPr>
              <a:spLocks noChangeShapeType="1"/>
            </p:cNvSpPr>
            <p:nvPr/>
          </p:nvSpPr>
          <p:spPr bwMode="auto">
            <a:xfrm flipV="1">
              <a:off x="2208"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0" name="Line 82"/>
            <p:cNvSpPr>
              <a:spLocks noChangeShapeType="1"/>
            </p:cNvSpPr>
            <p:nvPr/>
          </p:nvSpPr>
          <p:spPr bwMode="auto">
            <a:xfrm flipV="1">
              <a:off x="2736"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1" name="Line 83"/>
            <p:cNvSpPr>
              <a:spLocks noChangeShapeType="1"/>
            </p:cNvSpPr>
            <p:nvPr/>
          </p:nvSpPr>
          <p:spPr bwMode="auto">
            <a:xfrm flipV="1">
              <a:off x="3264"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2" name="Line 84"/>
            <p:cNvSpPr>
              <a:spLocks noChangeShapeType="1"/>
            </p:cNvSpPr>
            <p:nvPr/>
          </p:nvSpPr>
          <p:spPr bwMode="auto">
            <a:xfrm flipV="1">
              <a:off x="3792"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3" name="Line 85"/>
            <p:cNvSpPr>
              <a:spLocks noChangeShapeType="1"/>
            </p:cNvSpPr>
            <p:nvPr/>
          </p:nvSpPr>
          <p:spPr bwMode="auto">
            <a:xfrm flipV="1">
              <a:off x="4320"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4" name="Line 86"/>
            <p:cNvSpPr>
              <a:spLocks noChangeShapeType="1"/>
            </p:cNvSpPr>
            <p:nvPr/>
          </p:nvSpPr>
          <p:spPr bwMode="auto">
            <a:xfrm flipV="1">
              <a:off x="4848"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5" name="Line 87"/>
            <p:cNvSpPr>
              <a:spLocks noChangeShapeType="1"/>
            </p:cNvSpPr>
            <p:nvPr/>
          </p:nvSpPr>
          <p:spPr bwMode="auto">
            <a:xfrm flipV="1">
              <a:off x="5376" y="1687"/>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06" name="Rectangle 88"/>
            <p:cNvSpPr>
              <a:spLocks noChangeArrowheads="1"/>
            </p:cNvSpPr>
            <p:nvPr/>
          </p:nvSpPr>
          <p:spPr bwMode="auto">
            <a:xfrm>
              <a:off x="1719" y="1695"/>
              <a:ext cx="54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20507" name="Rectangle 89"/>
            <p:cNvSpPr>
              <a:spLocks noChangeArrowheads="1"/>
            </p:cNvSpPr>
            <p:nvPr/>
          </p:nvSpPr>
          <p:spPr bwMode="auto">
            <a:xfrm>
              <a:off x="2199" y="1695"/>
              <a:ext cx="54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20508" name="Rectangle 90"/>
            <p:cNvSpPr>
              <a:spLocks noChangeArrowheads="1"/>
            </p:cNvSpPr>
            <p:nvPr/>
          </p:nvSpPr>
          <p:spPr bwMode="auto">
            <a:xfrm>
              <a:off x="2727" y="1695"/>
              <a:ext cx="54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20509" name="Rectangle 91"/>
            <p:cNvSpPr>
              <a:spLocks noChangeArrowheads="1"/>
            </p:cNvSpPr>
            <p:nvPr/>
          </p:nvSpPr>
          <p:spPr bwMode="auto">
            <a:xfrm>
              <a:off x="3255" y="1695"/>
              <a:ext cx="54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20510" name="Rectangle 92"/>
            <p:cNvSpPr>
              <a:spLocks noChangeArrowheads="1"/>
            </p:cNvSpPr>
            <p:nvPr/>
          </p:nvSpPr>
          <p:spPr bwMode="auto">
            <a:xfrm>
              <a:off x="3783" y="1695"/>
              <a:ext cx="55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20511" name="Rectangle 93"/>
            <p:cNvSpPr>
              <a:spLocks noChangeArrowheads="1"/>
            </p:cNvSpPr>
            <p:nvPr/>
          </p:nvSpPr>
          <p:spPr bwMode="auto">
            <a:xfrm>
              <a:off x="4311" y="1695"/>
              <a:ext cx="55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sp>
          <p:nvSpPr>
            <p:cNvPr id="20512" name="Rectangle 94"/>
            <p:cNvSpPr>
              <a:spLocks noChangeArrowheads="1"/>
            </p:cNvSpPr>
            <p:nvPr/>
          </p:nvSpPr>
          <p:spPr bwMode="auto">
            <a:xfrm>
              <a:off x="4839" y="1695"/>
              <a:ext cx="55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9</a:t>
              </a:r>
            </a:p>
          </p:txBody>
        </p:sp>
        <p:grpSp>
          <p:nvGrpSpPr>
            <p:cNvPr id="40993" name="Group 95"/>
            <p:cNvGrpSpPr>
              <a:grpSpLocks/>
            </p:cNvGrpSpPr>
            <p:nvPr/>
          </p:nvGrpSpPr>
          <p:grpSpPr bwMode="auto">
            <a:xfrm>
              <a:off x="632" y="2223"/>
              <a:ext cx="512" cy="231"/>
              <a:chOff x="632" y="2448"/>
              <a:chExt cx="512" cy="231"/>
            </a:xfrm>
          </p:grpSpPr>
          <p:sp>
            <p:nvSpPr>
              <p:cNvPr id="20599" name="Rectangle 96"/>
              <p:cNvSpPr>
                <a:spLocks noChangeArrowheads="1"/>
              </p:cNvSpPr>
              <p:nvPr/>
            </p:nvSpPr>
            <p:spPr bwMode="auto">
              <a:xfrm>
                <a:off x="632" y="24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600" name="Rectangle 97"/>
              <p:cNvSpPr>
                <a:spLocks noChangeArrowheads="1"/>
              </p:cNvSpPr>
              <p:nvPr/>
            </p:nvSpPr>
            <p:spPr bwMode="auto">
              <a:xfrm>
                <a:off x="682" y="2448"/>
                <a:ext cx="46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40994" name="Group 98"/>
            <p:cNvGrpSpPr>
              <a:grpSpLocks/>
            </p:cNvGrpSpPr>
            <p:nvPr/>
          </p:nvGrpSpPr>
          <p:grpSpPr bwMode="auto">
            <a:xfrm>
              <a:off x="1114" y="2222"/>
              <a:ext cx="609" cy="231"/>
              <a:chOff x="1114" y="2447"/>
              <a:chExt cx="609" cy="231"/>
            </a:xfrm>
          </p:grpSpPr>
          <p:sp>
            <p:nvSpPr>
              <p:cNvPr id="20597" name="Rectangle 99"/>
              <p:cNvSpPr>
                <a:spLocks noChangeArrowheads="1"/>
              </p:cNvSpPr>
              <p:nvPr/>
            </p:nvSpPr>
            <p:spPr bwMode="auto">
              <a:xfrm>
                <a:off x="1148" y="2456"/>
                <a:ext cx="556"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98" name="Rectangle 100"/>
              <p:cNvSpPr>
                <a:spLocks noChangeArrowheads="1"/>
              </p:cNvSpPr>
              <p:nvPr/>
            </p:nvSpPr>
            <p:spPr bwMode="auto">
              <a:xfrm>
                <a:off x="1114" y="2447"/>
                <a:ext cx="60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0995" name="Group 101"/>
            <p:cNvGrpSpPr>
              <a:grpSpLocks/>
            </p:cNvGrpSpPr>
            <p:nvPr/>
          </p:nvGrpSpPr>
          <p:grpSpPr bwMode="auto">
            <a:xfrm>
              <a:off x="2732" y="2223"/>
              <a:ext cx="517" cy="231"/>
              <a:chOff x="2732" y="2448"/>
              <a:chExt cx="517" cy="231"/>
            </a:xfrm>
          </p:grpSpPr>
          <p:sp>
            <p:nvSpPr>
              <p:cNvPr id="20595" name="Rectangle 102"/>
              <p:cNvSpPr>
                <a:spLocks noChangeArrowheads="1"/>
              </p:cNvSpPr>
              <p:nvPr/>
            </p:nvSpPr>
            <p:spPr bwMode="auto">
              <a:xfrm>
                <a:off x="2732" y="2456"/>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96" name="Rectangle 103"/>
              <p:cNvSpPr>
                <a:spLocks noChangeArrowheads="1"/>
              </p:cNvSpPr>
              <p:nvPr/>
            </p:nvSpPr>
            <p:spPr bwMode="auto">
              <a:xfrm>
                <a:off x="2823" y="2448"/>
                <a:ext cx="31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20516" name="Rectangle 104"/>
            <p:cNvSpPr>
              <a:spLocks noChangeArrowheads="1"/>
            </p:cNvSpPr>
            <p:nvPr/>
          </p:nvSpPr>
          <p:spPr bwMode="auto">
            <a:xfrm>
              <a:off x="183" y="2223"/>
              <a:ext cx="5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40997" name="Group 105"/>
            <p:cNvGrpSpPr>
              <a:grpSpLocks/>
            </p:cNvGrpSpPr>
            <p:nvPr/>
          </p:nvGrpSpPr>
          <p:grpSpPr bwMode="auto">
            <a:xfrm>
              <a:off x="1160" y="2511"/>
              <a:ext cx="544" cy="231"/>
              <a:chOff x="1160" y="2736"/>
              <a:chExt cx="544" cy="231"/>
            </a:xfrm>
          </p:grpSpPr>
          <p:sp>
            <p:nvSpPr>
              <p:cNvPr id="20593" name="Rectangle 106"/>
              <p:cNvSpPr>
                <a:spLocks noChangeArrowheads="1"/>
              </p:cNvSpPr>
              <p:nvPr/>
            </p:nvSpPr>
            <p:spPr bwMode="auto">
              <a:xfrm>
                <a:off x="1160" y="2744"/>
                <a:ext cx="54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94" name="Rectangle 107"/>
              <p:cNvSpPr>
                <a:spLocks noChangeArrowheads="1"/>
              </p:cNvSpPr>
              <p:nvPr/>
            </p:nvSpPr>
            <p:spPr bwMode="auto">
              <a:xfrm>
                <a:off x="1213" y="2736"/>
                <a:ext cx="491" cy="231"/>
              </a:xfrm>
              <a:prstGeom prst="rect">
                <a:avLst/>
              </a:prstGeom>
              <a:noFill/>
              <a:ln w="12700">
                <a:noFill/>
                <a:miter lim="800000"/>
                <a:headEnd/>
                <a:tailEnd/>
              </a:ln>
            </p:spPr>
            <p:txBody>
              <a:bodyPr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40998" name="Group 108"/>
            <p:cNvGrpSpPr>
              <a:grpSpLocks/>
            </p:cNvGrpSpPr>
            <p:nvPr/>
          </p:nvGrpSpPr>
          <p:grpSpPr bwMode="auto">
            <a:xfrm>
              <a:off x="1649" y="2510"/>
              <a:ext cx="609" cy="231"/>
              <a:chOff x="1649" y="2735"/>
              <a:chExt cx="609" cy="231"/>
            </a:xfrm>
          </p:grpSpPr>
          <p:sp>
            <p:nvSpPr>
              <p:cNvPr id="20591" name="Rectangle 109"/>
              <p:cNvSpPr>
                <a:spLocks noChangeArrowheads="1"/>
              </p:cNvSpPr>
              <p:nvPr/>
            </p:nvSpPr>
            <p:spPr bwMode="auto">
              <a:xfrm>
                <a:off x="1704" y="27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92" name="Rectangle 110"/>
              <p:cNvSpPr>
                <a:spLocks noChangeArrowheads="1"/>
              </p:cNvSpPr>
              <p:nvPr/>
            </p:nvSpPr>
            <p:spPr bwMode="auto">
              <a:xfrm>
                <a:off x="1649" y="2735"/>
                <a:ext cx="60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0999" name="Group 111"/>
            <p:cNvGrpSpPr>
              <a:grpSpLocks/>
            </p:cNvGrpSpPr>
            <p:nvPr/>
          </p:nvGrpSpPr>
          <p:grpSpPr bwMode="auto">
            <a:xfrm>
              <a:off x="3245" y="2511"/>
              <a:ext cx="541" cy="231"/>
              <a:chOff x="3255" y="2736"/>
              <a:chExt cx="541" cy="231"/>
            </a:xfrm>
          </p:grpSpPr>
          <p:sp>
            <p:nvSpPr>
              <p:cNvPr id="20589" name="Rectangle 112"/>
              <p:cNvSpPr>
                <a:spLocks noChangeArrowheads="1"/>
              </p:cNvSpPr>
              <p:nvPr/>
            </p:nvSpPr>
            <p:spPr bwMode="auto">
              <a:xfrm>
                <a:off x="3255" y="2744"/>
                <a:ext cx="54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90" name="Rectangle 113"/>
              <p:cNvSpPr>
                <a:spLocks noChangeArrowheads="1"/>
              </p:cNvSpPr>
              <p:nvPr/>
            </p:nvSpPr>
            <p:spPr bwMode="auto">
              <a:xfrm>
                <a:off x="3351" y="2736"/>
                <a:ext cx="3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20520" name="Rectangle 114"/>
            <p:cNvSpPr>
              <a:spLocks noChangeArrowheads="1"/>
            </p:cNvSpPr>
            <p:nvPr/>
          </p:nvSpPr>
          <p:spPr bwMode="auto">
            <a:xfrm>
              <a:off x="663" y="2511"/>
              <a:ext cx="51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grpSp>
          <p:nvGrpSpPr>
            <p:cNvPr id="41001" name="Group 115"/>
            <p:cNvGrpSpPr>
              <a:grpSpLocks/>
            </p:cNvGrpSpPr>
            <p:nvPr/>
          </p:nvGrpSpPr>
          <p:grpSpPr bwMode="auto">
            <a:xfrm>
              <a:off x="1730" y="2793"/>
              <a:ext cx="517" cy="231"/>
              <a:chOff x="1730" y="3018"/>
              <a:chExt cx="517" cy="231"/>
            </a:xfrm>
          </p:grpSpPr>
          <p:sp>
            <p:nvSpPr>
              <p:cNvPr id="20587" name="Rectangle 116"/>
              <p:cNvSpPr>
                <a:spLocks noChangeArrowheads="1"/>
              </p:cNvSpPr>
              <p:nvPr/>
            </p:nvSpPr>
            <p:spPr bwMode="auto">
              <a:xfrm>
                <a:off x="1730" y="3032"/>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88" name="Rectangle 117"/>
              <p:cNvSpPr>
                <a:spLocks noChangeArrowheads="1"/>
              </p:cNvSpPr>
              <p:nvPr/>
            </p:nvSpPr>
            <p:spPr bwMode="auto">
              <a:xfrm>
                <a:off x="1755" y="3018"/>
                <a:ext cx="46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Ifetch</a:t>
                </a:r>
              </a:p>
            </p:txBody>
          </p:sp>
        </p:grpSp>
        <p:grpSp>
          <p:nvGrpSpPr>
            <p:cNvPr id="41002" name="Group 118"/>
            <p:cNvGrpSpPr>
              <a:grpSpLocks/>
            </p:cNvGrpSpPr>
            <p:nvPr/>
          </p:nvGrpSpPr>
          <p:grpSpPr bwMode="auto">
            <a:xfrm>
              <a:off x="2197" y="2790"/>
              <a:ext cx="609" cy="231"/>
              <a:chOff x="2197" y="3015"/>
              <a:chExt cx="609" cy="231"/>
            </a:xfrm>
          </p:grpSpPr>
          <p:sp>
            <p:nvSpPr>
              <p:cNvPr id="20585" name="Rectangle 119"/>
              <p:cNvSpPr>
                <a:spLocks noChangeArrowheads="1"/>
              </p:cNvSpPr>
              <p:nvPr/>
            </p:nvSpPr>
            <p:spPr bwMode="auto">
              <a:xfrm>
                <a:off x="2247" y="3032"/>
                <a:ext cx="49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86" name="Rectangle 120"/>
              <p:cNvSpPr>
                <a:spLocks noChangeArrowheads="1"/>
              </p:cNvSpPr>
              <p:nvPr/>
            </p:nvSpPr>
            <p:spPr bwMode="auto">
              <a:xfrm>
                <a:off x="2197" y="3015"/>
                <a:ext cx="60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1003" name="Group 121"/>
            <p:cNvGrpSpPr>
              <a:grpSpLocks/>
            </p:cNvGrpSpPr>
            <p:nvPr/>
          </p:nvGrpSpPr>
          <p:grpSpPr bwMode="auto">
            <a:xfrm>
              <a:off x="2744" y="2799"/>
              <a:ext cx="512" cy="231"/>
              <a:chOff x="2744" y="3024"/>
              <a:chExt cx="512" cy="231"/>
            </a:xfrm>
          </p:grpSpPr>
          <p:sp>
            <p:nvSpPr>
              <p:cNvPr id="20583" name="Rectangle 122"/>
              <p:cNvSpPr>
                <a:spLocks noChangeArrowheads="1"/>
              </p:cNvSpPr>
              <p:nvPr/>
            </p:nvSpPr>
            <p:spPr bwMode="auto">
              <a:xfrm>
                <a:off x="2744" y="3032"/>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84" name="Rectangle 123"/>
              <p:cNvSpPr>
                <a:spLocks noChangeArrowheads="1"/>
              </p:cNvSpPr>
              <p:nvPr/>
            </p:nvSpPr>
            <p:spPr bwMode="auto">
              <a:xfrm>
                <a:off x="2823" y="3024"/>
                <a:ext cx="41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41004" name="Group 124"/>
            <p:cNvGrpSpPr>
              <a:grpSpLocks/>
            </p:cNvGrpSpPr>
            <p:nvPr/>
          </p:nvGrpSpPr>
          <p:grpSpPr bwMode="auto">
            <a:xfrm>
              <a:off x="3260" y="2799"/>
              <a:ext cx="521" cy="231"/>
              <a:chOff x="3260" y="3024"/>
              <a:chExt cx="521" cy="231"/>
            </a:xfrm>
          </p:grpSpPr>
          <p:sp>
            <p:nvSpPr>
              <p:cNvPr id="20581" name="Rectangle 125"/>
              <p:cNvSpPr>
                <a:spLocks noChangeArrowheads="1"/>
              </p:cNvSpPr>
              <p:nvPr/>
            </p:nvSpPr>
            <p:spPr bwMode="auto">
              <a:xfrm>
                <a:off x="3260" y="30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82" name="Rectangle 126"/>
              <p:cNvSpPr>
                <a:spLocks noChangeArrowheads="1"/>
              </p:cNvSpPr>
              <p:nvPr/>
            </p:nvSpPr>
            <p:spPr bwMode="auto">
              <a:xfrm>
                <a:off x="3351" y="3024"/>
                <a:ext cx="43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41005" name="Group 127"/>
            <p:cNvGrpSpPr>
              <a:grpSpLocks/>
            </p:cNvGrpSpPr>
            <p:nvPr/>
          </p:nvGrpSpPr>
          <p:grpSpPr bwMode="auto">
            <a:xfrm>
              <a:off x="3775" y="2799"/>
              <a:ext cx="512" cy="231"/>
              <a:chOff x="3775" y="3024"/>
              <a:chExt cx="512" cy="231"/>
            </a:xfrm>
          </p:grpSpPr>
          <p:sp>
            <p:nvSpPr>
              <p:cNvPr id="20579" name="Rectangle 128"/>
              <p:cNvSpPr>
                <a:spLocks noChangeArrowheads="1"/>
              </p:cNvSpPr>
              <p:nvPr/>
            </p:nvSpPr>
            <p:spPr bwMode="auto">
              <a:xfrm>
                <a:off x="3775" y="30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80" name="Rectangle 129"/>
              <p:cNvSpPr>
                <a:spLocks noChangeArrowheads="1"/>
              </p:cNvSpPr>
              <p:nvPr/>
            </p:nvSpPr>
            <p:spPr bwMode="auto">
              <a:xfrm>
                <a:off x="3879" y="3024"/>
                <a:ext cx="3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20526" name="Rectangle 130"/>
            <p:cNvSpPr>
              <a:spLocks noChangeArrowheads="1"/>
            </p:cNvSpPr>
            <p:nvPr/>
          </p:nvSpPr>
          <p:spPr bwMode="auto">
            <a:xfrm>
              <a:off x="1287" y="2799"/>
              <a:ext cx="42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Load</a:t>
              </a:r>
            </a:p>
          </p:txBody>
        </p:sp>
        <p:grpSp>
          <p:nvGrpSpPr>
            <p:cNvPr id="41007" name="Group 131"/>
            <p:cNvGrpSpPr>
              <a:grpSpLocks/>
            </p:cNvGrpSpPr>
            <p:nvPr/>
          </p:nvGrpSpPr>
          <p:grpSpPr bwMode="auto">
            <a:xfrm>
              <a:off x="2233" y="3089"/>
              <a:ext cx="517" cy="231"/>
              <a:chOff x="2233" y="3314"/>
              <a:chExt cx="517" cy="231"/>
            </a:xfrm>
          </p:grpSpPr>
          <p:sp>
            <p:nvSpPr>
              <p:cNvPr id="20577" name="Rectangle 132"/>
              <p:cNvSpPr>
                <a:spLocks noChangeArrowheads="1"/>
              </p:cNvSpPr>
              <p:nvPr/>
            </p:nvSpPr>
            <p:spPr bwMode="auto">
              <a:xfrm>
                <a:off x="2233" y="3320"/>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78" name="Rectangle 133"/>
              <p:cNvSpPr>
                <a:spLocks noChangeArrowheads="1"/>
              </p:cNvSpPr>
              <p:nvPr/>
            </p:nvSpPr>
            <p:spPr bwMode="auto">
              <a:xfrm>
                <a:off x="2242" y="3314"/>
                <a:ext cx="46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Ifetch</a:t>
                </a:r>
              </a:p>
            </p:txBody>
          </p:sp>
        </p:grpSp>
        <p:grpSp>
          <p:nvGrpSpPr>
            <p:cNvPr id="41008" name="Group 134"/>
            <p:cNvGrpSpPr>
              <a:grpSpLocks/>
            </p:cNvGrpSpPr>
            <p:nvPr/>
          </p:nvGrpSpPr>
          <p:grpSpPr bwMode="auto">
            <a:xfrm>
              <a:off x="2710" y="3075"/>
              <a:ext cx="609" cy="231"/>
              <a:chOff x="2710" y="3300"/>
              <a:chExt cx="609" cy="231"/>
            </a:xfrm>
          </p:grpSpPr>
          <p:sp>
            <p:nvSpPr>
              <p:cNvPr id="20575" name="Rectangle 135"/>
              <p:cNvSpPr>
                <a:spLocks noChangeArrowheads="1"/>
              </p:cNvSpPr>
              <p:nvPr/>
            </p:nvSpPr>
            <p:spPr bwMode="auto">
              <a:xfrm>
                <a:off x="2751" y="33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76" name="Rectangle 136"/>
              <p:cNvSpPr>
                <a:spLocks noChangeArrowheads="1"/>
              </p:cNvSpPr>
              <p:nvPr/>
            </p:nvSpPr>
            <p:spPr bwMode="auto">
              <a:xfrm>
                <a:off x="2710" y="3300"/>
                <a:ext cx="60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1009" name="Group 137"/>
            <p:cNvGrpSpPr>
              <a:grpSpLocks/>
            </p:cNvGrpSpPr>
            <p:nvPr/>
          </p:nvGrpSpPr>
          <p:grpSpPr bwMode="auto">
            <a:xfrm>
              <a:off x="4311" y="3087"/>
              <a:ext cx="512" cy="231"/>
              <a:chOff x="4311" y="3312"/>
              <a:chExt cx="512" cy="231"/>
            </a:xfrm>
          </p:grpSpPr>
          <p:sp>
            <p:nvSpPr>
              <p:cNvPr id="20573" name="Rectangle 138"/>
              <p:cNvSpPr>
                <a:spLocks noChangeArrowheads="1"/>
              </p:cNvSpPr>
              <p:nvPr/>
            </p:nvSpPr>
            <p:spPr bwMode="auto">
              <a:xfrm>
                <a:off x="4311" y="3314"/>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74" name="Rectangle 139"/>
              <p:cNvSpPr>
                <a:spLocks noChangeArrowheads="1"/>
              </p:cNvSpPr>
              <p:nvPr/>
            </p:nvSpPr>
            <p:spPr bwMode="auto">
              <a:xfrm>
                <a:off x="4407" y="3312"/>
                <a:ext cx="3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20530" name="Rectangle 140"/>
            <p:cNvSpPr>
              <a:spLocks noChangeArrowheads="1"/>
            </p:cNvSpPr>
            <p:nvPr/>
          </p:nvSpPr>
          <p:spPr bwMode="auto">
            <a:xfrm>
              <a:off x="1739" y="3062"/>
              <a:ext cx="517"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R-type</a:t>
              </a:r>
            </a:p>
          </p:txBody>
        </p:sp>
        <p:grpSp>
          <p:nvGrpSpPr>
            <p:cNvPr id="41011" name="Group 141"/>
            <p:cNvGrpSpPr>
              <a:grpSpLocks/>
            </p:cNvGrpSpPr>
            <p:nvPr/>
          </p:nvGrpSpPr>
          <p:grpSpPr bwMode="auto">
            <a:xfrm>
              <a:off x="2738" y="3375"/>
              <a:ext cx="517" cy="231"/>
              <a:chOff x="2738" y="3600"/>
              <a:chExt cx="517" cy="231"/>
            </a:xfrm>
          </p:grpSpPr>
          <p:sp>
            <p:nvSpPr>
              <p:cNvPr id="20571" name="Rectangle 142"/>
              <p:cNvSpPr>
                <a:spLocks noChangeArrowheads="1"/>
              </p:cNvSpPr>
              <p:nvPr/>
            </p:nvSpPr>
            <p:spPr bwMode="auto">
              <a:xfrm>
                <a:off x="2738" y="3608"/>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72" name="Rectangle 143"/>
              <p:cNvSpPr>
                <a:spLocks noChangeArrowheads="1"/>
              </p:cNvSpPr>
              <p:nvPr/>
            </p:nvSpPr>
            <p:spPr bwMode="auto">
              <a:xfrm>
                <a:off x="2785" y="3600"/>
                <a:ext cx="46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41012" name="Group 144"/>
            <p:cNvGrpSpPr>
              <a:grpSpLocks/>
            </p:cNvGrpSpPr>
            <p:nvPr/>
          </p:nvGrpSpPr>
          <p:grpSpPr bwMode="auto">
            <a:xfrm>
              <a:off x="3225" y="3371"/>
              <a:ext cx="597" cy="231"/>
              <a:chOff x="3225" y="3596"/>
              <a:chExt cx="597" cy="231"/>
            </a:xfrm>
          </p:grpSpPr>
          <p:sp>
            <p:nvSpPr>
              <p:cNvPr id="20569" name="Rectangle 145"/>
              <p:cNvSpPr>
                <a:spLocks noChangeArrowheads="1"/>
              </p:cNvSpPr>
              <p:nvPr/>
            </p:nvSpPr>
            <p:spPr bwMode="auto">
              <a:xfrm>
                <a:off x="3255" y="3608"/>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70" name="Rectangle 146"/>
              <p:cNvSpPr>
                <a:spLocks noChangeArrowheads="1"/>
              </p:cNvSpPr>
              <p:nvPr/>
            </p:nvSpPr>
            <p:spPr bwMode="auto">
              <a:xfrm>
                <a:off x="3225" y="3596"/>
                <a:ext cx="597"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41013" name="Group 147"/>
            <p:cNvGrpSpPr>
              <a:grpSpLocks/>
            </p:cNvGrpSpPr>
            <p:nvPr/>
          </p:nvGrpSpPr>
          <p:grpSpPr bwMode="auto">
            <a:xfrm>
              <a:off x="4826" y="3375"/>
              <a:ext cx="542" cy="231"/>
              <a:chOff x="4826" y="3600"/>
              <a:chExt cx="542" cy="231"/>
            </a:xfrm>
          </p:grpSpPr>
          <p:sp>
            <p:nvSpPr>
              <p:cNvPr id="20567" name="Rectangle 148"/>
              <p:cNvSpPr>
                <a:spLocks noChangeArrowheads="1"/>
              </p:cNvSpPr>
              <p:nvPr/>
            </p:nvSpPr>
            <p:spPr bwMode="auto">
              <a:xfrm>
                <a:off x="4826" y="3608"/>
                <a:ext cx="54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68" name="Rectangle 149"/>
              <p:cNvSpPr>
                <a:spLocks noChangeArrowheads="1"/>
              </p:cNvSpPr>
              <p:nvPr/>
            </p:nvSpPr>
            <p:spPr bwMode="auto">
              <a:xfrm>
                <a:off x="4935" y="3600"/>
                <a:ext cx="3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sp>
          <p:nvSpPr>
            <p:cNvPr id="20534" name="Rectangle 150"/>
            <p:cNvSpPr>
              <a:spLocks noChangeArrowheads="1"/>
            </p:cNvSpPr>
            <p:nvPr/>
          </p:nvSpPr>
          <p:spPr bwMode="auto">
            <a:xfrm>
              <a:off x="2271" y="3375"/>
              <a:ext cx="517"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R-type</a:t>
              </a:r>
            </a:p>
          </p:txBody>
        </p:sp>
        <p:sp>
          <p:nvSpPr>
            <p:cNvPr id="20535" name="Line 151"/>
            <p:cNvSpPr>
              <a:spLocks noChangeShapeType="1"/>
            </p:cNvSpPr>
            <p:nvPr/>
          </p:nvSpPr>
          <p:spPr bwMode="auto">
            <a:xfrm flipV="1">
              <a:off x="4320" y="2119"/>
              <a:ext cx="0" cy="64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36" name="Line 152"/>
            <p:cNvSpPr>
              <a:spLocks noChangeShapeType="1"/>
            </p:cNvSpPr>
            <p:nvPr/>
          </p:nvSpPr>
          <p:spPr bwMode="auto">
            <a:xfrm flipV="1">
              <a:off x="5376" y="2119"/>
              <a:ext cx="0" cy="1216"/>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37" name="Line 153"/>
            <p:cNvSpPr>
              <a:spLocks noChangeShapeType="1"/>
            </p:cNvSpPr>
            <p:nvPr/>
          </p:nvSpPr>
          <p:spPr bwMode="auto">
            <a:xfrm flipV="1">
              <a:off x="3792" y="2119"/>
              <a:ext cx="0" cy="352"/>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38" name="Line 154"/>
            <p:cNvSpPr>
              <a:spLocks noChangeShapeType="1"/>
            </p:cNvSpPr>
            <p:nvPr/>
          </p:nvSpPr>
          <p:spPr bwMode="auto">
            <a:xfrm flipV="1">
              <a:off x="4848" y="2119"/>
              <a:ext cx="0" cy="92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41019" name="Group 155"/>
            <p:cNvGrpSpPr>
              <a:grpSpLocks/>
            </p:cNvGrpSpPr>
            <p:nvPr/>
          </p:nvGrpSpPr>
          <p:grpSpPr bwMode="auto">
            <a:xfrm>
              <a:off x="2730" y="2516"/>
              <a:ext cx="512" cy="231"/>
              <a:chOff x="3068" y="1352"/>
              <a:chExt cx="512" cy="231"/>
            </a:xfrm>
          </p:grpSpPr>
          <p:sp>
            <p:nvSpPr>
              <p:cNvPr id="20565" name="Rectangle 156"/>
              <p:cNvSpPr>
                <a:spLocks noChangeArrowheads="1"/>
              </p:cNvSpPr>
              <p:nvPr/>
            </p:nvSpPr>
            <p:spPr bwMode="auto">
              <a:xfrm>
                <a:off x="3068" y="1358"/>
                <a:ext cx="512" cy="176"/>
              </a:xfrm>
              <a:prstGeom prst="rect">
                <a:avLst/>
              </a:prstGeom>
              <a:noFill/>
              <a:ln w="25400">
                <a:solidFill>
                  <a:schemeClr val="accent2"/>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66" name="Rectangle 157"/>
              <p:cNvSpPr>
                <a:spLocks noChangeArrowheads="1"/>
              </p:cNvSpPr>
              <p:nvPr/>
            </p:nvSpPr>
            <p:spPr bwMode="auto">
              <a:xfrm>
                <a:off x="3126" y="1352"/>
                <a:ext cx="430"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41020" name="Group 158"/>
            <p:cNvGrpSpPr>
              <a:grpSpLocks/>
            </p:cNvGrpSpPr>
            <p:nvPr/>
          </p:nvGrpSpPr>
          <p:grpSpPr bwMode="auto">
            <a:xfrm>
              <a:off x="3260" y="3087"/>
              <a:ext cx="512" cy="231"/>
              <a:chOff x="3260" y="3312"/>
              <a:chExt cx="512" cy="231"/>
            </a:xfrm>
          </p:grpSpPr>
          <p:sp>
            <p:nvSpPr>
              <p:cNvPr id="20563" name="Rectangle 159"/>
              <p:cNvSpPr>
                <a:spLocks noChangeArrowheads="1"/>
              </p:cNvSpPr>
              <p:nvPr/>
            </p:nvSpPr>
            <p:spPr bwMode="auto">
              <a:xfrm>
                <a:off x="3260" y="33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64" name="Rectangle 160"/>
              <p:cNvSpPr>
                <a:spLocks noChangeArrowheads="1"/>
              </p:cNvSpPr>
              <p:nvPr/>
            </p:nvSpPr>
            <p:spPr bwMode="auto">
              <a:xfrm>
                <a:off x="3351" y="3312"/>
                <a:ext cx="399"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41021" name="Group 161"/>
            <p:cNvGrpSpPr>
              <a:grpSpLocks/>
            </p:cNvGrpSpPr>
            <p:nvPr/>
          </p:nvGrpSpPr>
          <p:grpSpPr bwMode="auto">
            <a:xfrm>
              <a:off x="3777" y="3375"/>
              <a:ext cx="517" cy="231"/>
              <a:chOff x="3777" y="3600"/>
              <a:chExt cx="517" cy="231"/>
            </a:xfrm>
          </p:grpSpPr>
          <p:sp>
            <p:nvSpPr>
              <p:cNvPr id="20561" name="Rectangle 162"/>
              <p:cNvSpPr>
                <a:spLocks noChangeArrowheads="1"/>
              </p:cNvSpPr>
              <p:nvPr/>
            </p:nvSpPr>
            <p:spPr bwMode="auto">
              <a:xfrm>
                <a:off x="3777" y="3608"/>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62" name="Rectangle 163"/>
              <p:cNvSpPr>
                <a:spLocks noChangeArrowheads="1"/>
              </p:cNvSpPr>
              <p:nvPr/>
            </p:nvSpPr>
            <p:spPr bwMode="auto">
              <a:xfrm>
                <a:off x="3879" y="3600"/>
                <a:ext cx="39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41022" name="Group 164"/>
            <p:cNvGrpSpPr>
              <a:grpSpLocks/>
            </p:cNvGrpSpPr>
            <p:nvPr/>
          </p:nvGrpSpPr>
          <p:grpSpPr bwMode="auto">
            <a:xfrm>
              <a:off x="1700" y="2223"/>
              <a:ext cx="517" cy="231"/>
              <a:chOff x="1700" y="2448"/>
              <a:chExt cx="517" cy="231"/>
            </a:xfrm>
          </p:grpSpPr>
          <p:sp>
            <p:nvSpPr>
              <p:cNvPr id="20559" name="Rectangle 165"/>
              <p:cNvSpPr>
                <a:spLocks noChangeArrowheads="1"/>
              </p:cNvSpPr>
              <p:nvPr/>
            </p:nvSpPr>
            <p:spPr bwMode="auto">
              <a:xfrm>
                <a:off x="1700" y="2456"/>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60" name="Rectangle 166"/>
              <p:cNvSpPr>
                <a:spLocks noChangeArrowheads="1"/>
              </p:cNvSpPr>
              <p:nvPr/>
            </p:nvSpPr>
            <p:spPr bwMode="auto">
              <a:xfrm>
                <a:off x="1767" y="2448"/>
                <a:ext cx="41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41023" name="Group 167"/>
            <p:cNvGrpSpPr>
              <a:grpSpLocks/>
            </p:cNvGrpSpPr>
            <p:nvPr/>
          </p:nvGrpSpPr>
          <p:grpSpPr bwMode="auto">
            <a:xfrm>
              <a:off x="2216" y="2511"/>
              <a:ext cx="512" cy="231"/>
              <a:chOff x="2216" y="2736"/>
              <a:chExt cx="512" cy="231"/>
            </a:xfrm>
          </p:grpSpPr>
          <p:sp>
            <p:nvSpPr>
              <p:cNvPr id="20557" name="Rectangle 168"/>
              <p:cNvSpPr>
                <a:spLocks noChangeArrowheads="1"/>
              </p:cNvSpPr>
              <p:nvPr/>
            </p:nvSpPr>
            <p:spPr bwMode="auto">
              <a:xfrm>
                <a:off x="2216" y="2744"/>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58" name="Rectangle 169"/>
              <p:cNvSpPr>
                <a:spLocks noChangeArrowheads="1"/>
              </p:cNvSpPr>
              <p:nvPr/>
            </p:nvSpPr>
            <p:spPr bwMode="auto">
              <a:xfrm>
                <a:off x="2295" y="2736"/>
                <a:ext cx="411"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41024" name="Group 170"/>
            <p:cNvGrpSpPr>
              <a:grpSpLocks/>
            </p:cNvGrpSpPr>
            <p:nvPr/>
          </p:nvGrpSpPr>
          <p:grpSpPr bwMode="auto">
            <a:xfrm>
              <a:off x="2214" y="2229"/>
              <a:ext cx="517" cy="231"/>
              <a:chOff x="3080" y="1344"/>
              <a:chExt cx="517" cy="231"/>
            </a:xfrm>
          </p:grpSpPr>
          <p:sp>
            <p:nvSpPr>
              <p:cNvPr id="20555" name="Rectangle 171"/>
              <p:cNvSpPr>
                <a:spLocks noChangeArrowheads="1"/>
              </p:cNvSpPr>
              <p:nvPr/>
            </p:nvSpPr>
            <p:spPr bwMode="auto">
              <a:xfrm>
                <a:off x="3080" y="1346"/>
                <a:ext cx="517" cy="176"/>
              </a:xfrm>
              <a:prstGeom prst="rect">
                <a:avLst/>
              </a:prstGeom>
              <a:noFill/>
              <a:ln w="25400">
                <a:solidFill>
                  <a:schemeClr val="accent2"/>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56" name="Rectangle 172"/>
              <p:cNvSpPr>
                <a:spLocks noChangeArrowheads="1"/>
              </p:cNvSpPr>
              <p:nvPr/>
            </p:nvSpPr>
            <p:spPr bwMode="auto">
              <a:xfrm>
                <a:off x="3159" y="134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41025" name="Group 173"/>
            <p:cNvGrpSpPr>
              <a:grpSpLocks/>
            </p:cNvGrpSpPr>
            <p:nvPr/>
          </p:nvGrpSpPr>
          <p:grpSpPr bwMode="auto">
            <a:xfrm>
              <a:off x="4300" y="3376"/>
              <a:ext cx="526" cy="231"/>
              <a:chOff x="3057" y="1344"/>
              <a:chExt cx="526" cy="231"/>
            </a:xfrm>
          </p:grpSpPr>
          <p:sp>
            <p:nvSpPr>
              <p:cNvPr id="20553" name="Rectangle 174"/>
              <p:cNvSpPr>
                <a:spLocks noChangeArrowheads="1"/>
              </p:cNvSpPr>
              <p:nvPr/>
            </p:nvSpPr>
            <p:spPr bwMode="auto">
              <a:xfrm>
                <a:off x="3057" y="1352"/>
                <a:ext cx="526" cy="176"/>
              </a:xfrm>
              <a:prstGeom prst="rect">
                <a:avLst/>
              </a:prstGeom>
              <a:noFill/>
              <a:ln w="25400">
                <a:solidFill>
                  <a:schemeClr val="accent2"/>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54" name="Rectangle 175"/>
              <p:cNvSpPr>
                <a:spLocks noChangeArrowheads="1"/>
              </p:cNvSpPr>
              <p:nvPr/>
            </p:nvSpPr>
            <p:spPr bwMode="auto">
              <a:xfrm>
                <a:off x="3119" y="134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41026" name="Group 176"/>
            <p:cNvGrpSpPr>
              <a:grpSpLocks/>
            </p:cNvGrpSpPr>
            <p:nvPr/>
          </p:nvGrpSpPr>
          <p:grpSpPr bwMode="auto">
            <a:xfrm>
              <a:off x="3779" y="3080"/>
              <a:ext cx="527" cy="231"/>
              <a:chOff x="3063" y="1344"/>
              <a:chExt cx="527" cy="231"/>
            </a:xfrm>
          </p:grpSpPr>
          <p:sp>
            <p:nvSpPr>
              <p:cNvPr id="20551" name="Rectangle 177"/>
              <p:cNvSpPr>
                <a:spLocks noChangeArrowheads="1"/>
              </p:cNvSpPr>
              <p:nvPr/>
            </p:nvSpPr>
            <p:spPr bwMode="auto">
              <a:xfrm>
                <a:off x="3063" y="1358"/>
                <a:ext cx="527" cy="176"/>
              </a:xfrm>
              <a:prstGeom prst="rect">
                <a:avLst/>
              </a:prstGeom>
              <a:noFill/>
              <a:ln w="25400">
                <a:solidFill>
                  <a:schemeClr val="accent2"/>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52" name="Rectangle 178"/>
              <p:cNvSpPr>
                <a:spLocks noChangeArrowheads="1"/>
              </p:cNvSpPr>
              <p:nvPr/>
            </p:nvSpPr>
            <p:spPr bwMode="auto">
              <a:xfrm>
                <a:off x="3159" y="1344"/>
                <a:ext cx="43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sp>
          <p:nvSpPr>
            <p:cNvPr id="20547" name="Rectangle 179"/>
            <p:cNvSpPr>
              <a:spLocks noChangeArrowheads="1"/>
            </p:cNvSpPr>
            <p:nvPr/>
          </p:nvSpPr>
          <p:spPr bwMode="auto">
            <a:xfrm>
              <a:off x="2213" y="2240"/>
              <a:ext cx="530" cy="174"/>
            </a:xfrm>
            <a:prstGeom prst="rect">
              <a:avLst/>
            </a:prstGeom>
            <a:noFill/>
            <a:ln w="38100">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48" name="Rectangle 180"/>
            <p:cNvSpPr>
              <a:spLocks noChangeArrowheads="1"/>
            </p:cNvSpPr>
            <p:nvPr/>
          </p:nvSpPr>
          <p:spPr bwMode="auto">
            <a:xfrm>
              <a:off x="2724" y="2522"/>
              <a:ext cx="530" cy="174"/>
            </a:xfrm>
            <a:prstGeom prst="rect">
              <a:avLst/>
            </a:prstGeom>
            <a:noFill/>
            <a:ln w="38100">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49" name="Rectangle 181"/>
            <p:cNvSpPr>
              <a:spLocks noChangeArrowheads="1"/>
            </p:cNvSpPr>
            <p:nvPr/>
          </p:nvSpPr>
          <p:spPr bwMode="auto">
            <a:xfrm>
              <a:off x="3777" y="3101"/>
              <a:ext cx="530" cy="174"/>
            </a:xfrm>
            <a:prstGeom prst="rect">
              <a:avLst/>
            </a:prstGeom>
            <a:noFill/>
            <a:ln w="38100">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0550" name="Rectangle 182"/>
            <p:cNvSpPr>
              <a:spLocks noChangeArrowheads="1"/>
            </p:cNvSpPr>
            <p:nvPr/>
          </p:nvSpPr>
          <p:spPr bwMode="auto">
            <a:xfrm>
              <a:off x="4302" y="3382"/>
              <a:ext cx="530" cy="174"/>
            </a:xfrm>
            <a:prstGeom prst="rect">
              <a:avLst/>
            </a:prstGeom>
            <a:noFill/>
            <a:ln w="38100">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20669" name="Group 183"/>
          <p:cNvGrpSpPr>
            <a:grpSpLocks/>
          </p:cNvGrpSpPr>
          <p:nvPr/>
        </p:nvGrpSpPr>
        <p:grpSpPr bwMode="auto">
          <a:xfrm>
            <a:off x="5618163" y="435978"/>
            <a:ext cx="2986087" cy="699085"/>
            <a:chOff x="3080" y="930"/>
            <a:chExt cx="1881" cy="482"/>
          </a:xfrm>
        </p:grpSpPr>
        <p:sp>
          <p:nvSpPr>
            <p:cNvPr id="20488" name="Freeform 184"/>
            <p:cNvSpPr>
              <a:spLocks/>
            </p:cNvSpPr>
            <p:nvPr/>
          </p:nvSpPr>
          <p:spPr bwMode="auto">
            <a:xfrm>
              <a:off x="3452" y="1009"/>
              <a:ext cx="391" cy="218"/>
            </a:xfrm>
            <a:custGeom>
              <a:avLst/>
              <a:gdLst>
                <a:gd name="T0" fmla="*/ 0 w 174"/>
                <a:gd name="T1" fmla="*/ 218 h 250"/>
                <a:gd name="T2" fmla="*/ 97 w 174"/>
                <a:gd name="T3" fmla="*/ 76 h 250"/>
                <a:gd name="T4" fmla="*/ 342 w 174"/>
                <a:gd name="T5" fmla="*/ 85 h 250"/>
                <a:gd name="T6" fmla="*/ 245 w 174"/>
                <a:gd name="T7" fmla="*/ 142 h 250"/>
                <a:gd name="T8" fmla="*/ 121 w 174"/>
                <a:gd name="T9" fmla="*/ 47 h 250"/>
                <a:gd name="T10" fmla="*/ 391 w 174"/>
                <a:gd name="T11" fmla="*/ 0 h 250"/>
                <a:gd name="T12" fmla="*/ 0 60000 65536"/>
                <a:gd name="T13" fmla="*/ 0 60000 65536"/>
                <a:gd name="T14" fmla="*/ 0 60000 65536"/>
                <a:gd name="T15" fmla="*/ 0 60000 65536"/>
                <a:gd name="T16" fmla="*/ 0 60000 65536"/>
                <a:gd name="T17" fmla="*/ 0 60000 65536"/>
                <a:gd name="T18" fmla="*/ 0 w 174"/>
                <a:gd name="T19" fmla="*/ 0 h 250"/>
                <a:gd name="T20" fmla="*/ 174 w 174"/>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174" h="250">
                  <a:moveTo>
                    <a:pt x="0" y="250"/>
                  </a:moveTo>
                  <a:cubicBezTo>
                    <a:pt x="9" y="181"/>
                    <a:pt x="18" y="112"/>
                    <a:pt x="43" y="87"/>
                  </a:cubicBezTo>
                  <a:cubicBezTo>
                    <a:pt x="68" y="62"/>
                    <a:pt x="141" y="85"/>
                    <a:pt x="152" y="98"/>
                  </a:cubicBezTo>
                  <a:cubicBezTo>
                    <a:pt x="163" y="111"/>
                    <a:pt x="125" y="170"/>
                    <a:pt x="109" y="163"/>
                  </a:cubicBezTo>
                  <a:cubicBezTo>
                    <a:pt x="93" y="156"/>
                    <a:pt x="43" y="81"/>
                    <a:pt x="54" y="54"/>
                  </a:cubicBezTo>
                  <a:cubicBezTo>
                    <a:pt x="65" y="27"/>
                    <a:pt x="119" y="13"/>
                    <a:pt x="174" y="0"/>
                  </a:cubicBezTo>
                </a:path>
              </a:pathLst>
            </a:custGeom>
            <a:noFill/>
            <a:ln w="12700">
              <a:solidFill>
                <a:schemeClr val="tx1"/>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grpSp>
          <p:nvGrpSpPr>
            <p:cNvPr id="40969" name="Group 185"/>
            <p:cNvGrpSpPr>
              <a:grpSpLocks/>
            </p:cNvGrpSpPr>
            <p:nvPr/>
          </p:nvGrpSpPr>
          <p:grpSpPr bwMode="auto">
            <a:xfrm>
              <a:off x="3080" y="930"/>
              <a:ext cx="1881" cy="482"/>
              <a:chOff x="3373" y="1351"/>
              <a:chExt cx="1881" cy="482"/>
            </a:xfrm>
          </p:grpSpPr>
          <p:sp>
            <p:nvSpPr>
              <p:cNvPr id="20490" name="Text Box 186"/>
              <p:cNvSpPr txBox="1">
                <a:spLocks noChangeArrowheads="1"/>
              </p:cNvSpPr>
              <p:nvPr/>
            </p:nvSpPr>
            <p:spPr bwMode="auto">
              <a:xfrm>
                <a:off x="4141" y="1351"/>
                <a:ext cx="1113" cy="276"/>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000" b="1" dirty="0">
                    <a:solidFill>
                      <a:srgbClr val="FF0000"/>
                    </a:solidFill>
                    <a:latin typeface="华文新魏" charset="-122"/>
                    <a:ea typeface="华文新魏" charset="-122"/>
                  </a:rPr>
                  <a:t>NOP(</a:t>
                </a:r>
                <a:r>
                  <a:rPr lang="zh-CN" altLang="en-US" sz="2000" b="1" dirty="0">
                    <a:solidFill>
                      <a:srgbClr val="FF0000"/>
                    </a:solidFill>
                    <a:latin typeface="华文新魏" charset="-122"/>
                    <a:ea typeface="华文新魏" charset="-122"/>
                  </a:rPr>
                  <a:t>空操作</a:t>
                </a:r>
                <a:r>
                  <a:rPr lang="en-US" altLang="zh-CN" sz="2000" b="1" dirty="0">
                    <a:solidFill>
                      <a:srgbClr val="FF0000"/>
                    </a:solidFill>
                    <a:latin typeface="华文新魏" charset="-122"/>
                    <a:ea typeface="华文新魏" charset="-122"/>
                  </a:rPr>
                  <a:t>)!</a:t>
                </a:r>
              </a:p>
            </p:txBody>
          </p:sp>
          <p:sp>
            <p:nvSpPr>
              <p:cNvPr id="20491" name="Rectangle 187"/>
              <p:cNvSpPr>
                <a:spLocks noChangeArrowheads="1"/>
              </p:cNvSpPr>
              <p:nvPr/>
            </p:nvSpPr>
            <p:spPr bwMode="auto">
              <a:xfrm>
                <a:off x="3373" y="1659"/>
                <a:ext cx="530" cy="174"/>
              </a:xfrm>
              <a:prstGeom prst="rect">
                <a:avLst/>
              </a:prstGeom>
              <a:noFill/>
              <a:ln w="38100">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spTree>
    <p:extLst>
      <p:ext uri="{BB962C8B-B14F-4D97-AF65-F5344CB8AC3E}">
        <p14:creationId xmlns:p14="http://schemas.microsoft.com/office/powerpoint/2010/main" val="26621781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925699">
                                            <p:txEl>
                                              <p:pRg st="0" end="0"/>
                                            </p:txEl>
                                          </p:spTgt>
                                        </p:tgtEl>
                                        <p:attrNameLst>
                                          <p:attrName>style.visibility</p:attrName>
                                        </p:attrNameLst>
                                      </p:cBhvr>
                                      <p:to>
                                        <p:strVal val="visible"/>
                                      </p:to>
                                    </p:set>
                                    <p:animEffect transition="in" filter="blinds(horizontal)">
                                      <p:cBhvr>
                                        <p:cTn id="7" dur="500"/>
                                        <p:tgtEl>
                                          <p:spTgt spid="92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669"/>
                                        </p:tgtEl>
                                        <p:attrNameLst>
                                          <p:attrName>style.visibility</p:attrName>
                                        </p:attrNameLst>
                                      </p:cBhvr>
                                      <p:to>
                                        <p:strVal val="visible"/>
                                      </p:to>
                                    </p:set>
                                    <p:animEffect transition="in" filter="blinds(horizontal)">
                                      <p:cBhvr>
                                        <p:cTn id="12" dur="500"/>
                                        <p:tgtEl>
                                          <p:spTgt spid="206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5699">
                                            <p:txEl>
                                              <p:pRg st="1" end="1"/>
                                            </p:txEl>
                                          </p:spTgt>
                                        </p:tgtEl>
                                        <p:attrNameLst>
                                          <p:attrName>style.visibility</p:attrName>
                                        </p:attrNameLst>
                                      </p:cBhvr>
                                      <p:to>
                                        <p:strVal val="visible"/>
                                      </p:to>
                                    </p:set>
                                    <p:animEffect transition="in" filter="blinds(horizontal)">
                                      <p:cBhvr>
                                        <p:cTn id="17" dur="500"/>
                                        <p:tgtEl>
                                          <p:spTgt spid="9256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25700"/>
                                        </p:tgtEl>
                                        <p:attrNameLst>
                                          <p:attrName>style.visibility</p:attrName>
                                        </p:attrNameLst>
                                      </p:cBhvr>
                                      <p:to>
                                        <p:strVal val="visible"/>
                                      </p:to>
                                    </p:set>
                                    <p:animEffect transition="in" filter="checkerboard(across)">
                                      <p:cBhvr>
                                        <p:cTn id="27" dur="500"/>
                                        <p:tgtEl>
                                          <p:spTgt spid="92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a:xfrm>
            <a:off x="248222" y="0"/>
            <a:ext cx="5988050" cy="55292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Store</a:t>
            </a:r>
            <a:r>
              <a:rPr lang="zh-CN" altLang="en-US" kern="1200" dirty="0">
                <a:solidFill>
                  <a:srgbClr val="A50021"/>
                </a:solidFill>
                <a:latin typeface="微软雅黑" panose="020B0503020204020204" pitchFamily="34" charset="-122"/>
                <a:ea typeface="微软雅黑" panose="020B0503020204020204" pitchFamily="34" charset="-122"/>
              </a:rPr>
              <a:t>指令的四个阶段</a:t>
            </a:r>
          </a:p>
        </p:txBody>
      </p:sp>
      <p:sp>
        <p:nvSpPr>
          <p:cNvPr id="927747" name="Rectangle 3"/>
          <p:cNvSpPr>
            <a:spLocks noGrp="1" noChangeArrowheads="1"/>
          </p:cNvSpPr>
          <p:nvPr>
            <p:ph type="body" idx="1"/>
          </p:nvPr>
        </p:nvSpPr>
        <p:spPr>
          <a:xfrm>
            <a:off x="755650" y="2551013"/>
            <a:ext cx="7993063" cy="2870200"/>
          </a:xfrm>
          <a:noFill/>
        </p:spPr>
        <p:txBody>
          <a:bodyPr lIns="63500" tIns="25400" rIns="63500" bIns="25400">
            <a:spAutoFit/>
          </a:bodyPr>
          <a:lstStyle/>
          <a:p>
            <a:pPr marL="363538" indent="-363538">
              <a:spcBef>
                <a:spcPct val="0"/>
              </a:spcBef>
              <a:buClr>
                <a:schemeClr val="tx2"/>
              </a:buClr>
            </a:pPr>
            <a:r>
              <a:rPr lang="en-US" altLang="zh-CN" sz="2800">
                <a:solidFill>
                  <a:srgbClr val="FF0000"/>
                </a:solidFill>
              </a:rPr>
              <a:t>Ifetch</a:t>
            </a:r>
            <a:r>
              <a:rPr lang="zh-CN" altLang="en-US" sz="2800">
                <a:solidFill>
                  <a:srgbClr val="FF0000"/>
                </a:solidFill>
              </a:rPr>
              <a:t>：</a:t>
            </a:r>
            <a:r>
              <a:rPr lang="zh-CN" altLang="en-US" sz="2800"/>
              <a:t>取指令并计算</a:t>
            </a:r>
            <a:r>
              <a:rPr lang="en-US" altLang="zh-CN" sz="2800"/>
              <a:t>PC+4</a:t>
            </a:r>
            <a:endParaRPr lang="zh-CN" altLang="en-US" sz="2800"/>
          </a:p>
          <a:p>
            <a:pPr marL="363538" indent="-363538">
              <a:spcBef>
                <a:spcPct val="0"/>
              </a:spcBef>
              <a:buClr>
                <a:schemeClr val="tx2"/>
              </a:buClr>
            </a:pPr>
            <a:r>
              <a:rPr lang="en-US" altLang="zh-CN" sz="2800">
                <a:solidFill>
                  <a:srgbClr val="FF0000"/>
                </a:solidFill>
              </a:rPr>
              <a:t>Reg/Dec</a:t>
            </a:r>
            <a:r>
              <a:rPr lang="zh-CN" altLang="en-US" sz="2800">
                <a:solidFill>
                  <a:srgbClr val="FF0000"/>
                </a:solidFill>
              </a:rPr>
              <a:t>：</a:t>
            </a:r>
            <a:r>
              <a:rPr lang="zh-CN" altLang="en-US" sz="2800"/>
              <a:t> 从寄存器取数，同时指令在译码器进行译码</a:t>
            </a:r>
          </a:p>
          <a:p>
            <a:pPr marL="363538" indent="-363538">
              <a:spcBef>
                <a:spcPct val="0"/>
              </a:spcBef>
              <a:buClr>
                <a:schemeClr val="tx2"/>
              </a:buClr>
            </a:pPr>
            <a:r>
              <a:rPr lang="en-US" altLang="zh-CN" sz="2800">
                <a:solidFill>
                  <a:srgbClr val="FF0000"/>
                </a:solidFill>
              </a:rPr>
              <a:t>Exec</a:t>
            </a:r>
            <a:r>
              <a:rPr lang="zh-CN" altLang="en-US" sz="2800">
                <a:solidFill>
                  <a:srgbClr val="FF0000"/>
                </a:solidFill>
              </a:rPr>
              <a:t>：</a:t>
            </a:r>
            <a:r>
              <a:rPr lang="en-US" altLang="zh-CN" sz="2800"/>
              <a:t>16</a:t>
            </a:r>
            <a:r>
              <a:rPr lang="zh-CN" altLang="en-US" sz="2800"/>
              <a:t>位立即数符号扩展后与寄存器值相加，计算主存地址</a:t>
            </a:r>
          </a:p>
          <a:p>
            <a:pPr marL="363538" indent="-363538">
              <a:spcBef>
                <a:spcPct val="0"/>
              </a:spcBef>
              <a:buClr>
                <a:schemeClr val="tx2"/>
              </a:buClr>
            </a:pPr>
            <a:r>
              <a:rPr lang="en-US" altLang="zh-CN" sz="2800">
                <a:solidFill>
                  <a:srgbClr val="FF0000"/>
                </a:solidFill>
              </a:rPr>
              <a:t>Mem</a:t>
            </a:r>
            <a:r>
              <a:rPr lang="zh-CN" altLang="en-US" sz="2800">
                <a:solidFill>
                  <a:srgbClr val="FF0000"/>
                </a:solidFill>
              </a:rPr>
              <a:t>：</a:t>
            </a:r>
            <a:r>
              <a:rPr lang="zh-CN" altLang="en-US" sz="2800"/>
              <a:t>将寄存器读出的数据写到主存</a:t>
            </a:r>
          </a:p>
        </p:txBody>
      </p:sp>
      <p:grpSp>
        <p:nvGrpSpPr>
          <p:cNvPr id="43012" name="Group 4"/>
          <p:cNvGrpSpPr>
            <a:grpSpLocks/>
          </p:cNvGrpSpPr>
          <p:nvPr/>
        </p:nvGrpSpPr>
        <p:grpSpPr bwMode="auto">
          <a:xfrm>
            <a:off x="684213" y="992088"/>
            <a:ext cx="6488112" cy="1343025"/>
            <a:chOff x="855" y="472"/>
            <a:chExt cx="3029" cy="789"/>
          </a:xfrm>
        </p:grpSpPr>
        <p:grpSp>
          <p:nvGrpSpPr>
            <p:cNvPr id="43017" name="Group 5"/>
            <p:cNvGrpSpPr>
              <a:grpSpLocks/>
            </p:cNvGrpSpPr>
            <p:nvPr/>
          </p:nvGrpSpPr>
          <p:grpSpPr bwMode="auto">
            <a:xfrm>
              <a:off x="1248" y="712"/>
              <a:ext cx="520" cy="160"/>
              <a:chOff x="1248" y="712"/>
              <a:chExt cx="520" cy="160"/>
            </a:xfrm>
          </p:grpSpPr>
          <p:sp>
            <p:nvSpPr>
              <p:cNvPr id="21556" name="Line 6"/>
              <p:cNvSpPr>
                <a:spLocks noChangeShapeType="1"/>
              </p:cNvSpPr>
              <p:nvPr/>
            </p:nvSpPr>
            <p:spPr bwMode="auto">
              <a:xfrm>
                <a:off x="1256"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7" name="Line 7"/>
              <p:cNvSpPr>
                <a:spLocks noChangeShapeType="1"/>
              </p:cNvSpPr>
              <p:nvPr/>
            </p:nvSpPr>
            <p:spPr bwMode="auto">
              <a:xfrm>
                <a:off x="1248" y="728"/>
                <a:ext cx="0" cy="13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8" name="Line 8"/>
              <p:cNvSpPr>
                <a:spLocks noChangeShapeType="1"/>
              </p:cNvSpPr>
              <p:nvPr/>
            </p:nvSpPr>
            <p:spPr bwMode="auto">
              <a:xfrm flipV="1">
                <a:off x="1536"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9" name="Line 9"/>
              <p:cNvSpPr>
                <a:spLocks noChangeShapeType="1"/>
              </p:cNvSpPr>
              <p:nvPr/>
            </p:nvSpPr>
            <p:spPr bwMode="auto">
              <a:xfrm>
                <a:off x="1544"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3018" name="Group 10"/>
            <p:cNvGrpSpPr>
              <a:grpSpLocks/>
            </p:cNvGrpSpPr>
            <p:nvPr/>
          </p:nvGrpSpPr>
          <p:grpSpPr bwMode="auto">
            <a:xfrm>
              <a:off x="1776" y="712"/>
              <a:ext cx="520" cy="160"/>
              <a:chOff x="1776" y="712"/>
              <a:chExt cx="520" cy="160"/>
            </a:xfrm>
          </p:grpSpPr>
          <p:sp>
            <p:nvSpPr>
              <p:cNvPr id="21552" name="Line 11"/>
              <p:cNvSpPr>
                <a:spLocks noChangeShapeType="1"/>
              </p:cNvSpPr>
              <p:nvPr/>
            </p:nvSpPr>
            <p:spPr bwMode="auto">
              <a:xfrm>
                <a:off x="1784" y="864"/>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3" name="Line 12"/>
              <p:cNvSpPr>
                <a:spLocks noChangeShapeType="1"/>
              </p:cNvSpPr>
              <p:nvPr/>
            </p:nvSpPr>
            <p:spPr bwMode="auto">
              <a:xfrm>
                <a:off x="1776" y="728"/>
                <a:ext cx="0" cy="13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4" name="Line 13"/>
              <p:cNvSpPr>
                <a:spLocks noChangeShapeType="1"/>
              </p:cNvSpPr>
              <p:nvPr/>
            </p:nvSpPr>
            <p:spPr bwMode="auto">
              <a:xfrm flipV="1">
                <a:off x="2064"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5" name="Line 14"/>
              <p:cNvSpPr>
                <a:spLocks noChangeShapeType="1"/>
              </p:cNvSpPr>
              <p:nvPr/>
            </p:nvSpPr>
            <p:spPr bwMode="auto">
              <a:xfrm>
                <a:off x="2073"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3019" name="Group 15"/>
            <p:cNvGrpSpPr>
              <a:grpSpLocks/>
            </p:cNvGrpSpPr>
            <p:nvPr/>
          </p:nvGrpSpPr>
          <p:grpSpPr bwMode="auto">
            <a:xfrm>
              <a:off x="2304" y="712"/>
              <a:ext cx="520" cy="160"/>
              <a:chOff x="2304" y="712"/>
              <a:chExt cx="520" cy="160"/>
            </a:xfrm>
          </p:grpSpPr>
          <p:sp>
            <p:nvSpPr>
              <p:cNvPr id="21548" name="Line 16"/>
              <p:cNvSpPr>
                <a:spLocks noChangeShapeType="1"/>
              </p:cNvSpPr>
              <p:nvPr/>
            </p:nvSpPr>
            <p:spPr bwMode="auto">
              <a:xfrm>
                <a:off x="2312"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9" name="Line 17"/>
              <p:cNvSpPr>
                <a:spLocks noChangeShapeType="1"/>
              </p:cNvSpPr>
              <p:nvPr/>
            </p:nvSpPr>
            <p:spPr bwMode="auto">
              <a:xfrm>
                <a:off x="2304" y="728"/>
                <a:ext cx="0" cy="13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0" name="Line 18"/>
              <p:cNvSpPr>
                <a:spLocks noChangeShapeType="1"/>
              </p:cNvSpPr>
              <p:nvPr/>
            </p:nvSpPr>
            <p:spPr bwMode="auto">
              <a:xfrm flipV="1">
                <a:off x="2592"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51" name="Line 19"/>
              <p:cNvSpPr>
                <a:spLocks noChangeShapeType="1"/>
              </p:cNvSpPr>
              <p:nvPr/>
            </p:nvSpPr>
            <p:spPr bwMode="auto">
              <a:xfrm>
                <a:off x="2600"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3020" name="Group 20"/>
            <p:cNvGrpSpPr>
              <a:grpSpLocks/>
            </p:cNvGrpSpPr>
            <p:nvPr/>
          </p:nvGrpSpPr>
          <p:grpSpPr bwMode="auto">
            <a:xfrm>
              <a:off x="2832" y="712"/>
              <a:ext cx="520" cy="160"/>
              <a:chOff x="2832" y="712"/>
              <a:chExt cx="520" cy="160"/>
            </a:xfrm>
          </p:grpSpPr>
          <p:sp>
            <p:nvSpPr>
              <p:cNvPr id="21544" name="Line 21"/>
              <p:cNvSpPr>
                <a:spLocks noChangeShapeType="1"/>
              </p:cNvSpPr>
              <p:nvPr/>
            </p:nvSpPr>
            <p:spPr bwMode="auto">
              <a:xfrm>
                <a:off x="2840" y="864"/>
                <a:ext cx="27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5" name="Line 22"/>
              <p:cNvSpPr>
                <a:spLocks noChangeShapeType="1"/>
              </p:cNvSpPr>
              <p:nvPr/>
            </p:nvSpPr>
            <p:spPr bwMode="auto">
              <a:xfrm>
                <a:off x="2832" y="728"/>
                <a:ext cx="0" cy="13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6" name="Line 23"/>
              <p:cNvSpPr>
                <a:spLocks noChangeShapeType="1"/>
              </p:cNvSpPr>
              <p:nvPr/>
            </p:nvSpPr>
            <p:spPr bwMode="auto">
              <a:xfrm flipV="1">
                <a:off x="3120"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7" name="Line 24"/>
              <p:cNvSpPr>
                <a:spLocks noChangeShapeType="1"/>
              </p:cNvSpPr>
              <p:nvPr/>
            </p:nvSpPr>
            <p:spPr bwMode="auto">
              <a:xfrm>
                <a:off x="3129"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1517" name="Line 25"/>
            <p:cNvSpPr>
              <a:spLocks noChangeShapeType="1"/>
            </p:cNvSpPr>
            <p:nvPr/>
          </p:nvSpPr>
          <p:spPr bwMode="auto">
            <a:xfrm>
              <a:off x="3368"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18" name="Line 26"/>
            <p:cNvSpPr>
              <a:spLocks noChangeShapeType="1"/>
            </p:cNvSpPr>
            <p:nvPr/>
          </p:nvSpPr>
          <p:spPr bwMode="auto">
            <a:xfrm>
              <a:off x="3360" y="728"/>
              <a:ext cx="0" cy="13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19" name="Line 27"/>
            <p:cNvSpPr>
              <a:spLocks noChangeShapeType="1"/>
            </p:cNvSpPr>
            <p:nvPr/>
          </p:nvSpPr>
          <p:spPr bwMode="auto">
            <a:xfrm>
              <a:off x="1016" y="720"/>
              <a:ext cx="22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0" name="Line 28"/>
            <p:cNvSpPr>
              <a:spLocks noChangeShapeType="1"/>
            </p:cNvSpPr>
            <p:nvPr/>
          </p:nvSpPr>
          <p:spPr bwMode="auto">
            <a:xfrm flipV="1">
              <a:off x="1248" y="472"/>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1" name="Line 29"/>
            <p:cNvSpPr>
              <a:spLocks noChangeShapeType="1"/>
            </p:cNvSpPr>
            <p:nvPr/>
          </p:nvSpPr>
          <p:spPr bwMode="auto">
            <a:xfrm flipV="1">
              <a:off x="1776" y="472"/>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2" name="Rectangle 30"/>
            <p:cNvSpPr>
              <a:spLocks noChangeArrowheads="1"/>
            </p:cNvSpPr>
            <p:nvPr/>
          </p:nvSpPr>
          <p:spPr bwMode="auto">
            <a:xfrm>
              <a:off x="1287" y="480"/>
              <a:ext cx="498"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Cycle 1</a:t>
              </a:r>
            </a:p>
          </p:txBody>
        </p:sp>
        <p:sp>
          <p:nvSpPr>
            <p:cNvPr id="21523" name="Rectangle 31"/>
            <p:cNvSpPr>
              <a:spLocks noChangeArrowheads="1"/>
            </p:cNvSpPr>
            <p:nvPr/>
          </p:nvSpPr>
          <p:spPr bwMode="auto">
            <a:xfrm>
              <a:off x="1767" y="480"/>
              <a:ext cx="497"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Cycle 2</a:t>
              </a:r>
            </a:p>
          </p:txBody>
        </p:sp>
        <p:sp>
          <p:nvSpPr>
            <p:cNvPr id="21524" name="Line 32"/>
            <p:cNvSpPr>
              <a:spLocks noChangeShapeType="1"/>
            </p:cNvSpPr>
            <p:nvPr/>
          </p:nvSpPr>
          <p:spPr bwMode="auto">
            <a:xfrm flipV="1">
              <a:off x="2304" y="472"/>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5" name="Line 33"/>
            <p:cNvSpPr>
              <a:spLocks noChangeShapeType="1"/>
            </p:cNvSpPr>
            <p:nvPr/>
          </p:nvSpPr>
          <p:spPr bwMode="auto">
            <a:xfrm flipV="1">
              <a:off x="2832" y="472"/>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6" name="Line 34"/>
            <p:cNvSpPr>
              <a:spLocks noChangeShapeType="1"/>
            </p:cNvSpPr>
            <p:nvPr/>
          </p:nvSpPr>
          <p:spPr bwMode="auto">
            <a:xfrm flipV="1">
              <a:off x="3360" y="472"/>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27" name="Rectangle 35"/>
            <p:cNvSpPr>
              <a:spLocks noChangeArrowheads="1"/>
            </p:cNvSpPr>
            <p:nvPr/>
          </p:nvSpPr>
          <p:spPr bwMode="auto">
            <a:xfrm>
              <a:off x="2343" y="480"/>
              <a:ext cx="498"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Cycle 3</a:t>
              </a:r>
            </a:p>
          </p:txBody>
        </p:sp>
        <p:sp>
          <p:nvSpPr>
            <p:cNvPr id="21528" name="Rectangle 36"/>
            <p:cNvSpPr>
              <a:spLocks noChangeArrowheads="1"/>
            </p:cNvSpPr>
            <p:nvPr/>
          </p:nvSpPr>
          <p:spPr bwMode="auto">
            <a:xfrm>
              <a:off x="2823" y="480"/>
              <a:ext cx="498"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Cycle 4</a:t>
              </a:r>
            </a:p>
          </p:txBody>
        </p:sp>
        <p:grpSp>
          <p:nvGrpSpPr>
            <p:cNvPr id="43033" name="Group 37"/>
            <p:cNvGrpSpPr>
              <a:grpSpLocks/>
            </p:cNvGrpSpPr>
            <p:nvPr/>
          </p:nvGrpSpPr>
          <p:grpSpPr bwMode="auto">
            <a:xfrm>
              <a:off x="1261" y="997"/>
              <a:ext cx="512" cy="252"/>
              <a:chOff x="1261" y="997"/>
              <a:chExt cx="512" cy="252"/>
            </a:xfrm>
          </p:grpSpPr>
          <p:sp>
            <p:nvSpPr>
              <p:cNvPr id="21542" name="Rectangle 38"/>
              <p:cNvSpPr>
                <a:spLocks noChangeArrowheads="1"/>
              </p:cNvSpPr>
              <p:nvPr/>
            </p:nvSpPr>
            <p:spPr bwMode="auto">
              <a:xfrm>
                <a:off x="1261" y="1019"/>
                <a:ext cx="512" cy="173"/>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3" name="Rectangle 39"/>
              <p:cNvSpPr>
                <a:spLocks noChangeArrowheads="1"/>
              </p:cNvSpPr>
              <p:nvPr/>
            </p:nvSpPr>
            <p:spPr bwMode="auto">
              <a:xfrm>
                <a:off x="1297" y="997"/>
                <a:ext cx="415" cy="252"/>
              </a:xfrm>
              <a:prstGeom prst="rect">
                <a:avLst/>
              </a:prstGeom>
              <a:noFill/>
              <a:ln w="12700">
                <a:noFill/>
                <a:miter lim="800000"/>
                <a:headEnd/>
                <a:tailEnd/>
              </a:ln>
            </p:spPr>
            <p:txBody>
              <a:bodyPr wrap="none" lIns="90488" tIns="44450" rIns="90488" bIns="44450">
                <a:spAutoFit/>
              </a:bodyPr>
              <a:lstStyle/>
              <a:p>
                <a:pPr>
                  <a:defRPr/>
                </a:pPr>
                <a:r>
                  <a:rPr lang="en-US" altLang="zh-CN" sz="2200" b="1" dirty="0">
                    <a:latin typeface="+mn-lt"/>
                    <a:ea typeface="宋体" panose="02010600030101010101" pitchFamily="2" charset="-122"/>
                  </a:rPr>
                  <a:t>Ifetch</a:t>
                </a:r>
              </a:p>
            </p:txBody>
          </p:sp>
        </p:grpSp>
        <p:grpSp>
          <p:nvGrpSpPr>
            <p:cNvPr id="43034" name="Group 40"/>
            <p:cNvGrpSpPr>
              <a:grpSpLocks/>
            </p:cNvGrpSpPr>
            <p:nvPr/>
          </p:nvGrpSpPr>
          <p:grpSpPr bwMode="auto">
            <a:xfrm>
              <a:off x="1767" y="998"/>
              <a:ext cx="568" cy="252"/>
              <a:chOff x="1767" y="998"/>
              <a:chExt cx="568" cy="252"/>
            </a:xfrm>
          </p:grpSpPr>
          <p:sp>
            <p:nvSpPr>
              <p:cNvPr id="21540" name="Rectangle 41"/>
              <p:cNvSpPr>
                <a:spLocks noChangeArrowheads="1"/>
              </p:cNvSpPr>
              <p:nvPr/>
            </p:nvSpPr>
            <p:spPr bwMode="auto">
              <a:xfrm>
                <a:off x="1770" y="1019"/>
                <a:ext cx="525" cy="173"/>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41" name="Rectangle 42"/>
              <p:cNvSpPr>
                <a:spLocks noChangeArrowheads="1"/>
              </p:cNvSpPr>
              <p:nvPr/>
            </p:nvSpPr>
            <p:spPr bwMode="auto">
              <a:xfrm>
                <a:off x="1767" y="998"/>
                <a:ext cx="568" cy="252"/>
              </a:xfrm>
              <a:prstGeom prst="rect">
                <a:avLst/>
              </a:prstGeom>
              <a:noFill/>
              <a:ln w="12700">
                <a:noFill/>
                <a:miter lim="800000"/>
                <a:headEnd/>
                <a:tailEnd/>
              </a:ln>
            </p:spPr>
            <p:txBody>
              <a:bodyPr lIns="90488" tIns="44450" rIns="90488" bIns="44450">
                <a:spAutoFit/>
              </a:bodyPr>
              <a:lstStyle/>
              <a:p>
                <a:pPr>
                  <a:defRPr/>
                </a:pPr>
                <a:r>
                  <a:rPr lang="en-US" altLang="zh-CN" sz="2200" b="1" dirty="0">
                    <a:latin typeface="+mn-lt"/>
                    <a:ea typeface="宋体" panose="02010600030101010101" pitchFamily="2" charset="-122"/>
                  </a:rPr>
                  <a:t>Reg/Dec</a:t>
                </a:r>
              </a:p>
            </p:txBody>
          </p:sp>
        </p:grpSp>
        <p:grpSp>
          <p:nvGrpSpPr>
            <p:cNvPr id="43035" name="Group 43"/>
            <p:cNvGrpSpPr>
              <a:grpSpLocks/>
            </p:cNvGrpSpPr>
            <p:nvPr/>
          </p:nvGrpSpPr>
          <p:grpSpPr bwMode="auto">
            <a:xfrm>
              <a:off x="2294" y="998"/>
              <a:ext cx="542" cy="252"/>
              <a:chOff x="2294" y="998"/>
              <a:chExt cx="542" cy="252"/>
            </a:xfrm>
          </p:grpSpPr>
          <p:sp>
            <p:nvSpPr>
              <p:cNvPr id="21538" name="Rectangle 44"/>
              <p:cNvSpPr>
                <a:spLocks noChangeArrowheads="1"/>
              </p:cNvSpPr>
              <p:nvPr/>
            </p:nvSpPr>
            <p:spPr bwMode="auto">
              <a:xfrm>
                <a:off x="2294" y="1019"/>
                <a:ext cx="542" cy="173"/>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39" name="Rectangle 45"/>
              <p:cNvSpPr>
                <a:spLocks noChangeArrowheads="1"/>
              </p:cNvSpPr>
              <p:nvPr/>
            </p:nvSpPr>
            <p:spPr bwMode="auto">
              <a:xfrm>
                <a:off x="2391" y="998"/>
                <a:ext cx="355" cy="252"/>
              </a:xfrm>
              <a:prstGeom prst="rect">
                <a:avLst/>
              </a:prstGeom>
              <a:noFill/>
              <a:ln w="12700">
                <a:noFill/>
                <a:miter lim="800000"/>
                <a:headEnd/>
                <a:tailEnd/>
              </a:ln>
            </p:spPr>
            <p:txBody>
              <a:bodyPr wrap="none" lIns="90488" tIns="44450" rIns="90488" bIns="44450">
                <a:spAutoFit/>
              </a:bodyPr>
              <a:lstStyle/>
              <a:p>
                <a:pPr>
                  <a:defRPr/>
                </a:pPr>
                <a:r>
                  <a:rPr lang="en-US" altLang="zh-CN" sz="2200" b="1" dirty="0">
                    <a:latin typeface="+mn-lt"/>
                    <a:ea typeface="宋体" panose="02010600030101010101" pitchFamily="2" charset="-122"/>
                  </a:rPr>
                  <a:t>Exec</a:t>
                </a:r>
              </a:p>
            </p:txBody>
          </p:sp>
        </p:grpSp>
        <p:grpSp>
          <p:nvGrpSpPr>
            <p:cNvPr id="43036" name="Group 46"/>
            <p:cNvGrpSpPr>
              <a:grpSpLocks/>
            </p:cNvGrpSpPr>
            <p:nvPr/>
          </p:nvGrpSpPr>
          <p:grpSpPr bwMode="auto">
            <a:xfrm>
              <a:off x="2840" y="1009"/>
              <a:ext cx="530" cy="252"/>
              <a:chOff x="2840" y="1009"/>
              <a:chExt cx="530" cy="252"/>
            </a:xfrm>
          </p:grpSpPr>
          <p:sp>
            <p:nvSpPr>
              <p:cNvPr id="21536" name="Rectangle 47"/>
              <p:cNvSpPr>
                <a:spLocks noChangeArrowheads="1"/>
              </p:cNvSpPr>
              <p:nvPr/>
            </p:nvSpPr>
            <p:spPr bwMode="auto">
              <a:xfrm>
                <a:off x="2840" y="1019"/>
                <a:ext cx="530" cy="173"/>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37" name="Rectangle 48"/>
              <p:cNvSpPr>
                <a:spLocks noChangeArrowheads="1"/>
              </p:cNvSpPr>
              <p:nvPr/>
            </p:nvSpPr>
            <p:spPr bwMode="auto">
              <a:xfrm>
                <a:off x="2920" y="1009"/>
                <a:ext cx="385"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Mem</a:t>
                </a:r>
              </a:p>
            </p:txBody>
          </p:sp>
        </p:grpSp>
        <p:sp>
          <p:nvSpPr>
            <p:cNvPr id="21533" name="Rectangle 49"/>
            <p:cNvSpPr>
              <a:spLocks noChangeArrowheads="1"/>
            </p:cNvSpPr>
            <p:nvPr/>
          </p:nvSpPr>
          <p:spPr bwMode="auto">
            <a:xfrm>
              <a:off x="855" y="1008"/>
              <a:ext cx="383"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Store</a:t>
              </a:r>
            </a:p>
          </p:txBody>
        </p:sp>
        <p:sp>
          <p:nvSpPr>
            <p:cNvPr id="21534" name="Rectangle 50"/>
            <p:cNvSpPr>
              <a:spLocks noChangeArrowheads="1"/>
            </p:cNvSpPr>
            <p:nvPr/>
          </p:nvSpPr>
          <p:spPr bwMode="auto">
            <a:xfrm>
              <a:off x="3372" y="1016"/>
              <a:ext cx="512" cy="176"/>
            </a:xfrm>
            <a:prstGeom prst="rect">
              <a:avLst/>
            </a:prstGeom>
            <a:noFill/>
            <a:ln w="25400">
              <a:solidFill>
                <a:srgbClr val="0000FF"/>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1535" name="Rectangle 51"/>
            <p:cNvSpPr>
              <a:spLocks noChangeArrowheads="1"/>
            </p:cNvSpPr>
            <p:nvPr/>
          </p:nvSpPr>
          <p:spPr bwMode="auto">
            <a:xfrm>
              <a:off x="3447" y="1008"/>
              <a:ext cx="273" cy="252"/>
            </a:xfrm>
            <a:prstGeom prst="rect">
              <a:avLst/>
            </a:prstGeom>
            <a:noFill/>
            <a:ln w="12700">
              <a:noFill/>
              <a:miter lim="800000"/>
              <a:headEnd/>
              <a:tailEnd/>
            </a:ln>
          </p:spPr>
          <p:txBody>
            <a:bodyPr wrap="none" lIns="90488" tIns="44450" rIns="90488" bIns="44450">
              <a:spAutoFit/>
            </a:bodyPr>
            <a:lstStyle/>
            <a:p>
              <a:pPr>
                <a:defRPr/>
              </a:pPr>
              <a:r>
                <a:rPr lang="en-US" altLang="zh-CN" sz="2200" b="1">
                  <a:latin typeface="+mn-lt"/>
                  <a:ea typeface="宋体" panose="02010600030101010101" pitchFamily="2" charset="-122"/>
                </a:rPr>
                <a:t>Wr</a:t>
              </a:r>
            </a:p>
          </p:txBody>
        </p:sp>
      </p:grpSp>
      <p:sp>
        <p:nvSpPr>
          <p:cNvPr id="927796" name="Rectangle 52"/>
          <p:cNvSpPr>
            <a:spLocks noChangeArrowheads="1"/>
          </p:cNvSpPr>
          <p:nvPr/>
        </p:nvSpPr>
        <p:spPr bwMode="auto">
          <a:xfrm>
            <a:off x="755650" y="5518050"/>
            <a:ext cx="8064500" cy="503238"/>
          </a:xfrm>
          <a:prstGeom prst="rect">
            <a:avLst/>
          </a:prstGeom>
          <a:noFill/>
          <a:ln w="12700">
            <a:noFill/>
            <a:miter lim="800000"/>
            <a:headEnd/>
            <a:tailEnd/>
          </a:ln>
        </p:spPr>
        <p:txBody>
          <a:bodyPr lIns="63500" tIns="25400" rIns="63500" bIns="25400">
            <a:spAutoFit/>
          </a:bodyPr>
          <a:lstStyle>
            <a:lvl1pPr marL="203200" indent="-203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05000"/>
              </a:lnSpc>
              <a:spcBef>
                <a:spcPct val="100000"/>
              </a:spcBef>
              <a:buClr>
                <a:schemeClr val="tx2"/>
              </a:buClr>
              <a:buSzPct val="100000"/>
              <a:buFont typeface="Wingdings" charset="2"/>
              <a:buChar char="p"/>
            </a:pPr>
            <a:r>
              <a:rPr lang="en-US" altLang="zh-CN" sz="2800" b="1">
                <a:solidFill>
                  <a:srgbClr val="FF0000"/>
                </a:solidFill>
                <a:latin typeface="Times New Roman" charset="0"/>
                <a:ea typeface="华文新魏" charset="-122"/>
              </a:rPr>
              <a:t>Wr:</a:t>
            </a:r>
            <a:r>
              <a:rPr lang="en-US" altLang="zh-CN" sz="2800" b="1">
                <a:solidFill>
                  <a:schemeClr val="accent2"/>
                </a:solidFill>
                <a:latin typeface="Times New Roman" charset="0"/>
                <a:ea typeface="华文新魏" charset="-122"/>
              </a:rPr>
              <a:t>  </a:t>
            </a:r>
            <a:r>
              <a:rPr lang="zh-CN" altLang="en-US" sz="2800" b="1">
                <a:solidFill>
                  <a:srgbClr val="0000FF"/>
                </a:solidFill>
                <a:latin typeface="Times New Roman" charset="0"/>
                <a:ea typeface="华文新魏" charset="-122"/>
              </a:rPr>
              <a:t>加一个空的写阶段，使流水线更规整！</a:t>
            </a:r>
          </a:p>
        </p:txBody>
      </p:sp>
      <p:sp>
        <p:nvSpPr>
          <p:cNvPr id="21510" name="Freeform 53"/>
          <p:cNvSpPr>
            <a:spLocks/>
          </p:cNvSpPr>
          <p:nvPr/>
        </p:nvSpPr>
        <p:spPr bwMode="auto">
          <a:xfrm>
            <a:off x="6651625" y="1560413"/>
            <a:ext cx="728663" cy="346075"/>
          </a:xfrm>
          <a:custGeom>
            <a:avLst/>
            <a:gdLst>
              <a:gd name="T0" fmla="*/ 0 w 174"/>
              <a:gd name="T1" fmla="*/ 346075 h 250"/>
              <a:gd name="T2" fmla="*/ 180072 w 174"/>
              <a:gd name="T3" fmla="*/ 120434 h 250"/>
              <a:gd name="T4" fmla="*/ 636533 w 174"/>
              <a:gd name="T5" fmla="*/ 135661 h 250"/>
              <a:gd name="T6" fmla="*/ 456461 w 174"/>
              <a:gd name="T7" fmla="*/ 225641 h 250"/>
              <a:gd name="T8" fmla="*/ 226137 w 174"/>
              <a:gd name="T9" fmla="*/ 74752 h 250"/>
              <a:gd name="T10" fmla="*/ 728663 w 174"/>
              <a:gd name="T11" fmla="*/ 0 h 250"/>
              <a:gd name="T12" fmla="*/ 0 60000 65536"/>
              <a:gd name="T13" fmla="*/ 0 60000 65536"/>
              <a:gd name="T14" fmla="*/ 0 60000 65536"/>
              <a:gd name="T15" fmla="*/ 0 60000 65536"/>
              <a:gd name="T16" fmla="*/ 0 60000 65536"/>
              <a:gd name="T17" fmla="*/ 0 60000 65536"/>
              <a:gd name="T18" fmla="*/ 0 w 174"/>
              <a:gd name="T19" fmla="*/ 0 h 250"/>
              <a:gd name="T20" fmla="*/ 174 w 174"/>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174" h="250">
                <a:moveTo>
                  <a:pt x="0" y="250"/>
                </a:moveTo>
                <a:cubicBezTo>
                  <a:pt x="9" y="181"/>
                  <a:pt x="18" y="112"/>
                  <a:pt x="43" y="87"/>
                </a:cubicBezTo>
                <a:cubicBezTo>
                  <a:pt x="68" y="62"/>
                  <a:pt x="141" y="85"/>
                  <a:pt x="152" y="98"/>
                </a:cubicBezTo>
                <a:cubicBezTo>
                  <a:pt x="163" y="111"/>
                  <a:pt x="125" y="170"/>
                  <a:pt x="109" y="163"/>
                </a:cubicBezTo>
                <a:cubicBezTo>
                  <a:pt x="93" y="156"/>
                  <a:pt x="43" y="81"/>
                  <a:pt x="54" y="54"/>
                </a:cubicBezTo>
                <a:cubicBezTo>
                  <a:pt x="65" y="27"/>
                  <a:pt x="119" y="13"/>
                  <a:pt x="174" y="0"/>
                </a:cubicBezTo>
              </a:path>
            </a:pathLst>
          </a:custGeom>
          <a:noFill/>
          <a:ln w="12700">
            <a:solidFill>
              <a:schemeClr val="tx1"/>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sp>
        <p:nvSpPr>
          <p:cNvPr id="21511" name="Text Box 54"/>
          <p:cNvSpPr txBox="1">
            <a:spLocks noChangeArrowheads="1"/>
          </p:cNvSpPr>
          <p:nvPr/>
        </p:nvSpPr>
        <p:spPr bwMode="auto">
          <a:xfrm>
            <a:off x="7418388" y="1331813"/>
            <a:ext cx="825500" cy="400050"/>
          </a:xfrm>
          <a:prstGeom prst="rect">
            <a:avLst/>
          </a:prstGeom>
          <a:noFill/>
          <a:ln w="12700">
            <a:noFill/>
            <a:miter lim="800000"/>
            <a:headEnd/>
            <a:tailEnd/>
          </a:ln>
        </p:spPr>
        <p:txBody>
          <a:bodyPr wrap="none">
            <a:spAutoFit/>
          </a:bodyPr>
          <a:lstStyle/>
          <a:p>
            <a:pPr>
              <a:defRPr/>
            </a:pPr>
            <a:r>
              <a:rPr lang="en-US" altLang="zh-CN" sz="2000" b="1" dirty="0">
                <a:solidFill>
                  <a:srgbClr val="FF0000"/>
                </a:solidFill>
                <a:latin typeface="+mn-lt"/>
                <a:ea typeface="宋体" panose="02010600030101010101" pitchFamily="2" charset="-122"/>
              </a:rPr>
              <a:t>NOP!</a:t>
            </a:r>
          </a:p>
        </p:txBody>
      </p:sp>
      <p:sp>
        <p:nvSpPr>
          <p:cNvPr id="21512" name="Rectangle 55"/>
          <p:cNvSpPr>
            <a:spLocks noChangeArrowheads="1"/>
          </p:cNvSpPr>
          <p:nvPr/>
        </p:nvSpPr>
        <p:spPr bwMode="auto">
          <a:xfrm>
            <a:off x="6084888" y="1925538"/>
            <a:ext cx="1079500" cy="303212"/>
          </a:xfrm>
          <a:prstGeom prst="rect">
            <a:avLst/>
          </a:prstGeom>
          <a:noFill/>
          <a:ln w="28575">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Tree>
    <p:extLst>
      <p:ext uri="{BB962C8B-B14F-4D97-AF65-F5344CB8AC3E}">
        <p14:creationId xmlns:p14="http://schemas.microsoft.com/office/powerpoint/2010/main" val="40245882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7747">
                                            <p:txEl>
                                              <p:pRg st="0" end="0"/>
                                            </p:txEl>
                                          </p:spTgt>
                                        </p:tgtEl>
                                        <p:attrNameLst>
                                          <p:attrName>style.visibility</p:attrName>
                                        </p:attrNameLst>
                                      </p:cBhvr>
                                      <p:to>
                                        <p:strVal val="visible"/>
                                      </p:to>
                                    </p:set>
                                    <p:animEffect transition="in" filter="blinds(horizontal)">
                                      <p:cBhvr>
                                        <p:cTn id="7" dur="500"/>
                                        <p:tgtEl>
                                          <p:spTgt spid="927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7747">
                                            <p:txEl>
                                              <p:pRg st="1" end="1"/>
                                            </p:txEl>
                                          </p:spTgt>
                                        </p:tgtEl>
                                        <p:attrNameLst>
                                          <p:attrName>style.visibility</p:attrName>
                                        </p:attrNameLst>
                                      </p:cBhvr>
                                      <p:to>
                                        <p:strVal val="visible"/>
                                      </p:to>
                                    </p:set>
                                    <p:animEffect transition="in" filter="blinds(horizontal)">
                                      <p:cBhvr>
                                        <p:cTn id="12" dur="500"/>
                                        <p:tgtEl>
                                          <p:spTgt spid="927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7747">
                                            <p:txEl>
                                              <p:pRg st="2" end="2"/>
                                            </p:txEl>
                                          </p:spTgt>
                                        </p:tgtEl>
                                        <p:attrNameLst>
                                          <p:attrName>style.visibility</p:attrName>
                                        </p:attrNameLst>
                                      </p:cBhvr>
                                      <p:to>
                                        <p:strVal val="visible"/>
                                      </p:to>
                                    </p:set>
                                    <p:animEffect transition="in" filter="blinds(horizontal)">
                                      <p:cBhvr>
                                        <p:cTn id="17" dur="500"/>
                                        <p:tgtEl>
                                          <p:spTgt spid="927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27747">
                                            <p:txEl>
                                              <p:pRg st="3" end="3"/>
                                            </p:txEl>
                                          </p:spTgt>
                                        </p:tgtEl>
                                        <p:attrNameLst>
                                          <p:attrName>style.visibility</p:attrName>
                                        </p:attrNameLst>
                                      </p:cBhvr>
                                      <p:to>
                                        <p:strVal val="visible"/>
                                      </p:to>
                                    </p:set>
                                    <p:animEffect transition="in" filter="blinds(horizontal)">
                                      <p:cBhvr>
                                        <p:cTn id="22" dur="500"/>
                                        <p:tgtEl>
                                          <p:spTgt spid="927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7796"/>
                                        </p:tgtEl>
                                        <p:attrNameLst>
                                          <p:attrName>style.visibility</p:attrName>
                                        </p:attrNameLst>
                                      </p:cBhvr>
                                      <p:to>
                                        <p:strVal val="visible"/>
                                      </p:to>
                                    </p:set>
                                    <p:animEffect transition="in" filter="blinds(horizontal)">
                                      <p:cBhvr>
                                        <p:cTn id="27" dur="500"/>
                                        <p:tgtEl>
                                          <p:spTgt spid="92779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510"/>
                                        </p:tgtEl>
                                        <p:attrNameLst>
                                          <p:attrName>style.visibility</p:attrName>
                                        </p:attrNameLst>
                                      </p:cBhvr>
                                      <p:to>
                                        <p:strVal val="visible"/>
                                      </p:to>
                                    </p:set>
                                    <p:animEffect transition="in" filter="dissolve">
                                      <p:cBhvr>
                                        <p:cTn id="32" dur="500"/>
                                        <p:tgtEl>
                                          <p:spTgt spid="2151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1511"/>
                                        </p:tgtEl>
                                        <p:attrNameLst>
                                          <p:attrName>style.visibility</p:attrName>
                                        </p:attrNameLst>
                                      </p:cBhvr>
                                      <p:to>
                                        <p:strVal val="visible"/>
                                      </p:to>
                                    </p:set>
                                    <p:animEffect transition="in" filter="dissolve">
                                      <p:cBhvr>
                                        <p:cTn id="35" dur="500"/>
                                        <p:tgtEl>
                                          <p:spTgt spid="2151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1512"/>
                                        </p:tgtEl>
                                        <p:attrNameLst>
                                          <p:attrName>style.visibility</p:attrName>
                                        </p:attrNameLst>
                                      </p:cBhvr>
                                      <p:to>
                                        <p:strVal val="visible"/>
                                      </p:to>
                                    </p:set>
                                    <p:animEffect transition="in" filter="dissolve">
                                      <p:cBhvr>
                                        <p:cTn id="38"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96" grpId="0" autoUpdateAnimBg="0"/>
      <p:bldP spid="21510" grpId="0" animBg="1"/>
      <p:bldP spid="21511" grpId="0"/>
      <p:bldP spid="215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286231" y="1"/>
            <a:ext cx="4854575" cy="5834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err="1">
                <a:solidFill>
                  <a:srgbClr val="A50021"/>
                </a:solidFill>
                <a:latin typeface="微软雅黑" panose="020B0503020204020204" pitchFamily="34" charset="-122"/>
                <a:ea typeface="微软雅黑" panose="020B0503020204020204" pitchFamily="34" charset="-122"/>
              </a:rPr>
              <a:t>Beq</a:t>
            </a:r>
            <a:r>
              <a:rPr lang="zh-CN" altLang="en-US" kern="1200" dirty="0">
                <a:solidFill>
                  <a:srgbClr val="A50021"/>
                </a:solidFill>
                <a:latin typeface="微软雅黑" panose="020B0503020204020204" pitchFamily="34" charset="-122"/>
                <a:ea typeface="微软雅黑" panose="020B0503020204020204" pitchFamily="34" charset="-122"/>
              </a:rPr>
              <a:t>的四个阶段</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929795" name="Rectangle 3"/>
          <p:cNvSpPr>
            <a:spLocks noGrp="1" noChangeArrowheads="1"/>
          </p:cNvSpPr>
          <p:nvPr>
            <p:ph type="body" idx="1"/>
          </p:nvPr>
        </p:nvSpPr>
        <p:spPr>
          <a:xfrm>
            <a:off x="595313" y="2058988"/>
            <a:ext cx="8191500" cy="3313112"/>
          </a:xfrm>
        </p:spPr>
        <p:txBody>
          <a:bodyPr lIns="63500" tIns="25400" rIns="63500" bIns="25400">
            <a:spAutoFit/>
          </a:bodyPr>
          <a:lstStyle/>
          <a:p>
            <a:pPr marL="363538" indent="-363538">
              <a:lnSpc>
                <a:spcPct val="100000"/>
              </a:lnSpc>
              <a:spcBef>
                <a:spcPct val="0"/>
              </a:spcBef>
              <a:buClr>
                <a:schemeClr val="tx2"/>
              </a:buClr>
            </a:pPr>
            <a:r>
              <a:rPr lang="en-US" altLang="zh-CN" sz="2800" dirty="0" err="1">
                <a:solidFill>
                  <a:srgbClr val="FF0000"/>
                </a:solidFill>
              </a:rPr>
              <a:t>Ifetch</a:t>
            </a:r>
            <a:r>
              <a:rPr lang="en-US" altLang="zh-CN" sz="2800" dirty="0">
                <a:solidFill>
                  <a:srgbClr val="FF0000"/>
                </a:solidFill>
              </a:rPr>
              <a:t>:</a:t>
            </a:r>
            <a:r>
              <a:rPr lang="en-US" altLang="zh-CN" sz="2800" dirty="0">
                <a:solidFill>
                  <a:srgbClr val="CC0000"/>
                </a:solidFill>
              </a:rPr>
              <a:t> </a:t>
            </a:r>
            <a:r>
              <a:rPr lang="zh-CN" altLang="en-US" sz="2800" dirty="0"/>
              <a:t>取指令并计算</a:t>
            </a:r>
            <a:r>
              <a:rPr lang="en-US" altLang="zh-CN" sz="2800" dirty="0"/>
              <a:t>PC+4</a:t>
            </a:r>
            <a:endParaRPr lang="zh-CN" altLang="en-US" sz="2800" dirty="0"/>
          </a:p>
          <a:p>
            <a:pPr marL="363538" indent="-363538">
              <a:lnSpc>
                <a:spcPct val="100000"/>
              </a:lnSpc>
              <a:spcBef>
                <a:spcPct val="0"/>
              </a:spcBef>
              <a:buClr>
                <a:schemeClr val="tx2"/>
              </a:buClr>
            </a:pPr>
            <a:r>
              <a:rPr lang="en-US" altLang="zh-CN" sz="2800" dirty="0" err="1">
                <a:solidFill>
                  <a:srgbClr val="FF0000"/>
                </a:solidFill>
              </a:rPr>
              <a:t>Reg</a:t>
            </a:r>
            <a:r>
              <a:rPr lang="en-US" altLang="zh-CN" sz="2800" dirty="0">
                <a:solidFill>
                  <a:srgbClr val="FF0000"/>
                </a:solidFill>
              </a:rPr>
              <a:t>/Dec:</a:t>
            </a:r>
            <a:r>
              <a:rPr lang="zh-CN" altLang="en-US" sz="2800" dirty="0"/>
              <a:t>从寄存器取数，同时指令在译码器进行译码（</a:t>
            </a:r>
            <a:r>
              <a:rPr lang="zh-CN" altLang="en-US" sz="2800" dirty="0">
                <a:solidFill>
                  <a:srgbClr val="FF0000"/>
                </a:solidFill>
              </a:rPr>
              <a:t>为什么没有投机计算</a:t>
            </a:r>
            <a:r>
              <a:rPr lang="zh-CN" altLang="en-US" sz="2800" dirty="0"/>
              <a:t>）</a:t>
            </a:r>
            <a:endParaRPr lang="en-US" altLang="zh-CN" sz="2800" dirty="0"/>
          </a:p>
          <a:p>
            <a:pPr marL="363538" indent="-363538">
              <a:lnSpc>
                <a:spcPct val="100000"/>
              </a:lnSpc>
              <a:spcBef>
                <a:spcPct val="0"/>
              </a:spcBef>
              <a:buClr>
                <a:schemeClr val="tx2"/>
              </a:buClr>
            </a:pPr>
            <a:r>
              <a:rPr lang="en-US" altLang="zh-CN" sz="2800" dirty="0">
                <a:solidFill>
                  <a:srgbClr val="FF0000"/>
                </a:solidFill>
              </a:rPr>
              <a:t>Exec:</a:t>
            </a:r>
            <a:r>
              <a:rPr lang="en-US" altLang="zh-CN" sz="2800" dirty="0"/>
              <a:t>  </a:t>
            </a:r>
            <a:r>
              <a:rPr lang="zh-CN" altLang="en-US" sz="2800" dirty="0"/>
              <a:t>执行阶段</a:t>
            </a:r>
            <a:endParaRPr lang="zh-CN" altLang="en-US" sz="2000" dirty="0"/>
          </a:p>
          <a:p>
            <a:pPr lvl="1">
              <a:lnSpc>
                <a:spcPct val="100000"/>
              </a:lnSpc>
              <a:spcBef>
                <a:spcPct val="0"/>
              </a:spcBef>
            </a:pPr>
            <a:r>
              <a:rPr lang="en-US" altLang="zh-CN" sz="2400" dirty="0"/>
              <a:t>ALU</a:t>
            </a:r>
            <a:r>
              <a:rPr lang="zh-CN" altLang="en-US" sz="2400" dirty="0"/>
              <a:t>中比较两个寄存器大小</a:t>
            </a:r>
            <a:r>
              <a:rPr lang="en-US" altLang="zh-CN" sz="2400" dirty="0"/>
              <a:t>(</a:t>
            </a:r>
            <a:r>
              <a:rPr lang="zh-CN" altLang="en-US" sz="2400" dirty="0"/>
              <a:t>做减法</a:t>
            </a:r>
            <a:r>
              <a:rPr lang="en-US" altLang="zh-CN" sz="2400" dirty="0"/>
              <a:t>)</a:t>
            </a:r>
          </a:p>
          <a:p>
            <a:pPr lvl="1">
              <a:lnSpc>
                <a:spcPct val="100000"/>
              </a:lnSpc>
              <a:spcBef>
                <a:spcPct val="0"/>
              </a:spcBef>
            </a:pPr>
            <a:r>
              <a:rPr lang="en-US" altLang="zh-CN" sz="2400" dirty="0"/>
              <a:t>Adder</a:t>
            </a:r>
            <a:r>
              <a:rPr lang="zh-CN" altLang="en-US" sz="2400" dirty="0"/>
              <a:t>中计算转移地址（也可以投机计算）</a:t>
            </a:r>
          </a:p>
          <a:p>
            <a:pPr marL="363538" indent="-363538">
              <a:lnSpc>
                <a:spcPct val="100000"/>
              </a:lnSpc>
              <a:spcBef>
                <a:spcPct val="0"/>
              </a:spcBef>
              <a:buClr>
                <a:schemeClr val="tx2"/>
              </a:buClr>
            </a:pPr>
            <a:r>
              <a:rPr lang="en-US" altLang="zh-CN" sz="2800" dirty="0">
                <a:solidFill>
                  <a:srgbClr val="FF0000"/>
                </a:solidFill>
              </a:rPr>
              <a:t>Mem:</a:t>
            </a:r>
            <a:r>
              <a:rPr lang="en-US" altLang="zh-CN" sz="2800" dirty="0"/>
              <a:t> </a:t>
            </a:r>
            <a:r>
              <a:rPr lang="zh-CN" altLang="en-US" sz="2800" dirty="0"/>
              <a:t>如果比较相等，则：</a:t>
            </a:r>
          </a:p>
          <a:p>
            <a:pPr lvl="1">
              <a:lnSpc>
                <a:spcPct val="100000"/>
              </a:lnSpc>
              <a:spcBef>
                <a:spcPct val="0"/>
              </a:spcBef>
            </a:pPr>
            <a:r>
              <a:rPr lang="zh-CN" altLang="en-US" sz="2400" dirty="0"/>
              <a:t>转移目标地址写到</a:t>
            </a:r>
            <a:r>
              <a:rPr lang="en-US" altLang="zh-CN" sz="2400" dirty="0"/>
              <a:t>PC</a:t>
            </a:r>
          </a:p>
        </p:txBody>
      </p:sp>
      <p:grpSp>
        <p:nvGrpSpPr>
          <p:cNvPr id="45060" name="Group 4"/>
          <p:cNvGrpSpPr>
            <a:grpSpLocks/>
          </p:cNvGrpSpPr>
          <p:nvPr/>
        </p:nvGrpSpPr>
        <p:grpSpPr bwMode="auto">
          <a:xfrm>
            <a:off x="949325" y="714375"/>
            <a:ext cx="5268913" cy="1247775"/>
            <a:chOff x="951" y="553"/>
            <a:chExt cx="2894" cy="786"/>
          </a:xfrm>
        </p:grpSpPr>
        <p:grpSp>
          <p:nvGrpSpPr>
            <p:cNvPr id="45066" name="Group 5"/>
            <p:cNvGrpSpPr>
              <a:grpSpLocks/>
            </p:cNvGrpSpPr>
            <p:nvPr/>
          </p:nvGrpSpPr>
          <p:grpSpPr bwMode="auto">
            <a:xfrm>
              <a:off x="1248" y="793"/>
              <a:ext cx="520" cy="160"/>
              <a:chOff x="1248" y="712"/>
              <a:chExt cx="520" cy="160"/>
            </a:xfrm>
          </p:grpSpPr>
          <p:sp>
            <p:nvSpPr>
              <p:cNvPr id="22585" name="Line 6"/>
              <p:cNvSpPr>
                <a:spLocks noChangeShapeType="1"/>
              </p:cNvSpPr>
              <p:nvPr/>
            </p:nvSpPr>
            <p:spPr bwMode="auto">
              <a:xfrm>
                <a:off x="1256"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6" name="Line 7"/>
              <p:cNvSpPr>
                <a:spLocks noChangeShapeType="1"/>
              </p:cNvSpPr>
              <p:nvPr/>
            </p:nvSpPr>
            <p:spPr bwMode="auto">
              <a:xfrm>
                <a:off x="1248" y="72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7" name="Line 8"/>
              <p:cNvSpPr>
                <a:spLocks noChangeShapeType="1"/>
              </p:cNvSpPr>
              <p:nvPr/>
            </p:nvSpPr>
            <p:spPr bwMode="auto">
              <a:xfrm flipV="1">
                <a:off x="1536"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8" name="Line 9"/>
              <p:cNvSpPr>
                <a:spLocks noChangeShapeType="1"/>
              </p:cNvSpPr>
              <p:nvPr/>
            </p:nvSpPr>
            <p:spPr bwMode="auto">
              <a:xfrm>
                <a:off x="1544"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5067" name="Group 10"/>
            <p:cNvGrpSpPr>
              <a:grpSpLocks/>
            </p:cNvGrpSpPr>
            <p:nvPr/>
          </p:nvGrpSpPr>
          <p:grpSpPr bwMode="auto">
            <a:xfrm>
              <a:off x="1776" y="793"/>
              <a:ext cx="520" cy="160"/>
              <a:chOff x="1776" y="712"/>
              <a:chExt cx="520" cy="160"/>
            </a:xfrm>
          </p:grpSpPr>
          <p:sp>
            <p:nvSpPr>
              <p:cNvPr id="22581" name="Line 11"/>
              <p:cNvSpPr>
                <a:spLocks noChangeShapeType="1"/>
              </p:cNvSpPr>
              <p:nvPr/>
            </p:nvSpPr>
            <p:spPr bwMode="auto">
              <a:xfrm>
                <a:off x="1784"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2" name="Line 12"/>
              <p:cNvSpPr>
                <a:spLocks noChangeShapeType="1"/>
              </p:cNvSpPr>
              <p:nvPr/>
            </p:nvSpPr>
            <p:spPr bwMode="auto">
              <a:xfrm>
                <a:off x="1776" y="72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3" name="Line 13"/>
              <p:cNvSpPr>
                <a:spLocks noChangeShapeType="1"/>
              </p:cNvSpPr>
              <p:nvPr/>
            </p:nvSpPr>
            <p:spPr bwMode="auto">
              <a:xfrm flipV="1">
                <a:off x="2064"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4" name="Line 14"/>
              <p:cNvSpPr>
                <a:spLocks noChangeShapeType="1"/>
              </p:cNvSpPr>
              <p:nvPr/>
            </p:nvSpPr>
            <p:spPr bwMode="auto">
              <a:xfrm>
                <a:off x="2072"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5068" name="Group 15"/>
            <p:cNvGrpSpPr>
              <a:grpSpLocks/>
            </p:cNvGrpSpPr>
            <p:nvPr/>
          </p:nvGrpSpPr>
          <p:grpSpPr bwMode="auto">
            <a:xfrm>
              <a:off x="2304" y="793"/>
              <a:ext cx="520" cy="160"/>
              <a:chOff x="2304" y="712"/>
              <a:chExt cx="520" cy="160"/>
            </a:xfrm>
          </p:grpSpPr>
          <p:sp>
            <p:nvSpPr>
              <p:cNvPr id="22577" name="Line 16"/>
              <p:cNvSpPr>
                <a:spLocks noChangeShapeType="1"/>
              </p:cNvSpPr>
              <p:nvPr/>
            </p:nvSpPr>
            <p:spPr bwMode="auto">
              <a:xfrm>
                <a:off x="2312"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8" name="Line 17"/>
              <p:cNvSpPr>
                <a:spLocks noChangeShapeType="1"/>
              </p:cNvSpPr>
              <p:nvPr/>
            </p:nvSpPr>
            <p:spPr bwMode="auto">
              <a:xfrm>
                <a:off x="2304" y="72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9" name="Line 18"/>
              <p:cNvSpPr>
                <a:spLocks noChangeShapeType="1"/>
              </p:cNvSpPr>
              <p:nvPr/>
            </p:nvSpPr>
            <p:spPr bwMode="auto">
              <a:xfrm flipV="1">
                <a:off x="2592"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80" name="Line 19"/>
              <p:cNvSpPr>
                <a:spLocks noChangeShapeType="1"/>
              </p:cNvSpPr>
              <p:nvPr/>
            </p:nvSpPr>
            <p:spPr bwMode="auto">
              <a:xfrm>
                <a:off x="2600"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grpSp>
          <p:nvGrpSpPr>
            <p:cNvPr id="45069" name="Group 20"/>
            <p:cNvGrpSpPr>
              <a:grpSpLocks/>
            </p:cNvGrpSpPr>
            <p:nvPr/>
          </p:nvGrpSpPr>
          <p:grpSpPr bwMode="auto">
            <a:xfrm>
              <a:off x="2832" y="793"/>
              <a:ext cx="520" cy="160"/>
              <a:chOff x="2832" y="712"/>
              <a:chExt cx="520" cy="160"/>
            </a:xfrm>
          </p:grpSpPr>
          <p:sp>
            <p:nvSpPr>
              <p:cNvPr id="22573" name="Line 21"/>
              <p:cNvSpPr>
                <a:spLocks noChangeShapeType="1"/>
              </p:cNvSpPr>
              <p:nvPr/>
            </p:nvSpPr>
            <p:spPr bwMode="auto">
              <a:xfrm>
                <a:off x="2840" y="864"/>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4" name="Line 22"/>
              <p:cNvSpPr>
                <a:spLocks noChangeShapeType="1"/>
              </p:cNvSpPr>
              <p:nvPr/>
            </p:nvSpPr>
            <p:spPr bwMode="auto">
              <a:xfrm>
                <a:off x="2832" y="728"/>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5" name="Line 23"/>
              <p:cNvSpPr>
                <a:spLocks noChangeShapeType="1"/>
              </p:cNvSpPr>
              <p:nvPr/>
            </p:nvSpPr>
            <p:spPr bwMode="auto">
              <a:xfrm flipV="1">
                <a:off x="3120" y="712"/>
                <a:ext cx="0" cy="16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6" name="Line 24"/>
              <p:cNvSpPr>
                <a:spLocks noChangeShapeType="1"/>
              </p:cNvSpPr>
              <p:nvPr/>
            </p:nvSpPr>
            <p:spPr bwMode="auto">
              <a:xfrm>
                <a:off x="3127" y="720"/>
                <a:ext cx="22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2546" name="Line 25"/>
            <p:cNvSpPr>
              <a:spLocks noChangeShapeType="1"/>
            </p:cNvSpPr>
            <p:nvPr/>
          </p:nvSpPr>
          <p:spPr bwMode="auto">
            <a:xfrm>
              <a:off x="3368" y="945"/>
              <a:ext cx="27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47" name="Line 26"/>
            <p:cNvSpPr>
              <a:spLocks noChangeShapeType="1"/>
            </p:cNvSpPr>
            <p:nvPr/>
          </p:nvSpPr>
          <p:spPr bwMode="auto">
            <a:xfrm>
              <a:off x="3360" y="809"/>
              <a:ext cx="0" cy="128"/>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48" name="Line 27"/>
            <p:cNvSpPr>
              <a:spLocks noChangeShapeType="1"/>
            </p:cNvSpPr>
            <p:nvPr/>
          </p:nvSpPr>
          <p:spPr bwMode="auto">
            <a:xfrm>
              <a:off x="1016" y="801"/>
              <a:ext cx="221"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49" name="Line 28"/>
            <p:cNvSpPr>
              <a:spLocks noChangeShapeType="1"/>
            </p:cNvSpPr>
            <p:nvPr/>
          </p:nvSpPr>
          <p:spPr bwMode="auto">
            <a:xfrm flipV="1">
              <a:off x="1248" y="55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50" name="Line 29"/>
            <p:cNvSpPr>
              <a:spLocks noChangeShapeType="1"/>
            </p:cNvSpPr>
            <p:nvPr/>
          </p:nvSpPr>
          <p:spPr bwMode="auto">
            <a:xfrm flipV="1">
              <a:off x="1776" y="55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51" name="Rectangle 30"/>
            <p:cNvSpPr>
              <a:spLocks noChangeArrowheads="1"/>
            </p:cNvSpPr>
            <p:nvPr/>
          </p:nvSpPr>
          <p:spPr bwMode="auto">
            <a:xfrm>
              <a:off x="1287" y="561"/>
              <a:ext cx="542"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1</a:t>
              </a:r>
            </a:p>
          </p:txBody>
        </p:sp>
        <p:sp>
          <p:nvSpPr>
            <p:cNvPr id="22552" name="Rectangle 31"/>
            <p:cNvSpPr>
              <a:spLocks noChangeArrowheads="1"/>
            </p:cNvSpPr>
            <p:nvPr/>
          </p:nvSpPr>
          <p:spPr bwMode="auto">
            <a:xfrm>
              <a:off x="1767" y="561"/>
              <a:ext cx="541"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2</a:t>
              </a:r>
            </a:p>
          </p:txBody>
        </p:sp>
        <p:sp>
          <p:nvSpPr>
            <p:cNvPr id="22553" name="Line 32"/>
            <p:cNvSpPr>
              <a:spLocks noChangeShapeType="1"/>
            </p:cNvSpPr>
            <p:nvPr/>
          </p:nvSpPr>
          <p:spPr bwMode="auto">
            <a:xfrm flipV="1">
              <a:off x="2304" y="55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54" name="Line 33"/>
            <p:cNvSpPr>
              <a:spLocks noChangeShapeType="1"/>
            </p:cNvSpPr>
            <p:nvPr/>
          </p:nvSpPr>
          <p:spPr bwMode="auto">
            <a:xfrm flipV="1">
              <a:off x="2832" y="55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55" name="Line 34"/>
            <p:cNvSpPr>
              <a:spLocks noChangeShapeType="1"/>
            </p:cNvSpPr>
            <p:nvPr/>
          </p:nvSpPr>
          <p:spPr bwMode="auto">
            <a:xfrm flipV="1">
              <a:off x="3360" y="553"/>
              <a:ext cx="0" cy="208"/>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56" name="Rectangle 35"/>
            <p:cNvSpPr>
              <a:spLocks noChangeArrowheads="1"/>
            </p:cNvSpPr>
            <p:nvPr/>
          </p:nvSpPr>
          <p:spPr bwMode="auto">
            <a:xfrm>
              <a:off x="2343" y="561"/>
              <a:ext cx="542"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3</a:t>
              </a:r>
            </a:p>
          </p:txBody>
        </p:sp>
        <p:sp>
          <p:nvSpPr>
            <p:cNvPr id="22557" name="Rectangle 36"/>
            <p:cNvSpPr>
              <a:spLocks noChangeArrowheads="1"/>
            </p:cNvSpPr>
            <p:nvPr/>
          </p:nvSpPr>
          <p:spPr bwMode="auto">
            <a:xfrm>
              <a:off x="2823" y="561"/>
              <a:ext cx="542"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Cycle 4</a:t>
              </a:r>
            </a:p>
          </p:txBody>
        </p:sp>
        <p:grpSp>
          <p:nvGrpSpPr>
            <p:cNvPr id="45082" name="Group 37"/>
            <p:cNvGrpSpPr>
              <a:grpSpLocks/>
            </p:cNvGrpSpPr>
            <p:nvPr/>
          </p:nvGrpSpPr>
          <p:grpSpPr bwMode="auto">
            <a:xfrm>
              <a:off x="1246" y="1089"/>
              <a:ext cx="512" cy="250"/>
              <a:chOff x="1246" y="1008"/>
              <a:chExt cx="512" cy="250"/>
            </a:xfrm>
          </p:grpSpPr>
          <p:sp>
            <p:nvSpPr>
              <p:cNvPr id="22571" name="Rectangle 38"/>
              <p:cNvSpPr>
                <a:spLocks noChangeArrowheads="1"/>
              </p:cNvSpPr>
              <p:nvPr/>
            </p:nvSpPr>
            <p:spPr bwMode="auto">
              <a:xfrm>
                <a:off x="1246" y="1016"/>
                <a:ext cx="51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2" name="Rectangle 39"/>
              <p:cNvSpPr>
                <a:spLocks noChangeArrowheads="1"/>
              </p:cNvSpPr>
              <p:nvPr/>
            </p:nvSpPr>
            <p:spPr bwMode="auto">
              <a:xfrm>
                <a:off x="1297" y="1008"/>
                <a:ext cx="453"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Ifetch</a:t>
                </a:r>
              </a:p>
            </p:txBody>
          </p:sp>
        </p:grpSp>
        <p:grpSp>
          <p:nvGrpSpPr>
            <p:cNvPr id="45083" name="Group 40"/>
            <p:cNvGrpSpPr>
              <a:grpSpLocks/>
            </p:cNvGrpSpPr>
            <p:nvPr/>
          </p:nvGrpSpPr>
          <p:grpSpPr bwMode="auto">
            <a:xfrm>
              <a:off x="1730" y="1083"/>
              <a:ext cx="603" cy="250"/>
              <a:chOff x="1730" y="1002"/>
              <a:chExt cx="603" cy="250"/>
            </a:xfrm>
          </p:grpSpPr>
          <p:sp>
            <p:nvSpPr>
              <p:cNvPr id="22569" name="Rectangle 41"/>
              <p:cNvSpPr>
                <a:spLocks noChangeArrowheads="1"/>
              </p:cNvSpPr>
              <p:nvPr/>
            </p:nvSpPr>
            <p:spPr bwMode="auto">
              <a:xfrm>
                <a:off x="1758" y="1016"/>
                <a:ext cx="548"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70" name="Rectangle 42"/>
              <p:cNvSpPr>
                <a:spLocks noChangeArrowheads="1"/>
              </p:cNvSpPr>
              <p:nvPr/>
            </p:nvSpPr>
            <p:spPr bwMode="auto">
              <a:xfrm>
                <a:off x="1730" y="1002"/>
                <a:ext cx="603" cy="250"/>
              </a:xfrm>
              <a:prstGeom prst="rect">
                <a:avLst/>
              </a:prstGeom>
              <a:noFill/>
              <a:ln w="12700">
                <a:noFill/>
                <a:miter lim="800000"/>
                <a:headEnd/>
                <a:tailEnd/>
              </a:ln>
            </p:spPr>
            <p:txBody>
              <a:bodyPr wrap="none" lIns="90488" tIns="44450" rIns="90488" bIns="44450">
                <a:spAutoFit/>
              </a:bodyPr>
              <a:lstStyle/>
              <a:p>
                <a:pPr>
                  <a:defRPr/>
                </a:pPr>
                <a:r>
                  <a:rPr lang="en-US" altLang="zh-CN" sz="2000" b="1" dirty="0">
                    <a:latin typeface="+mn-lt"/>
                    <a:ea typeface="宋体" panose="02010600030101010101" pitchFamily="2" charset="-122"/>
                  </a:rPr>
                  <a:t>Reg/Dec</a:t>
                </a:r>
              </a:p>
            </p:txBody>
          </p:sp>
        </p:grpSp>
        <p:grpSp>
          <p:nvGrpSpPr>
            <p:cNvPr id="45084" name="Group 43"/>
            <p:cNvGrpSpPr>
              <a:grpSpLocks/>
            </p:cNvGrpSpPr>
            <p:nvPr/>
          </p:nvGrpSpPr>
          <p:grpSpPr bwMode="auto">
            <a:xfrm>
              <a:off x="2307" y="1068"/>
              <a:ext cx="511" cy="250"/>
              <a:chOff x="2307" y="987"/>
              <a:chExt cx="511" cy="250"/>
            </a:xfrm>
          </p:grpSpPr>
          <p:sp>
            <p:nvSpPr>
              <p:cNvPr id="22567" name="Rectangle 44"/>
              <p:cNvSpPr>
                <a:spLocks noChangeArrowheads="1"/>
              </p:cNvSpPr>
              <p:nvPr/>
            </p:nvSpPr>
            <p:spPr bwMode="auto">
              <a:xfrm>
                <a:off x="2307" y="1016"/>
                <a:ext cx="511"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68" name="Rectangle 45"/>
              <p:cNvSpPr>
                <a:spLocks noChangeArrowheads="1"/>
              </p:cNvSpPr>
              <p:nvPr/>
            </p:nvSpPr>
            <p:spPr bwMode="auto">
              <a:xfrm>
                <a:off x="2391" y="987"/>
                <a:ext cx="392" cy="250"/>
              </a:xfrm>
              <a:prstGeom prst="rect">
                <a:avLst/>
              </a:prstGeom>
              <a:noFill/>
              <a:ln w="12700">
                <a:noFill/>
                <a:miter lim="800000"/>
                <a:headEnd/>
                <a:tailEnd/>
              </a:ln>
            </p:spPr>
            <p:txBody>
              <a:bodyPr wrap="none" lIns="90488" tIns="44450" rIns="90488" bIns="44450">
                <a:spAutoFit/>
              </a:bodyPr>
              <a:lstStyle/>
              <a:p>
                <a:pPr>
                  <a:defRPr/>
                </a:pPr>
                <a:r>
                  <a:rPr lang="en-US" altLang="zh-CN" sz="2000" b="1" dirty="0">
                    <a:latin typeface="+mn-lt"/>
                    <a:ea typeface="宋体" panose="02010600030101010101" pitchFamily="2" charset="-122"/>
                  </a:rPr>
                  <a:t>Exec</a:t>
                </a:r>
              </a:p>
            </p:txBody>
          </p:sp>
        </p:grpSp>
        <p:grpSp>
          <p:nvGrpSpPr>
            <p:cNvPr id="45085" name="Group 46"/>
            <p:cNvGrpSpPr>
              <a:grpSpLocks/>
            </p:cNvGrpSpPr>
            <p:nvPr/>
          </p:nvGrpSpPr>
          <p:grpSpPr bwMode="auto">
            <a:xfrm>
              <a:off x="2819" y="1089"/>
              <a:ext cx="519" cy="250"/>
              <a:chOff x="2819" y="1008"/>
              <a:chExt cx="519" cy="250"/>
            </a:xfrm>
          </p:grpSpPr>
          <p:sp>
            <p:nvSpPr>
              <p:cNvPr id="22565" name="Rectangle 47"/>
              <p:cNvSpPr>
                <a:spLocks noChangeArrowheads="1"/>
              </p:cNvSpPr>
              <p:nvPr/>
            </p:nvSpPr>
            <p:spPr bwMode="auto">
              <a:xfrm>
                <a:off x="2819" y="1016"/>
                <a:ext cx="51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66" name="Rectangle 48"/>
              <p:cNvSpPr>
                <a:spLocks noChangeArrowheads="1"/>
              </p:cNvSpPr>
              <p:nvPr/>
            </p:nvSpPr>
            <p:spPr bwMode="auto">
              <a:xfrm>
                <a:off x="2919" y="1008"/>
                <a:ext cx="419"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Mem</a:t>
                </a:r>
              </a:p>
            </p:txBody>
          </p:sp>
        </p:grpSp>
        <p:sp>
          <p:nvSpPr>
            <p:cNvPr id="22562" name="Rectangle 49"/>
            <p:cNvSpPr>
              <a:spLocks noChangeArrowheads="1"/>
            </p:cNvSpPr>
            <p:nvPr/>
          </p:nvSpPr>
          <p:spPr bwMode="auto">
            <a:xfrm>
              <a:off x="951" y="1089"/>
              <a:ext cx="335"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Beq</a:t>
              </a:r>
            </a:p>
          </p:txBody>
        </p:sp>
        <p:sp>
          <p:nvSpPr>
            <p:cNvPr id="22563" name="Rectangle 50"/>
            <p:cNvSpPr>
              <a:spLocks noChangeArrowheads="1"/>
            </p:cNvSpPr>
            <p:nvPr/>
          </p:nvSpPr>
          <p:spPr bwMode="auto">
            <a:xfrm>
              <a:off x="3333" y="1097"/>
              <a:ext cx="512" cy="176"/>
            </a:xfrm>
            <a:prstGeom prst="rect">
              <a:avLst/>
            </a:prstGeom>
            <a:noFill/>
            <a:ln w="25400">
              <a:solidFill>
                <a:srgbClr val="0000FF"/>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2564" name="Rectangle 51"/>
            <p:cNvSpPr>
              <a:spLocks noChangeArrowheads="1"/>
            </p:cNvSpPr>
            <p:nvPr/>
          </p:nvSpPr>
          <p:spPr bwMode="auto">
            <a:xfrm>
              <a:off x="3447" y="1089"/>
              <a:ext cx="303"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宋体" panose="02010600030101010101" pitchFamily="2" charset="-122"/>
                </a:rPr>
                <a:t>Wr</a:t>
              </a:r>
            </a:p>
          </p:txBody>
        </p:sp>
      </p:grpSp>
      <p:sp>
        <p:nvSpPr>
          <p:cNvPr id="22533" name="Freeform 52"/>
          <p:cNvSpPr>
            <a:spLocks/>
          </p:cNvSpPr>
          <p:nvPr/>
        </p:nvSpPr>
        <p:spPr bwMode="auto">
          <a:xfrm>
            <a:off x="5940425" y="1211263"/>
            <a:ext cx="711200" cy="346075"/>
          </a:xfrm>
          <a:custGeom>
            <a:avLst/>
            <a:gdLst>
              <a:gd name="T0" fmla="*/ 0 w 174"/>
              <a:gd name="T1" fmla="*/ 346075 h 250"/>
              <a:gd name="T2" fmla="*/ 175756 w 174"/>
              <a:gd name="T3" fmla="*/ 120434 h 250"/>
              <a:gd name="T4" fmla="*/ 621278 w 174"/>
              <a:gd name="T5" fmla="*/ 135661 h 250"/>
              <a:gd name="T6" fmla="*/ 445522 w 174"/>
              <a:gd name="T7" fmla="*/ 225641 h 250"/>
              <a:gd name="T8" fmla="*/ 220717 w 174"/>
              <a:gd name="T9" fmla="*/ 74752 h 250"/>
              <a:gd name="T10" fmla="*/ 711200 w 174"/>
              <a:gd name="T11" fmla="*/ 0 h 250"/>
              <a:gd name="T12" fmla="*/ 0 60000 65536"/>
              <a:gd name="T13" fmla="*/ 0 60000 65536"/>
              <a:gd name="T14" fmla="*/ 0 60000 65536"/>
              <a:gd name="T15" fmla="*/ 0 60000 65536"/>
              <a:gd name="T16" fmla="*/ 0 60000 65536"/>
              <a:gd name="T17" fmla="*/ 0 60000 65536"/>
              <a:gd name="T18" fmla="*/ 0 w 174"/>
              <a:gd name="T19" fmla="*/ 0 h 250"/>
              <a:gd name="T20" fmla="*/ 174 w 174"/>
              <a:gd name="T21" fmla="*/ 250 h 250"/>
            </a:gdLst>
            <a:ahLst/>
            <a:cxnLst>
              <a:cxn ang="T12">
                <a:pos x="T0" y="T1"/>
              </a:cxn>
              <a:cxn ang="T13">
                <a:pos x="T2" y="T3"/>
              </a:cxn>
              <a:cxn ang="T14">
                <a:pos x="T4" y="T5"/>
              </a:cxn>
              <a:cxn ang="T15">
                <a:pos x="T6" y="T7"/>
              </a:cxn>
              <a:cxn ang="T16">
                <a:pos x="T8" y="T9"/>
              </a:cxn>
              <a:cxn ang="T17">
                <a:pos x="T10" y="T11"/>
              </a:cxn>
            </a:cxnLst>
            <a:rect l="T18" t="T19" r="T20" b="T21"/>
            <a:pathLst>
              <a:path w="174" h="250">
                <a:moveTo>
                  <a:pt x="0" y="250"/>
                </a:moveTo>
                <a:cubicBezTo>
                  <a:pt x="9" y="181"/>
                  <a:pt x="18" y="112"/>
                  <a:pt x="43" y="87"/>
                </a:cubicBezTo>
                <a:cubicBezTo>
                  <a:pt x="68" y="62"/>
                  <a:pt x="141" y="85"/>
                  <a:pt x="152" y="98"/>
                </a:cubicBezTo>
                <a:cubicBezTo>
                  <a:pt x="163" y="111"/>
                  <a:pt x="125" y="170"/>
                  <a:pt x="109" y="163"/>
                </a:cubicBezTo>
                <a:cubicBezTo>
                  <a:pt x="93" y="156"/>
                  <a:pt x="43" y="81"/>
                  <a:pt x="54" y="54"/>
                </a:cubicBezTo>
                <a:cubicBezTo>
                  <a:pt x="65" y="27"/>
                  <a:pt x="119" y="13"/>
                  <a:pt x="174" y="0"/>
                </a:cubicBezTo>
              </a:path>
            </a:pathLst>
          </a:custGeom>
          <a:noFill/>
          <a:ln w="12700">
            <a:solidFill>
              <a:schemeClr val="tx1"/>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sp>
        <p:nvSpPr>
          <p:cNvPr id="22534" name="Text Box 53"/>
          <p:cNvSpPr txBox="1">
            <a:spLocks noChangeArrowheads="1"/>
          </p:cNvSpPr>
          <p:nvPr/>
        </p:nvSpPr>
        <p:spPr bwMode="auto">
          <a:xfrm>
            <a:off x="6699250" y="1012825"/>
            <a:ext cx="825500" cy="400050"/>
          </a:xfrm>
          <a:prstGeom prst="rect">
            <a:avLst/>
          </a:prstGeom>
          <a:noFill/>
          <a:ln w="12700">
            <a:noFill/>
            <a:miter lim="800000"/>
            <a:headEnd/>
            <a:tailEnd/>
          </a:ln>
        </p:spPr>
        <p:txBody>
          <a:bodyPr wrap="none">
            <a:spAutoFit/>
          </a:bodyPr>
          <a:lstStyle/>
          <a:p>
            <a:pPr>
              <a:defRPr/>
            </a:pPr>
            <a:r>
              <a:rPr lang="en-US" altLang="zh-CN" sz="2000" b="1" dirty="0">
                <a:solidFill>
                  <a:srgbClr val="FF0000"/>
                </a:solidFill>
                <a:latin typeface="+mn-lt"/>
                <a:ea typeface="宋体" panose="02010600030101010101" pitchFamily="2" charset="-122"/>
              </a:rPr>
              <a:t>NOP!</a:t>
            </a:r>
          </a:p>
        </p:txBody>
      </p:sp>
      <p:sp>
        <p:nvSpPr>
          <p:cNvPr id="929846" name="Rectangle 54"/>
          <p:cNvSpPr>
            <a:spLocks noChangeArrowheads="1"/>
          </p:cNvSpPr>
          <p:nvPr/>
        </p:nvSpPr>
        <p:spPr bwMode="auto">
          <a:xfrm>
            <a:off x="539552" y="5283200"/>
            <a:ext cx="7820025" cy="503238"/>
          </a:xfrm>
          <a:prstGeom prst="rect">
            <a:avLst/>
          </a:prstGeom>
          <a:noFill/>
          <a:ln w="12700">
            <a:noFill/>
            <a:miter lim="800000"/>
            <a:headEnd/>
            <a:tailEnd/>
          </a:ln>
        </p:spPr>
        <p:txBody>
          <a:bodyPr lIns="63500" tIns="25400" rIns="63500" bIns="25400">
            <a:spAutoFit/>
          </a:bodyPr>
          <a:lstStyle>
            <a:lvl1pPr marL="203200" indent="-2032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indent="-457200">
              <a:lnSpc>
                <a:spcPct val="105000"/>
              </a:lnSpc>
              <a:spcBef>
                <a:spcPct val="100000"/>
              </a:spcBef>
              <a:buClr>
                <a:schemeClr val="tx1"/>
              </a:buClr>
              <a:buSzPct val="100000"/>
              <a:buFont typeface="Wingdings" charset="2"/>
              <a:buChar char="Ø"/>
            </a:pPr>
            <a:r>
              <a:rPr lang="en-US" altLang="zh-CN" sz="2800" b="1" dirty="0" err="1">
                <a:solidFill>
                  <a:srgbClr val="FF0000"/>
                </a:solidFill>
                <a:latin typeface="Times New Roman" charset="0"/>
                <a:ea typeface="华文新魏" charset="-122"/>
              </a:rPr>
              <a:t>Wr</a:t>
            </a:r>
            <a:r>
              <a:rPr lang="en-US" altLang="zh-CN" sz="2800" b="1" dirty="0">
                <a:solidFill>
                  <a:srgbClr val="FF0000"/>
                </a:solidFill>
                <a:latin typeface="Times New Roman" charset="0"/>
                <a:ea typeface="华文新魏" charset="-122"/>
              </a:rPr>
              <a:t>:</a:t>
            </a:r>
            <a:r>
              <a:rPr lang="en-US" altLang="zh-CN" sz="2800" b="1" dirty="0">
                <a:solidFill>
                  <a:schemeClr val="accent2"/>
                </a:solidFill>
                <a:latin typeface="Times New Roman" charset="0"/>
                <a:ea typeface="华文新魏" charset="-122"/>
              </a:rPr>
              <a:t>  </a:t>
            </a:r>
            <a:r>
              <a:rPr lang="zh-CN" altLang="en-US" sz="2800" b="1" dirty="0">
                <a:solidFill>
                  <a:srgbClr val="0000FF"/>
                </a:solidFill>
                <a:latin typeface="Times New Roman" charset="0"/>
                <a:ea typeface="华文新魏" charset="-122"/>
              </a:rPr>
              <a:t>加一个空的写阶段，使流水线更规整！</a:t>
            </a:r>
          </a:p>
        </p:txBody>
      </p:sp>
      <p:sp>
        <p:nvSpPr>
          <p:cNvPr id="22536" name="Rectangle 55"/>
          <p:cNvSpPr>
            <a:spLocks noChangeArrowheads="1"/>
          </p:cNvSpPr>
          <p:nvPr/>
        </p:nvSpPr>
        <p:spPr bwMode="auto">
          <a:xfrm>
            <a:off x="5276850" y="1562100"/>
            <a:ext cx="950913" cy="319088"/>
          </a:xfrm>
          <a:prstGeom prst="rect">
            <a:avLst/>
          </a:prstGeom>
          <a:noFill/>
          <a:ln w="28575">
            <a:solidFill>
              <a:srgbClr val="FF33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929852" name="Text Box 60"/>
          <p:cNvSpPr txBox="1">
            <a:spLocks noChangeArrowheads="1"/>
          </p:cNvSpPr>
          <p:nvPr/>
        </p:nvSpPr>
        <p:spPr bwMode="auto">
          <a:xfrm>
            <a:off x="611560" y="5912230"/>
            <a:ext cx="7862022" cy="7571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lnSpc>
                <a:spcPct val="90000"/>
              </a:lnSpc>
            </a:pPr>
            <a:r>
              <a:rPr lang="zh-CN" altLang="en-US" sz="2400">
                <a:solidFill>
                  <a:srgbClr val="FF0000"/>
                </a:solidFill>
                <a:latin typeface="Microsoft YaHei" charset="-122"/>
                <a:ea typeface="Microsoft YaHei" charset="-122"/>
                <a:cs typeface="Microsoft YaHei" charset="-122"/>
              </a:rPr>
              <a:t>所有指令都按照最复杂的“</a:t>
            </a:r>
            <a:r>
              <a:rPr lang="en-US" altLang="zh-CN" sz="2400" dirty="0">
                <a:solidFill>
                  <a:srgbClr val="FF0000"/>
                </a:solidFill>
                <a:latin typeface="Microsoft YaHei" charset="-122"/>
                <a:ea typeface="Microsoft YaHei" charset="-122"/>
                <a:cs typeface="Microsoft YaHei" charset="-122"/>
              </a:rPr>
              <a:t>load”</a:t>
            </a:r>
            <a:r>
              <a:rPr lang="zh-CN" altLang="en-US" sz="2400" dirty="0">
                <a:solidFill>
                  <a:srgbClr val="FF0000"/>
                </a:solidFill>
                <a:latin typeface="Microsoft YaHei" charset="-122"/>
                <a:ea typeface="Microsoft YaHei" charset="-122"/>
                <a:cs typeface="Microsoft YaHei" charset="-122"/>
              </a:rPr>
              <a:t>指令所需的五个阶段来划分，不需要的阶段加一个“</a:t>
            </a:r>
            <a:r>
              <a:rPr lang="en-US" altLang="zh-CN" sz="2400" dirty="0">
                <a:solidFill>
                  <a:srgbClr val="FF0000"/>
                </a:solidFill>
                <a:latin typeface="Microsoft YaHei" charset="-122"/>
                <a:ea typeface="Microsoft YaHei" charset="-122"/>
                <a:cs typeface="Microsoft YaHei" charset="-122"/>
              </a:rPr>
              <a:t>NOP”</a:t>
            </a:r>
            <a:r>
              <a:rPr lang="zh-CN" altLang="en-US" sz="2400" dirty="0">
                <a:solidFill>
                  <a:srgbClr val="FF0000"/>
                </a:solidFill>
                <a:latin typeface="Microsoft YaHei" charset="-122"/>
                <a:ea typeface="Microsoft YaHei" charset="-122"/>
                <a:cs typeface="Microsoft YaHei" charset="-122"/>
              </a:rPr>
              <a:t>操作</a:t>
            </a:r>
          </a:p>
        </p:txBody>
      </p:sp>
    </p:spTree>
    <p:extLst>
      <p:ext uri="{BB962C8B-B14F-4D97-AF65-F5344CB8AC3E}">
        <p14:creationId xmlns:p14="http://schemas.microsoft.com/office/powerpoint/2010/main" val="2094779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9846"/>
                                        </p:tgtEl>
                                        <p:attrNameLst>
                                          <p:attrName>style.visibility</p:attrName>
                                        </p:attrNameLst>
                                      </p:cBhvr>
                                      <p:to>
                                        <p:strVal val="visible"/>
                                      </p:to>
                                    </p:set>
                                    <p:animEffect transition="in" filter="blinds(horizontal)">
                                      <p:cBhvr>
                                        <p:cTn id="7" dur="500"/>
                                        <p:tgtEl>
                                          <p:spTgt spid="929846"/>
                                        </p:tgtEl>
                                      </p:cBhvr>
                                    </p:animEffect>
                                  </p:childTnLst>
                                </p:cTn>
                              </p:par>
                            </p:childTnLst>
                          </p:cTn>
                        </p:par>
                        <p:par>
                          <p:cTn id="8" fill="hold" nodeType="with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2533"/>
                                        </p:tgtEl>
                                        <p:attrNameLst>
                                          <p:attrName>style.visibility</p:attrName>
                                        </p:attrNameLst>
                                      </p:cBhvr>
                                      <p:to>
                                        <p:strVal val="visible"/>
                                      </p:to>
                                    </p:set>
                                    <p:animEffect transition="in" filter="dissolve">
                                      <p:cBhvr>
                                        <p:cTn id="11" dur="500"/>
                                        <p:tgtEl>
                                          <p:spTgt spid="2253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2534"/>
                                        </p:tgtEl>
                                        <p:attrNameLst>
                                          <p:attrName>style.visibility</p:attrName>
                                        </p:attrNameLst>
                                      </p:cBhvr>
                                      <p:to>
                                        <p:strVal val="visible"/>
                                      </p:to>
                                    </p:set>
                                    <p:animEffect transition="in" filter="dissolve">
                                      <p:cBhvr>
                                        <p:cTn id="15" dur="500"/>
                                        <p:tgtEl>
                                          <p:spTgt spid="22534"/>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2536"/>
                                        </p:tgtEl>
                                        <p:attrNameLst>
                                          <p:attrName>style.visibility</p:attrName>
                                        </p:attrNameLst>
                                      </p:cBhvr>
                                      <p:to>
                                        <p:strVal val="visible"/>
                                      </p:to>
                                    </p:set>
                                    <p:animEffect transition="in" filter="dissolve">
                                      <p:cBhvr>
                                        <p:cTn id="19" dur="500"/>
                                        <p:tgtEl>
                                          <p:spTgt spid="2253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29852"/>
                                        </p:tgtEl>
                                        <p:attrNameLst>
                                          <p:attrName>style.visibility</p:attrName>
                                        </p:attrNameLst>
                                      </p:cBhvr>
                                      <p:to>
                                        <p:strVal val="visible"/>
                                      </p:to>
                                    </p:set>
                                    <p:animEffect transition="in" filter="blinds(horizontal)">
                                      <p:cBhvr>
                                        <p:cTn id="24" dur="500"/>
                                        <p:tgtEl>
                                          <p:spTgt spid="929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4" grpId="0"/>
      <p:bldP spid="929846" grpId="0" autoUpdateAnimBg="0"/>
      <p:bldP spid="22536" grpId="0" animBg="1"/>
      <p:bldP spid="9298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2132013"/>
            <a:ext cx="9144000" cy="1755775"/>
          </a:xfrm>
          <a:prstGeom prst="rect">
            <a:avLst/>
          </a:prstGeom>
          <a:solidFill>
            <a:srgbClr val="095D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82946" name="文本框 10"/>
          <p:cNvSpPr txBox="1">
            <a:spLocks noChangeArrowheads="1"/>
          </p:cNvSpPr>
          <p:nvPr/>
        </p:nvSpPr>
        <p:spPr bwMode="auto">
          <a:xfrm>
            <a:off x="1060450" y="2708275"/>
            <a:ext cx="685958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en-US" altLang="zh-CN" sz="3300" dirty="0">
                <a:solidFill>
                  <a:schemeClr val="bg1"/>
                </a:solidFill>
                <a:latin typeface="微软雅黑" charset="-122"/>
                <a:ea typeface="微软雅黑" charset="-122"/>
              </a:rPr>
              <a:t>4.6  </a:t>
            </a:r>
            <a:r>
              <a:rPr lang="zh-CN" altLang="en-US" sz="3300" dirty="0">
                <a:solidFill>
                  <a:schemeClr val="bg1"/>
                </a:solidFill>
                <a:latin typeface="微软雅黑" charset="-122"/>
                <a:ea typeface="微软雅黑" charset="-122"/>
              </a:rPr>
              <a:t>流水线的数据通路和控制</a:t>
            </a:r>
            <a:endParaRPr lang="en-US" altLang="zh-CN" sz="3300" dirty="0">
              <a:solidFill>
                <a:schemeClr val="bg1"/>
              </a:solidFill>
              <a:latin typeface="微软雅黑" charset="-122"/>
              <a:ea typeface="微软雅黑" charset="-122"/>
            </a:endParaRPr>
          </a:p>
        </p:txBody>
      </p:sp>
    </p:spTree>
    <p:extLst>
      <p:ext uri="{BB962C8B-B14F-4D97-AF65-F5344CB8AC3E}">
        <p14:creationId xmlns:p14="http://schemas.microsoft.com/office/powerpoint/2010/main" val="1109590478"/>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272255" y="12278"/>
            <a:ext cx="7827963" cy="5433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流水线的数据通路和控制</a:t>
            </a:r>
          </a:p>
        </p:txBody>
      </p:sp>
      <p:sp>
        <p:nvSpPr>
          <p:cNvPr id="23555" name="Rectangle 3"/>
          <p:cNvSpPr>
            <a:spLocks noChangeArrowheads="1"/>
          </p:cNvSpPr>
          <p:nvPr/>
        </p:nvSpPr>
        <p:spPr bwMode="auto">
          <a:xfrm>
            <a:off x="2212975" y="3228975"/>
            <a:ext cx="288925" cy="2305050"/>
          </a:xfrm>
          <a:prstGeom prst="rect">
            <a:avLst/>
          </a:prstGeom>
          <a:noFill/>
          <a:ln w="25400">
            <a:solidFill>
              <a:srgbClr val="CC00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56" name="Rectangle 4"/>
          <p:cNvSpPr>
            <a:spLocks noChangeArrowheads="1"/>
          </p:cNvSpPr>
          <p:nvPr/>
        </p:nvSpPr>
        <p:spPr bwMode="auto">
          <a:xfrm rot="5400000">
            <a:off x="1500982" y="4187031"/>
            <a:ext cx="1670050" cy="366713"/>
          </a:xfrm>
          <a:prstGeom prst="rect">
            <a:avLst/>
          </a:prstGeom>
          <a:noFill/>
          <a:ln w="12700">
            <a:noFill/>
            <a:miter lim="800000"/>
            <a:headEnd/>
            <a:tailEnd/>
          </a:ln>
        </p:spPr>
        <p:txBody>
          <a:bodyPr wrap="none" lIns="90488" tIns="44450" rIns="90488" bIns="44450">
            <a:spAutoFit/>
          </a:bodyPr>
          <a:lstStyle/>
          <a:p>
            <a:pPr algn="ctr">
              <a:defRPr/>
            </a:pPr>
            <a:r>
              <a:rPr lang="en-US" altLang="zh-CN" b="1" dirty="0">
                <a:latin typeface="+mn-lt"/>
                <a:ea typeface="华文新魏" pitchFamily="2" charset="-122"/>
              </a:rPr>
              <a:t>IF/ID Register</a:t>
            </a:r>
          </a:p>
        </p:txBody>
      </p:sp>
      <p:sp>
        <p:nvSpPr>
          <p:cNvPr id="23557" name="Line 5"/>
          <p:cNvSpPr>
            <a:spLocks noChangeShapeType="1"/>
          </p:cNvSpPr>
          <p:nvPr/>
        </p:nvSpPr>
        <p:spPr bwMode="auto">
          <a:xfrm>
            <a:off x="2362200" y="2924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58" name="Rectangle 6"/>
          <p:cNvSpPr>
            <a:spLocks noChangeArrowheads="1"/>
          </p:cNvSpPr>
          <p:nvPr/>
        </p:nvSpPr>
        <p:spPr bwMode="auto">
          <a:xfrm>
            <a:off x="4041775" y="3228975"/>
            <a:ext cx="288925" cy="2305050"/>
          </a:xfrm>
          <a:prstGeom prst="rect">
            <a:avLst/>
          </a:prstGeom>
          <a:noFill/>
          <a:ln w="25400">
            <a:solidFill>
              <a:srgbClr val="CC00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59" name="Rectangle 7"/>
          <p:cNvSpPr>
            <a:spLocks noChangeArrowheads="1"/>
          </p:cNvSpPr>
          <p:nvPr/>
        </p:nvSpPr>
        <p:spPr bwMode="auto">
          <a:xfrm rot="5400000">
            <a:off x="3342482" y="4206081"/>
            <a:ext cx="1651000" cy="366713"/>
          </a:xfrm>
          <a:prstGeom prst="rect">
            <a:avLst/>
          </a:prstGeom>
          <a:noFill/>
          <a:ln w="12700">
            <a:noFill/>
            <a:miter lim="800000"/>
            <a:headEnd/>
            <a:tailEnd/>
          </a:ln>
        </p:spPr>
        <p:txBody>
          <a:bodyPr wrap="none" lIns="90488" tIns="44450" rIns="90488" bIns="44450">
            <a:spAutoFit/>
          </a:bodyPr>
          <a:lstStyle/>
          <a:p>
            <a:pPr algn="ctr">
              <a:defRPr/>
            </a:pPr>
            <a:r>
              <a:rPr lang="en-US" altLang="zh-CN" b="1">
                <a:latin typeface="+mn-lt"/>
                <a:ea typeface="华文新魏" pitchFamily="2" charset="-122"/>
              </a:rPr>
              <a:t>ID/Ex Register</a:t>
            </a:r>
          </a:p>
        </p:txBody>
      </p:sp>
      <p:sp>
        <p:nvSpPr>
          <p:cNvPr id="23560" name="Rectangle 8"/>
          <p:cNvSpPr>
            <a:spLocks noChangeArrowheads="1"/>
          </p:cNvSpPr>
          <p:nvPr/>
        </p:nvSpPr>
        <p:spPr bwMode="auto">
          <a:xfrm>
            <a:off x="5870575" y="3228975"/>
            <a:ext cx="288925" cy="2305050"/>
          </a:xfrm>
          <a:prstGeom prst="rect">
            <a:avLst/>
          </a:prstGeom>
          <a:noFill/>
          <a:ln w="25400">
            <a:solidFill>
              <a:srgbClr val="CC00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61" name="Rectangle 9"/>
          <p:cNvSpPr>
            <a:spLocks noChangeArrowheads="1"/>
          </p:cNvSpPr>
          <p:nvPr/>
        </p:nvSpPr>
        <p:spPr bwMode="auto">
          <a:xfrm rot="5400000">
            <a:off x="5041106" y="4188620"/>
            <a:ext cx="1908175" cy="366712"/>
          </a:xfrm>
          <a:prstGeom prst="rect">
            <a:avLst/>
          </a:prstGeom>
          <a:noFill/>
          <a:ln w="12700">
            <a:noFill/>
            <a:miter lim="800000"/>
            <a:headEnd/>
            <a:tailEnd/>
          </a:ln>
        </p:spPr>
        <p:txBody>
          <a:bodyPr wrap="none" lIns="90488" tIns="44450" rIns="90488" bIns="44450">
            <a:spAutoFit/>
          </a:bodyPr>
          <a:lstStyle/>
          <a:p>
            <a:pPr algn="ctr">
              <a:defRPr/>
            </a:pPr>
            <a:r>
              <a:rPr lang="en-US" altLang="zh-CN" b="1">
                <a:latin typeface="+mn-lt"/>
                <a:ea typeface="华文新魏" pitchFamily="2" charset="-122"/>
              </a:rPr>
              <a:t>Ex/Mem Register</a:t>
            </a:r>
          </a:p>
        </p:txBody>
      </p:sp>
      <p:sp>
        <p:nvSpPr>
          <p:cNvPr id="23562" name="Rectangle 10"/>
          <p:cNvSpPr>
            <a:spLocks noChangeArrowheads="1"/>
          </p:cNvSpPr>
          <p:nvPr/>
        </p:nvSpPr>
        <p:spPr bwMode="auto">
          <a:xfrm>
            <a:off x="7775575" y="3228975"/>
            <a:ext cx="288925" cy="2305050"/>
          </a:xfrm>
          <a:prstGeom prst="rect">
            <a:avLst/>
          </a:prstGeom>
          <a:noFill/>
          <a:ln w="25400">
            <a:solidFill>
              <a:srgbClr val="CC0000"/>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63" name="Rectangle 11"/>
          <p:cNvSpPr>
            <a:spLocks noChangeArrowheads="1"/>
          </p:cNvSpPr>
          <p:nvPr/>
        </p:nvSpPr>
        <p:spPr bwMode="auto">
          <a:xfrm rot="5400000">
            <a:off x="6919119" y="4148932"/>
            <a:ext cx="1962150" cy="366712"/>
          </a:xfrm>
          <a:prstGeom prst="rect">
            <a:avLst/>
          </a:prstGeom>
          <a:noFill/>
          <a:ln w="12700">
            <a:noFill/>
            <a:miter lim="800000"/>
            <a:headEnd/>
            <a:tailEnd/>
          </a:ln>
        </p:spPr>
        <p:txBody>
          <a:bodyPr wrap="none" lIns="90488" tIns="44450" rIns="90488" bIns="44450">
            <a:spAutoFit/>
          </a:bodyPr>
          <a:lstStyle/>
          <a:p>
            <a:pPr algn="ctr">
              <a:defRPr/>
            </a:pPr>
            <a:r>
              <a:rPr lang="en-US" altLang="zh-CN" b="1">
                <a:latin typeface="+mn-lt"/>
                <a:ea typeface="华文新魏" pitchFamily="2" charset="-122"/>
              </a:rPr>
              <a:t>Mem/Wr Register</a:t>
            </a:r>
          </a:p>
        </p:txBody>
      </p:sp>
      <p:sp>
        <p:nvSpPr>
          <p:cNvPr id="23564" name="Rectangle 12"/>
          <p:cNvSpPr>
            <a:spLocks noChangeArrowheads="1"/>
          </p:cNvSpPr>
          <p:nvPr/>
        </p:nvSpPr>
        <p:spPr bwMode="auto">
          <a:xfrm>
            <a:off x="688975" y="3228975"/>
            <a:ext cx="288925" cy="11176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65" name="Rectangle 13"/>
          <p:cNvSpPr>
            <a:spLocks noChangeArrowheads="1"/>
          </p:cNvSpPr>
          <p:nvPr/>
        </p:nvSpPr>
        <p:spPr bwMode="auto">
          <a:xfrm rot="5400000">
            <a:off x="559594" y="3631406"/>
            <a:ext cx="504825" cy="366713"/>
          </a:xfrm>
          <a:prstGeom prst="rect">
            <a:avLst/>
          </a:prstGeom>
          <a:noFill/>
          <a:ln w="12700">
            <a:noFill/>
            <a:miter lim="800000"/>
            <a:headEnd/>
            <a:tailEnd/>
          </a:ln>
        </p:spPr>
        <p:txBody>
          <a:bodyPr wrap="none" lIns="90488" tIns="44450" rIns="90488" bIns="44450">
            <a:spAutoFit/>
          </a:bodyPr>
          <a:lstStyle/>
          <a:p>
            <a:pPr algn="ctr">
              <a:defRPr/>
            </a:pPr>
            <a:r>
              <a:rPr lang="en-US" altLang="zh-CN" b="1">
                <a:latin typeface="+mn-lt"/>
                <a:ea typeface="华文新魏" pitchFamily="2" charset="-122"/>
              </a:rPr>
              <a:t>PC</a:t>
            </a:r>
          </a:p>
        </p:txBody>
      </p:sp>
      <p:sp>
        <p:nvSpPr>
          <p:cNvPr id="23566" name="Rectangle 14"/>
          <p:cNvSpPr>
            <a:spLocks noChangeArrowheads="1"/>
          </p:cNvSpPr>
          <p:nvPr/>
        </p:nvSpPr>
        <p:spPr bwMode="auto">
          <a:xfrm>
            <a:off x="6784975" y="3686175"/>
            <a:ext cx="622300" cy="12700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67" name="Rectangle 15"/>
          <p:cNvSpPr>
            <a:spLocks noChangeArrowheads="1"/>
          </p:cNvSpPr>
          <p:nvPr/>
        </p:nvSpPr>
        <p:spPr bwMode="auto">
          <a:xfrm>
            <a:off x="6761163" y="3694113"/>
            <a:ext cx="695325" cy="588962"/>
          </a:xfrm>
          <a:prstGeom prst="rect">
            <a:avLst/>
          </a:prstGeom>
          <a:noFill/>
          <a:ln w="12700">
            <a:noFill/>
            <a:miter lim="800000"/>
            <a:headEnd/>
            <a:tailEnd/>
          </a:ln>
        </p:spPr>
        <p:txBody>
          <a:bodyPr lIns="90488" tIns="44450" rIns="90488" bIns="44450">
            <a:spAutoFit/>
          </a:bodyPr>
          <a:lstStyle/>
          <a:p>
            <a:pPr algn="ctr">
              <a:lnSpc>
                <a:spcPct val="90000"/>
              </a:lnSpc>
              <a:defRPr/>
            </a:pPr>
            <a:r>
              <a:rPr lang="en-US" altLang="zh-CN" b="1">
                <a:solidFill>
                  <a:srgbClr val="0000CC"/>
                </a:solidFill>
                <a:latin typeface="+mn-lt"/>
                <a:ea typeface="华文新魏" pitchFamily="2" charset="-122"/>
              </a:rPr>
              <a:t>Data</a:t>
            </a:r>
          </a:p>
          <a:p>
            <a:pPr algn="ctr">
              <a:lnSpc>
                <a:spcPct val="90000"/>
              </a:lnSpc>
              <a:defRPr/>
            </a:pPr>
            <a:r>
              <a:rPr lang="en-US" altLang="zh-CN" b="1">
                <a:solidFill>
                  <a:srgbClr val="0000CC"/>
                </a:solidFill>
                <a:latin typeface="+mn-lt"/>
                <a:ea typeface="华文新魏" pitchFamily="2" charset="-122"/>
              </a:rPr>
              <a:t>Mem</a:t>
            </a:r>
          </a:p>
        </p:txBody>
      </p:sp>
      <p:sp>
        <p:nvSpPr>
          <p:cNvPr id="23568" name="Rectangle 16"/>
          <p:cNvSpPr>
            <a:spLocks noChangeArrowheads="1"/>
          </p:cNvSpPr>
          <p:nvPr/>
        </p:nvSpPr>
        <p:spPr bwMode="auto">
          <a:xfrm>
            <a:off x="6705600" y="4430713"/>
            <a:ext cx="511175" cy="334962"/>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WA</a:t>
            </a:r>
          </a:p>
        </p:txBody>
      </p:sp>
      <p:sp>
        <p:nvSpPr>
          <p:cNvPr id="23569" name="Rectangle 17"/>
          <p:cNvSpPr>
            <a:spLocks noChangeArrowheads="1"/>
          </p:cNvSpPr>
          <p:nvPr/>
        </p:nvSpPr>
        <p:spPr bwMode="auto">
          <a:xfrm>
            <a:off x="6724650" y="4686300"/>
            <a:ext cx="387350"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Di</a:t>
            </a:r>
          </a:p>
        </p:txBody>
      </p:sp>
      <p:sp>
        <p:nvSpPr>
          <p:cNvPr id="23570" name="Rectangle 18"/>
          <p:cNvSpPr>
            <a:spLocks noChangeArrowheads="1"/>
          </p:cNvSpPr>
          <p:nvPr/>
        </p:nvSpPr>
        <p:spPr bwMode="auto">
          <a:xfrm>
            <a:off x="6708775" y="4187825"/>
            <a:ext cx="477838" cy="334963"/>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RA</a:t>
            </a:r>
          </a:p>
        </p:txBody>
      </p:sp>
      <p:sp>
        <p:nvSpPr>
          <p:cNvPr id="23571" name="Rectangle 19"/>
          <p:cNvSpPr>
            <a:spLocks noChangeArrowheads="1"/>
          </p:cNvSpPr>
          <p:nvPr/>
        </p:nvSpPr>
        <p:spPr bwMode="auto">
          <a:xfrm>
            <a:off x="7043738" y="4244975"/>
            <a:ext cx="431800"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Do</a:t>
            </a:r>
          </a:p>
        </p:txBody>
      </p:sp>
      <p:sp>
        <p:nvSpPr>
          <p:cNvPr id="23572" name="Rectangle 20"/>
          <p:cNvSpPr>
            <a:spLocks noChangeArrowheads="1"/>
          </p:cNvSpPr>
          <p:nvPr/>
        </p:nvSpPr>
        <p:spPr bwMode="auto">
          <a:xfrm>
            <a:off x="1374775" y="3228975"/>
            <a:ext cx="365125" cy="20320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73" name="Rectangle 21"/>
          <p:cNvSpPr>
            <a:spLocks noChangeArrowheads="1"/>
          </p:cNvSpPr>
          <p:nvPr/>
        </p:nvSpPr>
        <p:spPr bwMode="auto">
          <a:xfrm rot="5400000">
            <a:off x="1068388" y="4352899"/>
            <a:ext cx="890588" cy="366767"/>
          </a:xfrm>
          <a:prstGeom prst="rect">
            <a:avLst/>
          </a:prstGeom>
          <a:noFill/>
          <a:ln w="12700">
            <a:noFill/>
            <a:miter lim="800000"/>
            <a:headEnd/>
            <a:tailEnd/>
          </a:ln>
        </p:spPr>
        <p:txBody>
          <a:bodyPr wrap="square" lIns="90488" tIns="44450" rIns="90488" bIns="44450">
            <a:spAutoFit/>
          </a:bodyPr>
          <a:lstStyle/>
          <a:p>
            <a:pPr algn="ctr">
              <a:defRPr/>
            </a:pPr>
            <a:r>
              <a:rPr lang="en-US" altLang="zh-CN" b="1" dirty="0">
                <a:solidFill>
                  <a:srgbClr val="0000CC"/>
                </a:solidFill>
                <a:latin typeface="+mn-lt"/>
                <a:ea typeface="华文新魏" pitchFamily="2" charset="-122"/>
              </a:rPr>
              <a:t>I Unit</a:t>
            </a:r>
          </a:p>
        </p:txBody>
      </p:sp>
      <p:sp>
        <p:nvSpPr>
          <p:cNvPr id="49174" name="Rectangle 22"/>
          <p:cNvSpPr>
            <a:spLocks noChangeArrowheads="1"/>
          </p:cNvSpPr>
          <p:nvPr/>
        </p:nvSpPr>
        <p:spPr bwMode="auto">
          <a:xfrm>
            <a:off x="1328738" y="3821113"/>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en-US" altLang="zh-CN" sz="1400"/>
              <a:t>A</a:t>
            </a:r>
          </a:p>
        </p:txBody>
      </p:sp>
      <p:sp>
        <p:nvSpPr>
          <p:cNvPr id="49175" name="Rectangle 23"/>
          <p:cNvSpPr>
            <a:spLocks noChangeArrowheads="1"/>
          </p:cNvSpPr>
          <p:nvPr/>
        </p:nvSpPr>
        <p:spPr bwMode="auto">
          <a:xfrm>
            <a:off x="1509713" y="4933950"/>
            <a:ext cx="263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en-US" altLang="zh-CN" sz="1600"/>
              <a:t>I</a:t>
            </a:r>
          </a:p>
        </p:txBody>
      </p:sp>
      <p:sp>
        <p:nvSpPr>
          <p:cNvPr id="23576" name="Rectangle 24"/>
          <p:cNvSpPr>
            <a:spLocks noChangeArrowheads="1"/>
          </p:cNvSpPr>
          <p:nvPr/>
        </p:nvSpPr>
        <p:spPr bwMode="auto">
          <a:xfrm>
            <a:off x="3051175" y="3762375"/>
            <a:ext cx="593725" cy="12700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77" name="Rectangle 25"/>
          <p:cNvSpPr>
            <a:spLocks noChangeArrowheads="1"/>
          </p:cNvSpPr>
          <p:nvPr/>
        </p:nvSpPr>
        <p:spPr bwMode="auto">
          <a:xfrm>
            <a:off x="2987675" y="4475163"/>
            <a:ext cx="747713" cy="366712"/>
          </a:xfrm>
          <a:prstGeom prst="rect">
            <a:avLst/>
          </a:prstGeom>
          <a:noFill/>
          <a:ln w="12700">
            <a:noFill/>
            <a:miter lim="800000"/>
            <a:headEnd/>
            <a:tailEnd/>
          </a:ln>
        </p:spPr>
        <p:txBody>
          <a:bodyPr wrap="none" lIns="90488" tIns="44450" rIns="90488" bIns="44450">
            <a:spAutoFit/>
          </a:bodyPr>
          <a:lstStyle/>
          <a:p>
            <a:pPr algn="ctr">
              <a:defRPr/>
            </a:pPr>
            <a:r>
              <a:rPr lang="en-US" altLang="zh-CN" b="1">
                <a:solidFill>
                  <a:srgbClr val="0000CC"/>
                </a:solidFill>
                <a:latin typeface="+mn-lt"/>
                <a:ea typeface="华文新魏" pitchFamily="2" charset="-122"/>
              </a:rPr>
              <a:t>RFile</a:t>
            </a:r>
          </a:p>
        </p:txBody>
      </p:sp>
      <p:sp>
        <p:nvSpPr>
          <p:cNvPr id="23578" name="Rectangle 26"/>
          <p:cNvSpPr>
            <a:spLocks noChangeArrowheads="1"/>
          </p:cNvSpPr>
          <p:nvPr/>
        </p:nvSpPr>
        <p:spPr bwMode="auto">
          <a:xfrm>
            <a:off x="3324225" y="4741863"/>
            <a:ext cx="387350"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Di</a:t>
            </a:r>
          </a:p>
        </p:txBody>
      </p:sp>
      <p:sp>
        <p:nvSpPr>
          <p:cNvPr id="23579" name="Rectangle 27"/>
          <p:cNvSpPr>
            <a:spLocks noChangeArrowheads="1"/>
          </p:cNvSpPr>
          <p:nvPr/>
        </p:nvSpPr>
        <p:spPr bwMode="auto">
          <a:xfrm>
            <a:off x="3033713" y="3903663"/>
            <a:ext cx="433387"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Ra</a:t>
            </a:r>
          </a:p>
        </p:txBody>
      </p:sp>
      <p:sp>
        <p:nvSpPr>
          <p:cNvPr id="23580" name="Rectangle 28"/>
          <p:cNvSpPr>
            <a:spLocks noChangeArrowheads="1"/>
          </p:cNvSpPr>
          <p:nvPr/>
        </p:nvSpPr>
        <p:spPr bwMode="auto">
          <a:xfrm>
            <a:off x="3033713" y="4233863"/>
            <a:ext cx="444500"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Rb</a:t>
            </a:r>
          </a:p>
        </p:txBody>
      </p:sp>
      <p:sp>
        <p:nvSpPr>
          <p:cNvPr id="23581" name="Rectangle 29"/>
          <p:cNvSpPr>
            <a:spLocks noChangeArrowheads="1"/>
          </p:cNvSpPr>
          <p:nvPr/>
        </p:nvSpPr>
        <p:spPr bwMode="auto">
          <a:xfrm>
            <a:off x="2990850" y="4757738"/>
            <a:ext cx="441325" cy="306387"/>
          </a:xfrm>
          <a:prstGeom prst="rect">
            <a:avLst/>
          </a:prstGeom>
          <a:noFill/>
          <a:ln w="12700">
            <a:noFill/>
            <a:miter lim="800000"/>
            <a:headEnd/>
            <a:tailEnd/>
          </a:ln>
        </p:spPr>
        <p:txBody>
          <a:bodyPr wrap="none" lIns="90488" tIns="44450" rIns="90488" bIns="44450">
            <a:spAutoFit/>
          </a:bodyPr>
          <a:lstStyle/>
          <a:p>
            <a:pPr>
              <a:defRPr/>
            </a:pPr>
            <a:r>
              <a:rPr lang="en-US" altLang="zh-CN" sz="1400" b="1" dirty="0">
                <a:latin typeface="+mn-lt"/>
                <a:ea typeface="华文新魏" pitchFamily="2" charset="-122"/>
              </a:rPr>
              <a:t>Rw</a:t>
            </a:r>
          </a:p>
        </p:txBody>
      </p:sp>
      <p:sp>
        <p:nvSpPr>
          <p:cNvPr id="23582" name="Line 30"/>
          <p:cNvSpPr>
            <a:spLocks noChangeShapeType="1"/>
          </p:cNvSpPr>
          <p:nvPr/>
        </p:nvSpPr>
        <p:spPr bwMode="auto">
          <a:xfrm>
            <a:off x="7086600" y="4956175"/>
            <a:ext cx="0" cy="9652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83" name="Rectangle 31"/>
          <p:cNvSpPr>
            <a:spLocks noChangeArrowheads="1"/>
          </p:cNvSpPr>
          <p:nvPr/>
        </p:nvSpPr>
        <p:spPr bwMode="auto">
          <a:xfrm>
            <a:off x="6218238" y="5824538"/>
            <a:ext cx="1162050" cy="393700"/>
          </a:xfrm>
          <a:prstGeom prst="rect">
            <a:avLst/>
          </a:prstGeom>
          <a:noFill/>
          <a:ln w="12700">
            <a:noFill/>
            <a:miter lim="800000"/>
            <a:headEnd/>
            <a:tailEnd/>
          </a:ln>
        </p:spPr>
        <p:txBody>
          <a:bodyPr lIns="90488" tIns="44450" rIns="90488" bIns="44450">
            <a:spAutoFit/>
          </a:bodyPr>
          <a:lstStyle/>
          <a:p>
            <a:pPr>
              <a:defRPr/>
            </a:pPr>
            <a:r>
              <a:rPr lang="en-US" altLang="zh-CN" sz="2000" b="1" u="sng" dirty="0" err="1">
                <a:solidFill>
                  <a:srgbClr val="CC0000"/>
                </a:solidFill>
                <a:latin typeface="+mn-lt"/>
                <a:ea typeface="华文新魏" pitchFamily="2" charset="-122"/>
              </a:rPr>
              <a:t>MemWr</a:t>
            </a:r>
            <a:endParaRPr lang="en-US" altLang="zh-CN" sz="2000" b="1" u="sng" dirty="0">
              <a:solidFill>
                <a:srgbClr val="CC0000"/>
              </a:solidFill>
              <a:latin typeface="+mn-lt"/>
              <a:ea typeface="华文新魏" pitchFamily="2" charset="-122"/>
            </a:endParaRPr>
          </a:p>
        </p:txBody>
      </p:sp>
      <p:sp>
        <p:nvSpPr>
          <p:cNvPr id="23584" name="Rectangle 32"/>
          <p:cNvSpPr>
            <a:spLocks noChangeArrowheads="1"/>
          </p:cNvSpPr>
          <p:nvPr/>
        </p:nvSpPr>
        <p:spPr bwMode="auto">
          <a:xfrm>
            <a:off x="2560638" y="2090738"/>
            <a:ext cx="1004887"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err="1">
                <a:solidFill>
                  <a:srgbClr val="CC0000"/>
                </a:solidFill>
                <a:latin typeface="+mn-lt"/>
                <a:ea typeface="华文新魏" pitchFamily="2" charset="-122"/>
              </a:rPr>
              <a:t>RegWr</a:t>
            </a:r>
            <a:endParaRPr lang="en-US" altLang="zh-CN" sz="2000" b="1" u="sng" dirty="0">
              <a:solidFill>
                <a:srgbClr val="CC0000"/>
              </a:solidFill>
              <a:latin typeface="+mn-lt"/>
              <a:ea typeface="华文新魏" pitchFamily="2" charset="-122"/>
            </a:endParaRPr>
          </a:p>
        </p:txBody>
      </p:sp>
      <p:sp>
        <p:nvSpPr>
          <p:cNvPr id="23585" name="Line 33"/>
          <p:cNvSpPr>
            <a:spLocks noChangeShapeType="1"/>
          </p:cNvSpPr>
          <p:nvPr/>
        </p:nvSpPr>
        <p:spPr bwMode="auto">
          <a:xfrm>
            <a:off x="5181600" y="4727575"/>
            <a:ext cx="0" cy="11938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86" name="Rectangle 34"/>
          <p:cNvSpPr>
            <a:spLocks noChangeArrowheads="1"/>
          </p:cNvSpPr>
          <p:nvPr/>
        </p:nvSpPr>
        <p:spPr bwMode="auto">
          <a:xfrm>
            <a:off x="4284663" y="2073275"/>
            <a:ext cx="938212"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a:solidFill>
                  <a:srgbClr val="CC0000"/>
                </a:solidFill>
                <a:latin typeface="+mn-lt"/>
                <a:ea typeface="华文新魏" pitchFamily="2" charset="-122"/>
              </a:rPr>
              <a:t>ExtOp</a:t>
            </a:r>
          </a:p>
        </p:txBody>
      </p:sp>
      <p:sp>
        <p:nvSpPr>
          <p:cNvPr id="23587" name="Line 35"/>
          <p:cNvSpPr>
            <a:spLocks noChangeShapeType="1"/>
          </p:cNvSpPr>
          <p:nvPr/>
        </p:nvSpPr>
        <p:spPr bwMode="auto">
          <a:xfrm>
            <a:off x="5499100" y="43592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588" name="Rectangle 36"/>
          <p:cNvSpPr>
            <a:spLocks noChangeArrowheads="1"/>
          </p:cNvSpPr>
          <p:nvPr/>
        </p:nvSpPr>
        <p:spPr bwMode="auto">
          <a:xfrm>
            <a:off x="4848225" y="4211638"/>
            <a:ext cx="657225" cy="588962"/>
          </a:xfrm>
          <a:prstGeom prst="rect">
            <a:avLst/>
          </a:prstGeom>
          <a:noFill/>
          <a:ln w="12700">
            <a:noFill/>
            <a:miter lim="800000"/>
            <a:headEnd/>
            <a:tailEnd/>
          </a:ln>
        </p:spPr>
        <p:txBody>
          <a:bodyPr wrap="none" lIns="90488" tIns="44450" rIns="90488" bIns="44450">
            <a:spAutoFit/>
          </a:bodyPr>
          <a:lstStyle/>
          <a:p>
            <a:pPr algn="ctr">
              <a:lnSpc>
                <a:spcPct val="90000"/>
              </a:lnSpc>
              <a:defRPr/>
            </a:pPr>
            <a:r>
              <a:rPr lang="en-US" altLang="zh-CN" b="1">
                <a:solidFill>
                  <a:srgbClr val="0000CC"/>
                </a:solidFill>
                <a:latin typeface="+mn-lt"/>
                <a:ea typeface="华文新魏" pitchFamily="2" charset="-122"/>
              </a:rPr>
              <a:t>Exec</a:t>
            </a:r>
          </a:p>
          <a:p>
            <a:pPr algn="ctr">
              <a:lnSpc>
                <a:spcPct val="90000"/>
              </a:lnSpc>
              <a:defRPr/>
            </a:pPr>
            <a:r>
              <a:rPr lang="en-US" altLang="zh-CN" b="1">
                <a:solidFill>
                  <a:srgbClr val="0000CC"/>
                </a:solidFill>
                <a:latin typeface="+mn-lt"/>
                <a:ea typeface="华文新魏" pitchFamily="2" charset="-122"/>
              </a:rPr>
              <a:t>Unit</a:t>
            </a:r>
          </a:p>
        </p:txBody>
      </p:sp>
      <p:sp>
        <p:nvSpPr>
          <p:cNvPr id="23589" name="Rectangle 37"/>
          <p:cNvSpPr>
            <a:spLocks noChangeArrowheads="1"/>
          </p:cNvSpPr>
          <p:nvPr/>
        </p:nvSpPr>
        <p:spPr bwMode="auto">
          <a:xfrm>
            <a:off x="4889500" y="3228975"/>
            <a:ext cx="584200" cy="14986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90" name="Rectangle 38"/>
          <p:cNvSpPr>
            <a:spLocks noChangeArrowheads="1"/>
          </p:cNvSpPr>
          <p:nvPr/>
        </p:nvSpPr>
        <p:spPr bwMode="auto">
          <a:xfrm>
            <a:off x="4862513" y="3751263"/>
            <a:ext cx="638175"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busA</a:t>
            </a:r>
          </a:p>
        </p:txBody>
      </p:sp>
      <p:sp>
        <p:nvSpPr>
          <p:cNvPr id="23591" name="Rectangle 39"/>
          <p:cNvSpPr>
            <a:spLocks noChangeArrowheads="1"/>
          </p:cNvSpPr>
          <p:nvPr/>
        </p:nvSpPr>
        <p:spPr bwMode="auto">
          <a:xfrm>
            <a:off x="4862513" y="4005263"/>
            <a:ext cx="627062"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busB</a:t>
            </a:r>
          </a:p>
        </p:txBody>
      </p:sp>
      <p:sp>
        <p:nvSpPr>
          <p:cNvPr id="23592" name="Line 40"/>
          <p:cNvSpPr>
            <a:spLocks noChangeShapeType="1"/>
          </p:cNvSpPr>
          <p:nvPr/>
        </p:nvSpPr>
        <p:spPr bwMode="auto">
          <a:xfrm>
            <a:off x="4953000" y="2403475"/>
            <a:ext cx="0" cy="8128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93" name="Rectangle 41"/>
          <p:cNvSpPr>
            <a:spLocks noChangeArrowheads="1"/>
          </p:cNvSpPr>
          <p:nvPr/>
        </p:nvSpPr>
        <p:spPr bwMode="auto">
          <a:xfrm>
            <a:off x="4818063" y="3500438"/>
            <a:ext cx="811212"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Imm16</a:t>
            </a:r>
          </a:p>
        </p:txBody>
      </p:sp>
      <p:sp>
        <p:nvSpPr>
          <p:cNvPr id="23594" name="Line 42"/>
          <p:cNvSpPr>
            <a:spLocks noChangeShapeType="1"/>
          </p:cNvSpPr>
          <p:nvPr/>
        </p:nvSpPr>
        <p:spPr bwMode="auto">
          <a:xfrm>
            <a:off x="5334000" y="2403475"/>
            <a:ext cx="0" cy="8128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595" name="Rectangle 43"/>
          <p:cNvSpPr>
            <a:spLocks noChangeArrowheads="1"/>
          </p:cNvSpPr>
          <p:nvPr/>
        </p:nvSpPr>
        <p:spPr bwMode="auto">
          <a:xfrm>
            <a:off x="5091113" y="2073275"/>
            <a:ext cx="1068387"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err="1">
                <a:solidFill>
                  <a:srgbClr val="CC0000"/>
                </a:solidFill>
                <a:latin typeface="+mn-lt"/>
                <a:ea typeface="华文新魏" pitchFamily="2" charset="-122"/>
              </a:rPr>
              <a:t>ALUOp</a:t>
            </a:r>
            <a:endParaRPr lang="en-US" altLang="zh-CN" sz="2000" b="1" u="sng" dirty="0">
              <a:solidFill>
                <a:srgbClr val="CC0000"/>
              </a:solidFill>
              <a:latin typeface="+mn-lt"/>
              <a:ea typeface="华文新魏" pitchFamily="2" charset="-122"/>
            </a:endParaRPr>
          </a:p>
        </p:txBody>
      </p:sp>
      <p:sp>
        <p:nvSpPr>
          <p:cNvPr id="23596" name="Rectangle 44"/>
          <p:cNvSpPr>
            <a:spLocks noChangeArrowheads="1"/>
          </p:cNvSpPr>
          <p:nvPr/>
        </p:nvSpPr>
        <p:spPr bwMode="auto">
          <a:xfrm>
            <a:off x="5167313" y="5807075"/>
            <a:ext cx="1125537"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err="1">
                <a:solidFill>
                  <a:srgbClr val="CC0000"/>
                </a:solidFill>
                <a:latin typeface="+mn-lt"/>
                <a:ea typeface="华文新魏" pitchFamily="2" charset="-122"/>
              </a:rPr>
              <a:t>ALUSrc</a:t>
            </a:r>
            <a:endParaRPr lang="en-US" altLang="zh-CN" sz="2000" b="1" u="sng" dirty="0">
              <a:solidFill>
                <a:srgbClr val="CC0000"/>
              </a:solidFill>
              <a:latin typeface="+mn-lt"/>
              <a:ea typeface="华文新魏" pitchFamily="2" charset="-122"/>
            </a:endParaRPr>
          </a:p>
        </p:txBody>
      </p:sp>
      <p:sp>
        <p:nvSpPr>
          <p:cNvPr id="23597" name="Line 45"/>
          <p:cNvSpPr>
            <a:spLocks noChangeShapeType="1"/>
          </p:cNvSpPr>
          <p:nvPr/>
        </p:nvSpPr>
        <p:spPr bwMode="auto">
          <a:xfrm>
            <a:off x="3670300" y="39020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598" name="Line 46"/>
          <p:cNvSpPr>
            <a:spLocks noChangeShapeType="1"/>
          </p:cNvSpPr>
          <p:nvPr/>
        </p:nvSpPr>
        <p:spPr bwMode="auto">
          <a:xfrm>
            <a:off x="4356100" y="3673475"/>
            <a:ext cx="5080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599" name="Line 47"/>
          <p:cNvSpPr>
            <a:spLocks noChangeShapeType="1"/>
          </p:cNvSpPr>
          <p:nvPr/>
        </p:nvSpPr>
        <p:spPr bwMode="auto">
          <a:xfrm>
            <a:off x="4356100" y="4206875"/>
            <a:ext cx="5080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0" name="Line 48"/>
          <p:cNvSpPr>
            <a:spLocks noChangeShapeType="1"/>
          </p:cNvSpPr>
          <p:nvPr/>
        </p:nvSpPr>
        <p:spPr bwMode="auto">
          <a:xfrm>
            <a:off x="4356100" y="3902075"/>
            <a:ext cx="5080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1" name="Line 49"/>
          <p:cNvSpPr>
            <a:spLocks noChangeShapeType="1"/>
          </p:cNvSpPr>
          <p:nvPr/>
        </p:nvSpPr>
        <p:spPr bwMode="auto">
          <a:xfrm>
            <a:off x="3670300" y="42068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2" name="Line 50"/>
          <p:cNvSpPr>
            <a:spLocks noChangeShapeType="1"/>
          </p:cNvSpPr>
          <p:nvPr/>
        </p:nvSpPr>
        <p:spPr bwMode="auto">
          <a:xfrm>
            <a:off x="2679700" y="40544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3" name="Line 51"/>
          <p:cNvSpPr>
            <a:spLocks noChangeShapeType="1"/>
          </p:cNvSpPr>
          <p:nvPr/>
        </p:nvSpPr>
        <p:spPr bwMode="auto">
          <a:xfrm>
            <a:off x="2679700" y="43592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4" name="Line 52"/>
          <p:cNvSpPr>
            <a:spLocks noChangeShapeType="1"/>
          </p:cNvSpPr>
          <p:nvPr/>
        </p:nvSpPr>
        <p:spPr bwMode="auto">
          <a:xfrm>
            <a:off x="6184900" y="4359275"/>
            <a:ext cx="584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5" name="Line 53"/>
          <p:cNvSpPr>
            <a:spLocks noChangeShapeType="1"/>
          </p:cNvSpPr>
          <p:nvPr/>
        </p:nvSpPr>
        <p:spPr bwMode="auto">
          <a:xfrm>
            <a:off x="4495800" y="4219575"/>
            <a:ext cx="0" cy="6604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06" name="Line 54"/>
          <p:cNvSpPr>
            <a:spLocks noChangeShapeType="1"/>
          </p:cNvSpPr>
          <p:nvPr/>
        </p:nvSpPr>
        <p:spPr bwMode="auto">
          <a:xfrm>
            <a:off x="4508500" y="4892675"/>
            <a:ext cx="1346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7" name="Line 55"/>
          <p:cNvSpPr>
            <a:spLocks noChangeShapeType="1"/>
          </p:cNvSpPr>
          <p:nvPr/>
        </p:nvSpPr>
        <p:spPr bwMode="auto">
          <a:xfrm>
            <a:off x="6184900" y="4892675"/>
            <a:ext cx="584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8" name="Line 56"/>
          <p:cNvSpPr>
            <a:spLocks noChangeShapeType="1"/>
          </p:cNvSpPr>
          <p:nvPr/>
        </p:nvSpPr>
        <p:spPr bwMode="auto">
          <a:xfrm>
            <a:off x="6413500" y="45878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09" name="Line 57"/>
          <p:cNvSpPr>
            <a:spLocks noChangeShapeType="1"/>
          </p:cNvSpPr>
          <p:nvPr/>
        </p:nvSpPr>
        <p:spPr bwMode="auto">
          <a:xfrm>
            <a:off x="6400800" y="4371975"/>
            <a:ext cx="0" cy="6604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10" name="Line 58"/>
          <p:cNvSpPr>
            <a:spLocks noChangeShapeType="1"/>
          </p:cNvSpPr>
          <p:nvPr/>
        </p:nvSpPr>
        <p:spPr bwMode="auto">
          <a:xfrm>
            <a:off x="7404100" y="44354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1" name="Line 59"/>
          <p:cNvSpPr>
            <a:spLocks noChangeShapeType="1"/>
          </p:cNvSpPr>
          <p:nvPr/>
        </p:nvSpPr>
        <p:spPr bwMode="auto">
          <a:xfrm>
            <a:off x="6413500" y="5045075"/>
            <a:ext cx="1346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49212" name="Group 60"/>
          <p:cNvGrpSpPr>
            <a:grpSpLocks/>
          </p:cNvGrpSpPr>
          <p:nvPr/>
        </p:nvGrpSpPr>
        <p:grpSpPr bwMode="auto">
          <a:xfrm>
            <a:off x="8366125" y="4295775"/>
            <a:ext cx="366713" cy="1011238"/>
            <a:chOff x="5270" y="2888"/>
            <a:chExt cx="231" cy="637"/>
          </a:xfrm>
        </p:grpSpPr>
        <p:sp>
          <p:nvSpPr>
            <p:cNvPr id="23756" name="Line 61"/>
            <p:cNvSpPr>
              <a:spLocks noChangeShapeType="1"/>
            </p:cNvSpPr>
            <p:nvPr/>
          </p:nvSpPr>
          <p:spPr bwMode="auto">
            <a:xfrm>
              <a:off x="5328" y="2888"/>
              <a:ext cx="0" cy="561"/>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7" name="Line 62"/>
            <p:cNvSpPr>
              <a:spLocks noChangeShapeType="1"/>
            </p:cNvSpPr>
            <p:nvPr/>
          </p:nvSpPr>
          <p:spPr bwMode="auto">
            <a:xfrm>
              <a:off x="5336" y="2888"/>
              <a:ext cx="128" cy="36"/>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8" name="Line 63"/>
            <p:cNvSpPr>
              <a:spLocks noChangeShapeType="1"/>
            </p:cNvSpPr>
            <p:nvPr/>
          </p:nvSpPr>
          <p:spPr bwMode="auto">
            <a:xfrm flipV="1">
              <a:off x="5336" y="3379"/>
              <a:ext cx="128" cy="86"/>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9" name="Line 64"/>
            <p:cNvSpPr>
              <a:spLocks noChangeShapeType="1"/>
            </p:cNvSpPr>
            <p:nvPr/>
          </p:nvSpPr>
          <p:spPr bwMode="auto">
            <a:xfrm>
              <a:off x="5472" y="2940"/>
              <a:ext cx="0" cy="432"/>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60" name="Rectangle 65"/>
            <p:cNvSpPr>
              <a:spLocks noChangeArrowheads="1"/>
            </p:cNvSpPr>
            <p:nvPr/>
          </p:nvSpPr>
          <p:spPr bwMode="auto">
            <a:xfrm rot="5400000">
              <a:off x="5183" y="3077"/>
              <a:ext cx="406" cy="231"/>
            </a:xfrm>
            <a:prstGeom prst="rect">
              <a:avLst/>
            </a:prstGeom>
            <a:noFill/>
            <a:ln w="12700">
              <a:noFill/>
              <a:miter lim="800000"/>
              <a:headEnd/>
              <a:tailEnd/>
            </a:ln>
          </p:spPr>
          <p:txBody>
            <a:bodyPr wrap="none" lIns="90488" tIns="44450" rIns="90488" bIns="44450">
              <a:spAutoFit/>
            </a:bodyPr>
            <a:lstStyle/>
            <a:p>
              <a:pPr>
                <a:defRPr/>
              </a:pPr>
              <a:r>
                <a:rPr lang="en-US" altLang="zh-CN" b="1">
                  <a:solidFill>
                    <a:srgbClr val="0000CC"/>
                  </a:solidFill>
                  <a:latin typeface="+mn-lt"/>
                  <a:ea typeface="华文新魏" pitchFamily="2" charset="-122"/>
                </a:rPr>
                <a:t>Mux</a:t>
              </a:r>
            </a:p>
          </p:txBody>
        </p:sp>
        <p:sp>
          <p:nvSpPr>
            <p:cNvPr id="49361" name="Rectangle 66"/>
            <p:cNvSpPr>
              <a:spLocks noChangeArrowheads="1"/>
            </p:cNvSpPr>
            <p:nvPr/>
          </p:nvSpPr>
          <p:spPr bwMode="auto">
            <a:xfrm>
              <a:off x="5303" y="290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1</a:t>
              </a:r>
            </a:p>
          </p:txBody>
        </p:sp>
        <p:sp>
          <p:nvSpPr>
            <p:cNvPr id="49362" name="Rectangle 67"/>
            <p:cNvSpPr>
              <a:spLocks noChangeArrowheads="1"/>
            </p:cNvSpPr>
            <p:nvPr/>
          </p:nvSpPr>
          <p:spPr bwMode="auto">
            <a:xfrm>
              <a:off x="5303" y="3294"/>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0</a:t>
              </a:r>
            </a:p>
          </p:txBody>
        </p:sp>
      </p:grpSp>
      <p:sp>
        <p:nvSpPr>
          <p:cNvPr id="23613" name="Line 68"/>
          <p:cNvSpPr>
            <a:spLocks noChangeShapeType="1"/>
          </p:cNvSpPr>
          <p:nvPr/>
        </p:nvSpPr>
        <p:spPr bwMode="auto">
          <a:xfrm>
            <a:off x="8089900" y="44354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4" name="Line 69"/>
          <p:cNvSpPr>
            <a:spLocks noChangeShapeType="1"/>
          </p:cNvSpPr>
          <p:nvPr/>
        </p:nvSpPr>
        <p:spPr bwMode="auto">
          <a:xfrm>
            <a:off x="8089900" y="50450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5" name="Line 70"/>
          <p:cNvSpPr>
            <a:spLocks noChangeShapeType="1"/>
          </p:cNvSpPr>
          <p:nvPr/>
        </p:nvSpPr>
        <p:spPr bwMode="auto">
          <a:xfrm>
            <a:off x="3352800" y="2428875"/>
            <a:ext cx="0" cy="13462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16" name="Line 71"/>
          <p:cNvSpPr>
            <a:spLocks noChangeShapeType="1"/>
          </p:cNvSpPr>
          <p:nvPr/>
        </p:nvSpPr>
        <p:spPr bwMode="auto">
          <a:xfrm>
            <a:off x="2679700" y="3673475"/>
            <a:ext cx="1346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7" name="Line 72"/>
          <p:cNvSpPr>
            <a:spLocks noChangeShapeType="1"/>
          </p:cNvSpPr>
          <p:nvPr/>
        </p:nvSpPr>
        <p:spPr bwMode="auto">
          <a:xfrm>
            <a:off x="2679700" y="5426075"/>
            <a:ext cx="1346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8" name="Line 73"/>
          <p:cNvSpPr>
            <a:spLocks noChangeShapeType="1"/>
          </p:cNvSpPr>
          <p:nvPr/>
        </p:nvSpPr>
        <p:spPr bwMode="auto">
          <a:xfrm>
            <a:off x="2679700" y="5121275"/>
            <a:ext cx="13462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19" name="Line 74"/>
          <p:cNvSpPr>
            <a:spLocks noChangeShapeType="1"/>
          </p:cNvSpPr>
          <p:nvPr/>
        </p:nvSpPr>
        <p:spPr bwMode="auto">
          <a:xfrm>
            <a:off x="5499100" y="33686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20" name="Line 75"/>
          <p:cNvSpPr>
            <a:spLocks noChangeShapeType="1"/>
          </p:cNvSpPr>
          <p:nvPr/>
        </p:nvSpPr>
        <p:spPr bwMode="auto">
          <a:xfrm>
            <a:off x="4813300" y="5273675"/>
            <a:ext cx="10414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21" name="Line 76"/>
          <p:cNvSpPr>
            <a:spLocks noChangeShapeType="1"/>
          </p:cNvSpPr>
          <p:nvPr/>
        </p:nvSpPr>
        <p:spPr bwMode="auto">
          <a:xfrm>
            <a:off x="8534400" y="5172075"/>
            <a:ext cx="0" cy="7366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22" name="Rectangle 77"/>
          <p:cNvSpPr>
            <a:spLocks noChangeArrowheads="1"/>
          </p:cNvSpPr>
          <p:nvPr/>
        </p:nvSpPr>
        <p:spPr bwMode="auto">
          <a:xfrm>
            <a:off x="7437438" y="5824538"/>
            <a:ext cx="1392237"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err="1">
                <a:solidFill>
                  <a:srgbClr val="CC0000"/>
                </a:solidFill>
                <a:latin typeface="+mn-lt"/>
                <a:ea typeface="华文新魏" pitchFamily="2" charset="-122"/>
              </a:rPr>
              <a:t>MemtoReg</a:t>
            </a:r>
            <a:endParaRPr lang="en-US" altLang="zh-CN" sz="2000" b="1" u="sng" dirty="0">
              <a:solidFill>
                <a:srgbClr val="CC0000"/>
              </a:solidFill>
              <a:latin typeface="+mn-lt"/>
              <a:ea typeface="华文新魏" pitchFamily="2" charset="-122"/>
            </a:endParaRPr>
          </a:p>
        </p:txBody>
      </p:sp>
      <p:grpSp>
        <p:nvGrpSpPr>
          <p:cNvPr id="49223" name="Group 78"/>
          <p:cNvGrpSpPr>
            <a:grpSpLocks/>
          </p:cNvGrpSpPr>
          <p:nvPr/>
        </p:nvGrpSpPr>
        <p:grpSpPr bwMode="auto">
          <a:xfrm>
            <a:off x="4572000" y="4981575"/>
            <a:ext cx="228600" cy="533400"/>
            <a:chOff x="2880" y="3320"/>
            <a:chExt cx="144" cy="336"/>
          </a:xfrm>
        </p:grpSpPr>
        <p:sp>
          <p:nvSpPr>
            <p:cNvPr id="23752" name="Line 79"/>
            <p:cNvSpPr>
              <a:spLocks noChangeShapeType="1"/>
            </p:cNvSpPr>
            <p:nvPr/>
          </p:nvSpPr>
          <p:spPr bwMode="auto">
            <a:xfrm>
              <a:off x="2880" y="3320"/>
              <a:ext cx="0" cy="32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3" name="Line 80"/>
            <p:cNvSpPr>
              <a:spLocks noChangeShapeType="1"/>
            </p:cNvSpPr>
            <p:nvPr/>
          </p:nvSpPr>
          <p:spPr bwMode="auto">
            <a:xfrm>
              <a:off x="2888" y="3320"/>
              <a:ext cx="128" cy="15"/>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4" name="Line 81"/>
            <p:cNvSpPr>
              <a:spLocks noChangeShapeType="1"/>
            </p:cNvSpPr>
            <p:nvPr/>
          </p:nvSpPr>
          <p:spPr bwMode="auto">
            <a:xfrm flipV="1">
              <a:off x="2888" y="3599"/>
              <a:ext cx="128" cy="57"/>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5" name="Line 82"/>
            <p:cNvSpPr>
              <a:spLocks noChangeShapeType="1"/>
            </p:cNvSpPr>
            <p:nvPr/>
          </p:nvSpPr>
          <p:spPr bwMode="auto">
            <a:xfrm>
              <a:off x="3024" y="3351"/>
              <a:ext cx="0" cy="244"/>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49224" name="Rectangle 83"/>
          <p:cNvSpPr>
            <a:spLocks noChangeArrowheads="1"/>
          </p:cNvSpPr>
          <p:nvPr/>
        </p:nvSpPr>
        <p:spPr bwMode="auto">
          <a:xfrm>
            <a:off x="4532313" y="52292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1</a:t>
            </a:r>
          </a:p>
        </p:txBody>
      </p:sp>
      <p:sp>
        <p:nvSpPr>
          <p:cNvPr id="49225" name="Rectangle 84"/>
          <p:cNvSpPr>
            <a:spLocks noChangeArrowheads="1"/>
          </p:cNvSpPr>
          <p:nvPr/>
        </p:nvSpPr>
        <p:spPr bwMode="auto">
          <a:xfrm>
            <a:off x="4532313" y="49403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0</a:t>
            </a:r>
          </a:p>
        </p:txBody>
      </p:sp>
      <p:sp>
        <p:nvSpPr>
          <p:cNvPr id="23626" name="Line 85"/>
          <p:cNvSpPr>
            <a:spLocks noChangeShapeType="1"/>
          </p:cNvSpPr>
          <p:nvPr/>
        </p:nvSpPr>
        <p:spPr bwMode="auto">
          <a:xfrm>
            <a:off x="4648200" y="5514975"/>
            <a:ext cx="0" cy="43180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27" name="Rectangle 86"/>
          <p:cNvSpPr>
            <a:spLocks noChangeArrowheads="1"/>
          </p:cNvSpPr>
          <p:nvPr/>
        </p:nvSpPr>
        <p:spPr bwMode="auto">
          <a:xfrm>
            <a:off x="3856038" y="5824538"/>
            <a:ext cx="981075"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err="1">
                <a:solidFill>
                  <a:srgbClr val="CC0000"/>
                </a:solidFill>
                <a:latin typeface="+mn-lt"/>
                <a:ea typeface="华文新魏" pitchFamily="2" charset="-122"/>
              </a:rPr>
              <a:t>RegDst</a:t>
            </a:r>
            <a:endParaRPr lang="en-US" altLang="zh-CN" sz="2000" b="1" u="sng" dirty="0">
              <a:solidFill>
                <a:srgbClr val="CC0000"/>
              </a:solidFill>
              <a:latin typeface="+mn-lt"/>
              <a:ea typeface="华文新魏" pitchFamily="2" charset="-122"/>
            </a:endParaRPr>
          </a:p>
        </p:txBody>
      </p:sp>
      <p:sp>
        <p:nvSpPr>
          <p:cNvPr id="23628" name="Rectangle 87"/>
          <p:cNvSpPr>
            <a:spLocks noChangeArrowheads="1"/>
          </p:cNvSpPr>
          <p:nvPr/>
        </p:nvSpPr>
        <p:spPr bwMode="auto">
          <a:xfrm>
            <a:off x="2652713" y="4811713"/>
            <a:ext cx="427037" cy="366712"/>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华文新魏" pitchFamily="2" charset="-122"/>
              </a:rPr>
              <a:t>Rt</a:t>
            </a:r>
          </a:p>
        </p:txBody>
      </p:sp>
      <p:sp>
        <p:nvSpPr>
          <p:cNvPr id="23629" name="Rectangle 88"/>
          <p:cNvSpPr>
            <a:spLocks noChangeArrowheads="1"/>
          </p:cNvSpPr>
          <p:nvPr/>
        </p:nvSpPr>
        <p:spPr bwMode="auto">
          <a:xfrm>
            <a:off x="2652713" y="5130800"/>
            <a:ext cx="490537" cy="366713"/>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华文新魏" pitchFamily="2" charset="-122"/>
              </a:rPr>
              <a:t>Rd</a:t>
            </a:r>
          </a:p>
        </p:txBody>
      </p:sp>
      <p:sp>
        <p:nvSpPr>
          <p:cNvPr id="23630" name="Rectangle 89"/>
          <p:cNvSpPr>
            <a:spLocks noChangeArrowheads="1"/>
          </p:cNvSpPr>
          <p:nvPr/>
        </p:nvSpPr>
        <p:spPr bwMode="auto">
          <a:xfrm>
            <a:off x="2547938" y="3363913"/>
            <a:ext cx="914400" cy="366712"/>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华文新魏" pitchFamily="2" charset="-122"/>
              </a:rPr>
              <a:t>Imm16</a:t>
            </a:r>
          </a:p>
        </p:txBody>
      </p:sp>
      <p:sp>
        <p:nvSpPr>
          <p:cNvPr id="23631" name="Line 90"/>
          <p:cNvSpPr>
            <a:spLocks noChangeShapeType="1"/>
          </p:cNvSpPr>
          <p:nvPr/>
        </p:nvSpPr>
        <p:spPr bwMode="auto">
          <a:xfrm>
            <a:off x="1765300" y="5121275"/>
            <a:ext cx="4318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32" name="Line 91"/>
          <p:cNvSpPr>
            <a:spLocks noChangeShapeType="1"/>
          </p:cNvSpPr>
          <p:nvPr/>
        </p:nvSpPr>
        <p:spPr bwMode="auto">
          <a:xfrm>
            <a:off x="2527300" y="3368675"/>
            <a:ext cx="1498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33" name="Rectangle 92"/>
          <p:cNvSpPr>
            <a:spLocks noChangeArrowheads="1"/>
          </p:cNvSpPr>
          <p:nvPr/>
        </p:nvSpPr>
        <p:spPr bwMode="auto">
          <a:xfrm>
            <a:off x="2576513" y="3087688"/>
            <a:ext cx="766762"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PC+4</a:t>
            </a:r>
          </a:p>
        </p:txBody>
      </p:sp>
      <p:sp>
        <p:nvSpPr>
          <p:cNvPr id="23634" name="Line 93"/>
          <p:cNvSpPr>
            <a:spLocks noChangeShapeType="1"/>
          </p:cNvSpPr>
          <p:nvPr/>
        </p:nvSpPr>
        <p:spPr bwMode="auto">
          <a:xfrm>
            <a:off x="4356100" y="3368675"/>
            <a:ext cx="5080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35" name="Rectangle 94"/>
          <p:cNvSpPr>
            <a:spLocks noChangeArrowheads="1"/>
          </p:cNvSpPr>
          <p:nvPr/>
        </p:nvSpPr>
        <p:spPr bwMode="auto">
          <a:xfrm>
            <a:off x="4824413" y="3195638"/>
            <a:ext cx="674687"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PC+4</a:t>
            </a:r>
          </a:p>
        </p:txBody>
      </p:sp>
      <p:sp>
        <p:nvSpPr>
          <p:cNvPr id="23636" name="Rectangle 95"/>
          <p:cNvSpPr>
            <a:spLocks noChangeArrowheads="1"/>
          </p:cNvSpPr>
          <p:nvPr/>
        </p:nvSpPr>
        <p:spPr bwMode="auto">
          <a:xfrm>
            <a:off x="2652713" y="3697288"/>
            <a:ext cx="439737"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Rs</a:t>
            </a:r>
          </a:p>
        </p:txBody>
      </p:sp>
      <p:sp>
        <p:nvSpPr>
          <p:cNvPr id="23637" name="Rectangle 96"/>
          <p:cNvSpPr>
            <a:spLocks noChangeArrowheads="1"/>
          </p:cNvSpPr>
          <p:nvPr/>
        </p:nvSpPr>
        <p:spPr bwMode="auto">
          <a:xfrm>
            <a:off x="2652713" y="4383088"/>
            <a:ext cx="427037"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Rt</a:t>
            </a:r>
          </a:p>
        </p:txBody>
      </p:sp>
      <p:sp>
        <p:nvSpPr>
          <p:cNvPr id="23638" name="Line 97"/>
          <p:cNvSpPr>
            <a:spLocks noChangeShapeType="1"/>
          </p:cNvSpPr>
          <p:nvPr/>
        </p:nvSpPr>
        <p:spPr bwMode="auto">
          <a:xfrm flipV="1">
            <a:off x="2667000" y="3660775"/>
            <a:ext cx="0" cy="1778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39" name="Line 98"/>
          <p:cNvSpPr>
            <a:spLocks noChangeShapeType="1"/>
          </p:cNvSpPr>
          <p:nvPr/>
        </p:nvSpPr>
        <p:spPr bwMode="auto">
          <a:xfrm>
            <a:off x="4356100" y="5426075"/>
            <a:ext cx="2032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0" name="Line 99"/>
          <p:cNvSpPr>
            <a:spLocks noChangeShapeType="1"/>
          </p:cNvSpPr>
          <p:nvPr/>
        </p:nvSpPr>
        <p:spPr bwMode="auto">
          <a:xfrm>
            <a:off x="4356100" y="5121275"/>
            <a:ext cx="2032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1" name="Line 100"/>
          <p:cNvSpPr>
            <a:spLocks noChangeShapeType="1"/>
          </p:cNvSpPr>
          <p:nvPr/>
        </p:nvSpPr>
        <p:spPr bwMode="auto">
          <a:xfrm>
            <a:off x="6184900" y="5273675"/>
            <a:ext cx="15748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42" name="Line 101"/>
          <p:cNvSpPr>
            <a:spLocks noChangeShapeType="1"/>
          </p:cNvSpPr>
          <p:nvPr/>
        </p:nvSpPr>
        <p:spPr bwMode="auto">
          <a:xfrm>
            <a:off x="8089900" y="5273675"/>
            <a:ext cx="2032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3" name="Line 102"/>
          <p:cNvSpPr>
            <a:spLocks noChangeShapeType="1"/>
          </p:cNvSpPr>
          <p:nvPr/>
        </p:nvSpPr>
        <p:spPr bwMode="auto">
          <a:xfrm>
            <a:off x="8305800" y="5286375"/>
            <a:ext cx="0" cy="3556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4" name="Line 103"/>
          <p:cNvSpPr>
            <a:spLocks noChangeShapeType="1"/>
          </p:cNvSpPr>
          <p:nvPr/>
        </p:nvSpPr>
        <p:spPr bwMode="auto">
          <a:xfrm flipH="1">
            <a:off x="3187700" y="5654675"/>
            <a:ext cx="51308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5" name="Line 104"/>
          <p:cNvSpPr>
            <a:spLocks noChangeShapeType="1"/>
          </p:cNvSpPr>
          <p:nvPr/>
        </p:nvSpPr>
        <p:spPr bwMode="auto">
          <a:xfrm flipV="1">
            <a:off x="3200400" y="5032375"/>
            <a:ext cx="0" cy="63500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46" name="Line 105"/>
          <p:cNvSpPr>
            <a:spLocks noChangeShapeType="1"/>
          </p:cNvSpPr>
          <p:nvPr/>
        </p:nvSpPr>
        <p:spPr bwMode="auto">
          <a:xfrm>
            <a:off x="8699500" y="4816475"/>
            <a:ext cx="1270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7" name="Line 106"/>
          <p:cNvSpPr>
            <a:spLocks noChangeShapeType="1"/>
          </p:cNvSpPr>
          <p:nvPr/>
        </p:nvSpPr>
        <p:spPr bwMode="auto">
          <a:xfrm>
            <a:off x="8839200" y="4829175"/>
            <a:ext cx="0" cy="965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48" name="Line 107"/>
          <p:cNvSpPr>
            <a:spLocks noChangeShapeType="1"/>
          </p:cNvSpPr>
          <p:nvPr/>
        </p:nvSpPr>
        <p:spPr bwMode="auto">
          <a:xfrm flipH="1">
            <a:off x="3492500" y="5807075"/>
            <a:ext cx="5359400"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23649" name="Line 108"/>
          <p:cNvSpPr>
            <a:spLocks noChangeShapeType="1"/>
          </p:cNvSpPr>
          <p:nvPr/>
        </p:nvSpPr>
        <p:spPr bwMode="auto">
          <a:xfrm flipV="1">
            <a:off x="3505200" y="5032375"/>
            <a:ext cx="0" cy="78740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50" name="Line 109"/>
          <p:cNvSpPr>
            <a:spLocks noChangeShapeType="1"/>
          </p:cNvSpPr>
          <p:nvPr/>
        </p:nvSpPr>
        <p:spPr bwMode="auto">
          <a:xfrm>
            <a:off x="2527300" y="5121275"/>
            <a:ext cx="1270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51" name="Line 110"/>
          <p:cNvSpPr>
            <a:spLocks noChangeShapeType="1"/>
          </p:cNvSpPr>
          <p:nvPr/>
        </p:nvSpPr>
        <p:spPr bwMode="auto">
          <a:xfrm>
            <a:off x="1765300" y="3368675"/>
            <a:ext cx="4318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52" name="Rectangle 111"/>
          <p:cNvSpPr>
            <a:spLocks noChangeArrowheads="1"/>
          </p:cNvSpPr>
          <p:nvPr/>
        </p:nvSpPr>
        <p:spPr bwMode="auto">
          <a:xfrm rot="5400000">
            <a:off x="1264444" y="3340894"/>
            <a:ext cx="674688" cy="336550"/>
          </a:xfrm>
          <a:prstGeom prst="rect">
            <a:avLst/>
          </a:prstGeom>
          <a:noFill/>
          <a:ln w="12700">
            <a:noFill/>
            <a:miter lim="800000"/>
            <a:headEnd/>
            <a:tailEnd/>
          </a:ln>
        </p:spPr>
        <p:txBody>
          <a:bodyPr wrap="none" lIns="90488" tIns="44450" rIns="90488" bIns="44450">
            <a:spAutoFit/>
          </a:bodyPr>
          <a:lstStyle/>
          <a:p>
            <a:pPr>
              <a:defRPr/>
            </a:pPr>
            <a:r>
              <a:rPr lang="en-US" altLang="zh-CN" sz="1600" b="1" dirty="0">
                <a:latin typeface="+mn-lt"/>
                <a:ea typeface="华文新魏" pitchFamily="2" charset="-122"/>
              </a:rPr>
              <a:t>PC+4</a:t>
            </a:r>
          </a:p>
        </p:txBody>
      </p:sp>
      <p:sp>
        <p:nvSpPr>
          <p:cNvPr id="23653" name="Line 112"/>
          <p:cNvSpPr>
            <a:spLocks noChangeShapeType="1"/>
          </p:cNvSpPr>
          <p:nvPr/>
        </p:nvSpPr>
        <p:spPr bwMode="auto">
          <a:xfrm>
            <a:off x="1003300" y="39782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54" name="Line 113"/>
          <p:cNvSpPr>
            <a:spLocks noChangeShapeType="1"/>
          </p:cNvSpPr>
          <p:nvPr/>
        </p:nvSpPr>
        <p:spPr bwMode="auto">
          <a:xfrm>
            <a:off x="5499100" y="39782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55" name="Line 114"/>
          <p:cNvSpPr>
            <a:spLocks noChangeShapeType="1"/>
          </p:cNvSpPr>
          <p:nvPr/>
        </p:nvSpPr>
        <p:spPr bwMode="auto">
          <a:xfrm flipH="1">
            <a:off x="6616700" y="3368675"/>
            <a:ext cx="257175" cy="0"/>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56" name="Line 115"/>
          <p:cNvSpPr>
            <a:spLocks noChangeShapeType="1"/>
          </p:cNvSpPr>
          <p:nvPr/>
        </p:nvSpPr>
        <p:spPr bwMode="auto">
          <a:xfrm flipH="1">
            <a:off x="6616700" y="3521075"/>
            <a:ext cx="257175"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49257" name="Group 116"/>
          <p:cNvGrpSpPr>
            <a:grpSpLocks/>
          </p:cNvGrpSpPr>
          <p:nvPr/>
        </p:nvGrpSpPr>
        <p:grpSpPr bwMode="auto">
          <a:xfrm>
            <a:off x="6848475" y="3292475"/>
            <a:ext cx="395288" cy="306388"/>
            <a:chOff x="4314" y="2256"/>
            <a:chExt cx="249" cy="193"/>
          </a:xfrm>
        </p:grpSpPr>
        <p:sp>
          <p:nvSpPr>
            <p:cNvPr id="23747" name="Arc 117"/>
            <p:cNvSpPr>
              <a:spLocks/>
            </p:cNvSpPr>
            <p:nvPr/>
          </p:nvSpPr>
          <p:spPr bwMode="auto">
            <a:xfrm>
              <a:off x="4466" y="2265"/>
              <a:ext cx="89" cy="88"/>
            </a:xfrm>
            <a:custGeom>
              <a:avLst/>
              <a:gdLst>
                <a:gd name="T0" fmla="*/ 0 w 21845"/>
                <a:gd name="T1" fmla="*/ 0 h 21600"/>
                <a:gd name="T2" fmla="*/ 0 w 21845"/>
                <a:gd name="T3" fmla="*/ 0 h 21600"/>
                <a:gd name="T4" fmla="*/ 0 w 21845"/>
                <a:gd name="T5" fmla="*/ 0 h 21600"/>
                <a:gd name="T6" fmla="*/ 0 60000 65536"/>
                <a:gd name="T7" fmla="*/ 0 60000 65536"/>
                <a:gd name="T8" fmla="*/ 0 60000 65536"/>
                <a:gd name="T9" fmla="*/ 0 w 21845"/>
                <a:gd name="T10" fmla="*/ 0 h 21600"/>
                <a:gd name="T11" fmla="*/ 21845 w 21845"/>
                <a:gd name="T12" fmla="*/ 21600 h 21600"/>
              </a:gdLst>
              <a:ahLst/>
              <a:cxnLst>
                <a:cxn ang="T6">
                  <a:pos x="T0" y="T1"/>
                </a:cxn>
                <a:cxn ang="T7">
                  <a:pos x="T2" y="T3"/>
                </a:cxn>
                <a:cxn ang="T8">
                  <a:pos x="T4" y="T5"/>
                </a:cxn>
              </a:cxnLst>
              <a:rect l="T9" t="T10" r="T11" b="T12"/>
              <a:pathLst>
                <a:path w="21845" h="21600" fill="none" extrusionOk="0">
                  <a:moveTo>
                    <a:pt x="0" y="1"/>
                  </a:moveTo>
                  <a:cubicBezTo>
                    <a:pt x="81" y="0"/>
                    <a:pt x="163" y="-1"/>
                    <a:pt x="245" y="0"/>
                  </a:cubicBezTo>
                  <a:cubicBezTo>
                    <a:pt x="12174" y="0"/>
                    <a:pt x="21845" y="9670"/>
                    <a:pt x="21845" y="21600"/>
                  </a:cubicBezTo>
                </a:path>
                <a:path w="21845" h="21600" stroke="0" extrusionOk="0">
                  <a:moveTo>
                    <a:pt x="0" y="1"/>
                  </a:moveTo>
                  <a:cubicBezTo>
                    <a:pt x="81" y="0"/>
                    <a:pt x="163" y="-1"/>
                    <a:pt x="245" y="0"/>
                  </a:cubicBezTo>
                  <a:cubicBezTo>
                    <a:pt x="12174" y="0"/>
                    <a:pt x="21845" y="9670"/>
                    <a:pt x="21845" y="21600"/>
                  </a:cubicBezTo>
                  <a:lnTo>
                    <a:pt x="245" y="21600"/>
                  </a:lnTo>
                  <a:close/>
                </a:path>
              </a:pathLst>
            </a:custGeom>
            <a:noFill/>
            <a:ln w="25400" cap="rnd">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48" name="Arc 118"/>
            <p:cNvSpPr>
              <a:spLocks/>
            </p:cNvSpPr>
            <p:nvPr/>
          </p:nvSpPr>
          <p:spPr bwMode="auto">
            <a:xfrm rot="10800000">
              <a:off x="4475" y="2361"/>
              <a:ext cx="88" cy="8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65"/>
                    <a:pt x="9521" y="134"/>
                    <a:pt x="21355" y="0"/>
                  </a:cubicBezTo>
                </a:path>
                <a:path w="21600" h="21599" stroke="0" extrusionOk="0">
                  <a:moveTo>
                    <a:pt x="0" y="21599"/>
                  </a:moveTo>
                  <a:cubicBezTo>
                    <a:pt x="0" y="9765"/>
                    <a:pt x="9521" y="134"/>
                    <a:pt x="21355" y="0"/>
                  </a:cubicBezTo>
                  <a:lnTo>
                    <a:pt x="21600" y="21599"/>
                  </a:lnTo>
                  <a:close/>
                </a:path>
              </a:pathLst>
            </a:custGeom>
            <a:noFill/>
            <a:ln w="25400" cap="rnd">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49" name="Line 119"/>
            <p:cNvSpPr>
              <a:spLocks noChangeShapeType="1"/>
            </p:cNvSpPr>
            <p:nvPr/>
          </p:nvSpPr>
          <p:spPr bwMode="auto">
            <a:xfrm flipH="1">
              <a:off x="4314" y="2256"/>
              <a:ext cx="16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0" name="Line 120"/>
            <p:cNvSpPr>
              <a:spLocks noChangeShapeType="1"/>
            </p:cNvSpPr>
            <p:nvPr/>
          </p:nvSpPr>
          <p:spPr bwMode="auto">
            <a:xfrm flipH="1">
              <a:off x="4314" y="2448"/>
              <a:ext cx="16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51" name="Line 121"/>
            <p:cNvSpPr>
              <a:spLocks noChangeShapeType="1"/>
            </p:cNvSpPr>
            <p:nvPr/>
          </p:nvSpPr>
          <p:spPr bwMode="auto">
            <a:xfrm>
              <a:off x="4322" y="2264"/>
              <a:ext cx="0" cy="176"/>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23658" name="Rectangle 122"/>
          <p:cNvSpPr>
            <a:spLocks noChangeArrowheads="1"/>
          </p:cNvSpPr>
          <p:nvPr/>
        </p:nvSpPr>
        <p:spPr bwMode="auto">
          <a:xfrm flipH="1">
            <a:off x="6078538" y="3609975"/>
            <a:ext cx="704850" cy="396875"/>
          </a:xfrm>
          <a:prstGeom prst="rect">
            <a:avLst/>
          </a:prstGeom>
          <a:noFill/>
          <a:ln w="12700">
            <a:noFill/>
            <a:miter lim="800000"/>
            <a:headEnd/>
            <a:tailEnd/>
          </a:ln>
        </p:spPr>
        <p:txBody>
          <a:bodyPr wrap="none" lIns="90488" tIns="44450" rIns="90488" bIns="44450">
            <a:spAutoFit/>
          </a:bodyPr>
          <a:lstStyle/>
          <a:p>
            <a:pPr>
              <a:defRPr/>
            </a:pPr>
            <a:r>
              <a:rPr lang="en-US" altLang="zh-CN" sz="2000" b="1">
                <a:solidFill>
                  <a:srgbClr val="FF0000"/>
                </a:solidFill>
                <a:latin typeface="+mn-lt"/>
                <a:ea typeface="华文新魏" pitchFamily="2" charset="-122"/>
              </a:rPr>
              <a:t>Zero</a:t>
            </a:r>
          </a:p>
        </p:txBody>
      </p:sp>
      <p:sp>
        <p:nvSpPr>
          <p:cNvPr id="23659" name="Rectangle 123"/>
          <p:cNvSpPr>
            <a:spLocks noChangeArrowheads="1"/>
          </p:cNvSpPr>
          <p:nvPr/>
        </p:nvSpPr>
        <p:spPr bwMode="auto">
          <a:xfrm flipH="1">
            <a:off x="6510338" y="2073275"/>
            <a:ext cx="995362" cy="396875"/>
          </a:xfrm>
          <a:prstGeom prst="rect">
            <a:avLst/>
          </a:prstGeom>
          <a:noFill/>
          <a:ln w="12700">
            <a:noFill/>
            <a:miter lim="800000"/>
            <a:headEnd/>
            <a:tailEnd/>
          </a:ln>
        </p:spPr>
        <p:txBody>
          <a:bodyPr wrap="none" lIns="90488" tIns="44450" rIns="90488" bIns="44450">
            <a:spAutoFit/>
          </a:bodyPr>
          <a:lstStyle/>
          <a:p>
            <a:pPr>
              <a:defRPr/>
            </a:pPr>
            <a:r>
              <a:rPr lang="en-US" altLang="zh-CN" sz="2000" b="1" u="sng" dirty="0">
                <a:solidFill>
                  <a:srgbClr val="CC0000"/>
                </a:solidFill>
                <a:latin typeface="+mn-lt"/>
                <a:ea typeface="华文新魏" pitchFamily="2" charset="-122"/>
              </a:rPr>
              <a:t>Branch</a:t>
            </a:r>
          </a:p>
        </p:txBody>
      </p:sp>
      <p:sp>
        <p:nvSpPr>
          <p:cNvPr id="23660" name="Line 124"/>
          <p:cNvSpPr>
            <a:spLocks noChangeShapeType="1"/>
          </p:cNvSpPr>
          <p:nvPr/>
        </p:nvSpPr>
        <p:spPr bwMode="auto">
          <a:xfrm flipV="1">
            <a:off x="6629400" y="3508375"/>
            <a:ext cx="0" cy="4826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61" name="Line 125"/>
          <p:cNvSpPr>
            <a:spLocks noChangeShapeType="1"/>
          </p:cNvSpPr>
          <p:nvPr/>
        </p:nvSpPr>
        <p:spPr bwMode="auto">
          <a:xfrm flipH="1" flipV="1">
            <a:off x="6629400" y="2390775"/>
            <a:ext cx="1588" cy="976313"/>
          </a:xfrm>
          <a:prstGeom prst="line">
            <a:avLst/>
          </a:prstGeom>
          <a:noFill/>
          <a:ln w="25400">
            <a:solidFill>
              <a:schemeClr val="accent2"/>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62" name="Line 126"/>
          <p:cNvSpPr>
            <a:spLocks noChangeShapeType="1"/>
          </p:cNvSpPr>
          <p:nvPr/>
        </p:nvSpPr>
        <p:spPr bwMode="auto">
          <a:xfrm>
            <a:off x="6184900" y="3978275"/>
            <a:ext cx="4318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63" name="Line 127"/>
          <p:cNvSpPr>
            <a:spLocks noChangeShapeType="1"/>
          </p:cNvSpPr>
          <p:nvPr/>
        </p:nvSpPr>
        <p:spPr bwMode="auto">
          <a:xfrm>
            <a:off x="6184900" y="3368675"/>
            <a:ext cx="2032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49264" name="Group 128"/>
          <p:cNvGrpSpPr>
            <a:grpSpLocks/>
          </p:cNvGrpSpPr>
          <p:nvPr/>
        </p:nvGrpSpPr>
        <p:grpSpPr bwMode="auto">
          <a:xfrm>
            <a:off x="1092200" y="2695575"/>
            <a:ext cx="254000" cy="533400"/>
            <a:chOff x="688" y="1880"/>
            <a:chExt cx="160" cy="336"/>
          </a:xfrm>
        </p:grpSpPr>
        <p:sp>
          <p:nvSpPr>
            <p:cNvPr id="23743" name="Line 129"/>
            <p:cNvSpPr>
              <a:spLocks noChangeShapeType="1"/>
            </p:cNvSpPr>
            <p:nvPr/>
          </p:nvSpPr>
          <p:spPr bwMode="auto">
            <a:xfrm>
              <a:off x="840" y="1880"/>
              <a:ext cx="0" cy="32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44" name="Line 130"/>
            <p:cNvSpPr>
              <a:spLocks noChangeShapeType="1"/>
            </p:cNvSpPr>
            <p:nvPr/>
          </p:nvSpPr>
          <p:spPr bwMode="auto">
            <a:xfrm flipH="1">
              <a:off x="688" y="1880"/>
              <a:ext cx="160" cy="15"/>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45" name="Line 131"/>
            <p:cNvSpPr>
              <a:spLocks noChangeShapeType="1"/>
            </p:cNvSpPr>
            <p:nvPr/>
          </p:nvSpPr>
          <p:spPr bwMode="auto">
            <a:xfrm flipH="1" flipV="1">
              <a:off x="688" y="2159"/>
              <a:ext cx="160" cy="57"/>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46" name="Line 132"/>
            <p:cNvSpPr>
              <a:spLocks noChangeShapeType="1"/>
            </p:cNvSpPr>
            <p:nvPr/>
          </p:nvSpPr>
          <p:spPr bwMode="auto">
            <a:xfrm>
              <a:off x="696" y="1911"/>
              <a:ext cx="0" cy="244"/>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sp>
        <p:nvSpPr>
          <p:cNvPr id="49265" name="Rectangle 133"/>
          <p:cNvSpPr>
            <a:spLocks noChangeArrowheads="1"/>
          </p:cNvSpPr>
          <p:nvPr/>
        </p:nvSpPr>
        <p:spPr bwMode="auto">
          <a:xfrm flipH="1">
            <a:off x="1103313" y="27146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1</a:t>
            </a:r>
          </a:p>
        </p:txBody>
      </p:sp>
      <p:sp>
        <p:nvSpPr>
          <p:cNvPr id="49266" name="Rectangle 134"/>
          <p:cNvSpPr>
            <a:spLocks noChangeArrowheads="1"/>
          </p:cNvSpPr>
          <p:nvPr/>
        </p:nvSpPr>
        <p:spPr bwMode="auto">
          <a:xfrm flipH="1">
            <a:off x="1103313" y="28829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FontTx/>
              <a:buNone/>
            </a:pPr>
            <a:r>
              <a:rPr lang="zh-CN" altLang="en-US" sz="1800"/>
              <a:t>0</a:t>
            </a:r>
          </a:p>
        </p:txBody>
      </p:sp>
      <p:sp>
        <p:nvSpPr>
          <p:cNvPr id="23667" name="Line 135"/>
          <p:cNvSpPr>
            <a:spLocks noChangeShapeType="1"/>
          </p:cNvSpPr>
          <p:nvPr/>
        </p:nvSpPr>
        <p:spPr bwMode="auto">
          <a:xfrm>
            <a:off x="1308100" y="3063875"/>
            <a:ext cx="584200"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68" name="Line 136"/>
          <p:cNvSpPr>
            <a:spLocks noChangeShapeType="1"/>
          </p:cNvSpPr>
          <p:nvPr/>
        </p:nvSpPr>
        <p:spPr bwMode="auto">
          <a:xfrm>
            <a:off x="1905000" y="3076575"/>
            <a:ext cx="0" cy="2794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69" name="Oval 137"/>
          <p:cNvSpPr>
            <a:spLocks noChangeArrowheads="1"/>
          </p:cNvSpPr>
          <p:nvPr/>
        </p:nvSpPr>
        <p:spPr bwMode="auto">
          <a:xfrm>
            <a:off x="2298700" y="3076575"/>
            <a:ext cx="127000" cy="127000"/>
          </a:xfrm>
          <a:prstGeom prst="ellipse">
            <a:avLst/>
          </a:prstGeom>
          <a:noFill/>
          <a:ln w="25400">
            <a:solidFill>
              <a:srgbClr val="CC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0" name="Line 138"/>
          <p:cNvSpPr>
            <a:spLocks noChangeShapeType="1"/>
          </p:cNvSpPr>
          <p:nvPr/>
        </p:nvSpPr>
        <p:spPr bwMode="auto">
          <a:xfrm>
            <a:off x="838200" y="2924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1" name="Oval 139"/>
          <p:cNvSpPr>
            <a:spLocks noChangeArrowheads="1"/>
          </p:cNvSpPr>
          <p:nvPr/>
        </p:nvSpPr>
        <p:spPr bwMode="auto">
          <a:xfrm>
            <a:off x="774700" y="3076575"/>
            <a:ext cx="127000" cy="127000"/>
          </a:xfrm>
          <a:prstGeom prst="ellips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2" name="Line 140"/>
          <p:cNvSpPr>
            <a:spLocks noChangeShapeType="1"/>
          </p:cNvSpPr>
          <p:nvPr/>
        </p:nvSpPr>
        <p:spPr bwMode="auto">
          <a:xfrm flipH="1">
            <a:off x="292100" y="2835275"/>
            <a:ext cx="7874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3" name="Line 141"/>
          <p:cNvSpPr>
            <a:spLocks noChangeShapeType="1"/>
          </p:cNvSpPr>
          <p:nvPr/>
        </p:nvSpPr>
        <p:spPr bwMode="auto">
          <a:xfrm>
            <a:off x="317500" y="3978275"/>
            <a:ext cx="3556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74" name="Line 142"/>
          <p:cNvSpPr>
            <a:spLocks noChangeShapeType="1"/>
          </p:cNvSpPr>
          <p:nvPr/>
        </p:nvSpPr>
        <p:spPr bwMode="auto">
          <a:xfrm>
            <a:off x="304800" y="2847975"/>
            <a:ext cx="0" cy="11176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5" name="Line 143"/>
          <p:cNvSpPr>
            <a:spLocks noChangeShapeType="1"/>
          </p:cNvSpPr>
          <p:nvPr/>
        </p:nvSpPr>
        <p:spPr bwMode="auto">
          <a:xfrm flipH="1">
            <a:off x="1282700" y="2835275"/>
            <a:ext cx="5130800" cy="0"/>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676" name="Line 144"/>
          <p:cNvSpPr>
            <a:spLocks noChangeShapeType="1"/>
          </p:cNvSpPr>
          <p:nvPr/>
        </p:nvSpPr>
        <p:spPr bwMode="auto">
          <a:xfrm flipV="1">
            <a:off x="6400800" y="2822575"/>
            <a:ext cx="0" cy="5588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7" name="Line 145"/>
          <p:cNvSpPr>
            <a:spLocks noChangeShapeType="1"/>
          </p:cNvSpPr>
          <p:nvPr/>
        </p:nvSpPr>
        <p:spPr bwMode="auto">
          <a:xfrm>
            <a:off x="7251700" y="3444875"/>
            <a:ext cx="2794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8" name="Line 146"/>
          <p:cNvSpPr>
            <a:spLocks noChangeShapeType="1"/>
          </p:cNvSpPr>
          <p:nvPr/>
        </p:nvSpPr>
        <p:spPr bwMode="auto">
          <a:xfrm>
            <a:off x="1231900" y="2530475"/>
            <a:ext cx="62992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79" name="Line 147"/>
          <p:cNvSpPr>
            <a:spLocks noChangeShapeType="1"/>
          </p:cNvSpPr>
          <p:nvPr/>
        </p:nvSpPr>
        <p:spPr bwMode="auto">
          <a:xfrm>
            <a:off x="7543800" y="2543175"/>
            <a:ext cx="0" cy="889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0" name="Line 148"/>
          <p:cNvSpPr>
            <a:spLocks noChangeShapeType="1"/>
          </p:cNvSpPr>
          <p:nvPr/>
        </p:nvSpPr>
        <p:spPr bwMode="auto">
          <a:xfrm>
            <a:off x="1219200" y="2543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1" name="Line 149"/>
          <p:cNvSpPr>
            <a:spLocks noChangeShapeType="1"/>
          </p:cNvSpPr>
          <p:nvPr/>
        </p:nvSpPr>
        <p:spPr bwMode="auto">
          <a:xfrm>
            <a:off x="4191000" y="2924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2" name="Oval 150"/>
          <p:cNvSpPr>
            <a:spLocks noChangeArrowheads="1"/>
          </p:cNvSpPr>
          <p:nvPr/>
        </p:nvSpPr>
        <p:spPr bwMode="auto">
          <a:xfrm>
            <a:off x="4127500" y="3076575"/>
            <a:ext cx="127000" cy="127000"/>
          </a:xfrm>
          <a:prstGeom prst="ellipse">
            <a:avLst/>
          </a:prstGeom>
          <a:noFill/>
          <a:ln w="25400">
            <a:solidFill>
              <a:srgbClr val="CC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3" name="Line 151"/>
          <p:cNvSpPr>
            <a:spLocks noChangeShapeType="1"/>
          </p:cNvSpPr>
          <p:nvPr/>
        </p:nvSpPr>
        <p:spPr bwMode="auto">
          <a:xfrm>
            <a:off x="6019800" y="2924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4" name="Oval 152"/>
          <p:cNvSpPr>
            <a:spLocks noChangeArrowheads="1"/>
          </p:cNvSpPr>
          <p:nvPr/>
        </p:nvSpPr>
        <p:spPr bwMode="auto">
          <a:xfrm>
            <a:off x="5956300" y="3076575"/>
            <a:ext cx="127000" cy="127000"/>
          </a:xfrm>
          <a:prstGeom prst="ellipse">
            <a:avLst/>
          </a:prstGeom>
          <a:noFill/>
          <a:ln w="25400">
            <a:solidFill>
              <a:srgbClr val="CC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5" name="Line 153"/>
          <p:cNvSpPr>
            <a:spLocks noChangeShapeType="1"/>
          </p:cNvSpPr>
          <p:nvPr/>
        </p:nvSpPr>
        <p:spPr bwMode="auto">
          <a:xfrm>
            <a:off x="7924800" y="2924175"/>
            <a:ext cx="0" cy="1270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6" name="Oval 154"/>
          <p:cNvSpPr>
            <a:spLocks noChangeArrowheads="1"/>
          </p:cNvSpPr>
          <p:nvPr/>
        </p:nvSpPr>
        <p:spPr bwMode="auto">
          <a:xfrm>
            <a:off x="7861300" y="3076575"/>
            <a:ext cx="127000" cy="127000"/>
          </a:xfrm>
          <a:prstGeom prst="ellipse">
            <a:avLst/>
          </a:prstGeom>
          <a:noFill/>
          <a:ln w="25400">
            <a:solidFill>
              <a:srgbClr val="CC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7" name="Line 155"/>
          <p:cNvSpPr>
            <a:spLocks noChangeShapeType="1"/>
          </p:cNvSpPr>
          <p:nvPr/>
        </p:nvSpPr>
        <p:spPr bwMode="auto">
          <a:xfrm flipV="1">
            <a:off x="838200" y="1146175"/>
            <a:ext cx="0" cy="1625600"/>
          </a:xfrm>
          <a:prstGeom prst="line">
            <a:avLst/>
          </a:prstGeom>
          <a:noFill/>
          <a:ln w="25400">
            <a:solidFill>
              <a:schemeClr val="tx1"/>
            </a:solidFill>
            <a:prstDash val="dash"/>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8" name="Line 156"/>
          <p:cNvSpPr>
            <a:spLocks noChangeShapeType="1"/>
          </p:cNvSpPr>
          <p:nvPr/>
        </p:nvSpPr>
        <p:spPr bwMode="auto">
          <a:xfrm flipV="1">
            <a:off x="2362200" y="1146175"/>
            <a:ext cx="0" cy="1625600"/>
          </a:xfrm>
          <a:prstGeom prst="line">
            <a:avLst/>
          </a:prstGeom>
          <a:noFill/>
          <a:ln w="25400">
            <a:solidFill>
              <a:schemeClr val="tx1"/>
            </a:solidFill>
            <a:prstDash val="dash"/>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89" name="Line 157"/>
          <p:cNvSpPr>
            <a:spLocks noChangeShapeType="1"/>
          </p:cNvSpPr>
          <p:nvPr/>
        </p:nvSpPr>
        <p:spPr bwMode="auto">
          <a:xfrm flipV="1">
            <a:off x="4191000" y="1146175"/>
            <a:ext cx="0" cy="1625600"/>
          </a:xfrm>
          <a:prstGeom prst="line">
            <a:avLst/>
          </a:prstGeom>
          <a:noFill/>
          <a:ln w="25400">
            <a:solidFill>
              <a:schemeClr val="tx1"/>
            </a:solidFill>
            <a:prstDash val="dash"/>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90" name="Line 158"/>
          <p:cNvSpPr>
            <a:spLocks noChangeShapeType="1"/>
          </p:cNvSpPr>
          <p:nvPr/>
        </p:nvSpPr>
        <p:spPr bwMode="auto">
          <a:xfrm flipV="1">
            <a:off x="6019800" y="1146175"/>
            <a:ext cx="0" cy="1625600"/>
          </a:xfrm>
          <a:prstGeom prst="line">
            <a:avLst/>
          </a:prstGeom>
          <a:noFill/>
          <a:ln w="25400">
            <a:solidFill>
              <a:schemeClr val="tx1"/>
            </a:solidFill>
            <a:prstDash val="dash"/>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691" name="Line 159"/>
          <p:cNvSpPr>
            <a:spLocks noChangeShapeType="1"/>
          </p:cNvSpPr>
          <p:nvPr/>
        </p:nvSpPr>
        <p:spPr bwMode="auto">
          <a:xfrm flipV="1">
            <a:off x="7924800" y="1146175"/>
            <a:ext cx="0" cy="1625600"/>
          </a:xfrm>
          <a:prstGeom prst="line">
            <a:avLst/>
          </a:prstGeom>
          <a:noFill/>
          <a:ln w="25400">
            <a:solidFill>
              <a:schemeClr val="tx1"/>
            </a:solidFill>
            <a:prstDash val="dash"/>
            <a:round/>
            <a:headEnd/>
            <a:tailEnd/>
          </a:ln>
        </p:spPr>
        <p:txBody>
          <a:bodyPr wrap="none" anchor="ctr"/>
          <a:lstStyle/>
          <a:p>
            <a:pPr eaLnBrk="1" hangingPunct="1">
              <a:defRPr/>
            </a:pPr>
            <a:endParaRPr lang="zh-CN" altLang="en-US" b="1">
              <a:latin typeface="+mn-lt"/>
              <a:ea typeface="宋体" panose="02010600030101010101" pitchFamily="2" charset="-122"/>
            </a:endParaRPr>
          </a:p>
        </p:txBody>
      </p:sp>
      <p:grpSp>
        <p:nvGrpSpPr>
          <p:cNvPr id="6" name="Group 211"/>
          <p:cNvGrpSpPr>
            <a:grpSpLocks/>
          </p:cNvGrpSpPr>
          <p:nvPr/>
        </p:nvGrpSpPr>
        <p:grpSpPr bwMode="auto">
          <a:xfrm>
            <a:off x="290513" y="458788"/>
            <a:ext cx="8429625" cy="1493837"/>
            <a:chOff x="183" y="471"/>
            <a:chExt cx="5310" cy="941"/>
          </a:xfrm>
        </p:grpSpPr>
        <p:sp>
          <p:nvSpPr>
            <p:cNvPr id="23705" name="Line 161"/>
            <p:cNvSpPr>
              <a:spLocks noChangeShapeType="1"/>
            </p:cNvSpPr>
            <p:nvPr/>
          </p:nvSpPr>
          <p:spPr bwMode="auto">
            <a:xfrm>
              <a:off x="528" y="775"/>
              <a:ext cx="0" cy="192"/>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06" name="Line 162"/>
            <p:cNvSpPr>
              <a:spLocks noChangeShapeType="1"/>
            </p:cNvSpPr>
            <p:nvPr/>
          </p:nvSpPr>
          <p:spPr bwMode="auto">
            <a:xfrm>
              <a:off x="1488" y="775"/>
              <a:ext cx="0" cy="192"/>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07" name="Line 163"/>
            <p:cNvSpPr>
              <a:spLocks noChangeShapeType="1"/>
            </p:cNvSpPr>
            <p:nvPr/>
          </p:nvSpPr>
          <p:spPr bwMode="auto">
            <a:xfrm>
              <a:off x="2640" y="775"/>
              <a:ext cx="0" cy="192"/>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08" name="Line 164"/>
            <p:cNvSpPr>
              <a:spLocks noChangeShapeType="1"/>
            </p:cNvSpPr>
            <p:nvPr/>
          </p:nvSpPr>
          <p:spPr bwMode="auto">
            <a:xfrm>
              <a:off x="3792" y="775"/>
              <a:ext cx="0" cy="192"/>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09" name="Line 165"/>
            <p:cNvSpPr>
              <a:spLocks noChangeShapeType="1"/>
            </p:cNvSpPr>
            <p:nvPr/>
          </p:nvSpPr>
          <p:spPr bwMode="auto">
            <a:xfrm>
              <a:off x="4992" y="775"/>
              <a:ext cx="0" cy="192"/>
            </a:xfrm>
            <a:prstGeom prst="line">
              <a:avLst/>
            </a:prstGeom>
            <a:noFill/>
            <a:ln w="254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10" name="Line 166"/>
            <p:cNvSpPr>
              <a:spLocks noChangeShapeType="1"/>
            </p:cNvSpPr>
            <p:nvPr/>
          </p:nvSpPr>
          <p:spPr bwMode="auto">
            <a:xfrm flipH="1">
              <a:off x="232" y="768"/>
              <a:ext cx="304"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1" name="Line 167"/>
            <p:cNvSpPr>
              <a:spLocks noChangeShapeType="1"/>
            </p:cNvSpPr>
            <p:nvPr/>
          </p:nvSpPr>
          <p:spPr bwMode="auto">
            <a:xfrm flipH="1">
              <a:off x="1000" y="768"/>
              <a:ext cx="496"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2" name="Line 168"/>
            <p:cNvSpPr>
              <a:spLocks noChangeShapeType="1"/>
            </p:cNvSpPr>
            <p:nvPr/>
          </p:nvSpPr>
          <p:spPr bwMode="auto">
            <a:xfrm>
              <a:off x="1008" y="775"/>
              <a:ext cx="0" cy="192"/>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3" name="Line 169"/>
            <p:cNvSpPr>
              <a:spLocks noChangeShapeType="1"/>
            </p:cNvSpPr>
            <p:nvPr/>
          </p:nvSpPr>
          <p:spPr bwMode="auto">
            <a:xfrm flipH="1">
              <a:off x="2056" y="768"/>
              <a:ext cx="59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4" name="Line 170"/>
            <p:cNvSpPr>
              <a:spLocks noChangeShapeType="1"/>
            </p:cNvSpPr>
            <p:nvPr/>
          </p:nvSpPr>
          <p:spPr bwMode="auto">
            <a:xfrm>
              <a:off x="2064" y="775"/>
              <a:ext cx="0" cy="192"/>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5" name="Line 171"/>
            <p:cNvSpPr>
              <a:spLocks noChangeShapeType="1"/>
            </p:cNvSpPr>
            <p:nvPr/>
          </p:nvSpPr>
          <p:spPr bwMode="auto">
            <a:xfrm flipH="1">
              <a:off x="3208" y="768"/>
              <a:ext cx="59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6" name="Line 172"/>
            <p:cNvSpPr>
              <a:spLocks noChangeShapeType="1"/>
            </p:cNvSpPr>
            <p:nvPr/>
          </p:nvSpPr>
          <p:spPr bwMode="auto">
            <a:xfrm>
              <a:off x="3216" y="775"/>
              <a:ext cx="0" cy="192"/>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7" name="Line 173"/>
            <p:cNvSpPr>
              <a:spLocks noChangeShapeType="1"/>
            </p:cNvSpPr>
            <p:nvPr/>
          </p:nvSpPr>
          <p:spPr bwMode="auto">
            <a:xfrm flipH="1">
              <a:off x="4408" y="768"/>
              <a:ext cx="59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8" name="Line 174"/>
            <p:cNvSpPr>
              <a:spLocks noChangeShapeType="1"/>
            </p:cNvSpPr>
            <p:nvPr/>
          </p:nvSpPr>
          <p:spPr bwMode="auto">
            <a:xfrm>
              <a:off x="4416" y="775"/>
              <a:ext cx="0" cy="192"/>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19" name="Line 175"/>
            <p:cNvSpPr>
              <a:spLocks noChangeShapeType="1"/>
            </p:cNvSpPr>
            <p:nvPr/>
          </p:nvSpPr>
          <p:spPr bwMode="auto">
            <a:xfrm flipH="1">
              <a:off x="520" y="974"/>
              <a:ext cx="496"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0" name="Line 176"/>
            <p:cNvSpPr>
              <a:spLocks noChangeShapeType="1"/>
            </p:cNvSpPr>
            <p:nvPr/>
          </p:nvSpPr>
          <p:spPr bwMode="auto">
            <a:xfrm flipH="1">
              <a:off x="1480" y="974"/>
              <a:ext cx="59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1" name="Line 177"/>
            <p:cNvSpPr>
              <a:spLocks noChangeShapeType="1"/>
            </p:cNvSpPr>
            <p:nvPr/>
          </p:nvSpPr>
          <p:spPr bwMode="auto">
            <a:xfrm flipH="1">
              <a:off x="2632" y="974"/>
              <a:ext cx="59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2" name="Line 178"/>
            <p:cNvSpPr>
              <a:spLocks noChangeShapeType="1"/>
            </p:cNvSpPr>
            <p:nvPr/>
          </p:nvSpPr>
          <p:spPr bwMode="auto">
            <a:xfrm flipH="1">
              <a:off x="3784" y="974"/>
              <a:ext cx="64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3" name="Line 179"/>
            <p:cNvSpPr>
              <a:spLocks noChangeShapeType="1"/>
            </p:cNvSpPr>
            <p:nvPr/>
          </p:nvSpPr>
          <p:spPr bwMode="auto">
            <a:xfrm flipH="1">
              <a:off x="4984" y="974"/>
              <a:ext cx="352"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4" name="Rectangle 180"/>
            <p:cNvSpPr>
              <a:spLocks noChangeArrowheads="1"/>
            </p:cNvSpPr>
            <p:nvPr/>
          </p:nvSpPr>
          <p:spPr bwMode="auto">
            <a:xfrm>
              <a:off x="183" y="809"/>
              <a:ext cx="367" cy="250"/>
            </a:xfrm>
            <a:prstGeom prst="rect">
              <a:avLst/>
            </a:prstGeom>
            <a:noFill/>
            <a:ln w="12700">
              <a:noFill/>
              <a:miter lim="800000"/>
              <a:headEnd/>
              <a:tailEnd/>
            </a:ln>
          </p:spPr>
          <p:txBody>
            <a:bodyPr wrap="none" lIns="90488" tIns="44450" rIns="90488" bIns="44450">
              <a:spAutoFit/>
            </a:bodyPr>
            <a:lstStyle/>
            <a:p>
              <a:pPr>
                <a:defRPr/>
              </a:pPr>
              <a:r>
                <a:rPr lang="en-US" altLang="zh-CN" sz="2000" b="1">
                  <a:solidFill>
                    <a:srgbClr val="0000CC"/>
                  </a:solidFill>
                  <a:latin typeface="+mn-lt"/>
                  <a:ea typeface="华文新魏" pitchFamily="2" charset="-122"/>
                </a:rPr>
                <a:t>Clk</a:t>
              </a:r>
            </a:p>
          </p:txBody>
        </p:sp>
        <p:sp>
          <p:nvSpPr>
            <p:cNvPr id="23725" name="Line 181"/>
            <p:cNvSpPr>
              <a:spLocks noChangeShapeType="1"/>
            </p:cNvSpPr>
            <p:nvPr/>
          </p:nvSpPr>
          <p:spPr bwMode="auto">
            <a:xfrm>
              <a:off x="624" y="1063"/>
              <a:ext cx="0" cy="15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6" name="Line 182"/>
            <p:cNvSpPr>
              <a:spLocks noChangeShapeType="1"/>
            </p:cNvSpPr>
            <p:nvPr/>
          </p:nvSpPr>
          <p:spPr bwMode="auto">
            <a:xfrm>
              <a:off x="632" y="1138"/>
              <a:ext cx="848" cy="0"/>
            </a:xfrm>
            <a:prstGeom prst="line">
              <a:avLst/>
            </a:prstGeom>
            <a:noFill/>
            <a:ln w="25400">
              <a:solidFill>
                <a:schemeClr val="tx1"/>
              </a:solidFill>
              <a:round/>
              <a:headEnd type="triangle" w="med" len="me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27" name="Line 183"/>
            <p:cNvSpPr>
              <a:spLocks noChangeShapeType="1"/>
            </p:cNvSpPr>
            <p:nvPr/>
          </p:nvSpPr>
          <p:spPr bwMode="auto">
            <a:xfrm>
              <a:off x="1584" y="1063"/>
              <a:ext cx="0" cy="15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28" name="Line 184"/>
            <p:cNvSpPr>
              <a:spLocks noChangeShapeType="1"/>
            </p:cNvSpPr>
            <p:nvPr/>
          </p:nvSpPr>
          <p:spPr bwMode="auto">
            <a:xfrm>
              <a:off x="1592" y="1138"/>
              <a:ext cx="992" cy="0"/>
            </a:xfrm>
            <a:prstGeom prst="line">
              <a:avLst/>
            </a:prstGeom>
            <a:noFill/>
            <a:ln w="25400">
              <a:solidFill>
                <a:schemeClr val="tx1"/>
              </a:solidFill>
              <a:round/>
              <a:headEnd type="triangle" w="med" len="me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29" name="Line 185"/>
            <p:cNvSpPr>
              <a:spLocks noChangeShapeType="1"/>
            </p:cNvSpPr>
            <p:nvPr/>
          </p:nvSpPr>
          <p:spPr bwMode="auto">
            <a:xfrm>
              <a:off x="2736" y="1063"/>
              <a:ext cx="0" cy="15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30" name="Line 186"/>
            <p:cNvSpPr>
              <a:spLocks noChangeShapeType="1"/>
            </p:cNvSpPr>
            <p:nvPr/>
          </p:nvSpPr>
          <p:spPr bwMode="auto">
            <a:xfrm>
              <a:off x="2744" y="1138"/>
              <a:ext cx="1040" cy="0"/>
            </a:xfrm>
            <a:prstGeom prst="line">
              <a:avLst/>
            </a:prstGeom>
            <a:noFill/>
            <a:ln w="25400">
              <a:solidFill>
                <a:schemeClr val="tx1"/>
              </a:solidFill>
              <a:round/>
              <a:headEnd type="triangle" w="med" len="me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31" name="Line 187"/>
            <p:cNvSpPr>
              <a:spLocks noChangeShapeType="1"/>
            </p:cNvSpPr>
            <p:nvPr/>
          </p:nvSpPr>
          <p:spPr bwMode="auto">
            <a:xfrm>
              <a:off x="3888" y="1063"/>
              <a:ext cx="0" cy="15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32" name="Line 188"/>
            <p:cNvSpPr>
              <a:spLocks noChangeShapeType="1"/>
            </p:cNvSpPr>
            <p:nvPr/>
          </p:nvSpPr>
          <p:spPr bwMode="auto">
            <a:xfrm>
              <a:off x="3896" y="1138"/>
              <a:ext cx="1088" cy="0"/>
            </a:xfrm>
            <a:prstGeom prst="line">
              <a:avLst/>
            </a:prstGeom>
            <a:noFill/>
            <a:ln w="25400">
              <a:solidFill>
                <a:schemeClr val="tx1"/>
              </a:solidFill>
              <a:round/>
              <a:headEnd type="triangle" w="med" len="me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33" name="Line 189"/>
            <p:cNvSpPr>
              <a:spLocks noChangeShapeType="1"/>
            </p:cNvSpPr>
            <p:nvPr/>
          </p:nvSpPr>
          <p:spPr bwMode="auto">
            <a:xfrm>
              <a:off x="5088" y="1063"/>
              <a:ext cx="0" cy="15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34" name="Line 190"/>
            <p:cNvSpPr>
              <a:spLocks noChangeShapeType="1"/>
            </p:cNvSpPr>
            <p:nvPr/>
          </p:nvSpPr>
          <p:spPr bwMode="auto">
            <a:xfrm>
              <a:off x="5096" y="1138"/>
              <a:ext cx="368"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23735" name="Rectangle 191"/>
            <p:cNvSpPr>
              <a:spLocks noChangeArrowheads="1"/>
            </p:cNvSpPr>
            <p:nvPr/>
          </p:nvSpPr>
          <p:spPr bwMode="auto">
            <a:xfrm>
              <a:off x="612" y="1162"/>
              <a:ext cx="840"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华文新魏" pitchFamily="2" charset="-122"/>
                </a:rPr>
                <a:t>Ifetch (IF)</a:t>
              </a:r>
            </a:p>
          </p:txBody>
        </p:sp>
        <p:sp>
          <p:nvSpPr>
            <p:cNvPr id="23736" name="Rectangle 192"/>
            <p:cNvSpPr>
              <a:spLocks noChangeArrowheads="1"/>
            </p:cNvSpPr>
            <p:nvPr/>
          </p:nvSpPr>
          <p:spPr bwMode="auto">
            <a:xfrm>
              <a:off x="1610" y="1160"/>
              <a:ext cx="1017" cy="250"/>
            </a:xfrm>
            <a:prstGeom prst="rect">
              <a:avLst/>
            </a:prstGeom>
            <a:noFill/>
            <a:ln w="12700">
              <a:noFill/>
              <a:miter lim="800000"/>
              <a:headEnd/>
              <a:tailEnd/>
            </a:ln>
          </p:spPr>
          <p:txBody>
            <a:bodyPr wrap="none" lIns="90488" tIns="44450" rIns="90488" bIns="44450">
              <a:spAutoFit/>
            </a:bodyPr>
            <a:lstStyle/>
            <a:p>
              <a:pPr>
                <a:defRPr/>
              </a:pPr>
              <a:r>
                <a:rPr lang="en-US" altLang="zh-CN" sz="2000" b="1">
                  <a:latin typeface="+mn-lt"/>
                  <a:ea typeface="华文新魏" pitchFamily="2" charset="-122"/>
                </a:rPr>
                <a:t>Reg/Dec (ID)</a:t>
              </a:r>
            </a:p>
          </p:txBody>
        </p:sp>
        <p:sp>
          <p:nvSpPr>
            <p:cNvPr id="23737" name="Rectangle 193"/>
            <p:cNvSpPr>
              <a:spLocks noChangeArrowheads="1"/>
            </p:cNvSpPr>
            <p:nvPr/>
          </p:nvSpPr>
          <p:spPr bwMode="auto">
            <a:xfrm>
              <a:off x="2763" y="1160"/>
              <a:ext cx="933" cy="248"/>
            </a:xfrm>
            <a:prstGeom prst="rect">
              <a:avLst/>
            </a:prstGeom>
            <a:noFill/>
            <a:ln w="12700">
              <a:noFill/>
              <a:miter lim="800000"/>
              <a:headEnd/>
              <a:tailEnd/>
            </a:ln>
          </p:spPr>
          <p:txBody>
            <a:bodyPr lIns="90488" tIns="44450" rIns="90488" bIns="44450">
              <a:spAutoFit/>
            </a:bodyPr>
            <a:lstStyle/>
            <a:p>
              <a:pPr algn="ctr">
                <a:defRPr/>
              </a:pPr>
              <a:r>
                <a:rPr lang="en-US" altLang="zh-CN" sz="2000" b="1">
                  <a:latin typeface="+mn-lt"/>
                  <a:ea typeface="华文新魏" pitchFamily="2" charset="-122"/>
                </a:rPr>
                <a:t>Exec (Ex)</a:t>
              </a:r>
            </a:p>
          </p:txBody>
        </p:sp>
        <p:sp>
          <p:nvSpPr>
            <p:cNvPr id="23738" name="Rectangle 194"/>
            <p:cNvSpPr>
              <a:spLocks noChangeArrowheads="1"/>
            </p:cNvSpPr>
            <p:nvPr/>
          </p:nvSpPr>
          <p:spPr bwMode="auto">
            <a:xfrm>
              <a:off x="4195" y="1147"/>
              <a:ext cx="483" cy="250"/>
            </a:xfrm>
            <a:prstGeom prst="rect">
              <a:avLst/>
            </a:prstGeom>
            <a:noFill/>
            <a:ln w="12700">
              <a:noFill/>
              <a:miter lim="800000"/>
              <a:headEnd/>
              <a:tailEnd/>
            </a:ln>
          </p:spPr>
          <p:txBody>
            <a:bodyPr wrap="none" lIns="90488" tIns="44450" rIns="90488" bIns="44450">
              <a:spAutoFit/>
            </a:bodyPr>
            <a:lstStyle/>
            <a:p>
              <a:pPr>
                <a:defRPr/>
              </a:pPr>
              <a:r>
                <a:rPr lang="en-US" altLang="zh-CN" sz="2000" b="1" dirty="0" err="1">
                  <a:latin typeface="+mn-lt"/>
                  <a:ea typeface="华文新魏" pitchFamily="2" charset="-122"/>
                </a:rPr>
                <a:t>Mem</a:t>
              </a:r>
              <a:endParaRPr lang="en-US" altLang="zh-CN" sz="2000" b="1" dirty="0">
                <a:latin typeface="+mn-lt"/>
                <a:ea typeface="华文新魏" pitchFamily="2" charset="-122"/>
              </a:endParaRPr>
            </a:p>
          </p:txBody>
        </p:sp>
        <p:sp>
          <p:nvSpPr>
            <p:cNvPr id="23739" name="Rectangle 195"/>
            <p:cNvSpPr>
              <a:spLocks noChangeArrowheads="1"/>
            </p:cNvSpPr>
            <p:nvPr/>
          </p:nvSpPr>
          <p:spPr bwMode="auto">
            <a:xfrm>
              <a:off x="5148" y="1147"/>
              <a:ext cx="345" cy="250"/>
            </a:xfrm>
            <a:prstGeom prst="rect">
              <a:avLst/>
            </a:prstGeom>
            <a:noFill/>
            <a:ln w="12700">
              <a:noFill/>
              <a:miter lim="800000"/>
              <a:headEnd/>
              <a:tailEnd/>
            </a:ln>
          </p:spPr>
          <p:txBody>
            <a:bodyPr wrap="none" lIns="90488" tIns="44450" rIns="90488" bIns="44450">
              <a:spAutoFit/>
            </a:bodyPr>
            <a:lstStyle/>
            <a:p>
              <a:pPr>
                <a:defRPr/>
              </a:pPr>
              <a:r>
                <a:rPr lang="en-US" altLang="zh-CN" sz="2000" b="1" dirty="0" err="1">
                  <a:latin typeface="+mn-lt"/>
                  <a:ea typeface="华文新魏" pitchFamily="2" charset="-122"/>
                </a:rPr>
                <a:t>Wr</a:t>
              </a:r>
              <a:endParaRPr lang="en-US" altLang="zh-CN" sz="2000" b="1" dirty="0">
                <a:latin typeface="+mn-lt"/>
                <a:ea typeface="华文新魏" pitchFamily="2" charset="-122"/>
              </a:endParaRPr>
            </a:p>
          </p:txBody>
        </p:sp>
        <p:grpSp>
          <p:nvGrpSpPr>
            <p:cNvPr id="49340" name="Group 196"/>
            <p:cNvGrpSpPr>
              <a:grpSpLocks/>
            </p:cNvGrpSpPr>
            <p:nvPr/>
          </p:nvGrpSpPr>
          <p:grpSpPr bwMode="auto">
            <a:xfrm>
              <a:off x="3600" y="471"/>
              <a:ext cx="1295" cy="646"/>
              <a:chOff x="3571" y="263"/>
              <a:chExt cx="1295" cy="670"/>
            </a:xfrm>
          </p:grpSpPr>
          <p:sp>
            <p:nvSpPr>
              <p:cNvPr id="23741" name="Text Box 197"/>
              <p:cNvSpPr txBox="1">
                <a:spLocks noChangeArrowheads="1"/>
              </p:cNvSpPr>
              <p:nvPr/>
            </p:nvSpPr>
            <p:spPr bwMode="auto">
              <a:xfrm>
                <a:off x="3571" y="263"/>
                <a:ext cx="1295" cy="261"/>
              </a:xfrm>
              <a:prstGeom prst="rect">
                <a:avLst/>
              </a:prstGeom>
              <a:noFill/>
              <a:ln w="12700">
                <a:noFill/>
                <a:miter lim="800000"/>
                <a:headEnd/>
                <a:tailEnd/>
              </a:ln>
            </p:spPr>
            <p:txBody>
              <a:bodyPr wrap="none">
                <a:spAutoFit/>
              </a:bodyPr>
              <a:lstStyle/>
              <a:p>
                <a:pPr>
                  <a:defRPr/>
                </a:pPr>
                <a:r>
                  <a:rPr lang="en-US" altLang="zh-CN" sz="2000" b="1" dirty="0">
                    <a:solidFill>
                      <a:srgbClr val="FF0000"/>
                    </a:solidFill>
                    <a:latin typeface="+mn-lt"/>
                    <a:ea typeface="宋体" panose="02010600030101010101" pitchFamily="2" charset="-122"/>
                  </a:rPr>
                  <a:t>Clock-to-Q delay</a:t>
                </a:r>
              </a:p>
            </p:txBody>
          </p:sp>
          <p:sp>
            <p:nvSpPr>
              <p:cNvPr id="23742" name="Line 198"/>
              <p:cNvSpPr>
                <a:spLocks noChangeShapeType="1"/>
              </p:cNvSpPr>
              <p:nvPr/>
            </p:nvSpPr>
            <p:spPr bwMode="auto">
              <a:xfrm flipH="1">
                <a:off x="3837" y="465"/>
                <a:ext cx="274" cy="468"/>
              </a:xfrm>
              <a:prstGeom prst="line">
                <a:avLst/>
              </a:prstGeom>
              <a:noFill/>
              <a:ln w="15875">
                <a:solidFill>
                  <a:srgbClr val="FF0000"/>
                </a:solidFill>
                <a:round/>
                <a:headEnd/>
                <a:tailEnd type="triangle" w="sm" len="lg"/>
              </a:ln>
            </p:spPr>
            <p:txBody>
              <a:bodyPr/>
              <a:lstStyle/>
              <a:p>
                <a:pPr eaLnBrk="1" hangingPunct="1">
                  <a:defRPr/>
                </a:pPr>
                <a:endParaRPr lang="zh-CN" altLang="en-US" b="1">
                  <a:latin typeface="+mn-lt"/>
                  <a:ea typeface="宋体" panose="02010600030101010101" pitchFamily="2" charset="-122"/>
                </a:endParaRPr>
              </a:p>
            </p:txBody>
          </p:sp>
        </p:grpSp>
      </p:grpSp>
      <p:sp>
        <p:nvSpPr>
          <p:cNvPr id="932040" name="Rectangle 200"/>
          <p:cNvSpPr>
            <a:spLocks noChangeArrowheads="1"/>
          </p:cNvSpPr>
          <p:nvPr/>
        </p:nvSpPr>
        <p:spPr bwMode="auto">
          <a:xfrm rot="16200000" flipV="1">
            <a:off x="7543006" y="2650332"/>
            <a:ext cx="2163763" cy="831850"/>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2400" b="1">
                <a:solidFill>
                  <a:srgbClr val="FF0000"/>
                </a:solidFill>
                <a:latin typeface="Times New Roman" charset="0"/>
                <a:ea typeface="华文新魏" charset="-122"/>
              </a:rPr>
              <a:t>Wr</a:t>
            </a:r>
            <a:r>
              <a:rPr lang="zh-CN" altLang="en-US" sz="2400" b="1">
                <a:solidFill>
                  <a:srgbClr val="FF0000"/>
                </a:solidFill>
                <a:latin typeface="Times New Roman" charset="0"/>
                <a:ea typeface="华文新魏" charset="-122"/>
              </a:rPr>
              <a:t>阶段没有</a:t>
            </a:r>
            <a:r>
              <a:rPr lang="en-US" altLang="zh-CN" sz="2400" b="1">
                <a:solidFill>
                  <a:srgbClr val="FF0000"/>
                </a:solidFill>
                <a:latin typeface="Times New Roman" charset="0"/>
                <a:ea typeface="华文新魏" charset="-122"/>
              </a:rPr>
              <a:t>DataPath</a:t>
            </a:r>
            <a:r>
              <a:rPr lang="zh-CN" altLang="en-US" sz="2400" b="1">
                <a:solidFill>
                  <a:srgbClr val="FF0000"/>
                </a:solidFill>
                <a:latin typeface="Times New Roman" charset="0"/>
                <a:ea typeface="华文新魏" charset="-122"/>
              </a:rPr>
              <a:t>吗？</a:t>
            </a:r>
          </a:p>
        </p:txBody>
      </p:sp>
      <p:grpSp>
        <p:nvGrpSpPr>
          <p:cNvPr id="8" name="Group 212"/>
          <p:cNvGrpSpPr>
            <a:grpSpLocks/>
          </p:cNvGrpSpPr>
          <p:nvPr/>
        </p:nvGrpSpPr>
        <p:grpSpPr bwMode="auto">
          <a:xfrm>
            <a:off x="3500438" y="2357438"/>
            <a:ext cx="4743450" cy="531812"/>
            <a:chOff x="2204" y="1667"/>
            <a:chExt cx="2944" cy="335"/>
          </a:xfrm>
        </p:grpSpPr>
        <p:sp>
          <p:nvSpPr>
            <p:cNvPr id="23703" name="Line 202"/>
            <p:cNvSpPr>
              <a:spLocks noChangeShapeType="1"/>
            </p:cNvSpPr>
            <p:nvPr/>
          </p:nvSpPr>
          <p:spPr bwMode="auto">
            <a:xfrm flipH="1" flipV="1">
              <a:off x="2204" y="1667"/>
              <a:ext cx="2944" cy="130"/>
            </a:xfrm>
            <a:prstGeom prst="line">
              <a:avLst/>
            </a:prstGeom>
            <a:noFill/>
            <a:ln w="38100">
              <a:solidFill>
                <a:srgbClr val="FF00FF"/>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23704" name="Text Box 203"/>
            <p:cNvSpPr txBox="1">
              <a:spLocks noChangeArrowheads="1"/>
            </p:cNvSpPr>
            <p:nvPr/>
          </p:nvSpPr>
          <p:spPr bwMode="auto">
            <a:xfrm>
              <a:off x="3696" y="1752"/>
              <a:ext cx="1305" cy="250"/>
            </a:xfrm>
            <a:prstGeom prst="rect">
              <a:avLst/>
            </a:prstGeom>
            <a:noFill/>
            <a:ln w="12700">
              <a:noFill/>
              <a:miter lim="800000"/>
              <a:headEnd/>
              <a:tailEnd/>
            </a:ln>
          </p:spPr>
          <p:txBody>
            <a:bodyPr>
              <a:spAutoFit/>
            </a:bodyPr>
            <a:lstStyle/>
            <a:p>
              <a:pPr>
                <a:spcBef>
                  <a:spcPct val="50000"/>
                </a:spcBef>
                <a:defRPr/>
              </a:pPr>
              <a:r>
                <a:rPr lang="zh-CN" altLang="en-US" sz="2000" b="1" dirty="0">
                  <a:solidFill>
                    <a:srgbClr val="0000FF"/>
                  </a:solidFill>
                  <a:latin typeface="+mn-lt"/>
                  <a:ea typeface="华文新魏" pitchFamily="2" charset="-122"/>
                </a:rPr>
                <a:t>有！寄存器写口</a:t>
              </a:r>
            </a:p>
          </p:txBody>
        </p:sp>
      </p:grpSp>
      <p:sp>
        <p:nvSpPr>
          <p:cNvPr id="932044" name="Rectangle 204"/>
          <p:cNvSpPr>
            <a:spLocks noChangeArrowheads="1"/>
          </p:cNvSpPr>
          <p:nvPr/>
        </p:nvSpPr>
        <p:spPr bwMode="auto">
          <a:xfrm>
            <a:off x="546100" y="5643563"/>
            <a:ext cx="3097213" cy="427037"/>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200" b="1">
                <a:solidFill>
                  <a:srgbClr val="FF0000"/>
                </a:solidFill>
                <a:latin typeface="Times New Roman" charset="0"/>
                <a:ea typeface="华文新魏" charset="-122"/>
              </a:rPr>
              <a:t>为什么需要这些</a:t>
            </a:r>
            <a:r>
              <a:rPr lang="en-US" altLang="zh-CN" sz="2200" b="1">
                <a:solidFill>
                  <a:srgbClr val="FF0000"/>
                </a:solidFill>
                <a:latin typeface="Times New Roman" charset="0"/>
                <a:ea typeface="华文新魏" charset="-122"/>
              </a:rPr>
              <a:t>Reg</a:t>
            </a:r>
            <a:r>
              <a:rPr lang="zh-CN" altLang="en-US" sz="2200" b="1">
                <a:solidFill>
                  <a:srgbClr val="FF0000"/>
                </a:solidFill>
                <a:latin typeface="Times New Roman" charset="0"/>
                <a:ea typeface="华文新魏" charset="-122"/>
              </a:rPr>
              <a:t>？</a:t>
            </a:r>
          </a:p>
        </p:txBody>
      </p:sp>
      <p:grpSp>
        <p:nvGrpSpPr>
          <p:cNvPr id="9" name="Group 205"/>
          <p:cNvGrpSpPr>
            <a:grpSpLocks/>
          </p:cNvGrpSpPr>
          <p:nvPr/>
        </p:nvGrpSpPr>
        <p:grpSpPr bwMode="auto">
          <a:xfrm>
            <a:off x="1908175" y="5284788"/>
            <a:ext cx="5878513" cy="446087"/>
            <a:chOff x="1152" y="3527"/>
            <a:chExt cx="3753" cy="158"/>
          </a:xfrm>
        </p:grpSpPr>
        <p:sp>
          <p:nvSpPr>
            <p:cNvPr id="23699" name="Line 206"/>
            <p:cNvSpPr>
              <a:spLocks noChangeShapeType="1"/>
            </p:cNvSpPr>
            <p:nvPr/>
          </p:nvSpPr>
          <p:spPr bwMode="auto">
            <a:xfrm flipV="1">
              <a:off x="1152" y="3553"/>
              <a:ext cx="196" cy="122"/>
            </a:xfrm>
            <a:prstGeom prst="line">
              <a:avLst/>
            </a:prstGeom>
            <a:noFill/>
            <a:ln w="28575">
              <a:solidFill>
                <a:srgbClr val="FF00FF"/>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sp>
          <p:nvSpPr>
            <p:cNvPr id="23700" name="Line 207"/>
            <p:cNvSpPr>
              <a:spLocks noChangeShapeType="1"/>
            </p:cNvSpPr>
            <p:nvPr/>
          </p:nvSpPr>
          <p:spPr bwMode="auto">
            <a:xfrm flipV="1">
              <a:off x="1179" y="3527"/>
              <a:ext cx="1286" cy="148"/>
            </a:xfrm>
            <a:prstGeom prst="line">
              <a:avLst/>
            </a:prstGeom>
            <a:noFill/>
            <a:ln w="28575">
              <a:solidFill>
                <a:srgbClr val="FF00FF"/>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sp>
          <p:nvSpPr>
            <p:cNvPr id="23701" name="Line 208"/>
            <p:cNvSpPr>
              <a:spLocks noChangeShapeType="1"/>
            </p:cNvSpPr>
            <p:nvPr/>
          </p:nvSpPr>
          <p:spPr bwMode="auto">
            <a:xfrm flipV="1">
              <a:off x="1189" y="3553"/>
              <a:ext cx="2477" cy="132"/>
            </a:xfrm>
            <a:prstGeom prst="line">
              <a:avLst/>
            </a:prstGeom>
            <a:noFill/>
            <a:ln w="28575">
              <a:solidFill>
                <a:srgbClr val="FF00FF"/>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sp>
          <p:nvSpPr>
            <p:cNvPr id="23702" name="Line 209"/>
            <p:cNvSpPr>
              <a:spLocks noChangeShapeType="1"/>
            </p:cNvSpPr>
            <p:nvPr/>
          </p:nvSpPr>
          <p:spPr bwMode="auto">
            <a:xfrm flipV="1">
              <a:off x="1216" y="3578"/>
              <a:ext cx="3689" cy="89"/>
            </a:xfrm>
            <a:prstGeom prst="line">
              <a:avLst/>
            </a:prstGeom>
            <a:noFill/>
            <a:ln w="28575">
              <a:solidFill>
                <a:srgbClr val="FF00FF"/>
              </a:solidFill>
              <a:round/>
              <a:headEnd/>
              <a:tailEnd type="triangle" w="med" len="med"/>
            </a:ln>
          </p:spPr>
          <p:txBody>
            <a:bodyPr/>
            <a:lstStyle/>
            <a:p>
              <a:pPr eaLnBrk="1" hangingPunct="1">
                <a:defRPr/>
              </a:pPr>
              <a:endParaRPr lang="zh-CN" altLang="en-US" b="1">
                <a:latin typeface="+mn-lt"/>
                <a:ea typeface="宋体" panose="02010600030101010101" pitchFamily="2" charset="-122"/>
              </a:endParaRPr>
            </a:p>
          </p:txBody>
        </p:sp>
      </p:grpSp>
      <p:sp>
        <p:nvSpPr>
          <p:cNvPr id="932050" name="Text Box 210"/>
          <p:cNvSpPr txBox="1">
            <a:spLocks noChangeArrowheads="1"/>
          </p:cNvSpPr>
          <p:nvPr/>
        </p:nvSpPr>
        <p:spPr bwMode="auto">
          <a:xfrm>
            <a:off x="500063" y="6000750"/>
            <a:ext cx="8572500" cy="769938"/>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2200" b="1">
                <a:latin typeface="Times New Roman" charset="0"/>
                <a:ea typeface="华文新魏" charset="-122"/>
              </a:rPr>
              <a:t>保存每个周期执行的结果</a:t>
            </a:r>
            <a:r>
              <a:rPr lang="en-US" altLang="zh-CN" sz="2200" b="1">
                <a:latin typeface="Times New Roman" charset="0"/>
                <a:ea typeface="华文新魏" charset="-122"/>
              </a:rPr>
              <a:t>!</a:t>
            </a:r>
          </a:p>
          <a:p>
            <a:r>
              <a:rPr lang="zh-CN" altLang="en-US" sz="2200" b="1">
                <a:latin typeface="Times New Roman" charset="0"/>
                <a:ea typeface="华文新魏" charset="-122"/>
              </a:rPr>
              <a:t>属于内部寄存器，对程序员透明</a:t>
            </a:r>
          </a:p>
        </p:txBody>
      </p:sp>
      <p:sp>
        <p:nvSpPr>
          <p:cNvPr id="49298" name="矩形 209"/>
          <p:cNvSpPr>
            <a:spLocks noChangeArrowheads="1"/>
          </p:cNvSpPr>
          <p:nvPr/>
        </p:nvSpPr>
        <p:spPr bwMode="auto">
          <a:xfrm>
            <a:off x="500063" y="428625"/>
            <a:ext cx="4214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457200" indent="-457200" eaLnBrk="1" hangingPunct="1">
              <a:lnSpc>
                <a:spcPct val="100000"/>
              </a:lnSpc>
              <a:spcBef>
                <a:spcPct val="0"/>
              </a:spcBef>
              <a:buFont typeface="Wingdings" charset="2"/>
              <a:buChar char="Ø"/>
            </a:pPr>
            <a:r>
              <a:rPr lang="zh-CN" altLang="en-US" sz="2800" dirty="0">
                <a:solidFill>
                  <a:srgbClr val="0000CC"/>
                </a:solidFill>
                <a:latin typeface="Arial" charset="0"/>
              </a:rPr>
              <a:t>五级流水线的数据通路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2040"/>
                                        </p:tgtEl>
                                        <p:attrNameLst>
                                          <p:attrName>style.visibility</p:attrName>
                                        </p:attrNameLst>
                                      </p:cBhvr>
                                      <p:to>
                                        <p:strVal val="visible"/>
                                      </p:to>
                                    </p:set>
                                    <p:animEffect transition="in" filter="blinds(horizontal)">
                                      <p:cBhvr>
                                        <p:cTn id="12" dur="500"/>
                                        <p:tgtEl>
                                          <p:spTgt spid="932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32044"/>
                                        </p:tgtEl>
                                        <p:attrNameLst>
                                          <p:attrName>style.visibility</p:attrName>
                                        </p:attrNameLst>
                                      </p:cBhvr>
                                      <p:to>
                                        <p:strVal val="visible"/>
                                      </p:to>
                                    </p:set>
                                    <p:animEffect transition="in" filter="blinds(horizontal)">
                                      <p:cBhvr>
                                        <p:cTn id="22" dur="500"/>
                                        <p:tgtEl>
                                          <p:spTgt spid="932044"/>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32050"/>
                                        </p:tgtEl>
                                        <p:attrNameLst>
                                          <p:attrName>style.visibility</p:attrName>
                                        </p:attrNameLst>
                                      </p:cBhvr>
                                      <p:to>
                                        <p:strVal val="visible"/>
                                      </p:to>
                                    </p:set>
                                    <p:animEffect transition="in" filter="blinds(horizontal)">
                                      <p:cBhvr>
                                        <p:cTn id="31" dur="500"/>
                                        <p:tgtEl>
                                          <p:spTgt spid="93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40" grpId="0"/>
      <p:bldP spid="932044" grpId="0"/>
      <p:bldP spid="9320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179512" y="0"/>
            <a:ext cx="7273304" cy="58384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回顾</a:t>
            </a:r>
            <a:r>
              <a:rPr lang="en-US" altLang="zh-CN" kern="1200" dirty="0">
                <a:solidFill>
                  <a:srgbClr val="A50021"/>
                </a:solidFill>
                <a:latin typeface="微软雅黑" panose="020B0503020204020204" pitchFamily="34" charset="-122"/>
                <a:ea typeface="微软雅黑" panose="020B0503020204020204" pitchFamily="34" charset="-122"/>
              </a:rPr>
              <a:t>——</a:t>
            </a:r>
            <a:r>
              <a:rPr lang="zh-CN" altLang="en-US" kern="1200" dirty="0">
                <a:solidFill>
                  <a:srgbClr val="A50021"/>
                </a:solidFill>
                <a:latin typeface="微软雅黑" panose="020B0503020204020204" pitchFamily="34" charset="-122"/>
                <a:ea typeface="微软雅黑" panose="020B0503020204020204" pitchFamily="34" charset="-122"/>
              </a:rPr>
              <a:t>多周期处理器的状态转换图</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pic>
        <p:nvPicPr>
          <p:cNvPr id="1013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707603"/>
            <a:ext cx="8513762" cy="567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5813" name="Text Box 5"/>
          <p:cNvSpPr txBox="1">
            <a:spLocks noChangeArrowheads="1"/>
          </p:cNvSpPr>
          <p:nvPr/>
        </p:nvSpPr>
        <p:spPr bwMode="auto">
          <a:xfrm>
            <a:off x="667445" y="6279703"/>
            <a:ext cx="35445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400" b="1" dirty="0">
                <a:solidFill>
                  <a:srgbClr val="FF0000"/>
                </a:solidFill>
                <a:latin typeface="Times New Roman" charset="0"/>
                <a:ea typeface="华文新魏" charset="-122"/>
              </a:rPr>
              <a:t>各指令的时钟</a:t>
            </a:r>
            <a:r>
              <a:rPr lang="zh-CN" altLang="en-US" sz="2400" b="1">
                <a:solidFill>
                  <a:srgbClr val="FF0000"/>
                </a:solidFill>
                <a:latin typeface="Times New Roman" charset="0"/>
                <a:ea typeface="华文新魏" charset="-122"/>
              </a:rPr>
              <a:t>周期数：</a:t>
            </a:r>
            <a:endParaRPr lang="zh-CN" altLang="en-US" sz="2400" b="1" dirty="0">
              <a:solidFill>
                <a:srgbClr val="FF0000"/>
              </a:solidFill>
              <a:latin typeface="Times New Roman" charset="0"/>
              <a:ea typeface="华文新魏" charset="-122"/>
            </a:endParaRPr>
          </a:p>
        </p:txBody>
      </p:sp>
      <p:sp>
        <p:nvSpPr>
          <p:cNvPr id="1015814" name="Text Box 6"/>
          <p:cNvSpPr txBox="1">
            <a:spLocks noChangeArrowheads="1"/>
          </p:cNvSpPr>
          <p:nvPr/>
        </p:nvSpPr>
        <p:spPr bwMode="auto">
          <a:xfrm>
            <a:off x="693738" y="765175"/>
            <a:ext cx="1574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50000"/>
              </a:spcBef>
            </a:pPr>
            <a:r>
              <a:rPr lang="zh-CN" altLang="en-US" sz="2400" b="1">
                <a:solidFill>
                  <a:srgbClr val="0000FF"/>
                </a:solidFill>
                <a:latin typeface="Times New Roman" charset="0"/>
                <a:ea typeface="华文新魏" charset="-122"/>
              </a:rPr>
              <a:t>每来一个时钟，状态机进入下一状态</a:t>
            </a:r>
          </a:p>
        </p:txBody>
      </p:sp>
      <p:sp>
        <p:nvSpPr>
          <p:cNvPr id="1015815" name="Text Box 7"/>
          <p:cNvSpPr txBox="1">
            <a:spLocks noChangeArrowheads="1"/>
          </p:cNvSpPr>
          <p:nvPr/>
        </p:nvSpPr>
        <p:spPr bwMode="auto">
          <a:xfrm>
            <a:off x="3923928" y="6289228"/>
            <a:ext cx="4643437" cy="427037"/>
          </a:xfrm>
          <a:prstGeom prst="rect">
            <a:avLst/>
          </a:prstGeom>
          <a:noFill/>
          <a:ln>
            <a:noFill/>
          </a:ln>
          <a:effectLst/>
        </p:spPr>
        <p:txBody>
          <a:bodyPr>
            <a:spAutoFit/>
          </a:bodyPr>
          <a:lstStyle/>
          <a:p>
            <a:pPr>
              <a:spcBef>
                <a:spcPct val="50000"/>
              </a:spcBef>
              <a:defRPr/>
            </a:pPr>
            <a:r>
              <a:rPr lang="en-US" altLang="zh-CN" sz="2200" b="1" dirty="0">
                <a:latin typeface="+mn-lt"/>
                <a:ea typeface="+mn-ea"/>
              </a:rPr>
              <a:t>R-4, ori-4, beq-3, Jump-3, lw-5, sw-4</a:t>
            </a:r>
          </a:p>
        </p:txBody>
      </p:sp>
    </p:spTree>
    <p:extLst>
      <p:ext uri="{BB962C8B-B14F-4D97-AF65-F5344CB8AC3E}">
        <p14:creationId xmlns:p14="http://schemas.microsoft.com/office/powerpoint/2010/main" val="23386119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179512" y="0"/>
            <a:ext cx="7827963" cy="49926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流水线的数据通路和控制</a:t>
            </a:r>
          </a:p>
        </p:txBody>
      </p:sp>
      <p:sp>
        <p:nvSpPr>
          <p:cNvPr id="51203" name="矩形 209"/>
          <p:cNvSpPr>
            <a:spLocks noChangeArrowheads="1"/>
          </p:cNvSpPr>
          <p:nvPr/>
        </p:nvSpPr>
        <p:spPr bwMode="auto">
          <a:xfrm>
            <a:off x="500062" y="428625"/>
            <a:ext cx="608816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pPr>
            <a:r>
              <a:rPr lang="zh-CN" altLang="en-US" sz="2800" dirty="0">
                <a:solidFill>
                  <a:srgbClr val="0000CC"/>
                </a:solidFill>
                <a:latin typeface="Arial" charset="0"/>
              </a:rPr>
              <a:t>五级流水线的数据通路</a:t>
            </a:r>
          </a:p>
        </p:txBody>
      </p:sp>
      <p:pic>
        <p:nvPicPr>
          <p:cNvPr id="512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928688"/>
            <a:ext cx="8485188"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1" name="Rectangle 3"/>
          <p:cNvSpPr>
            <a:spLocks noGrp="1" noChangeArrowheads="1"/>
          </p:cNvSpPr>
          <p:nvPr>
            <p:ph type="body" idx="1"/>
          </p:nvPr>
        </p:nvSpPr>
        <p:spPr>
          <a:xfrm>
            <a:off x="-396552" y="4581128"/>
            <a:ext cx="9721080" cy="1774845"/>
          </a:xfrm>
          <a:noFill/>
        </p:spPr>
        <p:txBody>
          <a:bodyPr wrap="square" lIns="63500" tIns="25400" rIns="63500" bIns="25400">
            <a:spAutoFit/>
          </a:bodyPr>
          <a:lstStyle/>
          <a:p>
            <a:pPr marL="342900" indent="-342900">
              <a:lnSpc>
                <a:spcPct val="100000"/>
              </a:lnSpc>
              <a:spcBef>
                <a:spcPct val="0"/>
              </a:spcBef>
              <a:buFont typeface="Wingdings" charset="2"/>
              <a:buNone/>
            </a:pPr>
            <a:endParaRPr lang="en-US" altLang="zh-CN" sz="2200" dirty="0">
              <a:solidFill>
                <a:srgbClr val="FF0000"/>
              </a:solidFill>
            </a:endParaRPr>
          </a:p>
          <a:p>
            <a:pPr marL="800100" lvl="1" indent="-342900">
              <a:lnSpc>
                <a:spcPct val="100000"/>
              </a:lnSpc>
              <a:spcBef>
                <a:spcPct val="0"/>
              </a:spcBef>
              <a:buClr>
                <a:schemeClr val="tx2"/>
              </a:buClr>
              <a:buFont typeface="Wingdings" charset="2"/>
              <a:buChar char="Ø"/>
            </a:pPr>
            <a:r>
              <a:rPr lang="en-US" altLang="zh-CN" sz="2400" dirty="0">
                <a:solidFill>
                  <a:srgbClr val="FF0000"/>
                </a:solidFill>
              </a:rPr>
              <a:t>Branch</a:t>
            </a:r>
            <a:r>
              <a:rPr lang="zh-CN" altLang="en-US" sz="2400" dirty="0">
                <a:solidFill>
                  <a:srgbClr val="FF0000"/>
                </a:solidFill>
              </a:rPr>
              <a:t>指令何时确定转移？转移目标地址在第几周期计算出？</a:t>
            </a:r>
            <a:endParaRPr lang="en-US" altLang="zh-CN" sz="2400" dirty="0">
              <a:solidFill>
                <a:srgbClr val="FF0000"/>
              </a:solidFill>
            </a:endParaRPr>
          </a:p>
          <a:p>
            <a:pPr marL="1143000" lvl="2" indent="-228600">
              <a:lnSpc>
                <a:spcPct val="100000"/>
              </a:lnSpc>
              <a:spcBef>
                <a:spcPct val="0"/>
              </a:spcBef>
              <a:buSzPct val="100000"/>
              <a:buFont typeface="Wingdings" charset="2"/>
              <a:buChar char="n"/>
            </a:pPr>
            <a:r>
              <a:rPr lang="zh-CN" altLang="en-US" sz="2200" dirty="0"/>
              <a:t>第六周期得到</a:t>
            </a:r>
            <a:r>
              <a:rPr lang="en-US" altLang="zh-CN" sz="2200" dirty="0"/>
              <a:t>Zero</a:t>
            </a:r>
            <a:r>
              <a:rPr lang="zh-CN" altLang="en-US" sz="2200" dirty="0"/>
              <a:t>和转移地址、第七周期控制转移地址送到</a:t>
            </a:r>
            <a:r>
              <a:rPr lang="en-US" altLang="zh-CN" sz="2200" dirty="0"/>
              <a:t>PC</a:t>
            </a:r>
            <a:r>
              <a:rPr lang="zh-CN" altLang="en-US" sz="2200" dirty="0"/>
              <a:t>输入端、第八周期开始才能根据转移地址取指令（没有考虑投机计算）</a:t>
            </a:r>
          </a:p>
          <a:p>
            <a:pPr marL="1143000" lvl="2" indent="-228600">
              <a:lnSpc>
                <a:spcPct val="100000"/>
              </a:lnSpc>
              <a:spcBef>
                <a:spcPct val="0"/>
              </a:spcBef>
              <a:buClr>
                <a:schemeClr val="tx2"/>
              </a:buClr>
              <a:buSzPct val="100000"/>
              <a:buFont typeface="Wingdings" charset="2"/>
              <a:buChar char="n"/>
            </a:pPr>
            <a:r>
              <a:rPr lang="zh-CN" altLang="en-US" sz="2200" dirty="0">
                <a:solidFill>
                  <a:srgbClr val="0000FF"/>
                </a:solidFill>
              </a:rPr>
              <a:t>如果</a:t>
            </a:r>
            <a:r>
              <a:rPr lang="en-US" altLang="zh-CN" sz="2200" dirty="0">
                <a:solidFill>
                  <a:srgbClr val="0000FF"/>
                </a:solidFill>
              </a:rPr>
              <a:t>Branch</a:t>
            </a:r>
            <a:r>
              <a:rPr lang="zh-CN" altLang="en-US" sz="2200" dirty="0">
                <a:solidFill>
                  <a:srgbClr val="0000FF"/>
                </a:solidFill>
              </a:rPr>
              <a:t>指令执行结果是需要转移</a:t>
            </a:r>
            <a:r>
              <a:rPr lang="en-US" altLang="zh-CN" sz="2200" dirty="0">
                <a:solidFill>
                  <a:srgbClr val="0000FF"/>
                </a:solidFill>
              </a:rPr>
              <a:t>(</a:t>
            </a:r>
            <a:r>
              <a:rPr lang="zh-CN" altLang="en-US" sz="2200" dirty="0">
                <a:solidFill>
                  <a:srgbClr val="0000FF"/>
                </a:solidFill>
              </a:rPr>
              <a:t>称为</a:t>
            </a:r>
            <a:r>
              <a:rPr lang="en-US" altLang="zh-CN" sz="2200" dirty="0">
                <a:solidFill>
                  <a:srgbClr val="0000FF"/>
                </a:solidFill>
              </a:rPr>
              <a:t>taken)</a:t>
            </a:r>
            <a:r>
              <a:rPr lang="zh-CN" altLang="en-US" sz="2200" dirty="0">
                <a:solidFill>
                  <a:srgbClr val="0000FF"/>
                </a:solidFill>
              </a:rPr>
              <a:t>，则</a:t>
            </a:r>
            <a:r>
              <a:rPr lang="zh-CN" altLang="en-US" sz="2200" dirty="0">
                <a:solidFill>
                  <a:srgbClr val="FF0000"/>
                </a:solidFill>
                <a:hlinkClick r:id="rId2" action="ppaction://hlinksldjump"/>
              </a:rPr>
              <a:t>流水线会怎样</a:t>
            </a:r>
            <a:r>
              <a:rPr lang="zh-CN" altLang="en-US" sz="2200" dirty="0">
                <a:solidFill>
                  <a:srgbClr val="FF0000"/>
                </a:solidFill>
              </a:rPr>
              <a:t>？</a:t>
            </a:r>
          </a:p>
        </p:txBody>
      </p:sp>
      <p:sp>
        <p:nvSpPr>
          <p:cNvPr id="46084" name="Rectangle 4"/>
          <p:cNvSpPr>
            <a:spLocks noChangeArrowheads="1"/>
          </p:cNvSpPr>
          <p:nvPr/>
        </p:nvSpPr>
        <p:spPr bwMode="auto">
          <a:xfrm>
            <a:off x="122238" y="1242095"/>
            <a:ext cx="760413"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53252" name="Group 5"/>
          <p:cNvGrpSpPr>
            <a:grpSpLocks/>
          </p:cNvGrpSpPr>
          <p:nvPr/>
        </p:nvGrpSpPr>
        <p:grpSpPr bwMode="auto">
          <a:xfrm>
            <a:off x="866776" y="1229395"/>
            <a:ext cx="790575" cy="254000"/>
            <a:chOff x="624" y="664"/>
            <a:chExt cx="520" cy="160"/>
          </a:xfrm>
        </p:grpSpPr>
        <p:sp>
          <p:nvSpPr>
            <p:cNvPr id="46262" name="Line 6"/>
            <p:cNvSpPr>
              <a:spLocks noChangeShapeType="1"/>
            </p:cNvSpPr>
            <p:nvPr/>
          </p:nvSpPr>
          <p:spPr bwMode="auto">
            <a:xfrm>
              <a:off x="632"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3" name="Line 7"/>
            <p:cNvSpPr>
              <a:spLocks noChangeShapeType="1"/>
            </p:cNvSpPr>
            <p:nvPr/>
          </p:nvSpPr>
          <p:spPr bwMode="auto">
            <a:xfrm>
              <a:off x="62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4" name="Line 8"/>
            <p:cNvSpPr>
              <a:spLocks noChangeShapeType="1"/>
            </p:cNvSpPr>
            <p:nvPr/>
          </p:nvSpPr>
          <p:spPr bwMode="auto">
            <a:xfrm flipV="1">
              <a:off x="91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5" name="Line 9"/>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3" name="Group 10"/>
          <p:cNvGrpSpPr>
            <a:grpSpLocks/>
          </p:cNvGrpSpPr>
          <p:nvPr/>
        </p:nvGrpSpPr>
        <p:grpSpPr bwMode="auto">
          <a:xfrm>
            <a:off x="1670051" y="1229395"/>
            <a:ext cx="790575" cy="254000"/>
            <a:chOff x="1152" y="664"/>
            <a:chExt cx="520" cy="160"/>
          </a:xfrm>
        </p:grpSpPr>
        <p:sp>
          <p:nvSpPr>
            <p:cNvPr id="46258" name="Line 11"/>
            <p:cNvSpPr>
              <a:spLocks noChangeShapeType="1"/>
            </p:cNvSpPr>
            <p:nvPr/>
          </p:nvSpPr>
          <p:spPr bwMode="auto">
            <a:xfrm>
              <a:off x="1160"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9" name="Line 12"/>
            <p:cNvSpPr>
              <a:spLocks noChangeShapeType="1"/>
            </p:cNvSpPr>
            <p:nvPr/>
          </p:nvSpPr>
          <p:spPr bwMode="auto">
            <a:xfrm>
              <a:off x="115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0" name="Line 13"/>
            <p:cNvSpPr>
              <a:spLocks noChangeShapeType="1"/>
            </p:cNvSpPr>
            <p:nvPr/>
          </p:nvSpPr>
          <p:spPr bwMode="auto">
            <a:xfrm flipV="1">
              <a:off x="144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1" name="Line 14"/>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4" name="Group 15"/>
          <p:cNvGrpSpPr>
            <a:grpSpLocks/>
          </p:cNvGrpSpPr>
          <p:nvPr/>
        </p:nvGrpSpPr>
        <p:grpSpPr bwMode="auto">
          <a:xfrm>
            <a:off x="2473326" y="1229395"/>
            <a:ext cx="790575" cy="254000"/>
            <a:chOff x="1680" y="664"/>
            <a:chExt cx="520" cy="160"/>
          </a:xfrm>
        </p:grpSpPr>
        <p:sp>
          <p:nvSpPr>
            <p:cNvPr id="46254" name="Line 16"/>
            <p:cNvSpPr>
              <a:spLocks noChangeShapeType="1"/>
            </p:cNvSpPr>
            <p:nvPr/>
          </p:nvSpPr>
          <p:spPr bwMode="auto">
            <a:xfrm>
              <a:off x="1688"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5" name="Line 17"/>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6" name="Line 18"/>
            <p:cNvSpPr>
              <a:spLocks noChangeShapeType="1"/>
            </p:cNvSpPr>
            <p:nvPr/>
          </p:nvSpPr>
          <p:spPr bwMode="auto">
            <a:xfrm flipV="1">
              <a:off x="196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7" name="Line 19"/>
            <p:cNvSpPr>
              <a:spLocks noChangeShapeType="1"/>
            </p:cNvSpPr>
            <p:nvPr/>
          </p:nvSpPr>
          <p:spPr bwMode="auto">
            <a:xfrm>
              <a:off x="197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5" name="Group 20"/>
          <p:cNvGrpSpPr>
            <a:grpSpLocks/>
          </p:cNvGrpSpPr>
          <p:nvPr/>
        </p:nvGrpSpPr>
        <p:grpSpPr bwMode="auto">
          <a:xfrm>
            <a:off x="3276601" y="1229395"/>
            <a:ext cx="790575" cy="254000"/>
            <a:chOff x="2208" y="664"/>
            <a:chExt cx="520" cy="160"/>
          </a:xfrm>
        </p:grpSpPr>
        <p:sp>
          <p:nvSpPr>
            <p:cNvPr id="46250" name="Line 21"/>
            <p:cNvSpPr>
              <a:spLocks noChangeShapeType="1"/>
            </p:cNvSpPr>
            <p:nvPr/>
          </p:nvSpPr>
          <p:spPr bwMode="auto">
            <a:xfrm>
              <a:off x="2216"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1" name="Line 22"/>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2" name="Line 23"/>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3" name="Line 24"/>
            <p:cNvSpPr>
              <a:spLocks noChangeShapeType="1"/>
            </p:cNvSpPr>
            <p:nvPr/>
          </p:nvSpPr>
          <p:spPr bwMode="auto">
            <a:xfrm>
              <a:off x="250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6" name="Group 25"/>
          <p:cNvGrpSpPr>
            <a:grpSpLocks/>
          </p:cNvGrpSpPr>
          <p:nvPr/>
        </p:nvGrpSpPr>
        <p:grpSpPr bwMode="auto">
          <a:xfrm>
            <a:off x="4079876" y="1229395"/>
            <a:ext cx="790575" cy="254000"/>
            <a:chOff x="2736" y="664"/>
            <a:chExt cx="520" cy="160"/>
          </a:xfrm>
        </p:grpSpPr>
        <p:sp>
          <p:nvSpPr>
            <p:cNvPr id="46246" name="Line 26"/>
            <p:cNvSpPr>
              <a:spLocks noChangeShapeType="1"/>
            </p:cNvSpPr>
            <p:nvPr/>
          </p:nvSpPr>
          <p:spPr bwMode="auto">
            <a:xfrm>
              <a:off x="2744"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7" name="Line 27"/>
            <p:cNvSpPr>
              <a:spLocks noChangeShapeType="1"/>
            </p:cNvSpPr>
            <p:nvPr/>
          </p:nvSpPr>
          <p:spPr bwMode="auto">
            <a:xfrm>
              <a:off x="273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8" name="Line 28"/>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9" name="Line 29"/>
            <p:cNvSpPr>
              <a:spLocks noChangeShapeType="1"/>
            </p:cNvSpPr>
            <p:nvPr/>
          </p:nvSpPr>
          <p:spPr bwMode="auto">
            <a:xfrm>
              <a:off x="303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7" name="Group 30"/>
          <p:cNvGrpSpPr>
            <a:grpSpLocks/>
          </p:cNvGrpSpPr>
          <p:nvPr/>
        </p:nvGrpSpPr>
        <p:grpSpPr bwMode="auto">
          <a:xfrm>
            <a:off x="4883151" y="1229395"/>
            <a:ext cx="790575" cy="254000"/>
            <a:chOff x="3264" y="664"/>
            <a:chExt cx="520" cy="160"/>
          </a:xfrm>
        </p:grpSpPr>
        <p:sp>
          <p:nvSpPr>
            <p:cNvPr id="46242" name="Line 31"/>
            <p:cNvSpPr>
              <a:spLocks noChangeShapeType="1"/>
            </p:cNvSpPr>
            <p:nvPr/>
          </p:nvSpPr>
          <p:spPr bwMode="auto">
            <a:xfrm>
              <a:off x="3272"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3" name="Line 32"/>
            <p:cNvSpPr>
              <a:spLocks noChangeShapeType="1"/>
            </p:cNvSpPr>
            <p:nvPr/>
          </p:nvSpPr>
          <p:spPr bwMode="auto">
            <a:xfrm>
              <a:off x="326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4" name="Line 33"/>
            <p:cNvSpPr>
              <a:spLocks noChangeShapeType="1"/>
            </p:cNvSpPr>
            <p:nvPr/>
          </p:nvSpPr>
          <p:spPr bwMode="auto">
            <a:xfrm flipV="1">
              <a:off x="355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5" name="Line 34"/>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8" name="Group 35"/>
          <p:cNvGrpSpPr>
            <a:grpSpLocks/>
          </p:cNvGrpSpPr>
          <p:nvPr/>
        </p:nvGrpSpPr>
        <p:grpSpPr bwMode="auto">
          <a:xfrm>
            <a:off x="5686426" y="1229395"/>
            <a:ext cx="790575" cy="254000"/>
            <a:chOff x="3792" y="664"/>
            <a:chExt cx="520" cy="160"/>
          </a:xfrm>
        </p:grpSpPr>
        <p:sp>
          <p:nvSpPr>
            <p:cNvPr id="46238" name="Line 36"/>
            <p:cNvSpPr>
              <a:spLocks noChangeShapeType="1"/>
            </p:cNvSpPr>
            <p:nvPr/>
          </p:nvSpPr>
          <p:spPr bwMode="auto">
            <a:xfrm>
              <a:off x="3800"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9" name="Line 37"/>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0" name="Line 38"/>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1" name="Line 39"/>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9" name="Group 40"/>
          <p:cNvGrpSpPr>
            <a:grpSpLocks/>
          </p:cNvGrpSpPr>
          <p:nvPr/>
        </p:nvGrpSpPr>
        <p:grpSpPr bwMode="auto">
          <a:xfrm>
            <a:off x="6489701" y="1229395"/>
            <a:ext cx="790575" cy="254000"/>
            <a:chOff x="4320" y="664"/>
            <a:chExt cx="520" cy="160"/>
          </a:xfrm>
        </p:grpSpPr>
        <p:sp>
          <p:nvSpPr>
            <p:cNvPr id="46234" name="Line 41"/>
            <p:cNvSpPr>
              <a:spLocks noChangeShapeType="1"/>
            </p:cNvSpPr>
            <p:nvPr/>
          </p:nvSpPr>
          <p:spPr bwMode="auto">
            <a:xfrm>
              <a:off x="4328"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5" name="Line 42"/>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6" name="Line 43"/>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7" name="Line 44"/>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46093" name="Line 45"/>
          <p:cNvSpPr>
            <a:spLocks noChangeShapeType="1"/>
          </p:cNvSpPr>
          <p:nvPr/>
        </p:nvSpPr>
        <p:spPr bwMode="auto">
          <a:xfrm>
            <a:off x="512763" y="1242095"/>
            <a:ext cx="34131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4" name="Line 46"/>
          <p:cNvSpPr>
            <a:spLocks noChangeShapeType="1"/>
          </p:cNvSpPr>
          <p:nvPr/>
        </p:nvSpPr>
        <p:spPr bwMode="auto">
          <a:xfrm>
            <a:off x="7304088" y="1470695"/>
            <a:ext cx="414338"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5" name="Line 47"/>
          <p:cNvSpPr>
            <a:spLocks noChangeShapeType="1"/>
          </p:cNvSpPr>
          <p:nvPr/>
        </p:nvSpPr>
        <p:spPr bwMode="auto">
          <a:xfrm>
            <a:off x="7292976" y="1254795"/>
            <a:ext cx="0" cy="20320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6" name="Rectangle 48"/>
          <p:cNvSpPr>
            <a:spLocks noChangeArrowheads="1"/>
          </p:cNvSpPr>
          <p:nvPr/>
        </p:nvSpPr>
        <p:spPr bwMode="auto">
          <a:xfrm>
            <a:off x="760413"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Cycle 1</a:t>
            </a:r>
          </a:p>
        </p:txBody>
      </p:sp>
      <p:sp>
        <p:nvSpPr>
          <p:cNvPr id="46097" name="Rectangle 49"/>
          <p:cNvSpPr>
            <a:spLocks noChangeArrowheads="1"/>
          </p:cNvSpPr>
          <p:nvPr/>
        </p:nvSpPr>
        <p:spPr bwMode="auto">
          <a:xfrm>
            <a:off x="14890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46098" name="Rectangle 50"/>
          <p:cNvSpPr>
            <a:spLocks noChangeArrowheads="1"/>
          </p:cNvSpPr>
          <p:nvPr/>
        </p:nvSpPr>
        <p:spPr bwMode="auto">
          <a:xfrm>
            <a:off x="23653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46099" name="Rectangle 51"/>
          <p:cNvSpPr>
            <a:spLocks noChangeArrowheads="1"/>
          </p:cNvSpPr>
          <p:nvPr/>
        </p:nvSpPr>
        <p:spPr bwMode="auto">
          <a:xfrm>
            <a:off x="309562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46100" name="Rectangle 52"/>
          <p:cNvSpPr>
            <a:spLocks noChangeArrowheads="1"/>
          </p:cNvSpPr>
          <p:nvPr/>
        </p:nvSpPr>
        <p:spPr bwMode="auto">
          <a:xfrm>
            <a:off x="3900488"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46101" name="Rectangle 53"/>
          <p:cNvSpPr>
            <a:spLocks noChangeArrowheads="1"/>
          </p:cNvSpPr>
          <p:nvPr/>
        </p:nvSpPr>
        <p:spPr bwMode="auto">
          <a:xfrm>
            <a:off x="47021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46102" name="Rectangle 54"/>
          <p:cNvSpPr>
            <a:spLocks noChangeArrowheads="1"/>
          </p:cNvSpPr>
          <p:nvPr/>
        </p:nvSpPr>
        <p:spPr bwMode="auto">
          <a:xfrm>
            <a:off x="5505451"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46103" name="Rectangle 55"/>
          <p:cNvSpPr>
            <a:spLocks noChangeArrowheads="1"/>
          </p:cNvSpPr>
          <p:nvPr/>
        </p:nvSpPr>
        <p:spPr bwMode="auto">
          <a:xfrm>
            <a:off x="630872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grpSp>
        <p:nvGrpSpPr>
          <p:cNvPr id="53271" name="Group 56"/>
          <p:cNvGrpSpPr>
            <a:grpSpLocks/>
          </p:cNvGrpSpPr>
          <p:nvPr/>
        </p:nvGrpSpPr>
        <p:grpSpPr bwMode="auto">
          <a:xfrm>
            <a:off x="890588" y="1632620"/>
            <a:ext cx="3981450" cy="369887"/>
            <a:chOff x="640" y="958"/>
            <a:chExt cx="2617" cy="233"/>
          </a:xfrm>
        </p:grpSpPr>
        <p:grpSp>
          <p:nvGrpSpPr>
            <p:cNvPr id="53386" name="Group 57"/>
            <p:cNvGrpSpPr>
              <a:grpSpLocks/>
            </p:cNvGrpSpPr>
            <p:nvPr/>
          </p:nvGrpSpPr>
          <p:grpSpPr bwMode="auto">
            <a:xfrm>
              <a:off x="640" y="960"/>
              <a:ext cx="543" cy="231"/>
              <a:chOff x="640" y="960"/>
              <a:chExt cx="543" cy="231"/>
            </a:xfrm>
          </p:grpSpPr>
          <p:sp>
            <p:nvSpPr>
              <p:cNvPr id="46232" name="Rectangle 58"/>
              <p:cNvSpPr>
                <a:spLocks noChangeArrowheads="1"/>
              </p:cNvSpPr>
              <p:nvPr/>
            </p:nvSpPr>
            <p:spPr bwMode="auto">
              <a:xfrm>
                <a:off x="640" y="968"/>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3" name="Rectangle 59"/>
              <p:cNvSpPr>
                <a:spLocks noChangeArrowheads="1"/>
              </p:cNvSpPr>
              <p:nvPr/>
            </p:nvSpPr>
            <p:spPr bwMode="auto">
              <a:xfrm>
                <a:off x="673" y="960"/>
                <a:ext cx="504"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3387" name="Group 60"/>
            <p:cNvGrpSpPr>
              <a:grpSpLocks/>
            </p:cNvGrpSpPr>
            <p:nvPr/>
          </p:nvGrpSpPr>
          <p:grpSpPr bwMode="auto">
            <a:xfrm>
              <a:off x="1092" y="958"/>
              <a:ext cx="645" cy="231"/>
              <a:chOff x="1092" y="958"/>
              <a:chExt cx="645" cy="231"/>
            </a:xfrm>
          </p:grpSpPr>
          <p:sp>
            <p:nvSpPr>
              <p:cNvPr id="46230" name="Rectangle 61"/>
              <p:cNvSpPr>
                <a:spLocks noChangeArrowheads="1"/>
              </p:cNvSpPr>
              <p:nvPr/>
            </p:nvSpPr>
            <p:spPr bwMode="auto">
              <a:xfrm>
                <a:off x="1145" y="968"/>
                <a:ext cx="52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1" name="Rectangle 62"/>
              <p:cNvSpPr>
                <a:spLocks noChangeArrowheads="1"/>
              </p:cNvSpPr>
              <p:nvPr/>
            </p:nvSpPr>
            <p:spPr bwMode="auto">
              <a:xfrm>
                <a:off x="1092" y="958"/>
                <a:ext cx="645"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88" name="Group 63"/>
            <p:cNvGrpSpPr>
              <a:grpSpLocks/>
            </p:cNvGrpSpPr>
            <p:nvPr/>
          </p:nvGrpSpPr>
          <p:grpSpPr bwMode="auto">
            <a:xfrm>
              <a:off x="1669" y="960"/>
              <a:ext cx="530" cy="231"/>
              <a:chOff x="1669" y="960"/>
              <a:chExt cx="530" cy="231"/>
            </a:xfrm>
          </p:grpSpPr>
          <p:sp>
            <p:nvSpPr>
              <p:cNvPr id="46228" name="Rectangle 64"/>
              <p:cNvSpPr>
                <a:spLocks noChangeArrowheads="1"/>
              </p:cNvSpPr>
              <p:nvPr/>
            </p:nvSpPr>
            <p:spPr bwMode="auto">
              <a:xfrm>
                <a:off x="1669" y="968"/>
                <a:ext cx="52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9" name="Rectangle 65"/>
              <p:cNvSpPr>
                <a:spLocks noChangeArrowheads="1"/>
              </p:cNvSpPr>
              <p:nvPr/>
            </p:nvSpPr>
            <p:spPr bwMode="auto">
              <a:xfrm>
                <a:off x="1767" y="960"/>
                <a:ext cx="4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89" name="Group 66"/>
            <p:cNvGrpSpPr>
              <a:grpSpLocks/>
            </p:cNvGrpSpPr>
            <p:nvPr/>
          </p:nvGrpSpPr>
          <p:grpSpPr bwMode="auto">
            <a:xfrm>
              <a:off x="2191" y="960"/>
              <a:ext cx="551" cy="231"/>
              <a:chOff x="2191" y="960"/>
              <a:chExt cx="551" cy="231"/>
            </a:xfrm>
          </p:grpSpPr>
          <p:sp>
            <p:nvSpPr>
              <p:cNvPr id="46226" name="Rectangle 67"/>
              <p:cNvSpPr>
                <a:spLocks noChangeArrowheads="1"/>
              </p:cNvSpPr>
              <p:nvPr/>
            </p:nvSpPr>
            <p:spPr bwMode="auto">
              <a:xfrm>
                <a:off x="2191" y="968"/>
                <a:ext cx="54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7" name="Rectangle 68"/>
              <p:cNvSpPr>
                <a:spLocks noChangeArrowheads="1"/>
              </p:cNvSpPr>
              <p:nvPr/>
            </p:nvSpPr>
            <p:spPr bwMode="auto">
              <a:xfrm>
                <a:off x="2295" y="960"/>
                <a:ext cx="447"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90" name="Group 69"/>
            <p:cNvGrpSpPr>
              <a:grpSpLocks/>
            </p:cNvGrpSpPr>
            <p:nvPr/>
          </p:nvGrpSpPr>
          <p:grpSpPr bwMode="auto">
            <a:xfrm>
              <a:off x="2745" y="960"/>
              <a:ext cx="512" cy="231"/>
              <a:chOff x="2745" y="960"/>
              <a:chExt cx="512" cy="231"/>
            </a:xfrm>
          </p:grpSpPr>
          <p:sp>
            <p:nvSpPr>
              <p:cNvPr id="46224" name="Rectangle 70"/>
              <p:cNvSpPr>
                <a:spLocks noChangeArrowheads="1"/>
              </p:cNvSpPr>
              <p:nvPr/>
            </p:nvSpPr>
            <p:spPr bwMode="auto">
              <a:xfrm>
                <a:off x="2745"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5" name="Rectangle 71"/>
              <p:cNvSpPr>
                <a:spLocks noChangeArrowheads="1"/>
              </p:cNvSpPr>
              <p:nvPr/>
            </p:nvSpPr>
            <p:spPr bwMode="auto">
              <a:xfrm>
                <a:off x="2817" y="960"/>
                <a:ext cx="34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5" name="Rectangle 72"/>
          <p:cNvSpPr>
            <a:spLocks noChangeArrowheads="1"/>
          </p:cNvSpPr>
          <p:nvPr/>
        </p:nvSpPr>
        <p:spPr bwMode="auto">
          <a:xfrm>
            <a:off x="-36512" y="1635795"/>
            <a:ext cx="946150"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0: </a:t>
            </a:r>
            <a:r>
              <a:rPr lang="en-US" altLang="zh-CN" b="1">
                <a:latin typeface="Times New Roman" charset="0"/>
              </a:rPr>
              <a:t>Load</a:t>
            </a:r>
          </a:p>
        </p:txBody>
      </p:sp>
      <p:grpSp>
        <p:nvGrpSpPr>
          <p:cNvPr id="53273" name="Group 73"/>
          <p:cNvGrpSpPr>
            <a:grpSpLocks/>
          </p:cNvGrpSpPr>
          <p:nvPr/>
        </p:nvGrpSpPr>
        <p:grpSpPr bwMode="auto">
          <a:xfrm>
            <a:off x="1681163" y="2023145"/>
            <a:ext cx="3965575" cy="373062"/>
            <a:chOff x="1160" y="1244"/>
            <a:chExt cx="2606" cy="235"/>
          </a:xfrm>
        </p:grpSpPr>
        <p:grpSp>
          <p:nvGrpSpPr>
            <p:cNvPr id="53371" name="Group 74"/>
            <p:cNvGrpSpPr>
              <a:grpSpLocks/>
            </p:cNvGrpSpPr>
            <p:nvPr/>
          </p:nvGrpSpPr>
          <p:grpSpPr bwMode="auto">
            <a:xfrm>
              <a:off x="1160" y="1248"/>
              <a:ext cx="540" cy="231"/>
              <a:chOff x="1160" y="1248"/>
              <a:chExt cx="540" cy="231"/>
            </a:xfrm>
          </p:grpSpPr>
          <p:sp>
            <p:nvSpPr>
              <p:cNvPr id="46217" name="Rectangle 75"/>
              <p:cNvSpPr>
                <a:spLocks noChangeArrowheads="1"/>
              </p:cNvSpPr>
              <p:nvPr/>
            </p:nvSpPr>
            <p:spPr bwMode="auto">
              <a:xfrm>
                <a:off x="1160"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8" name="Rectangle 76"/>
              <p:cNvSpPr>
                <a:spLocks noChangeArrowheads="1"/>
              </p:cNvSpPr>
              <p:nvPr/>
            </p:nvSpPr>
            <p:spPr bwMode="auto">
              <a:xfrm>
                <a:off x="1201" y="1248"/>
                <a:ext cx="51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72" name="Group 77"/>
            <p:cNvGrpSpPr>
              <a:grpSpLocks/>
            </p:cNvGrpSpPr>
            <p:nvPr/>
          </p:nvGrpSpPr>
          <p:grpSpPr bwMode="auto">
            <a:xfrm>
              <a:off x="1615" y="1244"/>
              <a:ext cx="785" cy="231"/>
              <a:chOff x="1615" y="1244"/>
              <a:chExt cx="785" cy="231"/>
            </a:xfrm>
          </p:grpSpPr>
          <p:sp>
            <p:nvSpPr>
              <p:cNvPr id="46215" name="Rectangle 78"/>
              <p:cNvSpPr>
                <a:spLocks noChangeArrowheads="1"/>
              </p:cNvSpPr>
              <p:nvPr/>
            </p:nvSpPr>
            <p:spPr bwMode="auto">
              <a:xfrm>
                <a:off x="1674" y="1256"/>
                <a:ext cx="52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6" name="Rectangle 79"/>
              <p:cNvSpPr>
                <a:spLocks noChangeArrowheads="1"/>
              </p:cNvSpPr>
              <p:nvPr/>
            </p:nvSpPr>
            <p:spPr bwMode="auto">
              <a:xfrm>
                <a:off x="1615" y="1244"/>
                <a:ext cx="791"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73" name="Group 80"/>
            <p:cNvGrpSpPr>
              <a:grpSpLocks/>
            </p:cNvGrpSpPr>
            <p:nvPr/>
          </p:nvGrpSpPr>
          <p:grpSpPr bwMode="auto">
            <a:xfrm>
              <a:off x="2197" y="1248"/>
              <a:ext cx="551" cy="231"/>
              <a:chOff x="2197" y="1248"/>
              <a:chExt cx="551" cy="231"/>
            </a:xfrm>
          </p:grpSpPr>
          <p:sp>
            <p:nvSpPr>
              <p:cNvPr id="46213" name="Rectangle 81"/>
              <p:cNvSpPr>
                <a:spLocks noChangeArrowheads="1"/>
              </p:cNvSpPr>
              <p:nvPr/>
            </p:nvSpPr>
            <p:spPr bwMode="auto">
              <a:xfrm>
                <a:off x="2197" y="1256"/>
                <a:ext cx="55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4" name="Rectangle 82"/>
              <p:cNvSpPr>
                <a:spLocks noChangeArrowheads="1"/>
              </p:cNvSpPr>
              <p:nvPr/>
            </p:nvSpPr>
            <p:spPr bwMode="auto">
              <a:xfrm>
                <a:off x="2295" y="1248"/>
                <a:ext cx="4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3374" name="Group 83"/>
            <p:cNvGrpSpPr>
              <a:grpSpLocks/>
            </p:cNvGrpSpPr>
            <p:nvPr/>
          </p:nvGrpSpPr>
          <p:grpSpPr bwMode="auto">
            <a:xfrm>
              <a:off x="2751" y="1248"/>
              <a:ext cx="529" cy="231"/>
              <a:chOff x="2751" y="1248"/>
              <a:chExt cx="529" cy="231"/>
            </a:xfrm>
          </p:grpSpPr>
          <p:sp>
            <p:nvSpPr>
              <p:cNvPr id="46211" name="Rectangle 84"/>
              <p:cNvSpPr>
                <a:spLocks noChangeArrowheads="1"/>
              </p:cNvSpPr>
              <p:nvPr/>
            </p:nvSpPr>
            <p:spPr bwMode="auto">
              <a:xfrm>
                <a:off x="2751" y="1256"/>
                <a:ext cx="50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2" name="Rectangle 85"/>
              <p:cNvSpPr>
                <a:spLocks noChangeArrowheads="1"/>
              </p:cNvSpPr>
              <p:nvPr/>
            </p:nvSpPr>
            <p:spPr bwMode="auto">
              <a:xfrm>
                <a:off x="2823" y="1248"/>
                <a:ext cx="4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75" name="Group 86"/>
            <p:cNvGrpSpPr>
              <a:grpSpLocks/>
            </p:cNvGrpSpPr>
            <p:nvPr/>
          </p:nvGrpSpPr>
          <p:grpSpPr bwMode="auto">
            <a:xfrm>
              <a:off x="3254" y="1248"/>
              <a:ext cx="512" cy="231"/>
              <a:chOff x="3254" y="1248"/>
              <a:chExt cx="512" cy="231"/>
            </a:xfrm>
          </p:grpSpPr>
          <p:sp>
            <p:nvSpPr>
              <p:cNvPr id="46209" name="Rectangle 87"/>
              <p:cNvSpPr>
                <a:spLocks noChangeArrowheads="1"/>
              </p:cNvSpPr>
              <p:nvPr/>
            </p:nvSpPr>
            <p:spPr bwMode="auto">
              <a:xfrm>
                <a:off x="325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0" name="Rectangle 88"/>
              <p:cNvSpPr>
                <a:spLocks noChangeArrowheads="1"/>
              </p:cNvSpPr>
              <p:nvPr/>
            </p:nvSpPr>
            <p:spPr bwMode="auto">
              <a:xfrm>
                <a:off x="3351" y="1248"/>
                <a:ext cx="33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7" name="Rectangle 89"/>
          <p:cNvSpPr>
            <a:spLocks noChangeArrowheads="1"/>
          </p:cNvSpPr>
          <p:nvPr/>
        </p:nvSpPr>
        <p:spPr bwMode="auto">
          <a:xfrm>
            <a:off x="606426" y="2029495"/>
            <a:ext cx="110013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4: </a:t>
            </a:r>
            <a:r>
              <a:rPr lang="en-US" altLang="zh-CN" b="1">
                <a:latin typeface="Times New Roman" charset="0"/>
              </a:rPr>
              <a:t>R-type</a:t>
            </a:r>
          </a:p>
        </p:txBody>
      </p:sp>
      <p:grpSp>
        <p:nvGrpSpPr>
          <p:cNvPr id="53275" name="Group 90"/>
          <p:cNvGrpSpPr>
            <a:grpSpLocks/>
          </p:cNvGrpSpPr>
          <p:nvPr/>
        </p:nvGrpSpPr>
        <p:grpSpPr bwMode="auto">
          <a:xfrm>
            <a:off x="2501901" y="2437482"/>
            <a:ext cx="3943350" cy="377825"/>
            <a:chOff x="1700" y="1529"/>
            <a:chExt cx="2591" cy="238"/>
          </a:xfrm>
        </p:grpSpPr>
        <p:grpSp>
          <p:nvGrpSpPr>
            <p:cNvPr id="53356" name="Group 91"/>
            <p:cNvGrpSpPr>
              <a:grpSpLocks/>
            </p:cNvGrpSpPr>
            <p:nvPr/>
          </p:nvGrpSpPr>
          <p:grpSpPr bwMode="auto">
            <a:xfrm>
              <a:off x="1700" y="1536"/>
              <a:ext cx="539" cy="231"/>
              <a:chOff x="1700" y="1536"/>
              <a:chExt cx="539" cy="231"/>
            </a:xfrm>
          </p:grpSpPr>
          <p:sp>
            <p:nvSpPr>
              <p:cNvPr id="46202" name="Rectangle 92"/>
              <p:cNvSpPr>
                <a:spLocks noChangeArrowheads="1"/>
              </p:cNvSpPr>
              <p:nvPr/>
            </p:nvSpPr>
            <p:spPr bwMode="auto">
              <a:xfrm>
                <a:off x="1700" y="1544"/>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03" name="Rectangle 93"/>
              <p:cNvSpPr>
                <a:spLocks noChangeArrowheads="1"/>
              </p:cNvSpPr>
              <p:nvPr/>
            </p:nvSpPr>
            <p:spPr bwMode="auto">
              <a:xfrm>
                <a:off x="1729" y="1536"/>
                <a:ext cx="510"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3357" name="Group 94"/>
            <p:cNvGrpSpPr>
              <a:grpSpLocks/>
            </p:cNvGrpSpPr>
            <p:nvPr/>
          </p:nvGrpSpPr>
          <p:grpSpPr bwMode="auto">
            <a:xfrm>
              <a:off x="2153" y="1529"/>
              <a:ext cx="648" cy="231"/>
              <a:chOff x="2153" y="1529"/>
              <a:chExt cx="648" cy="231"/>
            </a:xfrm>
          </p:grpSpPr>
          <p:sp>
            <p:nvSpPr>
              <p:cNvPr id="46200" name="Rectangle 95"/>
              <p:cNvSpPr>
                <a:spLocks noChangeArrowheads="1"/>
              </p:cNvSpPr>
              <p:nvPr/>
            </p:nvSpPr>
            <p:spPr bwMode="auto">
              <a:xfrm>
                <a:off x="2203" y="1544"/>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01" name="Rectangle 96"/>
              <p:cNvSpPr>
                <a:spLocks noChangeArrowheads="1"/>
              </p:cNvSpPr>
              <p:nvPr/>
            </p:nvSpPr>
            <p:spPr bwMode="auto">
              <a:xfrm>
                <a:off x="2153" y="1529"/>
                <a:ext cx="65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58" name="Group 97"/>
            <p:cNvGrpSpPr>
              <a:grpSpLocks/>
            </p:cNvGrpSpPr>
            <p:nvPr/>
          </p:nvGrpSpPr>
          <p:grpSpPr bwMode="auto">
            <a:xfrm>
              <a:off x="2744" y="1536"/>
              <a:ext cx="512" cy="231"/>
              <a:chOff x="2744" y="1536"/>
              <a:chExt cx="512" cy="231"/>
            </a:xfrm>
          </p:grpSpPr>
          <p:sp>
            <p:nvSpPr>
              <p:cNvPr id="46198" name="Rectangle 98"/>
              <p:cNvSpPr>
                <a:spLocks noChangeArrowheads="1"/>
              </p:cNvSpPr>
              <p:nvPr/>
            </p:nvSpPr>
            <p:spPr bwMode="auto">
              <a:xfrm>
                <a:off x="2744"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9" name="Rectangle 99"/>
              <p:cNvSpPr>
                <a:spLocks noChangeArrowheads="1"/>
              </p:cNvSpPr>
              <p:nvPr/>
            </p:nvSpPr>
            <p:spPr bwMode="auto">
              <a:xfrm>
                <a:off x="2823" y="1536"/>
                <a:ext cx="4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59" name="Group 100"/>
            <p:cNvGrpSpPr>
              <a:grpSpLocks/>
            </p:cNvGrpSpPr>
            <p:nvPr/>
          </p:nvGrpSpPr>
          <p:grpSpPr bwMode="auto">
            <a:xfrm>
              <a:off x="3253" y="1536"/>
              <a:ext cx="555" cy="231"/>
              <a:chOff x="3253" y="1536"/>
              <a:chExt cx="555" cy="231"/>
            </a:xfrm>
          </p:grpSpPr>
          <p:sp>
            <p:nvSpPr>
              <p:cNvPr id="46196" name="Rectangle 101"/>
              <p:cNvSpPr>
                <a:spLocks noChangeArrowheads="1"/>
              </p:cNvSpPr>
              <p:nvPr/>
            </p:nvSpPr>
            <p:spPr bwMode="auto">
              <a:xfrm>
                <a:off x="3253" y="1544"/>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7" name="Rectangle 102"/>
              <p:cNvSpPr>
                <a:spLocks noChangeArrowheads="1"/>
              </p:cNvSpPr>
              <p:nvPr/>
            </p:nvSpPr>
            <p:spPr bwMode="auto">
              <a:xfrm>
                <a:off x="3351" y="1536"/>
                <a:ext cx="4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60" name="Group 103"/>
            <p:cNvGrpSpPr>
              <a:grpSpLocks/>
            </p:cNvGrpSpPr>
            <p:nvPr/>
          </p:nvGrpSpPr>
          <p:grpSpPr bwMode="auto">
            <a:xfrm>
              <a:off x="3787" y="1536"/>
              <a:ext cx="504" cy="231"/>
              <a:chOff x="3787" y="1536"/>
              <a:chExt cx="504" cy="231"/>
            </a:xfrm>
          </p:grpSpPr>
          <p:sp>
            <p:nvSpPr>
              <p:cNvPr id="46194" name="Rectangle 104"/>
              <p:cNvSpPr>
                <a:spLocks noChangeArrowheads="1"/>
              </p:cNvSpPr>
              <p:nvPr/>
            </p:nvSpPr>
            <p:spPr bwMode="auto">
              <a:xfrm>
                <a:off x="3787" y="1544"/>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5" name="Rectangle 105"/>
              <p:cNvSpPr>
                <a:spLocks noChangeArrowheads="1"/>
              </p:cNvSpPr>
              <p:nvPr/>
            </p:nvSpPr>
            <p:spPr bwMode="auto">
              <a:xfrm>
                <a:off x="3879" y="1536"/>
                <a:ext cx="33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9" name="Rectangle 106"/>
          <p:cNvSpPr>
            <a:spLocks noChangeArrowheads="1"/>
          </p:cNvSpPr>
          <p:nvPr/>
        </p:nvSpPr>
        <p:spPr bwMode="auto">
          <a:xfrm>
            <a:off x="1606551" y="2448595"/>
            <a:ext cx="95408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8: </a:t>
            </a:r>
            <a:r>
              <a:rPr lang="en-US" altLang="zh-CN" b="1">
                <a:latin typeface="Times New Roman" charset="0"/>
              </a:rPr>
              <a:t>Store</a:t>
            </a:r>
          </a:p>
        </p:txBody>
      </p:sp>
      <p:grpSp>
        <p:nvGrpSpPr>
          <p:cNvPr id="53277" name="Group 107"/>
          <p:cNvGrpSpPr>
            <a:grpSpLocks/>
          </p:cNvGrpSpPr>
          <p:nvPr/>
        </p:nvGrpSpPr>
        <p:grpSpPr bwMode="auto">
          <a:xfrm>
            <a:off x="3287713" y="2867695"/>
            <a:ext cx="4011613" cy="369887"/>
            <a:chOff x="2216" y="1824"/>
            <a:chExt cx="2637" cy="233"/>
          </a:xfrm>
        </p:grpSpPr>
        <p:grpSp>
          <p:nvGrpSpPr>
            <p:cNvPr id="53341" name="Group 108"/>
            <p:cNvGrpSpPr>
              <a:grpSpLocks/>
            </p:cNvGrpSpPr>
            <p:nvPr/>
          </p:nvGrpSpPr>
          <p:grpSpPr bwMode="auto">
            <a:xfrm>
              <a:off x="2216" y="1824"/>
              <a:ext cx="540" cy="231"/>
              <a:chOff x="2216" y="1824"/>
              <a:chExt cx="540" cy="231"/>
            </a:xfrm>
          </p:grpSpPr>
          <p:sp>
            <p:nvSpPr>
              <p:cNvPr id="46187" name="Rectangle 109"/>
              <p:cNvSpPr>
                <a:spLocks noChangeArrowheads="1"/>
              </p:cNvSpPr>
              <p:nvPr/>
            </p:nvSpPr>
            <p:spPr bwMode="auto">
              <a:xfrm>
                <a:off x="2216" y="1832"/>
                <a:ext cx="506"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8" name="Rectangle 110"/>
              <p:cNvSpPr>
                <a:spLocks noChangeArrowheads="1"/>
              </p:cNvSpPr>
              <p:nvPr/>
            </p:nvSpPr>
            <p:spPr bwMode="auto">
              <a:xfrm>
                <a:off x="2257" y="1824"/>
                <a:ext cx="51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42" name="Group 111"/>
            <p:cNvGrpSpPr>
              <a:grpSpLocks/>
            </p:cNvGrpSpPr>
            <p:nvPr/>
          </p:nvGrpSpPr>
          <p:grpSpPr bwMode="auto">
            <a:xfrm>
              <a:off x="2675" y="1826"/>
              <a:ext cx="648" cy="231"/>
              <a:chOff x="2675" y="1826"/>
              <a:chExt cx="648" cy="231"/>
            </a:xfrm>
          </p:grpSpPr>
          <p:sp>
            <p:nvSpPr>
              <p:cNvPr id="46185" name="Rectangle 112"/>
              <p:cNvSpPr>
                <a:spLocks noChangeArrowheads="1"/>
              </p:cNvSpPr>
              <p:nvPr/>
            </p:nvSpPr>
            <p:spPr bwMode="auto">
              <a:xfrm>
                <a:off x="2736"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6" name="Rectangle 113"/>
              <p:cNvSpPr>
                <a:spLocks noChangeArrowheads="1"/>
              </p:cNvSpPr>
              <p:nvPr/>
            </p:nvSpPr>
            <p:spPr bwMode="auto">
              <a:xfrm>
                <a:off x="2675" y="1826"/>
                <a:ext cx="64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43" name="Group 114"/>
            <p:cNvGrpSpPr>
              <a:grpSpLocks/>
            </p:cNvGrpSpPr>
            <p:nvPr/>
          </p:nvGrpSpPr>
          <p:grpSpPr bwMode="auto">
            <a:xfrm>
              <a:off x="3259" y="1824"/>
              <a:ext cx="528" cy="231"/>
              <a:chOff x="3259" y="1824"/>
              <a:chExt cx="528" cy="231"/>
            </a:xfrm>
          </p:grpSpPr>
          <p:sp>
            <p:nvSpPr>
              <p:cNvPr id="46183" name="Rectangle 115"/>
              <p:cNvSpPr>
                <a:spLocks noChangeArrowheads="1"/>
              </p:cNvSpPr>
              <p:nvPr/>
            </p:nvSpPr>
            <p:spPr bwMode="auto">
              <a:xfrm>
                <a:off x="3253"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4" name="Rectangle 116"/>
              <p:cNvSpPr>
                <a:spLocks noChangeArrowheads="1"/>
              </p:cNvSpPr>
              <p:nvPr/>
            </p:nvSpPr>
            <p:spPr bwMode="auto">
              <a:xfrm>
                <a:off x="3345" y="1824"/>
                <a:ext cx="4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3344" name="Group 117"/>
            <p:cNvGrpSpPr>
              <a:grpSpLocks/>
            </p:cNvGrpSpPr>
            <p:nvPr/>
          </p:nvGrpSpPr>
          <p:grpSpPr bwMode="auto">
            <a:xfrm>
              <a:off x="3787" y="1824"/>
              <a:ext cx="563" cy="231"/>
              <a:chOff x="3787" y="1824"/>
              <a:chExt cx="563" cy="231"/>
            </a:xfrm>
          </p:grpSpPr>
          <p:sp>
            <p:nvSpPr>
              <p:cNvPr id="46181" name="Rectangle 118"/>
              <p:cNvSpPr>
                <a:spLocks noChangeArrowheads="1"/>
              </p:cNvSpPr>
              <p:nvPr/>
            </p:nvSpPr>
            <p:spPr bwMode="auto">
              <a:xfrm>
                <a:off x="3787" y="1832"/>
                <a:ext cx="55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2" name="Rectangle 119"/>
              <p:cNvSpPr>
                <a:spLocks noChangeArrowheads="1"/>
              </p:cNvSpPr>
              <p:nvPr/>
            </p:nvSpPr>
            <p:spPr bwMode="auto">
              <a:xfrm>
                <a:off x="3873" y="1824"/>
                <a:ext cx="463"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45" name="Group 120"/>
            <p:cNvGrpSpPr>
              <a:grpSpLocks/>
            </p:cNvGrpSpPr>
            <p:nvPr/>
          </p:nvGrpSpPr>
          <p:grpSpPr bwMode="auto">
            <a:xfrm>
              <a:off x="4341" y="1824"/>
              <a:ext cx="512" cy="231"/>
              <a:chOff x="4341" y="1824"/>
              <a:chExt cx="512" cy="231"/>
            </a:xfrm>
          </p:grpSpPr>
          <p:sp>
            <p:nvSpPr>
              <p:cNvPr id="46179" name="Rectangle 121"/>
              <p:cNvSpPr>
                <a:spLocks noChangeArrowheads="1"/>
              </p:cNvSpPr>
              <p:nvPr/>
            </p:nvSpPr>
            <p:spPr bwMode="auto">
              <a:xfrm>
                <a:off x="4341"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0" name="Rectangle 122"/>
              <p:cNvSpPr>
                <a:spLocks noChangeArrowheads="1"/>
              </p:cNvSpPr>
              <p:nvPr/>
            </p:nvSpPr>
            <p:spPr bwMode="auto">
              <a:xfrm>
                <a:off x="4401" y="1824"/>
                <a:ext cx="34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11" name="Rectangle 123"/>
          <p:cNvSpPr>
            <a:spLocks noChangeArrowheads="1"/>
          </p:cNvSpPr>
          <p:nvPr/>
        </p:nvSpPr>
        <p:spPr bwMode="auto">
          <a:xfrm>
            <a:off x="892176" y="2867695"/>
            <a:ext cx="246538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12: </a:t>
            </a:r>
            <a:r>
              <a:rPr lang="en-US" altLang="zh-CN" b="1">
                <a:latin typeface="Times New Roman" charset="0"/>
              </a:rPr>
              <a:t>Beq (target is 1000)</a:t>
            </a:r>
          </a:p>
        </p:txBody>
      </p:sp>
      <p:sp>
        <p:nvSpPr>
          <p:cNvPr id="46112" name="Line 124"/>
          <p:cNvSpPr>
            <a:spLocks noChangeShapeType="1"/>
          </p:cNvSpPr>
          <p:nvPr/>
        </p:nvSpPr>
        <p:spPr bwMode="auto">
          <a:xfrm flipV="1">
            <a:off x="4860032" y="980157"/>
            <a:ext cx="0" cy="2997200"/>
          </a:xfrm>
          <a:prstGeom prst="line">
            <a:avLst/>
          </a:prstGeom>
          <a:noFill/>
          <a:ln w="38100">
            <a:solidFill>
              <a:srgbClr val="008000"/>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13" name="Line 125"/>
          <p:cNvSpPr>
            <a:spLocks noChangeShapeType="1"/>
          </p:cNvSpPr>
          <p:nvPr/>
        </p:nvSpPr>
        <p:spPr bwMode="auto">
          <a:xfrm flipH="1" flipV="1">
            <a:off x="6477001" y="1064295"/>
            <a:ext cx="38100" cy="3403600"/>
          </a:xfrm>
          <a:prstGeom prst="line">
            <a:avLst/>
          </a:prstGeom>
          <a:noFill/>
          <a:ln w="38100">
            <a:solidFill>
              <a:schemeClr val="accent2"/>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nvGrpSpPr>
          <p:cNvPr id="53281" name="Group 126"/>
          <p:cNvGrpSpPr>
            <a:grpSpLocks/>
          </p:cNvGrpSpPr>
          <p:nvPr/>
        </p:nvGrpSpPr>
        <p:grpSpPr bwMode="auto">
          <a:xfrm>
            <a:off x="4056063" y="3242345"/>
            <a:ext cx="4083050" cy="373062"/>
            <a:chOff x="1166" y="1244"/>
            <a:chExt cx="2612" cy="235"/>
          </a:xfrm>
        </p:grpSpPr>
        <p:grpSp>
          <p:nvGrpSpPr>
            <p:cNvPr id="53326" name="Group 127"/>
            <p:cNvGrpSpPr>
              <a:grpSpLocks/>
            </p:cNvGrpSpPr>
            <p:nvPr/>
          </p:nvGrpSpPr>
          <p:grpSpPr bwMode="auto">
            <a:xfrm>
              <a:off x="1166" y="1248"/>
              <a:ext cx="521" cy="231"/>
              <a:chOff x="1166" y="1248"/>
              <a:chExt cx="521" cy="231"/>
            </a:xfrm>
          </p:grpSpPr>
          <p:sp>
            <p:nvSpPr>
              <p:cNvPr id="46172" name="Rectangle 128"/>
              <p:cNvSpPr>
                <a:spLocks noChangeArrowheads="1"/>
              </p:cNvSpPr>
              <p:nvPr/>
            </p:nvSpPr>
            <p:spPr bwMode="auto">
              <a:xfrm>
                <a:off x="116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73" name="Rectangle 129"/>
              <p:cNvSpPr>
                <a:spLocks noChangeArrowheads="1"/>
              </p:cNvSpPr>
              <p:nvPr/>
            </p:nvSpPr>
            <p:spPr bwMode="auto">
              <a:xfrm>
                <a:off x="1201" y="1248"/>
                <a:ext cx="48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27" name="Group 130"/>
            <p:cNvGrpSpPr>
              <a:grpSpLocks/>
            </p:cNvGrpSpPr>
            <p:nvPr/>
          </p:nvGrpSpPr>
          <p:grpSpPr bwMode="auto">
            <a:xfrm>
              <a:off x="1619" y="1244"/>
              <a:ext cx="642" cy="231"/>
              <a:chOff x="1619" y="1244"/>
              <a:chExt cx="642" cy="231"/>
            </a:xfrm>
          </p:grpSpPr>
          <p:sp>
            <p:nvSpPr>
              <p:cNvPr id="46170" name="Rectangle 131"/>
              <p:cNvSpPr>
                <a:spLocks noChangeArrowheads="1"/>
              </p:cNvSpPr>
              <p:nvPr/>
            </p:nvSpPr>
            <p:spPr bwMode="auto">
              <a:xfrm>
                <a:off x="1676" y="1256"/>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71" name="Rectangle 132"/>
              <p:cNvSpPr>
                <a:spLocks noChangeArrowheads="1"/>
              </p:cNvSpPr>
              <p:nvPr/>
            </p:nvSpPr>
            <p:spPr bwMode="auto">
              <a:xfrm>
                <a:off x="1619" y="1244"/>
                <a:ext cx="64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28" name="Group 133"/>
            <p:cNvGrpSpPr>
              <a:grpSpLocks/>
            </p:cNvGrpSpPr>
            <p:nvPr/>
          </p:nvGrpSpPr>
          <p:grpSpPr bwMode="auto">
            <a:xfrm>
              <a:off x="2204" y="1248"/>
              <a:ext cx="548" cy="231"/>
              <a:chOff x="2204" y="1248"/>
              <a:chExt cx="548" cy="231"/>
            </a:xfrm>
          </p:grpSpPr>
          <p:sp>
            <p:nvSpPr>
              <p:cNvPr id="46168" name="Rectangle 134"/>
              <p:cNvSpPr>
                <a:spLocks noChangeArrowheads="1"/>
              </p:cNvSpPr>
              <p:nvPr/>
            </p:nvSpPr>
            <p:spPr bwMode="auto">
              <a:xfrm>
                <a:off x="2204" y="1256"/>
                <a:ext cx="54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9" name="Rectangle 135"/>
              <p:cNvSpPr>
                <a:spLocks noChangeArrowheads="1"/>
              </p:cNvSpPr>
              <p:nvPr/>
            </p:nvSpPr>
            <p:spPr bwMode="auto">
              <a:xfrm>
                <a:off x="2295" y="1248"/>
                <a:ext cx="4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29" name="Group 136"/>
            <p:cNvGrpSpPr>
              <a:grpSpLocks/>
            </p:cNvGrpSpPr>
            <p:nvPr/>
          </p:nvGrpSpPr>
          <p:grpSpPr bwMode="auto">
            <a:xfrm>
              <a:off x="2756" y="1248"/>
              <a:ext cx="512" cy="231"/>
              <a:chOff x="2756" y="1248"/>
              <a:chExt cx="512" cy="231"/>
            </a:xfrm>
          </p:grpSpPr>
          <p:sp>
            <p:nvSpPr>
              <p:cNvPr id="46166" name="Rectangle 137"/>
              <p:cNvSpPr>
                <a:spLocks noChangeArrowheads="1"/>
              </p:cNvSpPr>
              <p:nvPr/>
            </p:nvSpPr>
            <p:spPr bwMode="auto">
              <a:xfrm>
                <a:off x="275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7" name="Rectangle 138"/>
              <p:cNvSpPr>
                <a:spLocks noChangeArrowheads="1"/>
              </p:cNvSpPr>
              <p:nvPr/>
            </p:nvSpPr>
            <p:spPr bwMode="auto">
              <a:xfrm>
                <a:off x="2823" y="1248"/>
                <a:ext cx="44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30" name="Group 139"/>
            <p:cNvGrpSpPr>
              <a:grpSpLocks/>
            </p:cNvGrpSpPr>
            <p:nvPr/>
          </p:nvGrpSpPr>
          <p:grpSpPr bwMode="auto">
            <a:xfrm>
              <a:off x="3266" y="1248"/>
              <a:ext cx="512" cy="231"/>
              <a:chOff x="3266" y="1248"/>
              <a:chExt cx="512" cy="231"/>
            </a:xfrm>
          </p:grpSpPr>
          <p:sp>
            <p:nvSpPr>
              <p:cNvPr id="46164" name="Rectangle 140"/>
              <p:cNvSpPr>
                <a:spLocks noChangeArrowheads="1"/>
              </p:cNvSpPr>
              <p:nvPr/>
            </p:nvSpPr>
            <p:spPr bwMode="auto">
              <a:xfrm>
                <a:off x="326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5" name="Rectangle 141"/>
              <p:cNvSpPr>
                <a:spLocks noChangeArrowheads="1"/>
              </p:cNvSpPr>
              <p:nvPr/>
            </p:nvSpPr>
            <p:spPr bwMode="auto">
              <a:xfrm>
                <a:off x="3351" y="1248"/>
                <a:ext cx="32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15" name="Rectangle 142"/>
          <p:cNvSpPr>
            <a:spLocks noChangeArrowheads="1"/>
          </p:cNvSpPr>
          <p:nvPr/>
        </p:nvSpPr>
        <p:spPr bwMode="auto">
          <a:xfrm>
            <a:off x="2892426" y="3197895"/>
            <a:ext cx="121443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16: </a:t>
            </a:r>
            <a:r>
              <a:rPr lang="en-US" altLang="zh-CN" b="1">
                <a:latin typeface="Times New Roman" charset="0"/>
              </a:rPr>
              <a:t>R-type</a:t>
            </a:r>
          </a:p>
        </p:txBody>
      </p:sp>
      <p:grpSp>
        <p:nvGrpSpPr>
          <p:cNvPr id="53283" name="Group 143"/>
          <p:cNvGrpSpPr>
            <a:grpSpLocks/>
          </p:cNvGrpSpPr>
          <p:nvPr/>
        </p:nvGrpSpPr>
        <p:grpSpPr bwMode="auto">
          <a:xfrm>
            <a:off x="4872038" y="3632870"/>
            <a:ext cx="4062413" cy="376237"/>
            <a:chOff x="1688" y="1530"/>
            <a:chExt cx="2606" cy="237"/>
          </a:xfrm>
        </p:grpSpPr>
        <p:grpSp>
          <p:nvGrpSpPr>
            <p:cNvPr id="53311" name="Group 144"/>
            <p:cNvGrpSpPr>
              <a:grpSpLocks/>
            </p:cNvGrpSpPr>
            <p:nvPr/>
          </p:nvGrpSpPr>
          <p:grpSpPr bwMode="auto">
            <a:xfrm>
              <a:off x="1688" y="1536"/>
              <a:ext cx="529" cy="231"/>
              <a:chOff x="1688" y="1536"/>
              <a:chExt cx="529" cy="231"/>
            </a:xfrm>
          </p:grpSpPr>
          <p:sp>
            <p:nvSpPr>
              <p:cNvPr id="46157" name="Rectangle 145"/>
              <p:cNvSpPr>
                <a:spLocks noChangeArrowheads="1"/>
              </p:cNvSpPr>
              <p:nvPr/>
            </p:nvSpPr>
            <p:spPr bwMode="auto">
              <a:xfrm>
                <a:off x="1688" y="1544"/>
                <a:ext cx="50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8" name="Rectangle 146"/>
              <p:cNvSpPr>
                <a:spLocks noChangeArrowheads="1"/>
              </p:cNvSpPr>
              <p:nvPr/>
            </p:nvSpPr>
            <p:spPr bwMode="auto">
              <a:xfrm>
                <a:off x="1729" y="1536"/>
                <a:ext cx="48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12" name="Group 147"/>
            <p:cNvGrpSpPr>
              <a:grpSpLocks/>
            </p:cNvGrpSpPr>
            <p:nvPr/>
          </p:nvGrpSpPr>
          <p:grpSpPr bwMode="auto">
            <a:xfrm>
              <a:off x="2132" y="1530"/>
              <a:ext cx="644" cy="231"/>
              <a:chOff x="2132" y="1530"/>
              <a:chExt cx="644" cy="231"/>
            </a:xfrm>
          </p:grpSpPr>
          <p:sp>
            <p:nvSpPr>
              <p:cNvPr id="46155" name="Rectangle 148"/>
              <p:cNvSpPr>
                <a:spLocks noChangeArrowheads="1"/>
              </p:cNvSpPr>
              <p:nvPr/>
            </p:nvSpPr>
            <p:spPr bwMode="auto">
              <a:xfrm>
                <a:off x="2189" y="1544"/>
                <a:ext cx="56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6" name="Rectangle 149"/>
              <p:cNvSpPr>
                <a:spLocks noChangeArrowheads="1"/>
              </p:cNvSpPr>
              <p:nvPr/>
            </p:nvSpPr>
            <p:spPr bwMode="auto">
              <a:xfrm>
                <a:off x="2132" y="1530"/>
                <a:ext cx="64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13" name="Group 150"/>
            <p:cNvGrpSpPr>
              <a:grpSpLocks/>
            </p:cNvGrpSpPr>
            <p:nvPr/>
          </p:nvGrpSpPr>
          <p:grpSpPr bwMode="auto">
            <a:xfrm>
              <a:off x="2750" y="1536"/>
              <a:ext cx="495" cy="231"/>
              <a:chOff x="2750" y="1536"/>
              <a:chExt cx="495" cy="231"/>
            </a:xfrm>
          </p:grpSpPr>
          <p:sp>
            <p:nvSpPr>
              <p:cNvPr id="46153" name="Rectangle 151"/>
              <p:cNvSpPr>
                <a:spLocks noChangeArrowheads="1"/>
              </p:cNvSpPr>
              <p:nvPr/>
            </p:nvSpPr>
            <p:spPr bwMode="auto">
              <a:xfrm>
                <a:off x="2750" y="1544"/>
                <a:ext cx="48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4" name="Rectangle 152"/>
              <p:cNvSpPr>
                <a:spLocks noChangeArrowheads="1"/>
              </p:cNvSpPr>
              <p:nvPr/>
            </p:nvSpPr>
            <p:spPr bwMode="auto">
              <a:xfrm>
                <a:off x="2833" y="1536"/>
                <a:ext cx="41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14" name="Group 153"/>
            <p:cNvGrpSpPr>
              <a:grpSpLocks/>
            </p:cNvGrpSpPr>
            <p:nvPr/>
          </p:nvGrpSpPr>
          <p:grpSpPr bwMode="auto">
            <a:xfrm>
              <a:off x="3230" y="1536"/>
              <a:ext cx="552" cy="231"/>
              <a:chOff x="3230" y="1536"/>
              <a:chExt cx="552" cy="231"/>
            </a:xfrm>
          </p:grpSpPr>
          <p:sp>
            <p:nvSpPr>
              <p:cNvPr id="46151" name="Rectangle 154"/>
              <p:cNvSpPr>
                <a:spLocks noChangeArrowheads="1"/>
              </p:cNvSpPr>
              <p:nvPr/>
            </p:nvSpPr>
            <p:spPr bwMode="auto">
              <a:xfrm>
                <a:off x="3230" y="1546"/>
                <a:ext cx="550" cy="171"/>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2" name="Rectangle 155"/>
              <p:cNvSpPr>
                <a:spLocks noChangeArrowheads="1"/>
              </p:cNvSpPr>
              <p:nvPr/>
            </p:nvSpPr>
            <p:spPr bwMode="auto">
              <a:xfrm>
                <a:off x="3342" y="1536"/>
                <a:ext cx="440"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15" name="Group 156"/>
            <p:cNvGrpSpPr>
              <a:grpSpLocks/>
            </p:cNvGrpSpPr>
            <p:nvPr/>
          </p:nvGrpSpPr>
          <p:grpSpPr bwMode="auto">
            <a:xfrm>
              <a:off x="3782" y="1536"/>
              <a:ext cx="512" cy="231"/>
              <a:chOff x="3782" y="1536"/>
              <a:chExt cx="512" cy="231"/>
            </a:xfrm>
          </p:grpSpPr>
          <p:sp>
            <p:nvSpPr>
              <p:cNvPr id="46149" name="Rectangle 157"/>
              <p:cNvSpPr>
                <a:spLocks noChangeArrowheads="1"/>
              </p:cNvSpPr>
              <p:nvPr/>
            </p:nvSpPr>
            <p:spPr bwMode="auto">
              <a:xfrm>
                <a:off x="3782"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0" name="Rectangle 158"/>
              <p:cNvSpPr>
                <a:spLocks noChangeArrowheads="1"/>
              </p:cNvSpPr>
              <p:nvPr/>
            </p:nvSpPr>
            <p:spPr bwMode="auto">
              <a:xfrm>
                <a:off x="3879" y="1536"/>
                <a:ext cx="33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grpSp>
        <p:nvGrpSpPr>
          <p:cNvPr id="53284" name="Group 159"/>
          <p:cNvGrpSpPr>
            <a:grpSpLocks/>
          </p:cNvGrpSpPr>
          <p:nvPr/>
        </p:nvGrpSpPr>
        <p:grpSpPr bwMode="auto">
          <a:xfrm>
            <a:off x="5684838" y="4023395"/>
            <a:ext cx="825500" cy="366712"/>
            <a:chOff x="2216" y="1824"/>
            <a:chExt cx="520" cy="231"/>
          </a:xfrm>
        </p:grpSpPr>
        <p:sp>
          <p:nvSpPr>
            <p:cNvPr id="46142" name="Rectangle 160"/>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43" name="Rectangle 161"/>
            <p:cNvSpPr>
              <a:spLocks noChangeArrowheads="1"/>
            </p:cNvSpPr>
            <p:nvPr/>
          </p:nvSpPr>
          <p:spPr bwMode="auto">
            <a:xfrm>
              <a:off x="2257" y="1824"/>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285" name="Group 162"/>
          <p:cNvGrpSpPr>
            <a:grpSpLocks/>
          </p:cNvGrpSpPr>
          <p:nvPr/>
        </p:nvGrpSpPr>
        <p:grpSpPr bwMode="auto">
          <a:xfrm>
            <a:off x="6426201" y="4013870"/>
            <a:ext cx="1000125" cy="366712"/>
            <a:chOff x="2683" y="1818"/>
            <a:chExt cx="630" cy="231"/>
          </a:xfrm>
        </p:grpSpPr>
        <p:sp>
          <p:nvSpPr>
            <p:cNvPr id="46140" name="Rectangle 163"/>
            <p:cNvSpPr>
              <a:spLocks noChangeArrowheads="1"/>
            </p:cNvSpPr>
            <p:nvPr/>
          </p:nvSpPr>
          <p:spPr bwMode="auto">
            <a:xfrm>
              <a:off x="2732" y="1832"/>
              <a:ext cx="52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41" name="Rectangle 164"/>
            <p:cNvSpPr>
              <a:spLocks noChangeArrowheads="1"/>
            </p:cNvSpPr>
            <p:nvPr/>
          </p:nvSpPr>
          <p:spPr bwMode="auto">
            <a:xfrm>
              <a:off x="2683" y="1818"/>
              <a:ext cx="630"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286" name="Group 165"/>
          <p:cNvGrpSpPr>
            <a:grpSpLocks/>
          </p:cNvGrpSpPr>
          <p:nvPr/>
        </p:nvGrpSpPr>
        <p:grpSpPr bwMode="auto">
          <a:xfrm>
            <a:off x="7329488" y="4023395"/>
            <a:ext cx="849313" cy="366712"/>
            <a:chOff x="3260" y="1824"/>
            <a:chExt cx="535" cy="231"/>
          </a:xfrm>
        </p:grpSpPr>
        <p:sp>
          <p:nvSpPr>
            <p:cNvPr id="46138" name="Rectangle 166"/>
            <p:cNvSpPr>
              <a:spLocks noChangeArrowheads="1"/>
            </p:cNvSpPr>
            <p:nvPr/>
          </p:nvSpPr>
          <p:spPr bwMode="auto">
            <a:xfrm>
              <a:off x="3260" y="1832"/>
              <a:ext cx="53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9" name="Rectangle 167"/>
            <p:cNvSpPr>
              <a:spLocks noChangeArrowheads="1"/>
            </p:cNvSpPr>
            <p:nvPr/>
          </p:nvSpPr>
          <p:spPr bwMode="auto">
            <a:xfrm>
              <a:off x="3351" y="1824"/>
              <a:ext cx="41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3287" name="Group 168"/>
          <p:cNvGrpSpPr>
            <a:grpSpLocks/>
          </p:cNvGrpSpPr>
          <p:nvPr/>
        </p:nvGrpSpPr>
        <p:grpSpPr bwMode="auto">
          <a:xfrm>
            <a:off x="8186738" y="4023395"/>
            <a:ext cx="820738" cy="366712"/>
            <a:chOff x="3800" y="1824"/>
            <a:chExt cx="517" cy="231"/>
          </a:xfrm>
        </p:grpSpPr>
        <p:sp>
          <p:nvSpPr>
            <p:cNvPr id="46136" name="Rectangle 169"/>
            <p:cNvSpPr>
              <a:spLocks noChangeArrowheads="1"/>
            </p:cNvSpPr>
            <p:nvPr/>
          </p:nvSpPr>
          <p:spPr bwMode="auto">
            <a:xfrm>
              <a:off x="3800"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7" name="Rectangle 170"/>
            <p:cNvSpPr>
              <a:spLocks noChangeArrowheads="1"/>
            </p:cNvSpPr>
            <p:nvPr/>
          </p:nvSpPr>
          <p:spPr bwMode="auto">
            <a:xfrm>
              <a:off x="3879" y="182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sp>
        <p:nvSpPr>
          <p:cNvPr id="46121" name="Rectangle 171"/>
          <p:cNvSpPr>
            <a:spLocks noChangeArrowheads="1"/>
          </p:cNvSpPr>
          <p:nvPr/>
        </p:nvSpPr>
        <p:spPr bwMode="auto">
          <a:xfrm>
            <a:off x="4460876" y="3985295"/>
            <a:ext cx="1289050" cy="366712"/>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24: </a:t>
            </a:r>
            <a:r>
              <a:rPr lang="en-US" altLang="zh-CN" b="1">
                <a:latin typeface="Times New Roman" charset="0"/>
              </a:rPr>
              <a:t>R-type</a:t>
            </a:r>
          </a:p>
        </p:txBody>
      </p:sp>
      <p:sp>
        <p:nvSpPr>
          <p:cNvPr id="46122" name="Rectangle 172"/>
          <p:cNvSpPr>
            <a:spLocks noChangeArrowheads="1"/>
          </p:cNvSpPr>
          <p:nvPr/>
        </p:nvSpPr>
        <p:spPr bwMode="auto">
          <a:xfrm>
            <a:off x="3678238" y="3616995"/>
            <a:ext cx="1214438"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20: </a:t>
            </a:r>
            <a:r>
              <a:rPr lang="en-US" altLang="zh-CN" b="1">
                <a:latin typeface="Times New Roman" charset="0"/>
              </a:rPr>
              <a:t>R-type</a:t>
            </a:r>
          </a:p>
        </p:txBody>
      </p:sp>
      <p:grpSp>
        <p:nvGrpSpPr>
          <p:cNvPr id="53290" name="Group 173"/>
          <p:cNvGrpSpPr>
            <a:grpSpLocks/>
          </p:cNvGrpSpPr>
          <p:nvPr/>
        </p:nvGrpSpPr>
        <p:grpSpPr bwMode="auto">
          <a:xfrm>
            <a:off x="6523038" y="4442495"/>
            <a:ext cx="825500" cy="366712"/>
            <a:chOff x="2744" y="2112"/>
            <a:chExt cx="520" cy="231"/>
          </a:xfrm>
        </p:grpSpPr>
        <p:sp>
          <p:nvSpPr>
            <p:cNvPr id="46134" name="Rectangle 174"/>
            <p:cNvSpPr>
              <a:spLocks noChangeArrowheads="1"/>
            </p:cNvSpPr>
            <p:nvPr/>
          </p:nvSpPr>
          <p:spPr bwMode="auto">
            <a:xfrm>
              <a:off x="274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5" name="Rectangle 175"/>
            <p:cNvSpPr>
              <a:spLocks noChangeArrowheads="1"/>
            </p:cNvSpPr>
            <p:nvPr/>
          </p:nvSpPr>
          <p:spPr bwMode="auto">
            <a:xfrm>
              <a:off x="2785" y="2112"/>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291" name="Group 176"/>
          <p:cNvGrpSpPr>
            <a:grpSpLocks/>
          </p:cNvGrpSpPr>
          <p:nvPr/>
        </p:nvGrpSpPr>
        <p:grpSpPr bwMode="auto">
          <a:xfrm>
            <a:off x="7264401" y="4428207"/>
            <a:ext cx="1003300" cy="366713"/>
            <a:chOff x="3219" y="2103"/>
            <a:chExt cx="632" cy="231"/>
          </a:xfrm>
        </p:grpSpPr>
        <p:sp>
          <p:nvSpPr>
            <p:cNvPr id="46132" name="Rectangle 177"/>
            <p:cNvSpPr>
              <a:spLocks noChangeArrowheads="1"/>
            </p:cNvSpPr>
            <p:nvPr/>
          </p:nvSpPr>
          <p:spPr bwMode="auto">
            <a:xfrm>
              <a:off x="3266" y="2120"/>
              <a:ext cx="529"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3" name="Rectangle 178"/>
            <p:cNvSpPr>
              <a:spLocks noChangeArrowheads="1"/>
            </p:cNvSpPr>
            <p:nvPr/>
          </p:nvSpPr>
          <p:spPr bwMode="auto">
            <a:xfrm>
              <a:off x="3219" y="2103"/>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292" name="Group 179"/>
          <p:cNvGrpSpPr>
            <a:grpSpLocks/>
          </p:cNvGrpSpPr>
          <p:nvPr/>
        </p:nvGrpSpPr>
        <p:grpSpPr bwMode="auto">
          <a:xfrm>
            <a:off x="8186738" y="4442495"/>
            <a:ext cx="812800" cy="366712"/>
            <a:chOff x="3800" y="2112"/>
            <a:chExt cx="512" cy="231"/>
          </a:xfrm>
        </p:grpSpPr>
        <p:sp>
          <p:nvSpPr>
            <p:cNvPr id="46130" name="Rectangle 180"/>
            <p:cNvSpPr>
              <a:spLocks noChangeArrowheads="1"/>
            </p:cNvSpPr>
            <p:nvPr/>
          </p:nvSpPr>
          <p:spPr bwMode="auto">
            <a:xfrm>
              <a:off x="3800"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1" name="Rectangle 181"/>
            <p:cNvSpPr>
              <a:spLocks noChangeArrowheads="1"/>
            </p:cNvSpPr>
            <p:nvPr/>
          </p:nvSpPr>
          <p:spPr bwMode="auto">
            <a:xfrm>
              <a:off x="3879" y="2112"/>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sp>
        <p:nvSpPr>
          <p:cNvPr id="46126" name="Rectangle 182"/>
          <p:cNvSpPr>
            <a:spLocks noChangeArrowheads="1"/>
          </p:cNvSpPr>
          <p:nvPr/>
        </p:nvSpPr>
        <p:spPr bwMode="auto">
          <a:xfrm>
            <a:off x="4606926" y="4442495"/>
            <a:ext cx="1984375"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1000: </a:t>
            </a:r>
            <a:r>
              <a:rPr lang="en-US" altLang="zh-CN" b="1">
                <a:latin typeface="Times New Roman" charset="0"/>
              </a:rPr>
              <a:t>Target of Br</a:t>
            </a:r>
          </a:p>
        </p:txBody>
      </p:sp>
      <p:sp>
        <p:nvSpPr>
          <p:cNvPr id="46127" name="Line 183"/>
          <p:cNvSpPr>
            <a:spLocks noChangeShapeType="1"/>
          </p:cNvSpPr>
          <p:nvPr/>
        </p:nvSpPr>
        <p:spPr bwMode="auto">
          <a:xfrm flipV="1">
            <a:off x="3267076" y="937295"/>
            <a:ext cx="12700" cy="2425700"/>
          </a:xfrm>
          <a:prstGeom prst="line">
            <a:avLst/>
          </a:prstGeom>
          <a:noFill/>
          <a:ln w="38100">
            <a:solidFill>
              <a:srgbClr val="CC0000"/>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975032" name="Rectangle 184"/>
          <p:cNvSpPr>
            <a:spLocks noChangeArrowheads="1"/>
          </p:cNvSpPr>
          <p:nvPr/>
        </p:nvSpPr>
        <p:spPr bwMode="auto">
          <a:xfrm>
            <a:off x="5627688" y="2858170"/>
            <a:ext cx="3429000" cy="1901825"/>
          </a:xfrm>
          <a:prstGeom prst="rect">
            <a:avLst/>
          </a:prstGeom>
          <a:solidFill>
            <a:srgbClr val="FF99CC">
              <a:alpha val="38039"/>
            </a:srgbClr>
          </a:solidFill>
          <a:ln w="12700">
            <a:no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187" name="Rectangle 2"/>
          <p:cNvSpPr txBox="1">
            <a:spLocks noChangeArrowheads="1"/>
          </p:cNvSpPr>
          <p:nvPr/>
        </p:nvSpPr>
        <p:spPr bwMode="auto">
          <a:xfrm>
            <a:off x="-52499" y="-10442"/>
            <a:ext cx="872895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流水线举例：</a:t>
            </a:r>
            <a:r>
              <a:rPr lang="zh-CN" altLang="en-US" sz="2800" dirty="0"/>
              <a:t>考察流水线</a:t>
            </a:r>
            <a:r>
              <a:rPr lang="en-US" altLang="zh-CN" sz="2800" dirty="0" err="1"/>
              <a:t>DataPath</a:t>
            </a:r>
            <a:r>
              <a:rPr lang="zh-CN" altLang="en-US" sz="2800" dirty="0"/>
              <a:t>的数据流动情况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4851">
                                            <p:txEl>
                                              <p:pRg st="1" end="1"/>
                                            </p:txEl>
                                          </p:spTgt>
                                        </p:tgtEl>
                                        <p:attrNameLst>
                                          <p:attrName>style.visibility</p:attrName>
                                        </p:attrNameLst>
                                      </p:cBhvr>
                                      <p:to>
                                        <p:strVal val="visible"/>
                                      </p:to>
                                    </p:set>
                                    <p:animEffect transition="in" filter="blinds(horizontal)">
                                      <p:cBhvr>
                                        <p:cTn id="7" dur="500"/>
                                        <p:tgtEl>
                                          <p:spTgt spid="9748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4851">
                                            <p:txEl>
                                              <p:pRg st="2" end="2"/>
                                            </p:txEl>
                                          </p:spTgt>
                                        </p:tgtEl>
                                        <p:attrNameLst>
                                          <p:attrName>style.visibility</p:attrName>
                                        </p:attrNameLst>
                                      </p:cBhvr>
                                      <p:to>
                                        <p:strVal val="visible"/>
                                      </p:to>
                                    </p:set>
                                    <p:animEffect transition="in" filter="blinds(horizontal)">
                                      <p:cBhvr>
                                        <p:cTn id="12" dur="500"/>
                                        <p:tgtEl>
                                          <p:spTgt spid="974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75032"/>
                                        </p:tgtEl>
                                        <p:attrNameLst>
                                          <p:attrName>style.visibility</p:attrName>
                                        </p:attrNameLst>
                                      </p:cBhvr>
                                      <p:to>
                                        <p:strVal val="visible"/>
                                      </p:to>
                                    </p:set>
                                    <p:animEffect transition="in" filter="blinds(horizontal)">
                                      <p:cBhvr>
                                        <p:cTn id="17" dur="500"/>
                                        <p:tgtEl>
                                          <p:spTgt spid="9750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74851">
                                            <p:txEl>
                                              <p:pRg st="3" end="3"/>
                                            </p:txEl>
                                          </p:spTgt>
                                        </p:tgtEl>
                                        <p:attrNameLst>
                                          <p:attrName>style.visibility</p:attrName>
                                        </p:attrNameLst>
                                      </p:cBhvr>
                                      <p:to>
                                        <p:strVal val="visible"/>
                                      </p:to>
                                    </p:set>
                                    <p:animEffect transition="in" filter="blinds(horizontal)">
                                      <p:cBhvr>
                                        <p:cTn id="22" dur="500"/>
                                        <p:tgtEl>
                                          <p:spTgt spid="974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0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ChangeArrowheads="1"/>
          </p:cNvSpPr>
          <p:nvPr>
            <p:ph type="title"/>
          </p:nvPr>
        </p:nvSpPr>
        <p:spPr>
          <a:xfrm>
            <a:off x="99317" y="49169"/>
            <a:ext cx="7716639" cy="49730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分支指令</a:t>
            </a:r>
            <a:r>
              <a:rPr lang="en-US" altLang="zh-CN" kern="1200" dirty="0">
                <a:solidFill>
                  <a:srgbClr val="A50021"/>
                </a:solidFill>
                <a:latin typeface="微软雅黑" panose="020B0503020204020204" pitchFamily="34" charset="-122"/>
                <a:ea typeface="微软雅黑" panose="020B0503020204020204" pitchFamily="34" charset="-122"/>
              </a:rPr>
              <a:t>(Branch)</a:t>
            </a:r>
            <a:r>
              <a:rPr lang="zh-CN" altLang="en-US" kern="1200" dirty="0">
                <a:solidFill>
                  <a:srgbClr val="A50021"/>
                </a:solidFill>
                <a:latin typeface="微软雅黑" panose="020B0503020204020204" pitchFamily="34" charset="-122"/>
                <a:ea typeface="微软雅黑" panose="020B0503020204020204" pitchFamily="34" charset="-122"/>
              </a:rPr>
              <a:t>引起的“延迟”现象</a:t>
            </a:r>
          </a:p>
        </p:txBody>
      </p:sp>
      <p:sp>
        <p:nvSpPr>
          <p:cNvPr id="975875" name="Rectangle 3"/>
          <p:cNvSpPr>
            <a:spLocks noGrp="1" noChangeArrowheads="1"/>
          </p:cNvSpPr>
          <p:nvPr>
            <p:ph type="body" idx="1"/>
          </p:nvPr>
        </p:nvSpPr>
        <p:spPr>
          <a:xfrm>
            <a:off x="468313" y="3624263"/>
            <a:ext cx="8497887" cy="3076575"/>
          </a:xfrm>
        </p:spPr>
        <p:txBody>
          <a:bodyPr lIns="63500" tIns="25400" rIns="63500" bIns="25400">
            <a:spAutoFit/>
          </a:bodyPr>
          <a:lstStyle/>
          <a:p>
            <a:pPr>
              <a:spcBef>
                <a:spcPct val="0"/>
              </a:spcBef>
            </a:pPr>
            <a:r>
              <a:rPr lang="zh-CN" altLang="en-US" sz="2800" dirty="0"/>
              <a:t>虽然</a:t>
            </a:r>
            <a:r>
              <a:rPr lang="en-US" altLang="zh-CN" sz="2800" dirty="0" err="1"/>
              <a:t>Beq</a:t>
            </a:r>
            <a:r>
              <a:rPr lang="zh-CN" altLang="en-US" sz="2800" dirty="0"/>
              <a:t>指令在第四周期取出，但：</a:t>
            </a:r>
            <a:endParaRPr lang="en-US" altLang="zh-CN" sz="2800" dirty="0"/>
          </a:p>
          <a:p>
            <a:pPr lvl="1">
              <a:spcBef>
                <a:spcPct val="0"/>
              </a:spcBef>
            </a:pPr>
            <a:r>
              <a:rPr lang="zh-CN" altLang="en-US" sz="2400" dirty="0"/>
              <a:t>目标地址在第七周期才被送到</a:t>
            </a:r>
            <a:r>
              <a:rPr lang="en-US" altLang="zh-CN" sz="2400" dirty="0"/>
              <a:t>PC</a:t>
            </a:r>
            <a:r>
              <a:rPr lang="zh-CN" altLang="en-US" sz="2400" dirty="0"/>
              <a:t>的输入端</a:t>
            </a:r>
          </a:p>
          <a:p>
            <a:pPr lvl="1">
              <a:spcBef>
                <a:spcPct val="0"/>
              </a:spcBef>
            </a:pPr>
            <a:r>
              <a:rPr lang="zh-CN" altLang="en-US" sz="2400" dirty="0"/>
              <a:t>第八周期才能取出目标地址处的指令执行</a:t>
            </a:r>
          </a:p>
          <a:p>
            <a:pPr lvl="1">
              <a:spcBef>
                <a:spcPct val="0"/>
              </a:spcBef>
              <a:buFont typeface="Wingdings" charset="2"/>
              <a:buNone/>
            </a:pPr>
            <a:r>
              <a:rPr lang="zh-CN" altLang="en-US" sz="2400" dirty="0">
                <a:solidFill>
                  <a:srgbClr val="FF0000"/>
                </a:solidFill>
              </a:rPr>
              <a:t>结果：</a:t>
            </a:r>
            <a:r>
              <a:rPr lang="zh-CN" altLang="en-US" sz="2400" dirty="0">
                <a:solidFill>
                  <a:srgbClr val="0000FF"/>
                </a:solidFill>
              </a:rPr>
              <a:t>在取目标指令之前，已有三条指令被取出，取错三条指令！</a:t>
            </a:r>
          </a:p>
          <a:p>
            <a:pPr>
              <a:spcBef>
                <a:spcPct val="0"/>
              </a:spcBef>
            </a:pPr>
            <a:r>
              <a:rPr lang="zh-CN" altLang="en-US" sz="2800" dirty="0"/>
              <a:t>这种现象称为</a:t>
            </a:r>
            <a:r>
              <a:rPr lang="zh-CN" altLang="en-US" sz="2800" dirty="0">
                <a:solidFill>
                  <a:srgbClr val="FF0000"/>
                </a:solidFill>
              </a:rPr>
              <a:t>控制冒险</a:t>
            </a:r>
            <a:r>
              <a:rPr lang="en-US" altLang="zh-CN" sz="2800" dirty="0">
                <a:solidFill>
                  <a:srgbClr val="FF0000"/>
                </a:solidFill>
              </a:rPr>
              <a:t>(Control Hazard )</a:t>
            </a:r>
            <a:r>
              <a:rPr lang="zh-CN" altLang="en-US" sz="2800" dirty="0">
                <a:solidFill>
                  <a:srgbClr val="FF0000"/>
                </a:solidFill>
              </a:rPr>
              <a:t>，</a:t>
            </a:r>
            <a:r>
              <a:rPr lang="zh-CN" altLang="en-US" sz="2800" dirty="0"/>
              <a:t>亦称为</a:t>
            </a:r>
            <a:r>
              <a:rPr lang="zh-CN" altLang="en-US" sz="2800" dirty="0">
                <a:solidFill>
                  <a:srgbClr val="FF0000"/>
                </a:solidFill>
              </a:rPr>
              <a:t>分支冒险或转移冒险</a:t>
            </a:r>
            <a:r>
              <a:rPr lang="en-US" altLang="zh-CN" sz="2800" dirty="0">
                <a:solidFill>
                  <a:srgbClr val="FF0000"/>
                </a:solidFill>
              </a:rPr>
              <a:t>(Branch Hazard)</a:t>
            </a:r>
          </a:p>
        </p:txBody>
      </p:sp>
      <p:grpSp>
        <p:nvGrpSpPr>
          <p:cNvPr id="54276" name="Group 4"/>
          <p:cNvGrpSpPr>
            <a:grpSpLocks/>
          </p:cNvGrpSpPr>
          <p:nvPr/>
        </p:nvGrpSpPr>
        <p:grpSpPr bwMode="auto">
          <a:xfrm>
            <a:off x="1244600" y="998538"/>
            <a:ext cx="825500" cy="254000"/>
            <a:chOff x="624" y="664"/>
            <a:chExt cx="520" cy="160"/>
          </a:xfrm>
        </p:grpSpPr>
        <p:sp>
          <p:nvSpPr>
            <p:cNvPr id="47260" name="Line 5"/>
            <p:cNvSpPr>
              <a:spLocks noChangeShapeType="1"/>
            </p:cNvSpPr>
            <p:nvPr/>
          </p:nvSpPr>
          <p:spPr bwMode="auto">
            <a:xfrm>
              <a:off x="63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61" name="Line 6"/>
            <p:cNvSpPr>
              <a:spLocks noChangeShapeType="1"/>
            </p:cNvSpPr>
            <p:nvPr/>
          </p:nvSpPr>
          <p:spPr bwMode="auto">
            <a:xfrm>
              <a:off x="62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62" name="Line 7"/>
            <p:cNvSpPr>
              <a:spLocks noChangeShapeType="1"/>
            </p:cNvSpPr>
            <p:nvPr/>
          </p:nvSpPr>
          <p:spPr bwMode="auto">
            <a:xfrm flipV="1">
              <a:off x="91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63" name="Line 8"/>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77" name="Group 9"/>
          <p:cNvGrpSpPr>
            <a:grpSpLocks/>
          </p:cNvGrpSpPr>
          <p:nvPr/>
        </p:nvGrpSpPr>
        <p:grpSpPr bwMode="auto">
          <a:xfrm>
            <a:off x="2082800" y="998538"/>
            <a:ext cx="825500" cy="254000"/>
            <a:chOff x="1152" y="664"/>
            <a:chExt cx="520" cy="160"/>
          </a:xfrm>
        </p:grpSpPr>
        <p:sp>
          <p:nvSpPr>
            <p:cNvPr id="47256" name="Line 10"/>
            <p:cNvSpPr>
              <a:spLocks noChangeShapeType="1"/>
            </p:cNvSpPr>
            <p:nvPr/>
          </p:nvSpPr>
          <p:spPr bwMode="auto">
            <a:xfrm>
              <a:off x="116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7" name="Line 11"/>
            <p:cNvSpPr>
              <a:spLocks noChangeShapeType="1"/>
            </p:cNvSpPr>
            <p:nvPr/>
          </p:nvSpPr>
          <p:spPr bwMode="auto">
            <a:xfrm>
              <a:off x="115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8" name="Line 12"/>
            <p:cNvSpPr>
              <a:spLocks noChangeShapeType="1"/>
            </p:cNvSpPr>
            <p:nvPr/>
          </p:nvSpPr>
          <p:spPr bwMode="auto">
            <a:xfrm flipV="1">
              <a:off x="144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9" name="Line 13"/>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78" name="Group 14"/>
          <p:cNvGrpSpPr>
            <a:grpSpLocks/>
          </p:cNvGrpSpPr>
          <p:nvPr/>
        </p:nvGrpSpPr>
        <p:grpSpPr bwMode="auto">
          <a:xfrm>
            <a:off x="2921000" y="998538"/>
            <a:ext cx="825500" cy="254000"/>
            <a:chOff x="1680" y="664"/>
            <a:chExt cx="520" cy="160"/>
          </a:xfrm>
        </p:grpSpPr>
        <p:sp>
          <p:nvSpPr>
            <p:cNvPr id="47252" name="Line 15"/>
            <p:cNvSpPr>
              <a:spLocks noChangeShapeType="1"/>
            </p:cNvSpPr>
            <p:nvPr/>
          </p:nvSpPr>
          <p:spPr bwMode="auto">
            <a:xfrm>
              <a:off x="168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3" name="Line 16"/>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4" name="Line 17"/>
            <p:cNvSpPr>
              <a:spLocks noChangeShapeType="1"/>
            </p:cNvSpPr>
            <p:nvPr/>
          </p:nvSpPr>
          <p:spPr bwMode="auto">
            <a:xfrm flipV="1">
              <a:off x="196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5" name="Line 18"/>
            <p:cNvSpPr>
              <a:spLocks noChangeShapeType="1"/>
            </p:cNvSpPr>
            <p:nvPr/>
          </p:nvSpPr>
          <p:spPr bwMode="auto">
            <a:xfrm>
              <a:off x="197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79" name="Group 19"/>
          <p:cNvGrpSpPr>
            <a:grpSpLocks/>
          </p:cNvGrpSpPr>
          <p:nvPr/>
        </p:nvGrpSpPr>
        <p:grpSpPr bwMode="auto">
          <a:xfrm>
            <a:off x="3759200" y="998538"/>
            <a:ext cx="825500" cy="254000"/>
            <a:chOff x="2208" y="664"/>
            <a:chExt cx="520" cy="160"/>
          </a:xfrm>
        </p:grpSpPr>
        <p:sp>
          <p:nvSpPr>
            <p:cNvPr id="47248" name="Line 20"/>
            <p:cNvSpPr>
              <a:spLocks noChangeShapeType="1"/>
            </p:cNvSpPr>
            <p:nvPr/>
          </p:nvSpPr>
          <p:spPr bwMode="auto">
            <a:xfrm>
              <a:off x="221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9" name="Line 21"/>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0" name="Line 22"/>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51" name="Line 23"/>
            <p:cNvSpPr>
              <a:spLocks noChangeShapeType="1"/>
            </p:cNvSpPr>
            <p:nvPr/>
          </p:nvSpPr>
          <p:spPr bwMode="auto">
            <a:xfrm>
              <a:off x="250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80" name="Group 24"/>
          <p:cNvGrpSpPr>
            <a:grpSpLocks/>
          </p:cNvGrpSpPr>
          <p:nvPr/>
        </p:nvGrpSpPr>
        <p:grpSpPr bwMode="auto">
          <a:xfrm>
            <a:off x="4597400" y="998538"/>
            <a:ext cx="825500" cy="254000"/>
            <a:chOff x="2736" y="664"/>
            <a:chExt cx="520" cy="160"/>
          </a:xfrm>
        </p:grpSpPr>
        <p:sp>
          <p:nvSpPr>
            <p:cNvPr id="47244" name="Line 25"/>
            <p:cNvSpPr>
              <a:spLocks noChangeShapeType="1"/>
            </p:cNvSpPr>
            <p:nvPr/>
          </p:nvSpPr>
          <p:spPr bwMode="auto">
            <a:xfrm>
              <a:off x="2744"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5" name="Line 26"/>
            <p:cNvSpPr>
              <a:spLocks noChangeShapeType="1"/>
            </p:cNvSpPr>
            <p:nvPr/>
          </p:nvSpPr>
          <p:spPr bwMode="auto">
            <a:xfrm>
              <a:off x="273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6" name="Line 27"/>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7" name="Line 28"/>
            <p:cNvSpPr>
              <a:spLocks noChangeShapeType="1"/>
            </p:cNvSpPr>
            <p:nvPr/>
          </p:nvSpPr>
          <p:spPr bwMode="auto">
            <a:xfrm>
              <a:off x="303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81" name="Group 29"/>
          <p:cNvGrpSpPr>
            <a:grpSpLocks/>
          </p:cNvGrpSpPr>
          <p:nvPr/>
        </p:nvGrpSpPr>
        <p:grpSpPr bwMode="auto">
          <a:xfrm>
            <a:off x="5435600" y="998538"/>
            <a:ext cx="825500" cy="254000"/>
            <a:chOff x="3264" y="664"/>
            <a:chExt cx="520" cy="160"/>
          </a:xfrm>
        </p:grpSpPr>
        <p:sp>
          <p:nvSpPr>
            <p:cNvPr id="47240" name="Line 30"/>
            <p:cNvSpPr>
              <a:spLocks noChangeShapeType="1"/>
            </p:cNvSpPr>
            <p:nvPr/>
          </p:nvSpPr>
          <p:spPr bwMode="auto">
            <a:xfrm>
              <a:off x="327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1" name="Line 31"/>
            <p:cNvSpPr>
              <a:spLocks noChangeShapeType="1"/>
            </p:cNvSpPr>
            <p:nvPr/>
          </p:nvSpPr>
          <p:spPr bwMode="auto">
            <a:xfrm>
              <a:off x="326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2" name="Line 32"/>
            <p:cNvSpPr>
              <a:spLocks noChangeShapeType="1"/>
            </p:cNvSpPr>
            <p:nvPr/>
          </p:nvSpPr>
          <p:spPr bwMode="auto">
            <a:xfrm flipV="1">
              <a:off x="355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43" name="Line 33"/>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82" name="Group 34"/>
          <p:cNvGrpSpPr>
            <a:grpSpLocks/>
          </p:cNvGrpSpPr>
          <p:nvPr/>
        </p:nvGrpSpPr>
        <p:grpSpPr bwMode="auto">
          <a:xfrm>
            <a:off x="6273800" y="998538"/>
            <a:ext cx="825500" cy="254000"/>
            <a:chOff x="3792" y="664"/>
            <a:chExt cx="520" cy="160"/>
          </a:xfrm>
        </p:grpSpPr>
        <p:sp>
          <p:nvSpPr>
            <p:cNvPr id="47236" name="Line 35"/>
            <p:cNvSpPr>
              <a:spLocks noChangeShapeType="1"/>
            </p:cNvSpPr>
            <p:nvPr/>
          </p:nvSpPr>
          <p:spPr bwMode="auto">
            <a:xfrm>
              <a:off x="380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7" name="Line 36"/>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8" name="Line 37"/>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9" name="Line 38"/>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4283" name="Group 39"/>
          <p:cNvGrpSpPr>
            <a:grpSpLocks/>
          </p:cNvGrpSpPr>
          <p:nvPr/>
        </p:nvGrpSpPr>
        <p:grpSpPr bwMode="auto">
          <a:xfrm>
            <a:off x="7112000" y="998538"/>
            <a:ext cx="825500" cy="254000"/>
            <a:chOff x="4320" y="664"/>
            <a:chExt cx="520" cy="160"/>
          </a:xfrm>
        </p:grpSpPr>
        <p:sp>
          <p:nvSpPr>
            <p:cNvPr id="47232" name="Line 40"/>
            <p:cNvSpPr>
              <a:spLocks noChangeShapeType="1"/>
            </p:cNvSpPr>
            <p:nvPr/>
          </p:nvSpPr>
          <p:spPr bwMode="auto">
            <a:xfrm>
              <a:off x="43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3" name="Line 41"/>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4" name="Line 42"/>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5" name="Line 43"/>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47116" name="Line 44"/>
          <p:cNvSpPr>
            <a:spLocks noChangeShapeType="1"/>
          </p:cNvSpPr>
          <p:nvPr/>
        </p:nvSpPr>
        <p:spPr bwMode="auto">
          <a:xfrm>
            <a:off x="876300" y="1011238"/>
            <a:ext cx="355600"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17" name="Line 45"/>
          <p:cNvSpPr>
            <a:spLocks noChangeShapeType="1"/>
          </p:cNvSpPr>
          <p:nvPr/>
        </p:nvSpPr>
        <p:spPr bwMode="auto">
          <a:xfrm>
            <a:off x="7962900" y="1239838"/>
            <a:ext cx="431800"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18" name="Line 46"/>
          <p:cNvSpPr>
            <a:spLocks noChangeShapeType="1"/>
          </p:cNvSpPr>
          <p:nvPr/>
        </p:nvSpPr>
        <p:spPr bwMode="auto">
          <a:xfrm>
            <a:off x="7950200" y="1023938"/>
            <a:ext cx="0" cy="20320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19" name="Line 47"/>
          <p:cNvSpPr>
            <a:spLocks noChangeShapeType="1"/>
          </p:cNvSpPr>
          <p:nvPr/>
        </p:nvSpPr>
        <p:spPr bwMode="auto">
          <a:xfrm flipV="1">
            <a:off x="12446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0" name="Line 48"/>
          <p:cNvSpPr>
            <a:spLocks noChangeShapeType="1"/>
          </p:cNvSpPr>
          <p:nvPr/>
        </p:nvSpPr>
        <p:spPr bwMode="auto">
          <a:xfrm flipV="1">
            <a:off x="20828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1" name="Rectangle 49"/>
          <p:cNvSpPr>
            <a:spLocks noChangeArrowheads="1"/>
          </p:cNvSpPr>
          <p:nvPr/>
        </p:nvSpPr>
        <p:spPr bwMode="auto">
          <a:xfrm>
            <a:off x="13065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47122" name="Rectangle 50"/>
          <p:cNvSpPr>
            <a:spLocks noChangeArrowheads="1"/>
          </p:cNvSpPr>
          <p:nvPr/>
        </p:nvSpPr>
        <p:spPr bwMode="auto">
          <a:xfrm>
            <a:off x="20685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47123" name="Line 51"/>
          <p:cNvSpPr>
            <a:spLocks noChangeShapeType="1"/>
          </p:cNvSpPr>
          <p:nvPr/>
        </p:nvSpPr>
        <p:spPr bwMode="auto">
          <a:xfrm flipV="1">
            <a:off x="29210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4" name="Line 52"/>
          <p:cNvSpPr>
            <a:spLocks noChangeShapeType="1"/>
          </p:cNvSpPr>
          <p:nvPr/>
        </p:nvSpPr>
        <p:spPr bwMode="auto">
          <a:xfrm flipV="1">
            <a:off x="37592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5" name="Line 53"/>
          <p:cNvSpPr>
            <a:spLocks noChangeShapeType="1"/>
          </p:cNvSpPr>
          <p:nvPr/>
        </p:nvSpPr>
        <p:spPr bwMode="auto">
          <a:xfrm flipV="1">
            <a:off x="45974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6" name="Line 54"/>
          <p:cNvSpPr>
            <a:spLocks noChangeShapeType="1"/>
          </p:cNvSpPr>
          <p:nvPr/>
        </p:nvSpPr>
        <p:spPr bwMode="auto">
          <a:xfrm flipV="1">
            <a:off x="54356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7" name="Line 55"/>
          <p:cNvSpPr>
            <a:spLocks noChangeShapeType="1"/>
          </p:cNvSpPr>
          <p:nvPr/>
        </p:nvSpPr>
        <p:spPr bwMode="auto">
          <a:xfrm flipV="1">
            <a:off x="62738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8" name="Line 56"/>
          <p:cNvSpPr>
            <a:spLocks noChangeShapeType="1"/>
          </p:cNvSpPr>
          <p:nvPr/>
        </p:nvSpPr>
        <p:spPr bwMode="auto">
          <a:xfrm flipV="1">
            <a:off x="71120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29" name="Line 57"/>
          <p:cNvSpPr>
            <a:spLocks noChangeShapeType="1"/>
          </p:cNvSpPr>
          <p:nvPr/>
        </p:nvSpPr>
        <p:spPr bwMode="auto">
          <a:xfrm flipV="1">
            <a:off x="7950200" y="6175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30" name="Rectangle 58"/>
          <p:cNvSpPr>
            <a:spLocks noChangeArrowheads="1"/>
          </p:cNvSpPr>
          <p:nvPr/>
        </p:nvSpPr>
        <p:spPr bwMode="auto">
          <a:xfrm>
            <a:off x="29829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47131" name="Rectangle 59"/>
          <p:cNvSpPr>
            <a:spLocks noChangeArrowheads="1"/>
          </p:cNvSpPr>
          <p:nvPr/>
        </p:nvSpPr>
        <p:spPr bwMode="auto">
          <a:xfrm>
            <a:off x="37449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47132" name="Rectangle 60"/>
          <p:cNvSpPr>
            <a:spLocks noChangeArrowheads="1"/>
          </p:cNvSpPr>
          <p:nvPr/>
        </p:nvSpPr>
        <p:spPr bwMode="auto">
          <a:xfrm>
            <a:off x="45831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sp>
        <p:nvSpPr>
          <p:cNvPr id="47133" name="Rectangle 61"/>
          <p:cNvSpPr>
            <a:spLocks noChangeArrowheads="1"/>
          </p:cNvSpPr>
          <p:nvPr/>
        </p:nvSpPr>
        <p:spPr bwMode="auto">
          <a:xfrm>
            <a:off x="5421313" y="6302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9</a:t>
            </a:r>
          </a:p>
        </p:txBody>
      </p:sp>
      <p:sp>
        <p:nvSpPr>
          <p:cNvPr id="47134" name="Rectangle 62"/>
          <p:cNvSpPr>
            <a:spLocks noChangeArrowheads="1"/>
          </p:cNvSpPr>
          <p:nvPr/>
        </p:nvSpPr>
        <p:spPr bwMode="auto">
          <a:xfrm>
            <a:off x="6259513" y="630238"/>
            <a:ext cx="10223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10</a:t>
            </a:r>
          </a:p>
        </p:txBody>
      </p:sp>
      <p:sp>
        <p:nvSpPr>
          <p:cNvPr id="47135" name="Rectangle 63"/>
          <p:cNvSpPr>
            <a:spLocks noChangeArrowheads="1"/>
          </p:cNvSpPr>
          <p:nvPr/>
        </p:nvSpPr>
        <p:spPr bwMode="auto">
          <a:xfrm>
            <a:off x="7097713" y="630238"/>
            <a:ext cx="10096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11</a:t>
            </a:r>
          </a:p>
        </p:txBody>
      </p:sp>
      <p:sp>
        <p:nvSpPr>
          <p:cNvPr id="47136" name="Line 64"/>
          <p:cNvSpPr>
            <a:spLocks noChangeShapeType="1"/>
          </p:cNvSpPr>
          <p:nvPr/>
        </p:nvSpPr>
        <p:spPr bwMode="auto">
          <a:xfrm flipV="1">
            <a:off x="6273800" y="1303338"/>
            <a:ext cx="0" cy="5588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37" name="Line 65"/>
          <p:cNvSpPr>
            <a:spLocks noChangeShapeType="1"/>
          </p:cNvSpPr>
          <p:nvPr/>
        </p:nvSpPr>
        <p:spPr bwMode="auto">
          <a:xfrm flipV="1">
            <a:off x="7112000" y="1303338"/>
            <a:ext cx="0" cy="10160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38" name="Line 66"/>
          <p:cNvSpPr>
            <a:spLocks noChangeShapeType="1"/>
          </p:cNvSpPr>
          <p:nvPr/>
        </p:nvSpPr>
        <p:spPr bwMode="auto">
          <a:xfrm flipV="1">
            <a:off x="7950200" y="1303338"/>
            <a:ext cx="0" cy="1473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39" name="Oval 67"/>
          <p:cNvSpPr>
            <a:spLocks noChangeArrowheads="1"/>
          </p:cNvSpPr>
          <p:nvPr/>
        </p:nvSpPr>
        <p:spPr bwMode="auto">
          <a:xfrm>
            <a:off x="3957637" y="500063"/>
            <a:ext cx="455613" cy="2751137"/>
          </a:xfrm>
          <a:prstGeom prst="ellipse">
            <a:avLst/>
          </a:prstGeom>
          <a:noFill/>
          <a:ln w="28575">
            <a:solidFill>
              <a:srgbClr val="FF3300"/>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40" name="Rectangle 68"/>
          <p:cNvSpPr>
            <a:spLocks noChangeArrowheads="1"/>
          </p:cNvSpPr>
          <p:nvPr/>
        </p:nvSpPr>
        <p:spPr bwMode="auto">
          <a:xfrm>
            <a:off x="696913" y="1011238"/>
            <a:ext cx="541337"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Clk</a:t>
            </a:r>
          </a:p>
        </p:txBody>
      </p:sp>
      <p:grpSp>
        <p:nvGrpSpPr>
          <p:cNvPr id="54309" name="Group 69"/>
          <p:cNvGrpSpPr>
            <a:grpSpLocks/>
          </p:cNvGrpSpPr>
          <p:nvPr/>
        </p:nvGrpSpPr>
        <p:grpSpPr bwMode="auto">
          <a:xfrm>
            <a:off x="1257300" y="1500188"/>
            <a:ext cx="4162425" cy="385762"/>
            <a:chOff x="632" y="948"/>
            <a:chExt cx="2622" cy="243"/>
          </a:xfrm>
        </p:grpSpPr>
        <p:grpSp>
          <p:nvGrpSpPr>
            <p:cNvPr id="54385" name="Group 70"/>
            <p:cNvGrpSpPr>
              <a:grpSpLocks/>
            </p:cNvGrpSpPr>
            <p:nvPr/>
          </p:nvGrpSpPr>
          <p:grpSpPr bwMode="auto">
            <a:xfrm>
              <a:off x="632" y="960"/>
              <a:ext cx="520" cy="231"/>
              <a:chOff x="632" y="960"/>
              <a:chExt cx="520" cy="231"/>
            </a:xfrm>
          </p:grpSpPr>
          <p:sp>
            <p:nvSpPr>
              <p:cNvPr id="47230" name="Rectangle 71"/>
              <p:cNvSpPr>
                <a:spLocks noChangeArrowheads="1"/>
              </p:cNvSpPr>
              <p:nvPr/>
            </p:nvSpPr>
            <p:spPr bwMode="auto">
              <a:xfrm>
                <a:off x="632"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31" name="Rectangle 72"/>
              <p:cNvSpPr>
                <a:spLocks noChangeArrowheads="1"/>
              </p:cNvSpPr>
              <p:nvPr/>
            </p:nvSpPr>
            <p:spPr bwMode="auto">
              <a:xfrm>
                <a:off x="673" y="960"/>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4386" name="Group 73"/>
            <p:cNvGrpSpPr>
              <a:grpSpLocks/>
            </p:cNvGrpSpPr>
            <p:nvPr/>
          </p:nvGrpSpPr>
          <p:grpSpPr bwMode="auto">
            <a:xfrm>
              <a:off x="1100" y="948"/>
              <a:ext cx="632" cy="231"/>
              <a:chOff x="1100" y="948"/>
              <a:chExt cx="632" cy="231"/>
            </a:xfrm>
          </p:grpSpPr>
          <p:sp>
            <p:nvSpPr>
              <p:cNvPr id="47228" name="Rectangle 74"/>
              <p:cNvSpPr>
                <a:spLocks noChangeArrowheads="1"/>
              </p:cNvSpPr>
              <p:nvPr/>
            </p:nvSpPr>
            <p:spPr bwMode="auto">
              <a:xfrm>
                <a:off x="1148" y="968"/>
                <a:ext cx="54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29" name="Rectangle 75"/>
              <p:cNvSpPr>
                <a:spLocks noChangeArrowheads="1"/>
              </p:cNvSpPr>
              <p:nvPr/>
            </p:nvSpPr>
            <p:spPr bwMode="auto">
              <a:xfrm>
                <a:off x="1100" y="948"/>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4387" name="Group 76"/>
            <p:cNvGrpSpPr>
              <a:grpSpLocks/>
            </p:cNvGrpSpPr>
            <p:nvPr/>
          </p:nvGrpSpPr>
          <p:grpSpPr bwMode="auto">
            <a:xfrm>
              <a:off x="1688" y="960"/>
              <a:ext cx="512" cy="231"/>
              <a:chOff x="1688" y="960"/>
              <a:chExt cx="512" cy="231"/>
            </a:xfrm>
          </p:grpSpPr>
          <p:sp>
            <p:nvSpPr>
              <p:cNvPr id="47226" name="Rectangle 77"/>
              <p:cNvSpPr>
                <a:spLocks noChangeArrowheads="1"/>
              </p:cNvSpPr>
              <p:nvPr/>
            </p:nvSpPr>
            <p:spPr bwMode="auto">
              <a:xfrm>
                <a:off x="1688"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27" name="Rectangle 78"/>
              <p:cNvSpPr>
                <a:spLocks noChangeArrowheads="1"/>
              </p:cNvSpPr>
              <p:nvPr/>
            </p:nvSpPr>
            <p:spPr bwMode="auto">
              <a:xfrm>
                <a:off x="1767" y="960"/>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4388" name="Group 79"/>
            <p:cNvGrpSpPr>
              <a:grpSpLocks/>
            </p:cNvGrpSpPr>
            <p:nvPr/>
          </p:nvGrpSpPr>
          <p:grpSpPr bwMode="auto">
            <a:xfrm>
              <a:off x="2198" y="960"/>
              <a:ext cx="535" cy="231"/>
              <a:chOff x="2198" y="960"/>
              <a:chExt cx="535" cy="231"/>
            </a:xfrm>
          </p:grpSpPr>
          <p:sp>
            <p:nvSpPr>
              <p:cNvPr id="47224" name="Rectangle 80"/>
              <p:cNvSpPr>
                <a:spLocks noChangeArrowheads="1"/>
              </p:cNvSpPr>
              <p:nvPr/>
            </p:nvSpPr>
            <p:spPr bwMode="auto">
              <a:xfrm>
                <a:off x="2198" y="968"/>
                <a:ext cx="52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25" name="Rectangle 81"/>
              <p:cNvSpPr>
                <a:spLocks noChangeArrowheads="1"/>
              </p:cNvSpPr>
              <p:nvPr/>
            </p:nvSpPr>
            <p:spPr bwMode="auto">
              <a:xfrm>
                <a:off x="2295" y="960"/>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4389" name="Group 82"/>
            <p:cNvGrpSpPr>
              <a:grpSpLocks/>
            </p:cNvGrpSpPr>
            <p:nvPr/>
          </p:nvGrpSpPr>
          <p:grpSpPr bwMode="auto">
            <a:xfrm>
              <a:off x="2720" y="960"/>
              <a:ext cx="534" cy="231"/>
              <a:chOff x="2720" y="960"/>
              <a:chExt cx="534" cy="231"/>
            </a:xfrm>
          </p:grpSpPr>
          <p:sp>
            <p:nvSpPr>
              <p:cNvPr id="47222" name="Rectangle 83"/>
              <p:cNvSpPr>
                <a:spLocks noChangeArrowheads="1"/>
              </p:cNvSpPr>
              <p:nvPr/>
            </p:nvSpPr>
            <p:spPr bwMode="auto">
              <a:xfrm>
                <a:off x="2720" y="968"/>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23" name="Rectangle 84"/>
              <p:cNvSpPr>
                <a:spLocks noChangeArrowheads="1"/>
              </p:cNvSpPr>
              <p:nvPr/>
            </p:nvSpPr>
            <p:spPr bwMode="auto">
              <a:xfrm>
                <a:off x="2823" y="960"/>
                <a:ext cx="323"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Wr</a:t>
                </a:r>
              </a:p>
            </p:txBody>
          </p:sp>
        </p:grpSp>
      </p:grpSp>
      <p:grpSp>
        <p:nvGrpSpPr>
          <p:cNvPr id="54310" name="Group 85"/>
          <p:cNvGrpSpPr>
            <a:grpSpLocks/>
          </p:cNvGrpSpPr>
          <p:nvPr/>
        </p:nvGrpSpPr>
        <p:grpSpPr bwMode="auto">
          <a:xfrm>
            <a:off x="2095500" y="1919288"/>
            <a:ext cx="4146550" cy="373062"/>
            <a:chOff x="1160" y="1244"/>
            <a:chExt cx="2612" cy="235"/>
          </a:xfrm>
        </p:grpSpPr>
        <p:grpSp>
          <p:nvGrpSpPr>
            <p:cNvPr id="54370" name="Group 86"/>
            <p:cNvGrpSpPr>
              <a:grpSpLocks/>
            </p:cNvGrpSpPr>
            <p:nvPr/>
          </p:nvGrpSpPr>
          <p:grpSpPr bwMode="auto">
            <a:xfrm>
              <a:off x="1160" y="1248"/>
              <a:ext cx="520" cy="231"/>
              <a:chOff x="1160" y="1248"/>
              <a:chExt cx="520" cy="231"/>
            </a:xfrm>
          </p:grpSpPr>
          <p:sp>
            <p:nvSpPr>
              <p:cNvPr id="47215" name="Rectangle 87"/>
              <p:cNvSpPr>
                <a:spLocks noChangeArrowheads="1"/>
              </p:cNvSpPr>
              <p:nvPr/>
            </p:nvSpPr>
            <p:spPr bwMode="auto">
              <a:xfrm>
                <a:off x="1160"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16" name="Rectangle 88"/>
              <p:cNvSpPr>
                <a:spLocks noChangeArrowheads="1"/>
              </p:cNvSpPr>
              <p:nvPr/>
            </p:nvSpPr>
            <p:spPr bwMode="auto">
              <a:xfrm>
                <a:off x="1201" y="1248"/>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4371" name="Group 89"/>
            <p:cNvGrpSpPr>
              <a:grpSpLocks/>
            </p:cNvGrpSpPr>
            <p:nvPr/>
          </p:nvGrpSpPr>
          <p:grpSpPr bwMode="auto">
            <a:xfrm>
              <a:off x="1632" y="1244"/>
              <a:ext cx="632" cy="231"/>
              <a:chOff x="1632" y="1244"/>
              <a:chExt cx="632" cy="231"/>
            </a:xfrm>
          </p:grpSpPr>
          <p:sp>
            <p:nvSpPr>
              <p:cNvPr id="47213" name="Rectangle 90"/>
              <p:cNvSpPr>
                <a:spLocks noChangeArrowheads="1"/>
              </p:cNvSpPr>
              <p:nvPr/>
            </p:nvSpPr>
            <p:spPr bwMode="auto">
              <a:xfrm>
                <a:off x="1670" y="1256"/>
                <a:ext cx="55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14" name="Rectangle 91"/>
              <p:cNvSpPr>
                <a:spLocks noChangeArrowheads="1"/>
              </p:cNvSpPr>
              <p:nvPr/>
            </p:nvSpPr>
            <p:spPr bwMode="auto">
              <a:xfrm>
                <a:off x="1632" y="1244"/>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4372" name="Group 92"/>
            <p:cNvGrpSpPr>
              <a:grpSpLocks/>
            </p:cNvGrpSpPr>
            <p:nvPr/>
          </p:nvGrpSpPr>
          <p:grpSpPr bwMode="auto">
            <a:xfrm>
              <a:off x="2216" y="1248"/>
              <a:ext cx="512" cy="231"/>
              <a:chOff x="2216" y="1248"/>
              <a:chExt cx="512" cy="231"/>
            </a:xfrm>
          </p:grpSpPr>
          <p:sp>
            <p:nvSpPr>
              <p:cNvPr id="47211" name="Rectangle 93"/>
              <p:cNvSpPr>
                <a:spLocks noChangeArrowheads="1"/>
              </p:cNvSpPr>
              <p:nvPr/>
            </p:nvSpPr>
            <p:spPr bwMode="auto">
              <a:xfrm>
                <a:off x="221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12" name="Rectangle 94"/>
              <p:cNvSpPr>
                <a:spLocks noChangeArrowheads="1"/>
              </p:cNvSpPr>
              <p:nvPr/>
            </p:nvSpPr>
            <p:spPr bwMode="auto">
              <a:xfrm>
                <a:off x="2295" y="1248"/>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4373" name="Group 95"/>
            <p:cNvGrpSpPr>
              <a:grpSpLocks/>
            </p:cNvGrpSpPr>
            <p:nvPr/>
          </p:nvGrpSpPr>
          <p:grpSpPr bwMode="auto">
            <a:xfrm>
              <a:off x="2726" y="1248"/>
              <a:ext cx="535" cy="231"/>
              <a:chOff x="2726" y="1248"/>
              <a:chExt cx="535" cy="231"/>
            </a:xfrm>
          </p:grpSpPr>
          <p:sp>
            <p:nvSpPr>
              <p:cNvPr id="47209" name="Rectangle 96"/>
              <p:cNvSpPr>
                <a:spLocks noChangeArrowheads="1"/>
              </p:cNvSpPr>
              <p:nvPr/>
            </p:nvSpPr>
            <p:spPr bwMode="auto">
              <a:xfrm>
                <a:off x="2726" y="1256"/>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10" name="Rectangle 97"/>
              <p:cNvSpPr>
                <a:spLocks noChangeArrowheads="1"/>
              </p:cNvSpPr>
              <p:nvPr/>
            </p:nvSpPr>
            <p:spPr bwMode="auto">
              <a:xfrm>
                <a:off x="2823" y="1248"/>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4374" name="Group 98"/>
            <p:cNvGrpSpPr>
              <a:grpSpLocks/>
            </p:cNvGrpSpPr>
            <p:nvPr/>
          </p:nvGrpSpPr>
          <p:grpSpPr bwMode="auto">
            <a:xfrm>
              <a:off x="3260" y="1248"/>
              <a:ext cx="512" cy="231"/>
              <a:chOff x="3260" y="1248"/>
              <a:chExt cx="512" cy="231"/>
            </a:xfrm>
          </p:grpSpPr>
          <p:sp>
            <p:nvSpPr>
              <p:cNvPr id="47207" name="Rectangle 99"/>
              <p:cNvSpPr>
                <a:spLocks noChangeArrowheads="1"/>
              </p:cNvSpPr>
              <p:nvPr/>
            </p:nvSpPr>
            <p:spPr bwMode="auto">
              <a:xfrm>
                <a:off x="3260"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08" name="Rectangle 100"/>
              <p:cNvSpPr>
                <a:spLocks noChangeArrowheads="1"/>
              </p:cNvSpPr>
              <p:nvPr/>
            </p:nvSpPr>
            <p:spPr bwMode="auto">
              <a:xfrm>
                <a:off x="3351" y="1248"/>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7143" name="Rectangle 101"/>
          <p:cNvSpPr>
            <a:spLocks noChangeArrowheads="1"/>
          </p:cNvSpPr>
          <p:nvPr/>
        </p:nvSpPr>
        <p:spPr bwMode="auto">
          <a:xfrm>
            <a:off x="928688" y="1990725"/>
            <a:ext cx="1214437" cy="366713"/>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16: </a:t>
            </a:r>
            <a:r>
              <a:rPr lang="en-US" altLang="zh-CN" b="1">
                <a:latin typeface="Times New Roman" charset="0"/>
              </a:rPr>
              <a:t>R-type</a:t>
            </a:r>
          </a:p>
        </p:txBody>
      </p:sp>
      <p:grpSp>
        <p:nvGrpSpPr>
          <p:cNvPr id="54312" name="Group 102"/>
          <p:cNvGrpSpPr>
            <a:grpSpLocks/>
          </p:cNvGrpSpPr>
          <p:nvPr/>
        </p:nvGrpSpPr>
        <p:grpSpPr bwMode="auto">
          <a:xfrm>
            <a:off x="2933700" y="2319338"/>
            <a:ext cx="4165600" cy="366712"/>
            <a:chOff x="1688" y="1536"/>
            <a:chExt cx="2624" cy="231"/>
          </a:xfrm>
        </p:grpSpPr>
        <p:grpSp>
          <p:nvGrpSpPr>
            <p:cNvPr id="54355" name="Group 103"/>
            <p:cNvGrpSpPr>
              <a:grpSpLocks/>
            </p:cNvGrpSpPr>
            <p:nvPr/>
          </p:nvGrpSpPr>
          <p:grpSpPr bwMode="auto">
            <a:xfrm>
              <a:off x="1688" y="1536"/>
              <a:ext cx="520" cy="231"/>
              <a:chOff x="1688" y="1536"/>
              <a:chExt cx="520" cy="231"/>
            </a:xfrm>
          </p:grpSpPr>
          <p:sp>
            <p:nvSpPr>
              <p:cNvPr id="47200" name="Rectangle 104"/>
              <p:cNvSpPr>
                <a:spLocks noChangeArrowheads="1"/>
              </p:cNvSpPr>
              <p:nvPr/>
            </p:nvSpPr>
            <p:spPr bwMode="auto">
              <a:xfrm>
                <a:off x="1688"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201" name="Rectangle 105"/>
              <p:cNvSpPr>
                <a:spLocks noChangeArrowheads="1"/>
              </p:cNvSpPr>
              <p:nvPr/>
            </p:nvSpPr>
            <p:spPr bwMode="auto">
              <a:xfrm>
                <a:off x="1729" y="1536"/>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4356" name="Group 106"/>
            <p:cNvGrpSpPr>
              <a:grpSpLocks/>
            </p:cNvGrpSpPr>
            <p:nvPr/>
          </p:nvGrpSpPr>
          <p:grpSpPr bwMode="auto">
            <a:xfrm>
              <a:off x="2199" y="1536"/>
              <a:ext cx="632" cy="231"/>
              <a:chOff x="2199" y="1536"/>
              <a:chExt cx="632" cy="231"/>
            </a:xfrm>
          </p:grpSpPr>
          <p:sp>
            <p:nvSpPr>
              <p:cNvPr id="47198" name="Rectangle 107"/>
              <p:cNvSpPr>
                <a:spLocks noChangeArrowheads="1"/>
              </p:cNvSpPr>
              <p:nvPr/>
            </p:nvSpPr>
            <p:spPr bwMode="auto">
              <a:xfrm>
                <a:off x="2199" y="1544"/>
                <a:ext cx="52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99" name="Rectangle 108"/>
              <p:cNvSpPr>
                <a:spLocks noChangeArrowheads="1"/>
              </p:cNvSpPr>
              <p:nvPr/>
            </p:nvSpPr>
            <p:spPr bwMode="auto">
              <a:xfrm>
                <a:off x="2199" y="1536"/>
                <a:ext cx="6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Reg/Dec</a:t>
                </a:r>
              </a:p>
            </p:txBody>
          </p:sp>
        </p:grpSp>
        <p:grpSp>
          <p:nvGrpSpPr>
            <p:cNvPr id="54357" name="Group 109"/>
            <p:cNvGrpSpPr>
              <a:grpSpLocks/>
            </p:cNvGrpSpPr>
            <p:nvPr/>
          </p:nvGrpSpPr>
          <p:grpSpPr bwMode="auto">
            <a:xfrm>
              <a:off x="2720" y="1536"/>
              <a:ext cx="540" cy="231"/>
              <a:chOff x="2720" y="1536"/>
              <a:chExt cx="540" cy="231"/>
            </a:xfrm>
          </p:grpSpPr>
          <p:sp>
            <p:nvSpPr>
              <p:cNvPr id="47196" name="Rectangle 110"/>
              <p:cNvSpPr>
                <a:spLocks noChangeArrowheads="1"/>
              </p:cNvSpPr>
              <p:nvPr/>
            </p:nvSpPr>
            <p:spPr bwMode="auto">
              <a:xfrm>
                <a:off x="2720" y="1544"/>
                <a:ext cx="54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97" name="Rectangle 111"/>
              <p:cNvSpPr>
                <a:spLocks noChangeArrowheads="1"/>
              </p:cNvSpPr>
              <p:nvPr/>
            </p:nvSpPr>
            <p:spPr bwMode="auto">
              <a:xfrm>
                <a:off x="2823" y="1536"/>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4358" name="Group 112"/>
            <p:cNvGrpSpPr>
              <a:grpSpLocks/>
            </p:cNvGrpSpPr>
            <p:nvPr/>
          </p:nvGrpSpPr>
          <p:grpSpPr bwMode="auto">
            <a:xfrm>
              <a:off x="3260" y="1536"/>
              <a:ext cx="540" cy="231"/>
              <a:chOff x="3260" y="1536"/>
              <a:chExt cx="540" cy="231"/>
            </a:xfrm>
          </p:grpSpPr>
          <p:sp>
            <p:nvSpPr>
              <p:cNvPr id="47194" name="Rectangle 113"/>
              <p:cNvSpPr>
                <a:spLocks noChangeArrowheads="1"/>
              </p:cNvSpPr>
              <p:nvPr/>
            </p:nvSpPr>
            <p:spPr bwMode="auto">
              <a:xfrm>
                <a:off x="3260" y="1544"/>
                <a:ext cx="54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95" name="Rectangle 114"/>
              <p:cNvSpPr>
                <a:spLocks noChangeArrowheads="1"/>
              </p:cNvSpPr>
              <p:nvPr/>
            </p:nvSpPr>
            <p:spPr bwMode="auto">
              <a:xfrm>
                <a:off x="3351" y="1536"/>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4359" name="Group 115"/>
            <p:cNvGrpSpPr>
              <a:grpSpLocks/>
            </p:cNvGrpSpPr>
            <p:nvPr/>
          </p:nvGrpSpPr>
          <p:grpSpPr bwMode="auto">
            <a:xfrm>
              <a:off x="3800" y="1536"/>
              <a:ext cx="512" cy="231"/>
              <a:chOff x="3800" y="1536"/>
              <a:chExt cx="512" cy="231"/>
            </a:xfrm>
          </p:grpSpPr>
          <p:sp>
            <p:nvSpPr>
              <p:cNvPr id="47192" name="Rectangle 116"/>
              <p:cNvSpPr>
                <a:spLocks noChangeArrowheads="1"/>
              </p:cNvSpPr>
              <p:nvPr/>
            </p:nvSpPr>
            <p:spPr bwMode="auto">
              <a:xfrm>
                <a:off x="3800"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93" name="Rectangle 117"/>
              <p:cNvSpPr>
                <a:spLocks noChangeArrowheads="1"/>
              </p:cNvSpPr>
              <p:nvPr/>
            </p:nvSpPr>
            <p:spPr bwMode="auto">
              <a:xfrm>
                <a:off x="3879" y="1536"/>
                <a:ext cx="323"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Wr</a:t>
                </a:r>
              </a:p>
            </p:txBody>
          </p:sp>
        </p:grpSp>
      </p:grpSp>
      <p:grpSp>
        <p:nvGrpSpPr>
          <p:cNvPr id="54313" name="Group 118"/>
          <p:cNvGrpSpPr>
            <a:grpSpLocks/>
          </p:cNvGrpSpPr>
          <p:nvPr/>
        </p:nvGrpSpPr>
        <p:grpSpPr bwMode="auto">
          <a:xfrm>
            <a:off x="3771900" y="2705100"/>
            <a:ext cx="4167188" cy="374650"/>
            <a:chOff x="2216" y="1819"/>
            <a:chExt cx="2625" cy="236"/>
          </a:xfrm>
        </p:grpSpPr>
        <p:grpSp>
          <p:nvGrpSpPr>
            <p:cNvPr id="54340" name="Group 119"/>
            <p:cNvGrpSpPr>
              <a:grpSpLocks/>
            </p:cNvGrpSpPr>
            <p:nvPr/>
          </p:nvGrpSpPr>
          <p:grpSpPr bwMode="auto">
            <a:xfrm>
              <a:off x="2216" y="1824"/>
              <a:ext cx="520" cy="231"/>
              <a:chOff x="2216" y="1824"/>
              <a:chExt cx="520" cy="231"/>
            </a:xfrm>
          </p:grpSpPr>
          <p:sp>
            <p:nvSpPr>
              <p:cNvPr id="47185" name="Rectangle 120"/>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86" name="Rectangle 121"/>
              <p:cNvSpPr>
                <a:spLocks noChangeArrowheads="1"/>
              </p:cNvSpPr>
              <p:nvPr/>
            </p:nvSpPr>
            <p:spPr bwMode="auto">
              <a:xfrm>
                <a:off x="2257" y="1824"/>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4341" name="Group 122"/>
            <p:cNvGrpSpPr>
              <a:grpSpLocks/>
            </p:cNvGrpSpPr>
            <p:nvPr/>
          </p:nvGrpSpPr>
          <p:grpSpPr bwMode="auto">
            <a:xfrm>
              <a:off x="2678" y="1819"/>
              <a:ext cx="632" cy="231"/>
              <a:chOff x="2678" y="1819"/>
              <a:chExt cx="632" cy="231"/>
            </a:xfrm>
          </p:grpSpPr>
          <p:sp>
            <p:nvSpPr>
              <p:cNvPr id="47183" name="Rectangle 123"/>
              <p:cNvSpPr>
                <a:spLocks noChangeArrowheads="1"/>
              </p:cNvSpPr>
              <p:nvPr/>
            </p:nvSpPr>
            <p:spPr bwMode="auto">
              <a:xfrm>
                <a:off x="2726" y="1832"/>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84" name="Rectangle 124"/>
              <p:cNvSpPr>
                <a:spLocks noChangeArrowheads="1"/>
              </p:cNvSpPr>
              <p:nvPr/>
            </p:nvSpPr>
            <p:spPr bwMode="auto">
              <a:xfrm>
                <a:off x="2678" y="1819"/>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4342" name="Group 125"/>
            <p:cNvGrpSpPr>
              <a:grpSpLocks/>
            </p:cNvGrpSpPr>
            <p:nvPr/>
          </p:nvGrpSpPr>
          <p:grpSpPr bwMode="auto">
            <a:xfrm>
              <a:off x="3260" y="1824"/>
              <a:ext cx="540" cy="231"/>
              <a:chOff x="3260" y="1824"/>
              <a:chExt cx="540" cy="231"/>
            </a:xfrm>
          </p:grpSpPr>
          <p:sp>
            <p:nvSpPr>
              <p:cNvPr id="47181" name="Rectangle 126"/>
              <p:cNvSpPr>
                <a:spLocks noChangeArrowheads="1"/>
              </p:cNvSpPr>
              <p:nvPr/>
            </p:nvSpPr>
            <p:spPr bwMode="auto">
              <a:xfrm>
                <a:off x="3260" y="1832"/>
                <a:ext cx="54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82" name="Rectangle 127"/>
              <p:cNvSpPr>
                <a:spLocks noChangeArrowheads="1"/>
              </p:cNvSpPr>
              <p:nvPr/>
            </p:nvSpPr>
            <p:spPr bwMode="auto">
              <a:xfrm>
                <a:off x="3351" y="1824"/>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4343" name="Group 128"/>
            <p:cNvGrpSpPr>
              <a:grpSpLocks/>
            </p:cNvGrpSpPr>
            <p:nvPr/>
          </p:nvGrpSpPr>
          <p:grpSpPr bwMode="auto">
            <a:xfrm>
              <a:off x="3800" y="1824"/>
              <a:ext cx="517" cy="231"/>
              <a:chOff x="3800" y="1824"/>
              <a:chExt cx="517" cy="231"/>
            </a:xfrm>
          </p:grpSpPr>
          <p:sp>
            <p:nvSpPr>
              <p:cNvPr id="47179" name="Rectangle 129"/>
              <p:cNvSpPr>
                <a:spLocks noChangeArrowheads="1"/>
              </p:cNvSpPr>
              <p:nvPr/>
            </p:nvSpPr>
            <p:spPr bwMode="auto">
              <a:xfrm>
                <a:off x="3800"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80" name="Rectangle 130"/>
              <p:cNvSpPr>
                <a:spLocks noChangeArrowheads="1"/>
              </p:cNvSpPr>
              <p:nvPr/>
            </p:nvSpPr>
            <p:spPr bwMode="auto">
              <a:xfrm>
                <a:off x="3879" y="182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4344" name="Group 131"/>
            <p:cNvGrpSpPr>
              <a:grpSpLocks/>
            </p:cNvGrpSpPr>
            <p:nvPr/>
          </p:nvGrpSpPr>
          <p:grpSpPr bwMode="auto">
            <a:xfrm>
              <a:off x="4316" y="1824"/>
              <a:ext cx="525" cy="231"/>
              <a:chOff x="4316" y="1824"/>
              <a:chExt cx="525" cy="231"/>
            </a:xfrm>
          </p:grpSpPr>
          <p:sp>
            <p:nvSpPr>
              <p:cNvPr id="47177" name="Rectangle 132"/>
              <p:cNvSpPr>
                <a:spLocks noChangeArrowheads="1"/>
              </p:cNvSpPr>
              <p:nvPr/>
            </p:nvSpPr>
            <p:spPr bwMode="auto">
              <a:xfrm>
                <a:off x="4316" y="1832"/>
                <a:ext cx="52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78" name="Rectangle 133"/>
              <p:cNvSpPr>
                <a:spLocks noChangeArrowheads="1"/>
              </p:cNvSpPr>
              <p:nvPr/>
            </p:nvSpPr>
            <p:spPr bwMode="auto">
              <a:xfrm>
                <a:off x="4407" y="1824"/>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7146" name="Rectangle 134"/>
          <p:cNvSpPr>
            <a:spLocks noChangeArrowheads="1"/>
          </p:cNvSpPr>
          <p:nvPr/>
        </p:nvSpPr>
        <p:spPr bwMode="auto">
          <a:xfrm>
            <a:off x="2643188" y="2713038"/>
            <a:ext cx="121443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24: </a:t>
            </a:r>
            <a:r>
              <a:rPr lang="en-US" altLang="zh-CN" b="1">
                <a:latin typeface="Times New Roman" charset="0"/>
              </a:rPr>
              <a:t>R-type</a:t>
            </a:r>
          </a:p>
        </p:txBody>
      </p:sp>
      <p:sp>
        <p:nvSpPr>
          <p:cNvPr id="47147" name="Line 135"/>
          <p:cNvSpPr>
            <a:spLocks noChangeShapeType="1"/>
          </p:cNvSpPr>
          <p:nvPr/>
        </p:nvSpPr>
        <p:spPr bwMode="auto">
          <a:xfrm flipV="1">
            <a:off x="6273800" y="1303338"/>
            <a:ext cx="0" cy="5588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48" name="Line 136"/>
          <p:cNvSpPr>
            <a:spLocks noChangeShapeType="1"/>
          </p:cNvSpPr>
          <p:nvPr/>
        </p:nvSpPr>
        <p:spPr bwMode="auto">
          <a:xfrm flipV="1">
            <a:off x="7112000" y="1303338"/>
            <a:ext cx="0" cy="10160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49" name="Line 137"/>
          <p:cNvSpPr>
            <a:spLocks noChangeShapeType="1"/>
          </p:cNvSpPr>
          <p:nvPr/>
        </p:nvSpPr>
        <p:spPr bwMode="auto">
          <a:xfrm flipV="1">
            <a:off x="7950200" y="1303338"/>
            <a:ext cx="0" cy="1473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50" name="Rectangle 138"/>
          <p:cNvSpPr>
            <a:spLocks noChangeArrowheads="1"/>
          </p:cNvSpPr>
          <p:nvPr/>
        </p:nvSpPr>
        <p:spPr bwMode="auto">
          <a:xfrm>
            <a:off x="200025" y="1525588"/>
            <a:ext cx="2014538" cy="588962"/>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90000"/>
              </a:lnSpc>
            </a:pPr>
            <a:r>
              <a:rPr lang="zh-CN" altLang="en-US" b="1">
                <a:latin typeface="Times New Roman" charset="0"/>
              </a:rPr>
              <a:t>12: </a:t>
            </a:r>
            <a:r>
              <a:rPr lang="en-US" altLang="zh-CN" b="1">
                <a:latin typeface="Times New Roman" charset="0"/>
              </a:rPr>
              <a:t>Beq</a:t>
            </a:r>
          </a:p>
          <a:p>
            <a:pPr>
              <a:lnSpc>
                <a:spcPct val="90000"/>
              </a:lnSpc>
            </a:pPr>
            <a:r>
              <a:rPr lang="en-US" altLang="zh-CN" b="1">
                <a:latin typeface="Times New Roman" charset="0"/>
              </a:rPr>
              <a:t>(target is 1000)</a:t>
            </a:r>
          </a:p>
        </p:txBody>
      </p:sp>
      <p:sp>
        <p:nvSpPr>
          <p:cNvPr id="47151" name="Rectangle 139"/>
          <p:cNvSpPr>
            <a:spLocks noChangeArrowheads="1"/>
          </p:cNvSpPr>
          <p:nvPr/>
        </p:nvSpPr>
        <p:spPr bwMode="auto">
          <a:xfrm>
            <a:off x="1785938" y="2286000"/>
            <a:ext cx="1214437" cy="366713"/>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20: </a:t>
            </a:r>
            <a:r>
              <a:rPr lang="en-US" altLang="zh-CN" b="1">
                <a:latin typeface="Times New Roman" charset="0"/>
              </a:rPr>
              <a:t>R-type</a:t>
            </a:r>
          </a:p>
        </p:txBody>
      </p:sp>
      <p:grpSp>
        <p:nvGrpSpPr>
          <p:cNvPr id="54320" name="Group 140"/>
          <p:cNvGrpSpPr>
            <a:grpSpLocks/>
          </p:cNvGrpSpPr>
          <p:nvPr/>
        </p:nvGrpSpPr>
        <p:grpSpPr bwMode="auto">
          <a:xfrm>
            <a:off x="4591050" y="3098800"/>
            <a:ext cx="4137025" cy="385763"/>
            <a:chOff x="2738" y="2100"/>
            <a:chExt cx="2606" cy="243"/>
          </a:xfrm>
        </p:grpSpPr>
        <p:grpSp>
          <p:nvGrpSpPr>
            <p:cNvPr id="54325" name="Group 141"/>
            <p:cNvGrpSpPr>
              <a:grpSpLocks/>
            </p:cNvGrpSpPr>
            <p:nvPr/>
          </p:nvGrpSpPr>
          <p:grpSpPr bwMode="auto">
            <a:xfrm>
              <a:off x="2738" y="2112"/>
              <a:ext cx="526" cy="231"/>
              <a:chOff x="2738" y="2112"/>
              <a:chExt cx="526" cy="231"/>
            </a:xfrm>
          </p:grpSpPr>
          <p:sp>
            <p:nvSpPr>
              <p:cNvPr id="47170" name="Rectangle 142"/>
              <p:cNvSpPr>
                <a:spLocks noChangeArrowheads="1"/>
              </p:cNvSpPr>
              <p:nvPr/>
            </p:nvSpPr>
            <p:spPr bwMode="auto">
              <a:xfrm>
                <a:off x="2738"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71" name="Rectangle 143"/>
              <p:cNvSpPr>
                <a:spLocks noChangeArrowheads="1"/>
              </p:cNvSpPr>
              <p:nvPr/>
            </p:nvSpPr>
            <p:spPr bwMode="auto">
              <a:xfrm>
                <a:off x="2785" y="2112"/>
                <a:ext cx="479"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4326" name="Group 144"/>
            <p:cNvGrpSpPr>
              <a:grpSpLocks/>
            </p:cNvGrpSpPr>
            <p:nvPr/>
          </p:nvGrpSpPr>
          <p:grpSpPr bwMode="auto">
            <a:xfrm>
              <a:off x="3209" y="2100"/>
              <a:ext cx="632" cy="231"/>
              <a:chOff x="3209" y="2100"/>
              <a:chExt cx="632" cy="231"/>
            </a:xfrm>
          </p:grpSpPr>
          <p:sp>
            <p:nvSpPr>
              <p:cNvPr id="47168" name="Rectangle 145"/>
              <p:cNvSpPr>
                <a:spLocks noChangeArrowheads="1"/>
              </p:cNvSpPr>
              <p:nvPr/>
            </p:nvSpPr>
            <p:spPr bwMode="auto">
              <a:xfrm>
                <a:off x="3254" y="2120"/>
                <a:ext cx="546"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69" name="Rectangle 146"/>
              <p:cNvSpPr>
                <a:spLocks noChangeArrowheads="1"/>
              </p:cNvSpPr>
              <p:nvPr/>
            </p:nvSpPr>
            <p:spPr bwMode="auto">
              <a:xfrm>
                <a:off x="3209" y="2100"/>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4327" name="Group 147"/>
            <p:cNvGrpSpPr>
              <a:grpSpLocks/>
            </p:cNvGrpSpPr>
            <p:nvPr/>
          </p:nvGrpSpPr>
          <p:grpSpPr bwMode="auto">
            <a:xfrm>
              <a:off x="3800" y="2112"/>
              <a:ext cx="512" cy="231"/>
              <a:chOff x="3800" y="2112"/>
              <a:chExt cx="512" cy="231"/>
            </a:xfrm>
          </p:grpSpPr>
          <p:sp>
            <p:nvSpPr>
              <p:cNvPr id="47166" name="Rectangle 148"/>
              <p:cNvSpPr>
                <a:spLocks noChangeArrowheads="1"/>
              </p:cNvSpPr>
              <p:nvPr/>
            </p:nvSpPr>
            <p:spPr bwMode="auto">
              <a:xfrm>
                <a:off x="3800"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67" name="Rectangle 149"/>
              <p:cNvSpPr>
                <a:spLocks noChangeArrowheads="1"/>
              </p:cNvSpPr>
              <p:nvPr/>
            </p:nvSpPr>
            <p:spPr bwMode="auto">
              <a:xfrm>
                <a:off x="3879" y="2112"/>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4328" name="Group 150"/>
            <p:cNvGrpSpPr>
              <a:grpSpLocks/>
            </p:cNvGrpSpPr>
            <p:nvPr/>
          </p:nvGrpSpPr>
          <p:grpSpPr bwMode="auto">
            <a:xfrm>
              <a:off x="4310" y="2112"/>
              <a:ext cx="535" cy="231"/>
              <a:chOff x="4310" y="2112"/>
              <a:chExt cx="535" cy="231"/>
            </a:xfrm>
          </p:grpSpPr>
          <p:sp>
            <p:nvSpPr>
              <p:cNvPr id="47164" name="Rectangle 151"/>
              <p:cNvSpPr>
                <a:spLocks noChangeArrowheads="1"/>
              </p:cNvSpPr>
              <p:nvPr/>
            </p:nvSpPr>
            <p:spPr bwMode="auto">
              <a:xfrm>
                <a:off x="4310" y="2120"/>
                <a:ext cx="52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65" name="Rectangle 152"/>
              <p:cNvSpPr>
                <a:spLocks noChangeArrowheads="1"/>
              </p:cNvSpPr>
              <p:nvPr/>
            </p:nvSpPr>
            <p:spPr bwMode="auto">
              <a:xfrm>
                <a:off x="4407" y="2112"/>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4329" name="Group 153"/>
            <p:cNvGrpSpPr>
              <a:grpSpLocks/>
            </p:cNvGrpSpPr>
            <p:nvPr/>
          </p:nvGrpSpPr>
          <p:grpSpPr bwMode="auto">
            <a:xfrm>
              <a:off x="4832" y="2112"/>
              <a:ext cx="512" cy="231"/>
              <a:chOff x="4832" y="2112"/>
              <a:chExt cx="512" cy="231"/>
            </a:xfrm>
          </p:grpSpPr>
          <p:sp>
            <p:nvSpPr>
              <p:cNvPr id="47162" name="Rectangle 154"/>
              <p:cNvSpPr>
                <a:spLocks noChangeArrowheads="1"/>
              </p:cNvSpPr>
              <p:nvPr/>
            </p:nvSpPr>
            <p:spPr bwMode="auto">
              <a:xfrm>
                <a:off x="4832"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7163" name="Rectangle 155"/>
              <p:cNvSpPr>
                <a:spLocks noChangeArrowheads="1"/>
              </p:cNvSpPr>
              <p:nvPr/>
            </p:nvSpPr>
            <p:spPr bwMode="auto">
              <a:xfrm>
                <a:off x="4935" y="2112"/>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7153" name="Rectangle 156"/>
          <p:cNvSpPr>
            <a:spLocks noChangeArrowheads="1"/>
          </p:cNvSpPr>
          <p:nvPr/>
        </p:nvSpPr>
        <p:spPr bwMode="auto">
          <a:xfrm>
            <a:off x="2714625" y="3119438"/>
            <a:ext cx="1984375"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1000: </a:t>
            </a:r>
            <a:r>
              <a:rPr lang="en-US" altLang="zh-CN" b="1">
                <a:latin typeface="Times New Roman" charset="0"/>
              </a:rPr>
              <a:t>Target of Br</a:t>
            </a:r>
          </a:p>
        </p:txBody>
      </p:sp>
      <p:sp>
        <p:nvSpPr>
          <p:cNvPr id="47154" name="Line 157"/>
          <p:cNvSpPr>
            <a:spLocks noChangeShapeType="1"/>
          </p:cNvSpPr>
          <p:nvPr/>
        </p:nvSpPr>
        <p:spPr bwMode="auto">
          <a:xfrm>
            <a:off x="4457700" y="1709738"/>
            <a:ext cx="279400" cy="1651000"/>
          </a:xfrm>
          <a:prstGeom prst="line">
            <a:avLst/>
          </a:prstGeom>
          <a:noFill/>
          <a:ln w="38100">
            <a:solidFill>
              <a:srgbClr val="FF0000"/>
            </a:solidFill>
            <a:round/>
            <a:headEnd/>
            <a:tailEnd type="triangle" w="med" len="me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976031" name="Rectangle 159"/>
          <p:cNvSpPr>
            <a:spLocks noChangeArrowheads="1"/>
          </p:cNvSpPr>
          <p:nvPr/>
        </p:nvSpPr>
        <p:spPr bwMode="auto">
          <a:xfrm>
            <a:off x="2009775" y="1878013"/>
            <a:ext cx="2657475" cy="1193800"/>
          </a:xfrm>
          <a:prstGeom prst="rect">
            <a:avLst/>
          </a:prstGeom>
          <a:solidFill>
            <a:srgbClr val="FF99CC">
              <a:alpha val="45882"/>
            </a:srgbClr>
          </a:solidFill>
          <a:ln w="12700">
            <a:no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6031"/>
                                        </p:tgtEl>
                                        <p:attrNameLst>
                                          <p:attrName>style.visibility</p:attrName>
                                        </p:attrNameLst>
                                      </p:cBhvr>
                                      <p:to>
                                        <p:strVal val="visible"/>
                                      </p:to>
                                    </p:set>
                                    <p:animEffect transition="in" filter="blinds(horizontal)">
                                      <p:cBhvr>
                                        <p:cTn id="7" dur="500"/>
                                        <p:tgtEl>
                                          <p:spTgt spid="9760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5875">
                                            <p:txEl>
                                              <p:pRg st="4" end="4"/>
                                            </p:txEl>
                                          </p:spTgt>
                                        </p:tgtEl>
                                        <p:attrNameLst>
                                          <p:attrName>style.visibility</p:attrName>
                                        </p:attrNameLst>
                                      </p:cBhvr>
                                      <p:to>
                                        <p:strVal val="visible"/>
                                      </p:to>
                                    </p:set>
                                    <p:animEffect transition="in" filter="blinds(horizontal)">
                                      <p:cBhvr>
                                        <p:cTn id="12" dur="500"/>
                                        <p:tgtEl>
                                          <p:spTgt spid="975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0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1" name="Rectangle 3"/>
          <p:cNvSpPr>
            <a:spLocks noGrp="1" noChangeArrowheads="1"/>
          </p:cNvSpPr>
          <p:nvPr>
            <p:ph type="body" idx="1"/>
          </p:nvPr>
        </p:nvSpPr>
        <p:spPr>
          <a:xfrm>
            <a:off x="-396552" y="4581128"/>
            <a:ext cx="9296077" cy="1774845"/>
          </a:xfrm>
          <a:noFill/>
        </p:spPr>
        <p:txBody>
          <a:bodyPr wrap="square" lIns="63500" tIns="25400" rIns="63500" bIns="25400">
            <a:spAutoFit/>
          </a:bodyPr>
          <a:lstStyle/>
          <a:p>
            <a:pPr marL="342900" indent="-342900">
              <a:lnSpc>
                <a:spcPct val="100000"/>
              </a:lnSpc>
              <a:spcBef>
                <a:spcPct val="0"/>
              </a:spcBef>
              <a:buFont typeface="Wingdings" charset="2"/>
              <a:buNone/>
            </a:pPr>
            <a:endParaRPr lang="en-US" altLang="zh-CN" sz="2200" dirty="0">
              <a:solidFill>
                <a:srgbClr val="FF0000"/>
              </a:solidFill>
            </a:endParaRPr>
          </a:p>
          <a:p>
            <a:pPr marL="800100" lvl="1" indent="-342900">
              <a:lnSpc>
                <a:spcPct val="100000"/>
              </a:lnSpc>
              <a:spcBef>
                <a:spcPct val="0"/>
              </a:spcBef>
              <a:buClr>
                <a:schemeClr val="tx2"/>
              </a:buClr>
              <a:buFont typeface="Wingdings" charset="2"/>
              <a:buChar char="Ø"/>
            </a:pPr>
            <a:r>
              <a:rPr lang="en-US" altLang="zh-CN" sz="2400" dirty="0">
                <a:solidFill>
                  <a:srgbClr val="FF0000"/>
                </a:solidFill>
              </a:rPr>
              <a:t>Load</a:t>
            </a:r>
            <a:r>
              <a:rPr lang="zh-CN" altLang="en-US" sz="2400" dirty="0">
                <a:solidFill>
                  <a:srgbClr val="FF0000"/>
                </a:solidFill>
              </a:rPr>
              <a:t>指令何时能把数据写到寄存器？第几周期开始用该数据？</a:t>
            </a:r>
          </a:p>
          <a:p>
            <a:pPr marL="1143000" lvl="2" indent="-228600">
              <a:lnSpc>
                <a:spcPct val="100000"/>
              </a:lnSpc>
              <a:spcBef>
                <a:spcPct val="0"/>
              </a:spcBef>
              <a:buClr>
                <a:schemeClr val="tx1"/>
              </a:buClr>
              <a:buSzPct val="100000"/>
              <a:buFont typeface="Wingdings" charset="2"/>
              <a:buChar char="n"/>
            </a:pPr>
            <a:r>
              <a:rPr lang="zh-CN" altLang="en-US" sz="2200" dirty="0"/>
              <a:t>第五周期写入、第六周期开始才能使用</a:t>
            </a:r>
          </a:p>
          <a:p>
            <a:pPr marL="1143000" lvl="2" indent="-228600">
              <a:lnSpc>
                <a:spcPct val="100000"/>
              </a:lnSpc>
              <a:spcBef>
                <a:spcPct val="0"/>
              </a:spcBef>
              <a:buClr>
                <a:schemeClr val="tx1"/>
              </a:buClr>
              <a:buSzPct val="100000"/>
              <a:buFont typeface="Wingdings" charset="2"/>
              <a:buChar char="n"/>
            </a:pPr>
            <a:r>
              <a:rPr lang="zh-CN" altLang="en-US" sz="2200" dirty="0">
                <a:solidFill>
                  <a:srgbClr val="0000FF"/>
                </a:solidFill>
              </a:rPr>
              <a:t>若后面</a:t>
            </a:r>
            <a:r>
              <a:rPr lang="en-US" altLang="zh-CN" sz="2200" dirty="0">
                <a:solidFill>
                  <a:srgbClr val="0000FF"/>
                </a:solidFill>
              </a:rPr>
              <a:t>R-Type</a:t>
            </a:r>
            <a:r>
              <a:rPr lang="zh-CN" altLang="en-US" sz="2200" dirty="0">
                <a:solidFill>
                  <a:srgbClr val="0000FF"/>
                </a:solidFill>
              </a:rPr>
              <a:t>操作数是</a:t>
            </a:r>
            <a:r>
              <a:rPr lang="en-US" altLang="zh-CN" sz="2200" dirty="0">
                <a:solidFill>
                  <a:srgbClr val="0000FF"/>
                </a:solidFill>
              </a:rPr>
              <a:t>load</a:t>
            </a:r>
            <a:r>
              <a:rPr lang="zh-CN" altLang="en-US" sz="2200" dirty="0">
                <a:solidFill>
                  <a:srgbClr val="0000FF"/>
                </a:solidFill>
              </a:rPr>
              <a:t>指令目标寄存器的内容，则</a:t>
            </a:r>
            <a:r>
              <a:rPr lang="zh-CN" altLang="en-US" sz="2200" dirty="0">
                <a:solidFill>
                  <a:srgbClr val="FF0000"/>
                </a:solidFill>
                <a:hlinkClick r:id="rId2" action="ppaction://hlinksldjump"/>
              </a:rPr>
              <a:t>流水线怎样</a:t>
            </a:r>
            <a:r>
              <a:rPr lang="zh-CN" altLang="en-US" sz="2000" dirty="0">
                <a:solidFill>
                  <a:srgbClr val="FF0000"/>
                </a:solidFill>
              </a:rPr>
              <a:t>？</a:t>
            </a:r>
          </a:p>
        </p:txBody>
      </p:sp>
      <p:sp>
        <p:nvSpPr>
          <p:cNvPr id="46084" name="Rectangle 4"/>
          <p:cNvSpPr>
            <a:spLocks noChangeArrowheads="1"/>
          </p:cNvSpPr>
          <p:nvPr/>
        </p:nvSpPr>
        <p:spPr bwMode="auto">
          <a:xfrm>
            <a:off x="122238" y="1242095"/>
            <a:ext cx="760413"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53252" name="Group 5"/>
          <p:cNvGrpSpPr>
            <a:grpSpLocks/>
          </p:cNvGrpSpPr>
          <p:nvPr/>
        </p:nvGrpSpPr>
        <p:grpSpPr bwMode="auto">
          <a:xfrm>
            <a:off x="866776" y="1229395"/>
            <a:ext cx="790575" cy="254000"/>
            <a:chOff x="624" y="664"/>
            <a:chExt cx="520" cy="160"/>
          </a:xfrm>
        </p:grpSpPr>
        <p:sp>
          <p:nvSpPr>
            <p:cNvPr id="46262" name="Line 6"/>
            <p:cNvSpPr>
              <a:spLocks noChangeShapeType="1"/>
            </p:cNvSpPr>
            <p:nvPr/>
          </p:nvSpPr>
          <p:spPr bwMode="auto">
            <a:xfrm>
              <a:off x="632"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3" name="Line 7"/>
            <p:cNvSpPr>
              <a:spLocks noChangeShapeType="1"/>
            </p:cNvSpPr>
            <p:nvPr/>
          </p:nvSpPr>
          <p:spPr bwMode="auto">
            <a:xfrm>
              <a:off x="62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4" name="Line 8"/>
            <p:cNvSpPr>
              <a:spLocks noChangeShapeType="1"/>
            </p:cNvSpPr>
            <p:nvPr/>
          </p:nvSpPr>
          <p:spPr bwMode="auto">
            <a:xfrm flipV="1">
              <a:off x="91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5" name="Line 9"/>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3" name="Group 10"/>
          <p:cNvGrpSpPr>
            <a:grpSpLocks/>
          </p:cNvGrpSpPr>
          <p:nvPr/>
        </p:nvGrpSpPr>
        <p:grpSpPr bwMode="auto">
          <a:xfrm>
            <a:off x="1670051" y="1229395"/>
            <a:ext cx="790575" cy="254000"/>
            <a:chOff x="1152" y="664"/>
            <a:chExt cx="520" cy="160"/>
          </a:xfrm>
        </p:grpSpPr>
        <p:sp>
          <p:nvSpPr>
            <p:cNvPr id="46258" name="Line 11"/>
            <p:cNvSpPr>
              <a:spLocks noChangeShapeType="1"/>
            </p:cNvSpPr>
            <p:nvPr/>
          </p:nvSpPr>
          <p:spPr bwMode="auto">
            <a:xfrm>
              <a:off x="1160"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9" name="Line 12"/>
            <p:cNvSpPr>
              <a:spLocks noChangeShapeType="1"/>
            </p:cNvSpPr>
            <p:nvPr/>
          </p:nvSpPr>
          <p:spPr bwMode="auto">
            <a:xfrm>
              <a:off x="115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0" name="Line 13"/>
            <p:cNvSpPr>
              <a:spLocks noChangeShapeType="1"/>
            </p:cNvSpPr>
            <p:nvPr/>
          </p:nvSpPr>
          <p:spPr bwMode="auto">
            <a:xfrm flipV="1">
              <a:off x="144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61" name="Line 14"/>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4" name="Group 15"/>
          <p:cNvGrpSpPr>
            <a:grpSpLocks/>
          </p:cNvGrpSpPr>
          <p:nvPr/>
        </p:nvGrpSpPr>
        <p:grpSpPr bwMode="auto">
          <a:xfrm>
            <a:off x="2473326" y="1229395"/>
            <a:ext cx="790575" cy="254000"/>
            <a:chOff x="1680" y="664"/>
            <a:chExt cx="520" cy="160"/>
          </a:xfrm>
        </p:grpSpPr>
        <p:sp>
          <p:nvSpPr>
            <p:cNvPr id="46254" name="Line 16"/>
            <p:cNvSpPr>
              <a:spLocks noChangeShapeType="1"/>
            </p:cNvSpPr>
            <p:nvPr/>
          </p:nvSpPr>
          <p:spPr bwMode="auto">
            <a:xfrm>
              <a:off x="1688"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5" name="Line 17"/>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6" name="Line 18"/>
            <p:cNvSpPr>
              <a:spLocks noChangeShapeType="1"/>
            </p:cNvSpPr>
            <p:nvPr/>
          </p:nvSpPr>
          <p:spPr bwMode="auto">
            <a:xfrm flipV="1">
              <a:off x="196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7" name="Line 19"/>
            <p:cNvSpPr>
              <a:spLocks noChangeShapeType="1"/>
            </p:cNvSpPr>
            <p:nvPr/>
          </p:nvSpPr>
          <p:spPr bwMode="auto">
            <a:xfrm>
              <a:off x="197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5" name="Group 20"/>
          <p:cNvGrpSpPr>
            <a:grpSpLocks/>
          </p:cNvGrpSpPr>
          <p:nvPr/>
        </p:nvGrpSpPr>
        <p:grpSpPr bwMode="auto">
          <a:xfrm>
            <a:off x="3276601" y="1229395"/>
            <a:ext cx="790575" cy="254000"/>
            <a:chOff x="2208" y="664"/>
            <a:chExt cx="520" cy="160"/>
          </a:xfrm>
        </p:grpSpPr>
        <p:sp>
          <p:nvSpPr>
            <p:cNvPr id="46250" name="Line 21"/>
            <p:cNvSpPr>
              <a:spLocks noChangeShapeType="1"/>
            </p:cNvSpPr>
            <p:nvPr/>
          </p:nvSpPr>
          <p:spPr bwMode="auto">
            <a:xfrm>
              <a:off x="2216"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1" name="Line 22"/>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2" name="Line 23"/>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53" name="Line 24"/>
            <p:cNvSpPr>
              <a:spLocks noChangeShapeType="1"/>
            </p:cNvSpPr>
            <p:nvPr/>
          </p:nvSpPr>
          <p:spPr bwMode="auto">
            <a:xfrm>
              <a:off x="250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6" name="Group 25"/>
          <p:cNvGrpSpPr>
            <a:grpSpLocks/>
          </p:cNvGrpSpPr>
          <p:nvPr/>
        </p:nvGrpSpPr>
        <p:grpSpPr bwMode="auto">
          <a:xfrm>
            <a:off x="4079876" y="1229395"/>
            <a:ext cx="790575" cy="254000"/>
            <a:chOff x="2736" y="664"/>
            <a:chExt cx="520" cy="160"/>
          </a:xfrm>
        </p:grpSpPr>
        <p:sp>
          <p:nvSpPr>
            <p:cNvPr id="46246" name="Line 26"/>
            <p:cNvSpPr>
              <a:spLocks noChangeShapeType="1"/>
            </p:cNvSpPr>
            <p:nvPr/>
          </p:nvSpPr>
          <p:spPr bwMode="auto">
            <a:xfrm>
              <a:off x="2744"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7" name="Line 27"/>
            <p:cNvSpPr>
              <a:spLocks noChangeShapeType="1"/>
            </p:cNvSpPr>
            <p:nvPr/>
          </p:nvSpPr>
          <p:spPr bwMode="auto">
            <a:xfrm>
              <a:off x="273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8" name="Line 28"/>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9" name="Line 29"/>
            <p:cNvSpPr>
              <a:spLocks noChangeShapeType="1"/>
            </p:cNvSpPr>
            <p:nvPr/>
          </p:nvSpPr>
          <p:spPr bwMode="auto">
            <a:xfrm>
              <a:off x="303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7" name="Group 30"/>
          <p:cNvGrpSpPr>
            <a:grpSpLocks/>
          </p:cNvGrpSpPr>
          <p:nvPr/>
        </p:nvGrpSpPr>
        <p:grpSpPr bwMode="auto">
          <a:xfrm>
            <a:off x="4883151" y="1229395"/>
            <a:ext cx="790575" cy="254000"/>
            <a:chOff x="3264" y="664"/>
            <a:chExt cx="520" cy="160"/>
          </a:xfrm>
        </p:grpSpPr>
        <p:sp>
          <p:nvSpPr>
            <p:cNvPr id="46242" name="Line 31"/>
            <p:cNvSpPr>
              <a:spLocks noChangeShapeType="1"/>
            </p:cNvSpPr>
            <p:nvPr/>
          </p:nvSpPr>
          <p:spPr bwMode="auto">
            <a:xfrm>
              <a:off x="3272"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3" name="Line 32"/>
            <p:cNvSpPr>
              <a:spLocks noChangeShapeType="1"/>
            </p:cNvSpPr>
            <p:nvPr/>
          </p:nvSpPr>
          <p:spPr bwMode="auto">
            <a:xfrm>
              <a:off x="326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4" name="Line 33"/>
            <p:cNvSpPr>
              <a:spLocks noChangeShapeType="1"/>
            </p:cNvSpPr>
            <p:nvPr/>
          </p:nvSpPr>
          <p:spPr bwMode="auto">
            <a:xfrm flipV="1">
              <a:off x="355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5" name="Line 34"/>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8" name="Group 35"/>
          <p:cNvGrpSpPr>
            <a:grpSpLocks/>
          </p:cNvGrpSpPr>
          <p:nvPr/>
        </p:nvGrpSpPr>
        <p:grpSpPr bwMode="auto">
          <a:xfrm>
            <a:off x="5686426" y="1229395"/>
            <a:ext cx="790575" cy="254000"/>
            <a:chOff x="3792" y="664"/>
            <a:chExt cx="520" cy="160"/>
          </a:xfrm>
        </p:grpSpPr>
        <p:sp>
          <p:nvSpPr>
            <p:cNvPr id="46238" name="Line 36"/>
            <p:cNvSpPr>
              <a:spLocks noChangeShapeType="1"/>
            </p:cNvSpPr>
            <p:nvPr/>
          </p:nvSpPr>
          <p:spPr bwMode="auto">
            <a:xfrm>
              <a:off x="3800"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9" name="Line 37"/>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0" name="Line 38"/>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41" name="Line 39"/>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3259" name="Group 40"/>
          <p:cNvGrpSpPr>
            <a:grpSpLocks/>
          </p:cNvGrpSpPr>
          <p:nvPr/>
        </p:nvGrpSpPr>
        <p:grpSpPr bwMode="auto">
          <a:xfrm>
            <a:off x="6489701" y="1229395"/>
            <a:ext cx="790575" cy="254000"/>
            <a:chOff x="4320" y="664"/>
            <a:chExt cx="520" cy="160"/>
          </a:xfrm>
        </p:grpSpPr>
        <p:sp>
          <p:nvSpPr>
            <p:cNvPr id="46234" name="Line 41"/>
            <p:cNvSpPr>
              <a:spLocks noChangeShapeType="1"/>
            </p:cNvSpPr>
            <p:nvPr/>
          </p:nvSpPr>
          <p:spPr bwMode="auto">
            <a:xfrm>
              <a:off x="4328" y="816"/>
              <a:ext cx="26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5" name="Line 42"/>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6" name="Line 43"/>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7" name="Line 44"/>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46093" name="Line 45"/>
          <p:cNvSpPr>
            <a:spLocks noChangeShapeType="1"/>
          </p:cNvSpPr>
          <p:nvPr/>
        </p:nvSpPr>
        <p:spPr bwMode="auto">
          <a:xfrm>
            <a:off x="512763" y="1242095"/>
            <a:ext cx="341313"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4" name="Line 46"/>
          <p:cNvSpPr>
            <a:spLocks noChangeShapeType="1"/>
          </p:cNvSpPr>
          <p:nvPr/>
        </p:nvSpPr>
        <p:spPr bwMode="auto">
          <a:xfrm>
            <a:off x="7304088" y="1470695"/>
            <a:ext cx="414338"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5" name="Line 47"/>
          <p:cNvSpPr>
            <a:spLocks noChangeShapeType="1"/>
          </p:cNvSpPr>
          <p:nvPr/>
        </p:nvSpPr>
        <p:spPr bwMode="auto">
          <a:xfrm>
            <a:off x="7292976" y="1254795"/>
            <a:ext cx="0" cy="20320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096" name="Rectangle 48"/>
          <p:cNvSpPr>
            <a:spLocks noChangeArrowheads="1"/>
          </p:cNvSpPr>
          <p:nvPr/>
        </p:nvSpPr>
        <p:spPr bwMode="auto">
          <a:xfrm>
            <a:off x="760413"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Cycle 1</a:t>
            </a:r>
          </a:p>
        </p:txBody>
      </p:sp>
      <p:sp>
        <p:nvSpPr>
          <p:cNvPr id="46097" name="Rectangle 49"/>
          <p:cNvSpPr>
            <a:spLocks noChangeArrowheads="1"/>
          </p:cNvSpPr>
          <p:nvPr/>
        </p:nvSpPr>
        <p:spPr bwMode="auto">
          <a:xfrm>
            <a:off x="14890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46098" name="Rectangle 50"/>
          <p:cNvSpPr>
            <a:spLocks noChangeArrowheads="1"/>
          </p:cNvSpPr>
          <p:nvPr/>
        </p:nvSpPr>
        <p:spPr bwMode="auto">
          <a:xfrm>
            <a:off x="23653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46099" name="Rectangle 51"/>
          <p:cNvSpPr>
            <a:spLocks noChangeArrowheads="1"/>
          </p:cNvSpPr>
          <p:nvPr/>
        </p:nvSpPr>
        <p:spPr bwMode="auto">
          <a:xfrm>
            <a:off x="309562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46100" name="Rectangle 52"/>
          <p:cNvSpPr>
            <a:spLocks noChangeArrowheads="1"/>
          </p:cNvSpPr>
          <p:nvPr/>
        </p:nvSpPr>
        <p:spPr bwMode="auto">
          <a:xfrm>
            <a:off x="3900488"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46101" name="Rectangle 53"/>
          <p:cNvSpPr>
            <a:spLocks noChangeArrowheads="1"/>
          </p:cNvSpPr>
          <p:nvPr/>
        </p:nvSpPr>
        <p:spPr bwMode="auto">
          <a:xfrm>
            <a:off x="470217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46102" name="Rectangle 54"/>
          <p:cNvSpPr>
            <a:spLocks noChangeArrowheads="1"/>
          </p:cNvSpPr>
          <p:nvPr/>
        </p:nvSpPr>
        <p:spPr bwMode="auto">
          <a:xfrm>
            <a:off x="5505451"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46103" name="Rectangle 55"/>
          <p:cNvSpPr>
            <a:spLocks noChangeArrowheads="1"/>
          </p:cNvSpPr>
          <p:nvPr/>
        </p:nvSpPr>
        <p:spPr bwMode="auto">
          <a:xfrm>
            <a:off x="6308726" y="908720"/>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grpSp>
        <p:nvGrpSpPr>
          <p:cNvPr id="53271" name="Group 56"/>
          <p:cNvGrpSpPr>
            <a:grpSpLocks/>
          </p:cNvGrpSpPr>
          <p:nvPr/>
        </p:nvGrpSpPr>
        <p:grpSpPr bwMode="auto">
          <a:xfrm>
            <a:off x="890588" y="1632620"/>
            <a:ext cx="3981450" cy="369887"/>
            <a:chOff x="640" y="958"/>
            <a:chExt cx="2617" cy="233"/>
          </a:xfrm>
        </p:grpSpPr>
        <p:grpSp>
          <p:nvGrpSpPr>
            <p:cNvPr id="53386" name="Group 57"/>
            <p:cNvGrpSpPr>
              <a:grpSpLocks/>
            </p:cNvGrpSpPr>
            <p:nvPr/>
          </p:nvGrpSpPr>
          <p:grpSpPr bwMode="auto">
            <a:xfrm>
              <a:off x="640" y="960"/>
              <a:ext cx="543" cy="231"/>
              <a:chOff x="640" y="960"/>
              <a:chExt cx="543" cy="231"/>
            </a:xfrm>
          </p:grpSpPr>
          <p:sp>
            <p:nvSpPr>
              <p:cNvPr id="46232" name="Rectangle 58"/>
              <p:cNvSpPr>
                <a:spLocks noChangeArrowheads="1"/>
              </p:cNvSpPr>
              <p:nvPr/>
            </p:nvSpPr>
            <p:spPr bwMode="auto">
              <a:xfrm>
                <a:off x="640" y="968"/>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3" name="Rectangle 59"/>
              <p:cNvSpPr>
                <a:spLocks noChangeArrowheads="1"/>
              </p:cNvSpPr>
              <p:nvPr/>
            </p:nvSpPr>
            <p:spPr bwMode="auto">
              <a:xfrm>
                <a:off x="673" y="960"/>
                <a:ext cx="504"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3387" name="Group 60"/>
            <p:cNvGrpSpPr>
              <a:grpSpLocks/>
            </p:cNvGrpSpPr>
            <p:nvPr/>
          </p:nvGrpSpPr>
          <p:grpSpPr bwMode="auto">
            <a:xfrm>
              <a:off x="1092" y="958"/>
              <a:ext cx="645" cy="231"/>
              <a:chOff x="1092" y="958"/>
              <a:chExt cx="645" cy="231"/>
            </a:xfrm>
          </p:grpSpPr>
          <p:sp>
            <p:nvSpPr>
              <p:cNvPr id="46230" name="Rectangle 61"/>
              <p:cNvSpPr>
                <a:spLocks noChangeArrowheads="1"/>
              </p:cNvSpPr>
              <p:nvPr/>
            </p:nvSpPr>
            <p:spPr bwMode="auto">
              <a:xfrm>
                <a:off x="1145" y="968"/>
                <a:ext cx="52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31" name="Rectangle 62"/>
              <p:cNvSpPr>
                <a:spLocks noChangeArrowheads="1"/>
              </p:cNvSpPr>
              <p:nvPr/>
            </p:nvSpPr>
            <p:spPr bwMode="auto">
              <a:xfrm>
                <a:off x="1092" y="958"/>
                <a:ext cx="645"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88" name="Group 63"/>
            <p:cNvGrpSpPr>
              <a:grpSpLocks/>
            </p:cNvGrpSpPr>
            <p:nvPr/>
          </p:nvGrpSpPr>
          <p:grpSpPr bwMode="auto">
            <a:xfrm>
              <a:off x="1669" y="960"/>
              <a:ext cx="530" cy="231"/>
              <a:chOff x="1669" y="960"/>
              <a:chExt cx="530" cy="231"/>
            </a:xfrm>
          </p:grpSpPr>
          <p:sp>
            <p:nvSpPr>
              <p:cNvPr id="46228" name="Rectangle 64"/>
              <p:cNvSpPr>
                <a:spLocks noChangeArrowheads="1"/>
              </p:cNvSpPr>
              <p:nvPr/>
            </p:nvSpPr>
            <p:spPr bwMode="auto">
              <a:xfrm>
                <a:off x="1669" y="968"/>
                <a:ext cx="52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9" name="Rectangle 65"/>
              <p:cNvSpPr>
                <a:spLocks noChangeArrowheads="1"/>
              </p:cNvSpPr>
              <p:nvPr/>
            </p:nvSpPr>
            <p:spPr bwMode="auto">
              <a:xfrm>
                <a:off x="1767" y="960"/>
                <a:ext cx="4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89" name="Group 66"/>
            <p:cNvGrpSpPr>
              <a:grpSpLocks/>
            </p:cNvGrpSpPr>
            <p:nvPr/>
          </p:nvGrpSpPr>
          <p:grpSpPr bwMode="auto">
            <a:xfrm>
              <a:off x="2191" y="960"/>
              <a:ext cx="551" cy="231"/>
              <a:chOff x="2191" y="960"/>
              <a:chExt cx="551" cy="231"/>
            </a:xfrm>
          </p:grpSpPr>
          <p:sp>
            <p:nvSpPr>
              <p:cNvPr id="46226" name="Rectangle 67"/>
              <p:cNvSpPr>
                <a:spLocks noChangeArrowheads="1"/>
              </p:cNvSpPr>
              <p:nvPr/>
            </p:nvSpPr>
            <p:spPr bwMode="auto">
              <a:xfrm>
                <a:off x="2191" y="968"/>
                <a:ext cx="54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7" name="Rectangle 68"/>
              <p:cNvSpPr>
                <a:spLocks noChangeArrowheads="1"/>
              </p:cNvSpPr>
              <p:nvPr/>
            </p:nvSpPr>
            <p:spPr bwMode="auto">
              <a:xfrm>
                <a:off x="2295" y="960"/>
                <a:ext cx="447"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90" name="Group 69"/>
            <p:cNvGrpSpPr>
              <a:grpSpLocks/>
            </p:cNvGrpSpPr>
            <p:nvPr/>
          </p:nvGrpSpPr>
          <p:grpSpPr bwMode="auto">
            <a:xfrm>
              <a:off x="2745" y="960"/>
              <a:ext cx="512" cy="231"/>
              <a:chOff x="2745" y="960"/>
              <a:chExt cx="512" cy="231"/>
            </a:xfrm>
          </p:grpSpPr>
          <p:sp>
            <p:nvSpPr>
              <p:cNvPr id="46224" name="Rectangle 70"/>
              <p:cNvSpPr>
                <a:spLocks noChangeArrowheads="1"/>
              </p:cNvSpPr>
              <p:nvPr/>
            </p:nvSpPr>
            <p:spPr bwMode="auto">
              <a:xfrm>
                <a:off x="2745"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25" name="Rectangle 71"/>
              <p:cNvSpPr>
                <a:spLocks noChangeArrowheads="1"/>
              </p:cNvSpPr>
              <p:nvPr/>
            </p:nvSpPr>
            <p:spPr bwMode="auto">
              <a:xfrm>
                <a:off x="2817" y="960"/>
                <a:ext cx="34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5" name="Rectangle 72"/>
          <p:cNvSpPr>
            <a:spLocks noChangeArrowheads="1"/>
          </p:cNvSpPr>
          <p:nvPr/>
        </p:nvSpPr>
        <p:spPr bwMode="auto">
          <a:xfrm>
            <a:off x="-36512" y="1635795"/>
            <a:ext cx="946150"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0: </a:t>
            </a:r>
            <a:r>
              <a:rPr lang="en-US" altLang="zh-CN" b="1">
                <a:latin typeface="Times New Roman" charset="0"/>
              </a:rPr>
              <a:t>Load</a:t>
            </a:r>
          </a:p>
        </p:txBody>
      </p:sp>
      <p:grpSp>
        <p:nvGrpSpPr>
          <p:cNvPr id="53273" name="Group 73"/>
          <p:cNvGrpSpPr>
            <a:grpSpLocks/>
          </p:cNvGrpSpPr>
          <p:nvPr/>
        </p:nvGrpSpPr>
        <p:grpSpPr bwMode="auto">
          <a:xfrm>
            <a:off x="1681163" y="2023145"/>
            <a:ext cx="3965575" cy="373062"/>
            <a:chOff x="1160" y="1244"/>
            <a:chExt cx="2606" cy="235"/>
          </a:xfrm>
        </p:grpSpPr>
        <p:grpSp>
          <p:nvGrpSpPr>
            <p:cNvPr id="53371" name="Group 74"/>
            <p:cNvGrpSpPr>
              <a:grpSpLocks/>
            </p:cNvGrpSpPr>
            <p:nvPr/>
          </p:nvGrpSpPr>
          <p:grpSpPr bwMode="auto">
            <a:xfrm>
              <a:off x="1160" y="1248"/>
              <a:ext cx="540" cy="231"/>
              <a:chOff x="1160" y="1248"/>
              <a:chExt cx="540" cy="231"/>
            </a:xfrm>
          </p:grpSpPr>
          <p:sp>
            <p:nvSpPr>
              <p:cNvPr id="46217" name="Rectangle 75"/>
              <p:cNvSpPr>
                <a:spLocks noChangeArrowheads="1"/>
              </p:cNvSpPr>
              <p:nvPr/>
            </p:nvSpPr>
            <p:spPr bwMode="auto">
              <a:xfrm>
                <a:off x="1160"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8" name="Rectangle 76"/>
              <p:cNvSpPr>
                <a:spLocks noChangeArrowheads="1"/>
              </p:cNvSpPr>
              <p:nvPr/>
            </p:nvSpPr>
            <p:spPr bwMode="auto">
              <a:xfrm>
                <a:off x="1201" y="1248"/>
                <a:ext cx="51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72" name="Group 77"/>
            <p:cNvGrpSpPr>
              <a:grpSpLocks/>
            </p:cNvGrpSpPr>
            <p:nvPr/>
          </p:nvGrpSpPr>
          <p:grpSpPr bwMode="auto">
            <a:xfrm>
              <a:off x="1615" y="1244"/>
              <a:ext cx="785" cy="231"/>
              <a:chOff x="1615" y="1244"/>
              <a:chExt cx="785" cy="231"/>
            </a:xfrm>
          </p:grpSpPr>
          <p:sp>
            <p:nvSpPr>
              <p:cNvPr id="46215" name="Rectangle 78"/>
              <p:cNvSpPr>
                <a:spLocks noChangeArrowheads="1"/>
              </p:cNvSpPr>
              <p:nvPr/>
            </p:nvSpPr>
            <p:spPr bwMode="auto">
              <a:xfrm>
                <a:off x="1674" y="1256"/>
                <a:ext cx="52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6" name="Rectangle 79"/>
              <p:cNvSpPr>
                <a:spLocks noChangeArrowheads="1"/>
              </p:cNvSpPr>
              <p:nvPr/>
            </p:nvSpPr>
            <p:spPr bwMode="auto">
              <a:xfrm>
                <a:off x="1615" y="1244"/>
                <a:ext cx="791"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73" name="Group 80"/>
            <p:cNvGrpSpPr>
              <a:grpSpLocks/>
            </p:cNvGrpSpPr>
            <p:nvPr/>
          </p:nvGrpSpPr>
          <p:grpSpPr bwMode="auto">
            <a:xfrm>
              <a:off x="2197" y="1248"/>
              <a:ext cx="551" cy="231"/>
              <a:chOff x="2197" y="1248"/>
              <a:chExt cx="551" cy="231"/>
            </a:xfrm>
          </p:grpSpPr>
          <p:sp>
            <p:nvSpPr>
              <p:cNvPr id="46213" name="Rectangle 81"/>
              <p:cNvSpPr>
                <a:spLocks noChangeArrowheads="1"/>
              </p:cNvSpPr>
              <p:nvPr/>
            </p:nvSpPr>
            <p:spPr bwMode="auto">
              <a:xfrm>
                <a:off x="2197" y="1256"/>
                <a:ext cx="55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4" name="Rectangle 82"/>
              <p:cNvSpPr>
                <a:spLocks noChangeArrowheads="1"/>
              </p:cNvSpPr>
              <p:nvPr/>
            </p:nvSpPr>
            <p:spPr bwMode="auto">
              <a:xfrm>
                <a:off x="2295" y="1248"/>
                <a:ext cx="4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3374" name="Group 83"/>
            <p:cNvGrpSpPr>
              <a:grpSpLocks/>
            </p:cNvGrpSpPr>
            <p:nvPr/>
          </p:nvGrpSpPr>
          <p:grpSpPr bwMode="auto">
            <a:xfrm>
              <a:off x="2751" y="1248"/>
              <a:ext cx="529" cy="231"/>
              <a:chOff x="2751" y="1248"/>
              <a:chExt cx="529" cy="231"/>
            </a:xfrm>
          </p:grpSpPr>
          <p:sp>
            <p:nvSpPr>
              <p:cNvPr id="46211" name="Rectangle 84"/>
              <p:cNvSpPr>
                <a:spLocks noChangeArrowheads="1"/>
              </p:cNvSpPr>
              <p:nvPr/>
            </p:nvSpPr>
            <p:spPr bwMode="auto">
              <a:xfrm>
                <a:off x="2751" y="1256"/>
                <a:ext cx="50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2" name="Rectangle 85"/>
              <p:cNvSpPr>
                <a:spLocks noChangeArrowheads="1"/>
              </p:cNvSpPr>
              <p:nvPr/>
            </p:nvSpPr>
            <p:spPr bwMode="auto">
              <a:xfrm>
                <a:off x="2823" y="1248"/>
                <a:ext cx="4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75" name="Group 86"/>
            <p:cNvGrpSpPr>
              <a:grpSpLocks/>
            </p:cNvGrpSpPr>
            <p:nvPr/>
          </p:nvGrpSpPr>
          <p:grpSpPr bwMode="auto">
            <a:xfrm>
              <a:off x="3254" y="1248"/>
              <a:ext cx="512" cy="231"/>
              <a:chOff x="3254" y="1248"/>
              <a:chExt cx="512" cy="231"/>
            </a:xfrm>
          </p:grpSpPr>
          <p:sp>
            <p:nvSpPr>
              <p:cNvPr id="46209" name="Rectangle 87"/>
              <p:cNvSpPr>
                <a:spLocks noChangeArrowheads="1"/>
              </p:cNvSpPr>
              <p:nvPr/>
            </p:nvSpPr>
            <p:spPr bwMode="auto">
              <a:xfrm>
                <a:off x="325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10" name="Rectangle 88"/>
              <p:cNvSpPr>
                <a:spLocks noChangeArrowheads="1"/>
              </p:cNvSpPr>
              <p:nvPr/>
            </p:nvSpPr>
            <p:spPr bwMode="auto">
              <a:xfrm>
                <a:off x="3351" y="1248"/>
                <a:ext cx="33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7" name="Rectangle 89"/>
          <p:cNvSpPr>
            <a:spLocks noChangeArrowheads="1"/>
          </p:cNvSpPr>
          <p:nvPr/>
        </p:nvSpPr>
        <p:spPr bwMode="auto">
          <a:xfrm>
            <a:off x="606426" y="2029495"/>
            <a:ext cx="110013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4: </a:t>
            </a:r>
            <a:r>
              <a:rPr lang="en-US" altLang="zh-CN" b="1">
                <a:latin typeface="Times New Roman" charset="0"/>
              </a:rPr>
              <a:t>R-type</a:t>
            </a:r>
          </a:p>
        </p:txBody>
      </p:sp>
      <p:grpSp>
        <p:nvGrpSpPr>
          <p:cNvPr id="53275" name="Group 90"/>
          <p:cNvGrpSpPr>
            <a:grpSpLocks/>
          </p:cNvGrpSpPr>
          <p:nvPr/>
        </p:nvGrpSpPr>
        <p:grpSpPr bwMode="auto">
          <a:xfrm>
            <a:off x="2501901" y="2437482"/>
            <a:ext cx="3943350" cy="377825"/>
            <a:chOff x="1700" y="1529"/>
            <a:chExt cx="2591" cy="238"/>
          </a:xfrm>
        </p:grpSpPr>
        <p:grpSp>
          <p:nvGrpSpPr>
            <p:cNvPr id="53356" name="Group 91"/>
            <p:cNvGrpSpPr>
              <a:grpSpLocks/>
            </p:cNvGrpSpPr>
            <p:nvPr/>
          </p:nvGrpSpPr>
          <p:grpSpPr bwMode="auto">
            <a:xfrm>
              <a:off x="1700" y="1536"/>
              <a:ext cx="539" cy="231"/>
              <a:chOff x="1700" y="1536"/>
              <a:chExt cx="539" cy="231"/>
            </a:xfrm>
          </p:grpSpPr>
          <p:sp>
            <p:nvSpPr>
              <p:cNvPr id="46202" name="Rectangle 92"/>
              <p:cNvSpPr>
                <a:spLocks noChangeArrowheads="1"/>
              </p:cNvSpPr>
              <p:nvPr/>
            </p:nvSpPr>
            <p:spPr bwMode="auto">
              <a:xfrm>
                <a:off x="1700" y="1544"/>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03" name="Rectangle 93"/>
              <p:cNvSpPr>
                <a:spLocks noChangeArrowheads="1"/>
              </p:cNvSpPr>
              <p:nvPr/>
            </p:nvSpPr>
            <p:spPr bwMode="auto">
              <a:xfrm>
                <a:off x="1729" y="1536"/>
                <a:ext cx="510"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3357" name="Group 94"/>
            <p:cNvGrpSpPr>
              <a:grpSpLocks/>
            </p:cNvGrpSpPr>
            <p:nvPr/>
          </p:nvGrpSpPr>
          <p:grpSpPr bwMode="auto">
            <a:xfrm>
              <a:off x="2153" y="1529"/>
              <a:ext cx="648" cy="231"/>
              <a:chOff x="2153" y="1529"/>
              <a:chExt cx="648" cy="231"/>
            </a:xfrm>
          </p:grpSpPr>
          <p:sp>
            <p:nvSpPr>
              <p:cNvPr id="46200" name="Rectangle 95"/>
              <p:cNvSpPr>
                <a:spLocks noChangeArrowheads="1"/>
              </p:cNvSpPr>
              <p:nvPr/>
            </p:nvSpPr>
            <p:spPr bwMode="auto">
              <a:xfrm>
                <a:off x="2203" y="1544"/>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201" name="Rectangle 96"/>
              <p:cNvSpPr>
                <a:spLocks noChangeArrowheads="1"/>
              </p:cNvSpPr>
              <p:nvPr/>
            </p:nvSpPr>
            <p:spPr bwMode="auto">
              <a:xfrm>
                <a:off x="2153" y="1529"/>
                <a:ext cx="65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58" name="Group 97"/>
            <p:cNvGrpSpPr>
              <a:grpSpLocks/>
            </p:cNvGrpSpPr>
            <p:nvPr/>
          </p:nvGrpSpPr>
          <p:grpSpPr bwMode="auto">
            <a:xfrm>
              <a:off x="2744" y="1536"/>
              <a:ext cx="512" cy="231"/>
              <a:chOff x="2744" y="1536"/>
              <a:chExt cx="512" cy="231"/>
            </a:xfrm>
          </p:grpSpPr>
          <p:sp>
            <p:nvSpPr>
              <p:cNvPr id="46198" name="Rectangle 98"/>
              <p:cNvSpPr>
                <a:spLocks noChangeArrowheads="1"/>
              </p:cNvSpPr>
              <p:nvPr/>
            </p:nvSpPr>
            <p:spPr bwMode="auto">
              <a:xfrm>
                <a:off x="2744"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9" name="Rectangle 99"/>
              <p:cNvSpPr>
                <a:spLocks noChangeArrowheads="1"/>
              </p:cNvSpPr>
              <p:nvPr/>
            </p:nvSpPr>
            <p:spPr bwMode="auto">
              <a:xfrm>
                <a:off x="2823" y="1536"/>
                <a:ext cx="4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59" name="Group 100"/>
            <p:cNvGrpSpPr>
              <a:grpSpLocks/>
            </p:cNvGrpSpPr>
            <p:nvPr/>
          </p:nvGrpSpPr>
          <p:grpSpPr bwMode="auto">
            <a:xfrm>
              <a:off x="3253" y="1536"/>
              <a:ext cx="555" cy="231"/>
              <a:chOff x="3253" y="1536"/>
              <a:chExt cx="555" cy="231"/>
            </a:xfrm>
          </p:grpSpPr>
          <p:sp>
            <p:nvSpPr>
              <p:cNvPr id="46196" name="Rectangle 101"/>
              <p:cNvSpPr>
                <a:spLocks noChangeArrowheads="1"/>
              </p:cNvSpPr>
              <p:nvPr/>
            </p:nvSpPr>
            <p:spPr bwMode="auto">
              <a:xfrm>
                <a:off x="3253" y="1544"/>
                <a:ext cx="53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7" name="Rectangle 102"/>
              <p:cNvSpPr>
                <a:spLocks noChangeArrowheads="1"/>
              </p:cNvSpPr>
              <p:nvPr/>
            </p:nvSpPr>
            <p:spPr bwMode="auto">
              <a:xfrm>
                <a:off x="3351" y="1536"/>
                <a:ext cx="4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60" name="Group 103"/>
            <p:cNvGrpSpPr>
              <a:grpSpLocks/>
            </p:cNvGrpSpPr>
            <p:nvPr/>
          </p:nvGrpSpPr>
          <p:grpSpPr bwMode="auto">
            <a:xfrm>
              <a:off x="3787" y="1536"/>
              <a:ext cx="504" cy="231"/>
              <a:chOff x="3787" y="1536"/>
              <a:chExt cx="504" cy="231"/>
            </a:xfrm>
          </p:grpSpPr>
          <p:sp>
            <p:nvSpPr>
              <p:cNvPr id="46194" name="Rectangle 104"/>
              <p:cNvSpPr>
                <a:spLocks noChangeArrowheads="1"/>
              </p:cNvSpPr>
              <p:nvPr/>
            </p:nvSpPr>
            <p:spPr bwMode="auto">
              <a:xfrm>
                <a:off x="3787" y="1544"/>
                <a:ext cx="50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95" name="Rectangle 105"/>
              <p:cNvSpPr>
                <a:spLocks noChangeArrowheads="1"/>
              </p:cNvSpPr>
              <p:nvPr/>
            </p:nvSpPr>
            <p:spPr bwMode="auto">
              <a:xfrm>
                <a:off x="3879" y="1536"/>
                <a:ext cx="33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09" name="Rectangle 106"/>
          <p:cNvSpPr>
            <a:spLocks noChangeArrowheads="1"/>
          </p:cNvSpPr>
          <p:nvPr/>
        </p:nvSpPr>
        <p:spPr bwMode="auto">
          <a:xfrm>
            <a:off x="1606551" y="2448595"/>
            <a:ext cx="95408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8: </a:t>
            </a:r>
            <a:r>
              <a:rPr lang="en-US" altLang="zh-CN" b="1">
                <a:latin typeface="Times New Roman" charset="0"/>
              </a:rPr>
              <a:t>Store</a:t>
            </a:r>
          </a:p>
        </p:txBody>
      </p:sp>
      <p:grpSp>
        <p:nvGrpSpPr>
          <p:cNvPr id="53277" name="Group 107"/>
          <p:cNvGrpSpPr>
            <a:grpSpLocks/>
          </p:cNvGrpSpPr>
          <p:nvPr/>
        </p:nvGrpSpPr>
        <p:grpSpPr bwMode="auto">
          <a:xfrm>
            <a:off x="3287713" y="2867695"/>
            <a:ext cx="4011613" cy="369887"/>
            <a:chOff x="2216" y="1824"/>
            <a:chExt cx="2637" cy="233"/>
          </a:xfrm>
        </p:grpSpPr>
        <p:grpSp>
          <p:nvGrpSpPr>
            <p:cNvPr id="53341" name="Group 108"/>
            <p:cNvGrpSpPr>
              <a:grpSpLocks/>
            </p:cNvGrpSpPr>
            <p:nvPr/>
          </p:nvGrpSpPr>
          <p:grpSpPr bwMode="auto">
            <a:xfrm>
              <a:off x="2216" y="1824"/>
              <a:ext cx="540" cy="231"/>
              <a:chOff x="2216" y="1824"/>
              <a:chExt cx="540" cy="231"/>
            </a:xfrm>
          </p:grpSpPr>
          <p:sp>
            <p:nvSpPr>
              <p:cNvPr id="46187" name="Rectangle 109"/>
              <p:cNvSpPr>
                <a:spLocks noChangeArrowheads="1"/>
              </p:cNvSpPr>
              <p:nvPr/>
            </p:nvSpPr>
            <p:spPr bwMode="auto">
              <a:xfrm>
                <a:off x="2216" y="1832"/>
                <a:ext cx="506"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8" name="Rectangle 110"/>
              <p:cNvSpPr>
                <a:spLocks noChangeArrowheads="1"/>
              </p:cNvSpPr>
              <p:nvPr/>
            </p:nvSpPr>
            <p:spPr bwMode="auto">
              <a:xfrm>
                <a:off x="2257" y="1824"/>
                <a:ext cx="51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42" name="Group 111"/>
            <p:cNvGrpSpPr>
              <a:grpSpLocks/>
            </p:cNvGrpSpPr>
            <p:nvPr/>
          </p:nvGrpSpPr>
          <p:grpSpPr bwMode="auto">
            <a:xfrm>
              <a:off x="2675" y="1826"/>
              <a:ext cx="648" cy="231"/>
              <a:chOff x="2675" y="1826"/>
              <a:chExt cx="648" cy="231"/>
            </a:xfrm>
          </p:grpSpPr>
          <p:sp>
            <p:nvSpPr>
              <p:cNvPr id="46185" name="Rectangle 112"/>
              <p:cNvSpPr>
                <a:spLocks noChangeArrowheads="1"/>
              </p:cNvSpPr>
              <p:nvPr/>
            </p:nvSpPr>
            <p:spPr bwMode="auto">
              <a:xfrm>
                <a:off x="2736"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6" name="Rectangle 113"/>
              <p:cNvSpPr>
                <a:spLocks noChangeArrowheads="1"/>
              </p:cNvSpPr>
              <p:nvPr/>
            </p:nvSpPr>
            <p:spPr bwMode="auto">
              <a:xfrm>
                <a:off x="2675" y="1826"/>
                <a:ext cx="64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43" name="Group 114"/>
            <p:cNvGrpSpPr>
              <a:grpSpLocks/>
            </p:cNvGrpSpPr>
            <p:nvPr/>
          </p:nvGrpSpPr>
          <p:grpSpPr bwMode="auto">
            <a:xfrm>
              <a:off x="3259" y="1824"/>
              <a:ext cx="528" cy="231"/>
              <a:chOff x="3259" y="1824"/>
              <a:chExt cx="528" cy="231"/>
            </a:xfrm>
          </p:grpSpPr>
          <p:sp>
            <p:nvSpPr>
              <p:cNvPr id="46183" name="Rectangle 115"/>
              <p:cNvSpPr>
                <a:spLocks noChangeArrowheads="1"/>
              </p:cNvSpPr>
              <p:nvPr/>
            </p:nvSpPr>
            <p:spPr bwMode="auto">
              <a:xfrm>
                <a:off x="3253" y="1832"/>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4" name="Rectangle 116"/>
              <p:cNvSpPr>
                <a:spLocks noChangeArrowheads="1"/>
              </p:cNvSpPr>
              <p:nvPr/>
            </p:nvSpPr>
            <p:spPr bwMode="auto">
              <a:xfrm>
                <a:off x="3345" y="1824"/>
                <a:ext cx="43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44" name="Group 117"/>
            <p:cNvGrpSpPr>
              <a:grpSpLocks/>
            </p:cNvGrpSpPr>
            <p:nvPr/>
          </p:nvGrpSpPr>
          <p:grpSpPr bwMode="auto">
            <a:xfrm>
              <a:off x="3787" y="1824"/>
              <a:ext cx="563" cy="231"/>
              <a:chOff x="3787" y="1824"/>
              <a:chExt cx="563" cy="231"/>
            </a:xfrm>
          </p:grpSpPr>
          <p:sp>
            <p:nvSpPr>
              <p:cNvPr id="46181" name="Rectangle 118"/>
              <p:cNvSpPr>
                <a:spLocks noChangeArrowheads="1"/>
              </p:cNvSpPr>
              <p:nvPr/>
            </p:nvSpPr>
            <p:spPr bwMode="auto">
              <a:xfrm>
                <a:off x="3787" y="1832"/>
                <a:ext cx="55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2" name="Rectangle 119"/>
              <p:cNvSpPr>
                <a:spLocks noChangeArrowheads="1"/>
              </p:cNvSpPr>
              <p:nvPr/>
            </p:nvSpPr>
            <p:spPr bwMode="auto">
              <a:xfrm>
                <a:off x="3873" y="1824"/>
                <a:ext cx="463"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45" name="Group 120"/>
            <p:cNvGrpSpPr>
              <a:grpSpLocks/>
            </p:cNvGrpSpPr>
            <p:nvPr/>
          </p:nvGrpSpPr>
          <p:grpSpPr bwMode="auto">
            <a:xfrm>
              <a:off x="4341" y="1824"/>
              <a:ext cx="512" cy="231"/>
              <a:chOff x="4341" y="1824"/>
              <a:chExt cx="512" cy="231"/>
            </a:xfrm>
          </p:grpSpPr>
          <p:sp>
            <p:nvSpPr>
              <p:cNvPr id="46179" name="Rectangle 121"/>
              <p:cNvSpPr>
                <a:spLocks noChangeArrowheads="1"/>
              </p:cNvSpPr>
              <p:nvPr/>
            </p:nvSpPr>
            <p:spPr bwMode="auto">
              <a:xfrm>
                <a:off x="4341"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80" name="Rectangle 122"/>
              <p:cNvSpPr>
                <a:spLocks noChangeArrowheads="1"/>
              </p:cNvSpPr>
              <p:nvPr/>
            </p:nvSpPr>
            <p:spPr bwMode="auto">
              <a:xfrm>
                <a:off x="4401" y="1824"/>
                <a:ext cx="34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11" name="Rectangle 123"/>
          <p:cNvSpPr>
            <a:spLocks noChangeArrowheads="1"/>
          </p:cNvSpPr>
          <p:nvPr/>
        </p:nvSpPr>
        <p:spPr bwMode="auto">
          <a:xfrm>
            <a:off x="892176" y="2867695"/>
            <a:ext cx="246538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12: </a:t>
            </a:r>
            <a:r>
              <a:rPr lang="en-US" altLang="zh-CN" b="1">
                <a:latin typeface="Times New Roman" charset="0"/>
              </a:rPr>
              <a:t>Beq (target is 1000)</a:t>
            </a:r>
          </a:p>
        </p:txBody>
      </p:sp>
      <p:sp>
        <p:nvSpPr>
          <p:cNvPr id="46112" name="Line 124"/>
          <p:cNvSpPr>
            <a:spLocks noChangeShapeType="1"/>
          </p:cNvSpPr>
          <p:nvPr/>
        </p:nvSpPr>
        <p:spPr bwMode="auto">
          <a:xfrm flipV="1">
            <a:off x="4860032" y="980157"/>
            <a:ext cx="0" cy="2997200"/>
          </a:xfrm>
          <a:prstGeom prst="line">
            <a:avLst/>
          </a:prstGeom>
          <a:noFill/>
          <a:ln w="38100">
            <a:solidFill>
              <a:srgbClr val="008000"/>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13" name="Line 125"/>
          <p:cNvSpPr>
            <a:spLocks noChangeShapeType="1"/>
          </p:cNvSpPr>
          <p:nvPr/>
        </p:nvSpPr>
        <p:spPr bwMode="auto">
          <a:xfrm flipH="1" flipV="1">
            <a:off x="6477001" y="1064295"/>
            <a:ext cx="38100" cy="3403600"/>
          </a:xfrm>
          <a:prstGeom prst="line">
            <a:avLst/>
          </a:prstGeom>
          <a:noFill/>
          <a:ln w="38100">
            <a:solidFill>
              <a:schemeClr val="accent2"/>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nvGrpSpPr>
          <p:cNvPr id="53281" name="Group 126"/>
          <p:cNvGrpSpPr>
            <a:grpSpLocks/>
          </p:cNvGrpSpPr>
          <p:nvPr/>
        </p:nvGrpSpPr>
        <p:grpSpPr bwMode="auto">
          <a:xfrm>
            <a:off x="4056063" y="3242345"/>
            <a:ext cx="4083050" cy="373062"/>
            <a:chOff x="1166" y="1244"/>
            <a:chExt cx="2612" cy="235"/>
          </a:xfrm>
        </p:grpSpPr>
        <p:grpSp>
          <p:nvGrpSpPr>
            <p:cNvPr id="53326" name="Group 127"/>
            <p:cNvGrpSpPr>
              <a:grpSpLocks/>
            </p:cNvGrpSpPr>
            <p:nvPr/>
          </p:nvGrpSpPr>
          <p:grpSpPr bwMode="auto">
            <a:xfrm>
              <a:off x="1166" y="1248"/>
              <a:ext cx="521" cy="231"/>
              <a:chOff x="1166" y="1248"/>
              <a:chExt cx="521" cy="231"/>
            </a:xfrm>
          </p:grpSpPr>
          <p:sp>
            <p:nvSpPr>
              <p:cNvPr id="46172" name="Rectangle 128"/>
              <p:cNvSpPr>
                <a:spLocks noChangeArrowheads="1"/>
              </p:cNvSpPr>
              <p:nvPr/>
            </p:nvSpPr>
            <p:spPr bwMode="auto">
              <a:xfrm>
                <a:off x="116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73" name="Rectangle 129"/>
              <p:cNvSpPr>
                <a:spLocks noChangeArrowheads="1"/>
              </p:cNvSpPr>
              <p:nvPr/>
            </p:nvSpPr>
            <p:spPr bwMode="auto">
              <a:xfrm>
                <a:off x="1201" y="1248"/>
                <a:ext cx="48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27" name="Group 130"/>
            <p:cNvGrpSpPr>
              <a:grpSpLocks/>
            </p:cNvGrpSpPr>
            <p:nvPr/>
          </p:nvGrpSpPr>
          <p:grpSpPr bwMode="auto">
            <a:xfrm>
              <a:off x="1619" y="1244"/>
              <a:ext cx="642" cy="231"/>
              <a:chOff x="1619" y="1244"/>
              <a:chExt cx="642" cy="231"/>
            </a:xfrm>
          </p:grpSpPr>
          <p:sp>
            <p:nvSpPr>
              <p:cNvPr id="46170" name="Rectangle 131"/>
              <p:cNvSpPr>
                <a:spLocks noChangeArrowheads="1"/>
              </p:cNvSpPr>
              <p:nvPr/>
            </p:nvSpPr>
            <p:spPr bwMode="auto">
              <a:xfrm>
                <a:off x="1676" y="1256"/>
                <a:ext cx="52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71" name="Rectangle 132"/>
              <p:cNvSpPr>
                <a:spLocks noChangeArrowheads="1"/>
              </p:cNvSpPr>
              <p:nvPr/>
            </p:nvSpPr>
            <p:spPr bwMode="auto">
              <a:xfrm>
                <a:off x="1619" y="1244"/>
                <a:ext cx="64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28" name="Group 133"/>
            <p:cNvGrpSpPr>
              <a:grpSpLocks/>
            </p:cNvGrpSpPr>
            <p:nvPr/>
          </p:nvGrpSpPr>
          <p:grpSpPr bwMode="auto">
            <a:xfrm>
              <a:off x="2204" y="1248"/>
              <a:ext cx="548" cy="231"/>
              <a:chOff x="2204" y="1248"/>
              <a:chExt cx="548" cy="231"/>
            </a:xfrm>
          </p:grpSpPr>
          <p:sp>
            <p:nvSpPr>
              <p:cNvPr id="46168" name="Rectangle 134"/>
              <p:cNvSpPr>
                <a:spLocks noChangeArrowheads="1"/>
              </p:cNvSpPr>
              <p:nvPr/>
            </p:nvSpPr>
            <p:spPr bwMode="auto">
              <a:xfrm>
                <a:off x="2204" y="1256"/>
                <a:ext cx="54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9" name="Rectangle 135"/>
              <p:cNvSpPr>
                <a:spLocks noChangeArrowheads="1"/>
              </p:cNvSpPr>
              <p:nvPr/>
            </p:nvSpPr>
            <p:spPr bwMode="auto">
              <a:xfrm>
                <a:off x="2295" y="1248"/>
                <a:ext cx="40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29" name="Group 136"/>
            <p:cNvGrpSpPr>
              <a:grpSpLocks/>
            </p:cNvGrpSpPr>
            <p:nvPr/>
          </p:nvGrpSpPr>
          <p:grpSpPr bwMode="auto">
            <a:xfrm>
              <a:off x="2756" y="1248"/>
              <a:ext cx="512" cy="231"/>
              <a:chOff x="2756" y="1248"/>
              <a:chExt cx="512" cy="231"/>
            </a:xfrm>
          </p:grpSpPr>
          <p:sp>
            <p:nvSpPr>
              <p:cNvPr id="46166" name="Rectangle 137"/>
              <p:cNvSpPr>
                <a:spLocks noChangeArrowheads="1"/>
              </p:cNvSpPr>
              <p:nvPr/>
            </p:nvSpPr>
            <p:spPr bwMode="auto">
              <a:xfrm>
                <a:off x="275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7" name="Rectangle 138"/>
              <p:cNvSpPr>
                <a:spLocks noChangeArrowheads="1"/>
              </p:cNvSpPr>
              <p:nvPr/>
            </p:nvSpPr>
            <p:spPr bwMode="auto">
              <a:xfrm>
                <a:off x="2823" y="1248"/>
                <a:ext cx="445"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3330" name="Group 139"/>
            <p:cNvGrpSpPr>
              <a:grpSpLocks/>
            </p:cNvGrpSpPr>
            <p:nvPr/>
          </p:nvGrpSpPr>
          <p:grpSpPr bwMode="auto">
            <a:xfrm>
              <a:off x="3266" y="1248"/>
              <a:ext cx="512" cy="231"/>
              <a:chOff x="3266" y="1248"/>
              <a:chExt cx="512" cy="231"/>
            </a:xfrm>
          </p:grpSpPr>
          <p:sp>
            <p:nvSpPr>
              <p:cNvPr id="46164" name="Rectangle 140"/>
              <p:cNvSpPr>
                <a:spLocks noChangeArrowheads="1"/>
              </p:cNvSpPr>
              <p:nvPr/>
            </p:nvSpPr>
            <p:spPr bwMode="auto">
              <a:xfrm>
                <a:off x="326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65" name="Rectangle 141"/>
              <p:cNvSpPr>
                <a:spLocks noChangeArrowheads="1"/>
              </p:cNvSpPr>
              <p:nvPr/>
            </p:nvSpPr>
            <p:spPr bwMode="auto">
              <a:xfrm>
                <a:off x="3351" y="1248"/>
                <a:ext cx="32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6115" name="Rectangle 142"/>
          <p:cNvSpPr>
            <a:spLocks noChangeArrowheads="1"/>
          </p:cNvSpPr>
          <p:nvPr/>
        </p:nvSpPr>
        <p:spPr bwMode="auto">
          <a:xfrm>
            <a:off x="2892426" y="3197895"/>
            <a:ext cx="1214437"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16: </a:t>
            </a:r>
            <a:r>
              <a:rPr lang="en-US" altLang="zh-CN" b="1">
                <a:latin typeface="Times New Roman" charset="0"/>
              </a:rPr>
              <a:t>R-type</a:t>
            </a:r>
          </a:p>
        </p:txBody>
      </p:sp>
      <p:grpSp>
        <p:nvGrpSpPr>
          <p:cNvPr id="53283" name="Group 143"/>
          <p:cNvGrpSpPr>
            <a:grpSpLocks/>
          </p:cNvGrpSpPr>
          <p:nvPr/>
        </p:nvGrpSpPr>
        <p:grpSpPr bwMode="auto">
          <a:xfrm>
            <a:off x="4872038" y="3632870"/>
            <a:ext cx="4062413" cy="376237"/>
            <a:chOff x="1688" y="1530"/>
            <a:chExt cx="2606" cy="237"/>
          </a:xfrm>
        </p:grpSpPr>
        <p:grpSp>
          <p:nvGrpSpPr>
            <p:cNvPr id="53311" name="Group 144"/>
            <p:cNvGrpSpPr>
              <a:grpSpLocks/>
            </p:cNvGrpSpPr>
            <p:nvPr/>
          </p:nvGrpSpPr>
          <p:grpSpPr bwMode="auto">
            <a:xfrm>
              <a:off x="1688" y="1536"/>
              <a:ext cx="529" cy="231"/>
              <a:chOff x="1688" y="1536"/>
              <a:chExt cx="529" cy="231"/>
            </a:xfrm>
          </p:grpSpPr>
          <p:sp>
            <p:nvSpPr>
              <p:cNvPr id="46157" name="Rectangle 145"/>
              <p:cNvSpPr>
                <a:spLocks noChangeArrowheads="1"/>
              </p:cNvSpPr>
              <p:nvPr/>
            </p:nvSpPr>
            <p:spPr bwMode="auto">
              <a:xfrm>
                <a:off x="1688" y="1544"/>
                <a:ext cx="50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8" name="Rectangle 146"/>
              <p:cNvSpPr>
                <a:spLocks noChangeArrowheads="1"/>
              </p:cNvSpPr>
              <p:nvPr/>
            </p:nvSpPr>
            <p:spPr bwMode="auto">
              <a:xfrm>
                <a:off x="1729" y="1536"/>
                <a:ext cx="48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312" name="Group 147"/>
            <p:cNvGrpSpPr>
              <a:grpSpLocks/>
            </p:cNvGrpSpPr>
            <p:nvPr/>
          </p:nvGrpSpPr>
          <p:grpSpPr bwMode="auto">
            <a:xfrm>
              <a:off x="2132" y="1530"/>
              <a:ext cx="644" cy="231"/>
              <a:chOff x="2132" y="1530"/>
              <a:chExt cx="644" cy="231"/>
            </a:xfrm>
          </p:grpSpPr>
          <p:sp>
            <p:nvSpPr>
              <p:cNvPr id="46155" name="Rectangle 148"/>
              <p:cNvSpPr>
                <a:spLocks noChangeArrowheads="1"/>
              </p:cNvSpPr>
              <p:nvPr/>
            </p:nvSpPr>
            <p:spPr bwMode="auto">
              <a:xfrm>
                <a:off x="2189" y="1544"/>
                <a:ext cx="56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6" name="Rectangle 149"/>
              <p:cNvSpPr>
                <a:spLocks noChangeArrowheads="1"/>
              </p:cNvSpPr>
              <p:nvPr/>
            </p:nvSpPr>
            <p:spPr bwMode="auto">
              <a:xfrm>
                <a:off x="2132" y="1530"/>
                <a:ext cx="64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313" name="Group 150"/>
            <p:cNvGrpSpPr>
              <a:grpSpLocks/>
            </p:cNvGrpSpPr>
            <p:nvPr/>
          </p:nvGrpSpPr>
          <p:grpSpPr bwMode="auto">
            <a:xfrm>
              <a:off x="2750" y="1536"/>
              <a:ext cx="495" cy="231"/>
              <a:chOff x="2750" y="1536"/>
              <a:chExt cx="495" cy="231"/>
            </a:xfrm>
          </p:grpSpPr>
          <p:sp>
            <p:nvSpPr>
              <p:cNvPr id="46153" name="Rectangle 151"/>
              <p:cNvSpPr>
                <a:spLocks noChangeArrowheads="1"/>
              </p:cNvSpPr>
              <p:nvPr/>
            </p:nvSpPr>
            <p:spPr bwMode="auto">
              <a:xfrm>
                <a:off x="2750" y="1544"/>
                <a:ext cx="48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4" name="Rectangle 152"/>
              <p:cNvSpPr>
                <a:spLocks noChangeArrowheads="1"/>
              </p:cNvSpPr>
              <p:nvPr/>
            </p:nvSpPr>
            <p:spPr bwMode="auto">
              <a:xfrm>
                <a:off x="2833" y="1536"/>
                <a:ext cx="412"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3314" name="Group 153"/>
            <p:cNvGrpSpPr>
              <a:grpSpLocks/>
            </p:cNvGrpSpPr>
            <p:nvPr/>
          </p:nvGrpSpPr>
          <p:grpSpPr bwMode="auto">
            <a:xfrm>
              <a:off x="3230" y="1536"/>
              <a:ext cx="552" cy="231"/>
              <a:chOff x="3230" y="1536"/>
              <a:chExt cx="552" cy="231"/>
            </a:xfrm>
          </p:grpSpPr>
          <p:sp>
            <p:nvSpPr>
              <p:cNvPr id="46151" name="Rectangle 154"/>
              <p:cNvSpPr>
                <a:spLocks noChangeArrowheads="1"/>
              </p:cNvSpPr>
              <p:nvPr/>
            </p:nvSpPr>
            <p:spPr bwMode="auto">
              <a:xfrm>
                <a:off x="3230" y="1546"/>
                <a:ext cx="550" cy="171"/>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2" name="Rectangle 155"/>
              <p:cNvSpPr>
                <a:spLocks noChangeArrowheads="1"/>
              </p:cNvSpPr>
              <p:nvPr/>
            </p:nvSpPr>
            <p:spPr bwMode="auto">
              <a:xfrm>
                <a:off x="3342" y="1536"/>
                <a:ext cx="440"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3315" name="Group 156"/>
            <p:cNvGrpSpPr>
              <a:grpSpLocks/>
            </p:cNvGrpSpPr>
            <p:nvPr/>
          </p:nvGrpSpPr>
          <p:grpSpPr bwMode="auto">
            <a:xfrm>
              <a:off x="3782" y="1536"/>
              <a:ext cx="512" cy="231"/>
              <a:chOff x="3782" y="1536"/>
              <a:chExt cx="512" cy="231"/>
            </a:xfrm>
          </p:grpSpPr>
          <p:sp>
            <p:nvSpPr>
              <p:cNvPr id="46149" name="Rectangle 157"/>
              <p:cNvSpPr>
                <a:spLocks noChangeArrowheads="1"/>
              </p:cNvSpPr>
              <p:nvPr/>
            </p:nvSpPr>
            <p:spPr bwMode="auto">
              <a:xfrm>
                <a:off x="3782"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50" name="Rectangle 158"/>
              <p:cNvSpPr>
                <a:spLocks noChangeArrowheads="1"/>
              </p:cNvSpPr>
              <p:nvPr/>
            </p:nvSpPr>
            <p:spPr bwMode="auto">
              <a:xfrm>
                <a:off x="3879" y="1536"/>
                <a:ext cx="330"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grpSp>
        <p:nvGrpSpPr>
          <p:cNvPr id="53284" name="Group 159"/>
          <p:cNvGrpSpPr>
            <a:grpSpLocks/>
          </p:cNvGrpSpPr>
          <p:nvPr/>
        </p:nvGrpSpPr>
        <p:grpSpPr bwMode="auto">
          <a:xfrm>
            <a:off x="5684838" y="4023395"/>
            <a:ext cx="825500" cy="366712"/>
            <a:chOff x="2216" y="1824"/>
            <a:chExt cx="520" cy="231"/>
          </a:xfrm>
        </p:grpSpPr>
        <p:sp>
          <p:nvSpPr>
            <p:cNvPr id="46142" name="Rectangle 160"/>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43" name="Rectangle 161"/>
            <p:cNvSpPr>
              <a:spLocks noChangeArrowheads="1"/>
            </p:cNvSpPr>
            <p:nvPr/>
          </p:nvSpPr>
          <p:spPr bwMode="auto">
            <a:xfrm>
              <a:off x="2257" y="1824"/>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285" name="Group 162"/>
          <p:cNvGrpSpPr>
            <a:grpSpLocks/>
          </p:cNvGrpSpPr>
          <p:nvPr/>
        </p:nvGrpSpPr>
        <p:grpSpPr bwMode="auto">
          <a:xfrm>
            <a:off x="6426201" y="4013870"/>
            <a:ext cx="1000125" cy="366712"/>
            <a:chOff x="2683" y="1818"/>
            <a:chExt cx="630" cy="231"/>
          </a:xfrm>
        </p:grpSpPr>
        <p:sp>
          <p:nvSpPr>
            <p:cNvPr id="46140" name="Rectangle 163"/>
            <p:cNvSpPr>
              <a:spLocks noChangeArrowheads="1"/>
            </p:cNvSpPr>
            <p:nvPr/>
          </p:nvSpPr>
          <p:spPr bwMode="auto">
            <a:xfrm>
              <a:off x="2732" y="1832"/>
              <a:ext cx="521"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41" name="Rectangle 164"/>
            <p:cNvSpPr>
              <a:spLocks noChangeArrowheads="1"/>
            </p:cNvSpPr>
            <p:nvPr/>
          </p:nvSpPr>
          <p:spPr bwMode="auto">
            <a:xfrm>
              <a:off x="2683" y="1818"/>
              <a:ext cx="630" cy="231"/>
            </a:xfrm>
            <a:prstGeom prst="rect">
              <a:avLst/>
            </a:prstGeom>
            <a:noFill/>
            <a:ln w="12700">
              <a:noFill/>
              <a:miter lim="800000"/>
              <a:headEnd/>
              <a:tailEnd/>
            </a:ln>
          </p:spPr>
          <p:txBody>
            <a:bodyPr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286" name="Group 165"/>
          <p:cNvGrpSpPr>
            <a:grpSpLocks/>
          </p:cNvGrpSpPr>
          <p:nvPr/>
        </p:nvGrpSpPr>
        <p:grpSpPr bwMode="auto">
          <a:xfrm>
            <a:off x="7329488" y="4023395"/>
            <a:ext cx="849313" cy="366712"/>
            <a:chOff x="3260" y="1824"/>
            <a:chExt cx="535" cy="231"/>
          </a:xfrm>
        </p:grpSpPr>
        <p:sp>
          <p:nvSpPr>
            <p:cNvPr id="46138" name="Rectangle 166"/>
            <p:cNvSpPr>
              <a:spLocks noChangeArrowheads="1"/>
            </p:cNvSpPr>
            <p:nvPr/>
          </p:nvSpPr>
          <p:spPr bwMode="auto">
            <a:xfrm>
              <a:off x="3260" y="1832"/>
              <a:ext cx="535"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9" name="Rectangle 167"/>
            <p:cNvSpPr>
              <a:spLocks noChangeArrowheads="1"/>
            </p:cNvSpPr>
            <p:nvPr/>
          </p:nvSpPr>
          <p:spPr bwMode="auto">
            <a:xfrm>
              <a:off x="3351" y="1824"/>
              <a:ext cx="41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3287" name="Group 168"/>
          <p:cNvGrpSpPr>
            <a:grpSpLocks/>
          </p:cNvGrpSpPr>
          <p:nvPr/>
        </p:nvGrpSpPr>
        <p:grpSpPr bwMode="auto">
          <a:xfrm>
            <a:off x="8186738" y="4023395"/>
            <a:ext cx="820738" cy="366712"/>
            <a:chOff x="3800" y="1824"/>
            <a:chExt cx="517" cy="231"/>
          </a:xfrm>
        </p:grpSpPr>
        <p:sp>
          <p:nvSpPr>
            <p:cNvPr id="46136" name="Rectangle 169"/>
            <p:cNvSpPr>
              <a:spLocks noChangeArrowheads="1"/>
            </p:cNvSpPr>
            <p:nvPr/>
          </p:nvSpPr>
          <p:spPr bwMode="auto">
            <a:xfrm>
              <a:off x="3800"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7" name="Rectangle 170"/>
            <p:cNvSpPr>
              <a:spLocks noChangeArrowheads="1"/>
            </p:cNvSpPr>
            <p:nvPr/>
          </p:nvSpPr>
          <p:spPr bwMode="auto">
            <a:xfrm>
              <a:off x="3879" y="182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sp>
        <p:nvSpPr>
          <p:cNvPr id="46121" name="Rectangle 171"/>
          <p:cNvSpPr>
            <a:spLocks noChangeArrowheads="1"/>
          </p:cNvSpPr>
          <p:nvPr/>
        </p:nvSpPr>
        <p:spPr bwMode="auto">
          <a:xfrm>
            <a:off x="4460876" y="3985295"/>
            <a:ext cx="1289050" cy="366712"/>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24: </a:t>
            </a:r>
            <a:r>
              <a:rPr lang="en-US" altLang="zh-CN" b="1">
                <a:latin typeface="Times New Roman" charset="0"/>
              </a:rPr>
              <a:t>R-type</a:t>
            </a:r>
          </a:p>
        </p:txBody>
      </p:sp>
      <p:sp>
        <p:nvSpPr>
          <p:cNvPr id="46122" name="Rectangle 172"/>
          <p:cNvSpPr>
            <a:spLocks noChangeArrowheads="1"/>
          </p:cNvSpPr>
          <p:nvPr/>
        </p:nvSpPr>
        <p:spPr bwMode="auto">
          <a:xfrm>
            <a:off x="3678238" y="3616995"/>
            <a:ext cx="1214438"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20: </a:t>
            </a:r>
            <a:r>
              <a:rPr lang="en-US" altLang="zh-CN" b="1">
                <a:latin typeface="Times New Roman" charset="0"/>
              </a:rPr>
              <a:t>R-type</a:t>
            </a:r>
          </a:p>
        </p:txBody>
      </p:sp>
      <p:grpSp>
        <p:nvGrpSpPr>
          <p:cNvPr id="53290" name="Group 173"/>
          <p:cNvGrpSpPr>
            <a:grpSpLocks/>
          </p:cNvGrpSpPr>
          <p:nvPr/>
        </p:nvGrpSpPr>
        <p:grpSpPr bwMode="auto">
          <a:xfrm>
            <a:off x="6523038" y="4442495"/>
            <a:ext cx="825500" cy="366712"/>
            <a:chOff x="2744" y="2112"/>
            <a:chExt cx="520" cy="231"/>
          </a:xfrm>
        </p:grpSpPr>
        <p:sp>
          <p:nvSpPr>
            <p:cNvPr id="46134" name="Rectangle 174"/>
            <p:cNvSpPr>
              <a:spLocks noChangeArrowheads="1"/>
            </p:cNvSpPr>
            <p:nvPr/>
          </p:nvSpPr>
          <p:spPr bwMode="auto">
            <a:xfrm>
              <a:off x="274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5" name="Rectangle 175"/>
            <p:cNvSpPr>
              <a:spLocks noChangeArrowheads="1"/>
            </p:cNvSpPr>
            <p:nvPr/>
          </p:nvSpPr>
          <p:spPr bwMode="auto">
            <a:xfrm>
              <a:off x="2785" y="2112"/>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3291" name="Group 176"/>
          <p:cNvGrpSpPr>
            <a:grpSpLocks/>
          </p:cNvGrpSpPr>
          <p:nvPr/>
        </p:nvGrpSpPr>
        <p:grpSpPr bwMode="auto">
          <a:xfrm>
            <a:off x="7264401" y="4428207"/>
            <a:ext cx="1003300" cy="366713"/>
            <a:chOff x="3219" y="2103"/>
            <a:chExt cx="632" cy="231"/>
          </a:xfrm>
        </p:grpSpPr>
        <p:sp>
          <p:nvSpPr>
            <p:cNvPr id="46132" name="Rectangle 177"/>
            <p:cNvSpPr>
              <a:spLocks noChangeArrowheads="1"/>
            </p:cNvSpPr>
            <p:nvPr/>
          </p:nvSpPr>
          <p:spPr bwMode="auto">
            <a:xfrm>
              <a:off x="3266" y="2120"/>
              <a:ext cx="529"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3" name="Rectangle 178"/>
            <p:cNvSpPr>
              <a:spLocks noChangeArrowheads="1"/>
            </p:cNvSpPr>
            <p:nvPr/>
          </p:nvSpPr>
          <p:spPr bwMode="auto">
            <a:xfrm>
              <a:off x="3219" y="2103"/>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3292" name="Group 179"/>
          <p:cNvGrpSpPr>
            <a:grpSpLocks/>
          </p:cNvGrpSpPr>
          <p:nvPr/>
        </p:nvGrpSpPr>
        <p:grpSpPr bwMode="auto">
          <a:xfrm>
            <a:off x="8186738" y="4442495"/>
            <a:ext cx="812800" cy="366712"/>
            <a:chOff x="3800" y="2112"/>
            <a:chExt cx="512" cy="231"/>
          </a:xfrm>
        </p:grpSpPr>
        <p:sp>
          <p:nvSpPr>
            <p:cNvPr id="46130" name="Rectangle 180"/>
            <p:cNvSpPr>
              <a:spLocks noChangeArrowheads="1"/>
            </p:cNvSpPr>
            <p:nvPr/>
          </p:nvSpPr>
          <p:spPr bwMode="auto">
            <a:xfrm>
              <a:off x="3800"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6131" name="Rectangle 181"/>
            <p:cNvSpPr>
              <a:spLocks noChangeArrowheads="1"/>
            </p:cNvSpPr>
            <p:nvPr/>
          </p:nvSpPr>
          <p:spPr bwMode="auto">
            <a:xfrm>
              <a:off x="3879" y="2112"/>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sp>
        <p:nvSpPr>
          <p:cNvPr id="46126" name="Rectangle 182"/>
          <p:cNvSpPr>
            <a:spLocks noChangeArrowheads="1"/>
          </p:cNvSpPr>
          <p:nvPr/>
        </p:nvSpPr>
        <p:spPr bwMode="auto">
          <a:xfrm>
            <a:off x="4606926" y="4442495"/>
            <a:ext cx="1984375"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b="1">
                <a:latin typeface="Times New Roman" charset="0"/>
              </a:rPr>
              <a:t>1000: </a:t>
            </a:r>
            <a:r>
              <a:rPr lang="en-US" altLang="zh-CN" b="1">
                <a:latin typeface="Times New Roman" charset="0"/>
              </a:rPr>
              <a:t>Target of Br</a:t>
            </a:r>
          </a:p>
        </p:txBody>
      </p:sp>
      <p:sp>
        <p:nvSpPr>
          <p:cNvPr id="46127" name="Line 183"/>
          <p:cNvSpPr>
            <a:spLocks noChangeShapeType="1"/>
          </p:cNvSpPr>
          <p:nvPr/>
        </p:nvSpPr>
        <p:spPr bwMode="auto">
          <a:xfrm flipV="1">
            <a:off x="3267076" y="937295"/>
            <a:ext cx="12700" cy="2425700"/>
          </a:xfrm>
          <a:prstGeom prst="line">
            <a:avLst/>
          </a:prstGeom>
          <a:noFill/>
          <a:ln w="38100">
            <a:solidFill>
              <a:srgbClr val="CC0000"/>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187" name="Rectangle 2"/>
          <p:cNvSpPr txBox="1">
            <a:spLocks noChangeArrowheads="1"/>
          </p:cNvSpPr>
          <p:nvPr/>
        </p:nvSpPr>
        <p:spPr bwMode="auto">
          <a:xfrm>
            <a:off x="34503" y="47774"/>
            <a:ext cx="9650065" cy="49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流水线举例：</a:t>
            </a:r>
            <a:r>
              <a:rPr lang="zh-CN" altLang="en-US" sz="2800" dirty="0"/>
              <a:t>考察流水线</a:t>
            </a:r>
            <a:r>
              <a:rPr lang="en-US" altLang="zh-CN" sz="2800" dirty="0" err="1"/>
              <a:t>DataPath</a:t>
            </a:r>
            <a:r>
              <a:rPr lang="zh-CN" altLang="en-US" sz="2800" dirty="0"/>
              <a:t>的数据流动情况</a:t>
            </a:r>
          </a:p>
        </p:txBody>
      </p:sp>
    </p:spTree>
    <p:extLst>
      <p:ext uri="{BB962C8B-B14F-4D97-AF65-F5344CB8AC3E}">
        <p14:creationId xmlns:p14="http://schemas.microsoft.com/office/powerpoint/2010/main" val="207905949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xfrm>
            <a:off x="193675" y="31752"/>
            <a:ext cx="8318500" cy="5715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装入指令</a:t>
            </a:r>
            <a:r>
              <a:rPr lang="en-US" altLang="zh-CN" kern="1200" dirty="0">
                <a:solidFill>
                  <a:srgbClr val="A50021"/>
                </a:solidFill>
                <a:latin typeface="微软雅黑" panose="020B0503020204020204" pitchFamily="34" charset="-122"/>
                <a:ea typeface="微软雅黑" panose="020B0503020204020204" pitchFamily="34" charset="-122"/>
              </a:rPr>
              <a:t>(Load)</a:t>
            </a:r>
            <a:r>
              <a:rPr lang="zh-CN" altLang="en-US" kern="1200" dirty="0">
                <a:solidFill>
                  <a:srgbClr val="A50021"/>
                </a:solidFill>
                <a:latin typeface="微软雅黑" panose="020B0503020204020204" pitchFamily="34" charset="-122"/>
                <a:ea typeface="微软雅黑" panose="020B0503020204020204" pitchFamily="34" charset="-122"/>
              </a:rPr>
              <a:t>引起的“延迟”现象</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977923" name="Rectangle 3"/>
          <p:cNvSpPr>
            <a:spLocks noGrp="1" noChangeArrowheads="1"/>
          </p:cNvSpPr>
          <p:nvPr>
            <p:ph type="body" idx="1"/>
          </p:nvPr>
        </p:nvSpPr>
        <p:spPr>
          <a:xfrm>
            <a:off x="571500" y="3786188"/>
            <a:ext cx="8316913" cy="2820987"/>
          </a:xfrm>
        </p:spPr>
        <p:txBody>
          <a:bodyPr lIns="63500" tIns="25400" rIns="63500" bIns="25400">
            <a:spAutoFit/>
          </a:bodyPr>
          <a:lstStyle/>
          <a:p>
            <a:pPr>
              <a:lnSpc>
                <a:spcPct val="100000"/>
              </a:lnSpc>
              <a:spcBef>
                <a:spcPct val="0"/>
              </a:spcBef>
            </a:pPr>
            <a:r>
              <a:rPr lang="zh-CN" altLang="en-US" sz="2800"/>
              <a:t>尽管</a:t>
            </a:r>
            <a:r>
              <a:rPr lang="en-US" altLang="zh-CN" sz="2800"/>
              <a:t>Load</a:t>
            </a:r>
            <a:r>
              <a:rPr lang="zh-CN" altLang="en-US" sz="2800"/>
              <a:t>指令在第一周期就被取出，但：</a:t>
            </a:r>
            <a:endParaRPr lang="en-US" altLang="zh-CN" sz="2800"/>
          </a:p>
          <a:p>
            <a:pPr lvl="1">
              <a:lnSpc>
                <a:spcPct val="100000"/>
              </a:lnSpc>
              <a:spcBef>
                <a:spcPct val="0"/>
              </a:spcBef>
            </a:pPr>
            <a:r>
              <a:rPr lang="zh-CN" altLang="en-US" sz="2400"/>
              <a:t>数据在第五周期结束才被写入寄存器</a:t>
            </a:r>
          </a:p>
          <a:p>
            <a:pPr lvl="1">
              <a:lnSpc>
                <a:spcPct val="100000"/>
              </a:lnSpc>
              <a:spcBef>
                <a:spcPct val="0"/>
              </a:spcBef>
            </a:pPr>
            <a:r>
              <a:rPr lang="zh-CN" altLang="en-US" sz="2400"/>
              <a:t>在第六周期时，写入的数据才能被用</a:t>
            </a:r>
          </a:p>
          <a:p>
            <a:pPr lvl="1">
              <a:lnSpc>
                <a:spcPct val="100000"/>
              </a:lnSpc>
              <a:spcBef>
                <a:spcPct val="0"/>
              </a:spcBef>
              <a:buFont typeface="Wingdings" charset="2"/>
              <a:buNone/>
            </a:pPr>
            <a:r>
              <a:rPr lang="zh-CN" altLang="en-US" sz="2400">
                <a:solidFill>
                  <a:srgbClr val="FF0000"/>
                </a:solidFill>
              </a:rPr>
              <a:t>结果：</a:t>
            </a:r>
            <a:r>
              <a:rPr lang="zh-CN" altLang="en-US" sz="2400">
                <a:solidFill>
                  <a:srgbClr val="0000FF"/>
                </a:solidFill>
              </a:rPr>
              <a:t>在</a:t>
            </a:r>
            <a:r>
              <a:rPr lang="en-US" altLang="zh-CN" sz="2400">
                <a:solidFill>
                  <a:srgbClr val="0000FF"/>
                </a:solidFill>
              </a:rPr>
              <a:t>Load</a:t>
            </a:r>
            <a:r>
              <a:rPr lang="zh-CN" altLang="en-US" sz="2400">
                <a:solidFill>
                  <a:srgbClr val="0000FF"/>
                </a:solidFill>
              </a:rPr>
              <a:t>指令结果有效前，已经有三条指令被取出</a:t>
            </a:r>
            <a:r>
              <a:rPr lang="en-US" altLang="zh-CN" sz="2400"/>
              <a:t>(</a:t>
            </a:r>
            <a:r>
              <a:rPr lang="zh-CN" altLang="en-US" sz="2400"/>
              <a:t>若随后指令要用到</a:t>
            </a:r>
            <a:r>
              <a:rPr lang="en-US" altLang="zh-CN" sz="2400"/>
              <a:t>Load</a:t>
            </a:r>
            <a:r>
              <a:rPr lang="zh-CN" altLang="en-US" sz="2400"/>
              <a:t>数据，需延迟三条指令才能用！</a:t>
            </a:r>
            <a:r>
              <a:rPr lang="en-US" altLang="zh-CN" sz="2400"/>
              <a:t>)</a:t>
            </a:r>
          </a:p>
          <a:p>
            <a:pPr>
              <a:lnSpc>
                <a:spcPct val="100000"/>
              </a:lnSpc>
              <a:spcBef>
                <a:spcPct val="0"/>
              </a:spcBef>
            </a:pPr>
            <a:r>
              <a:rPr lang="zh-CN" altLang="en-US" sz="2800"/>
              <a:t>这种现象称为 </a:t>
            </a:r>
            <a:r>
              <a:rPr lang="zh-CN" altLang="en-US" sz="2800">
                <a:solidFill>
                  <a:srgbClr val="FF0000"/>
                </a:solidFill>
              </a:rPr>
              <a:t>数据冒险 </a:t>
            </a:r>
            <a:r>
              <a:rPr lang="en-US" altLang="zh-CN" sz="2800">
                <a:solidFill>
                  <a:srgbClr val="FF0000"/>
                </a:solidFill>
              </a:rPr>
              <a:t>(Data Hazard)</a:t>
            </a:r>
            <a:r>
              <a:rPr lang="zh-CN" altLang="en-US" sz="2800">
                <a:solidFill>
                  <a:srgbClr val="FF0000"/>
                </a:solidFill>
              </a:rPr>
              <a:t>，</a:t>
            </a:r>
            <a:r>
              <a:rPr lang="zh-CN" altLang="en-US" sz="2800"/>
              <a:t>亦称为</a:t>
            </a:r>
            <a:r>
              <a:rPr lang="zh-CN" altLang="en-US" sz="2800">
                <a:solidFill>
                  <a:srgbClr val="FF0000"/>
                </a:solidFill>
              </a:rPr>
              <a:t>数据相关</a:t>
            </a:r>
            <a:r>
              <a:rPr lang="en-US" altLang="zh-CN" sz="2800">
                <a:solidFill>
                  <a:srgbClr val="FF0000"/>
                </a:solidFill>
              </a:rPr>
              <a:t>(Data Dependency</a:t>
            </a:r>
            <a:r>
              <a:rPr lang="zh-CN" altLang="en-US" sz="2800">
                <a:solidFill>
                  <a:srgbClr val="FF0000"/>
                </a:solidFill>
              </a:rPr>
              <a:t> </a:t>
            </a:r>
            <a:r>
              <a:rPr lang="en-US" altLang="zh-CN" sz="2800">
                <a:solidFill>
                  <a:srgbClr val="FF0000"/>
                </a:solidFill>
              </a:rPr>
              <a:t>)</a:t>
            </a:r>
          </a:p>
        </p:txBody>
      </p:sp>
      <p:sp>
        <p:nvSpPr>
          <p:cNvPr id="48132" name="Rectangle 4"/>
          <p:cNvSpPr>
            <a:spLocks noChangeArrowheads="1"/>
          </p:cNvSpPr>
          <p:nvPr/>
        </p:nvSpPr>
        <p:spPr bwMode="auto">
          <a:xfrm>
            <a:off x="585788" y="1036638"/>
            <a:ext cx="760412"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Clock</a:t>
            </a:r>
          </a:p>
        </p:txBody>
      </p:sp>
      <p:grpSp>
        <p:nvGrpSpPr>
          <p:cNvPr id="56325" name="Group 5"/>
          <p:cNvGrpSpPr>
            <a:grpSpLocks/>
          </p:cNvGrpSpPr>
          <p:nvPr/>
        </p:nvGrpSpPr>
        <p:grpSpPr bwMode="auto">
          <a:xfrm>
            <a:off x="1362075" y="1023938"/>
            <a:ext cx="825500" cy="254000"/>
            <a:chOff x="768" y="712"/>
            <a:chExt cx="520" cy="160"/>
          </a:xfrm>
        </p:grpSpPr>
        <p:sp>
          <p:nvSpPr>
            <p:cNvPr id="48280" name="Line 6"/>
            <p:cNvSpPr>
              <a:spLocks noChangeShapeType="1"/>
            </p:cNvSpPr>
            <p:nvPr/>
          </p:nvSpPr>
          <p:spPr bwMode="auto">
            <a:xfrm>
              <a:off x="776"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81" name="Line 7"/>
            <p:cNvSpPr>
              <a:spLocks noChangeShapeType="1"/>
            </p:cNvSpPr>
            <p:nvPr/>
          </p:nvSpPr>
          <p:spPr bwMode="auto">
            <a:xfrm>
              <a:off x="768"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82" name="Line 8"/>
            <p:cNvSpPr>
              <a:spLocks noChangeShapeType="1"/>
            </p:cNvSpPr>
            <p:nvPr/>
          </p:nvSpPr>
          <p:spPr bwMode="auto">
            <a:xfrm flipV="1">
              <a:off x="1056"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83" name="Line 9"/>
            <p:cNvSpPr>
              <a:spLocks noChangeShapeType="1"/>
            </p:cNvSpPr>
            <p:nvPr/>
          </p:nvSpPr>
          <p:spPr bwMode="auto">
            <a:xfrm>
              <a:off x="1064"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26" name="Group 10"/>
          <p:cNvGrpSpPr>
            <a:grpSpLocks/>
          </p:cNvGrpSpPr>
          <p:nvPr/>
        </p:nvGrpSpPr>
        <p:grpSpPr bwMode="auto">
          <a:xfrm>
            <a:off x="2200275" y="1023938"/>
            <a:ext cx="825500" cy="254000"/>
            <a:chOff x="1296" y="712"/>
            <a:chExt cx="520" cy="160"/>
          </a:xfrm>
        </p:grpSpPr>
        <p:sp>
          <p:nvSpPr>
            <p:cNvPr id="48276" name="Line 11"/>
            <p:cNvSpPr>
              <a:spLocks noChangeShapeType="1"/>
            </p:cNvSpPr>
            <p:nvPr/>
          </p:nvSpPr>
          <p:spPr bwMode="auto">
            <a:xfrm>
              <a:off x="1304"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7" name="Line 12"/>
            <p:cNvSpPr>
              <a:spLocks noChangeShapeType="1"/>
            </p:cNvSpPr>
            <p:nvPr/>
          </p:nvSpPr>
          <p:spPr bwMode="auto">
            <a:xfrm>
              <a:off x="1296"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8" name="Line 13"/>
            <p:cNvSpPr>
              <a:spLocks noChangeShapeType="1"/>
            </p:cNvSpPr>
            <p:nvPr/>
          </p:nvSpPr>
          <p:spPr bwMode="auto">
            <a:xfrm flipV="1">
              <a:off x="1584"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9" name="Line 14"/>
            <p:cNvSpPr>
              <a:spLocks noChangeShapeType="1"/>
            </p:cNvSpPr>
            <p:nvPr/>
          </p:nvSpPr>
          <p:spPr bwMode="auto">
            <a:xfrm>
              <a:off x="1592"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27" name="Group 15"/>
          <p:cNvGrpSpPr>
            <a:grpSpLocks/>
          </p:cNvGrpSpPr>
          <p:nvPr/>
        </p:nvGrpSpPr>
        <p:grpSpPr bwMode="auto">
          <a:xfrm>
            <a:off x="3038475" y="1023938"/>
            <a:ext cx="825500" cy="254000"/>
            <a:chOff x="1824" y="712"/>
            <a:chExt cx="520" cy="160"/>
          </a:xfrm>
        </p:grpSpPr>
        <p:sp>
          <p:nvSpPr>
            <p:cNvPr id="48272" name="Line 16"/>
            <p:cNvSpPr>
              <a:spLocks noChangeShapeType="1"/>
            </p:cNvSpPr>
            <p:nvPr/>
          </p:nvSpPr>
          <p:spPr bwMode="auto">
            <a:xfrm>
              <a:off x="1832"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3" name="Line 17"/>
            <p:cNvSpPr>
              <a:spLocks noChangeShapeType="1"/>
            </p:cNvSpPr>
            <p:nvPr/>
          </p:nvSpPr>
          <p:spPr bwMode="auto">
            <a:xfrm>
              <a:off x="1824"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4" name="Line 18"/>
            <p:cNvSpPr>
              <a:spLocks noChangeShapeType="1"/>
            </p:cNvSpPr>
            <p:nvPr/>
          </p:nvSpPr>
          <p:spPr bwMode="auto">
            <a:xfrm flipV="1">
              <a:off x="2112"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5" name="Line 19"/>
            <p:cNvSpPr>
              <a:spLocks noChangeShapeType="1"/>
            </p:cNvSpPr>
            <p:nvPr/>
          </p:nvSpPr>
          <p:spPr bwMode="auto">
            <a:xfrm>
              <a:off x="2120"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28" name="Group 20"/>
          <p:cNvGrpSpPr>
            <a:grpSpLocks/>
          </p:cNvGrpSpPr>
          <p:nvPr/>
        </p:nvGrpSpPr>
        <p:grpSpPr bwMode="auto">
          <a:xfrm>
            <a:off x="3876675" y="1023938"/>
            <a:ext cx="825500" cy="254000"/>
            <a:chOff x="2352" y="712"/>
            <a:chExt cx="520" cy="160"/>
          </a:xfrm>
        </p:grpSpPr>
        <p:sp>
          <p:nvSpPr>
            <p:cNvPr id="48268" name="Line 21"/>
            <p:cNvSpPr>
              <a:spLocks noChangeShapeType="1"/>
            </p:cNvSpPr>
            <p:nvPr/>
          </p:nvSpPr>
          <p:spPr bwMode="auto">
            <a:xfrm>
              <a:off x="2360"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9" name="Line 22"/>
            <p:cNvSpPr>
              <a:spLocks noChangeShapeType="1"/>
            </p:cNvSpPr>
            <p:nvPr/>
          </p:nvSpPr>
          <p:spPr bwMode="auto">
            <a:xfrm>
              <a:off x="2352"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0" name="Line 23"/>
            <p:cNvSpPr>
              <a:spLocks noChangeShapeType="1"/>
            </p:cNvSpPr>
            <p:nvPr/>
          </p:nvSpPr>
          <p:spPr bwMode="auto">
            <a:xfrm flipV="1">
              <a:off x="2640"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71" name="Line 24"/>
            <p:cNvSpPr>
              <a:spLocks noChangeShapeType="1"/>
            </p:cNvSpPr>
            <p:nvPr/>
          </p:nvSpPr>
          <p:spPr bwMode="auto">
            <a:xfrm>
              <a:off x="2648"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29" name="Group 25"/>
          <p:cNvGrpSpPr>
            <a:grpSpLocks/>
          </p:cNvGrpSpPr>
          <p:nvPr/>
        </p:nvGrpSpPr>
        <p:grpSpPr bwMode="auto">
          <a:xfrm>
            <a:off x="4714875" y="1023938"/>
            <a:ext cx="825500" cy="254000"/>
            <a:chOff x="2880" y="712"/>
            <a:chExt cx="520" cy="160"/>
          </a:xfrm>
        </p:grpSpPr>
        <p:sp>
          <p:nvSpPr>
            <p:cNvPr id="48264" name="Line 26"/>
            <p:cNvSpPr>
              <a:spLocks noChangeShapeType="1"/>
            </p:cNvSpPr>
            <p:nvPr/>
          </p:nvSpPr>
          <p:spPr bwMode="auto">
            <a:xfrm>
              <a:off x="2888"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5" name="Line 27"/>
            <p:cNvSpPr>
              <a:spLocks noChangeShapeType="1"/>
            </p:cNvSpPr>
            <p:nvPr/>
          </p:nvSpPr>
          <p:spPr bwMode="auto">
            <a:xfrm>
              <a:off x="2880"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6" name="Line 28"/>
            <p:cNvSpPr>
              <a:spLocks noChangeShapeType="1"/>
            </p:cNvSpPr>
            <p:nvPr/>
          </p:nvSpPr>
          <p:spPr bwMode="auto">
            <a:xfrm flipV="1">
              <a:off x="3168"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7" name="Line 29"/>
            <p:cNvSpPr>
              <a:spLocks noChangeShapeType="1"/>
            </p:cNvSpPr>
            <p:nvPr/>
          </p:nvSpPr>
          <p:spPr bwMode="auto">
            <a:xfrm>
              <a:off x="3176"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30" name="Group 30"/>
          <p:cNvGrpSpPr>
            <a:grpSpLocks/>
          </p:cNvGrpSpPr>
          <p:nvPr/>
        </p:nvGrpSpPr>
        <p:grpSpPr bwMode="auto">
          <a:xfrm>
            <a:off x="5553075" y="1023938"/>
            <a:ext cx="825500" cy="254000"/>
            <a:chOff x="3408" y="712"/>
            <a:chExt cx="520" cy="160"/>
          </a:xfrm>
        </p:grpSpPr>
        <p:sp>
          <p:nvSpPr>
            <p:cNvPr id="48260" name="Line 31"/>
            <p:cNvSpPr>
              <a:spLocks noChangeShapeType="1"/>
            </p:cNvSpPr>
            <p:nvPr/>
          </p:nvSpPr>
          <p:spPr bwMode="auto">
            <a:xfrm>
              <a:off x="3416"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1" name="Line 32"/>
            <p:cNvSpPr>
              <a:spLocks noChangeShapeType="1"/>
            </p:cNvSpPr>
            <p:nvPr/>
          </p:nvSpPr>
          <p:spPr bwMode="auto">
            <a:xfrm>
              <a:off x="3408"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2" name="Line 33"/>
            <p:cNvSpPr>
              <a:spLocks noChangeShapeType="1"/>
            </p:cNvSpPr>
            <p:nvPr/>
          </p:nvSpPr>
          <p:spPr bwMode="auto">
            <a:xfrm flipV="1">
              <a:off x="3696"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63" name="Line 34"/>
            <p:cNvSpPr>
              <a:spLocks noChangeShapeType="1"/>
            </p:cNvSpPr>
            <p:nvPr/>
          </p:nvSpPr>
          <p:spPr bwMode="auto">
            <a:xfrm>
              <a:off x="3704"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31" name="Group 35"/>
          <p:cNvGrpSpPr>
            <a:grpSpLocks/>
          </p:cNvGrpSpPr>
          <p:nvPr/>
        </p:nvGrpSpPr>
        <p:grpSpPr bwMode="auto">
          <a:xfrm>
            <a:off x="6391275" y="1023938"/>
            <a:ext cx="825500" cy="254000"/>
            <a:chOff x="3936" y="712"/>
            <a:chExt cx="520" cy="160"/>
          </a:xfrm>
        </p:grpSpPr>
        <p:sp>
          <p:nvSpPr>
            <p:cNvPr id="48256" name="Line 36"/>
            <p:cNvSpPr>
              <a:spLocks noChangeShapeType="1"/>
            </p:cNvSpPr>
            <p:nvPr/>
          </p:nvSpPr>
          <p:spPr bwMode="auto">
            <a:xfrm>
              <a:off x="3944"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7" name="Line 37"/>
            <p:cNvSpPr>
              <a:spLocks noChangeShapeType="1"/>
            </p:cNvSpPr>
            <p:nvPr/>
          </p:nvSpPr>
          <p:spPr bwMode="auto">
            <a:xfrm>
              <a:off x="3936"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8" name="Line 38"/>
            <p:cNvSpPr>
              <a:spLocks noChangeShapeType="1"/>
            </p:cNvSpPr>
            <p:nvPr/>
          </p:nvSpPr>
          <p:spPr bwMode="auto">
            <a:xfrm flipV="1">
              <a:off x="4224"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9" name="Line 39"/>
            <p:cNvSpPr>
              <a:spLocks noChangeShapeType="1"/>
            </p:cNvSpPr>
            <p:nvPr/>
          </p:nvSpPr>
          <p:spPr bwMode="auto">
            <a:xfrm>
              <a:off x="4232"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grpSp>
        <p:nvGrpSpPr>
          <p:cNvPr id="56332" name="Group 40"/>
          <p:cNvGrpSpPr>
            <a:grpSpLocks/>
          </p:cNvGrpSpPr>
          <p:nvPr/>
        </p:nvGrpSpPr>
        <p:grpSpPr bwMode="auto">
          <a:xfrm>
            <a:off x="7229475" y="1023938"/>
            <a:ext cx="825500" cy="254000"/>
            <a:chOff x="4464" y="712"/>
            <a:chExt cx="520" cy="160"/>
          </a:xfrm>
        </p:grpSpPr>
        <p:sp>
          <p:nvSpPr>
            <p:cNvPr id="48252" name="Line 41"/>
            <p:cNvSpPr>
              <a:spLocks noChangeShapeType="1"/>
            </p:cNvSpPr>
            <p:nvPr/>
          </p:nvSpPr>
          <p:spPr bwMode="auto">
            <a:xfrm>
              <a:off x="4472" y="864"/>
              <a:ext cx="272"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3" name="Line 42"/>
            <p:cNvSpPr>
              <a:spLocks noChangeShapeType="1"/>
            </p:cNvSpPr>
            <p:nvPr/>
          </p:nvSpPr>
          <p:spPr bwMode="auto">
            <a:xfrm>
              <a:off x="4464" y="728"/>
              <a:ext cx="0" cy="128"/>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4" name="Line 43"/>
            <p:cNvSpPr>
              <a:spLocks noChangeShapeType="1"/>
            </p:cNvSpPr>
            <p:nvPr/>
          </p:nvSpPr>
          <p:spPr bwMode="auto">
            <a:xfrm flipV="1">
              <a:off x="4752" y="712"/>
              <a:ext cx="0" cy="16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5" name="Line 44"/>
            <p:cNvSpPr>
              <a:spLocks noChangeShapeType="1"/>
            </p:cNvSpPr>
            <p:nvPr/>
          </p:nvSpPr>
          <p:spPr bwMode="auto">
            <a:xfrm>
              <a:off x="4760" y="720"/>
              <a:ext cx="224"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sp>
        <p:nvSpPr>
          <p:cNvPr id="48141" name="Line 45"/>
          <p:cNvSpPr>
            <a:spLocks noChangeShapeType="1"/>
          </p:cNvSpPr>
          <p:nvPr/>
        </p:nvSpPr>
        <p:spPr bwMode="auto">
          <a:xfrm>
            <a:off x="993775" y="1036638"/>
            <a:ext cx="355600"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2" name="Line 46"/>
          <p:cNvSpPr>
            <a:spLocks noChangeShapeType="1"/>
          </p:cNvSpPr>
          <p:nvPr/>
        </p:nvSpPr>
        <p:spPr bwMode="auto">
          <a:xfrm>
            <a:off x="8067675" y="1049338"/>
            <a:ext cx="0" cy="20320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3" name="Line 47"/>
          <p:cNvSpPr>
            <a:spLocks noChangeShapeType="1"/>
          </p:cNvSpPr>
          <p:nvPr/>
        </p:nvSpPr>
        <p:spPr bwMode="auto">
          <a:xfrm flipV="1">
            <a:off x="13620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4" name="Line 48"/>
          <p:cNvSpPr>
            <a:spLocks noChangeShapeType="1"/>
          </p:cNvSpPr>
          <p:nvPr/>
        </p:nvSpPr>
        <p:spPr bwMode="auto">
          <a:xfrm flipV="1">
            <a:off x="22002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5" name="Rectangle 49"/>
          <p:cNvSpPr>
            <a:spLocks noChangeArrowheads="1"/>
          </p:cNvSpPr>
          <p:nvPr/>
        </p:nvSpPr>
        <p:spPr bwMode="auto">
          <a:xfrm>
            <a:off x="14239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1</a:t>
            </a:r>
          </a:p>
        </p:txBody>
      </p:sp>
      <p:sp>
        <p:nvSpPr>
          <p:cNvPr id="48146" name="Rectangle 50"/>
          <p:cNvSpPr>
            <a:spLocks noChangeArrowheads="1"/>
          </p:cNvSpPr>
          <p:nvPr/>
        </p:nvSpPr>
        <p:spPr bwMode="auto">
          <a:xfrm>
            <a:off x="21859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2</a:t>
            </a:r>
          </a:p>
        </p:txBody>
      </p:sp>
      <p:sp>
        <p:nvSpPr>
          <p:cNvPr id="48147" name="Line 51"/>
          <p:cNvSpPr>
            <a:spLocks noChangeShapeType="1"/>
          </p:cNvSpPr>
          <p:nvPr/>
        </p:nvSpPr>
        <p:spPr bwMode="auto">
          <a:xfrm flipV="1">
            <a:off x="30384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8" name="Line 52"/>
          <p:cNvSpPr>
            <a:spLocks noChangeShapeType="1"/>
          </p:cNvSpPr>
          <p:nvPr/>
        </p:nvSpPr>
        <p:spPr bwMode="auto">
          <a:xfrm flipV="1">
            <a:off x="38766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49" name="Line 53"/>
          <p:cNvSpPr>
            <a:spLocks noChangeShapeType="1"/>
          </p:cNvSpPr>
          <p:nvPr/>
        </p:nvSpPr>
        <p:spPr bwMode="auto">
          <a:xfrm flipV="1">
            <a:off x="47148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50" name="Line 54"/>
          <p:cNvSpPr>
            <a:spLocks noChangeShapeType="1"/>
          </p:cNvSpPr>
          <p:nvPr/>
        </p:nvSpPr>
        <p:spPr bwMode="auto">
          <a:xfrm flipV="1">
            <a:off x="55530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51" name="Line 55"/>
          <p:cNvSpPr>
            <a:spLocks noChangeShapeType="1"/>
          </p:cNvSpPr>
          <p:nvPr/>
        </p:nvSpPr>
        <p:spPr bwMode="auto">
          <a:xfrm flipV="1">
            <a:off x="63912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52" name="Line 56"/>
          <p:cNvSpPr>
            <a:spLocks noChangeShapeType="1"/>
          </p:cNvSpPr>
          <p:nvPr/>
        </p:nvSpPr>
        <p:spPr bwMode="auto">
          <a:xfrm flipV="1">
            <a:off x="72294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53" name="Line 57"/>
          <p:cNvSpPr>
            <a:spLocks noChangeShapeType="1"/>
          </p:cNvSpPr>
          <p:nvPr/>
        </p:nvSpPr>
        <p:spPr bwMode="auto">
          <a:xfrm flipV="1">
            <a:off x="8067675" y="642938"/>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54" name="Rectangle 58"/>
          <p:cNvSpPr>
            <a:spLocks noChangeArrowheads="1"/>
          </p:cNvSpPr>
          <p:nvPr/>
        </p:nvSpPr>
        <p:spPr bwMode="auto">
          <a:xfrm>
            <a:off x="31003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3</a:t>
            </a:r>
          </a:p>
        </p:txBody>
      </p:sp>
      <p:sp>
        <p:nvSpPr>
          <p:cNvPr id="48155" name="Rectangle 59"/>
          <p:cNvSpPr>
            <a:spLocks noChangeArrowheads="1"/>
          </p:cNvSpPr>
          <p:nvPr/>
        </p:nvSpPr>
        <p:spPr bwMode="auto">
          <a:xfrm>
            <a:off x="38623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4</a:t>
            </a:r>
          </a:p>
        </p:txBody>
      </p:sp>
      <p:sp>
        <p:nvSpPr>
          <p:cNvPr id="48156" name="Rectangle 60"/>
          <p:cNvSpPr>
            <a:spLocks noChangeArrowheads="1"/>
          </p:cNvSpPr>
          <p:nvPr/>
        </p:nvSpPr>
        <p:spPr bwMode="auto">
          <a:xfrm>
            <a:off x="47005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5</a:t>
            </a:r>
          </a:p>
        </p:txBody>
      </p:sp>
      <p:sp>
        <p:nvSpPr>
          <p:cNvPr id="48157" name="Rectangle 61"/>
          <p:cNvSpPr>
            <a:spLocks noChangeArrowheads="1"/>
          </p:cNvSpPr>
          <p:nvPr/>
        </p:nvSpPr>
        <p:spPr bwMode="auto">
          <a:xfrm>
            <a:off x="55387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6</a:t>
            </a:r>
          </a:p>
        </p:txBody>
      </p:sp>
      <p:sp>
        <p:nvSpPr>
          <p:cNvPr id="48158" name="Rectangle 62"/>
          <p:cNvSpPr>
            <a:spLocks noChangeArrowheads="1"/>
          </p:cNvSpPr>
          <p:nvPr/>
        </p:nvSpPr>
        <p:spPr bwMode="auto">
          <a:xfrm>
            <a:off x="63769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7</a:t>
            </a:r>
          </a:p>
        </p:txBody>
      </p:sp>
      <p:sp>
        <p:nvSpPr>
          <p:cNvPr id="48159" name="Rectangle 63"/>
          <p:cNvSpPr>
            <a:spLocks noChangeArrowheads="1"/>
          </p:cNvSpPr>
          <p:nvPr/>
        </p:nvSpPr>
        <p:spPr bwMode="auto">
          <a:xfrm>
            <a:off x="7215188" y="655638"/>
            <a:ext cx="9080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Cycle 8</a:t>
            </a:r>
          </a:p>
        </p:txBody>
      </p:sp>
      <p:sp>
        <p:nvSpPr>
          <p:cNvPr id="48160" name="Oval 64"/>
          <p:cNvSpPr>
            <a:spLocks noChangeArrowheads="1"/>
          </p:cNvSpPr>
          <p:nvPr/>
        </p:nvSpPr>
        <p:spPr bwMode="auto">
          <a:xfrm>
            <a:off x="5483225" y="966788"/>
            <a:ext cx="139700" cy="2806700"/>
          </a:xfrm>
          <a:prstGeom prst="ellipse">
            <a:avLst/>
          </a:prstGeom>
          <a:noFill/>
          <a:ln w="28575">
            <a:solidFill>
              <a:srgbClr val="FF3300"/>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61" name="Line 65"/>
          <p:cNvSpPr>
            <a:spLocks noChangeShapeType="1"/>
          </p:cNvSpPr>
          <p:nvPr/>
        </p:nvSpPr>
        <p:spPr bwMode="auto">
          <a:xfrm>
            <a:off x="8080375" y="1265238"/>
            <a:ext cx="431800" cy="0"/>
          </a:xfrm>
          <a:prstGeom prst="line">
            <a:avLst/>
          </a:prstGeom>
          <a:noFill/>
          <a:ln w="25400">
            <a:solidFill>
              <a:schemeClr val="tx1"/>
            </a:solidFill>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nvGrpSpPr>
          <p:cNvPr id="56354" name="Group 66"/>
          <p:cNvGrpSpPr>
            <a:grpSpLocks/>
          </p:cNvGrpSpPr>
          <p:nvPr/>
        </p:nvGrpSpPr>
        <p:grpSpPr bwMode="auto">
          <a:xfrm>
            <a:off x="1384300" y="1485900"/>
            <a:ext cx="4117975" cy="374650"/>
            <a:chOff x="782" y="1003"/>
            <a:chExt cx="2594" cy="236"/>
          </a:xfrm>
        </p:grpSpPr>
        <p:grpSp>
          <p:nvGrpSpPr>
            <p:cNvPr id="56429" name="Group 67"/>
            <p:cNvGrpSpPr>
              <a:grpSpLocks/>
            </p:cNvGrpSpPr>
            <p:nvPr/>
          </p:nvGrpSpPr>
          <p:grpSpPr bwMode="auto">
            <a:xfrm>
              <a:off x="782" y="1008"/>
              <a:ext cx="514" cy="231"/>
              <a:chOff x="782" y="1008"/>
              <a:chExt cx="514" cy="231"/>
            </a:xfrm>
          </p:grpSpPr>
          <p:sp>
            <p:nvSpPr>
              <p:cNvPr id="48250" name="Rectangle 68"/>
              <p:cNvSpPr>
                <a:spLocks noChangeArrowheads="1"/>
              </p:cNvSpPr>
              <p:nvPr/>
            </p:nvSpPr>
            <p:spPr bwMode="auto">
              <a:xfrm>
                <a:off x="782"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51" name="Rectangle 69"/>
              <p:cNvSpPr>
                <a:spLocks noChangeArrowheads="1"/>
              </p:cNvSpPr>
              <p:nvPr/>
            </p:nvSpPr>
            <p:spPr bwMode="auto">
              <a:xfrm>
                <a:off x="817" y="1008"/>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6430" name="Group 70"/>
            <p:cNvGrpSpPr>
              <a:grpSpLocks/>
            </p:cNvGrpSpPr>
            <p:nvPr/>
          </p:nvGrpSpPr>
          <p:grpSpPr bwMode="auto">
            <a:xfrm>
              <a:off x="1242" y="1003"/>
              <a:ext cx="632" cy="231"/>
              <a:chOff x="1242" y="1003"/>
              <a:chExt cx="632" cy="231"/>
            </a:xfrm>
          </p:grpSpPr>
          <p:sp>
            <p:nvSpPr>
              <p:cNvPr id="48248" name="Rectangle 71"/>
              <p:cNvSpPr>
                <a:spLocks noChangeArrowheads="1"/>
              </p:cNvSpPr>
              <p:nvPr/>
            </p:nvSpPr>
            <p:spPr bwMode="auto">
              <a:xfrm>
                <a:off x="1292" y="1016"/>
                <a:ext cx="553"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49" name="Rectangle 72"/>
              <p:cNvSpPr>
                <a:spLocks noChangeArrowheads="1"/>
              </p:cNvSpPr>
              <p:nvPr/>
            </p:nvSpPr>
            <p:spPr bwMode="auto">
              <a:xfrm>
                <a:off x="1242" y="1003"/>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6431" name="Group 73"/>
            <p:cNvGrpSpPr>
              <a:grpSpLocks/>
            </p:cNvGrpSpPr>
            <p:nvPr/>
          </p:nvGrpSpPr>
          <p:grpSpPr bwMode="auto">
            <a:xfrm>
              <a:off x="1844" y="1008"/>
              <a:ext cx="512" cy="231"/>
              <a:chOff x="1844" y="1008"/>
              <a:chExt cx="512" cy="231"/>
            </a:xfrm>
          </p:grpSpPr>
          <p:sp>
            <p:nvSpPr>
              <p:cNvPr id="48246" name="Rectangle 74"/>
              <p:cNvSpPr>
                <a:spLocks noChangeArrowheads="1"/>
              </p:cNvSpPr>
              <p:nvPr/>
            </p:nvSpPr>
            <p:spPr bwMode="auto">
              <a:xfrm>
                <a:off x="1844"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47" name="Rectangle 75"/>
              <p:cNvSpPr>
                <a:spLocks noChangeArrowheads="1"/>
              </p:cNvSpPr>
              <p:nvPr/>
            </p:nvSpPr>
            <p:spPr bwMode="auto">
              <a:xfrm>
                <a:off x="1911" y="1008"/>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6432" name="Group 76"/>
            <p:cNvGrpSpPr>
              <a:grpSpLocks/>
            </p:cNvGrpSpPr>
            <p:nvPr/>
          </p:nvGrpSpPr>
          <p:grpSpPr bwMode="auto">
            <a:xfrm>
              <a:off x="2354" y="1008"/>
              <a:ext cx="523" cy="231"/>
              <a:chOff x="2354" y="1008"/>
              <a:chExt cx="523" cy="231"/>
            </a:xfrm>
          </p:grpSpPr>
          <p:sp>
            <p:nvSpPr>
              <p:cNvPr id="48244" name="Rectangle 77"/>
              <p:cNvSpPr>
                <a:spLocks noChangeArrowheads="1"/>
              </p:cNvSpPr>
              <p:nvPr/>
            </p:nvSpPr>
            <p:spPr bwMode="auto">
              <a:xfrm>
                <a:off x="2354"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45" name="Rectangle 78"/>
              <p:cNvSpPr>
                <a:spLocks noChangeArrowheads="1"/>
              </p:cNvSpPr>
              <p:nvPr/>
            </p:nvSpPr>
            <p:spPr bwMode="auto">
              <a:xfrm>
                <a:off x="2439" y="1008"/>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6433" name="Group 79"/>
            <p:cNvGrpSpPr>
              <a:grpSpLocks/>
            </p:cNvGrpSpPr>
            <p:nvPr/>
          </p:nvGrpSpPr>
          <p:grpSpPr bwMode="auto">
            <a:xfrm>
              <a:off x="2864" y="1008"/>
              <a:ext cx="512" cy="231"/>
              <a:chOff x="2864" y="1008"/>
              <a:chExt cx="512" cy="231"/>
            </a:xfrm>
          </p:grpSpPr>
          <p:sp>
            <p:nvSpPr>
              <p:cNvPr id="48242" name="Rectangle 80"/>
              <p:cNvSpPr>
                <a:spLocks noChangeArrowheads="1"/>
              </p:cNvSpPr>
              <p:nvPr/>
            </p:nvSpPr>
            <p:spPr bwMode="auto">
              <a:xfrm>
                <a:off x="2864" y="101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43" name="Rectangle 81"/>
              <p:cNvSpPr>
                <a:spLocks noChangeArrowheads="1"/>
              </p:cNvSpPr>
              <p:nvPr/>
            </p:nvSpPr>
            <p:spPr bwMode="auto">
              <a:xfrm>
                <a:off x="2967" y="1008"/>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8163" name="Rectangle 82"/>
          <p:cNvSpPr>
            <a:spLocks noChangeArrowheads="1"/>
          </p:cNvSpPr>
          <p:nvPr/>
        </p:nvSpPr>
        <p:spPr bwMode="auto">
          <a:xfrm>
            <a:off x="411163" y="1493838"/>
            <a:ext cx="946150" cy="366712"/>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0: Load</a:t>
            </a:r>
          </a:p>
        </p:txBody>
      </p:sp>
      <p:grpSp>
        <p:nvGrpSpPr>
          <p:cNvPr id="56356" name="Group 83"/>
          <p:cNvGrpSpPr>
            <a:grpSpLocks/>
          </p:cNvGrpSpPr>
          <p:nvPr/>
        </p:nvGrpSpPr>
        <p:grpSpPr bwMode="auto">
          <a:xfrm>
            <a:off x="2222500" y="1947863"/>
            <a:ext cx="4127500" cy="369887"/>
            <a:chOff x="1310" y="1294"/>
            <a:chExt cx="2600" cy="233"/>
          </a:xfrm>
        </p:grpSpPr>
        <p:grpSp>
          <p:nvGrpSpPr>
            <p:cNvPr id="56414" name="Group 84"/>
            <p:cNvGrpSpPr>
              <a:grpSpLocks/>
            </p:cNvGrpSpPr>
            <p:nvPr/>
          </p:nvGrpSpPr>
          <p:grpSpPr bwMode="auto">
            <a:xfrm>
              <a:off x="1310" y="1296"/>
              <a:ext cx="514" cy="231"/>
              <a:chOff x="1310" y="1296"/>
              <a:chExt cx="514" cy="231"/>
            </a:xfrm>
          </p:grpSpPr>
          <p:sp>
            <p:nvSpPr>
              <p:cNvPr id="48235" name="Rectangle 85"/>
              <p:cNvSpPr>
                <a:spLocks noChangeArrowheads="1"/>
              </p:cNvSpPr>
              <p:nvPr/>
            </p:nvSpPr>
            <p:spPr bwMode="auto">
              <a:xfrm>
                <a:off x="1310" y="130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36" name="Rectangle 86"/>
              <p:cNvSpPr>
                <a:spLocks noChangeArrowheads="1"/>
              </p:cNvSpPr>
              <p:nvPr/>
            </p:nvSpPr>
            <p:spPr bwMode="auto">
              <a:xfrm>
                <a:off x="1345" y="1296"/>
                <a:ext cx="479" cy="231"/>
              </a:xfrm>
              <a:prstGeom prst="rect">
                <a:avLst/>
              </a:prstGeom>
              <a:noFill/>
              <a:ln w="12700">
                <a:noFill/>
                <a:miter lim="800000"/>
                <a:headEnd/>
                <a:tailEnd/>
              </a:ln>
            </p:spPr>
            <p:txBody>
              <a:bodyPr wrap="none" lIns="90488" tIns="44450" rIns="90488" bIns="44450">
                <a:spAutoFit/>
              </a:bodyPr>
              <a:lstStyle/>
              <a:p>
                <a:pPr>
                  <a:defRPr/>
                </a:pPr>
                <a:r>
                  <a:rPr lang="en-US" altLang="zh-CN" b="1" dirty="0" err="1">
                    <a:latin typeface="+mn-lt"/>
                    <a:ea typeface="宋体" panose="02010600030101010101" pitchFamily="2" charset="-122"/>
                  </a:rPr>
                  <a:t>Ifetch</a:t>
                </a:r>
                <a:endParaRPr lang="en-US" altLang="zh-CN" b="1" dirty="0">
                  <a:latin typeface="+mn-lt"/>
                  <a:ea typeface="宋体" panose="02010600030101010101" pitchFamily="2" charset="-122"/>
                </a:endParaRPr>
              </a:p>
            </p:txBody>
          </p:sp>
        </p:grpSp>
        <p:grpSp>
          <p:nvGrpSpPr>
            <p:cNvPr id="56415" name="Group 87"/>
            <p:cNvGrpSpPr>
              <a:grpSpLocks/>
            </p:cNvGrpSpPr>
            <p:nvPr/>
          </p:nvGrpSpPr>
          <p:grpSpPr bwMode="auto">
            <a:xfrm>
              <a:off x="1764" y="1294"/>
              <a:ext cx="632" cy="231"/>
              <a:chOff x="1764" y="1294"/>
              <a:chExt cx="632" cy="231"/>
            </a:xfrm>
          </p:grpSpPr>
          <p:sp>
            <p:nvSpPr>
              <p:cNvPr id="48233" name="Rectangle 88"/>
              <p:cNvSpPr>
                <a:spLocks noChangeArrowheads="1"/>
              </p:cNvSpPr>
              <p:nvPr/>
            </p:nvSpPr>
            <p:spPr bwMode="auto">
              <a:xfrm>
                <a:off x="1820" y="1304"/>
                <a:ext cx="520"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34" name="Rectangle 89"/>
              <p:cNvSpPr>
                <a:spLocks noChangeArrowheads="1"/>
              </p:cNvSpPr>
              <p:nvPr/>
            </p:nvSpPr>
            <p:spPr bwMode="auto">
              <a:xfrm>
                <a:off x="1764" y="1294"/>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6416" name="Group 90"/>
            <p:cNvGrpSpPr>
              <a:grpSpLocks/>
            </p:cNvGrpSpPr>
            <p:nvPr/>
          </p:nvGrpSpPr>
          <p:grpSpPr bwMode="auto">
            <a:xfrm>
              <a:off x="2342" y="1296"/>
              <a:ext cx="538" cy="231"/>
              <a:chOff x="2342" y="1296"/>
              <a:chExt cx="538" cy="231"/>
            </a:xfrm>
          </p:grpSpPr>
          <p:sp>
            <p:nvSpPr>
              <p:cNvPr id="48231" name="Rectangle 91"/>
              <p:cNvSpPr>
                <a:spLocks noChangeArrowheads="1"/>
              </p:cNvSpPr>
              <p:nvPr/>
            </p:nvSpPr>
            <p:spPr bwMode="auto">
              <a:xfrm>
                <a:off x="2342" y="1304"/>
                <a:ext cx="538"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32" name="Rectangle 92"/>
              <p:cNvSpPr>
                <a:spLocks noChangeArrowheads="1"/>
              </p:cNvSpPr>
              <p:nvPr/>
            </p:nvSpPr>
            <p:spPr bwMode="auto">
              <a:xfrm>
                <a:off x="2439" y="1296"/>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6417" name="Group 93"/>
            <p:cNvGrpSpPr>
              <a:grpSpLocks/>
            </p:cNvGrpSpPr>
            <p:nvPr/>
          </p:nvGrpSpPr>
          <p:grpSpPr bwMode="auto">
            <a:xfrm>
              <a:off x="2882" y="1296"/>
              <a:ext cx="523" cy="231"/>
              <a:chOff x="2882" y="1296"/>
              <a:chExt cx="523" cy="231"/>
            </a:xfrm>
          </p:grpSpPr>
          <p:sp>
            <p:nvSpPr>
              <p:cNvPr id="48229" name="Rectangle 94"/>
              <p:cNvSpPr>
                <a:spLocks noChangeArrowheads="1"/>
              </p:cNvSpPr>
              <p:nvPr/>
            </p:nvSpPr>
            <p:spPr bwMode="auto">
              <a:xfrm>
                <a:off x="2882" y="130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30" name="Rectangle 95"/>
              <p:cNvSpPr>
                <a:spLocks noChangeArrowheads="1"/>
              </p:cNvSpPr>
              <p:nvPr/>
            </p:nvSpPr>
            <p:spPr bwMode="auto">
              <a:xfrm>
                <a:off x="2967" y="1296"/>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6418" name="Group 96"/>
            <p:cNvGrpSpPr>
              <a:grpSpLocks/>
            </p:cNvGrpSpPr>
            <p:nvPr/>
          </p:nvGrpSpPr>
          <p:grpSpPr bwMode="auto">
            <a:xfrm>
              <a:off x="3398" y="1296"/>
              <a:ext cx="512" cy="231"/>
              <a:chOff x="3398" y="1296"/>
              <a:chExt cx="512" cy="231"/>
            </a:xfrm>
          </p:grpSpPr>
          <p:sp>
            <p:nvSpPr>
              <p:cNvPr id="48227" name="Rectangle 97"/>
              <p:cNvSpPr>
                <a:spLocks noChangeArrowheads="1"/>
              </p:cNvSpPr>
              <p:nvPr/>
            </p:nvSpPr>
            <p:spPr bwMode="auto">
              <a:xfrm>
                <a:off x="3398" y="130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28" name="Rectangle 98"/>
              <p:cNvSpPr>
                <a:spLocks noChangeArrowheads="1"/>
              </p:cNvSpPr>
              <p:nvPr/>
            </p:nvSpPr>
            <p:spPr bwMode="auto">
              <a:xfrm>
                <a:off x="3495" y="1296"/>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8165" name="Rectangle 99"/>
          <p:cNvSpPr>
            <a:spLocks noChangeArrowheads="1"/>
          </p:cNvSpPr>
          <p:nvPr/>
        </p:nvSpPr>
        <p:spPr bwMode="auto">
          <a:xfrm>
            <a:off x="1500188" y="1951038"/>
            <a:ext cx="779462"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Plus 1</a:t>
            </a:r>
          </a:p>
        </p:txBody>
      </p:sp>
      <p:grpSp>
        <p:nvGrpSpPr>
          <p:cNvPr id="56358" name="Group 100"/>
          <p:cNvGrpSpPr>
            <a:grpSpLocks/>
          </p:cNvGrpSpPr>
          <p:nvPr/>
        </p:nvGrpSpPr>
        <p:grpSpPr bwMode="auto">
          <a:xfrm>
            <a:off x="3060700" y="2398713"/>
            <a:ext cx="4117975" cy="376237"/>
            <a:chOff x="1838" y="1578"/>
            <a:chExt cx="2594" cy="237"/>
          </a:xfrm>
        </p:grpSpPr>
        <p:grpSp>
          <p:nvGrpSpPr>
            <p:cNvPr id="56399" name="Group 101"/>
            <p:cNvGrpSpPr>
              <a:grpSpLocks/>
            </p:cNvGrpSpPr>
            <p:nvPr/>
          </p:nvGrpSpPr>
          <p:grpSpPr bwMode="auto">
            <a:xfrm>
              <a:off x="1838" y="1584"/>
              <a:ext cx="514" cy="231"/>
              <a:chOff x="1838" y="1584"/>
              <a:chExt cx="514" cy="231"/>
            </a:xfrm>
          </p:grpSpPr>
          <p:sp>
            <p:nvSpPr>
              <p:cNvPr id="48220" name="Rectangle 102"/>
              <p:cNvSpPr>
                <a:spLocks noChangeArrowheads="1"/>
              </p:cNvSpPr>
              <p:nvPr/>
            </p:nvSpPr>
            <p:spPr bwMode="auto">
              <a:xfrm>
                <a:off x="1838" y="159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21" name="Rectangle 103"/>
              <p:cNvSpPr>
                <a:spLocks noChangeArrowheads="1"/>
              </p:cNvSpPr>
              <p:nvPr/>
            </p:nvSpPr>
            <p:spPr bwMode="auto">
              <a:xfrm>
                <a:off x="1873" y="1584"/>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6400" name="Group 104"/>
            <p:cNvGrpSpPr>
              <a:grpSpLocks/>
            </p:cNvGrpSpPr>
            <p:nvPr/>
          </p:nvGrpSpPr>
          <p:grpSpPr bwMode="auto">
            <a:xfrm>
              <a:off x="2307" y="1578"/>
              <a:ext cx="632" cy="231"/>
              <a:chOff x="2307" y="1578"/>
              <a:chExt cx="632" cy="231"/>
            </a:xfrm>
          </p:grpSpPr>
          <p:sp>
            <p:nvSpPr>
              <p:cNvPr id="48218" name="Rectangle 105"/>
              <p:cNvSpPr>
                <a:spLocks noChangeArrowheads="1"/>
              </p:cNvSpPr>
              <p:nvPr/>
            </p:nvSpPr>
            <p:spPr bwMode="auto">
              <a:xfrm>
                <a:off x="2348" y="1592"/>
                <a:ext cx="53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19" name="Rectangle 106"/>
              <p:cNvSpPr>
                <a:spLocks noChangeArrowheads="1"/>
              </p:cNvSpPr>
              <p:nvPr/>
            </p:nvSpPr>
            <p:spPr bwMode="auto">
              <a:xfrm>
                <a:off x="2307" y="1578"/>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6401" name="Group 107"/>
            <p:cNvGrpSpPr>
              <a:grpSpLocks/>
            </p:cNvGrpSpPr>
            <p:nvPr/>
          </p:nvGrpSpPr>
          <p:grpSpPr bwMode="auto">
            <a:xfrm>
              <a:off x="2882" y="1584"/>
              <a:ext cx="512" cy="231"/>
              <a:chOff x="2882" y="1584"/>
              <a:chExt cx="512" cy="231"/>
            </a:xfrm>
          </p:grpSpPr>
          <p:sp>
            <p:nvSpPr>
              <p:cNvPr id="48216" name="Rectangle 108"/>
              <p:cNvSpPr>
                <a:spLocks noChangeArrowheads="1"/>
              </p:cNvSpPr>
              <p:nvPr/>
            </p:nvSpPr>
            <p:spPr bwMode="auto">
              <a:xfrm>
                <a:off x="2882" y="159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17" name="Rectangle 109"/>
              <p:cNvSpPr>
                <a:spLocks noChangeArrowheads="1"/>
              </p:cNvSpPr>
              <p:nvPr/>
            </p:nvSpPr>
            <p:spPr bwMode="auto">
              <a:xfrm>
                <a:off x="2967" y="1584"/>
                <a:ext cx="41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6402" name="Group 110"/>
            <p:cNvGrpSpPr>
              <a:grpSpLocks/>
            </p:cNvGrpSpPr>
            <p:nvPr/>
          </p:nvGrpSpPr>
          <p:grpSpPr bwMode="auto">
            <a:xfrm>
              <a:off x="3398" y="1584"/>
              <a:ext cx="535" cy="231"/>
              <a:chOff x="3398" y="1584"/>
              <a:chExt cx="535" cy="231"/>
            </a:xfrm>
          </p:grpSpPr>
          <p:sp>
            <p:nvSpPr>
              <p:cNvPr id="48214" name="Rectangle 111"/>
              <p:cNvSpPr>
                <a:spLocks noChangeArrowheads="1"/>
              </p:cNvSpPr>
              <p:nvPr/>
            </p:nvSpPr>
            <p:spPr bwMode="auto">
              <a:xfrm>
                <a:off x="3398" y="1592"/>
                <a:ext cx="517"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15" name="Rectangle 112"/>
              <p:cNvSpPr>
                <a:spLocks noChangeArrowheads="1"/>
              </p:cNvSpPr>
              <p:nvPr/>
            </p:nvSpPr>
            <p:spPr bwMode="auto">
              <a:xfrm>
                <a:off x="3495" y="1584"/>
                <a:ext cx="438"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Mem</a:t>
                </a:r>
              </a:p>
            </p:txBody>
          </p:sp>
        </p:grpSp>
        <p:grpSp>
          <p:nvGrpSpPr>
            <p:cNvPr id="56403" name="Group 113"/>
            <p:cNvGrpSpPr>
              <a:grpSpLocks/>
            </p:cNvGrpSpPr>
            <p:nvPr/>
          </p:nvGrpSpPr>
          <p:grpSpPr bwMode="auto">
            <a:xfrm>
              <a:off x="3920" y="1584"/>
              <a:ext cx="512" cy="231"/>
              <a:chOff x="3920" y="1584"/>
              <a:chExt cx="512" cy="231"/>
            </a:xfrm>
          </p:grpSpPr>
          <p:sp>
            <p:nvSpPr>
              <p:cNvPr id="48212" name="Rectangle 114"/>
              <p:cNvSpPr>
                <a:spLocks noChangeArrowheads="1"/>
              </p:cNvSpPr>
              <p:nvPr/>
            </p:nvSpPr>
            <p:spPr bwMode="auto">
              <a:xfrm>
                <a:off x="3920" y="159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13" name="Rectangle 115"/>
              <p:cNvSpPr>
                <a:spLocks noChangeArrowheads="1"/>
              </p:cNvSpPr>
              <p:nvPr/>
            </p:nvSpPr>
            <p:spPr bwMode="auto">
              <a:xfrm>
                <a:off x="4023" y="1584"/>
                <a:ext cx="323"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Wr</a:t>
                </a:r>
              </a:p>
            </p:txBody>
          </p:sp>
        </p:grpSp>
      </p:grpSp>
      <p:sp>
        <p:nvSpPr>
          <p:cNvPr id="48167" name="Rectangle 116"/>
          <p:cNvSpPr>
            <a:spLocks noChangeArrowheads="1"/>
          </p:cNvSpPr>
          <p:nvPr/>
        </p:nvSpPr>
        <p:spPr bwMode="auto">
          <a:xfrm>
            <a:off x="2338388" y="2408238"/>
            <a:ext cx="779462"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Plus 2</a:t>
            </a:r>
          </a:p>
        </p:txBody>
      </p:sp>
      <p:grpSp>
        <p:nvGrpSpPr>
          <p:cNvPr id="56360" name="Group 117"/>
          <p:cNvGrpSpPr>
            <a:grpSpLocks/>
          </p:cNvGrpSpPr>
          <p:nvPr/>
        </p:nvGrpSpPr>
        <p:grpSpPr bwMode="auto">
          <a:xfrm>
            <a:off x="3898900" y="2865438"/>
            <a:ext cx="4117975" cy="366712"/>
            <a:chOff x="2366" y="1872"/>
            <a:chExt cx="2594" cy="231"/>
          </a:xfrm>
        </p:grpSpPr>
        <p:grpSp>
          <p:nvGrpSpPr>
            <p:cNvPr id="56384" name="Group 118"/>
            <p:cNvGrpSpPr>
              <a:grpSpLocks/>
            </p:cNvGrpSpPr>
            <p:nvPr/>
          </p:nvGrpSpPr>
          <p:grpSpPr bwMode="auto">
            <a:xfrm>
              <a:off x="2366" y="1872"/>
              <a:ext cx="514" cy="231"/>
              <a:chOff x="2366" y="1872"/>
              <a:chExt cx="514" cy="231"/>
            </a:xfrm>
          </p:grpSpPr>
          <p:sp>
            <p:nvSpPr>
              <p:cNvPr id="48205" name="Rectangle 119"/>
              <p:cNvSpPr>
                <a:spLocks noChangeArrowheads="1"/>
              </p:cNvSpPr>
              <p:nvPr/>
            </p:nvSpPr>
            <p:spPr bwMode="auto">
              <a:xfrm>
                <a:off x="2366" y="188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06" name="Rectangle 120"/>
              <p:cNvSpPr>
                <a:spLocks noChangeArrowheads="1"/>
              </p:cNvSpPr>
              <p:nvPr/>
            </p:nvSpPr>
            <p:spPr bwMode="auto">
              <a:xfrm>
                <a:off x="2401" y="1872"/>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6385" name="Group 121"/>
            <p:cNvGrpSpPr>
              <a:grpSpLocks/>
            </p:cNvGrpSpPr>
            <p:nvPr/>
          </p:nvGrpSpPr>
          <p:grpSpPr bwMode="auto">
            <a:xfrm>
              <a:off x="2841" y="1872"/>
              <a:ext cx="632" cy="231"/>
              <a:chOff x="2841" y="1872"/>
              <a:chExt cx="632" cy="231"/>
            </a:xfrm>
          </p:grpSpPr>
          <p:sp>
            <p:nvSpPr>
              <p:cNvPr id="48203" name="Rectangle 122"/>
              <p:cNvSpPr>
                <a:spLocks noChangeArrowheads="1"/>
              </p:cNvSpPr>
              <p:nvPr/>
            </p:nvSpPr>
            <p:spPr bwMode="auto">
              <a:xfrm>
                <a:off x="2876" y="1880"/>
                <a:ext cx="544"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04" name="Rectangle 123"/>
              <p:cNvSpPr>
                <a:spLocks noChangeArrowheads="1"/>
              </p:cNvSpPr>
              <p:nvPr/>
            </p:nvSpPr>
            <p:spPr bwMode="auto">
              <a:xfrm>
                <a:off x="2841" y="1872"/>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6386" name="Group 124"/>
            <p:cNvGrpSpPr>
              <a:grpSpLocks/>
            </p:cNvGrpSpPr>
            <p:nvPr/>
          </p:nvGrpSpPr>
          <p:grpSpPr bwMode="auto">
            <a:xfrm>
              <a:off x="3422" y="1872"/>
              <a:ext cx="512" cy="231"/>
              <a:chOff x="3422" y="1872"/>
              <a:chExt cx="512" cy="231"/>
            </a:xfrm>
          </p:grpSpPr>
          <p:sp>
            <p:nvSpPr>
              <p:cNvPr id="48201" name="Rectangle 125"/>
              <p:cNvSpPr>
                <a:spLocks noChangeArrowheads="1"/>
              </p:cNvSpPr>
              <p:nvPr/>
            </p:nvSpPr>
            <p:spPr bwMode="auto">
              <a:xfrm>
                <a:off x="3422" y="188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02" name="Rectangle 126"/>
              <p:cNvSpPr>
                <a:spLocks noChangeArrowheads="1"/>
              </p:cNvSpPr>
              <p:nvPr/>
            </p:nvSpPr>
            <p:spPr bwMode="auto">
              <a:xfrm>
                <a:off x="3495" y="1872"/>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Exec</a:t>
                </a:r>
              </a:p>
            </p:txBody>
          </p:sp>
        </p:grpSp>
        <p:grpSp>
          <p:nvGrpSpPr>
            <p:cNvPr id="56387" name="Group 127"/>
            <p:cNvGrpSpPr>
              <a:grpSpLocks/>
            </p:cNvGrpSpPr>
            <p:nvPr/>
          </p:nvGrpSpPr>
          <p:grpSpPr bwMode="auto">
            <a:xfrm>
              <a:off x="3938" y="1872"/>
              <a:ext cx="523" cy="231"/>
              <a:chOff x="3938" y="1872"/>
              <a:chExt cx="523" cy="231"/>
            </a:xfrm>
          </p:grpSpPr>
          <p:sp>
            <p:nvSpPr>
              <p:cNvPr id="48199" name="Rectangle 128"/>
              <p:cNvSpPr>
                <a:spLocks noChangeArrowheads="1"/>
              </p:cNvSpPr>
              <p:nvPr/>
            </p:nvSpPr>
            <p:spPr bwMode="auto">
              <a:xfrm>
                <a:off x="3938" y="188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200" name="Rectangle 129"/>
              <p:cNvSpPr>
                <a:spLocks noChangeArrowheads="1"/>
              </p:cNvSpPr>
              <p:nvPr/>
            </p:nvSpPr>
            <p:spPr bwMode="auto">
              <a:xfrm>
                <a:off x="4023" y="1872"/>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6388" name="Group 130"/>
            <p:cNvGrpSpPr>
              <a:grpSpLocks/>
            </p:cNvGrpSpPr>
            <p:nvPr/>
          </p:nvGrpSpPr>
          <p:grpSpPr bwMode="auto">
            <a:xfrm>
              <a:off x="4448" y="1872"/>
              <a:ext cx="512" cy="231"/>
              <a:chOff x="4448" y="1872"/>
              <a:chExt cx="512" cy="231"/>
            </a:xfrm>
          </p:grpSpPr>
          <p:sp>
            <p:nvSpPr>
              <p:cNvPr id="48197" name="Rectangle 131"/>
              <p:cNvSpPr>
                <a:spLocks noChangeArrowheads="1"/>
              </p:cNvSpPr>
              <p:nvPr/>
            </p:nvSpPr>
            <p:spPr bwMode="auto">
              <a:xfrm>
                <a:off x="4448" y="188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98" name="Rectangle 132"/>
              <p:cNvSpPr>
                <a:spLocks noChangeArrowheads="1"/>
              </p:cNvSpPr>
              <p:nvPr/>
            </p:nvSpPr>
            <p:spPr bwMode="auto">
              <a:xfrm>
                <a:off x="4551" y="1872"/>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8169" name="Rectangle 133"/>
          <p:cNvSpPr>
            <a:spLocks noChangeArrowheads="1"/>
          </p:cNvSpPr>
          <p:nvPr/>
        </p:nvSpPr>
        <p:spPr bwMode="auto">
          <a:xfrm>
            <a:off x="3176588" y="2865438"/>
            <a:ext cx="779462"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Plus 3</a:t>
            </a:r>
          </a:p>
        </p:txBody>
      </p:sp>
      <p:sp>
        <p:nvSpPr>
          <p:cNvPr id="48170" name="Line 134"/>
          <p:cNvSpPr>
            <a:spLocks noChangeShapeType="1"/>
          </p:cNvSpPr>
          <p:nvPr/>
        </p:nvSpPr>
        <p:spPr bwMode="auto">
          <a:xfrm flipV="1">
            <a:off x="6391275" y="1328738"/>
            <a:ext cx="0" cy="5588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71" name="Line 135"/>
          <p:cNvSpPr>
            <a:spLocks noChangeShapeType="1"/>
          </p:cNvSpPr>
          <p:nvPr/>
        </p:nvSpPr>
        <p:spPr bwMode="auto">
          <a:xfrm flipV="1">
            <a:off x="7229475" y="1328738"/>
            <a:ext cx="0" cy="10160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72" name="Line 136"/>
          <p:cNvSpPr>
            <a:spLocks noChangeShapeType="1"/>
          </p:cNvSpPr>
          <p:nvPr/>
        </p:nvSpPr>
        <p:spPr bwMode="auto">
          <a:xfrm flipV="1">
            <a:off x="8067675" y="1328738"/>
            <a:ext cx="0" cy="1473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sz="2000" b="1">
              <a:latin typeface="+mn-lt"/>
              <a:ea typeface="宋体" panose="02010600030101010101" pitchFamily="2" charset="-122"/>
            </a:endParaRPr>
          </a:p>
        </p:txBody>
      </p:sp>
      <p:grpSp>
        <p:nvGrpSpPr>
          <p:cNvPr id="56365" name="Group 137"/>
          <p:cNvGrpSpPr>
            <a:grpSpLocks/>
          </p:cNvGrpSpPr>
          <p:nvPr/>
        </p:nvGrpSpPr>
        <p:grpSpPr bwMode="auto">
          <a:xfrm>
            <a:off x="4727575" y="3311525"/>
            <a:ext cx="4146550" cy="377825"/>
            <a:chOff x="2888" y="2153"/>
            <a:chExt cx="2612" cy="238"/>
          </a:xfrm>
        </p:grpSpPr>
        <p:grpSp>
          <p:nvGrpSpPr>
            <p:cNvPr id="56369" name="Group 138"/>
            <p:cNvGrpSpPr>
              <a:grpSpLocks/>
            </p:cNvGrpSpPr>
            <p:nvPr/>
          </p:nvGrpSpPr>
          <p:grpSpPr bwMode="auto">
            <a:xfrm>
              <a:off x="2888" y="2160"/>
              <a:ext cx="520" cy="231"/>
              <a:chOff x="2888" y="2160"/>
              <a:chExt cx="520" cy="231"/>
            </a:xfrm>
          </p:grpSpPr>
          <p:sp>
            <p:nvSpPr>
              <p:cNvPr id="48190" name="Rectangle 139"/>
              <p:cNvSpPr>
                <a:spLocks noChangeArrowheads="1"/>
              </p:cNvSpPr>
              <p:nvPr/>
            </p:nvSpPr>
            <p:spPr bwMode="auto">
              <a:xfrm>
                <a:off x="2888" y="21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91" name="Rectangle 140"/>
              <p:cNvSpPr>
                <a:spLocks noChangeArrowheads="1"/>
              </p:cNvSpPr>
              <p:nvPr/>
            </p:nvSpPr>
            <p:spPr bwMode="auto">
              <a:xfrm>
                <a:off x="2929" y="2160"/>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Ifetch</a:t>
                </a:r>
              </a:p>
            </p:txBody>
          </p:sp>
        </p:grpSp>
        <p:grpSp>
          <p:nvGrpSpPr>
            <p:cNvPr id="56370" name="Group 141"/>
            <p:cNvGrpSpPr>
              <a:grpSpLocks/>
            </p:cNvGrpSpPr>
            <p:nvPr/>
          </p:nvGrpSpPr>
          <p:grpSpPr bwMode="auto">
            <a:xfrm>
              <a:off x="3357" y="2153"/>
              <a:ext cx="632" cy="231"/>
              <a:chOff x="3357" y="2153"/>
              <a:chExt cx="632" cy="231"/>
            </a:xfrm>
          </p:grpSpPr>
          <p:sp>
            <p:nvSpPr>
              <p:cNvPr id="48188" name="Rectangle 142"/>
              <p:cNvSpPr>
                <a:spLocks noChangeArrowheads="1"/>
              </p:cNvSpPr>
              <p:nvPr/>
            </p:nvSpPr>
            <p:spPr bwMode="auto">
              <a:xfrm>
                <a:off x="3404" y="2168"/>
                <a:ext cx="556"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89" name="Rectangle 143"/>
              <p:cNvSpPr>
                <a:spLocks noChangeArrowheads="1"/>
              </p:cNvSpPr>
              <p:nvPr/>
            </p:nvSpPr>
            <p:spPr bwMode="auto">
              <a:xfrm>
                <a:off x="3357" y="2153"/>
                <a:ext cx="632"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Reg/Dec</a:t>
                </a:r>
              </a:p>
            </p:txBody>
          </p:sp>
        </p:grpSp>
        <p:grpSp>
          <p:nvGrpSpPr>
            <p:cNvPr id="56371" name="Group 144"/>
            <p:cNvGrpSpPr>
              <a:grpSpLocks/>
            </p:cNvGrpSpPr>
            <p:nvPr/>
          </p:nvGrpSpPr>
          <p:grpSpPr bwMode="auto">
            <a:xfrm>
              <a:off x="3962" y="2160"/>
              <a:ext cx="512" cy="231"/>
              <a:chOff x="3962" y="2160"/>
              <a:chExt cx="512" cy="231"/>
            </a:xfrm>
          </p:grpSpPr>
          <p:sp>
            <p:nvSpPr>
              <p:cNvPr id="48186" name="Rectangle 145"/>
              <p:cNvSpPr>
                <a:spLocks noChangeArrowheads="1"/>
              </p:cNvSpPr>
              <p:nvPr/>
            </p:nvSpPr>
            <p:spPr bwMode="auto">
              <a:xfrm>
                <a:off x="3962" y="21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87" name="Rectangle 146"/>
              <p:cNvSpPr>
                <a:spLocks noChangeArrowheads="1"/>
              </p:cNvSpPr>
              <p:nvPr/>
            </p:nvSpPr>
            <p:spPr bwMode="auto">
              <a:xfrm>
                <a:off x="4023" y="2160"/>
                <a:ext cx="414" cy="231"/>
              </a:xfrm>
              <a:prstGeom prst="rect">
                <a:avLst/>
              </a:prstGeom>
              <a:noFill/>
              <a:ln w="12700">
                <a:noFill/>
                <a:miter lim="800000"/>
                <a:headEnd/>
                <a:tailEnd/>
              </a:ln>
            </p:spPr>
            <p:txBody>
              <a:bodyPr wrap="none" lIns="90488" tIns="44450" rIns="90488" bIns="44450">
                <a:spAutoFit/>
              </a:bodyPr>
              <a:lstStyle/>
              <a:p>
                <a:pPr>
                  <a:defRPr/>
                </a:pPr>
                <a:r>
                  <a:rPr lang="en-US" altLang="zh-CN" b="1" dirty="0">
                    <a:latin typeface="+mn-lt"/>
                    <a:ea typeface="宋体" panose="02010600030101010101" pitchFamily="2" charset="-122"/>
                  </a:rPr>
                  <a:t>Exec</a:t>
                </a:r>
              </a:p>
            </p:txBody>
          </p:sp>
        </p:grpSp>
        <p:grpSp>
          <p:nvGrpSpPr>
            <p:cNvPr id="56372" name="Group 147"/>
            <p:cNvGrpSpPr>
              <a:grpSpLocks/>
            </p:cNvGrpSpPr>
            <p:nvPr/>
          </p:nvGrpSpPr>
          <p:grpSpPr bwMode="auto">
            <a:xfrm>
              <a:off x="4478" y="2160"/>
              <a:ext cx="512" cy="231"/>
              <a:chOff x="4478" y="2160"/>
              <a:chExt cx="512" cy="231"/>
            </a:xfrm>
          </p:grpSpPr>
          <p:sp>
            <p:nvSpPr>
              <p:cNvPr id="48184" name="Rectangle 148"/>
              <p:cNvSpPr>
                <a:spLocks noChangeArrowheads="1"/>
              </p:cNvSpPr>
              <p:nvPr/>
            </p:nvSpPr>
            <p:spPr bwMode="auto">
              <a:xfrm>
                <a:off x="4478" y="21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85" name="Rectangle 149"/>
              <p:cNvSpPr>
                <a:spLocks noChangeArrowheads="1"/>
              </p:cNvSpPr>
              <p:nvPr/>
            </p:nvSpPr>
            <p:spPr bwMode="auto">
              <a:xfrm>
                <a:off x="4551" y="2160"/>
                <a:ext cx="438"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Mem</a:t>
                </a:r>
              </a:p>
            </p:txBody>
          </p:sp>
        </p:grpSp>
        <p:grpSp>
          <p:nvGrpSpPr>
            <p:cNvPr id="56373" name="Group 150"/>
            <p:cNvGrpSpPr>
              <a:grpSpLocks/>
            </p:cNvGrpSpPr>
            <p:nvPr/>
          </p:nvGrpSpPr>
          <p:grpSpPr bwMode="auto">
            <a:xfrm>
              <a:off x="4988" y="2160"/>
              <a:ext cx="512" cy="231"/>
              <a:chOff x="4988" y="2160"/>
              <a:chExt cx="512" cy="231"/>
            </a:xfrm>
          </p:grpSpPr>
          <p:sp>
            <p:nvSpPr>
              <p:cNvPr id="48182" name="Rectangle 151"/>
              <p:cNvSpPr>
                <a:spLocks noChangeArrowheads="1"/>
              </p:cNvSpPr>
              <p:nvPr/>
            </p:nvSpPr>
            <p:spPr bwMode="auto">
              <a:xfrm>
                <a:off x="4988" y="21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48183" name="Rectangle 152"/>
              <p:cNvSpPr>
                <a:spLocks noChangeArrowheads="1"/>
              </p:cNvSpPr>
              <p:nvPr/>
            </p:nvSpPr>
            <p:spPr bwMode="auto">
              <a:xfrm>
                <a:off x="5079" y="2160"/>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Wr</a:t>
                </a:r>
              </a:p>
            </p:txBody>
          </p:sp>
        </p:grpSp>
      </p:grpSp>
      <p:sp>
        <p:nvSpPr>
          <p:cNvPr id="48174" name="Rectangle 153"/>
          <p:cNvSpPr>
            <a:spLocks noChangeArrowheads="1"/>
          </p:cNvSpPr>
          <p:nvPr/>
        </p:nvSpPr>
        <p:spPr bwMode="auto">
          <a:xfrm>
            <a:off x="3857625" y="3322638"/>
            <a:ext cx="909638"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宋体" panose="02010600030101010101" pitchFamily="2" charset="-122"/>
              </a:rPr>
              <a:t>R-Type</a:t>
            </a:r>
          </a:p>
        </p:txBody>
      </p:sp>
      <p:sp>
        <p:nvSpPr>
          <p:cNvPr id="48175" name="Line 154"/>
          <p:cNvSpPr>
            <a:spLocks noChangeShapeType="1"/>
          </p:cNvSpPr>
          <p:nvPr/>
        </p:nvSpPr>
        <p:spPr bwMode="auto">
          <a:xfrm>
            <a:off x="5292725" y="1651000"/>
            <a:ext cx="503238" cy="1727200"/>
          </a:xfrm>
          <a:prstGeom prst="line">
            <a:avLst/>
          </a:prstGeom>
          <a:noFill/>
          <a:ln w="38100">
            <a:solidFill>
              <a:srgbClr val="0000FF"/>
            </a:solidFill>
            <a:round/>
            <a:headEnd/>
            <a:tailEnd type="triangle" w="med" len="med"/>
          </a:ln>
        </p:spPr>
        <p:txBody>
          <a:bodyPr wrap="none" anchor="ctr"/>
          <a:lstStyle/>
          <a:p>
            <a:pPr eaLnBrk="1" hangingPunct="1">
              <a:defRPr/>
            </a:pPr>
            <a:endParaRPr lang="zh-CN" altLang="en-US" sz="2000" b="1">
              <a:latin typeface="+mn-lt"/>
              <a:ea typeface="宋体" panose="02010600030101010101" pitchFamily="2" charset="-122"/>
            </a:endParaRPr>
          </a:p>
        </p:txBody>
      </p:sp>
      <p:sp>
        <p:nvSpPr>
          <p:cNvPr id="978075" name="Rectangle 155"/>
          <p:cNvSpPr>
            <a:spLocks noChangeArrowheads="1"/>
          </p:cNvSpPr>
          <p:nvPr/>
        </p:nvSpPr>
        <p:spPr bwMode="auto">
          <a:xfrm>
            <a:off x="2152650" y="1881188"/>
            <a:ext cx="3419475" cy="1384300"/>
          </a:xfrm>
          <a:prstGeom prst="rect">
            <a:avLst/>
          </a:prstGeom>
          <a:solidFill>
            <a:srgbClr val="FF99CC">
              <a:alpha val="45882"/>
            </a:srgbClr>
          </a:solidFill>
          <a:ln w="12700">
            <a:noFill/>
            <a:miter lim="800000"/>
            <a:headEnd/>
            <a:tailEnd/>
          </a:ln>
        </p:spPr>
        <p:txBody>
          <a:bodyPr wrap="none" anchor="ctr"/>
          <a:lstStyle/>
          <a:p>
            <a:pPr eaLnBrk="1" hangingPunct="1">
              <a:defRPr/>
            </a:pPr>
            <a:endParaRPr lang="zh-CN" altLang="en-US" sz="2000" b="1">
              <a:latin typeface="+mn-l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8075"/>
                                        </p:tgtEl>
                                        <p:attrNameLst>
                                          <p:attrName>style.visibility</p:attrName>
                                        </p:attrNameLst>
                                      </p:cBhvr>
                                      <p:to>
                                        <p:strVal val="visible"/>
                                      </p:to>
                                    </p:set>
                                    <p:animEffect transition="in" filter="blinds(horizontal)">
                                      <p:cBhvr>
                                        <p:cTn id="7" dur="500"/>
                                        <p:tgtEl>
                                          <p:spTgt spid="978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77923">
                                            <p:txEl>
                                              <p:pRg st="4" end="4"/>
                                            </p:txEl>
                                          </p:spTgt>
                                        </p:tgtEl>
                                        <p:attrNameLst>
                                          <p:attrName>style.visibility</p:attrName>
                                        </p:attrNameLst>
                                      </p:cBhvr>
                                      <p:to>
                                        <p:strVal val="visible"/>
                                      </p:to>
                                    </p:set>
                                    <p:animEffect transition="in" filter="blinds(horizontal)">
                                      <p:cBhvr>
                                        <p:cTn id="12" dur="500"/>
                                        <p:tgtEl>
                                          <p:spTgt spid="977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07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85544" y="-11052"/>
            <a:ext cx="7021512"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数据相关性</a:t>
            </a:r>
            <a:r>
              <a:rPr lang="en-US" altLang="zh-CN" kern="1200" dirty="0">
                <a:solidFill>
                  <a:srgbClr val="A50021"/>
                </a:solidFill>
                <a:latin typeface="微软雅黑" panose="020B0503020204020204" pitchFamily="34" charset="-122"/>
                <a:ea typeface="微软雅黑" panose="020B0503020204020204" pitchFamily="34" charset="-122"/>
              </a:rPr>
              <a:t>(Data Dependencies)</a:t>
            </a:r>
          </a:p>
        </p:txBody>
      </p:sp>
      <p:sp>
        <p:nvSpPr>
          <p:cNvPr id="38914" name="Rectangle 3"/>
          <p:cNvSpPr>
            <a:spLocks noGrp="1" noChangeArrowheads="1"/>
          </p:cNvSpPr>
          <p:nvPr>
            <p:ph type="body" idx="1"/>
          </p:nvPr>
        </p:nvSpPr>
        <p:spPr>
          <a:xfrm>
            <a:off x="759147" y="5371490"/>
            <a:ext cx="8061325" cy="973748"/>
          </a:xfrm>
        </p:spPr>
        <p:txBody>
          <a:bodyPr/>
          <a:lstStyle/>
          <a:p>
            <a:pPr>
              <a:spcBef>
                <a:spcPts val="600"/>
              </a:spcBef>
              <a:spcAft>
                <a:spcPts val="600"/>
              </a:spcAft>
              <a:buFont typeface="Wingdings" charset="2"/>
              <a:buChar char="l"/>
            </a:pPr>
            <a:r>
              <a:rPr lang="en-US" altLang="zh-CN">
                <a:latin typeface="Times New Roman" charset="0"/>
                <a:ea typeface="微软雅黑" charset="-122"/>
              </a:rPr>
              <a:t> </a:t>
            </a:r>
            <a:r>
              <a:rPr lang="zh-CN" altLang="en-US" dirty="0">
                <a:latin typeface="Times New Roman" charset="0"/>
                <a:ea typeface="华文中宋" charset="-122"/>
              </a:rPr>
              <a:t>每个操作依赖于前一个的运算结果</a:t>
            </a:r>
            <a:r>
              <a:rPr lang="en-US" altLang="zh-CN" dirty="0">
                <a:latin typeface="Times New Roman" charset="0"/>
                <a:ea typeface="宋体" charset="-122"/>
              </a:rPr>
              <a:t> </a:t>
            </a:r>
          </a:p>
        </p:txBody>
      </p:sp>
      <p:grpSp>
        <p:nvGrpSpPr>
          <p:cNvPr id="38915" name="Group 4"/>
          <p:cNvGrpSpPr>
            <a:grpSpLocks/>
          </p:cNvGrpSpPr>
          <p:nvPr/>
        </p:nvGrpSpPr>
        <p:grpSpPr bwMode="auto">
          <a:xfrm>
            <a:off x="1831975" y="1423988"/>
            <a:ext cx="4329113" cy="2589212"/>
            <a:chOff x="1152" y="720"/>
            <a:chExt cx="2724" cy="1628"/>
          </a:xfrm>
        </p:grpSpPr>
        <p:sp>
          <p:nvSpPr>
            <p:cNvPr id="38927" name="Line 5"/>
            <p:cNvSpPr>
              <a:spLocks noChangeShapeType="1"/>
            </p:cNvSpPr>
            <p:nvPr/>
          </p:nvSpPr>
          <p:spPr bwMode="auto">
            <a:xfrm>
              <a:off x="1200" y="1445"/>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28" name="Rectangle 6"/>
            <p:cNvSpPr>
              <a:spLocks noChangeArrowheads="1"/>
            </p:cNvSpPr>
            <p:nvPr/>
          </p:nvSpPr>
          <p:spPr bwMode="auto">
            <a:xfrm>
              <a:off x="3282" y="2062"/>
              <a:ext cx="5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Clock</a:t>
              </a:r>
            </a:p>
          </p:txBody>
        </p:sp>
        <p:sp>
          <p:nvSpPr>
            <p:cNvPr id="38929" name="Rectangle 7"/>
            <p:cNvSpPr>
              <a:spLocks noChangeArrowheads="1"/>
            </p:cNvSpPr>
            <p:nvPr/>
          </p:nvSpPr>
          <p:spPr bwMode="auto">
            <a:xfrm>
              <a:off x="1492" y="1065"/>
              <a:ext cx="1724" cy="80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Combinational</a:t>
              </a:r>
            </a:p>
            <a:p>
              <a:pPr algn="ctr" eaLnBrk="0" hangingPunct="0"/>
              <a:r>
                <a:rPr lang="en-US" altLang="zh-CN" b="0">
                  <a:latin typeface="Arial" charset="0"/>
                </a:rPr>
                <a:t>logic</a:t>
              </a:r>
            </a:p>
          </p:txBody>
        </p:sp>
        <p:sp>
          <p:nvSpPr>
            <p:cNvPr id="38930" name="Rectangle 8"/>
            <p:cNvSpPr>
              <a:spLocks noChangeArrowheads="1"/>
            </p:cNvSpPr>
            <p:nvPr/>
          </p:nvSpPr>
          <p:spPr bwMode="auto">
            <a:xfrm>
              <a:off x="3504" y="1056"/>
              <a:ext cx="136" cy="80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R</a:t>
              </a:r>
            </a:p>
            <a:p>
              <a:pPr algn="ctr" eaLnBrk="0" hangingPunct="0"/>
              <a:r>
                <a:rPr lang="en-US" altLang="zh-CN" b="0">
                  <a:latin typeface="Arial" charset="0"/>
                </a:rPr>
                <a:t>e</a:t>
              </a:r>
            </a:p>
            <a:p>
              <a:pPr algn="ctr" eaLnBrk="0" hangingPunct="0"/>
              <a:r>
                <a:rPr lang="en-US" altLang="zh-CN" b="0">
                  <a:latin typeface="Arial" charset="0"/>
                </a:rPr>
                <a:t>g</a:t>
              </a:r>
            </a:p>
          </p:txBody>
        </p:sp>
        <p:sp>
          <p:nvSpPr>
            <p:cNvPr id="38931" name="Line 9"/>
            <p:cNvSpPr>
              <a:spLocks noChangeShapeType="1"/>
            </p:cNvSpPr>
            <p:nvPr/>
          </p:nvSpPr>
          <p:spPr bwMode="auto">
            <a:xfrm>
              <a:off x="3212" y="143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2" name="Line 10"/>
            <p:cNvSpPr>
              <a:spLocks noChangeShapeType="1"/>
            </p:cNvSpPr>
            <p:nvPr/>
          </p:nvSpPr>
          <p:spPr bwMode="auto">
            <a:xfrm>
              <a:off x="3596" y="1868"/>
              <a:ext cx="0" cy="2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Freeform 11"/>
            <p:cNvSpPr>
              <a:spLocks/>
            </p:cNvSpPr>
            <p:nvPr/>
          </p:nvSpPr>
          <p:spPr bwMode="auto">
            <a:xfrm>
              <a:off x="1152" y="720"/>
              <a:ext cx="2688" cy="480"/>
            </a:xfrm>
            <a:custGeom>
              <a:avLst/>
              <a:gdLst>
                <a:gd name="T0" fmla="*/ 2496 w 2688"/>
                <a:gd name="T1" fmla="*/ 432 h 480"/>
                <a:gd name="T2" fmla="*/ 2688 w 2688"/>
                <a:gd name="T3" fmla="*/ 432 h 480"/>
                <a:gd name="T4" fmla="*/ 2688 w 2688"/>
                <a:gd name="T5" fmla="*/ 0 h 480"/>
                <a:gd name="T6" fmla="*/ 0 w 2688"/>
                <a:gd name="T7" fmla="*/ 0 h 480"/>
                <a:gd name="T8" fmla="*/ 0 w 2688"/>
                <a:gd name="T9" fmla="*/ 480 h 480"/>
                <a:gd name="T10" fmla="*/ 336 w 2688"/>
                <a:gd name="T11" fmla="*/ 480 h 480"/>
                <a:gd name="T12" fmla="*/ 0 60000 65536"/>
                <a:gd name="T13" fmla="*/ 0 60000 65536"/>
                <a:gd name="T14" fmla="*/ 0 60000 65536"/>
                <a:gd name="T15" fmla="*/ 0 60000 65536"/>
                <a:gd name="T16" fmla="*/ 0 60000 65536"/>
                <a:gd name="T17" fmla="*/ 0 60000 65536"/>
                <a:gd name="T18" fmla="*/ 0 w 2688"/>
                <a:gd name="T19" fmla="*/ 0 h 480"/>
                <a:gd name="T20" fmla="*/ 2688 w 2688"/>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2688" h="480">
                  <a:moveTo>
                    <a:pt x="2496" y="432"/>
                  </a:moveTo>
                  <a:lnTo>
                    <a:pt x="2688" y="432"/>
                  </a:lnTo>
                  <a:lnTo>
                    <a:pt x="2688" y="0"/>
                  </a:lnTo>
                  <a:lnTo>
                    <a:pt x="0" y="0"/>
                  </a:lnTo>
                  <a:lnTo>
                    <a:pt x="0" y="480"/>
                  </a:lnTo>
                  <a:lnTo>
                    <a:pt x="336" y="480"/>
                  </a:lnTo>
                </a:path>
              </a:pathLst>
            </a:custGeom>
            <a:noFill/>
            <a:ln w="285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8916" name="Group 12"/>
          <p:cNvGrpSpPr>
            <a:grpSpLocks/>
          </p:cNvGrpSpPr>
          <p:nvPr/>
        </p:nvGrpSpPr>
        <p:grpSpPr bwMode="auto">
          <a:xfrm>
            <a:off x="763588" y="3721100"/>
            <a:ext cx="7399337" cy="1262063"/>
            <a:chOff x="912" y="2483"/>
            <a:chExt cx="4655" cy="793"/>
          </a:xfrm>
        </p:grpSpPr>
        <p:sp>
          <p:nvSpPr>
            <p:cNvPr id="38917" name="Line 13"/>
            <p:cNvSpPr>
              <a:spLocks noChangeShapeType="1"/>
            </p:cNvSpPr>
            <p:nvPr/>
          </p:nvSpPr>
          <p:spPr bwMode="auto">
            <a:xfrm>
              <a:off x="1440" y="3152"/>
              <a:ext cx="35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8" name="Rectangle 14"/>
            <p:cNvSpPr>
              <a:spLocks noChangeArrowheads="1"/>
            </p:cNvSpPr>
            <p:nvPr/>
          </p:nvSpPr>
          <p:spPr bwMode="auto">
            <a:xfrm>
              <a:off x="5027" y="2991"/>
              <a:ext cx="54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b="0">
                  <a:latin typeface="Arial" charset="0"/>
                </a:rPr>
                <a:t>Time</a:t>
              </a:r>
            </a:p>
          </p:txBody>
        </p:sp>
        <p:sp>
          <p:nvSpPr>
            <p:cNvPr id="38919" name="Rectangle 15"/>
            <p:cNvSpPr>
              <a:spLocks noChangeArrowheads="1"/>
            </p:cNvSpPr>
            <p:nvPr/>
          </p:nvSpPr>
          <p:spPr bwMode="auto">
            <a:xfrm>
              <a:off x="912" y="2483"/>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OP1</a:t>
              </a:r>
            </a:p>
          </p:txBody>
        </p:sp>
        <p:sp>
          <p:nvSpPr>
            <p:cNvPr id="38920" name="Rectangle 16"/>
            <p:cNvSpPr>
              <a:spLocks noChangeArrowheads="1"/>
            </p:cNvSpPr>
            <p:nvPr/>
          </p:nvSpPr>
          <p:spPr bwMode="auto">
            <a:xfrm>
              <a:off x="912" y="2675"/>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OP2</a:t>
              </a:r>
            </a:p>
          </p:txBody>
        </p:sp>
        <p:sp>
          <p:nvSpPr>
            <p:cNvPr id="38921" name="Rectangle 17"/>
            <p:cNvSpPr>
              <a:spLocks noChangeArrowheads="1"/>
            </p:cNvSpPr>
            <p:nvPr/>
          </p:nvSpPr>
          <p:spPr bwMode="auto">
            <a:xfrm>
              <a:off x="912" y="2867"/>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OP3</a:t>
              </a:r>
            </a:p>
          </p:txBody>
        </p:sp>
        <p:sp>
          <p:nvSpPr>
            <p:cNvPr id="38922" name="Rectangle 18"/>
            <p:cNvSpPr>
              <a:spLocks noChangeArrowheads="1"/>
            </p:cNvSpPr>
            <p:nvPr/>
          </p:nvSpPr>
          <p:spPr bwMode="auto">
            <a:xfrm>
              <a:off x="1488" y="2487"/>
              <a:ext cx="115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8923" name="Freeform 19"/>
            <p:cNvSpPr>
              <a:spLocks/>
            </p:cNvSpPr>
            <p:nvPr/>
          </p:nvSpPr>
          <p:spPr bwMode="auto">
            <a:xfrm>
              <a:off x="2493" y="2574"/>
              <a:ext cx="264" cy="210"/>
            </a:xfrm>
            <a:custGeom>
              <a:avLst/>
              <a:gdLst>
                <a:gd name="T0" fmla="*/ 144 w 264"/>
                <a:gd name="T1" fmla="*/ 0 h 600"/>
                <a:gd name="T2" fmla="*/ 198 w 264"/>
                <a:gd name="T3" fmla="*/ 0 h 600"/>
                <a:gd name="T4" fmla="*/ 264 w 264"/>
                <a:gd name="T5" fmla="*/ 0 h 600"/>
                <a:gd name="T6" fmla="*/ 171 w 264"/>
                <a:gd name="T7" fmla="*/ 0 h 600"/>
                <a:gd name="T8" fmla="*/ 129 w 264"/>
                <a:gd name="T9" fmla="*/ 0 h 600"/>
                <a:gd name="T10" fmla="*/ 78 w 264"/>
                <a:gd name="T11" fmla="*/ 0 h 600"/>
                <a:gd name="T12" fmla="*/ 15 w 264"/>
                <a:gd name="T13" fmla="*/ 0 h 600"/>
                <a:gd name="T14" fmla="*/ 3 w 264"/>
                <a:gd name="T15" fmla="*/ 0 h 600"/>
                <a:gd name="T16" fmla="*/ 33 w 264"/>
                <a:gd name="T17" fmla="*/ 0 h 600"/>
                <a:gd name="T18" fmla="*/ 135 w 264"/>
                <a:gd name="T19" fmla="*/ 0 h 600"/>
                <a:gd name="T20" fmla="*/ 144 w 264"/>
                <a:gd name="T21" fmla="*/ 0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4"/>
                <a:gd name="T34" fmla="*/ 0 h 600"/>
                <a:gd name="T35" fmla="*/ 264 w 264"/>
                <a:gd name="T36" fmla="*/ 600 h 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4" h="600">
                  <a:moveTo>
                    <a:pt x="144" y="0"/>
                  </a:moveTo>
                  <a:cubicBezTo>
                    <a:pt x="185" y="5"/>
                    <a:pt x="169" y="8"/>
                    <a:pt x="198" y="18"/>
                  </a:cubicBezTo>
                  <a:cubicBezTo>
                    <a:pt x="240" y="30"/>
                    <a:pt x="252" y="62"/>
                    <a:pt x="264" y="99"/>
                  </a:cubicBezTo>
                  <a:cubicBezTo>
                    <a:pt x="260" y="139"/>
                    <a:pt x="192" y="230"/>
                    <a:pt x="171" y="261"/>
                  </a:cubicBezTo>
                  <a:cubicBezTo>
                    <a:pt x="162" y="274"/>
                    <a:pt x="142" y="287"/>
                    <a:pt x="129" y="297"/>
                  </a:cubicBezTo>
                  <a:cubicBezTo>
                    <a:pt x="113" y="311"/>
                    <a:pt x="97" y="317"/>
                    <a:pt x="78" y="342"/>
                  </a:cubicBezTo>
                  <a:cubicBezTo>
                    <a:pt x="59" y="363"/>
                    <a:pt x="31" y="400"/>
                    <a:pt x="15" y="423"/>
                  </a:cubicBezTo>
                  <a:cubicBezTo>
                    <a:pt x="3" y="445"/>
                    <a:pt x="0" y="459"/>
                    <a:pt x="3" y="477"/>
                  </a:cubicBezTo>
                  <a:cubicBezTo>
                    <a:pt x="6" y="495"/>
                    <a:pt x="11" y="511"/>
                    <a:pt x="33" y="531"/>
                  </a:cubicBezTo>
                  <a:cubicBezTo>
                    <a:pt x="55" y="551"/>
                    <a:pt x="117" y="589"/>
                    <a:pt x="135" y="600"/>
                  </a:cubicBezTo>
                  <a:cubicBezTo>
                    <a:pt x="145" y="597"/>
                    <a:pt x="144" y="594"/>
                    <a:pt x="144" y="600"/>
                  </a:cubicBezTo>
                </a:path>
              </a:pathLst>
            </a:custGeom>
            <a:noFill/>
            <a:ln w="28575">
              <a:solidFill>
                <a:schemeClr val="tx1"/>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4" name="Rectangle 20"/>
            <p:cNvSpPr>
              <a:spLocks noChangeArrowheads="1"/>
            </p:cNvSpPr>
            <p:nvPr/>
          </p:nvSpPr>
          <p:spPr bwMode="auto">
            <a:xfrm>
              <a:off x="2640" y="2688"/>
              <a:ext cx="115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8925" name="Rectangle 21"/>
            <p:cNvSpPr>
              <a:spLocks noChangeArrowheads="1"/>
            </p:cNvSpPr>
            <p:nvPr/>
          </p:nvSpPr>
          <p:spPr bwMode="auto">
            <a:xfrm>
              <a:off x="3792" y="2889"/>
              <a:ext cx="1152"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endParaRPr lang="zh-CN" altLang="en-US" b="0">
                <a:latin typeface="Helvetica" charset="0"/>
              </a:endParaRPr>
            </a:p>
          </p:txBody>
        </p:sp>
        <p:sp>
          <p:nvSpPr>
            <p:cNvPr id="38926" name="Freeform 22"/>
            <p:cNvSpPr>
              <a:spLocks/>
            </p:cNvSpPr>
            <p:nvPr/>
          </p:nvSpPr>
          <p:spPr bwMode="auto">
            <a:xfrm>
              <a:off x="3648" y="2784"/>
              <a:ext cx="264" cy="210"/>
            </a:xfrm>
            <a:custGeom>
              <a:avLst/>
              <a:gdLst>
                <a:gd name="T0" fmla="*/ 144 w 264"/>
                <a:gd name="T1" fmla="*/ 0 h 600"/>
                <a:gd name="T2" fmla="*/ 198 w 264"/>
                <a:gd name="T3" fmla="*/ 0 h 600"/>
                <a:gd name="T4" fmla="*/ 264 w 264"/>
                <a:gd name="T5" fmla="*/ 0 h 600"/>
                <a:gd name="T6" fmla="*/ 171 w 264"/>
                <a:gd name="T7" fmla="*/ 0 h 600"/>
                <a:gd name="T8" fmla="*/ 129 w 264"/>
                <a:gd name="T9" fmla="*/ 0 h 600"/>
                <a:gd name="T10" fmla="*/ 78 w 264"/>
                <a:gd name="T11" fmla="*/ 0 h 600"/>
                <a:gd name="T12" fmla="*/ 15 w 264"/>
                <a:gd name="T13" fmla="*/ 0 h 600"/>
                <a:gd name="T14" fmla="*/ 3 w 264"/>
                <a:gd name="T15" fmla="*/ 0 h 600"/>
                <a:gd name="T16" fmla="*/ 33 w 264"/>
                <a:gd name="T17" fmla="*/ 0 h 600"/>
                <a:gd name="T18" fmla="*/ 135 w 264"/>
                <a:gd name="T19" fmla="*/ 0 h 600"/>
                <a:gd name="T20" fmla="*/ 144 w 264"/>
                <a:gd name="T21" fmla="*/ 0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4"/>
                <a:gd name="T34" fmla="*/ 0 h 600"/>
                <a:gd name="T35" fmla="*/ 264 w 264"/>
                <a:gd name="T36" fmla="*/ 600 h 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4" h="600">
                  <a:moveTo>
                    <a:pt x="144" y="0"/>
                  </a:moveTo>
                  <a:cubicBezTo>
                    <a:pt x="185" y="5"/>
                    <a:pt x="169" y="8"/>
                    <a:pt x="198" y="18"/>
                  </a:cubicBezTo>
                  <a:cubicBezTo>
                    <a:pt x="240" y="30"/>
                    <a:pt x="252" y="62"/>
                    <a:pt x="264" y="99"/>
                  </a:cubicBezTo>
                  <a:cubicBezTo>
                    <a:pt x="260" y="139"/>
                    <a:pt x="192" y="230"/>
                    <a:pt x="171" y="261"/>
                  </a:cubicBezTo>
                  <a:cubicBezTo>
                    <a:pt x="162" y="274"/>
                    <a:pt x="142" y="287"/>
                    <a:pt x="129" y="297"/>
                  </a:cubicBezTo>
                  <a:cubicBezTo>
                    <a:pt x="113" y="311"/>
                    <a:pt x="97" y="317"/>
                    <a:pt x="78" y="342"/>
                  </a:cubicBezTo>
                  <a:cubicBezTo>
                    <a:pt x="59" y="363"/>
                    <a:pt x="31" y="400"/>
                    <a:pt x="15" y="423"/>
                  </a:cubicBezTo>
                  <a:cubicBezTo>
                    <a:pt x="3" y="445"/>
                    <a:pt x="0" y="459"/>
                    <a:pt x="3" y="477"/>
                  </a:cubicBezTo>
                  <a:cubicBezTo>
                    <a:pt x="6" y="495"/>
                    <a:pt x="11" y="511"/>
                    <a:pt x="33" y="531"/>
                  </a:cubicBezTo>
                  <a:cubicBezTo>
                    <a:pt x="55" y="551"/>
                    <a:pt x="117" y="589"/>
                    <a:pt x="135" y="600"/>
                  </a:cubicBezTo>
                  <a:cubicBezTo>
                    <a:pt x="145" y="597"/>
                    <a:pt x="144" y="594"/>
                    <a:pt x="144" y="600"/>
                  </a:cubicBezTo>
                </a:path>
              </a:pathLst>
            </a:custGeom>
            <a:noFill/>
            <a:ln w="28575">
              <a:solidFill>
                <a:schemeClr val="tx1"/>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19491714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045" y="-11463"/>
            <a:ext cx="7021512"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a:t>
            </a:r>
            <a:r>
              <a:rPr lang="en-US" altLang="zh-CN" kern="1200" dirty="0">
                <a:solidFill>
                  <a:srgbClr val="A50021"/>
                </a:solidFill>
                <a:latin typeface="微软雅黑" panose="020B0503020204020204" pitchFamily="34" charset="-122"/>
                <a:ea typeface="微软雅黑" panose="020B0503020204020204" pitchFamily="34" charset="-122"/>
              </a:rPr>
              <a:t>(Data Hazards)</a:t>
            </a:r>
          </a:p>
        </p:txBody>
      </p:sp>
      <p:grpSp>
        <p:nvGrpSpPr>
          <p:cNvPr id="40962" name="Group 4"/>
          <p:cNvGrpSpPr>
            <a:grpSpLocks/>
          </p:cNvGrpSpPr>
          <p:nvPr/>
        </p:nvGrpSpPr>
        <p:grpSpPr bwMode="auto">
          <a:xfrm>
            <a:off x="1144588" y="1268760"/>
            <a:ext cx="6638925" cy="2668588"/>
            <a:chOff x="288" y="2712"/>
            <a:chExt cx="4176" cy="1678"/>
          </a:xfrm>
        </p:grpSpPr>
        <p:sp>
          <p:nvSpPr>
            <p:cNvPr id="40988" name="Rectangle 5"/>
            <p:cNvSpPr>
              <a:spLocks noChangeArrowheads="1"/>
            </p:cNvSpPr>
            <p:nvPr/>
          </p:nvSpPr>
          <p:spPr bwMode="auto">
            <a:xfrm>
              <a:off x="1444" y="3066"/>
              <a:ext cx="136" cy="80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R</a:t>
              </a:r>
            </a:p>
            <a:p>
              <a:pPr algn="ctr" eaLnBrk="0" hangingPunct="0"/>
              <a:r>
                <a:rPr lang="en-US" altLang="zh-CN" b="0">
                  <a:latin typeface="Arial" charset="0"/>
                </a:rPr>
                <a:t>e</a:t>
              </a:r>
            </a:p>
            <a:p>
              <a:pPr algn="ctr" eaLnBrk="0" hangingPunct="0"/>
              <a:r>
                <a:rPr lang="en-US" altLang="zh-CN" b="0">
                  <a:latin typeface="Arial" charset="0"/>
                </a:rPr>
                <a:t>g</a:t>
              </a:r>
            </a:p>
          </p:txBody>
        </p:sp>
        <p:sp>
          <p:nvSpPr>
            <p:cNvPr id="40989" name="Line 6"/>
            <p:cNvSpPr>
              <a:spLocks noChangeShapeType="1"/>
            </p:cNvSpPr>
            <p:nvPr/>
          </p:nvSpPr>
          <p:spPr bwMode="auto">
            <a:xfrm>
              <a:off x="288"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0" name="Line 7"/>
            <p:cNvSpPr>
              <a:spLocks noChangeShapeType="1"/>
            </p:cNvSpPr>
            <p:nvPr/>
          </p:nvSpPr>
          <p:spPr bwMode="auto">
            <a:xfrm>
              <a:off x="1152"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1" name="Line 8"/>
            <p:cNvSpPr>
              <a:spLocks noChangeShapeType="1"/>
            </p:cNvSpPr>
            <p:nvPr/>
          </p:nvSpPr>
          <p:spPr bwMode="auto">
            <a:xfrm>
              <a:off x="1536" y="3878"/>
              <a:ext cx="0" cy="1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Rectangle 9"/>
            <p:cNvSpPr>
              <a:spLocks noChangeArrowheads="1"/>
            </p:cNvSpPr>
            <p:nvPr/>
          </p:nvSpPr>
          <p:spPr bwMode="auto">
            <a:xfrm>
              <a:off x="3806" y="4104"/>
              <a:ext cx="59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Clock</a:t>
              </a:r>
            </a:p>
          </p:txBody>
        </p:sp>
        <p:sp>
          <p:nvSpPr>
            <p:cNvPr id="40993" name="Rectangle 10"/>
            <p:cNvSpPr>
              <a:spLocks noChangeArrowheads="1"/>
            </p:cNvSpPr>
            <p:nvPr/>
          </p:nvSpPr>
          <p:spPr bwMode="auto">
            <a:xfrm>
              <a:off x="580" y="3066"/>
              <a:ext cx="568" cy="80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Comb.</a:t>
              </a:r>
            </a:p>
            <a:p>
              <a:pPr algn="ctr" eaLnBrk="0" hangingPunct="0"/>
              <a:r>
                <a:rPr lang="en-US" altLang="zh-CN" b="0">
                  <a:latin typeface="Arial" charset="0"/>
                </a:rPr>
                <a:t>logic</a:t>
              </a:r>
            </a:p>
            <a:p>
              <a:pPr algn="ctr" eaLnBrk="0" hangingPunct="0"/>
              <a:r>
                <a:rPr lang="en-US" altLang="zh-CN" b="0">
                  <a:latin typeface="Arial" charset="0"/>
                </a:rPr>
                <a:t>A</a:t>
              </a:r>
            </a:p>
          </p:txBody>
        </p:sp>
        <p:sp>
          <p:nvSpPr>
            <p:cNvPr id="40994" name="Rectangle 11"/>
            <p:cNvSpPr>
              <a:spLocks noChangeArrowheads="1"/>
            </p:cNvSpPr>
            <p:nvPr/>
          </p:nvSpPr>
          <p:spPr bwMode="auto">
            <a:xfrm>
              <a:off x="2740" y="3066"/>
              <a:ext cx="136" cy="80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R</a:t>
              </a:r>
            </a:p>
            <a:p>
              <a:pPr algn="ctr" eaLnBrk="0" hangingPunct="0"/>
              <a:r>
                <a:rPr lang="en-US" altLang="zh-CN" b="0">
                  <a:latin typeface="Arial" charset="0"/>
                </a:rPr>
                <a:t>e</a:t>
              </a:r>
            </a:p>
            <a:p>
              <a:pPr algn="ctr" eaLnBrk="0" hangingPunct="0"/>
              <a:r>
                <a:rPr lang="en-US" altLang="zh-CN" b="0">
                  <a:latin typeface="Arial" charset="0"/>
                </a:rPr>
                <a:t>g</a:t>
              </a:r>
            </a:p>
          </p:txBody>
        </p:sp>
        <p:sp>
          <p:nvSpPr>
            <p:cNvPr id="40995" name="Line 12"/>
            <p:cNvSpPr>
              <a:spLocks noChangeShapeType="1"/>
            </p:cNvSpPr>
            <p:nvPr/>
          </p:nvSpPr>
          <p:spPr bwMode="auto">
            <a:xfrm>
              <a:off x="1584"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6" name="Line 13"/>
            <p:cNvSpPr>
              <a:spLocks noChangeShapeType="1"/>
            </p:cNvSpPr>
            <p:nvPr/>
          </p:nvSpPr>
          <p:spPr bwMode="auto">
            <a:xfrm>
              <a:off x="2448"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7" name="Line 14"/>
            <p:cNvSpPr>
              <a:spLocks noChangeShapeType="1"/>
            </p:cNvSpPr>
            <p:nvPr/>
          </p:nvSpPr>
          <p:spPr bwMode="auto">
            <a:xfrm>
              <a:off x="2832" y="3878"/>
              <a:ext cx="0" cy="13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8" name="Rectangle 15"/>
            <p:cNvSpPr>
              <a:spLocks noChangeArrowheads="1"/>
            </p:cNvSpPr>
            <p:nvPr/>
          </p:nvSpPr>
          <p:spPr bwMode="auto">
            <a:xfrm>
              <a:off x="1876" y="3066"/>
              <a:ext cx="568" cy="80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Comb.</a:t>
              </a:r>
            </a:p>
            <a:p>
              <a:pPr algn="ctr" eaLnBrk="0" hangingPunct="0"/>
              <a:r>
                <a:rPr lang="en-US" altLang="zh-CN" b="0">
                  <a:latin typeface="Arial" charset="0"/>
                </a:rPr>
                <a:t>logic</a:t>
              </a:r>
            </a:p>
            <a:p>
              <a:pPr algn="ctr" eaLnBrk="0" hangingPunct="0"/>
              <a:r>
                <a:rPr lang="en-US" altLang="zh-CN" b="0">
                  <a:latin typeface="Arial" charset="0"/>
                </a:rPr>
                <a:t>B</a:t>
              </a:r>
            </a:p>
          </p:txBody>
        </p:sp>
        <p:sp>
          <p:nvSpPr>
            <p:cNvPr id="40999" name="Rectangle 16"/>
            <p:cNvSpPr>
              <a:spLocks noChangeArrowheads="1"/>
            </p:cNvSpPr>
            <p:nvPr/>
          </p:nvSpPr>
          <p:spPr bwMode="auto">
            <a:xfrm>
              <a:off x="4036" y="3066"/>
              <a:ext cx="136" cy="808"/>
            </a:xfrm>
            <a:prstGeom prst="rect">
              <a:avLst/>
            </a:prstGeom>
            <a:solidFill>
              <a:schemeClr val="bg1"/>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R</a:t>
              </a:r>
            </a:p>
            <a:p>
              <a:pPr algn="ctr" eaLnBrk="0" hangingPunct="0"/>
              <a:r>
                <a:rPr lang="en-US" altLang="zh-CN" b="0">
                  <a:latin typeface="Arial" charset="0"/>
                </a:rPr>
                <a:t>e</a:t>
              </a:r>
            </a:p>
            <a:p>
              <a:pPr algn="ctr" eaLnBrk="0" hangingPunct="0"/>
              <a:r>
                <a:rPr lang="en-US" altLang="zh-CN" b="0">
                  <a:latin typeface="Arial" charset="0"/>
                </a:rPr>
                <a:t>g</a:t>
              </a:r>
            </a:p>
          </p:txBody>
        </p:sp>
        <p:sp>
          <p:nvSpPr>
            <p:cNvPr id="41000" name="Line 17"/>
            <p:cNvSpPr>
              <a:spLocks noChangeShapeType="1"/>
            </p:cNvSpPr>
            <p:nvPr/>
          </p:nvSpPr>
          <p:spPr bwMode="auto">
            <a:xfrm>
              <a:off x="2880"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1" name="Line 18"/>
            <p:cNvSpPr>
              <a:spLocks noChangeShapeType="1"/>
            </p:cNvSpPr>
            <p:nvPr/>
          </p:nvSpPr>
          <p:spPr bwMode="auto">
            <a:xfrm>
              <a:off x="3744" y="3446"/>
              <a:ext cx="28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02" name="Line 19"/>
            <p:cNvSpPr>
              <a:spLocks noChangeShapeType="1"/>
            </p:cNvSpPr>
            <p:nvPr/>
          </p:nvSpPr>
          <p:spPr bwMode="auto">
            <a:xfrm>
              <a:off x="4128" y="3878"/>
              <a:ext cx="0" cy="2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3" name="Rectangle 20"/>
            <p:cNvSpPr>
              <a:spLocks noChangeArrowheads="1"/>
            </p:cNvSpPr>
            <p:nvPr/>
          </p:nvSpPr>
          <p:spPr bwMode="auto">
            <a:xfrm>
              <a:off x="3172" y="3066"/>
              <a:ext cx="568" cy="808"/>
            </a:xfrm>
            <a:prstGeom prst="rect">
              <a:avLst/>
            </a:prstGeom>
            <a:solidFill>
              <a:srgbClr val="CCFFFF"/>
            </a:solidFill>
            <a:ln w="12700">
              <a:solidFill>
                <a:schemeClr val="tx1"/>
              </a:solidFill>
              <a:miter lim="800000"/>
              <a:headEnd/>
              <a:tailEnd/>
            </a:ln>
          </p:spPr>
          <p:txBody>
            <a:bodyPr wrap="none" lIns="90615" tIns="44513" rIns="90615" bIns="44513"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eaLnBrk="0" hangingPunct="0"/>
              <a:r>
                <a:rPr lang="en-US" altLang="zh-CN" b="0">
                  <a:latin typeface="Arial" charset="0"/>
                </a:rPr>
                <a:t>Comb.</a:t>
              </a:r>
            </a:p>
            <a:p>
              <a:pPr algn="ctr" eaLnBrk="0" hangingPunct="0"/>
              <a:r>
                <a:rPr lang="en-US" altLang="zh-CN" b="0">
                  <a:latin typeface="Arial" charset="0"/>
                </a:rPr>
                <a:t>logic</a:t>
              </a:r>
            </a:p>
            <a:p>
              <a:pPr algn="ctr" eaLnBrk="0" hangingPunct="0"/>
              <a:r>
                <a:rPr lang="en-US" altLang="zh-CN" b="0">
                  <a:latin typeface="Arial" charset="0"/>
                </a:rPr>
                <a:t>C</a:t>
              </a:r>
            </a:p>
          </p:txBody>
        </p:sp>
        <p:sp>
          <p:nvSpPr>
            <p:cNvPr id="41004" name="Line 21"/>
            <p:cNvSpPr>
              <a:spLocks noChangeShapeType="1"/>
            </p:cNvSpPr>
            <p:nvPr/>
          </p:nvSpPr>
          <p:spPr bwMode="auto">
            <a:xfrm>
              <a:off x="1536" y="4008"/>
              <a:ext cx="25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5" name="Freeform 22"/>
            <p:cNvSpPr>
              <a:spLocks/>
            </p:cNvSpPr>
            <p:nvPr/>
          </p:nvSpPr>
          <p:spPr bwMode="auto">
            <a:xfrm>
              <a:off x="336" y="2712"/>
              <a:ext cx="4128" cy="480"/>
            </a:xfrm>
            <a:custGeom>
              <a:avLst/>
              <a:gdLst>
                <a:gd name="T0" fmla="*/ 3840 w 4128"/>
                <a:gd name="T1" fmla="*/ 480 h 480"/>
                <a:gd name="T2" fmla="*/ 4128 w 4128"/>
                <a:gd name="T3" fmla="*/ 480 h 480"/>
                <a:gd name="T4" fmla="*/ 4128 w 4128"/>
                <a:gd name="T5" fmla="*/ 0 h 480"/>
                <a:gd name="T6" fmla="*/ 0 w 4128"/>
                <a:gd name="T7" fmla="*/ 0 h 480"/>
                <a:gd name="T8" fmla="*/ 0 w 4128"/>
                <a:gd name="T9" fmla="*/ 480 h 480"/>
                <a:gd name="T10" fmla="*/ 240 w 4128"/>
                <a:gd name="T11" fmla="*/ 480 h 480"/>
                <a:gd name="T12" fmla="*/ 0 60000 65536"/>
                <a:gd name="T13" fmla="*/ 0 60000 65536"/>
                <a:gd name="T14" fmla="*/ 0 60000 65536"/>
                <a:gd name="T15" fmla="*/ 0 60000 65536"/>
                <a:gd name="T16" fmla="*/ 0 60000 65536"/>
                <a:gd name="T17" fmla="*/ 0 60000 65536"/>
                <a:gd name="T18" fmla="*/ 0 w 4128"/>
                <a:gd name="T19" fmla="*/ 0 h 480"/>
                <a:gd name="T20" fmla="*/ 4128 w 4128"/>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4128" h="480">
                  <a:moveTo>
                    <a:pt x="3840" y="480"/>
                  </a:moveTo>
                  <a:lnTo>
                    <a:pt x="4128" y="480"/>
                  </a:lnTo>
                  <a:lnTo>
                    <a:pt x="4128" y="0"/>
                  </a:lnTo>
                  <a:lnTo>
                    <a:pt x="0" y="0"/>
                  </a:lnTo>
                  <a:lnTo>
                    <a:pt x="0" y="480"/>
                  </a:lnTo>
                  <a:lnTo>
                    <a:pt x="240" y="480"/>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0963" name="Group 23"/>
          <p:cNvGrpSpPr>
            <a:grpSpLocks/>
          </p:cNvGrpSpPr>
          <p:nvPr/>
        </p:nvGrpSpPr>
        <p:grpSpPr bwMode="auto">
          <a:xfrm>
            <a:off x="1908175" y="3967510"/>
            <a:ext cx="5456238" cy="1720850"/>
            <a:chOff x="144" y="3332"/>
            <a:chExt cx="3432" cy="1082"/>
          </a:xfrm>
        </p:grpSpPr>
        <p:sp>
          <p:nvSpPr>
            <p:cNvPr id="40965" name="Line 24"/>
            <p:cNvSpPr>
              <a:spLocks noChangeShapeType="1"/>
            </p:cNvSpPr>
            <p:nvPr/>
          </p:nvSpPr>
          <p:spPr bwMode="auto">
            <a:xfrm>
              <a:off x="720" y="4296"/>
              <a:ext cx="230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6" name="Rectangle 25"/>
            <p:cNvSpPr>
              <a:spLocks noChangeArrowheads="1"/>
            </p:cNvSpPr>
            <p:nvPr/>
          </p:nvSpPr>
          <p:spPr bwMode="auto">
            <a:xfrm>
              <a:off x="3036" y="4128"/>
              <a:ext cx="54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615" tIns="44513" rIns="90615" bIns="44513">
              <a:spAutoFit/>
            </a:bodyP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eaLnBrk="0" hangingPunct="0"/>
              <a:r>
                <a:rPr lang="en-US" altLang="zh-CN" b="0">
                  <a:latin typeface="Arial" charset="0"/>
                </a:rPr>
                <a:t>Time</a:t>
              </a:r>
            </a:p>
          </p:txBody>
        </p:sp>
        <p:sp>
          <p:nvSpPr>
            <p:cNvPr id="40967" name="Rectangle 26"/>
            <p:cNvSpPr>
              <a:spLocks noChangeArrowheads="1"/>
            </p:cNvSpPr>
            <p:nvPr/>
          </p:nvSpPr>
          <p:spPr bwMode="auto">
            <a:xfrm>
              <a:off x="144" y="3332"/>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OP1</a:t>
              </a:r>
            </a:p>
          </p:txBody>
        </p:sp>
        <p:sp>
          <p:nvSpPr>
            <p:cNvPr id="40968" name="Rectangle 27"/>
            <p:cNvSpPr>
              <a:spLocks noChangeArrowheads="1"/>
            </p:cNvSpPr>
            <p:nvPr/>
          </p:nvSpPr>
          <p:spPr bwMode="auto">
            <a:xfrm>
              <a:off x="144" y="3524"/>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OP2</a:t>
              </a:r>
            </a:p>
          </p:txBody>
        </p:sp>
        <p:sp>
          <p:nvSpPr>
            <p:cNvPr id="40969" name="Rectangle 28"/>
            <p:cNvSpPr>
              <a:spLocks noChangeArrowheads="1"/>
            </p:cNvSpPr>
            <p:nvPr/>
          </p:nvSpPr>
          <p:spPr bwMode="auto">
            <a:xfrm>
              <a:off x="144" y="3716"/>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OP3</a:t>
              </a:r>
            </a:p>
          </p:txBody>
        </p:sp>
        <p:grpSp>
          <p:nvGrpSpPr>
            <p:cNvPr id="40970" name="Group 29"/>
            <p:cNvGrpSpPr>
              <a:grpSpLocks/>
            </p:cNvGrpSpPr>
            <p:nvPr/>
          </p:nvGrpSpPr>
          <p:grpSpPr bwMode="auto">
            <a:xfrm>
              <a:off x="720" y="3336"/>
              <a:ext cx="1152" cy="192"/>
              <a:chOff x="768" y="2400"/>
              <a:chExt cx="1152" cy="192"/>
            </a:xfrm>
          </p:grpSpPr>
          <p:sp>
            <p:nvSpPr>
              <p:cNvPr id="40985" name="Rectangle 30"/>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40986" name="Rectangle 31"/>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40987" name="Rectangle 32"/>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grpSp>
        <p:grpSp>
          <p:nvGrpSpPr>
            <p:cNvPr id="40971" name="Group 33"/>
            <p:cNvGrpSpPr>
              <a:grpSpLocks/>
            </p:cNvGrpSpPr>
            <p:nvPr/>
          </p:nvGrpSpPr>
          <p:grpSpPr bwMode="auto">
            <a:xfrm>
              <a:off x="1104" y="3528"/>
              <a:ext cx="1152" cy="192"/>
              <a:chOff x="768" y="2400"/>
              <a:chExt cx="1152" cy="192"/>
            </a:xfrm>
          </p:grpSpPr>
          <p:sp>
            <p:nvSpPr>
              <p:cNvPr id="40982" name="Rectangle 34"/>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40983" name="Rectangle 35"/>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40984" name="Rectangle 36"/>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grpSp>
        <p:grpSp>
          <p:nvGrpSpPr>
            <p:cNvPr id="40972" name="Group 37"/>
            <p:cNvGrpSpPr>
              <a:grpSpLocks/>
            </p:cNvGrpSpPr>
            <p:nvPr/>
          </p:nvGrpSpPr>
          <p:grpSpPr bwMode="auto">
            <a:xfrm>
              <a:off x="1488" y="3720"/>
              <a:ext cx="1152" cy="192"/>
              <a:chOff x="768" y="2400"/>
              <a:chExt cx="1152" cy="192"/>
            </a:xfrm>
          </p:grpSpPr>
          <p:sp>
            <p:nvSpPr>
              <p:cNvPr id="40979" name="Rectangle 38"/>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40980" name="Rectangle 39"/>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40981" name="Rectangle 40"/>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grpSp>
        <p:sp>
          <p:nvSpPr>
            <p:cNvPr id="40973" name="Rectangle 41"/>
            <p:cNvSpPr>
              <a:spLocks noChangeArrowheads="1"/>
            </p:cNvSpPr>
            <p:nvPr/>
          </p:nvSpPr>
          <p:spPr bwMode="auto">
            <a:xfrm>
              <a:off x="144" y="3908"/>
              <a:ext cx="52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r"/>
              <a:r>
                <a:rPr lang="en-US" altLang="zh-CN" b="0">
                  <a:latin typeface="Helvetica" charset="0"/>
                </a:rPr>
                <a:t>OP4</a:t>
              </a:r>
            </a:p>
          </p:txBody>
        </p:sp>
        <p:grpSp>
          <p:nvGrpSpPr>
            <p:cNvPr id="40974" name="Group 42"/>
            <p:cNvGrpSpPr>
              <a:grpSpLocks/>
            </p:cNvGrpSpPr>
            <p:nvPr/>
          </p:nvGrpSpPr>
          <p:grpSpPr bwMode="auto">
            <a:xfrm>
              <a:off x="1872" y="3912"/>
              <a:ext cx="1152" cy="192"/>
              <a:chOff x="768" y="2400"/>
              <a:chExt cx="1152" cy="192"/>
            </a:xfrm>
          </p:grpSpPr>
          <p:sp>
            <p:nvSpPr>
              <p:cNvPr id="40976" name="Rectangle 43"/>
              <p:cNvSpPr>
                <a:spLocks noChangeArrowheads="1"/>
              </p:cNvSpPr>
              <p:nvPr/>
            </p:nvSpPr>
            <p:spPr bwMode="auto">
              <a:xfrm>
                <a:off x="768"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A</a:t>
                </a:r>
              </a:p>
            </p:txBody>
          </p:sp>
          <p:sp>
            <p:nvSpPr>
              <p:cNvPr id="40977" name="Rectangle 44"/>
              <p:cNvSpPr>
                <a:spLocks noChangeArrowheads="1"/>
              </p:cNvSpPr>
              <p:nvPr/>
            </p:nvSpPr>
            <p:spPr bwMode="auto">
              <a:xfrm>
                <a:off x="1152"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B</a:t>
                </a:r>
              </a:p>
            </p:txBody>
          </p:sp>
          <p:sp>
            <p:nvSpPr>
              <p:cNvPr id="40978" name="Rectangle 45"/>
              <p:cNvSpPr>
                <a:spLocks noChangeArrowheads="1"/>
              </p:cNvSpPr>
              <p:nvPr/>
            </p:nvSpPr>
            <p:spPr bwMode="auto">
              <a:xfrm>
                <a:off x="1536" y="2400"/>
                <a:ext cx="384" cy="192"/>
              </a:xfrm>
              <a:prstGeom prst="rect">
                <a:avLst/>
              </a:prstGeom>
              <a:solidFill>
                <a:srgbClr val="66CCFF"/>
              </a:solidFill>
              <a:ln w="9525">
                <a:solidFill>
                  <a:schemeClr val="tx1"/>
                </a:solidFill>
                <a:miter lim="800000"/>
                <a:headEnd/>
                <a:tailEnd/>
              </a:ln>
            </p:spPr>
            <p:txBody>
              <a:bodyPr wrap="none" lIns="91567" tIns="45785" rIns="91567" bIns="45785" anchor="ctr"/>
              <a:lstStyle>
                <a:lvl1pPr defTabSz="915988">
                  <a:defRPr kumimoji="1" sz="2400" b="1">
                    <a:solidFill>
                      <a:schemeClr val="tx1"/>
                    </a:solidFill>
                    <a:latin typeface="Times New Roman" charset="0"/>
                    <a:ea typeface="宋体" charset="-122"/>
                  </a:defRPr>
                </a:lvl1pPr>
                <a:lvl2pPr marL="742950" indent="-285750" defTabSz="915988">
                  <a:defRPr kumimoji="1" sz="2400" b="1">
                    <a:solidFill>
                      <a:schemeClr val="tx1"/>
                    </a:solidFill>
                    <a:latin typeface="Times New Roman" charset="0"/>
                    <a:ea typeface="宋体" charset="-122"/>
                  </a:defRPr>
                </a:lvl2pPr>
                <a:lvl3pPr marL="1143000" indent="-228600" defTabSz="915988">
                  <a:defRPr kumimoji="1" sz="2400" b="1">
                    <a:solidFill>
                      <a:schemeClr val="tx1"/>
                    </a:solidFill>
                    <a:latin typeface="Times New Roman" charset="0"/>
                    <a:ea typeface="宋体" charset="-122"/>
                  </a:defRPr>
                </a:lvl3pPr>
                <a:lvl4pPr marL="1600200" indent="-228600" defTabSz="915988">
                  <a:defRPr kumimoji="1" sz="2400" b="1">
                    <a:solidFill>
                      <a:schemeClr val="tx1"/>
                    </a:solidFill>
                    <a:latin typeface="Times New Roman" charset="0"/>
                    <a:ea typeface="宋体" charset="-122"/>
                  </a:defRPr>
                </a:lvl4pPr>
                <a:lvl5pPr marL="2057400" indent="-228600" defTabSz="915988">
                  <a:defRPr kumimoji="1" sz="2400" b="1">
                    <a:solidFill>
                      <a:schemeClr val="tx1"/>
                    </a:solidFill>
                    <a:latin typeface="Times New Roman" charset="0"/>
                    <a:ea typeface="宋体" charset="-122"/>
                  </a:defRPr>
                </a:lvl5pPr>
                <a:lvl6pPr marL="2514600" indent="-228600" defTabSz="915988" fontAlgn="base">
                  <a:spcBef>
                    <a:spcPct val="0"/>
                  </a:spcBef>
                  <a:spcAft>
                    <a:spcPct val="0"/>
                  </a:spcAft>
                  <a:defRPr kumimoji="1" sz="2400" b="1">
                    <a:solidFill>
                      <a:schemeClr val="tx1"/>
                    </a:solidFill>
                    <a:latin typeface="Times New Roman" charset="0"/>
                    <a:ea typeface="宋体" charset="-122"/>
                  </a:defRPr>
                </a:lvl6pPr>
                <a:lvl7pPr marL="2971800" indent="-228600" defTabSz="915988" fontAlgn="base">
                  <a:spcBef>
                    <a:spcPct val="0"/>
                  </a:spcBef>
                  <a:spcAft>
                    <a:spcPct val="0"/>
                  </a:spcAft>
                  <a:defRPr kumimoji="1" sz="2400" b="1">
                    <a:solidFill>
                      <a:schemeClr val="tx1"/>
                    </a:solidFill>
                    <a:latin typeface="Times New Roman" charset="0"/>
                    <a:ea typeface="宋体" charset="-122"/>
                  </a:defRPr>
                </a:lvl7pPr>
                <a:lvl8pPr marL="3429000" indent="-228600" defTabSz="915988" fontAlgn="base">
                  <a:spcBef>
                    <a:spcPct val="0"/>
                  </a:spcBef>
                  <a:spcAft>
                    <a:spcPct val="0"/>
                  </a:spcAft>
                  <a:defRPr kumimoji="1" sz="2400" b="1">
                    <a:solidFill>
                      <a:schemeClr val="tx1"/>
                    </a:solidFill>
                    <a:latin typeface="Times New Roman" charset="0"/>
                    <a:ea typeface="宋体" charset="-122"/>
                  </a:defRPr>
                </a:lvl8pPr>
                <a:lvl9pPr marL="3886200" indent="-228600" defTabSz="915988" fontAlgn="base">
                  <a:spcBef>
                    <a:spcPct val="0"/>
                  </a:spcBef>
                  <a:spcAft>
                    <a:spcPct val="0"/>
                  </a:spcAft>
                  <a:defRPr kumimoji="1" sz="2400" b="1">
                    <a:solidFill>
                      <a:schemeClr val="tx1"/>
                    </a:solidFill>
                    <a:latin typeface="Times New Roman" charset="0"/>
                    <a:ea typeface="宋体" charset="-122"/>
                  </a:defRPr>
                </a:lvl9pPr>
              </a:lstStyle>
              <a:p>
                <a:pPr algn="ctr"/>
                <a:r>
                  <a:rPr lang="en-US" altLang="zh-CN" b="0">
                    <a:latin typeface="Helvetica" charset="0"/>
                  </a:rPr>
                  <a:t>C</a:t>
                </a:r>
              </a:p>
            </p:txBody>
          </p:sp>
        </p:grpSp>
        <p:sp>
          <p:nvSpPr>
            <p:cNvPr id="40975" name="Freeform 46"/>
            <p:cNvSpPr>
              <a:spLocks/>
            </p:cNvSpPr>
            <p:nvPr/>
          </p:nvSpPr>
          <p:spPr bwMode="auto">
            <a:xfrm>
              <a:off x="1725" y="3423"/>
              <a:ext cx="264" cy="600"/>
            </a:xfrm>
            <a:custGeom>
              <a:avLst/>
              <a:gdLst>
                <a:gd name="T0" fmla="*/ 144 w 264"/>
                <a:gd name="T1" fmla="*/ 0 h 600"/>
                <a:gd name="T2" fmla="*/ 198 w 264"/>
                <a:gd name="T3" fmla="*/ 18 h 600"/>
                <a:gd name="T4" fmla="*/ 264 w 264"/>
                <a:gd name="T5" fmla="*/ 99 h 600"/>
                <a:gd name="T6" fmla="*/ 171 w 264"/>
                <a:gd name="T7" fmla="*/ 261 h 600"/>
                <a:gd name="T8" fmla="*/ 129 w 264"/>
                <a:gd name="T9" fmla="*/ 297 h 600"/>
                <a:gd name="T10" fmla="*/ 78 w 264"/>
                <a:gd name="T11" fmla="*/ 342 h 600"/>
                <a:gd name="T12" fmla="*/ 15 w 264"/>
                <a:gd name="T13" fmla="*/ 423 h 600"/>
                <a:gd name="T14" fmla="*/ 3 w 264"/>
                <a:gd name="T15" fmla="*/ 477 h 600"/>
                <a:gd name="T16" fmla="*/ 33 w 264"/>
                <a:gd name="T17" fmla="*/ 531 h 600"/>
                <a:gd name="T18" fmla="*/ 135 w 264"/>
                <a:gd name="T19" fmla="*/ 600 h 600"/>
                <a:gd name="T20" fmla="*/ 144 w 264"/>
                <a:gd name="T21" fmla="*/ 600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4"/>
                <a:gd name="T34" fmla="*/ 0 h 600"/>
                <a:gd name="T35" fmla="*/ 264 w 264"/>
                <a:gd name="T36" fmla="*/ 600 h 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4" h="600">
                  <a:moveTo>
                    <a:pt x="144" y="0"/>
                  </a:moveTo>
                  <a:cubicBezTo>
                    <a:pt x="185" y="5"/>
                    <a:pt x="169" y="8"/>
                    <a:pt x="198" y="18"/>
                  </a:cubicBezTo>
                  <a:cubicBezTo>
                    <a:pt x="240" y="30"/>
                    <a:pt x="252" y="62"/>
                    <a:pt x="264" y="99"/>
                  </a:cubicBezTo>
                  <a:cubicBezTo>
                    <a:pt x="260" y="139"/>
                    <a:pt x="192" y="230"/>
                    <a:pt x="171" y="261"/>
                  </a:cubicBezTo>
                  <a:cubicBezTo>
                    <a:pt x="162" y="274"/>
                    <a:pt x="142" y="287"/>
                    <a:pt x="129" y="297"/>
                  </a:cubicBezTo>
                  <a:cubicBezTo>
                    <a:pt x="113" y="311"/>
                    <a:pt x="97" y="317"/>
                    <a:pt x="78" y="342"/>
                  </a:cubicBezTo>
                  <a:cubicBezTo>
                    <a:pt x="59" y="363"/>
                    <a:pt x="31" y="400"/>
                    <a:pt x="15" y="423"/>
                  </a:cubicBezTo>
                  <a:cubicBezTo>
                    <a:pt x="3" y="445"/>
                    <a:pt x="0" y="459"/>
                    <a:pt x="3" y="477"/>
                  </a:cubicBezTo>
                  <a:cubicBezTo>
                    <a:pt x="6" y="495"/>
                    <a:pt x="11" y="511"/>
                    <a:pt x="33" y="531"/>
                  </a:cubicBezTo>
                  <a:cubicBezTo>
                    <a:pt x="55" y="551"/>
                    <a:pt x="117" y="589"/>
                    <a:pt x="135" y="600"/>
                  </a:cubicBezTo>
                  <a:cubicBezTo>
                    <a:pt x="145" y="597"/>
                    <a:pt x="144" y="594"/>
                    <a:pt x="144" y="600"/>
                  </a:cubicBezTo>
                </a:path>
              </a:pathLst>
            </a:custGeom>
            <a:noFill/>
            <a:ln w="28575">
              <a:solidFill>
                <a:schemeClr val="tx1"/>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0964" name="矩形 45"/>
          <p:cNvSpPr>
            <a:spLocks noChangeArrowheads="1"/>
          </p:cNvSpPr>
          <p:nvPr/>
        </p:nvSpPr>
        <p:spPr bwMode="auto">
          <a:xfrm>
            <a:off x="500063" y="5857875"/>
            <a:ext cx="8208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a:spcBef>
                <a:spcPts val="600"/>
              </a:spcBef>
              <a:spcAft>
                <a:spcPts val="600"/>
              </a:spcAft>
              <a:buFont typeface="Wingdings" charset="2"/>
              <a:buChar char="p"/>
            </a:pPr>
            <a:r>
              <a:rPr lang="zh-CN" altLang="en-US">
                <a:ea typeface="华文中宋" charset="-122"/>
              </a:rPr>
              <a:t>某次操作引用了前一次的运算结果，但其结果值还未产生</a:t>
            </a:r>
            <a:r>
              <a:rPr lang="en-US" altLang="zh-CN"/>
              <a:t> </a:t>
            </a:r>
          </a:p>
        </p:txBody>
      </p:sp>
    </p:spTree>
    <p:extLst>
      <p:ext uri="{BB962C8B-B14F-4D97-AF65-F5344CB8AC3E}">
        <p14:creationId xmlns:p14="http://schemas.microsoft.com/office/powerpoint/2010/main" val="100242791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574675" y="-27384"/>
            <a:ext cx="7021513" cy="6762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a:t>
            </a:r>
            <a:r>
              <a:rPr lang="en-US" altLang="zh-CN" kern="1200" dirty="0">
                <a:solidFill>
                  <a:srgbClr val="A50021"/>
                </a:solidFill>
                <a:latin typeface="微软雅黑" panose="020B0503020204020204" pitchFamily="34" charset="-122"/>
                <a:ea typeface="微软雅黑" panose="020B0503020204020204" pitchFamily="34" charset="-122"/>
              </a:rPr>
              <a:t>(Data Hazards)</a:t>
            </a:r>
          </a:p>
        </p:txBody>
      </p:sp>
      <p:sp>
        <p:nvSpPr>
          <p:cNvPr id="43010" name="Rectangle 3"/>
          <p:cNvSpPr>
            <a:spLocks noGrp="1" noChangeArrowheads="1"/>
          </p:cNvSpPr>
          <p:nvPr>
            <p:ph type="body" idx="1"/>
          </p:nvPr>
        </p:nvSpPr>
        <p:spPr>
          <a:xfrm>
            <a:off x="457200" y="1052736"/>
            <a:ext cx="8305800" cy="4178300"/>
          </a:xfrm>
        </p:spPr>
        <p:txBody>
          <a:bodyPr/>
          <a:lstStyle/>
          <a:p>
            <a:pPr>
              <a:buFont typeface="Wingdings" charset="2"/>
              <a:buChar char="Ø"/>
            </a:pPr>
            <a:r>
              <a:rPr lang="zh-CN" altLang="en-US" dirty="0">
                <a:latin typeface="Times New Roman" charset="0"/>
                <a:ea typeface="宋体" charset="-122"/>
              </a:rPr>
              <a:t>数据冒险使流水线改变了系统的行为</a:t>
            </a:r>
            <a:r>
              <a:rPr lang="en-US" altLang="zh-CN" dirty="0">
                <a:latin typeface="Times New Roman" charset="0"/>
                <a:ea typeface="微软雅黑" charset="-122"/>
              </a:rPr>
              <a:t> </a:t>
            </a:r>
          </a:p>
        </p:txBody>
      </p:sp>
      <p:graphicFrame>
        <p:nvGraphicFramePr>
          <p:cNvPr id="15" name="Group 8"/>
          <p:cNvGraphicFramePr>
            <a:graphicFrameLocks noGrp="1"/>
          </p:cNvGraphicFramePr>
          <p:nvPr/>
        </p:nvGraphicFramePr>
        <p:xfrm>
          <a:off x="914400" y="1860774"/>
          <a:ext cx="7561263" cy="2968626"/>
        </p:xfrm>
        <a:graphic>
          <a:graphicData uri="http://schemas.openxmlformats.org/drawingml/2006/table">
            <a:tbl>
              <a:tblPr/>
              <a:tblGrid>
                <a:gridCol w="1538288">
                  <a:extLst>
                    <a:ext uri="{9D8B030D-6E8A-4147-A177-3AD203B41FA5}">
                      <a16:colId xmlns:a16="http://schemas.microsoft.com/office/drawing/2014/main" val="20000"/>
                    </a:ext>
                  </a:extLst>
                </a:gridCol>
                <a:gridCol w="1851025">
                  <a:extLst>
                    <a:ext uri="{9D8B030D-6E8A-4147-A177-3AD203B41FA5}">
                      <a16:colId xmlns:a16="http://schemas.microsoft.com/office/drawing/2014/main" val="20001"/>
                    </a:ext>
                  </a:extLst>
                </a:gridCol>
                <a:gridCol w="801687">
                  <a:extLst>
                    <a:ext uri="{9D8B030D-6E8A-4147-A177-3AD203B41FA5}">
                      <a16:colId xmlns:a16="http://schemas.microsoft.com/office/drawing/2014/main" val="20002"/>
                    </a:ext>
                  </a:extLst>
                </a:gridCol>
                <a:gridCol w="793750">
                  <a:extLst>
                    <a:ext uri="{9D8B030D-6E8A-4147-A177-3AD203B41FA5}">
                      <a16:colId xmlns:a16="http://schemas.microsoft.com/office/drawing/2014/main" val="20003"/>
                    </a:ext>
                  </a:extLst>
                </a:gridCol>
                <a:gridCol w="2576513">
                  <a:extLst>
                    <a:ext uri="{9D8B030D-6E8A-4147-A177-3AD203B41FA5}">
                      <a16:colId xmlns:a16="http://schemas.microsoft.com/office/drawing/2014/main" val="20004"/>
                    </a:ext>
                  </a:extLst>
                </a:gridCol>
              </a:tblGrid>
              <a:tr h="512763">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主存地址</a:t>
                      </a:r>
                      <a:endParaRPr kumimoji="0" lang="zh-CN" altLang="en-US" sz="2000" b="1" i="0" u="none" strike="noStrike" cap="none" normalizeH="0" baseline="0">
                        <a:ln>
                          <a:noFill/>
                        </a:ln>
                        <a:solidFill>
                          <a:schemeClr val="tx1"/>
                        </a:solidFill>
                        <a:effectLst/>
                        <a:latin typeface="Times New Roman" charset="0"/>
                        <a:ea typeface="微软雅黑"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汇编语言</a:t>
                      </a:r>
                      <a:endParaRPr kumimoji="0" lang="zh-CN" altLang="en-US" sz="2000" b="1" i="0" u="none" strike="noStrike" cap="none" normalizeH="0" baseline="0">
                        <a:ln>
                          <a:noFill/>
                        </a:ln>
                        <a:solidFill>
                          <a:schemeClr val="tx1"/>
                        </a:solidFill>
                        <a:effectLst/>
                        <a:latin typeface="Times New Roman" charset="0"/>
                        <a:ea typeface="微软雅黑"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gridSpan="2">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指令或数据</a:t>
                      </a:r>
                      <a:endParaRPr kumimoji="0" lang="zh-CN" altLang="en-US" sz="2000" b="1" i="0" u="none" strike="noStrike" cap="none" normalizeH="0" baseline="0">
                        <a:ln>
                          <a:noFill/>
                        </a:ln>
                        <a:solidFill>
                          <a:schemeClr val="tx1"/>
                        </a:solidFill>
                        <a:effectLst/>
                        <a:latin typeface="Times New Roman" charset="0"/>
                        <a:ea typeface="微软雅黑"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hMerge="1">
                  <a:txBody>
                    <a:bodyPr/>
                    <a:lstStyle/>
                    <a:p>
                      <a:endParaRPr lang="zh-CN" altLang="en-US"/>
                    </a:p>
                  </a:txBody>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说明</a:t>
                      </a:r>
                      <a:endParaRPr kumimoji="0" lang="zh-CN" altLang="en-US" sz="2000" b="1" i="0" u="none" strike="noStrike" cap="none" normalizeH="0" baseline="0">
                        <a:ln>
                          <a:noFill/>
                        </a:ln>
                        <a:solidFill>
                          <a:schemeClr val="tx1"/>
                        </a:solidFill>
                        <a:effectLst/>
                        <a:latin typeface="Times New Roman" charset="0"/>
                        <a:ea typeface="微软雅黑"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0"/>
                  </a:ext>
                </a:extLst>
              </a:tr>
              <a:tr h="490538">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00H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MOV  A, 12H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B8</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12H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取数：</a:t>
                      </a:r>
                      <a:r>
                        <a:rPr kumimoji="0" lang="en-US" altLang="zh-CN" sz="2000" b="1" i="0" u="none" strike="noStrike" cap="none" normalizeH="0" baseline="0">
                          <a:ln>
                            <a:noFill/>
                          </a:ln>
                          <a:solidFill>
                            <a:srgbClr val="000000"/>
                          </a:solidFill>
                          <a:effectLst/>
                          <a:latin typeface="Times New Roman" charset="0"/>
                          <a:ea typeface="宋体" charset="-122"/>
                        </a:rPr>
                        <a:t>A←12H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1"/>
                  </a:ext>
                </a:extLst>
              </a:tr>
              <a:tr h="492125">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02H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ADD  A, 28H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05</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28H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加法：</a:t>
                      </a:r>
                      <a:r>
                        <a:rPr kumimoji="0" lang="en-US" altLang="zh-CN" sz="2000" b="1" i="0" u="none" strike="noStrike" cap="none" normalizeH="0" baseline="0">
                          <a:ln>
                            <a:noFill/>
                          </a:ln>
                          <a:solidFill>
                            <a:srgbClr val="000000"/>
                          </a:solidFill>
                          <a:effectLst/>
                          <a:latin typeface="Times New Roman" charset="0"/>
                          <a:ea typeface="宋体" charset="-122"/>
                        </a:rPr>
                        <a:t>A←A + 28H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2"/>
                  </a:ext>
                </a:extLst>
              </a:tr>
              <a:tr h="488950">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04H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MOV [30H], A</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A3</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30H</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存数：（</a:t>
                      </a:r>
                      <a:r>
                        <a:rPr kumimoji="0" lang="en-US" altLang="zh-CN" sz="2000" b="1" i="0" u="none" strike="noStrike" cap="none" normalizeH="0" baseline="0">
                          <a:ln>
                            <a:noFill/>
                          </a:ln>
                          <a:solidFill>
                            <a:srgbClr val="000000"/>
                          </a:solidFill>
                          <a:effectLst/>
                          <a:latin typeface="Times New Roman" charset="0"/>
                          <a:ea typeface="宋体" charset="-122"/>
                        </a:rPr>
                        <a:t>30H</a:t>
                      </a:r>
                      <a:r>
                        <a:rPr kumimoji="0" lang="zh-CN" altLang="en-US" sz="2000" b="1" i="0" u="none" strike="noStrike" cap="none" normalizeH="0" baseline="0">
                          <a:ln>
                            <a:noFill/>
                          </a:ln>
                          <a:solidFill>
                            <a:srgbClr val="000000"/>
                          </a:solidFill>
                          <a:effectLst/>
                          <a:latin typeface="Times New Roman" charset="0"/>
                          <a:ea typeface="微软雅黑" charset="-122"/>
                        </a:rPr>
                        <a:t>）←</a:t>
                      </a:r>
                      <a:r>
                        <a:rPr kumimoji="0" lang="en-US" altLang="zh-CN" sz="2000" b="1" i="0" u="none" strike="noStrike" cap="none" normalizeH="0" baseline="0">
                          <a:ln>
                            <a:noFill/>
                          </a:ln>
                          <a:solidFill>
                            <a:srgbClr val="000000"/>
                          </a:solidFill>
                          <a:effectLst/>
                          <a:latin typeface="Times New Roman" charset="0"/>
                          <a:ea typeface="宋体" charset="-122"/>
                        </a:rPr>
                        <a:t>A</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3"/>
                  </a:ext>
                </a:extLst>
              </a:tr>
              <a:tr h="492125">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06H</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HLT</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charset="0"/>
                          <a:ea typeface="宋体" charset="-122"/>
                        </a:rPr>
                        <a:t>F4</a:t>
                      </a: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Times New Roman" charset="0"/>
                          <a:ea typeface="微软雅黑" charset="-122"/>
                        </a:rPr>
                        <a:t>停机</a:t>
                      </a:r>
                      <a:endParaRPr kumimoji="0" lang="zh-CN" altLang="en-US" sz="2000" b="1" i="0" u="none" strike="noStrike" cap="none" normalizeH="0" baseline="0">
                        <a:ln>
                          <a:noFill/>
                        </a:ln>
                        <a:solidFill>
                          <a:schemeClr val="tx1"/>
                        </a:solidFill>
                        <a:effectLst/>
                        <a:latin typeface="Times New Roman" charset="0"/>
                        <a:ea typeface="微软雅黑"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10004"/>
                  </a:ext>
                </a:extLst>
              </a:tr>
              <a:tr h="492125">
                <a:tc gridSpan="5">
                  <a:txBody>
                    <a:bodyPr/>
                    <a:lstStyle>
                      <a:lvl1pPr indent="363538" eaLnBrk="0" hangingPunct="0">
                        <a:spcBef>
                          <a:spcPct val="20000"/>
                        </a:spcBef>
                        <a:buFont typeface="Wingdings" charset="2"/>
                        <a:defRPr sz="2800" b="1">
                          <a:solidFill>
                            <a:schemeClr val="tx1"/>
                          </a:solidFill>
                          <a:latin typeface="微软雅黑" charset="-122"/>
                          <a:ea typeface="微软雅黑" charset="-122"/>
                        </a:defRPr>
                      </a:lvl1pPr>
                      <a:lvl2pPr marL="742950" indent="-285750" eaLnBrk="0" hangingPunct="0">
                        <a:spcBef>
                          <a:spcPct val="20000"/>
                        </a:spcBef>
                        <a:buFont typeface="Wingdings" charset="2"/>
                        <a:defRPr sz="2400" b="1">
                          <a:solidFill>
                            <a:schemeClr val="tx1"/>
                          </a:solidFill>
                          <a:latin typeface="微软雅黑" charset="-122"/>
                          <a:ea typeface="微软雅黑" charset="-122"/>
                        </a:defRPr>
                      </a:lvl2pPr>
                      <a:lvl3pPr marL="1143000" indent="-228600" eaLnBrk="0" hangingPunct="0">
                        <a:spcBef>
                          <a:spcPct val="20000"/>
                        </a:spcBef>
                        <a:buSzPct val="80000"/>
                        <a:buFont typeface="Wingdings" charset="2"/>
                        <a:defRPr sz="2000" b="1">
                          <a:solidFill>
                            <a:schemeClr val="tx1"/>
                          </a:solidFill>
                          <a:latin typeface="微软雅黑" charset="-122"/>
                          <a:ea typeface="微软雅黑" charset="-122"/>
                        </a:defRPr>
                      </a:lvl3pPr>
                      <a:lvl4pPr marL="1600200" indent="-228600" eaLnBrk="0" hangingPunct="0">
                        <a:spcBef>
                          <a:spcPct val="20000"/>
                        </a:spcBef>
                        <a:buSzPct val="60000"/>
                        <a:buFont typeface="Wingdings" charset="2"/>
                        <a:defRPr b="1">
                          <a:solidFill>
                            <a:schemeClr val="tx1"/>
                          </a:solidFill>
                          <a:latin typeface="Arial" charset="0"/>
                          <a:ea typeface="华文中宋" charset="-122"/>
                        </a:defRPr>
                      </a:lvl4pPr>
                      <a:lvl5pPr marL="2057400" indent="-228600" eaLnBrk="0" hangingPunct="0">
                        <a:spcBef>
                          <a:spcPct val="20000"/>
                        </a:spcBef>
                        <a:defRPr kumimoji="1">
                          <a:solidFill>
                            <a:schemeClr val="tx1"/>
                          </a:solidFill>
                          <a:latin typeface="Arial" charset="0"/>
                          <a:ea typeface="宋体" charset="-122"/>
                        </a:defRPr>
                      </a:lvl5pPr>
                      <a:lvl6pPr marL="2514600" indent="-228600" eaLnBrk="0" fontAlgn="base" hangingPunct="0">
                        <a:spcBef>
                          <a:spcPct val="20000"/>
                        </a:spcBef>
                        <a:spcAft>
                          <a:spcPct val="0"/>
                        </a:spcAft>
                        <a:defRPr kumimoji="1">
                          <a:solidFill>
                            <a:schemeClr val="tx1"/>
                          </a:solidFill>
                          <a:latin typeface="Arial" charset="0"/>
                          <a:ea typeface="宋体" charset="-122"/>
                        </a:defRPr>
                      </a:lvl6pPr>
                      <a:lvl7pPr marL="2971800" indent="-228600" eaLnBrk="0" fontAlgn="base" hangingPunct="0">
                        <a:spcBef>
                          <a:spcPct val="20000"/>
                        </a:spcBef>
                        <a:spcAft>
                          <a:spcPct val="0"/>
                        </a:spcAft>
                        <a:defRPr kumimoji="1">
                          <a:solidFill>
                            <a:schemeClr val="tx1"/>
                          </a:solidFill>
                          <a:latin typeface="Arial" charset="0"/>
                          <a:ea typeface="宋体" charset="-122"/>
                        </a:defRPr>
                      </a:lvl7pPr>
                      <a:lvl8pPr marL="3429000" indent="-228600" eaLnBrk="0" fontAlgn="base" hangingPunct="0">
                        <a:spcBef>
                          <a:spcPct val="20000"/>
                        </a:spcBef>
                        <a:spcAft>
                          <a:spcPct val="0"/>
                        </a:spcAft>
                        <a:defRPr kumimoji="1">
                          <a:solidFill>
                            <a:schemeClr val="tx1"/>
                          </a:solidFill>
                          <a:latin typeface="Arial" charset="0"/>
                          <a:ea typeface="宋体" charset="-122"/>
                        </a:defRPr>
                      </a:lvl8pPr>
                      <a:lvl9pPr marL="3886200" indent="-228600" eaLnBrk="0" fontAlgn="base" hangingPunct="0">
                        <a:spcBef>
                          <a:spcPct val="20000"/>
                        </a:spcBef>
                        <a:spcAft>
                          <a:spcPct val="0"/>
                        </a:spcAft>
                        <a:defRPr kumimoji="1">
                          <a:solidFill>
                            <a:schemeClr val="tx1"/>
                          </a:solidFill>
                          <a:latin typeface="Arial" charset="0"/>
                          <a:ea typeface="宋体" charset="-122"/>
                        </a:defRPr>
                      </a:lvl9pPr>
                    </a:lstStyle>
                    <a:p>
                      <a:pPr marL="0" marR="0" lvl="0" indent="363538" algn="l" defTabSz="914400" rtl="0" eaLnBrk="1" fontAlgn="base" latinLnBrk="0" hangingPunct="1">
                        <a:lnSpc>
                          <a:spcPct val="100000"/>
                        </a:lnSpc>
                        <a:spcBef>
                          <a:spcPts val="600"/>
                        </a:spcBef>
                        <a:spcAft>
                          <a:spcPct val="0"/>
                        </a:spcAft>
                        <a:buClrTx/>
                        <a:buSzTx/>
                        <a:buFontTx/>
                        <a:buNone/>
                        <a:tabLst/>
                      </a:pPr>
                      <a:r>
                        <a:rPr kumimoji="0" lang="zh-CN" altLang="en-US" sz="2000" b="1" i="0" u="none" strike="noStrike" cap="none" normalizeH="0" baseline="0" dirty="0">
                          <a:ln>
                            <a:noFill/>
                          </a:ln>
                          <a:solidFill>
                            <a:srgbClr val="000000"/>
                          </a:solidFill>
                          <a:effectLst/>
                          <a:latin typeface="Times New Roman" charset="0"/>
                          <a:ea typeface="微软雅黑" charset="-122"/>
                        </a:rPr>
                        <a:t>（例</a:t>
                      </a:r>
                      <a:r>
                        <a:rPr kumimoji="0" lang="en-US" altLang="zh-CN" sz="2000" b="1" i="0" u="none" strike="noStrike" cap="none" normalizeH="0" baseline="0" dirty="0">
                          <a:ln>
                            <a:noFill/>
                          </a:ln>
                          <a:solidFill>
                            <a:srgbClr val="000000"/>
                          </a:solidFill>
                          <a:effectLst/>
                          <a:latin typeface="Times New Roman" charset="0"/>
                          <a:ea typeface="宋体" charset="-122"/>
                        </a:rPr>
                        <a:t>   </a:t>
                      </a:r>
                      <a:r>
                        <a:rPr kumimoji="1" lang="zh-CN" altLang="en-US" sz="2000" b="1" i="0" u="none" strike="noStrike" cap="none" normalizeH="0" baseline="0" dirty="0">
                          <a:ln>
                            <a:noFill/>
                          </a:ln>
                          <a:solidFill>
                            <a:srgbClr val="000000"/>
                          </a:solidFill>
                          <a:effectLst/>
                          <a:latin typeface="Times New Roman" charset="0"/>
                          <a:ea typeface="微软雅黑" charset="-122"/>
                        </a:rPr>
                        <a:t>高级语言转换成汇编语言</a:t>
                      </a:r>
                      <a:r>
                        <a:rPr kumimoji="0" lang="zh-CN" altLang="en-US" sz="2000" b="1" i="0" u="none" strike="noStrike" cap="none" normalizeH="0" baseline="0" dirty="0">
                          <a:ln>
                            <a:noFill/>
                          </a:ln>
                          <a:solidFill>
                            <a:srgbClr val="000000"/>
                          </a:solidFill>
                          <a:effectLst/>
                          <a:latin typeface="Times New Roman" charset="0"/>
                          <a:ea typeface="微软雅黑" charset="-122"/>
                        </a:rPr>
                        <a:t>：</a:t>
                      </a:r>
                      <a:r>
                        <a:rPr kumimoji="0" lang="en-US" altLang="zh-CN" sz="2000" b="1" i="0" u="none" strike="noStrike" cap="none" normalizeH="0" baseline="0" dirty="0">
                          <a:ln>
                            <a:noFill/>
                          </a:ln>
                          <a:solidFill>
                            <a:srgbClr val="000000"/>
                          </a:solidFill>
                          <a:effectLst/>
                          <a:latin typeface="Times New Roman" charset="0"/>
                          <a:ea typeface="宋体" charset="-122"/>
                        </a:rPr>
                        <a:t>c = 18 + 40;</a:t>
                      </a:r>
                      <a:r>
                        <a:rPr kumimoji="0" lang="zh-CN" altLang="en-US" sz="2000" b="1" i="0" u="none" strike="noStrike" cap="none" normalizeH="0" baseline="0" dirty="0">
                          <a:ln>
                            <a:noFill/>
                          </a:ln>
                          <a:solidFill>
                            <a:srgbClr val="000000"/>
                          </a:solidFill>
                          <a:effectLst/>
                          <a:latin typeface="Times New Roman" charset="0"/>
                          <a:ea typeface="宋体" charset="-122"/>
                        </a:rPr>
                        <a:t>）</a:t>
                      </a:r>
                      <a:endParaRPr kumimoji="0" lang="en-US" altLang="zh-CN" sz="2000" b="1" i="0" u="none" strike="noStrike" cap="none" normalizeH="0" baseline="0" dirty="0">
                        <a:ln>
                          <a:noFill/>
                        </a:ln>
                        <a:solidFill>
                          <a:schemeClr val="tx1"/>
                        </a:solidFill>
                        <a:effectLst/>
                        <a:latin typeface="Times New Roman" charset="0"/>
                        <a:ea typeface="宋体"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19" name="TextBox 3"/>
          <p:cNvSpPr txBox="1">
            <a:spLocks noChangeArrowheads="1"/>
          </p:cNvSpPr>
          <p:nvPr/>
        </p:nvSpPr>
        <p:spPr bwMode="auto">
          <a:xfrm>
            <a:off x="866775" y="4969099"/>
            <a:ext cx="600710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lnSpc>
                <a:spcPct val="130000"/>
              </a:lnSpc>
            </a:pPr>
            <a:r>
              <a:rPr lang="zh-CN" altLang="en-US">
                <a:solidFill>
                  <a:srgbClr val="FF0000"/>
                </a:solidFill>
                <a:latin typeface="Arial" charset="0"/>
                <a:ea typeface="微软雅黑" charset="-122"/>
              </a:rPr>
              <a:t>例：  </a:t>
            </a:r>
            <a:endParaRPr lang="en-US" altLang="zh-CN">
              <a:solidFill>
                <a:srgbClr val="FF0000"/>
              </a:solidFill>
              <a:latin typeface="Arial" charset="0"/>
              <a:ea typeface="微软雅黑" charset="-122"/>
            </a:endParaRPr>
          </a:p>
          <a:p>
            <a:pPr eaLnBrk="0" hangingPunct="0">
              <a:lnSpc>
                <a:spcPct val="130000"/>
              </a:lnSpc>
            </a:pPr>
            <a:r>
              <a:rPr lang="en-US" altLang="zh-CN">
                <a:solidFill>
                  <a:srgbClr val="FF0000"/>
                </a:solidFill>
                <a:latin typeface="Arial" charset="0"/>
                <a:ea typeface="微软雅黑" charset="-122"/>
              </a:rPr>
              <a:t>   </a:t>
            </a:r>
            <a:r>
              <a:rPr lang="zh-CN" altLang="en-US">
                <a:solidFill>
                  <a:srgbClr val="FF0000"/>
                </a:solidFill>
                <a:latin typeface="Arial" charset="0"/>
                <a:ea typeface="微软雅黑" charset="-122"/>
              </a:rPr>
              <a:t> </a:t>
            </a:r>
            <a:r>
              <a:rPr lang="en-US" altLang="zh-CN">
                <a:solidFill>
                  <a:srgbClr val="FF0000"/>
                </a:solidFill>
                <a:latin typeface="Arial" charset="0"/>
                <a:ea typeface="微软雅黑" charset="-122"/>
              </a:rPr>
              <a:t>0002</a:t>
            </a:r>
            <a:r>
              <a:rPr lang="zh-CN" altLang="en-US">
                <a:solidFill>
                  <a:srgbClr val="FF0000"/>
                </a:solidFill>
                <a:latin typeface="Arial" charset="0"/>
                <a:ea typeface="微软雅黑" charset="-122"/>
              </a:rPr>
              <a:t>：</a:t>
            </a:r>
            <a:r>
              <a:rPr lang="en-US" altLang="zh-CN">
                <a:solidFill>
                  <a:srgbClr val="FF0000"/>
                </a:solidFill>
                <a:latin typeface="Arial" charset="0"/>
                <a:ea typeface="微软雅黑" charset="-122"/>
              </a:rPr>
              <a:t>ADD  A, 28H</a:t>
            </a:r>
          </a:p>
          <a:p>
            <a:pPr eaLnBrk="0" hangingPunct="0">
              <a:lnSpc>
                <a:spcPct val="130000"/>
              </a:lnSpc>
            </a:pPr>
            <a:r>
              <a:rPr lang="en-US" altLang="zh-CN">
                <a:solidFill>
                  <a:srgbClr val="FF0000"/>
                </a:solidFill>
                <a:latin typeface="Arial" charset="0"/>
                <a:ea typeface="微软雅黑" charset="-122"/>
              </a:rPr>
              <a:t>    0004</a:t>
            </a:r>
            <a:r>
              <a:rPr lang="zh-CN" altLang="en-US">
                <a:solidFill>
                  <a:srgbClr val="FF0000"/>
                </a:solidFill>
                <a:latin typeface="Arial" charset="0"/>
                <a:ea typeface="微软雅黑" charset="-122"/>
              </a:rPr>
              <a:t>：</a:t>
            </a:r>
            <a:r>
              <a:rPr lang="en-US" altLang="zh-CN">
                <a:solidFill>
                  <a:srgbClr val="FF0000"/>
                </a:solidFill>
                <a:latin typeface="Arial" charset="0"/>
                <a:ea typeface="微软雅黑" charset="-122"/>
              </a:rPr>
              <a:t>MOV  [30H],  A</a:t>
            </a:r>
            <a:endParaRPr lang="zh-CN" altLang="en-US">
              <a:solidFill>
                <a:srgbClr val="FF0000"/>
              </a:solidFill>
              <a:latin typeface="Arial" charset="0"/>
              <a:ea typeface="微软雅黑" charset="-122"/>
            </a:endParaRPr>
          </a:p>
        </p:txBody>
      </p:sp>
      <p:sp>
        <p:nvSpPr>
          <p:cNvPr id="20" name="Oval 12"/>
          <p:cNvSpPr>
            <a:spLocks noChangeArrowheads="1"/>
          </p:cNvSpPr>
          <p:nvPr/>
        </p:nvSpPr>
        <p:spPr bwMode="auto">
          <a:xfrm>
            <a:off x="2938463" y="5573936"/>
            <a:ext cx="546100" cy="371475"/>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endParaRPr lang="zh-CN" altLang="en-US"/>
          </a:p>
        </p:txBody>
      </p:sp>
      <p:sp>
        <p:nvSpPr>
          <p:cNvPr id="21" name="Line 14"/>
          <p:cNvSpPr>
            <a:spLocks noChangeShapeType="1"/>
          </p:cNvSpPr>
          <p:nvPr/>
        </p:nvSpPr>
        <p:spPr bwMode="auto">
          <a:xfrm>
            <a:off x="3398838" y="5875561"/>
            <a:ext cx="622300" cy="30003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Oval 12"/>
          <p:cNvSpPr>
            <a:spLocks noChangeArrowheads="1"/>
          </p:cNvSpPr>
          <p:nvPr/>
        </p:nvSpPr>
        <p:spPr bwMode="auto">
          <a:xfrm>
            <a:off x="3984625" y="6023199"/>
            <a:ext cx="546100" cy="371475"/>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charset="0"/>
                <a:ea typeface="宋体" charset="-122"/>
              </a:defRPr>
            </a:lvl1pPr>
            <a:lvl2pPr marL="742950" indent="-285750">
              <a:defRPr kumimoji="1" sz="2400" b="1">
                <a:solidFill>
                  <a:schemeClr val="tx1"/>
                </a:solidFill>
                <a:latin typeface="Times New Roman" charset="0"/>
                <a:ea typeface="宋体" charset="-122"/>
              </a:defRPr>
            </a:lvl2pPr>
            <a:lvl3pPr marL="1143000" indent="-228600">
              <a:defRPr kumimoji="1" sz="2400" b="1">
                <a:solidFill>
                  <a:schemeClr val="tx1"/>
                </a:solidFill>
                <a:latin typeface="Times New Roman" charset="0"/>
                <a:ea typeface="宋体" charset="-122"/>
              </a:defRPr>
            </a:lvl3pPr>
            <a:lvl4pPr marL="1600200" indent="-228600">
              <a:defRPr kumimoji="1" sz="2400" b="1">
                <a:solidFill>
                  <a:schemeClr val="tx1"/>
                </a:solidFill>
                <a:latin typeface="Times New Roman" charset="0"/>
                <a:ea typeface="宋体" charset="-122"/>
              </a:defRPr>
            </a:lvl4pPr>
            <a:lvl5pPr marL="2057400" indent="-228600">
              <a:defRPr kumimoji="1" sz="2400" b="1">
                <a:solidFill>
                  <a:schemeClr val="tx1"/>
                </a:solidFill>
                <a:latin typeface="Times New Roman" charset="0"/>
                <a:ea typeface="宋体" charset="-122"/>
              </a:defRPr>
            </a:lvl5pPr>
            <a:lvl6pPr marL="2514600" indent="-228600" fontAlgn="base">
              <a:spcBef>
                <a:spcPct val="0"/>
              </a:spcBef>
              <a:spcAft>
                <a:spcPct val="0"/>
              </a:spcAft>
              <a:defRPr kumimoji="1" sz="2400" b="1">
                <a:solidFill>
                  <a:schemeClr val="tx1"/>
                </a:solidFill>
                <a:latin typeface="Times New Roman" charset="0"/>
                <a:ea typeface="宋体" charset="-122"/>
              </a:defRPr>
            </a:lvl6pPr>
            <a:lvl7pPr marL="2971800" indent="-228600" fontAlgn="base">
              <a:spcBef>
                <a:spcPct val="0"/>
              </a:spcBef>
              <a:spcAft>
                <a:spcPct val="0"/>
              </a:spcAft>
              <a:defRPr kumimoji="1" sz="2400" b="1">
                <a:solidFill>
                  <a:schemeClr val="tx1"/>
                </a:solidFill>
                <a:latin typeface="Times New Roman" charset="0"/>
                <a:ea typeface="宋体" charset="-122"/>
              </a:defRPr>
            </a:lvl7pPr>
            <a:lvl8pPr marL="3429000" indent="-228600" fontAlgn="base">
              <a:spcBef>
                <a:spcPct val="0"/>
              </a:spcBef>
              <a:spcAft>
                <a:spcPct val="0"/>
              </a:spcAft>
              <a:defRPr kumimoji="1" sz="2400" b="1">
                <a:solidFill>
                  <a:schemeClr val="tx1"/>
                </a:solidFill>
                <a:latin typeface="Times New Roman" charset="0"/>
                <a:ea typeface="宋体" charset="-122"/>
              </a:defRPr>
            </a:lvl8pPr>
            <a:lvl9pPr marL="3886200" indent="-228600" fontAlgn="base">
              <a:spcBef>
                <a:spcPct val="0"/>
              </a:spcBef>
              <a:spcAft>
                <a:spcPct val="0"/>
              </a:spcAft>
              <a:defRPr kumimoji="1" sz="2400" b="1">
                <a:solidFill>
                  <a:schemeClr val="tx1"/>
                </a:solidFill>
                <a:latin typeface="Times New Roman" charset="0"/>
                <a:ea typeface="宋体" charset="-122"/>
              </a:defRPr>
            </a:lvl9pPr>
          </a:lstStyle>
          <a:p>
            <a:pPr eaLnBrk="0" hangingPunct="0"/>
            <a:endParaRPr lang="zh-CN" altLang="en-US"/>
          </a:p>
        </p:txBody>
      </p:sp>
    </p:spTree>
    <p:extLst>
      <p:ext uri="{BB962C8B-B14F-4D97-AF65-F5344CB8AC3E}">
        <p14:creationId xmlns:p14="http://schemas.microsoft.com/office/powerpoint/2010/main" val="20941002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body" idx="1"/>
          </p:nvPr>
        </p:nvSpPr>
        <p:spPr>
          <a:xfrm>
            <a:off x="-1015" y="980728"/>
            <a:ext cx="9145015" cy="5661025"/>
          </a:xfrm>
          <a:noFill/>
        </p:spPr>
        <p:txBody>
          <a:bodyPr lIns="90488" tIns="44450" rIns="90488" bIns="44450"/>
          <a:lstStyle/>
          <a:p>
            <a:pPr marL="342900" indent="-342900">
              <a:lnSpc>
                <a:spcPct val="100000"/>
              </a:lnSpc>
              <a:spcBef>
                <a:spcPct val="0"/>
              </a:spcBef>
            </a:pPr>
            <a:r>
              <a:rPr lang="en-US" altLang="zh-CN" dirty="0">
                <a:solidFill>
                  <a:schemeClr val="tx2"/>
                </a:solidFill>
              </a:rPr>
              <a:t>Hazards</a:t>
            </a:r>
            <a:r>
              <a:rPr lang="zh-CN" altLang="en-US" dirty="0">
                <a:solidFill>
                  <a:schemeClr val="tx2"/>
                </a:solidFill>
              </a:rPr>
              <a:t>：指流水线遇到了无法正确执行后续指令或执行了不该执行的指令的现象</a:t>
            </a:r>
            <a:endParaRPr lang="en-US" altLang="zh-CN" dirty="0">
              <a:solidFill>
                <a:schemeClr val="tx2"/>
              </a:solidFill>
            </a:endParaRPr>
          </a:p>
          <a:p>
            <a:pPr marL="742950" lvl="1" indent="-285750">
              <a:lnSpc>
                <a:spcPct val="100000"/>
              </a:lnSpc>
              <a:spcBef>
                <a:spcPct val="0"/>
              </a:spcBef>
              <a:buClr>
                <a:schemeClr val="tx2"/>
              </a:buClr>
            </a:pPr>
            <a:r>
              <a:rPr lang="en-US" altLang="zh-CN" dirty="0">
                <a:solidFill>
                  <a:srgbClr val="FF0000"/>
                </a:solidFill>
                <a:hlinkClick r:id="rId2" action="ppaction://hlinksldjump"/>
              </a:rPr>
              <a:t>Structural hazards</a:t>
            </a:r>
            <a:r>
              <a:rPr lang="en-US" altLang="zh-CN" b="0" u="sng" dirty="0">
                <a:solidFill>
                  <a:srgbClr val="FF0000"/>
                </a:solidFill>
                <a:hlinkClick r:id="rId2" action="ppaction://hlinksldjump"/>
              </a:rPr>
              <a:t> </a:t>
            </a:r>
            <a:r>
              <a:rPr lang="en-US" altLang="zh-CN" dirty="0"/>
              <a:t>(hardware resource conflicts)</a:t>
            </a:r>
          </a:p>
          <a:p>
            <a:pPr marL="742950" lvl="1" indent="-285750">
              <a:lnSpc>
                <a:spcPct val="100000"/>
              </a:lnSpc>
              <a:spcBef>
                <a:spcPct val="0"/>
              </a:spcBef>
              <a:buFont typeface="Wingdings" charset="2"/>
              <a:buNone/>
            </a:pPr>
            <a:r>
              <a:rPr lang="zh-CN" altLang="en-US" dirty="0"/>
              <a:t>    </a:t>
            </a:r>
            <a:endParaRPr lang="en-US" altLang="zh-CN" dirty="0"/>
          </a:p>
          <a:p>
            <a:pPr marL="742950" lvl="1" indent="-285750">
              <a:lnSpc>
                <a:spcPct val="100000"/>
              </a:lnSpc>
              <a:spcBef>
                <a:spcPct val="0"/>
              </a:spcBef>
              <a:buFont typeface="Wingdings" charset="2"/>
              <a:buNone/>
            </a:pPr>
            <a:r>
              <a:rPr lang="zh-CN" altLang="en-US" dirty="0">
                <a:solidFill>
                  <a:srgbClr val="0000FF"/>
                </a:solidFill>
              </a:rPr>
              <a:t>现象：</a:t>
            </a:r>
            <a:r>
              <a:rPr lang="zh-CN" altLang="en-US" dirty="0">
                <a:solidFill>
                  <a:srgbClr val="FF0000"/>
                </a:solidFill>
              </a:rPr>
              <a:t>同一部件同时被不同指令所使用</a:t>
            </a:r>
            <a:r>
              <a:rPr lang="en-US" altLang="zh-CN" dirty="0">
                <a:solidFill>
                  <a:srgbClr val="FF0000"/>
                </a:solidFill>
              </a:rPr>
              <a:t>(</a:t>
            </a:r>
            <a:r>
              <a:rPr lang="zh-CN" altLang="en-US" dirty="0">
                <a:solidFill>
                  <a:srgbClr val="FF0000"/>
                </a:solidFill>
              </a:rPr>
              <a:t>硬件资源不足</a:t>
            </a:r>
            <a:r>
              <a:rPr lang="en-US" altLang="zh-CN" dirty="0">
                <a:solidFill>
                  <a:srgbClr val="FF0000"/>
                </a:solidFill>
              </a:rPr>
              <a:t>)</a:t>
            </a:r>
            <a:r>
              <a:rPr lang="zh-CN" altLang="en-US" dirty="0">
                <a:solidFill>
                  <a:srgbClr val="CC0000"/>
                </a:solidFill>
              </a:rPr>
              <a:t>   </a:t>
            </a:r>
          </a:p>
          <a:p>
            <a:pPr marL="1143000" lvl="2" indent="-228600">
              <a:lnSpc>
                <a:spcPct val="100000"/>
              </a:lnSpc>
              <a:spcBef>
                <a:spcPct val="0"/>
              </a:spcBef>
            </a:pPr>
            <a:r>
              <a:rPr lang="zh-CN" altLang="en-US" sz="2600" dirty="0"/>
              <a:t>一个部件每条指令只能使用</a:t>
            </a:r>
            <a:r>
              <a:rPr lang="en-US" altLang="zh-CN" sz="2600" dirty="0"/>
              <a:t>1</a:t>
            </a:r>
            <a:r>
              <a:rPr lang="zh-CN" altLang="en-US" sz="2600" dirty="0"/>
              <a:t>次，且只能在特定周期使用</a:t>
            </a:r>
          </a:p>
          <a:p>
            <a:pPr marL="1143000" lvl="2" indent="-228600">
              <a:lnSpc>
                <a:spcPct val="100000"/>
              </a:lnSpc>
              <a:spcBef>
                <a:spcPct val="0"/>
              </a:spcBef>
            </a:pPr>
            <a:r>
              <a:rPr lang="zh-CN" altLang="en-US" sz="2600" dirty="0"/>
              <a:t>设置多个部件，以避免冲突</a:t>
            </a:r>
            <a:endParaRPr lang="en-US" altLang="zh-CN" sz="2600" dirty="0"/>
          </a:p>
          <a:p>
            <a:pPr marL="1764000" lvl="3">
              <a:spcBef>
                <a:spcPct val="0"/>
              </a:spcBef>
            </a:pPr>
            <a:r>
              <a:rPr lang="en-US" altLang="zh-CN" sz="2200" dirty="0"/>
              <a:t>L1</a:t>
            </a:r>
            <a:r>
              <a:rPr lang="zh-CN" altLang="en-US" sz="2200" dirty="0"/>
              <a:t>缓存分指令缓存和数据缓存</a:t>
            </a:r>
          </a:p>
        </p:txBody>
      </p:sp>
      <p:sp>
        <p:nvSpPr>
          <p:cNvPr id="58371" name="Rectangle 3"/>
          <p:cNvSpPr>
            <a:spLocks noChangeArrowheads="1"/>
          </p:cNvSpPr>
          <p:nvPr/>
        </p:nvSpPr>
        <p:spPr bwMode="auto">
          <a:xfrm>
            <a:off x="179512" y="44624"/>
            <a:ext cx="8172450" cy="60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流水线的三种冲突</a:t>
            </a:r>
            <a:r>
              <a:rPr lang="en-US" altLang="zh-CN" sz="3200" b="1" dirty="0">
                <a:solidFill>
                  <a:srgbClr val="A50021"/>
                </a:solidFill>
                <a:latin typeface="微软雅黑" panose="020B0503020204020204" pitchFamily="34" charset="-122"/>
                <a:ea typeface="微软雅黑" panose="020B0503020204020204" pitchFamily="34" charset="-122"/>
                <a:cs typeface="+mj-cs"/>
              </a:rPr>
              <a:t>/</a:t>
            </a:r>
            <a:r>
              <a:rPr lang="zh-CN" altLang="en-US" sz="3200" b="1" dirty="0">
                <a:solidFill>
                  <a:srgbClr val="A50021"/>
                </a:solidFill>
                <a:latin typeface="微软雅黑" panose="020B0503020204020204" pitchFamily="34" charset="-122"/>
                <a:ea typeface="微软雅黑" panose="020B0503020204020204" pitchFamily="34" charset="-122"/>
                <a:cs typeface="+mj-cs"/>
              </a:rPr>
              <a:t>冒险（</a:t>
            </a:r>
            <a:r>
              <a:rPr lang="en-US" altLang="zh-CN" sz="3200" b="1" dirty="0">
                <a:solidFill>
                  <a:srgbClr val="A50021"/>
                </a:solidFill>
                <a:latin typeface="微软雅黑" panose="020B0503020204020204" pitchFamily="34" charset="-122"/>
                <a:ea typeface="微软雅黑" panose="020B0503020204020204" pitchFamily="34" charset="-122"/>
                <a:cs typeface="+mj-cs"/>
              </a:rPr>
              <a:t>Hazard</a:t>
            </a:r>
            <a:r>
              <a:rPr lang="zh-CN" altLang="en-US" sz="3200" b="1" dirty="0">
                <a:solidFill>
                  <a:srgbClr val="A50021"/>
                </a:solidFill>
                <a:latin typeface="微软雅黑" panose="020B0503020204020204" pitchFamily="34" charset="-122"/>
                <a:ea typeface="微软雅黑" panose="020B0503020204020204" pitchFamily="34" charset="-122"/>
                <a:cs typeface="+mj-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6114">
                                            <p:txEl>
                                              <p:pRg st="1" end="1"/>
                                            </p:txEl>
                                          </p:spTgt>
                                        </p:tgtEl>
                                        <p:attrNameLst>
                                          <p:attrName>style.visibility</p:attrName>
                                        </p:attrNameLst>
                                      </p:cBhvr>
                                      <p:to>
                                        <p:strVal val="visible"/>
                                      </p:to>
                                    </p:set>
                                    <p:animEffect transition="in" filter="blinds(horizontal)">
                                      <p:cBhvr>
                                        <p:cTn id="7" dur="500"/>
                                        <p:tgtEl>
                                          <p:spTgt spid="986114">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986114">
                                            <p:txEl>
                                              <p:pRg st="2" end="2"/>
                                            </p:txEl>
                                          </p:spTgt>
                                        </p:tgtEl>
                                        <p:attrNameLst>
                                          <p:attrName>style.visibility</p:attrName>
                                        </p:attrNameLst>
                                      </p:cBhvr>
                                      <p:to>
                                        <p:strVal val="visible"/>
                                      </p:to>
                                    </p:set>
                                    <p:animEffect transition="in" filter="blinds(horizontal)">
                                      <p:cBhvr>
                                        <p:cTn id="11" dur="500"/>
                                        <p:tgtEl>
                                          <p:spTgt spid="986114">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986114">
                                            <p:txEl>
                                              <p:pRg st="3" end="3"/>
                                            </p:txEl>
                                          </p:spTgt>
                                        </p:tgtEl>
                                        <p:attrNameLst>
                                          <p:attrName>style.visibility</p:attrName>
                                        </p:attrNameLst>
                                      </p:cBhvr>
                                      <p:to>
                                        <p:strVal val="visible"/>
                                      </p:to>
                                    </p:set>
                                    <p:animEffect transition="in" filter="blinds(horizontal)">
                                      <p:cBhvr>
                                        <p:cTn id="15" dur="500"/>
                                        <p:tgtEl>
                                          <p:spTgt spid="986114">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86114">
                                            <p:txEl>
                                              <p:pRg st="4" end="4"/>
                                            </p:txEl>
                                          </p:spTgt>
                                        </p:tgtEl>
                                        <p:attrNameLst>
                                          <p:attrName>style.visibility</p:attrName>
                                        </p:attrNameLst>
                                      </p:cBhvr>
                                      <p:to>
                                        <p:strVal val="visible"/>
                                      </p:to>
                                    </p:set>
                                    <p:animEffect transition="in" filter="blinds(horizontal)">
                                      <p:cBhvr>
                                        <p:cTn id="20" dur="500"/>
                                        <p:tgtEl>
                                          <p:spTgt spid="986114">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986114">
                                            <p:txEl>
                                              <p:pRg st="5" end="5"/>
                                            </p:txEl>
                                          </p:spTgt>
                                        </p:tgtEl>
                                        <p:attrNameLst>
                                          <p:attrName>style.visibility</p:attrName>
                                        </p:attrNameLst>
                                      </p:cBhvr>
                                      <p:to>
                                        <p:strVal val="visible"/>
                                      </p:to>
                                    </p:set>
                                    <p:animEffect transition="in" filter="blinds(horizontal)">
                                      <p:cBhvr>
                                        <p:cTn id="25" dur="500"/>
                                        <p:tgtEl>
                                          <p:spTgt spid="98611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86114">
                                            <p:txEl>
                                              <p:pRg st="6" end="6"/>
                                            </p:txEl>
                                          </p:spTgt>
                                        </p:tgtEl>
                                        <p:attrNameLst>
                                          <p:attrName>style.visibility</p:attrName>
                                        </p:attrNameLst>
                                      </p:cBhvr>
                                      <p:to>
                                        <p:strVal val="visible"/>
                                      </p:to>
                                    </p:set>
                                    <p:animEffect transition="in" filter="blinds(horizontal)">
                                      <p:cBhvr>
                                        <p:cTn id="30" dur="500"/>
                                        <p:tgtEl>
                                          <p:spTgt spid="9861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body" idx="1"/>
          </p:nvPr>
        </p:nvSpPr>
        <p:spPr>
          <a:xfrm>
            <a:off x="500063" y="792311"/>
            <a:ext cx="8429625" cy="5661025"/>
          </a:xfrm>
          <a:noFill/>
        </p:spPr>
        <p:txBody>
          <a:bodyPr lIns="90488" tIns="44450" rIns="90488" bIns="44450"/>
          <a:lstStyle/>
          <a:p>
            <a:pPr marL="342900" indent="-342900">
              <a:lnSpc>
                <a:spcPct val="100000"/>
              </a:lnSpc>
              <a:spcBef>
                <a:spcPct val="0"/>
              </a:spcBef>
            </a:pPr>
            <a:r>
              <a:rPr lang="en-US" altLang="zh-CN" dirty="0">
                <a:solidFill>
                  <a:schemeClr val="tx2"/>
                </a:solidFill>
              </a:rPr>
              <a:t>Hazards</a:t>
            </a:r>
            <a:r>
              <a:rPr lang="zh-CN" altLang="en-US" dirty="0">
                <a:solidFill>
                  <a:schemeClr val="tx2"/>
                </a:solidFill>
              </a:rPr>
              <a:t>：指流水线遇到了无法正确执行后续指令或执行了不该执行的指令的现象</a:t>
            </a:r>
            <a:endParaRPr lang="en-US" altLang="zh-CN" dirty="0">
              <a:solidFill>
                <a:schemeClr val="tx2"/>
              </a:solidFill>
            </a:endParaRPr>
          </a:p>
          <a:p>
            <a:pPr marL="742950" lvl="1" indent="-285750">
              <a:lnSpc>
                <a:spcPct val="100000"/>
              </a:lnSpc>
              <a:spcBef>
                <a:spcPct val="0"/>
              </a:spcBef>
              <a:buClr>
                <a:schemeClr val="tx2"/>
              </a:buClr>
            </a:pPr>
            <a:r>
              <a:rPr lang="en-US" altLang="zh-CN" dirty="0">
                <a:solidFill>
                  <a:schemeClr val="tx1">
                    <a:lumMod val="50000"/>
                    <a:lumOff val="50000"/>
                  </a:schemeClr>
                </a:solidFill>
                <a:hlinkClick r:id="rId2" action="ppaction://hlinksldjump"/>
              </a:rPr>
              <a:t>Structural hazards</a:t>
            </a:r>
            <a:r>
              <a:rPr lang="en-US" altLang="zh-CN" b="0" u="sng" dirty="0">
                <a:solidFill>
                  <a:schemeClr val="tx1">
                    <a:lumMod val="50000"/>
                    <a:lumOff val="50000"/>
                  </a:schemeClr>
                </a:solidFill>
                <a:hlinkClick r:id="rId2" action="ppaction://hlinksldjump"/>
              </a:rPr>
              <a:t> </a:t>
            </a:r>
            <a:r>
              <a:rPr lang="en-US" altLang="zh-CN" dirty="0">
                <a:solidFill>
                  <a:schemeClr val="tx1">
                    <a:lumMod val="50000"/>
                    <a:lumOff val="50000"/>
                  </a:schemeClr>
                </a:solidFill>
              </a:rPr>
              <a:t>(hardware resource conflicts)</a:t>
            </a:r>
          </a:p>
          <a:p>
            <a:pPr marL="742950" lvl="1" indent="-285750">
              <a:lnSpc>
                <a:spcPct val="100000"/>
              </a:lnSpc>
              <a:spcBef>
                <a:spcPct val="0"/>
              </a:spcBef>
              <a:buClr>
                <a:schemeClr val="tx2"/>
              </a:buClr>
            </a:pPr>
            <a:r>
              <a:rPr lang="en-US" altLang="zh-CN" dirty="0">
                <a:solidFill>
                  <a:srgbClr val="FF0000"/>
                </a:solidFill>
                <a:hlinkClick r:id="rId3" action="ppaction://hlinksldjump"/>
              </a:rPr>
              <a:t>Data hazards</a:t>
            </a:r>
            <a:r>
              <a:rPr lang="en-US" altLang="zh-CN" dirty="0"/>
              <a:t>(data dependencies)</a:t>
            </a:r>
            <a:r>
              <a:rPr lang="zh-CN" altLang="en-US" dirty="0"/>
              <a:t>：</a:t>
            </a:r>
            <a:endParaRPr lang="en-US" altLang="zh-CN" dirty="0"/>
          </a:p>
          <a:p>
            <a:pPr marL="742950" lvl="1" indent="-285750">
              <a:lnSpc>
                <a:spcPct val="100000"/>
              </a:lnSpc>
              <a:spcBef>
                <a:spcPct val="0"/>
              </a:spcBef>
              <a:buFont typeface="Wingdings" charset="2"/>
              <a:buNone/>
            </a:pPr>
            <a:r>
              <a:rPr lang="zh-CN" altLang="en-US" dirty="0">
                <a:solidFill>
                  <a:srgbClr val="0000FF"/>
                </a:solidFill>
              </a:rPr>
              <a:t>   现象：</a:t>
            </a:r>
            <a:r>
              <a:rPr lang="zh-CN" altLang="en-US" dirty="0">
                <a:solidFill>
                  <a:srgbClr val="FF0000"/>
                </a:solidFill>
              </a:rPr>
              <a:t>后面指令用到前面指令结果，但结果还没产生</a:t>
            </a:r>
          </a:p>
          <a:p>
            <a:pPr marL="1143000" lvl="2" indent="-228600">
              <a:lnSpc>
                <a:spcPct val="100000"/>
              </a:lnSpc>
              <a:spcBef>
                <a:spcPct val="0"/>
              </a:spcBef>
            </a:pPr>
            <a:r>
              <a:rPr lang="zh-CN" altLang="en-US" sz="2600" dirty="0"/>
              <a:t>采用转发</a:t>
            </a:r>
            <a:r>
              <a:rPr lang="en-US" altLang="zh-CN" sz="2600" dirty="0"/>
              <a:t>(Forwarding/Bypassing)</a:t>
            </a:r>
            <a:r>
              <a:rPr lang="zh-CN" altLang="en-US" sz="2600" dirty="0"/>
              <a:t>技术</a:t>
            </a:r>
          </a:p>
          <a:p>
            <a:pPr marL="1143000" lvl="2" indent="-228600">
              <a:lnSpc>
                <a:spcPct val="100000"/>
              </a:lnSpc>
              <a:spcBef>
                <a:spcPct val="0"/>
              </a:spcBef>
            </a:pPr>
            <a:r>
              <a:rPr lang="en-US" altLang="zh-CN" sz="2600" dirty="0"/>
              <a:t>Load-use</a:t>
            </a:r>
            <a:r>
              <a:rPr lang="zh-CN" altLang="en-US" sz="2600" dirty="0"/>
              <a:t>冒险需要一次阻塞</a:t>
            </a:r>
            <a:r>
              <a:rPr lang="en-US" altLang="zh-CN" sz="2600" dirty="0"/>
              <a:t>(stall)</a:t>
            </a:r>
            <a:endParaRPr lang="zh-CN" altLang="en-US" sz="2600" dirty="0"/>
          </a:p>
          <a:p>
            <a:pPr marL="1143000" lvl="2" indent="-228600">
              <a:lnSpc>
                <a:spcPct val="100000"/>
              </a:lnSpc>
              <a:spcBef>
                <a:spcPct val="0"/>
              </a:spcBef>
            </a:pPr>
            <a:r>
              <a:rPr lang="zh-CN" altLang="en-US" sz="2600" dirty="0">
                <a:solidFill>
                  <a:srgbClr val="000000"/>
                </a:solidFill>
              </a:rPr>
              <a:t>指令静态调度：</a:t>
            </a:r>
            <a:r>
              <a:rPr lang="zh-CN" altLang="en-US" sz="2600" dirty="0"/>
              <a:t>编译优化指令顺序，拉大具有数据冒险指令的距离，减少流水线可能产生的停顿</a:t>
            </a:r>
          </a:p>
        </p:txBody>
      </p:sp>
      <p:sp>
        <p:nvSpPr>
          <p:cNvPr id="58371" name="Rectangle 3"/>
          <p:cNvSpPr>
            <a:spLocks noChangeArrowheads="1"/>
          </p:cNvSpPr>
          <p:nvPr/>
        </p:nvSpPr>
        <p:spPr bwMode="auto">
          <a:xfrm>
            <a:off x="107504" y="116632"/>
            <a:ext cx="8172450" cy="53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流水线的三种冲突</a:t>
            </a:r>
            <a:r>
              <a:rPr lang="en-US" altLang="zh-CN" sz="3200" b="1" dirty="0">
                <a:solidFill>
                  <a:srgbClr val="A50021"/>
                </a:solidFill>
                <a:latin typeface="微软雅黑" panose="020B0503020204020204" pitchFamily="34" charset="-122"/>
                <a:ea typeface="微软雅黑" panose="020B0503020204020204" pitchFamily="34" charset="-122"/>
                <a:cs typeface="+mj-cs"/>
              </a:rPr>
              <a:t>/</a:t>
            </a:r>
            <a:r>
              <a:rPr lang="zh-CN" altLang="en-US" sz="3200" b="1" dirty="0">
                <a:solidFill>
                  <a:srgbClr val="A50021"/>
                </a:solidFill>
                <a:latin typeface="微软雅黑" panose="020B0503020204020204" pitchFamily="34" charset="-122"/>
                <a:ea typeface="微软雅黑" panose="020B0503020204020204" pitchFamily="34" charset="-122"/>
                <a:cs typeface="+mj-cs"/>
              </a:rPr>
              <a:t>冒险（</a:t>
            </a:r>
            <a:r>
              <a:rPr lang="en-US" altLang="zh-CN" sz="3200" b="1" dirty="0">
                <a:solidFill>
                  <a:srgbClr val="A50021"/>
                </a:solidFill>
                <a:latin typeface="微软雅黑" panose="020B0503020204020204" pitchFamily="34" charset="-122"/>
                <a:ea typeface="微软雅黑" panose="020B0503020204020204" pitchFamily="34" charset="-122"/>
                <a:cs typeface="+mj-cs"/>
              </a:rPr>
              <a:t>Hazard</a:t>
            </a:r>
            <a:r>
              <a:rPr lang="zh-CN" altLang="en-US" sz="3200" b="1" dirty="0">
                <a:solidFill>
                  <a:srgbClr val="A50021"/>
                </a:solidFill>
                <a:latin typeface="微软雅黑" panose="020B0503020204020204" pitchFamily="34" charset="-122"/>
                <a:ea typeface="微软雅黑" panose="020B0503020204020204" pitchFamily="34" charset="-122"/>
                <a:cs typeface="+mj-cs"/>
              </a:rPr>
              <a:t>）</a:t>
            </a:r>
          </a:p>
        </p:txBody>
      </p:sp>
    </p:spTree>
    <p:extLst>
      <p:ext uri="{BB962C8B-B14F-4D97-AF65-F5344CB8AC3E}">
        <p14:creationId xmlns:p14="http://schemas.microsoft.com/office/powerpoint/2010/main" val="13699909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6114">
                                            <p:txEl>
                                              <p:pRg st="1" end="1"/>
                                            </p:txEl>
                                          </p:spTgt>
                                        </p:tgtEl>
                                        <p:attrNameLst>
                                          <p:attrName>style.visibility</p:attrName>
                                        </p:attrNameLst>
                                      </p:cBhvr>
                                      <p:to>
                                        <p:strVal val="visible"/>
                                      </p:to>
                                    </p:set>
                                    <p:animEffect transition="in" filter="blinds(horizontal)">
                                      <p:cBhvr>
                                        <p:cTn id="7" dur="500"/>
                                        <p:tgtEl>
                                          <p:spTgt spid="9861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6114">
                                            <p:txEl>
                                              <p:pRg st="2" end="2"/>
                                            </p:txEl>
                                          </p:spTgt>
                                        </p:tgtEl>
                                        <p:attrNameLst>
                                          <p:attrName>style.visibility</p:attrName>
                                        </p:attrNameLst>
                                      </p:cBhvr>
                                      <p:to>
                                        <p:strVal val="visible"/>
                                      </p:to>
                                    </p:set>
                                    <p:animEffect transition="in" filter="blinds(horizontal)">
                                      <p:cBhvr>
                                        <p:cTn id="12" dur="500"/>
                                        <p:tgtEl>
                                          <p:spTgt spid="986114">
                                            <p:txEl>
                                              <p:pRg st="2" end="2"/>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986114">
                                            <p:txEl>
                                              <p:pRg st="3" end="3"/>
                                            </p:txEl>
                                          </p:spTgt>
                                        </p:tgtEl>
                                        <p:attrNameLst>
                                          <p:attrName>style.visibility</p:attrName>
                                        </p:attrNameLst>
                                      </p:cBhvr>
                                      <p:to>
                                        <p:strVal val="visible"/>
                                      </p:to>
                                    </p:set>
                                    <p:animEffect transition="in" filter="blinds(horizontal)">
                                      <p:cBhvr>
                                        <p:cTn id="16" dur="500"/>
                                        <p:tgtEl>
                                          <p:spTgt spid="98611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86114">
                                            <p:txEl>
                                              <p:pRg st="4" end="4"/>
                                            </p:txEl>
                                          </p:spTgt>
                                        </p:tgtEl>
                                        <p:attrNameLst>
                                          <p:attrName>style.visibility</p:attrName>
                                        </p:attrNameLst>
                                      </p:cBhvr>
                                      <p:to>
                                        <p:strVal val="visible"/>
                                      </p:to>
                                    </p:set>
                                    <p:animEffect transition="in" filter="blinds(horizontal)">
                                      <p:cBhvr>
                                        <p:cTn id="21" dur="500"/>
                                        <p:tgtEl>
                                          <p:spTgt spid="986114">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86114">
                                            <p:txEl>
                                              <p:pRg st="5" end="5"/>
                                            </p:txEl>
                                          </p:spTgt>
                                        </p:tgtEl>
                                        <p:attrNameLst>
                                          <p:attrName>style.visibility</p:attrName>
                                        </p:attrNameLst>
                                      </p:cBhvr>
                                      <p:to>
                                        <p:strVal val="visible"/>
                                      </p:to>
                                    </p:set>
                                    <p:animEffect transition="in" filter="blinds(horizontal)">
                                      <p:cBhvr>
                                        <p:cTn id="26" dur="500"/>
                                        <p:tgtEl>
                                          <p:spTgt spid="986114">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986114">
                                            <p:txEl>
                                              <p:pRg st="6" end="6"/>
                                            </p:txEl>
                                          </p:spTgt>
                                        </p:tgtEl>
                                        <p:attrNameLst>
                                          <p:attrName>style.visibility</p:attrName>
                                        </p:attrNameLst>
                                      </p:cBhvr>
                                      <p:to>
                                        <p:strVal val="visible"/>
                                      </p:to>
                                    </p:set>
                                    <p:animEffect transition="in" filter="blinds(horizontal)">
                                      <p:cBhvr>
                                        <p:cTn id="31" dur="500"/>
                                        <p:tgtEl>
                                          <p:spTgt spid="9861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1" name="Rectangle 3"/>
          <p:cNvSpPr>
            <a:spLocks noGrp="1" noChangeArrowheads="1"/>
          </p:cNvSpPr>
          <p:nvPr>
            <p:ph type="body" idx="1"/>
          </p:nvPr>
        </p:nvSpPr>
        <p:spPr>
          <a:xfrm>
            <a:off x="571500" y="785813"/>
            <a:ext cx="8207375" cy="5429250"/>
          </a:xfrm>
        </p:spPr>
        <p:txBody>
          <a:bodyPr/>
          <a:lstStyle/>
          <a:p>
            <a:pPr marL="358775" indent="-358775">
              <a:spcBef>
                <a:spcPts val="600"/>
              </a:spcBef>
            </a:pPr>
            <a:r>
              <a:rPr lang="zh-CN" altLang="en-US" dirty="0"/>
              <a:t>流水线的基本原理</a:t>
            </a:r>
            <a:endParaRPr lang="en-US" altLang="zh-CN" dirty="0"/>
          </a:p>
          <a:p>
            <a:pPr marL="358775" indent="-358775">
              <a:spcBef>
                <a:spcPts val="600"/>
              </a:spcBef>
            </a:pPr>
            <a:r>
              <a:rPr lang="zh-CN" altLang="en-US" dirty="0"/>
              <a:t>流水线数据通路和控制</a:t>
            </a:r>
            <a:endParaRPr lang="en-US" altLang="zh-CN" dirty="0"/>
          </a:p>
          <a:p>
            <a:pPr marL="717550" lvl="1" indent="-358775">
              <a:spcBef>
                <a:spcPts val="600"/>
              </a:spcBef>
            </a:pPr>
            <a:r>
              <a:rPr lang="zh-CN" altLang="en-US" dirty="0"/>
              <a:t>三种冒险的基本概念：结构冒险、数据冒险和控制冒险</a:t>
            </a:r>
          </a:p>
          <a:p>
            <a:pPr marL="358775" indent="-358775">
              <a:spcBef>
                <a:spcPts val="600"/>
              </a:spcBef>
            </a:pPr>
            <a:r>
              <a:rPr lang="zh-CN" altLang="en-US" dirty="0"/>
              <a:t>数据冒险处理</a:t>
            </a:r>
            <a:endParaRPr lang="en-US" altLang="zh-CN" dirty="0"/>
          </a:p>
          <a:p>
            <a:pPr marL="717550" lvl="1" indent="-358775">
              <a:spcBef>
                <a:spcPts val="600"/>
              </a:spcBef>
            </a:pPr>
            <a:r>
              <a:rPr lang="zh-CN" altLang="en-US" dirty="0"/>
              <a:t>转发与阻塞</a:t>
            </a:r>
          </a:p>
          <a:p>
            <a:pPr marL="358775" indent="-358775">
              <a:spcBef>
                <a:spcPts val="600"/>
              </a:spcBef>
            </a:pPr>
            <a:r>
              <a:rPr lang="zh-CN" altLang="en-US" dirty="0"/>
              <a:t>控制冒险处理</a:t>
            </a:r>
            <a:endParaRPr lang="en-US" altLang="zh-CN" dirty="0"/>
          </a:p>
          <a:p>
            <a:pPr marL="717550" lvl="1" indent="-358775">
              <a:spcBef>
                <a:spcPts val="600"/>
              </a:spcBef>
            </a:pPr>
            <a:r>
              <a:rPr lang="zh-CN" altLang="en-US" dirty="0"/>
              <a:t>静态预测与动态预测</a:t>
            </a:r>
          </a:p>
        </p:txBody>
      </p:sp>
      <p:sp>
        <p:nvSpPr>
          <p:cNvPr id="903173" name="Rectangle 5"/>
          <p:cNvSpPr>
            <a:spLocks noGrp="1" noChangeArrowheads="1"/>
          </p:cNvSpPr>
          <p:nvPr>
            <p:ph type="title"/>
          </p:nvPr>
        </p:nvSpPr>
        <p:spPr>
          <a:xfrm>
            <a:off x="323528" y="0"/>
            <a:ext cx="7021512" cy="5791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主要内容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animEffect transition="in" filter="blinds(horizontal)">
                                      <p:cBhvr>
                                        <p:cTn id="7" dur="500"/>
                                        <p:tgtEl>
                                          <p:spTgt spid="903171">
                                            <p:txEl>
                                              <p:pRg st="0" end="0"/>
                                            </p:txEl>
                                          </p:spTgt>
                                        </p:tgtEl>
                                      </p:cBhvr>
                                    </p:animEffect>
                                  </p:childTnLst>
                                  <p:subTnLst>
                                    <p:animClr clrSpc="rgb" dir="cw">
                                      <p:cBhvr override="childStyle">
                                        <p:cTn dur="1" fill="hold" display="0" masterRel="nextClick" afterEffect="1"/>
                                        <p:tgtEl>
                                          <p:spTgt spid="903171">
                                            <p:txEl>
                                              <p:pRg st="0" end="0"/>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03171">
                                            <p:txEl>
                                              <p:pRg st="1" end="1"/>
                                            </p:txEl>
                                          </p:spTgt>
                                        </p:tgtEl>
                                        <p:attrNameLst>
                                          <p:attrName>style.visibility</p:attrName>
                                        </p:attrNameLst>
                                      </p:cBhvr>
                                      <p:to>
                                        <p:strVal val="visible"/>
                                      </p:to>
                                    </p:set>
                                    <p:animEffect transition="in" filter="blinds(horizontal)">
                                      <p:cBhvr>
                                        <p:cTn id="12" dur="500"/>
                                        <p:tgtEl>
                                          <p:spTgt spid="903171">
                                            <p:txEl>
                                              <p:pRg st="1" end="1"/>
                                            </p:txEl>
                                          </p:spTgt>
                                        </p:tgtEl>
                                      </p:cBhvr>
                                    </p:animEffect>
                                  </p:childTnLst>
                                  <p:subTnLst>
                                    <p:animClr clrSpc="rgb" dir="cw">
                                      <p:cBhvr override="childStyle">
                                        <p:cTn dur="1" fill="hold" display="0" masterRel="nextClick" afterEffect="1"/>
                                        <p:tgtEl>
                                          <p:spTgt spid="903171">
                                            <p:txEl>
                                              <p:pRg st="1" end="1"/>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03171">
                                            <p:txEl>
                                              <p:pRg st="2" end="2"/>
                                            </p:txEl>
                                          </p:spTgt>
                                        </p:tgtEl>
                                        <p:attrNameLst>
                                          <p:attrName>style.visibility</p:attrName>
                                        </p:attrNameLst>
                                      </p:cBhvr>
                                      <p:to>
                                        <p:strVal val="visible"/>
                                      </p:to>
                                    </p:set>
                                    <p:animEffect transition="in" filter="blinds(horizontal)">
                                      <p:cBhvr>
                                        <p:cTn id="17" dur="500"/>
                                        <p:tgtEl>
                                          <p:spTgt spid="903171">
                                            <p:txEl>
                                              <p:pRg st="2" end="2"/>
                                            </p:txEl>
                                          </p:spTgt>
                                        </p:tgtEl>
                                      </p:cBhvr>
                                    </p:animEffect>
                                  </p:childTnLst>
                                  <p:subTnLst>
                                    <p:animClr clrSpc="rgb" dir="cw">
                                      <p:cBhvr override="childStyle">
                                        <p:cTn dur="1" fill="hold" display="0" masterRel="nextClick" afterEffect="1"/>
                                        <p:tgtEl>
                                          <p:spTgt spid="903171">
                                            <p:txEl>
                                              <p:pRg st="2" end="2"/>
                                            </p:txEl>
                                          </p:spTgt>
                                        </p:tgtEl>
                                        <p:attrNameLst>
                                          <p:attrName>ppt_c</p:attrName>
                                        </p:attrNameLst>
                                      </p:cBhvr>
                                      <p:to>
                                        <a:srgbClr val="0000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03171">
                                            <p:txEl>
                                              <p:pRg st="3" end="3"/>
                                            </p:txEl>
                                          </p:spTgt>
                                        </p:tgtEl>
                                        <p:attrNameLst>
                                          <p:attrName>style.visibility</p:attrName>
                                        </p:attrNameLst>
                                      </p:cBhvr>
                                      <p:to>
                                        <p:strVal val="visible"/>
                                      </p:to>
                                    </p:set>
                                    <p:animEffect transition="in" filter="blinds(horizontal)">
                                      <p:cBhvr>
                                        <p:cTn id="22" dur="500"/>
                                        <p:tgtEl>
                                          <p:spTgt spid="903171">
                                            <p:txEl>
                                              <p:pRg st="3" end="3"/>
                                            </p:txEl>
                                          </p:spTgt>
                                        </p:tgtEl>
                                      </p:cBhvr>
                                    </p:animEffect>
                                  </p:childTnLst>
                                  <p:subTnLst>
                                    <p:animClr clrSpc="rgb" dir="cw">
                                      <p:cBhvr override="childStyle">
                                        <p:cTn dur="1" fill="hold" display="0" masterRel="nextClick" afterEffect="1"/>
                                        <p:tgtEl>
                                          <p:spTgt spid="903171">
                                            <p:txEl>
                                              <p:pRg st="3" end="3"/>
                                            </p:txEl>
                                          </p:spTgt>
                                        </p:tgtEl>
                                        <p:attrNameLst>
                                          <p:attrName>ppt_c</p:attrName>
                                        </p:attrNameLst>
                                      </p:cBhvr>
                                      <p:to>
                                        <a:srgbClr val="0000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03171">
                                            <p:txEl>
                                              <p:pRg st="4" end="4"/>
                                            </p:txEl>
                                          </p:spTgt>
                                        </p:tgtEl>
                                        <p:attrNameLst>
                                          <p:attrName>style.visibility</p:attrName>
                                        </p:attrNameLst>
                                      </p:cBhvr>
                                      <p:to>
                                        <p:strVal val="visible"/>
                                      </p:to>
                                    </p:set>
                                    <p:animEffect transition="in" filter="blinds(horizontal)">
                                      <p:cBhvr>
                                        <p:cTn id="27" dur="500"/>
                                        <p:tgtEl>
                                          <p:spTgt spid="903171">
                                            <p:txEl>
                                              <p:pRg st="4" end="4"/>
                                            </p:txEl>
                                          </p:spTgt>
                                        </p:tgtEl>
                                      </p:cBhvr>
                                    </p:animEffect>
                                  </p:childTnLst>
                                  <p:subTnLst>
                                    <p:animClr clrSpc="rgb" dir="cw">
                                      <p:cBhvr override="childStyle">
                                        <p:cTn dur="1" fill="hold" display="0" masterRel="nextClick" afterEffect="1"/>
                                        <p:tgtEl>
                                          <p:spTgt spid="903171">
                                            <p:txEl>
                                              <p:pRg st="4" end="4"/>
                                            </p:txEl>
                                          </p:spTgt>
                                        </p:tgtEl>
                                        <p:attrNameLst>
                                          <p:attrName>ppt_c</p:attrName>
                                        </p:attrNameLst>
                                      </p:cBhvr>
                                      <p:to>
                                        <a:srgbClr val="0000FF"/>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03171">
                                            <p:txEl>
                                              <p:pRg st="5" end="5"/>
                                            </p:txEl>
                                          </p:spTgt>
                                        </p:tgtEl>
                                        <p:attrNameLst>
                                          <p:attrName>style.visibility</p:attrName>
                                        </p:attrNameLst>
                                      </p:cBhvr>
                                      <p:to>
                                        <p:strVal val="visible"/>
                                      </p:to>
                                    </p:set>
                                    <p:animEffect transition="in" filter="blinds(horizontal)">
                                      <p:cBhvr>
                                        <p:cTn id="32" dur="500"/>
                                        <p:tgtEl>
                                          <p:spTgt spid="903171">
                                            <p:txEl>
                                              <p:pRg st="5" end="5"/>
                                            </p:txEl>
                                          </p:spTgt>
                                        </p:tgtEl>
                                      </p:cBhvr>
                                    </p:animEffect>
                                  </p:childTnLst>
                                  <p:subTnLst>
                                    <p:animClr clrSpc="rgb" dir="cw">
                                      <p:cBhvr override="childStyle">
                                        <p:cTn dur="1" fill="hold" display="0" masterRel="nextClick" afterEffect="1"/>
                                        <p:tgtEl>
                                          <p:spTgt spid="903171">
                                            <p:txEl>
                                              <p:pRg st="5" end="5"/>
                                            </p:txEl>
                                          </p:spTgt>
                                        </p:tgtEl>
                                        <p:attrNameLst>
                                          <p:attrName>ppt_c</p:attrName>
                                        </p:attrNameLst>
                                      </p:cBhvr>
                                      <p:to>
                                        <a:srgbClr val="0000FF"/>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03171">
                                            <p:txEl>
                                              <p:pRg st="6" end="6"/>
                                            </p:txEl>
                                          </p:spTgt>
                                        </p:tgtEl>
                                        <p:attrNameLst>
                                          <p:attrName>style.visibility</p:attrName>
                                        </p:attrNameLst>
                                      </p:cBhvr>
                                      <p:to>
                                        <p:strVal val="visible"/>
                                      </p:to>
                                    </p:set>
                                    <p:animEffect transition="in" filter="blinds(horizontal)">
                                      <p:cBhvr>
                                        <p:cTn id="37" dur="500"/>
                                        <p:tgtEl>
                                          <p:spTgt spid="903171">
                                            <p:txEl>
                                              <p:pRg st="6" end="6"/>
                                            </p:txEl>
                                          </p:spTgt>
                                        </p:tgtEl>
                                      </p:cBhvr>
                                    </p:animEffect>
                                  </p:childTnLst>
                                  <p:subTnLst>
                                    <p:animClr clrSpc="rgb" dir="cw">
                                      <p:cBhvr override="childStyle">
                                        <p:cTn dur="1" fill="hold" display="0" masterRel="nextClick" afterEffect="1"/>
                                        <p:tgtEl>
                                          <p:spTgt spid="903171">
                                            <p:txEl>
                                              <p:pRg st="6" end="6"/>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Grp="1" noChangeArrowheads="1"/>
          </p:cNvSpPr>
          <p:nvPr>
            <p:ph type="body" idx="1"/>
          </p:nvPr>
        </p:nvSpPr>
        <p:spPr>
          <a:xfrm>
            <a:off x="500063" y="792311"/>
            <a:ext cx="8501062" cy="5661025"/>
          </a:xfrm>
          <a:noFill/>
        </p:spPr>
        <p:txBody>
          <a:bodyPr lIns="90488" tIns="44450" rIns="90488" bIns="44450"/>
          <a:lstStyle/>
          <a:p>
            <a:pPr marL="342900" indent="-342900">
              <a:lnSpc>
                <a:spcPct val="100000"/>
              </a:lnSpc>
              <a:spcBef>
                <a:spcPct val="0"/>
              </a:spcBef>
            </a:pPr>
            <a:r>
              <a:rPr lang="en-US" altLang="zh-CN" dirty="0">
                <a:solidFill>
                  <a:schemeClr val="tx2"/>
                </a:solidFill>
              </a:rPr>
              <a:t>Hazards</a:t>
            </a:r>
            <a:r>
              <a:rPr lang="zh-CN" altLang="en-US" dirty="0">
                <a:solidFill>
                  <a:schemeClr val="tx2"/>
                </a:solidFill>
              </a:rPr>
              <a:t>：指流水线遇到了无法正确执行后续指令或执行了不该执行的指令的现象</a:t>
            </a:r>
            <a:endParaRPr lang="en-US" altLang="zh-CN" dirty="0">
              <a:solidFill>
                <a:schemeClr val="tx2"/>
              </a:solidFill>
            </a:endParaRPr>
          </a:p>
          <a:p>
            <a:pPr marL="742950" lvl="1" indent="-285750">
              <a:lnSpc>
                <a:spcPct val="100000"/>
              </a:lnSpc>
              <a:spcBef>
                <a:spcPct val="0"/>
              </a:spcBef>
              <a:buClr>
                <a:schemeClr val="tx2"/>
              </a:buClr>
            </a:pPr>
            <a:r>
              <a:rPr lang="en-US" altLang="zh-CN" dirty="0">
                <a:solidFill>
                  <a:schemeClr val="tx1">
                    <a:lumMod val="50000"/>
                    <a:lumOff val="50000"/>
                  </a:schemeClr>
                </a:solidFill>
                <a:hlinkClick r:id="rId2" action="ppaction://hlinksldjump"/>
              </a:rPr>
              <a:t>Structural hazards</a:t>
            </a:r>
            <a:r>
              <a:rPr lang="en-US" altLang="zh-CN" b="0" u="sng" dirty="0">
                <a:solidFill>
                  <a:schemeClr val="tx1">
                    <a:lumMod val="50000"/>
                    <a:lumOff val="50000"/>
                  </a:schemeClr>
                </a:solidFill>
                <a:hlinkClick r:id="rId2" action="ppaction://hlinksldjump"/>
              </a:rPr>
              <a:t> </a:t>
            </a:r>
            <a:r>
              <a:rPr lang="en-US" altLang="zh-CN" dirty="0">
                <a:solidFill>
                  <a:schemeClr val="tx1">
                    <a:lumMod val="50000"/>
                    <a:lumOff val="50000"/>
                  </a:schemeClr>
                </a:solidFill>
              </a:rPr>
              <a:t>(hardware resource conflicts)</a:t>
            </a:r>
          </a:p>
          <a:p>
            <a:pPr marL="742950" lvl="1" indent="-285750">
              <a:lnSpc>
                <a:spcPct val="100000"/>
              </a:lnSpc>
              <a:spcBef>
                <a:spcPct val="0"/>
              </a:spcBef>
              <a:buClr>
                <a:schemeClr val="tx2"/>
              </a:buClr>
            </a:pPr>
            <a:r>
              <a:rPr lang="en-US" altLang="zh-CN" dirty="0">
                <a:solidFill>
                  <a:srgbClr val="FF0000"/>
                </a:solidFill>
                <a:hlinkClick r:id="rId3" action="ppaction://hlinksldjump"/>
              </a:rPr>
              <a:t>Data </a:t>
            </a:r>
            <a:r>
              <a:rPr lang="en-US" altLang="zh-CN" dirty="0">
                <a:solidFill>
                  <a:schemeClr val="tx1">
                    <a:lumMod val="50000"/>
                    <a:lumOff val="50000"/>
                  </a:schemeClr>
                </a:solidFill>
                <a:hlinkClick r:id="rId3" action="ppaction://hlinksldjump"/>
              </a:rPr>
              <a:t>hazards</a:t>
            </a:r>
            <a:r>
              <a:rPr lang="en-US" altLang="zh-CN" dirty="0">
                <a:solidFill>
                  <a:schemeClr val="tx1">
                    <a:lumMod val="50000"/>
                    <a:lumOff val="50000"/>
                  </a:schemeClr>
                </a:solidFill>
              </a:rPr>
              <a:t>(data dependencies)</a:t>
            </a:r>
          </a:p>
          <a:p>
            <a:pPr marL="742950" lvl="1" indent="-285750">
              <a:lnSpc>
                <a:spcPct val="100000"/>
              </a:lnSpc>
              <a:spcBef>
                <a:spcPct val="0"/>
              </a:spcBef>
              <a:buClr>
                <a:schemeClr val="tx2"/>
              </a:buClr>
            </a:pPr>
            <a:r>
              <a:rPr lang="en-US" altLang="zh-CN" dirty="0">
                <a:solidFill>
                  <a:srgbClr val="FF0000"/>
                </a:solidFill>
                <a:hlinkClick r:id="rId4" action="ppaction://hlinksldjump"/>
              </a:rPr>
              <a:t>Control (Branch)</a:t>
            </a:r>
            <a:r>
              <a:rPr lang="zh-CN" altLang="en-US" dirty="0">
                <a:solidFill>
                  <a:srgbClr val="FF0000"/>
                </a:solidFill>
                <a:hlinkClick r:id="rId4" action="ppaction://hlinksldjump"/>
              </a:rPr>
              <a:t> </a:t>
            </a:r>
            <a:r>
              <a:rPr lang="en-US" altLang="zh-CN" dirty="0">
                <a:solidFill>
                  <a:srgbClr val="FF0000"/>
                </a:solidFill>
                <a:hlinkClick r:id="rId4" action="ppaction://hlinksldjump"/>
              </a:rPr>
              <a:t>hazards</a:t>
            </a:r>
            <a:r>
              <a:rPr lang="en-US" altLang="zh-CN" dirty="0"/>
              <a:t>(changes in program flow)</a:t>
            </a:r>
          </a:p>
          <a:p>
            <a:pPr marL="742950" lvl="1" indent="-285750">
              <a:lnSpc>
                <a:spcPct val="100000"/>
              </a:lnSpc>
              <a:spcBef>
                <a:spcPct val="0"/>
              </a:spcBef>
              <a:buFont typeface="Wingdings" charset="2"/>
              <a:buNone/>
            </a:pPr>
            <a:r>
              <a:rPr lang="zh-CN" altLang="en-US" dirty="0">
                <a:solidFill>
                  <a:srgbClr val="0000FF"/>
                </a:solidFill>
              </a:rPr>
              <a:t>    现象：</a:t>
            </a:r>
            <a:r>
              <a:rPr lang="zh-CN" altLang="en-US" dirty="0">
                <a:solidFill>
                  <a:srgbClr val="FF0000"/>
                </a:solidFill>
              </a:rPr>
              <a:t>转移指令或异常处理改变了程序顺序执行流程，而顺序执行指令在目标地址产生之前已被取出</a:t>
            </a:r>
          </a:p>
          <a:p>
            <a:pPr marL="1143000" lvl="2" indent="-228600">
              <a:lnSpc>
                <a:spcPct val="100000"/>
              </a:lnSpc>
              <a:spcBef>
                <a:spcPct val="0"/>
              </a:spcBef>
            </a:pPr>
            <a:r>
              <a:rPr lang="zh-CN" altLang="en-US" sz="2600" dirty="0"/>
              <a:t>采用静态或动态分支预测</a:t>
            </a:r>
          </a:p>
          <a:p>
            <a:pPr marL="1143000" lvl="2" indent="-228600">
              <a:lnSpc>
                <a:spcPct val="100000"/>
              </a:lnSpc>
              <a:spcBef>
                <a:spcPct val="0"/>
              </a:spcBef>
            </a:pPr>
            <a:r>
              <a:rPr lang="zh-CN" altLang="en-US" sz="2600" dirty="0">
                <a:solidFill>
                  <a:srgbClr val="000000"/>
                </a:solidFill>
              </a:rPr>
              <a:t>指令静态调度：</a:t>
            </a:r>
            <a:r>
              <a:rPr lang="zh-CN" altLang="en-US" sz="2600" dirty="0"/>
              <a:t>编译优化指令顺序</a:t>
            </a:r>
            <a:r>
              <a:rPr lang="en-US" altLang="zh-CN" sz="2600" dirty="0"/>
              <a:t>(</a:t>
            </a:r>
            <a:r>
              <a:rPr lang="zh-CN" altLang="en-US" sz="2600" dirty="0"/>
              <a:t>实现分支延迟</a:t>
            </a:r>
            <a:r>
              <a:rPr lang="en-US" altLang="zh-CN" sz="2600" dirty="0"/>
              <a:t>)</a:t>
            </a:r>
          </a:p>
        </p:txBody>
      </p:sp>
      <p:sp>
        <p:nvSpPr>
          <p:cNvPr id="58371" name="Rectangle 3"/>
          <p:cNvSpPr>
            <a:spLocks noChangeArrowheads="1"/>
          </p:cNvSpPr>
          <p:nvPr/>
        </p:nvSpPr>
        <p:spPr bwMode="auto">
          <a:xfrm>
            <a:off x="179512" y="116632"/>
            <a:ext cx="8172450" cy="53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200" b="1" dirty="0">
                <a:solidFill>
                  <a:srgbClr val="A50021"/>
                </a:solidFill>
                <a:latin typeface="微软雅黑" panose="020B0503020204020204" pitchFamily="34" charset="-122"/>
                <a:ea typeface="微软雅黑" panose="020B0503020204020204" pitchFamily="34" charset="-122"/>
                <a:cs typeface="+mj-cs"/>
              </a:rPr>
              <a:t>流水线的三种冲突</a:t>
            </a:r>
            <a:r>
              <a:rPr lang="en-US" altLang="zh-CN" sz="3200" b="1" dirty="0">
                <a:solidFill>
                  <a:srgbClr val="A50021"/>
                </a:solidFill>
                <a:latin typeface="微软雅黑" panose="020B0503020204020204" pitchFamily="34" charset="-122"/>
                <a:ea typeface="微软雅黑" panose="020B0503020204020204" pitchFamily="34" charset="-122"/>
                <a:cs typeface="+mj-cs"/>
              </a:rPr>
              <a:t>/</a:t>
            </a:r>
            <a:r>
              <a:rPr lang="zh-CN" altLang="en-US" sz="3200" b="1" dirty="0">
                <a:solidFill>
                  <a:srgbClr val="A50021"/>
                </a:solidFill>
                <a:latin typeface="微软雅黑" panose="020B0503020204020204" pitchFamily="34" charset="-122"/>
                <a:ea typeface="微软雅黑" panose="020B0503020204020204" pitchFamily="34" charset="-122"/>
                <a:cs typeface="+mj-cs"/>
              </a:rPr>
              <a:t>冒险（</a:t>
            </a:r>
            <a:r>
              <a:rPr lang="en-US" altLang="zh-CN" sz="3200" b="1" dirty="0">
                <a:solidFill>
                  <a:srgbClr val="A50021"/>
                </a:solidFill>
                <a:latin typeface="微软雅黑" panose="020B0503020204020204" pitchFamily="34" charset="-122"/>
                <a:ea typeface="微软雅黑" panose="020B0503020204020204" pitchFamily="34" charset="-122"/>
                <a:cs typeface="+mj-cs"/>
              </a:rPr>
              <a:t>Hazard</a:t>
            </a:r>
            <a:r>
              <a:rPr lang="zh-CN" altLang="en-US" sz="3200" b="1" dirty="0">
                <a:solidFill>
                  <a:srgbClr val="A50021"/>
                </a:solidFill>
                <a:latin typeface="微软雅黑" panose="020B0503020204020204" pitchFamily="34" charset="-122"/>
                <a:ea typeface="微软雅黑" panose="020B0503020204020204" pitchFamily="34" charset="-122"/>
                <a:cs typeface="+mj-cs"/>
              </a:rPr>
              <a:t>）</a:t>
            </a:r>
          </a:p>
        </p:txBody>
      </p:sp>
    </p:spTree>
    <p:extLst>
      <p:ext uri="{BB962C8B-B14F-4D97-AF65-F5344CB8AC3E}">
        <p14:creationId xmlns:p14="http://schemas.microsoft.com/office/powerpoint/2010/main" val="18881378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6114">
                                            <p:txEl>
                                              <p:pRg st="1" end="1"/>
                                            </p:txEl>
                                          </p:spTgt>
                                        </p:tgtEl>
                                        <p:attrNameLst>
                                          <p:attrName>style.visibility</p:attrName>
                                        </p:attrNameLst>
                                      </p:cBhvr>
                                      <p:to>
                                        <p:strVal val="visible"/>
                                      </p:to>
                                    </p:set>
                                    <p:animEffect transition="in" filter="blinds(horizontal)">
                                      <p:cBhvr>
                                        <p:cTn id="7" dur="500"/>
                                        <p:tgtEl>
                                          <p:spTgt spid="98611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6114">
                                            <p:txEl>
                                              <p:pRg st="2" end="2"/>
                                            </p:txEl>
                                          </p:spTgt>
                                        </p:tgtEl>
                                        <p:attrNameLst>
                                          <p:attrName>style.visibility</p:attrName>
                                        </p:attrNameLst>
                                      </p:cBhvr>
                                      <p:to>
                                        <p:strVal val="visible"/>
                                      </p:to>
                                    </p:set>
                                    <p:animEffect transition="in" filter="blinds(horizontal)">
                                      <p:cBhvr>
                                        <p:cTn id="12" dur="500"/>
                                        <p:tgtEl>
                                          <p:spTgt spid="98611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86114">
                                            <p:txEl>
                                              <p:pRg st="3" end="3"/>
                                            </p:txEl>
                                          </p:spTgt>
                                        </p:tgtEl>
                                        <p:attrNameLst>
                                          <p:attrName>style.visibility</p:attrName>
                                        </p:attrNameLst>
                                      </p:cBhvr>
                                      <p:to>
                                        <p:strVal val="visible"/>
                                      </p:to>
                                    </p:set>
                                    <p:animEffect transition="in" filter="blinds(horizontal)">
                                      <p:cBhvr>
                                        <p:cTn id="17" dur="500"/>
                                        <p:tgtEl>
                                          <p:spTgt spid="986114">
                                            <p:txEl>
                                              <p:pRg st="3" end="3"/>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986114">
                                            <p:txEl>
                                              <p:pRg st="4" end="4"/>
                                            </p:txEl>
                                          </p:spTgt>
                                        </p:tgtEl>
                                        <p:attrNameLst>
                                          <p:attrName>style.visibility</p:attrName>
                                        </p:attrNameLst>
                                      </p:cBhvr>
                                      <p:to>
                                        <p:strVal val="visible"/>
                                      </p:to>
                                    </p:set>
                                    <p:animEffect transition="in" filter="blinds(horizontal)">
                                      <p:cBhvr>
                                        <p:cTn id="21" dur="500"/>
                                        <p:tgtEl>
                                          <p:spTgt spid="986114">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86114">
                                            <p:txEl>
                                              <p:pRg st="5" end="5"/>
                                            </p:txEl>
                                          </p:spTgt>
                                        </p:tgtEl>
                                        <p:attrNameLst>
                                          <p:attrName>style.visibility</p:attrName>
                                        </p:attrNameLst>
                                      </p:cBhvr>
                                      <p:to>
                                        <p:strVal val="visible"/>
                                      </p:to>
                                    </p:set>
                                    <p:animEffect transition="in" filter="blinds(horizontal)">
                                      <p:cBhvr>
                                        <p:cTn id="26" dur="500"/>
                                        <p:tgtEl>
                                          <p:spTgt spid="986114">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986114">
                                            <p:txEl>
                                              <p:pRg st="6" end="6"/>
                                            </p:txEl>
                                          </p:spTgt>
                                        </p:tgtEl>
                                        <p:attrNameLst>
                                          <p:attrName>style.visibility</p:attrName>
                                        </p:attrNameLst>
                                      </p:cBhvr>
                                      <p:to>
                                        <p:strVal val="visible"/>
                                      </p:to>
                                    </p:set>
                                    <p:animEffect transition="in" filter="blinds(horizontal)">
                                      <p:cBhvr>
                                        <p:cTn id="31" dur="500"/>
                                        <p:tgtEl>
                                          <p:spTgt spid="9861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5"/>
          <p:cNvSpPr>
            <a:spLocks noChangeArrowheads="1"/>
          </p:cNvSpPr>
          <p:nvPr/>
        </p:nvSpPr>
        <p:spPr bwMode="auto">
          <a:xfrm>
            <a:off x="4840288" y="296386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0723" name="Freeform 154"/>
          <p:cNvSpPr>
            <a:spLocks/>
          </p:cNvSpPr>
          <p:nvPr/>
        </p:nvSpPr>
        <p:spPr bwMode="auto">
          <a:xfrm>
            <a:off x="5746750" y="5800725"/>
            <a:ext cx="225425" cy="458788"/>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24" name="Rectangle 2"/>
          <p:cNvSpPr>
            <a:spLocks noGrp="1" noChangeArrowheads="1"/>
          </p:cNvSpPr>
          <p:nvPr>
            <p:ph type="title"/>
          </p:nvPr>
        </p:nvSpPr>
        <p:spPr>
          <a:xfrm>
            <a:off x="173038" y="65088"/>
            <a:ext cx="7188200" cy="5881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Structural Hazard</a:t>
            </a:r>
            <a:r>
              <a:rPr lang="zh-CN" altLang="en-US" kern="1200" dirty="0">
                <a:solidFill>
                  <a:srgbClr val="A50021"/>
                </a:solidFill>
                <a:latin typeface="微软雅黑" panose="020B0503020204020204" pitchFamily="34" charset="-122"/>
                <a:ea typeface="微软雅黑" panose="020B0503020204020204" pitchFamily="34" charset="-122"/>
              </a:rPr>
              <a:t>的解决方法</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59397" name="Rectangle 3"/>
          <p:cNvSpPr>
            <a:spLocks noChangeArrowheads="1"/>
          </p:cNvSpPr>
          <p:nvPr/>
        </p:nvSpPr>
        <p:spPr bwMode="auto">
          <a:xfrm>
            <a:off x="366713" y="2919413"/>
            <a:ext cx="358775"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1800" i="1">
                <a:ea typeface="宋体" charset="-122"/>
              </a:rPr>
              <a:t>I</a:t>
            </a:r>
          </a:p>
          <a:p>
            <a:pPr algn="ctr" eaLnBrk="1" hangingPunct="1">
              <a:lnSpc>
                <a:spcPct val="100000"/>
              </a:lnSpc>
              <a:spcBef>
                <a:spcPct val="0"/>
              </a:spcBef>
              <a:buFontTx/>
              <a:buNone/>
            </a:pPr>
            <a:r>
              <a:rPr lang="en-US" altLang="zh-CN" sz="1800" i="1">
                <a:ea typeface="宋体" charset="-122"/>
              </a:rPr>
              <a:t>n</a:t>
            </a:r>
          </a:p>
          <a:p>
            <a:pPr algn="ctr" eaLnBrk="1" hangingPunct="1">
              <a:lnSpc>
                <a:spcPct val="100000"/>
              </a:lnSpc>
              <a:spcBef>
                <a:spcPct val="0"/>
              </a:spcBef>
              <a:buFontTx/>
              <a:buNone/>
            </a:pPr>
            <a:r>
              <a:rPr lang="en-US" altLang="zh-CN" sz="1800" i="1">
                <a:ea typeface="宋体" charset="-122"/>
              </a:rPr>
              <a:t>s</a:t>
            </a:r>
          </a:p>
          <a:p>
            <a:pPr algn="ctr" eaLnBrk="1" hangingPunct="1">
              <a:lnSpc>
                <a:spcPct val="100000"/>
              </a:lnSpc>
              <a:spcBef>
                <a:spcPct val="0"/>
              </a:spcBef>
              <a:buFontTx/>
              <a:buNone/>
            </a:pPr>
            <a:r>
              <a:rPr lang="en-US" altLang="zh-CN" sz="1800" i="1">
                <a:ea typeface="宋体" charset="-122"/>
              </a:rPr>
              <a:t>t</a:t>
            </a:r>
          </a:p>
          <a:p>
            <a:pPr algn="ctr" eaLnBrk="1" hangingPunct="1">
              <a:lnSpc>
                <a:spcPct val="100000"/>
              </a:lnSpc>
              <a:spcBef>
                <a:spcPct val="0"/>
              </a:spcBef>
              <a:buFontTx/>
              <a:buNone/>
            </a:pPr>
            <a:r>
              <a:rPr lang="en-US" altLang="zh-CN" sz="1800" i="1">
                <a:ea typeface="宋体" charset="-122"/>
              </a:rPr>
              <a:t>r.</a:t>
            </a:r>
          </a:p>
          <a:p>
            <a:pPr algn="ctr" eaLnBrk="1" hangingPunct="1">
              <a:lnSpc>
                <a:spcPct val="100000"/>
              </a:lnSpc>
              <a:spcBef>
                <a:spcPct val="0"/>
              </a:spcBef>
              <a:buFontTx/>
              <a:buNone/>
            </a:pPr>
            <a:endParaRPr lang="en-US" altLang="zh-CN" sz="1800" i="1">
              <a:ea typeface="宋体" charset="-122"/>
            </a:endParaRPr>
          </a:p>
          <a:p>
            <a:pPr algn="ctr" eaLnBrk="1" hangingPunct="1">
              <a:lnSpc>
                <a:spcPct val="100000"/>
              </a:lnSpc>
              <a:spcBef>
                <a:spcPct val="0"/>
              </a:spcBef>
              <a:buFontTx/>
              <a:buNone/>
            </a:pPr>
            <a:r>
              <a:rPr lang="en-US" altLang="zh-CN" sz="1800" i="1">
                <a:ea typeface="宋体" charset="-122"/>
              </a:rPr>
              <a:t>O</a:t>
            </a:r>
          </a:p>
          <a:p>
            <a:pPr algn="ctr" eaLnBrk="1" hangingPunct="1">
              <a:lnSpc>
                <a:spcPct val="100000"/>
              </a:lnSpc>
              <a:spcBef>
                <a:spcPct val="0"/>
              </a:spcBef>
              <a:buFontTx/>
              <a:buNone/>
            </a:pPr>
            <a:r>
              <a:rPr lang="en-US" altLang="zh-CN" sz="1800" i="1">
                <a:ea typeface="宋体" charset="-122"/>
              </a:rPr>
              <a:t>r</a:t>
            </a:r>
          </a:p>
          <a:p>
            <a:pPr algn="ctr" eaLnBrk="1" hangingPunct="1">
              <a:lnSpc>
                <a:spcPct val="100000"/>
              </a:lnSpc>
              <a:spcBef>
                <a:spcPct val="0"/>
              </a:spcBef>
              <a:buFontTx/>
              <a:buNone/>
            </a:pPr>
            <a:r>
              <a:rPr lang="en-US" altLang="zh-CN" sz="1800" i="1">
                <a:ea typeface="宋体" charset="-122"/>
              </a:rPr>
              <a:t>d</a:t>
            </a:r>
          </a:p>
          <a:p>
            <a:pPr algn="ctr" eaLnBrk="1" hangingPunct="1">
              <a:lnSpc>
                <a:spcPct val="100000"/>
              </a:lnSpc>
              <a:spcBef>
                <a:spcPct val="0"/>
              </a:spcBef>
              <a:buFontTx/>
              <a:buNone/>
            </a:pPr>
            <a:r>
              <a:rPr lang="en-US" altLang="zh-CN" sz="1800" i="1">
                <a:ea typeface="宋体" charset="-122"/>
              </a:rPr>
              <a:t>e</a:t>
            </a:r>
          </a:p>
          <a:p>
            <a:pPr algn="ctr" eaLnBrk="1" hangingPunct="1">
              <a:lnSpc>
                <a:spcPct val="100000"/>
              </a:lnSpc>
              <a:spcBef>
                <a:spcPct val="0"/>
              </a:spcBef>
              <a:buFontTx/>
              <a:buNone/>
            </a:pPr>
            <a:r>
              <a:rPr lang="en-US" altLang="zh-CN" sz="1800" i="1">
                <a:ea typeface="宋体" charset="-122"/>
              </a:rPr>
              <a:t>r</a:t>
            </a:r>
          </a:p>
        </p:txBody>
      </p:sp>
      <p:sp>
        <p:nvSpPr>
          <p:cNvPr id="30726" name="Line 4"/>
          <p:cNvSpPr>
            <a:spLocks noChangeShapeType="1"/>
          </p:cNvSpPr>
          <p:nvPr/>
        </p:nvSpPr>
        <p:spPr bwMode="auto">
          <a:xfrm>
            <a:off x="850900" y="2909888"/>
            <a:ext cx="0" cy="32385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30727" name="Line 5"/>
          <p:cNvSpPr>
            <a:spLocks noChangeShapeType="1"/>
          </p:cNvSpPr>
          <p:nvPr/>
        </p:nvSpPr>
        <p:spPr bwMode="auto">
          <a:xfrm>
            <a:off x="1509713" y="2554288"/>
            <a:ext cx="6324600" cy="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30728" name="Rectangle 6"/>
          <p:cNvSpPr>
            <a:spLocks noChangeArrowheads="1"/>
          </p:cNvSpPr>
          <p:nvPr/>
        </p:nvSpPr>
        <p:spPr bwMode="auto">
          <a:xfrm>
            <a:off x="5445125" y="2681288"/>
            <a:ext cx="2700338" cy="458787"/>
          </a:xfrm>
          <a:prstGeom prst="rect">
            <a:avLst/>
          </a:prstGeom>
          <a:noFill/>
          <a:ln w="12700">
            <a:noFill/>
            <a:miter lim="800000"/>
            <a:headEnd/>
            <a:tailEnd/>
          </a:ln>
        </p:spPr>
        <p:txBody>
          <a:bodyPr wrap="none" lIns="90488" tIns="44450" rIns="90488" bIns="44450">
            <a:spAutoFit/>
          </a:bodyPr>
          <a:lstStyle/>
          <a:p>
            <a:pPr eaLnBrk="1" hangingPunct="1">
              <a:buFont typeface="Arial" pitchFamily="34" charset="0"/>
              <a:buChar char="•"/>
              <a:defRPr/>
            </a:pPr>
            <a:r>
              <a:rPr lang="en-US" altLang="zh-CN" sz="2400" b="1" i="1">
                <a:latin typeface="+mn-lt"/>
                <a:ea typeface="+mn-ea"/>
              </a:rPr>
              <a:t>Time (clock cycles)</a:t>
            </a:r>
          </a:p>
        </p:txBody>
      </p:sp>
      <p:sp>
        <p:nvSpPr>
          <p:cNvPr id="30729" name="Rectangle 7"/>
          <p:cNvSpPr>
            <a:spLocks noChangeArrowheads="1"/>
          </p:cNvSpPr>
          <p:nvPr/>
        </p:nvSpPr>
        <p:spPr bwMode="auto">
          <a:xfrm>
            <a:off x="849313" y="3046413"/>
            <a:ext cx="754062" cy="396875"/>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000" b="1">
                <a:latin typeface="+mn-lt"/>
                <a:ea typeface="宋体" panose="02010600030101010101" pitchFamily="2" charset="-122"/>
              </a:rPr>
              <a:t>Load</a:t>
            </a:r>
          </a:p>
        </p:txBody>
      </p:sp>
      <p:sp>
        <p:nvSpPr>
          <p:cNvPr id="30730" name="Rectangle 8"/>
          <p:cNvSpPr>
            <a:spLocks noChangeArrowheads="1"/>
          </p:cNvSpPr>
          <p:nvPr/>
        </p:nvSpPr>
        <p:spPr bwMode="auto">
          <a:xfrm>
            <a:off x="823913" y="3706813"/>
            <a:ext cx="911225" cy="396875"/>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000" b="1">
                <a:latin typeface="+mn-lt"/>
                <a:ea typeface="宋体" panose="02010600030101010101" pitchFamily="2" charset="-122"/>
              </a:rPr>
              <a:t>Instr 1</a:t>
            </a:r>
          </a:p>
        </p:txBody>
      </p:sp>
      <p:sp>
        <p:nvSpPr>
          <p:cNvPr id="30731" name="Rectangle 9"/>
          <p:cNvSpPr>
            <a:spLocks noChangeArrowheads="1"/>
          </p:cNvSpPr>
          <p:nvPr/>
        </p:nvSpPr>
        <p:spPr bwMode="auto">
          <a:xfrm>
            <a:off x="811213" y="4443413"/>
            <a:ext cx="911225" cy="396875"/>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000" b="1">
                <a:latin typeface="+mn-lt"/>
                <a:ea typeface="宋体" panose="02010600030101010101" pitchFamily="2" charset="-122"/>
              </a:rPr>
              <a:t>Instr 2</a:t>
            </a:r>
          </a:p>
        </p:txBody>
      </p:sp>
      <p:sp>
        <p:nvSpPr>
          <p:cNvPr id="30732" name="Rectangle 10"/>
          <p:cNvSpPr>
            <a:spLocks noChangeArrowheads="1"/>
          </p:cNvSpPr>
          <p:nvPr/>
        </p:nvSpPr>
        <p:spPr bwMode="auto">
          <a:xfrm>
            <a:off x="879475" y="5126038"/>
            <a:ext cx="911225" cy="396875"/>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000" b="1">
                <a:latin typeface="+mn-lt"/>
                <a:ea typeface="宋体" panose="02010600030101010101" pitchFamily="2" charset="-122"/>
              </a:rPr>
              <a:t>Instr 3</a:t>
            </a:r>
          </a:p>
        </p:txBody>
      </p:sp>
      <p:sp>
        <p:nvSpPr>
          <p:cNvPr id="30733" name="Rectangle 11"/>
          <p:cNvSpPr>
            <a:spLocks noChangeArrowheads="1"/>
          </p:cNvSpPr>
          <p:nvPr/>
        </p:nvSpPr>
        <p:spPr bwMode="auto">
          <a:xfrm>
            <a:off x="862013" y="5848350"/>
            <a:ext cx="911225" cy="396875"/>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000" b="1">
                <a:latin typeface="+mn-lt"/>
                <a:ea typeface="宋体" panose="02010600030101010101" pitchFamily="2" charset="-122"/>
              </a:rPr>
              <a:t>Instr 4</a:t>
            </a:r>
          </a:p>
        </p:txBody>
      </p:sp>
      <p:sp>
        <p:nvSpPr>
          <p:cNvPr id="30734" name="Line 12"/>
          <p:cNvSpPr>
            <a:spLocks noChangeShapeType="1"/>
          </p:cNvSpPr>
          <p:nvPr/>
        </p:nvSpPr>
        <p:spPr bwMode="auto">
          <a:xfrm>
            <a:off x="26670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35" name="Line 13"/>
          <p:cNvSpPr>
            <a:spLocks noChangeShapeType="1"/>
          </p:cNvSpPr>
          <p:nvPr/>
        </p:nvSpPr>
        <p:spPr bwMode="auto">
          <a:xfrm>
            <a:off x="33528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36" name="Line 14"/>
          <p:cNvSpPr>
            <a:spLocks noChangeShapeType="1"/>
          </p:cNvSpPr>
          <p:nvPr/>
        </p:nvSpPr>
        <p:spPr bwMode="auto">
          <a:xfrm>
            <a:off x="40386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37" name="Line 15"/>
          <p:cNvSpPr>
            <a:spLocks noChangeShapeType="1"/>
          </p:cNvSpPr>
          <p:nvPr/>
        </p:nvSpPr>
        <p:spPr bwMode="auto">
          <a:xfrm>
            <a:off x="47244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38" name="Line 16"/>
          <p:cNvSpPr>
            <a:spLocks noChangeShapeType="1"/>
          </p:cNvSpPr>
          <p:nvPr/>
        </p:nvSpPr>
        <p:spPr bwMode="auto">
          <a:xfrm>
            <a:off x="54102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39" name="Line 17"/>
          <p:cNvSpPr>
            <a:spLocks noChangeShapeType="1"/>
          </p:cNvSpPr>
          <p:nvPr/>
        </p:nvSpPr>
        <p:spPr bwMode="auto">
          <a:xfrm>
            <a:off x="60960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40" name="Line 18"/>
          <p:cNvSpPr>
            <a:spLocks noChangeShapeType="1"/>
          </p:cNvSpPr>
          <p:nvPr/>
        </p:nvSpPr>
        <p:spPr bwMode="auto">
          <a:xfrm>
            <a:off x="67818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41" name="Line 19"/>
          <p:cNvSpPr>
            <a:spLocks noChangeShapeType="1"/>
          </p:cNvSpPr>
          <p:nvPr/>
        </p:nvSpPr>
        <p:spPr bwMode="auto">
          <a:xfrm>
            <a:off x="7467600" y="2428875"/>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42" name="Freeform 20"/>
          <p:cNvSpPr>
            <a:spLocks/>
          </p:cNvSpPr>
          <p:nvPr/>
        </p:nvSpPr>
        <p:spPr bwMode="auto">
          <a:xfrm>
            <a:off x="4133850" y="2954338"/>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43" name="Freeform 21"/>
          <p:cNvSpPr>
            <a:spLocks/>
          </p:cNvSpPr>
          <p:nvPr/>
        </p:nvSpPr>
        <p:spPr bwMode="auto">
          <a:xfrm>
            <a:off x="4389438" y="2954338"/>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44" name="Freeform 22"/>
          <p:cNvSpPr>
            <a:spLocks/>
          </p:cNvSpPr>
          <p:nvPr/>
        </p:nvSpPr>
        <p:spPr bwMode="auto">
          <a:xfrm>
            <a:off x="3525838" y="2801938"/>
            <a:ext cx="338137"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45" name="Rectangle 23"/>
          <p:cNvSpPr>
            <a:spLocks noChangeArrowheads="1"/>
          </p:cNvSpPr>
          <p:nvPr/>
        </p:nvSpPr>
        <p:spPr bwMode="auto">
          <a:xfrm rot="5400000">
            <a:off x="3342482" y="2978944"/>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solidFill>
                  <a:srgbClr val="0000FF"/>
                </a:solidFill>
                <a:latin typeface="+mn-lt"/>
                <a:ea typeface="宋体" panose="02010600030101010101" pitchFamily="2" charset="-122"/>
              </a:rPr>
              <a:t>ALU</a:t>
            </a:r>
          </a:p>
        </p:txBody>
      </p:sp>
      <p:sp>
        <p:nvSpPr>
          <p:cNvPr id="30746" name="Rectangle 24"/>
          <p:cNvSpPr>
            <a:spLocks noChangeArrowheads="1"/>
          </p:cNvSpPr>
          <p:nvPr/>
        </p:nvSpPr>
        <p:spPr bwMode="auto">
          <a:xfrm>
            <a:off x="2117725" y="3014663"/>
            <a:ext cx="465138" cy="366712"/>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59419" name="Group 25"/>
          <p:cNvGrpSpPr>
            <a:grpSpLocks/>
          </p:cNvGrpSpPr>
          <p:nvPr/>
        </p:nvGrpSpPr>
        <p:grpSpPr bwMode="auto">
          <a:xfrm>
            <a:off x="2055813" y="2954338"/>
            <a:ext cx="539750" cy="458787"/>
            <a:chOff x="1295" y="1488"/>
            <a:chExt cx="340" cy="289"/>
          </a:xfrm>
        </p:grpSpPr>
        <p:sp>
          <p:nvSpPr>
            <p:cNvPr id="30870" name="Freeform 26"/>
            <p:cNvSpPr>
              <a:spLocks/>
            </p:cNvSpPr>
            <p:nvPr/>
          </p:nvSpPr>
          <p:spPr bwMode="auto">
            <a:xfrm>
              <a:off x="1295" y="148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71" name="Freeform 27"/>
            <p:cNvSpPr>
              <a:spLocks/>
            </p:cNvSpPr>
            <p:nvPr/>
          </p:nvSpPr>
          <p:spPr bwMode="auto">
            <a:xfrm>
              <a:off x="1464" y="148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48" name="Rectangle 28"/>
          <p:cNvSpPr>
            <a:spLocks noChangeArrowheads="1"/>
          </p:cNvSpPr>
          <p:nvPr/>
        </p:nvSpPr>
        <p:spPr bwMode="auto">
          <a:xfrm>
            <a:off x="2762250" y="297180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0749" name="Freeform 29"/>
          <p:cNvSpPr>
            <a:spLocks/>
          </p:cNvSpPr>
          <p:nvPr/>
        </p:nvSpPr>
        <p:spPr bwMode="auto">
          <a:xfrm>
            <a:off x="2786063" y="2954338"/>
            <a:ext cx="236537"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50" name="Freeform 30"/>
          <p:cNvSpPr>
            <a:spLocks/>
          </p:cNvSpPr>
          <p:nvPr/>
        </p:nvSpPr>
        <p:spPr bwMode="auto">
          <a:xfrm>
            <a:off x="3021013" y="295433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51" name="Line 31"/>
          <p:cNvSpPr>
            <a:spLocks noChangeShapeType="1"/>
          </p:cNvSpPr>
          <p:nvPr/>
        </p:nvSpPr>
        <p:spPr bwMode="auto">
          <a:xfrm>
            <a:off x="2597150" y="318293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52" name="Freeform 32"/>
          <p:cNvSpPr>
            <a:spLocks/>
          </p:cNvSpPr>
          <p:nvPr/>
        </p:nvSpPr>
        <p:spPr bwMode="auto">
          <a:xfrm>
            <a:off x="2701925" y="303053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53" name="Line 33"/>
          <p:cNvSpPr>
            <a:spLocks noChangeShapeType="1"/>
          </p:cNvSpPr>
          <p:nvPr/>
        </p:nvSpPr>
        <p:spPr bwMode="auto">
          <a:xfrm>
            <a:off x="3257550" y="30305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54" name="Rectangle 34"/>
          <p:cNvSpPr>
            <a:spLocks noChangeArrowheads="1"/>
          </p:cNvSpPr>
          <p:nvPr/>
        </p:nvSpPr>
        <p:spPr bwMode="auto">
          <a:xfrm>
            <a:off x="4110038" y="3030538"/>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sp>
        <p:nvSpPr>
          <p:cNvPr id="30755" name="Freeform 36"/>
          <p:cNvSpPr>
            <a:spLocks/>
          </p:cNvSpPr>
          <p:nvPr/>
        </p:nvSpPr>
        <p:spPr bwMode="auto">
          <a:xfrm>
            <a:off x="4876800" y="2954338"/>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56" name="Freeform 37"/>
          <p:cNvSpPr>
            <a:spLocks/>
          </p:cNvSpPr>
          <p:nvPr/>
        </p:nvSpPr>
        <p:spPr bwMode="auto">
          <a:xfrm>
            <a:off x="5100638" y="2954338"/>
            <a:ext cx="227012"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57" name="Line 38"/>
          <p:cNvSpPr>
            <a:spLocks noChangeShapeType="1"/>
          </p:cNvSpPr>
          <p:nvPr/>
        </p:nvSpPr>
        <p:spPr bwMode="auto">
          <a:xfrm>
            <a:off x="4637088" y="318293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58" name="Line 39"/>
          <p:cNvSpPr>
            <a:spLocks noChangeShapeType="1"/>
          </p:cNvSpPr>
          <p:nvPr/>
        </p:nvSpPr>
        <p:spPr bwMode="auto">
          <a:xfrm>
            <a:off x="3868738" y="318293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59" name="Freeform 40"/>
          <p:cNvSpPr>
            <a:spLocks/>
          </p:cNvSpPr>
          <p:nvPr/>
        </p:nvSpPr>
        <p:spPr bwMode="auto">
          <a:xfrm>
            <a:off x="4067175" y="318293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60" name="Line 41"/>
          <p:cNvSpPr>
            <a:spLocks noChangeShapeType="1"/>
          </p:cNvSpPr>
          <p:nvPr/>
        </p:nvSpPr>
        <p:spPr bwMode="auto">
          <a:xfrm>
            <a:off x="3257550" y="33353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61" name="Freeform 42"/>
          <p:cNvSpPr>
            <a:spLocks/>
          </p:cNvSpPr>
          <p:nvPr/>
        </p:nvSpPr>
        <p:spPr bwMode="auto">
          <a:xfrm>
            <a:off x="3436938" y="317500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59434" name="Group 43"/>
          <p:cNvGrpSpPr>
            <a:grpSpLocks/>
          </p:cNvGrpSpPr>
          <p:nvPr/>
        </p:nvGrpSpPr>
        <p:grpSpPr bwMode="auto">
          <a:xfrm>
            <a:off x="4170363" y="3513138"/>
            <a:ext cx="371475" cy="763587"/>
            <a:chOff x="2627" y="1840"/>
            <a:chExt cx="234" cy="481"/>
          </a:xfrm>
        </p:grpSpPr>
        <p:sp>
          <p:nvSpPr>
            <p:cNvPr id="30868" name="Freeform 44"/>
            <p:cNvSpPr>
              <a:spLocks/>
            </p:cNvSpPr>
            <p:nvPr/>
          </p:nvSpPr>
          <p:spPr bwMode="auto">
            <a:xfrm>
              <a:off x="2648" y="1840"/>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69" name="Rectangle 45"/>
            <p:cNvSpPr>
              <a:spLocks noChangeArrowheads="1"/>
            </p:cNvSpPr>
            <p:nvPr/>
          </p:nvSpPr>
          <p:spPr bwMode="auto">
            <a:xfrm rot="5400000">
              <a:off x="2488" y="1984"/>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59435" name="Group 46"/>
          <p:cNvGrpSpPr>
            <a:grpSpLocks/>
          </p:cNvGrpSpPr>
          <p:nvPr/>
        </p:nvGrpSpPr>
        <p:grpSpPr bwMode="auto">
          <a:xfrm>
            <a:off x="2709863" y="3665538"/>
            <a:ext cx="563562" cy="458787"/>
            <a:chOff x="1707" y="1936"/>
            <a:chExt cx="355" cy="289"/>
          </a:xfrm>
        </p:grpSpPr>
        <p:sp>
          <p:nvSpPr>
            <p:cNvPr id="30864" name="Rectangle 47"/>
            <p:cNvSpPr>
              <a:spLocks noChangeArrowheads="1"/>
            </p:cNvSpPr>
            <p:nvPr/>
          </p:nvSpPr>
          <p:spPr bwMode="auto">
            <a:xfrm>
              <a:off x="1707" y="1942"/>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dirty="0" err="1">
                  <a:latin typeface="+mn-lt"/>
                  <a:ea typeface="宋体" panose="02010600030101010101" pitchFamily="2" charset="-122"/>
                </a:rPr>
                <a:t>Im</a:t>
              </a:r>
              <a:endParaRPr lang="en-US" altLang="zh-CN" b="1" dirty="0">
                <a:latin typeface="+mn-lt"/>
                <a:ea typeface="宋体" panose="02010600030101010101" pitchFamily="2" charset="-122"/>
              </a:endParaRPr>
            </a:p>
          </p:txBody>
        </p:sp>
        <p:grpSp>
          <p:nvGrpSpPr>
            <p:cNvPr id="59537" name="Group 48"/>
            <p:cNvGrpSpPr>
              <a:grpSpLocks/>
            </p:cNvGrpSpPr>
            <p:nvPr/>
          </p:nvGrpSpPr>
          <p:grpSpPr bwMode="auto">
            <a:xfrm>
              <a:off x="1722" y="1936"/>
              <a:ext cx="340" cy="289"/>
              <a:chOff x="1722" y="1936"/>
              <a:chExt cx="340" cy="289"/>
            </a:xfrm>
          </p:grpSpPr>
          <p:sp>
            <p:nvSpPr>
              <p:cNvPr id="30866" name="Freeform 49"/>
              <p:cNvSpPr>
                <a:spLocks/>
              </p:cNvSpPr>
              <p:nvPr/>
            </p:nvSpPr>
            <p:spPr bwMode="auto">
              <a:xfrm>
                <a:off x="1722" y="1936"/>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67" name="Freeform 50"/>
              <p:cNvSpPr>
                <a:spLocks/>
              </p:cNvSpPr>
              <p:nvPr/>
            </p:nvSpPr>
            <p:spPr bwMode="auto">
              <a:xfrm>
                <a:off x="1891" y="1936"/>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0764" name="Rectangle 51"/>
          <p:cNvSpPr>
            <a:spLocks noChangeArrowheads="1"/>
          </p:cNvSpPr>
          <p:nvPr/>
        </p:nvSpPr>
        <p:spPr bwMode="auto">
          <a:xfrm>
            <a:off x="3440113" y="3683000"/>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59437" name="Group 52"/>
          <p:cNvGrpSpPr>
            <a:grpSpLocks/>
          </p:cNvGrpSpPr>
          <p:nvPr/>
        </p:nvGrpSpPr>
        <p:grpSpPr bwMode="auto">
          <a:xfrm>
            <a:off x="3463925" y="3665538"/>
            <a:ext cx="469900" cy="458787"/>
            <a:chOff x="2182" y="1936"/>
            <a:chExt cx="296" cy="289"/>
          </a:xfrm>
        </p:grpSpPr>
        <p:sp>
          <p:nvSpPr>
            <p:cNvPr id="30862" name="Freeform 53"/>
            <p:cNvSpPr>
              <a:spLocks/>
            </p:cNvSpPr>
            <p:nvPr/>
          </p:nvSpPr>
          <p:spPr bwMode="auto">
            <a:xfrm>
              <a:off x="2182" y="1936"/>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63" name="Freeform 54"/>
            <p:cNvSpPr>
              <a:spLocks/>
            </p:cNvSpPr>
            <p:nvPr/>
          </p:nvSpPr>
          <p:spPr bwMode="auto">
            <a:xfrm>
              <a:off x="2330" y="1936"/>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66" name="Line 55"/>
          <p:cNvSpPr>
            <a:spLocks noChangeShapeType="1"/>
          </p:cNvSpPr>
          <p:nvPr/>
        </p:nvSpPr>
        <p:spPr bwMode="auto">
          <a:xfrm>
            <a:off x="3275013" y="389413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67" name="Freeform 56"/>
          <p:cNvSpPr>
            <a:spLocks/>
          </p:cNvSpPr>
          <p:nvPr/>
        </p:nvSpPr>
        <p:spPr bwMode="auto">
          <a:xfrm>
            <a:off x="3379788" y="374173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68" name="Line 57"/>
          <p:cNvSpPr>
            <a:spLocks noChangeShapeType="1"/>
          </p:cNvSpPr>
          <p:nvPr/>
        </p:nvSpPr>
        <p:spPr bwMode="auto">
          <a:xfrm>
            <a:off x="3935413" y="374173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69" name="Rectangle 58"/>
          <p:cNvSpPr>
            <a:spLocks noChangeArrowheads="1"/>
          </p:cNvSpPr>
          <p:nvPr/>
        </p:nvSpPr>
        <p:spPr bwMode="auto">
          <a:xfrm>
            <a:off x="4737100" y="3675063"/>
            <a:ext cx="5413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59442" name="Group 59"/>
          <p:cNvGrpSpPr>
            <a:grpSpLocks/>
          </p:cNvGrpSpPr>
          <p:nvPr/>
        </p:nvGrpSpPr>
        <p:grpSpPr bwMode="auto">
          <a:xfrm>
            <a:off x="4811713" y="3665538"/>
            <a:ext cx="515937" cy="458787"/>
            <a:chOff x="3031" y="1936"/>
            <a:chExt cx="325" cy="289"/>
          </a:xfrm>
        </p:grpSpPr>
        <p:sp>
          <p:nvSpPr>
            <p:cNvPr id="30860" name="Freeform 60"/>
            <p:cNvSpPr>
              <a:spLocks/>
            </p:cNvSpPr>
            <p:nvPr/>
          </p:nvSpPr>
          <p:spPr bwMode="auto">
            <a:xfrm>
              <a:off x="3031" y="1936"/>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61" name="Freeform 61"/>
            <p:cNvSpPr>
              <a:spLocks/>
            </p:cNvSpPr>
            <p:nvPr/>
          </p:nvSpPr>
          <p:spPr bwMode="auto">
            <a:xfrm>
              <a:off x="3192" y="1936"/>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nvGrpSpPr>
          <p:cNvPr id="59443" name="Group 63"/>
          <p:cNvGrpSpPr>
            <a:grpSpLocks/>
          </p:cNvGrpSpPr>
          <p:nvPr/>
        </p:nvGrpSpPr>
        <p:grpSpPr bwMode="auto">
          <a:xfrm>
            <a:off x="5554663" y="3665538"/>
            <a:ext cx="450850" cy="458787"/>
            <a:chOff x="3499" y="1936"/>
            <a:chExt cx="284" cy="289"/>
          </a:xfrm>
        </p:grpSpPr>
        <p:sp>
          <p:nvSpPr>
            <p:cNvPr id="30858" name="Freeform 64"/>
            <p:cNvSpPr>
              <a:spLocks/>
            </p:cNvSpPr>
            <p:nvPr/>
          </p:nvSpPr>
          <p:spPr bwMode="auto">
            <a:xfrm>
              <a:off x="3499" y="1936"/>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59" name="Freeform 65"/>
            <p:cNvSpPr>
              <a:spLocks/>
            </p:cNvSpPr>
            <p:nvPr/>
          </p:nvSpPr>
          <p:spPr bwMode="auto">
            <a:xfrm>
              <a:off x="3640" y="1936"/>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72" name="Line 66"/>
          <p:cNvSpPr>
            <a:spLocks noChangeShapeType="1"/>
          </p:cNvSpPr>
          <p:nvPr/>
        </p:nvSpPr>
        <p:spPr bwMode="auto">
          <a:xfrm>
            <a:off x="5314950" y="3894138"/>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73" name="Line 67"/>
          <p:cNvSpPr>
            <a:spLocks noChangeShapeType="1"/>
          </p:cNvSpPr>
          <p:nvPr/>
        </p:nvSpPr>
        <p:spPr bwMode="auto">
          <a:xfrm>
            <a:off x="4546600" y="3894138"/>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74" name="Freeform 68"/>
          <p:cNvSpPr>
            <a:spLocks/>
          </p:cNvSpPr>
          <p:nvPr/>
        </p:nvSpPr>
        <p:spPr bwMode="auto">
          <a:xfrm>
            <a:off x="4745038" y="3894138"/>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75" name="Line 69"/>
          <p:cNvSpPr>
            <a:spLocks noChangeShapeType="1"/>
          </p:cNvSpPr>
          <p:nvPr/>
        </p:nvSpPr>
        <p:spPr bwMode="auto">
          <a:xfrm>
            <a:off x="3935413" y="404653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76" name="Freeform 70"/>
          <p:cNvSpPr>
            <a:spLocks/>
          </p:cNvSpPr>
          <p:nvPr/>
        </p:nvSpPr>
        <p:spPr bwMode="auto">
          <a:xfrm>
            <a:off x="4114800" y="388620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77" name="Freeform 71"/>
          <p:cNvSpPr>
            <a:spLocks/>
          </p:cNvSpPr>
          <p:nvPr/>
        </p:nvSpPr>
        <p:spPr bwMode="auto">
          <a:xfrm>
            <a:off x="5422900" y="460533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59450" name="Group 72"/>
          <p:cNvGrpSpPr>
            <a:grpSpLocks/>
          </p:cNvGrpSpPr>
          <p:nvPr/>
        </p:nvGrpSpPr>
        <p:grpSpPr bwMode="auto">
          <a:xfrm>
            <a:off x="4848225" y="4224338"/>
            <a:ext cx="371475" cy="763587"/>
            <a:chOff x="3054" y="2288"/>
            <a:chExt cx="234" cy="481"/>
          </a:xfrm>
        </p:grpSpPr>
        <p:sp>
          <p:nvSpPr>
            <p:cNvPr id="30856" name="Freeform 73"/>
            <p:cNvSpPr>
              <a:spLocks/>
            </p:cNvSpPr>
            <p:nvPr/>
          </p:nvSpPr>
          <p:spPr bwMode="auto">
            <a:xfrm>
              <a:off x="3075" y="2288"/>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57" name="Rectangle 74"/>
            <p:cNvSpPr>
              <a:spLocks noChangeArrowheads="1"/>
            </p:cNvSpPr>
            <p:nvPr/>
          </p:nvSpPr>
          <p:spPr bwMode="auto">
            <a:xfrm rot="5400000">
              <a:off x="2959" y="2400"/>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59451" name="Group 75"/>
          <p:cNvGrpSpPr>
            <a:grpSpLocks/>
          </p:cNvGrpSpPr>
          <p:nvPr/>
        </p:nvGrpSpPr>
        <p:grpSpPr bwMode="auto">
          <a:xfrm>
            <a:off x="3387725" y="4376738"/>
            <a:ext cx="563563" cy="458787"/>
            <a:chOff x="2134" y="2384"/>
            <a:chExt cx="355" cy="289"/>
          </a:xfrm>
        </p:grpSpPr>
        <p:sp>
          <p:nvSpPr>
            <p:cNvPr id="30852" name="Rectangle 76"/>
            <p:cNvSpPr>
              <a:spLocks noChangeArrowheads="1"/>
            </p:cNvSpPr>
            <p:nvPr/>
          </p:nvSpPr>
          <p:spPr bwMode="auto">
            <a:xfrm>
              <a:off x="2134" y="2390"/>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59525" name="Group 77"/>
            <p:cNvGrpSpPr>
              <a:grpSpLocks/>
            </p:cNvGrpSpPr>
            <p:nvPr/>
          </p:nvGrpSpPr>
          <p:grpSpPr bwMode="auto">
            <a:xfrm>
              <a:off x="2149" y="2384"/>
              <a:ext cx="340" cy="289"/>
              <a:chOff x="2149" y="2384"/>
              <a:chExt cx="340" cy="289"/>
            </a:xfrm>
          </p:grpSpPr>
          <p:sp>
            <p:nvSpPr>
              <p:cNvPr id="30854" name="Freeform 78"/>
              <p:cNvSpPr>
                <a:spLocks/>
              </p:cNvSpPr>
              <p:nvPr/>
            </p:nvSpPr>
            <p:spPr bwMode="auto">
              <a:xfrm>
                <a:off x="2149" y="2384"/>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55" name="Freeform 79"/>
              <p:cNvSpPr>
                <a:spLocks/>
              </p:cNvSpPr>
              <p:nvPr/>
            </p:nvSpPr>
            <p:spPr bwMode="auto">
              <a:xfrm>
                <a:off x="2318" y="2384"/>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0780" name="Rectangle 80"/>
          <p:cNvSpPr>
            <a:spLocks noChangeArrowheads="1"/>
          </p:cNvSpPr>
          <p:nvPr/>
        </p:nvSpPr>
        <p:spPr bwMode="auto">
          <a:xfrm>
            <a:off x="4117975" y="439420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59453" name="Group 81"/>
          <p:cNvGrpSpPr>
            <a:grpSpLocks/>
          </p:cNvGrpSpPr>
          <p:nvPr/>
        </p:nvGrpSpPr>
        <p:grpSpPr bwMode="auto">
          <a:xfrm>
            <a:off x="4141788" y="4376738"/>
            <a:ext cx="469900" cy="458787"/>
            <a:chOff x="2609" y="2384"/>
            <a:chExt cx="296" cy="289"/>
          </a:xfrm>
        </p:grpSpPr>
        <p:sp>
          <p:nvSpPr>
            <p:cNvPr id="30850" name="Freeform 82"/>
            <p:cNvSpPr>
              <a:spLocks/>
            </p:cNvSpPr>
            <p:nvPr/>
          </p:nvSpPr>
          <p:spPr bwMode="auto">
            <a:xfrm>
              <a:off x="2609" y="2384"/>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51" name="Freeform 83"/>
            <p:cNvSpPr>
              <a:spLocks/>
            </p:cNvSpPr>
            <p:nvPr/>
          </p:nvSpPr>
          <p:spPr bwMode="auto">
            <a:xfrm>
              <a:off x="2757" y="2384"/>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82" name="Line 84"/>
          <p:cNvSpPr>
            <a:spLocks noChangeShapeType="1"/>
          </p:cNvSpPr>
          <p:nvPr/>
        </p:nvSpPr>
        <p:spPr bwMode="auto">
          <a:xfrm>
            <a:off x="3952875" y="460533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83" name="Freeform 85"/>
          <p:cNvSpPr>
            <a:spLocks/>
          </p:cNvSpPr>
          <p:nvPr/>
        </p:nvSpPr>
        <p:spPr bwMode="auto">
          <a:xfrm>
            <a:off x="4057650" y="445293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84" name="Line 86"/>
          <p:cNvSpPr>
            <a:spLocks noChangeShapeType="1"/>
          </p:cNvSpPr>
          <p:nvPr/>
        </p:nvSpPr>
        <p:spPr bwMode="auto">
          <a:xfrm>
            <a:off x="4613275" y="44529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85" name="Rectangle 87"/>
          <p:cNvSpPr>
            <a:spLocks noChangeArrowheads="1"/>
          </p:cNvSpPr>
          <p:nvPr/>
        </p:nvSpPr>
        <p:spPr bwMode="auto">
          <a:xfrm>
            <a:off x="5414963" y="4386263"/>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59458" name="Group 88"/>
          <p:cNvGrpSpPr>
            <a:grpSpLocks/>
          </p:cNvGrpSpPr>
          <p:nvPr/>
        </p:nvGrpSpPr>
        <p:grpSpPr bwMode="auto">
          <a:xfrm>
            <a:off x="5489575" y="4376738"/>
            <a:ext cx="515938" cy="458787"/>
            <a:chOff x="3458" y="2384"/>
            <a:chExt cx="325" cy="289"/>
          </a:xfrm>
        </p:grpSpPr>
        <p:sp>
          <p:nvSpPr>
            <p:cNvPr id="30848" name="Freeform 89"/>
            <p:cNvSpPr>
              <a:spLocks/>
            </p:cNvSpPr>
            <p:nvPr/>
          </p:nvSpPr>
          <p:spPr bwMode="auto">
            <a:xfrm>
              <a:off x="3458" y="2384"/>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49" name="Freeform 90"/>
            <p:cNvSpPr>
              <a:spLocks/>
            </p:cNvSpPr>
            <p:nvPr/>
          </p:nvSpPr>
          <p:spPr bwMode="auto">
            <a:xfrm>
              <a:off x="3619" y="2384"/>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87" name="Rectangle 91"/>
          <p:cNvSpPr>
            <a:spLocks noChangeArrowheads="1"/>
          </p:cNvSpPr>
          <p:nvPr/>
        </p:nvSpPr>
        <p:spPr bwMode="auto">
          <a:xfrm>
            <a:off x="6196013" y="438626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59460" name="Group 92"/>
          <p:cNvGrpSpPr>
            <a:grpSpLocks/>
          </p:cNvGrpSpPr>
          <p:nvPr/>
        </p:nvGrpSpPr>
        <p:grpSpPr bwMode="auto">
          <a:xfrm>
            <a:off x="6232525" y="4376738"/>
            <a:ext cx="450850" cy="458787"/>
            <a:chOff x="3926" y="2384"/>
            <a:chExt cx="284" cy="289"/>
          </a:xfrm>
        </p:grpSpPr>
        <p:sp>
          <p:nvSpPr>
            <p:cNvPr id="30846" name="Freeform 93"/>
            <p:cNvSpPr>
              <a:spLocks/>
            </p:cNvSpPr>
            <p:nvPr/>
          </p:nvSpPr>
          <p:spPr bwMode="auto">
            <a:xfrm>
              <a:off x="3926" y="2384"/>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47" name="Freeform 94"/>
            <p:cNvSpPr>
              <a:spLocks/>
            </p:cNvSpPr>
            <p:nvPr/>
          </p:nvSpPr>
          <p:spPr bwMode="auto">
            <a:xfrm>
              <a:off x="4067" y="2384"/>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789" name="Line 95"/>
          <p:cNvSpPr>
            <a:spLocks noChangeShapeType="1"/>
          </p:cNvSpPr>
          <p:nvPr/>
        </p:nvSpPr>
        <p:spPr bwMode="auto">
          <a:xfrm>
            <a:off x="5992813" y="460533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90" name="Line 96"/>
          <p:cNvSpPr>
            <a:spLocks noChangeShapeType="1"/>
          </p:cNvSpPr>
          <p:nvPr/>
        </p:nvSpPr>
        <p:spPr bwMode="auto">
          <a:xfrm>
            <a:off x="5224463" y="460533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91" name="Line 97"/>
          <p:cNvSpPr>
            <a:spLocks noChangeShapeType="1"/>
          </p:cNvSpPr>
          <p:nvPr/>
        </p:nvSpPr>
        <p:spPr bwMode="auto">
          <a:xfrm>
            <a:off x="4613275" y="47577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792" name="Freeform 98"/>
          <p:cNvSpPr>
            <a:spLocks/>
          </p:cNvSpPr>
          <p:nvPr/>
        </p:nvSpPr>
        <p:spPr bwMode="auto">
          <a:xfrm>
            <a:off x="4805363" y="459740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93" name="Freeform 99"/>
          <p:cNvSpPr>
            <a:spLocks/>
          </p:cNvSpPr>
          <p:nvPr/>
        </p:nvSpPr>
        <p:spPr bwMode="auto">
          <a:xfrm>
            <a:off x="5559425" y="4935538"/>
            <a:ext cx="338138"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94" name="Freeform 100"/>
          <p:cNvSpPr>
            <a:spLocks/>
          </p:cNvSpPr>
          <p:nvPr/>
        </p:nvSpPr>
        <p:spPr bwMode="auto">
          <a:xfrm>
            <a:off x="6100763" y="5316538"/>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95" name="Rectangle 104"/>
          <p:cNvSpPr>
            <a:spLocks noChangeArrowheads="1"/>
          </p:cNvSpPr>
          <p:nvPr/>
        </p:nvSpPr>
        <p:spPr bwMode="auto">
          <a:xfrm rot="5400000">
            <a:off x="5376069" y="5112544"/>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sp>
        <p:nvSpPr>
          <p:cNvPr id="30796" name="Rectangle 105"/>
          <p:cNvSpPr>
            <a:spLocks noChangeArrowheads="1"/>
          </p:cNvSpPr>
          <p:nvPr/>
        </p:nvSpPr>
        <p:spPr bwMode="auto">
          <a:xfrm>
            <a:off x="4795838" y="5105400"/>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0797" name="Freeform 106"/>
          <p:cNvSpPr>
            <a:spLocks/>
          </p:cNvSpPr>
          <p:nvPr/>
        </p:nvSpPr>
        <p:spPr bwMode="auto">
          <a:xfrm>
            <a:off x="4819650" y="5087938"/>
            <a:ext cx="236538"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98" name="Freeform 107"/>
          <p:cNvSpPr>
            <a:spLocks/>
          </p:cNvSpPr>
          <p:nvPr/>
        </p:nvSpPr>
        <p:spPr bwMode="auto">
          <a:xfrm>
            <a:off x="5054600" y="508793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799" name="Line 108"/>
          <p:cNvSpPr>
            <a:spLocks noChangeShapeType="1"/>
          </p:cNvSpPr>
          <p:nvPr/>
        </p:nvSpPr>
        <p:spPr bwMode="auto">
          <a:xfrm>
            <a:off x="4630738" y="531653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00" name="Freeform 109"/>
          <p:cNvSpPr>
            <a:spLocks/>
          </p:cNvSpPr>
          <p:nvPr/>
        </p:nvSpPr>
        <p:spPr bwMode="auto">
          <a:xfrm>
            <a:off x="4735513" y="516413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01" name="Line 110"/>
          <p:cNvSpPr>
            <a:spLocks noChangeShapeType="1"/>
          </p:cNvSpPr>
          <p:nvPr/>
        </p:nvSpPr>
        <p:spPr bwMode="auto">
          <a:xfrm>
            <a:off x="5291138" y="516413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02" name="Rectangle 111"/>
          <p:cNvSpPr>
            <a:spLocks noChangeArrowheads="1"/>
          </p:cNvSpPr>
          <p:nvPr/>
        </p:nvSpPr>
        <p:spPr bwMode="auto">
          <a:xfrm>
            <a:off x="6092825" y="5097463"/>
            <a:ext cx="5413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sp>
        <p:nvSpPr>
          <p:cNvPr id="30803" name="Freeform 112"/>
          <p:cNvSpPr>
            <a:spLocks/>
          </p:cNvSpPr>
          <p:nvPr/>
        </p:nvSpPr>
        <p:spPr bwMode="auto">
          <a:xfrm>
            <a:off x="6167438" y="5087938"/>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04" name="Freeform 113"/>
          <p:cNvSpPr>
            <a:spLocks/>
          </p:cNvSpPr>
          <p:nvPr/>
        </p:nvSpPr>
        <p:spPr bwMode="auto">
          <a:xfrm>
            <a:off x="6423025" y="5087938"/>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05" name="Rectangle 114"/>
          <p:cNvSpPr>
            <a:spLocks noChangeArrowheads="1"/>
          </p:cNvSpPr>
          <p:nvPr/>
        </p:nvSpPr>
        <p:spPr bwMode="auto">
          <a:xfrm>
            <a:off x="6873875" y="5097463"/>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0806" name="Freeform 115"/>
          <p:cNvSpPr>
            <a:spLocks/>
          </p:cNvSpPr>
          <p:nvPr/>
        </p:nvSpPr>
        <p:spPr bwMode="auto">
          <a:xfrm>
            <a:off x="6910388" y="5087938"/>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07" name="Freeform 116"/>
          <p:cNvSpPr>
            <a:spLocks/>
          </p:cNvSpPr>
          <p:nvPr/>
        </p:nvSpPr>
        <p:spPr bwMode="auto">
          <a:xfrm>
            <a:off x="7134225" y="5087938"/>
            <a:ext cx="227013"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08" name="Line 117"/>
          <p:cNvSpPr>
            <a:spLocks noChangeShapeType="1"/>
          </p:cNvSpPr>
          <p:nvPr/>
        </p:nvSpPr>
        <p:spPr bwMode="auto">
          <a:xfrm>
            <a:off x="6670675" y="5316538"/>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09" name="Line 118"/>
          <p:cNvSpPr>
            <a:spLocks noChangeShapeType="1"/>
          </p:cNvSpPr>
          <p:nvPr/>
        </p:nvSpPr>
        <p:spPr bwMode="auto">
          <a:xfrm>
            <a:off x="5902325" y="5316538"/>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10" name="Line 119"/>
          <p:cNvSpPr>
            <a:spLocks noChangeShapeType="1"/>
          </p:cNvSpPr>
          <p:nvPr/>
        </p:nvSpPr>
        <p:spPr bwMode="auto">
          <a:xfrm>
            <a:off x="5291138" y="546893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11" name="Freeform 120"/>
          <p:cNvSpPr>
            <a:spLocks/>
          </p:cNvSpPr>
          <p:nvPr/>
        </p:nvSpPr>
        <p:spPr bwMode="auto">
          <a:xfrm>
            <a:off x="5483225" y="530860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59484" name="Group 121"/>
          <p:cNvGrpSpPr>
            <a:grpSpLocks/>
          </p:cNvGrpSpPr>
          <p:nvPr/>
        </p:nvGrpSpPr>
        <p:grpSpPr bwMode="auto">
          <a:xfrm>
            <a:off x="6203950" y="5646738"/>
            <a:ext cx="371475" cy="763587"/>
            <a:chOff x="3908" y="3184"/>
            <a:chExt cx="234" cy="481"/>
          </a:xfrm>
        </p:grpSpPr>
        <p:sp>
          <p:nvSpPr>
            <p:cNvPr id="30844" name="Freeform 122"/>
            <p:cNvSpPr>
              <a:spLocks/>
            </p:cNvSpPr>
            <p:nvPr/>
          </p:nvSpPr>
          <p:spPr bwMode="auto">
            <a:xfrm>
              <a:off x="3929" y="3184"/>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45" name="Rectangle 123"/>
            <p:cNvSpPr>
              <a:spLocks noChangeArrowheads="1"/>
            </p:cNvSpPr>
            <p:nvPr/>
          </p:nvSpPr>
          <p:spPr bwMode="auto">
            <a:xfrm rot="5400000">
              <a:off x="3813" y="3296"/>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59485" name="Group 124"/>
          <p:cNvGrpSpPr>
            <a:grpSpLocks/>
          </p:cNvGrpSpPr>
          <p:nvPr/>
        </p:nvGrpSpPr>
        <p:grpSpPr bwMode="auto">
          <a:xfrm>
            <a:off x="4743450" y="5799138"/>
            <a:ext cx="563563" cy="458787"/>
            <a:chOff x="2988" y="3280"/>
            <a:chExt cx="355" cy="289"/>
          </a:xfrm>
        </p:grpSpPr>
        <p:sp>
          <p:nvSpPr>
            <p:cNvPr id="30840" name="Rectangle 125"/>
            <p:cNvSpPr>
              <a:spLocks noChangeArrowheads="1"/>
            </p:cNvSpPr>
            <p:nvPr/>
          </p:nvSpPr>
          <p:spPr bwMode="auto">
            <a:xfrm>
              <a:off x="2988" y="3286"/>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59513" name="Group 126"/>
            <p:cNvGrpSpPr>
              <a:grpSpLocks/>
            </p:cNvGrpSpPr>
            <p:nvPr/>
          </p:nvGrpSpPr>
          <p:grpSpPr bwMode="auto">
            <a:xfrm>
              <a:off x="3003" y="3280"/>
              <a:ext cx="340" cy="289"/>
              <a:chOff x="3003" y="3280"/>
              <a:chExt cx="340" cy="289"/>
            </a:xfrm>
          </p:grpSpPr>
          <p:sp>
            <p:nvSpPr>
              <p:cNvPr id="30842" name="Freeform 127"/>
              <p:cNvSpPr>
                <a:spLocks/>
              </p:cNvSpPr>
              <p:nvPr/>
            </p:nvSpPr>
            <p:spPr bwMode="auto">
              <a:xfrm>
                <a:off x="3003" y="328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43" name="Freeform 128"/>
              <p:cNvSpPr>
                <a:spLocks/>
              </p:cNvSpPr>
              <p:nvPr/>
            </p:nvSpPr>
            <p:spPr bwMode="auto">
              <a:xfrm>
                <a:off x="3172" y="328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0814" name="Rectangle 129"/>
          <p:cNvSpPr>
            <a:spLocks noChangeArrowheads="1"/>
          </p:cNvSpPr>
          <p:nvPr/>
        </p:nvSpPr>
        <p:spPr bwMode="auto">
          <a:xfrm>
            <a:off x="5473700" y="581660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59487" name="Group 130"/>
          <p:cNvGrpSpPr>
            <a:grpSpLocks/>
          </p:cNvGrpSpPr>
          <p:nvPr/>
        </p:nvGrpSpPr>
        <p:grpSpPr bwMode="auto">
          <a:xfrm>
            <a:off x="5497513" y="5799138"/>
            <a:ext cx="469900" cy="458787"/>
            <a:chOff x="3463" y="3280"/>
            <a:chExt cx="296" cy="289"/>
          </a:xfrm>
        </p:grpSpPr>
        <p:sp>
          <p:nvSpPr>
            <p:cNvPr id="30838" name="Freeform 131"/>
            <p:cNvSpPr>
              <a:spLocks/>
            </p:cNvSpPr>
            <p:nvPr/>
          </p:nvSpPr>
          <p:spPr bwMode="auto">
            <a:xfrm>
              <a:off x="3463" y="328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39" name="Freeform 132"/>
            <p:cNvSpPr>
              <a:spLocks/>
            </p:cNvSpPr>
            <p:nvPr/>
          </p:nvSpPr>
          <p:spPr bwMode="auto">
            <a:xfrm>
              <a:off x="3611" y="3280"/>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816" name="Line 133"/>
          <p:cNvSpPr>
            <a:spLocks noChangeShapeType="1"/>
          </p:cNvSpPr>
          <p:nvPr/>
        </p:nvSpPr>
        <p:spPr bwMode="auto">
          <a:xfrm>
            <a:off x="5308600" y="602773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17" name="Freeform 134"/>
          <p:cNvSpPr>
            <a:spLocks/>
          </p:cNvSpPr>
          <p:nvPr/>
        </p:nvSpPr>
        <p:spPr bwMode="auto">
          <a:xfrm>
            <a:off x="5413375" y="587533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18" name="Line 135"/>
          <p:cNvSpPr>
            <a:spLocks noChangeShapeType="1"/>
          </p:cNvSpPr>
          <p:nvPr/>
        </p:nvSpPr>
        <p:spPr bwMode="auto">
          <a:xfrm>
            <a:off x="5969000" y="58753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19" name="Rectangle 136"/>
          <p:cNvSpPr>
            <a:spLocks noChangeArrowheads="1"/>
          </p:cNvSpPr>
          <p:nvPr/>
        </p:nvSpPr>
        <p:spPr bwMode="auto">
          <a:xfrm>
            <a:off x="6770688" y="5808663"/>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59492" name="Group 137"/>
          <p:cNvGrpSpPr>
            <a:grpSpLocks/>
          </p:cNvGrpSpPr>
          <p:nvPr/>
        </p:nvGrpSpPr>
        <p:grpSpPr bwMode="auto">
          <a:xfrm>
            <a:off x="6845300" y="5799138"/>
            <a:ext cx="515938" cy="458787"/>
            <a:chOff x="4312" y="3280"/>
            <a:chExt cx="325" cy="289"/>
          </a:xfrm>
        </p:grpSpPr>
        <p:sp>
          <p:nvSpPr>
            <p:cNvPr id="30836" name="Freeform 138"/>
            <p:cNvSpPr>
              <a:spLocks/>
            </p:cNvSpPr>
            <p:nvPr/>
          </p:nvSpPr>
          <p:spPr bwMode="auto">
            <a:xfrm>
              <a:off x="4312" y="3280"/>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37" name="Freeform 139"/>
            <p:cNvSpPr>
              <a:spLocks/>
            </p:cNvSpPr>
            <p:nvPr/>
          </p:nvSpPr>
          <p:spPr bwMode="auto">
            <a:xfrm>
              <a:off x="4473" y="3280"/>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821" name="Rectangle 140"/>
          <p:cNvSpPr>
            <a:spLocks noChangeArrowheads="1"/>
          </p:cNvSpPr>
          <p:nvPr/>
        </p:nvSpPr>
        <p:spPr bwMode="auto">
          <a:xfrm>
            <a:off x="7551738" y="580866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59494" name="Group 141"/>
          <p:cNvGrpSpPr>
            <a:grpSpLocks/>
          </p:cNvGrpSpPr>
          <p:nvPr/>
        </p:nvGrpSpPr>
        <p:grpSpPr bwMode="auto">
          <a:xfrm>
            <a:off x="7588250" y="5799138"/>
            <a:ext cx="450850" cy="458787"/>
            <a:chOff x="4780" y="3280"/>
            <a:chExt cx="284" cy="289"/>
          </a:xfrm>
        </p:grpSpPr>
        <p:sp>
          <p:nvSpPr>
            <p:cNvPr id="30834" name="Freeform 142"/>
            <p:cNvSpPr>
              <a:spLocks/>
            </p:cNvSpPr>
            <p:nvPr/>
          </p:nvSpPr>
          <p:spPr bwMode="auto">
            <a:xfrm>
              <a:off x="4780" y="3280"/>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35" name="Freeform 143"/>
            <p:cNvSpPr>
              <a:spLocks/>
            </p:cNvSpPr>
            <p:nvPr/>
          </p:nvSpPr>
          <p:spPr bwMode="auto">
            <a:xfrm>
              <a:off x="4921" y="3280"/>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0823" name="Line 144"/>
          <p:cNvSpPr>
            <a:spLocks noChangeShapeType="1"/>
          </p:cNvSpPr>
          <p:nvPr/>
        </p:nvSpPr>
        <p:spPr bwMode="auto">
          <a:xfrm>
            <a:off x="7348538" y="602773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24" name="Line 145"/>
          <p:cNvSpPr>
            <a:spLocks noChangeShapeType="1"/>
          </p:cNvSpPr>
          <p:nvPr/>
        </p:nvSpPr>
        <p:spPr bwMode="auto">
          <a:xfrm>
            <a:off x="6580188" y="602773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25" name="Freeform 146"/>
          <p:cNvSpPr>
            <a:spLocks/>
          </p:cNvSpPr>
          <p:nvPr/>
        </p:nvSpPr>
        <p:spPr bwMode="auto">
          <a:xfrm>
            <a:off x="6778625" y="602773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26" name="Line 147"/>
          <p:cNvSpPr>
            <a:spLocks noChangeShapeType="1"/>
          </p:cNvSpPr>
          <p:nvPr/>
        </p:nvSpPr>
        <p:spPr bwMode="auto">
          <a:xfrm>
            <a:off x="5969000" y="618013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0827" name="Freeform 148"/>
          <p:cNvSpPr>
            <a:spLocks/>
          </p:cNvSpPr>
          <p:nvPr/>
        </p:nvSpPr>
        <p:spPr bwMode="auto">
          <a:xfrm>
            <a:off x="6161088" y="601980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111765" name="Rectangle 149"/>
          <p:cNvSpPr>
            <a:spLocks noChangeArrowheads="1"/>
          </p:cNvSpPr>
          <p:nvPr/>
        </p:nvSpPr>
        <p:spPr bwMode="auto">
          <a:xfrm>
            <a:off x="993775" y="1600200"/>
            <a:ext cx="8150225" cy="884238"/>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buClr>
                <a:schemeClr val="tx2"/>
              </a:buClr>
              <a:buFont typeface="Wingdings" charset="2"/>
              <a:buChar char="n"/>
            </a:pPr>
            <a:r>
              <a:rPr lang="zh-CN" altLang="en-US" sz="2400" b="1" dirty="0">
                <a:solidFill>
                  <a:srgbClr val="CC0000"/>
                </a:solidFill>
                <a:latin typeface="Times New Roman" charset="0"/>
                <a:ea typeface="华文新魏" charset="-122"/>
                <a:cs typeface="Arial" charset="0"/>
              </a:rPr>
              <a:t>将</a:t>
            </a:r>
            <a:r>
              <a:rPr lang="en-US" altLang="zh-CN" sz="2400" b="1" dirty="0">
                <a:solidFill>
                  <a:srgbClr val="0000FF"/>
                </a:solidFill>
                <a:latin typeface="Times New Roman" charset="0"/>
                <a:ea typeface="华文新魏" charset="-122"/>
                <a:cs typeface="Arial" charset="0"/>
              </a:rPr>
              <a:t>Instruction Memory (</a:t>
            </a:r>
            <a:r>
              <a:rPr lang="en-US" altLang="zh-CN" sz="2400" b="1" dirty="0" err="1">
                <a:solidFill>
                  <a:srgbClr val="0000FF"/>
                </a:solidFill>
                <a:latin typeface="Times New Roman" charset="0"/>
                <a:ea typeface="华文新魏" charset="-122"/>
                <a:cs typeface="Arial" charset="0"/>
              </a:rPr>
              <a:t>Im</a:t>
            </a:r>
            <a:r>
              <a:rPr lang="en-US" altLang="zh-CN" sz="2400" b="1" dirty="0">
                <a:solidFill>
                  <a:srgbClr val="0000FF"/>
                </a:solidFill>
                <a:latin typeface="Times New Roman" charset="0"/>
                <a:ea typeface="华文新魏" charset="-122"/>
                <a:cs typeface="Arial" charset="0"/>
              </a:rPr>
              <a:t>) </a:t>
            </a:r>
            <a:r>
              <a:rPr lang="zh-CN" altLang="en-US" sz="2400" b="1" dirty="0">
                <a:solidFill>
                  <a:srgbClr val="CC0000"/>
                </a:solidFill>
                <a:latin typeface="Times New Roman" charset="0"/>
                <a:ea typeface="华文新魏" charset="-122"/>
                <a:cs typeface="Arial" charset="0"/>
              </a:rPr>
              <a:t>和 </a:t>
            </a:r>
            <a:r>
              <a:rPr lang="en-US" altLang="zh-CN" sz="2400" b="1" dirty="0">
                <a:solidFill>
                  <a:srgbClr val="0000FF"/>
                </a:solidFill>
                <a:latin typeface="Times New Roman" charset="0"/>
                <a:ea typeface="华文新魏" charset="-122"/>
                <a:cs typeface="Arial" charset="0"/>
              </a:rPr>
              <a:t>Data Memory (</a:t>
            </a:r>
            <a:r>
              <a:rPr lang="en-US" altLang="zh-CN" sz="2400" b="1" dirty="0" err="1">
                <a:solidFill>
                  <a:srgbClr val="0000FF"/>
                </a:solidFill>
                <a:latin typeface="Times New Roman" charset="0"/>
                <a:ea typeface="华文新魏" charset="-122"/>
                <a:cs typeface="Arial" charset="0"/>
              </a:rPr>
              <a:t>Dm</a:t>
            </a:r>
            <a:r>
              <a:rPr lang="en-US" altLang="zh-CN" sz="2400" b="1" dirty="0">
                <a:solidFill>
                  <a:srgbClr val="0000FF"/>
                </a:solidFill>
                <a:latin typeface="Times New Roman" charset="0"/>
                <a:ea typeface="华文新魏" charset="-122"/>
                <a:cs typeface="Arial" charset="0"/>
              </a:rPr>
              <a:t>)</a:t>
            </a:r>
            <a:r>
              <a:rPr lang="zh-CN" altLang="en-US" sz="2400" b="1" dirty="0">
                <a:solidFill>
                  <a:srgbClr val="CC0000"/>
                </a:solidFill>
                <a:latin typeface="Times New Roman" charset="0"/>
                <a:ea typeface="华文新魏" charset="-122"/>
                <a:cs typeface="Arial" charset="0"/>
              </a:rPr>
              <a:t>分开</a:t>
            </a:r>
          </a:p>
          <a:p>
            <a:pPr eaLnBrk="1" hangingPunct="1">
              <a:lnSpc>
                <a:spcPct val="110000"/>
              </a:lnSpc>
              <a:buClr>
                <a:schemeClr val="tx2"/>
              </a:buClr>
              <a:buFont typeface="Wingdings" charset="2"/>
              <a:buChar char="n"/>
            </a:pPr>
            <a:r>
              <a:rPr lang="zh-CN" altLang="en-US" sz="2400" b="1" dirty="0">
                <a:solidFill>
                  <a:srgbClr val="CC0000"/>
                </a:solidFill>
                <a:latin typeface="Times New Roman" charset="0"/>
                <a:ea typeface="华文新魏" charset="-122"/>
                <a:cs typeface="Arial" charset="0"/>
              </a:rPr>
              <a:t>将</a:t>
            </a:r>
            <a:r>
              <a:rPr lang="zh-CN" altLang="en-US" sz="2400" b="1" dirty="0">
                <a:solidFill>
                  <a:srgbClr val="0000FF"/>
                </a:solidFill>
                <a:latin typeface="Times New Roman" charset="0"/>
                <a:ea typeface="华文新魏" charset="-122"/>
                <a:cs typeface="Arial" charset="0"/>
              </a:rPr>
              <a:t>寄存器读口</a:t>
            </a:r>
            <a:r>
              <a:rPr lang="zh-CN" altLang="en-US" sz="2400" b="1" dirty="0">
                <a:solidFill>
                  <a:srgbClr val="CC0000"/>
                </a:solidFill>
                <a:latin typeface="Times New Roman" charset="0"/>
                <a:ea typeface="华文新魏" charset="-122"/>
                <a:cs typeface="Arial" charset="0"/>
              </a:rPr>
              <a:t>和</a:t>
            </a:r>
            <a:r>
              <a:rPr lang="zh-CN" altLang="en-US" sz="2400" b="1" dirty="0">
                <a:solidFill>
                  <a:srgbClr val="0000FF"/>
                </a:solidFill>
                <a:latin typeface="Times New Roman" charset="0"/>
                <a:ea typeface="华文新魏" charset="-122"/>
                <a:cs typeface="Arial" charset="0"/>
              </a:rPr>
              <a:t>写口</a:t>
            </a:r>
            <a:r>
              <a:rPr lang="zh-CN" altLang="en-US" sz="2400" b="1" dirty="0">
                <a:solidFill>
                  <a:srgbClr val="CC0000"/>
                </a:solidFill>
                <a:latin typeface="Times New Roman" charset="0"/>
                <a:ea typeface="华文新魏" charset="-122"/>
                <a:cs typeface="Arial" charset="0"/>
              </a:rPr>
              <a:t>独立开来</a:t>
            </a:r>
          </a:p>
        </p:txBody>
      </p:sp>
      <p:sp>
        <p:nvSpPr>
          <p:cNvPr id="30829" name="Rectangle 150"/>
          <p:cNvSpPr>
            <a:spLocks noChangeArrowheads="1"/>
          </p:cNvSpPr>
          <p:nvPr/>
        </p:nvSpPr>
        <p:spPr bwMode="auto">
          <a:xfrm>
            <a:off x="4094163" y="5103813"/>
            <a:ext cx="527050" cy="458787"/>
          </a:xfrm>
          <a:prstGeom prst="rect">
            <a:avLst/>
          </a:prstGeom>
          <a:solidFill>
            <a:schemeClr val="accent1"/>
          </a:solidFill>
          <a:ln w="12700">
            <a:solidFill>
              <a:schemeClr val="tx1"/>
            </a:solidFill>
            <a:miter lim="800000"/>
            <a:headEnd/>
            <a:tailEnd/>
          </a:ln>
        </p:spPr>
        <p:txBody>
          <a:bodyPr lIns="90488" tIns="90000" rIns="90488" bIns="90000">
            <a:spAutoFit/>
          </a:bodyPr>
          <a:lstStyle/>
          <a:p>
            <a:pPr eaLnBrk="1" hangingPunct="1">
              <a:defRPr/>
            </a:pPr>
            <a:r>
              <a:rPr lang="en-US" altLang="zh-CN" b="1">
                <a:latin typeface="+mn-lt"/>
                <a:ea typeface="宋体" panose="02010600030101010101" pitchFamily="2" charset="-122"/>
              </a:rPr>
              <a:t>Im</a:t>
            </a:r>
          </a:p>
        </p:txBody>
      </p:sp>
      <p:sp>
        <p:nvSpPr>
          <p:cNvPr id="111767" name="Rectangle 151"/>
          <p:cNvSpPr>
            <a:spLocks noChangeArrowheads="1"/>
          </p:cNvSpPr>
          <p:nvPr/>
        </p:nvSpPr>
        <p:spPr bwMode="auto">
          <a:xfrm>
            <a:off x="571500" y="642938"/>
            <a:ext cx="8286750" cy="1017587"/>
          </a:xfrm>
          <a:prstGeom prst="rect">
            <a:avLst/>
          </a:prstGeom>
          <a:noFill/>
          <a:ln w="12700">
            <a:noFill/>
            <a:miter lim="800000"/>
            <a:headEnd/>
            <a:tailEnd/>
          </a:ln>
        </p:spPr>
        <p:txBody>
          <a:bodyPr>
            <a:spAutoFit/>
          </a:bodyPr>
          <a:lstStyle>
            <a:lvl1pPr marL="261938" indent="-2619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buFont typeface="Wingdings" charset="2"/>
              <a:buChar char="p"/>
            </a:pPr>
            <a:r>
              <a:rPr lang="zh-CN" altLang="en-US" sz="2800" b="1">
                <a:latin typeface="Times New Roman" charset="0"/>
                <a:ea typeface="华文新魏" charset="-122"/>
              </a:rPr>
              <a:t>为避免结构冒险，规定流水线数据通路中功能部件的设置原则为：</a:t>
            </a:r>
            <a:r>
              <a:rPr lang="zh-CN" altLang="en-US" sz="2800" b="1">
                <a:solidFill>
                  <a:srgbClr val="FF0000"/>
                </a:solidFill>
                <a:latin typeface="Times New Roman" charset="0"/>
                <a:ea typeface="华文新魏" charset="-122"/>
              </a:rPr>
              <a:t>每个部件在特定的阶段被用！</a:t>
            </a:r>
          </a:p>
        </p:txBody>
      </p:sp>
      <p:sp>
        <p:nvSpPr>
          <p:cNvPr id="30831" name="Freeform 153"/>
          <p:cNvSpPr>
            <a:spLocks/>
          </p:cNvSpPr>
          <p:nvPr/>
        </p:nvSpPr>
        <p:spPr bwMode="auto">
          <a:xfrm>
            <a:off x="5551488" y="3663950"/>
            <a:ext cx="225425" cy="458788"/>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0832" name="Rectangle 62"/>
          <p:cNvSpPr>
            <a:spLocks noChangeArrowheads="1"/>
          </p:cNvSpPr>
          <p:nvPr/>
        </p:nvSpPr>
        <p:spPr bwMode="auto">
          <a:xfrm>
            <a:off x="5518150" y="3675063"/>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765">
                                            <p:txEl>
                                              <p:pRg st="0" end="0"/>
                                            </p:txEl>
                                          </p:spTgt>
                                        </p:tgtEl>
                                        <p:attrNameLst>
                                          <p:attrName>style.visibility</p:attrName>
                                        </p:attrNameLst>
                                      </p:cBhvr>
                                      <p:to>
                                        <p:strVal val="visible"/>
                                      </p:to>
                                    </p:set>
                                    <p:animEffect transition="in" filter="blinds(horizontal)">
                                      <p:cBhvr>
                                        <p:cTn id="7" dur="500"/>
                                        <p:tgtEl>
                                          <p:spTgt spid="1117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1765">
                                            <p:txEl>
                                              <p:pRg st="1" end="1"/>
                                            </p:txEl>
                                          </p:spTgt>
                                        </p:tgtEl>
                                        <p:attrNameLst>
                                          <p:attrName>style.visibility</p:attrName>
                                        </p:attrNameLst>
                                      </p:cBhvr>
                                      <p:to>
                                        <p:strVal val="visible"/>
                                      </p:to>
                                    </p:set>
                                    <p:animEffect transition="in" filter="blinds(horizontal)">
                                      <p:cBhvr>
                                        <p:cTn id="12" dur="500"/>
                                        <p:tgtEl>
                                          <p:spTgt spid="1117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2"/>
          <p:cNvSpPr>
            <a:spLocks/>
          </p:cNvSpPr>
          <p:nvPr/>
        </p:nvSpPr>
        <p:spPr bwMode="auto">
          <a:xfrm>
            <a:off x="5892800" y="1525588"/>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47" name="Freeform 3"/>
          <p:cNvSpPr>
            <a:spLocks/>
          </p:cNvSpPr>
          <p:nvPr/>
        </p:nvSpPr>
        <p:spPr bwMode="auto">
          <a:xfrm>
            <a:off x="4714875" y="223678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48" name="Freeform 4"/>
          <p:cNvSpPr>
            <a:spLocks/>
          </p:cNvSpPr>
          <p:nvPr/>
        </p:nvSpPr>
        <p:spPr bwMode="auto">
          <a:xfrm>
            <a:off x="5392738" y="294798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49" name="Freeform 5"/>
          <p:cNvSpPr>
            <a:spLocks/>
          </p:cNvSpPr>
          <p:nvPr/>
        </p:nvSpPr>
        <p:spPr bwMode="auto">
          <a:xfrm>
            <a:off x="6070600" y="365918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50" name="Rectangle 6"/>
          <p:cNvSpPr>
            <a:spLocks noGrp="1" noChangeArrowheads="1"/>
          </p:cNvSpPr>
          <p:nvPr>
            <p:ph type="title"/>
          </p:nvPr>
        </p:nvSpPr>
        <p:spPr>
          <a:xfrm>
            <a:off x="198040" y="64444"/>
            <a:ext cx="6801645" cy="51668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a:t>
            </a:r>
            <a:r>
              <a:rPr lang="en-US" altLang="zh-CN" kern="1200" dirty="0">
                <a:solidFill>
                  <a:srgbClr val="A50021"/>
                </a:solidFill>
                <a:latin typeface="微软雅黑" panose="020B0503020204020204" pitchFamily="34" charset="-122"/>
                <a:ea typeface="微软雅黑" panose="020B0503020204020204" pitchFamily="34" charset="-122"/>
              </a:rPr>
              <a:t>(Data Hazard) on r1</a:t>
            </a:r>
          </a:p>
        </p:txBody>
      </p:sp>
      <p:sp>
        <p:nvSpPr>
          <p:cNvPr id="61447" name="Rectangle 7"/>
          <p:cNvSpPr>
            <a:spLocks noChangeArrowheads="1"/>
          </p:cNvSpPr>
          <p:nvPr/>
        </p:nvSpPr>
        <p:spPr bwMode="auto">
          <a:xfrm>
            <a:off x="488950" y="1597025"/>
            <a:ext cx="368300"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2000" i="1">
                <a:ea typeface="宋体" charset="-122"/>
              </a:rPr>
              <a:t>I</a:t>
            </a:r>
          </a:p>
          <a:p>
            <a:pPr algn="ctr" eaLnBrk="1" hangingPunct="1">
              <a:lnSpc>
                <a:spcPct val="100000"/>
              </a:lnSpc>
              <a:spcBef>
                <a:spcPct val="0"/>
              </a:spcBef>
              <a:buFontTx/>
              <a:buNone/>
            </a:pPr>
            <a:r>
              <a:rPr lang="en-US" altLang="zh-CN" sz="2000" i="1">
                <a:ea typeface="宋体" charset="-122"/>
              </a:rPr>
              <a:t>n</a:t>
            </a:r>
          </a:p>
          <a:p>
            <a:pPr algn="ctr" eaLnBrk="1" hangingPunct="1">
              <a:lnSpc>
                <a:spcPct val="100000"/>
              </a:lnSpc>
              <a:spcBef>
                <a:spcPct val="0"/>
              </a:spcBef>
              <a:buFontTx/>
              <a:buNone/>
            </a:pPr>
            <a:r>
              <a:rPr lang="en-US" altLang="zh-CN" sz="2000" i="1">
                <a:ea typeface="宋体" charset="-122"/>
              </a:rPr>
              <a:t>s</a:t>
            </a:r>
          </a:p>
          <a:p>
            <a:pPr algn="ctr" eaLnBrk="1" hangingPunct="1">
              <a:lnSpc>
                <a:spcPct val="100000"/>
              </a:lnSpc>
              <a:spcBef>
                <a:spcPct val="0"/>
              </a:spcBef>
              <a:buFontTx/>
              <a:buNone/>
            </a:pPr>
            <a:r>
              <a:rPr lang="en-US" altLang="zh-CN" sz="2000" i="1">
                <a:ea typeface="宋体" charset="-122"/>
              </a:rPr>
              <a:t>t</a:t>
            </a:r>
          </a:p>
          <a:p>
            <a:pPr algn="ctr" eaLnBrk="1" hangingPunct="1">
              <a:lnSpc>
                <a:spcPct val="100000"/>
              </a:lnSpc>
              <a:spcBef>
                <a:spcPct val="0"/>
              </a:spcBef>
              <a:buFontTx/>
              <a:buNone/>
            </a:pPr>
            <a:r>
              <a:rPr lang="en-US" altLang="zh-CN" sz="2000" i="1">
                <a:ea typeface="宋体" charset="-122"/>
              </a:rPr>
              <a:t>r.</a:t>
            </a:r>
          </a:p>
          <a:p>
            <a:pPr algn="ctr" eaLnBrk="1" hangingPunct="1">
              <a:lnSpc>
                <a:spcPct val="100000"/>
              </a:lnSpc>
              <a:spcBef>
                <a:spcPct val="0"/>
              </a:spcBef>
              <a:buFontTx/>
              <a:buNone/>
            </a:pPr>
            <a:endParaRPr lang="en-US" altLang="zh-CN" sz="2000" i="1">
              <a:ea typeface="宋体" charset="-122"/>
            </a:endParaRPr>
          </a:p>
          <a:p>
            <a:pPr algn="ctr" eaLnBrk="1" hangingPunct="1">
              <a:lnSpc>
                <a:spcPct val="100000"/>
              </a:lnSpc>
              <a:spcBef>
                <a:spcPct val="0"/>
              </a:spcBef>
              <a:buFontTx/>
              <a:buNone/>
            </a:pPr>
            <a:r>
              <a:rPr lang="en-US" altLang="zh-CN" sz="2000" i="1">
                <a:ea typeface="宋体" charset="-122"/>
              </a:rPr>
              <a:t>O</a:t>
            </a:r>
          </a:p>
          <a:p>
            <a:pPr algn="ctr" eaLnBrk="1" hangingPunct="1">
              <a:lnSpc>
                <a:spcPct val="100000"/>
              </a:lnSpc>
              <a:spcBef>
                <a:spcPct val="0"/>
              </a:spcBef>
              <a:buFontTx/>
              <a:buNone/>
            </a:pPr>
            <a:r>
              <a:rPr lang="en-US" altLang="zh-CN" sz="2000" i="1">
                <a:ea typeface="宋体" charset="-122"/>
              </a:rPr>
              <a:t>r</a:t>
            </a:r>
          </a:p>
          <a:p>
            <a:pPr algn="ctr" eaLnBrk="1" hangingPunct="1">
              <a:lnSpc>
                <a:spcPct val="100000"/>
              </a:lnSpc>
              <a:spcBef>
                <a:spcPct val="0"/>
              </a:spcBef>
              <a:buFontTx/>
              <a:buNone/>
            </a:pPr>
            <a:r>
              <a:rPr lang="en-US" altLang="zh-CN" sz="2000" i="1">
                <a:ea typeface="宋体" charset="-122"/>
              </a:rPr>
              <a:t>d</a:t>
            </a:r>
          </a:p>
          <a:p>
            <a:pPr algn="ctr" eaLnBrk="1" hangingPunct="1">
              <a:lnSpc>
                <a:spcPct val="100000"/>
              </a:lnSpc>
              <a:spcBef>
                <a:spcPct val="0"/>
              </a:spcBef>
              <a:buFontTx/>
              <a:buNone/>
            </a:pPr>
            <a:r>
              <a:rPr lang="en-US" altLang="zh-CN" sz="2000" i="1">
                <a:ea typeface="宋体" charset="-122"/>
              </a:rPr>
              <a:t>e</a:t>
            </a:r>
          </a:p>
          <a:p>
            <a:pPr algn="ctr" eaLnBrk="1" hangingPunct="1">
              <a:lnSpc>
                <a:spcPct val="100000"/>
              </a:lnSpc>
              <a:spcBef>
                <a:spcPct val="0"/>
              </a:spcBef>
              <a:buFontTx/>
              <a:buNone/>
            </a:pPr>
            <a:r>
              <a:rPr lang="en-US" altLang="zh-CN" sz="2000" i="1">
                <a:ea typeface="宋体" charset="-122"/>
              </a:rPr>
              <a:t>r</a:t>
            </a:r>
          </a:p>
        </p:txBody>
      </p:sp>
      <p:sp>
        <p:nvSpPr>
          <p:cNvPr id="31752" name="Line 8"/>
          <p:cNvSpPr>
            <a:spLocks noChangeShapeType="1"/>
          </p:cNvSpPr>
          <p:nvPr/>
        </p:nvSpPr>
        <p:spPr bwMode="auto">
          <a:xfrm>
            <a:off x="879475" y="1730375"/>
            <a:ext cx="0" cy="32385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sz="1600" b="1">
              <a:latin typeface="+mn-lt"/>
              <a:ea typeface="宋体" panose="02010600030101010101" pitchFamily="2" charset="-122"/>
            </a:endParaRPr>
          </a:p>
        </p:txBody>
      </p:sp>
      <p:sp>
        <p:nvSpPr>
          <p:cNvPr id="31753" name="Line 9"/>
          <p:cNvSpPr>
            <a:spLocks noChangeShapeType="1"/>
          </p:cNvSpPr>
          <p:nvPr/>
        </p:nvSpPr>
        <p:spPr bwMode="auto">
          <a:xfrm>
            <a:off x="2662238" y="962025"/>
            <a:ext cx="6324600" cy="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31754" name="Rectangle 10"/>
          <p:cNvSpPr>
            <a:spLocks noChangeArrowheads="1"/>
          </p:cNvSpPr>
          <p:nvPr/>
        </p:nvSpPr>
        <p:spPr bwMode="auto">
          <a:xfrm>
            <a:off x="2425700" y="571500"/>
            <a:ext cx="199548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latin typeface="+mn-lt"/>
                <a:ea typeface="宋体" panose="02010600030101010101" pitchFamily="2" charset="-122"/>
              </a:rPr>
              <a:t>Time (clock cycles)</a:t>
            </a:r>
          </a:p>
        </p:txBody>
      </p:sp>
      <p:sp>
        <p:nvSpPr>
          <p:cNvPr id="31755" name="Rectangle 11"/>
          <p:cNvSpPr>
            <a:spLocks noChangeArrowheads="1"/>
          </p:cNvSpPr>
          <p:nvPr/>
        </p:nvSpPr>
        <p:spPr bwMode="auto">
          <a:xfrm>
            <a:off x="915988" y="1549400"/>
            <a:ext cx="1781175"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add </a:t>
            </a:r>
            <a:r>
              <a:rPr lang="en-US" altLang="zh-CN" sz="2400" b="1" u="sng" dirty="0">
                <a:solidFill>
                  <a:srgbClr val="FF0000"/>
                </a:solidFill>
                <a:latin typeface="+mn-lt"/>
                <a:ea typeface="宋体" panose="02010600030101010101" pitchFamily="2" charset="-122"/>
              </a:rPr>
              <a:t>r1</a:t>
            </a:r>
            <a:r>
              <a:rPr lang="en-US" altLang="zh-CN" sz="2400" b="1" dirty="0">
                <a:latin typeface="+mn-lt"/>
                <a:ea typeface="宋体" panose="02010600030101010101" pitchFamily="2" charset="-122"/>
              </a:rPr>
              <a:t>,r2,r3</a:t>
            </a:r>
          </a:p>
        </p:txBody>
      </p:sp>
      <p:sp>
        <p:nvSpPr>
          <p:cNvPr id="31756" name="Rectangle 12"/>
          <p:cNvSpPr>
            <a:spLocks noChangeArrowheads="1"/>
          </p:cNvSpPr>
          <p:nvPr/>
        </p:nvSpPr>
        <p:spPr bwMode="auto">
          <a:xfrm>
            <a:off x="890588" y="2273300"/>
            <a:ext cx="1747837"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sub r4,</a:t>
            </a:r>
            <a:r>
              <a:rPr lang="en-US" altLang="zh-CN" sz="2400" b="1" u="sng" dirty="0">
                <a:solidFill>
                  <a:srgbClr val="FF0000"/>
                </a:solidFill>
                <a:latin typeface="+mn-lt"/>
                <a:ea typeface="宋体" panose="02010600030101010101" pitchFamily="2" charset="-122"/>
              </a:rPr>
              <a:t>r1</a:t>
            </a:r>
            <a:r>
              <a:rPr lang="en-US" altLang="zh-CN" sz="2400" b="1" dirty="0">
                <a:latin typeface="+mn-lt"/>
                <a:ea typeface="宋体" panose="02010600030101010101" pitchFamily="2" charset="-122"/>
              </a:rPr>
              <a:t>,r3</a:t>
            </a:r>
          </a:p>
        </p:txBody>
      </p:sp>
      <p:sp>
        <p:nvSpPr>
          <p:cNvPr id="31757" name="Rectangle 13"/>
          <p:cNvSpPr>
            <a:spLocks noChangeArrowheads="1"/>
          </p:cNvSpPr>
          <p:nvPr/>
        </p:nvSpPr>
        <p:spPr bwMode="auto">
          <a:xfrm>
            <a:off x="865188" y="2997200"/>
            <a:ext cx="1781175"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and r6,</a:t>
            </a:r>
            <a:r>
              <a:rPr lang="en-US" altLang="zh-CN" sz="2400" b="1" u="sng" dirty="0">
                <a:solidFill>
                  <a:srgbClr val="FF0000"/>
                </a:solidFill>
                <a:latin typeface="+mn-lt"/>
                <a:ea typeface="宋体" panose="02010600030101010101" pitchFamily="2" charset="-122"/>
              </a:rPr>
              <a:t>r1</a:t>
            </a:r>
            <a:r>
              <a:rPr lang="en-US" altLang="zh-CN" sz="2400" b="1" dirty="0">
                <a:latin typeface="+mn-lt"/>
                <a:ea typeface="宋体" panose="02010600030101010101" pitchFamily="2" charset="-122"/>
              </a:rPr>
              <a:t>,r7</a:t>
            </a:r>
          </a:p>
        </p:txBody>
      </p:sp>
      <p:sp>
        <p:nvSpPr>
          <p:cNvPr id="31758" name="Rectangle 14"/>
          <p:cNvSpPr>
            <a:spLocks noChangeArrowheads="1"/>
          </p:cNvSpPr>
          <p:nvPr/>
        </p:nvSpPr>
        <p:spPr bwMode="auto">
          <a:xfrm>
            <a:off x="839788" y="3721100"/>
            <a:ext cx="1722437"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or   r8,</a:t>
            </a:r>
            <a:r>
              <a:rPr lang="en-US" altLang="zh-CN" sz="2400" b="1" u="sng" dirty="0">
                <a:solidFill>
                  <a:srgbClr val="FF0000"/>
                </a:solidFill>
                <a:latin typeface="+mn-lt"/>
                <a:ea typeface="宋体" panose="02010600030101010101" pitchFamily="2" charset="-122"/>
              </a:rPr>
              <a:t>r1</a:t>
            </a:r>
            <a:r>
              <a:rPr lang="en-US" altLang="zh-CN" sz="2400" b="1" dirty="0">
                <a:latin typeface="+mn-lt"/>
                <a:ea typeface="宋体" panose="02010600030101010101" pitchFamily="2" charset="-122"/>
              </a:rPr>
              <a:t>,r9</a:t>
            </a:r>
          </a:p>
        </p:txBody>
      </p:sp>
      <p:sp>
        <p:nvSpPr>
          <p:cNvPr id="31759" name="Rectangle 15"/>
          <p:cNvSpPr>
            <a:spLocks noChangeArrowheads="1"/>
          </p:cNvSpPr>
          <p:nvPr/>
        </p:nvSpPr>
        <p:spPr bwMode="auto">
          <a:xfrm>
            <a:off x="865188" y="4445000"/>
            <a:ext cx="2012950"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err="1">
                <a:latin typeface="+mn-lt"/>
                <a:ea typeface="宋体" panose="02010600030101010101" pitchFamily="2" charset="-122"/>
              </a:rPr>
              <a:t>xor</a:t>
            </a:r>
            <a:r>
              <a:rPr lang="en-US" altLang="zh-CN" sz="2400" b="1" dirty="0">
                <a:latin typeface="+mn-lt"/>
                <a:ea typeface="宋体" panose="02010600030101010101" pitchFamily="2" charset="-122"/>
              </a:rPr>
              <a:t> r10,</a:t>
            </a:r>
            <a:r>
              <a:rPr lang="en-US" altLang="zh-CN" sz="2400" b="1" u="sng" dirty="0">
                <a:solidFill>
                  <a:srgbClr val="0000FF"/>
                </a:solidFill>
                <a:latin typeface="+mn-lt"/>
                <a:ea typeface="宋体" panose="02010600030101010101" pitchFamily="2" charset="-122"/>
              </a:rPr>
              <a:t>r1</a:t>
            </a:r>
            <a:r>
              <a:rPr lang="en-US" altLang="zh-CN" sz="2400" b="1" dirty="0">
                <a:latin typeface="+mn-lt"/>
                <a:ea typeface="宋体" panose="02010600030101010101" pitchFamily="2" charset="-122"/>
              </a:rPr>
              <a:t>,r11</a:t>
            </a:r>
          </a:p>
        </p:txBody>
      </p:sp>
      <p:sp>
        <p:nvSpPr>
          <p:cNvPr id="31760" name="Rectangle 16"/>
          <p:cNvSpPr>
            <a:spLocks noChangeArrowheads="1"/>
          </p:cNvSpPr>
          <p:nvPr/>
        </p:nvSpPr>
        <p:spPr bwMode="auto">
          <a:xfrm>
            <a:off x="3135313" y="1062038"/>
            <a:ext cx="579437"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IF</a:t>
            </a:r>
          </a:p>
        </p:txBody>
      </p:sp>
      <p:sp>
        <p:nvSpPr>
          <p:cNvPr id="31761" name="Rectangle 17"/>
          <p:cNvSpPr>
            <a:spLocks noChangeArrowheads="1"/>
          </p:cNvSpPr>
          <p:nvPr/>
        </p:nvSpPr>
        <p:spPr bwMode="auto">
          <a:xfrm>
            <a:off x="3644900" y="1062038"/>
            <a:ext cx="969963"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ID/RF</a:t>
            </a:r>
          </a:p>
        </p:txBody>
      </p:sp>
      <p:sp>
        <p:nvSpPr>
          <p:cNvPr id="31762" name="Rectangle 18"/>
          <p:cNvSpPr>
            <a:spLocks noChangeArrowheads="1"/>
          </p:cNvSpPr>
          <p:nvPr/>
        </p:nvSpPr>
        <p:spPr bwMode="auto">
          <a:xfrm>
            <a:off x="4524375" y="1062038"/>
            <a:ext cx="703263"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EX</a:t>
            </a:r>
          </a:p>
        </p:txBody>
      </p:sp>
      <p:sp>
        <p:nvSpPr>
          <p:cNvPr id="31763" name="Rectangle 19"/>
          <p:cNvSpPr>
            <a:spLocks noChangeArrowheads="1"/>
          </p:cNvSpPr>
          <p:nvPr/>
        </p:nvSpPr>
        <p:spPr bwMode="auto">
          <a:xfrm>
            <a:off x="5011738" y="1062038"/>
            <a:ext cx="973137"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MEM</a:t>
            </a:r>
          </a:p>
        </p:txBody>
      </p:sp>
      <p:sp>
        <p:nvSpPr>
          <p:cNvPr id="31764" name="Rectangle 20"/>
          <p:cNvSpPr>
            <a:spLocks noChangeArrowheads="1"/>
          </p:cNvSpPr>
          <p:nvPr/>
        </p:nvSpPr>
        <p:spPr bwMode="auto">
          <a:xfrm>
            <a:off x="5772150" y="1062038"/>
            <a:ext cx="741363"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WB</a:t>
            </a:r>
          </a:p>
        </p:txBody>
      </p:sp>
      <p:sp>
        <p:nvSpPr>
          <p:cNvPr id="31765" name="Line 21"/>
          <p:cNvSpPr>
            <a:spLocks noChangeShapeType="1"/>
          </p:cNvSpPr>
          <p:nvPr/>
        </p:nvSpPr>
        <p:spPr bwMode="auto">
          <a:xfrm>
            <a:off x="36830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66" name="Line 22"/>
          <p:cNvSpPr>
            <a:spLocks noChangeShapeType="1"/>
          </p:cNvSpPr>
          <p:nvPr/>
        </p:nvSpPr>
        <p:spPr bwMode="auto">
          <a:xfrm>
            <a:off x="43688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67" name="Line 23"/>
          <p:cNvSpPr>
            <a:spLocks noChangeShapeType="1"/>
          </p:cNvSpPr>
          <p:nvPr/>
        </p:nvSpPr>
        <p:spPr bwMode="auto">
          <a:xfrm>
            <a:off x="50546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68" name="Line 24"/>
          <p:cNvSpPr>
            <a:spLocks noChangeShapeType="1"/>
          </p:cNvSpPr>
          <p:nvPr/>
        </p:nvSpPr>
        <p:spPr bwMode="auto">
          <a:xfrm>
            <a:off x="57404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69" name="Line 25"/>
          <p:cNvSpPr>
            <a:spLocks noChangeShapeType="1"/>
          </p:cNvSpPr>
          <p:nvPr/>
        </p:nvSpPr>
        <p:spPr bwMode="auto">
          <a:xfrm>
            <a:off x="64262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70" name="Line 26"/>
          <p:cNvSpPr>
            <a:spLocks noChangeShapeType="1"/>
          </p:cNvSpPr>
          <p:nvPr/>
        </p:nvSpPr>
        <p:spPr bwMode="auto">
          <a:xfrm>
            <a:off x="71120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71" name="Line 27"/>
          <p:cNvSpPr>
            <a:spLocks noChangeShapeType="1"/>
          </p:cNvSpPr>
          <p:nvPr/>
        </p:nvSpPr>
        <p:spPr bwMode="auto">
          <a:xfrm>
            <a:off x="77978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72" name="Line 28"/>
          <p:cNvSpPr>
            <a:spLocks noChangeShapeType="1"/>
          </p:cNvSpPr>
          <p:nvPr/>
        </p:nvSpPr>
        <p:spPr bwMode="auto">
          <a:xfrm>
            <a:off x="8483600" y="998538"/>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73" name="Freeform 29"/>
          <p:cNvSpPr>
            <a:spLocks/>
          </p:cNvSpPr>
          <p:nvPr/>
        </p:nvSpPr>
        <p:spPr bwMode="auto">
          <a:xfrm>
            <a:off x="5149850" y="1525588"/>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74" name="Freeform 30"/>
          <p:cNvSpPr>
            <a:spLocks/>
          </p:cNvSpPr>
          <p:nvPr/>
        </p:nvSpPr>
        <p:spPr bwMode="auto">
          <a:xfrm>
            <a:off x="5405438" y="1525588"/>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75" name="Freeform 31"/>
          <p:cNvSpPr>
            <a:spLocks/>
          </p:cNvSpPr>
          <p:nvPr/>
        </p:nvSpPr>
        <p:spPr bwMode="auto">
          <a:xfrm>
            <a:off x="4541838" y="1373188"/>
            <a:ext cx="338137"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76" name="Rectangle 32"/>
          <p:cNvSpPr>
            <a:spLocks noChangeArrowheads="1"/>
          </p:cNvSpPr>
          <p:nvPr/>
        </p:nvSpPr>
        <p:spPr bwMode="auto">
          <a:xfrm rot="5400000">
            <a:off x="4358482" y="1550194"/>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sp>
        <p:nvSpPr>
          <p:cNvPr id="31777" name="Rectangle 33"/>
          <p:cNvSpPr>
            <a:spLocks noChangeArrowheads="1"/>
          </p:cNvSpPr>
          <p:nvPr/>
        </p:nvSpPr>
        <p:spPr bwMode="auto">
          <a:xfrm>
            <a:off x="3133725" y="1585913"/>
            <a:ext cx="465138" cy="366712"/>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1474" name="Group 34"/>
          <p:cNvGrpSpPr>
            <a:grpSpLocks/>
          </p:cNvGrpSpPr>
          <p:nvPr/>
        </p:nvGrpSpPr>
        <p:grpSpPr bwMode="auto">
          <a:xfrm>
            <a:off x="3071813" y="1525588"/>
            <a:ext cx="539750" cy="458787"/>
            <a:chOff x="1935" y="1349"/>
            <a:chExt cx="340" cy="289"/>
          </a:xfrm>
        </p:grpSpPr>
        <p:sp>
          <p:nvSpPr>
            <p:cNvPr id="31901" name="Freeform 3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902" name="Freeform 3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779" name="Rectangle 37"/>
          <p:cNvSpPr>
            <a:spLocks noChangeArrowheads="1"/>
          </p:cNvSpPr>
          <p:nvPr/>
        </p:nvSpPr>
        <p:spPr bwMode="auto">
          <a:xfrm>
            <a:off x="3778250" y="154305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780" name="Freeform 38"/>
          <p:cNvSpPr>
            <a:spLocks/>
          </p:cNvSpPr>
          <p:nvPr/>
        </p:nvSpPr>
        <p:spPr bwMode="auto">
          <a:xfrm>
            <a:off x="3802063" y="1525588"/>
            <a:ext cx="236537"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81" name="Freeform 39"/>
          <p:cNvSpPr>
            <a:spLocks/>
          </p:cNvSpPr>
          <p:nvPr/>
        </p:nvSpPr>
        <p:spPr bwMode="auto">
          <a:xfrm>
            <a:off x="4037013" y="1525588"/>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82" name="Line 40"/>
          <p:cNvSpPr>
            <a:spLocks noChangeShapeType="1"/>
          </p:cNvSpPr>
          <p:nvPr/>
        </p:nvSpPr>
        <p:spPr bwMode="auto">
          <a:xfrm>
            <a:off x="3613150" y="175418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83" name="Freeform 41"/>
          <p:cNvSpPr>
            <a:spLocks/>
          </p:cNvSpPr>
          <p:nvPr/>
        </p:nvSpPr>
        <p:spPr bwMode="auto">
          <a:xfrm>
            <a:off x="3717925" y="160178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84" name="Line 42"/>
          <p:cNvSpPr>
            <a:spLocks noChangeShapeType="1"/>
          </p:cNvSpPr>
          <p:nvPr/>
        </p:nvSpPr>
        <p:spPr bwMode="auto">
          <a:xfrm>
            <a:off x="4273550" y="16017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85" name="Rectangle 43"/>
          <p:cNvSpPr>
            <a:spLocks noChangeArrowheads="1"/>
          </p:cNvSpPr>
          <p:nvPr/>
        </p:nvSpPr>
        <p:spPr bwMode="auto">
          <a:xfrm>
            <a:off x="5126038" y="1601788"/>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sp>
        <p:nvSpPr>
          <p:cNvPr id="31786" name="Rectangle 44"/>
          <p:cNvSpPr>
            <a:spLocks noChangeArrowheads="1"/>
          </p:cNvSpPr>
          <p:nvPr/>
        </p:nvSpPr>
        <p:spPr bwMode="auto">
          <a:xfrm>
            <a:off x="5856288" y="153511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787" name="Freeform 45"/>
          <p:cNvSpPr>
            <a:spLocks/>
          </p:cNvSpPr>
          <p:nvPr/>
        </p:nvSpPr>
        <p:spPr bwMode="auto">
          <a:xfrm>
            <a:off x="6116638" y="1525588"/>
            <a:ext cx="227012"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88" name="Line 46"/>
          <p:cNvSpPr>
            <a:spLocks noChangeShapeType="1"/>
          </p:cNvSpPr>
          <p:nvPr/>
        </p:nvSpPr>
        <p:spPr bwMode="auto">
          <a:xfrm>
            <a:off x="5653088" y="175418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89" name="Line 47"/>
          <p:cNvSpPr>
            <a:spLocks noChangeShapeType="1"/>
          </p:cNvSpPr>
          <p:nvPr/>
        </p:nvSpPr>
        <p:spPr bwMode="auto">
          <a:xfrm>
            <a:off x="4884738" y="175418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90" name="Freeform 48"/>
          <p:cNvSpPr>
            <a:spLocks/>
          </p:cNvSpPr>
          <p:nvPr/>
        </p:nvSpPr>
        <p:spPr bwMode="auto">
          <a:xfrm>
            <a:off x="5083175" y="175418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91" name="Line 49"/>
          <p:cNvSpPr>
            <a:spLocks noChangeShapeType="1"/>
          </p:cNvSpPr>
          <p:nvPr/>
        </p:nvSpPr>
        <p:spPr bwMode="auto">
          <a:xfrm>
            <a:off x="4273550" y="19065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92" name="Freeform 50"/>
          <p:cNvSpPr>
            <a:spLocks/>
          </p:cNvSpPr>
          <p:nvPr/>
        </p:nvSpPr>
        <p:spPr bwMode="auto">
          <a:xfrm>
            <a:off x="4452938" y="174625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61489" name="Group 51"/>
          <p:cNvGrpSpPr>
            <a:grpSpLocks/>
          </p:cNvGrpSpPr>
          <p:nvPr/>
        </p:nvGrpSpPr>
        <p:grpSpPr bwMode="auto">
          <a:xfrm>
            <a:off x="5186363" y="2084388"/>
            <a:ext cx="371475" cy="763587"/>
            <a:chOff x="3267" y="1701"/>
            <a:chExt cx="234" cy="481"/>
          </a:xfrm>
        </p:grpSpPr>
        <p:sp>
          <p:nvSpPr>
            <p:cNvPr id="31899" name="Freeform 52"/>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900" name="Rectangle 53"/>
            <p:cNvSpPr>
              <a:spLocks noChangeArrowheads="1"/>
            </p:cNvSpPr>
            <p:nvPr/>
          </p:nvSpPr>
          <p:spPr bwMode="auto">
            <a:xfrm rot="5400000">
              <a:off x="3128" y="1845"/>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61490" name="Group 54"/>
          <p:cNvGrpSpPr>
            <a:grpSpLocks/>
          </p:cNvGrpSpPr>
          <p:nvPr/>
        </p:nvGrpSpPr>
        <p:grpSpPr bwMode="auto">
          <a:xfrm>
            <a:off x="3725863" y="2236788"/>
            <a:ext cx="563562" cy="458787"/>
            <a:chOff x="2347" y="1797"/>
            <a:chExt cx="355" cy="289"/>
          </a:xfrm>
        </p:grpSpPr>
        <p:sp>
          <p:nvSpPr>
            <p:cNvPr id="31895" name="Rectangle 55"/>
            <p:cNvSpPr>
              <a:spLocks noChangeArrowheads="1"/>
            </p:cNvSpPr>
            <p:nvPr/>
          </p:nvSpPr>
          <p:spPr bwMode="auto">
            <a:xfrm>
              <a:off x="2347" y="1803"/>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1592" name="Group 56"/>
            <p:cNvGrpSpPr>
              <a:grpSpLocks/>
            </p:cNvGrpSpPr>
            <p:nvPr/>
          </p:nvGrpSpPr>
          <p:grpSpPr bwMode="auto">
            <a:xfrm>
              <a:off x="2362" y="1797"/>
              <a:ext cx="340" cy="289"/>
              <a:chOff x="2362" y="1797"/>
              <a:chExt cx="340" cy="289"/>
            </a:xfrm>
          </p:grpSpPr>
          <p:sp>
            <p:nvSpPr>
              <p:cNvPr id="31897" name="Freeform 57"/>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98" name="Freeform 58"/>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1795" name="Rectangle 59"/>
          <p:cNvSpPr>
            <a:spLocks noChangeArrowheads="1"/>
          </p:cNvSpPr>
          <p:nvPr/>
        </p:nvSpPr>
        <p:spPr bwMode="auto">
          <a:xfrm>
            <a:off x="4456113" y="2254250"/>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796" name="Freeform 60"/>
          <p:cNvSpPr>
            <a:spLocks/>
          </p:cNvSpPr>
          <p:nvPr/>
        </p:nvSpPr>
        <p:spPr bwMode="auto">
          <a:xfrm>
            <a:off x="4479925" y="2236788"/>
            <a:ext cx="236538"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97" name="Line 61"/>
          <p:cNvSpPr>
            <a:spLocks noChangeShapeType="1"/>
          </p:cNvSpPr>
          <p:nvPr/>
        </p:nvSpPr>
        <p:spPr bwMode="auto">
          <a:xfrm>
            <a:off x="4291013" y="246538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798" name="Freeform 62"/>
          <p:cNvSpPr>
            <a:spLocks/>
          </p:cNvSpPr>
          <p:nvPr/>
        </p:nvSpPr>
        <p:spPr bwMode="auto">
          <a:xfrm>
            <a:off x="4395788" y="231298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799" name="Line 63"/>
          <p:cNvSpPr>
            <a:spLocks noChangeShapeType="1"/>
          </p:cNvSpPr>
          <p:nvPr/>
        </p:nvSpPr>
        <p:spPr bwMode="auto">
          <a:xfrm>
            <a:off x="4951413" y="231298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00" name="Rectangle 64"/>
          <p:cNvSpPr>
            <a:spLocks noChangeArrowheads="1"/>
          </p:cNvSpPr>
          <p:nvPr/>
        </p:nvSpPr>
        <p:spPr bwMode="auto">
          <a:xfrm>
            <a:off x="5753100" y="2246313"/>
            <a:ext cx="5413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61497" name="Group 65"/>
          <p:cNvGrpSpPr>
            <a:grpSpLocks/>
          </p:cNvGrpSpPr>
          <p:nvPr/>
        </p:nvGrpSpPr>
        <p:grpSpPr bwMode="auto">
          <a:xfrm>
            <a:off x="5827713" y="2236788"/>
            <a:ext cx="515937" cy="458787"/>
            <a:chOff x="3671" y="1797"/>
            <a:chExt cx="325" cy="289"/>
          </a:xfrm>
        </p:grpSpPr>
        <p:sp>
          <p:nvSpPr>
            <p:cNvPr id="31893" name="Freeform 66"/>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94" name="Freeform 67"/>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02" name="Rectangle 68"/>
          <p:cNvSpPr>
            <a:spLocks noChangeArrowheads="1"/>
          </p:cNvSpPr>
          <p:nvPr/>
        </p:nvSpPr>
        <p:spPr bwMode="auto">
          <a:xfrm>
            <a:off x="6534150" y="2246313"/>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1499" name="Group 69"/>
          <p:cNvGrpSpPr>
            <a:grpSpLocks/>
          </p:cNvGrpSpPr>
          <p:nvPr/>
        </p:nvGrpSpPr>
        <p:grpSpPr bwMode="auto">
          <a:xfrm>
            <a:off x="6570663" y="2236788"/>
            <a:ext cx="450850" cy="458787"/>
            <a:chOff x="4139" y="1797"/>
            <a:chExt cx="284" cy="289"/>
          </a:xfrm>
        </p:grpSpPr>
        <p:sp>
          <p:nvSpPr>
            <p:cNvPr id="31891" name="Freeform 70"/>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92" name="Freeform 71"/>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04" name="Line 72"/>
          <p:cNvSpPr>
            <a:spLocks noChangeShapeType="1"/>
          </p:cNvSpPr>
          <p:nvPr/>
        </p:nvSpPr>
        <p:spPr bwMode="auto">
          <a:xfrm>
            <a:off x="6330950" y="2465388"/>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05" name="Line 73"/>
          <p:cNvSpPr>
            <a:spLocks noChangeShapeType="1"/>
          </p:cNvSpPr>
          <p:nvPr/>
        </p:nvSpPr>
        <p:spPr bwMode="auto">
          <a:xfrm>
            <a:off x="5562600" y="2465388"/>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06" name="Freeform 74"/>
          <p:cNvSpPr>
            <a:spLocks/>
          </p:cNvSpPr>
          <p:nvPr/>
        </p:nvSpPr>
        <p:spPr bwMode="auto">
          <a:xfrm>
            <a:off x="5761038" y="2465388"/>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07" name="Line 75"/>
          <p:cNvSpPr>
            <a:spLocks noChangeShapeType="1"/>
          </p:cNvSpPr>
          <p:nvPr/>
        </p:nvSpPr>
        <p:spPr bwMode="auto">
          <a:xfrm>
            <a:off x="4951413" y="261778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08" name="Freeform 76"/>
          <p:cNvSpPr>
            <a:spLocks/>
          </p:cNvSpPr>
          <p:nvPr/>
        </p:nvSpPr>
        <p:spPr bwMode="auto">
          <a:xfrm>
            <a:off x="5105400" y="245745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09" name="Freeform 77"/>
          <p:cNvSpPr>
            <a:spLocks/>
          </p:cNvSpPr>
          <p:nvPr/>
        </p:nvSpPr>
        <p:spPr bwMode="auto">
          <a:xfrm>
            <a:off x="6438900" y="317658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61506" name="Group 78"/>
          <p:cNvGrpSpPr>
            <a:grpSpLocks/>
          </p:cNvGrpSpPr>
          <p:nvPr/>
        </p:nvGrpSpPr>
        <p:grpSpPr bwMode="auto">
          <a:xfrm>
            <a:off x="5864225" y="2795588"/>
            <a:ext cx="371475" cy="763587"/>
            <a:chOff x="3694" y="2149"/>
            <a:chExt cx="234" cy="481"/>
          </a:xfrm>
        </p:grpSpPr>
        <p:sp>
          <p:nvSpPr>
            <p:cNvPr id="31889" name="Freeform 79"/>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90" name="Rectangle 80"/>
            <p:cNvSpPr>
              <a:spLocks noChangeArrowheads="1"/>
            </p:cNvSpPr>
            <p:nvPr/>
          </p:nvSpPr>
          <p:spPr bwMode="auto">
            <a:xfrm rot="5400000">
              <a:off x="3599" y="2261"/>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61507" name="Group 81"/>
          <p:cNvGrpSpPr>
            <a:grpSpLocks/>
          </p:cNvGrpSpPr>
          <p:nvPr/>
        </p:nvGrpSpPr>
        <p:grpSpPr bwMode="auto">
          <a:xfrm>
            <a:off x="4403725" y="2947988"/>
            <a:ext cx="563563" cy="458787"/>
            <a:chOff x="2774" y="2245"/>
            <a:chExt cx="355" cy="289"/>
          </a:xfrm>
        </p:grpSpPr>
        <p:sp>
          <p:nvSpPr>
            <p:cNvPr id="31885" name="Rectangle 82"/>
            <p:cNvSpPr>
              <a:spLocks noChangeArrowheads="1"/>
            </p:cNvSpPr>
            <p:nvPr/>
          </p:nvSpPr>
          <p:spPr bwMode="auto">
            <a:xfrm>
              <a:off x="2774" y="2251"/>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1582" name="Group 83"/>
            <p:cNvGrpSpPr>
              <a:grpSpLocks/>
            </p:cNvGrpSpPr>
            <p:nvPr/>
          </p:nvGrpSpPr>
          <p:grpSpPr bwMode="auto">
            <a:xfrm>
              <a:off x="2789" y="2245"/>
              <a:ext cx="340" cy="289"/>
              <a:chOff x="2789" y="2245"/>
              <a:chExt cx="340" cy="289"/>
            </a:xfrm>
          </p:grpSpPr>
          <p:sp>
            <p:nvSpPr>
              <p:cNvPr id="31887" name="Freeform 84"/>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88" name="Freeform 85"/>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1812" name="Rectangle 86"/>
          <p:cNvSpPr>
            <a:spLocks noChangeArrowheads="1"/>
          </p:cNvSpPr>
          <p:nvPr/>
        </p:nvSpPr>
        <p:spPr bwMode="auto">
          <a:xfrm>
            <a:off x="5133975" y="296545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813" name="Freeform 87"/>
          <p:cNvSpPr>
            <a:spLocks/>
          </p:cNvSpPr>
          <p:nvPr/>
        </p:nvSpPr>
        <p:spPr bwMode="auto">
          <a:xfrm>
            <a:off x="5157788" y="2947988"/>
            <a:ext cx="236537"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14" name="Line 88"/>
          <p:cNvSpPr>
            <a:spLocks noChangeShapeType="1"/>
          </p:cNvSpPr>
          <p:nvPr/>
        </p:nvSpPr>
        <p:spPr bwMode="auto">
          <a:xfrm>
            <a:off x="4968875" y="317658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15" name="Freeform 89"/>
          <p:cNvSpPr>
            <a:spLocks/>
          </p:cNvSpPr>
          <p:nvPr/>
        </p:nvSpPr>
        <p:spPr bwMode="auto">
          <a:xfrm>
            <a:off x="5073650" y="302418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16" name="Line 90"/>
          <p:cNvSpPr>
            <a:spLocks noChangeShapeType="1"/>
          </p:cNvSpPr>
          <p:nvPr/>
        </p:nvSpPr>
        <p:spPr bwMode="auto">
          <a:xfrm>
            <a:off x="5629275" y="30241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17" name="Rectangle 91"/>
          <p:cNvSpPr>
            <a:spLocks noChangeArrowheads="1"/>
          </p:cNvSpPr>
          <p:nvPr/>
        </p:nvSpPr>
        <p:spPr bwMode="auto">
          <a:xfrm>
            <a:off x="6430963" y="2957513"/>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61514" name="Group 92"/>
          <p:cNvGrpSpPr>
            <a:grpSpLocks/>
          </p:cNvGrpSpPr>
          <p:nvPr/>
        </p:nvGrpSpPr>
        <p:grpSpPr bwMode="auto">
          <a:xfrm>
            <a:off x="6505575" y="2947988"/>
            <a:ext cx="515938" cy="458787"/>
            <a:chOff x="4098" y="2245"/>
            <a:chExt cx="325" cy="289"/>
          </a:xfrm>
        </p:grpSpPr>
        <p:sp>
          <p:nvSpPr>
            <p:cNvPr id="31883" name="Freeform 93"/>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84" name="Freeform 94"/>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19" name="Rectangle 95"/>
          <p:cNvSpPr>
            <a:spLocks noChangeArrowheads="1"/>
          </p:cNvSpPr>
          <p:nvPr/>
        </p:nvSpPr>
        <p:spPr bwMode="auto">
          <a:xfrm>
            <a:off x="7212013" y="295751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1516" name="Group 96"/>
          <p:cNvGrpSpPr>
            <a:grpSpLocks/>
          </p:cNvGrpSpPr>
          <p:nvPr/>
        </p:nvGrpSpPr>
        <p:grpSpPr bwMode="auto">
          <a:xfrm>
            <a:off x="7248525" y="2947988"/>
            <a:ext cx="450850" cy="458787"/>
            <a:chOff x="4566" y="2245"/>
            <a:chExt cx="284" cy="289"/>
          </a:xfrm>
        </p:grpSpPr>
        <p:sp>
          <p:nvSpPr>
            <p:cNvPr id="31881" name="Freeform 97"/>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82" name="Freeform 98"/>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21" name="Line 99"/>
          <p:cNvSpPr>
            <a:spLocks noChangeShapeType="1"/>
          </p:cNvSpPr>
          <p:nvPr/>
        </p:nvSpPr>
        <p:spPr bwMode="auto">
          <a:xfrm>
            <a:off x="7008813" y="317658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22" name="Line 100"/>
          <p:cNvSpPr>
            <a:spLocks noChangeShapeType="1"/>
          </p:cNvSpPr>
          <p:nvPr/>
        </p:nvSpPr>
        <p:spPr bwMode="auto">
          <a:xfrm>
            <a:off x="6240463" y="317658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23" name="Line 101"/>
          <p:cNvSpPr>
            <a:spLocks noChangeShapeType="1"/>
          </p:cNvSpPr>
          <p:nvPr/>
        </p:nvSpPr>
        <p:spPr bwMode="auto">
          <a:xfrm>
            <a:off x="5629275" y="33289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24" name="Freeform 102"/>
          <p:cNvSpPr>
            <a:spLocks/>
          </p:cNvSpPr>
          <p:nvPr/>
        </p:nvSpPr>
        <p:spPr bwMode="auto">
          <a:xfrm>
            <a:off x="5808663" y="316865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25" name="Freeform 103"/>
          <p:cNvSpPr>
            <a:spLocks/>
          </p:cNvSpPr>
          <p:nvPr/>
        </p:nvSpPr>
        <p:spPr bwMode="auto">
          <a:xfrm>
            <a:off x="6575425" y="3506788"/>
            <a:ext cx="338138"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26" name="Freeform 104"/>
          <p:cNvSpPr>
            <a:spLocks/>
          </p:cNvSpPr>
          <p:nvPr/>
        </p:nvSpPr>
        <p:spPr bwMode="auto">
          <a:xfrm>
            <a:off x="7116763" y="3887788"/>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27" name="Freeform 105"/>
          <p:cNvSpPr>
            <a:spLocks/>
          </p:cNvSpPr>
          <p:nvPr/>
        </p:nvSpPr>
        <p:spPr bwMode="auto">
          <a:xfrm>
            <a:off x="5105400" y="3659188"/>
            <a:ext cx="269875" cy="458787"/>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28" name="Freeform 106"/>
          <p:cNvSpPr>
            <a:spLocks/>
          </p:cNvSpPr>
          <p:nvPr/>
        </p:nvSpPr>
        <p:spPr bwMode="auto">
          <a:xfrm>
            <a:off x="5373688" y="3659188"/>
            <a:ext cx="271462" cy="458787"/>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29" name="Rectangle 107"/>
          <p:cNvSpPr>
            <a:spLocks noChangeArrowheads="1"/>
          </p:cNvSpPr>
          <p:nvPr/>
        </p:nvSpPr>
        <p:spPr bwMode="auto">
          <a:xfrm>
            <a:off x="5081588" y="3668713"/>
            <a:ext cx="4651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Im</a:t>
            </a:r>
          </a:p>
        </p:txBody>
      </p:sp>
      <p:sp>
        <p:nvSpPr>
          <p:cNvPr id="31830" name="Rectangle 108"/>
          <p:cNvSpPr>
            <a:spLocks noChangeArrowheads="1"/>
          </p:cNvSpPr>
          <p:nvPr/>
        </p:nvSpPr>
        <p:spPr bwMode="auto">
          <a:xfrm rot="5400000">
            <a:off x="6392069" y="3683794"/>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sp>
        <p:nvSpPr>
          <p:cNvPr id="31831" name="Rectangle 109"/>
          <p:cNvSpPr>
            <a:spLocks noChangeArrowheads="1"/>
          </p:cNvSpPr>
          <p:nvPr/>
        </p:nvSpPr>
        <p:spPr bwMode="auto">
          <a:xfrm>
            <a:off x="5811838" y="3676650"/>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832" name="Freeform 110"/>
          <p:cNvSpPr>
            <a:spLocks/>
          </p:cNvSpPr>
          <p:nvPr/>
        </p:nvSpPr>
        <p:spPr bwMode="auto">
          <a:xfrm>
            <a:off x="5835650" y="3659188"/>
            <a:ext cx="236538"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33" name="Line 111"/>
          <p:cNvSpPr>
            <a:spLocks noChangeShapeType="1"/>
          </p:cNvSpPr>
          <p:nvPr/>
        </p:nvSpPr>
        <p:spPr bwMode="auto">
          <a:xfrm>
            <a:off x="5646738" y="388778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34" name="Freeform 112"/>
          <p:cNvSpPr>
            <a:spLocks/>
          </p:cNvSpPr>
          <p:nvPr/>
        </p:nvSpPr>
        <p:spPr bwMode="auto">
          <a:xfrm>
            <a:off x="5751513" y="373538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35" name="Line 113"/>
          <p:cNvSpPr>
            <a:spLocks noChangeShapeType="1"/>
          </p:cNvSpPr>
          <p:nvPr/>
        </p:nvSpPr>
        <p:spPr bwMode="auto">
          <a:xfrm>
            <a:off x="6307138" y="373538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36" name="Rectangle 114"/>
          <p:cNvSpPr>
            <a:spLocks noChangeArrowheads="1"/>
          </p:cNvSpPr>
          <p:nvPr/>
        </p:nvSpPr>
        <p:spPr bwMode="auto">
          <a:xfrm>
            <a:off x="7108825" y="3668713"/>
            <a:ext cx="5413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sp>
        <p:nvSpPr>
          <p:cNvPr id="31837" name="Freeform 115"/>
          <p:cNvSpPr>
            <a:spLocks/>
          </p:cNvSpPr>
          <p:nvPr/>
        </p:nvSpPr>
        <p:spPr bwMode="auto">
          <a:xfrm>
            <a:off x="7183438" y="3659188"/>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38" name="Freeform 116"/>
          <p:cNvSpPr>
            <a:spLocks/>
          </p:cNvSpPr>
          <p:nvPr/>
        </p:nvSpPr>
        <p:spPr bwMode="auto">
          <a:xfrm>
            <a:off x="7439025" y="3659188"/>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39" name="Rectangle 117"/>
          <p:cNvSpPr>
            <a:spLocks noChangeArrowheads="1"/>
          </p:cNvSpPr>
          <p:nvPr/>
        </p:nvSpPr>
        <p:spPr bwMode="auto">
          <a:xfrm>
            <a:off x="7889875" y="3668713"/>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1840" name="Freeform 118"/>
          <p:cNvSpPr>
            <a:spLocks/>
          </p:cNvSpPr>
          <p:nvPr/>
        </p:nvSpPr>
        <p:spPr bwMode="auto">
          <a:xfrm>
            <a:off x="7926388" y="3659188"/>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41" name="Freeform 119"/>
          <p:cNvSpPr>
            <a:spLocks/>
          </p:cNvSpPr>
          <p:nvPr/>
        </p:nvSpPr>
        <p:spPr bwMode="auto">
          <a:xfrm>
            <a:off x="8150225" y="3659188"/>
            <a:ext cx="227013"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42" name="Line 120"/>
          <p:cNvSpPr>
            <a:spLocks noChangeShapeType="1"/>
          </p:cNvSpPr>
          <p:nvPr/>
        </p:nvSpPr>
        <p:spPr bwMode="auto">
          <a:xfrm>
            <a:off x="7686675" y="3887788"/>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43" name="Line 121"/>
          <p:cNvSpPr>
            <a:spLocks noChangeShapeType="1"/>
          </p:cNvSpPr>
          <p:nvPr/>
        </p:nvSpPr>
        <p:spPr bwMode="auto">
          <a:xfrm>
            <a:off x="6918325" y="3887788"/>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44" name="Line 122"/>
          <p:cNvSpPr>
            <a:spLocks noChangeShapeType="1"/>
          </p:cNvSpPr>
          <p:nvPr/>
        </p:nvSpPr>
        <p:spPr bwMode="auto">
          <a:xfrm>
            <a:off x="6307138" y="4040188"/>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45" name="Freeform 123"/>
          <p:cNvSpPr>
            <a:spLocks/>
          </p:cNvSpPr>
          <p:nvPr/>
        </p:nvSpPr>
        <p:spPr bwMode="auto">
          <a:xfrm>
            <a:off x="6486525" y="387985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61542" name="Group 124"/>
          <p:cNvGrpSpPr>
            <a:grpSpLocks/>
          </p:cNvGrpSpPr>
          <p:nvPr/>
        </p:nvGrpSpPr>
        <p:grpSpPr bwMode="auto">
          <a:xfrm>
            <a:off x="7219950" y="4217988"/>
            <a:ext cx="371475" cy="763587"/>
            <a:chOff x="4548" y="3045"/>
            <a:chExt cx="234" cy="481"/>
          </a:xfrm>
        </p:grpSpPr>
        <p:sp>
          <p:nvSpPr>
            <p:cNvPr id="31879" name="Freeform 125"/>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80" name="Rectangle 126"/>
            <p:cNvSpPr>
              <a:spLocks noChangeArrowheads="1"/>
            </p:cNvSpPr>
            <p:nvPr/>
          </p:nvSpPr>
          <p:spPr bwMode="auto">
            <a:xfrm rot="5400000">
              <a:off x="4453" y="3157"/>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61543" name="Group 127"/>
          <p:cNvGrpSpPr>
            <a:grpSpLocks/>
          </p:cNvGrpSpPr>
          <p:nvPr/>
        </p:nvGrpSpPr>
        <p:grpSpPr bwMode="auto">
          <a:xfrm>
            <a:off x="5759450" y="4370388"/>
            <a:ext cx="563563" cy="458787"/>
            <a:chOff x="3628" y="3141"/>
            <a:chExt cx="355" cy="289"/>
          </a:xfrm>
        </p:grpSpPr>
        <p:sp>
          <p:nvSpPr>
            <p:cNvPr id="31875" name="Rectangle 128"/>
            <p:cNvSpPr>
              <a:spLocks noChangeArrowheads="1"/>
            </p:cNvSpPr>
            <p:nvPr/>
          </p:nvSpPr>
          <p:spPr bwMode="auto">
            <a:xfrm>
              <a:off x="3628" y="3147"/>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1572" name="Group 129"/>
            <p:cNvGrpSpPr>
              <a:grpSpLocks/>
            </p:cNvGrpSpPr>
            <p:nvPr/>
          </p:nvGrpSpPr>
          <p:grpSpPr bwMode="auto">
            <a:xfrm>
              <a:off x="3643" y="3141"/>
              <a:ext cx="340" cy="289"/>
              <a:chOff x="3643" y="3141"/>
              <a:chExt cx="340" cy="289"/>
            </a:xfrm>
          </p:grpSpPr>
          <p:sp>
            <p:nvSpPr>
              <p:cNvPr id="31877" name="Freeform 130"/>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78" name="Freeform 131"/>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1848" name="Rectangle 132"/>
          <p:cNvSpPr>
            <a:spLocks noChangeArrowheads="1"/>
          </p:cNvSpPr>
          <p:nvPr/>
        </p:nvSpPr>
        <p:spPr bwMode="auto">
          <a:xfrm>
            <a:off x="6489700" y="4387850"/>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1545" name="Group 133"/>
          <p:cNvGrpSpPr>
            <a:grpSpLocks/>
          </p:cNvGrpSpPr>
          <p:nvPr/>
        </p:nvGrpSpPr>
        <p:grpSpPr bwMode="auto">
          <a:xfrm>
            <a:off x="6513513" y="4370388"/>
            <a:ext cx="469900" cy="458787"/>
            <a:chOff x="4103" y="3141"/>
            <a:chExt cx="296" cy="289"/>
          </a:xfrm>
        </p:grpSpPr>
        <p:sp>
          <p:nvSpPr>
            <p:cNvPr id="31873" name="Freeform 134"/>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74" name="Freeform 135"/>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50" name="Line 136"/>
          <p:cNvSpPr>
            <a:spLocks noChangeShapeType="1"/>
          </p:cNvSpPr>
          <p:nvPr/>
        </p:nvSpPr>
        <p:spPr bwMode="auto">
          <a:xfrm>
            <a:off x="6324600" y="459898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51" name="Freeform 137"/>
          <p:cNvSpPr>
            <a:spLocks/>
          </p:cNvSpPr>
          <p:nvPr/>
        </p:nvSpPr>
        <p:spPr bwMode="auto">
          <a:xfrm>
            <a:off x="6429375" y="4446588"/>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52" name="Line 138"/>
          <p:cNvSpPr>
            <a:spLocks noChangeShapeType="1"/>
          </p:cNvSpPr>
          <p:nvPr/>
        </p:nvSpPr>
        <p:spPr bwMode="auto">
          <a:xfrm>
            <a:off x="6985000" y="44465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53" name="Rectangle 139"/>
          <p:cNvSpPr>
            <a:spLocks noChangeArrowheads="1"/>
          </p:cNvSpPr>
          <p:nvPr/>
        </p:nvSpPr>
        <p:spPr bwMode="auto">
          <a:xfrm>
            <a:off x="7786688" y="4379913"/>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61550" name="Group 140"/>
          <p:cNvGrpSpPr>
            <a:grpSpLocks/>
          </p:cNvGrpSpPr>
          <p:nvPr/>
        </p:nvGrpSpPr>
        <p:grpSpPr bwMode="auto">
          <a:xfrm>
            <a:off x="7861300" y="4370388"/>
            <a:ext cx="515938" cy="458787"/>
            <a:chOff x="4952" y="3141"/>
            <a:chExt cx="325" cy="289"/>
          </a:xfrm>
        </p:grpSpPr>
        <p:sp>
          <p:nvSpPr>
            <p:cNvPr id="31871" name="Freeform 141"/>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72" name="Freeform 142"/>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55" name="Rectangle 143"/>
          <p:cNvSpPr>
            <a:spLocks noChangeArrowheads="1"/>
          </p:cNvSpPr>
          <p:nvPr/>
        </p:nvSpPr>
        <p:spPr bwMode="auto">
          <a:xfrm>
            <a:off x="8567738" y="4379913"/>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1552" name="Group 144"/>
          <p:cNvGrpSpPr>
            <a:grpSpLocks/>
          </p:cNvGrpSpPr>
          <p:nvPr/>
        </p:nvGrpSpPr>
        <p:grpSpPr bwMode="auto">
          <a:xfrm>
            <a:off x="8604250" y="4370388"/>
            <a:ext cx="450850" cy="458787"/>
            <a:chOff x="5420" y="3141"/>
            <a:chExt cx="284" cy="289"/>
          </a:xfrm>
        </p:grpSpPr>
        <p:sp>
          <p:nvSpPr>
            <p:cNvPr id="31869" name="Freeform 145"/>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70" name="Freeform 146"/>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1857" name="Line 147"/>
          <p:cNvSpPr>
            <a:spLocks noChangeShapeType="1"/>
          </p:cNvSpPr>
          <p:nvPr/>
        </p:nvSpPr>
        <p:spPr bwMode="auto">
          <a:xfrm>
            <a:off x="8364538" y="4598988"/>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58" name="Line 148"/>
          <p:cNvSpPr>
            <a:spLocks noChangeShapeType="1"/>
          </p:cNvSpPr>
          <p:nvPr/>
        </p:nvSpPr>
        <p:spPr bwMode="auto">
          <a:xfrm>
            <a:off x="7596188" y="459898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59" name="Freeform 149"/>
          <p:cNvSpPr>
            <a:spLocks/>
          </p:cNvSpPr>
          <p:nvPr/>
        </p:nvSpPr>
        <p:spPr bwMode="auto">
          <a:xfrm>
            <a:off x="7794625" y="4598988"/>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60" name="Line 150"/>
          <p:cNvSpPr>
            <a:spLocks noChangeShapeType="1"/>
          </p:cNvSpPr>
          <p:nvPr/>
        </p:nvSpPr>
        <p:spPr bwMode="auto">
          <a:xfrm>
            <a:off x="6985000" y="475138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61" name="Freeform 151"/>
          <p:cNvSpPr>
            <a:spLocks/>
          </p:cNvSpPr>
          <p:nvPr/>
        </p:nvSpPr>
        <p:spPr bwMode="auto">
          <a:xfrm>
            <a:off x="7164388" y="459105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1862" name="Line 152"/>
          <p:cNvSpPr>
            <a:spLocks noChangeShapeType="1"/>
          </p:cNvSpPr>
          <p:nvPr/>
        </p:nvSpPr>
        <p:spPr bwMode="auto">
          <a:xfrm flipH="1">
            <a:off x="4724400" y="1822450"/>
            <a:ext cx="1752600" cy="457200"/>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63" name="Line 153"/>
          <p:cNvSpPr>
            <a:spLocks noChangeShapeType="1"/>
          </p:cNvSpPr>
          <p:nvPr/>
        </p:nvSpPr>
        <p:spPr bwMode="auto">
          <a:xfrm flipH="1">
            <a:off x="5486400" y="1822450"/>
            <a:ext cx="990600" cy="1143000"/>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64" name="Line 154"/>
          <p:cNvSpPr>
            <a:spLocks noChangeShapeType="1"/>
          </p:cNvSpPr>
          <p:nvPr/>
        </p:nvSpPr>
        <p:spPr bwMode="auto">
          <a:xfrm flipH="1">
            <a:off x="6172200" y="1822450"/>
            <a:ext cx="304800" cy="1828800"/>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65" name="Line 155"/>
          <p:cNvSpPr>
            <a:spLocks noChangeShapeType="1"/>
          </p:cNvSpPr>
          <p:nvPr/>
        </p:nvSpPr>
        <p:spPr bwMode="auto">
          <a:xfrm>
            <a:off x="6477000" y="1746250"/>
            <a:ext cx="228600" cy="2667000"/>
          </a:xfrm>
          <a:prstGeom prst="line">
            <a:avLst/>
          </a:prstGeom>
          <a:noFill/>
          <a:ln w="25400">
            <a:solidFill>
              <a:srgbClr val="0000FF"/>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1866" name="Oval 156"/>
          <p:cNvSpPr>
            <a:spLocks noChangeArrowheads="1"/>
          </p:cNvSpPr>
          <p:nvPr/>
        </p:nvSpPr>
        <p:spPr bwMode="auto">
          <a:xfrm>
            <a:off x="6440488" y="1719263"/>
            <a:ext cx="106362" cy="106362"/>
          </a:xfrm>
          <a:prstGeom prst="ellipse">
            <a:avLst/>
          </a:prstGeom>
          <a:solidFill>
            <a:schemeClr val="accent1"/>
          </a:solid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115871" name="Text Box 159"/>
          <p:cNvSpPr txBox="1">
            <a:spLocks noChangeArrowheads="1"/>
          </p:cNvSpPr>
          <p:nvPr/>
        </p:nvSpPr>
        <p:spPr bwMode="auto">
          <a:xfrm>
            <a:off x="925513" y="5487988"/>
            <a:ext cx="6146800" cy="584200"/>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a:solidFill>
                  <a:srgbClr val="0000FF"/>
                </a:solidFill>
                <a:latin typeface="Times New Roman" charset="0"/>
                <a:ea typeface="华文新魏" charset="-122"/>
              </a:rPr>
              <a:t>最后一条指令的</a:t>
            </a:r>
            <a:r>
              <a:rPr lang="en-US" altLang="zh-CN" sz="3200" b="1">
                <a:solidFill>
                  <a:srgbClr val="0000FF"/>
                </a:solidFill>
                <a:latin typeface="Times New Roman" charset="0"/>
                <a:ea typeface="华文新魏" charset="-122"/>
              </a:rPr>
              <a:t>r1</a:t>
            </a:r>
            <a:r>
              <a:rPr lang="zh-CN" altLang="en-US" sz="3200" b="1">
                <a:solidFill>
                  <a:srgbClr val="0000FF"/>
                </a:solidFill>
                <a:latin typeface="Times New Roman" charset="0"/>
                <a:ea typeface="华文新魏" charset="-122"/>
              </a:rPr>
              <a:t>才是新的值！</a:t>
            </a:r>
          </a:p>
        </p:txBody>
      </p:sp>
      <p:sp>
        <p:nvSpPr>
          <p:cNvPr id="115872" name="Text Box 160"/>
          <p:cNvSpPr txBox="1">
            <a:spLocks noChangeArrowheads="1"/>
          </p:cNvSpPr>
          <p:nvPr/>
        </p:nvSpPr>
        <p:spPr bwMode="auto">
          <a:xfrm>
            <a:off x="928688" y="6072188"/>
            <a:ext cx="5302250" cy="584200"/>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3200" b="1">
                <a:solidFill>
                  <a:srgbClr val="FF0000"/>
                </a:solidFill>
                <a:latin typeface="Times New Roman" charset="0"/>
                <a:ea typeface="华文新魏" charset="-122"/>
              </a:rPr>
              <a:t>如何解决这个问题？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5871"/>
                                        </p:tgtEl>
                                        <p:attrNameLst>
                                          <p:attrName>style.visibility</p:attrName>
                                        </p:attrNameLst>
                                      </p:cBhvr>
                                      <p:to>
                                        <p:strVal val="visible"/>
                                      </p:to>
                                    </p:set>
                                    <p:animEffect transition="in" filter="checkerboard(across)">
                                      <p:cBhvr>
                                        <p:cTn id="7" dur="500"/>
                                        <p:tgtEl>
                                          <p:spTgt spid="1158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5872"/>
                                        </p:tgtEl>
                                        <p:attrNameLst>
                                          <p:attrName>style.visibility</p:attrName>
                                        </p:attrNameLst>
                                      </p:cBhvr>
                                      <p:to>
                                        <p:strVal val="visible"/>
                                      </p:to>
                                    </p:set>
                                    <p:animEffect transition="in" filter="checkerboard(across)">
                                      <p:cBhvr>
                                        <p:cTn id="12" dur="500"/>
                                        <p:tgtEl>
                                          <p:spTgt spid="115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71" grpId="0"/>
      <p:bldP spid="11587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536" y="0"/>
            <a:ext cx="6862762" cy="5569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数据冒险的解决方法</a:t>
            </a:r>
          </a:p>
        </p:txBody>
      </p:sp>
      <p:sp>
        <p:nvSpPr>
          <p:cNvPr id="204804" name="Rectangle 4"/>
          <p:cNvSpPr>
            <a:spLocks noGrp="1" noChangeArrowheads="1"/>
          </p:cNvSpPr>
          <p:nvPr>
            <p:ph type="body" idx="1"/>
          </p:nvPr>
        </p:nvSpPr>
        <p:spPr>
          <a:xfrm>
            <a:off x="542925" y="1484783"/>
            <a:ext cx="8315325" cy="3555529"/>
          </a:xfrm>
        </p:spPr>
        <p:txBody>
          <a:bodyPr/>
          <a:lstStyle/>
          <a:p>
            <a:pPr marL="342900" indent="-342900">
              <a:lnSpc>
                <a:spcPct val="150000"/>
              </a:lnSpc>
              <a:spcBef>
                <a:spcPct val="0"/>
              </a:spcBef>
            </a:pPr>
            <a:r>
              <a:rPr lang="zh-CN" altLang="en-US" sz="2800" dirty="0"/>
              <a:t>方法</a:t>
            </a:r>
            <a:r>
              <a:rPr lang="en-US" altLang="zh-CN" sz="2800" dirty="0"/>
              <a:t>1</a:t>
            </a:r>
            <a:r>
              <a:rPr lang="zh-CN" altLang="en-US" sz="2800" dirty="0"/>
              <a:t>：</a:t>
            </a:r>
            <a:r>
              <a:rPr lang="zh-CN" altLang="en-US" sz="2800" dirty="0">
                <a:hlinkClick r:id="rId2" action="ppaction://hlinksldjump"/>
              </a:rPr>
              <a:t>硬件阻塞</a:t>
            </a:r>
            <a:r>
              <a:rPr lang="en-US" altLang="zh-CN" sz="2800" dirty="0">
                <a:hlinkClick r:id="rId2" action="ppaction://hlinksldjump"/>
              </a:rPr>
              <a:t>(stall)</a:t>
            </a:r>
            <a:endParaRPr lang="zh-CN" altLang="en-US" sz="2800" dirty="0">
              <a:hlinkClick r:id="rId2" action="ppaction://hlinksldjump"/>
            </a:endParaRPr>
          </a:p>
          <a:p>
            <a:pPr marL="342900" indent="-342900">
              <a:lnSpc>
                <a:spcPct val="150000"/>
              </a:lnSpc>
              <a:spcBef>
                <a:spcPct val="0"/>
              </a:spcBef>
            </a:pPr>
            <a:r>
              <a:rPr lang="zh-CN" altLang="en-US" sz="2800" dirty="0"/>
              <a:t>方法</a:t>
            </a:r>
            <a:r>
              <a:rPr lang="en-US" altLang="zh-CN" sz="2800" dirty="0"/>
              <a:t>2</a:t>
            </a:r>
            <a:r>
              <a:rPr lang="zh-CN" altLang="en-US" sz="2800" dirty="0"/>
              <a:t>：</a:t>
            </a:r>
            <a:r>
              <a:rPr lang="zh-CN" altLang="en-US" sz="2800" dirty="0">
                <a:hlinkClick r:id="rId3" action="ppaction://hlinksldjump"/>
              </a:rPr>
              <a:t>软件插入“</a:t>
            </a:r>
            <a:r>
              <a:rPr lang="en-US" altLang="zh-CN" sz="2800" dirty="0">
                <a:hlinkClick r:id="rId3" action="ppaction://hlinksldjump"/>
              </a:rPr>
              <a:t>NOP”</a:t>
            </a:r>
            <a:r>
              <a:rPr lang="zh-CN" altLang="en-US" sz="2800" dirty="0">
                <a:hlinkClick r:id="rId3" action="ppaction://hlinksldjump"/>
              </a:rPr>
              <a:t>指令</a:t>
            </a:r>
            <a:endParaRPr lang="zh-CN" altLang="en-US" sz="2800" dirty="0"/>
          </a:p>
          <a:p>
            <a:pPr marL="342900" indent="-342900">
              <a:lnSpc>
                <a:spcPct val="150000"/>
              </a:lnSpc>
              <a:spcBef>
                <a:spcPct val="0"/>
              </a:spcBef>
            </a:pPr>
            <a:r>
              <a:rPr lang="zh-CN" altLang="en-US" sz="2800" dirty="0"/>
              <a:t>方法</a:t>
            </a:r>
            <a:r>
              <a:rPr lang="en-US" altLang="zh-CN" sz="2800" dirty="0"/>
              <a:t>3</a:t>
            </a:r>
            <a:r>
              <a:rPr lang="zh-CN" altLang="en-US" sz="2800" dirty="0"/>
              <a:t>：</a:t>
            </a:r>
            <a:r>
              <a:rPr lang="zh-CN" altLang="en-US" sz="2800" dirty="0">
                <a:hlinkClick r:id="rId4" action="ppaction://hlinksldjump"/>
              </a:rPr>
              <a:t>转发</a:t>
            </a:r>
            <a:r>
              <a:rPr lang="en-US" altLang="zh-CN" sz="2800" dirty="0">
                <a:hlinkClick r:id="rId4" action="ppaction://hlinksldjump"/>
              </a:rPr>
              <a:t>(Forwarding</a:t>
            </a:r>
            <a:r>
              <a:rPr lang="zh-CN" altLang="en-US" sz="2800" dirty="0">
                <a:hlinkClick r:id="rId4" action="ppaction://hlinksldjump"/>
              </a:rPr>
              <a:t>或</a:t>
            </a:r>
            <a:r>
              <a:rPr lang="en-US" altLang="zh-CN" sz="2800" dirty="0">
                <a:hlinkClick r:id="rId4" action="ppaction://hlinksldjump"/>
              </a:rPr>
              <a:t>Bypassing </a:t>
            </a:r>
            <a:r>
              <a:rPr lang="zh-CN" altLang="en-US" sz="2800" dirty="0">
                <a:hlinkClick r:id="rId4" action="ppaction://hlinksldjump"/>
              </a:rPr>
              <a:t>旁路</a:t>
            </a:r>
            <a:r>
              <a:rPr lang="en-US" altLang="zh-CN" sz="2800" dirty="0">
                <a:hlinkClick r:id="rId4" action="ppaction://hlinksldjump"/>
              </a:rPr>
              <a:t>)</a:t>
            </a:r>
            <a:r>
              <a:rPr lang="zh-CN" altLang="en-US" sz="2800" dirty="0">
                <a:hlinkClick r:id="rId4" action="ppaction://hlinksldjump"/>
              </a:rPr>
              <a:t>技术</a:t>
            </a:r>
            <a:endParaRPr lang="en-US" altLang="zh-CN" sz="2800" dirty="0"/>
          </a:p>
          <a:p>
            <a:pPr marL="342900" indent="-342900">
              <a:lnSpc>
                <a:spcPct val="150000"/>
              </a:lnSpc>
              <a:spcBef>
                <a:spcPct val="0"/>
              </a:spcBef>
            </a:pPr>
            <a:endParaRPr lang="en-US" altLang="zh-CN" sz="2800" dirty="0"/>
          </a:p>
          <a:p>
            <a:pPr marL="342900" indent="-342900">
              <a:lnSpc>
                <a:spcPct val="150000"/>
              </a:lnSpc>
              <a:spcBef>
                <a:spcPct val="0"/>
              </a:spcBef>
            </a:pPr>
            <a:endParaRPr lang="en-US" altLang="zh-CN" sz="2400" dirty="0">
              <a:solidFill>
                <a:srgbClr val="CC0000"/>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reeform 2"/>
          <p:cNvSpPr>
            <a:spLocks/>
          </p:cNvSpPr>
          <p:nvPr/>
        </p:nvSpPr>
        <p:spPr bwMode="auto">
          <a:xfrm>
            <a:off x="5676454" y="2295351"/>
            <a:ext cx="225425" cy="458788"/>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771" name="Rectangle 3"/>
          <p:cNvSpPr>
            <a:spLocks noGrp="1" noChangeArrowheads="1"/>
          </p:cNvSpPr>
          <p:nvPr>
            <p:ph type="title"/>
          </p:nvPr>
        </p:nvSpPr>
        <p:spPr>
          <a:xfrm>
            <a:off x="107504" y="44277"/>
            <a:ext cx="8859838" cy="50799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方案</a:t>
            </a:r>
            <a:r>
              <a:rPr lang="en-US" altLang="zh-CN" kern="1200" dirty="0">
                <a:solidFill>
                  <a:srgbClr val="A50021"/>
                </a:solidFill>
                <a:latin typeface="微软雅黑" panose="020B0503020204020204" pitchFamily="34" charset="-122"/>
                <a:ea typeface="微软雅黑" panose="020B0503020204020204" pitchFamily="34" charset="-122"/>
              </a:rPr>
              <a:t>1: </a:t>
            </a:r>
            <a:r>
              <a:rPr lang="zh-CN" altLang="en-US" kern="1200" dirty="0">
                <a:solidFill>
                  <a:srgbClr val="A50021"/>
                </a:solidFill>
                <a:latin typeface="微软雅黑" panose="020B0503020204020204" pitchFamily="34" charset="-122"/>
                <a:ea typeface="微软雅黑" panose="020B0503020204020204" pitchFamily="34" charset="-122"/>
              </a:rPr>
              <a:t>在硬件上采取措施，使相关指令延迟执行</a:t>
            </a:r>
          </a:p>
        </p:txBody>
      </p:sp>
      <p:sp>
        <p:nvSpPr>
          <p:cNvPr id="64516" name="Rectangle 4"/>
          <p:cNvSpPr>
            <a:spLocks noChangeArrowheads="1"/>
          </p:cNvSpPr>
          <p:nvPr/>
        </p:nvSpPr>
        <p:spPr bwMode="auto">
          <a:xfrm>
            <a:off x="272604" y="2363614"/>
            <a:ext cx="3683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2000" i="1">
                <a:ea typeface="宋体" charset="-122"/>
              </a:rPr>
              <a:t>I</a:t>
            </a:r>
          </a:p>
          <a:p>
            <a:pPr algn="ctr" eaLnBrk="1" hangingPunct="1">
              <a:lnSpc>
                <a:spcPct val="100000"/>
              </a:lnSpc>
              <a:spcBef>
                <a:spcPct val="0"/>
              </a:spcBef>
              <a:buFontTx/>
              <a:buNone/>
            </a:pPr>
            <a:r>
              <a:rPr lang="en-US" altLang="zh-CN" sz="2000" i="1">
                <a:ea typeface="宋体" charset="-122"/>
              </a:rPr>
              <a:t>n</a:t>
            </a:r>
          </a:p>
          <a:p>
            <a:pPr algn="ctr" eaLnBrk="1" hangingPunct="1">
              <a:lnSpc>
                <a:spcPct val="100000"/>
              </a:lnSpc>
              <a:spcBef>
                <a:spcPct val="0"/>
              </a:spcBef>
              <a:buFontTx/>
              <a:buNone/>
            </a:pPr>
            <a:r>
              <a:rPr lang="en-US" altLang="zh-CN" sz="2000" i="1">
                <a:ea typeface="宋体" charset="-122"/>
              </a:rPr>
              <a:t>s</a:t>
            </a:r>
          </a:p>
          <a:p>
            <a:pPr algn="ctr" eaLnBrk="1" hangingPunct="1">
              <a:lnSpc>
                <a:spcPct val="100000"/>
              </a:lnSpc>
              <a:spcBef>
                <a:spcPct val="0"/>
              </a:spcBef>
              <a:buFontTx/>
              <a:buNone/>
            </a:pPr>
            <a:r>
              <a:rPr lang="en-US" altLang="zh-CN" sz="2000" i="1">
                <a:ea typeface="宋体" charset="-122"/>
              </a:rPr>
              <a:t>t</a:t>
            </a:r>
          </a:p>
          <a:p>
            <a:pPr algn="ctr" eaLnBrk="1" hangingPunct="1">
              <a:lnSpc>
                <a:spcPct val="100000"/>
              </a:lnSpc>
              <a:spcBef>
                <a:spcPct val="0"/>
              </a:spcBef>
              <a:buFontTx/>
              <a:buNone/>
            </a:pPr>
            <a:r>
              <a:rPr lang="en-US" altLang="zh-CN" sz="2000" i="1">
                <a:ea typeface="宋体" charset="-122"/>
              </a:rPr>
              <a:t>r.</a:t>
            </a:r>
          </a:p>
          <a:p>
            <a:pPr algn="ctr" eaLnBrk="1" hangingPunct="1">
              <a:lnSpc>
                <a:spcPct val="100000"/>
              </a:lnSpc>
              <a:spcBef>
                <a:spcPct val="0"/>
              </a:spcBef>
              <a:buFontTx/>
              <a:buNone/>
            </a:pPr>
            <a:endParaRPr lang="en-US" altLang="zh-CN" sz="2000" i="1">
              <a:ea typeface="宋体" charset="-122"/>
            </a:endParaRPr>
          </a:p>
          <a:p>
            <a:pPr algn="ctr" eaLnBrk="1" hangingPunct="1">
              <a:lnSpc>
                <a:spcPct val="100000"/>
              </a:lnSpc>
              <a:spcBef>
                <a:spcPct val="0"/>
              </a:spcBef>
              <a:buFontTx/>
              <a:buNone/>
            </a:pPr>
            <a:r>
              <a:rPr lang="en-US" altLang="zh-CN" sz="2000" i="1">
                <a:ea typeface="宋体" charset="-122"/>
              </a:rPr>
              <a:t>O</a:t>
            </a:r>
          </a:p>
          <a:p>
            <a:pPr algn="ctr" eaLnBrk="1" hangingPunct="1">
              <a:lnSpc>
                <a:spcPct val="100000"/>
              </a:lnSpc>
              <a:spcBef>
                <a:spcPct val="0"/>
              </a:spcBef>
              <a:buFontTx/>
              <a:buNone/>
            </a:pPr>
            <a:r>
              <a:rPr lang="en-US" altLang="zh-CN" sz="2000" i="1">
                <a:ea typeface="宋体" charset="-122"/>
              </a:rPr>
              <a:t>r</a:t>
            </a:r>
          </a:p>
          <a:p>
            <a:pPr algn="ctr" eaLnBrk="1" hangingPunct="1">
              <a:lnSpc>
                <a:spcPct val="100000"/>
              </a:lnSpc>
              <a:spcBef>
                <a:spcPct val="0"/>
              </a:spcBef>
              <a:buFontTx/>
              <a:buNone/>
            </a:pPr>
            <a:r>
              <a:rPr lang="en-US" altLang="zh-CN" sz="2000" i="1">
                <a:ea typeface="宋体" charset="-122"/>
              </a:rPr>
              <a:t>d</a:t>
            </a:r>
          </a:p>
          <a:p>
            <a:pPr algn="ctr" eaLnBrk="1" hangingPunct="1">
              <a:lnSpc>
                <a:spcPct val="100000"/>
              </a:lnSpc>
              <a:spcBef>
                <a:spcPct val="0"/>
              </a:spcBef>
              <a:buFontTx/>
              <a:buNone/>
            </a:pPr>
            <a:r>
              <a:rPr lang="en-US" altLang="zh-CN" sz="2000" i="1">
                <a:ea typeface="宋体" charset="-122"/>
              </a:rPr>
              <a:t>e</a:t>
            </a:r>
          </a:p>
          <a:p>
            <a:pPr algn="ctr" eaLnBrk="1" hangingPunct="1">
              <a:lnSpc>
                <a:spcPct val="100000"/>
              </a:lnSpc>
              <a:spcBef>
                <a:spcPct val="0"/>
              </a:spcBef>
              <a:buFontTx/>
              <a:buNone/>
            </a:pPr>
            <a:r>
              <a:rPr lang="en-US" altLang="zh-CN" sz="2000" i="1">
                <a:ea typeface="宋体" charset="-122"/>
              </a:rPr>
              <a:t>r</a:t>
            </a:r>
          </a:p>
        </p:txBody>
      </p:sp>
      <p:sp>
        <p:nvSpPr>
          <p:cNvPr id="32773" name="Line 5"/>
          <p:cNvSpPr>
            <a:spLocks noChangeShapeType="1"/>
          </p:cNvSpPr>
          <p:nvPr/>
        </p:nvSpPr>
        <p:spPr bwMode="auto">
          <a:xfrm>
            <a:off x="634554" y="2471564"/>
            <a:ext cx="0" cy="32385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sz="2400" b="1">
              <a:latin typeface="+mn-lt"/>
              <a:ea typeface="宋体" panose="02010600030101010101" pitchFamily="2" charset="-122"/>
            </a:endParaRPr>
          </a:p>
        </p:txBody>
      </p:sp>
      <p:sp>
        <p:nvSpPr>
          <p:cNvPr id="32774" name="Line 6"/>
          <p:cNvSpPr>
            <a:spLocks noChangeShapeType="1"/>
          </p:cNvSpPr>
          <p:nvPr/>
        </p:nvSpPr>
        <p:spPr bwMode="auto">
          <a:xfrm>
            <a:off x="1288604" y="1977851"/>
            <a:ext cx="6324600" cy="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宋体" panose="02010600030101010101" pitchFamily="2" charset="-122"/>
            </a:endParaRPr>
          </a:p>
        </p:txBody>
      </p:sp>
      <p:sp>
        <p:nvSpPr>
          <p:cNvPr id="32775" name="Rectangle 7"/>
          <p:cNvSpPr>
            <a:spLocks noChangeArrowheads="1"/>
          </p:cNvSpPr>
          <p:nvPr/>
        </p:nvSpPr>
        <p:spPr bwMode="auto">
          <a:xfrm>
            <a:off x="1052067" y="1655589"/>
            <a:ext cx="19954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dirty="0">
                <a:latin typeface="+mn-lt"/>
                <a:ea typeface="宋体" panose="02010600030101010101" pitchFamily="2" charset="-122"/>
              </a:rPr>
              <a:t>Time (clock cycles)</a:t>
            </a:r>
          </a:p>
        </p:txBody>
      </p:sp>
      <p:sp>
        <p:nvSpPr>
          <p:cNvPr id="32776" name="Rectangle 8"/>
          <p:cNvSpPr>
            <a:spLocks noChangeArrowheads="1"/>
          </p:cNvSpPr>
          <p:nvPr/>
        </p:nvSpPr>
        <p:spPr bwMode="auto">
          <a:xfrm>
            <a:off x="671067" y="2290589"/>
            <a:ext cx="1781175"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add </a:t>
            </a:r>
            <a:r>
              <a:rPr lang="en-US" altLang="zh-CN" sz="2400" b="1" u="sng" dirty="0">
                <a:solidFill>
                  <a:srgbClr val="FF0000"/>
                </a:solidFill>
                <a:latin typeface="+mn-lt"/>
                <a:ea typeface="宋体" panose="02010600030101010101" pitchFamily="2" charset="-122"/>
              </a:rPr>
              <a:t>r1</a:t>
            </a:r>
            <a:r>
              <a:rPr lang="en-US" altLang="zh-CN" sz="2400" b="1" dirty="0">
                <a:latin typeface="+mn-lt"/>
                <a:ea typeface="宋体" panose="02010600030101010101" pitchFamily="2" charset="-122"/>
              </a:rPr>
              <a:t>,r2,r3</a:t>
            </a:r>
          </a:p>
        </p:txBody>
      </p:sp>
      <p:sp>
        <p:nvSpPr>
          <p:cNvPr id="32777" name="Rectangle 9"/>
          <p:cNvSpPr>
            <a:spLocks noChangeArrowheads="1"/>
          </p:cNvSpPr>
          <p:nvPr/>
        </p:nvSpPr>
        <p:spPr bwMode="auto">
          <a:xfrm>
            <a:off x="661542" y="5033789"/>
            <a:ext cx="1747837"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sub r4,</a:t>
            </a:r>
            <a:r>
              <a:rPr lang="en-US" altLang="zh-CN" sz="2400" b="1" u="sng" dirty="0">
                <a:solidFill>
                  <a:srgbClr val="0000FF"/>
                </a:solidFill>
                <a:latin typeface="+mn-lt"/>
                <a:ea typeface="宋体" panose="02010600030101010101" pitchFamily="2" charset="-122"/>
              </a:rPr>
              <a:t>r1</a:t>
            </a:r>
            <a:r>
              <a:rPr lang="en-US" altLang="zh-CN" sz="2400" b="1" dirty="0">
                <a:latin typeface="+mn-lt"/>
                <a:ea typeface="宋体" panose="02010600030101010101" pitchFamily="2" charset="-122"/>
              </a:rPr>
              <a:t>,r3</a:t>
            </a:r>
          </a:p>
        </p:txBody>
      </p:sp>
      <p:sp>
        <p:nvSpPr>
          <p:cNvPr id="32778" name="Rectangle 10"/>
          <p:cNvSpPr>
            <a:spLocks noChangeArrowheads="1"/>
          </p:cNvSpPr>
          <p:nvPr/>
        </p:nvSpPr>
        <p:spPr bwMode="auto">
          <a:xfrm>
            <a:off x="636142" y="5757689"/>
            <a:ext cx="1781175"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宋体" panose="02010600030101010101" pitchFamily="2" charset="-122"/>
              </a:rPr>
              <a:t>and r6,</a:t>
            </a:r>
            <a:r>
              <a:rPr lang="en-US" altLang="zh-CN" sz="2400" b="1" u="sng" dirty="0">
                <a:solidFill>
                  <a:srgbClr val="0000FF"/>
                </a:solidFill>
                <a:latin typeface="+mn-lt"/>
                <a:ea typeface="宋体" panose="02010600030101010101" pitchFamily="2" charset="-122"/>
              </a:rPr>
              <a:t>r1</a:t>
            </a:r>
            <a:r>
              <a:rPr lang="en-US" altLang="zh-CN" sz="2400" b="1" dirty="0">
                <a:latin typeface="+mn-lt"/>
                <a:ea typeface="宋体" panose="02010600030101010101" pitchFamily="2" charset="-122"/>
              </a:rPr>
              <a:t>,r7</a:t>
            </a:r>
          </a:p>
        </p:txBody>
      </p:sp>
      <p:sp>
        <p:nvSpPr>
          <p:cNvPr id="32779" name="Rectangle 11"/>
          <p:cNvSpPr>
            <a:spLocks noChangeArrowheads="1"/>
          </p:cNvSpPr>
          <p:nvPr/>
        </p:nvSpPr>
        <p:spPr bwMode="auto">
          <a:xfrm>
            <a:off x="2855467" y="1966739"/>
            <a:ext cx="447675"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a:latin typeface="+mn-lt"/>
                <a:ea typeface="宋体" panose="02010600030101010101" pitchFamily="2" charset="-122"/>
              </a:rPr>
              <a:t>IF</a:t>
            </a:r>
          </a:p>
        </p:txBody>
      </p:sp>
      <p:sp>
        <p:nvSpPr>
          <p:cNvPr id="32780" name="Rectangle 12"/>
          <p:cNvSpPr>
            <a:spLocks noChangeArrowheads="1"/>
          </p:cNvSpPr>
          <p:nvPr/>
        </p:nvSpPr>
        <p:spPr bwMode="auto">
          <a:xfrm>
            <a:off x="3399979" y="1966739"/>
            <a:ext cx="884238"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ID/RF</a:t>
            </a:r>
          </a:p>
        </p:txBody>
      </p:sp>
      <p:sp>
        <p:nvSpPr>
          <p:cNvPr id="32781" name="Rectangle 13"/>
          <p:cNvSpPr>
            <a:spLocks noChangeArrowheads="1"/>
          </p:cNvSpPr>
          <p:nvPr/>
        </p:nvSpPr>
        <p:spPr bwMode="auto">
          <a:xfrm>
            <a:off x="4238179" y="1966739"/>
            <a:ext cx="688975"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EX</a:t>
            </a:r>
          </a:p>
        </p:txBody>
      </p:sp>
      <p:sp>
        <p:nvSpPr>
          <p:cNvPr id="32782" name="Rectangle 14"/>
          <p:cNvSpPr>
            <a:spLocks noChangeArrowheads="1"/>
          </p:cNvSpPr>
          <p:nvPr/>
        </p:nvSpPr>
        <p:spPr bwMode="auto">
          <a:xfrm>
            <a:off x="4784279" y="1966739"/>
            <a:ext cx="801688"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MEM</a:t>
            </a:r>
          </a:p>
        </p:txBody>
      </p:sp>
      <p:sp>
        <p:nvSpPr>
          <p:cNvPr id="32783" name="Rectangle 15"/>
          <p:cNvSpPr>
            <a:spLocks noChangeArrowheads="1"/>
          </p:cNvSpPr>
          <p:nvPr/>
        </p:nvSpPr>
        <p:spPr bwMode="auto">
          <a:xfrm>
            <a:off x="5614542" y="1966739"/>
            <a:ext cx="812800"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宋体" panose="02010600030101010101" pitchFamily="2" charset="-122"/>
              </a:rPr>
              <a:t>WB</a:t>
            </a:r>
          </a:p>
        </p:txBody>
      </p:sp>
      <p:sp>
        <p:nvSpPr>
          <p:cNvPr id="32784" name="Line 16"/>
          <p:cNvSpPr>
            <a:spLocks noChangeShapeType="1"/>
          </p:cNvSpPr>
          <p:nvPr/>
        </p:nvSpPr>
        <p:spPr bwMode="auto">
          <a:xfrm>
            <a:off x="34666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85" name="Line 17"/>
          <p:cNvSpPr>
            <a:spLocks noChangeShapeType="1"/>
          </p:cNvSpPr>
          <p:nvPr/>
        </p:nvSpPr>
        <p:spPr bwMode="auto">
          <a:xfrm>
            <a:off x="41524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86" name="Line 18"/>
          <p:cNvSpPr>
            <a:spLocks noChangeShapeType="1"/>
          </p:cNvSpPr>
          <p:nvPr/>
        </p:nvSpPr>
        <p:spPr bwMode="auto">
          <a:xfrm>
            <a:off x="48382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87" name="Line 19"/>
          <p:cNvSpPr>
            <a:spLocks noChangeShapeType="1"/>
          </p:cNvSpPr>
          <p:nvPr/>
        </p:nvSpPr>
        <p:spPr bwMode="auto">
          <a:xfrm>
            <a:off x="55240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88" name="Line 20"/>
          <p:cNvSpPr>
            <a:spLocks noChangeShapeType="1"/>
          </p:cNvSpPr>
          <p:nvPr/>
        </p:nvSpPr>
        <p:spPr bwMode="auto">
          <a:xfrm>
            <a:off x="62098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89" name="Line 21"/>
          <p:cNvSpPr>
            <a:spLocks noChangeShapeType="1"/>
          </p:cNvSpPr>
          <p:nvPr/>
        </p:nvSpPr>
        <p:spPr bwMode="auto">
          <a:xfrm>
            <a:off x="68956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90" name="Line 22"/>
          <p:cNvSpPr>
            <a:spLocks noChangeShapeType="1"/>
          </p:cNvSpPr>
          <p:nvPr/>
        </p:nvSpPr>
        <p:spPr bwMode="auto">
          <a:xfrm>
            <a:off x="75814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91" name="Line 23"/>
          <p:cNvSpPr>
            <a:spLocks noChangeShapeType="1"/>
          </p:cNvSpPr>
          <p:nvPr/>
        </p:nvSpPr>
        <p:spPr bwMode="auto">
          <a:xfrm>
            <a:off x="8267254" y="1768301"/>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792" name="Freeform 24"/>
          <p:cNvSpPr>
            <a:spLocks/>
          </p:cNvSpPr>
          <p:nvPr/>
        </p:nvSpPr>
        <p:spPr bwMode="auto">
          <a:xfrm>
            <a:off x="4933504" y="2295351"/>
            <a:ext cx="257175" cy="458788"/>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793" name="Freeform 25"/>
          <p:cNvSpPr>
            <a:spLocks/>
          </p:cNvSpPr>
          <p:nvPr/>
        </p:nvSpPr>
        <p:spPr bwMode="auto">
          <a:xfrm>
            <a:off x="5189092" y="2295351"/>
            <a:ext cx="260350" cy="458788"/>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794" name="Freeform 26"/>
          <p:cNvSpPr>
            <a:spLocks/>
          </p:cNvSpPr>
          <p:nvPr/>
        </p:nvSpPr>
        <p:spPr bwMode="auto">
          <a:xfrm>
            <a:off x="4325492" y="2142951"/>
            <a:ext cx="338137" cy="763588"/>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795" name="Rectangle 27"/>
          <p:cNvSpPr>
            <a:spLocks noChangeArrowheads="1"/>
          </p:cNvSpPr>
          <p:nvPr/>
        </p:nvSpPr>
        <p:spPr bwMode="auto">
          <a:xfrm rot="5400000">
            <a:off x="4142135" y="2319958"/>
            <a:ext cx="671513"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sp>
        <p:nvSpPr>
          <p:cNvPr id="32796" name="Rectangle 28"/>
          <p:cNvSpPr>
            <a:spLocks noChangeArrowheads="1"/>
          </p:cNvSpPr>
          <p:nvPr/>
        </p:nvSpPr>
        <p:spPr bwMode="auto">
          <a:xfrm>
            <a:off x="2917379" y="2355676"/>
            <a:ext cx="465138" cy="366713"/>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4541" name="Group 29"/>
          <p:cNvGrpSpPr>
            <a:grpSpLocks/>
          </p:cNvGrpSpPr>
          <p:nvPr/>
        </p:nvGrpSpPr>
        <p:grpSpPr bwMode="auto">
          <a:xfrm>
            <a:off x="2855467" y="2295351"/>
            <a:ext cx="539750" cy="458788"/>
            <a:chOff x="1935" y="1349"/>
            <a:chExt cx="340" cy="289"/>
          </a:xfrm>
        </p:grpSpPr>
        <p:sp>
          <p:nvSpPr>
            <p:cNvPr id="32925" name="Freeform 30"/>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26" name="Freeform 31"/>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798" name="Rectangle 32"/>
          <p:cNvSpPr>
            <a:spLocks noChangeArrowheads="1"/>
          </p:cNvSpPr>
          <p:nvPr/>
        </p:nvSpPr>
        <p:spPr bwMode="auto">
          <a:xfrm>
            <a:off x="3561904" y="2312814"/>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2799" name="Freeform 33"/>
          <p:cNvSpPr>
            <a:spLocks/>
          </p:cNvSpPr>
          <p:nvPr/>
        </p:nvSpPr>
        <p:spPr bwMode="auto">
          <a:xfrm>
            <a:off x="3585717" y="2295351"/>
            <a:ext cx="236537"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00" name="Freeform 34"/>
          <p:cNvSpPr>
            <a:spLocks/>
          </p:cNvSpPr>
          <p:nvPr/>
        </p:nvSpPr>
        <p:spPr bwMode="auto">
          <a:xfrm>
            <a:off x="3820667" y="2295351"/>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01" name="Line 35"/>
          <p:cNvSpPr>
            <a:spLocks noChangeShapeType="1"/>
          </p:cNvSpPr>
          <p:nvPr/>
        </p:nvSpPr>
        <p:spPr bwMode="auto">
          <a:xfrm>
            <a:off x="3396804" y="2523951"/>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02" name="Freeform 36"/>
          <p:cNvSpPr>
            <a:spLocks/>
          </p:cNvSpPr>
          <p:nvPr/>
        </p:nvSpPr>
        <p:spPr bwMode="auto">
          <a:xfrm>
            <a:off x="3501579" y="2371551"/>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03" name="Line 37"/>
          <p:cNvSpPr>
            <a:spLocks noChangeShapeType="1"/>
          </p:cNvSpPr>
          <p:nvPr/>
        </p:nvSpPr>
        <p:spPr bwMode="auto">
          <a:xfrm>
            <a:off x="4057204" y="2363614"/>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04" name="Rectangle 38"/>
          <p:cNvSpPr>
            <a:spLocks noChangeArrowheads="1"/>
          </p:cNvSpPr>
          <p:nvPr/>
        </p:nvSpPr>
        <p:spPr bwMode="auto">
          <a:xfrm>
            <a:off x="4909692" y="2371551"/>
            <a:ext cx="5413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sp>
        <p:nvSpPr>
          <p:cNvPr id="32805" name="Rectangle 39"/>
          <p:cNvSpPr>
            <a:spLocks noChangeArrowheads="1"/>
          </p:cNvSpPr>
          <p:nvPr/>
        </p:nvSpPr>
        <p:spPr bwMode="auto">
          <a:xfrm>
            <a:off x="5639942" y="2304876"/>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sp>
        <p:nvSpPr>
          <p:cNvPr id="32806" name="Freeform 40"/>
          <p:cNvSpPr>
            <a:spLocks/>
          </p:cNvSpPr>
          <p:nvPr/>
        </p:nvSpPr>
        <p:spPr bwMode="auto">
          <a:xfrm>
            <a:off x="5900292" y="2295351"/>
            <a:ext cx="227012" cy="458788"/>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07" name="Line 41"/>
          <p:cNvSpPr>
            <a:spLocks noChangeShapeType="1"/>
          </p:cNvSpPr>
          <p:nvPr/>
        </p:nvSpPr>
        <p:spPr bwMode="auto">
          <a:xfrm>
            <a:off x="5436742" y="2523951"/>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08" name="Line 42"/>
          <p:cNvSpPr>
            <a:spLocks noChangeShapeType="1"/>
          </p:cNvSpPr>
          <p:nvPr/>
        </p:nvSpPr>
        <p:spPr bwMode="auto">
          <a:xfrm>
            <a:off x="4668392" y="2523951"/>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09" name="Freeform 43"/>
          <p:cNvSpPr>
            <a:spLocks/>
          </p:cNvSpPr>
          <p:nvPr/>
        </p:nvSpPr>
        <p:spPr bwMode="auto">
          <a:xfrm>
            <a:off x="4866829" y="2523951"/>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10" name="Line 44"/>
          <p:cNvSpPr>
            <a:spLocks noChangeShapeType="1"/>
          </p:cNvSpPr>
          <p:nvPr/>
        </p:nvSpPr>
        <p:spPr bwMode="auto">
          <a:xfrm>
            <a:off x="4057204" y="2676351"/>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11" name="Freeform 45"/>
          <p:cNvSpPr>
            <a:spLocks/>
          </p:cNvSpPr>
          <p:nvPr/>
        </p:nvSpPr>
        <p:spPr bwMode="auto">
          <a:xfrm>
            <a:off x="4236592" y="2516014"/>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64556" name="Group 46"/>
          <p:cNvGrpSpPr>
            <a:grpSpLocks/>
          </p:cNvGrpSpPr>
          <p:nvPr/>
        </p:nvGrpSpPr>
        <p:grpSpPr bwMode="auto">
          <a:xfrm>
            <a:off x="7003604" y="4987751"/>
            <a:ext cx="371475" cy="763588"/>
            <a:chOff x="4548" y="3045"/>
            <a:chExt cx="234" cy="481"/>
          </a:xfrm>
        </p:grpSpPr>
        <p:sp>
          <p:nvSpPr>
            <p:cNvPr id="32923" name="Freeform 47"/>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24" name="Rectangle 48"/>
            <p:cNvSpPr>
              <a:spLocks noChangeArrowheads="1"/>
            </p:cNvSpPr>
            <p:nvPr/>
          </p:nvSpPr>
          <p:spPr bwMode="auto">
            <a:xfrm rot="5400000">
              <a:off x="4453" y="3158"/>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64557" name="Group 49"/>
          <p:cNvGrpSpPr>
            <a:grpSpLocks/>
          </p:cNvGrpSpPr>
          <p:nvPr/>
        </p:nvGrpSpPr>
        <p:grpSpPr bwMode="auto">
          <a:xfrm>
            <a:off x="5543104" y="5140151"/>
            <a:ext cx="563563" cy="458788"/>
            <a:chOff x="3628" y="3141"/>
            <a:chExt cx="355" cy="289"/>
          </a:xfrm>
        </p:grpSpPr>
        <p:sp>
          <p:nvSpPr>
            <p:cNvPr id="32919" name="Rectangle 50"/>
            <p:cNvSpPr>
              <a:spLocks noChangeArrowheads="1"/>
            </p:cNvSpPr>
            <p:nvPr/>
          </p:nvSpPr>
          <p:spPr bwMode="auto">
            <a:xfrm>
              <a:off x="3628" y="3147"/>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4665" name="Group 51"/>
            <p:cNvGrpSpPr>
              <a:grpSpLocks/>
            </p:cNvGrpSpPr>
            <p:nvPr/>
          </p:nvGrpSpPr>
          <p:grpSpPr bwMode="auto">
            <a:xfrm>
              <a:off x="3643" y="3141"/>
              <a:ext cx="340" cy="289"/>
              <a:chOff x="3643" y="3141"/>
              <a:chExt cx="340" cy="289"/>
            </a:xfrm>
          </p:grpSpPr>
          <p:sp>
            <p:nvSpPr>
              <p:cNvPr id="32921" name="Freeform 52"/>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22" name="Freeform 53"/>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2814" name="Rectangle 54"/>
          <p:cNvSpPr>
            <a:spLocks noChangeArrowheads="1"/>
          </p:cNvSpPr>
          <p:nvPr/>
        </p:nvSpPr>
        <p:spPr bwMode="auto">
          <a:xfrm>
            <a:off x="6273354" y="5157614"/>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4559" name="Group 55"/>
          <p:cNvGrpSpPr>
            <a:grpSpLocks/>
          </p:cNvGrpSpPr>
          <p:nvPr/>
        </p:nvGrpSpPr>
        <p:grpSpPr bwMode="auto">
          <a:xfrm>
            <a:off x="6297167" y="5140151"/>
            <a:ext cx="469900" cy="458788"/>
            <a:chOff x="4103" y="3141"/>
            <a:chExt cx="296" cy="289"/>
          </a:xfrm>
        </p:grpSpPr>
        <p:sp>
          <p:nvSpPr>
            <p:cNvPr id="32917" name="Freeform 56"/>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18" name="Freeform 57"/>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816" name="Line 58"/>
          <p:cNvSpPr>
            <a:spLocks noChangeShapeType="1"/>
          </p:cNvSpPr>
          <p:nvPr/>
        </p:nvSpPr>
        <p:spPr bwMode="auto">
          <a:xfrm>
            <a:off x="6108254" y="5368751"/>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17" name="Freeform 59"/>
          <p:cNvSpPr>
            <a:spLocks/>
          </p:cNvSpPr>
          <p:nvPr/>
        </p:nvSpPr>
        <p:spPr bwMode="auto">
          <a:xfrm>
            <a:off x="6213029" y="5216351"/>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18" name="Line 60"/>
          <p:cNvSpPr>
            <a:spLocks noChangeShapeType="1"/>
          </p:cNvSpPr>
          <p:nvPr/>
        </p:nvSpPr>
        <p:spPr bwMode="auto">
          <a:xfrm>
            <a:off x="6768654" y="5216351"/>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19" name="Rectangle 61"/>
          <p:cNvSpPr>
            <a:spLocks noChangeArrowheads="1"/>
          </p:cNvSpPr>
          <p:nvPr/>
        </p:nvSpPr>
        <p:spPr bwMode="auto">
          <a:xfrm>
            <a:off x="7570342" y="5149676"/>
            <a:ext cx="5413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64564" name="Group 62"/>
          <p:cNvGrpSpPr>
            <a:grpSpLocks/>
          </p:cNvGrpSpPr>
          <p:nvPr/>
        </p:nvGrpSpPr>
        <p:grpSpPr bwMode="auto">
          <a:xfrm>
            <a:off x="7644954" y="5140151"/>
            <a:ext cx="515938" cy="458788"/>
            <a:chOff x="4952" y="3141"/>
            <a:chExt cx="325" cy="289"/>
          </a:xfrm>
        </p:grpSpPr>
        <p:sp>
          <p:nvSpPr>
            <p:cNvPr id="32915" name="Freeform 63"/>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16" name="Freeform 64"/>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821" name="Rectangle 65"/>
          <p:cNvSpPr>
            <a:spLocks noChangeArrowheads="1"/>
          </p:cNvSpPr>
          <p:nvPr/>
        </p:nvSpPr>
        <p:spPr bwMode="auto">
          <a:xfrm>
            <a:off x="8351392" y="5149676"/>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4566" name="Group 66"/>
          <p:cNvGrpSpPr>
            <a:grpSpLocks/>
          </p:cNvGrpSpPr>
          <p:nvPr/>
        </p:nvGrpSpPr>
        <p:grpSpPr bwMode="auto">
          <a:xfrm>
            <a:off x="8387904" y="5140151"/>
            <a:ext cx="450850" cy="458788"/>
            <a:chOff x="5420" y="3141"/>
            <a:chExt cx="284" cy="289"/>
          </a:xfrm>
        </p:grpSpPr>
        <p:sp>
          <p:nvSpPr>
            <p:cNvPr id="32913" name="Freeform 67"/>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14" name="Freeform 68"/>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823" name="Line 69"/>
          <p:cNvSpPr>
            <a:spLocks noChangeShapeType="1"/>
          </p:cNvSpPr>
          <p:nvPr/>
        </p:nvSpPr>
        <p:spPr bwMode="auto">
          <a:xfrm>
            <a:off x="8148192" y="5368751"/>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24" name="Line 70"/>
          <p:cNvSpPr>
            <a:spLocks noChangeShapeType="1"/>
          </p:cNvSpPr>
          <p:nvPr/>
        </p:nvSpPr>
        <p:spPr bwMode="auto">
          <a:xfrm>
            <a:off x="7379842" y="5368751"/>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25" name="Freeform 71"/>
          <p:cNvSpPr>
            <a:spLocks/>
          </p:cNvSpPr>
          <p:nvPr/>
        </p:nvSpPr>
        <p:spPr bwMode="auto">
          <a:xfrm>
            <a:off x="7578279" y="5368751"/>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26" name="Line 72"/>
          <p:cNvSpPr>
            <a:spLocks noChangeShapeType="1"/>
          </p:cNvSpPr>
          <p:nvPr/>
        </p:nvSpPr>
        <p:spPr bwMode="auto">
          <a:xfrm>
            <a:off x="6768654" y="5521151"/>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27" name="Freeform 73"/>
          <p:cNvSpPr>
            <a:spLocks/>
          </p:cNvSpPr>
          <p:nvPr/>
        </p:nvSpPr>
        <p:spPr bwMode="auto">
          <a:xfrm>
            <a:off x="6948042" y="5360814"/>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28" name="Line 74"/>
          <p:cNvSpPr>
            <a:spLocks noChangeShapeType="1"/>
          </p:cNvSpPr>
          <p:nvPr/>
        </p:nvSpPr>
        <p:spPr bwMode="auto">
          <a:xfrm>
            <a:off x="6289229" y="2587451"/>
            <a:ext cx="204788" cy="2536825"/>
          </a:xfrm>
          <a:prstGeom prst="line">
            <a:avLst/>
          </a:prstGeom>
          <a:noFill/>
          <a:ln w="25400">
            <a:solidFill>
              <a:srgbClr val="0000FF"/>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29" name="Oval 75"/>
          <p:cNvSpPr>
            <a:spLocks noChangeArrowheads="1"/>
          </p:cNvSpPr>
          <p:nvPr/>
        </p:nvSpPr>
        <p:spPr bwMode="auto">
          <a:xfrm>
            <a:off x="6224142" y="2489026"/>
            <a:ext cx="106362" cy="106363"/>
          </a:xfrm>
          <a:prstGeom prst="ellipse">
            <a:avLst/>
          </a:prstGeom>
          <a:solidFill>
            <a:schemeClr val="accent1"/>
          </a:solid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30" name="Rectangle 76"/>
          <p:cNvSpPr>
            <a:spLocks noChangeArrowheads="1"/>
          </p:cNvSpPr>
          <p:nvPr/>
        </p:nvSpPr>
        <p:spPr bwMode="auto">
          <a:xfrm>
            <a:off x="731392" y="3046239"/>
            <a:ext cx="728662"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solidFill>
                  <a:srgbClr val="FF0000"/>
                </a:solidFill>
                <a:latin typeface="+mn-lt"/>
                <a:ea typeface="宋体" panose="02010600030101010101" pitchFamily="2" charset="-122"/>
              </a:rPr>
              <a:t>stall</a:t>
            </a:r>
          </a:p>
        </p:txBody>
      </p:sp>
      <p:sp>
        <p:nvSpPr>
          <p:cNvPr id="32831" name="Rectangle 77"/>
          <p:cNvSpPr>
            <a:spLocks noChangeArrowheads="1"/>
          </p:cNvSpPr>
          <p:nvPr/>
        </p:nvSpPr>
        <p:spPr bwMode="auto">
          <a:xfrm>
            <a:off x="731392" y="3719339"/>
            <a:ext cx="728662"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a:solidFill>
                  <a:srgbClr val="FF0000"/>
                </a:solidFill>
                <a:latin typeface="+mn-lt"/>
                <a:ea typeface="宋体" panose="02010600030101010101" pitchFamily="2" charset="-122"/>
              </a:rPr>
              <a:t>stall</a:t>
            </a:r>
          </a:p>
        </p:txBody>
      </p:sp>
      <p:sp>
        <p:nvSpPr>
          <p:cNvPr id="32832" name="Rectangle 78"/>
          <p:cNvSpPr>
            <a:spLocks noChangeArrowheads="1"/>
          </p:cNvSpPr>
          <p:nvPr/>
        </p:nvSpPr>
        <p:spPr bwMode="auto">
          <a:xfrm>
            <a:off x="731392" y="4367039"/>
            <a:ext cx="728662"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a:solidFill>
                  <a:srgbClr val="FF0000"/>
                </a:solidFill>
                <a:latin typeface="+mn-lt"/>
                <a:ea typeface="宋体" panose="02010600030101010101" pitchFamily="2" charset="-122"/>
              </a:rPr>
              <a:t>stall</a:t>
            </a:r>
          </a:p>
        </p:txBody>
      </p:sp>
      <p:grpSp>
        <p:nvGrpSpPr>
          <p:cNvPr id="64577" name="Group 79"/>
          <p:cNvGrpSpPr>
            <a:grpSpLocks/>
          </p:cNvGrpSpPr>
          <p:nvPr/>
        </p:nvGrpSpPr>
        <p:grpSpPr bwMode="auto">
          <a:xfrm>
            <a:off x="7657654" y="5716414"/>
            <a:ext cx="371475" cy="763587"/>
            <a:chOff x="4960" y="3504"/>
            <a:chExt cx="234" cy="481"/>
          </a:xfrm>
        </p:grpSpPr>
        <p:sp>
          <p:nvSpPr>
            <p:cNvPr id="32911" name="Freeform 80"/>
            <p:cNvSpPr>
              <a:spLocks/>
            </p:cNvSpPr>
            <p:nvPr/>
          </p:nvSpPr>
          <p:spPr bwMode="auto">
            <a:xfrm>
              <a:off x="4981" y="3504"/>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12" name="Rectangle 81"/>
            <p:cNvSpPr>
              <a:spLocks noChangeArrowheads="1"/>
            </p:cNvSpPr>
            <p:nvPr/>
          </p:nvSpPr>
          <p:spPr bwMode="auto">
            <a:xfrm rot="5400000">
              <a:off x="4865" y="3616"/>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ALU</a:t>
              </a:r>
            </a:p>
          </p:txBody>
        </p:sp>
      </p:grpSp>
      <p:grpSp>
        <p:nvGrpSpPr>
          <p:cNvPr id="64578" name="Group 82"/>
          <p:cNvGrpSpPr>
            <a:grpSpLocks/>
          </p:cNvGrpSpPr>
          <p:nvPr/>
        </p:nvGrpSpPr>
        <p:grpSpPr bwMode="auto">
          <a:xfrm>
            <a:off x="6222554" y="5868814"/>
            <a:ext cx="563563" cy="458787"/>
            <a:chOff x="4040" y="3600"/>
            <a:chExt cx="355" cy="289"/>
          </a:xfrm>
        </p:grpSpPr>
        <p:sp>
          <p:nvSpPr>
            <p:cNvPr id="32907" name="Rectangle 83"/>
            <p:cNvSpPr>
              <a:spLocks noChangeArrowheads="1"/>
            </p:cNvSpPr>
            <p:nvPr/>
          </p:nvSpPr>
          <p:spPr bwMode="auto">
            <a:xfrm>
              <a:off x="4040" y="3606"/>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nvGrpSpPr>
            <p:cNvPr id="64653" name="Group 84"/>
            <p:cNvGrpSpPr>
              <a:grpSpLocks/>
            </p:cNvGrpSpPr>
            <p:nvPr/>
          </p:nvGrpSpPr>
          <p:grpSpPr bwMode="auto">
            <a:xfrm>
              <a:off x="4055" y="3600"/>
              <a:ext cx="340" cy="289"/>
              <a:chOff x="4055" y="3600"/>
              <a:chExt cx="340" cy="289"/>
            </a:xfrm>
          </p:grpSpPr>
          <p:sp>
            <p:nvSpPr>
              <p:cNvPr id="32909" name="Freeform 85"/>
              <p:cNvSpPr>
                <a:spLocks/>
              </p:cNvSpPr>
              <p:nvPr/>
            </p:nvSpPr>
            <p:spPr bwMode="auto">
              <a:xfrm>
                <a:off x="4055" y="360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10" name="Freeform 86"/>
              <p:cNvSpPr>
                <a:spLocks/>
              </p:cNvSpPr>
              <p:nvPr/>
            </p:nvSpPr>
            <p:spPr bwMode="auto">
              <a:xfrm>
                <a:off x="4224" y="360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grpSp>
      <p:sp>
        <p:nvSpPr>
          <p:cNvPr id="32835" name="Rectangle 87"/>
          <p:cNvSpPr>
            <a:spLocks noChangeArrowheads="1"/>
          </p:cNvSpPr>
          <p:nvPr/>
        </p:nvSpPr>
        <p:spPr bwMode="auto">
          <a:xfrm>
            <a:off x="6952804" y="5886276"/>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Reg</a:t>
            </a:r>
          </a:p>
        </p:txBody>
      </p:sp>
      <p:grpSp>
        <p:nvGrpSpPr>
          <p:cNvPr id="64580" name="Group 88"/>
          <p:cNvGrpSpPr>
            <a:grpSpLocks/>
          </p:cNvGrpSpPr>
          <p:nvPr/>
        </p:nvGrpSpPr>
        <p:grpSpPr bwMode="auto">
          <a:xfrm>
            <a:off x="6976617" y="5868814"/>
            <a:ext cx="469900" cy="458787"/>
            <a:chOff x="4515" y="3600"/>
            <a:chExt cx="296" cy="289"/>
          </a:xfrm>
        </p:grpSpPr>
        <p:sp>
          <p:nvSpPr>
            <p:cNvPr id="32905" name="Freeform 89"/>
            <p:cNvSpPr>
              <a:spLocks/>
            </p:cNvSpPr>
            <p:nvPr/>
          </p:nvSpPr>
          <p:spPr bwMode="auto">
            <a:xfrm>
              <a:off x="4515" y="360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06" name="Freeform 90"/>
            <p:cNvSpPr>
              <a:spLocks/>
            </p:cNvSpPr>
            <p:nvPr/>
          </p:nvSpPr>
          <p:spPr bwMode="auto">
            <a:xfrm>
              <a:off x="4663" y="3600"/>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837" name="Line 91"/>
          <p:cNvSpPr>
            <a:spLocks noChangeShapeType="1"/>
          </p:cNvSpPr>
          <p:nvPr/>
        </p:nvSpPr>
        <p:spPr bwMode="auto">
          <a:xfrm>
            <a:off x="6787704" y="6097414"/>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38" name="Freeform 92"/>
          <p:cNvSpPr>
            <a:spLocks/>
          </p:cNvSpPr>
          <p:nvPr/>
        </p:nvSpPr>
        <p:spPr bwMode="auto">
          <a:xfrm>
            <a:off x="6892479" y="5945014"/>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39" name="Line 93"/>
          <p:cNvSpPr>
            <a:spLocks noChangeShapeType="1"/>
          </p:cNvSpPr>
          <p:nvPr/>
        </p:nvSpPr>
        <p:spPr bwMode="auto">
          <a:xfrm>
            <a:off x="7448104" y="5945014"/>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40" name="Rectangle 94"/>
          <p:cNvSpPr>
            <a:spLocks noChangeArrowheads="1"/>
          </p:cNvSpPr>
          <p:nvPr/>
        </p:nvSpPr>
        <p:spPr bwMode="auto">
          <a:xfrm>
            <a:off x="8249792" y="5878339"/>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Dm</a:t>
            </a:r>
          </a:p>
        </p:txBody>
      </p:sp>
      <p:grpSp>
        <p:nvGrpSpPr>
          <p:cNvPr id="64585" name="Group 95"/>
          <p:cNvGrpSpPr>
            <a:grpSpLocks/>
          </p:cNvGrpSpPr>
          <p:nvPr/>
        </p:nvGrpSpPr>
        <p:grpSpPr bwMode="auto">
          <a:xfrm>
            <a:off x="8324404" y="5868814"/>
            <a:ext cx="515938" cy="458787"/>
            <a:chOff x="5364" y="3600"/>
            <a:chExt cx="325" cy="289"/>
          </a:xfrm>
        </p:grpSpPr>
        <p:sp>
          <p:nvSpPr>
            <p:cNvPr id="32903" name="Freeform 96"/>
            <p:cNvSpPr>
              <a:spLocks/>
            </p:cNvSpPr>
            <p:nvPr/>
          </p:nvSpPr>
          <p:spPr bwMode="auto">
            <a:xfrm>
              <a:off x="5364" y="3600"/>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904" name="Freeform 97"/>
            <p:cNvSpPr>
              <a:spLocks/>
            </p:cNvSpPr>
            <p:nvPr/>
          </p:nvSpPr>
          <p:spPr bwMode="auto">
            <a:xfrm>
              <a:off x="5525" y="3600"/>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sp>
        <p:nvSpPr>
          <p:cNvPr id="32842" name="Line 98"/>
          <p:cNvSpPr>
            <a:spLocks noChangeShapeType="1"/>
          </p:cNvSpPr>
          <p:nvPr/>
        </p:nvSpPr>
        <p:spPr bwMode="auto">
          <a:xfrm>
            <a:off x="8059292" y="6097414"/>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43" name="Freeform 99"/>
          <p:cNvSpPr>
            <a:spLocks/>
          </p:cNvSpPr>
          <p:nvPr/>
        </p:nvSpPr>
        <p:spPr bwMode="auto">
          <a:xfrm>
            <a:off x="8283129" y="6097414"/>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sp>
        <p:nvSpPr>
          <p:cNvPr id="32844" name="Line 100"/>
          <p:cNvSpPr>
            <a:spLocks noChangeShapeType="1"/>
          </p:cNvSpPr>
          <p:nvPr/>
        </p:nvSpPr>
        <p:spPr bwMode="auto">
          <a:xfrm>
            <a:off x="7448104" y="6249814"/>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32845" name="Freeform 101"/>
          <p:cNvSpPr>
            <a:spLocks/>
          </p:cNvSpPr>
          <p:nvPr/>
        </p:nvSpPr>
        <p:spPr bwMode="auto">
          <a:xfrm>
            <a:off x="7627492" y="6089476"/>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宋体" panose="02010600030101010101" pitchFamily="2" charset="-122"/>
            </a:endParaRPr>
          </a:p>
        </p:txBody>
      </p:sp>
      <p:grpSp>
        <p:nvGrpSpPr>
          <p:cNvPr id="64590" name="Group 102"/>
          <p:cNvGrpSpPr>
            <a:grpSpLocks/>
          </p:cNvGrpSpPr>
          <p:nvPr/>
        </p:nvGrpSpPr>
        <p:grpSpPr bwMode="auto">
          <a:xfrm>
            <a:off x="3482529" y="2990676"/>
            <a:ext cx="3516313" cy="542925"/>
            <a:chOff x="2330" y="1787"/>
            <a:chExt cx="2215" cy="342"/>
          </a:xfrm>
        </p:grpSpPr>
        <p:grpSp>
          <p:nvGrpSpPr>
            <p:cNvPr id="64631" name="Group 103"/>
            <p:cNvGrpSpPr>
              <a:grpSpLocks/>
            </p:cNvGrpSpPr>
            <p:nvPr/>
          </p:nvGrpSpPr>
          <p:grpSpPr bwMode="auto">
            <a:xfrm>
              <a:off x="2736" y="1787"/>
              <a:ext cx="519" cy="342"/>
              <a:chOff x="2736" y="1787"/>
              <a:chExt cx="519" cy="342"/>
            </a:xfrm>
          </p:grpSpPr>
          <p:sp>
            <p:nvSpPr>
              <p:cNvPr id="32901" name="Freeform 104"/>
              <p:cNvSpPr>
                <a:spLocks/>
              </p:cNvSpPr>
              <p:nvPr/>
            </p:nvSpPr>
            <p:spPr bwMode="auto">
              <a:xfrm>
                <a:off x="2762"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902" name="Rectangle 105"/>
              <p:cNvSpPr>
                <a:spLocks noChangeArrowheads="1"/>
              </p:cNvSpPr>
              <p:nvPr/>
            </p:nvSpPr>
            <p:spPr bwMode="auto">
              <a:xfrm>
                <a:off x="2736" y="1857"/>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32" name="Group 106"/>
            <p:cNvGrpSpPr>
              <a:grpSpLocks/>
            </p:cNvGrpSpPr>
            <p:nvPr/>
          </p:nvGrpSpPr>
          <p:grpSpPr bwMode="auto">
            <a:xfrm>
              <a:off x="3173" y="1787"/>
              <a:ext cx="519" cy="342"/>
              <a:chOff x="3173" y="1787"/>
              <a:chExt cx="519" cy="342"/>
            </a:xfrm>
          </p:grpSpPr>
          <p:sp>
            <p:nvSpPr>
              <p:cNvPr id="32899" name="Freeform 107"/>
              <p:cNvSpPr>
                <a:spLocks/>
              </p:cNvSpPr>
              <p:nvPr/>
            </p:nvSpPr>
            <p:spPr bwMode="auto">
              <a:xfrm>
                <a:off x="3199"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900" name="Rectangle 108"/>
              <p:cNvSpPr>
                <a:spLocks noChangeArrowheads="1"/>
              </p:cNvSpPr>
              <p:nvPr/>
            </p:nvSpPr>
            <p:spPr bwMode="auto">
              <a:xfrm>
                <a:off x="3173" y="1857"/>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33" name="Group 109"/>
            <p:cNvGrpSpPr>
              <a:grpSpLocks/>
            </p:cNvGrpSpPr>
            <p:nvPr/>
          </p:nvGrpSpPr>
          <p:grpSpPr bwMode="auto">
            <a:xfrm>
              <a:off x="3610" y="1787"/>
              <a:ext cx="519" cy="342"/>
              <a:chOff x="3610" y="1787"/>
              <a:chExt cx="519" cy="342"/>
            </a:xfrm>
          </p:grpSpPr>
          <p:sp>
            <p:nvSpPr>
              <p:cNvPr id="32897" name="Freeform 110"/>
              <p:cNvSpPr>
                <a:spLocks/>
              </p:cNvSpPr>
              <p:nvPr/>
            </p:nvSpPr>
            <p:spPr bwMode="auto">
              <a:xfrm>
                <a:off x="3636"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98" name="Rectangle 111"/>
              <p:cNvSpPr>
                <a:spLocks noChangeArrowheads="1"/>
              </p:cNvSpPr>
              <p:nvPr/>
            </p:nvSpPr>
            <p:spPr bwMode="auto">
              <a:xfrm>
                <a:off x="3610" y="1857"/>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34" name="Group 112"/>
            <p:cNvGrpSpPr>
              <a:grpSpLocks/>
            </p:cNvGrpSpPr>
            <p:nvPr/>
          </p:nvGrpSpPr>
          <p:grpSpPr bwMode="auto">
            <a:xfrm>
              <a:off x="2330" y="1808"/>
              <a:ext cx="340" cy="289"/>
              <a:chOff x="2330" y="1808"/>
              <a:chExt cx="340" cy="289"/>
            </a:xfrm>
          </p:grpSpPr>
          <p:sp>
            <p:nvSpPr>
              <p:cNvPr id="32895" name="Freeform 113"/>
              <p:cNvSpPr>
                <a:spLocks/>
              </p:cNvSpPr>
              <p:nvPr/>
            </p:nvSpPr>
            <p:spPr bwMode="auto">
              <a:xfrm>
                <a:off x="2330" y="1808"/>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96" name="Freeform 114"/>
              <p:cNvSpPr>
                <a:spLocks/>
              </p:cNvSpPr>
              <p:nvPr/>
            </p:nvSpPr>
            <p:spPr bwMode="auto">
              <a:xfrm>
                <a:off x="2499" y="1808"/>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grpSp>
        <p:sp>
          <p:nvSpPr>
            <p:cNvPr id="32890" name="Line 115"/>
            <p:cNvSpPr>
              <a:spLocks noChangeShapeType="1"/>
            </p:cNvSpPr>
            <p:nvPr/>
          </p:nvSpPr>
          <p:spPr bwMode="auto">
            <a:xfrm>
              <a:off x="2671" y="1952"/>
              <a:ext cx="104" cy="0"/>
            </a:xfrm>
            <a:prstGeom prst="line">
              <a:avLst/>
            </a:prstGeom>
            <a:noFill/>
            <a:ln w="12700">
              <a:solidFill>
                <a:schemeClr val="tx1"/>
              </a:solidFill>
              <a:round/>
              <a:headEnd/>
              <a:tailEnd/>
            </a:ln>
          </p:spPr>
          <p:txBody>
            <a:bodyPr wrap="none" anchor="ctr"/>
            <a:lstStyle/>
            <a:p>
              <a:pPr eaLnBrk="1" hangingPunct="1">
                <a:defRPr/>
              </a:pPr>
              <a:endParaRPr lang="zh-CN" altLang="en-US" b="1">
                <a:solidFill>
                  <a:srgbClr val="FF0000"/>
                </a:solidFill>
                <a:latin typeface="+mn-lt"/>
                <a:ea typeface="宋体" panose="02010600030101010101" pitchFamily="2" charset="-122"/>
              </a:endParaRPr>
            </a:p>
          </p:txBody>
        </p:sp>
        <p:grpSp>
          <p:nvGrpSpPr>
            <p:cNvPr id="64636" name="Group 116"/>
            <p:cNvGrpSpPr>
              <a:grpSpLocks/>
            </p:cNvGrpSpPr>
            <p:nvPr/>
          </p:nvGrpSpPr>
          <p:grpSpPr bwMode="auto">
            <a:xfrm>
              <a:off x="4026" y="1787"/>
              <a:ext cx="519" cy="342"/>
              <a:chOff x="4026" y="1787"/>
              <a:chExt cx="519" cy="342"/>
            </a:xfrm>
          </p:grpSpPr>
          <p:sp>
            <p:nvSpPr>
              <p:cNvPr id="32893" name="Freeform 117"/>
              <p:cNvSpPr>
                <a:spLocks/>
              </p:cNvSpPr>
              <p:nvPr/>
            </p:nvSpPr>
            <p:spPr bwMode="auto">
              <a:xfrm>
                <a:off x="4052" y="1787"/>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94" name="Rectangle 118"/>
              <p:cNvSpPr>
                <a:spLocks noChangeArrowheads="1"/>
              </p:cNvSpPr>
              <p:nvPr/>
            </p:nvSpPr>
            <p:spPr bwMode="auto">
              <a:xfrm>
                <a:off x="4026" y="1857"/>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sp>
          <p:nvSpPr>
            <p:cNvPr id="32892" name="Rectangle 119"/>
            <p:cNvSpPr>
              <a:spLocks noChangeArrowheads="1"/>
            </p:cNvSpPr>
            <p:nvPr/>
          </p:nvSpPr>
          <p:spPr bwMode="auto">
            <a:xfrm>
              <a:off x="2369" y="1846"/>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grpSp>
        <p:nvGrpSpPr>
          <p:cNvPr id="64591" name="Group 120"/>
          <p:cNvGrpSpPr>
            <a:grpSpLocks/>
          </p:cNvGrpSpPr>
          <p:nvPr/>
        </p:nvGrpSpPr>
        <p:grpSpPr bwMode="auto">
          <a:xfrm>
            <a:off x="4176267" y="3701876"/>
            <a:ext cx="3516312" cy="542925"/>
            <a:chOff x="2767" y="2235"/>
            <a:chExt cx="2215" cy="342"/>
          </a:xfrm>
        </p:grpSpPr>
        <p:grpSp>
          <p:nvGrpSpPr>
            <p:cNvPr id="64614" name="Group 121"/>
            <p:cNvGrpSpPr>
              <a:grpSpLocks/>
            </p:cNvGrpSpPr>
            <p:nvPr/>
          </p:nvGrpSpPr>
          <p:grpSpPr bwMode="auto">
            <a:xfrm>
              <a:off x="3173" y="2235"/>
              <a:ext cx="519" cy="342"/>
              <a:chOff x="3173" y="2235"/>
              <a:chExt cx="519" cy="342"/>
            </a:xfrm>
          </p:grpSpPr>
          <p:sp>
            <p:nvSpPr>
              <p:cNvPr id="32884" name="Freeform 122"/>
              <p:cNvSpPr>
                <a:spLocks/>
              </p:cNvSpPr>
              <p:nvPr/>
            </p:nvSpPr>
            <p:spPr bwMode="auto">
              <a:xfrm>
                <a:off x="3199"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85" name="Rectangle 123"/>
              <p:cNvSpPr>
                <a:spLocks noChangeArrowheads="1"/>
              </p:cNvSpPr>
              <p:nvPr/>
            </p:nvSpPr>
            <p:spPr bwMode="auto">
              <a:xfrm>
                <a:off x="3173" y="2305"/>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15" name="Group 124"/>
            <p:cNvGrpSpPr>
              <a:grpSpLocks/>
            </p:cNvGrpSpPr>
            <p:nvPr/>
          </p:nvGrpSpPr>
          <p:grpSpPr bwMode="auto">
            <a:xfrm>
              <a:off x="3610" y="2235"/>
              <a:ext cx="519" cy="342"/>
              <a:chOff x="3610" y="2235"/>
              <a:chExt cx="519" cy="342"/>
            </a:xfrm>
          </p:grpSpPr>
          <p:sp>
            <p:nvSpPr>
              <p:cNvPr id="32882" name="Freeform 125"/>
              <p:cNvSpPr>
                <a:spLocks/>
              </p:cNvSpPr>
              <p:nvPr/>
            </p:nvSpPr>
            <p:spPr bwMode="auto">
              <a:xfrm>
                <a:off x="3636"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83" name="Rectangle 126"/>
              <p:cNvSpPr>
                <a:spLocks noChangeArrowheads="1"/>
              </p:cNvSpPr>
              <p:nvPr/>
            </p:nvSpPr>
            <p:spPr bwMode="auto">
              <a:xfrm>
                <a:off x="3610" y="2305"/>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16" name="Group 127"/>
            <p:cNvGrpSpPr>
              <a:grpSpLocks/>
            </p:cNvGrpSpPr>
            <p:nvPr/>
          </p:nvGrpSpPr>
          <p:grpSpPr bwMode="auto">
            <a:xfrm>
              <a:off x="4047" y="2235"/>
              <a:ext cx="519" cy="342"/>
              <a:chOff x="4047" y="2235"/>
              <a:chExt cx="519" cy="342"/>
            </a:xfrm>
          </p:grpSpPr>
          <p:sp>
            <p:nvSpPr>
              <p:cNvPr id="32880" name="Freeform 128"/>
              <p:cNvSpPr>
                <a:spLocks/>
              </p:cNvSpPr>
              <p:nvPr/>
            </p:nvSpPr>
            <p:spPr bwMode="auto">
              <a:xfrm>
                <a:off x="4073"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81" name="Rectangle 129"/>
              <p:cNvSpPr>
                <a:spLocks noChangeArrowheads="1"/>
              </p:cNvSpPr>
              <p:nvPr/>
            </p:nvSpPr>
            <p:spPr bwMode="auto">
              <a:xfrm>
                <a:off x="4047" y="2305"/>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17" name="Group 130"/>
            <p:cNvGrpSpPr>
              <a:grpSpLocks/>
            </p:cNvGrpSpPr>
            <p:nvPr/>
          </p:nvGrpSpPr>
          <p:grpSpPr bwMode="auto">
            <a:xfrm>
              <a:off x="2767" y="2256"/>
              <a:ext cx="340" cy="289"/>
              <a:chOff x="2767" y="2256"/>
              <a:chExt cx="340" cy="289"/>
            </a:xfrm>
          </p:grpSpPr>
          <p:sp>
            <p:nvSpPr>
              <p:cNvPr id="32878" name="Freeform 131"/>
              <p:cNvSpPr>
                <a:spLocks/>
              </p:cNvSpPr>
              <p:nvPr/>
            </p:nvSpPr>
            <p:spPr bwMode="auto">
              <a:xfrm>
                <a:off x="2767" y="2256"/>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79" name="Freeform 132"/>
              <p:cNvSpPr>
                <a:spLocks/>
              </p:cNvSpPr>
              <p:nvPr/>
            </p:nvSpPr>
            <p:spPr bwMode="auto">
              <a:xfrm>
                <a:off x="2936" y="2256"/>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grpSp>
        <p:sp>
          <p:nvSpPr>
            <p:cNvPr id="32873" name="Line 133"/>
            <p:cNvSpPr>
              <a:spLocks noChangeShapeType="1"/>
            </p:cNvSpPr>
            <p:nvPr/>
          </p:nvSpPr>
          <p:spPr bwMode="auto">
            <a:xfrm>
              <a:off x="3108" y="2400"/>
              <a:ext cx="104" cy="0"/>
            </a:xfrm>
            <a:prstGeom prst="line">
              <a:avLst/>
            </a:prstGeom>
            <a:noFill/>
            <a:ln w="12700">
              <a:solidFill>
                <a:schemeClr val="tx1"/>
              </a:solidFill>
              <a:round/>
              <a:headEnd/>
              <a:tailEnd/>
            </a:ln>
          </p:spPr>
          <p:txBody>
            <a:bodyPr wrap="none" anchor="ctr"/>
            <a:lstStyle/>
            <a:p>
              <a:pPr eaLnBrk="1" hangingPunct="1">
                <a:defRPr/>
              </a:pPr>
              <a:endParaRPr lang="zh-CN" altLang="en-US" b="1">
                <a:solidFill>
                  <a:srgbClr val="FF0000"/>
                </a:solidFill>
                <a:latin typeface="+mn-lt"/>
                <a:ea typeface="宋体" panose="02010600030101010101" pitchFamily="2" charset="-122"/>
              </a:endParaRPr>
            </a:p>
          </p:txBody>
        </p:sp>
        <p:grpSp>
          <p:nvGrpSpPr>
            <p:cNvPr id="64619" name="Group 134"/>
            <p:cNvGrpSpPr>
              <a:grpSpLocks/>
            </p:cNvGrpSpPr>
            <p:nvPr/>
          </p:nvGrpSpPr>
          <p:grpSpPr bwMode="auto">
            <a:xfrm>
              <a:off x="4463" y="2235"/>
              <a:ext cx="519" cy="342"/>
              <a:chOff x="4463" y="2235"/>
              <a:chExt cx="519" cy="342"/>
            </a:xfrm>
          </p:grpSpPr>
          <p:sp>
            <p:nvSpPr>
              <p:cNvPr id="32876" name="Freeform 135"/>
              <p:cNvSpPr>
                <a:spLocks/>
              </p:cNvSpPr>
              <p:nvPr/>
            </p:nvSpPr>
            <p:spPr bwMode="auto">
              <a:xfrm>
                <a:off x="4489" y="2235"/>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77" name="Rectangle 136"/>
              <p:cNvSpPr>
                <a:spLocks noChangeArrowheads="1"/>
              </p:cNvSpPr>
              <p:nvPr/>
            </p:nvSpPr>
            <p:spPr bwMode="auto">
              <a:xfrm>
                <a:off x="4463" y="2305"/>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sp>
          <p:nvSpPr>
            <p:cNvPr id="32875" name="Rectangle 137"/>
            <p:cNvSpPr>
              <a:spLocks noChangeArrowheads="1"/>
            </p:cNvSpPr>
            <p:nvPr/>
          </p:nvSpPr>
          <p:spPr bwMode="auto">
            <a:xfrm>
              <a:off x="2806" y="2294"/>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grpSp>
        <p:nvGrpSpPr>
          <p:cNvPr id="64592" name="Group 138"/>
          <p:cNvGrpSpPr>
            <a:grpSpLocks/>
          </p:cNvGrpSpPr>
          <p:nvPr/>
        </p:nvGrpSpPr>
        <p:grpSpPr bwMode="auto">
          <a:xfrm>
            <a:off x="4885879" y="4295601"/>
            <a:ext cx="3516313" cy="542925"/>
            <a:chOff x="3214" y="2609"/>
            <a:chExt cx="2215" cy="342"/>
          </a:xfrm>
        </p:grpSpPr>
        <p:grpSp>
          <p:nvGrpSpPr>
            <p:cNvPr id="64597" name="Group 139"/>
            <p:cNvGrpSpPr>
              <a:grpSpLocks/>
            </p:cNvGrpSpPr>
            <p:nvPr/>
          </p:nvGrpSpPr>
          <p:grpSpPr bwMode="auto">
            <a:xfrm>
              <a:off x="3620" y="2609"/>
              <a:ext cx="519" cy="342"/>
              <a:chOff x="3620" y="2609"/>
              <a:chExt cx="519" cy="342"/>
            </a:xfrm>
          </p:grpSpPr>
          <p:sp>
            <p:nvSpPr>
              <p:cNvPr id="32867" name="Freeform 140"/>
              <p:cNvSpPr>
                <a:spLocks/>
              </p:cNvSpPr>
              <p:nvPr/>
            </p:nvSpPr>
            <p:spPr bwMode="auto">
              <a:xfrm>
                <a:off x="3646"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68" name="Rectangle 141"/>
              <p:cNvSpPr>
                <a:spLocks noChangeArrowheads="1"/>
              </p:cNvSpPr>
              <p:nvPr/>
            </p:nvSpPr>
            <p:spPr bwMode="auto">
              <a:xfrm>
                <a:off x="3620" y="2679"/>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598" name="Group 142"/>
            <p:cNvGrpSpPr>
              <a:grpSpLocks/>
            </p:cNvGrpSpPr>
            <p:nvPr/>
          </p:nvGrpSpPr>
          <p:grpSpPr bwMode="auto">
            <a:xfrm>
              <a:off x="4057" y="2609"/>
              <a:ext cx="519" cy="342"/>
              <a:chOff x="4057" y="2609"/>
              <a:chExt cx="519" cy="342"/>
            </a:xfrm>
          </p:grpSpPr>
          <p:sp>
            <p:nvSpPr>
              <p:cNvPr id="32865" name="Freeform 143"/>
              <p:cNvSpPr>
                <a:spLocks/>
              </p:cNvSpPr>
              <p:nvPr/>
            </p:nvSpPr>
            <p:spPr bwMode="auto">
              <a:xfrm>
                <a:off x="4083"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66" name="Rectangle 144"/>
              <p:cNvSpPr>
                <a:spLocks noChangeArrowheads="1"/>
              </p:cNvSpPr>
              <p:nvPr/>
            </p:nvSpPr>
            <p:spPr bwMode="auto">
              <a:xfrm>
                <a:off x="4057" y="2679"/>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599" name="Group 145"/>
            <p:cNvGrpSpPr>
              <a:grpSpLocks/>
            </p:cNvGrpSpPr>
            <p:nvPr/>
          </p:nvGrpSpPr>
          <p:grpSpPr bwMode="auto">
            <a:xfrm>
              <a:off x="4494" y="2609"/>
              <a:ext cx="519" cy="342"/>
              <a:chOff x="4494" y="2609"/>
              <a:chExt cx="519" cy="342"/>
            </a:xfrm>
          </p:grpSpPr>
          <p:sp>
            <p:nvSpPr>
              <p:cNvPr id="32863" name="Freeform 146"/>
              <p:cNvSpPr>
                <a:spLocks/>
              </p:cNvSpPr>
              <p:nvPr/>
            </p:nvSpPr>
            <p:spPr bwMode="auto">
              <a:xfrm>
                <a:off x="4520"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64" name="Rectangle 147"/>
              <p:cNvSpPr>
                <a:spLocks noChangeArrowheads="1"/>
              </p:cNvSpPr>
              <p:nvPr/>
            </p:nvSpPr>
            <p:spPr bwMode="auto">
              <a:xfrm>
                <a:off x="4494" y="2679"/>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grpSp>
          <p:nvGrpSpPr>
            <p:cNvPr id="64600" name="Group 148"/>
            <p:cNvGrpSpPr>
              <a:grpSpLocks/>
            </p:cNvGrpSpPr>
            <p:nvPr/>
          </p:nvGrpSpPr>
          <p:grpSpPr bwMode="auto">
            <a:xfrm>
              <a:off x="3214" y="2630"/>
              <a:ext cx="340" cy="289"/>
              <a:chOff x="3214" y="2630"/>
              <a:chExt cx="340" cy="289"/>
            </a:xfrm>
          </p:grpSpPr>
          <p:sp>
            <p:nvSpPr>
              <p:cNvPr id="32861" name="Freeform 149"/>
              <p:cNvSpPr>
                <a:spLocks/>
              </p:cNvSpPr>
              <p:nvPr/>
            </p:nvSpPr>
            <p:spPr bwMode="auto">
              <a:xfrm>
                <a:off x="3214" y="263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62" name="Freeform 150"/>
              <p:cNvSpPr>
                <a:spLocks/>
              </p:cNvSpPr>
              <p:nvPr/>
            </p:nvSpPr>
            <p:spPr bwMode="auto">
              <a:xfrm>
                <a:off x="3383" y="263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grpSp>
        <p:sp>
          <p:nvSpPr>
            <p:cNvPr id="32856" name="Line 151"/>
            <p:cNvSpPr>
              <a:spLocks noChangeShapeType="1"/>
            </p:cNvSpPr>
            <p:nvPr/>
          </p:nvSpPr>
          <p:spPr bwMode="auto">
            <a:xfrm>
              <a:off x="3555" y="2774"/>
              <a:ext cx="104" cy="0"/>
            </a:xfrm>
            <a:prstGeom prst="line">
              <a:avLst/>
            </a:prstGeom>
            <a:noFill/>
            <a:ln w="12700">
              <a:solidFill>
                <a:schemeClr val="tx1"/>
              </a:solidFill>
              <a:round/>
              <a:headEnd/>
              <a:tailEnd/>
            </a:ln>
          </p:spPr>
          <p:txBody>
            <a:bodyPr wrap="none" anchor="ctr"/>
            <a:lstStyle/>
            <a:p>
              <a:pPr eaLnBrk="1" hangingPunct="1">
                <a:defRPr/>
              </a:pPr>
              <a:endParaRPr lang="zh-CN" altLang="en-US" b="1">
                <a:solidFill>
                  <a:srgbClr val="FF0000"/>
                </a:solidFill>
                <a:latin typeface="+mn-lt"/>
                <a:ea typeface="宋体" panose="02010600030101010101" pitchFamily="2" charset="-122"/>
              </a:endParaRPr>
            </a:p>
          </p:txBody>
        </p:sp>
        <p:grpSp>
          <p:nvGrpSpPr>
            <p:cNvPr id="64602" name="Group 152"/>
            <p:cNvGrpSpPr>
              <a:grpSpLocks/>
            </p:cNvGrpSpPr>
            <p:nvPr/>
          </p:nvGrpSpPr>
          <p:grpSpPr bwMode="auto">
            <a:xfrm>
              <a:off x="4910" y="2609"/>
              <a:ext cx="519" cy="342"/>
              <a:chOff x="4910" y="2609"/>
              <a:chExt cx="519" cy="342"/>
            </a:xfrm>
          </p:grpSpPr>
          <p:sp>
            <p:nvSpPr>
              <p:cNvPr id="32859" name="Freeform 153"/>
              <p:cNvSpPr>
                <a:spLocks/>
              </p:cNvSpPr>
              <p:nvPr/>
            </p:nvSpPr>
            <p:spPr bwMode="auto">
              <a:xfrm>
                <a:off x="4936" y="2609"/>
                <a:ext cx="459" cy="342"/>
              </a:xfrm>
              <a:custGeom>
                <a:avLst/>
                <a:gdLst>
                  <a:gd name="T0" fmla="*/ 42 w 459"/>
                  <a:gd name="T1" fmla="*/ 117 h 342"/>
                  <a:gd name="T2" fmla="*/ 64 w 459"/>
                  <a:gd name="T3" fmla="*/ 64 h 342"/>
                  <a:gd name="T4" fmla="*/ 64 w 459"/>
                  <a:gd name="T5" fmla="*/ 43 h 342"/>
                  <a:gd name="T6" fmla="*/ 74 w 459"/>
                  <a:gd name="T7" fmla="*/ 21 h 342"/>
                  <a:gd name="T8" fmla="*/ 96 w 459"/>
                  <a:gd name="T9" fmla="*/ 11 h 342"/>
                  <a:gd name="T10" fmla="*/ 117 w 459"/>
                  <a:gd name="T11" fmla="*/ 0 h 342"/>
                  <a:gd name="T12" fmla="*/ 138 w 459"/>
                  <a:gd name="T13" fmla="*/ 11 h 342"/>
                  <a:gd name="T14" fmla="*/ 160 w 459"/>
                  <a:gd name="T15" fmla="*/ 11 h 342"/>
                  <a:gd name="T16" fmla="*/ 170 w 459"/>
                  <a:gd name="T17" fmla="*/ 32 h 342"/>
                  <a:gd name="T18" fmla="*/ 192 w 459"/>
                  <a:gd name="T19" fmla="*/ 43 h 342"/>
                  <a:gd name="T20" fmla="*/ 213 w 459"/>
                  <a:gd name="T21" fmla="*/ 43 h 342"/>
                  <a:gd name="T22" fmla="*/ 213 w 459"/>
                  <a:gd name="T23" fmla="*/ 21 h 342"/>
                  <a:gd name="T24" fmla="*/ 234 w 459"/>
                  <a:gd name="T25" fmla="*/ 11 h 342"/>
                  <a:gd name="T26" fmla="*/ 256 w 459"/>
                  <a:gd name="T27" fmla="*/ 11 h 342"/>
                  <a:gd name="T28" fmla="*/ 277 w 459"/>
                  <a:gd name="T29" fmla="*/ 32 h 342"/>
                  <a:gd name="T30" fmla="*/ 309 w 459"/>
                  <a:gd name="T31" fmla="*/ 43 h 342"/>
                  <a:gd name="T32" fmla="*/ 309 w 459"/>
                  <a:gd name="T33" fmla="*/ 64 h 342"/>
                  <a:gd name="T34" fmla="*/ 352 w 459"/>
                  <a:gd name="T35" fmla="*/ 32 h 342"/>
                  <a:gd name="T36" fmla="*/ 373 w 459"/>
                  <a:gd name="T37" fmla="*/ 21 h 342"/>
                  <a:gd name="T38" fmla="*/ 394 w 459"/>
                  <a:gd name="T39" fmla="*/ 43 h 342"/>
                  <a:gd name="T40" fmla="*/ 394 w 459"/>
                  <a:gd name="T41" fmla="*/ 64 h 342"/>
                  <a:gd name="T42" fmla="*/ 394 w 459"/>
                  <a:gd name="T43" fmla="*/ 85 h 342"/>
                  <a:gd name="T44" fmla="*/ 394 w 459"/>
                  <a:gd name="T45" fmla="*/ 107 h 342"/>
                  <a:gd name="T46" fmla="*/ 416 w 459"/>
                  <a:gd name="T47" fmla="*/ 117 h 342"/>
                  <a:gd name="T48" fmla="*/ 437 w 459"/>
                  <a:gd name="T49" fmla="*/ 117 h 342"/>
                  <a:gd name="T50" fmla="*/ 448 w 459"/>
                  <a:gd name="T51" fmla="*/ 149 h 342"/>
                  <a:gd name="T52" fmla="*/ 448 w 459"/>
                  <a:gd name="T53" fmla="*/ 171 h 342"/>
                  <a:gd name="T54" fmla="*/ 458 w 459"/>
                  <a:gd name="T55" fmla="*/ 235 h 342"/>
                  <a:gd name="T56" fmla="*/ 458 w 459"/>
                  <a:gd name="T57" fmla="*/ 256 h 342"/>
                  <a:gd name="T58" fmla="*/ 448 w 459"/>
                  <a:gd name="T59" fmla="*/ 277 h 342"/>
                  <a:gd name="T60" fmla="*/ 437 w 459"/>
                  <a:gd name="T61" fmla="*/ 256 h 342"/>
                  <a:gd name="T62" fmla="*/ 394 w 459"/>
                  <a:gd name="T63" fmla="*/ 267 h 342"/>
                  <a:gd name="T64" fmla="*/ 362 w 459"/>
                  <a:gd name="T65" fmla="*/ 277 h 342"/>
                  <a:gd name="T66" fmla="*/ 341 w 459"/>
                  <a:gd name="T67" fmla="*/ 277 h 342"/>
                  <a:gd name="T68" fmla="*/ 320 w 459"/>
                  <a:gd name="T69" fmla="*/ 299 h 342"/>
                  <a:gd name="T70" fmla="*/ 320 w 459"/>
                  <a:gd name="T71" fmla="*/ 277 h 342"/>
                  <a:gd name="T72" fmla="*/ 309 w 459"/>
                  <a:gd name="T73" fmla="*/ 299 h 342"/>
                  <a:gd name="T74" fmla="*/ 288 w 459"/>
                  <a:gd name="T75" fmla="*/ 309 h 342"/>
                  <a:gd name="T76" fmla="*/ 277 w 459"/>
                  <a:gd name="T77" fmla="*/ 331 h 342"/>
                  <a:gd name="T78" fmla="*/ 234 w 459"/>
                  <a:gd name="T79" fmla="*/ 341 h 342"/>
                  <a:gd name="T80" fmla="*/ 213 w 459"/>
                  <a:gd name="T81" fmla="*/ 320 h 342"/>
                  <a:gd name="T82" fmla="*/ 181 w 459"/>
                  <a:gd name="T83" fmla="*/ 299 h 342"/>
                  <a:gd name="T84" fmla="*/ 160 w 459"/>
                  <a:gd name="T85" fmla="*/ 277 h 342"/>
                  <a:gd name="T86" fmla="*/ 138 w 459"/>
                  <a:gd name="T87" fmla="*/ 288 h 342"/>
                  <a:gd name="T88" fmla="*/ 128 w 459"/>
                  <a:gd name="T89" fmla="*/ 267 h 342"/>
                  <a:gd name="T90" fmla="*/ 106 w 459"/>
                  <a:gd name="T91" fmla="*/ 235 h 342"/>
                  <a:gd name="T92" fmla="*/ 85 w 459"/>
                  <a:gd name="T93" fmla="*/ 245 h 342"/>
                  <a:gd name="T94" fmla="*/ 74 w 459"/>
                  <a:gd name="T95" fmla="*/ 267 h 342"/>
                  <a:gd name="T96" fmla="*/ 53 w 459"/>
                  <a:gd name="T97" fmla="*/ 277 h 342"/>
                  <a:gd name="T98" fmla="*/ 53 w 459"/>
                  <a:gd name="T99" fmla="*/ 256 h 342"/>
                  <a:gd name="T100" fmla="*/ 32 w 459"/>
                  <a:gd name="T101" fmla="*/ 245 h 342"/>
                  <a:gd name="T102" fmla="*/ 21 w 459"/>
                  <a:gd name="T103" fmla="*/ 224 h 342"/>
                  <a:gd name="T104" fmla="*/ 10 w 459"/>
                  <a:gd name="T105" fmla="*/ 203 h 342"/>
                  <a:gd name="T106" fmla="*/ 10 w 459"/>
                  <a:gd name="T107" fmla="*/ 171 h 342"/>
                  <a:gd name="T108" fmla="*/ 0 w 459"/>
                  <a:gd name="T109" fmla="*/ 149 h 342"/>
                  <a:gd name="T110" fmla="*/ 21 w 459"/>
                  <a:gd name="T111" fmla="*/ 139 h 342"/>
                  <a:gd name="T112" fmla="*/ 53 w 459"/>
                  <a:gd name="T113" fmla="*/ 128 h 342"/>
                  <a:gd name="T114" fmla="*/ 53 w 459"/>
                  <a:gd name="T115" fmla="*/ 107 h 342"/>
                  <a:gd name="T116" fmla="*/ 42 w 459"/>
                  <a:gd name="T117" fmla="*/ 117 h 3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9"/>
                  <a:gd name="T178" fmla="*/ 0 h 342"/>
                  <a:gd name="T179" fmla="*/ 459 w 459"/>
                  <a:gd name="T180" fmla="*/ 342 h 3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a:solidFill>
                  <a:schemeClr val="accent1"/>
                </a:solidFill>
                <a:round/>
                <a:headEnd/>
                <a:tailEnd/>
              </a:ln>
            </p:spPr>
            <p:txBody>
              <a:bodyPr/>
              <a:lstStyle/>
              <a:p>
                <a:pPr eaLnBrk="1" hangingPunct="1">
                  <a:defRPr/>
                </a:pPr>
                <a:endParaRPr lang="zh-CN" altLang="en-US" b="1">
                  <a:solidFill>
                    <a:srgbClr val="FF0000"/>
                  </a:solidFill>
                  <a:latin typeface="+mn-lt"/>
                  <a:ea typeface="宋体" panose="02010600030101010101" pitchFamily="2" charset="-122"/>
                </a:endParaRPr>
              </a:p>
            </p:txBody>
          </p:sp>
          <p:sp>
            <p:nvSpPr>
              <p:cNvPr id="32860" name="Rectangle 154"/>
              <p:cNvSpPr>
                <a:spLocks noChangeArrowheads="1"/>
              </p:cNvSpPr>
              <p:nvPr/>
            </p:nvSpPr>
            <p:spPr bwMode="auto">
              <a:xfrm>
                <a:off x="4910" y="2679"/>
                <a:ext cx="51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solidFill>
                      <a:srgbClr val="FF0000"/>
                    </a:solidFill>
                    <a:latin typeface="+mn-lt"/>
                    <a:ea typeface="宋体" panose="02010600030101010101" pitchFamily="2" charset="-122"/>
                  </a:rPr>
                  <a:t>bubble</a:t>
                </a:r>
              </a:p>
            </p:txBody>
          </p:sp>
        </p:grpSp>
        <p:sp>
          <p:nvSpPr>
            <p:cNvPr id="32858" name="Rectangle 155"/>
            <p:cNvSpPr>
              <a:spLocks noChangeArrowheads="1"/>
            </p:cNvSpPr>
            <p:nvPr/>
          </p:nvSpPr>
          <p:spPr bwMode="auto">
            <a:xfrm>
              <a:off x="3253" y="2668"/>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宋体" panose="02010600030101010101" pitchFamily="2" charset="-122"/>
                </a:rPr>
                <a:t>Im</a:t>
              </a:r>
            </a:p>
          </p:txBody>
        </p:sp>
      </p:grpSp>
      <p:sp>
        <p:nvSpPr>
          <p:cNvPr id="360604" name="Rectangle 156"/>
          <p:cNvSpPr>
            <a:spLocks noChangeArrowheads="1"/>
          </p:cNvSpPr>
          <p:nvPr/>
        </p:nvSpPr>
        <p:spPr bwMode="auto">
          <a:xfrm>
            <a:off x="107504" y="820564"/>
            <a:ext cx="8534400" cy="828675"/>
          </a:xfrm>
          <a:prstGeom prst="rect">
            <a:avLst/>
          </a:prstGeom>
          <a:noFill/>
          <a:ln w="12700">
            <a:noFill/>
            <a:miter lim="800000"/>
            <a:headEnd/>
            <a:tailEnd/>
          </a:ln>
        </p:spPr>
        <p:txBody>
          <a:bodyPr lIns="90488" tIns="44450" rIns="90488" bIns="44450">
            <a:spAutoFit/>
          </a:bodyPr>
          <a:lstStyle>
            <a:lvl1pPr marL="261938" indent="-2619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p"/>
            </a:pPr>
            <a:r>
              <a:rPr lang="zh-CN" altLang="en-US" sz="2400" b="1">
                <a:latin typeface="Times New Roman" charset="0"/>
                <a:ea typeface="华文新魏" charset="-122"/>
                <a:cs typeface="Arial" charset="0"/>
              </a:rPr>
              <a:t>硬件通过阻塞</a:t>
            </a:r>
            <a:r>
              <a:rPr lang="en-US" altLang="zh-CN" sz="2400" b="1">
                <a:latin typeface="Times New Roman" charset="0"/>
                <a:ea typeface="华文新魏" charset="-122"/>
                <a:cs typeface="Arial" charset="0"/>
              </a:rPr>
              <a:t>(stall)</a:t>
            </a:r>
            <a:r>
              <a:rPr lang="zh-CN" altLang="en-US" sz="2400" b="1">
                <a:latin typeface="Times New Roman" charset="0"/>
                <a:ea typeface="华文新魏" charset="-122"/>
                <a:cs typeface="Arial" charset="0"/>
              </a:rPr>
              <a:t>方式阻止后续指令执行，一直延迟到有新值以后！</a:t>
            </a:r>
          </a:p>
        </p:txBody>
      </p:sp>
      <p:sp>
        <p:nvSpPr>
          <p:cNvPr id="360605" name="Text Box 157"/>
          <p:cNvSpPr txBox="1">
            <a:spLocks noChangeArrowheads="1"/>
          </p:cNvSpPr>
          <p:nvPr/>
        </p:nvSpPr>
        <p:spPr bwMode="auto">
          <a:xfrm>
            <a:off x="1641029" y="1187276"/>
            <a:ext cx="7215188" cy="461963"/>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FF0000"/>
                </a:solidFill>
                <a:latin typeface="Times New Roman" charset="0"/>
                <a:ea typeface="华文新魏" charset="-122"/>
              </a:rPr>
              <a:t>这种做法称为流水线阻塞，也称为</a:t>
            </a:r>
            <a:r>
              <a:rPr lang="zh-CN" altLang="en-US" sz="2400" b="1">
                <a:solidFill>
                  <a:srgbClr val="0000CC"/>
                </a:solidFill>
                <a:latin typeface="Times New Roman" charset="0"/>
                <a:ea typeface="华文新魏" charset="-122"/>
              </a:rPr>
              <a:t>“气泡</a:t>
            </a:r>
            <a:r>
              <a:rPr lang="en-US" altLang="zh-CN" sz="2400" b="1">
                <a:solidFill>
                  <a:srgbClr val="0000CC"/>
                </a:solidFill>
                <a:latin typeface="Times New Roman" charset="0"/>
                <a:ea typeface="华文新魏" charset="-122"/>
              </a:rPr>
              <a:t>Bubble”</a:t>
            </a:r>
          </a:p>
        </p:txBody>
      </p:sp>
      <p:sp>
        <p:nvSpPr>
          <p:cNvPr id="360606" name="Rectangle 158"/>
          <p:cNvSpPr>
            <a:spLocks noChangeArrowheads="1"/>
          </p:cNvSpPr>
          <p:nvPr/>
        </p:nvSpPr>
        <p:spPr bwMode="auto">
          <a:xfrm>
            <a:off x="755204" y="6384751"/>
            <a:ext cx="6640513" cy="428625"/>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tx2"/>
              </a:buClr>
              <a:buFont typeface="Wingdings" charset="2"/>
              <a:buChar char="n"/>
            </a:pPr>
            <a:r>
              <a:rPr lang="zh-CN" altLang="en-US" sz="2200" b="1">
                <a:solidFill>
                  <a:srgbClr val="FF0000"/>
                </a:solidFill>
                <a:latin typeface="华文新魏" charset="-122"/>
                <a:ea typeface="华文新魏" charset="-122"/>
              </a:rPr>
              <a:t> 缺点：控制相当复杂，需要改数据通路！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604"/>
                                        </p:tgtEl>
                                        <p:attrNameLst>
                                          <p:attrName>style.visibility</p:attrName>
                                        </p:attrNameLst>
                                      </p:cBhvr>
                                      <p:to>
                                        <p:strVal val="visible"/>
                                      </p:to>
                                    </p:set>
                                    <p:animEffect transition="in" filter="blinds(horizontal)">
                                      <p:cBhvr>
                                        <p:cTn id="7" dur="500"/>
                                        <p:tgtEl>
                                          <p:spTgt spid="360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0605"/>
                                        </p:tgtEl>
                                        <p:attrNameLst>
                                          <p:attrName>style.visibility</p:attrName>
                                        </p:attrNameLst>
                                      </p:cBhvr>
                                      <p:to>
                                        <p:strVal val="visible"/>
                                      </p:to>
                                    </p:set>
                                    <p:animEffect transition="in" filter="blinds(horizontal)">
                                      <p:cBhvr>
                                        <p:cTn id="12" dur="500"/>
                                        <p:tgtEl>
                                          <p:spTgt spid="3606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606"/>
                                        </p:tgtEl>
                                        <p:attrNameLst>
                                          <p:attrName>style.visibility</p:attrName>
                                        </p:attrNameLst>
                                      </p:cBhvr>
                                      <p:to>
                                        <p:strVal val="visible"/>
                                      </p:to>
                                    </p:set>
                                    <p:animEffect transition="in" filter="blinds(horizontal)">
                                      <p:cBhvr>
                                        <p:cTn id="17" dur="500"/>
                                        <p:tgtEl>
                                          <p:spTgt spid="360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604" grpId="0"/>
      <p:bldP spid="36060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reeform 2"/>
          <p:cNvSpPr>
            <a:spLocks/>
          </p:cNvSpPr>
          <p:nvPr/>
        </p:nvSpPr>
        <p:spPr bwMode="auto">
          <a:xfrm>
            <a:off x="5741665" y="2384946"/>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795" name="Rectangle 3"/>
          <p:cNvSpPr>
            <a:spLocks noGrp="1" noChangeArrowheads="1"/>
          </p:cNvSpPr>
          <p:nvPr>
            <p:ph type="title"/>
          </p:nvPr>
        </p:nvSpPr>
        <p:spPr>
          <a:xfrm>
            <a:off x="288603" y="0"/>
            <a:ext cx="5853112" cy="5370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方案 </a:t>
            </a:r>
            <a:r>
              <a:rPr lang="en-US" altLang="zh-CN" kern="1200" dirty="0">
                <a:solidFill>
                  <a:srgbClr val="A50021"/>
                </a:solidFill>
                <a:latin typeface="微软雅黑" panose="020B0503020204020204" pitchFamily="34" charset="-122"/>
                <a:ea typeface="微软雅黑" panose="020B0503020204020204" pitchFamily="34" charset="-122"/>
              </a:rPr>
              <a:t>2: </a:t>
            </a:r>
            <a:r>
              <a:rPr lang="zh-CN" altLang="en-US" kern="1200" dirty="0">
                <a:solidFill>
                  <a:srgbClr val="A50021"/>
                </a:solidFill>
                <a:latin typeface="微软雅黑" panose="020B0503020204020204" pitchFamily="34" charset="-122"/>
                <a:ea typeface="微软雅黑" panose="020B0503020204020204" pitchFamily="34" charset="-122"/>
              </a:rPr>
              <a:t>软件上插入无关指令</a:t>
            </a:r>
          </a:p>
        </p:txBody>
      </p:sp>
      <p:sp>
        <p:nvSpPr>
          <p:cNvPr id="66564" name="Rectangle 4"/>
          <p:cNvSpPr>
            <a:spLocks noChangeArrowheads="1"/>
          </p:cNvSpPr>
          <p:nvPr/>
        </p:nvSpPr>
        <p:spPr bwMode="auto">
          <a:xfrm>
            <a:off x="323528" y="2669108"/>
            <a:ext cx="368300"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2000" i="1"/>
              <a:t>I</a:t>
            </a:r>
          </a:p>
          <a:p>
            <a:pPr algn="ctr" eaLnBrk="1" hangingPunct="1">
              <a:lnSpc>
                <a:spcPct val="100000"/>
              </a:lnSpc>
              <a:spcBef>
                <a:spcPct val="0"/>
              </a:spcBef>
              <a:buFontTx/>
              <a:buNone/>
            </a:pPr>
            <a:r>
              <a:rPr lang="en-US" altLang="zh-CN" sz="2000" i="1"/>
              <a:t>n</a:t>
            </a:r>
          </a:p>
          <a:p>
            <a:pPr algn="ctr" eaLnBrk="1" hangingPunct="1">
              <a:lnSpc>
                <a:spcPct val="100000"/>
              </a:lnSpc>
              <a:spcBef>
                <a:spcPct val="0"/>
              </a:spcBef>
              <a:buFontTx/>
              <a:buNone/>
            </a:pPr>
            <a:r>
              <a:rPr lang="en-US" altLang="zh-CN" sz="2000" i="1"/>
              <a:t>s</a:t>
            </a:r>
          </a:p>
          <a:p>
            <a:pPr algn="ctr" eaLnBrk="1" hangingPunct="1">
              <a:lnSpc>
                <a:spcPct val="100000"/>
              </a:lnSpc>
              <a:spcBef>
                <a:spcPct val="0"/>
              </a:spcBef>
              <a:buFontTx/>
              <a:buNone/>
            </a:pPr>
            <a:r>
              <a:rPr lang="en-US" altLang="zh-CN" sz="2000" i="1"/>
              <a:t>t</a:t>
            </a:r>
          </a:p>
          <a:p>
            <a:pPr algn="ctr" eaLnBrk="1" hangingPunct="1">
              <a:lnSpc>
                <a:spcPct val="100000"/>
              </a:lnSpc>
              <a:spcBef>
                <a:spcPct val="0"/>
              </a:spcBef>
              <a:buFontTx/>
              <a:buNone/>
            </a:pPr>
            <a:r>
              <a:rPr lang="en-US" altLang="zh-CN" sz="2000" i="1"/>
              <a:t>r.</a:t>
            </a:r>
          </a:p>
          <a:p>
            <a:pPr algn="ctr" eaLnBrk="1" hangingPunct="1">
              <a:lnSpc>
                <a:spcPct val="100000"/>
              </a:lnSpc>
              <a:spcBef>
                <a:spcPct val="0"/>
              </a:spcBef>
              <a:buFontTx/>
              <a:buNone/>
            </a:pPr>
            <a:endParaRPr lang="en-US" altLang="zh-CN" sz="2000" i="1"/>
          </a:p>
          <a:p>
            <a:pPr algn="ctr" eaLnBrk="1" hangingPunct="1">
              <a:lnSpc>
                <a:spcPct val="100000"/>
              </a:lnSpc>
              <a:spcBef>
                <a:spcPct val="0"/>
              </a:spcBef>
              <a:buFontTx/>
              <a:buNone/>
            </a:pPr>
            <a:r>
              <a:rPr lang="en-US" altLang="zh-CN" sz="2000" i="1"/>
              <a:t>O</a:t>
            </a:r>
          </a:p>
          <a:p>
            <a:pPr algn="ctr" eaLnBrk="1" hangingPunct="1">
              <a:lnSpc>
                <a:spcPct val="100000"/>
              </a:lnSpc>
              <a:spcBef>
                <a:spcPct val="0"/>
              </a:spcBef>
              <a:buFontTx/>
              <a:buNone/>
            </a:pPr>
            <a:r>
              <a:rPr lang="en-US" altLang="zh-CN" sz="2000" i="1"/>
              <a:t>r</a:t>
            </a:r>
          </a:p>
          <a:p>
            <a:pPr algn="ctr" eaLnBrk="1" hangingPunct="1">
              <a:lnSpc>
                <a:spcPct val="100000"/>
              </a:lnSpc>
              <a:spcBef>
                <a:spcPct val="0"/>
              </a:spcBef>
              <a:buFontTx/>
              <a:buNone/>
            </a:pPr>
            <a:r>
              <a:rPr lang="en-US" altLang="zh-CN" sz="2000" i="1"/>
              <a:t>d</a:t>
            </a:r>
          </a:p>
          <a:p>
            <a:pPr algn="ctr" eaLnBrk="1" hangingPunct="1">
              <a:lnSpc>
                <a:spcPct val="100000"/>
              </a:lnSpc>
              <a:spcBef>
                <a:spcPct val="0"/>
              </a:spcBef>
              <a:buFontTx/>
              <a:buNone/>
            </a:pPr>
            <a:r>
              <a:rPr lang="en-US" altLang="zh-CN" sz="2000" i="1"/>
              <a:t>e</a:t>
            </a:r>
          </a:p>
          <a:p>
            <a:pPr algn="ctr" eaLnBrk="1" hangingPunct="1">
              <a:lnSpc>
                <a:spcPct val="100000"/>
              </a:lnSpc>
              <a:spcBef>
                <a:spcPct val="0"/>
              </a:spcBef>
              <a:buFontTx/>
              <a:buNone/>
            </a:pPr>
            <a:r>
              <a:rPr lang="en-US" altLang="zh-CN" sz="2000" i="1"/>
              <a:t>r</a:t>
            </a:r>
          </a:p>
        </p:txBody>
      </p:sp>
      <p:sp>
        <p:nvSpPr>
          <p:cNvPr id="33797" name="Line 5"/>
          <p:cNvSpPr>
            <a:spLocks noChangeShapeType="1"/>
          </p:cNvSpPr>
          <p:nvPr/>
        </p:nvSpPr>
        <p:spPr bwMode="auto">
          <a:xfrm>
            <a:off x="706115" y="2719908"/>
            <a:ext cx="0" cy="32385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sz="1600" b="1">
              <a:latin typeface="+mn-lt"/>
              <a:ea typeface="+mn-ea"/>
            </a:endParaRPr>
          </a:p>
        </p:txBody>
      </p:sp>
      <p:sp>
        <p:nvSpPr>
          <p:cNvPr id="33798" name="Line 6"/>
          <p:cNvSpPr>
            <a:spLocks noChangeShapeType="1"/>
          </p:cNvSpPr>
          <p:nvPr/>
        </p:nvSpPr>
        <p:spPr bwMode="auto">
          <a:xfrm>
            <a:off x="1353815" y="1991246"/>
            <a:ext cx="6324600" cy="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mn-ea"/>
            </a:endParaRPr>
          </a:p>
        </p:txBody>
      </p:sp>
      <p:sp>
        <p:nvSpPr>
          <p:cNvPr id="33799" name="Rectangle 7"/>
          <p:cNvSpPr>
            <a:spLocks noChangeArrowheads="1"/>
          </p:cNvSpPr>
          <p:nvPr/>
        </p:nvSpPr>
        <p:spPr bwMode="auto">
          <a:xfrm>
            <a:off x="1117278" y="1600721"/>
            <a:ext cx="19954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latin typeface="+mn-lt"/>
                <a:ea typeface="+mn-ea"/>
              </a:rPr>
              <a:t>Time (clock cycles)</a:t>
            </a:r>
          </a:p>
        </p:txBody>
      </p:sp>
      <p:sp>
        <p:nvSpPr>
          <p:cNvPr id="33800" name="Rectangle 8"/>
          <p:cNvSpPr>
            <a:spLocks noChangeArrowheads="1"/>
          </p:cNvSpPr>
          <p:nvPr/>
        </p:nvSpPr>
        <p:spPr bwMode="auto">
          <a:xfrm>
            <a:off x="750565" y="2481783"/>
            <a:ext cx="1781175"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add </a:t>
            </a:r>
            <a:r>
              <a:rPr lang="en-US" altLang="zh-CN" sz="2400" b="1" u="sng" dirty="0">
                <a:solidFill>
                  <a:srgbClr val="FF0000"/>
                </a:solidFill>
                <a:latin typeface="+mn-lt"/>
                <a:ea typeface="+mn-ea"/>
              </a:rPr>
              <a:t>r1</a:t>
            </a:r>
            <a:r>
              <a:rPr lang="en-US" altLang="zh-CN" sz="2400" b="1" dirty="0">
                <a:latin typeface="+mn-lt"/>
                <a:ea typeface="+mn-ea"/>
              </a:rPr>
              <a:t>,r2,r3</a:t>
            </a:r>
          </a:p>
        </p:txBody>
      </p:sp>
      <p:sp>
        <p:nvSpPr>
          <p:cNvPr id="33801" name="Rectangle 9"/>
          <p:cNvSpPr>
            <a:spLocks noChangeArrowheads="1"/>
          </p:cNvSpPr>
          <p:nvPr/>
        </p:nvSpPr>
        <p:spPr bwMode="auto">
          <a:xfrm>
            <a:off x="741040" y="5224983"/>
            <a:ext cx="1747838"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sub r4</a:t>
            </a:r>
            <a:r>
              <a:rPr lang="en-US" altLang="zh-CN" sz="2400" b="1" dirty="0">
                <a:solidFill>
                  <a:srgbClr val="0000FF"/>
                </a:solidFill>
                <a:latin typeface="+mn-lt"/>
                <a:ea typeface="+mn-ea"/>
              </a:rPr>
              <a:t>,</a:t>
            </a:r>
            <a:r>
              <a:rPr lang="en-US" altLang="zh-CN" sz="2400" b="1" u="sng" dirty="0">
                <a:solidFill>
                  <a:srgbClr val="0000FF"/>
                </a:solidFill>
                <a:latin typeface="+mn-lt"/>
                <a:ea typeface="+mn-ea"/>
              </a:rPr>
              <a:t>r1</a:t>
            </a:r>
            <a:r>
              <a:rPr lang="en-US" altLang="zh-CN" sz="2400" b="1" dirty="0">
                <a:latin typeface="+mn-lt"/>
                <a:ea typeface="+mn-ea"/>
              </a:rPr>
              <a:t>,r3</a:t>
            </a:r>
          </a:p>
        </p:txBody>
      </p:sp>
      <p:sp>
        <p:nvSpPr>
          <p:cNvPr id="33802" name="Rectangle 10"/>
          <p:cNvSpPr>
            <a:spLocks noChangeArrowheads="1"/>
          </p:cNvSpPr>
          <p:nvPr/>
        </p:nvSpPr>
        <p:spPr bwMode="auto">
          <a:xfrm>
            <a:off x="728340" y="6025083"/>
            <a:ext cx="1781175"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and r6,</a:t>
            </a:r>
            <a:r>
              <a:rPr lang="en-US" altLang="zh-CN" sz="2400" b="1" u="sng" dirty="0">
                <a:solidFill>
                  <a:srgbClr val="0000FF"/>
                </a:solidFill>
                <a:latin typeface="+mn-lt"/>
                <a:ea typeface="+mn-ea"/>
              </a:rPr>
              <a:t>r1</a:t>
            </a:r>
            <a:r>
              <a:rPr lang="en-US" altLang="zh-CN" sz="2400" b="1" dirty="0">
                <a:latin typeface="+mn-lt"/>
                <a:ea typeface="+mn-ea"/>
              </a:rPr>
              <a:t>,r7</a:t>
            </a:r>
          </a:p>
        </p:txBody>
      </p:sp>
      <p:sp>
        <p:nvSpPr>
          <p:cNvPr id="33803" name="Rectangle 11"/>
          <p:cNvSpPr>
            <a:spLocks noChangeArrowheads="1"/>
          </p:cNvSpPr>
          <p:nvPr/>
        </p:nvSpPr>
        <p:spPr bwMode="auto">
          <a:xfrm>
            <a:off x="2984178" y="2005533"/>
            <a:ext cx="579437"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a:latin typeface="+mn-lt"/>
                <a:ea typeface="+mn-ea"/>
              </a:rPr>
              <a:t>IF</a:t>
            </a:r>
          </a:p>
        </p:txBody>
      </p:sp>
      <p:sp>
        <p:nvSpPr>
          <p:cNvPr id="33804" name="Rectangle 12"/>
          <p:cNvSpPr>
            <a:spLocks noChangeArrowheads="1"/>
          </p:cNvSpPr>
          <p:nvPr/>
        </p:nvSpPr>
        <p:spPr bwMode="auto">
          <a:xfrm>
            <a:off x="3479478" y="2029346"/>
            <a:ext cx="827087"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ID/RF</a:t>
            </a:r>
          </a:p>
        </p:txBody>
      </p:sp>
      <p:sp>
        <p:nvSpPr>
          <p:cNvPr id="33805" name="Rectangle 13"/>
          <p:cNvSpPr>
            <a:spLocks noChangeArrowheads="1"/>
          </p:cNvSpPr>
          <p:nvPr/>
        </p:nvSpPr>
        <p:spPr bwMode="auto">
          <a:xfrm>
            <a:off x="4292278" y="1991246"/>
            <a:ext cx="639762" cy="366712"/>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EX</a:t>
            </a:r>
          </a:p>
        </p:txBody>
      </p:sp>
      <p:sp>
        <p:nvSpPr>
          <p:cNvPr id="33806" name="Rectangle 14"/>
          <p:cNvSpPr>
            <a:spLocks noChangeArrowheads="1"/>
          </p:cNvSpPr>
          <p:nvPr/>
        </p:nvSpPr>
        <p:spPr bwMode="auto">
          <a:xfrm>
            <a:off x="4862190" y="1976958"/>
            <a:ext cx="857250"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a:latin typeface="+mn-lt"/>
                <a:ea typeface="+mn-ea"/>
              </a:rPr>
              <a:t>MEM</a:t>
            </a:r>
          </a:p>
        </p:txBody>
      </p:sp>
      <p:sp>
        <p:nvSpPr>
          <p:cNvPr id="33807" name="Rectangle 15"/>
          <p:cNvSpPr>
            <a:spLocks noChangeArrowheads="1"/>
          </p:cNvSpPr>
          <p:nvPr/>
        </p:nvSpPr>
        <p:spPr bwMode="auto">
          <a:xfrm>
            <a:off x="5652765" y="1976958"/>
            <a:ext cx="763588"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WB</a:t>
            </a:r>
          </a:p>
        </p:txBody>
      </p:sp>
      <p:sp>
        <p:nvSpPr>
          <p:cNvPr id="33808" name="Line 16"/>
          <p:cNvSpPr>
            <a:spLocks noChangeShapeType="1"/>
          </p:cNvSpPr>
          <p:nvPr/>
        </p:nvSpPr>
        <p:spPr bwMode="auto">
          <a:xfrm>
            <a:off x="35318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09" name="Line 17"/>
          <p:cNvSpPr>
            <a:spLocks noChangeShapeType="1"/>
          </p:cNvSpPr>
          <p:nvPr/>
        </p:nvSpPr>
        <p:spPr bwMode="auto">
          <a:xfrm>
            <a:off x="42176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0" name="Line 18"/>
          <p:cNvSpPr>
            <a:spLocks noChangeShapeType="1"/>
          </p:cNvSpPr>
          <p:nvPr/>
        </p:nvSpPr>
        <p:spPr bwMode="auto">
          <a:xfrm>
            <a:off x="49034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1" name="Line 19"/>
          <p:cNvSpPr>
            <a:spLocks noChangeShapeType="1"/>
          </p:cNvSpPr>
          <p:nvPr/>
        </p:nvSpPr>
        <p:spPr bwMode="auto">
          <a:xfrm>
            <a:off x="55892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2" name="Line 20"/>
          <p:cNvSpPr>
            <a:spLocks noChangeShapeType="1"/>
          </p:cNvSpPr>
          <p:nvPr/>
        </p:nvSpPr>
        <p:spPr bwMode="auto">
          <a:xfrm>
            <a:off x="62750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3" name="Line 21"/>
          <p:cNvSpPr>
            <a:spLocks noChangeShapeType="1"/>
          </p:cNvSpPr>
          <p:nvPr/>
        </p:nvSpPr>
        <p:spPr bwMode="auto">
          <a:xfrm>
            <a:off x="69608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4" name="Line 22"/>
          <p:cNvSpPr>
            <a:spLocks noChangeShapeType="1"/>
          </p:cNvSpPr>
          <p:nvPr/>
        </p:nvSpPr>
        <p:spPr bwMode="auto">
          <a:xfrm>
            <a:off x="76466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5" name="Line 23"/>
          <p:cNvSpPr>
            <a:spLocks noChangeShapeType="1"/>
          </p:cNvSpPr>
          <p:nvPr/>
        </p:nvSpPr>
        <p:spPr bwMode="auto">
          <a:xfrm>
            <a:off x="8332465" y="1857896"/>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3816" name="Freeform 24"/>
          <p:cNvSpPr>
            <a:spLocks/>
          </p:cNvSpPr>
          <p:nvPr/>
        </p:nvSpPr>
        <p:spPr bwMode="auto">
          <a:xfrm>
            <a:off x="4998715" y="2384946"/>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17" name="Freeform 25"/>
          <p:cNvSpPr>
            <a:spLocks/>
          </p:cNvSpPr>
          <p:nvPr/>
        </p:nvSpPr>
        <p:spPr bwMode="auto">
          <a:xfrm>
            <a:off x="5254303" y="2384946"/>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18" name="Freeform 26"/>
          <p:cNvSpPr>
            <a:spLocks/>
          </p:cNvSpPr>
          <p:nvPr/>
        </p:nvSpPr>
        <p:spPr bwMode="auto">
          <a:xfrm>
            <a:off x="4390703" y="2232546"/>
            <a:ext cx="338137"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19" name="Rectangle 27"/>
          <p:cNvSpPr>
            <a:spLocks noChangeArrowheads="1"/>
          </p:cNvSpPr>
          <p:nvPr/>
        </p:nvSpPr>
        <p:spPr bwMode="auto">
          <a:xfrm rot="5400000">
            <a:off x="4207347" y="2409552"/>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sp>
        <p:nvSpPr>
          <p:cNvPr id="33820" name="Rectangle 28"/>
          <p:cNvSpPr>
            <a:spLocks noChangeArrowheads="1"/>
          </p:cNvSpPr>
          <p:nvPr/>
        </p:nvSpPr>
        <p:spPr bwMode="auto">
          <a:xfrm>
            <a:off x="2982590" y="2445271"/>
            <a:ext cx="465138" cy="366712"/>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66589" name="Group 29"/>
          <p:cNvGrpSpPr>
            <a:grpSpLocks/>
          </p:cNvGrpSpPr>
          <p:nvPr/>
        </p:nvGrpSpPr>
        <p:grpSpPr bwMode="auto">
          <a:xfrm>
            <a:off x="2920678" y="2384946"/>
            <a:ext cx="539750" cy="458787"/>
            <a:chOff x="1935" y="1349"/>
            <a:chExt cx="340" cy="289"/>
          </a:xfrm>
        </p:grpSpPr>
        <p:sp>
          <p:nvSpPr>
            <p:cNvPr id="33968" name="Freeform 30"/>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69" name="Freeform 31"/>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22" name="Rectangle 32"/>
          <p:cNvSpPr>
            <a:spLocks noChangeArrowheads="1"/>
          </p:cNvSpPr>
          <p:nvPr/>
        </p:nvSpPr>
        <p:spPr bwMode="auto">
          <a:xfrm>
            <a:off x="3627115" y="2402408"/>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823" name="Freeform 33"/>
          <p:cNvSpPr>
            <a:spLocks/>
          </p:cNvSpPr>
          <p:nvPr/>
        </p:nvSpPr>
        <p:spPr bwMode="auto">
          <a:xfrm>
            <a:off x="3650928" y="2384946"/>
            <a:ext cx="236537"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24" name="Freeform 34"/>
          <p:cNvSpPr>
            <a:spLocks/>
          </p:cNvSpPr>
          <p:nvPr/>
        </p:nvSpPr>
        <p:spPr bwMode="auto">
          <a:xfrm>
            <a:off x="3885878" y="2384946"/>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25" name="Line 35"/>
          <p:cNvSpPr>
            <a:spLocks noChangeShapeType="1"/>
          </p:cNvSpPr>
          <p:nvPr/>
        </p:nvSpPr>
        <p:spPr bwMode="auto">
          <a:xfrm>
            <a:off x="3462015" y="2613546"/>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26" name="Freeform 36"/>
          <p:cNvSpPr>
            <a:spLocks/>
          </p:cNvSpPr>
          <p:nvPr/>
        </p:nvSpPr>
        <p:spPr bwMode="auto">
          <a:xfrm>
            <a:off x="3566790" y="2461146"/>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27" name="Line 37"/>
          <p:cNvSpPr>
            <a:spLocks noChangeShapeType="1"/>
          </p:cNvSpPr>
          <p:nvPr/>
        </p:nvSpPr>
        <p:spPr bwMode="auto">
          <a:xfrm>
            <a:off x="4122415" y="2316683"/>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28" name="Rectangle 38"/>
          <p:cNvSpPr>
            <a:spLocks noChangeArrowheads="1"/>
          </p:cNvSpPr>
          <p:nvPr/>
        </p:nvSpPr>
        <p:spPr bwMode="auto">
          <a:xfrm>
            <a:off x="4974903" y="2461146"/>
            <a:ext cx="5476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sp>
        <p:nvSpPr>
          <p:cNvPr id="33829" name="Rectangle 39"/>
          <p:cNvSpPr>
            <a:spLocks noChangeArrowheads="1"/>
          </p:cNvSpPr>
          <p:nvPr/>
        </p:nvSpPr>
        <p:spPr bwMode="auto">
          <a:xfrm>
            <a:off x="5705153" y="2394471"/>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830" name="Freeform 40"/>
          <p:cNvSpPr>
            <a:spLocks/>
          </p:cNvSpPr>
          <p:nvPr/>
        </p:nvSpPr>
        <p:spPr bwMode="auto">
          <a:xfrm>
            <a:off x="5965503" y="2384946"/>
            <a:ext cx="227012"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31" name="Line 41"/>
          <p:cNvSpPr>
            <a:spLocks noChangeShapeType="1"/>
          </p:cNvSpPr>
          <p:nvPr/>
        </p:nvSpPr>
        <p:spPr bwMode="auto">
          <a:xfrm>
            <a:off x="5501953" y="2613546"/>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32" name="Line 42"/>
          <p:cNvSpPr>
            <a:spLocks noChangeShapeType="1"/>
          </p:cNvSpPr>
          <p:nvPr/>
        </p:nvSpPr>
        <p:spPr bwMode="auto">
          <a:xfrm>
            <a:off x="4733603" y="2613546"/>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33" name="Freeform 43"/>
          <p:cNvSpPr>
            <a:spLocks/>
          </p:cNvSpPr>
          <p:nvPr/>
        </p:nvSpPr>
        <p:spPr bwMode="auto">
          <a:xfrm>
            <a:off x="4932040" y="2613546"/>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34" name="Line 44"/>
          <p:cNvSpPr>
            <a:spLocks noChangeShapeType="1"/>
          </p:cNvSpPr>
          <p:nvPr/>
        </p:nvSpPr>
        <p:spPr bwMode="auto">
          <a:xfrm>
            <a:off x="4122415" y="2765946"/>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35" name="Freeform 45"/>
          <p:cNvSpPr>
            <a:spLocks/>
          </p:cNvSpPr>
          <p:nvPr/>
        </p:nvSpPr>
        <p:spPr bwMode="auto">
          <a:xfrm>
            <a:off x="4301803" y="2605608"/>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66604" name="Group 46"/>
          <p:cNvGrpSpPr>
            <a:grpSpLocks/>
          </p:cNvGrpSpPr>
          <p:nvPr/>
        </p:nvGrpSpPr>
        <p:grpSpPr bwMode="auto">
          <a:xfrm>
            <a:off x="7068815" y="5077346"/>
            <a:ext cx="371475" cy="763587"/>
            <a:chOff x="4548" y="3045"/>
            <a:chExt cx="234" cy="481"/>
          </a:xfrm>
        </p:grpSpPr>
        <p:sp>
          <p:nvSpPr>
            <p:cNvPr id="33966" name="Freeform 47"/>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67" name="Rectangle 48"/>
            <p:cNvSpPr>
              <a:spLocks noChangeArrowheads="1"/>
            </p:cNvSpPr>
            <p:nvPr/>
          </p:nvSpPr>
          <p:spPr bwMode="auto">
            <a:xfrm rot="5400000">
              <a:off x="4453" y="3157"/>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66605" name="Group 49"/>
          <p:cNvGrpSpPr>
            <a:grpSpLocks/>
          </p:cNvGrpSpPr>
          <p:nvPr/>
        </p:nvGrpSpPr>
        <p:grpSpPr bwMode="auto">
          <a:xfrm>
            <a:off x="5608315" y="5229746"/>
            <a:ext cx="563563" cy="458787"/>
            <a:chOff x="3628" y="3141"/>
            <a:chExt cx="355" cy="289"/>
          </a:xfrm>
        </p:grpSpPr>
        <p:sp>
          <p:nvSpPr>
            <p:cNvPr id="33962" name="Rectangle 50"/>
            <p:cNvSpPr>
              <a:spLocks noChangeArrowheads="1"/>
            </p:cNvSpPr>
            <p:nvPr/>
          </p:nvSpPr>
          <p:spPr bwMode="auto">
            <a:xfrm>
              <a:off x="3628" y="3147"/>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66732" name="Group 51"/>
            <p:cNvGrpSpPr>
              <a:grpSpLocks/>
            </p:cNvGrpSpPr>
            <p:nvPr/>
          </p:nvGrpSpPr>
          <p:grpSpPr bwMode="auto">
            <a:xfrm>
              <a:off x="3643" y="3141"/>
              <a:ext cx="340" cy="289"/>
              <a:chOff x="3643" y="3141"/>
              <a:chExt cx="340" cy="289"/>
            </a:xfrm>
          </p:grpSpPr>
          <p:sp>
            <p:nvSpPr>
              <p:cNvPr id="33964" name="Freeform 52"/>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65" name="Freeform 53"/>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3838" name="Rectangle 54"/>
          <p:cNvSpPr>
            <a:spLocks noChangeArrowheads="1"/>
          </p:cNvSpPr>
          <p:nvPr/>
        </p:nvSpPr>
        <p:spPr bwMode="auto">
          <a:xfrm>
            <a:off x="6338565" y="5247208"/>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66607" name="Group 55"/>
          <p:cNvGrpSpPr>
            <a:grpSpLocks/>
          </p:cNvGrpSpPr>
          <p:nvPr/>
        </p:nvGrpSpPr>
        <p:grpSpPr bwMode="auto">
          <a:xfrm>
            <a:off x="6362378" y="5229746"/>
            <a:ext cx="469900" cy="458787"/>
            <a:chOff x="4103" y="3141"/>
            <a:chExt cx="296" cy="289"/>
          </a:xfrm>
        </p:grpSpPr>
        <p:sp>
          <p:nvSpPr>
            <p:cNvPr id="33960" name="Freeform 56"/>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61" name="Freeform 57"/>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40" name="Line 58"/>
          <p:cNvSpPr>
            <a:spLocks noChangeShapeType="1"/>
          </p:cNvSpPr>
          <p:nvPr/>
        </p:nvSpPr>
        <p:spPr bwMode="auto">
          <a:xfrm>
            <a:off x="6173465" y="5458346"/>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41" name="Freeform 59"/>
          <p:cNvSpPr>
            <a:spLocks/>
          </p:cNvSpPr>
          <p:nvPr/>
        </p:nvSpPr>
        <p:spPr bwMode="auto">
          <a:xfrm>
            <a:off x="6278240" y="5305946"/>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42" name="Line 60"/>
          <p:cNvSpPr>
            <a:spLocks noChangeShapeType="1"/>
          </p:cNvSpPr>
          <p:nvPr/>
        </p:nvSpPr>
        <p:spPr bwMode="auto">
          <a:xfrm>
            <a:off x="6833865" y="5305946"/>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43" name="Rectangle 61"/>
          <p:cNvSpPr>
            <a:spLocks noChangeArrowheads="1"/>
          </p:cNvSpPr>
          <p:nvPr/>
        </p:nvSpPr>
        <p:spPr bwMode="auto">
          <a:xfrm>
            <a:off x="7635553" y="5239271"/>
            <a:ext cx="5476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66612" name="Group 62"/>
          <p:cNvGrpSpPr>
            <a:grpSpLocks/>
          </p:cNvGrpSpPr>
          <p:nvPr/>
        </p:nvGrpSpPr>
        <p:grpSpPr bwMode="auto">
          <a:xfrm>
            <a:off x="7710165" y="5229746"/>
            <a:ext cx="515938" cy="458787"/>
            <a:chOff x="4952" y="3141"/>
            <a:chExt cx="325" cy="289"/>
          </a:xfrm>
        </p:grpSpPr>
        <p:sp>
          <p:nvSpPr>
            <p:cNvPr id="33958" name="Freeform 63"/>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59" name="Freeform 64"/>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45" name="Rectangle 65"/>
          <p:cNvSpPr>
            <a:spLocks noChangeArrowheads="1"/>
          </p:cNvSpPr>
          <p:nvPr/>
        </p:nvSpPr>
        <p:spPr bwMode="auto">
          <a:xfrm>
            <a:off x="8416603" y="5239271"/>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66614" name="Group 66"/>
          <p:cNvGrpSpPr>
            <a:grpSpLocks/>
          </p:cNvGrpSpPr>
          <p:nvPr/>
        </p:nvGrpSpPr>
        <p:grpSpPr bwMode="auto">
          <a:xfrm>
            <a:off x="8453115" y="5229746"/>
            <a:ext cx="450850" cy="458787"/>
            <a:chOff x="5420" y="3141"/>
            <a:chExt cx="284" cy="289"/>
          </a:xfrm>
        </p:grpSpPr>
        <p:sp>
          <p:nvSpPr>
            <p:cNvPr id="33956" name="Freeform 67"/>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57" name="Freeform 68"/>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47" name="Line 69"/>
          <p:cNvSpPr>
            <a:spLocks noChangeShapeType="1"/>
          </p:cNvSpPr>
          <p:nvPr/>
        </p:nvSpPr>
        <p:spPr bwMode="auto">
          <a:xfrm>
            <a:off x="8213403" y="5458346"/>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48" name="Line 70"/>
          <p:cNvSpPr>
            <a:spLocks noChangeShapeType="1"/>
          </p:cNvSpPr>
          <p:nvPr/>
        </p:nvSpPr>
        <p:spPr bwMode="auto">
          <a:xfrm>
            <a:off x="7445053" y="5458346"/>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49" name="Freeform 71"/>
          <p:cNvSpPr>
            <a:spLocks/>
          </p:cNvSpPr>
          <p:nvPr/>
        </p:nvSpPr>
        <p:spPr bwMode="auto">
          <a:xfrm>
            <a:off x="7643490" y="5458346"/>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50" name="Line 72"/>
          <p:cNvSpPr>
            <a:spLocks noChangeShapeType="1"/>
          </p:cNvSpPr>
          <p:nvPr/>
        </p:nvSpPr>
        <p:spPr bwMode="auto">
          <a:xfrm>
            <a:off x="6833865" y="5610746"/>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51" name="Freeform 73"/>
          <p:cNvSpPr>
            <a:spLocks/>
          </p:cNvSpPr>
          <p:nvPr/>
        </p:nvSpPr>
        <p:spPr bwMode="auto">
          <a:xfrm>
            <a:off x="7025953" y="5450408"/>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52" name="Line 74"/>
          <p:cNvSpPr>
            <a:spLocks noChangeShapeType="1"/>
          </p:cNvSpPr>
          <p:nvPr/>
        </p:nvSpPr>
        <p:spPr bwMode="auto">
          <a:xfrm>
            <a:off x="6381428" y="2651646"/>
            <a:ext cx="177800" cy="2549525"/>
          </a:xfrm>
          <a:prstGeom prst="line">
            <a:avLst/>
          </a:prstGeom>
          <a:noFill/>
          <a:ln w="25400">
            <a:solidFill>
              <a:srgbClr val="0000FF"/>
            </a:solidFill>
            <a:round/>
            <a:headEnd/>
            <a:tailEnd/>
          </a:ln>
        </p:spPr>
        <p:txBody>
          <a:bodyPr wrap="none" anchor="ctr"/>
          <a:lstStyle/>
          <a:p>
            <a:pPr eaLnBrk="1" hangingPunct="1">
              <a:defRPr/>
            </a:pPr>
            <a:endParaRPr lang="zh-CN" altLang="en-US" b="1">
              <a:latin typeface="+mn-lt"/>
              <a:ea typeface="+mn-ea"/>
            </a:endParaRPr>
          </a:p>
        </p:txBody>
      </p:sp>
      <p:sp>
        <p:nvSpPr>
          <p:cNvPr id="33853" name="Oval 75"/>
          <p:cNvSpPr>
            <a:spLocks noChangeArrowheads="1"/>
          </p:cNvSpPr>
          <p:nvPr/>
        </p:nvSpPr>
        <p:spPr bwMode="auto">
          <a:xfrm>
            <a:off x="6289353" y="2578621"/>
            <a:ext cx="106362" cy="106362"/>
          </a:xfrm>
          <a:prstGeom prst="ellipse">
            <a:avLst/>
          </a:prstGeom>
          <a:solidFill>
            <a:schemeClr val="accent1"/>
          </a:solid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123980" name="Rectangle 76"/>
          <p:cNvSpPr>
            <a:spLocks noChangeArrowheads="1"/>
          </p:cNvSpPr>
          <p:nvPr/>
        </p:nvSpPr>
        <p:spPr bwMode="auto">
          <a:xfrm>
            <a:off x="316384" y="768872"/>
            <a:ext cx="8337550" cy="828675"/>
          </a:xfrm>
          <a:prstGeom prst="rect">
            <a:avLst/>
          </a:prstGeom>
          <a:noFill/>
          <a:ln w="12700">
            <a:noFill/>
            <a:miter lim="800000"/>
            <a:headEnd/>
            <a:tailEnd/>
          </a:ln>
        </p:spPr>
        <p:txBody>
          <a:bodyPr lIns="90488" tIns="44450" rIns="90488" bIns="44450">
            <a:spAutoFit/>
          </a:bodyPr>
          <a:lstStyle>
            <a:lvl1pPr marL="261938" indent="-2619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p"/>
            </a:pPr>
            <a:r>
              <a:rPr lang="zh-CN" altLang="en-US" sz="2400" b="1">
                <a:latin typeface="Times New Roman" charset="0"/>
                <a:ea typeface="华文新魏" charset="-122"/>
              </a:rPr>
              <a:t>最差的做法：由编译器插入三条</a:t>
            </a:r>
            <a:r>
              <a:rPr lang="en-US" altLang="zh-CN" sz="2400" b="1" dirty="0">
                <a:latin typeface="Times New Roman" charset="0"/>
                <a:ea typeface="华文新魏" charset="-122"/>
              </a:rPr>
              <a:t>NOP</a:t>
            </a:r>
            <a:r>
              <a:rPr lang="zh-CN" altLang="en-US" sz="2400" b="1" dirty="0">
                <a:latin typeface="Times New Roman" charset="0"/>
                <a:ea typeface="华文新魏" charset="-122"/>
              </a:rPr>
              <a:t>指令，浪费三条指令的空间和时间</a:t>
            </a:r>
          </a:p>
        </p:txBody>
      </p:sp>
      <p:sp>
        <p:nvSpPr>
          <p:cNvPr id="33855" name="Rectangle 77"/>
          <p:cNvSpPr>
            <a:spLocks noChangeArrowheads="1"/>
          </p:cNvSpPr>
          <p:nvPr/>
        </p:nvSpPr>
        <p:spPr bwMode="auto">
          <a:xfrm>
            <a:off x="810890" y="3046933"/>
            <a:ext cx="679450"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a:solidFill>
                  <a:srgbClr val="FF0000"/>
                </a:solidFill>
                <a:latin typeface="+mn-lt"/>
                <a:ea typeface="+mn-ea"/>
              </a:rPr>
              <a:t>nop</a:t>
            </a:r>
          </a:p>
        </p:txBody>
      </p:sp>
      <p:sp>
        <p:nvSpPr>
          <p:cNvPr id="33856" name="Rectangle 78"/>
          <p:cNvSpPr>
            <a:spLocks noChangeArrowheads="1"/>
          </p:cNvSpPr>
          <p:nvPr/>
        </p:nvSpPr>
        <p:spPr bwMode="auto">
          <a:xfrm>
            <a:off x="810890" y="3740671"/>
            <a:ext cx="679450"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a:solidFill>
                  <a:srgbClr val="FF0000"/>
                </a:solidFill>
                <a:latin typeface="+mn-lt"/>
                <a:ea typeface="+mn-ea"/>
              </a:rPr>
              <a:t>nop</a:t>
            </a:r>
          </a:p>
        </p:txBody>
      </p:sp>
      <p:sp>
        <p:nvSpPr>
          <p:cNvPr id="33857" name="Rectangle 79"/>
          <p:cNvSpPr>
            <a:spLocks noChangeArrowheads="1"/>
          </p:cNvSpPr>
          <p:nvPr/>
        </p:nvSpPr>
        <p:spPr bwMode="auto">
          <a:xfrm>
            <a:off x="848990" y="4469333"/>
            <a:ext cx="679450" cy="458788"/>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a:solidFill>
                  <a:srgbClr val="FF0000"/>
                </a:solidFill>
                <a:latin typeface="+mn-lt"/>
                <a:ea typeface="+mn-ea"/>
              </a:rPr>
              <a:t>nop</a:t>
            </a:r>
          </a:p>
        </p:txBody>
      </p:sp>
      <p:grpSp>
        <p:nvGrpSpPr>
          <p:cNvPr id="66626" name="Group 80"/>
          <p:cNvGrpSpPr>
            <a:grpSpLocks/>
          </p:cNvGrpSpPr>
          <p:nvPr/>
        </p:nvGrpSpPr>
        <p:grpSpPr bwMode="auto">
          <a:xfrm>
            <a:off x="7748265" y="5806008"/>
            <a:ext cx="371475" cy="763588"/>
            <a:chOff x="4960" y="3504"/>
            <a:chExt cx="234" cy="481"/>
          </a:xfrm>
        </p:grpSpPr>
        <p:sp>
          <p:nvSpPr>
            <p:cNvPr id="33954" name="Freeform 81"/>
            <p:cNvSpPr>
              <a:spLocks/>
            </p:cNvSpPr>
            <p:nvPr/>
          </p:nvSpPr>
          <p:spPr bwMode="auto">
            <a:xfrm>
              <a:off x="4981" y="3504"/>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55" name="Rectangle 82"/>
            <p:cNvSpPr>
              <a:spLocks noChangeArrowheads="1"/>
            </p:cNvSpPr>
            <p:nvPr/>
          </p:nvSpPr>
          <p:spPr bwMode="auto">
            <a:xfrm rot="5400000">
              <a:off x="4865" y="3617"/>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66627" name="Group 83"/>
          <p:cNvGrpSpPr>
            <a:grpSpLocks/>
          </p:cNvGrpSpPr>
          <p:nvPr/>
        </p:nvGrpSpPr>
        <p:grpSpPr bwMode="auto">
          <a:xfrm>
            <a:off x="6287765" y="5958408"/>
            <a:ext cx="563563" cy="458788"/>
            <a:chOff x="4040" y="3600"/>
            <a:chExt cx="355" cy="289"/>
          </a:xfrm>
        </p:grpSpPr>
        <p:sp>
          <p:nvSpPr>
            <p:cNvPr id="33950" name="Rectangle 84"/>
            <p:cNvSpPr>
              <a:spLocks noChangeArrowheads="1"/>
            </p:cNvSpPr>
            <p:nvPr/>
          </p:nvSpPr>
          <p:spPr bwMode="auto">
            <a:xfrm>
              <a:off x="4040" y="3606"/>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66720" name="Group 85"/>
            <p:cNvGrpSpPr>
              <a:grpSpLocks/>
            </p:cNvGrpSpPr>
            <p:nvPr/>
          </p:nvGrpSpPr>
          <p:grpSpPr bwMode="auto">
            <a:xfrm>
              <a:off x="4055" y="3600"/>
              <a:ext cx="340" cy="289"/>
              <a:chOff x="4055" y="3600"/>
              <a:chExt cx="340" cy="289"/>
            </a:xfrm>
          </p:grpSpPr>
          <p:sp>
            <p:nvSpPr>
              <p:cNvPr id="33952" name="Freeform 86"/>
              <p:cNvSpPr>
                <a:spLocks/>
              </p:cNvSpPr>
              <p:nvPr/>
            </p:nvSpPr>
            <p:spPr bwMode="auto">
              <a:xfrm>
                <a:off x="4055" y="3600"/>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53" name="Freeform 87"/>
              <p:cNvSpPr>
                <a:spLocks/>
              </p:cNvSpPr>
              <p:nvPr/>
            </p:nvSpPr>
            <p:spPr bwMode="auto">
              <a:xfrm>
                <a:off x="4224" y="3600"/>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3860" name="Rectangle 88"/>
          <p:cNvSpPr>
            <a:spLocks noChangeArrowheads="1"/>
          </p:cNvSpPr>
          <p:nvPr/>
        </p:nvSpPr>
        <p:spPr bwMode="auto">
          <a:xfrm>
            <a:off x="7018015" y="5975871"/>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66629" name="Group 89"/>
          <p:cNvGrpSpPr>
            <a:grpSpLocks/>
          </p:cNvGrpSpPr>
          <p:nvPr/>
        </p:nvGrpSpPr>
        <p:grpSpPr bwMode="auto">
          <a:xfrm>
            <a:off x="7041828" y="5958408"/>
            <a:ext cx="469900" cy="458788"/>
            <a:chOff x="4515" y="3600"/>
            <a:chExt cx="296" cy="289"/>
          </a:xfrm>
        </p:grpSpPr>
        <p:sp>
          <p:nvSpPr>
            <p:cNvPr id="33948" name="Freeform 90"/>
            <p:cNvSpPr>
              <a:spLocks/>
            </p:cNvSpPr>
            <p:nvPr/>
          </p:nvSpPr>
          <p:spPr bwMode="auto">
            <a:xfrm>
              <a:off x="4515" y="3600"/>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49" name="Freeform 91"/>
            <p:cNvSpPr>
              <a:spLocks/>
            </p:cNvSpPr>
            <p:nvPr/>
          </p:nvSpPr>
          <p:spPr bwMode="auto">
            <a:xfrm>
              <a:off x="4663" y="3600"/>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62" name="Line 92"/>
          <p:cNvSpPr>
            <a:spLocks noChangeShapeType="1"/>
          </p:cNvSpPr>
          <p:nvPr/>
        </p:nvSpPr>
        <p:spPr bwMode="auto">
          <a:xfrm>
            <a:off x="6852915" y="6187008"/>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63" name="Freeform 93"/>
          <p:cNvSpPr>
            <a:spLocks/>
          </p:cNvSpPr>
          <p:nvPr/>
        </p:nvSpPr>
        <p:spPr bwMode="auto">
          <a:xfrm>
            <a:off x="6957690" y="6034608"/>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64" name="Line 94"/>
          <p:cNvSpPr>
            <a:spLocks noChangeShapeType="1"/>
          </p:cNvSpPr>
          <p:nvPr/>
        </p:nvSpPr>
        <p:spPr bwMode="auto">
          <a:xfrm>
            <a:off x="7513315" y="603460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65" name="Rectangle 95"/>
          <p:cNvSpPr>
            <a:spLocks noChangeArrowheads="1"/>
          </p:cNvSpPr>
          <p:nvPr/>
        </p:nvSpPr>
        <p:spPr bwMode="auto">
          <a:xfrm>
            <a:off x="8315003" y="5967933"/>
            <a:ext cx="54768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66634" name="Group 96"/>
          <p:cNvGrpSpPr>
            <a:grpSpLocks/>
          </p:cNvGrpSpPr>
          <p:nvPr/>
        </p:nvGrpSpPr>
        <p:grpSpPr bwMode="auto">
          <a:xfrm>
            <a:off x="8389615" y="5958408"/>
            <a:ext cx="515938" cy="458788"/>
            <a:chOff x="5364" y="3600"/>
            <a:chExt cx="325" cy="289"/>
          </a:xfrm>
        </p:grpSpPr>
        <p:sp>
          <p:nvSpPr>
            <p:cNvPr id="33946" name="Freeform 97"/>
            <p:cNvSpPr>
              <a:spLocks/>
            </p:cNvSpPr>
            <p:nvPr/>
          </p:nvSpPr>
          <p:spPr bwMode="auto">
            <a:xfrm>
              <a:off x="5364" y="3600"/>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47" name="Freeform 98"/>
            <p:cNvSpPr>
              <a:spLocks/>
            </p:cNvSpPr>
            <p:nvPr/>
          </p:nvSpPr>
          <p:spPr bwMode="auto">
            <a:xfrm>
              <a:off x="5525" y="3600"/>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67" name="Line 99"/>
          <p:cNvSpPr>
            <a:spLocks noChangeShapeType="1"/>
          </p:cNvSpPr>
          <p:nvPr/>
        </p:nvSpPr>
        <p:spPr bwMode="auto">
          <a:xfrm>
            <a:off x="8124503" y="6187008"/>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68" name="Freeform 100"/>
          <p:cNvSpPr>
            <a:spLocks/>
          </p:cNvSpPr>
          <p:nvPr/>
        </p:nvSpPr>
        <p:spPr bwMode="auto">
          <a:xfrm>
            <a:off x="8335640" y="6187008"/>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69" name="Line 101"/>
          <p:cNvSpPr>
            <a:spLocks noChangeShapeType="1"/>
          </p:cNvSpPr>
          <p:nvPr/>
        </p:nvSpPr>
        <p:spPr bwMode="auto">
          <a:xfrm>
            <a:off x="7513315" y="6339408"/>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70" name="Freeform 102"/>
          <p:cNvSpPr>
            <a:spLocks/>
          </p:cNvSpPr>
          <p:nvPr/>
        </p:nvSpPr>
        <p:spPr bwMode="auto">
          <a:xfrm>
            <a:off x="7705403" y="6179071"/>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71" name="Freeform 103"/>
          <p:cNvSpPr>
            <a:spLocks/>
          </p:cNvSpPr>
          <p:nvPr/>
        </p:nvSpPr>
        <p:spPr bwMode="auto">
          <a:xfrm>
            <a:off x="4563740" y="3096146"/>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72" name="Freeform 104"/>
          <p:cNvSpPr>
            <a:spLocks/>
          </p:cNvSpPr>
          <p:nvPr/>
        </p:nvSpPr>
        <p:spPr bwMode="auto">
          <a:xfrm>
            <a:off x="5241603" y="3807346"/>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73" name="Freeform 105"/>
          <p:cNvSpPr>
            <a:spLocks/>
          </p:cNvSpPr>
          <p:nvPr/>
        </p:nvSpPr>
        <p:spPr bwMode="auto">
          <a:xfrm>
            <a:off x="5919465" y="4518546"/>
            <a:ext cx="234950" cy="458787"/>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66642" name="Group 106"/>
          <p:cNvGrpSpPr>
            <a:grpSpLocks/>
          </p:cNvGrpSpPr>
          <p:nvPr/>
        </p:nvGrpSpPr>
        <p:grpSpPr bwMode="auto">
          <a:xfrm>
            <a:off x="5035228" y="2943746"/>
            <a:ext cx="371475" cy="763587"/>
            <a:chOff x="3267" y="1701"/>
            <a:chExt cx="234" cy="481"/>
          </a:xfrm>
        </p:grpSpPr>
        <p:sp>
          <p:nvSpPr>
            <p:cNvPr id="33944" name="Freeform 107"/>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45" name="Rectangle 108"/>
            <p:cNvSpPr>
              <a:spLocks noChangeArrowheads="1"/>
            </p:cNvSpPr>
            <p:nvPr/>
          </p:nvSpPr>
          <p:spPr bwMode="auto">
            <a:xfrm rot="5400000">
              <a:off x="3128" y="1845"/>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66643" name="Group 109"/>
          <p:cNvGrpSpPr>
            <a:grpSpLocks/>
          </p:cNvGrpSpPr>
          <p:nvPr/>
        </p:nvGrpSpPr>
        <p:grpSpPr bwMode="auto">
          <a:xfrm>
            <a:off x="3574728" y="3096146"/>
            <a:ext cx="563562" cy="458787"/>
            <a:chOff x="2347" y="1797"/>
            <a:chExt cx="355" cy="289"/>
          </a:xfrm>
        </p:grpSpPr>
        <p:sp>
          <p:nvSpPr>
            <p:cNvPr id="33940" name="Rectangle 110"/>
            <p:cNvSpPr>
              <a:spLocks noChangeArrowheads="1"/>
            </p:cNvSpPr>
            <p:nvPr/>
          </p:nvSpPr>
          <p:spPr bwMode="auto">
            <a:xfrm>
              <a:off x="2347" y="1803"/>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66710" name="Group 111"/>
            <p:cNvGrpSpPr>
              <a:grpSpLocks/>
            </p:cNvGrpSpPr>
            <p:nvPr/>
          </p:nvGrpSpPr>
          <p:grpSpPr bwMode="auto">
            <a:xfrm>
              <a:off x="2362" y="1797"/>
              <a:ext cx="340" cy="289"/>
              <a:chOff x="2362" y="1797"/>
              <a:chExt cx="340" cy="289"/>
            </a:xfrm>
          </p:grpSpPr>
          <p:sp>
            <p:nvSpPr>
              <p:cNvPr id="33942" name="Freeform 112"/>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43" name="Freeform 113"/>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3876" name="Rectangle 114"/>
          <p:cNvSpPr>
            <a:spLocks noChangeArrowheads="1"/>
          </p:cNvSpPr>
          <p:nvPr/>
        </p:nvSpPr>
        <p:spPr bwMode="auto">
          <a:xfrm>
            <a:off x="4304978" y="3113608"/>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877" name="Freeform 115"/>
          <p:cNvSpPr>
            <a:spLocks/>
          </p:cNvSpPr>
          <p:nvPr/>
        </p:nvSpPr>
        <p:spPr bwMode="auto">
          <a:xfrm>
            <a:off x="4328790" y="3096146"/>
            <a:ext cx="236538"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78" name="Line 116"/>
          <p:cNvSpPr>
            <a:spLocks noChangeShapeType="1"/>
          </p:cNvSpPr>
          <p:nvPr/>
        </p:nvSpPr>
        <p:spPr bwMode="auto">
          <a:xfrm>
            <a:off x="4139878" y="3324746"/>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79" name="Freeform 117"/>
          <p:cNvSpPr>
            <a:spLocks/>
          </p:cNvSpPr>
          <p:nvPr/>
        </p:nvSpPr>
        <p:spPr bwMode="auto">
          <a:xfrm>
            <a:off x="4244653" y="3172346"/>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80" name="Line 118"/>
          <p:cNvSpPr>
            <a:spLocks noChangeShapeType="1"/>
          </p:cNvSpPr>
          <p:nvPr/>
        </p:nvSpPr>
        <p:spPr bwMode="auto">
          <a:xfrm>
            <a:off x="4800278" y="3172346"/>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81" name="Rectangle 119"/>
          <p:cNvSpPr>
            <a:spLocks noChangeArrowheads="1"/>
          </p:cNvSpPr>
          <p:nvPr/>
        </p:nvSpPr>
        <p:spPr bwMode="auto">
          <a:xfrm>
            <a:off x="5601965" y="3105671"/>
            <a:ext cx="54768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66650" name="Group 120"/>
          <p:cNvGrpSpPr>
            <a:grpSpLocks/>
          </p:cNvGrpSpPr>
          <p:nvPr/>
        </p:nvGrpSpPr>
        <p:grpSpPr bwMode="auto">
          <a:xfrm>
            <a:off x="5676578" y="3096146"/>
            <a:ext cx="515937" cy="458787"/>
            <a:chOff x="3671" y="1797"/>
            <a:chExt cx="325" cy="289"/>
          </a:xfrm>
        </p:grpSpPr>
        <p:sp>
          <p:nvSpPr>
            <p:cNvPr id="33938" name="Freeform 121"/>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39" name="Freeform 122"/>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83" name="Rectangle 123"/>
          <p:cNvSpPr>
            <a:spLocks noChangeArrowheads="1"/>
          </p:cNvSpPr>
          <p:nvPr/>
        </p:nvSpPr>
        <p:spPr bwMode="auto">
          <a:xfrm>
            <a:off x="6383015" y="3105671"/>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66652" name="Group 124"/>
          <p:cNvGrpSpPr>
            <a:grpSpLocks/>
          </p:cNvGrpSpPr>
          <p:nvPr/>
        </p:nvGrpSpPr>
        <p:grpSpPr bwMode="auto">
          <a:xfrm>
            <a:off x="6419528" y="3096146"/>
            <a:ext cx="450850" cy="458787"/>
            <a:chOff x="4139" y="1797"/>
            <a:chExt cx="284" cy="289"/>
          </a:xfrm>
        </p:grpSpPr>
        <p:sp>
          <p:nvSpPr>
            <p:cNvPr id="33936" name="Freeform 125"/>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37" name="Freeform 126"/>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885" name="Line 127"/>
          <p:cNvSpPr>
            <a:spLocks noChangeShapeType="1"/>
          </p:cNvSpPr>
          <p:nvPr/>
        </p:nvSpPr>
        <p:spPr bwMode="auto">
          <a:xfrm>
            <a:off x="6179815" y="3324746"/>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86" name="Line 128"/>
          <p:cNvSpPr>
            <a:spLocks noChangeShapeType="1"/>
          </p:cNvSpPr>
          <p:nvPr/>
        </p:nvSpPr>
        <p:spPr bwMode="auto">
          <a:xfrm>
            <a:off x="5411465" y="3324746"/>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87" name="Freeform 129"/>
          <p:cNvSpPr>
            <a:spLocks/>
          </p:cNvSpPr>
          <p:nvPr/>
        </p:nvSpPr>
        <p:spPr bwMode="auto">
          <a:xfrm>
            <a:off x="5609903" y="3324746"/>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88" name="Line 130"/>
          <p:cNvSpPr>
            <a:spLocks noChangeShapeType="1"/>
          </p:cNvSpPr>
          <p:nvPr/>
        </p:nvSpPr>
        <p:spPr bwMode="auto">
          <a:xfrm>
            <a:off x="4800278" y="3477146"/>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89" name="Freeform 131"/>
          <p:cNvSpPr>
            <a:spLocks/>
          </p:cNvSpPr>
          <p:nvPr/>
        </p:nvSpPr>
        <p:spPr bwMode="auto">
          <a:xfrm>
            <a:off x="4979665" y="3316808"/>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90" name="Freeform 132"/>
          <p:cNvSpPr>
            <a:spLocks/>
          </p:cNvSpPr>
          <p:nvPr/>
        </p:nvSpPr>
        <p:spPr bwMode="auto">
          <a:xfrm>
            <a:off x="6287765" y="4035946"/>
            <a:ext cx="684213"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66659" name="Group 133"/>
          <p:cNvGrpSpPr>
            <a:grpSpLocks/>
          </p:cNvGrpSpPr>
          <p:nvPr/>
        </p:nvGrpSpPr>
        <p:grpSpPr bwMode="auto">
          <a:xfrm>
            <a:off x="5713090" y="3654946"/>
            <a:ext cx="371475" cy="763587"/>
            <a:chOff x="3694" y="2149"/>
            <a:chExt cx="234" cy="481"/>
          </a:xfrm>
        </p:grpSpPr>
        <p:sp>
          <p:nvSpPr>
            <p:cNvPr id="33934" name="Freeform 134"/>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35" name="Rectangle 135"/>
            <p:cNvSpPr>
              <a:spLocks noChangeArrowheads="1"/>
            </p:cNvSpPr>
            <p:nvPr/>
          </p:nvSpPr>
          <p:spPr bwMode="auto">
            <a:xfrm rot="5400000">
              <a:off x="3599" y="2261"/>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66660" name="Group 136"/>
          <p:cNvGrpSpPr>
            <a:grpSpLocks/>
          </p:cNvGrpSpPr>
          <p:nvPr/>
        </p:nvGrpSpPr>
        <p:grpSpPr bwMode="auto">
          <a:xfrm>
            <a:off x="4252590" y="3807346"/>
            <a:ext cx="563563" cy="458787"/>
            <a:chOff x="2774" y="2245"/>
            <a:chExt cx="355" cy="289"/>
          </a:xfrm>
        </p:grpSpPr>
        <p:sp>
          <p:nvSpPr>
            <p:cNvPr id="33930" name="Rectangle 137"/>
            <p:cNvSpPr>
              <a:spLocks noChangeArrowheads="1"/>
            </p:cNvSpPr>
            <p:nvPr/>
          </p:nvSpPr>
          <p:spPr bwMode="auto">
            <a:xfrm>
              <a:off x="2774" y="2251"/>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66700" name="Group 138"/>
            <p:cNvGrpSpPr>
              <a:grpSpLocks/>
            </p:cNvGrpSpPr>
            <p:nvPr/>
          </p:nvGrpSpPr>
          <p:grpSpPr bwMode="auto">
            <a:xfrm>
              <a:off x="2789" y="2245"/>
              <a:ext cx="340" cy="289"/>
              <a:chOff x="2789" y="2245"/>
              <a:chExt cx="340" cy="289"/>
            </a:xfrm>
          </p:grpSpPr>
          <p:sp>
            <p:nvSpPr>
              <p:cNvPr id="33932" name="Freeform 139"/>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33" name="Freeform 140"/>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3893" name="Rectangle 141"/>
          <p:cNvSpPr>
            <a:spLocks noChangeArrowheads="1"/>
          </p:cNvSpPr>
          <p:nvPr/>
        </p:nvSpPr>
        <p:spPr bwMode="auto">
          <a:xfrm>
            <a:off x="4982840" y="3824808"/>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894" name="Freeform 142"/>
          <p:cNvSpPr>
            <a:spLocks/>
          </p:cNvSpPr>
          <p:nvPr/>
        </p:nvSpPr>
        <p:spPr bwMode="auto">
          <a:xfrm>
            <a:off x="5006653" y="3807346"/>
            <a:ext cx="236537"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95" name="Line 143"/>
          <p:cNvSpPr>
            <a:spLocks noChangeShapeType="1"/>
          </p:cNvSpPr>
          <p:nvPr/>
        </p:nvSpPr>
        <p:spPr bwMode="auto">
          <a:xfrm>
            <a:off x="4817740" y="4035946"/>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96" name="Freeform 144"/>
          <p:cNvSpPr>
            <a:spLocks/>
          </p:cNvSpPr>
          <p:nvPr/>
        </p:nvSpPr>
        <p:spPr bwMode="auto">
          <a:xfrm>
            <a:off x="4922515" y="3883546"/>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897" name="Line 145"/>
          <p:cNvSpPr>
            <a:spLocks noChangeShapeType="1"/>
          </p:cNvSpPr>
          <p:nvPr/>
        </p:nvSpPr>
        <p:spPr bwMode="auto">
          <a:xfrm>
            <a:off x="5478140" y="3883546"/>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898" name="Rectangle 146"/>
          <p:cNvSpPr>
            <a:spLocks noChangeArrowheads="1"/>
          </p:cNvSpPr>
          <p:nvPr/>
        </p:nvSpPr>
        <p:spPr bwMode="auto">
          <a:xfrm>
            <a:off x="6279828" y="3816871"/>
            <a:ext cx="5476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66667" name="Group 147"/>
          <p:cNvGrpSpPr>
            <a:grpSpLocks/>
          </p:cNvGrpSpPr>
          <p:nvPr/>
        </p:nvGrpSpPr>
        <p:grpSpPr bwMode="auto">
          <a:xfrm>
            <a:off x="6354440" y="3807346"/>
            <a:ext cx="515938" cy="458787"/>
            <a:chOff x="4098" y="2245"/>
            <a:chExt cx="325" cy="289"/>
          </a:xfrm>
        </p:grpSpPr>
        <p:sp>
          <p:nvSpPr>
            <p:cNvPr id="33928" name="Freeform 148"/>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29" name="Freeform 149"/>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900" name="Rectangle 150"/>
          <p:cNvSpPr>
            <a:spLocks noChangeArrowheads="1"/>
          </p:cNvSpPr>
          <p:nvPr/>
        </p:nvSpPr>
        <p:spPr bwMode="auto">
          <a:xfrm>
            <a:off x="7060878" y="3816871"/>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66669" name="Group 151"/>
          <p:cNvGrpSpPr>
            <a:grpSpLocks/>
          </p:cNvGrpSpPr>
          <p:nvPr/>
        </p:nvGrpSpPr>
        <p:grpSpPr bwMode="auto">
          <a:xfrm>
            <a:off x="7097390" y="3807346"/>
            <a:ext cx="450850" cy="458787"/>
            <a:chOff x="4566" y="2245"/>
            <a:chExt cx="284" cy="289"/>
          </a:xfrm>
        </p:grpSpPr>
        <p:sp>
          <p:nvSpPr>
            <p:cNvPr id="33926" name="Freeform 152"/>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27" name="Freeform 153"/>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3902" name="Line 154"/>
          <p:cNvSpPr>
            <a:spLocks noChangeShapeType="1"/>
          </p:cNvSpPr>
          <p:nvPr/>
        </p:nvSpPr>
        <p:spPr bwMode="auto">
          <a:xfrm>
            <a:off x="6857678" y="4035946"/>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03" name="Line 155"/>
          <p:cNvSpPr>
            <a:spLocks noChangeShapeType="1"/>
          </p:cNvSpPr>
          <p:nvPr/>
        </p:nvSpPr>
        <p:spPr bwMode="auto">
          <a:xfrm>
            <a:off x="6089328" y="4035946"/>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04" name="Line 156"/>
          <p:cNvSpPr>
            <a:spLocks noChangeShapeType="1"/>
          </p:cNvSpPr>
          <p:nvPr/>
        </p:nvSpPr>
        <p:spPr bwMode="auto">
          <a:xfrm>
            <a:off x="5478140" y="4188346"/>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05" name="Freeform 157"/>
          <p:cNvSpPr>
            <a:spLocks/>
          </p:cNvSpPr>
          <p:nvPr/>
        </p:nvSpPr>
        <p:spPr bwMode="auto">
          <a:xfrm>
            <a:off x="5670228" y="4028008"/>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06" name="Freeform 158"/>
          <p:cNvSpPr>
            <a:spLocks/>
          </p:cNvSpPr>
          <p:nvPr/>
        </p:nvSpPr>
        <p:spPr bwMode="auto">
          <a:xfrm>
            <a:off x="6965628" y="4747146"/>
            <a:ext cx="684212" cy="306387"/>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07" name="Freeform 159"/>
          <p:cNvSpPr>
            <a:spLocks/>
          </p:cNvSpPr>
          <p:nvPr/>
        </p:nvSpPr>
        <p:spPr bwMode="auto">
          <a:xfrm>
            <a:off x="4954265" y="4518546"/>
            <a:ext cx="269875" cy="458787"/>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08" name="Freeform 160"/>
          <p:cNvSpPr>
            <a:spLocks/>
          </p:cNvSpPr>
          <p:nvPr/>
        </p:nvSpPr>
        <p:spPr bwMode="auto">
          <a:xfrm>
            <a:off x="5222553" y="4518546"/>
            <a:ext cx="271462" cy="458787"/>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09" name="Rectangle 161"/>
          <p:cNvSpPr>
            <a:spLocks noChangeArrowheads="1"/>
          </p:cNvSpPr>
          <p:nvPr/>
        </p:nvSpPr>
        <p:spPr bwMode="auto">
          <a:xfrm>
            <a:off x="4930453" y="4528071"/>
            <a:ext cx="4651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Im</a:t>
            </a:r>
          </a:p>
        </p:txBody>
      </p:sp>
      <p:sp>
        <p:nvSpPr>
          <p:cNvPr id="33910" name="Rectangle 162"/>
          <p:cNvSpPr>
            <a:spLocks noChangeArrowheads="1"/>
          </p:cNvSpPr>
          <p:nvPr/>
        </p:nvSpPr>
        <p:spPr bwMode="auto">
          <a:xfrm rot="5400000">
            <a:off x="6240934" y="4543152"/>
            <a:ext cx="671512"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sp>
        <p:nvSpPr>
          <p:cNvPr id="33911" name="Rectangle 163"/>
          <p:cNvSpPr>
            <a:spLocks noChangeArrowheads="1"/>
          </p:cNvSpPr>
          <p:nvPr/>
        </p:nvSpPr>
        <p:spPr bwMode="auto">
          <a:xfrm>
            <a:off x="5660703" y="4536008"/>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912" name="Freeform 164"/>
          <p:cNvSpPr>
            <a:spLocks/>
          </p:cNvSpPr>
          <p:nvPr/>
        </p:nvSpPr>
        <p:spPr bwMode="auto">
          <a:xfrm>
            <a:off x="5684515" y="4518546"/>
            <a:ext cx="236538" cy="458787"/>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13" name="Line 165"/>
          <p:cNvSpPr>
            <a:spLocks noChangeShapeType="1"/>
          </p:cNvSpPr>
          <p:nvPr/>
        </p:nvSpPr>
        <p:spPr bwMode="auto">
          <a:xfrm>
            <a:off x="5495603" y="4747146"/>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14" name="Freeform 166"/>
          <p:cNvSpPr>
            <a:spLocks/>
          </p:cNvSpPr>
          <p:nvPr/>
        </p:nvSpPr>
        <p:spPr bwMode="auto">
          <a:xfrm>
            <a:off x="5600378" y="4594746"/>
            <a:ext cx="76200" cy="15398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15" name="Line 167"/>
          <p:cNvSpPr>
            <a:spLocks noChangeShapeType="1"/>
          </p:cNvSpPr>
          <p:nvPr/>
        </p:nvSpPr>
        <p:spPr bwMode="auto">
          <a:xfrm>
            <a:off x="6156003" y="4594746"/>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16" name="Rectangle 168"/>
          <p:cNvSpPr>
            <a:spLocks noChangeArrowheads="1"/>
          </p:cNvSpPr>
          <p:nvPr/>
        </p:nvSpPr>
        <p:spPr bwMode="auto">
          <a:xfrm>
            <a:off x="6957690" y="4528071"/>
            <a:ext cx="54768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sp>
        <p:nvSpPr>
          <p:cNvPr id="33917" name="Freeform 169"/>
          <p:cNvSpPr>
            <a:spLocks/>
          </p:cNvSpPr>
          <p:nvPr/>
        </p:nvSpPr>
        <p:spPr bwMode="auto">
          <a:xfrm>
            <a:off x="7032303" y="4518546"/>
            <a:ext cx="257175" cy="458787"/>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18" name="Freeform 170"/>
          <p:cNvSpPr>
            <a:spLocks/>
          </p:cNvSpPr>
          <p:nvPr/>
        </p:nvSpPr>
        <p:spPr bwMode="auto">
          <a:xfrm>
            <a:off x="7287890" y="4518546"/>
            <a:ext cx="260350" cy="458787"/>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19" name="Rectangle 171"/>
          <p:cNvSpPr>
            <a:spLocks noChangeArrowheads="1"/>
          </p:cNvSpPr>
          <p:nvPr/>
        </p:nvSpPr>
        <p:spPr bwMode="auto">
          <a:xfrm>
            <a:off x="7738740" y="4528071"/>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3920" name="Freeform 172"/>
          <p:cNvSpPr>
            <a:spLocks/>
          </p:cNvSpPr>
          <p:nvPr/>
        </p:nvSpPr>
        <p:spPr bwMode="auto">
          <a:xfrm>
            <a:off x="7775253" y="4518546"/>
            <a:ext cx="225425" cy="458787"/>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21" name="Freeform 173"/>
          <p:cNvSpPr>
            <a:spLocks/>
          </p:cNvSpPr>
          <p:nvPr/>
        </p:nvSpPr>
        <p:spPr bwMode="auto">
          <a:xfrm>
            <a:off x="7999090" y="4518546"/>
            <a:ext cx="227013" cy="458787"/>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3922" name="Line 174"/>
          <p:cNvSpPr>
            <a:spLocks noChangeShapeType="1"/>
          </p:cNvSpPr>
          <p:nvPr/>
        </p:nvSpPr>
        <p:spPr bwMode="auto">
          <a:xfrm>
            <a:off x="7535540" y="4747146"/>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23" name="Line 175"/>
          <p:cNvSpPr>
            <a:spLocks noChangeShapeType="1"/>
          </p:cNvSpPr>
          <p:nvPr/>
        </p:nvSpPr>
        <p:spPr bwMode="auto">
          <a:xfrm>
            <a:off x="6767190" y="4747146"/>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24" name="Line 176"/>
          <p:cNvSpPr>
            <a:spLocks noChangeShapeType="1"/>
          </p:cNvSpPr>
          <p:nvPr/>
        </p:nvSpPr>
        <p:spPr bwMode="auto">
          <a:xfrm>
            <a:off x="6156003" y="4899546"/>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3925" name="Freeform 177"/>
          <p:cNvSpPr>
            <a:spLocks/>
          </p:cNvSpPr>
          <p:nvPr/>
        </p:nvSpPr>
        <p:spPr bwMode="auto">
          <a:xfrm>
            <a:off x="6424290" y="4366146"/>
            <a:ext cx="338138" cy="763587"/>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Tree>
    <p:extLst>
      <p:ext uri="{BB962C8B-B14F-4D97-AF65-F5344CB8AC3E}">
        <p14:creationId xmlns:p14="http://schemas.microsoft.com/office/powerpoint/2010/main" val="1455706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80"/>
                                        </p:tgtEl>
                                        <p:attrNameLst>
                                          <p:attrName>style.visibility</p:attrName>
                                        </p:attrNameLst>
                                      </p:cBhvr>
                                      <p:to>
                                        <p:strVal val="visible"/>
                                      </p:to>
                                    </p:set>
                                    <p:animEffect transition="in" filter="blinds(horizontal)">
                                      <p:cBhvr>
                                        <p:cTn id="7" dur="500"/>
                                        <p:tgtEl>
                                          <p:spTgt spid="123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8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reeform 2"/>
          <p:cNvSpPr>
            <a:spLocks/>
          </p:cNvSpPr>
          <p:nvPr/>
        </p:nvSpPr>
        <p:spPr bwMode="auto">
          <a:xfrm>
            <a:off x="5892800" y="2001217"/>
            <a:ext cx="225425" cy="458788"/>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19" name="Freeform 3"/>
          <p:cNvSpPr>
            <a:spLocks/>
          </p:cNvSpPr>
          <p:nvPr/>
        </p:nvSpPr>
        <p:spPr bwMode="auto">
          <a:xfrm>
            <a:off x="4714875" y="2712417"/>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20" name="Freeform 4"/>
          <p:cNvSpPr>
            <a:spLocks/>
          </p:cNvSpPr>
          <p:nvPr/>
        </p:nvSpPr>
        <p:spPr bwMode="auto">
          <a:xfrm>
            <a:off x="5392738" y="3423617"/>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21" name="Freeform 5"/>
          <p:cNvSpPr>
            <a:spLocks/>
          </p:cNvSpPr>
          <p:nvPr/>
        </p:nvSpPr>
        <p:spPr bwMode="auto">
          <a:xfrm>
            <a:off x="6070600" y="4134817"/>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solidFill>
            <a:schemeClr val="accent1"/>
          </a:solid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22" name="Rectangle 6"/>
          <p:cNvSpPr>
            <a:spLocks noGrp="1" noChangeArrowheads="1"/>
          </p:cNvSpPr>
          <p:nvPr>
            <p:ph type="title"/>
          </p:nvPr>
        </p:nvSpPr>
        <p:spPr>
          <a:xfrm>
            <a:off x="261937" y="39067"/>
            <a:ext cx="6905625" cy="5339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方案</a:t>
            </a:r>
            <a:r>
              <a:rPr lang="en-US" altLang="zh-CN" kern="1200" dirty="0">
                <a:solidFill>
                  <a:srgbClr val="A50021"/>
                </a:solidFill>
                <a:latin typeface="微软雅黑" panose="020B0503020204020204" pitchFamily="34" charset="-122"/>
                <a:ea typeface="微软雅黑" panose="020B0503020204020204" pitchFamily="34" charset="-122"/>
              </a:rPr>
              <a:t>3:  </a:t>
            </a:r>
            <a:r>
              <a:rPr lang="zh-CN" altLang="en-US" kern="1200" dirty="0">
                <a:solidFill>
                  <a:srgbClr val="A50021"/>
                </a:solidFill>
                <a:latin typeface="微软雅黑" panose="020B0503020204020204" pitchFamily="34" charset="-122"/>
                <a:ea typeface="微软雅黑" panose="020B0503020204020204" pitchFamily="34" charset="-122"/>
              </a:rPr>
              <a:t>利用</a:t>
            </a:r>
            <a:r>
              <a:rPr lang="en-US" altLang="zh-CN" kern="1200" dirty="0" err="1">
                <a:solidFill>
                  <a:srgbClr val="A50021"/>
                </a:solidFill>
                <a:latin typeface="微软雅黑" panose="020B0503020204020204" pitchFamily="34" charset="-122"/>
                <a:ea typeface="微软雅黑" panose="020B0503020204020204" pitchFamily="34" charset="-122"/>
              </a:rPr>
              <a:t>DataPath</a:t>
            </a:r>
            <a:r>
              <a:rPr lang="zh-CN" altLang="en-US" kern="1200" dirty="0">
                <a:solidFill>
                  <a:srgbClr val="A50021"/>
                </a:solidFill>
                <a:latin typeface="微软雅黑" panose="020B0503020204020204" pitchFamily="34" charset="-122"/>
                <a:ea typeface="微软雅黑" panose="020B0503020204020204" pitchFamily="34" charset="-122"/>
              </a:rPr>
              <a:t>中的中间数据</a:t>
            </a:r>
          </a:p>
        </p:txBody>
      </p:sp>
      <p:sp>
        <p:nvSpPr>
          <p:cNvPr id="72711" name="Rectangle 7"/>
          <p:cNvSpPr>
            <a:spLocks noChangeArrowheads="1"/>
          </p:cNvSpPr>
          <p:nvPr/>
        </p:nvSpPr>
        <p:spPr bwMode="auto">
          <a:xfrm>
            <a:off x="528638" y="2150442"/>
            <a:ext cx="369887"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90000"/>
              </a:lnSpc>
              <a:spcBef>
                <a:spcPct val="0"/>
              </a:spcBef>
              <a:buFontTx/>
              <a:buNone/>
            </a:pPr>
            <a:r>
              <a:rPr lang="en-US" altLang="zh-CN" sz="2000" i="1"/>
              <a:t>I</a:t>
            </a:r>
          </a:p>
          <a:p>
            <a:pPr algn="ctr" eaLnBrk="1" hangingPunct="1">
              <a:lnSpc>
                <a:spcPct val="90000"/>
              </a:lnSpc>
              <a:spcBef>
                <a:spcPct val="0"/>
              </a:spcBef>
              <a:buFontTx/>
              <a:buNone/>
            </a:pPr>
            <a:r>
              <a:rPr lang="en-US" altLang="zh-CN" sz="2000" i="1"/>
              <a:t>n</a:t>
            </a:r>
          </a:p>
          <a:p>
            <a:pPr algn="ctr" eaLnBrk="1" hangingPunct="1">
              <a:lnSpc>
                <a:spcPct val="90000"/>
              </a:lnSpc>
              <a:spcBef>
                <a:spcPct val="0"/>
              </a:spcBef>
              <a:buFontTx/>
              <a:buNone/>
            </a:pPr>
            <a:r>
              <a:rPr lang="en-US" altLang="zh-CN" sz="2000" i="1"/>
              <a:t>s</a:t>
            </a:r>
          </a:p>
          <a:p>
            <a:pPr algn="ctr" eaLnBrk="1" hangingPunct="1">
              <a:lnSpc>
                <a:spcPct val="90000"/>
              </a:lnSpc>
              <a:spcBef>
                <a:spcPct val="0"/>
              </a:spcBef>
              <a:buFontTx/>
              <a:buNone/>
            </a:pPr>
            <a:r>
              <a:rPr lang="en-US" altLang="zh-CN" sz="2000" i="1"/>
              <a:t>t</a:t>
            </a:r>
          </a:p>
          <a:p>
            <a:pPr algn="ctr" eaLnBrk="1" hangingPunct="1">
              <a:lnSpc>
                <a:spcPct val="90000"/>
              </a:lnSpc>
              <a:spcBef>
                <a:spcPct val="0"/>
              </a:spcBef>
              <a:buFontTx/>
              <a:buNone/>
            </a:pPr>
            <a:r>
              <a:rPr lang="en-US" altLang="zh-CN" sz="2000" i="1"/>
              <a:t>r.</a:t>
            </a:r>
          </a:p>
          <a:p>
            <a:pPr algn="ctr" eaLnBrk="1" hangingPunct="1">
              <a:lnSpc>
                <a:spcPct val="90000"/>
              </a:lnSpc>
              <a:spcBef>
                <a:spcPct val="0"/>
              </a:spcBef>
              <a:buFontTx/>
              <a:buNone/>
            </a:pPr>
            <a:endParaRPr lang="en-US" altLang="zh-CN" sz="2000" i="1"/>
          </a:p>
          <a:p>
            <a:pPr algn="ctr" eaLnBrk="1" hangingPunct="1">
              <a:lnSpc>
                <a:spcPct val="90000"/>
              </a:lnSpc>
              <a:spcBef>
                <a:spcPct val="0"/>
              </a:spcBef>
              <a:buFontTx/>
              <a:buNone/>
            </a:pPr>
            <a:r>
              <a:rPr lang="en-US" altLang="zh-CN" sz="2000" i="1"/>
              <a:t>O</a:t>
            </a:r>
          </a:p>
          <a:p>
            <a:pPr algn="ctr" eaLnBrk="1" hangingPunct="1">
              <a:lnSpc>
                <a:spcPct val="90000"/>
              </a:lnSpc>
              <a:spcBef>
                <a:spcPct val="0"/>
              </a:spcBef>
              <a:buFontTx/>
              <a:buNone/>
            </a:pPr>
            <a:r>
              <a:rPr lang="en-US" altLang="zh-CN" sz="2000" i="1"/>
              <a:t>r</a:t>
            </a:r>
          </a:p>
          <a:p>
            <a:pPr algn="ctr" eaLnBrk="1" hangingPunct="1">
              <a:lnSpc>
                <a:spcPct val="90000"/>
              </a:lnSpc>
              <a:spcBef>
                <a:spcPct val="0"/>
              </a:spcBef>
              <a:buFontTx/>
              <a:buNone/>
            </a:pPr>
            <a:r>
              <a:rPr lang="en-US" altLang="zh-CN" sz="2000" i="1"/>
              <a:t>d</a:t>
            </a:r>
          </a:p>
          <a:p>
            <a:pPr algn="ctr" eaLnBrk="1" hangingPunct="1">
              <a:lnSpc>
                <a:spcPct val="90000"/>
              </a:lnSpc>
              <a:spcBef>
                <a:spcPct val="0"/>
              </a:spcBef>
              <a:buFontTx/>
              <a:buNone/>
            </a:pPr>
            <a:r>
              <a:rPr lang="en-US" altLang="zh-CN" sz="2000" i="1"/>
              <a:t>e</a:t>
            </a:r>
          </a:p>
          <a:p>
            <a:pPr algn="ctr" eaLnBrk="1" hangingPunct="1">
              <a:lnSpc>
                <a:spcPct val="90000"/>
              </a:lnSpc>
              <a:spcBef>
                <a:spcPct val="0"/>
              </a:spcBef>
              <a:buFontTx/>
              <a:buNone/>
            </a:pPr>
            <a:r>
              <a:rPr lang="en-US" altLang="zh-CN" sz="2000" i="1"/>
              <a:t>r</a:t>
            </a:r>
          </a:p>
        </p:txBody>
      </p:sp>
      <p:sp>
        <p:nvSpPr>
          <p:cNvPr id="34824" name="Line 8"/>
          <p:cNvSpPr>
            <a:spLocks noChangeShapeType="1"/>
          </p:cNvSpPr>
          <p:nvPr/>
        </p:nvSpPr>
        <p:spPr bwMode="auto">
          <a:xfrm>
            <a:off x="893763" y="2177430"/>
            <a:ext cx="0" cy="323850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sz="2400" b="1">
              <a:latin typeface="+mn-lt"/>
              <a:ea typeface="+mn-ea"/>
            </a:endParaRPr>
          </a:p>
        </p:txBody>
      </p:sp>
      <p:sp>
        <p:nvSpPr>
          <p:cNvPr id="34825" name="Line 9"/>
          <p:cNvSpPr>
            <a:spLocks noChangeShapeType="1"/>
          </p:cNvSpPr>
          <p:nvPr/>
        </p:nvSpPr>
        <p:spPr bwMode="auto">
          <a:xfrm>
            <a:off x="1504950" y="1751980"/>
            <a:ext cx="6324600" cy="0"/>
          </a:xfrm>
          <a:prstGeom prst="line">
            <a:avLst/>
          </a:prstGeom>
          <a:noFill/>
          <a:ln w="12700">
            <a:solidFill>
              <a:schemeClr val="tx1"/>
            </a:solidFill>
            <a:round/>
            <a:headEnd/>
            <a:tailEnd type="triangle" w="med" len="med"/>
          </a:ln>
        </p:spPr>
        <p:txBody>
          <a:bodyPr wrap="none" anchor="ctr"/>
          <a:lstStyle/>
          <a:p>
            <a:pPr eaLnBrk="1" hangingPunct="1">
              <a:defRPr/>
            </a:pPr>
            <a:endParaRPr lang="zh-CN" altLang="en-US" b="1">
              <a:latin typeface="+mn-lt"/>
              <a:ea typeface="+mn-ea"/>
            </a:endParaRPr>
          </a:p>
        </p:txBody>
      </p:sp>
      <p:sp>
        <p:nvSpPr>
          <p:cNvPr id="34826" name="Rectangle 10"/>
          <p:cNvSpPr>
            <a:spLocks noChangeArrowheads="1"/>
          </p:cNvSpPr>
          <p:nvPr/>
        </p:nvSpPr>
        <p:spPr bwMode="auto">
          <a:xfrm>
            <a:off x="1004888" y="1447180"/>
            <a:ext cx="199548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i="1">
                <a:latin typeface="+mn-lt"/>
                <a:ea typeface="+mn-ea"/>
              </a:rPr>
              <a:t>Time (clock cycles)</a:t>
            </a:r>
          </a:p>
        </p:txBody>
      </p:sp>
      <p:sp>
        <p:nvSpPr>
          <p:cNvPr id="34827" name="Rectangle 11"/>
          <p:cNvSpPr>
            <a:spLocks noChangeArrowheads="1"/>
          </p:cNvSpPr>
          <p:nvPr/>
        </p:nvSpPr>
        <p:spPr bwMode="auto">
          <a:xfrm>
            <a:off x="930275" y="1996455"/>
            <a:ext cx="1857375"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add  </a:t>
            </a:r>
            <a:r>
              <a:rPr lang="en-US" altLang="zh-CN" sz="2400" b="1" u="sng" dirty="0">
                <a:solidFill>
                  <a:srgbClr val="FF0000"/>
                </a:solidFill>
                <a:latin typeface="+mn-lt"/>
                <a:ea typeface="+mn-ea"/>
              </a:rPr>
              <a:t>r1</a:t>
            </a:r>
            <a:r>
              <a:rPr lang="en-US" altLang="zh-CN" sz="2400" b="1" dirty="0">
                <a:latin typeface="+mn-lt"/>
                <a:ea typeface="+mn-ea"/>
              </a:rPr>
              <a:t>,r2,r3</a:t>
            </a:r>
          </a:p>
        </p:txBody>
      </p:sp>
      <p:sp>
        <p:nvSpPr>
          <p:cNvPr id="34828" name="Rectangle 12"/>
          <p:cNvSpPr>
            <a:spLocks noChangeArrowheads="1"/>
          </p:cNvSpPr>
          <p:nvPr/>
        </p:nvSpPr>
        <p:spPr bwMode="auto">
          <a:xfrm>
            <a:off x="904875" y="2720355"/>
            <a:ext cx="1824038"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sub  r4,</a:t>
            </a:r>
            <a:r>
              <a:rPr lang="en-US" altLang="zh-CN" sz="2400" b="1" u="sng" dirty="0">
                <a:solidFill>
                  <a:srgbClr val="FF0000"/>
                </a:solidFill>
                <a:latin typeface="+mn-lt"/>
                <a:ea typeface="+mn-ea"/>
              </a:rPr>
              <a:t>r1</a:t>
            </a:r>
            <a:r>
              <a:rPr lang="en-US" altLang="zh-CN" sz="2400" b="1" dirty="0">
                <a:latin typeface="+mn-lt"/>
                <a:ea typeface="+mn-ea"/>
              </a:rPr>
              <a:t>,r3</a:t>
            </a:r>
          </a:p>
        </p:txBody>
      </p:sp>
      <p:sp>
        <p:nvSpPr>
          <p:cNvPr id="34829" name="Rectangle 13"/>
          <p:cNvSpPr>
            <a:spLocks noChangeArrowheads="1"/>
          </p:cNvSpPr>
          <p:nvPr/>
        </p:nvSpPr>
        <p:spPr bwMode="auto">
          <a:xfrm>
            <a:off x="879475" y="3444255"/>
            <a:ext cx="1857375"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and  r6,</a:t>
            </a:r>
            <a:r>
              <a:rPr lang="en-US" altLang="zh-CN" sz="2400" b="1" u="sng" dirty="0">
                <a:solidFill>
                  <a:srgbClr val="FF0000"/>
                </a:solidFill>
                <a:latin typeface="+mn-lt"/>
                <a:ea typeface="+mn-ea"/>
              </a:rPr>
              <a:t>r1</a:t>
            </a:r>
            <a:r>
              <a:rPr lang="en-US" altLang="zh-CN" sz="2400" b="1" dirty="0">
                <a:latin typeface="+mn-lt"/>
                <a:ea typeface="+mn-ea"/>
              </a:rPr>
              <a:t>,r7</a:t>
            </a:r>
          </a:p>
        </p:txBody>
      </p:sp>
      <p:sp>
        <p:nvSpPr>
          <p:cNvPr id="34830" name="Rectangle 14"/>
          <p:cNvSpPr>
            <a:spLocks noChangeArrowheads="1"/>
          </p:cNvSpPr>
          <p:nvPr/>
        </p:nvSpPr>
        <p:spPr bwMode="auto">
          <a:xfrm>
            <a:off x="854075" y="4168155"/>
            <a:ext cx="1798638"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or    r8,</a:t>
            </a:r>
            <a:r>
              <a:rPr lang="en-US" altLang="zh-CN" sz="2400" b="1" u="sng" dirty="0">
                <a:solidFill>
                  <a:srgbClr val="FF0000"/>
                </a:solidFill>
                <a:latin typeface="+mn-lt"/>
                <a:ea typeface="+mn-ea"/>
              </a:rPr>
              <a:t>r1</a:t>
            </a:r>
            <a:r>
              <a:rPr lang="en-US" altLang="zh-CN" sz="2400" b="1" dirty="0">
                <a:latin typeface="+mn-lt"/>
                <a:ea typeface="+mn-ea"/>
              </a:rPr>
              <a:t>,r9</a:t>
            </a:r>
          </a:p>
        </p:txBody>
      </p:sp>
      <p:sp>
        <p:nvSpPr>
          <p:cNvPr id="34831" name="Rectangle 15"/>
          <p:cNvSpPr>
            <a:spLocks noChangeArrowheads="1"/>
          </p:cNvSpPr>
          <p:nvPr/>
        </p:nvSpPr>
        <p:spPr bwMode="auto">
          <a:xfrm>
            <a:off x="879475" y="4892055"/>
            <a:ext cx="2159000" cy="458787"/>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sz="2400" b="1" dirty="0">
                <a:latin typeface="+mn-lt"/>
                <a:ea typeface="+mn-ea"/>
              </a:rPr>
              <a:t>xor  r10,</a:t>
            </a:r>
            <a:r>
              <a:rPr lang="en-US" altLang="zh-CN" sz="2400" b="1" u="sng" dirty="0">
                <a:solidFill>
                  <a:srgbClr val="0000FF"/>
                </a:solidFill>
                <a:latin typeface="+mn-lt"/>
                <a:ea typeface="+mn-ea"/>
              </a:rPr>
              <a:t>r1</a:t>
            </a:r>
            <a:r>
              <a:rPr lang="en-US" altLang="zh-CN" sz="2400" b="1" dirty="0">
                <a:latin typeface="+mn-lt"/>
                <a:ea typeface="+mn-ea"/>
              </a:rPr>
              <a:t>,r11</a:t>
            </a:r>
          </a:p>
        </p:txBody>
      </p:sp>
      <p:sp>
        <p:nvSpPr>
          <p:cNvPr id="34832" name="Rectangle 16"/>
          <p:cNvSpPr>
            <a:spLocks noChangeArrowheads="1"/>
          </p:cNvSpPr>
          <p:nvPr/>
        </p:nvSpPr>
        <p:spPr bwMode="auto">
          <a:xfrm>
            <a:off x="3135313" y="1407492"/>
            <a:ext cx="579437"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IF</a:t>
            </a:r>
          </a:p>
        </p:txBody>
      </p:sp>
      <p:sp>
        <p:nvSpPr>
          <p:cNvPr id="34833" name="Rectangle 17"/>
          <p:cNvSpPr>
            <a:spLocks noChangeArrowheads="1"/>
          </p:cNvSpPr>
          <p:nvPr/>
        </p:nvSpPr>
        <p:spPr bwMode="auto">
          <a:xfrm>
            <a:off x="3630613" y="1407492"/>
            <a:ext cx="941387"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ID/RF</a:t>
            </a:r>
          </a:p>
        </p:txBody>
      </p:sp>
      <p:sp>
        <p:nvSpPr>
          <p:cNvPr id="34834" name="Rectangle 18"/>
          <p:cNvSpPr>
            <a:spLocks noChangeArrowheads="1"/>
          </p:cNvSpPr>
          <p:nvPr/>
        </p:nvSpPr>
        <p:spPr bwMode="auto">
          <a:xfrm>
            <a:off x="4468813" y="1417017"/>
            <a:ext cx="603250"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EX</a:t>
            </a:r>
          </a:p>
        </p:txBody>
      </p:sp>
      <p:sp>
        <p:nvSpPr>
          <p:cNvPr id="34835" name="Rectangle 19"/>
          <p:cNvSpPr>
            <a:spLocks noChangeArrowheads="1"/>
          </p:cNvSpPr>
          <p:nvPr/>
        </p:nvSpPr>
        <p:spPr bwMode="auto">
          <a:xfrm>
            <a:off x="4999038" y="1417017"/>
            <a:ext cx="830262"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MEM</a:t>
            </a:r>
          </a:p>
        </p:txBody>
      </p:sp>
      <p:sp>
        <p:nvSpPr>
          <p:cNvPr id="34836" name="Rectangle 20"/>
          <p:cNvSpPr>
            <a:spLocks noChangeArrowheads="1"/>
          </p:cNvSpPr>
          <p:nvPr/>
        </p:nvSpPr>
        <p:spPr bwMode="auto">
          <a:xfrm>
            <a:off x="5773738" y="1417017"/>
            <a:ext cx="627062" cy="366713"/>
          </a:xfrm>
          <a:prstGeom prst="rect">
            <a:avLst/>
          </a:prstGeom>
          <a:noFill/>
          <a:ln w="12700">
            <a:noFill/>
            <a:miter lim="800000"/>
            <a:headEnd/>
            <a:tailEnd/>
          </a:ln>
        </p:spPr>
        <p:txBody>
          <a:bodyPr lIns="90488" tIns="44450" rIns="90488" bIns="44450">
            <a:spAutoFit/>
          </a:bodyPr>
          <a:lstStyle/>
          <a:p>
            <a:pPr eaLnBrk="1" hangingPunct="1">
              <a:defRPr/>
            </a:pPr>
            <a:r>
              <a:rPr lang="en-US" altLang="zh-CN" b="1" dirty="0">
                <a:latin typeface="+mn-lt"/>
                <a:ea typeface="+mn-ea"/>
              </a:rPr>
              <a:t>WB</a:t>
            </a:r>
          </a:p>
        </p:txBody>
      </p:sp>
      <p:sp>
        <p:nvSpPr>
          <p:cNvPr id="34837" name="Line 21"/>
          <p:cNvSpPr>
            <a:spLocks noChangeShapeType="1"/>
          </p:cNvSpPr>
          <p:nvPr/>
        </p:nvSpPr>
        <p:spPr bwMode="auto">
          <a:xfrm>
            <a:off x="36830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38" name="Line 22"/>
          <p:cNvSpPr>
            <a:spLocks noChangeShapeType="1"/>
          </p:cNvSpPr>
          <p:nvPr/>
        </p:nvSpPr>
        <p:spPr bwMode="auto">
          <a:xfrm>
            <a:off x="43688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39" name="Line 23"/>
          <p:cNvSpPr>
            <a:spLocks noChangeShapeType="1"/>
          </p:cNvSpPr>
          <p:nvPr/>
        </p:nvSpPr>
        <p:spPr bwMode="auto">
          <a:xfrm>
            <a:off x="50546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0" name="Line 24"/>
          <p:cNvSpPr>
            <a:spLocks noChangeShapeType="1"/>
          </p:cNvSpPr>
          <p:nvPr/>
        </p:nvSpPr>
        <p:spPr bwMode="auto">
          <a:xfrm>
            <a:off x="57404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1" name="Line 25"/>
          <p:cNvSpPr>
            <a:spLocks noChangeShapeType="1"/>
          </p:cNvSpPr>
          <p:nvPr/>
        </p:nvSpPr>
        <p:spPr bwMode="auto">
          <a:xfrm>
            <a:off x="64262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2" name="Line 26"/>
          <p:cNvSpPr>
            <a:spLocks noChangeShapeType="1"/>
          </p:cNvSpPr>
          <p:nvPr/>
        </p:nvSpPr>
        <p:spPr bwMode="auto">
          <a:xfrm>
            <a:off x="71120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3" name="Line 27"/>
          <p:cNvSpPr>
            <a:spLocks noChangeShapeType="1"/>
          </p:cNvSpPr>
          <p:nvPr/>
        </p:nvSpPr>
        <p:spPr bwMode="auto">
          <a:xfrm>
            <a:off x="77978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4" name="Line 28"/>
          <p:cNvSpPr>
            <a:spLocks noChangeShapeType="1"/>
          </p:cNvSpPr>
          <p:nvPr/>
        </p:nvSpPr>
        <p:spPr bwMode="auto">
          <a:xfrm>
            <a:off x="8483600" y="1474167"/>
            <a:ext cx="0" cy="4483100"/>
          </a:xfrm>
          <a:prstGeom prst="line">
            <a:avLst/>
          </a:prstGeom>
          <a:noFill/>
          <a:ln w="12700">
            <a:solidFill>
              <a:schemeClr val="tx1"/>
            </a:solidFill>
            <a:prstDash val="sysDot"/>
            <a:round/>
            <a:headEnd/>
            <a:tailEnd/>
          </a:ln>
        </p:spPr>
        <p:txBody>
          <a:bodyPr wrap="none" anchor="ctr"/>
          <a:lstStyle/>
          <a:p>
            <a:pPr eaLnBrk="1" hangingPunct="1">
              <a:defRPr/>
            </a:pPr>
            <a:endParaRPr lang="zh-CN" altLang="en-US" b="1">
              <a:latin typeface="+mn-lt"/>
              <a:ea typeface="+mn-ea"/>
            </a:endParaRPr>
          </a:p>
        </p:txBody>
      </p:sp>
      <p:sp>
        <p:nvSpPr>
          <p:cNvPr id="34845" name="Freeform 29"/>
          <p:cNvSpPr>
            <a:spLocks/>
          </p:cNvSpPr>
          <p:nvPr/>
        </p:nvSpPr>
        <p:spPr bwMode="auto">
          <a:xfrm>
            <a:off x="5149850" y="2001217"/>
            <a:ext cx="257175" cy="458788"/>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46" name="Freeform 30"/>
          <p:cNvSpPr>
            <a:spLocks/>
          </p:cNvSpPr>
          <p:nvPr/>
        </p:nvSpPr>
        <p:spPr bwMode="auto">
          <a:xfrm>
            <a:off x="5405438" y="2001217"/>
            <a:ext cx="260350" cy="458788"/>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47" name="Freeform 31"/>
          <p:cNvSpPr>
            <a:spLocks/>
          </p:cNvSpPr>
          <p:nvPr/>
        </p:nvSpPr>
        <p:spPr bwMode="auto">
          <a:xfrm>
            <a:off x="4541838" y="1848817"/>
            <a:ext cx="338137" cy="763588"/>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48" name="Rectangle 32"/>
          <p:cNvSpPr>
            <a:spLocks noChangeArrowheads="1"/>
          </p:cNvSpPr>
          <p:nvPr/>
        </p:nvSpPr>
        <p:spPr bwMode="auto">
          <a:xfrm rot="5400000">
            <a:off x="4358481" y="2025824"/>
            <a:ext cx="671513"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mn-ea"/>
              </a:rPr>
              <a:t>ALU</a:t>
            </a:r>
          </a:p>
        </p:txBody>
      </p:sp>
      <p:sp>
        <p:nvSpPr>
          <p:cNvPr id="34849" name="Rectangle 33"/>
          <p:cNvSpPr>
            <a:spLocks noChangeArrowheads="1"/>
          </p:cNvSpPr>
          <p:nvPr/>
        </p:nvSpPr>
        <p:spPr bwMode="auto">
          <a:xfrm>
            <a:off x="3133725" y="2061542"/>
            <a:ext cx="465138" cy="366713"/>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2738" name="Group 34"/>
          <p:cNvGrpSpPr>
            <a:grpSpLocks/>
          </p:cNvGrpSpPr>
          <p:nvPr/>
        </p:nvGrpSpPr>
        <p:grpSpPr bwMode="auto">
          <a:xfrm>
            <a:off x="3071813" y="2001217"/>
            <a:ext cx="539750" cy="458788"/>
            <a:chOff x="1935" y="1349"/>
            <a:chExt cx="340" cy="289"/>
          </a:xfrm>
        </p:grpSpPr>
        <p:sp>
          <p:nvSpPr>
            <p:cNvPr id="34978" name="Freeform 35"/>
            <p:cNvSpPr>
              <a:spLocks/>
            </p:cNvSpPr>
            <p:nvPr/>
          </p:nvSpPr>
          <p:spPr bwMode="auto">
            <a:xfrm>
              <a:off x="1935" y="134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79" name="Freeform 36"/>
            <p:cNvSpPr>
              <a:spLocks/>
            </p:cNvSpPr>
            <p:nvPr/>
          </p:nvSpPr>
          <p:spPr bwMode="auto">
            <a:xfrm>
              <a:off x="2104" y="134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851" name="Rectangle 37"/>
          <p:cNvSpPr>
            <a:spLocks noChangeArrowheads="1"/>
          </p:cNvSpPr>
          <p:nvPr/>
        </p:nvSpPr>
        <p:spPr bwMode="auto">
          <a:xfrm>
            <a:off x="3778250" y="2018680"/>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852" name="Freeform 38"/>
          <p:cNvSpPr>
            <a:spLocks/>
          </p:cNvSpPr>
          <p:nvPr/>
        </p:nvSpPr>
        <p:spPr bwMode="auto">
          <a:xfrm>
            <a:off x="3802063" y="2001217"/>
            <a:ext cx="236537"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53" name="Freeform 39"/>
          <p:cNvSpPr>
            <a:spLocks/>
          </p:cNvSpPr>
          <p:nvPr/>
        </p:nvSpPr>
        <p:spPr bwMode="auto">
          <a:xfrm>
            <a:off x="4037013" y="2001217"/>
            <a:ext cx="234950" cy="458788"/>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54" name="Line 40"/>
          <p:cNvSpPr>
            <a:spLocks noChangeShapeType="1"/>
          </p:cNvSpPr>
          <p:nvPr/>
        </p:nvSpPr>
        <p:spPr bwMode="auto">
          <a:xfrm>
            <a:off x="3613150" y="2229817"/>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55" name="Freeform 41"/>
          <p:cNvSpPr>
            <a:spLocks/>
          </p:cNvSpPr>
          <p:nvPr/>
        </p:nvSpPr>
        <p:spPr bwMode="auto">
          <a:xfrm>
            <a:off x="3717925" y="2077417"/>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56" name="Line 42"/>
          <p:cNvSpPr>
            <a:spLocks noChangeShapeType="1"/>
          </p:cNvSpPr>
          <p:nvPr/>
        </p:nvSpPr>
        <p:spPr bwMode="auto">
          <a:xfrm>
            <a:off x="4273550" y="20774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57" name="Rectangle 43"/>
          <p:cNvSpPr>
            <a:spLocks noChangeArrowheads="1"/>
          </p:cNvSpPr>
          <p:nvPr/>
        </p:nvSpPr>
        <p:spPr bwMode="auto">
          <a:xfrm>
            <a:off x="5126038" y="2077417"/>
            <a:ext cx="54768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sp>
        <p:nvSpPr>
          <p:cNvPr id="34858" name="Rectangle 44"/>
          <p:cNvSpPr>
            <a:spLocks noChangeArrowheads="1"/>
          </p:cNvSpPr>
          <p:nvPr/>
        </p:nvSpPr>
        <p:spPr bwMode="auto">
          <a:xfrm>
            <a:off x="5856288" y="2010742"/>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859" name="Freeform 45"/>
          <p:cNvSpPr>
            <a:spLocks/>
          </p:cNvSpPr>
          <p:nvPr/>
        </p:nvSpPr>
        <p:spPr bwMode="auto">
          <a:xfrm>
            <a:off x="6116638" y="2001217"/>
            <a:ext cx="227012" cy="458788"/>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60" name="Line 46"/>
          <p:cNvSpPr>
            <a:spLocks noChangeShapeType="1"/>
          </p:cNvSpPr>
          <p:nvPr/>
        </p:nvSpPr>
        <p:spPr bwMode="auto">
          <a:xfrm>
            <a:off x="5653088" y="2229817"/>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61" name="Line 47"/>
          <p:cNvSpPr>
            <a:spLocks noChangeShapeType="1"/>
          </p:cNvSpPr>
          <p:nvPr/>
        </p:nvSpPr>
        <p:spPr bwMode="auto">
          <a:xfrm>
            <a:off x="4884738" y="2229817"/>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62" name="Freeform 48"/>
          <p:cNvSpPr>
            <a:spLocks/>
          </p:cNvSpPr>
          <p:nvPr/>
        </p:nvSpPr>
        <p:spPr bwMode="auto">
          <a:xfrm>
            <a:off x="5083175" y="2229817"/>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63" name="Line 49"/>
          <p:cNvSpPr>
            <a:spLocks noChangeShapeType="1"/>
          </p:cNvSpPr>
          <p:nvPr/>
        </p:nvSpPr>
        <p:spPr bwMode="auto">
          <a:xfrm>
            <a:off x="4273550" y="23822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64" name="Freeform 50"/>
          <p:cNvSpPr>
            <a:spLocks/>
          </p:cNvSpPr>
          <p:nvPr/>
        </p:nvSpPr>
        <p:spPr bwMode="auto">
          <a:xfrm>
            <a:off x="4440238" y="222188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72753" name="Group 51"/>
          <p:cNvGrpSpPr>
            <a:grpSpLocks/>
          </p:cNvGrpSpPr>
          <p:nvPr/>
        </p:nvGrpSpPr>
        <p:grpSpPr bwMode="auto">
          <a:xfrm>
            <a:off x="5186363" y="2560017"/>
            <a:ext cx="371475" cy="763588"/>
            <a:chOff x="3267" y="1701"/>
            <a:chExt cx="234" cy="481"/>
          </a:xfrm>
        </p:grpSpPr>
        <p:sp>
          <p:nvSpPr>
            <p:cNvPr id="34976" name="Freeform 52"/>
            <p:cNvSpPr>
              <a:spLocks/>
            </p:cNvSpPr>
            <p:nvPr/>
          </p:nvSpPr>
          <p:spPr bwMode="auto">
            <a:xfrm>
              <a:off x="3288" y="1701"/>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77" name="Rectangle 53"/>
            <p:cNvSpPr>
              <a:spLocks noChangeArrowheads="1"/>
            </p:cNvSpPr>
            <p:nvPr/>
          </p:nvSpPr>
          <p:spPr bwMode="auto">
            <a:xfrm rot="5400000">
              <a:off x="3128" y="1841"/>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2754" name="Group 54"/>
          <p:cNvGrpSpPr>
            <a:grpSpLocks/>
          </p:cNvGrpSpPr>
          <p:nvPr/>
        </p:nvGrpSpPr>
        <p:grpSpPr bwMode="auto">
          <a:xfrm>
            <a:off x="3725863" y="2712417"/>
            <a:ext cx="563562" cy="458788"/>
            <a:chOff x="2347" y="1797"/>
            <a:chExt cx="355" cy="289"/>
          </a:xfrm>
        </p:grpSpPr>
        <p:sp>
          <p:nvSpPr>
            <p:cNvPr id="34972" name="Rectangle 55"/>
            <p:cNvSpPr>
              <a:spLocks noChangeArrowheads="1"/>
            </p:cNvSpPr>
            <p:nvPr/>
          </p:nvSpPr>
          <p:spPr bwMode="auto">
            <a:xfrm>
              <a:off x="2347" y="1803"/>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2861" name="Group 56"/>
            <p:cNvGrpSpPr>
              <a:grpSpLocks/>
            </p:cNvGrpSpPr>
            <p:nvPr/>
          </p:nvGrpSpPr>
          <p:grpSpPr bwMode="auto">
            <a:xfrm>
              <a:off x="2362" y="1797"/>
              <a:ext cx="340" cy="289"/>
              <a:chOff x="2362" y="1797"/>
              <a:chExt cx="340" cy="289"/>
            </a:xfrm>
          </p:grpSpPr>
          <p:sp>
            <p:nvSpPr>
              <p:cNvPr id="34974" name="Freeform 57"/>
              <p:cNvSpPr>
                <a:spLocks/>
              </p:cNvSpPr>
              <p:nvPr/>
            </p:nvSpPr>
            <p:spPr bwMode="auto">
              <a:xfrm>
                <a:off x="2362" y="1797"/>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75" name="Freeform 58"/>
              <p:cNvSpPr>
                <a:spLocks/>
              </p:cNvSpPr>
              <p:nvPr/>
            </p:nvSpPr>
            <p:spPr bwMode="auto">
              <a:xfrm>
                <a:off x="2531" y="1797"/>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4867" name="Rectangle 59"/>
          <p:cNvSpPr>
            <a:spLocks noChangeArrowheads="1"/>
          </p:cNvSpPr>
          <p:nvPr/>
        </p:nvSpPr>
        <p:spPr bwMode="auto">
          <a:xfrm>
            <a:off x="4456113" y="2729880"/>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868" name="Freeform 60"/>
          <p:cNvSpPr>
            <a:spLocks/>
          </p:cNvSpPr>
          <p:nvPr/>
        </p:nvSpPr>
        <p:spPr bwMode="auto">
          <a:xfrm>
            <a:off x="4479925" y="2712417"/>
            <a:ext cx="236538"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69" name="Line 61"/>
          <p:cNvSpPr>
            <a:spLocks noChangeShapeType="1"/>
          </p:cNvSpPr>
          <p:nvPr/>
        </p:nvSpPr>
        <p:spPr bwMode="auto">
          <a:xfrm>
            <a:off x="4291013" y="2941017"/>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70" name="Freeform 62"/>
          <p:cNvSpPr>
            <a:spLocks/>
          </p:cNvSpPr>
          <p:nvPr/>
        </p:nvSpPr>
        <p:spPr bwMode="auto">
          <a:xfrm>
            <a:off x="4395788" y="2788617"/>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71" name="Line 63"/>
          <p:cNvSpPr>
            <a:spLocks noChangeShapeType="1"/>
          </p:cNvSpPr>
          <p:nvPr/>
        </p:nvSpPr>
        <p:spPr bwMode="auto">
          <a:xfrm>
            <a:off x="4951413" y="2788617"/>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72" name="Rectangle 64"/>
          <p:cNvSpPr>
            <a:spLocks noChangeArrowheads="1"/>
          </p:cNvSpPr>
          <p:nvPr/>
        </p:nvSpPr>
        <p:spPr bwMode="auto">
          <a:xfrm>
            <a:off x="5753100" y="2721942"/>
            <a:ext cx="54768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72761" name="Group 65"/>
          <p:cNvGrpSpPr>
            <a:grpSpLocks/>
          </p:cNvGrpSpPr>
          <p:nvPr/>
        </p:nvGrpSpPr>
        <p:grpSpPr bwMode="auto">
          <a:xfrm>
            <a:off x="5827713" y="2712417"/>
            <a:ext cx="515937" cy="458788"/>
            <a:chOff x="3671" y="1797"/>
            <a:chExt cx="325" cy="289"/>
          </a:xfrm>
        </p:grpSpPr>
        <p:sp>
          <p:nvSpPr>
            <p:cNvPr id="34970" name="Freeform 66"/>
            <p:cNvSpPr>
              <a:spLocks/>
            </p:cNvSpPr>
            <p:nvPr/>
          </p:nvSpPr>
          <p:spPr bwMode="auto">
            <a:xfrm>
              <a:off x="3671" y="1797"/>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71" name="Freeform 67"/>
            <p:cNvSpPr>
              <a:spLocks/>
            </p:cNvSpPr>
            <p:nvPr/>
          </p:nvSpPr>
          <p:spPr bwMode="auto">
            <a:xfrm>
              <a:off x="3832" y="1797"/>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874" name="Rectangle 68"/>
          <p:cNvSpPr>
            <a:spLocks noChangeArrowheads="1"/>
          </p:cNvSpPr>
          <p:nvPr/>
        </p:nvSpPr>
        <p:spPr bwMode="auto">
          <a:xfrm>
            <a:off x="6534150" y="2721942"/>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72763" name="Group 69"/>
          <p:cNvGrpSpPr>
            <a:grpSpLocks/>
          </p:cNvGrpSpPr>
          <p:nvPr/>
        </p:nvGrpSpPr>
        <p:grpSpPr bwMode="auto">
          <a:xfrm>
            <a:off x="6570663" y="2712417"/>
            <a:ext cx="450850" cy="458788"/>
            <a:chOff x="4139" y="1797"/>
            <a:chExt cx="284" cy="289"/>
          </a:xfrm>
        </p:grpSpPr>
        <p:sp>
          <p:nvSpPr>
            <p:cNvPr id="34968" name="Freeform 70"/>
            <p:cNvSpPr>
              <a:spLocks/>
            </p:cNvSpPr>
            <p:nvPr/>
          </p:nvSpPr>
          <p:spPr bwMode="auto">
            <a:xfrm>
              <a:off x="4139" y="1797"/>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69" name="Freeform 71"/>
            <p:cNvSpPr>
              <a:spLocks/>
            </p:cNvSpPr>
            <p:nvPr/>
          </p:nvSpPr>
          <p:spPr bwMode="auto">
            <a:xfrm>
              <a:off x="4280" y="1797"/>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876" name="Line 72"/>
          <p:cNvSpPr>
            <a:spLocks noChangeShapeType="1"/>
          </p:cNvSpPr>
          <p:nvPr/>
        </p:nvSpPr>
        <p:spPr bwMode="auto">
          <a:xfrm>
            <a:off x="6330950" y="2941017"/>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77" name="Line 73"/>
          <p:cNvSpPr>
            <a:spLocks noChangeShapeType="1"/>
          </p:cNvSpPr>
          <p:nvPr/>
        </p:nvSpPr>
        <p:spPr bwMode="auto">
          <a:xfrm>
            <a:off x="5562600" y="2941017"/>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78" name="Freeform 74"/>
          <p:cNvSpPr>
            <a:spLocks/>
          </p:cNvSpPr>
          <p:nvPr/>
        </p:nvSpPr>
        <p:spPr bwMode="auto">
          <a:xfrm>
            <a:off x="5761038" y="2941017"/>
            <a:ext cx="684212"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79" name="Line 75"/>
          <p:cNvSpPr>
            <a:spLocks noChangeShapeType="1"/>
          </p:cNvSpPr>
          <p:nvPr/>
        </p:nvSpPr>
        <p:spPr bwMode="auto">
          <a:xfrm>
            <a:off x="4951413" y="3093417"/>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80" name="Freeform 76"/>
          <p:cNvSpPr>
            <a:spLocks/>
          </p:cNvSpPr>
          <p:nvPr/>
        </p:nvSpPr>
        <p:spPr bwMode="auto">
          <a:xfrm>
            <a:off x="5118100" y="293308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81" name="Freeform 77"/>
          <p:cNvSpPr>
            <a:spLocks/>
          </p:cNvSpPr>
          <p:nvPr/>
        </p:nvSpPr>
        <p:spPr bwMode="auto">
          <a:xfrm>
            <a:off x="6438900" y="3652217"/>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72770" name="Group 78"/>
          <p:cNvGrpSpPr>
            <a:grpSpLocks/>
          </p:cNvGrpSpPr>
          <p:nvPr/>
        </p:nvGrpSpPr>
        <p:grpSpPr bwMode="auto">
          <a:xfrm>
            <a:off x="5864225" y="3271217"/>
            <a:ext cx="371475" cy="763588"/>
            <a:chOff x="3694" y="2149"/>
            <a:chExt cx="234" cy="481"/>
          </a:xfrm>
        </p:grpSpPr>
        <p:sp>
          <p:nvSpPr>
            <p:cNvPr id="34966" name="Freeform 79"/>
            <p:cNvSpPr>
              <a:spLocks/>
            </p:cNvSpPr>
            <p:nvPr/>
          </p:nvSpPr>
          <p:spPr bwMode="auto">
            <a:xfrm>
              <a:off x="3715" y="2149"/>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67" name="Rectangle 80"/>
            <p:cNvSpPr>
              <a:spLocks noChangeArrowheads="1"/>
            </p:cNvSpPr>
            <p:nvPr/>
          </p:nvSpPr>
          <p:spPr bwMode="auto">
            <a:xfrm rot="5400000">
              <a:off x="3599" y="2262"/>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2771" name="Group 81"/>
          <p:cNvGrpSpPr>
            <a:grpSpLocks/>
          </p:cNvGrpSpPr>
          <p:nvPr/>
        </p:nvGrpSpPr>
        <p:grpSpPr bwMode="auto">
          <a:xfrm>
            <a:off x="4403725" y="3423617"/>
            <a:ext cx="563563" cy="458788"/>
            <a:chOff x="2774" y="2245"/>
            <a:chExt cx="355" cy="289"/>
          </a:xfrm>
        </p:grpSpPr>
        <p:sp>
          <p:nvSpPr>
            <p:cNvPr id="34962" name="Rectangle 82"/>
            <p:cNvSpPr>
              <a:spLocks noChangeArrowheads="1"/>
            </p:cNvSpPr>
            <p:nvPr/>
          </p:nvSpPr>
          <p:spPr bwMode="auto">
            <a:xfrm>
              <a:off x="2774" y="2251"/>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2851" name="Group 83"/>
            <p:cNvGrpSpPr>
              <a:grpSpLocks/>
            </p:cNvGrpSpPr>
            <p:nvPr/>
          </p:nvGrpSpPr>
          <p:grpSpPr bwMode="auto">
            <a:xfrm>
              <a:off x="2789" y="2245"/>
              <a:ext cx="340" cy="289"/>
              <a:chOff x="2789" y="2245"/>
              <a:chExt cx="340" cy="289"/>
            </a:xfrm>
          </p:grpSpPr>
          <p:sp>
            <p:nvSpPr>
              <p:cNvPr id="34964" name="Freeform 84"/>
              <p:cNvSpPr>
                <a:spLocks/>
              </p:cNvSpPr>
              <p:nvPr/>
            </p:nvSpPr>
            <p:spPr bwMode="auto">
              <a:xfrm>
                <a:off x="2789" y="2245"/>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65" name="Freeform 85"/>
              <p:cNvSpPr>
                <a:spLocks/>
              </p:cNvSpPr>
              <p:nvPr/>
            </p:nvSpPr>
            <p:spPr bwMode="auto">
              <a:xfrm>
                <a:off x="2958" y="2245"/>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4884" name="Rectangle 86"/>
          <p:cNvSpPr>
            <a:spLocks noChangeArrowheads="1"/>
          </p:cNvSpPr>
          <p:nvPr/>
        </p:nvSpPr>
        <p:spPr bwMode="auto">
          <a:xfrm>
            <a:off x="5133975" y="3441080"/>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885" name="Freeform 87"/>
          <p:cNvSpPr>
            <a:spLocks/>
          </p:cNvSpPr>
          <p:nvPr/>
        </p:nvSpPr>
        <p:spPr bwMode="auto">
          <a:xfrm>
            <a:off x="5157788" y="3423617"/>
            <a:ext cx="236537"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86" name="Line 88"/>
          <p:cNvSpPr>
            <a:spLocks noChangeShapeType="1"/>
          </p:cNvSpPr>
          <p:nvPr/>
        </p:nvSpPr>
        <p:spPr bwMode="auto">
          <a:xfrm>
            <a:off x="4968875" y="3652217"/>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87" name="Freeform 89"/>
          <p:cNvSpPr>
            <a:spLocks/>
          </p:cNvSpPr>
          <p:nvPr/>
        </p:nvSpPr>
        <p:spPr bwMode="auto">
          <a:xfrm>
            <a:off x="5073650" y="3499817"/>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88" name="Line 90"/>
          <p:cNvSpPr>
            <a:spLocks noChangeShapeType="1"/>
          </p:cNvSpPr>
          <p:nvPr/>
        </p:nvSpPr>
        <p:spPr bwMode="auto">
          <a:xfrm>
            <a:off x="5629275" y="34998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89" name="Rectangle 91"/>
          <p:cNvSpPr>
            <a:spLocks noChangeArrowheads="1"/>
          </p:cNvSpPr>
          <p:nvPr/>
        </p:nvSpPr>
        <p:spPr bwMode="auto">
          <a:xfrm>
            <a:off x="6430963" y="3433142"/>
            <a:ext cx="54768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72778" name="Group 92"/>
          <p:cNvGrpSpPr>
            <a:grpSpLocks/>
          </p:cNvGrpSpPr>
          <p:nvPr/>
        </p:nvGrpSpPr>
        <p:grpSpPr bwMode="auto">
          <a:xfrm>
            <a:off x="6505575" y="3423617"/>
            <a:ext cx="515938" cy="458788"/>
            <a:chOff x="4098" y="2245"/>
            <a:chExt cx="325" cy="289"/>
          </a:xfrm>
        </p:grpSpPr>
        <p:sp>
          <p:nvSpPr>
            <p:cNvPr id="34960" name="Freeform 93"/>
            <p:cNvSpPr>
              <a:spLocks/>
            </p:cNvSpPr>
            <p:nvPr/>
          </p:nvSpPr>
          <p:spPr bwMode="auto">
            <a:xfrm>
              <a:off x="4098" y="2245"/>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61" name="Freeform 94"/>
            <p:cNvSpPr>
              <a:spLocks/>
            </p:cNvSpPr>
            <p:nvPr/>
          </p:nvSpPr>
          <p:spPr bwMode="auto">
            <a:xfrm>
              <a:off x="4259" y="2245"/>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891" name="Rectangle 95"/>
          <p:cNvSpPr>
            <a:spLocks noChangeArrowheads="1"/>
          </p:cNvSpPr>
          <p:nvPr/>
        </p:nvSpPr>
        <p:spPr bwMode="auto">
          <a:xfrm>
            <a:off x="7212013" y="3433142"/>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72780" name="Group 96"/>
          <p:cNvGrpSpPr>
            <a:grpSpLocks/>
          </p:cNvGrpSpPr>
          <p:nvPr/>
        </p:nvGrpSpPr>
        <p:grpSpPr bwMode="auto">
          <a:xfrm>
            <a:off x="7248525" y="3423617"/>
            <a:ext cx="450850" cy="458788"/>
            <a:chOff x="4566" y="2245"/>
            <a:chExt cx="284" cy="289"/>
          </a:xfrm>
        </p:grpSpPr>
        <p:sp>
          <p:nvSpPr>
            <p:cNvPr id="34958" name="Freeform 97"/>
            <p:cNvSpPr>
              <a:spLocks/>
            </p:cNvSpPr>
            <p:nvPr/>
          </p:nvSpPr>
          <p:spPr bwMode="auto">
            <a:xfrm>
              <a:off x="4566" y="2245"/>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59" name="Freeform 98"/>
            <p:cNvSpPr>
              <a:spLocks/>
            </p:cNvSpPr>
            <p:nvPr/>
          </p:nvSpPr>
          <p:spPr bwMode="auto">
            <a:xfrm>
              <a:off x="4707" y="2245"/>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893" name="Line 99"/>
          <p:cNvSpPr>
            <a:spLocks noChangeShapeType="1"/>
          </p:cNvSpPr>
          <p:nvPr/>
        </p:nvSpPr>
        <p:spPr bwMode="auto">
          <a:xfrm>
            <a:off x="7008813" y="3652217"/>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94" name="Line 100"/>
          <p:cNvSpPr>
            <a:spLocks noChangeShapeType="1"/>
          </p:cNvSpPr>
          <p:nvPr/>
        </p:nvSpPr>
        <p:spPr bwMode="auto">
          <a:xfrm>
            <a:off x="6240463" y="3652217"/>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95" name="Line 101"/>
          <p:cNvSpPr>
            <a:spLocks noChangeShapeType="1"/>
          </p:cNvSpPr>
          <p:nvPr/>
        </p:nvSpPr>
        <p:spPr bwMode="auto">
          <a:xfrm>
            <a:off x="5629275" y="38046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896" name="Freeform 102"/>
          <p:cNvSpPr>
            <a:spLocks/>
          </p:cNvSpPr>
          <p:nvPr/>
        </p:nvSpPr>
        <p:spPr bwMode="auto">
          <a:xfrm>
            <a:off x="5808663" y="364428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97" name="Freeform 103"/>
          <p:cNvSpPr>
            <a:spLocks/>
          </p:cNvSpPr>
          <p:nvPr/>
        </p:nvSpPr>
        <p:spPr bwMode="auto">
          <a:xfrm>
            <a:off x="6575425" y="3982417"/>
            <a:ext cx="338138" cy="763588"/>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98" name="Freeform 104"/>
          <p:cNvSpPr>
            <a:spLocks/>
          </p:cNvSpPr>
          <p:nvPr/>
        </p:nvSpPr>
        <p:spPr bwMode="auto">
          <a:xfrm>
            <a:off x="7116763" y="4363417"/>
            <a:ext cx="684212"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899" name="Freeform 105"/>
          <p:cNvSpPr>
            <a:spLocks/>
          </p:cNvSpPr>
          <p:nvPr/>
        </p:nvSpPr>
        <p:spPr bwMode="auto">
          <a:xfrm>
            <a:off x="5105400" y="4134817"/>
            <a:ext cx="269875" cy="458788"/>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00" name="Freeform 106"/>
          <p:cNvSpPr>
            <a:spLocks/>
          </p:cNvSpPr>
          <p:nvPr/>
        </p:nvSpPr>
        <p:spPr bwMode="auto">
          <a:xfrm>
            <a:off x="5373688" y="4134817"/>
            <a:ext cx="271462" cy="458788"/>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01" name="Rectangle 107"/>
          <p:cNvSpPr>
            <a:spLocks noChangeArrowheads="1"/>
          </p:cNvSpPr>
          <p:nvPr/>
        </p:nvSpPr>
        <p:spPr bwMode="auto">
          <a:xfrm>
            <a:off x="5081588" y="4144342"/>
            <a:ext cx="4651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Im</a:t>
            </a:r>
          </a:p>
        </p:txBody>
      </p:sp>
      <p:sp>
        <p:nvSpPr>
          <p:cNvPr id="34902" name="Rectangle 108"/>
          <p:cNvSpPr>
            <a:spLocks noChangeArrowheads="1"/>
          </p:cNvSpPr>
          <p:nvPr/>
        </p:nvSpPr>
        <p:spPr bwMode="auto">
          <a:xfrm rot="5400000">
            <a:off x="6392068" y="4159424"/>
            <a:ext cx="671513" cy="368300"/>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sp>
        <p:nvSpPr>
          <p:cNvPr id="34903" name="Rectangle 109"/>
          <p:cNvSpPr>
            <a:spLocks noChangeArrowheads="1"/>
          </p:cNvSpPr>
          <p:nvPr/>
        </p:nvSpPr>
        <p:spPr bwMode="auto">
          <a:xfrm>
            <a:off x="5811838" y="4152280"/>
            <a:ext cx="5667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904" name="Freeform 110"/>
          <p:cNvSpPr>
            <a:spLocks/>
          </p:cNvSpPr>
          <p:nvPr/>
        </p:nvSpPr>
        <p:spPr bwMode="auto">
          <a:xfrm>
            <a:off x="5835650" y="4134817"/>
            <a:ext cx="236538" cy="458788"/>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05" name="Line 111"/>
          <p:cNvSpPr>
            <a:spLocks noChangeShapeType="1"/>
          </p:cNvSpPr>
          <p:nvPr/>
        </p:nvSpPr>
        <p:spPr bwMode="auto">
          <a:xfrm>
            <a:off x="5646738" y="4363417"/>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06" name="Freeform 112"/>
          <p:cNvSpPr>
            <a:spLocks/>
          </p:cNvSpPr>
          <p:nvPr/>
        </p:nvSpPr>
        <p:spPr bwMode="auto">
          <a:xfrm>
            <a:off x="5751513" y="4211017"/>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07" name="Line 113"/>
          <p:cNvSpPr>
            <a:spLocks noChangeShapeType="1"/>
          </p:cNvSpPr>
          <p:nvPr/>
        </p:nvSpPr>
        <p:spPr bwMode="auto">
          <a:xfrm>
            <a:off x="6307138" y="4211017"/>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08" name="Rectangle 114"/>
          <p:cNvSpPr>
            <a:spLocks noChangeArrowheads="1"/>
          </p:cNvSpPr>
          <p:nvPr/>
        </p:nvSpPr>
        <p:spPr bwMode="auto">
          <a:xfrm>
            <a:off x="7108825" y="4144342"/>
            <a:ext cx="54768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sp>
        <p:nvSpPr>
          <p:cNvPr id="34909" name="Freeform 115"/>
          <p:cNvSpPr>
            <a:spLocks/>
          </p:cNvSpPr>
          <p:nvPr/>
        </p:nvSpPr>
        <p:spPr bwMode="auto">
          <a:xfrm>
            <a:off x="7183438" y="4134817"/>
            <a:ext cx="257175" cy="458788"/>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10" name="Freeform 116"/>
          <p:cNvSpPr>
            <a:spLocks/>
          </p:cNvSpPr>
          <p:nvPr/>
        </p:nvSpPr>
        <p:spPr bwMode="auto">
          <a:xfrm>
            <a:off x="7439025" y="4134817"/>
            <a:ext cx="260350" cy="458788"/>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11" name="Rectangle 117"/>
          <p:cNvSpPr>
            <a:spLocks noChangeArrowheads="1"/>
          </p:cNvSpPr>
          <p:nvPr/>
        </p:nvSpPr>
        <p:spPr bwMode="auto">
          <a:xfrm>
            <a:off x="7889875" y="4144342"/>
            <a:ext cx="566738"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sp>
        <p:nvSpPr>
          <p:cNvPr id="34912" name="Freeform 118"/>
          <p:cNvSpPr>
            <a:spLocks/>
          </p:cNvSpPr>
          <p:nvPr/>
        </p:nvSpPr>
        <p:spPr bwMode="auto">
          <a:xfrm>
            <a:off x="7926388" y="4134817"/>
            <a:ext cx="225425" cy="458788"/>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13" name="Freeform 119"/>
          <p:cNvSpPr>
            <a:spLocks/>
          </p:cNvSpPr>
          <p:nvPr/>
        </p:nvSpPr>
        <p:spPr bwMode="auto">
          <a:xfrm>
            <a:off x="8150225" y="4134817"/>
            <a:ext cx="227013" cy="458788"/>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14" name="Line 120"/>
          <p:cNvSpPr>
            <a:spLocks noChangeShapeType="1"/>
          </p:cNvSpPr>
          <p:nvPr/>
        </p:nvSpPr>
        <p:spPr bwMode="auto">
          <a:xfrm>
            <a:off x="7686675" y="4363417"/>
            <a:ext cx="2333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15" name="Line 121"/>
          <p:cNvSpPr>
            <a:spLocks noChangeShapeType="1"/>
          </p:cNvSpPr>
          <p:nvPr/>
        </p:nvSpPr>
        <p:spPr bwMode="auto">
          <a:xfrm>
            <a:off x="6918325" y="4363417"/>
            <a:ext cx="258763"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16" name="Line 122"/>
          <p:cNvSpPr>
            <a:spLocks noChangeShapeType="1"/>
          </p:cNvSpPr>
          <p:nvPr/>
        </p:nvSpPr>
        <p:spPr bwMode="auto">
          <a:xfrm>
            <a:off x="6307138" y="4515817"/>
            <a:ext cx="261937"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17" name="Freeform 123"/>
          <p:cNvSpPr>
            <a:spLocks/>
          </p:cNvSpPr>
          <p:nvPr/>
        </p:nvSpPr>
        <p:spPr bwMode="auto">
          <a:xfrm>
            <a:off x="6486525" y="4355480"/>
            <a:ext cx="534988"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nvGrpSpPr>
          <p:cNvPr id="72806" name="Group 124"/>
          <p:cNvGrpSpPr>
            <a:grpSpLocks/>
          </p:cNvGrpSpPr>
          <p:nvPr/>
        </p:nvGrpSpPr>
        <p:grpSpPr bwMode="auto">
          <a:xfrm>
            <a:off x="7219950" y="4693617"/>
            <a:ext cx="371475" cy="763588"/>
            <a:chOff x="4548" y="3045"/>
            <a:chExt cx="234" cy="481"/>
          </a:xfrm>
        </p:grpSpPr>
        <p:sp>
          <p:nvSpPr>
            <p:cNvPr id="34956" name="Freeform 125"/>
            <p:cNvSpPr>
              <a:spLocks/>
            </p:cNvSpPr>
            <p:nvPr/>
          </p:nvSpPr>
          <p:spPr bwMode="auto">
            <a:xfrm>
              <a:off x="4569" y="3045"/>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 name="T24" fmla="*/ 0 w 213"/>
                <a:gd name="T25" fmla="*/ 0 h 481"/>
                <a:gd name="T26" fmla="*/ 213 w 213"/>
                <a:gd name="T27" fmla="*/ 481 h 4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3" h="481">
                  <a:moveTo>
                    <a:pt x="0" y="320"/>
                  </a:moveTo>
                  <a:lnTo>
                    <a:pt x="71" y="240"/>
                  </a:lnTo>
                  <a:lnTo>
                    <a:pt x="0" y="160"/>
                  </a:lnTo>
                  <a:lnTo>
                    <a:pt x="0" y="0"/>
                  </a:lnTo>
                  <a:lnTo>
                    <a:pt x="212" y="160"/>
                  </a:lnTo>
                  <a:lnTo>
                    <a:pt x="212" y="320"/>
                  </a:lnTo>
                  <a:lnTo>
                    <a:pt x="0" y="480"/>
                  </a:lnTo>
                  <a:lnTo>
                    <a:pt x="0" y="32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57" name="Rectangle 126"/>
            <p:cNvSpPr>
              <a:spLocks noChangeArrowheads="1"/>
            </p:cNvSpPr>
            <p:nvPr/>
          </p:nvSpPr>
          <p:spPr bwMode="auto">
            <a:xfrm rot="5400000">
              <a:off x="4453" y="3158"/>
              <a:ext cx="42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2807" name="Group 127"/>
          <p:cNvGrpSpPr>
            <a:grpSpLocks/>
          </p:cNvGrpSpPr>
          <p:nvPr/>
        </p:nvGrpSpPr>
        <p:grpSpPr bwMode="auto">
          <a:xfrm>
            <a:off x="5759450" y="4846017"/>
            <a:ext cx="563563" cy="458788"/>
            <a:chOff x="3628" y="3141"/>
            <a:chExt cx="355" cy="289"/>
          </a:xfrm>
        </p:grpSpPr>
        <p:sp>
          <p:nvSpPr>
            <p:cNvPr id="34952" name="Rectangle 128"/>
            <p:cNvSpPr>
              <a:spLocks noChangeArrowheads="1"/>
            </p:cNvSpPr>
            <p:nvPr/>
          </p:nvSpPr>
          <p:spPr bwMode="auto">
            <a:xfrm>
              <a:off x="3628" y="3147"/>
              <a:ext cx="293" cy="231"/>
            </a:xfrm>
            <a:prstGeom prst="rect">
              <a:avLst/>
            </a:prstGeom>
            <a:noFill/>
            <a:ln w="12700">
              <a:noFill/>
              <a:miter lim="800000"/>
              <a:headEnd/>
              <a:tailEnd/>
            </a:ln>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2841" name="Group 129"/>
            <p:cNvGrpSpPr>
              <a:grpSpLocks/>
            </p:cNvGrpSpPr>
            <p:nvPr/>
          </p:nvGrpSpPr>
          <p:grpSpPr bwMode="auto">
            <a:xfrm>
              <a:off x="3643" y="3141"/>
              <a:ext cx="340" cy="289"/>
              <a:chOff x="3643" y="3141"/>
              <a:chExt cx="340" cy="289"/>
            </a:xfrm>
          </p:grpSpPr>
          <p:sp>
            <p:nvSpPr>
              <p:cNvPr id="34954" name="Freeform 130"/>
              <p:cNvSpPr>
                <a:spLocks/>
              </p:cNvSpPr>
              <p:nvPr/>
            </p:nvSpPr>
            <p:spPr bwMode="auto">
              <a:xfrm>
                <a:off x="3643" y="3141"/>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 name="T12" fmla="*/ 0 w 170"/>
                  <a:gd name="T13" fmla="*/ 0 h 289"/>
                  <a:gd name="T14" fmla="*/ 170 w 170"/>
                  <a:gd name="T15" fmla="*/ 289 h 289"/>
                </a:gdLst>
                <a:ahLst/>
                <a:cxnLst>
                  <a:cxn ang="T8">
                    <a:pos x="T0" y="T1"/>
                  </a:cxn>
                  <a:cxn ang="T9">
                    <a:pos x="T2" y="T3"/>
                  </a:cxn>
                  <a:cxn ang="T10">
                    <a:pos x="T4" y="T5"/>
                  </a:cxn>
                  <a:cxn ang="T11">
                    <a:pos x="T6" y="T7"/>
                  </a:cxn>
                </a:cxnLst>
                <a:rect l="T12" t="T13" r="T14" b="T15"/>
                <a:pathLst>
                  <a:path w="170" h="289">
                    <a:moveTo>
                      <a:pt x="169" y="0"/>
                    </a:moveTo>
                    <a:lnTo>
                      <a:pt x="0" y="0"/>
                    </a:lnTo>
                    <a:lnTo>
                      <a:pt x="0" y="288"/>
                    </a:lnTo>
                    <a:lnTo>
                      <a:pt x="169"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55" name="Freeform 131"/>
              <p:cNvSpPr>
                <a:spLocks/>
              </p:cNvSpPr>
              <p:nvPr/>
            </p:nvSpPr>
            <p:spPr bwMode="auto">
              <a:xfrm>
                <a:off x="3812" y="3141"/>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 name="T12" fmla="*/ 0 w 171"/>
                  <a:gd name="T13" fmla="*/ 0 h 289"/>
                  <a:gd name="T14" fmla="*/ 171 w 171"/>
                  <a:gd name="T15" fmla="*/ 289 h 289"/>
                </a:gdLst>
                <a:ahLst/>
                <a:cxnLst>
                  <a:cxn ang="T8">
                    <a:pos x="T0" y="T1"/>
                  </a:cxn>
                  <a:cxn ang="T9">
                    <a:pos x="T2" y="T3"/>
                  </a:cxn>
                  <a:cxn ang="T10">
                    <a:pos x="T4" y="T5"/>
                  </a:cxn>
                  <a:cxn ang="T11">
                    <a:pos x="T6" y="T7"/>
                  </a:cxn>
                </a:cxnLst>
                <a:rect l="T12" t="T13" r="T14" b="T15"/>
                <a:pathLst>
                  <a:path w="171" h="289">
                    <a:moveTo>
                      <a:pt x="0" y="0"/>
                    </a:moveTo>
                    <a:lnTo>
                      <a:pt x="170" y="0"/>
                    </a:lnTo>
                    <a:lnTo>
                      <a:pt x="170"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grpSp>
      <p:sp>
        <p:nvSpPr>
          <p:cNvPr id="34920" name="Rectangle 132"/>
          <p:cNvSpPr>
            <a:spLocks noChangeArrowheads="1"/>
          </p:cNvSpPr>
          <p:nvPr/>
        </p:nvSpPr>
        <p:spPr bwMode="auto">
          <a:xfrm>
            <a:off x="6489700" y="4863480"/>
            <a:ext cx="566738"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72809" name="Group 133"/>
          <p:cNvGrpSpPr>
            <a:grpSpLocks/>
          </p:cNvGrpSpPr>
          <p:nvPr/>
        </p:nvGrpSpPr>
        <p:grpSpPr bwMode="auto">
          <a:xfrm>
            <a:off x="6513513" y="4846017"/>
            <a:ext cx="469900" cy="458788"/>
            <a:chOff x="4103" y="3141"/>
            <a:chExt cx="296" cy="289"/>
          </a:xfrm>
        </p:grpSpPr>
        <p:sp>
          <p:nvSpPr>
            <p:cNvPr id="34950" name="Freeform 134"/>
            <p:cNvSpPr>
              <a:spLocks/>
            </p:cNvSpPr>
            <p:nvPr/>
          </p:nvSpPr>
          <p:spPr bwMode="auto">
            <a:xfrm>
              <a:off x="4103" y="3141"/>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 name="T12" fmla="*/ 0 w 149"/>
                <a:gd name="T13" fmla="*/ 0 h 289"/>
                <a:gd name="T14" fmla="*/ 149 w 149"/>
                <a:gd name="T15" fmla="*/ 289 h 289"/>
              </a:gdLst>
              <a:ahLst/>
              <a:cxnLst>
                <a:cxn ang="T8">
                  <a:pos x="T0" y="T1"/>
                </a:cxn>
                <a:cxn ang="T9">
                  <a:pos x="T2" y="T3"/>
                </a:cxn>
                <a:cxn ang="T10">
                  <a:pos x="T4" y="T5"/>
                </a:cxn>
                <a:cxn ang="T11">
                  <a:pos x="T6" y="T7"/>
                </a:cxn>
              </a:cxnLst>
              <a:rect l="T12" t="T13" r="T14" b="T15"/>
              <a:pathLst>
                <a:path w="149" h="289">
                  <a:moveTo>
                    <a:pt x="148" y="0"/>
                  </a:moveTo>
                  <a:lnTo>
                    <a:pt x="0" y="0"/>
                  </a:lnTo>
                  <a:lnTo>
                    <a:pt x="0" y="288"/>
                  </a:lnTo>
                  <a:lnTo>
                    <a:pt x="148"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51" name="Freeform 135"/>
            <p:cNvSpPr>
              <a:spLocks/>
            </p:cNvSpPr>
            <p:nvPr/>
          </p:nvSpPr>
          <p:spPr bwMode="auto">
            <a:xfrm>
              <a:off x="4251" y="3141"/>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 name="T12" fmla="*/ 0 w 148"/>
                <a:gd name="T13" fmla="*/ 0 h 289"/>
                <a:gd name="T14" fmla="*/ 148 w 148"/>
                <a:gd name="T15" fmla="*/ 289 h 289"/>
              </a:gdLst>
              <a:ahLst/>
              <a:cxnLst>
                <a:cxn ang="T8">
                  <a:pos x="T0" y="T1"/>
                </a:cxn>
                <a:cxn ang="T9">
                  <a:pos x="T2" y="T3"/>
                </a:cxn>
                <a:cxn ang="T10">
                  <a:pos x="T4" y="T5"/>
                </a:cxn>
                <a:cxn ang="T11">
                  <a:pos x="T6" y="T7"/>
                </a:cxn>
              </a:cxnLst>
              <a:rect l="T12" t="T13" r="T14" b="T15"/>
              <a:pathLst>
                <a:path w="148" h="289">
                  <a:moveTo>
                    <a:pt x="0" y="0"/>
                  </a:moveTo>
                  <a:lnTo>
                    <a:pt x="147" y="0"/>
                  </a:lnTo>
                  <a:lnTo>
                    <a:pt x="147"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922" name="Line 136"/>
          <p:cNvSpPr>
            <a:spLocks noChangeShapeType="1"/>
          </p:cNvSpPr>
          <p:nvPr/>
        </p:nvSpPr>
        <p:spPr bwMode="auto">
          <a:xfrm>
            <a:off x="6324600" y="5074617"/>
            <a:ext cx="165100"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23" name="Freeform 137"/>
          <p:cNvSpPr>
            <a:spLocks/>
          </p:cNvSpPr>
          <p:nvPr/>
        </p:nvSpPr>
        <p:spPr bwMode="auto">
          <a:xfrm>
            <a:off x="6429375" y="4922217"/>
            <a:ext cx="76200" cy="153988"/>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 name="T12" fmla="*/ 0 w 48"/>
              <a:gd name="T13" fmla="*/ 0 h 97"/>
              <a:gd name="T14" fmla="*/ 48 w 48"/>
              <a:gd name="T15" fmla="*/ 97 h 97"/>
            </a:gdLst>
            <a:ahLst/>
            <a:cxnLst>
              <a:cxn ang="T8">
                <a:pos x="T0" y="T1"/>
              </a:cxn>
              <a:cxn ang="T9">
                <a:pos x="T2" y="T3"/>
              </a:cxn>
              <a:cxn ang="T10">
                <a:pos x="T4" y="T5"/>
              </a:cxn>
              <a:cxn ang="T11">
                <a:pos x="T6" y="T7"/>
              </a:cxn>
            </a:cxnLst>
            <a:rect l="T12" t="T13" r="T14" b="T15"/>
            <a:pathLst>
              <a:path w="48" h="97">
                <a:moveTo>
                  <a:pt x="0" y="96"/>
                </a:moveTo>
                <a:lnTo>
                  <a:pt x="0" y="0"/>
                </a:lnTo>
                <a:lnTo>
                  <a:pt x="47"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24" name="Line 138"/>
          <p:cNvSpPr>
            <a:spLocks noChangeShapeType="1"/>
          </p:cNvSpPr>
          <p:nvPr/>
        </p:nvSpPr>
        <p:spPr bwMode="auto">
          <a:xfrm>
            <a:off x="6985000" y="49222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25" name="Rectangle 139"/>
          <p:cNvSpPr>
            <a:spLocks noChangeArrowheads="1"/>
          </p:cNvSpPr>
          <p:nvPr/>
        </p:nvSpPr>
        <p:spPr bwMode="auto">
          <a:xfrm>
            <a:off x="7786688" y="4855542"/>
            <a:ext cx="54768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Dm</a:t>
            </a:r>
          </a:p>
        </p:txBody>
      </p:sp>
      <p:grpSp>
        <p:nvGrpSpPr>
          <p:cNvPr id="72814" name="Group 140"/>
          <p:cNvGrpSpPr>
            <a:grpSpLocks/>
          </p:cNvGrpSpPr>
          <p:nvPr/>
        </p:nvGrpSpPr>
        <p:grpSpPr bwMode="auto">
          <a:xfrm>
            <a:off x="7861300" y="4846017"/>
            <a:ext cx="515938" cy="458788"/>
            <a:chOff x="4952" y="3141"/>
            <a:chExt cx="325" cy="289"/>
          </a:xfrm>
        </p:grpSpPr>
        <p:sp>
          <p:nvSpPr>
            <p:cNvPr id="34948" name="Freeform 141"/>
            <p:cNvSpPr>
              <a:spLocks/>
            </p:cNvSpPr>
            <p:nvPr/>
          </p:nvSpPr>
          <p:spPr bwMode="auto">
            <a:xfrm>
              <a:off x="4952" y="3141"/>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 name="T12" fmla="*/ 0 w 162"/>
                <a:gd name="T13" fmla="*/ 0 h 289"/>
                <a:gd name="T14" fmla="*/ 162 w 162"/>
                <a:gd name="T15" fmla="*/ 289 h 289"/>
              </a:gdLst>
              <a:ahLst/>
              <a:cxnLst>
                <a:cxn ang="T8">
                  <a:pos x="T0" y="T1"/>
                </a:cxn>
                <a:cxn ang="T9">
                  <a:pos x="T2" y="T3"/>
                </a:cxn>
                <a:cxn ang="T10">
                  <a:pos x="T4" y="T5"/>
                </a:cxn>
                <a:cxn ang="T11">
                  <a:pos x="T6" y="T7"/>
                </a:cxn>
              </a:cxnLst>
              <a:rect l="T12" t="T13" r="T14" b="T15"/>
              <a:pathLst>
                <a:path w="162" h="289">
                  <a:moveTo>
                    <a:pt x="161" y="0"/>
                  </a:moveTo>
                  <a:lnTo>
                    <a:pt x="0" y="0"/>
                  </a:lnTo>
                  <a:lnTo>
                    <a:pt x="0" y="288"/>
                  </a:lnTo>
                  <a:lnTo>
                    <a:pt x="16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49" name="Freeform 142"/>
            <p:cNvSpPr>
              <a:spLocks/>
            </p:cNvSpPr>
            <p:nvPr/>
          </p:nvSpPr>
          <p:spPr bwMode="auto">
            <a:xfrm>
              <a:off x="5113" y="3141"/>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 name="T12" fmla="*/ 0 w 164"/>
                <a:gd name="T13" fmla="*/ 0 h 289"/>
                <a:gd name="T14" fmla="*/ 164 w 164"/>
                <a:gd name="T15" fmla="*/ 289 h 289"/>
              </a:gdLst>
              <a:ahLst/>
              <a:cxnLst>
                <a:cxn ang="T8">
                  <a:pos x="T0" y="T1"/>
                </a:cxn>
                <a:cxn ang="T9">
                  <a:pos x="T2" y="T3"/>
                </a:cxn>
                <a:cxn ang="T10">
                  <a:pos x="T4" y="T5"/>
                </a:cxn>
                <a:cxn ang="T11">
                  <a:pos x="T6" y="T7"/>
                </a:cxn>
              </a:cxnLst>
              <a:rect l="T12" t="T13" r="T14" b="T15"/>
              <a:pathLst>
                <a:path w="164" h="289">
                  <a:moveTo>
                    <a:pt x="0" y="0"/>
                  </a:moveTo>
                  <a:lnTo>
                    <a:pt x="163" y="0"/>
                  </a:lnTo>
                  <a:lnTo>
                    <a:pt x="163"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927" name="Rectangle 143"/>
          <p:cNvSpPr>
            <a:spLocks noChangeArrowheads="1"/>
          </p:cNvSpPr>
          <p:nvPr/>
        </p:nvSpPr>
        <p:spPr bwMode="auto">
          <a:xfrm>
            <a:off x="8567738" y="4855542"/>
            <a:ext cx="566737" cy="366713"/>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mn-ea"/>
              </a:rPr>
              <a:t>Reg</a:t>
            </a:r>
          </a:p>
        </p:txBody>
      </p:sp>
      <p:grpSp>
        <p:nvGrpSpPr>
          <p:cNvPr id="72816" name="Group 144"/>
          <p:cNvGrpSpPr>
            <a:grpSpLocks/>
          </p:cNvGrpSpPr>
          <p:nvPr/>
        </p:nvGrpSpPr>
        <p:grpSpPr bwMode="auto">
          <a:xfrm>
            <a:off x="8604250" y="4846017"/>
            <a:ext cx="450850" cy="458788"/>
            <a:chOff x="5420" y="3141"/>
            <a:chExt cx="284" cy="289"/>
          </a:xfrm>
        </p:grpSpPr>
        <p:sp>
          <p:nvSpPr>
            <p:cNvPr id="34946" name="Freeform 145"/>
            <p:cNvSpPr>
              <a:spLocks/>
            </p:cNvSpPr>
            <p:nvPr/>
          </p:nvSpPr>
          <p:spPr bwMode="auto">
            <a:xfrm>
              <a:off x="5420" y="3141"/>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 name="T12" fmla="*/ 0 w 142"/>
                <a:gd name="T13" fmla="*/ 0 h 289"/>
                <a:gd name="T14" fmla="*/ 142 w 142"/>
                <a:gd name="T15" fmla="*/ 289 h 289"/>
              </a:gdLst>
              <a:ahLst/>
              <a:cxnLst>
                <a:cxn ang="T8">
                  <a:pos x="T0" y="T1"/>
                </a:cxn>
                <a:cxn ang="T9">
                  <a:pos x="T2" y="T3"/>
                </a:cxn>
                <a:cxn ang="T10">
                  <a:pos x="T4" y="T5"/>
                </a:cxn>
                <a:cxn ang="T11">
                  <a:pos x="T6" y="T7"/>
                </a:cxn>
              </a:cxnLst>
              <a:rect l="T12" t="T13" r="T14" b="T15"/>
              <a:pathLst>
                <a:path w="142" h="289">
                  <a:moveTo>
                    <a:pt x="141" y="0"/>
                  </a:moveTo>
                  <a:lnTo>
                    <a:pt x="0" y="0"/>
                  </a:lnTo>
                  <a:lnTo>
                    <a:pt x="0" y="288"/>
                  </a:lnTo>
                  <a:lnTo>
                    <a:pt x="141"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47" name="Freeform 146"/>
            <p:cNvSpPr>
              <a:spLocks/>
            </p:cNvSpPr>
            <p:nvPr/>
          </p:nvSpPr>
          <p:spPr bwMode="auto">
            <a:xfrm>
              <a:off x="5561" y="3141"/>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 name="T12" fmla="*/ 0 w 143"/>
                <a:gd name="T13" fmla="*/ 0 h 289"/>
                <a:gd name="T14" fmla="*/ 143 w 143"/>
                <a:gd name="T15" fmla="*/ 289 h 289"/>
              </a:gdLst>
              <a:ahLst/>
              <a:cxnLst>
                <a:cxn ang="T8">
                  <a:pos x="T0" y="T1"/>
                </a:cxn>
                <a:cxn ang="T9">
                  <a:pos x="T2" y="T3"/>
                </a:cxn>
                <a:cxn ang="T10">
                  <a:pos x="T4" y="T5"/>
                </a:cxn>
                <a:cxn ang="T11">
                  <a:pos x="T6" y="T7"/>
                </a:cxn>
              </a:cxnLst>
              <a:rect l="T12" t="T13" r="T14" b="T15"/>
              <a:pathLst>
                <a:path w="143" h="289">
                  <a:moveTo>
                    <a:pt x="0" y="0"/>
                  </a:moveTo>
                  <a:lnTo>
                    <a:pt x="142" y="0"/>
                  </a:lnTo>
                  <a:lnTo>
                    <a:pt x="142" y="288"/>
                  </a:lnTo>
                  <a:lnTo>
                    <a:pt x="0" y="288"/>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grpSp>
      <p:sp>
        <p:nvSpPr>
          <p:cNvPr id="34929" name="Line 147"/>
          <p:cNvSpPr>
            <a:spLocks noChangeShapeType="1"/>
          </p:cNvSpPr>
          <p:nvPr/>
        </p:nvSpPr>
        <p:spPr bwMode="auto">
          <a:xfrm>
            <a:off x="8364538" y="5074617"/>
            <a:ext cx="2333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30" name="Line 148"/>
          <p:cNvSpPr>
            <a:spLocks noChangeShapeType="1"/>
          </p:cNvSpPr>
          <p:nvPr/>
        </p:nvSpPr>
        <p:spPr bwMode="auto">
          <a:xfrm>
            <a:off x="7596188" y="5074617"/>
            <a:ext cx="258762"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31" name="Freeform 149"/>
          <p:cNvSpPr>
            <a:spLocks/>
          </p:cNvSpPr>
          <p:nvPr/>
        </p:nvSpPr>
        <p:spPr bwMode="auto">
          <a:xfrm>
            <a:off x="7807325" y="5074617"/>
            <a:ext cx="684213" cy="306388"/>
          </a:xfrm>
          <a:custGeom>
            <a:avLst/>
            <a:gdLst>
              <a:gd name="T0" fmla="*/ 0 w 431"/>
              <a:gd name="T1" fmla="*/ 0 h 193"/>
              <a:gd name="T2" fmla="*/ 0 w 431"/>
              <a:gd name="T3" fmla="*/ 192 h 193"/>
              <a:gd name="T4" fmla="*/ 391 w 431"/>
              <a:gd name="T5" fmla="*/ 192 h 193"/>
              <a:gd name="T6" fmla="*/ 391 w 431"/>
              <a:gd name="T7" fmla="*/ 64 h 193"/>
              <a:gd name="T8" fmla="*/ 430 w 431"/>
              <a:gd name="T9" fmla="*/ 0 h 193"/>
              <a:gd name="T10" fmla="*/ 0 60000 65536"/>
              <a:gd name="T11" fmla="*/ 0 60000 65536"/>
              <a:gd name="T12" fmla="*/ 0 60000 65536"/>
              <a:gd name="T13" fmla="*/ 0 60000 65536"/>
              <a:gd name="T14" fmla="*/ 0 60000 65536"/>
              <a:gd name="T15" fmla="*/ 0 w 431"/>
              <a:gd name="T16" fmla="*/ 0 h 193"/>
              <a:gd name="T17" fmla="*/ 431 w 431"/>
              <a:gd name="T18" fmla="*/ 193 h 193"/>
            </a:gdLst>
            <a:ahLst/>
            <a:cxnLst>
              <a:cxn ang="T10">
                <a:pos x="T0" y="T1"/>
              </a:cxn>
              <a:cxn ang="T11">
                <a:pos x="T2" y="T3"/>
              </a:cxn>
              <a:cxn ang="T12">
                <a:pos x="T4" y="T5"/>
              </a:cxn>
              <a:cxn ang="T13">
                <a:pos x="T6" y="T7"/>
              </a:cxn>
              <a:cxn ang="T14">
                <a:pos x="T8" y="T9"/>
              </a:cxn>
            </a:cxnLst>
            <a:rect l="T15" t="T16" r="T17" b="T18"/>
            <a:pathLst>
              <a:path w="431" h="193">
                <a:moveTo>
                  <a:pt x="0" y="0"/>
                </a:moveTo>
                <a:lnTo>
                  <a:pt x="0" y="192"/>
                </a:lnTo>
                <a:lnTo>
                  <a:pt x="391" y="192"/>
                </a:lnTo>
                <a:lnTo>
                  <a:pt x="391" y="64"/>
                </a:lnTo>
                <a:lnTo>
                  <a:pt x="430"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34932" name="Line 150"/>
          <p:cNvSpPr>
            <a:spLocks noChangeShapeType="1"/>
          </p:cNvSpPr>
          <p:nvPr/>
        </p:nvSpPr>
        <p:spPr bwMode="auto">
          <a:xfrm>
            <a:off x="6985000" y="5227017"/>
            <a:ext cx="261938" cy="0"/>
          </a:xfrm>
          <a:prstGeom prst="line">
            <a:avLst/>
          </a:prstGeom>
          <a:no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
        <p:nvSpPr>
          <p:cNvPr id="34933" name="Freeform 151"/>
          <p:cNvSpPr>
            <a:spLocks/>
          </p:cNvSpPr>
          <p:nvPr/>
        </p:nvSpPr>
        <p:spPr bwMode="auto">
          <a:xfrm>
            <a:off x="7164388" y="5066680"/>
            <a:ext cx="534987" cy="441325"/>
          </a:xfrm>
          <a:custGeom>
            <a:avLst/>
            <a:gdLst>
              <a:gd name="T0" fmla="*/ 0 w 337"/>
              <a:gd name="T1" fmla="*/ 101 h 278"/>
              <a:gd name="T2" fmla="*/ 0 w 337"/>
              <a:gd name="T3" fmla="*/ 277 h 278"/>
              <a:gd name="T4" fmla="*/ 294 w 337"/>
              <a:gd name="T5" fmla="*/ 277 h 278"/>
              <a:gd name="T6" fmla="*/ 294 w 337"/>
              <a:gd name="T7" fmla="*/ 90 h 278"/>
              <a:gd name="T8" fmla="*/ 336 w 337"/>
              <a:gd name="T9" fmla="*/ 0 h 278"/>
              <a:gd name="T10" fmla="*/ 0 60000 65536"/>
              <a:gd name="T11" fmla="*/ 0 60000 65536"/>
              <a:gd name="T12" fmla="*/ 0 60000 65536"/>
              <a:gd name="T13" fmla="*/ 0 60000 65536"/>
              <a:gd name="T14" fmla="*/ 0 60000 65536"/>
              <a:gd name="T15" fmla="*/ 0 w 337"/>
              <a:gd name="T16" fmla="*/ 0 h 278"/>
              <a:gd name="T17" fmla="*/ 337 w 337"/>
              <a:gd name="T18" fmla="*/ 278 h 278"/>
            </a:gdLst>
            <a:ahLst/>
            <a:cxnLst>
              <a:cxn ang="T10">
                <a:pos x="T0" y="T1"/>
              </a:cxn>
              <a:cxn ang="T11">
                <a:pos x="T2" y="T3"/>
              </a:cxn>
              <a:cxn ang="T12">
                <a:pos x="T4" y="T5"/>
              </a:cxn>
              <a:cxn ang="T13">
                <a:pos x="T6" y="T7"/>
              </a:cxn>
              <a:cxn ang="T14">
                <a:pos x="T8" y="T9"/>
              </a:cxn>
            </a:cxnLst>
            <a:rect l="T15" t="T16" r="T17" b="T18"/>
            <a:pathLst>
              <a:path w="337" h="278">
                <a:moveTo>
                  <a:pt x="0" y="101"/>
                </a:moveTo>
                <a:lnTo>
                  <a:pt x="0" y="277"/>
                </a:lnTo>
                <a:lnTo>
                  <a:pt x="294" y="277"/>
                </a:lnTo>
                <a:lnTo>
                  <a:pt x="294" y="90"/>
                </a:lnTo>
                <a:lnTo>
                  <a:pt x="336" y="0"/>
                </a:lnTo>
              </a:path>
            </a:pathLst>
          </a:custGeom>
          <a:noFill/>
          <a:ln w="12700" cap="rnd">
            <a:solidFill>
              <a:schemeClr val="tx1"/>
            </a:solidFill>
            <a:round/>
            <a:headEnd/>
            <a:tailEnd/>
          </a:ln>
        </p:spPr>
        <p:txBody>
          <a:bodyPr/>
          <a:lstStyle/>
          <a:p>
            <a:pPr eaLnBrk="1" hangingPunct="1">
              <a:defRPr/>
            </a:pPr>
            <a:endParaRPr lang="zh-CN" altLang="en-US" b="1">
              <a:latin typeface="+mn-lt"/>
              <a:ea typeface="+mn-ea"/>
            </a:endParaRPr>
          </a:p>
        </p:txBody>
      </p:sp>
      <p:sp>
        <p:nvSpPr>
          <p:cNvPr id="126104" name="Line 152"/>
          <p:cNvSpPr>
            <a:spLocks noChangeShapeType="1"/>
          </p:cNvSpPr>
          <p:nvPr/>
        </p:nvSpPr>
        <p:spPr bwMode="auto">
          <a:xfrm>
            <a:off x="5070475" y="2252042"/>
            <a:ext cx="73025" cy="847725"/>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mn-ea"/>
            </a:endParaRPr>
          </a:p>
        </p:txBody>
      </p:sp>
      <p:sp>
        <p:nvSpPr>
          <p:cNvPr id="126105" name="Line 153"/>
          <p:cNvSpPr>
            <a:spLocks noChangeShapeType="1"/>
          </p:cNvSpPr>
          <p:nvPr/>
        </p:nvSpPr>
        <p:spPr bwMode="auto">
          <a:xfrm>
            <a:off x="5772150" y="2252042"/>
            <a:ext cx="57150" cy="1227138"/>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mn-ea"/>
            </a:endParaRPr>
          </a:p>
        </p:txBody>
      </p:sp>
      <p:sp>
        <p:nvSpPr>
          <p:cNvPr id="126106" name="Line 154"/>
          <p:cNvSpPr>
            <a:spLocks noChangeShapeType="1"/>
          </p:cNvSpPr>
          <p:nvPr/>
        </p:nvSpPr>
        <p:spPr bwMode="auto">
          <a:xfrm>
            <a:off x="6000750" y="2345705"/>
            <a:ext cx="214313" cy="1857375"/>
          </a:xfrm>
          <a:prstGeom prst="line">
            <a:avLst/>
          </a:prstGeom>
          <a:noFill/>
          <a:ln w="25400">
            <a:solidFill>
              <a:srgbClr val="FF0000"/>
            </a:solidFill>
            <a:round/>
            <a:headEnd/>
            <a:tailEnd/>
          </a:ln>
        </p:spPr>
        <p:txBody>
          <a:bodyPr wrap="none" anchor="ctr"/>
          <a:lstStyle/>
          <a:p>
            <a:pPr eaLnBrk="1" hangingPunct="1">
              <a:defRPr/>
            </a:pPr>
            <a:endParaRPr lang="zh-CN" altLang="en-US" b="1">
              <a:latin typeface="+mn-lt"/>
              <a:ea typeface="+mn-ea"/>
            </a:endParaRPr>
          </a:p>
        </p:txBody>
      </p:sp>
      <p:sp>
        <p:nvSpPr>
          <p:cNvPr id="126108" name="Rectangle 156"/>
          <p:cNvSpPr>
            <a:spLocks noChangeArrowheads="1"/>
          </p:cNvSpPr>
          <p:nvPr/>
        </p:nvSpPr>
        <p:spPr bwMode="auto">
          <a:xfrm>
            <a:off x="428625" y="620688"/>
            <a:ext cx="8215313" cy="520700"/>
          </a:xfrm>
          <a:prstGeom prst="rect">
            <a:avLst/>
          </a:prstGeom>
          <a:noFill/>
          <a:ln w="12700">
            <a:noFill/>
            <a:miter lim="800000"/>
            <a:headEnd/>
            <a:tailEnd/>
          </a:ln>
        </p:spPr>
        <p:txBody>
          <a:bodyPr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p"/>
            </a:pPr>
            <a:r>
              <a:rPr lang="zh-CN" altLang="en-US" sz="2800" b="1">
                <a:latin typeface="Times New Roman" charset="0"/>
                <a:ea typeface="华文新魏" charset="-122"/>
              </a:rPr>
              <a:t>观察发现：流水段寄存器中已有需要的值</a:t>
            </a:r>
            <a:r>
              <a:rPr lang="en-US" altLang="zh-CN" sz="2800" b="1" dirty="0">
                <a:latin typeface="Times New Roman" charset="0"/>
                <a:ea typeface="华文新魏" charset="-122"/>
              </a:rPr>
              <a:t>r1</a:t>
            </a:r>
            <a:r>
              <a:rPr lang="zh-CN" altLang="en-US" sz="2800" b="1" dirty="0">
                <a:latin typeface="Times New Roman" charset="0"/>
                <a:ea typeface="华文新魏" charset="-122"/>
              </a:rPr>
              <a:t>！</a:t>
            </a:r>
          </a:p>
        </p:txBody>
      </p:sp>
      <p:sp>
        <p:nvSpPr>
          <p:cNvPr id="126109" name="Text Box 157"/>
          <p:cNvSpPr txBox="1">
            <a:spLocks noChangeArrowheads="1"/>
          </p:cNvSpPr>
          <p:nvPr/>
        </p:nvSpPr>
        <p:spPr bwMode="auto">
          <a:xfrm>
            <a:off x="981075" y="5542930"/>
            <a:ext cx="7162800" cy="1200150"/>
          </a:xfrm>
          <a:prstGeom prst="rect">
            <a:avLst/>
          </a:prstGeom>
          <a:noFill/>
          <a:ln w="12700">
            <a:noFill/>
            <a:miter lim="800000"/>
            <a:headEnd/>
            <a:tailEnd/>
          </a:ln>
        </p:spPr>
        <p:txBody>
          <a:bodyPr>
            <a:spAutoFit/>
          </a:bodyPr>
          <a:lstStyle>
            <a:lvl1pPr marL="261938" indent="-2619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Clr>
                <a:schemeClr val="tx2"/>
              </a:buClr>
              <a:buFont typeface="Wingdings" charset="2"/>
              <a:buChar char="n"/>
            </a:pPr>
            <a:r>
              <a:rPr lang="zh-CN" altLang="en-US" sz="2400" b="1">
                <a:solidFill>
                  <a:srgbClr val="FF0000"/>
                </a:solidFill>
                <a:latin typeface="Times New Roman" charset="0"/>
                <a:ea typeface="华文新魏" charset="-122"/>
              </a:rPr>
              <a:t>把数据从流水段寄存器中直接取到</a:t>
            </a:r>
            <a:r>
              <a:rPr lang="en-US" altLang="zh-CN" sz="2400" b="1">
                <a:solidFill>
                  <a:srgbClr val="FF0000"/>
                </a:solidFill>
                <a:latin typeface="Times New Roman" charset="0"/>
                <a:ea typeface="华文新魏" charset="-122"/>
              </a:rPr>
              <a:t>ALU</a:t>
            </a:r>
            <a:r>
              <a:rPr lang="zh-CN" altLang="en-US" sz="2400" b="1">
                <a:solidFill>
                  <a:srgbClr val="FF0000"/>
                </a:solidFill>
                <a:latin typeface="Times New Roman" charset="0"/>
                <a:ea typeface="华文新魏" charset="-122"/>
              </a:rPr>
              <a:t>的输入端</a:t>
            </a:r>
          </a:p>
          <a:p>
            <a:pPr eaLnBrk="1" hangingPunct="1">
              <a:buClr>
                <a:schemeClr val="tx2"/>
              </a:buClr>
              <a:buFont typeface="Wingdings" charset="2"/>
              <a:buChar char="n"/>
            </a:pPr>
            <a:r>
              <a:rPr lang="zh-CN" altLang="en-US" sz="2400" b="1">
                <a:solidFill>
                  <a:srgbClr val="FF0000"/>
                </a:solidFill>
                <a:latin typeface="Times New Roman" charset="0"/>
                <a:ea typeface="华文新魏" charset="-122"/>
              </a:rPr>
              <a:t>寄存器写</a:t>
            </a:r>
            <a:r>
              <a:rPr lang="en-US" altLang="zh-CN" sz="2400" b="1">
                <a:solidFill>
                  <a:srgbClr val="FF0000"/>
                </a:solidFill>
                <a:latin typeface="Times New Roman" charset="0"/>
                <a:ea typeface="华文新魏" charset="-122"/>
              </a:rPr>
              <a:t>/</a:t>
            </a:r>
            <a:r>
              <a:rPr lang="zh-CN" altLang="en-US" sz="2400" b="1">
                <a:solidFill>
                  <a:srgbClr val="FF0000"/>
                </a:solidFill>
                <a:latin typeface="Times New Roman" charset="0"/>
                <a:ea typeface="华文新魏" charset="-122"/>
              </a:rPr>
              <a:t>读口分别在前</a:t>
            </a:r>
            <a:r>
              <a:rPr lang="en-US" altLang="zh-CN" sz="2400" b="1">
                <a:solidFill>
                  <a:srgbClr val="FF0000"/>
                </a:solidFill>
                <a:latin typeface="Times New Roman" charset="0"/>
                <a:ea typeface="华文新魏" charset="-122"/>
              </a:rPr>
              <a:t>/</a:t>
            </a:r>
            <a:r>
              <a:rPr lang="zh-CN" altLang="en-US" sz="2400" b="1">
                <a:solidFill>
                  <a:srgbClr val="FF0000"/>
                </a:solidFill>
                <a:latin typeface="Times New Roman" charset="0"/>
                <a:ea typeface="华文新魏" charset="-122"/>
              </a:rPr>
              <a:t>后半周期，</a:t>
            </a:r>
            <a:endParaRPr lang="en-US" altLang="zh-CN" sz="2400" b="1">
              <a:solidFill>
                <a:srgbClr val="FF0000"/>
              </a:solidFill>
              <a:latin typeface="Times New Roman" charset="0"/>
              <a:ea typeface="华文新魏" charset="-122"/>
            </a:endParaRPr>
          </a:p>
          <a:p>
            <a:pPr eaLnBrk="1" hangingPunct="1">
              <a:buClr>
                <a:schemeClr val="tx2"/>
              </a:buClr>
            </a:pPr>
            <a:r>
              <a:rPr lang="zh-CN" altLang="en-US" sz="2400" b="1">
                <a:solidFill>
                  <a:srgbClr val="FF0000"/>
                </a:solidFill>
                <a:latin typeface="Times New Roman" charset="0"/>
                <a:ea typeface="华文新魏" charset="-122"/>
              </a:rPr>
              <a:t>使写入被直接读出</a:t>
            </a:r>
          </a:p>
        </p:txBody>
      </p:sp>
      <p:grpSp>
        <p:nvGrpSpPr>
          <p:cNvPr id="19" name="Group 160"/>
          <p:cNvGrpSpPr>
            <a:grpSpLocks/>
          </p:cNvGrpSpPr>
          <p:nvPr/>
        </p:nvGrpSpPr>
        <p:grpSpPr bwMode="auto">
          <a:xfrm>
            <a:off x="6000750" y="5957267"/>
            <a:ext cx="3143250" cy="857250"/>
            <a:chOff x="3706" y="3783"/>
            <a:chExt cx="1980" cy="540"/>
          </a:xfrm>
        </p:grpSpPr>
        <p:sp>
          <p:nvSpPr>
            <p:cNvPr id="34944" name="Text Box 158"/>
            <p:cNvSpPr txBox="1">
              <a:spLocks noChangeArrowheads="1"/>
            </p:cNvSpPr>
            <p:nvPr/>
          </p:nvSpPr>
          <p:spPr bwMode="auto">
            <a:xfrm>
              <a:off x="3706" y="3846"/>
              <a:ext cx="1980" cy="477"/>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pPr>
              <a:r>
                <a:rPr lang="zh-CN" altLang="en-US" sz="2400" b="1">
                  <a:solidFill>
                    <a:srgbClr val="0000FF"/>
                  </a:solidFill>
                  <a:latin typeface="Times New Roman" charset="0"/>
                  <a:ea typeface="华文新魏" charset="-122"/>
                  <a:cs typeface="Arial" charset="0"/>
                </a:rPr>
                <a:t>称为转发</a:t>
              </a:r>
              <a:r>
                <a:rPr lang="en-US" altLang="zh-CN" sz="2400" b="1">
                  <a:solidFill>
                    <a:srgbClr val="0000FF"/>
                  </a:solidFill>
                  <a:latin typeface="Times New Roman" charset="0"/>
                  <a:ea typeface="华文新魏" charset="-122"/>
                  <a:cs typeface="Arial" charset="0"/>
                </a:rPr>
                <a:t>(Forwading)</a:t>
              </a:r>
              <a:r>
                <a:rPr lang="zh-CN" altLang="en-US" sz="2400" b="1">
                  <a:solidFill>
                    <a:srgbClr val="0000FF"/>
                  </a:solidFill>
                  <a:latin typeface="Times New Roman" charset="0"/>
                  <a:ea typeface="华文新魏" charset="-122"/>
                  <a:cs typeface="Arial" charset="0"/>
                </a:rPr>
                <a:t>或旁路</a:t>
              </a:r>
              <a:r>
                <a:rPr lang="en-US" altLang="zh-CN" sz="2400" b="1">
                  <a:solidFill>
                    <a:srgbClr val="0000FF"/>
                  </a:solidFill>
                  <a:latin typeface="Times New Roman" charset="0"/>
                  <a:ea typeface="华文新魏" charset="-122"/>
                  <a:cs typeface="Arial" charset="0"/>
                </a:rPr>
                <a:t>(Bypassing)</a:t>
              </a:r>
              <a:endParaRPr lang="zh-CN" altLang="en-US" sz="2400" b="1">
                <a:solidFill>
                  <a:srgbClr val="0000FF"/>
                </a:solidFill>
                <a:latin typeface="Times New Roman" charset="0"/>
                <a:ea typeface="华文新魏" charset="-122"/>
                <a:cs typeface="Arial" charset="0"/>
              </a:endParaRPr>
            </a:p>
          </p:txBody>
        </p:sp>
        <p:sp>
          <p:nvSpPr>
            <p:cNvPr id="34945" name="Line 159"/>
            <p:cNvSpPr>
              <a:spLocks noChangeShapeType="1"/>
            </p:cNvSpPr>
            <p:nvPr/>
          </p:nvSpPr>
          <p:spPr bwMode="auto">
            <a:xfrm flipH="1" flipV="1">
              <a:off x="3706" y="3783"/>
              <a:ext cx="270" cy="73"/>
            </a:xfrm>
            <a:prstGeom prst="line">
              <a:avLst/>
            </a:prstGeom>
            <a:noFill/>
            <a:ln w="28575">
              <a:solidFill>
                <a:srgbClr val="0000FF"/>
              </a:solidFill>
              <a:round/>
              <a:headEnd/>
              <a:tailEnd type="triangle" w="med" len="med"/>
            </a:ln>
          </p:spPr>
          <p:txBody>
            <a:bodyPr/>
            <a:lstStyle/>
            <a:p>
              <a:pPr eaLnBrk="1" hangingPunct="1">
                <a:defRPr/>
              </a:pPr>
              <a:endParaRPr lang="zh-CN" altLang="en-US" sz="2400">
                <a:latin typeface="+mn-lt"/>
                <a:ea typeface="+mn-ea"/>
              </a:endParaRPr>
            </a:p>
          </p:txBody>
        </p:sp>
      </p:grpSp>
      <p:sp>
        <p:nvSpPr>
          <p:cNvPr id="126113" name="Text Box 161"/>
          <p:cNvSpPr txBox="1">
            <a:spLocks noChangeArrowheads="1"/>
          </p:cNvSpPr>
          <p:nvPr/>
        </p:nvSpPr>
        <p:spPr bwMode="auto">
          <a:xfrm>
            <a:off x="785813" y="1028080"/>
            <a:ext cx="2643187" cy="461962"/>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FF0000"/>
                </a:solidFill>
                <a:latin typeface="Times New Roman" charset="0"/>
                <a:ea typeface="华文新魏" charset="-122"/>
              </a:rPr>
              <a:t>在哪个流水段</a:t>
            </a:r>
            <a:r>
              <a:rPr lang="en-US" altLang="zh-CN" sz="2400" b="1">
                <a:solidFill>
                  <a:srgbClr val="FF0000"/>
                </a:solidFill>
                <a:latin typeface="Times New Roman" charset="0"/>
                <a:ea typeface="华文新魏" charset="-122"/>
              </a:rPr>
              <a:t>R</a:t>
            </a:r>
            <a:r>
              <a:rPr lang="zh-CN" altLang="en-US" sz="2400" b="1">
                <a:solidFill>
                  <a:srgbClr val="FF0000"/>
                </a:solidFill>
                <a:latin typeface="Times New Roman" charset="0"/>
                <a:ea typeface="华文新魏" charset="-122"/>
              </a:rPr>
              <a:t>中？</a:t>
            </a:r>
          </a:p>
        </p:txBody>
      </p:sp>
      <p:sp>
        <p:nvSpPr>
          <p:cNvPr id="126114" name="Line 162"/>
          <p:cNvSpPr>
            <a:spLocks noChangeShapeType="1"/>
          </p:cNvSpPr>
          <p:nvPr/>
        </p:nvSpPr>
        <p:spPr bwMode="auto">
          <a:xfrm>
            <a:off x="6418263" y="2280617"/>
            <a:ext cx="266700" cy="2549525"/>
          </a:xfrm>
          <a:prstGeom prst="line">
            <a:avLst/>
          </a:prstGeom>
          <a:noFill/>
          <a:ln w="25400">
            <a:solidFill>
              <a:srgbClr val="0000FF"/>
            </a:solidFill>
            <a:round/>
            <a:headEnd/>
            <a:tailEnd/>
          </a:ln>
        </p:spPr>
        <p:txBody>
          <a:bodyPr wrap="none" anchor="ctr"/>
          <a:lstStyle/>
          <a:p>
            <a:pPr eaLnBrk="1" hangingPunct="1">
              <a:defRPr/>
            </a:pPr>
            <a:endParaRPr lang="zh-CN" altLang="en-US" b="1">
              <a:latin typeface="+mn-lt"/>
              <a:ea typeface="+mn-ea"/>
            </a:endParaRPr>
          </a:p>
        </p:txBody>
      </p:sp>
      <p:sp>
        <p:nvSpPr>
          <p:cNvPr id="126115" name="Oval 163"/>
          <p:cNvSpPr>
            <a:spLocks noChangeArrowheads="1"/>
          </p:cNvSpPr>
          <p:nvPr/>
        </p:nvSpPr>
        <p:spPr bwMode="auto">
          <a:xfrm>
            <a:off x="6326188" y="2207592"/>
            <a:ext cx="106362" cy="106363"/>
          </a:xfrm>
          <a:prstGeom prst="ellipse">
            <a:avLst/>
          </a:prstGeom>
          <a:solidFill>
            <a:schemeClr val="accent1"/>
          </a:solidFill>
          <a:ln w="12700">
            <a:solidFill>
              <a:schemeClr val="tx1"/>
            </a:solidFill>
            <a:round/>
            <a:headEnd/>
            <a:tailEnd/>
          </a:ln>
        </p:spPr>
        <p:txBody>
          <a:bodyPr wrap="none" anchor="ctr"/>
          <a:lstStyle/>
          <a:p>
            <a:pPr eaLnBrk="1" hangingPunct="1">
              <a:defRPr/>
            </a:pPr>
            <a:endParaRPr lang="zh-CN" altLang="en-US" b="1">
              <a:latin typeface="+mn-lt"/>
              <a:ea typeface="+mn-ea"/>
            </a:endParaRPr>
          </a:p>
        </p:txBody>
      </p:sp>
    </p:spTree>
    <p:extLst>
      <p:ext uri="{BB962C8B-B14F-4D97-AF65-F5344CB8AC3E}">
        <p14:creationId xmlns:p14="http://schemas.microsoft.com/office/powerpoint/2010/main" val="13078735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108">
                                            <p:txEl>
                                              <p:pRg st="0" end="0"/>
                                            </p:txEl>
                                          </p:spTgt>
                                        </p:tgtEl>
                                        <p:attrNameLst>
                                          <p:attrName>style.visibility</p:attrName>
                                        </p:attrNameLst>
                                      </p:cBhvr>
                                      <p:to>
                                        <p:strVal val="visible"/>
                                      </p:to>
                                    </p:set>
                                    <p:animEffect transition="in" filter="blinds(horizontal)">
                                      <p:cBhvr>
                                        <p:cTn id="7" dur="500"/>
                                        <p:tgtEl>
                                          <p:spTgt spid="1261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113"/>
                                        </p:tgtEl>
                                        <p:attrNameLst>
                                          <p:attrName>style.visibility</p:attrName>
                                        </p:attrNameLst>
                                      </p:cBhvr>
                                      <p:to>
                                        <p:strVal val="visible"/>
                                      </p:to>
                                    </p:set>
                                    <p:animEffect transition="in" filter="blinds(horizontal)">
                                      <p:cBhvr>
                                        <p:cTn id="12" dur="500"/>
                                        <p:tgtEl>
                                          <p:spTgt spid="1261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6109">
                                            <p:txEl>
                                              <p:pRg st="0" end="0"/>
                                            </p:txEl>
                                          </p:spTgt>
                                        </p:tgtEl>
                                        <p:attrNameLst>
                                          <p:attrName>style.visibility</p:attrName>
                                        </p:attrNameLst>
                                      </p:cBhvr>
                                      <p:to>
                                        <p:strVal val="visible"/>
                                      </p:to>
                                    </p:set>
                                    <p:animEffect transition="in" filter="blinds(horizontal)">
                                      <p:cBhvr>
                                        <p:cTn id="17" dur="500"/>
                                        <p:tgtEl>
                                          <p:spTgt spid="126109">
                                            <p:txEl>
                                              <p:pRg st="0" end="0"/>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126104"/>
                                        </p:tgtEl>
                                        <p:attrNameLst>
                                          <p:attrName>style.visibility</p:attrName>
                                        </p:attrNameLst>
                                      </p:cBhvr>
                                      <p:to>
                                        <p:strVal val="visible"/>
                                      </p:to>
                                    </p:set>
                                    <p:animEffect transition="in" filter="blinds(horizontal)">
                                      <p:cBhvr>
                                        <p:cTn id="21" dur="500"/>
                                        <p:tgtEl>
                                          <p:spTgt spid="126104"/>
                                        </p:tgtEl>
                                      </p:cBhvr>
                                    </p:animEffect>
                                  </p:childTnLst>
                                </p:cTn>
                              </p:par>
                            </p:childTnLst>
                          </p:cTn>
                        </p:par>
                        <p:par>
                          <p:cTn id="22" fill="hold" nodeType="afterGroup">
                            <p:stCondLst>
                              <p:cond delay="1000"/>
                            </p:stCondLst>
                            <p:childTnLst>
                              <p:par>
                                <p:cTn id="23" presetID="3" presetClass="entr" presetSubtype="10" fill="hold" nodeType="afterEffect">
                                  <p:stCondLst>
                                    <p:cond delay="0"/>
                                  </p:stCondLst>
                                  <p:childTnLst>
                                    <p:set>
                                      <p:cBhvr>
                                        <p:cTn id="24" dur="1" fill="hold">
                                          <p:stCondLst>
                                            <p:cond delay="0"/>
                                          </p:stCondLst>
                                        </p:cTn>
                                        <p:tgtEl>
                                          <p:spTgt spid="126105"/>
                                        </p:tgtEl>
                                        <p:attrNameLst>
                                          <p:attrName>style.visibility</p:attrName>
                                        </p:attrNameLst>
                                      </p:cBhvr>
                                      <p:to>
                                        <p:strVal val="visible"/>
                                      </p:to>
                                    </p:set>
                                    <p:animEffect transition="in" filter="blinds(horizontal)">
                                      <p:cBhvr>
                                        <p:cTn id="25" dur="500"/>
                                        <p:tgtEl>
                                          <p:spTgt spid="1261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26109">
                                            <p:txEl>
                                              <p:pRg st="1" end="1"/>
                                            </p:txEl>
                                          </p:spTgt>
                                        </p:tgtEl>
                                        <p:attrNameLst>
                                          <p:attrName>style.visibility</p:attrName>
                                        </p:attrNameLst>
                                      </p:cBhvr>
                                      <p:to>
                                        <p:strVal val="visible"/>
                                      </p:to>
                                    </p:set>
                                    <p:animEffect transition="in" filter="blinds(horizontal)">
                                      <p:cBhvr>
                                        <p:cTn id="35" dur="500"/>
                                        <p:tgtEl>
                                          <p:spTgt spid="126109">
                                            <p:txEl>
                                              <p:pRg st="1" end="1"/>
                                            </p:txEl>
                                          </p:spTgt>
                                        </p:tgtEl>
                                      </p:cBhvr>
                                    </p:animEffect>
                                  </p:childTnLst>
                                </p:cTn>
                              </p:par>
                            </p:childTnLst>
                          </p:cTn>
                        </p:par>
                        <p:par>
                          <p:cTn id="36" fill="hold" nodeType="afterGroup">
                            <p:stCondLst>
                              <p:cond delay="500"/>
                            </p:stCondLst>
                            <p:childTnLst>
                              <p:par>
                                <p:cTn id="37" presetID="3" presetClass="entr" presetSubtype="10" fill="hold" nodeType="afterEffect">
                                  <p:stCondLst>
                                    <p:cond delay="0"/>
                                  </p:stCondLst>
                                  <p:childTnLst>
                                    <p:set>
                                      <p:cBhvr>
                                        <p:cTn id="38" dur="1" fill="hold">
                                          <p:stCondLst>
                                            <p:cond delay="0"/>
                                          </p:stCondLst>
                                        </p:cTn>
                                        <p:tgtEl>
                                          <p:spTgt spid="126109">
                                            <p:txEl>
                                              <p:pRg st="2" end="2"/>
                                            </p:txEl>
                                          </p:spTgt>
                                        </p:tgtEl>
                                        <p:attrNameLst>
                                          <p:attrName>style.visibility</p:attrName>
                                        </p:attrNameLst>
                                      </p:cBhvr>
                                      <p:to>
                                        <p:strVal val="visible"/>
                                      </p:to>
                                    </p:set>
                                    <p:animEffect transition="in" filter="blinds(horizontal)">
                                      <p:cBhvr>
                                        <p:cTn id="39" dur="500"/>
                                        <p:tgtEl>
                                          <p:spTgt spid="126109">
                                            <p:txEl>
                                              <p:pRg st="2" end="2"/>
                                            </p:txEl>
                                          </p:spTgt>
                                        </p:tgtEl>
                                      </p:cBhvr>
                                    </p:animEffect>
                                  </p:childTnLst>
                                </p:cTn>
                              </p:par>
                            </p:childTnLst>
                          </p:cTn>
                        </p:par>
                        <p:par>
                          <p:cTn id="40" fill="hold" nodeType="afterGroup">
                            <p:stCondLst>
                              <p:cond delay="1000"/>
                            </p:stCondLst>
                            <p:childTnLst>
                              <p:par>
                                <p:cTn id="41" presetID="3" presetClass="entr" presetSubtype="10" fill="hold" nodeType="afterEffect">
                                  <p:stCondLst>
                                    <p:cond delay="0"/>
                                  </p:stCondLst>
                                  <p:childTnLst>
                                    <p:set>
                                      <p:cBhvr>
                                        <p:cTn id="42" dur="1" fill="hold">
                                          <p:stCondLst>
                                            <p:cond delay="0"/>
                                          </p:stCondLst>
                                        </p:cTn>
                                        <p:tgtEl>
                                          <p:spTgt spid="126106"/>
                                        </p:tgtEl>
                                        <p:attrNameLst>
                                          <p:attrName>style.visibility</p:attrName>
                                        </p:attrNameLst>
                                      </p:cBhvr>
                                      <p:to>
                                        <p:strVal val="visible"/>
                                      </p:to>
                                    </p:set>
                                    <p:animEffect transition="in" filter="blinds(horizontal)">
                                      <p:cBhvr>
                                        <p:cTn id="43" dur="500"/>
                                        <p:tgtEl>
                                          <p:spTgt spid="12610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26114"/>
                                        </p:tgtEl>
                                        <p:attrNameLst>
                                          <p:attrName>style.visibility</p:attrName>
                                        </p:attrNameLst>
                                      </p:cBhvr>
                                      <p:to>
                                        <p:strVal val="visible"/>
                                      </p:to>
                                    </p:set>
                                    <p:animEffect transition="in" filter="blinds(horizontal)">
                                      <p:cBhvr>
                                        <p:cTn id="48" dur="500"/>
                                        <p:tgtEl>
                                          <p:spTgt spid="12611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26115"/>
                                        </p:tgtEl>
                                        <p:attrNameLst>
                                          <p:attrName>style.visibility</p:attrName>
                                        </p:attrNameLst>
                                      </p:cBhvr>
                                      <p:to>
                                        <p:strVal val="visible"/>
                                      </p:to>
                                    </p:set>
                                    <p:animEffect transition="in" filter="blinds(horizontal)">
                                      <p:cBhvr>
                                        <p:cTn id="51" dur="500"/>
                                        <p:tgtEl>
                                          <p:spTgt spid="126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13" grpId="0"/>
      <p:bldP spid="1261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51520" y="0"/>
            <a:ext cx="6862762" cy="6289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数据冒险的解决方法</a:t>
            </a:r>
          </a:p>
        </p:txBody>
      </p:sp>
      <p:sp>
        <p:nvSpPr>
          <p:cNvPr id="204804" name="Rectangle 4"/>
          <p:cNvSpPr>
            <a:spLocks noGrp="1" noChangeArrowheads="1"/>
          </p:cNvSpPr>
          <p:nvPr>
            <p:ph type="body" idx="1"/>
          </p:nvPr>
        </p:nvSpPr>
        <p:spPr>
          <a:xfrm>
            <a:off x="542925" y="806350"/>
            <a:ext cx="8315325" cy="5863009"/>
          </a:xfrm>
        </p:spPr>
        <p:txBody>
          <a:bodyPr/>
          <a:lstStyle/>
          <a:p>
            <a:pPr marL="342900" indent="-342900">
              <a:lnSpc>
                <a:spcPct val="150000"/>
              </a:lnSpc>
              <a:spcBef>
                <a:spcPct val="0"/>
              </a:spcBef>
            </a:pPr>
            <a:r>
              <a:rPr lang="zh-CN" altLang="en-US" sz="2800" dirty="0"/>
              <a:t>方法</a:t>
            </a:r>
            <a:r>
              <a:rPr lang="en-US" altLang="zh-CN" sz="2800" dirty="0"/>
              <a:t>1</a:t>
            </a:r>
            <a:r>
              <a:rPr lang="zh-CN" altLang="en-US" sz="2800" dirty="0"/>
              <a:t>：</a:t>
            </a:r>
            <a:r>
              <a:rPr lang="zh-CN" altLang="en-US" sz="2800" dirty="0">
                <a:hlinkClick r:id="rId2" action="ppaction://hlinksldjump"/>
              </a:rPr>
              <a:t>硬件阻塞</a:t>
            </a:r>
            <a:r>
              <a:rPr lang="en-US" altLang="zh-CN" sz="2800" dirty="0">
                <a:hlinkClick r:id="rId2" action="ppaction://hlinksldjump"/>
              </a:rPr>
              <a:t>(stall)</a:t>
            </a:r>
            <a:endParaRPr lang="zh-CN" altLang="en-US" sz="2800" dirty="0">
              <a:hlinkClick r:id="rId2" action="ppaction://hlinksldjump"/>
            </a:endParaRPr>
          </a:p>
          <a:p>
            <a:pPr marL="342900" indent="-342900">
              <a:lnSpc>
                <a:spcPct val="150000"/>
              </a:lnSpc>
              <a:spcBef>
                <a:spcPct val="0"/>
              </a:spcBef>
            </a:pPr>
            <a:r>
              <a:rPr lang="zh-CN" altLang="en-US" sz="2800" dirty="0"/>
              <a:t>方法</a:t>
            </a:r>
            <a:r>
              <a:rPr lang="en-US" altLang="zh-CN" sz="2800" dirty="0"/>
              <a:t>2</a:t>
            </a:r>
            <a:r>
              <a:rPr lang="zh-CN" altLang="en-US" sz="2800" dirty="0"/>
              <a:t>：</a:t>
            </a:r>
            <a:r>
              <a:rPr lang="zh-CN" altLang="en-US" sz="2800" dirty="0">
                <a:hlinkClick r:id="rId3" action="ppaction://hlinksldjump"/>
              </a:rPr>
              <a:t>软件插入“</a:t>
            </a:r>
            <a:r>
              <a:rPr lang="en-US" altLang="zh-CN" sz="2800" dirty="0">
                <a:hlinkClick r:id="rId3" action="ppaction://hlinksldjump"/>
              </a:rPr>
              <a:t>NOP”</a:t>
            </a:r>
            <a:r>
              <a:rPr lang="zh-CN" altLang="en-US" sz="2800" dirty="0">
                <a:hlinkClick r:id="rId3" action="ppaction://hlinksldjump"/>
              </a:rPr>
              <a:t>指令</a:t>
            </a:r>
            <a:endParaRPr lang="zh-CN" altLang="en-US" sz="2800" dirty="0"/>
          </a:p>
          <a:p>
            <a:pPr marL="342900" indent="-342900">
              <a:lnSpc>
                <a:spcPct val="150000"/>
              </a:lnSpc>
              <a:spcBef>
                <a:spcPct val="0"/>
              </a:spcBef>
            </a:pPr>
            <a:r>
              <a:rPr lang="zh-CN" altLang="en-US" sz="2800" dirty="0"/>
              <a:t>方法</a:t>
            </a:r>
            <a:r>
              <a:rPr lang="en-US" altLang="zh-CN" sz="2800" dirty="0"/>
              <a:t>3</a:t>
            </a:r>
            <a:r>
              <a:rPr lang="zh-CN" altLang="en-US" sz="2800" dirty="0"/>
              <a:t>：</a:t>
            </a:r>
            <a:r>
              <a:rPr lang="zh-CN" altLang="en-US" sz="2800" dirty="0">
                <a:hlinkClick r:id="rId4" action="ppaction://hlinksldjump"/>
              </a:rPr>
              <a:t>转发</a:t>
            </a:r>
            <a:r>
              <a:rPr lang="en-US" altLang="zh-CN" sz="2800" dirty="0">
                <a:hlinkClick r:id="rId4" action="ppaction://hlinksldjump"/>
              </a:rPr>
              <a:t>(Forwarding</a:t>
            </a:r>
            <a:r>
              <a:rPr lang="zh-CN" altLang="en-US" sz="2800" dirty="0">
                <a:hlinkClick r:id="rId4" action="ppaction://hlinksldjump"/>
              </a:rPr>
              <a:t>或</a:t>
            </a:r>
            <a:r>
              <a:rPr lang="en-US" altLang="zh-CN" sz="2800" dirty="0">
                <a:hlinkClick r:id="rId4" action="ppaction://hlinksldjump"/>
              </a:rPr>
              <a:t>Bypassing </a:t>
            </a:r>
            <a:r>
              <a:rPr lang="zh-CN" altLang="en-US" sz="2800" dirty="0">
                <a:hlinkClick r:id="rId4" action="ppaction://hlinksldjump"/>
              </a:rPr>
              <a:t>旁路</a:t>
            </a:r>
            <a:r>
              <a:rPr lang="en-US" altLang="zh-CN" sz="2800" dirty="0">
                <a:hlinkClick r:id="rId4" action="ppaction://hlinksldjump"/>
              </a:rPr>
              <a:t>)</a:t>
            </a:r>
            <a:r>
              <a:rPr lang="zh-CN" altLang="en-US" sz="2800" dirty="0">
                <a:hlinkClick r:id="rId4" action="ppaction://hlinksldjump"/>
              </a:rPr>
              <a:t>技术，</a:t>
            </a:r>
            <a:endParaRPr lang="zh-CN" altLang="en-US" sz="2000" dirty="0">
              <a:solidFill>
                <a:srgbClr val="CC0000"/>
              </a:solidFill>
            </a:endParaRPr>
          </a:p>
          <a:p>
            <a:pPr marL="782638" lvl="1" indent="-228600">
              <a:lnSpc>
                <a:spcPct val="150000"/>
              </a:lnSpc>
              <a:spcBef>
                <a:spcPct val="0"/>
              </a:spcBef>
            </a:pPr>
            <a:endParaRPr lang="en-US" altLang="zh-CN" sz="2400" dirty="0">
              <a:solidFill>
                <a:srgbClr val="CC0000"/>
              </a:solidFill>
            </a:endParaRPr>
          </a:p>
        </p:txBody>
      </p:sp>
      <p:sp>
        <p:nvSpPr>
          <p:cNvPr id="204805" name="Text Box 5"/>
          <p:cNvSpPr txBox="1">
            <a:spLocks noChangeArrowheads="1"/>
          </p:cNvSpPr>
          <p:nvPr/>
        </p:nvSpPr>
        <p:spPr bwMode="auto">
          <a:xfrm>
            <a:off x="664368" y="3429000"/>
            <a:ext cx="8072437" cy="1514261"/>
          </a:xfrm>
          <a:prstGeom prst="rect">
            <a:avLst/>
          </a:prstGeom>
          <a:ln>
            <a:solidFill>
              <a:srgbClr val="92D050"/>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10000"/>
              </a:lnSpc>
            </a:pPr>
            <a:r>
              <a:rPr lang="zh-CN" altLang="en-US" sz="2800" b="1" dirty="0">
                <a:latin typeface="Times New Roman" charset="0"/>
                <a:ea typeface="华文新魏" charset="-122"/>
              </a:rPr>
              <a:t>实现</a:t>
            </a:r>
            <a:r>
              <a:rPr lang="zh-CN" altLang="en-US" sz="2800" b="1" dirty="0">
                <a:latin typeface="Times New Roman" charset="0"/>
                <a:ea typeface="华文新魏" charset="-122"/>
                <a:hlinkClick r:id="rId5" action="ppaction://hlinksldjump"/>
              </a:rPr>
              <a:t>“转发”和“阻塞” </a:t>
            </a:r>
            <a:r>
              <a:rPr lang="zh-CN" altLang="en-US" sz="2800" b="1" dirty="0">
                <a:latin typeface="Times New Roman" charset="0"/>
                <a:ea typeface="华文新魏" charset="-122"/>
              </a:rPr>
              <a:t>要修改数据通路：</a:t>
            </a:r>
            <a:endParaRPr lang="zh-CN" altLang="en-US" sz="2800" b="1" dirty="0">
              <a:solidFill>
                <a:schemeClr val="accent1"/>
              </a:solidFill>
              <a:latin typeface="Times New Roman" charset="0"/>
              <a:ea typeface="华文新魏" charset="-122"/>
            </a:endParaRPr>
          </a:p>
          <a:p>
            <a:pPr eaLnBrk="1" hangingPunct="1">
              <a:lnSpc>
                <a:spcPct val="110000"/>
              </a:lnSpc>
            </a:pPr>
            <a:r>
              <a:rPr lang="en-US" altLang="zh-CN" sz="2800" b="1" dirty="0">
                <a:solidFill>
                  <a:srgbClr val="0000FF"/>
                </a:solidFill>
                <a:latin typeface="Times New Roman" charset="0"/>
                <a:ea typeface="华文新魏" charset="-122"/>
              </a:rPr>
              <a:t>(1)</a:t>
            </a:r>
            <a:r>
              <a:rPr lang="zh-CN" altLang="en-US" sz="2800" b="1" dirty="0">
                <a:solidFill>
                  <a:srgbClr val="0000FF"/>
                </a:solidFill>
                <a:latin typeface="Times New Roman" charset="0"/>
                <a:ea typeface="华文新魏" charset="-122"/>
              </a:rPr>
              <a:t>检测何时需要“转发” ，并控制实现“转发”</a:t>
            </a:r>
          </a:p>
          <a:p>
            <a:pPr eaLnBrk="1" hangingPunct="1">
              <a:lnSpc>
                <a:spcPct val="110000"/>
              </a:lnSpc>
            </a:pPr>
            <a:r>
              <a:rPr lang="en-US" altLang="zh-CN" sz="2800" b="1" dirty="0">
                <a:solidFill>
                  <a:srgbClr val="0000FF"/>
                </a:solidFill>
                <a:latin typeface="Times New Roman" charset="0"/>
                <a:ea typeface="华文新魏" charset="-122"/>
              </a:rPr>
              <a:t>(2)</a:t>
            </a:r>
            <a:r>
              <a:rPr lang="zh-CN" altLang="en-US" sz="2800" b="1" dirty="0">
                <a:solidFill>
                  <a:srgbClr val="0000FF"/>
                </a:solidFill>
                <a:latin typeface="Times New Roman" charset="0"/>
                <a:ea typeface="华文新魏" charset="-122"/>
              </a:rPr>
              <a:t>检测何时需要“阻塞”，并控制实现“阻塞”</a:t>
            </a:r>
          </a:p>
        </p:txBody>
      </p:sp>
    </p:spTree>
    <p:extLst>
      <p:ext uri="{BB962C8B-B14F-4D97-AF65-F5344CB8AC3E}">
        <p14:creationId xmlns:p14="http://schemas.microsoft.com/office/powerpoint/2010/main" val="12737824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05"/>
                                        </p:tgtEl>
                                        <p:attrNameLst>
                                          <p:attrName>style.visibility</p:attrName>
                                        </p:attrNameLst>
                                      </p:cBhvr>
                                      <p:to>
                                        <p:strVal val="visible"/>
                                      </p:to>
                                    </p:set>
                                    <p:animEffect transition="in" filter="blinds(horizontal)">
                                      <p:cBhvr>
                                        <p:cTn id="7" dur="500"/>
                                        <p:tgtEl>
                                          <p:spTgt spid="20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172145" y="12495"/>
            <a:ext cx="8315325" cy="51990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Load-use Data Hazard</a:t>
            </a:r>
            <a:r>
              <a:rPr lang="zh-CN" altLang="en-US" kern="1200" dirty="0">
                <a:solidFill>
                  <a:srgbClr val="A50021"/>
                </a:solidFill>
                <a:latin typeface="微软雅黑" panose="020B0503020204020204" pitchFamily="34" charset="-122"/>
                <a:ea typeface="微软雅黑" panose="020B0503020204020204" pitchFamily="34" charset="-122"/>
              </a:rPr>
              <a:t>（硬件阻塞方式） </a:t>
            </a:r>
          </a:p>
        </p:txBody>
      </p:sp>
      <p:sp>
        <p:nvSpPr>
          <p:cNvPr id="339972" name="Line 4"/>
          <p:cNvSpPr>
            <a:spLocks noChangeShapeType="1"/>
          </p:cNvSpPr>
          <p:nvPr/>
        </p:nvSpPr>
        <p:spPr bwMode="auto">
          <a:xfrm>
            <a:off x="3124895" y="923925"/>
            <a:ext cx="5946775" cy="0"/>
          </a:xfrm>
          <a:prstGeom prst="line">
            <a:avLst/>
          </a:prstGeom>
          <a:noFill/>
          <a:ln w="12700">
            <a:solidFill>
              <a:schemeClr val="tx1"/>
            </a:solidFill>
            <a:round/>
            <a:headEnd/>
            <a:tailEnd type="triangle" w="med" len="med"/>
          </a:ln>
          <a:effectLst/>
        </p:spPr>
        <p:txBody>
          <a:bodyPr wrap="none" anchor="ctr"/>
          <a:lstStyle/>
          <a:p>
            <a:pPr eaLnBrk="1" hangingPunct="1">
              <a:defRPr/>
            </a:pPr>
            <a:endParaRPr lang="zh-CN" altLang="en-US" b="1">
              <a:latin typeface="+mn-lt"/>
              <a:ea typeface="+mn-ea"/>
            </a:endParaRPr>
          </a:p>
        </p:txBody>
      </p:sp>
      <p:sp>
        <p:nvSpPr>
          <p:cNvPr id="339973" name="Rectangle 5"/>
          <p:cNvSpPr>
            <a:spLocks noChangeArrowheads="1"/>
          </p:cNvSpPr>
          <p:nvPr/>
        </p:nvSpPr>
        <p:spPr bwMode="auto">
          <a:xfrm>
            <a:off x="4234558" y="500063"/>
            <a:ext cx="199548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i="1">
                <a:latin typeface="+mn-lt"/>
                <a:ea typeface="+mn-ea"/>
              </a:rPr>
              <a:t>Time (clock cycles)</a:t>
            </a:r>
          </a:p>
        </p:txBody>
      </p:sp>
      <p:sp>
        <p:nvSpPr>
          <p:cNvPr id="339974" name="Freeform 6"/>
          <p:cNvSpPr>
            <a:spLocks/>
          </p:cNvSpPr>
          <p:nvPr/>
        </p:nvSpPr>
        <p:spPr bwMode="auto">
          <a:xfrm>
            <a:off x="6003033" y="1395413"/>
            <a:ext cx="225425" cy="458787"/>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solidFill>
            <a:schemeClr val="accent1"/>
          </a:solid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75" name="Freeform 7"/>
          <p:cNvSpPr>
            <a:spLocks/>
          </p:cNvSpPr>
          <p:nvPr/>
        </p:nvSpPr>
        <p:spPr bwMode="auto">
          <a:xfrm>
            <a:off x="4825108" y="2106613"/>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76" name="Freeform 8"/>
          <p:cNvSpPr>
            <a:spLocks/>
          </p:cNvSpPr>
          <p:nvPr/>
        </p:nvSpPr>
        <p:spPr bwMode="auto">
          <a:xfrm>
            <a:off x="5502970" y="2817813"/>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77" name="Freeform 9"/>
          <p:cNvSpPr>
            <a:spLocks/>
          </p:cNvSpPr>
          <p:nvPr/>
        </p:nvSpPr>
        <p:spPr bwMode="auto">
          <a:xfrm>
            <a:off x="6180833" y="3529013"/>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1"/>
          </a:solid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78" name="Rectangle 10"/>
          <p:cNvSpPr>
            <a:spLocks noChangeArrowheads="1"/>
          </p:cNvSpPr>
          <p:nvPr/>
        </p:nvSpPr>
        <p:spPr bwMode="auto">
          <a:xfrm>
            <a:off x="3245545" y="917575"/>
            <a:ext cx="682625"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IF</a:t>
            </a:r>
          </a:p>
        </p:txBody>
      </p:sp>
      <p:sp>
        <p:nvSpPr>
          <p:cNvPr id="339979" name="Rectangle 11"/>
          <p:cNvSpPr>
            <a:spLocks noChangeArrowheads="1"/>
          </p:cNvSpPr>
          <p:nvPr/>
        </p:nvSpPr>
        <p:spPr bwMode="auto">
          <a:xfrm>
            <a:off x="3940870" y="917575"/>
            <a:ext cx="530225" cy="363538"/>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a:latin typeface="+mn-lt"/>
                <a:ea typeface="+mn-ea"/>
              </a:rPr>
              <a:t>ID</a:t>
            </a:r>
          </a:p>
        </p:txBody>
      </p:sp>
      <p:sp>
        <p:nvSpPr>
          <p:cNvPr id="339980" name="Rectangle 12"/>
          <p:cNvSpPr>
            <a:spLocks noChangeArrowheads="1"/>
          </p:cNvSpPr>
          <p:nvPr/>
        </p:nvSpPr>
        <p:spPr bwMode="auto">
          <a:xfrm>
            <a:off x="4550470" y="917575"/>
            <a:ext cx="592138"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EX</a:t>
            </a:r>
          </a:p>
        </p:txBody>
      </p:sp>
      <p:sp>
        <p:nvSpPr>
          <p:cNvPr id="339981" name="Rectangle 13"/>
          <p:cNvSpPr>
            <a:spLocks noChangeArrowheads="1"/>
          </p:cNvSpPr>
          <p:nvPr/>
        </p:nvSpPr>
        <p:spPr bwMode="auto">
          <a:xfrm>
            <a:off x="5123558" y="917575"/>
            <a:ext cx="904875"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MEM</a:t>
            </a:r>
          </a:p>
        </p:txBody>
      </p:sp>
      <p:sp>
        <p:nvSpPr>
          <p:cNvPr id="339982" name="Rectangle 14"/>
          <p:cNvSpPr>
            <a:spLocks noChangeArrowheads="1"/>
          </p:cNvSpPr>
          <p:nvPr/>
        </p:nvSpPr>
        <p:spPr bwMode="auto">
          <a:xfrm>
            <a:off x="5910958" y="917575"/>
            <a:ext cx="715962"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WB</a:t>
            </a:r>
          </a:p>
        </p:txBody>
      </p:sp>
      <p:grpSp>
        <p:nvGrpSpPr>
          <p:cNvPr id="74766" name="Group 15"/>
          <p:cNvGrpSpPr>
            <a:grpSpLocks/>
          </p:cNvGrpSpPr>
          <p:nvPr/>
        </p:nvGrpSpPr>
        <p:grpSpPr bwMode="auto">
          <a:xfrm>
            <a:off x="3793233" y="868363"/>
            <a:ext cx="4800600" cy="3708400"/>
            <a:chOff x="2320" y="783"/>
            <a:chExt cx="3024" cy="2824"/>
          </a:xfrm>
        </p:grpSpPr>
        <p:sp>
          <p:nvSpPr>
            <p:cNvPr id="339984" name="Line 16"/>
            <p:cNvSpPr>
              <a:spLocks noChangeShapeType="1"/>
            </p:cNvSpPr>
            <p:nvPr/>
          </p:nvSpPr>
          <p:spPr bwMode="auto">
            <a:xfrm>
              <a:off x="2320"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85" name="Line 17"/>
            <p:cNvSpPr>
              <a:spLocks noChangeShapeType="1"/>
            </p:cNvSpPr>
            <p:nvPr/>
          </p:nvSpPr>
          <p:spPr bwMode="auto">
            <a:xfrm>
              <a:off x="2752"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86" name="Line 18"/>
            <p:cNvSpPr>
              <a:spLocks noChangeShapeType="1"/>
            </p:cNvSpPr>
            <p:nvPr/>
          </p:nvSpPr>
          <p:spPr bwMode="auto">
            <a:xfrm>
              <a:off x="3184" y="783"/>
              <a:ext cx="0" cy="2824"/>
            </a:xfrm>
            <a:prstGeom prst="line">
              <a:avLst/>
            </a:prstGeom>
            <a:noFill/>
            <a:ln w="38100">
              <a:solidFill>
                <a:srgbClr val="008000"/>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87" name="Line 19"/>
            <p:cNvSpPr>
              <a:spLocks noChangeShapeType="1"/>
            </p:cNvSpPr>
            <p:nvPr/>
          </p:nvSpPr>
          <p:spPr bwMode="auto">
            <a:xfrm>
              <a:off x="3616"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88" name="Line 20"/>
            <p:cNvSpPr>
              <a:spLocks noChangeShapeType="1"/>
            </p:cNvSpPr>
            <p:nvPr/>
          </p:nvSpPr>
          <p:spPr bwMode="auto">
            <a:xfrm>
              <a:off x="4048"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89" name="Line 21"/>
            <p:cNvSpPr>
              <a:spLocks noChangeShapeType="1"/>
            </p:cNvSpPr>
            <p:nvPr/>
          </p:nvSpPr>
          <p:spPr bwMode="auto">
            <a:xfrm>
              <a:off x="4480"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90" name="Line 22"/>
            <p:cNvSpPr>
              <a:spLocks noChangeShapeType="1"/>
            </p:cNvSpPr>
            <p:nvPr/>
          </p:nvSpPr>
          <p:spPr bwMode="auto">
            <a:xfrm>
              <a:off x="4912"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39991" name="Line 23"/>
            <p:cNvSpPr>
              <a:spLocks noChangeShapeType="1"/>
            </p:cNvSpPr>
            <p:nvPr/>
          </p:nvSpPr>
          <p:spPr bwMode="auto">
            <a:xfrm>
              <a:off x="5344" y="78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grpSp>
      <p:sp>
        <p:nvSpPr>
          <p:cNvPr id="339992" name="Freeform 24"/>
          <p:cNvSpPr>
            <a:spLocks/>
          </p:cNvSpPr>
          <p:nvPr/>
        </p:nvSpPr>
        <p:spPr bwMode="auto">
          <a:xfrm>
            <a:off x="5260083" y="1395413"/>
            <a:ext cx="257175" cy="458787"/>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93" name="Freeform 25"/>
          <p:cNvSpPr>
            <a:spLocks/>
          </p:cNvSpPr>
          <p:nvPr/>
        </p:nvSpPr>
        <p:spPr bwMode="auto">
          <a:xfrm>
            <a:off x="5515670" y="1395413"/>
            <a:ext cx="260350" cy="458787"/>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94" name="Freeform 26"/>
          <p:cNvSpPr>
            <a:spLocks/>
          </p:cNvSpPr>
          <p:nvPr/>
        </p:nvSpPr>
        <p:spPr bwMode="auto">
          <a:xfrm>
            <a:off x="4652070" y="1243013"/>
            <a:ext cx="338138" cy="763587"/>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95" name="Rectangle 27"/>
          <p:cNvSpPr>
            <a:spLocks noChangeArrowheads="1"/>
          </p:cNvSpPr>
          <p:nvPr/>
        </p:nvSpPr>
        <p:spPr bwMode="auto">
          <a:xfrm rot="5400000">
            <a:off x="4469508" y="1420813"/>
            <a:ext cx="671512"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sp>
        <p:nvSpPr>
          <p:cNvPr id="339996" name="Rectangle 28"/>
          <p:cNvSpPr>
            <a:spLocks noChangeArrowheads="1"/>
          </p:cNvSpPr>
          <p:nvPr/>
        </p:nvSpPr>
        <p:spPr bwMode="auto">
          <a:xfrm>
            <a:off x="3243958" y="1455738"/>
            <a:ext cx="465137" cy="366712"/>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4772" name="Group 29"/>
          <p:cNvGrpSpPr>
            <a:grpSpLocks/>
          </p:cNvGrpSpPr>
          <p:nvPr/>
        </p:nvGrpSpPr>
        <p:grpSpPr bwMode="auto">
          <a:xfrm>
            <a:off x="3182045" y="1395413"/>
            <a:ext cx="539750" cy="458787"/>
            <a:chOff x="1935" y="1349"/>
            <a:chExt cx="340" cy="289"/>
          </a:xfrm>
        </p:grpSpPr>
        <p:sp>
          <p:nvSpPr>
            <p:cNvPr id="339998" name="Freeform 30"/>
            <p:cNvSpPr>
              <a:spLocks/>
            </p:cNvSpPr>
            <p:nvPr/>
          </p:nvSpPr>
          <p:spPr bwMode="auto">
            <a:xfrm>
              <a:off x="1935" y="134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39999" name="Freeform 31"/>
            <p:cNvSpPr>
              <a:spLocks/>
            </p:cNvSpPr>
            <p:nvPr/>
          </p:nvSpPr>
          <p:spPr bwMode="auto">
            <a:xfrm>
              <a:off x="2104" y="134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0000" name="Rectangle 32"/>
          <p:cNvSpPr>
            <a:spLocks noChangeArrowheads="1"/>
          </p:cNvSpPr>
          <p:nvPr/>
        </p:nvSpPr>
        <p:spPr bwMode="auto">
          <a:xfrm>
            <a:off x="3888483" y="1412875"/>
            <a:ext cx="56673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01" name="Freeform 33"/>
          <p:cNvSpPr>
            <a:spLocks/>
          </p:cNvSpPr>
          <p:nvPr/>
        </p:nvSpPr>
        <p:spPr bwMode="auto">
          <a:xfrm>
            <a:off x="3912295" y="1395413"/>
            <a:ext cx="236538"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02" name="Freeform 34"/>
          <p:cNvSpPr>
            <a:spLocks/>
          </p:cNvSpPr>
          <p:nvPr/>
        </p:nvSpPr>
        <p:spPr bwMode="auto">
          <a:xfrm>
            <a:off x="4147245" y="1395413"/>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03" name="Line 35"/>
          <p:cNvSpPr>
            <a:spLocks noChangeShapeType="1"/>
          </p:cNvSpPr>
          <p:nvPr/>
        </p:nvSpPr>
        <p:spPr bwMode="auto">
          <a:xfrm>
            <a:off x="3723383" y="1624013"/>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04" name="Freeform 36"/>
          <p:cNvSpPr>
            <a:spLocks/>
          </p:cNvSpPr>
          <p:nvPr/>
        </p:nvSpPr>
        <p:spPr bwMode="auto">
          <a:xfrm>
            <a:off x="3828158" y="1471613"/>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05" name="Line 37"/>
          <p:cNvSpPr>
            <a:spLocks noChangeShapeType="1"/>
          </p:cNvSpPr>
          <p:nvPr/>
        </p:nvSpPr>
        <p:spPr bwMode="auto">
          <a:xfrm>
            <a:off x="4383783" y="1471613"/>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06" name="Rectangle 38"/>
          <p:cNvSpPr>
            <a:spLocks noChangeArrowheads="1"/>
          </p:cNvSpPr>
          <p:nvPr/>
        </p:nvSpPr>
        <p:spPr bwMode="auto">
          <a:xfrm>
            <a:off x="5236270" y="1471613"/>
            <a:ext cx="54768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sp>
        <p:nvSpPr>
          <p:cNvPr id="340007" name="Rectangle 39"/>
          <p:cNvSpPr>
            <a:spLocks noChangeArrowheads="1"/>
          </p:cNvSpPr>
          <p:nvPr/>
        </p:nvSpPr>
        <p:spPr bwMode="auto">
          <a:xfrm>
            <a:off x="5966520" y="1404938"/>
            <a:ext cx="56673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08" name="Freeform 40"/>
          <p:cNvSpPr>
            <a:spLocks/>
          </p:cNvSpPr>
          <p:nvPr/>
        </p:nvSpPr>
        <p:spPr bwMode="auto">
          <a:xfrm>
            <a:off x="6226870" y="1395413"/>
            <a:ext cx="227013" cy="458787"/>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09" name="Line 41"/>
          <p:cNvSpPr>
            <a:spLocks noChangeShapeType="1"/>
          </p:cNvSpPr>
          <p:nvPr/>
        </p:nvSpPr>
        <p:spPr bwMode="auto">
          <a:xfrm>
            <a:off x="5763320" y="1624013"/>
            <a:ext cx="2333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10" name="Line 42"/>
          <p:cNvSpPr>
            <a:spLocks noChangeShapeType="1"/>
          </p:cNvSpPr>
          <p:nvPr/>
        </p:nvSpPr>
        <p:spPr bwMode="auto">
          <a:xfrm>
            <a:off x="4994970" y="1624013"/>
            <a:ext cx="2587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11" name="Freeform 43"/>
          <p:cNvSpPr>
            <a:spLocks/>
          </p:cNvSpPr>
          <p:nvPr/>
        </p:nvSpPr>
        <p:spPr bwMode="auto">
          <a:xfrm>
            <a:off x="5193408" y="1624013"/>
            <a:ext cx="684212" cy="306387"/>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12" name="Line 44"/>
          <p:cNvSpPr>
            <a:spLocks noChangeShapeType="1"/>
          </p:cNvSpPr>
          <p:nvPr/>
        </p:nvSpPr>
        <p:spPr bwMode="auto">
          <a:xfrm>
            <a:off x="4383783" y="1776413"/>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13" name="Freeform 45"/>
          <p:cNvSpPr>
            <a:spLocks/>
          </p:cNvSpPr>
          <p:nvPr/>
        </p:nvSpPr>
        <p:spPr bwMode="auto">
          <a:xfrm>
            <a:off x="4563170" y="1616075"/>
            <a:ext cx="534988"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nvGrpSpPr>
          <p:cNvPr id="74787" name="Group 46"/>
          <p:cNvGrpSpPr>
            <a:grpSpLocks/>
          </p:cNvGrpSpPr>
          <p:nvPr/>
        </p:nvGrpSpPr>
        <p:grpSpPr bwMode="auto">
          <a:xfrm>
            <a:off x="5296595" y="1954213"/>
            <a:ext cx="371475" cy="763587"/>
            <a:chOff x="3267" y="1701"/>
            <a:chExt cx="234" cy="481"/>
          </a:xfrm>
        </p:grpSpPr>
        <p:sp>
          <p:nvSpPr>
            <p:cNvPr id="340015" name="Freeform 47"/>
            <p:cNvSpPr>
              <a:spLocks/>
            </p:cNvSpPr>
            <p:nvPr/>
          </p:nvSpPr>
          <p:spPr bwMode="auto">
            <a:xfrm>
              <a:off x="3288" y="1701"/>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16" name="Rectangle 48"/>
            <p:cNvSpPr>
              <a:spLocks noChangeArrowheads="1"/>
            </p:cNvSpPr>
            <p:nvPr/>
          </p:nvSpPr>
          <p:spPr bwMode="auto">
            <a:xfrm rot="5400000">
              <a:off x="3172" y="1813"/>
              <a:ext cx="422"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4788" name="Group 49"/>
          <p:cNvGrpSpPr>
            <a:grpSpLocks/>
          </p:cNvGrpSpPr>
          <p:nvPr/>
        </p:nvGrpSpPr>
        <p:grpSpPr bwMode="auto">
          <a:xfrm>
            <a:off x="3836095" y="2106613"/>
            <a:ext cx="563563" cy="458787"/>
            <a:chOff x="2347" y="1797"/>
            <a:chExt cx="355" cy="289"/>
          </a:xfrm>
        </p:grpSpPr>
        <p:sp>
          <p:nvSpPr>
            <p:cNvPr id="340018" name="Rectangle 50"/>
            <p:cNvSpPr>
              <a:spLocks noChangeArrowheads="1"/>
            </p:cNvSpPr>
            <p:nvPr/>
          </p:nvSpPr>
          <p:spPr bwMode="auto">
            <a:xfrm>
              <a:off x="2347" y="1803"/>
              <a:ext cx="293" cy="231"/>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4877" name="Group 51"/>
            <p:cNvGrpSpPr>
              <a:grpSpLocks/>
            </p:cNvGrpSpPr>
            <p:nvPr/>
          </p:nvGrpSpPr>
          <p:grpSpPr bwMode="auto">
            <a:xfrm>
              <a:off x="2362" y="1797"/>
              <a:ext cx="340" cy="289"/>
              <a:chOff x="2362" y="1797"/>
              <a:chExt cx="340" cy="289"/>
            </a:xfrm>
          </p:grpSpPr>
          <p:sp>
            <p:nvSpPr>
              <p:cNvPr id="340020" name="Freeform 52"/>
              <p:cNvSpPr>
                <a:spLocks/>
              </p:cNvSpPr>
              <p:nvPr/>
            </p:nvSpPr>
            <p:spPr bwMode="auto">
              <a:xfrm>
                <a:off x="2362" y="1797"/>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21" name="Freeform 53"/>
              <p:cNvSpPr>
                <a:spLocks/>
              </p:cNvSpPr>
              <p:nvPr/>
            </p:nvSpPr>
            <p:spPr bwMode="auto">
              <a:xfrm>
                <a:off x="2531" y="1797"/>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sp>
        <p:nvSpPr>
          <p:cNvPr id="340022" name="Rectangle 54"/>
          <p:cNvSpPr>
            <a:spLocks noChangeArrowheads="1"/>
          </p:cNvSpPr>
          <p:nvPr/>
        </p:nvSpPr>
        <p:spPr bwMode="auto">
          <a:xfrm>
            <a:off x="4566345" y="2124075"/>
            <a:ext cx="5667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23" name="Freeform 55"/>
          <p:cNvSpPr>
            <a:spLocks/>
          </p:cNvSpPr>
          <p:nvPr/>
        </p:nvSpPr>
        <p:spPr bwMode="auto">
          <a:xfrm>
            <a:off x="4590158" y="2106613"/>
            <a:ext cx="236537"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24" name="Line 56"/>
          <p:cNvSpPr>
            <a:spLocks noChangeShapeType="1"/>
          </p:cNvSpPr>
          <p:nvPr/>
        </p:nvSpPr>
        <p:spPr bwMode="auto">
          <a:xfrm>
            <a:off x="4401245" y="2335213"/>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25" name="Freeform 57"/>
          <p:cNvSpPr>
            <a:spLocks/>
          </p:cNvSpPr>
          <p:nvPr/>
        </p:nvSpPr>
        <p:spPr bwMode="auto">
          <a:xfrm>
            <a:off x="4506020" y="2182813"/>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26" name="Line 58"/>
          <p:cNvSpPr>
            <a:spLocks noChangeShapeType="1"/>
          </p:cNvSpPr>
          <p:nvPr/>
        </p:nvSpPr>
        <p:spPr bwMode="auto">
          <a:xfrm>
            <a:off x="5061645" y="2182813"/>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27" name="Rectangle 59"/>
          <p:cNvSpPr>
            <a:spLocks noChangeArrowheads="1"/>
          </p:cNvSpPr>
          <p:nvPr/>
        </p:nvSpPr>
        <p:spPr bwMode="auto">
          <a:xfrm>
            <a:off x="5863333" y="2116138"/>
            <a:ext cx="54768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grpSp>
        <p:nvGrpSpPr>
          <p:cNvPr id="74795" name="Group 60"/>
          <p:cNvGrpSpPr>
            <a:grpSpLocks/>
          </p:cNvGrpSpPr>
          <p:nvPr/>
        </p:nvGrpSpPr>
        <p:grpSpPr bwMode="auto">
          <a:xfrm>
            <a:off x="5937945" y="2106613"/>
            <a:ext cx="515938" cy="458787"/>
            <a:chOff x="3671" y="1797"/>
            <a:chExt cx="325" cy="289"/>
          </a:xfrm>
        </p:grpSpPr>
        <p:sp>
          <p:nvSpPr>
            <p:cNvPr id="340029" name="Freeform 61"/>
            <p:cNvSpPr>
              <a:spLocks/>
            </p:cNvSpPr>
            <p:nvPr/>
          </p:nvSpPr>
          <p:spPr bwMode="auto">
            <a:xfrm>
              <a:off x="3671" y="1797"/>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30" name="Freeform 62"/>
            <p:cNvSpPr>
              <a:spLocks/>
            </p:cNvSpPr>
            <p:nvPr/>
          </p:nvSpPr>
          <p:spPr bwMode="auto">
            <a:xfrm>
              <a:off x="3832" y="1797"/>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0031" name="Rectangle 63"/>
          <p:cNvSpPr>
            <a:spLocks noChangeArrowheads="1"/>
          </p:cNvSpPr>
          <p:nvPr/>
        </p:nvSpPr>
        <p:spPr bwMode="auto">
          <a:xfrm>
            <a:off x="6644383" y="2116138"/>
            <a:ext cx="56673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grpSp>
        <p:nvGrpSpPr>
          <p:cNvPr id="74797" name="Group 64"/>
          <p:cNvGrpSpPr>
            <a:grpSpLocks/>
          </p:cNvGrpSpPr>
          <p:nvPr/>
        </p:nvGrpSpPr>
        <p:grpSpPr bwMode="auto">
          <a:xfrm>
            <a:off x="6680895" y="2106613"/>
            <a:ext cx="450850" cy="458787"/>
            <a:chOff x="4139" y="1797"/>
            <a:chExt cx="284" cy="289"/>
          </a:xfrm>
        </p:grpSpPr>
        <p:sp>
          <p:nvSpPr>
            <p:cNvPr id="340033" name="Freeform 65"/>
            <p:cNvSpPr>
              <a:spLocks/>
            </p:cNvSpPr>
            <p:nvPr/>
          </p:nvSpPr>
          <p:spPr bwMode="auto">
            <a:xfrm>
              <a:off x="4139" y="1797"/>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34" name="Freeform 66"/>
            <p:cNvSpPr>
              <a:spLocks/>
            </p:cNvSpPr>
            <p:nvPr/>
          </p:nvSpPr>
          <p:spPr bwMode="auto">
            <a:xfrm>
              <a:off x="4280" y="1797"/>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0035" name="Line 67"/>
          <p:cNvSpPr>
            <a:spLocks noChangeShapeType="1"/>
          </p:cNvSpPr>
          <p:nvPr/>
        </p:nvSpPr>
        <p:spPr bwMode="auto">
          <a:xfrm>
            <a:off x="6441183" y="2335213"/>
            <a:ext cx="2333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36" name="Line 68"/>
          <p:cNvSpPr>
            <a:spLocks noChangeShapeType="1"/>
          </p:cNvSpPr>
          <p:nvPr/>
        </p:nvSpPr>
        <p:spPr bwMode="auto">
          <a:xfrm>
            <a:off x="5672833" y="2335213"/>
            <a:ext cx="2587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37" name="Freeform 69"/>
          <p:cNvSpPr>
            <a:spLocks/>
          </p:cNvSpPr>
          <p:nvPr/>
        </p:nvSpPr>
        <p:spPr bwMode="auto">
          <a:xfrm>
            <a:off x="5871270" y="2335213"/>
            <a:ext cx="684213" cy="306387"/>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38" name="Line 70"/>
          <p:cNvSpPr>
            <a:spLocks noChangeShapeType="1"/>
          </p:cNvSpPr>
          <p:nvPr/>
        </p:nvSpPr>
        <p:spPr bwMode="auto">
          <a:xfrm>
            <a:off x="5061645" y="2487613"/>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39" name="Freeform 71"/>
          <p:cNvSpPr>
            <a:spLocks/>
          </p:cNvSpPr>
          <p:nvPr/>
        </p:nvSpPr>
        <p:spPr bwMode="auto">
          <a:xfrm>
            <a:off x="5241033" y="2327275"/>
            <a:ext cx="534987"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40" name="Freeform 72"/>
          <p:cNvSpPr>
            <a:spLocks/>
          </p:cNvSpPr>
          <p:nvPr/>
        </p:nvSpPr>
        <p:spPr bwMode="auto">
          <a:xfrm>
            <a:off x="6549133" y="3046413"/>
            <a:ext cx="684212" cy="306387"/>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nvGrpSpPr>
          <p:cNvPr id="74804" name="Group 73"/>
          <p:cNvGrpSpPr>
            <a:grpSpLocks/>
          </p:cNvGrpSpPr>
          <p:nvPr/>
        </p:nvGrpSpPr>
        <p:grpSpPr bwMode="auto">
          <a:xfrm>
            <a:off x="5974458" y="2665413"/>
            <a:ext cx="371475" cy="763587"/>
            <a:chOff x="3694" y="2149"/>
            <a:chExt cx="234" cy="481"/>
          </a:xfrm>
        </p:grpSpPr>
        <p:sp>
          <p:nvSpPr>
            <p:cNvPr id="340042" name="Freeform 74"/>
            <p:cNvSpPr>
              <a:spLocks/>
            </p:cNvSpPr>
            <p:nvPr/>
          </p:nvSpPr>
          <p:spPr bwMode="auto">
            <a:xfrm>
              <a:off x="3715" y="2149"/>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43" name="Rectangle 75"/>
            <p:cNvSpPr>
              <a:spLocks noChangeArrowheads="1"/>
            </p:cNvSpPr>
            <p:nvPr/>
          </p:nvSpPr>
          <p:spPr bwMode="auto">
            <a:xfrm rot="5400000">
              <a:off x="3555" y="2293"/>
              <a:ext cx="422"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4805" name="Group 76"/>
          <p:cNvGrpSpPr>
            <a:grpSpLocks/>
          </p:cNvGrpSpPr>
          <p:nvPr/>
        </p:nvGrpSpPr>
        <p:grpSpPr bwMode="auto">
          <a:xfrm>
            <a:off x="4513958" y="2817813"/>
            <a:ext cx="563562" cy="458787"/>
            <a:chOff x="2774" y="2245"/>
            <a:chExt cx="355" cy="289"/>
          </a:xfrm>
        </p:grpSpPr>
        <p:sp>
          <p:nvSpPr>
            <p:cNvPr id="340045" name="Rectangle 77"/>
            <p:cNvSpPr>
              <a:spLocks noChangeArrowheads="1"/>
            </p:cNvSpPr>
            <p:nvPr/>
          </p:nvSpPr>
          <p:spPr bwMode="auto">
            <a:xfrm>
              <a:off x="2774" y="2251"/>
              <a:ext cx="293" cy="231"/>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4867" name="Group 78"/>
            <p:cNvGrpSpPr>
              <a:grpSpLocks/>
            </p:cNvGrpSpPr>
            <p:nvPr/>
          </p:nvGrpSpPr>
          <p:grpSpPr bwMode="auto">
            <a:xfrm>
              <a:off x="2789" y="2245"/>
              <a:ext cx="340" cy="289"/>
              <a:chOff x="2789" y="2245"/>
              <a:chExt cx="340" cy="289"/>
            </a:xfrm>
          </p:grpSpPr>
          <p:sp>
            <p:nvSpPr>
              <p:cNvPr id="340047" name="Freeform 79"/>
              <p:cNvSpPr>
                <a:spLocks/>
              </p:cNvSpPr>
              <p:nvPr/>
            </p:nvSpPr>
            <p:spPr bwMode="auto">
              <a:xfrm>
                <a:off x="2789" y="2245"/>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48" name="Freeform 80"/>
              <p:cNvSpPr>
                <a:spLocks/>
              </p:cNvSpPr>
              <p:nvPr/>
            </p:nvSpPr>
            <p:spPr bwMode="auto">
              <a:xfrm>
                <a:off x="2958" y="2245"/>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sp>
        <p:nvSpPr>
          <p:cNvPr id="340049" name="Rectangle 81"/>
          <p:cNvSpPr>
            <a:spLocks noChangeArrowheads="1"/>
          </p:cNvSpPr>
          <p:nvPr/>
        </p:nvSpPr>
        <p:spPr bwMode="auto">
          <a:xfrm>
            <a:off x="5244208" y="2835275"/>
            <a:ext cx="56673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50" name="Freeform 82"/>
          <p:cNvSpPr>
            <a:spLocks/>
          </p:cNvSpPr>
          <p:nvPr/>
        </p:nvSpPr>
        <p:spPr bwMode="auto">
          <a:xfrm>
            <a:off x="5268020" y="2817813"/>
            <a:ext cx="236538"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51" name="Line 83"/>
          <p:cNvSpPr>
            <a:spLocks noChangeShapeType="1"/>
          </p:cNvSpPr>
          <p:nvPr/>
        </p:nvSpPr>
        <p:spPr bwMode="auto">
          <a:xfrm>
            <a:off x="5079108" y="3046413"/>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52" name="Freeform 84"/>
          <p:cNvSpPr>
            <a:spLocks/>
          </p:cNvSpPr>
          <p:nvPr/>
        </p:nvSpPr>
        <p:spPr bwMode="auto">
          <a:xfrm>
            <a:off x="5183883" y="2894013"/>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53" name="Line 85"/>
          <p:cNvSpPr>
            <a:spLocks noChangeShapeType="1"/>
          </p:cNvSpPr>
          <p:nvPr/>
        </p:nvSpPr>
        <p:spPr bwMode="auto">
          <a:xfrm>
            <a:off x="5739508" y="2894013"/>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54" name="Rectangle 86"/>
          <p:cNvSpPr>
            <a:spLocks noChangeArrowheads="1"/>
          </p:cNvSpPr>
          <p:nvPr/>
        </p:nvSpPr>
        <p:spPr bwMode="auto">
          <a:xfrm>
            <a:off x="6541195" y="2827338"/>
            <a:ext cx="54768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grpSp>
        <p:nvGrpSpPr>
          <p:cNvPr id="74812" name="Group 87"/>
          <p:cNvGrpSpPr>
            <a:grpSpLocks/>
          </p:cNvGrpSpPr>
          <p:nvPr/>
        </p:nvGrpSpPr>
        <p:grpSpPr bwMode="auto">
          <a:xfrm>
            <a:off x="6615808" y="2817813"/>
            <a:ext cx="515937" cy="458787"/>
            <a:chOff x="4098" y="2245"/>
            <a:chExt cx="325" cy="289"/>
          </a:xfrm>
        </p:grpSpPr>
        <p:sp>
          <p:nvSpPr>
            <p:cNvPr id="340056" name="Freeform 88"/>
            <p:cNvSpPr>
              <a:spLocks/>
            </p:cNvSpPr>
            <p:nvPr/>
          </p:nvSpPr>
          <p:spPr bwMode="auto">
            <a:xfrm>
              <a:off x="4098" y="2245"/>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57" name="Freeform 89"/>
            <p:cNvSpPr>
              <a:spLocks/>
            </p:cNvSpPr>
            <p:nvPr/>
          </p:nvSpPr>
          <p:spPr bwMode="auto">
            <a:xfrm>
              <a:off x="4259" y="2245"/>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0058" name="Rectangle 90"/>
          <p:cNvSpPr>
            <a:spLocks noChangeArrowheads="1"/>
          </p:cNvSpPr>
          <p:nvPr/>
        </p:nvSpPr>
        <p:spPr bwMode="auto">
          <a:xfrm>
            <a:off x="7322245" y="2827338"/>
            <a:ext cx="56673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grpSp>
        <p:nvGrpSpPr>
          <p:cNvPr id="74814" name="Group 91"/>
          <p:cNvGrpSpPr>
            <a:grpSpLocks/>
          </p:cNvGrpSpPr>
          <p:nvPr/>
        </p:nvGrpSpPr>
        <p:grpSpPr bwMode="auto">
          <a:xfrm>
            <a:off x="7358758" y="2817813"/>
            <a:ext cx="450850" cy="458787"/>
            <a:chOff x="4566" y="2245"/>
            <a:chExt cx="284" cy="289"/>
          </a:xfrm>
        </p:grpSpPr>
        <p:sp>
          <p:nvSpPr>
            <p:cNvPr id="340060" name="Freeform 92"/>
            <p:cNvSpPr>
              <a:spLocks/>
            </p:cNvSpPr>
            <p:nvPr/>
          </p:nvSpPr>
          <p:spPr bwMode="auto">
            <a:xfrm>
              <a:off x="4566" y="2245"/>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61" name="Freeform 93"/>
            <p:cNvSpPr>
              <a:spLocks/>
            </p:cNvSpPr>
            <p:nvPr/>
          </p:nvSpPr>
          <p:spPr bwMode="auto">
            <a:xfrm>
              <a:off x="4707" y="2245"/>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0062" name="Line 94"/>
          <p:cNvSpPr>
            <a:spLocks noChangeShapeType="1"/>
          </p:cNvSpPr>
          <p:nvPr/>
        </p:nvSpPr>
        <p:spPr bwMode="auto">
          <a:xfrm>
            <a:off x="7119045" y="3046413"/>
            <a:ext cx="2333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63" name="Line 95"/>
          <p:cNvSpPr>
            <a:spLocks noChangeShapeType="1"/>
          </p:cNvSpPr>
          <p:nvPr/>
        </p:nvSpPr>
        <p:spPr bwMode="auto">
          <a:xfrm>
            <a:off x="6350695" y="3046413"/>
            <a:ext cx="2587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64" name="Line 96"/>
          <p:cNvSpPr>
            <a:spLocks noChangeShapeType="1"/>
          </p:cNvSpPr>
          <p:nvPr/>
        </p:nvSpPr>
        <p:spPr bwMode="auto">
          <a:xfrm>
            <a:off x="5739508" y="3198813"/>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65" name="Freeform 97"/>
          <p:cNvSpPr>
            <a:spLocks/>
          </p:cNvSpPr>
          <p:nvPr/>
        </p:nvSpPr>
        <p:spPr bwMode="auto">
          <a:xfrm>
            <a:off x="5918895" y="3038475"/>
            <a:ext cx="534988"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66" name="Freeform 98"/>
          <p:cNvSpPr>
            <a:spLocks/>
          </p:cNvSpPr>
          <p:nvPr/>
        </p:nvSpPr>
        <p:spPr bwMode="auto">
          <a:xfrm>
            <a:off x="6685658" y="3376613"/>
            <a:ext cx="338137" cy="763587"/>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67" name="Freeform 99"/>
          <p:cNvSpPr>
            <a:spLocks/>
          </p:cNvSpPr>
          <p:nvPr/>
        </p:nvSpPr>
        <p:spPr bwMode="auto">
          <a:xfrm>
            <a:off x="7226995" y="3757613"/>
            <a:ext cx="684213" cy="306387"/>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68" name="Freeform 100"/>
          <p:cNvSpPr>
            <a:spLocks/>
          </p:cNvSpPr>
          <p:nvPr/>
        </p:nvSpPr>
        <p:spPr bwMode="auto">
          <a:xfrm>
            <a:off x="5215633" y="3529013"/>
            <a:ext cx="269875" cy="458787"/>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69" name="Freeform 101"/>
          <p:cNvSpPr>
            <a:spLocks/>
          </p:cNvSpPr>
          <p:nvPr/>
        </p:nvSpPr>
        <p:spPr bwMode="auto">
          <a:xfrm>
            <a:off x="5483920" y="3529013"/>
            <a:ext cx="271463" cy="458787"/>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70" name="Rectangle 102"/>
          <p:cNvSpPr>
            <a:spLocks noChangeArrowheads="1"/>
          </p:cNvSpPr>
          <p:nvPr/>
        </p:nvSpPr>
        <p:spPr bwMode="auto">
          <a:xfrm>
            <a:off x="5191820" y="3538538"/>
            <a:ext cx="46513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Im</a:t>
            </a:r>
          </a:p>
        </p:txBody>
      </p:sp>
      <p:sp>
        <p:nvSpPr>
          <p:cNvPr id="340071" name="Rectangle 103"/>
          <p:cNvSpPr>
            <a:spLocks noChangeArrowheads="1"/>
          </p:cNvSpPr>
          <p:nvPr/>
        </p:nvSpPr>
        <p:spPr bwMode="auto">
          <a:xfrm rot="5400000">
            <a:off x="6503096" y="3554412"/>
            <a:ext cx="671512"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sp>
        <p:nvSpPr>
          <p:cNvPr id="340072" name="Rectangle 104"/>
          <p:cNvSpPr>
            <a:spLocks noChangeArrowheads="1"/>
          </p:cNvSpPr>
          <p:nvPr/>
        </p:nvSpPr>
        <p:spPr bwMode="auto">
          <a:xfrm>
            <a:off x="5922070" y="3546475"/>
            <a:ext cx="5667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73" name="Freeform 105"/>
          <p:cNvSpPr>
            <a:spLocks/>
          </p:cNvSpPr>
          <p:nvPr/>
        </p:nvSpPr>
        <p:spPr bwMode="auto">
          <a:xfrm>
            <a:off x="5945883" y="3529013"/>
            <a:ext cx="236537"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74" name="Line 106"/>
          <p:cNvSpPr>
            <a:spLocks noChangeShapeType="1"/>
          </p:cNvSpPr>
          <p:nvPr/>
        </p:nvSpPr>
        <p:spPr bwMode="auto">
          <a:xfrm>
            <a:off x="5756970" y="3757613"/>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75" name="Freeform 107"/>
          <p:cNvSpPr>
            <a:spLocks/>
          </p:cNvSpPr>
          <p:nvPr/>
        </p:nvSpPr>
        <p:spPr bwMode="auto">
          <a:xfrm>
            <a:off x="5861745" y="3605213"/>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76" name="Line 108"/>
          <p:cNvSpPr>
            <a:spLocks noChangeShapeType="1"/>
          </p:cNvSpPr>
          <p:nvPr/>
        </p:nvSpPr>
        <p:spPr bwMode="auto">
          <a:xfrm>
            <a:off x="6417370" y="3605213"/>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77" name="Rectangle 109"/>
          <p:cNvSpPr>
            <a:spLocks noChangeArrowheads="1"/>
          </p:cNvSpPr>
          <p:nvPr/>
        </p:nvSpPr>
        <p:spPr bwMode="auto">
          <a:xfrm>
            <a:off x="7219058" y="3538538"/>
            <a:ext cx="54768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sp>
        <p:nvSpPr>
          <p:cNvPr id="340078" name="Freeform 110"/>
          <p:cNvSpPr>
            <a:spLocks/>
          </p:cNvSpPr>
          <p:nvPr/>
        </p:nvSpPr>
        <p:spPr bwMode="auto">
          <a:xfrm>
            <a:off x="7293670" y="3529013"/>
            <a:ext cx="257175" cy="458787"/>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79" name="Freeform 111"/>
          <p:cNvSpPr>
            <a:spLocks/>
          </p:cNvSpPr>
          <p:nvPr/>
        </p:nvSpPr>
        <p:spPr bwMode="auto">
          <a:xfrm>
            <a:off x="7549258" y="3529013"/>
            <a:ext cx="260350" cy="458787"/>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80" name="Rectangle 112"/>
          <p:cNvSpPr>
            <a:spLocks noChangeArrowheads="1"/>
          </p:cNvSpPr>
          <p:nvPr/>
        </p:nvSpPr>
        <p:spPr bwMode="auto">
          <a:xfrm>
            <a:off x="8000108" y="3538538"/>
            <a:ext cx="56673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0081" name="Freeform 113"/>
          <p:cNvSpPr>
            <a:spLocks/>
          </p:cNvSpPr>
          <p:nvPr/>
        </p:nvSpPr>
        <p:spPr bwMode="auto">
          <a:xfrm>
            <a:off x="8036620" y="3529013"/>
            <a:ext cx="225425" cy="458787"/>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82" name="Freeform 114"/>
          <p:cNvSpPr>
            <a:spLocks/>
          </p:cNvSpPr>
          <p:nvPr/>
        </p:nvSpPr>
        <p:spPr bwMode="auto">
          <a:xfrm>
            <a:off x="8260458" y="3529013"/>
            <a:ext cx="227012" cy="458787"/>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83" name="Line 115"/>
          <p:cNvSpPr>
            <a:spLocks noChangeShapeType="1"/>
          </p:cNvSpPr>
          <p:nvPr/>
        </p:nvSpPr>
        <p:spPr bwMode="auto">
          <a:xfrm>
            <a:off x="7796908" y="3757613"/>
            <a:ext cx="2333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84" name="Line 116"/>
          <p:cNvSpPr>
            <a:spLocks noChangeShapeType="1"/>
          </p:cNvSpPr>
          <p:nvPr/>
        </p:nvSpPr>
        <p:spPr bwMode="auto">
          <a:xfrm>
            <a:off x="7028558" y="3757613"/>
            <a:ext cx="2587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85" name="Line 117"/>
          <p:cNvSpPr>
            <a:spLocks noChangeShapeType="1"/>
          </p:cNvSpPr>
          <p:nvPr/>
        </p:nvSpPr>
        <p:spPr bwMode="auto">
          <a:xfrm>
            <a:off x="6417370" y="3910013"/>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0086" name="Freeform 118"/>
          <p:cNvSpPr>
            <a:spLocks/>
          </p:cNvSpPr>
          <p:nvPr/>
        </p:nvSpPr>
        <p:spPr bwMode="auto">
          <a:xfrm>
            <a:off x="6596758" y="3749675"/>
            <a:ext cx="534987"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0087" name="Line 119"/>
          <p:cNvSpPr>
            <a:spLocks noChangeShapeType="1"/>
          </p:cNvSpPr>
          <p:nvPr/>
        </p:nvSpPr>
        <p:spPr bwMode="auto">
          <a:xfrm flipH="1">
            <a:off x="5263258" y="1657350"/>
            <a:ext cx="606425" cy="519113"/>
          </a:xfrm>
          <a:prstGeom prst="line">
            <a:avLst/>
          </a:prstGeom>
          <a:noFill/>
          <a:ln w="38100">
            <a:solidFill>
              <a:srgbClr val="FF0000"/>
            </a:solidFill>
            <a:round/>
            <a:headEnd/>
            <a:tailEnd/>
          </a:ln>
          <a:effectLst/>
        </p:spPr>
        <p:txBody>
          <a:bodyPr wrap="none" anchor="ctr"/>
          <a:lstStyle/>
          <a:p>
            <a:pPr eaLnBrk="1" hangingPunct="1">
              <a:defRPr/>
            </a:pPr>
            <a:endParaRPr lang="zh-CN" altLang="en-US" b="1">
              <a:latin typeface="+mn-lt"/>
              <a:ea typeface="+mn-ea"/>
            </a:endParaRPr>
          </a:p>
        </p:txBody>
      </p:sp>
      <p:sp>
        <p:nvSpPr>
          <p:cNvPr id="340088" name="Line 120"/>
          <p:cNvSpPr>
            <a:spLocks noChangeShapeType="1"/>
          </p:cNvSpPr>
          <p:nvPr/>
        </p:nvSpPr>
        <p:spPr bwMode="auto">
          <a:xfrm>
            <a:off x="5866508" y="1631950"/>
            <a:ext cx="57150" cy="1271588"/>
          </a:xfrm>
          <a:prstGeom prst="line">
            <a:avLst/>
          </a:prstGeom>
          <a:noFill/>
          <a:ln w="38100">
            <a:solidFill>
              <a:srgbClr val="0000FF"/>
            </a:solidFill>
            <a:round/>
            <a:headEnd/>
            <a:tailEnd/>
          </a:ln>
          <a:effectLst/>
        </p:spPr>
        <p:txBody>
          <a:bodyPr wrap="none" anchor="ctr"/>
          <a:lstStyle/>
          <a:p>
            <a:pPr eaLnBrk="1" hangingPunct="1">
              <a:defRPr/>
            </a:pPr>
            <a:endParaRPr lang="zh-CN" altLang="en-US" b="1">
              <a:latin typeface="+mn-lt"/>
              <a:ea typeface="+mn-ea"/>
            </a:endParaRPr>
          </a:p>
        </p:txBody>
      </p:sp>
      <p:sp>
        <p:nvSpPr>
          <p:cNvPr id="340089" name="Line 121"/>
          <p:cNvSpPr>
            <a:spLocks noChangeShapeType="1"/>
          </p:cNvSpPr>
          <p:nvPr/>
        </p:nvSpPr>
        <p:spPr bwMode="auto">
          <a:xfrm>
            <a:off x="6142733" y="1785938"/>
            <a:ext cx="142875" cy="1785937"/>
          </a:xfrm>
          <a:prstGeom prst="line">
            <a:avLst/>
          </a:prstGeom>
          <a:noFill/>
          <a:ln w="38100">
            <a:solidFill>
              <a:srgbClr val="0000FF"/>
            </a:solidFill>
            <a:round/>
            <a:headEnd/>
            <a:tailEnd/>
          </a:ln>
          <a:effectLst/>
        </p:spPr>
        <p:txBody>
          <a:bodyPr wrap="none" anchor="ctr"/>
          <a:lstStyle/>
          <a:p>
            <a:pPr eaLnBrk="1" hangingPunct="1">
              <a:defRPr/>
            </a:pPr>
            <a:endParaRPr lang="zh-CN" altLang="en-US" b="1">
              <a:latin typeface="+mn-lt"/>
              <a:ea typeface="+mn-ea"/>
            </a:endParaRPr>
          </a:p>
        </p:txBody>
      </p:sp>
      <p:sp>
        <p:nvSpPr>
          <p:cNvPr id="74843" name="Rectangle 124"/>
          <p:cNvSpPr>
            <a:spLocks noChangeArrowheads="1"/>
          </p:cNvSpPr>
          <p:nvPr/>
        </p:nvSpPr>
        <p:spPr bwMode="auto">
          <a:xfrm>
            <a:off x="364233" y="935038"/>
            <a:ext cx="34925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1800" i="1"/>
              <a:t>I</a:t>
            </a:r>
          </a:p>
          <a:p>
            <a:pPr algn="ctr" eaLnBrk="1" hangingPunct="1">
              <a:lnSpc>
                <a:spcPct val="100000"/>
              </a:lnSpc>
              <a:spcBef>
                <a:spcPct val="0"/>
              </a:spcBef>
              <a:buFontTx/>
              <a:buNone/>
            </a:pPr>
            <a:r>
              <a:rPr lang="en-US" altLang="zh-CN" sz="1800" i="1"/>
              <a:t>n</a:t>
            </a:r>
          </a:p>
          <a:p>
            <a:pPr algn="ctr" eaLnBrk="1" hangingPunct="1">
              <a:lnSpc>
                <a:spcPct val="100000"/>
              </a:lnSpc>
              <a:spcBef>
                <a:spcPct val="0"/>
              </a:spcBef>
              <a:buFontTx/>
              <a:buNone/>
            </a:pPr>
            <a:r>
              <a:rPr lang="en-US" altLang="zh-CN" sz="1800" i="1"/>
              <a:t>s</a:t>
            </a:r>
          </a:p>
          <a:p>
            <a:pPr algn="ctr" eaLnBrk="1" hangingPunct="1">
              <a:lnSpc>
                <a:spcPct val="100000"/>
              </a:lnSpc>
              <a:spcBef>
                <a:spcPct val="0"/>
              </a:spcBef>
              <a:buFontTx/>
              <a:buNone/>
            </a:pPr>
            <a:r>
              <a:rPr lang="en-US" altLang="zh-CN" sz="1800" i="1"/>
              <a:t>t</a:t>
            </a:r>
          </a:p>
          <a:p>
            <a:pPr algn="ctr" eaLnBrk="1" hangingPunct="1">
              <a:lnSpc>
                <a:spcPct val="100000"/>
              </a:lnSpc>
              <a:spcBef>
                <a:spcPct val="0"/>
              </a:spcBef>
              <a:buFontTx/>
              <a:buNone/>
            </a:pPr>
            <a:r>
              <a:rPr lang="en-US" altLang="zh-CN" sz="1800" i="1"/>
              <a:t>r.</a:t>
            </a:r>
          </a:p>
          <a:p>
            <a:pPr algn="ctr" eaLnBrk="1" hangingPunct="1">
              <a:lnSpc>
                <a:spcPct val="100000"/>
              </a:lnSpc>
              <a:spcBef>
                <a:spcPct val="0"/>
              </a:spcBef>
              <a:buFontTx/>
              <a:buNone/>
            </a:pPr>
            <a:endParaRPr lang="en-US" altLang="zh-CN" sz="1800" i="1"/>
          </a:p>
          <a:p>
            <a:pPr algn="ctr" eaLnBrk="1" hangingPunct="1">
              <a:lnSpc>
                <a:spcPct val="100000"/>
              </a:lnSpc>
              <a:spcBef>
                <a:spcPct val="0"/>
              </a:spcBef>
              <a:buFontTx/>
              <a:buNone/>
            </a:pPr>
            <a:r>
              <a:rPr lang="en-US" altLang="zh-CN" sz="1800" i="1"/>
              <a:t>O</a:t>
            </a:r>
          </a:p>
          <a:p>
            <a:pPr algn="ctr" eaLnBrk="1" hangingPunct="1">
              <a:lnSpc>
                <a:spcPct val="100000"/>
              </a:lnSpc>
              <a:spcBef>
                <a:spcPct val="0"/>
              </a:spcBef>
              <a:buFontTx/>
              <a:buNone/>
            </a:pPr>
            <a:r>
              <a:rPr lang="en-US" altLang="zh-CN" sz="1800" i="1"/>
              <a:t>r</a:t>
            </a:r>
          </a:p>
          <a:p>
            <a:pPr algn="ctr" eaLnBrk="1" hangingPunct="1">
              <a:lnSpc>
                <a:spcPct val="100000"/>
              </a:lnSpc>
              <a:spcBef>
                <a:spcPct val="0"/>
              </a:spcBef>
              <a:buFontTx/>
              <a:buNone/>
            </a:pPr>
            <a:r>
              <a:rPr lang="en-US" altLang="zh-CN" sz="1800" i="1"/>
              <a:t>d</a:t>
            </a:r>
          </a:p>
          <a:p>
            <a:pPr algn="ctr" eaLnBrk="1" hangingPunct="1">
              <a:lnSpc>
                <a:spcPct val="100000"/>
              </a:lnSpc>
              <a:spcBef>
                <a:spcPct val="0"/>
              </a:spcBef>
              <a:buFontTx/>
              <a:buNone/>
            </a:pPr>
            <a:r>
              <a:rPr lang="en-US" altLang="zh-CN" sz="1800" i="1"/>
              <a:t>e</a:t>
            </a:r>
          </a:p>
          <a:p>
            <a:pPr algn="ctr" eaLnBrk="1" hangingPunct="1">
              <a:lnSpc>
                <a:spcPct val="100000"/>
              </a:lnSpc>
              <a:spcBef>
                <a:spcPct val="0"/>
              </a:spcBef>
              <a:buFontTx/>
              <a:buNone/>
            </a:pPr>
            <a:r>
              <a:rPr lang="en-US" altLang="zh-CN" sz="1800" i="1"/>
              <a:t>r</a:t>
            </a:r>
          </a:p>
        </p:txBody>
      </p:sp>
      <p:sp>
        <p:nvSpPr>
          <p:cNvPr id="340093" name="Line 125"/>
          <p:cNvSpPr>
            <a:spLocks noChangeShapeType="1"/>
          </p:cNvSpPr>
          <p:nvPr/>
        </p:nvSpPr>
        <p:spPr bwMode="auto">
          <a:xfrm>
            <a:off x="745233" y="1035050"/>
            <a:ext cx="0" cy="2849563"/>
          </a:xfrm>
          <a:prstGeom prst="line">
            <a:avLst/>
          </a:prstGeom>
          <a:noFill/>
          <a:ln w="12700">
            <a:solidFill>
              <a:schemeClr val="tx1"/>
            </a:solidFill>
            <a:round/>
            <a:headEnd/>
            <a:tailEnd type="triangle" w="med" len="med"/>
          </a:ln>
          <a:effectLst/>
        </p:spPr>
        <p:txBody>
          <a:bodyPr wrap="none" anchor="ctr"/>
          <a:lstStyle/>
          <a:p>
            <a:pPr eaLnBrk="1" hangingPunct="1">
              <a:defRPr/>
            </a:pPr>
            <a:endParaRPr lang="zh-CN" altLang="en-US" b="1">
              <a:latin typeface="+mn-lt"/>
              <a:ea typeface="+mn-ea"/>
            </a:endParaRPr>
          </a:p>
        </p:txBody>
      </p:sp>
      <p:sp>
        <p:nvSpPr>
          <p:cNvPr id="340094" name="Rectangle 126"/>
          <p:cNvSpPr>
            <a:spLocks noChangeArrowheads="1"/>
          </p:cNvSpPr>
          <p:nvPr/>
        </p:nvSpPr>
        <p:spPr bwMode="auto">
          <a:xfrm>
            <a:off x="781745" y="1362075"/>
            <a:ext cx="1660525" cy="458788"/>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err="1">
                <a:solidFill>
                  <a:srgbClr val="FF0000"/>
                </a:solidFill>
                <a:latin typeface="+mn-lt"/>
                <a:ea typeface="+mn-ea"/>
              </a:rPr>
              <a:t>lw</a:t>
            </a:r>
            <a:r>
              <a:rPr lang="en-US" altLang="zh-CN" sz="2400" b="1" dirty="0">
                <a:solidFill>
                  <a:srgbClr val="FF0000"/>
                </a:solidFill>
                <a:latin typeface="+mn-lt"/>
                <a:ea typeface="+mn-ea"/>
              </a:rPr>
              <a:t> r1, </a:t>
            </a:r>
            <a:r>
              <a:rPr lang="en-US" altLang="zh-CN" sz="2400" b="1" dirty="0">
                <a:latin typeface="+mn-lt"/>
                <a:ea typeface="+mn-ea"/>
              </a:rPr>
              <a:t>0(r2)</a:t>
            </a:r>
          </a:p>
        </p:txBody>
      </p:sp>
      <p:sp>
        <p:nvSpPr>
          <p:cNvPr id="340095" name="Rectangle 127"/>
          <p:cNvSpPr>
            <a:spLocks noChangeArrowheads="1"/>
          </p:cNvSpPr>
          <p:nvPr/>
        </p:nvSpPr>
        <p:spPr bwMode="auto">
          <a:xfrm>
            <a:off x="756345" y="2033588"/>
            <a:ext cx="1747838" cy="458787"/>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sub r4,</a:t>
            </a:r>
            <a:r>
              <a:rPr lang="en-US" altLang="zh-CN" sz="2400" b="1" u="sng" dirty="0">
                <a:solidFill>
                  <a:srgbClr val="FF0000"/>
                </a:solidFill>
                <a:latin typeface="+mn-lt"/>
                <a:ea typeface="+mn-ea"/>
              </a:rPr>
              <a:t>r1</a:t>
            </a:r>
            <a:r>
              <a:rPr lang="en-US" altLang="zh-CN" sz="2400" b="1" dirty="0">
                <a:solidFill>
                  <a:srgbClr val="FF0000"/>
                </a:solidFill>
                <a:latin typeface="+mn-lt"/>
                <a:ea typeface="+mn-ea"/>
              </a:rPr>
              <a:t>,</a:t>
            </a:r>
            <a:r>
              <a:rPr lang="en-US" altLang="zh-CN" sz="2400" b="1" dirty="0">
                <a:latin typeface="+mn-lt"/>
                <a:ea typeface="+mn-ea"/>
              </a:rPr>
              <a:t>r3</a:t>
            </a:r>
          </a:p>
        </p:txBody>
      </p:sp>
      <p:sp>
        <p:nvSpPr>
          <p:cNvPr id="340096" name="Rectangle 128"/>
          <p:cNvSpPr>
            <a:spLocks noChangeArrowheads="1"/>
          </p:cNvSpPr>
          <p:nvPr/>
        </p:nvSpPr>
        <p:spPr bwMode="auto">
          <a:xfrm>
            <a:off x="730945" y="2705100"/>
            <a:ext cx="1781175" cy="458788"/>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and r6,</a:t>
            </a:r>
            <a:r>
              <a:rPr lang="en-US" altLang="zh-CN" sz="2400" b="1" dirty="0">
                <a:solidFill>
                  <a:srgbClr val="0000FF"/>
                </a:solidFill>
                <a:latin typeface="+mn-lt"/>
                <a:ea typeface="+mn-ea"/>
              </a:rPr>
              <a:t>r1</a:t>
            </a:r>
            <a:r>
              <a:rPr lang="en-US" altLang="zh-CN" sz="2400" b="1" dirty="0">
                <a:latin typeface="+mn-lt"/>
                <a:ea typeface="+mn-ea"/>
              </a:rPr>
              <a:t>,r7</a:t>
            </a:r>
          </a:p>
        </p:txBody>
      </p:sp>
      <p:sp>
        <p:nvSpPr>
          <p:cNvPr id="340097" name="Rectangle 129"/>
          <p:cNvSpPr>
            <a:spLocks noChangeArrowheads="1"/>
          </p:cNvSpPr>
          <p:nvPr/>
        </p:nvSpPr>
        <p:spPr bwMode="auto">
          <a:xfrm>
            <a:off x="705545" y="3376613"/>
            <a:ext cx="1722438" cy="458787"/>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or   r8,</a:t>
            </a:r>
            <a:r>
              <a:rPr lang="en-US" altLang="zh-CN" sz="2400" b="1" dirty="0">
                <a:solidFill>
                  <a:srgbClr val="0000FF"/>
                </a:solidFill>
                <a:latin typeface="+mn-lt"/>
                <a:ea typeface="+mn-ea"/>
              </a:rPr>
              <a:t>r1</a:t>
            </a:r>
            <a:r>
              <a:rPr lang="en-US" altLang="zh-CN" sz="2400" b="1" dirty="0">
                <a:latin typeface="+mn-lt"/>
                <a:ea typeface="+mn-ea"/>
              </a:rPr>
              <a:t>,r9</a:t>
            </a:r>
          </a:p>
        </p:txBody>
      </p:sp>
      <p:sp>
        <p:nvSpPr>
          <p:cNvPr id="340098" name="Text Box 130"/>
          <p:cNvSpPr txBox="1">
            <a:spLocks noChangeArrowheads="1"/>
          </p:cNvSpPr>
          <p:nvPr/>
        </p:nvSpPr>
        <p:spPr bwMode="auto">
          <a:xfrm>
            <a:off x="251520" y="523875"/>
            <a:ext cx="2441575" cy="396875"/>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a:solidFill>
                  <a:srgbClr val="008000"/>
                </a:solidFill>
                <a:latin typeface="+mn-lt"/>
                <a:ea typeface="+mn-ea"/>
                <a:cs typeface="Arial" charset="0"/>
              </a:rPr>
              <a:t> </a:t>
            </a:r>
            <a:endParaRPr lang="zh-CN" altLang="en-US" b="1">
              <a:solidFill>
                <a:srgbClr val="008000"/>
              </a:solidFill>
              <a:latin typeface="+mn-lt"/>
              <a:ea typeface="+mn-ea"/>
              <a:cs typeface="Arial" charset="0"/>
            </a:endParaRPr>
          </a:p>
        </p:txBody>
      </p:sp>
      <p:grpSp>
        <p:nvGrpSpPr>
          <p:cNvPr id="14" name="Group 132"/>
          <p:cNvGrpSpPr>
            <a:grpSpLocks/>
          </p:cNvGrpSpPr>
          <p:nvPr/>
        </p:nvGrpSpPr>
        <p:grpSpPr bwMode="auto">
          <a:xfrm>
            <a:off x="2499420" y="1962150"/>
            <a:ext cx="2322513" cy="590550"/>
            <a:chOff x="1539" y="1384"/>
            <a:chExt cx="1301" cy="372"/>
          </a:xfrm>
        </p:grpSpPr>
        <p:sp>
          <p:nvSpPr>
            <p:cNvPr id="340101" name="Text Box 133"/>
            <p:cNvSpPr txBox="1">
              <a:spLocks noChangeArrowheads="1"/>
            </p:cNvSpPr>
            <p:nvPr/>
          </p:nvSpPr>
          <p:spPr bwMode="auto">
            <a:xfrm>
              <a:off x="1539" y="1504"/>
              <a:ext cx="614" cy="252"/>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solidFill>
                    <a:srgbClr val="FF0000"/>
                  </a:solidFill>
                  <a:latin typeface="Times New Roman" charset="0"/>
                  <a:ea typeface="华文新魏" charset="-122"/>
                </a:rPr>
                <a:t>检测点</a:t>
              </a:r>
            </a:p>
          </p:txBody>
        </p:sp>
        <p:sp>
          <p:nvSpPr>
            <p:cNvPr id="340102" name="Line 134"/>
            <p:cNvSpPr>
              <a:spLocks noChangeShapeType="1"/>
            </p:cNvSpPr>
            <p:nvPr/>
          </p:nvSpPr>
          <p:spPr bwMode="auto">
            <a:xfrm flipV="1">
              <a:off x="2060" y="1384"/>
              <a:ext cx="780" cy="216"/>
            </a:xfrm>
            <a:prstGeom prst="line">
              <a:avLst/>
            </a:prstGeom>
            <a:noFill/>
            <a:ln w="28575">
              <a:solidFill>
                <a:srgbClr val="FF0000"/>
              </a:solidFill>
              <a:round/>
              <a:headEnd/>
              <a:tailEnd type="triangle" w="med" len="med"/>
            </a:ln>
            <a:effectLst/>
          </p:spPr>
          <p:txBody>
            <a:bodyPr/>
            <a:lstStyle/>
            <a:p>
              <a:pPr eaLnBrk="1" hangingPunct="1">
                <a:defRPr/>
              </a:pPr>
              <a:endParaRPr lang="zh-CN" altLang="en-US" sz="2000" b="1">
                <a:solidFill>
                  <a:srgbClr val="FF0000"/>
                </a:solidFill>
                <a:latin typeface="+mn-lt"/>
                <a:ea typeface="+mn-ea"/>
              </a:endParaRPr>
            </a:p>
          </p:txBody>
        </p:sp>
      </p:grpSp>
      <p:grpSp>
        <p:nvGrpSpPr>
          <p:cNvPr id="15" name="Group 135"/>
          <p:cNvGrpSpPr>
            <a:grpSpLocks/>
          </p:cNvGrpSpPr>
          <p:nvPr/>
        </p:nvGrpSpPr>
        <p:grpSpPr bwMode="auto">
          <a:xfrm>
            <a:off x="2855020" y="2597150"/>
            <a:ext cx="2322513" cy="590550"/>
            <a:chOff x="1539" y="1384"/>
            <a:chExt cx="1301" cy="372"/>
          </a:xfrm>
        </p:grpSpPr>
        <p:sp>
          <p:nvSpPr>
            <p:cNvPr id="340104" name="Text Box 136"/>
            <p:cNvSpPr txBox="1">
              <a:spLocks noChangeArrowheads="1"/>
            </p:cNvSpPr>
            <p:nvPr/>
          </p:nvSpPr>
          <p:spPr bwMode="auto">
            <a:xfrm>
              <a:off x="1539" y="1504"/>
              <a:ext cx="614" cy="252"/>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dirty="0">
                  <a:solidFill>
                    <a:srgbClr val="0000FF"/>
                  </a:solidFill>
                  <a:latin typeface="+mn-lt"/>
                  <a:ea typeface="+mn-ea"/>
                </a:rPr>
                <a:t>阻塞点</a:t>
              </a:r>
            </a:p>
          </p:txBody>
        </p:sp>
        <p:sp>
          <p:nvSpPr>
            <p:cNvPr id="340105" name="Line 137"/>
            <p:cNvSpPr>
              <a:spLocks noChangeShapeType="1"/>
            </p:cNvSpPr>
            <p:nvPr/>
          </p:nvSpPr>
          <p:spPr bwMode="auto">
            <a:xfrm flipV="1">
              <a:off x="2060" y="1384"/>
              <a:ext cx="780" cy="216"/>
            </a:xfrm>
            <a:prstGeom prst="line">
              <a:avLst/>
            </a:prstGeom>
            <a:noFill/>
            <a:ln w="28575">
              <a:solidFill>
                <a:srgbClr val="0000FF"/>
              </a:solidFill>
              <a:round/>
              <a:headEnd/>
              <a:tailEnd type="triangle" w="med" len="med"/>
            </a:ln>
            <a:effectLst/>
          </p:spPr>
          <p:txBody>
            <a:bodyPr/>
            <a:lstStyle/>
            <a:p>
              <a:pPr eaLnBrk="1" hangingPunct="1">
                <a:defRPr/>
              </a:pPr>
              <a:endParaRPr lang="zh-CN" altLang="en-US" sz="2000" b="1">
                <a:solidFill>
                  <a:srgbClr val="0000FF"/>
                </a:solidFill>
                <a:latin typeface="+mn-lt"/>
                <a:ea typeface="+mn-ea"/>
              </a:endParaRPr>
            </a:p>
          </p:txBody>
        </p:sp>
      </p:grpSp>
      <p:sp>
        <p:nvSpPr>
          <p:cNvPr id="340106" name="Rectangle 138"/>
          <p:cNvSpPr>
            <a:spLocks noChangeArrowheads="1"/>
          </p:cNvSpPr>
          <p:nvPr/>
        </p:nvSpPr>
        <p:spPr bwMode="auto">
          <a:xfrm>
            <a:off x="499170" y="4000500"/>
            <a:ext cx="8215313" cy="2225675"/>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buSzPct val="100000"/>
            </a:pPr>
            <a:r>
              <a:rPr lang="zh-CN" altLang="en-US" sz="2200" b="1">
                <a:solidFill>
                  <a:srgbClr val="0000FF"/>
                </a:solidFill>
                <a:latin typeface="Times New Roman" charset="0"/>
                <a:ea typeface="华文新魏" charset="-122"/>
              </a:rPr>
              <a:t>检测“阻塞”过程中：</a:t>
            </a:r>
          </a:p>
          <a:p>
            <a:pPr eaLnBrk="1" hangingPunct="1">
              <a:lnSpc>
                <a:spcPct val="90000"/>
              </a:lnSpc>
              <a:buSzPct val="100000"/>
            </a:pPr>
            <a:r>
              <a:rPr lang="en-US" altLang="zh-CN" sz="2200" b="1">
                <a:latin typeface="Times New Roman" charset="0"/>
                <a:ea typeface="华文新魏" charset="-122"/>
              </a:rPr>
              <a:t>(1) sub</a:t>
            </a:r>
            <a:r>
              <a:rPr lang="zh-CN" altLang="en-US" sz="2200" b="1">
                <a:latin typeface="Times New Roman" charset="0"/>
                <a:ea typeface="华文新魏" charset="-122"/>
              </a:rPr>
              <a:t>指令在</a:t>
            </a:r>
            <a:r>
              <a:rPr lang="en-US" altLang="zh-CN" sz="2200" b="1">
                <a:latin typeface="Times New Roman" charset="0"/>
                <a:ea typeface="华文新魏" charset="-122"/>
              </a:rPr>
              <a:t>IF/ID</a:t>
            </a:r>
            <a:r>
              <a:rPr lang="zh-CN" altLang="en-US" sz="2200" b="1">
                <a:latin typeface="Times New Roman" charset="0"/>
                <a:ea typeface="华文新魏" charset="-122"/>
              </a:rPr>
              <a:t>段寄存器中，</a:t>
            </a:r>
            <a:r>
              <a:rPr lang="zh-CN" altLang="en-US" sz="2200" b="1">
                <a:solidFill>
                  <a:srgbClr val="FF0000"/>
                </a:solidFill>
                <a:latin typeface="Times New Roman" charset="0"/>
                <a:ea typeface="华文新魏" charset="-122"/>
              </a:rPr>
              <a:t>并正被译码</a:t>
            </a:r>
            <a:r>
              <a:rPr lang="en-US" altLang="zh-CN" sz="2200" b="1">
                <a:solidFill>
                  <a:srgbClr val="FF0000"/>
                </a:solidFill>
                <a:latin typeface="Times New Roman" charset="0"/>
                <a:ea typeface="华文新魏" charset="-122"/>
              </a:rPr>
              <a:t>/</a:t>
            </a:r>
            <a:r>
              <a:rPr lang="zh-CN" altLang="en-US" sz="2200" b="1">
                <a:solidFill>
                  <a:srgbClr val="FF0000"/>
                </a:solidFill>
                <a:latin typeface="Times New Roman" charset="0"/>
                <a:ea typeface="华文新魏" charset="-122"/>
              </a:rPr>
              <a:t>取数，</a:t>
            </a:r>
            <a:r>
              <a:rPr lang="zh-CN" altLang="en-US" sz="2200" b="1">
                <a:latin typeface="Times New Roman" charset="0"/>
                <a:ea typeface="华文新魏" charset="-122"/>
              </a:rPr>
              <a:t>控制信号和</a:t>
            </a:r>
            <a:r>
              <a:rPr lang="en-US" altLang="zh-CN" sz="2200" b="1">
                <a:latin typeface="Times New Roman" charset="0"/>
                <a:ea typeface="华文新魏" charset="-122"/>
              </a:rPr>
              <a:t>Rs/Rt</a:t>
            </a:r>
            <a:r>
              <a:rPr lang="zh-CN" altLang="en-US" sz="2200" b="1">
                <a:latin typeface="Times New Roman" charset="0"/>
                <a:ea typeface="华文新魏" charset="-122"/>
              </a:rPr>
              <a:t>的值</a:t>
            </a:r>
            <a:r>
              <a:rPr lang="zh-CN" altLang="en-US" sz="2200" b="1">
                <a:solidFill>
                  <a:srgbClr val="FF0000"/>
                </a:solidFill>
                <a:latin typeface="Times New Roman" charset="0"/>
                <a:ea typeface="华文新魏" charset="-122"/>
              </a:rPr>
              <a:t>将被写到</a:t>
            </a:r>
            <a:r>
              <a:rPr lang="en-US" altLang="zh-CN" sz="2200" b="1">
                <a:latin typeface="Times New Roman" charset="0"/>
                <a:ea typeface="华文新魏" charset="-122"/>
              </a:rPr>
              <a:t>ID/EX</a:t>
            </a:r>
            <a:r>
              <a:rPr lang="zh-CN" altLang="en-US" sz="2200" b="1">
                <a:latin typeface="Times New Roman" charset="0"/>
                <a:ea typeface="华文新魏" charset="-122"/>
              </a:rPr>
              <a:t>段寄存器</a:t>
            </a:r>
          </a:p>
          <a:p>
            <a:pPr eaLnBrk="1" hangingPunct="1">
              <a:lnSpc>
                <a:spcPct val="90000"/>
              </a:lnSpc>
              <a:buSzPct val="100000"/>
            </a:pPr>
            <a:r>
              <a:rPr lang="en-US" altLang="zh-CN" sz="2200" b="1">
                <a:latin typeface="Times New Roman" charset="0"/>
                <a:ea typeface="华文新魏" charset="-122"/>
              </a:rPr>
              <a:t>(2) and</a:t>
            </a:r>
            <a:r>
              <a:rPr lang="zh-CN" altLang="en-US" sz="2200" b="1">
                <a:latin typeface="Times New Roman" charset="0"/>
                <a:ea typeface="华文新魏" charset="-122"/>
              </a:rPr>
              <a:t>指令地址在</a:t>
            </a:r>
            <a:r>
              <a:rPr lang="en-US" altLang="zh-CN" sz="2200" b="1">
                <a:latin typeface="Times New Roman" charset="0"/>
                <a:ea typeface="华文新魏" charset="-122"/>
              </a:rPr>
              <a:t>PC</a:t>
            </a:r>
            <a:r>
              <a:rPr lang="zh-CN" altLang="en-US" sz="2200" b="1">
                <a:latin typeface="Times New Roman" charset="0"/>
                <a:ea typeface="华文新魏" charset="-122"/>
              </a:rPr>
              <a:t>中，</a:t>
            </a:r>
            <a:r>
              <a:rPr lang="zh-CN" altLang="en-US" sz="2200" b="1">
                <a:solidFill>
                  <a:srgbClr val="FF0000"/>
                </a:solidFill>
                <a:latin typeface="Times New Roman" charset="0"/>
                <a:ea typeface="华文新魏" charset="-122"/>
              </a:rPr>
              <a:t>正被取出，</a:t>
            </a:r>
            <a:r>
              <a:rPr lang="zh-CN" altLang="en-US" sz="2200" b="1">
                <a:latin typeface="Times New Roman" charset="0"/>
                <a:ea typeface="华文新魏" charset="-122"/>
              </a:rPr>
              <a:t>取出的指令</a:t>
            </a:r>
            <a:r>
              <a:rPr lang="zh-CN" altLang="en-US" sz="2200" b="1">
                <a:solidFill>
                  <a:srgbClr val="FF0000"/>
                </a:solidFill>
                <a:latin typeface="Times New Roman" charset="0"/>
                <a:ea typeface="华文新魏" charset="-122"/>
              </a:rPr>
              <a:t>将被写到</a:t>
            </a:r>
            <a:r>
              <a:rPr lang="en-US" altLang="zh-CN" sz="2200" b="1">
                <a:latin typeface="Times New Roman" charset="0"/>
                <a:ea typeface="华文新魏" charset="-122"/>
              </a:rPr>
              <a:t>IF/ID</a:t>
            </a:r>
            <a:r>
              <a:rPr lang="zh-CN" altLang="en-US" sz="2200" b="1">
                <a:latin typeface="Times New Roman" charset="0"/>
                <a:ea typeface="华文新魏" charset="-122"/>
              </a:rPr>
              <a:t>段寄存器中</a:t>
            </a:r>
          </a:p>
          <a:p>
            <a:pPr eaLnBrk="1" hangingPunct="1">
              <a:lnSpc>
                <a:spcPct val="90000"/>
              </a:lnSpc>
              <a:buSzPct val="100000"/>
            </a:pPr>
            <a:r>
              <a:rPr lang="en-US" altLang="zh-CN" sz="2200" b="1">
                <a:solidFill>
                  <a:srgbClr val="0000FF"/>
                </a:solidFill>
                <a:latin typeface="Times New Roman" charset="0"/>
                <a:ea typeface="华文新魏" charset="-122"/>
              </a:rPr>
              <a:t>     </a:t>
            </a:r>
            <a:r>
              <a:rPr lang="zh-CN" altLang="en-US" sz="2200" b="1">
                <a:solidFill>
                  <a:srgbClr val="0000FF"/>
                </a:solidFill>
                <a:latin typeface="Times New Roman" charset="0"/>
                <a:ea typeface="华文新魏" charset="-122"/>
              </a:rPr>
              <a:t>在阻塞点，必须将上述两条指令的执行结果清除，并延迟一个周期执行这两条指令</a:t>
            </a:r>
          </a:p>
        </p:txBody>
      </p:sp>
      <p:sp>
        <p:nvSpPr>
          <p:cNvPr id="340109" name="Text Box 141"/>
          <p:cNvSpPr txBox="1">
            <a:spLocks noChangeArrowheads="1"/>
          </p:cNvSpPr>
          <p:nvPr/>
        </p:nvSpPr>
        <p:spPr bwMode="auto">
          <a:xfrm>
            <a:off x="592833" y="539750"/>
            <a:ext cx="2082800" cy="461963"/>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400" b="1">
                <a:solidFill>
                  <a:srgbClr val="FF0000"/>
                </a:solidFill>
                <a:latin typeface="+mn-lt"/>
                <a:ea typeface="+mn-ea"/>
              </a:rPr>
              <a:t>阻塞前的情况：</a:t>
            </a:r>
          </a:p>
        </p:txBody>
      </p:sp>
      <p:sp>
        <p:nvSpPr>
          <p:cNvPr id="340111" name="Text Box 143"/>
          <p:cNvSpPr txBox="1">
            <a:spLocks noChangeArrowheads="1"/>
          </p:cNvSpPr>
          <p:nvPr/>
        </p:nvSpPr>
        <p:spPr bwMode="auto">
          <a:xfrm>
            <a:off x="676970" y="5930900"/>
            <a:ext cx="3136900" cy="369888"/>
          </a:xfrm>
          <a:prstGeom prst="rect">
            <a:avLst/>
          </a:prstGeom>
          <a:noFill/>
          <a:ln w="12700">
            <a:noFill/>
            <a:miter lim="800000"/>
            <a:headEnd/>
            <a:tailEnd/>
          </a:ln>
          <a:effectLst/>
        </p:spPr>
        <p:txBody>
          <a:bodyPr>
            <a:spAutoFit/>
          </a:bodyPr>
          <a:lstStyle/>
          <a:p>
            <a:pPr eaLnBrk="1" hangingPunct="1">
              <a:spcBef>
                <a:spcPct val="50000"/>
              </a:spcBef>
              <a:defRPr/>
            </a:pPr>
            <a:endParaRPr lang="zh-CN" altLang="en-US" b="1">
              <a:latin typeface="+mn-lt"/>
              <a:ea typeface="+mn-ea"/>
            </a:endParaRPr>
          </a:p>
        </p:txBody>
      </p:sp>
      <p:sp>
        <p:nvSpPr>
          <p:cNvPr id="340112" name="Text Box 144"/>
          <p:cNvSpPr txBox="1">
            <a:spLocks noChangeArrowheads="1"/>
          </p:cNvSpPr>
          <p:nvPr/>
        </p:nvSpPr>
        <p:spPr bwMode="auto">
          <a:xfrm>
            <a:off x="499170" y="6072188"/>
            <a:ext cx="8128000" cy="769937"/>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pPr>
            <a:r>
              <a:rPr lang="zh-CN" altLang="en-US" sz="2200" b="1">
                <a:latin typeface="Times New Roman" charset="0"/>
                <a:ea typeface="华文新魏" charset="-122"/>
              </a:rPr>
              <a:t>    延迟一个周期执行后面的指令，相当于把阻塞点前面一个周期的状态再保持一个周期。     </a:t>
            </a:r>
            <a:r>
              <a:rPr lang="en-US" altLang="zh-CN" sz="2200" b="1">
                <a:solidFill>
                  <a:srgbClr val="0000FF"/>
                </a:solidFill>
                <a:latin typeface="Times New Roman" charset="0"/>
                <a:ea typeface="华文新魏" charset="-122"/>
              </a:rPr>
              <a:t>lw</a:t>
            </a:r>
            <a:r>
              <a:rPr lang="zh-CN" altLang="en-US" sz="2200" b="1">
                <a:solidFill>
                  <a:srgbClr val="0000FF"/>
                </a:solidFill>
                <a:latin typeface="Times New Roman" charset="0"/>
                <a:ea typeface="华文新魏" charset="-122"/>
              </a:rPr>
              <a:t>指令还是继续正常执行下去</a:t>
            </a:r>
          </a:p>
        </p:txBody>
      </p:sp>
      <p:sp>
        <p:nvSpPr>
          <p:cNvPr id="340113" name="Rectangle 145"/>
          <p:cNvSpPr>
            <a:spLocks noChangeArrowheads="1"/>
          </p:cNvSpPr>
          <p:nvPr/>
        </p:nvSpPr>
        <p:spPr bwMode="auto">
          <a:xfrm>
            <a:off x="4504433" y="2063750"/>
            <a:ext cx="622300" cy="508000"/>
          </a:xfrm>
          <a:prstGeom prst="rect">
            <a:avLst/>
          </a:prstGeom>
          <a:solidFill>
            <a:srgbClr val="FF99CC">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sp>
        <p:nvSpPr>
          <p:cNvPr id="340114" name="Rectangle 146"/>
          <p:cNvSpPr>
            <a:spLocks noChangeArrowheads="1"/>
          </p:cNvSpPr>
          <p:nvPr/>
        </p:nvSpPr>
        <p:spPr bwMode="auto">
          <a:xfrm>
            <a:off x="4504433" y="2774950"/>
            <a:ext cx="622300" cy="508000"/>
          </a:xfrm>
          <a:prstGeom prst="rect">
            <a:avLst/>
          </a:prstGeom>
          <a:solidFill>
            <a:srgbClr val="339966">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0106">
                                            <p:txEl>
                                              <p:pRg st="0" end="0"/>
                                            </p:txEl>
                                          </p:spTgt>
                                        </p:tgtEl>
                                        <p:attrNameLst>
                                          <p:attrName>style.visibility</p:attrName>
                                        </p:attrNameLst>
                                      </p:cBhvr>
                                      <p:to>
                                        <p:strVal val="visible"/>
                                      </p:to>
                                    </p:set>
                                    <p:animEffect transition="in" filter="blinds(horizontal)">
                                      <p:cBhvr>
                                        <p:cTn id="17" dur="500"/>
                                        <p:tgtEl>
                                          <p:spTgt spid="34010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0106">
                                            <p:txEl>
                                              <p:pRg st="1" end="1"/>
                                            </p:txEl>
                                          </p:spTgt>
                                        </p:tgtEl>
                                        <p:attrNameLst>
                                          <p:attrName>style.visibility</p:attrName>
                                        </p:attrNameLst>
                                      </p:cBhvr>
                                      <p:to>
                                        <p:strVal val="visible"/>
                                      </p:to>
                                    </p:set>
                                    <p:animEffect transition="in" filter="blinds(horizontal)">
                                      <p:cBhvr>
                                        <p:cTn id="22" dur="500"/>
                                        <p:tgtEl>
                                          <p:spTgt spid="34010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0113"/>
                                        </p:tgtEl>
                                        <p:attrNameLst>
                                          <p:attrName>style.visibility</p:attrName>
                                        </p:attrNameLst>
                                      </p:cBhvr>
                                      <p:to>
                                        <p:strVal val="visible"/>
                                      </p:to>
                                    </p:set>
                                    <p:animEffect transition="in" filter="blinds(horizontal)">
                                      <p:cBhvr>
                                        <p:cTn id="27" dur="500"/>
                                        <p:tgtEl>
                                          <p:spTgt spid="3401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0106">
                                            <p:txEl>
                                              <p:pRg st="2" end="2"/>
                                            </p:txEl>
                                          </p:spTgt>
                                        </p:tgtEl>
                                        <p:attrNameLst>
                                          <p:attrName>style.visibility</p:attrName>
                                        </p:attrNameLst>
                                      </p:cBhvr>
                                      <p:to>
                                        <p:strVal val="visible"/>
                                      </p:to>
                                    </p:set>
                                    <p:animEffect transition="in" filter="blinds(horizontal)">
                                      <p:cBhvr>
                                        <p:cTn id="32" dur="500"/>
                                        <p:tgtEl>
                                          <p:spTgt spid="340106">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40114"/>
                                        </p:tgtEl>
                                        <p:attrNameLst>
                                          <p:attrName>style.visibility</p:attrName>
                                        </p:attrNameLst>
                                      </p:cBhvr>
                                      <p:to>
                                        <p:strVal val="visible"/>
                                      </p:to>
                                    </p:set>
                                    <p:animEffect transition="in" filter="blinds(horizontal)">
                                      <p:cBhvr>
                                        <p:cTn id="37" dur="500"/>
                                        <p:tgtEl>
                                          <p:spTgt spid="3401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40106">
                                            <p:txEl>
                                              <p:pRg st="3" end="3"/>
                                            </p:txEl>
                                          </p:spTgt>
                                        </p:tgtEl>
                                        <p:attrNameLst>
                                          <p:attrName>style.visibility</p:attrName>
                                        </p:attrNameLst>
                                      </p:cBhvr>
                                      <p:to>
                                        <p:strVal val="visible"/>
                                      </p:to>
                                    </p:set>
                                    <p:animEffect transition="in" filter="blinds(horizontal)">
                                      <p:cBhvr>
                                        <p:cTn id="42" dur="500"/>
                                        <p:tgtEl>
                                          <p:spTgt spid="34010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0112">
                                            <p:txEl>
                                              <p:pRg st="0" end="0"/>
                                            </p:txEl>
                                          </p:spTgt>
                                        </p:tgtEl>
                                        <p:attrNameLst>
                                          <p:attrName>style.visibility</p:attrName>
                                        </p:attrNameLst>
                                      </p:cBhvr>
                                      <p:to>
                                        <p:strVal val="visible"/>
                                      </p:to>
                                    </p:set>
                                    <p:animEffect transition="in" filter="blinds(horizontal)">
                                      <p:cBhvr>
                                        <p:cTn id="47" dur="500"/>
                                        <p:tgtEl>
                                          <p:spTgt spid="3401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112" grpId="0" build="allAtOnce"/>
      <p:bldP spid="340113" grpId="0" animBg="1"/>
      <p:bldP spid="340114"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217488" y="79165"/>
            <a:ext cx="8315325" cy="47667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Load-use Data Hazard</a:t>
            </a:r>
            <a:r>
              <a:rPr lang="zh-CN" altLang="en-US" kern="1200" dirty="0">
                <a:solidFill>
                  <a:srgbClr val="A50021"/>
                </a:solidFill>
                <a:latin typeface="微软雅黑" panose="020B0503020204020204" pitchFamily="34" charset="-122"/>
                <a:ea typeface="微软雅黑" panose="020B0503020204020204" pitchFamily="34" charset="-122"/>
              </a:rPr>
              <a:t>（硬件阻塞方式） </a:t>
            </a:r>
          </a:p>
        </p:txBody>
      </p:sp>
      <p:sp>
        <p:nvSpPr>
          <p:cNvPr id="342151" name="Rectangle 135"/>
          <p:cNvSpPr>
            <a:spLocks noChangeArrowheads="1"/>
          </p:cNvSpPr>
          <p:nvPr/>
        </p:nvSpPr>
        <p:spPr bwMode="auto">
          <a:xfrm>
            <a:off x="714375" y="4929188"/>
            <a:ext cx="8143875" cy="17843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indent="-282575">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SzPct val="100000"/>
            </a:pPr>
            <a:r>
              <a:rPr lang="zh-CN" altLang="en-US" sz="2200" b="1" dirty="0">
                <a:solidFill>
                  <a:srgbClr val="0000FF"/>
                </a:solidFill>
                <a:latin typeface="Times New Roman" charset="0"/>
                <a:ea typeface="华文新魏" charset="-122"/>
              </a:rPr>
              <a:t>在阻塞点，必须将上述两条指令的执行结果清除，并延迟一个周期执行这两条指令：</a:t>
            </a:r>
          </a:p>
          <a:p>
            <a:pPr lvl="1" eaLnBrk="1" hangingPunct="1">
              <a:buSzPct val="100000"/>
            </a:pPr>
            <a:r>
              <a:rPr lang="en-US" altLang="zh-CN" sz="2200" b="1" dirty="0">
                <a:solidFill>
                  <a:srgbClr val="FF0000"/>
                </a:solidFill>
                <a:latin typeface="Times New Roman" charset="0"/>
                <a:ea typeface="华文新魏" charset="-122"/>
              </a:rPr>
              <a:t>① </a:t>
            </a:r>
            <a:r>
              <a:rPr lang="zh-CN" altLang="en-US" sz="2200" b="1" dirty="0">
                <a:solidFill>
                  <a:srgbClr val="FF0000"/>
                </a:solidFill>
                <a:latin typeface="Times New Roman" charset="0"/>
                <a:ea typeface="华文新魏" charset="-122"/>
              </a:rPr>
              <a:t>将</a:t>
            </a:r>
            <a:r>
              <a:rPr lang="en-US" altLang="zh-CN" sz="2200" b="1" dirty="0">
                <a:solidFill>
                  <a:srgbClr val="FF0000"/>
                </a:solidFill>
                <a:latin typeface="Times New Roman" charset="0"/>
                <a:ea typeface="华文新魏" charset="-122"/>
              </a:rPr>
              <a:t>ID/EX</a:t>
            </a:r>
            <a:r>
              <a:rPr lang="zh-CN" altLang="en-US" sz="2200" b="1" dirty="0">
                <a:solidFill>
                  <a:srgbClr val="FF0000"/>
                </a:solidFill>
                <a:latin typeface="Times New Roman" charset="0"/>
                <a:ea typeface="华文新魏" charset="-122"/>
              </a:rPr>
              <a:t>段寄存器中所有控制信号清</a:t>
            </a:r>
            <a:r>
              <a:rPr lang="en-US" altLang="zh-CN" sz="2200" b="1" dirty="0">
                <a:solidFill>
                  <a:srgbClr val="FF0000"/>
                </a:solidFill>
                <a:latin typeface="Times New Roman" charset="0"/>
                <a:ea typeface="华文新魏" charset="-122"/>
              </a:rPr>
              <a:t>0    </a:t>
            </a:r>
          </a:p>
          <a:p>
            <a:pPr lvl="1" eaLnBrk="1" hangingPunct="1">
              <a:buSzPct val="100000"/>
            </a:pPr>
            <a:r>
              <a:rPr lang="en-US" altLang="zh-CN" sz="2200" b="1" dirty="0">
                <a:solidFill>
                  <a:srgbClr val="FF0000"/>
                </a:solidFill>
                <a:latin typeface="Times New Roman" charset="0"/>
                <a:ea typeface="华文新魏" charset="-122"/>
              </a:rPr>
              <a:t>②</a:t>
            </a:r>
            <a:r>
              <a:rPr lang="zh-CN" altLang="en-US" sz="2200" b="1" dirty="0">
                <a:solidFill>
                  <a:srgbClr val="FF0000"/>
                </a:solidFill>
                <a:latin typeface="Times New Roman" charset="0"/>
                <a:ea typeface="华文新魏" charset="-122"/>
              </a:rPr>
              <a:t> </a:t>
            </a:r>
            <a:r>
              <a:rPr lang="en-US" altLang="zh-CN" sz="2200" b="1" dirty="0">
                <a:solidFill>
                  <a:srgbClr val="FF0000"/>
                </a:solidFill>
                <a:latin typeface="Times New Roman" charset="0"/>
                <a:ea typeface="华文新魏" charset="-122"/>
              </a:rPr>
              <a:t>IF/ID</a:t>
            </a:r>
            <a:r>
              <a:rPr lang="zh-CN" altLang="en-US" sz="2200" b="1" dirty="0">
                <a:solidFill>
                  <a:srgbClr val="FF0000"/>
                </a:solidFill>
                <a:latin typeface="Times New Roman" charset="0"/>
                <a:ea typeface="华文新魏" charset="-122"/>
              </a:rPr>
              <a:t>寄存器中的信息不变，</a:t>
            </a:r>
            <a:r>
              <a:rPr lang="en-US" altLang="zh-CN" sz="2200" b="1" dirty="0">
                <a:solidFill>
                  <a:srgbClr val="FF0000"/>
                </a:solidFill>
                <a:latin typeface="Times New Roman" charset="0"/>
                <a:ea typeface="华文新魏" charset="-122"/>
              </a:rPr>
              <a:t>sub</a:t>
            </a:r>
            <a:r>
              <a:rPr lang="zh-CN" altLang="en-US" sz="2200" b="1" dirty="0">
                <a:solidFill>
                  <a:srgbClr val="FF0000"/>
                </a:solidFill>
                <a:latin typeface="Times New Roman" charset="0"/>
                <a:ea typeface="华文新魏" charset="-122"/>
              </a:rPr>
              <a:t>指令重新译码执行</a:t>
            </a:r>
          </a:p>
          <a:p>
            <a:pPr lvl="1" eaLnBrk="1" hangingPunct="1">
              <a:buSzPct val="100000"/>
            </a:pPr>
            <a:r>
              <a:rPr lang="en-US" altLang="zh-CN" sz="2200" b="1" dirty="0">
                <a:latin typeface="Times New Roman" charset="0"/>
                <a:ea typeface="华文新魏" charset="-122"/>
              </a:rPr>
              <a:t>③ PC</a:t>
            </a:r>
            <a:r>
              <a:rPr lang="zh-CN" altLang="en-US" sz="2200" b="1" dirty="0">
                <a:latin typeface="Times New Roman" charset="0"/>
                <a:ea typeface="华文新魏" charset="-122"/>
              </a:rPr>
              <a:t>中的值不变，</a:t>
            </a:r>
            <a:r>
              <a:rPr lang="en-US" altLang="zh-CN" sz="2200" b="1" dirty="0">
                <a:latin typeface="Times New Roman" charset="0"/>
                <a:ea typeface="华文新魏" charset="-122"/>
              </a:rPr>
              <a:t>and</a:t>
            </a:r>
            <a:r>
              <a:rPr lang="zh-CN" altLang="en-US" sz="2200" b="1" dirty="0">
                <a:latin typeface="Times New Roman" charset="0"/>
                <a:ea typeface="华文新魏" charset="-122"/>
              </a:rPr>
              <a:t>指令重新被取出执行 </a:t>
            </a:r>
          </a:p>
        </p:txBody>
      </p:sp>
      <p:sp>
        <p:nvSpPr>
          <p:cNvPr id="342153" name="Freeform 137"/>
          <p:cNvSpPr>
            <a:spLocks/>
          </p:cNvSpPr>
          <p:nvPr/>
        </p:nvSpPr>
        <p:spPr bwMode="auto">
          <a:xfrm>
            <a:off x="5892800" y="1265238"/>
            <a:ext cx="225425" cy="458787"/>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solidFill>
            <a:schemeClr val="accent1"/>
          </a:solid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76805" name="Rectangle 138"/>
          <p:cNvSpPr>
            <a:spLocks noChangeArrowheads="1"/>
          </p:cNvSpPr>
          <p:nvPr/>
        </p:nvSpPr>
        <p:spPr bwMode="auto">
          <a:xfrm>
            <a:off x="436563" y="1077913"/>
            <a:ext cx="34925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lnSpc>
                <a:spcPct val="100000"/>
              </a:lnSpc>
              <a:spcBef>
                <a:spcPct val="0"/>
              </a:spcBef>
              <a:buFontTx/>
              <a:buNone/>
            </a:pPr>
            <a:r>
              <a:rPr lang="en-US" altLang="zh-CN" sz="1800" i="1"/>
              <a:t>I</a:t>
            </a:r>
          </a:p>
          <a:p>
            <a:pPr algn="ctr" eaLnBrk="1" hangingPunct="1">
              <a:lnSpc>
                <a:spcPct val="100000"/>
              </a:lnSpc>
              <a:spcBef>
                <a:spcPct val="0"/>
              </a:spcBef>
              <a:buFontTx/>
              <a:buNone/>
            </a:pPr>
            <a:r>
              <a:rPr lang="en-US" altLang="zh-CN" sz="1800" i="1"/>
              <a:t>n</a:t>
            </a:r>
          </a:p>
          <a:p>
            <a:pPr algn="ctr" eaLnBrk="1" hangingPunct="1">
              <a:lnSpc>
                <a:spcPct val="100000"/>
              </a:lnSpc>
              <a:spcBef>
                <a:spcPct val="0"/>
              </a:spcBef>
              <a:buFontTx/>
              <a:buNone/>
            </a:pPr>
            <a:r>
              <a:rPr lang="en-US" altLang="zh-CN" sz="1800" i="1"/>
              <a:t>s</a:t>
            </a:r>
          </a:p>
          <a:p>
            <a:pPr algn="ctr" eaLnBrk="1" hangingPunct="1">
              <a:lnSpc>
                <a:spcPct val="100000"/>
              </a:lnSpc>
              <a:spcBef>
                <a:spcPct val="0"/>
              </a:spcBef>
              <a:buFontTx/>
              <a:buNone/>
            </a:pPr>
            <a:r>
              <a:rPr lang="en-US" altLang="zh-CN" sz="1800" i="1"/>
              <a:t>t</a:t>
            </a:r>
          </a:p>
          <a:p>
            <a:pPr algn="ctr" eaLnBrk="1" hangingPunct="1">
              <a:lnSpc>
                <a:spcPct val="100000"/>
              </a:lnSpc>
              <a:spcBef>
                <a:spcPct val="0"/>
              </a:spcBef>
              <a:buFontTx/>
              <a:buNone/>
            </a:pPr>
            <a:r>
              <a:rPr lang="en-US" altLang="zh-CN" sz="1800" i="1"/>
              <a:t>r.</a:t>
            </a:r>
          </a:p>
          <a:p>
            <a:pPr algn="ctr" eaLnBrk="1" hangingPunct="1">
              <a:lnSpc>
                <a:spcPct val="100000"/>
              </a:lnSpc>
              <a:spcBef>
                <a:spcPct val="0"/>
              </a:spcBef>
              <a:buFontTx/>
              <a:buNone/>
            </a:pPr>
            <a:endParaRPr lang="en-US" altLang="zh-CN" sz="1800" i="1"/>
          </a:p>
          <a:p>
            <a:pPr algn="ctr" eaLnBrk="1" hangingPunct="1">
              <a:lnSpc>
                <a:spcPct val="100000"/>
              </a:lnSpc>
              <a:spcBef>
                <a:spcPct val="0"/>
              </a:spcBef>
              <a:buFontTx/>
              <a:buNone/>
            </a:pPr>
            <a:r>
              <a:rPr lang="en-US" altLang="zh-CN" sz="1800" i="1"/>
              <a:t>O</a:t>
            </a:r>
          </a:p>
          <a:p>
            <a:pPr algn="ctr" eaLnBrk="1" hangingPunct="1">
              <a:lnSpc>
                <a:spcPct val="100000"/>
              </a:lnSpc>
              <a:spcBef>
                <a:spcPct val="0"/>
              </a:spcBef>
              <a:buFontTx/>
              <a:buNone/>
            </a:pPr>
            <a:r>
              <a:rPr lang="en-US" altLang="zh-CN" sz="1800" i="1"/>
              <a:t>r</a:t>
            </a:r>
          </a:p>
          <a:p>
            <a:pPr algn="ctr" eaLnBrk="1" hangingPunct="1">
              <a:lnSpc>
                <a:spcPct val="100000"/>
              </a:lnSpc>
              <a:spcBef>
                <a:spcPct val="0"/>
              </a:spcBef>
              <a:buFontTx/>
              <a:buNone/>
            </a:pPr>
            <a:r>
              <a:rPr lang="en-US" altLang="zh-CN" sz="1800" i="1"/>
              <a:t>d</a:t>
            </a:r>
          </a:p>
          <a:p>
            <a:pPr algn="ctr" eaLnBrk="1" hangingPunct="1">
              <a:lnSpc>
                <a:spcPct val="100000"/>
              </a:lnSpc>
              <a:spcBef>
                <a:spcPct val="0"/>
              </a:spcBef>
              <a:buFontTx/>
              <a:buNone/>
            </a:pPr>
            <a:r>
              <a:rPr lang="en-US" altLang="zh-CN" sz="1800" i="1"/>
              <a:t>e</a:t>
            </a:r>
          </a:p>
          <a:p>
            <a:pPr algn="ctr" eaLnBrk="1" hangingPunct="1">
              <a:lnSpc>
                <a:spcPct val="100000"/>
              </a:lnSpc>
              <a:spcBef>
                <a:spcPct val="0"/>
              </a:spcBef>
              <a:buFontTx/>
              <a:buNone/>
            </a:pPr>
            <a:r>
              <a:rPr lang="en-US" altLang="zh-CN" sz="1800" i="1"/>
              <a:t>r</a:t>
            </a:r>
          </a:p>
        </p:txBody>
      </p:sp>
      <p:sp>
        <p:nvSpPr>
          <p:cNvPr id="342155" name="Line 139"/>
          <p:cNvSpPr>
            <a:spLocks noChangeShapeType="1"/>
          </p:cNvSpPr>
          <p:nvPr/>
        </p:nvSpPr>
        <p:spPr bwMode="auto">
          <a:xfrm>
            <a:off x="787400" y="1073150"/>
            <a:ext cx="0" cy="3238500"/>
          </a:xfrm>
          <a:prstGeom prst="line">
            <a:avLst/>
          </a:prstGeom>
          <a:noFill/>
          <a:ln w="12700">
            <a:solidFill>
              <a:schemeClr val="tx1"/>
            </a:solidFill>
            <a:round/>
            <a:headEnd/>
            <a:tailEnd type="triangle" w="med" len="med"/>
          </a:ln>
          <a:effectLst/>
        </p:spPr>
        <p:txBody>
          <a:bodyPr wrap="none" anchor="ctr"/>
          <a:lstStyle/>
          <a:p>
            <a:pPr eaLnBrk="1" hangingPunct="1">
              <a:defRPr/>
            </a:pPr>
            <a:endParaRPr lang="zh-CN" altLang="en-US" b="1">
              <a:latin typeface="+mn-lt"/>
              <a:ea typeface="+mn-ea"/>
            </a:endParaRPr>
          </a:p>
        </p:txBody>
      </p:sp>
      <p:sp>
        <p:nvSpPr>
          <p:cNvPr id="342156" name="Line 140"/>
          <p:cNvSpPr>
            <a:spLocks noChangeShapeType="1"/>
          </p:cNvSpPr>
          <p:nvPr/>
        </p:nvSpPr>
        <p:spPr bwMode="auto">
          <a:xfrm>
            <a:off x="2673350" y="857250"/>
            <a:ext cx="6324600" cy="0"/>
          </a:xfrm>
          <a:prstGeom prst="line">
            <a:avLst/>
          </a:prstGeom>
          <a:noFill/>
          <a:ln w="12700">
            <a:solidFill>
              <a:schemeClr val="tx1"/>
            </a:solidFill>
            <a:round/>
            <a:headEnd/>
            <a:tailEnd type="triangle" w="med" len="med"/>
          </a:ln>
          <a:effectLst/>
        </p:spPr>
        <p:txBody>
          <a:bodyPr wrap="none" anchor="ctr"/>
          <a:lstStyle/>
          <a:p>
            <a:pPr eaLnBrk="1" hangingPunct="1">
              <a:defRPr/>
            </a:pPr>
            <a:endParaRPr lang="zh-CN" altLang="en-US" b="1">
              <a:latin typeface="+mn-lt"/>
              <a:ea typeface="+mn-ea"/>
            </a:endParaRPr>
          </a:p>
        </p:txBody>
      </p:sp>
      <p:sp>
        <p:nvSpPr>
          <p:cNvPr id="342157" name="Rectangle 141"/>
          <p:cNvSpPr>
            <a:spLocks noChangeArrowheads="1"/>
          </p:cNvSpPr>
          <p:nvPr/>
        </p:nvSpPr>
        <p:spPr bwMode="auto">
          <a:xfrm>
            <a:off x="4710113" y="481013"/>
            <a:ext cx="199548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i="1">
                <a:latin typeface="+mn-lt"/>
                <a:ea typeface="+mn-ea"/>
              </a:rPr>
              <a:t>Time (clock cycles)</a:t>
            </a:r>
          </a:p>
        </p:txBody>
      </p:sp>
      <p:sp>
        <p:nvSpPr>
          <p:cNvPr id="342158" name="Rectangle 142"/>
          <p:cNvSpPr>
            <a:spLocks noChangeArrowheads="1"/>
          </p:cNvSpPr>
          <p:nvPr/>
        </p:nvSpPr>
        <p:spPr bwMode="auto">
          <a:xfrm>
            <a:off x="823913" y="1184275"/>
            <a:ext cx="1660525" cy="458788"/>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err="1">
                <a:solidFill>
                  <a:srgbClr val="FF0000"/>
                </a:solidFill>
                <a:latin typeface="+mn-lt"/>
                <a:ea typeface="+mn-ea"/>
              </a:rPr>
              <a:t>lw</a:t>
            </a:r>
            <a:r>
              <a:rPr lang="en-US" altLang="zh-CN" sz="2400" b="1" dirty="0">
                <a:solidFill>
                  <a:srgbClr val="FF0000"/>
                </a:solidFill>
                <a:latin typeface="+mn-lt"/>
                <a:ea typeface="+mn-ea"/>
              </a:rPr>
              <a:t> r1, </a:t>
            </a:r>
            <a:r>
              <a:rPr lang="en-US" altLang="zh-CN" sz="2400" b="1" dirty="0">
                <a:latin typeface="+mn-lt"/>
                <a:ea typeface="+mn-ea"/>
              </a:rPr>
              <a:t>0(r2)</a:t>
            </a:r>
          </a:p>
        </p:txBody>
      </p:sp>
      <p:sp>
        <p:nvSpPr>
          <p:cNvPr id="342159" name="Rectangle 143"/>
          <p:cNvSpPr>
            <a:spLocks noChangeArrowheads="1"/>
          </p:cNvSpPr>
          <p:nvPr/>
        </p:nvSpPr>
        <p:spPr bwMode="auto">
          <a:xfrm>
            <a:off x="730250" y="2522538"/>
            <a:ext cx="1747838" cy="458787"/>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sub r4,</a:t>
            </a:r>
            <a:r>
              <a:rPr lang="en-US" altLang="zh-CN" sz="2400" b="1" u="sng" dirty="0">
                <a:solidFill>
                  <a:srgbClr val="0000FF"/>
                </a:solidFill>
                <a:latin typeface="+mn-lt"/>
                <a:ea typeface="+mn-ea"/>
              </a:rPr>
              <a:t>r1</a:t>
            </a:r>
            <a:r>
              <a:rPr lang="en-US" altLang="zh-CN" sz="2400" b="1" dirty="0">
                <a:latin typeface="+mn-lt"/>
                <a:ea typeface="+mn-ea"/>
              </a:rPr>
              <a:t>,r3</a:t>
            </a:r>
          </a:p>
        </p:txBody>
      </p:sp>
      <p:sp>
        <p:nvSpPr>
          <p:cNvPr id="342160" name="Rectangle 144"/>
          <p:cNvSpPr>
            <a:spLocks noChangeArrowheads="1"/>
          </p:cNvSpPr>
          <p:nvPr/>
        </p:nvSpPr>
        <p:spPr bwMode="auto">
          <a:xfrm>
            <a:off x="3135313" y="889000"/>
            <a:ext cx="579437"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IF</a:t>
            </a:r>
          </a:p>
        </p:txBody>
      </p:sp>
      <p:sp>
        <p:nvSpPr>
          <p:cNvPr id="342161" name="Rectangle 145"/>
          <p:cNvSpPr>
            <a:spLocks noChangeArrowheads="1"/>
          </p:cNvSpPr>
          <p:nvPr/>
        </p:nvSpPr>
        <p:spPr bwMode="auto">
          <a:xfrm>
            <a:off x="3643313" y="889000"/>
            <a:ext cx="903287"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ID/RF</a:t>
            </a:r>
          </a:p>
        </p:txBody>
      </p:sp>
      <p:sp>
        <p:nvSpPr>
          <p:cNvPr id="342162" name="Rectangle 146"/>
          <p:cNvSpPr>
            <a:spLocks noChangeArrowheads="1"/>
          </p:cNvSpPr>
          <p:nvPr/>
        </p:nvSpPr>
        <p:spPr bwMode="auto">
          <a:xfrm>
            <a:off x="4429125" y="889000"/>
            <a:ext cx="639763"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EX</a:t>
            </a:r>
          </a:p>
        </p:txBody>
      </p:sp>
      <p:sp>
        <p:nvSpPr>
          <p:cNvPr id="342163" name="Rectangle 147"/>
          <p:cNvSpPr>
            <a:spLocks noChangeArrowheads="1"/>
          </p:cNvSpPr>
          <p:nvPr/>
        </p:nvSpPr>
        <p:spPr bwMode="auto">
          <a:xfrm>
            <a:off x="5000625" y="889000"/>
            <a:ext cx="850900"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MEM</a:t>
            </a:r>
          </a:p>
        </p:txBody>
      </p:sp>
      <p:sp>
        <p:nvSpPr>
          <p:cNvPr id="342164" name="Rectangle 148"/>
          <p:cNvSpPr>
            <a:spLocks noChangeArrowheads="1"/>
          </p:cNvSpPr>
          <p:nvPr/>
        </p:nvSpPr>
        <p:spPr bwMode="auto">
          <a:xfrm>
            <a:off x="5786438" y="889000"/>
            <a:ext cx="803275" cy="366713"/>
          </a:xfrm>
          <a:prstGeom prst="rect">
            <a:avLst/>
          </a:prstGeom>
          <a:noFill/>
          <a:ln w="12700">
            <a:noFill/>
            <a:miter lim="800000"/>
            <a:headEnd/>
            <a:tailEnd/>
          </a:ln>
          <a:effectLst/>
        </p:spPr>
        <p:txBody>
          <a:bodyPr lIns="90488" tIns="44450" rIns="90488" bIns="44450">
            <a:spAutoFit/>
          </a:bodyPr>
          <a:lstStyle/>
          <a:p>
            <a:pPr eaLnBrk="1" hangingPunct="1">
              <a:defRPr/>
            </a:pPr>
            <a:r>
              <a:rPr lang="en-US" altLang="zh-CN" b="1" dirty="0">
                <a:latin typeface="+mn-lt"/>
                <a:ea typeface="+mn-ea"/>
              </a:rPr>
              <a:t>WB</a:t>
            </a:r>
          </a:p>
        </p:txBody>
      </p:sp>
      <p:grpSp>
        <p:nvGrpSpPr>
          <p:cNvPr id="76816" name="Group 149"/>
          <p:cNvGrpSpPr>
            <a:grpSpLocks/>
          </p:cNvGrpSpPr>
          <p:nvPr/>
        </p:nvGrpSpPr>
        <p:grpSpPr bwMode="auto">
          <a:xfrm>
            <a:off x="3683000" y="738188"/>
            <a:ext cx="4800600" cy="4064000"/>
            <a:chOff x="2320" y="753"/>
            <a:chExt cx="3024" cy="2824"/>
          </a:xfrm>
        </p:grpSpPr>
        <p:sp>
          <p:nvSpPr>
            <p:cNvPr id="342166" name="Line 150"/>
            <p:cNvSpPr>
              <a:spLocks noChangeShapeType="1"/>
            </p:cNvSpPr>
            <p:nvPr/>
          </p:nvSpPr>
          <p:spPr bwMode="auto">
            <a:xfrm>
              <a:off x="2320"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67" name="Line 151"/>
            <p:cNvSpPr>
              <a:spLocks noChangeShapeType="1"/>
            </p:cNvSpPr>
            <p:nvPr/>
          </p:nvSpPr>
          <p:spPr bwMode="auto">
            <a:xfrm>
              <a:off x="2752"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68" name="Line 152"/>
            <p:cNvSpPr>
              <a:spLocks noChangeShapeType="1"/>
            </p:cNvSpPr>
            <p:nvPr/>
          </p:nvSpPr>
          <p:spPr bwMode="auto">
            <a:xfrm>
              <a:off x="3184" y="753"/>
              <a:ext cx="0" cy="2824"/>
            </a:xfrm>
            <a:prstGeom prst="line">
              <a:avLst/>
            </a:prstGeom>
            <a:noFill/>
            <a:ln w="38100">
              <a:solidFill>
                <a:srgbClr val="008000"/>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69" name="Line 153"/>
            <p:cNvSpPr>
              <a:spLocks noChangeShapeType="1"/>
            </p:cNvSpPr>
            <p:nvPr/>
          </p:nvSpPr>
          <p:spPr bwMode="auto">
            <a:xfrm>
              <a:off x="3616"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70" name="Line 154"/>
            <p:cNvSpPr>
              <a:spLocks noChangeShapeType="1"/>
            </p:cNvSpPr>
            <p:nvPr/>
          </p:nvSpPr>
          <p:spPr bwMode="auto">
            <a:xfrm>
              <a:off x="4048"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71" name="Line 155"/>
            <p:cNvSpPr>
              <a:spLocks noChangeShapeType="1"/>
            </p:cNvSpPr>
            <p:nvPr/>
          </p:nvSpPr>
          <p:spPr bwMode="auto">
            <a:xfrm>
              <a:off x="4480"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72" name="Line 156"/>
            <p:cNvSpPr>
              <a:spLocks noChangeShapeType="1"/>
            </p:cNvSpPr>
            <p:nvPr/>
          </p:nvSpPr>
          <p:spPr bwMode="auto">
            <a:xfrm>
              <a:off x="4912"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sp>
          <p:nvSpPr>
            <p:cNvPr id="342173" name="Line 157"/>
            <p:cNvSpPr>
              <a:spLocks noChangeShapeType="1"/>
            </p:cNvSpPr>
            <p:nvPr/>
          </p:nvSpPr>
          <p:spPr bwMode="auto">
            <a:xfrm>
              <a:off x="5344" y="753"/>
              <a:ext cx="0" cy="2824"/>
            </a:xfrm>
            <a:prstGeom prst="line">
              <a:avLst/>
            </a:prstGeom>
            <a:noFill/>
            <a:ln w="12700">
              <a:solidFill>
                <a:schemeClr val="tx1"/>
              </a:solidFill>
              <a:prstDash val="sysDot"/>
              <a:round/>
              <a:headEnd/>
              <a:tailEnd/>
            </a:ln>
            <a:effectLst/>
          </p:spPr>
          <p:txBody>
            <a:bodyPr wrap="none" anchor="ctr"/>
            <a:lstStyle/>
            <a:p>
              <a:pPr eaLnBrk="1" hangingPunct="1">
                <a:defRPr/>
              </a:pPr>
              <a:endParaRPr lang="zh-CN" altLang="en-US" b="1">
                <a:latin typeface="+mn-lt"/>
                <a:ea typeface="+mn-ea"/>
              </a:endParaRPr>
            </a:p>
          </p:txBody>
        </p:sp>
      </p:grpSp>
      <p:sp>
        <p:nvSpPr>
          <p:cNvPr id="342174" name="Freeform 158"/>
          <p:cNvSpPr>
            <a:spLocks/>
          </p:cNvSpPr>
          <p:nvPr/>
        </p:nvSpPr>
        <p:spPr bwMode="auto">
          <a:xfrm>
            <a:off x="5149850" y="1265238"/>
            <a:ext cx="257175" cy="458787"/>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75" name="Freeform 159"/>
          <p:cNvSpPr>
            <a:spLocks/>
          </p:cNvSpPr>
          <p:nvPr/>
        </p:nvSpPr>
        <p:spPr bwMode="auto">
          <a:xfrm>
            <a:off x="5405438" y="1265238"/>
            <a:ext cx="260350" cy="458787"/>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76" name="Freeform 160"/>
          <p:cNvSpPr>
            <a:spLocks/>
          </p:cNvSpPr>
          <p:nvPr/>
        </p:nvSpPr>
        <p:spPr bwMode="auto">
          <a:xfrm>
            <a:off x="4541838" y="1112838"/>
            <a:ext cx="338137" cy="763587"/>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77" name="Rectangle 161"/>
          <p:cNvSpPr>
            <a:spLocks noChangeArrowheads="1"/>
          </p:cNvSpPr>
          <p:nvPr/>
        </p:nvSpPr>
        <p:spPr bwMode="auto">
          <a:xfrm rot="5400000">
            <a:off x="4358482" y="1289844"/>
            <a:ext cx="671512" cy="368300"/>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sp>
        <p:nvSpPr>
          <p:cNvPr id="342178" name="Rectangle 162"/>
          <p:cNvSpPr>
            <a:spLocks noChangeArrowheads="1"/>
          </p:cNvSpPr>
          <p:nvPr/>
        </p:nvSpPr>
        <p:spPr bwMode="auto">
          <a:xfrm>
            <a:off x="3133725" y="1325563"/>
            <a:ext cx="465138" cy="366712"/>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6822" name="Group 163"/>
          <p:cNvGrpSpPr>
            <a:grpSpLocks/>
          </p:cNvGrpSpPr>
          <p:nvPr/>
        </p:nvGrpSpPr>
        <p:grpSpPr bwMode="auto">
          <a:xfrm>
            <a:off x="3071813" y="1265238"/>
            <a:ext cx="539750" cy="458787"/>
            <a:chOff x="1935" y="1349"/>
            <a:chExt cx="340" cy="289"/>
          </a:xfrm>
        </p:grpSpPr>
        <p:sp>
          <p:nvSpPr>
            <p:cNvPr id="342180" name="Freeform 164"/>
            <p:cNvSpPr>
              <a:spLocks/>
            </p:cNvSpPr>
            <p:nvPr/>
          </p:nvSpPr>
          <p:spPr bwMode="auto">
            <a:xfrm>
              <a:off x="1935" y="1349"/>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81" name="Freeform 165"/>
            <p:cNvSpPr>
              <a:spLocks/>
            </p:cNvSpPr>
            <p:nvPr/>
          </p:nvSpPr>
          <p:spPr bwMode="auto">
            <a:xfrm>
              <a:off x="2104" y="1349"/>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182" name="Rectangle 166"/>
          <p:cNvSpPr>
            <a:spLocks noChangeArrowheads="1"/>
          </p:cNvSpPr>
          <p:nvPr/>
        </p:nvSpPr>
        <p:spPr bwMode="auto">
          <a:xfrm>
            <a:off x="3778250" y="1282700"/>
            <a:ext cx="5667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183" name="Freeform 167"/>
          <p:cNvSpPr>
            <a:spLocks/>
          </p:cNvSpPr>
          <p:nvPr/>
        </p:nvSpPr>
        <p:spPr bwMode="auto">
          <a:xfrm>
            <a:off x="3802063" y="1265238"/>
            <a:ext cx="236537"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84" name="Freeform 168"/>
          <p:cNvSpPr>
            <a:spLocks/>
          </p:cNvSpPr>
          <p:nvPr/>
        </p:nvSpPr>
        <p:spPr bwMode="auto">
          <a:xfrm>
            <a:off x="4037013" y="1265238"/>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85" name="Line 169"/>
          <p:cNvSpPr>
            <a:spLocks noChangeShapeType="1"/>
          </p:cNvSpPr>
          <p:nvPr/>
        </p:nvSpPr>
        <p:spPr bwMode="auto">
          <a:xfrm>
            <a:off x="3613150" y="1493838"/>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186" name="Freeform 170"/>
          <p:cNvSpPr>
            <a:spLocks/>
          </p:cNvSpPr>
          <p:nvPr/>
        </p:nvSpPr>
        <p:spPr bwMode="auto">
          <a:xfrm>
            <a:off x="3717925" y="1341438"/>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87" name="Line 171"/>
          <p:cNvSpPr>
            <a:spLocks noChangeShapeType="1"/>
          </p:cNvSpPr>
          <p:nvPr/>
        </p:nvSpPr>
        <p:spPr bwMode="auto">
          <a:xfrm>
            <a:off x="4273550" y="1357313"/>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188" name="Rectangle 172"/>
          <p:cNvSpPr>
            <a:spLocks noChangeArrowheads="1"/>
          </p:cNvSpPr>
          <p:nvPr/>
        </p:nvSpPr>
        <p:spPr bwMode="auto">
          <a:xfrm>
            <a:off x="5126038" y="1341438"/>
            <a:ext cx="54768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sp>
        <p:nvSpPr>
          <p:cNvPr id="342189" name="Rectangle 173"/>
          <p:cNvSpPr>
            <a:spLocks noChangeArrowheads="1"/>
          </p:cNvSpPr>
          <p:nvPr/>
        </p:nvSpPr>
        <p:spPr bwMode="auto">
          <a:xfrm>
            <a:off x="5856288" y="1274763"/>
            <a:ext cx="56673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190" name="Freeform 174"/>
          <p:cNvSpPr>
            <a:spLocks/>
          </p:cNvSpPr>
          <p:nvPr/>
        </p:nvSpPr>
        <p:spPr bwMode="auto">
          <a:xfrm>
            <a:off x="6116638" y="1265238"/>
            <a:ext cx="227012" cy="458787"/>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91" name="Line 175"/>
          <p:cNvSpPr>
            <a:spLocks noChangeShapeType="1"/>
          </p:cNvSpPr>
          <p:nvPr/>
        </p:nvSpPr>
        <p:spPr bwMode="auto">
          <a:xfrm>
            <a:off x="5653088" y="1493838"/>
            <a:ext cx="2333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192" name="Line 176"/>
          <p:cNvSpPr>
            <a:spLocks noChangeShapeType="1"/>
          </p:cNvSpPr>
          <p:nvPr/>
        </p:nvSpPr>
        <p:spPr bwMode="auto">
          <a:xfrm>
            <a:off x="4884738" y="1493838"/>
            <a:ext cx="2587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193" name="Freeform 177"/>
          <p:cNvSpPr>
            <a:spLocks/>
          </p:cNvSpPr>
          <p:nvPr/>
        </p:nvSpPr>
        <p:spPr bwMode="auto">
          <a:xfrm>
            <a:off x="5083175" y="1493838"/>
            <a:ext cx="684213" cy="306387"/>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94" name="Line 178"/>
          <p:cNvSpPr>
            <a:spLocks noChangeShapeType="1"/>
          </p:cNvSpPr>
          <p:nvPr/>
        </p:nvSpPr>
        <p:spPr bwMode="auto">
          <a:xfrm>
            <a:off x="4273550" y="1646238"/>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195" name="Freeform 179"/>
          <p:cNvSpPr>
            <a:spLocks/>
          </p:cNvSpPr>
          <p:nvPr/>
        </p:nvSpPr>
        <p:spPr bwMode="auto">
          <a:xfrm>
            <a:off x="4452938" y="1485900"/>
            <a:ext cx="534987"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nvGrpSpPr>
          <p:cNvPr id="76837" name="Group 180"/>
          <p:cNvGrpSpPr>
            <a:grpSpLocks/>
          </p:cNvGrpSpPr>
          <p:nvPr/>
        </p:nvGrpSpPr>
        <p:grpSpPr bwMode="auto">
          <a:xfrm>
            <a:off x="3698875" y="1968500"/>
            <a:ext cx="539750" cy="458788"/>
            <a:chOff x="2330" y="1808"/>
            <a:chExt cx="340" cy="289"/>
          </a:xfrm>
        </p:grpSpPr>
        <p:sp>
          <p:nvSpPr>
            <p:cNvPr id="342197" name="Freeform 181"/>
            <p:cNvSpPr>
              <a:spLocks/>
            </p:cNvSpPr>
            <p:nvPr/>
          </p:nvSpPr>
          <p:spPr bwMode="auto">
            <a:xfrm>
              <a:off x="2330" y="180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198" name="Freeform 182"/>
            <p:cNvSpPr>
              <a:spLocks/>
            </p:cNvSpPr>
            <p:nvPr/>
          </p:nvSpPr>
          <p:spPr bwMode="auto">
            <a:xfrm>
              <a:off x="2499" y="180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199" name="Line 183"/>
          <p:cNvSpPr>
            <a:spLocks noChangeShapeType="1"/>
          </p:cNvSpPr>
          <p:nvPr/>
        </p:nvSpPr>
        <p:spPr bwMode="auto">
          <a:xfrm flipV="1">
            <a:off x="4240213" y="2260600"/>
            <a:ext cx="2286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00" name="Rectangle 184"/>
          <p:cNvSpPr>
            <a:spLocks noChangeArrowheads="1"/>
          </p:cNvSpPr>
          <p:nvPr/>
        </p:nvSpPr>
        <p:spPr bwMode="auto">
          <a:xfrm>
            <a:off x="3760788" y="2028825"/>
            <a:ext cx="465137" cy="366713"/>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sp>
        <p:nvSpPr>
          <p:cNvPr id="342201" name="Rectangle 185"/>
          <p:cNvSpPr>
            <a:spLocks noChangeArrowheads="1"/>
          </p:cNvSpPr>
          <p:nvPr/>
        </p:nvSpPr>
        <p:spPr bwMode="auto">
          <a:xfrm>
            <a:off x="773113" y="3259138"/>
            <a:ext cx="1781175" cy="458787"/>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and r6,</a:t>
            </a:r>
            <a:r>
              <a:rPr lang="en-US" altLang="zh-CN" sz="2400" b="1" u="sng" dirty="0">
                <a:solidFill>
                  <a:srgbClr val="0000FF"/>
                </a:solidFill>
                <a:latin typeface="+mn-lt"/>
                <a:ea typeface="+mn-ea"/>
              </a:rPr>
              <a:t>r1</a:t>
            </a:r>
            <a:r>
              <a:rPr lang="en-US" altLang="zh-CN" sz="2400" b="1" dirty="0">
                <a:latin typeface="+mn-lt"/>
                <a:ea typeface="+mn-ea"/>
              </a:rPr>
              <a:t>,r7</a:t>
            </a:r>
          </a:p>
        </p:txBody>
      </p:sp>
      <p:sp>
        <p:nvSpPr>
          <p:cNvPr id="342202" name="Rectangle 186"/>
          <p:cNvSpPr>
            <a:spLocks noChangeArrowheads="1"/>
          </p:cNvSpPr>
          <p:nvPr/>
        </p:nvSpPr>
        <p:spPr bwMode="auto">
          <a:xfrm>
            <a:off x="747713" y="3919538"/>
            <a:ext cx="1722437" cy="458787"/>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or   r8,</a:t>
            </a:r>
            <a:r>
              <a:rPr lang="en-US" altLang="zh-CN" sz="2400" b="1" u="sng" dirty="0">
                <a:solidFill>
                  <a:srgbClr val="0000FF"/>
                </a:solidFill>
                <a:latin typeface="+mn-lt"/>
                <a:ea typeface="+mn-ea"/>
              </a:rPr>
              <a:t>r1</a:t>
            </a:r>
            <a:r>
              <a:rPr lang="en-US" altLang="zh-CN" sz="2400" b="1" dirty="0">
                <a:solidFill>
                  <a:srgbClr val="0000FF"/>
                </a:solidFill>
                <a:latin typeface="+mn-lt"/>
                <a:ea typeface="+mn-ea"/>
              </a:rPr>
              <a:t>,</a:t>
            </a:r>
            <a:r>
              <a:rPr lang="en-US" altLang="zh-CN" sz="2400" b="1" dirty="0">
                <a:latin typeface="+mn-lt"/>
                <a:ea typeface="+mn-ea"/>
              </a:rPr>
              <a:t>r9</a:t>
            </a:r>
          </a:p>
        </p:txBody>
      </p:sp>
      <p:sp>
        <p:nvSpPr>
          <p:cNvPr id="342203" name="Freeform 187"/>
          <p:cNvSpPr>
            <a:spLocks/>
          </p:cNvSpPr>
          <p:nvPr/>
        </p:nvSpPr>
        <p:spPr bwMode="auto">
          <a:xfrm>
            <a:off x="5357813" y="2641600"/>
            <a:ext cx="234950" cy="458788"/>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04" name="Freeform 188"/>
          <p:cNvSpPr>
            <a:spLocks/>
          </p:cNvSpPr>
          <p:nvPr/>
        </p:nvSpPr>
        <p:spPr bwMode="auto">
          <a:xfrm>
            <a:off x="6035675" y="3352800"/>
            <a:ext cx="234950" cy="458788"/>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2">
              <a:alpha val="50999"/>
            </a:schemeClr>
          </a:solid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05" name="Freeform 189"/>
          <p:cNvSpPr>
            <a:spLocks/>
          </p:cNvSpPr>
          <p:nvPr/>
        </p:nvSpPr>
        <p:spPr bwMode="auto">
          <a:xfrm>
            <a:off x="6713538" y="4064000"/>
            <a:ext cx="234950" cy="458788"/>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solidFill>
            <a:schemeClr val="accent2">
              <a:alpha val="42000"/>
            </a:schemeClr>
          </a:solid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06" name="Line 190"/>
          <p:cNvSpPr>
            <a:spLocks noChangeShapeType="1"/>
          </p:cNvSpPr>
          <p:nvPr/>
        </p:nvSpPr>
        <p:spPr bwMode="auto">
          <a:xfrm>
            <a:off x="4949825" y="2146300"/>
            <a:ext cx="2333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07" name="Line 191"/>
          <p:cNvSpPr>
            <a:spLocks noChangeShapeType="1"/>
          </p:cNvSpPr>
          <p:nvPr/>
        </p:nvSpPr>
        <p:spPr bwMode="auto">
          <a:xfrm>
            <a:off x="4954588" y="2349500"/>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grpSp>
        <p:nvGrpSpPr>
          <p:cNvPr id="76847" name="Group 192"/>
          <p:cNvGrpSpPr>
            <a:grpSpLocks/>
          </p:cNvGrpSpPr>
          <p:nvPr/>
        </p:nvGrpSpPr>
        <p:grpSpPr bwMode="auto">
          <a:xfrm>
            <a:off x="5829300" y="2489200"/>
            <a:ext cx="371475" cy="763588"/>
            <a:chOff x="3672" y="2192"/>
            <a:chExt cx="234" cy="481"/>
          </a:xfrm>
        </p:grpSpPr>
        <p:sp>
          <p:nvSpPr>
            <p:cNvPr id="342209" name="Freeform 193"/>
            <p:cNvSpPr>
              <a:spLocks/>
            </p:cNvSpPr>
            <p:nvPr/>
          </p:nvSpPr>
          <p:spPr bwMode="auto">
            <a:xfrm>
              <a:off x="3693" y="2192"/>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10" name="Rectangle 194"/>
            <p:cNvSpPr>
              <a:spLocks noChangeArrowheads="1"/>
            </p:cNvSpPr>
            <p:nvPr/>
          </p:nvSpPr>
          <p:spPr bwMode="auto">
            <a:xfrm rot="5400000">
              <a:off x="3577" y="2305"/>
              <a:ext cx="422"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6848" name="Group 195"/>
          <p:cNvGrpSpPr>
            <a:grpSpLocks/>
          </p:cNvGrpSpPr>
          <p:nvPr/>
        </p:nvGrpSpPr>
        <p:grpSpPr bwMode="auto">
          <a:xfrm>
            <a:off x="4343400" y="2641600"/>
            <a:ext cx="588963" cy="458788"/>
            <a:chOff x="2736" y="2288"/>
            <a:chExt cx="371" cy="289"/>
          </a:xfrm>
        </p:grpSpPr>
        <p:sp>
          <p:nvSpPr>
            <p:cNvPr id="342212" name="Rectangle 196"/>
            <p:cNvSpPr>
              <a:spLocks noChangeArrowheads="1"/>
            </p:cNvSpPr>
            <p:nvPr/>
          </p:nvSpPr>
          <p:spPr bwMode="auto">
            <a:xfrm>
              <a:off x="2736" y="2294"/>
              <a:ext cx="329" cy="231"/>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 Im</a:t>
              </a:r>
            </a:p>
          </p:txBody>
        </p:sp>
        <p:grpSp>
          <p:nvGrpSpPr>
            <p:cNvPr id="76948" name="Group 197"/>
            <p:cNvGrpSpPr>
              <a:grpSpLocks/>
            </p:cNvGrpSpPr>
            <p:nvPr/>
          </p:nvGrpSpPr>
          <p:grpSpPr bwMode="auto">
            <a:xfrm>
              <a:off x="2767" y="2288"/>
              <a:ext cx="340" cy="289"/>
              <a:chOff x="2767" y="2288"/>
              <a:chExt cx="340" cy="289"/>
            </a:xfrm>
          </p:grpSpPr>
          <p:sp>
            <p:nvSpPr>
              <p:cNvPr id="342214" name="Freeform 198"/>
              <p:cNvSpPr>
                <a:spLocks/>
              </p:cNvSpPr>
              <p:nvPr/>
            </p:nvSpPr>
            <p:spPr bwMode="auto">
              <a:xfrm>
                <a:off x="2767" y="2288"/>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15" name="Freeform 199"/>
              <p:cNvSpPr>
                <a:spLocks/>
              </p:cNvSpPr>
              <p:nvPr/>
            </p:nvSpPr>
            <p:spPr bwMode="auto">
              <a:xfrm>
                <a:off x="2936" y="2288"/>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sp>
        <p:nvSpPr>
          <p:cNvPr id="342216" name="Rectangle 200"/>
          <p:cNvSpPr>
            <a:spLocks noChangeArrowheads="1"/>
          </p:cNvSpPr>
          <p:nvPr/>
        </p:nvSpPr>
        <p:spPr bwMode="auto">
          <a:xfrm>
            <a:off x="5099050" y="2659063"/>
            <a:ext cx="56673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217" name="Freeform 201"/>
          <p:cNvSpPr>
            <a:spLocks/>
          </p:cNvSpPr>
          <p:nvPr/>
        </p:nvSpPr>
        <p:spPr bwMode="auto">
          <a:xfrm>
            <a:off x="5122863" y="2641600"/>
            <a:ext cx="236537" cy="458788"/>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18" name="Line 202"/>
          <p:cNvSpPr>
            <a:spLocks noChangeShapeType="1"/>
          </p:cNvSpPr>
          <p:nvPr/>
        </p:nvSpPr>
        <p:spPr bwMode="auto">
          <a:xfrm>
            <a:off x="4933950" y="2870200"/>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19" name="Freeform 203"/>
          <p:cNvSpPr>
            <a:spLocks/>
          </p:cNvSpPr>
          <p:nvPr/>
        </p:nvSpPr>
        <p:spPr bwMode="auto">
          <a:xfrm>
            <a:off x="5038725" y="2717800"/>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20" name="Line 204"/>
          <p:cNvSpPr>
            <a:spLocks noChangeShapeType="1"/>
          </p:cNvSpPr>
          <p:nvPr/>
        </p:nvSpPr>
        <p:spPr bwMode="auto">
          <a:xfrm>
            <a:off x="5594350" y="2717800"/>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21" name="Rectangle 205"/>
          <p:cNvSpPr>
            <a:spLocks noChangeArrowheads="1"/>
          </p:cNvSpPr>
          <p:nvPr/>
        </p:nvSpPr>
        <p:spPr bwMode="auto">
          <a:xfrm>
            <a:off x="6396038" y="2651125"/>
            <a:ext cx="54768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grpSp>
        <p:nvGrpSpPr>
          <p:cNvPr id="76855" name="Group 206"/>
          <p:cNvGrpSpPr>
            <a:grpSpLocks/>
          </p:cNvGrpSpPr>
          <p:nvPr/>
        </p:nvGrpSpPr>
        <p:grpSpPr bwMode="auto">
          <a:xfrm>
            <a:off x="6470650" y="2641600"/>
            <a:ext cx="515938" cy="458788"/>
            <a:chOff x="4076" y="2288"/>
            <a:chExt cx="325" cy="289"/>
          </a:xfrm>
        </p:grpSpPr>
        <p:sp>
          <p:nvSpPr>
            <p:cNvPr id="342223" name="Freeform 207"/>
            <p:cNvSpPr>
              <a:spLocks/>
            </p:cNvSpPr>
            <p:nvPr/>
          </p:nvSpPr>
          <p:spPr bwMode="auto">
            <a:xfrm>
              <a:off x="4076" y="2288"/>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24" name="Freeform 208"/>
            <p:cNvSpPr>
              <a:spLocks/>
            </p:cNvSpPr>
            <p:nvPr/>
          </p:nvSpPr>
          <p:spPr bwMode="auto">
            <a:xfrm>
              <a:off x="4237" y="2288"/>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225" name="Rectangle 209"/>
          <p:cNvSpPr>
            <a:spLocks noChangeArrowheads="1"/>
          </p:cNvSpPr>
          <p:nvPr/>
        </p:nvSpPr>
        <p:spPr bwMode="auto">
          <a:xfrm>
            <a:off x="7177088" y="2651125"/>
            <a:ext cx="56673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grpSp>
        <p:nvGrpSpPr>
          <p:cNvPr id="76857" name="Group 210"/>
          <p:cNvGrpSpPr>
            <a:grpSpLocks/>
          </p:cNvGrpSpPr>
          <p:nvPr/>
        </p:nvGrpSpPr>
        <p:grpSpPr bwMode="auto">
          <a:xfrm>
            <a:off x="7213600" y="2641600"/>
            <a:ext cx="450850" cy="458788"/>
            <a:chOff x="4544" y="2288"/>
            <a:chExt cx="284" cy="289"/>
          </a:xfrm>
        </p:grpSpPr>
        <p:sp>
          <p:nvSpPr>
            <p:cNvPr id="342227" name="Freeform 211"/>
            <p:cNvSpPr>
              <a:spLocks/>
            </p:cNvSpPr>
            <p:nvPr/>
          </p:nvSpPr>
          <p:spPr bwMode="auto">
            <a:xfrm>
              <a:off x="4544" y="2288"/>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28" name="Freeform 212"/>
            <p:cNvSpPr>
              <a:spLocks/>
            </p:cNvSpPr>
            <p:nvPr/>
          </p:nvSpPr>
          <p:spPr bwMode="auto">
            <a:xfrm>
              <a:off x="4685" y="2288"/>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229" name="Line 213"/>
          <p:cNvSpPr>
            <a:spLocks noChangeShapeType="1"/>
          </p:cNvSpPr>
          <p:nvPr/>
        </p:nvSpPr>
        <p:spPr bwMode="auto">
          <a:xfrm>
            <a:off x="6973888" y="2870200"/>
            <a:ext cx="2333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30" name="Line 214"/>
          <p:cNvSpPr>
            <a:spLocks noChangeShapeType="1"/>
          </p:cNvSpPr>
          <p:nvPr/>
        </p:nvSpPr>
        <p:spPr bwMode="auto">
          <a:xfrm>
            <a:off x="6205538" y="2870200"/>
            <a:ext cx="2587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31" name="Freeform 215"/>
          <p:cNvSpPr>
            <a:spLocks/>
          </p:cNvSpPr>
          <p:nvPr/>
        </p:nvSpPr>
        <p:spPr bwMode="auto">
          <a:xfrm>
            <a:off x="6403975" y="2870200"/>
            <a:ext cx="684213" cy="306388"/>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32" name="Line 216"/>
          <p:cNvSpPr>
            <a:spLocks noChangeShapeType="1"/>
          </p:cNvSpPr>
          <p:nvPr/>
        </p:nvSpPr>
        <p:spPr bwMode="auto">
          <a:xfrm>
            <a:off x="5594350" y="3022600"/>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33" name="Freeform 217"/>
          <p:cNvSpPr>
            <a:spLocks/>
          </p:cNvSpPr>
          <p:nvPr/>
        </p:nvSpPr>
        <p:spPr bwMode="auto">
          <a:xfrm>
            <a:off x="5773738" y="2862263"/>
            <a:ext cx="534987"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34" name="Freeform 218"/>
          <p:cNvSpPr>
            <a:spLocks/>
          </p:cNvSpPr>
          <p:nvPr/>
        </p:nvSpPr>
        <p:spPr bwMode="auto">
          <a:xfrm>
            <a:off x="7081838" y="3581400"/>
            <a:ext cx="684212" cy="306388"/>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nvGrpSpPr>
          <p:cNvPr id="76864" name="Group 219"/>
          <p:cNvGrpSpPr>
            <a:grpSpLocks/>
          </p:cNvGrpSpPr>
          <p:nvPr/>
        </p:nvGrpSpPr>
        <p:grpSpPr bwMode="auto">
          <a:xfrm>
            <a:off x="6507163" y="3200400"/>
            <a:ext cx="371475" cy="763588"/>
            <a:chOff x="4099" y="2640"/>
            <a:chExt cx="234" cy="481"/>
          </a:xfrm>
        </p:grpSpPr>
        <p:sp>
          <p:nvSpPr>
            <p:cNvPr id="342236" name="Freeform 220"/>
            <p:cNvSpPr>
              <a:spLocks/>
            </p:cNvSpPr>
            <p:nvPr/>
          </p:nvSpPr>
          <p:spPr bwMode="auto">
            <a:xfrm>
              <a:off x="4120" y="2640"/>
              <a:ext cx="213" cy="481"/>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37" name="Rectangle 221"/>
            <p:cNvSpPr>
              <a:spLocks noChangeArrowheads="1"/>
            </p:cNvSpPr>
            <p:nvPr/>
          </p:nvSpPr>
          <p:spPr bwMode="auto">
            <a:xfrm rot="5400000">
              <a:off x="3960" y="2780"/>
              <a:ext cx="422"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grpSp>
      <p:grpSp>
        <p:nvGrpSpPr>
          <p:cNvPr id="76865" name="Group 222"/>
          <p:cNvGrpSpPr>
            <a:grpSpLocks/>
          </p:cNvGrpSpPr>
          <p:nvPr/>
        </p:nvGrpSpPr>
        <p:grpSpPr bwMode="auto">
          <a:xfrm>
            <a:off x="5046663" y="3352800"/>
            <a:ext cx="563562" cy="458788"/>
            <a:chOff x="3179" y="2736"/>
            <a:chExt cx="355" cy="289"/>
          </a:xfrm>
        </p:grpSpPr>
        <p:sp>
          <p:nvSpPr>
            <p:cNvPr id="342239" name="Rectangle 223"/>
            <p:cNvSpPr>
              <a:spLocks noChangeArrowheads="1"/>
            </p:cNvSpPr>
            <p:nvPr/>
          </p:nvSpPr>
          <p:spPr bwMode="auto">
            <a:xfrm>
              <a:off x="3179" y="2742"/>
              <a:ext cx="293" cy="231"/>
            </a:xfrm>
            <a:prstGeom prst="rect">
              <a:avLst/>
            </a:prstGeom>
            <a:noFill/>
            <a:ln w="12700">
              <a:noFill/>
              <a:miter lim="800000"/>
              <a:headEnd/>
              <a:tailEnd/>
            </a:ln>
            <a:effectLst/>
          </p:spPr>
          <p:txBody>
            <a:bodyPr wrap="none" lIns="90488" tIns="44450" rIns="90488" bIns="44450">
              <a:spAutoFit/>
            </a:bodyPr>
            <a:lstStyle/>
            <a:p>
              <a:pPr algn="ctr" eaLnBrk="1" hangingPunct="1">
                <a:defRPr/>
              </a:pPr>
              <a:r>
                <a:rPr lang="en-US" altLang="zh-CN" b="1">
                  <a:latin typeface="+mn-lt"/>
                  <a:ea typeface="+mn-ea"/>
                </a:rPr>
                <a:t>Im</a:t>
              </a:r>
            </a:p>
          </p:txBody>
        </p:sp>
        <p:grpSp>
          <p:nvGrpSpPr>
            <p:cNvPr id="76938" name="Group 224"/>
            <p:cNvGrpSpPr>
              <a:grpSpLocks/>
            </p:cNvGrpSpPr>
            <p:nvPr/>
          </p:nvGrpSpPr>
          <p:grpSpPr bwMode="auto">
            <a:xfrm>
              <a:off x="3194" y="2736"/>
              <a:ext cx="340" cy="289"/>
              <a:chOff x="3194" y="2736"/>
              <a:chExt cx="340" cy="289"/>
            </a:xfrm>
          </p:grpSpPr>
          <p:sp>
            <p:nvSpPr>
              <p:cNvPr id="342241" name="Freeform 225"/>
              <p:cNvSpPr>
                <a:spLocks/>
              </p:cNvSpPr>
              <p:nvPr/>
            </p:nvSpPr>
            <p:spPr bwMode="auto">
              <a:xfrm>
                <a:off x="3194" y="2736"/>
                <a:ext cx="170" cy="289"/>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42" name="Freeform 226"/>
              <p:cNvSpPr>
                <a:spLocks/>
              </p:cNvSpPr>
              <p:nvPr/>
            </p:nvSpPr>
            <p:spPr bwMode="auto">
              <a:xfrm>
                <a:off x="3363" y="2736"/>
                <a:ext cx="171" cy="289"/>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grpSp>
      <p:sp>
        <p:nvSpPr>
          <p:cNvPr id="342243" name="Rectangle 227"/>
          <p:cNvSpPr>
            <a:spLocks noChangeArrowheads="1"/>
          </p:cNvSpPr>
          <p:nvPr/>
        </p:nvSpPr>
        <p:spPr bwMode="auto">
          <a:xfrm>
            <a:off x="5776913" y="3370263"/>
            <a:ext cx="566737"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244" name="Freeform 228"/>
          <p:cNvSpPr>
            <a:spLocks/>
          </p:cNvSpPr>
          <p:nvPr/>
        </p:nvSpPr>
        <p:spPr bwMode="auto">
          <a:xfrm>
            <a:off x="5800725" y="3352800"/>
            <a:ext cx="236538" cy="458788"/>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45" name="Line 229"/>
          <p:cNvSpPr>
            <a:spLocks noChangeShapeType="1"/>
          </p:cNvSpPr>
          <p:nvPr/>
        </p:nvSpPr>
        <p:spPr bwMode="auto">
          <a:xfrm>
            <a:off x="5611813" y="3581400"/>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46" name="Freeform 230"/>
          <p:cNvSpPr>
            <a:spLocks/>
          </p:cNvSpPr>
          <p:nvPr/>
        </p:nvSpPr>
        <p:spPr bwMode="auto">
          <a:xfrm>
            <a:off x="5716588" y="3429000"/>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47" name="Line 231"/>
          <p:cNvSpPr>
            <a:spLocks noChangeShapeType="1"/>
          </p:cNvSpPr>
          <p:nvPr/>
        </p:nvSpPr>
        <p:spPr bwMode="auto">
          <a:xfrm>
            <a:off x="6272213" y="3429000"/>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48" name="Rectangle 232"/>
          <p:cNvSpPr>
            <a:spLocks noChangeArrowheads="1"/>
          </p:cNvSpPr>
          <p:nvPr/>
        </p:nvSpPr>
        <p:spPr bwMode="auto">
          <a:xfrm>
            <a:off x="7073900" y="3362325"/>
            <a:ext cx="54768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grpSp>
        <p:nvGrpSpPr>
          <p:cNvPr id="76872" name="Group 233"/>
          <p:cNvGrpSpPr>
            <a:grpSpLocks/>
          </p:cNvGrpSpPr>
          <p:nvPr/>
        </p:nvGrpSpPr>
        <p:grpSpPr bwMode="auto">
          <a:xfrm>
            <a:off x="7148513" y="3352800"/>
            <a:ext cx="515937" cy="458788"/>
            <a:chOff x="4503" y="2736"/>
            <a:chExt cx="325" cy="289"/>
          </a:xfrm>
        </p:grpSpPr>
        <p:sp>
          <p:nvSpPr>
            <p:cNvPr id="342250" name="Freeform 234"/>
            <p:cNvSpPr>
              <a:spLocks/>
            </p:cNvSpPr>
            <p:nvPr/>
          </p:nvSpPr>
          <p:spPr bwMode="auto">
            <a:xfrm>
              <a:off x="4503" y="2736"/>
              <a:ext cx="162" cy="289"/>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51" name="Freeform 235"/>
            <p:cNvSpPr>
              <a:spLocks/>
            </p:cNvSpPr>
            <p:nvPr/>
          </p:nvSpPr>
          <p:spPr bwMode="auto">
            <a:xfrm>
              <a:off x="4664" y="2736"/>
              <a:ext cx="164" cy="289"/>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252" name="Rectangle 236"/>
          <p:cNvSpPr>
            <a:spLocks noChangeArrowheads="1"/>
          </p:cNvSpPr>
          <p:nvPr/>
        </p:nvSpPr>
        <p:spPr bwMode="auto">
          <a:xfrm>
            <a:off x="7854950" y="3362325"/>
            <a:ext cx="5667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grpSp>
        <p:nvGrpSpPr>
          <p:cNvPr id="76874" name="Group 237"/>
          <p:cNvGrpSpPr>
            <a:grpSpLocks/>
          </p:cNvGrpSpPr>
          <p:nvPr/>
        </p:nvGrpSpPr>
        <p:grpSpPr bwMode="auto">
          <a:xfrm>
            <a:off x="7891463" y="3352800"/>
            <a:ext cx="450850" cy="458788"/>
            <a:chOff x="4971" y="2736"/>
            <a:chExt cx="284" cy="289"/>
          </a:xfrm>
        </p:grpSpPr>
        <p:sp>
          <p:nvSpPr>
            <p:cNvPr id="342254" name="Freeform 238"/>
            <p:cNvSpPr>
              <a:spLocks/>
            </p:cNvSpPr>
            <p:nvPr/>
          </p:nvSpPr>
          <p:spPr bwMode="auto">
            <a:xfrm>
              <a:off x="4971" y="2736"/>
              <a:ext cx="142" cy="289"/>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55" name="Freeform 239"/>
            <p:cNvSpPr>
              <a:spLocks/>
            </p:cNvSpPr>
            <p:nvPr/>
          </p:nvSpPr>
          <p:spPr bwMode="auto">
            <a:xfrm>
              <a:off x="5112" y="2736"/>
              <a:ext cx="143" cy="289"/>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sp>
        <p:nvSpPr>
          <p:cNvPr id="342256" name="Line 240"/>
          <p:cNvSpPr>
            <a:spLocks noChangeShapeType="1"/>
          </p:cNvSpPr>
          <p:nvPr/>
        </p:nvSpPr>
        <p:spPr bwMode="auto">
          <a:xfrm>
            <a:off x="7651750" y="3581400"/>
            <a:ext cx="2333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57" name="Line 241"/>
          <p:cNvSpPr>
            <a:spLocks noChangeShapeType="1"/>
          </p:cNvSpPr>
          <p:nvPr/>
        </p:nvSpPr>
        <p:spPr bwMode="auto">
          <a:xfrm>
            <a:off x="6883400" y="3581400"/>
            <a:ext cx="258763"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58" name="Line 242"/>
          <p:cNvSpPr>
            <a:spLocks noChangeShapeType="1"/>
          </p:cNvSpPr>
          <p:nvPr/>
        </p:nvSpPr>
        <p:spPr bwMode="auto">
          <a:xfrm>
            <a:off x="6272213" y="3733800"/>
            <a:ext cx="261937"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59" name="Freeform 243"/>
          <p:cNvSpPr>
            <a:spLocks/>
          </p:cNvSpPr>
          <p:nvPr/>
        </p:nvSpPr>
        <p:spPr bwMode="auto">
          <a:xfrm>
            <a:off x="6464300" y="3573463"/>
            <a:ext cx="534988"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0" name="Freeform 244"/>
          <p:cNvSpPr>
            <a:spLocks/>
          </p:cNvSpPr>
          <p:nvPr/>
        </p:nvSpPr>
        <p:spPr bwMode="auto">
          <a:xfrm>
            <a:off x="7218363" y="3911600"/>
            <a:ext cx="338137" cy="763588"/>
          </a:xfrm>
          <a:custGeom>
            <a:avLst/>
            <a:gdLst/>
            <a:ahLst/>
            <a:cxnLst>
              <a:cxn ang="0">
                <a:pos x="0" y="320"/>
              </a:cxn>
              <a:cxn ang="0">
                <a:pos x="71" y="240"/>
              </a:cxn>
              <a:cxn ang="0">
                <a:pos x="0" y="160"/>
              </a:cxn>
              <a:cxn ang="0">
                <a:pos x="0" y="0"/>
              </a:cxn>
              <a:cxn ang="0">
                <a:pos x="212" y="160"/>
              </a:cxn>
              <a:cxn ang="0">
                <a:pos x="212" y="320"/>
              </a:cxn>
              <a:cxn ang="0">
                <a:pos x="0" y="480"/>
              </a:cxn>
              <a:cxn ang="0">
                <a:pos x="0" y="320"/>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1" name="Freeform 245"/>
          <p:cNvSpPr>
            <a:spLocks/>
          </p:cNvSpPr>
          <p:nvPr/>
        </p:nvSpPr>
        <p:spPr bwMode="auto">
          <a:xfrm>
            <a:off x="7759700" y="4292600"/>
            <a:ext cx="684213" cy="306388"/>
          </a:xfrm>
          <a:custGeom>
            <a:avLst/>
            <a:gdLst/>
            <a:ahLst/>
            <a:cxnLst>
              <a:cxn ang="0">
                <a:pos x="0" y="0"/>
              </a:cxn>
              <a:cxn ang="0">
                <a:pos x="0" y="192"/>
              </a:cxn>
              <a:cxn ang="0">
                <a:pos x="391" y="192"/>
              </a:cxn>
              <a:cxn ang="0">
                <a:pos x="391" y="64"/>
              </a:cxn>
              <a:cxn ang="0">
                <a:pos x="430" y="0"/>
              </a:cxn>
            </a:cxnLst>
            <a:rect l="0" t="0" r="r" b="b"/>
            <a:pathLst>
              <a:path w="431" h="193">
                <a:moveTo>
                  <a:pt x="0" y="0"/>
                </a:moveTo>
                <a:lnTo>
                  <a:pt x="0" y="192"/>
                </a:lnTo>
                <a:lnTo>
                  <a:pt x="391" y="192"/>
                </a:lnTo>
                <a:lnTo>
                  <a:pt x="391" y="64"/>
                </a:lnTo>
                <a:lnTo>
                  <a:pt x="430"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2" name="Freeform 246"/>
          <p:cNvSpPr>
            <a:spLocks/>
          </p:cNvSpPr>
          <p:nvPr/>
        </p:nvSpPr>
        <p:spPr bwMode="auto">
          <a:xfrm>
            <a:off x="5748338" y="4064000"/>
            <a:ext cx="269875" cy="458788"/>
          </a:xfrm>
          <a:custGeom>
            <a:avLst/>
            <a:gdLst/>
            <a:ahLst/>
            <a:cxnLst>
              <a:cxn ang="0">
                <a:pos x="169" y="0"/>
              </a:cxn>
              <a:cxn ang="0">
                <a:pos x="0" y="0"/>
              </a:cxn>
              <a:cxn ang="0">
                <a:pos x="0" y="288"/>
              </a:cxn>
              <a:cxn ang="0">
                <a:pos x="169" y="288"/>
              </a:cxn>
            </a:cxnLst>
            <a:rect l="0" t="0" r="r" b="b"/>
            <a:pathLst>
              <a:path w="170" h="289">
                <a:moveTo>
                  <a:pt x="169" y="0"/>
                </a:moveTo>
                <a:lnTo>
                  <a:pt x="0" y="0"/>
                </a:lnTo>
                <a:lnTo>
                  <a:pt x="0" y="288"/>
                </a:lnTo>
                <a:lnTo>
                  <a:pt x="169"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3" name="Freeform 247"/>
          <p:cNvSpPr>
            <a:spLocks/>
          </p:cNvSpPr>
          <p:nvPr/>
        </p:nvSpPr>
        <p:spPr bwMode="auto">
          <a:xfrm>
            <a:off x="6016625" y="4064000"/>
            <a:ext cx="271463" cy="458788"/>
          </a:xfrm>
          <a:custGeom>
            <a:avLst/>
            <a:gdLst/>
            <a:ahLst/>
            <a:cxnLst>
              <a:cxn ang="0">
                <a:pos x="0" y="0"/>
              </a:cxn>
              <a:cxn ang="0">
                <a:pos x="170" y="0"/>
              </a:cxn>
              <a:cxn ang="0">
                <a:pos x="170" y="288"/>
              </a:cxn>
              <a:cxn ang="0">
                <a:pos x="0" y="288"/>
              </a:cxn>
            </a:cxnLst>
            <a:rect l="0" t="0" r="r" b="b"/>
            <a:pathLst>
              <a:path w="171" h="289">
                <a:moveTo>
                  <a:pt x="0" y="0"/>
                </a:moveTo>
                <a:lnTo>
                  <a:pt x="170" y="0"/>
                </a:lnTo>
                <a:lnTo>
                  <a:pt x="170"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4" name="Rectangle 248"/>
          <p:cNvSpPr>
            <a:spLocks noChangeArrowheads="1"/>
          </p:cNvSpPr>
          <p:nvPr/>
        </p:nvSpPr>
        <p:spPr bwMode="auto">
          <a:xfrm>
            <a:off x="5724525" y="4073525"/>
            <a:ext cx="4651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Im</a:t>
            </a:r>
          </a:p>
        </p:txBody>
      </p:sp>
      <p:sp>
        <p:nvSpPr>
          <p:cNvPr id="342265" name="Rectangle 249"/>
          <p:cNvSpPr>
            <a:spLocks noChangeArrowheads="1"/>
          </p:cNvSpPr>
          <p:nvPr/>
        </p:nvSpPr>
        <p:spPr bwMode="auto">
          <a:xfrm rot="5400000">
            <a:off x="7035006" y="4088607"/>
            <a:ext cx="671513" cy="368300"/>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ALU</a:t>
            </a:r>
          </a:p>
        </p:txBody>
      </p:sp>
      <p:sp>
        <p:nvSpPr>
          <p:cNvPr id="342266" name="Rectangle 250"/>
          <p:cNvSpPr>
            <a:spLocks noChangeArrowheads="1"/>
          </p:cNvSpPr>
          <p:nvPr/>
        </p:nvSpPr>
        <p:spPr bwMode="auto">
          <a:xfrm>
            <a:off x="6454775" y="4081463"/>
            <a:ext cx="566738" cy="366712"/>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267" name="Freeform 251"/>
          <p:cNvSpPr>
            <a:spLocks/>
          </p:cNvSpPr>
          <p:nvPr/>
        </p:nvSpPr>
        <p:spPr bwMode="auto">
          <a:xfrm>
            <a:off x="6478588" y="4064000"/>
            <a:ext cx="236537" cy="458788"/>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68" name="Line 252"/>
          <p:cNvSpPr>
            <a:spLocks noChangeShapeType="1"/>
          </p:cNvSpPr>
          <p:nvPr/>
        </p:nvSpPr>
        <p:spPr bwMode="auto">
          <a:xfrm>
            <a:off x="6289675" y="4292600"/>
            <a:ext cx="165100"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69" name="Freeform 253"/>
          <p:cNvSpPr>
            <a:spLocks/>
          </p:cNvSpPr>
          <p:nvPr/>
        </p:nvSpPr>
        <p:spPr bwMode="auto">
          <a:xfrm>
            <a:off x="6394450" y="4140200"/>
            <a:ext cx="76200" cy="153988"/>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70" name="Line 254"/>
          <p:cNvSpPr>
            <a:spLocks noChangeShapeType="1"/>
          </p:cNvSpPr>
          <p:nvPr/>
        </p:nvSpPr>
        <p:spPr bwMode="auto">
          <a:xfrm>
            <a:off x="6950075" y="4140200"/>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71" name="Rectangle 255"/>
          <p:cNvSpPr>
            <a:spLocks noChangeArrowheads="1"/>
          </p:cNvSpPr>
          <p:nvPr/>
        </p:nvSpPr>
        <p:spPr bwMode="auto">
          <a:xfrm>
            <a:off x="7751763" y="4073525"/>
            <a:ext cx="54768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Dm</a:t>
            </a:r>
          </a:p>
        </p:txBody>
      </p:sp>
      <p:sp>
        <p:nvSpPr>
          <p:cNvPr id="342272" name="Freeform 256"/>
          <p:cNvSpPr>
            <a:spLocks/>
          </p:cNvSpPr>
          <p:nvPr/>
        </p:nvSpPr>
        <p:spPr bwMode="auto">
          <a:xfrm>
            <a:off x="7826375" y="4064000"/>
            <a:ext cx="257175" cy="458788"/>
          </a:xfrm>
          <a:custGeom>
            <a:avLst/>
            <a:gdLst/>
            <a:ahLst/>
            <a:cxnLst>
              <a:cxn ang="0">
                <a:pos x="161" y="0"/>
              </a:cxn>
              <a:cxn ang="0">
                <a:pos x="0" y="0"/>
              </a:cxn>
              <a:cxn ang="0">
                <a:pos x="0" y="288"/>
              </a:cxn>
              <a:cxn ang="0">
                <a:pos x="161" y="288"/>
              </a:cxn>
            </a:cxnLst>
            <a:rect l="0" t="0" r="r" b="b"/>
            <a:pathLst>
              <a:path w="162" h="289">
                <a:moveTo>
                  <a:pt x="161" y="0"/>
                </a:moveTo>
                <a:lnTo>
                  <a:pt x="0" y="0"/>
                </a:lnTo>
                <a:lnTo>
                  <a:pt x="0" y="288"/>
                </a:lnTo>
                <a:lnTo>
                  <a:pt x="16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73" name="Freeform 257"/>
          <p:cNvSpPr>
            <a:spLocks/>
          </p:cNvSpPr>
          <p:nvPr/>
        </p:nvSpPr>
        <p:spPr bwMode="auto">
          <a:xfrm>
            <a:off x="8081963" y="4064000"/>
            <a:ext cx="260350" cy="458788"/>
          </a:xfrm>
          <a:custGeom>
            <a:avLst/>
            <a:gdLst/>
            <a:ahLst/>
            <a:cxnLst>
              <a:cxn ang="0">
                <a:pos x="0" y="0"/>
              </a:cxn>
              <a:cxn ang="0">
                <a:pos x="163" y="0"/>
              </a:cxn>
              <a:cxn ang="0">
                <a:pos x="163" y="288"/>
              </a:cxn>
              <a:cxn ang="0">
                <a:pos x="0" y="288"/>
              </a:cxn>
            </a:cxnLst>
            <a:rect l="0" t="0" r="r" b="b"/>
            <a:pathLst>
              <a:path w="164" h="289">
                <a:moveTo>
                  <a:pt x="0" y="0"/>
                </a:moveTo>
                <a:lnTo>
                  <a:pt x="163" y="0"/>
                </a:lnTo>
                <a:lnTo>
                  <a:pt x="163"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74" name="Rectangle 258"/>
          <p:cNvSpPr>
            <a:spLocks noChangeArrowheads="1"/>
          </p:cNvSpPr>
          <p:nvPr/>
        </p:nvSpPr>
        <p:spPr bwMode="auto">
          <a:xfrm>
            <a:off x="8532813" y="4073525"/>
            <a:ext cx="566737"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275" name="Freeform 259"/>
          <p:cNvSpPr>
            <a:spLocks/>
          </p:cNvSpPr>
          <p:nvPr/>
        </p:nvSpPr>
        <p:spPr bwMode="auto">
          <a:xfrm>
            <a:off x="8569325" y="4064000"/>
            <a:ext cx="225425" cy="458788"/>
          </a:xfrm>
          <a:custGeom>
            <a:avLst/>
            <a:gdLst/>
            <a:ahLst/>
            <a:cxnLst>
              <a:cxn ang="0">
                <a:pos x="141" y="0"/>
              </a:cxn>
              <a:cxn ang="0">
                <a:pos x="0" y="0"/>
              </a:cxn>
              <a:cxn ang="0">
                <a:pos x="0" y="288"/>
              </a:cxn>
              <a:cxn ang="0">
                <a:pos x="141" y="288"/>
              </a:cxn>
            </a:cxnLst>
            <a:rect l="0" t="0" r="r" b="b"/>
            <a:pathLst>
              <a:path w="142" h="289">
                <a:moveTo>
                  <a:pt x="141" y="0"/>
                </a:moveTo>
                <a:lnTo>
                  <a:pt x="0" y="0"/>
                </a:lnTo>
                <a:lnTo>
                  <a:pt x="0" y="288"/>
                </a:lnTo>
                <a:lnTo>
                  <a:pt x="141"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76" name="Freeform 260"/>
          <p:cNvSpPr>
            <a:spLocks/>
          </p:cNvSpPr>
          <p:nvPr/>
        </p:nvSpPr>
        <p:spPr bwMode="auto">
          <a:xfrm>
            <a:off x="8793163" y="4064000"/>
            <a:ext cx="227012" cy="458788"/>
          </a:xfrm>
          <a:custGeom>
            <a:avLst/>
            <a:gdLst/>
            <a:ahLst/>
            <a:cxnLst>
              <a:cxn ang="0">
                <a:pos x="0" y="0"/>
              </a:cxn>
              <a:cxn ang="0">
                <a:pos x="142" y="0"/>
              </a:cxn>
              <a:cxn ang="0">
                <a:pos x="142" y="288"/>
              </a:cxn>
              <a:cxn ang="0">
                <a:pos x="0" y="288"/>
              </a:cxn>
            </a:cxnLst>
            <a:rect l="0" t="0" r="r" b="b"/>
            <a:pathLst>
              <a:path w="143" h="289">
                <a:moveTo>
                  <a:pt x="0" y="0"/>
                </a:moveTo>
                <a:lnTo>
                  <a:pt x="142" y="0"/>
                </a:lnTo>
                <a:lnTo>
                  <a:pt x="142"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77" name="Line 261"/>
          <p:cNvSpPr>
            <a:spLocks noChangeShapeType="1"/>
          </p:cNvSpPr>
          <p:nvPr/>
        </p:nvSpPr>
        <p:spPr bwMode="auto">
          <a:xfrm>
            <a:off x="8329613" y="4292600"/>
            <a:ext cx="2333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78" name="Line 262"/>
          <p:cNvSpPr>
            <a:spLocks noChangeShapeType="1"/>
          </p:cNvSpPr>
          <p:nvPr/>
        </p:nvSpPr>
        <p:spPr bwMode="auto">
          <a:xfrm>
            <a:off x="7561263" y="4292600"/>
            <a:ext cx="258762"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79" name="Line 263"/>
          <p:cNvSpPr>
            <a:spLocks noChangeShapeType="1"/>
          </p:cNvSpPr>
          <p:nvPr/>
        </p:nvSpPr>
        <p:spPr bwMode="auto">
          <a:xfrm>
            <a:off x="6950075" y="4445000"/>
            <a:ext cx="261938" cy="0"/>
          </a:xfrm>
          <a:prstGeom prst="line">
            <a:avLst/>
          </a:prstGeom>
          <a:noFill/>
          <a:ln w="12700">
            <a:solidFill>
              <a:schemeClr val="tx1"/>
            </a:solidFill>
            <a:round/>
            <a:headEnd/>
            <a:tailEnd/>
          </a:ln>
          <a:effectLst/>
        </p:spPr>
        <p:txBody>
          <a:bodyPr wrap="none" anchor="ctr"/>
          <a:lstStyle/>
          <a:p>
            <a:pPr eaLnBrk="1" hangingPunct="1">
              <a:defRPr/>
            </a:pPr>
            <a:endParaRPr lang="zh-CN" altLang="en-US" b="1">
              <a:latin typeface="+mn-lt"/>
              <a:ea typeface="+mn-ea"/>
            </a:endParaRPr>
          </a:p>
        </p:txBody>
      </p:sp>
      <p:sp>
        <p:nvSpPr>
          <p:cNvPr id="342280" name="Freeform 264"/>
          <p:cNvSpPr>
            <a:spLocks/>
          </p:cNvSpPr>
          <p:nvPr/>
        </p:nvSpPr>
        <p:spPr bwMode="auto">
          <a:xfrm>
            <a:off x="7142163" y="4284663"/>
            <a:ext cx="534987" cy="441325"/>
          </a:xfrm>
          <a:custGeom>
            <a:avLst/>
            <a:gdLst/>
            <a:ahLst/>
            <a:cxnLst>
              <a:cxn ang="0">
                <a:pos x="0" y="101"/>
              </a:cxn>
              <a:cxn ang="0">
                <a:pos x="0" y="277"/>
              </a:cxn>
              <a:cxn ang="0">
                <a:pos x="294" y="277"/>
              </a:cxn>
              <a:cxn ang="0">
                <a:pos x="294" y="90"/>
              </a:cxn>
              <a:cxn ang="0">
                <a:pos x="336" y="0"/>
              </a:cxn>
            </a:cxnLst>
            <a:rect l="0" t="0" r="r" b="b"/>
            <a:pathLst>
              <a:path w="337" h="278">
                <a:moveTo>
                  <a:pt x="0" y="101"/>
                </a:moveTo>
                <a:lnTo>
                  <a:pt x="0" y="277"/>
                </a:lnTo>
                <a:lnTo>
                  <a:pt x="294" y="277"/>
                </a:lnTo>
                <a:lnTo>
                  <a:pt x="294" y="90"/>
                </a:lnTo>
                <a:lnTo>
                  <a:pt x="336"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81" name="Line 265"/>
          <p:cNvSpPr>
            <a:spLocks noChangeShapeType="1"/>
          </p:cNvSpPr>
          <p:nvPr/>
        </p:nvSpPr>
        <p:spPr bwMode="auto">
          <a:xfrm>
            <a:off x="5791200" y="1498600"/>
            <a:ext cx="15875" cy="1617663"/>
          </a:xfrm>
          <a:prstGeom prst="line">
            <a:avLst/>
          </a:prstGeom>
          <a:noFill/>
          <a:ln w="38100">
            <a:solidFill>
              <a:srgbClr val="0000FF"/>
            </a:solidFill>
            <a:round/>
            <a:headEnd/>
            <a:tailEnd/>
          </a:ln>
          <a:effectLst/>
        </p:spPr>
        <p:txBody>
          <a:bodyPr wrap="none" anchor="ctr"/>
          <a:lstStyle/>
          <a:p>
            <a:pPr eaLnBrk="1" hangingPunct="1">
              <a:defRPr/>
            </a:pPr>
            <a:endParaRPr lang="zh-CN" altLang="en-US" b="1">
              <a:latin typeface="+mn-lt"/>
              <a:ea typeface="+mn-ea"/>
            </a:endParaRPr>
          </a:p>
        </p:txBody>
      </p:sp>
      <p:sp>
        <p:nvSpPr>
          <p:cNvPr id="342282" name="Line 266"/>
          <p:cNvSpPr>
            <a:spLocks noChangeShapeType="1"/>
          </p:cNvSpPr>
          <p:nvPr/>
        </p:nvSpPr>
        <p:spPr bwMode="auto">
          <a:xfrm flipH="1">
            <a:off x="6078538" y="1581150"/>
            <a:ext cx="7937" cy="1941513"/>
          </a:xfrm>
          <a:prstGeom prst="line">
            <a:avLst/>
          </a:prstGeom>
          <a:noFill/>
          <a:ln w="38100">
            <a:solidFill>
              <a:srgbClr val="0000FF"/>
            </a:solidFill>
            <a:round/>
            <a:headEnd/>
            <a:tailEnd/>
          </a:ln>
          <a:effectLst/>
        </p:spPr>
        <p:txBody>
          <a:bodyPr wrap="none" anchor="ctr"/>
          <a:lstStyle/>
          <a:p>
            <a:pPr eaLnBrk="1" hangingPunct="1">
              <a:defRPr/>
            </a:pPr>
            <a:endParaRPr lang="zh-CN" altLang="en-US" b="1">
              <a:latin typeface="+mn-lt"/>
              <a:ea typeface="+mn-ea"/>
            </a:endParaRPr>
          </a:p>
        </p:txBody>
      </p:sp>
      <p:sp>
        <p:nvSpPr>
          <p:cNvPr id="342283" name="Line 267"/>
          <p:cNvSpPr>
            <a:spLocks noChangeShapeType="1"/>
          </p:cNvSpPr>
          <p:nvPr/>
        </p:nvSpPr>
        <p:spPr bwMode="auto">
          <a:xfrm>
            <a:off x="6157913" y="1516063"/>
            <a:ext cx="555625" cy="2703512"/>
          </a:xfrm>
          <a:prstGeom prst="line">
            <a:avLst/>
          </a:prstGeom>
          <a:noFill/>
          <a:ln w="38100">
            <a:solidFill>
              <a:srgbClr val="0000FF"/>
            </a:solidFill>
            <a:round/>
            <a:headEnd/>
            <a:tailEnd/>
          </a:ln>
          <a:effectLst/>
        </p:spPr>
        <p:txBody>
          <a:bodyPr wrap="none" anchor="ctr"/>
          <a:lstStyle/>
          <a:p>
            <a:pPr eaLnBrk="1" hangingPunct="1">
              <a:defRPr/>
            </a:pPr>
            <a:endParaRPr lang="zh-CN" altLang="en-US" b="1">
              <a:latin typeface="+mn-lt"/>
              <a:ea typeface="+mn-ea"/>
            </a:endParaRPr>
          </a:p>
        </p:txBody>
      </p:sp>
      <p:grpSp>
        <p:nvGrpSpPr>
          <p:cNvPr id="76903" name="Group 269"/>
          <p:cNvGrpSpPr>
            <a:grpSpLocks/>
          </p:cNvGrpSpPr>
          <p:nvPr/>
        </p:nvGrpSpPr>
        <p:grpSpPr bwMode="auto">
          <a:xfrm>
            <a:off x="2428875" y="1676400"/>
            <a:ext cx="2270125" cy="590550"/>
            <a:chOff x="1568" y="1384"/>
            <a:chExt cx="1272" cy="372"/>
          </a:xfrm>
        </p:grpSpPr>
        <p:sp>
          <p:nvSpPr>
            <p:cNvPr id="342286" name="Text Box 270"/>
            <p:cNvSpPr txBox="1">
              <a:spLocks noChangeArrowheads="1"/>
            </p:cNvSpPr>
            <p:nvPr/>
          </p:nvSpPr>
          <p:spPr bwMode="auto">
            <a:xfrm>
              <a:off x="1568" y="1504"/>
              <a:ext cx="614" cy="252"/>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solidFill>
                    <a:srgbClr val="FF0000"/>
                  </a:solidFill>
                  <a:latin typeface="Times New Roman" charset="0"/>
                  <a:ea typeface="华文新魏" charset="-122"/>
                </a:rPr>
                <a:t>检测点</a:t>
              </a:r>
            </a:p>
          </p:txBody>
        </p:sp>
        <p:sp>
          <p:nvSpPr>
            <p:cNvPr id="342287" name="Line 271"/>
            <p:cNvSpPr>
              <a:spLocks noChangeShapeType="1"/>
            </p:cNvSpPr>
            <p:nvPr/>
          </p:nvSpPr>
          <p:spPr bwMode="auto">
            <a:xfrm flipV="1">
              <a:off x="2060" y="1384"/>
              <a:ext cx="780" cy="216"/>
            </a:xfrm>
            <a:prstGeom prst="line">
              <a:avLst/>
            </a:prstGeom>
            <a:noFill/>
            <a:ln w="28575">
              <a:solidFill>
                <a:srgbClr val="FF0000"/>
              </a:solidFill>
              <a:round/>
              <a:headEnd/>
              <a:tailEnd type="triangle" w="med" len="med"/>
            </a:ln>
            <a:effectLst/>
          </p:spPr>
          <p:txBody>
            <a:bodyPr/>
            <a:lstStyle/>
            <a:p>
              <a:pPr eaLnBrk="1" hangingPunct="1">
                <a:defRPr/>
              </a:pPr>
              <a:endParaRPr lang="zh-CN" altLang="en-US" sz="2000" b="1">
                <a:solidFill>
                  <a:srgbClr val="FF0000"/>
                </a:solidFill>
                <a:latin typeface="+mn-lt"/>
                <a:ea typeface="+mn-ea"/>
              </a:endParaRPr>
            </a:p>
          </p:txBody>
        </p:sp>
      </p:grpSp>
      <p:grpSp>
        <p:nvGrpSpPr>
          <p:cNvPr id="76904" name="Group 272"/>
          <p:cNvGrpSpPr>
            <a:grpSpLocks/>
          </p:cNvGrpSpPr>
          <p:nvPr/>
        </p:nvGrpSpPr>
        <p:grpSpPr bwMode="auto">
          <a:xfrm>
            <a:off x="2786063" y="2413000"/>
            <a:ext cx="2281237" cy="590550"/>
            <a:chOff x="1562" y="1384"/>
            <a:chExt cx="1278" cy="372"/>
          </a:xfrm>
        </p:grpSpPr>
        <p:sp>
          <p:nvSpPr>
            <p:cNvPr id="342289" name="Text Box 273"/>
            <p:cNvSpPr txBox="1">
              <a:spLocks noChangeArrowheads="1"/>
            </p:cNvSpPr>
            <p:nvPr/>
          </p:nvSpPr>
          <p:spPr bwMode="auto">
            <a:xfrm>
              <a:off x="1562" y="1504"/>
              <a:ext cx="614" cy="252"/>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a:solidFill>
                    <a:srgbClr val="0000FF"/>
                  </a:solidFill>
                  <a:latin typeface="+mn-lt"/>
                  <a:ea typeface="+mn-ea"/>
                </a:rPr>
                <a:t>阻塞点</a:t>
              </a:r>
            </a:p>
          </p:txBody>
        </p:sp>
        <p:sp>
          <p:nvSpPr>
            <p:cNvPr id="342290" name="Line 274"/>
            <p:cNvSpPr>
              <a:spLocks noChangeShapeType="1"/>
            </p:cNvSpPr>
            <p:nvPr/>
          </p:nvSpPr>
          <p:spPr bwMode="auto">
            <a:xfrm flipV="1">
              <a:off x="2060" y="1384"/>
              <a:ext cx="780" cy="216"/>
            </a:xfrm>
            <a:prstGeom prst="line">
              <a:avLst/>
            </a:prstGeom>
            <a:noFill/>
            <a:ln w="28575">
              <a:solidFill>
                <a:srgbClr val="0000FF"/>
              </a:solidFill>
              <a:round/>
              <a:headEnd/>
              <a:tailEnd type="triangle" w="med" len="med"/>
            </a:ln>
            <a:effectLst/>
          </p:spPr>
          <p:txBody>
            <a:bodyPr/>
            <a:lstStyle/>
            <a:p>
              <a:pPr eaLnBrk="1" hangingPunct="1">
                <a:defRPr/>
              </a:pPr>
              <a:endParaRPr lang="zh-CN" altLang="en-US" sz="2000" b="1">
                <a:solidFill>
                  <a:srgbClr val="0000FF"/>
                </a:solidFill>
                <a:latin typeface="+mn-lt"/>
                <a:ea typeface="+mn-ea"/>
              </a:endParaRPr>
            </a:p>
          </p:txBody>
        </p:sp>
      </p:grpSp>
      <p:sp>
        <p:nvSpPr>
          <p:cNvPr id="342291" name="Rectangle 275"/>
          <p:cNvSpPr>
            <a:spLocks noChangeArrowheads="1"/>
          </p:cNvSpPr>
          <p:nvPr/>
        </p:nvSpPr>
        <p:spPr bwMode="auto">
          <a:xfrm>
            <a:off x="4451350" y="2057400"/>
            <a:ext cx="566738" cy="366713"/>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a:latin typeface="+mn-lt"/>
                <a:ea typeface="+mn-ea"/>
              </a:rPr>
              <a:t>Reg</a:t>
            </a:r>
          </a:p>
        </p:txBody>
      </p:sp>
      <p:sp>
        <p:nvSpPr>
          <p:cNvPr id="342292" name="Freeform 276"/>
          <p:cNvSpPr>
            <a:spLocks/>
          </p:cNvSpPr>
          <p:nvPr/>
        </p:nvSpPr>
        <p:spPr bwMode="auto">
          <a:xfrm>
            <a:off x="4475163" y="2039938"/>
            <a:ext cx="236537" cy="458787"/>
          </a:xfrm>
          <a:custGeom>
            <a:avLst/>
            <a:gdLst/>
            <a:ahLst/>
            <a:cxnLst>
              <a:cxn ang="0">
                <a:pos x="148" y="0"/>
              </a:cxn>
              <a:cxn ang="0">
                <a:pos x="0" y="0"/>
              </a:cxn>
              <a:cxn ang="0">
                <a:pos x="0" y="288"/>
              </a:cxn>
              <a:cxn ang="0">
                <a:pos x="148" y="288"/>
              </a:cxn>
            </a:cxnLst>
            <a:rect l="0" t="0" r="r" b="b"/>
            <a:pathLst>
              <a:path w="149" h="289">
                <a:moveTo>
                  <a:pt x="148" y="0"/>
                </a:moveTo>
                <a:lnTo>
                  <a:pt x="0" y="0"/>
                </a:lnTo>
                <a:lnTo>
                  <a:pt x="0" y="288"/>
                </a:lnTo>
                <a:lnTo>
                  <a:pt x="148"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93" name="Freeform 277"/>
          <p:cNvSpPr>
            <a:spLocks/>
          </p:cNvSpPr>
          <p:nvPr/>
        </p:nvSpPr>
        <p:spPr bwMode="auto">
          <a:xfrm>
            <a:off x="4710113" y="2039938"/>
            <a:ext cx="234950" cy="458787"/>
          </a:xfrm>
          <a:custGeom>
            <a:avLst/>
            <a:gdLst/>
            <a:ahLst/>
            <a:cxnLst>
              <a:cxn ang="0">
                <a:pos x="0" y="0"/>
              </a:cxn>
              <a:cxn ang="0">
                <a:pos x="147" y="0"/>
              </a:cxn>
              <a:cxn ang="0">
                <a:pos x="147" y="288"/>
              </a:cxn>
              <a:cxn ang="0">
                <a:pos x="0" y="288"/>
              </a:cxn>
            </a:cxnLst>
            <a:rect l="0" t="0" r="r" b="b"/>
            <a:pathLst>
              <a:path w="148" h="289">
                <a:moveTo>
                  <a:pt x="0" y="0"/>
                </a:moveTo>
                <a:lnTo>
                  <a:pt x="147" y="0"/>
                </a:lnTo>
                <a:lnTo>
                  <a:pt x="147" y="288"/>
                </a:lnTo>
                <a:lnTo>
                  <a:pt x="0" y="288"/>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sp>
        <p:nvSpPr>
          <p:cNvPr id="342294" name="Freeform 278"/>
          <p:cNvSpPr>
            <a:spLocks/>
          </p:cNvSpPr>
          <p:nvPr/>
        </p:nvSpPr>
        <p:spPr bwMode="auto">
          <a:xfrm>
            <a:off x="4403725" y="2103438"/>
            <a:ext cx="76200" cy="153987"/>
          </a:xfrm>
          <a:custGeom>
            <a:avLst/>
            <a:gdLst/>
            <a:ahLst/>
            <a:cxnLst>
              <a:cxn ang="0">
                <a:pos x="0" y="96"/>
              </a:cxn>
              <a:cxn ang="0">
                <a:pos x="0" y="0"/>
              </a:cxn>
              <a:cxn ang="0">
                <a:pos x="47" y="0"/>
              </a:cxn>
              <a:cxn ang="0">
                <a:pos x="47" y="0"/>
              </a:cxn>
            </a:cxnLst>
            <a:rect l="0" t="0" r="r" b="b"/>
            <a:pathLst>
              <a:path w="48" h="97">
                <a:moveTo>
                  <a:pt x="0" y="96"/>
                </a:moveTo>
                <a:lnTo>
                  <a:pt x="0" y="0"/>
                </a:lnTo>
                <a:lnTo>
                  <a:pt x="47" y="0"/>
                </a:lnTo>
                <a:lnTo>
                  <a:pt x="47" y="0"/>
                </a:lnTo>
              </a:path>
            </a:pathLst>
          </a:custGeom>
          <a:noFill/>
          <a:ln w="12700" cap="rnd" cmpd="sng">
            <a:solidFill>
              <a:schemeClr val="tx1"/>
            </a:solidFill>
            <a:prstDash val="solid"/>
            <a:round/>
            <a:headEnd type="none" w="med" len="med"/>
            <a:tailEnd type="none" w="med" len="med"/>
          </a:ln>
          <a:effectLst/>
        </p:spPr>
        <p:txBody>
          <a:bodyPr/>
          <a:lstStyle/>
          <a:p>
            <a:pPr eaLnBrk="1" hangingPunct="1">
              <a:defRPr/>
            </a:pPr>
            <a:endParaRPr lang="zh-CN" altLang="en-US" b="1">
              <a:latin typeface="+mn-lt"/>
              <a:ea typeface="+mn-ea"/>
            </a:endParaRPr>
          </a:p>
        </p:txBody>
      </p:sp>
      <p:grpSp>
        <p:nvGrpSpPr>
          <p:cNvPr id="17" name="Group 297"/>
          <p:cNvGrpSpPr>
            <a:grpSpLocks/>
          </p:cNvGrpSpPr>
          <p:nvPr/>
        </p:nvGrpSpPr>
        <p:grpSpPr bwMode="auto">
          <a:xfrm>
            <a:off x="730250" y="1912938"/>
            <a:ext cx="6484938" cy="565150"/>
            <a:chOff x="460" y="1205"/>
            <a:chExt cx="4085" cy="356"/>
          </a:xfrm>
        </p:grpSpPr>
        <p:grpSp>
          <p:nvGrpSpPr>
            <p:cNvPr id="76918" name="Group 279"/>
            <p:cNvGrpSpPr>
              <a:grpSpLocks/>
            </p:cNvGrpSpPr>
            <p:nvPr/>
          </p:nvGrpSpPr>
          <p:grpSpPr bwMode="auto">
            <a:xfrm>
              <a:off x="3173" y="1219"/>
              <a:ext cx="1372" cy="342"/>
              <a:chOff x="3173" y="1235"/>
              <a:chExt cx="1372" cy="342"/>
            </a:xfrm>
          </p:grpSpPr>
          <p:grpSp>
            <p:nvGrpSpPr>
              <p:cNvPr id="76920" name="Group 280"/>
              <p:cNvGrpSpPr>
                <a:grpSpLocks/>
              </p:cNvGrpSpPr>
              <p:nvPr/>
            </p:nvGrpSpPr>
            <p:grpSpPr bwMode="auto">
              <a:xfrm>
                <a:off x="3173" y="1235"/>
                <a:ext cx="519" cy="342"/>
                <a:chOff x="3173" y="1787"/>
                <a:chExt cx="519" cy="342"/>
              </a:xfrm>
            </p:grpSpPr>
            <p:sp>
              <p:nvSpPr>
                <p:cNvPr id="342297" name="Freeform 281"/>
                <p:cNvSpPr>
                  <a:spLocks/>
                </p:cNvSpPr>
                <p:nvPr/>
              </p:nvSpPr>
              <p:spPr bwMode="auto">
                <a:xfrm>
                  <a:off x="3199" y="1787"/>
                  <a:ext cx="459" cy="342"/>
                </a:xfrm>
                <a:custGeom>
                  <a:avLst/>
                  <a:gdLst/>
                  <a:ahLst/>
                  <a:cxnLst>
                    <a:cxn ang="0">
                      <a:pos x="42" y="117"/>
                    </a:cxn>
                    <a:cxn ang="0">
                      <a:pos x="64" y="64"/>
                    </a:cxn>
                    <a:cxn ang="0">
                      <a:pos x="64" y="43"/>
                    </a:cxn>
                    <a:cxn ang="0">
                      <a:pos x="74" y="21"/>
                    </a:cxn>
                    <a:cxn ang="0">
                      <a:pos x="96" y="11"/>
                    </a:cxn>
                    <a:cxn ang="0">
                      <a:pos x="117" y="0"/>
                    </a:cxn>
                    <a:cxn ang="0">
                      <a:pos x="138" y="11"/>
                    </a:cxn>
                    <a:cxn ang="0">
                      <a:pos x="160" y="11"/>
                    </a:cxn>
                    <a:cxn ang="0">
                      <a:pos x="170" y="32"/>
                    </a:cxn>
                    <a:cxn ang="0">
                      <a:pos x="192" y="43"/>
                    </a:cxn>
                    <a:cxn ang="0">
                      <a:pos x="213" y="43"/>
                    </a:cxn>
                    <a:cxn ang="0">
                      <a:pos x="213" y="21"/>
                    </a:cxn>
                    <a:cxn ang="0">
                      <a:pos x="234" y="11"/>
                    </a:cxn>
                    <a:cxn ang="0">
                      <a:pos x="256" y="11"/>
                    </a:cxn>
                    <a:cxn ang="0">
                      <a:pos x="277" y="32"/>
                    </a:cxn>
                    <a:cxn ang="0">
                      <a:pos x="309" y="43"/>
                    </a:cxn>
                    <a:cxn ang="0">
                      <a:pos x="309" y="64"/>
                    </a:cxn>
                    <a:cxn ang="0">
                      <a:pos x="352" y="32"/>
                    </a:cxn>
                    <a:cxn ang="0">
                      <a:pos x="373" y="21"/>
                    </a:cxn>
                    <a:cxn ang="0">
                      <a:pos x="394" y="43"/>
                    </a:cxn>
                    <a:cxn ang="0">
                      <a:pos x="394" y="64"/>
                    </a:cxn>
                    <a:cxn ang="0">
                      <a:pos x="394" y="85"/>
                    </a:cxn>
                    <a:cxn ang="0">
                      <a:pos x="394" y="107"/>
                    </a:cxn>
                    <a:cxn ang="0">
                      <a:pos x="416" y="117"/>
                    </a:cxn>
                    <a:cxn ang="0">
                      <a:pos x="437" y="117"/>
                    </a:cxn>
                    <a:cxn ang="0">
                      <a:pos x="448" y="149"/>
                    </a:cxn>
                    <a:cxn ang="0">
                      <a:pos x="448" y="171"/>
                    </a:cxn>
                    <a:cxn ang="0">
                      <a:pos x="458" y="235"/>
                    </a:cxn>
                    <a:cxn ang="0">
                      <a:pos x="458" y="256"/>
                    </a:cxn>
                    <a:cxn ang="0">
                      <a:pos x="448" y="277"/>
                    </a:cxn>
                    <a:cxn ang="0">
                      <a:pos x="437" y="256"/>
                    </a:cxn>
                    <a:cxn ang="0">
                      <a:pos x="394" y="267"/>
                    </a:cxn>
                    <a:cxn ang="0">
                      <a:pos x="362" y="277"/>
                    </a:cxn>
                    <a:cxn ang="0">
                      <a:pos x="341" y="277"/>
                    </a:cxn>
                    <a:cxn ang="0">
                      <a:pos x="320" y="299"/>
                    </a:cxn>
                    <a:cxn ang="0">
                      <a:pos x="320" y="277"/>
                    </a:cxn>
                    <a:cxn ang="0">
                      <a:pos x="309" y="299"/>
                    </a:cxn>
                    <a:cxn ang="0">
                      <a:pos x="288" y="309"/>
                    </a:cxn>
                    <a:cxn ang="0">
                      <a:pos x="277" y="331"/>
                    </a:cxn>
                    <a:cxn ang="0">
                      <a:pos x="234" y="341"/>
                    </a:cxn>
                    <a:cxn ang="0">
                      <a:pos x="213" y="320"/>
                    </a:cxn>
                    <a:cxn ang="0">
                      <a:pos x="181" y="299"/>
                    </a:cxn>
                    <a:cxn ang="0">
                      <a:pos x="160" y="277"/>
                    </a:cxn>
                    <a:cxn ang="0">
                      <a:pos x="138" y="288"/>
                    </a:cxn>
                    <a:cxn ang="0">
                      <a:pos x="128" y="267"/>
                    </a:cxn>
                    <a:cxn ang="0">
                      <a:pos x="106" y="235"/>
                    </a:cxn>
                    <a:cxn ang="0">
                      <a:pos x="85" y="245"/>
                    </a:cxn>
                    <a:cxn ang="0">
                      <a:pos x="74" y="267"/>
                    </a:cxn>
                    <a:cxn ang="0">
                      <a:pos x="53" y="277"/>
                    </a:cxn>
                    <a:cxn ang="0">
                      <a:pos x="53" y="256"/>
                    </a:cxn>
                    <a:cxn ang="0">
                      <a:pos x="32" y="245"/>
                    </a:cxn>
                    <a:cxn ang="0">
                      <a:pos x="21" y="224"/>
                    </a:cxn>
                    <a:cxn ang="0">
                      <a:pos x="10" y="203"/>
                    </a:cxn>
                    <a:cxn ang="0">
                      <a:pos x="10" y="171"/>
                    </a:cxn>
                    <a:cxn ang="0">
                      <a:pos x="0" y="149"/>
                    </a:cxn>
                    <a:cxn ang="0">
                      <a:pos x="21" y="139"/>
                    </a:cxn>
                    <a:cxn ang="0">
                      <a:pos x="53" y="128"/>
                    </a:cxn>
                    <a:cxn ang="0">
                      <a:pos x="53" y="107"/>
                    </a:cxn>
                    <a:cxn ang="0">
                      <a:pos x="42" y="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p:spPr>
              <p:txBody>
                <a:bodyPr/>
                <a:lstStyle/>
                <a:p>
                  <a:pPr eaLnBrk="1" hangingPunct="1">
                    <a:defRPr/>
                  </a:pPr>
                  <a:endParaRPr lang="zh-CN" altLang="en-US" b="1">
                    <a:solidFill>
                      <a:srgbClr val="FF0000"/>
                    </a:solidFill>
                    <a:latin typeface="+mn-lt"/>
                    <a:ea typeface="+mn-ea"/>
                  </a:endParaRPr>
                </a:p>
              </p:txBody>
            </p:sp>
            <p:sp>
              <p:nvSpPr>
                <p:cNvPr id="342298" name="Rectangle 282"/>
                <p:cNvSpPr>
                  <a:spLocks noChangeArrowheads="1"/>
                </p:cNvSpPr>
                <p:nvPr/>
              </p:nvSpPr>
              <p:spPr bwMode="auto">
                <a:xfrm>
                  <a:off x="3173" y="1857"/>
                  <a:ext cx="519"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i="1">
                      <a:solidFill>
                        <a:srgbClr val="FF0000"/>
                      </a:solidFill>
                      <a:latin typeface="+mn-lt"/>
                      <a:ea typeface="+mn-ea"/>
                    </a:rPr>
                    <a:t>bubble</a:t>
                  </a:r>
                </a:p>
              </p:txBody>
            </p:sp>
          </p:grpSp>
          <p:grpSp>
            <p:nvGrpSpPr>
              <p:cNvPr id="76921" name="Group 283"/>
              <p:cNvGrpSpPr>
                <a:grpSpLocks/>
              </p:cNvGrpSpPr>
              <p:nvPr/>
            </p:nvGrpSpPr>
            <p:grpSpPr bwMode="auto">
              <a:xfrm>
                <a:off x="3610" y="1235"/>
                <a:ext cx="519" cy="342"/>
                <a:chOff x="3610" y="1787"/>
                <a:chExt cx="519" cy="342"/>
              </a:xfrm>
            </p:grpSpPr>
            <p:sp>
              <p:nvSpPr>
                <p:cNvPr id="342300" name="Freeform 284"/>
                <p:cNvSpPr>
                  <a:spLocks/>
                </p:cNvSpPr>
                <p:nvPr/>
              </p:nvSpPr>
              <p:spPr bwMode="auto">
                <a:xfrm>
                  <a:off x="3636" y="1787"/>
                  <a:ext cx="459" cy="342"/>
                </a:xfrm>
                <a:custGeom>
                  <a:avLst/>
                  <a:gdLst/>
                  <a:ahLst/>
                  <a:cxnLst>
                    <a:cxn ang="0">
                      <a:pos x="42" y="117"/>
                    </a:cxn>
                    <a:cxn ang="0">
                      <a:pos x="64" y="64"/>
                    </a:cxn>
                    <a:cxn ang="0">
                      <a:pos x="64" y="43"/>
                    </a:cxn>
                    <a:cxn ang="0">
                      <a:pos x="74" y="21"/>
                    </a:cxn>
                    <a:cxn ang="0">
                      <a:pos x="96" y="11"/>
                    </a:cxn>
                    <a:cxn ang="0">
                      <a:pos x="117" y="0"/>
                    </a:cxn>
                    <a:cxn ang="0">
                      <a:pos x="138" y="11"/>
                    </a:cxn>
                    <a:cxn ang="0">
                      <a:pos x="160" y="11"/>
                    </a:cxn>
                    <a:cxn ang="0">
                      <a:pos x="170" y="32"/>
                    </a:cxn>
                    <a:cxn ang="0">
                      <a:pos x="192" y="43"/>
                    </a:cxn>
                    <a:cxn ang="0">
                      <a:pos x="213" y="43"/>
                    </a:cxn>
                    <a:cxn ang="0">
                      <a:pos x="213" y="21"/>
                    </a:cxn>
                    <a:cxn ang="0">
                      <a:pos x="234" y="11"/>
                    </a:cxn>
                    <a:cxn ang="0">
                      <a:pos x="256" y="11"/>
                    </a:cxn>
                    <a:cxn ang="0">
                      <a:pos x="277" y="32"/>
                    </a:cxn>
                    <a:cxn ang="0">
                      <a:pos x="309" y="43"/>
                    </a:cxn>
                    <a:cxn ang="0">
                      <a:pos x="309" y="64"/>
                    </a:cxn>
                    <a:cxn ang="0">
                      <a:pos x="352" y="32"/>
                    </a:cxn>
                    <a:cxn ang="0">
                      <a:pos x="373" y="21"/>
                    </a:cxn>
                    <a:cxn ang="0">
                      <a:pos x="394" y="43"/>
                    </a:cxn>
                    <a:cxn ang="0">
                      <a:pos x="394" y="64"/>
                    </a:cxn>
                    <a:cxn ang="0">
                      <a:pos x="394" y="85"/>
                    </a:cxn>
                    <a:cxn ang="0">
                      <a:pos x="394" y="107"/>
                    </a:cxn>
                    <a:cxn ang="0">
                      <a:pos x="416" y="117"/>
                    </a:cxn>
                    <a:cxn ang="0">
                      <a:pos x="437" y="117"/>
                    </a:cxn>
                    <a:cxn ang="0">
                      <a:pos x="448" y="149"/>
                    </a:cxn>
                    <a:cxn ang="0">
                      <a:pos x="448" y="171"/>
                    </a:cxn>
                    <a:cxn ang="0">
                      <a:pos x="458" y="235"/>
                    </a:cxn>
                    <a:cxn ang="0">
                      <a:pos x="458" y="256"/>
                    </a:cxn>
                    <a:cxn ang="0">
                      <a:pos x="448" y="277"/>
                    </a:cxn>
                    <a:cxn ang="0">
                      <a:pos x="437" y="256"/>
                    </a:cxn>
                    <a:cxn ang="0">
                      <a:pos x="394" y="267"/>
                    </a:cxn>
                    <a:cxn ang="0">
                      <a:pos x="362" y="277"/>
                    </a:cxn>
                    <a:cxn ang="0">
                      <a:pos x="341" y="277"/>
                    </a:cxn>
                    <a:cxn ang="0">
                      <a:pos x="320" y="299"/>
                    </a:cxn>
                    <a:cxn ang="0">
                      <a:pos x="320" y="277"/>
                    </a:cxn>
                    <a:cxn ang="0">
                      <a:pos x="309" y="299"/>
                    </a:cxn>
                    <a:cxn ang="0">
                      <a:pos x="288" y="309"/>
                    </a:cxn>
                    <a:cxn ang="0">
                      <a:pos x="277" y="331"/>
                    </a:cxn>
                    <a:cxn ang="0">
                      <a:pos x="234" y="341"/>
                    </a:cxn>
                    <a:cxn ang="0">
                      <a:pos x="213" y="320"/>
                    </a:cxn>
                    <a:cxn ang="0">
                      <a:pos x="181" y="299"/>
                    </a:cxn>
                    <a:cxn ang="0">
                      <a:pos x="160" y="277"/>
                    </a:cxn>
                    <a:cxn ang="0">
                      <a:pos x="138" y="288"/>
                    </a:cxn>
                    <a:cxn ang="0">
                      <a:pos x="128" y="267"/>
                    </a:cxn>
                    <a:cxn ang="0">
                      <a:pos x="106" y="235"/>
                    </a:cxn>
                    <a:cxn ang="0">
                      <a:pos x="85" y="245"/>
                    </a:cxn>
                    <a:cxn ang="0">
                      <a:pos x="74" y="267"/>
                    </a:cxn>
                    <a:cxn ang="0">
                      <a:pos x="53" y="277"/>
                    </a:cxn>
                    <a:cxn ang="0">
                      <a:pos x="53" y="256"/>
                    </a:cxn>
                    <a:cxn ang="0">
                      <a:pos x="32" y="245"/>
                    </a:cxn>
                    <a:cxn ang="0">
                      <a:pos x="21" y="224"/>
                    </a:cxn>
                    <a:cxn ang="0">
                      <a:pos x="10" y="203"/>
                    </a:cxn>
                    <a:cxn ang="0">
                      <a:pos x="10" y="171"/>
                    </a:cxn>
                    <a:cxn ang="0">
                      <a:pos x="0" y="149"/>
                    </a:cxn>
                    <a:cxn ang="0">
                      <a:pos x="21" y="139"/>
                    </a:cxn>
                    <a:cxn ang="0">
                      <a:pos x="53" y="128"/>
                    </a:cxn>
                    <a:cxn ang="0">
                      <a:pos x="53" y="107"/>
                    </a:cxn>
                    <a:cxn ang="0">
                      <a:pos x="42" y="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p:spPr>
              <p:txBody>
                <a:bodyPr/>
                <a:lstStyle/>
                <a:p>
                  <a:pPr eaLnBrk="1" hangingPunct="1">
                    <a:defRPr/>
                  </a:pPr>
                  <a:endParaRPr lang="zh-CN" altLang="en-US" b="1">
                    <a:solidFill>
                      <a:srgbClr val="FF0000"/>
                    </a:solidFill>
                    <a:latin typeface="+mn-lt"/>
                    <a:ea typeface="+mn-ea"/>
                  </a:endParaRPr>
                </a:p>
              </p:txBody>
            </p:sp>
            <p:sp>
              <p:nvSpPr>
                <p:cNvPr id="342301" name="Rectangle 285"/>
                <p:cNvSpPr>
                  <a:spLocks noChangeArrowheads="1"/>
                </p:cNvSpPr>
                <p:nvPr/>
              </p:nvSpPr>
              <p:spPr bwMode="auto">
                <a:xfrm>
                  <a:off x="3610" y="1857"/>
                  <a:ext cx="519"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i="1">
                      <a:solidFill>
                        <a:srgbClr val="FF0000"/>
                      </a:solidFill>
                      <a:latin typeface="+mn-lt"/>
                      <a:ea typeface="+mn-ea"/>
                    </a:rPr>
                    <a:t>bubble</a:t>
                  </a:r>
                </a:p>
              </p:txBody>
            </p:sp>
          </p:grpSp>
          <p:grpSp>
            <p:nvGrpSpPr>
              <p:cNvPr id="76922" name="Group 286"/>
              <p:cNvGrpSpPr>
                <a:grpSpLocks/>
              </p:cNvGrpSpPr>
              <p:nvPr/>
            </p:nvGrpSpPr>
            <p:grpSpPr bwMode="auto">
              <a:xfrm>
                <a:off x="4026" y="1235"/>
                <a:ext cx="519" cy="342"/>
                <a:chOff x="4026" y="1787"/>
                <a:chExt cx="519" cy="342"/>
              </a:xfrm>
            </p:grpSpPr>
            <p:sp>
              <p:nvSpPr>
                <p:cNvPr id="342303" name="Freeform 287"/>
                <p:cNvSpPr>
                  <a:spLocks/>
                </p:cNvSpPr>
                <p:nvPr/>
              </p:nvSpPr>
              <p:spPr bwMode="auto">
                <a:xfrm>
                  <a:off x="4052" y="1787"/>
                  <a:ext cx="459" cy="342"/>
                </a:xfrm>
                <a:custGeom>
                  <a:avLst/>
                  <a:gdLst/>
                  <a:ahLst/>
                  <a:cxnLst>
                    <a:cxn ang="0">
                      <a:pos x="42" y="117"/>
                    </a:cxn>
                    <a:cxn ang="0">
                      <a:pos x="64" y="64"/>
                    </a:cxn>
                    <a:cxn ang="0">
                      <a:pos x="64" y="43"/>
                    </a:cxn>
                    <a:cxn ang="0">
                      <a:pos x="74" y="21"/>
                    </a:cxn>
                    <a:cxn ang="0">
                      <a:pos x="96" y="11"/>
                    </a:cxn>
                    <a:cxn ang="0">
                      <a:pos x="117" y="0"/>
                    </a:cxn>
                    <a:cxn ang="0">
                      <a:pos x="138" y="11"/>
                    </a:cxn>
                    <a:cxn ang="0">
                      <a:pos x="160" y="11"/>
                    </a:cxn>
                    <a:cxn ang="0">
                      <a:pos x="170" y="32"/>
                    </a:cxn>
                    <a:cxn ang="0">
                      <a:pos x="192" y="43"/>
                    </a:cxn>
                    <a:cxn ang="0">
                      <a:pos x="213" y="43"/>
                    </a:cxn>
                    <a:cxn ang="0">
                      <a:pos x="213" y="21"/>
                    </a:cxn>
                    <a:cxn ang="0">
                      <a:pos x="234" y="11"/>
                    </a:cxn>
                    <a:cxn ang="0">
                      <a:pos x="256" y="11"/>
                    </a:cxn>
                    <a:cxn ang="0">
                      <a:pos x="277" y="32"/>
                    </a:cxn>
                    <a:cxn ang="0">
                      <a:pos x="309" y="43"/>
                    </a:cxn>
                    <a:cxn ang="0">
                      <a:pos x="309" y="64"/>
                    </a:cxn>
                    <a:cxn ang="0">
                      <a:pos x="352" y="32"/>
                    </a:cxn>
                    <a:cxn ang="0">
                      <a:pos x="373" y="21"/>
                    </a:cxn>
                    <a:cxn ang="0">
                      <a:pos x="394" y="43"/>
                    </a:cxn>
                    <a:cxn ang="0">
                      <a:pos x="394" y="64"/>
                    </a:cxn>
                    <a:cxn ang="0">
                      <a:pos x="394" y="85"/>
                    </a:cxn>
                    <a:cxn ang="0">
                      <a:pos x="394" y="107"/>
                    </a:cxn>
                    <a:cxn ang="0">
                      <a:pos x="416" y="117"/>
                    </a:cxn>
                    <a:cxn ang="0">
                      <a:pos x="437" y="117"/>
                    </a:cxn>
                    <a:cxn ang="0">
                      <a:pos x="448" y="149"/>
                    </a:cxn>
                    <a:cxn ang="0">
                      <a:pos x="448" y="171"/>
                    </a:cxn>
                    <a:cxn ang="0">
                      <a:pos x="458" y="235"/>
                    </a:cxn>
                    <a:cxn ang="0">
                      <a:pos x="458" y="256"/>
                    </a:cxn>
                    <a:cxn ang="0">
                      <a:pos x="448" y="277"/>
                    </a:cxn>
                    <a:cxn ang="0">
                      <a:pos x="437" y="256"/>
                    </a:cxn>
                    <a:cxn ang="0">
                      <a:pos x="394" y="267"/>
                    </a:cxn>
                    <a:cxn ang="0">
                      <a:pos x="362" y="277"/>
                    </a:cxn>
                    <a:cxn ang="0">
                      <a:pos x="341" y="277"/>
                    </a:cxn>
                    <a:cxn ang="0">
                      <a:pos x="320" y="299"/>
                    </a:cxn>
                    <a:cxn ang="0">
                      <a:pos x="320" y="277"/>
                    </a:cxn>
                    <a:cxn ang="0">
                      <a:pos x="309" y="299"/>
                    </a:cxn>
                    <a:cxn ang="0">
                      <a:pos x="288" y="309"/>
                    </a:cxn>
                    <a:cxn ang="0">
                      <a:pos x="277" y="331"/>
                    </a:cxn>
                    <a:cxn ang="0">
                      <a:pos x="234" y="341"/>
                    </a:cxn>
                    <a:cxn ang="0">
                      <a:pos x="213" y="320"/>
                    </a:cxn>
                    <a:cxn ang="0">
                      <a:pos x="181" y="299"/>
                    </a:cxn>
                    <a:cxn ang="0">
                      <a:pos x="160" y="277"/>
                    </a:cxn>
                    <a:cxn ang="0">
                      <a:pos x="138" y="288"/>
                    </a:cxn>
                    <a:cxn ang="0">
                      <a:pos x="128" y="267"/>
                    </a:cxn>
                    <a:cxn ang="0">
                      <a:pos x="106" y="235"/>
                    </a:cxn>
                    <a:cxn ang="0">
                      <a:pos x="85" y="245"/>
                    </a:cxn>
                    <a:cxn ang="0">
                      <a:pos x="74" y="267"/>
                    </a:cxn>
                    <a:cxn ang="0">
                      <a:pos x="53" y="277"/>
                    </a:cxn>
                    <a:cxn ang="0">
                      <a:pos x="53" y="256"/>
                    </a:cxn>
                    <a:cxn ang="0">
                      <a:pos x="32" y="245"/>
                    </a:cxn>
                    <a:cxn ang="0">
                      <a:pos x="21" y="224"/>
                    </a:cxn>
                    <a:cxn ang="0">
                      <a:pos x="10" y="203"/>
                    </a:cxn>
                    <a:cxn ang="0">
                      <a:pos x="10" y="171"/>
                    </a:cxn>
                    <a:cxn ang="0">
                      <a:pos x="0" y="149"/>
                    </a:cxn>
                    <a:cxn ang="0">
                      <a:pos x="21" y="139"/>
                    </a:cxn>
                    <a:cxn ang="0">
                      <a:pos x="53" y="128"/>
                    </a:cxn>
                    <a:cxn ang="0">
                      <a:pos x="53" y="107"/>
                    </a:cxn>
                    <a:cxn ang="0">
                      <a:pos x="42" y="117"/>
                    </a:cxn>
                  </a:cxnLst>
                  <a:rect l="0" t="0" r="r" b="b"/>
                  <a:pathLst>
                    <a:path w="459" h="342">
                      <a:moveTo>
                        <a:pt x="42" y="117"/>
                      </a:moveTo>
                      <a:lnTo>
                        <a:pt x="64" y="64"/>
                      </a:lnTo>
                      <a:lnTo>
                        <a:pt x="64" y="43"/>
                      </a:lnTo>
                      <a:lnTo>
                        <a:pt x="74" y="21"/>
                      </a:lnTo>
                      <a:lnTo>
                        <a:pt x="96" y="11"/>
                      </a:lnTo>
                      <a:lnTo>
                        <a:pt x="117" y="0"/>
                      </a:lnTo>
                      <a:lnTo>
                        <a:pt x="138" y="11"/>
                      </a:lnTo>
                      <a:lnTo>
                        <a:pt x="160" y="11"/>
                      </a:lnTo>
                      <a:lnTo>
                        <a:pt x="170" y="32"/>
                      </a:lnTo>
                      <a:lnTo>
                        <a:pt x="192" y="43"/>
                      </a:lnTo>
                      <a:lnTo>
                        <a:pt x="213" y="43"/>
                      </a:lnTo>
                      <a:lnTo>
                        <a:pt x="213" y="21"/>
                      </a:lnTo>
                      <a:lnTo>
                        <a:pt x="234" y="11"/>
                      </a:lnTo>
                      <a:lnTo>
                        <a:pt x="256" y="11"/>
                      </a:lnTo>
                      <a:lnTo>
                        <a:pt x="277" y="32"/>
                      </a:lnTo>
                      <a:lnTo>
                        <a:pt x="309" y="43"/>
                      </a:lnTo>
                      <a:lnTo>
                        <a:pt x="309" y="64"/>
                      </a:lnTo>
                      <a:lnTo>
                        <a:pt x="352" y="32"/>
                      </a:lnTo>
                      <a:lnTo>
                        <a:pt x="373" y="21"/>
                      </a:lnTo>
                      <a:lnTo>
                        <a:pt x="394" y="43"/>
                      </a:lnTo>
                      <a:lnTo>
                        <a:pt x="394" y="64"/>
                      </a:lnTo>
                      <a:lnTo>
                        <a:pt x="394" y="85"/>
                      </a:lnTo>
                      <a:lnTo>
                        <a:pt x="394" y="107"/>
                      </a:lnTo>
                      <a:lnTo>
                        <a:pt x="416" y="117"/>
                      </a:lnTo>
                      <a:lnTo>
                        <a:pt x="437" y="117"/>
                      </a:lnTo>
                      <a:lnTo>
                        <a:pt x="448" y="149"/>
                      </a:lnTo>
                      <a:lnTo>
                        <a:pt x="448" y="171"/>
                      </a:lnTo>
                      <a:lnTo>
                        <a:pt x="458" y="235"/>
                      </a:lnTo>
                      <a:lnTo>
                        <a:pt x="458" y="256"/>
                      </a:lnTo>
                      <a:lnTo>
                        <a:pt x="448" y="277"/>
                      </a:lnTo>
                      <a:lnTo>
                        <a:pt x="437" y="256"/>
                      </a:lnTo>
                      <a:lnTo>
                        <a:pt x="394" y="267"/>
                      </a:lnTo>
                      <a:lnTo>
                        <a:pt x="362" y="277"/>
                      </a:lnTo>
                      <a:lnTo>
                        <a:pt x="341" y="277"/>
                      </a:lnTo>
                      <a:lnTo>
                        <a:pt x="320" y="299"/>
                      </a:lnTo>
                      <a:lnTo>
                        <a:pt x="320" y="277"/>
                      </a:lnTo>
                      <a:lnTo>
                        <a:pt x="309" y="299"/>
                      </a:lnTo>
                      <a:lnTo>
                        <a:pt x="288" y="309"/>
                      </a:lnTo>
                      <a:lnTo>
                        <a:pt x="277" y="331"/>
                      </a:lnTo>
                      <a:lnTo>
                        <a:pt x="234" y="341"/>
                      </a:lnTo>
                      <a:lnTo>
                        <a:pt x="213" y="320"/>
                      </a:lnTo>
                      <a:lnTo>
                        <a:pt x="181" y="299"/>
                      </a:lnTo>
                      <a:lnTo>
                        <a:pt x="160" y="277"/>
                      </a:lnTo>
                      <a:lnTo>
                        <a:pt x="138" y="288"/>
                      </a:lnTo>
                      <a:lnTo>
                        <a:pt x="128" y="267"/>
                      </a:lnTo>
                      <a:lnTo>
                        <a:pt x="106" y="235"/>
                      </a:lnTo>
                      <a:lnTo>
                        <a:pt x="85" y="245"/>
                      </a:lnTo>
                      <a:lnTo>
                        <a:pt x="74" y="267"/>
                      </a:lnTo>
                      <a:lnTo>
                        <a:pt x="53" y="277"/>
                      </a:lnTo>
                      <a:lnTo>
                        <a:pt x="53" y="256"/>
                      </a:lnTo>
                      <a:lnTo>
                        <a:pt x="32" y="245"/>
                      </a:lnTo>
                      <a:lnTo>
                        <a:pt x="21" y="224"/>
                      </a:lnTo>
                      <a:lnTo>
                        <a:pt x="10" y="203"/>
                      </a:lnTo>
                      <a:lnTo>
                        <a:pt x="10" y="171"/>
                      </a:lnTo>
                      <a:lnTo>
                        <a:pt x="0" y="149"/>
                      </a:lnTo>
                      <a:lnTo>
                        <a:pt x="21" y="139"/>
                      </a:lnTo>
                      <a:lnTo>
                        <a:pt x="53" y="128"/>
                      </a:lnTo>
                      <a:lnTo>
                        <a:pt x="53" y="107"/>
                      </a:lnTo>
                      <a:lnTo>
                        <a:pt x="42" y="117"/>
                      </a:lnTo>
                    </a:path>
                  </a:pathLst>
                </a:custGeom>
                <a:solidFill>
                  <a:srgbClr val="8CF4EA"/>
                </a:solidFill>
                <a:ln w="12700" cap="rnd" cmpd="sng">
                  <a:solidFill>
                    <a:schemeClr val="accent1"/>
                  </a:solidFill>
                  <a:prstDash val="solid"/>
                  <a:round/>
                  <a:headEnd type="none" w="med" len="med"/>
                  <a:tailEnd type="none" w="med" len="med"/>
                </a:ln>
                <a:effectLst/>
              </p:spPr>
              <p:txBody>
                <a:bodyPr/>
                <a:lstStyle/>
                <a:p>
                  <a:pPr eaLnBrk="1" hangingPunct="1">
                    <a:defRPr/>
                  </a:pPr>
                  <a:endParaRPr lang="zh-CN" altLang="en-US" b="1">
                    <a:solidFill>
                      <a:srgbClr val="FF0000"/>
                    </a:solidFill>
                    <a:latin typeface="+mn-lt"/>
                    <a:ea typeface="+mn-ea"/>
                  </a:endParaRPr>
                </a:p>
              </p:txBody>
            </p:sp>
            <p:sp>
              <p:nvSpPr>
                <p:cNvPr id="342304" name="Rectangle 288"/>
                <p:cNvSpPr>
                  <a:spLocks noChangeArrowheads="1"/>
                </p:cNvSpPr>
                <p:nvPr/>
              </p:nvSpPr>
              <p:spPr bwMode="auto">
                <a:xfrm>
                  <a:off x="4026" y="1857"/>
                  <a:ext cx="519" cy="231"/>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altLang="zh-CN" b="1" i="1">
                      <a:solidFill>
                        <a:srgbClr val="FF0000"/>
                      </a:solidFill>
                      <a:latin typeface="+mn-lt"/>
                      <a:ea typeface="+mn-ea"/>
                    </a:rPr>
                    <a:t>bubble</a:t>
                  </a:r>
                </a:p>
              </p:txBody>
            </p:sp>
          </p:grpSp>
        </p:grpSp>
        <p:sp>
          <p:nvSpPr>
            <p:cNvPr id="342305" name="Rectangle 289"/>
            <p:cNvSpPr>
              <a:spLocks noChangeArrowheads="1"/>
            </p:cNvSpPr>
            <p:nvPr/>
          </p:nvSpPr>
          <p:spPr bwMode="auto">
            <a:xfrm>
              <a:off x="460" y="1205"/>
              <a:ext cx="1101" cy="289"/>
            </a:xfrm>
            <a:prstGeom prst="rect">
              <a:avLst/>
            </a:prstGeom>
            <a:solidFill>
              <a:schemeClr val="hlink">
                <a:alpha val="42000"/>
              </a:schemeClr>
            </a:solidFill>
            <a:ln w="12700">
              <a:noFill/>
              <a:miter lim="800000"/>
              <a:headEnd/>
              <a:tailEnd/>
            </a:ln>
            <a:effectLst/>
          </p:spPr>
          <p:txBody>
            <a:bodyPr wrap="none" lIns="90488" tIns="44450" rIns="90488" bIns="44450">
              <a:spAutoFit/>
            </a:bodyPr>
            <a:lstStyle/>
            <a:p>
              <a:pPr eaLnBrk="1" hangingPunct="1">
                <a:defRPr/>
              </a:pPr>
              <a:r>
                <a:rPr lang="en-US" altLang="zh-CN" sz="2400" b="1" dirty="0">
                  <a:latin typeface="+mn-lt"/>
                  <a:ea typeface="+mn-ea"/>
                </a:rPr>
                <a:t>sub r4,</a:t>
              </a:r>
              <a:r>
                <a:rPr lang="en-US" altLang="zh-CN" sz="2400" b="1" dirty="0">
                  <a:solidFill>
                    <a:srgbClr val="FF0000"/>
                  </a:solidFill>
                  <a:latin typeface="+mn-lt"/>
                  <a:ea typeface="+mn-ea"/>
                </a:rPr>
                <a:t>r1</a:t>
              </a:r>
              <a:r>
                <a:rPr lang="en-US" altLang="zh-CN" sz="2400" b="1" dirty="0">
                  <a:latin typeface="+mn-lt"/>
                  <a:ea typeface="+mn-ea"/>
                </a:rPr>
                <a:t>,r3</a:t>
              </a:r>
            </a:p>
          </p:txBody>
        </p:sp>
      </p:grpSp>
      <p:sp>
        <p:nvSpPr>
          <p:cNvPr id="342306" name="Text Box 290"/>
          <p:cNvSpPr txBox="1">
            <a:spLocks noChangeArrowheads="1"/>
          </p:cNvSpPr>
          <p:nvPr/>
        </p:nvSpPr>
        <p:spPr bwMode="auto">
          <a:xfrm>
            <a:off x="560388" y="571500"/>
            <a:ext cx="2082800" cy="461963"/>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400" b="1">
                <a:solidFill>
                  <a:srgbClr val="FF0000"/>
                </a:solidFill>
                <a:latin typeface="+mn-lt"/>
                <a:ea typeface="+mn-ea"/>
              </a:rPr>
              <a:t>阻塞后的情况：</a:t>
            </a:r>
          </a:p>
        </p:txBody>
      </p:sp>
      <p:grpSp>
        <p:nvGrpSpPr>
          <p:cNvPr id="22" name="Group 295"/>
          <p:cNvGrpSpPr>
            <a:grpSpLocks/>
          </p:cNvGrpSpPr>
          <p:nvPr/>
        </p:nvGrpSpPr>
        <p:grpSpPr bwMode="auto">
          <a:xfrm>
            <a:off x="4356100" y="2006600"/>
            <a:ext cx="1358900" cy="1117600"/>
            <a:chOff x="2744" y="1264"/>
            <a:chExt cx="856" cy="704"/>
          </a:xfrm>
        </p:grpSpPr>
        <p:sp>
          <p:nvSpPr>
            <p:cNvPr id="342307" name="Rectangle 291"/>
            <p:cNvSpPr>
              <a:spLocks noChangeArrowheads="1"/>
            </p:cNvSpPr>
            <p:nvPr/>
          </p:nvSpPr>
          <p:spPr bwMode="auto">
            <a:xfrm>
              <a:off x="2744" y="1264"/>
              <a:ext cx="424" cy="304"/>
            </a:xfrm>
            <a:prstGeom prst="rect">
              <a:avLst/>
            </a:prstGeom>
            <a:solidFill>
              <a:srgbClr val="FF99CC">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sp>
          <p:nvSpPr>
            <p:cNvPr id="342308" name="Rectangle 292"/>
            <p:cNvSpPr>
              <a:spLocks noChangeArrowheads="1"/>
            </p:cNvSpPr>
            <p:nvPr/>
          </p:nvSpPr>
          <p:spPr bwMode="auto">
            <a:xfrm>
              <a:off x="3176" y="1664"/>
              <a:ext cx="424" cy="304"/>
            </a:xfrm>
            <a:prstGeom prst="rect">
              <a:avLst/>
            </a:prstGeom>
            <a:solidFill>
              <a:srgbClr val="FF99CC">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grpSp>
      <p:grpSp>
        <p:nvGrpSpPr>
          <p:cNvPr id="23" name="Group 296"/>
          <p:cNvGrpSpPr>
            <a:grpSpLocks/>
          </p:cNvGrpSpPr>
          <p:nvPr/>
        </p:nvGrpSpPr>
        <p:grpSpPr bwMode="auto">
          <a:xfrm>
            <a:off x="4356100" y="2641600"/>
            <a:ext cx="1333500" cy="1155700"/>
            <a:chOff x="2744" y="1664"/>
            <a:chExt cx="840" cy="728"/>
          </a:xfrm>
        </p:grpSpPr>
        <p:sp>
          <p:nvSpPr>
            <p:cNvPr id="342309" name="Rectangle 293"/>
            <p:cNvSpPr>
              <a:spLocks noChangeArrowheads="1"/>
            </p:cNvSpPr>
            <p:nvPr/>
          </p:nvSpPr>
          <p:spPr bwMode="auto">
            <a:xfrm>
              <a:off x="2744" y="1664"/>
              <a:ext cx="424" cy="304"/>
            </a:xfrm>
            <a:prstGeom prst="rect">
              <a:avLst/>
            </a:prstGeom>
            <a:solidFill>
              <a:srgbClr val="339966">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sp>
          <p:nvSpPr>
            <p:cNvPr id="342310" name="Rectangle 294"/>
            <p:cNvSpPr>
              <a:spLocks noChangeArrowheads="1"/>
            </p:cNvSpPr>
            <p:nvPr/>
          </p:nvSpPr>
          <p:spPr bwMode="auto">
            <a:xfrm>
              <a:off x="3208" y="2088"/>
              <a:ext cx="376" cy="304"/>
            </a:xfrm>
            <a:prstGeom prst="rect">
              <a:avLst/>
            </a:prstGeom>
            <a:solidFill>
              <a:srgbClr val="339966">
                <a:alpha val="52000"/>
              </a:srgbClr>
            </a:solidFill>
            <a:ln w="12700">
              <a:solidFill>
                <a:schemeClr val="tx1"/>
              </a:solidFill>
              <a:miter lim="800000"/>
              <a:headEnd/>
              <a:tailEnd/>
            </a:ln>
            <a:effectLst/>
          </p:spPr>
          <p:txBody>
            <a:bodyPr wrap="none" anchor="ctr"/>
            <a:lstStyle/>
            <a:p>
              <a:pPr eaLnBrk="1" hangingPunct="1">
                <a:defRPr/>
              </a:pPr>
              <a:endParaRPr lang="zh-CN" altLang="en-US" b="1">
                <a:latin typeface="+mn-lt"/>
                <a:ea typeface="+mn-ea"/>
              </a:endParaRPr>
            </a:p>
          </p:txBody>
        </p:sp>
      </p:grpSp>
    </p:spTree>
    <p:extLst>
      <p:ext uri="{BB962C8B-B14F-4D97-AF65-F5344CB8AC3E}">
        <p14:creationId xmlns:p14="http://schemas.microsoft.com/office/powerpoint/2010/main" val="1551585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2151">
                                            <p:txEl>
                                              <p:pRg st="1" end="1"/>
                                            </p:txEl>
                                          </p:spTgt>
                                        </p:tgtEl>
                                        <p:attrNameLst>
                                          <p:attrName>style.visibility</p:attrName>
                                        </p:attrNameLst>
                                      </p:cBhvr>
                                      <p:to>
                                        <p:strVal val="visible"/>
                                      </p:to>
                                    </p:set>
                                    <p:animEffect transition="in" filter="blinds(horizontal)">
                                      <p:cBhvr>
                                        <p:cTn id="12" dur="500"/>
                                        <p:tgtEl>
                                          <p:spTgt spid="34215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2151">
                                            <p:txEl>
                                              <p:pRg st="2" end="2"/>
                                            </p:txEl>
                                          </p:spTgt>
                                        </p:tgtEl>
                                        <p:attrNameLst>
                                          <p:attrName>style.visibility</p:attrName>
                                        </p:attrNameLst>
                                      </p:cBhvr>
                                      <p:to>
                                        <p:strVal val="visible"/>
                                      </p:to>
                                    </p:set>
                                    <p:animEffect transition="in" filter="blinds(horizontal)">
                                      <p:cBhvr>
                                        <p:cTn id="15" dur="500"/>
                                        <p:tgtEl>
                                          <p:spTgt spid="34215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42151">
                                            <p:txEl>
                                              <p:pRg st="3" end="3"/>
                                            </p:txEl>
                                          </p:spTgt>
                                        </p:tgtEl>
                                        <p:attrNameLst>
                                          <p:attrName>style.visibility</p:attrName>
                                        </p:attrNameLst>
                                      </p:cBhvr>
                                      <p:to>
                                        <p:strVal val="visible"/>
                                      </p:to>
                                    </p:set>
                                    <p:animEffect transition="in" filter="blinds(horizontal)">
                                      <p:cBhvr>
                                        <p:cTn id="25" dur="500"/>
                                        <p:tgtEl>
                                          <p:spTgt spid="34215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42281"/>
                                        </p:tgtEl>
                                        <p:attrNameLst>
                                          <p:attrName>style.visibility</p:attrName>
                                        </p:attrNameLst>
                                      </p:cBhvr>
                                      <p:to>
                                        <p:strVal val="visible"/>
                                      </p:to>
                                    </p:set>
                                    <p:animEffect transition="in" filter="blinds(horizontal)">
                                      <p:cBhvr>
                                        <p:cTn id="35" dur="500"/>
                                        <p:tgtEl>
                                          <p:spTgt spid="34228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42282"/>
                                        </p:tgtEl>
                                        <p:attrNameLst>
                                          <p:attrName>style.visibility</p:attrName>
                                        </p:attrNameLst>
                                      </p:cBhvr>
                                      <p:to>
                                        <p:strVal val="visible"/>
                                      </p:to>
                                    </p:set>
                                    <p:animEffect transition="in" filter="blinds(horizontal)">
                                      <p:cBhvr>
                                        <p:cTn id="40" dur="500"/>
                                        <p:tgtEl>
                                          <p:spTgt spid="3422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342283"/>
                                        </p:tgtEl>
                                        <p:attrNameLst>
                                          <p:attrName>style.visibility</p:attrName>
                                        </p:attrNameLst>
                                      </p:cBhvr>
                                      <p:to>
                                        <p:strVal val="visible"/>
                                      </p:to>
                                    </p:set>
                                    <p:animEffect transition="in" filter="blinds(horizontal)">
                                      <p:cBhvr>
                                        <p:cTn id="45" dur="500"/>
                                        <p:tgtEl>
                                          <p:spTgt spid="34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107504" y="0"/>
            <a:ext cx="7962900" cy="5811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多周期处理器的缺点</a:t>
            </a:r>
          </a:p>
        </p:txBody>
      </p:sp>
      <p:sp>
        <p:nvSpPr>
          <p:cNvPr id="964611" name="Rectangle 3"/>
          <p:cNvSpPr>
            <a:spLocks noGrp="1" noChangeArrowheads="1"/>
          </p:cNvSpPr>
          <p:nvPr>
            <p:ph type="body" idx="1"/>
          </p:nvPr>
        </p:nvSpPr>
        <p:spPr>
          <a:xfrm>
            <a:off x="503238" y="769938"/>
            <a:ext cx="8212137" cy="5016500"/>
          </a:xfrm>
        </p:spPr>
        <p:txBody>
          <a:bodyPr lIns="63500" tIns="25400" rIns="63500" bIns="25400">
            <a:spAutoFit/>
          </a:bodyPr>
          <a:lstStyle/>
          <a:p>
            <a:pPr marL="266700" indent="-266700">
              <a:lnSpc>
                <a:spcPct val="120000"/>
              </a:lnSpc>
              <a:spcBef>
                <a:spcPts val="600"/>
              </a:spcBef>
            </a:pPr>
            <a:r>
              <a:rPr lang="zh-CN" altLang="en-US" sz="2800" dirty="0"/>
              <a:t>多周期处理器的问题根源</a:t>
            </a:r>
            <a:r>
              <a:rPr lang="en-US" altLang="zh-CN" sz="2800" dirty="0"/>
              <a:t> </a:t>
            </a:r>
          </a:p>
          <a:p>
            <a:pPr marL="625475" lvl="1" indent="-266700">
              <a:lnSpc>
                <a:spcPct val="120000"/>
              </a:lnSpc>
              <a:spcBef>
                <a:spcPts val="600"/>
              </a:spcBef>
            </a:pPr>
            <a:r>
              <a:rPr lang="zh-CN" altLang="en-US" sz="2400" dirty="0"/>
              <a:t>每条指令的执行需要不同个数的时钟周期，下条指令必须等到本条指令完成才能开始执行，性能太慢！</a:t>
            </a:r>
          </a:p>
          <a:p>
            <a:pPr marL="266700" indent="-266700">
              <a:lnSpc>
                <a:spcPct val="120000"/>
              </a:lnSpc>
              <a:spcBef>
                <a:spcPts val="600"/>
              </a:spcBef>
            </a:pPr>
            <a:r>
              <a:rPr lang="zh-CN" altLang="en-US" sz="2800" dirty="0"/>
              <a:t>解决思路</a:t>
            </a:r>
            <a:r>
              <a:rPr lang="en-US" altLang="zh-CN" sz="2800" dirty="0"/>
              <a:t> </a:t>
            </a:r>
          </a:p>
          <a:p>
            <a:pPr marL="625475" lvl="1" indent="-266700">
              <a:lnSpc>
                <a:spcPct val="120000"/>
              </a:lnSpc>
              <a:spcBef>
                <a:spcPts val="600"/>
              </a:spcBef>
            </a:pPr>
            <a:r>
              <a:rPr lang="zh-CN" altLang="en-US" sz="2400" dirty="0"/>
              <a:t>仍然像多周期控制器那样，</a:t>
            </a:r>
            <a:r>
              <a:rPr lang="zh-CN" altLang="en-US" sz="2400" dirty="0">
                <a:solidFill>
                  <a:srgbClr val="0000FF"/>
                </a:solidFill>
              </a:rPr>
              <a:t>把指令执行分成多个阶段</a:t>
            </a:r>
            <a:r>
              <a:rPr lang="zh-CN" altLang="en-US" sz="2400" dirty="0"/>
              <a:t>，各阶段在一个时钟周期内完成</a:t>
            </a:r>
          </a:p>
          <a:p>
            <a:pPr marL="625475" lvl="1" indent="-266700">
              <a:lnSpc>
                <a:spcPct val="120000"/>
              </a:lnSpc>
              <a:spcBef>
                <a:spcPts val="600"/>
              </a:spcBef>
            </a:pPr>
            <a:r>
              <a:rPr lang="zh-CN" altLang="en-US" sz="2400" dirty="0">
                <a:solidFill>
                  <a:srgbClr val="0000FF"/>
                </a:solidFill>
              </a:rPr>
              <a:t>每个阶段都设置相应的存储元件</a:t>
            </a:r>
            <a:r>
              <a:rPr lang="zh-CN" altLang="en-US" sz="2400" dirty="0"/>
              <a:t>，其</a:t>
            </a:r>
            <a:r>
              <a:rPr lang="zh-CN" altLang="en-US" sz="2400" dirty="0">
                <a:solidFill>
                  <a:srgbClr val="0000FF"/>
                </a:solidFill>
              </a:rPr>
              <a:t>执行结果</a:t>
            </a:r>
            <a:r>
              <a:rPr lang="zh-CN" altLang="en-US" sz="2400" dirty="0"/>
              <a:t>都在下个时钟开始时</a:t>
            </a:r>
            <a:r>
              <a:rPr lang="zh-CN" altLang="en-US" sz="2400" dirty="0">
                <a:solidFill>
                  <a:srgbClr val="0000FF"/>
                </a:solidFill>
              </a:rPr>
              <a:t>保存</a:t>
            </a:r>
            <a:r>
              <a:rPr lang="zh-CN" altLang="en-US" sz="2400" dirty="0"/>
              <a:t>到相应阶段的存储单元内</a:t>
            </a:r>
            <a:endParaRPr lang="en-US" altLang="zh-CN" sz="2400" dirty="0"/>
          </a:p>
          <a:p>
            <a:pPr marL="625475" lvl="1" indent="-266700">
              <a:lnSpc>
                <a:spcPct val="120000"/>
              </a:lnSpc>
              <a:spcBef>
                <a:spcPts val="600"/>
              </a:spcBef>
            </a:pPr>
            <a:r>
              <a:rPr lang="zh-CN" altLang="en-US" sz="2400" u="sng" dirty="0"/>
              <a:t>多条指令以</a:t>
            </a:r>
            <a:r>
              <a:rPr lang="zh-CN" altLang="en-US" sz="2400" u="sng" dirty="0">
                <a:solidFill>
                  <a:srgbClr val="FF0000"/>
                </a:solidFill>
              </a:rPr>
              <a:t>流水线方式</a:t>
            </a:r>
            <a:r>
              <a:rPr lang="zh-CN" altLang="en-US" sz="2400" u="sng" dirty="0"/>
              <a:t>控制并行执行</a:t>
            </a:r>
            <a:r>
              <a:rPr lang="zh-CN" altLang="en-US" sz="2400" dirty="0"/>
              <a:t>，</a:t>
            </a:r>
            <a:r>
              <a:rPr lang="zh-CN" altLang="en-US" sz="2400" u="sng" dirty="0"/>
              <a:t>每个时钟周期能够得到一条指令的执行结果</a:t>
            </a:r>
          </a:p>
        </p:txBody>
      </p:sp>
      <p:sp>
        <p:nvSpPr>
          <p:cNvPr id="2" name="云形标注 1"/>
          <p:cNvSpPr/>
          <p:nvPr/>
        </p:nvSpPr>
        <p:spPr>
          <a:xfrm>
            <a:off x="1979613" y="5805189"/>
            <a:ext cx="4608512" cy="792163"/>
          </a:xfrm>
          <a:prstGeom prst="cloudCallout">
            <a:avLst>
              <a:gd name="adj1" fmla="val -9012"/>
              <a:gd name="adj2" fmla="val -102986"/>
            </a:avLst>
          </a:prstGeom>
          <a:solidFill>
            <a:srgbClr val="FFFF00"/>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400" b="1">
                <a:solidFill>
                  <a:srgbClr val="FF0000"/>
                </a:solidFill>
                <a:latin typeface="Times New Roman" charset="0"/>
                <a:ea typeface="华文新魏" charset="-122"/>
              </a:rPr>
              <a:t>什么是流水线技术？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4611">
                                            <p:txEl>
                                              <p:pRg st="1" end="1"/>
                                            </p:txEl>
                                          </p:spTgt>
                                        </p:tgtEl>
                                        <p:attrNameLst>
                                          <p:attrName>style.visibility</p:attrName>
                                        </p:attrNameLst>
                                      </p:cBhvr>
                                      <p:to>
                                        <p:strVal val="visible"/>
                                      </p:to>
                                    </p:set>
                                    <p:animEffect transition="in" filter="blinds(horizontal)">
                                      <p:cBhvr>
                                        <p:cTn id="7" dur="500"/>
                                        <p:tgtEl>
                                          <p:spTgt spid="964611">
                                            <p:txEl>
                                              <p:pRg st="1" end="1"/>
                                            </p:txEl>
                                          </p:spTgt>
                                        </p:tgtEl>
                                      </p:cBhvr>
                                    </p:animEffect>
                                  </p:childTnLst>
                                  <p:subTnLst>
                                    <p:animClr clrSpc="rgb" dir="cw">
                                      <p:cBhvr override="childStyle">
                                        <p:cTn dur="1" fill="hold" display="0" masterRel="nextClick" afterEffect="1"/>
                                        <p:tgtEl>
                                          <p:spTgt spid="964611">
                                            <p:txEl>
                                              <p:pRg st="1" end="1"/>
                                            </p:txEl>
                                          </p:spTgt>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64611">
                                            <p:txEl>
                                              <p:pRg st="3" end="3"/>
                                            </p:txEl>
                                          </p:spTgt>
                                        </p:tgtEl>
                                        <p:attrNameLst>
                                          <p:attrName>style.visibility</p:attrName>
                                        </p:attrNameLst>
                                      </p:cBhvr>
                                      <p:to>
                                        <p:strVal val="visible"/>
                                      </p:to>
                                    </p:set>
                                    <p:animEffect transition="in" filter="blinds(horizontal)">
                                      <p:cBhvr>
                                        <p:cTn id="12" dur="500"/>
                                        <p:tgtEl>
                                          <p:spTgt spid="964611">
                                            <p:txEl>
                                              <p:pRg st="3" end="3"/>
                                            </p:txEl>
                                          </p:spTgt>
                                        </p:tgtEl>
                                      </p:cBhvr>
                                    </p:animEffect>
                                  </p:childTnLst>
                                  <p:subTnLst>
                                    <p:animClr clrSpc="rgb" dir="cw">
                                      <p:cBhvr override="childStyle">
                                        <p:cTn dur="1" fill="hold" display="0" masterRel="nextClick" afterEffect="1"/>
                                        <p:tgtEl>
                                          <p:spTgt spid="964611">
                                            <p:txEl>
                                              <p:pRg st="3" end="3"/>
                                            </p:txEl>
                                          </p:spTgt>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64611">
                                            <p:txEl>
                                              <p:pRg st="4" end="4"/>
                                            </p:txEl>
                                          </p:spTgt>
                                        </p:tgtEl>
                                        <p:attrNameLst>
                                          <p:attrName>style.visibility</p:attrName>
                                        </p:attrNameLst>
                                      </p:cBhvr>
                                      <p:to>
                                        <p:strVal val="visible"/>
                                      </p:to>
                                    </p:set>
                                    <p:animEffect transition="in" filter="blinds(horizontal)">
                                      <p:cBhvr>
                                        <p:cTn id="17" dur="500"/>
                                        <p:tgtEl>
                                          <p:spTgt spid="964611">
                                            <p:txEl>
                                              <p:pRg st="4" end="4"/>
                                            </p:txEl>
                                          </p:spTgt>
                                        </p:tgtEl>
                                      </p:cBhvr>
                                    </p:animEffect>
                                  </p:childTnLst>
                                  <p:subTnLst>
                                    <p:animClr clrSpc="rgb" dir="cw">
                                      <p:cBhvr override="childStyle">
                                        <p:cTn dur="1" fill="hold" display="0" masterRel="nextClick" afterEffect="1"/>
                                        <p:tgtEl>
                                          <p:spTgt spid="964611">
                                            <p:txEl>
                                              <p:pRg st="4" end="4"/>
                                            </p:txEl>
                                          </p:spTgt>
                                        </p:tgtEl>
                                        <p:attrNameLst>
                                          <p:attrName>ppt_c</p:attrName>
                                        </p:attrNameLst>
                                      </p:cBhvr>
                                      <p:to>
                                        <a:srgbClr val="0000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64611">
                                            <p:txEl>
                                              <p:pRg st="5" end="5"/>
                                            </p:txEl>
                                          </p:spTgt>
                                        </p:tgtEl>
                                        <p:attrNameLst>
                                          <p:attrName>style.visibility</p:attrName>
                                        </p:attrNameLst>
                                      </p:cBhvr>
                                      <p:to>
                                        <p:strVal val="visible"/>
                                      </p:to>
                                    </p:set>
                                    <p:animEffect transition="in" filter="blinds(horizontal)">
                                      <p:cBhvr>
                                        <p:cTn id="22" dur="500"/>
                                        <p:tgtEl>
                                          <p:spTgt spid="964611">
                                            <p:txEl>
                                              <p:pRg st="5" end="5"/>
                                            </p:txEl>
                                          </p:spTgt>
                                        </p:tgtEl>
                                      </p:cBhvr>
                                    </p:animEffect>
                                  </p:childTnLst>
                                  <p:subTnLst>
                                    <p:animClr clrSpc="rgb" dir="cw">
                                      <p:cBhvr override="childStyle">
                                        <p:cTn dur="1" fill="hold" display="0" masterRel="nextClick" afterEffect="1"/>
                                        <p:tgtEl>
                                          <p:spTgt spid="964611">
                                            <p:txEl>
                                              <p:pRg st="5" end="5"/>
                                            </p:txEl>
                                          </p:spTgt>
                                        </p:tgtEl>
                                        <p:attrNameLst>
                                          <p:attrName>ppt_c</p:attrName>
                                        </p:attrNameLst>
                                      </p:cBhvr>
                                      <p:to>
                                        <a:srgbClr val="0000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503234" name="Rectangle 2"/>
          <p:cNvSpPr>
            <a:spLocks noGrp="1" noChangeArrowheads="1"/>
          </p:cNvSpPr>
          <p:nvPr>
            <p:ph type="title"/>
          </p:nvPr>
        </p:nvSpPr>
        <p:spPr>
          <a:xfrm>
            <a:off x="249328" y="85953"/>
            <a:ext cx="8229600" cy="4222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kern="1200" dirty="0" err="1">
                <a:solidFill>
                  <a:srgbClr val="A50021"/>
                </a:solidFill>
                <a:latin typeface="微软雅黑" panose="020B0503020204020204" pitchFamily="34" charset="-122"/>
                <a:ea typeface="微软雅黑" panose="020B0503020204020204" pitchFamily="34" charset="-122"/>
              </a:rPr>
              <a:t>Datapath</a:t>
            </a:r>
            <a:r>
              <a:rPr lang="en-US" kern="1200" dirty="0">
                <a:solidFill>
                  <a:srgbClr val="A50021"/>
                </a:solidFill>
                <a:latin typeface="微软雅黑" panose="020B0503020204020204" pitchFamily="34" charset="-122"/>
                <a:ea typeface="微软雅黑" panose="020B0503020204020204" pitchFamily="34" charset="-122"/>
              </a:rPr>
              <a:t> with Forwarding Hardware</a:t>
            </a:r>
          </a:p>
        </p:txBody>
      </p:sp>
      <p:sp>
        <p:nvSpPr>
          <p:cNvPr id="1503235" name="Rectangle 3"/>
          <p:cNvSpPr>
            <a:spLocks noChangeArrowheads="1"/>
          </p:cNvSpPr>
          <p:nvPr/>
        </p:nvSpPr>
        <p:spPr bwMode="auto">
          <a:xfrm>
            <a:off x="7391400" y="481013"/>
            <a:ext cx="533400" cy="304800"/>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a:latin typeface="+mn-lt"/>
                <a:ea typeface="宋体" panose="02010600030101010101" pitchFamily="2" charset="-122"/>
              </a:rPr>
              <a:t>PCSrc</a:t>
            </a:r>
          </a:p>
        </p:txBody>
      </p:sp>
      <p:sp>
        <p:nvSpPr>
          <p:cNvPr id="1503236" name="Line 4"/>
          <p:cNvSpPr>
            <a:spLocks noChangeShapeType="1"/>
          </p:cNvSpPr>
          <p:nvPr/>
        </p:nvSpPr>
        <p:spPr bwMode="auto">
          <a:xfrm>
            <a:off x="2514600" y="5053013"/>
            <a:ext cx="17526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37" name="Line 5"/>
          <p:cNvSpPr>
            <a:spLocks noChangeShapeType="1"/>
          </p:cNvSpPr>
          <p:nvPr/>
        </p:nvSpPr>
        <p:spPr bwMode="auto">
          <a:xfrm>
            <a:off x="4419600" y="5053013"/>
            <a:ext cx="4572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38" name="Line 6"/>
          <p:cNvSpPr>
            <a:spLocks noChangeShapeType="1"/>
          </p:cNvSpPr>
          <p:nvPr/>
        </p:nvSpPr>
        <p:spPr bwMode="auto">
          <a:xfrm>
            <a:off x="6705600" y="5129213"/>
            <a:ext cx="15240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39" name="Line 7"/>
          <p:cNvSpPr>
            <a:spLocks noChangeShapeType="1"/>
          </p:cNvSpPr>
          <p:nvPr/>
        </p:nvSpPr>
        <p:spPr bwMode="auto">
          <a:xfrm>
            <a:off x="2514600" y="4595813"/>
            <a:ext cx="0" cy="7620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0" name="Line 8"/>
          <p:cNvSpPr>
            <a:spLocks noChangeShapeType="1"/>
          </p:cNvSpPr>
          <p:nvPr/>
        </p:nvSpPr>
        <p:spPr bwMode="auto">
          <a:xfrm>
            <a:off x="2438400" y="6119813"/>
            <a:ext cx="60960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1" name="Line 9"/>
          <p:cNvSpPr>
            <a:spLocks noChangeShapeType="1"/>
          </p:cNvSpPr>
          <p:nvPr/>
        </p:nvSpPr>
        <p:spPr bwMode="auto">
          <a:xfrm>
            <a:off x="8382000" y="5129213"/>
            <a:ext cx="1524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2" name="Line 10"/>
          <p:cNvSpPr>
            <a:spLocks noChangeShapeType="1"/>
          </p:cNvSpPr>
          <p:nvPr/>
        </p:nvSpPr>
        <p:spPr bwMode="auto">
          <a:xfrm>
            <a:off x="8534400" y="5129213"/>
            <a:ext cx="0" cy="9906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3" name="Line 11"/>
          <p:cNvSpPr>
            <a:spLocks noChangeShapeType="1"/>
          </p:cNvSpPr>
          <p:nvPr/>
        </p:nvSpPr>
        <p:spPr bwMode="auto">
          <a:xfrm flipV="1">
            <a:off x="2438400" y="3681413"/>
            <a:ext cx="0" cy="24384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4" name="Line 12"/>
          <p:cNvSpPr>
            <a:spLocks noChangeShapeType="1"/>
          </p:cNvSpPr>
          <p:nvPr/>
        </p:nvSpPr>
        <p:spPr bwMode="auto">
          <a:xfrm>
            <a:off x="2438400" y="3681413"/>
            <a:ext cx="381000" cy="0"/>
          </a:xfrm>
          <a:prstGeom prst="line">
            <a:avLst/>
          </a:prstGeom>
          <a:noFill/>
          <a:ln w="1270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grpSp>
        <p:nvGrpSpPr>
          <p:cNvPr id="78861" name="Group 13"/>
          <p:cNvGrpSpPr>
            <a:grpSpLocks/>
          </p:cNvGrpSpPr>
          <p:nvPr/>
        </p:nvGrpSpPr>
        <p:grpSpPr bwMode="auto">
          <a:xfrm>
            <a:off x="1447800" y="1776413"/>
            <a:ext cx="381000" cy="914400"/>
            <a:chOff x="1392" y="2880"/>
            <a:chExt cx="288" cy="480"/>
          </a:xfrm>
        </p:grpSpPr>
        <p:sp>
          <p:nvSpPr>
            <p:cNvPr id="1503246" name="Line 14"/>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7" name="Line 15"/>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8" name="Line 16"/>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49" name="Line 17"/>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50" name="Line 18"/>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51" name="Line 19"/>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52" name="Line 20"/>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grpSp>
      <p:sp>
        <p:nvSpPr>
          <p:cNvPr id="1503253" name="Rectangle 21"/>
          <p:cNvSpPr>
            <a:spLocks noChangeArrowheads="1"/>
          </p:cNvSpPr>
          <p:nvPr/>
        </p:nvSpPr>
        <p:spPr bwMode="auto">
          <a:xfrm>
            <a:off x="762000" y="2767013"/>
            <a:ext cx="1295400" cy="1447800"/>
          </a:xfrm>
          <a:prstGeom prst="rect">
            <a:avLst/>
          </a:pr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254" name="Rectangle 22"/>
          <p:cNvSpPr>
            <a:spLocks noChangeArrowheads="1"/>
          </p:cNvSpPr>
          <p:nvPr/>
        </p:nvSpPr>
        <p:spPr bwMode="auto">
          <a:xfrm>
            <a:off x="381000" y="3148013"/>
            <a:ext cx="152400" cy="838200"/>
          </a:xfrm>
          <a:prstGeom prst="rect">
            <a:avLst/>
          </a:prstGeom>
          <a:noFill/>
          <a:ln w="12700">
            <a:solidFill>
              <a:schemeClr val="accent2"/>
            </a:solidFill>
            <a:miter lim="800000"/>
            <a:headEnd/>
            <a:tailEnd/>
          </a:ln>
          <a:effectLst/>
        </p:spPr>
        <p:txBody>
          <a:bodyPr wrap="none" anchor="ctr"/>
          <a:lstStyle/>
          <a:p>
            <a:pPr eaLnBrk="1" hangingPunct="1">
              <a:defRPr/>
            </a:pPr>
            <a:endParaRPr lang="en-US" sz="2000" b="1">
              <a:solidFill>
                <a:srgbClr val="0000FF"/>
              </a:solidFill>
              <a:latin typeface="+mn-lt"/>
              <a:ea typeface="宋体" panose="02010600030101010101" pitchFamily="2" charset="-122"/>
            </a:endParaRPr>
          </a:p>
        </p:txBody>
      </p:sp>
      <p:sp>
        <p:nvSpPr>
          <p:cNvPr id="1503255" name="Line 23"/>
          <p:cNvSpPr>
            <a:spLocks noChangeShapeType="1"/>
          </p:cNvSpPr>
          <p:nvPr/>
        </p:nvSpPr>
        <p:spPr bwMode="auto">
          <a:xfrm>
            <a:off x="533400" y="35290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56" name="Line 24"/>
          <p:cNvSpPr>
            <a:spLocks noChangeShapeType="1"/>
          </p:cNvSpPr>
          <p:nvPr/>
        </p:nvSpPr>
        <p:spPr bwMode="auto">
          <a:xfrm>
            <a:off x="609600" y="1928813"/>
            <a:ext cx="8382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57" name="Line 25"/>
          <p:cNvSpPr>
            <a:spLocks noChangeShapeType="1"/>
          </p:cNvSpPr>
          <p:nvPr/>
        </p:nvSpPr>
        <p:spPr bwMode="auto">
          <a:xfrm>
            <a:off x="1066800" y="2538413"/>
            <a:ext cx="3810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58" name="Text Box 26"/>
          <p:cNvSpPr txBox="1">
            <a:spLocks noChangeArrowheads="1"/>
          </p:cNvSpPr>
          <p:nvPr/>
        </p:nvSpPr>
        <p:spPr bwMode="auto">
          <a:xfrm>
            <a:off x="685800" y="3300413"/>
            <a:ext cx="811213" cy="522287"/>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Read</a:t>
            </a:r>
          </a:p>
          <a:p>
            <a:pPr eaLnBrk="1" hangingPunct="1">
              <a:defRPr/>
            </a:pPr>
            <a:r>
              <a:rPr lang="en-US" sz="1400" b="1">
                <a:latin typeface="+mn-lt"/>
                <a:ea typeface="宋体" panose="02010600030101010101" pitchFamily="2" charset="-122"/>
              </a:rPr>
              <a:t>Address</a:t>
            </a:r>
          </a:p>
        </p:txBody>
      </p:sp>
      <p:sp>
        <p:nvSpPr>
          <p:cNvPr id="1503259" name="Text Box 27"/>
          <p:cNvSpPr txBox="1">
            <a:spLocks noChangeArrowheads="1"/>
          </p:cNvSpPr>
          <p:nvPr/>
        </p:nvSpPr>
        <p:spPr bwMode="auto">
          <a:xfrm>
            <a:off x="893763" y="2820988"/>
            <a:ext cx="1168400" cy="584200"/>
          </a:xfrm>
          <a:prstGeom prst="rect">
            <a:avLst/>
          </a:prstGeom>
          <a:noFill/>
          <a:ln w="12700">
            <a:noFill/>
            <a:miter lim="800000"/>
            <a:headEnd/>
            <a:tailEnd/>
          </a:ln>
          <a:effectLst/>
        </p:spPr>
        <p:txBody>
          <a:bodyPr wrap="none">
            <a:spAutoFit/>
          </a:bodyPr>
          <a:lstStyle/>
          <a:p>
            <a:pPr algn="ctr" eaLnBrk="1" hangingPunct="1">
              <a:defRPr/>
            </a:pPr>
            <a:r>
              <a:rPr lang="en-US" sz="1600" b="1">
                <a:latin typeface="+mn-lt"/>
                <a:ea typeface="宋体" panose="02010600030101010101" pitchFamily="2" charset="-122"/>
              </a:rPr>
              <a:t>Instruction</a:t>
            </a:r>
          </a:p>
          <a:p>
            <a:pPr algn="ctr" eaLnBrk="1" hangingPunct="1">
              <a:defRPr/>
            </a:pPr>
            <a:r>
              <a:rPr lang="en-US" sz="1600" b="1">
                <a:latin typeface="+mn-lt"/>
                <a:ea typeface="宋体" panose="02010600030101010101" pitchFamily="2" charset="-122"/>
              </a:rPr>
              <a:t>Memory</a:t>
            </a:r>
          </a:p>
        </p:txBody>
      </p:sp>
      <p:sp>
        <p:nvSpPr>
          <p:cNvPr id="1503260" name="Text Box 28"/>
          <p:cNvSpPr txBox="1">
            <a:spLocks noChangeArrowheads="1"/>
          </p:cNvSpPr>
          <p:nvPr/>
        </p:nvSpPr>
        <p:spPr bwMode="auto">
          <a:xfrm>
            <a:off x="1447800" y="2081213"/>
            <a:ext cx="512763"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Add</a:t>
            </a:r>
          </a:p>
        </p:txBody>
      </p:sp>
      <p:sp>
        <p:nvSpPr>
          <p:cNvPr id="1503261" name="Text Box 29"/>
          <p:cNvSpPr txBox="1">
            <a:spLocks noChangeArrowheads="1"/>
          </p:cNvSpPr>
          <p:nvPr/>
        </p:nvSpPr>
        <p:spPr bwMode="auto">
          <a:xfrm rot="-5400000">
            <a:off x="224632" y="3328194"/>
            <a:ext cx="457200" cy="338137"/>
          </a:xfrm>
          <a:prstGeom prst="rect">
            <a:avLst/>
          </a:prstGeom>
          <a:noFill/>
          <a:ln w="12700">
            <a:noFill/>
            <a:miter lim="800000"/>
            <a:headEnd/>
            <a:tailEnd/>
          </a:ln>
          <a:effectLst/>
        </p:spPr>
        <p:txBody>
          <a:bodyPr wrap="none">
            <a:spAutoFit/>
          </a:bodyPr>
          <a:lstStyle/>
          <a:p>
            <a:pPr eaLnBrk="1" hangingPunct="1">
              <a:defRPr/>
            </a:pPr>
            <a:r>
              <a:rPr lang="en-US" sz="1600" b="1">
                <a:solidFill>
                  <a:srgbClr val="0000FF"/>
                </a:solidFill>
                <a:latin typeface="+mn-lt"/>
                <a:ea typeface="宋体" panose="02010600030101010101" pitchFamily="2" charset="-122"/>
              </a:rPr>
              <a:t>PC</a:t>
            </a:r>
          </a:p>
        </p:txBody>
      </p:sp>
      <p:sp>
        <p:nvSpPr>
          <p:cNvPr id="1503262" name="Line 30"/>
          <p:cNvSpPr>
            <a:spLocks noChangeShapeType="1"/>
          </p:cNvSpPr>
          <p:nvPr/>
        </p:nvSpPr>
        <p:spPr bwMode="auto">
          <a:xfrm>
            <a:off x="152400" y="35290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78872" name="Text Box 31"/>
          <p:cNvSpPr txBox="1">
            <a:spLocks noChangeArrowheads="1"/>
          </p:cNvSpPr>
          <p:nvPr/>
        </p:nvSpPr>
        <p:spPr bwMode="auto">
          <a:xfrm>
            <a:off x="838200" y="2386013"/>
            <a:ext cx="2746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r>
              <a:rPr lang="en-US" altLang="zh-CN" sz="1400">
                <a:ea typeface="宋体" charset="-122"/>
              </a:rPr>
              <a:t>4</a:t>
            </a:r>
          </a:p>
        </p:txBody>
      </p:sp>
      <p:sp>
        <p:nvSpPr>
          <p:cNvPr id="1503264" name="Line 32"/>
          <p:cNvSpPr>
            <a:spLocks noChangeShapeType="1"/>
          </p:cNvSpPr>
          <p:nvPr/>
        </p:nvSpPr>
        <p:spPr bwMode="auto">
          <a:xfrm>
            <a:off x="152400" y="1090613"/>
            <a:ext cx="0" cy="24384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65" name="AutoShape 33"/>
          <p:cNvSpPr>
            <a:spLocks noChangeArrowheads="1"/>
          </p:cNvSpPr>
          <p:nvPr/>
        </p:nvSpPr>
        <p:spPr bwMode="auto">
          <a:xfrm rot="5400000" flipH="1">
            <a:off x="609600" y="1014413"/>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266" name="Line 34"/>
          <p:cNvSpPr>
            <a:spLocks noChangeShapeType="1"/>
          </p:cNvSpPr>
          <p:nvPr/>
        </p:nvSpPr>
        <p:spPr bwMode="auto">
          <a:xfrm flipH="1">
            <a:off x="152400" y="1090613"/>
            <a:ext cx="700088"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78876" name="Rectangle 35"/>
          <p:cNvSpPr>
            <a:spLocks noChangeArrowheads="1"/>
          </p:cNvSpPr>
          <p:nvPr/>
        </p:nvSpPr>
        <p:spPr bwMode="auto">
          <a:xfrm flipH="1">
            <a:off x="928688" y="11668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0</a:t>
            </a:r>
          </a:p>
        </p:txBody>
      </p:sp>
      <p:sp>
        <p:nvSpPr>
          <p:cNvPr id="78877" name="Rectangle 36"/>
          <p:cNvSpPr>
            <a:spLocks noChangeArrowheads="1"/>
          </p:cNvSpPr>
          <p:nvPr/>
        </p:nvSpPr>
        <p:spPr bwMode="auto">
          <a:xfrm flipH="1">
            <a:off x="914400" y="7858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1</a:t>
            </a:r>
          </a:p>
        </p:txBody>
      </p:sp>
      <p:sp>
        <p:nvSpPr>
          <p:cNvPr id="1503269" name="Line 37"/>
          <p:cNvSpPr>
            <a:spLocks noChangeShapeType="1"/>
          </p:cNvSpPr>
          <p:nvPr/>
        </p:nvSpPr>
        <p:spPr bwMode="auto">
          <a:xfrm flipH="1">
            <a:off x="1066800" y="938213"/>
            <a:ext cx="58674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70" name="Rectangle 38"/>
          <p:cNvSpPr>
            <a:spLocks noChangeArrowheads="1"/>
          </p:cNvSpPr>
          <p:nvPr/>
        </p:nvSpPr>
        <p:spPr bwMode="auto">
          <a:xfrm>
            <a:off x="2819400" y="2767013"/>
            <a:ext cx="1295400" cy="1447800"/>
          </a:xfrm>
          <a:prstGeom prst="rect">
            <a:avLst/>
          </a:pr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271" name="Line 39"/>
          <p:cNvSpPr>
            <a:spLocks noChangeShapeType="1"/>
          </p:cNvSpPr>
          <p:nvPr/>
        </p:nvSpPr>
        <p:spPr bwMode="auto">
          <a:xfrm>
            <a:off x="2057400" y="3529013"/>
            <a:ext cx="152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72" name="Line 40"/>
          <p:cNvSpPr>
            <a:spLocks noChangeShapeType="1"/>
          </p:cNvSpPr>
          <p:nvPr/>
        </p:nvSpPr>
        <p:spPr bwMode="auto">
          <a:xfrm>
            <a:off x="2514600" y="3300413"/>
            <a:ext cx="304800" cy="0"/>
          </a:xfrm>
          <a:prstGeom prst="line">
            <a:avLst/>
          </a:prstGeom>
          <a:noFill/>
          <a:ln w="1905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73" name="Text Box 41"/>
          <p:cNvSpPr txBox="1">
            <a:spLocks noChangeArrowheads="1"/>
          </p:cNvSpPr>
          <p:nvPr/>
        </p:nvSpPr>
        <p:spPr bwMode="auto">
          <a:xfrm>
            <a:off x="2743200" y="3910013"/>
            <a:ext cx="1044575"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Write Data</a:t>
            </a:r>
          </a:p>
        </p:txBody>
      </p:sp>
      <p:sp>
        <p:nvSpPr>
          <p:cNvPr id="1503274" name="Text Box 42"/>
          <p:cNvSpPr txBox="1">
            <a:spLocks noChangeArrowheads="1"/>
          </p:cNvSpPr>
          <p:nvPr/>
        </p:nvSpPr>
        <p:spPr bwMode="auto">
          <a:xfrm>
            <a:off x="2743200" y="2767013"/>
            <a:ext cx="1158875"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Read Addr 1</a:t>
            </a:r>
          </a:p>
        </p:txBody>
      </p:sp>
      <p:sp>
        <p:nvSpPr>
          <p:cNvPr id="1503275" name="Text Box 43"/>
          <p:cNvSpPr txBox="1">
            <a:spLocks noChangeArrowheads="1"/>
          </p:cNvSpPr>
          <p:nvPr/>
        </p:nvSpPr>
        <p:spPr bwMode="auto">
          <a:xfrm>
            <a:off x="2743200" y="3148013"/>
            <a:ext cx="1158875"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Read Addr 2</a:t>
            </a:r>
          </a:p>
        </p:txBody>
      </p:sp>
      <p:sp>
        <p:nvSpPr>
          <p:cNvPr id="1503276" name="Text Box 44"/>
          <p:cNvSpPr txBox="1">
            <a:spLocks noChangeArrowheads="1"/>
          </p:cNvSpPr>
          <p:nvPr/>
        </p:nvSpPr>
        <p:spPr bwMode="auto">
          <a:xfrm>
            <a:off x="2743200" y="3529013"/>
            <a:ext cx="1074738"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Write Addr</a:t>
            </a:r>
          </a:p>
        </p:txBody>
      </p:sp>
      <p:sp>
        <p:nvSpPr>
          <p:cNvPr id="1503277" name="Text Box 45"/>
          <p:cNvSpPr txBox="1">
            <a:spLocks noChangeArrowheads="1"/>
          </p:cNvSpPr>
          <p:nvPr/>
        </p:nvSpPr>
        <p:spPr bwMode="auto">
          <a:xfrm>
            <a:off x="2627784" y="2370366"/>
            <a:ext cx="1385094" cy="338554"/>
          </a:xfrm>
          <a:prstGeom prst="rect">
            <a:avLst/>
          </a:prstGeom>
          <a:noFill/>
          <a:ln w="12700">
            <a:noFill/>
            <a:miter lim="800000"/>
            <a:headEnd/>
            <a:tailEnd/>
          </a:ln>
          <a:effectLst/>
        </p:spPr>
        <p:txBody>
          <a:bodyPr wrap="square">
            <a:spAutoFit/>
          </a:bodyPr>
          <a:lstStyle/>
          <a:p>
            <a:pPr algn="ctr" eaLnBrk="1" hangingPunct="1">
              <a:defRPr/>
            </a:pPr>
            <a:r>
              <a:rPr lang="en-US" sz="1600" b="1" dirty="0">
                <a:latin typeface="+mn-lt"/>
                <a:ea typeface="宋体" panose="02010600030101010101" pitchFamily="2" charset="-122"/>
              </a:rPr>
              <a:t>Register</a:t>
            </a:r>
            <a:r>
              <a:rPr lang="zh-CN" altLang="en-US" sz="1600" b="1" dirty="0">
                <a:latin typeface="+mn-lt"/>
                <a:ea typeface="宋体" panose="02010600030101010101" pitchFamily="2" charset="-122"/>
              </a:rPr>
              <a:t> </a:t>
            </a:r>
            <a:r>
              <a:rPr lang="en-US" sz="1600" b="1" dirty="0">
                <a:latin typeface="+mn-lt"/>
                <a:ea typeface="宋体" panose="02010600030101010101" pitchFamily="2" charset="-122"/>
              </a:rPr>
              <a:t>File</a:t>
            </a:r>
          </a:p>
        </p:txBody>
      </p:sp>
      <p:sp>
        <p:nvSpPr>
          <p:cNvPr id="1503278" name="Text Box 46"/>
          <p:cNvSpPr txBox="1">
            <a:spLocks noChangeArrowheads="1"/>
          </p:cNvSpPr>
          <p:nvPr/>
        </p:nvSpPr>
        <p:spPr bwMode="auto">
          <a:xfrm>
            <a:off x="3709987" y="2634616"/>
            <a:ext cx="733425" cy="522287"/>
          </a:xfrm>
          <a:prstGeom prst="rect">
            <a:avLst/>
          </a:prstGeom>
          <a:noFill/>
          <a:ln w="12700">
            <a:noFill/>
            <a:miter lim="800000"/>
            <a:headEnd/>
            <a:tailEnd/>
          </a:ln>
          <a:effectLst/>
        </p:spPr>
        <p:txBody>
          <a:bodyPr wrap="none">
            <a:spAutoFit/>
          </a:bodyPr>
          <a:lstStyle/>
          <a:p>
            <a:pPr algn="r" eaLnBrk="1" hangingPunct="1">
              <a:defRPr/>
            </a:pPr>
            <a:r>
              <a:rPr lang="en-US" sz="1400" b="1">
                <a:latin typeface="+mn-lt"/>
                <a:ea typeface="宋体" panose="02010600030101010101" pitchFamily="2" charset="-122"/>
              </a:rPr>
              <a:t>Read</a:t>
            </a:r>
          </a:p>
          <a:p>
            <a:pPr algn="r" eaLnBrk="1" hangingPunct="1">
              <a:defRPr/>
            </a:pPr>
            <a:r>
              <a:rPr lang="en-US" sz="1400" b="1" dirty="0">
                <a:latin typeface="+mn-lt"/>
                <a:ea typeface="宋体" panose="02010600030101010101" pitchFamily="2" charset="-122"/>
              </a:rPr>
              <a:t> Data 1</a:t>
            </a:r>
          </a:p>
        </p:txBody>
      </p:sp>
      <p:sp>
        <p:nvSpPr>
          <p:cNvPr id="1503279" name="Text Box 47"/>
          <p:cNvSpPr txBox="1">
            <a:spLocks noChangeArrowheads="1"/>
          </p:cNvSpPr>
          <p:nvPr/>
        </p:nvSpPr>
        <p:spPr bwMode="auto">
          <a:xfrm>
            <a:off x="3617913" y="3606007"/>
            <a:ext cx="733425" cy="522287"/>
          </a:xfrm>
          <a:prstGeom prst="rect">
            <a:avLst/>
          </a:prstGeom>
          <a:noFill/>
          <a:ln w="12700">
            <a:noFill/>
            <a:miter lim="800000"/>
            <a:headEnd/>
            <a:tailEnd/>
          </a:ln>
          <a:effectLst/>
        </p:spPr>
        <p:txBody>
          <a:bodyPr wrap="none">
            <a:spAutoFit/>
          </a:bodyPr>
          <a:lstStyle/>
          <a:p>
            <a:pPr algn="r" eaLnBrk="1" hangingPunct="1">
              <a:defRPr/>
            </a:pPr>
            <a:r>
              <a:rPr lang="en-US" sz="1400" b="1">
                <a:latin typeface="+mn-lt"/>
                <a:ea typeface="宋体" panose="02010600030101010101" pitchFamily="2" charset="-122"/>
              </a:rPr>
              <a:t>Read</a:t>
            </a:r>
          </a:p>
          <a:p>
            <a:pPr algn="r" eaLnBrk="1" hangingPunct="1">
              <a:defRPr/>
            </a:pPr>
            <a:r>
              <a:rPr lang="en-US" sz="1400" b="1" dirty="0">
                <a:latin typeface="+mn-lt"/>
                <a:ea typeface="宋体" panose="02010600030101010101" pitchFamily="2" charset="-122"/>
              </a:rPr>
              <a:t> Data 2</a:t>
            </a:r>
          </a:p>
        </p:txBody>
      </p:sp>
      <p:sp>
        <p:nvSpPr>
          <p:cNvPr id="1503280" name="Line 48"/>
          <p:cNvSpPr>
            <a:spLocks noChangeShapeType="1"/>
          </p:cNvSpPr>
          <p:nvPr/>
        </p:nvSpPr>
        <p:spPr bwMode="auto">
          <a:xfrm>
            <a:off x="2514600" y="4595813"/>
            <a:ext cx="3810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1" name="Line 49"/>
          <p:cNvSpPr>
            <a:spLocks noChangeShapeType="1"/>
          </p:cNvSpPr>
          <p:nvPr/>
        </p:nvSpPr>
        <p:spPr bwMode="auto">
          <a:xfrm>
            <a:off x="2590800" y="4519613"/>
            <a:ext cx="76200" cy="1524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2" name="Line 50"/>
          <p:cNvSpPr>
            <a:spLocks noChangeShapeType="1"/>
          </p:cNvSpPr>
          <p:nvPr/>
        </p:nvSpPr>
        <p:spPr bwMode="auto">
          <a:xfrm>
            <a:off x="3810000" y="4519613"/>
            <a:ext cx="76200" cy="1524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3" name="Text Box 51"/>
          <p:cNvSpPr txBox="1">
            <a:spLocks noChangeArrowheads="1"/>
          </p:cNvSpPr>
          <p:nvPr/>
        </p:nvSpPr>
        <p:spPr bwMode="auto">
          <a:xfrm>
            <a:off x="2590800" y="4291013"/>
            <a:ext cx="363538"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16</a:t>
            </a:r>
          </a:p>
        </p:txBody>
      </p:sp>
      <p:sp>
        <p:nvSpPr>
          <p:cNvPr id="1503284" name="Text Box 52"/>
          <p:cNvSpPr txBox="1">
            <a:spLocks noChangeArrowheads="1"/>
          </p:cNvSpPr>
          <p:nvPr/>
        </p:nvSpPr>
        <p:spPr bwMode="auto">
          <a:xfrm>
            <a:off x="3733800" y="4291013"/>
            <a:ext cx="363538"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32</a:t>
            </a:r>
          </a:p>
        </p:txBody>
      </p:sp>
      <p:sp>
        <p:nvSpPr>
          <p:cNvPr id="1503285" name="Line 53"/>
          <p:cNvSpPr>
            <a:spLocks noChangeShapeType="1"/>
          </p:cNvSpPr>
          <p:nvPr/>
        </p:nvSpPr>
        <p:spPr bwMode="auto">
          <a:xfrm>
            <a:off x="2590800" y="4062413"/>
            <a:ext cx="2540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86" name="Line 54"/>
          <p:cNvSpPr>
            <a:spLocks noChangeShapeType="1"/>
          </p:cNvSpPr>
          <p:nvPr/>
        </p:nvSpPr>
        <p:spPr bwMode="auto">
          <a:xfrm>
            <a:off x="5181600" y="4214813"/>
            <a:ext cx="0" cy="5334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7" name="Line 55"/>
          <p:cNvSpPr>
            <a:spLocks noChangeShapeType="1"/>
          </p:cNvSpPr>
          <p:nvPr/>
        </p:nvSpPr>
        <p:spPr bwMode="auto">
          <a:xfrm>
            <a:off x="4114800" y="3910013"/>
            <a:ext cx="152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8" name="Line 56"/>
          <p:cNvSpPr>
            <a:spLocks noChangeShapeType="1"/>
          </p:cNvSpPr>
          <p:nvPr/>
        </p:nvSpPr>
        <p:spPr bwMode="auto">
          <a:xfrm>
            <a:off x="2514600" y="2919413"/>
            <a:ext cx="0" cy="16764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89" name="Line 57"/>
          <p:cNvSpPr>
            <a:spLocks noChangeShapeType="1"/>
          </p:cNvSpPr>
          <p:nvPr/>
        </p:nvSpPr>
        <p:spPr bwMode="auto">
          <a:xfrm>
            <a:off x="2514600" y="2919413"/>
            <a:ext cx="304800" cy="0"/>
          </a:xfrm>
          <a:prstGeom prst="line">
            <a:avLst/>
          </a:prstGeom>
          <a:noFill/>
          <a:ln w="1905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90" name="Line 58"/>
          <p:cNvSpPr>
            <a:spLocks noChangeShapeType="1"/>
          </p:cNvSpPr>
          <p:nvPr/>
        </p:nvSpPr>
        <p:spPr bwMode="auto">
          <a:xfrm>
            <a:off x="5105400" y="4214813"/>
            <a:ext cx="3048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91" name="Line 59"/>
          <p:cNvSpPr>
            <a:spLocks noChangeShapeType="1"/>
          </p:cNvSpPr>
          <p:nvPr/>
        </p:nvSpPr>
        <p:spPr bwMode="auto">
          <a:xfrm>
            <a:off x="6400800" y="3605213"/>
            <a:ext cx="1778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292" name="Freeform 60"/>
          <p:cNvSpPr>
            <a:spLocks/>
          </p:cNvSpPr>
          <p:nvPr/>
        </p:nvSpPr>
        <p:spPr bwMode="auto">
          <a:xfrm>
            <a:off x="5867400" y="2919413"/>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eaLnBrk="1" hangingPunct="1">
              <a:defRPr/>
            </a:pPr>
            <a:endParaRPr lang="en-US" sz="2000" b="1">
              <a:latin typeface="+mn-lt"/>
              <a:ea typeface="宋体" panose="02010600030101010101" pitchFamily="2" charset="-122"/>
            </a:endParaRPr>
          </a:p>
        </p:txBody>
      </p:sp>
      <p:sp>
        <p:nvSpPr>
          <p:cNvPr id="1503293" name="Rectangle 61"/>
          <p:cNvSpPr>
            <a:spLocks noChangeArrowheads="1"/>
          </p:cNvSpPr>
          <p:nvPr/>
        </p:nvSpPr>
        <p:spPr bwMode="auto">
          <a:xfrm>
            <a:off x="5969000" y="3529013"/>
            <a:ext cx="504825" cy="333375"/>
          </a:xfrm>
          <a:prstGeom prst="rect">
            <a:avLst/>
          </a:prstGeom>
          <a:noFill/>
          <a:ln w="12700">
            <a:noFill/>
            <a:miter lim="800000"/>
            <a:headEnd/>
            <a:tailEnd/>
          </a:ln>
          <a:effectLst/>
        </p:spPr>
        <p:txBody>
          <a:bodyPr wrap="none" lIns="19050" tIns="26988" rIns="19050" bIns="26988"/>
          <a:lstStyle/>
          <a:p>
            <a:pPr defTabSz="904875" eaLnBrk="1" hangingPunct="1">
              <a:lnSpc>
                <a:spcPts val="1600"/>
              </a:lnSpc>
              <a:tabLst>
                <a:tab pos="452438" algn="l"/>
                <a:tab pos="904875" algn="l"/>
                <a:tab pos="1357313" algn="l"/>
              </a:tabLst>
              <a:defRPr/>
            </a:pPr>
            <a:r>
              <a:rPr lang="en-US" sz="1400" b="1">
                <a:solidFill>
                  <a:srgbClr val="000000"/>
                </a:solidFill>
                <a:latin typeface="+mn-lt"/>
                <a:ea typeface="宋体" panose="02010600030101010101" pitchFamily="2" charset="-122"/>
              </a:rPr>
              <a:t>ALU</a:t>
            </a:r>
          </a:p>
        </p:txBody>
      </p:sp>
      <p:sp>
        <p:nvSpPr>
          <p:cNvPr id="1503294" name="AutoShape 62"/>
          <p:cNvSpPr>
            <a:spLocks noChangeArrowheads="1"/>
          </p:cNvSpPr>
          <p:nvPr/>
        </p:nvSpPr>
        <p:spPr bwMode="auto">
          <a:xfrm rot="-5400000">
            <a:off x="5168900" y="3871913"/>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295" name="Line 63"/>
          <p:cNvSpPr>
            <a:spLocks noChangeShapeType="1"/>
          </p:cNvSpPr>
          <p:nvPr/>
        </p:nvSpPr>
        <p:spPr bwMode="auto">
          <a:xfrm>
            <a:off x="5664200" y="39862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78905" name="Rectangle 64"/>
          <p:cNvSpPr>
            <a:spLocks noChangeArrowheads="1"/>
          </p:cNvSpPr>
          <p:nvPr/>
        </p:nvSpPr>
        <p:spPr bwMode="auto">
          <a:xfrm>
            <a:off x="5410200" y="36814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1</a:t>
            </a:r>
          </a:p>
        </p:txBody>
      </p:sp>
      <p:sp>
        <p:nvSpPr>
          <p:cNvPr id="78906" name="Rectangle 65"/>
          <p:cNvSpPr>
            <a:spLocks noChangeArrowheads="1"/>
          </p:cNvSpPr>
          <p:nvPr/>
        </p:nvSpPr>
        <p:spPr bwMode="auto">
          <a:xfrm>
            <a:off x="5410200" y="4040188"/>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0</a:t>
            </a:r>
          </a:p>
        </p:txBody>
      </p:sp>
      <p:sp>
        <p:nvSpPr>
          <p:cNvPr id="1503298" name="Line 66"/>
          <p:cNvSpPr>
            <a:spLocks noChangeShapeType="1"/>
          </p:cNvSpPr>
          <p:nvPr/>
        </p:nvSpPr>
        <p:spPr bwMode="auto">
          <a:xfrm>
            <a:off x="5181600" y="3833813"/>
            <a:ext cx="2794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299" name="Line 67"/>
          <p:cNvSpPr>
            <a:spLocks noChangeShapeType="1"/>
          </p:cNvSpPr>
          <p:nvPr/>
        </p:nvSpPr>
        <p:spPr bwMode="auto">
          <a:xfrm>
            <a:off x="5105400" y="3148013"/>
            <a:ext cx="7620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00" name="Oval 68"/>
          <p:cNvSpPr>
            <a:spLocks noChangeArrowheads="1"/>
          </p:cNvSpPr>
          <p:nvPr/>
        </p:nvSpPr>
        <p:spPr bwMode="auto">
          <a:xfrm>
            <a:off x="5410200" y="2386013"/>
            <a:ext cx="457200" cy="533400"/>
          </a:xfrm>
          <a:prstGeom prst="ellipse">
            <a:avLst/>
          </a:prstGeom>
          <a:noFill/>
          <a:ln w="12700">
            <a:solidFill>
              <a:schemeClr val="tx1"/>
            </a:solidFill>
            <a:round/>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01" name="Rectangle 69"/>
          <p:cNvSpPr>
            <a:spLocks noChangeArrowheads="1"/>
          </p:cNvSpPr>
          <p:nvPr/>
        </p:nvSpPr>
        <p:spPr bwMode="auto">
          <a:xfrm>
            <a:off x="5410200" y="2386013"/>
            <a:ext cx="457200" cy="457200"/>
          </a:xfrm>
          <a:prstGeom prst="rect">
            <a:avLst/>
          </a:prstGeom>
          <a:noFill/>
          <a:ln w="12700">
            <a:noFill/>
            <a:miter lim="800000"/>
            <a:headEnd/>
            <a:tailEnd/>
          </a:ln>
          <a:effectLst/>
        </p:spPr>
        <p:txBody>
          <a:bodyPr wrap="none" lIns="19050" tIns="26988" rIns="19050" bIns="26988"/>
          <a:lstStyle/>
          <a:p>
            <a:pPr algn="ctr" defTabSz="904875" eaLnBrk="1" hangingPunct="1">
              <a:lnSpc>
                <a:spcPts val="1600"/>
              </a:lnSpc>
              <a:tabLst>
                <a:tab pos="452438" algn="l"/>
                <a:tab pos="904875" algn="l"/>
                <a:tab pos="1357313" algn="l"/>
              </a:tabLst>
              <a:defRPr/>
            </a:pPr>
            <a:r>
              <a:rPr lang="en-US" sz="1400" b="1">
                <a:solidFill>
                  <a:srgbClr val="000000"/>
                </a:solidFill>
                <a:latin typeface="+mn-lt"/>
                <a:ea typeface="宋体" panose="02010600030101010101" pitchFamily="2" charset="-122"/>
              </a:rPr>
              <a:t>Shift</a:t>
            </a:r>
          </a:p>
          <a:p>
            <a:pPr algn="ctr" defTabSz="904875" eaLnBrk="1" hangingPunct="1">
              <a:lnSpc>
                <a:spcPts val="1600"/>
              </a:lnSpc>
              <a:tabLst>
                <a:tab pos="452438" algn="l"/>
                <a:tab pos="904875" algn="l"/>
                <a:tab pos="1357313" algn="l"/>
              </a:tabLst>
              <a:defRPr/>
            </a:pPr>
            <a:r>
              <a:rPr lang="en-US" sz="1400" b="1">
                <a:solidFill>
                  <a:srgbClr val="000000"/>
                </a:solidFill>
                <a:latin typeface="+mn-lt"/>
                <a:ea typeface="宋体" panose="02010600030101010101" pitchFamily="2" charset="-122"/>
              </a:rPr>
              <a:t>left 2</a:t>
            </a:r>
          </a:p>
        </p:txBody>
      </p:sp>
      <p:sp>
        <p:nvSpPr>
          <p:cNvPr id="1503302" name="Line 70"/>
          <p:cNvSpPr>
            <a:spLocks noChangeShapeType="1"/>
          </p:cNvSpPr>
          <p:nvPr/>
        </p:nvSpPr>
        <p:spPr bwMode="auto">
          <a:xfrm>
            <a:off x="5181600" y="26908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grpSp>
        <p:nvGrpSpPr>
          <p:cNvPr id="78912" name="Group 71"/>
          <p:cNvGrpSpPr>
            <a:grpSpLocks/>
          </p:cNvGrpSpPr>
          <p:nvPr/>
        </p:nvGrpSpPr>
        <p:grpSpPr bwMode="auto">
          <a:xfrm>
            <a:off x="6096000" y="2005013"/>
            <a:ext cx="304800" cy="914400"/>
            <a:chOff x="1392" y="2880"/>
            <a:chExt cx="288" cy="480"/>
          </a:xfrm>
        </p:grpSpPr>
        <p:sp>
          <p:nvSpPr>
            <p:cNvPr id="1503304" name="Line 72"/>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05" name="Line 73"/>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06" name="Line 74"/>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07" name="Line 75"/>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08" name="Line 76"/>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09" name="Line 77"/>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10" name="Line 78"/>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grpSp>
      <p:sp>
        <p:nvSpPr>
          <p:cNvPr id="1503311" name="Text Box 79"/>
          <p:cNvSpPr txBox="1">
            <a:spLocks noChangeArrowheads="1"/>
          </p:cNvSpPr>
          <p:nvPr/>
        </p:nvSpPr>
        <p:spPr bwMode="auto">
          <a:xfrm>
            <a:off x="6019800" y="2309813"/>
            <a:ext cx="512763"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Add</a:t>
            </a:r>
          </a:p>
        </p:txBody>
      </p:sp>
      <p:sp>
        <p:nvSpPr>
          <p:cNvPr id="1503312" name="Line 80"/>
          <p:cNvSpPr>
            <a:spLocks noChangeShapeType="1"/>
          </p:cNvSpPr>
          <p:nvPr/>
        </p:nvSpPr>
        <p:spPr bwMode="auto">
          <a:xfrm>
            <a:off x="5853113" y="26908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13" name="Rectangle 81"/>
          <p:cNvSpPr>
            <a:spLocks noChangeArrowheads="1"/>
          </p:cNvSpPr>
          <p:nvPr/>
        </p:nvSpPr>
        <p:spPr bwMode="auto">
          <a:xfrm>
            <a:off x="6934200" y="2843213"/>
            <a:ext cx="1143000" cy="1447800"/>
          </a:xfrm>
          <a:prstGeom prst="rect">
            <a:avLst/>
          </a:pr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14" name="Line 82"/>
          <p:cNvSpPr>
            <a:spLocks noChangeShapeType="1"/>
          </p:cNvSpPr>
          <p:nvPr/>
        </p:nvSpPr>
        <p:spPr bwMode="auto">
          <a:xfrm>
            <a:off x="6705600" y="3605213"/>
            <a:ext cx="2540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15" name="Text Box 83"/>
          <p:cNvSpPr txBox="1">
            <a:spLocks noChangeArrowheads="1"/>
          </p:cNvSpPr>
          <p:nvPr/>
        </p:nvSpPr>
        <p:spPr bwMode="auto">
          <a:xfrm>
            <a:off x="7202488" y="2843213"/>
            <a:ext cx="938212" cy="584200"/>
          </a:xfrm>
          <a:prstGeom prst="rect">
            <a:avLst/>
          </a:prstGeom>
          <a:noFill/>
          <a:ln w="12700">
            <a:noFill/>
            <a:miter lim="800000"/>
            <a:headEnd/>
            <a:tailEnd/>
          </a:ln>
          <a:effectLst/>
        </p:spPr>
        <p:txBody>
          <a:bodyPr wrap="none">
            <a:spAutoFit/>
          </a:bodyPr>
          <a:lstStyle/>
          <a:p>
            <a:pPr algn="ctr" eaLnBrk="1" hangingPunct="1">
              <a:defRPr/>
            </a:pPr>
            <a:r>
              <a:rPr lang="en-US" sz="1600" b="1">
                <a:latin typeface="+mn-lt"/>
                <a:ea typeface="宋体" panose="02010600030101010101" pitchFamily="2" charset="-122"/>
              </a:rPr>
              <a:t>Data</a:t>
            </a:r>
          </a:p>
          <a:p>
            <a:pPr algn="ctr" eaLnBrk="1" hangingPunct="1">
              <a:defRPr/>
            </a:pPr>
            <a:r>
              <a:rPr lang="en-US" sz="1600" b="1">
                <a:latin typeface="+mn-lt"/>
                <a:ea typeface="宋体" panose="02010600030101010101" pitchFamily="2" charset="-122"/>
              </a:rPr>
              <a:t>Memory</a:t>
            </a:r>
          </a:p>
        </p:txBody>
      </p:sp>
      <p:sp>
        <p:nvSpPr>
          <p:cNvPr id="1503316" name="Text Box 84"/>
          <p:cNvSpPr txBox="1">
            <a:spLocks noChangeArrowheads="1"/>
          </p:cNvSpPr>
          <p:nvPr/>
        </p:nvSpPr>
        <p:spPr bwMode="auto">
          <a:xfrm>
            <a:off x="6878638" y="3452813"/>
            <a:ext cx="811212"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Address</a:t>
            </a:r>
          </a:p>
        </p:txBody>
      </p:sp>
      <p:sp>
        <p:nvSpPr>
          <p:cNvPr id="1503317" name="Text Box 85"/>
          <p:cNvSpPr txBox="1">
            <a:spLocks noChangeArrowheads="1"/>
          </p:cNvSpPr>
          <p:nvPr/>
        </p:nvSpPr>
        <p:spPr bwMode="auto">
          <a:xfrm>
            <a:off x="6869113" y="3833813"/>
            <a:ext cx="1044575" cy="307975"/>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Write Data</a:t>
            </a:r>
          </a:p>
        </p:txBody>
      </p:sp>
      <p:sp>
        <p:nvSpPr>
          <p:cNvPr id="1503318" name="Text Box 86"/>
          <p:cNvSpPr txBox="1">
            <a:spLocks noChangeArrowheads="1"/>
          </p:cNvSpPr>
          <p:nvPr/>
        </p:nvSpPr>
        <p:spPr bwMode="auto">
          <a:xfrm>
            <a:off x="7543800" y="3376613"/>
            <a:ext cx="584200" cy="522287"/>
          </a:xfrm>
          <a:prstGeom prst="rect">
            <a:avLst/>
          </a:prstGeom>
          <a:noFill/>
          <a:ln w="12700">
            <a:noFill/>
            <a:miter lim="800000"/>
            <a:headEnd/>
            <a:tailEnd/>
          </a:ln>
          <a:effectLst/>
        </p:spPr>
        <p:txBody>
          <a:bodyPr wrap="none">
            <a:spAutoFit/>
          </a:bodyPr>
          <a:lstStyle/>
          <a:p>
            <a:pPr eaLnBrk="1" hangingPunct="1">
              <a:defRPr/>
            </a:pPr>
            <a:r>
              <a:rPr lang="en-US" sz="1400" b="1">
                <a:latin typeface="+mn-lt"/>
                <a:ea typeface="宋体" panose="02010600030101010101" pitchFamily="2" charset="-122"/>
              </a:rPr>
              <a:t>Read</a:t>
            </a:r>
          </a:p>
          <a:p>
            <a:pPr eaLnBrk="1" hangingPunct="1">
              <a:defRPr/>
            </a:pPr>
            <a:r>
              <a:rPr lang="en-US" sz="1400" b="1">
                <a:latin typeface="+mn-lt"/>
                <a:ea typeface="宋体" panose="02010600030101010101" pitchFamily="2" charset="-122"/>
              </a:rPr>
              <a:t>Data</a:t>
            </a:r>
          </a:p>
        </p:txBody>
      </p:sp>
      <p:sp>
        <p:nvSpPr>
          <p:cNvPr id="1503319" name="Line 87"/>
          <p:cNvSpPr>
            <a:spLocks noChangeShapeType="1"/>
          </p:cNvSpPr>
          <p:nvPr/>
        </p:nvSpPr>
        <p:spPr bwMode="auto">
          <a:xfrm>
            <a:off x="6705600" y="3986213"/>
            <a:ext cx="2286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20" name="Line 88"/>
          <p:cNvSpPr>
            <a:spLocks noChangeShapeType="1"/>
          </p:cNvSpPr>
          <p:nvPr/>
        </p:nvSpPr>
        <p:spPr bwMode="auto">
          <a:xfrm>
            <a:off x="8382000" y="3986213"/>
            <a:ext cx="228600" cy="1587"/>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21" name="AutoShape 89"/>
          <p:cNvSpPr>
            <a:spLocks noChangeArrowheads="1"/>
          </p:cNvSpPr>
          <p:nvPr/>
        </p:nvSpPr>
        <p:spPr bwMode="auto">
          <a:xfrm rot="-5400000">
            <a:off x="8382000" y="3681413"/>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22" name="Line 90"/>
          <p:cNvSpPr>
            <a:spLocks noChangeShapeType="1"/>
          </p:cNvSpPr>
          <p:nvPr/>
        </p:nvSpPr>
        <p:spPr bwMode="auto">
          <a:xfrm>
            <a:off x="8839200" y="3757613"/>
            <a:ext cx="152400" cy="1587"/>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78925" name="Rectangle 91"/>
          <p:cNvSpPr>
            <a:spLocks noChangeArrowheads="1"/>
          </p:cNvSpPr>
          <p:nvPr/>
        </p:nvSpPr>
        <p:spPr bwMode="auto">
          <a:xfrm>
            <a:off x="8610600" y="34528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1</a:t>
            </a:r>
          </a:p>
        </p:txBody>
      </p:sp>
      <p:sp>
        <p:nvSpPr>
          <p:cNvPr id="78926" name="Rectangle 92"/>
          <p:cNvSpPr>
            <a:spLocks noChangeArrowheads="1"/>
          </p:cNvSpPr>
          <p:nvPr/>
        </p:nvSpPr>
        <p:spPr bwMode="auto">
          <a:xfrm>
            <a:off x="8610600" y="38338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0</a:t>
            </a:r>
          </a:p>
        </p:txBody>
      </p:sp>
      <p:sp>
        <p:nvSpPr>
          <p:cNvPr id="1503325" name="Line 93"/>
          <p:cNvSpPr>
            <a:spLocks noChangeShapeType="1"/>
          </p:cNvSpPr>
          <p:nvPr/>
        </p:nvSpPr>
        <p:spPr bwMode="auto">
          <a:xfrm>
            <a:off x="4114800" y="3148013"/>
            <a:ext cx="152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26" name="Line 94"/>
          <p:cNvSpPr>
            <a:spLocks noChangeShapeType="1"/>
          </p:cNvSpPr>
          <p:nvPr/>
        </p:nvSpPr>
        <p:spPr bwMode="auto">
          <a:xfrm>
            <a:off x="1828800" y="2233613"/>
            <a:ext cx="2286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27" name="Line 95"/>
          <p:cNvSpPr>
            <a:spLocks noChangeShapeType="1"/>
          </p:cNvSpPr>
          <p:nvPr/>
        </p:nvSpPr>
        <p:spPr bwMode="auto">
          <a:xfrm>
            <a:off x="1066800" y="1243013"/>
            <a:ext cx="914400" cy="0"/>
          </a:xfrm>
          <a:prstGeom prst="line">
            <a:avLst/>
          </a:prstGeom>
          <a:noFill/>
          <a:ln w="28575">
            <a:solidFill>
              <a:schemeClr val="tx1"/>
            </a:solidFill>
            <a:round/>
            <a:headEnd type="triangle" w="med" len="med"/>
            <a:tailEnd/>
          </a:ln>
          <a:effectLst/>
        </p:spPr>
        <p:txBody>
          <a:bodyPr/>
          <a:lstStyle/>
          <a:p>
            <a:pPr eaLnBrk="1" hangingPunct="1">
              <a:defRPr/>
            </a:pPr>
            <a:endParaRPr lang="en-US" sz="2000" b="1">
              <a:latin typeface="+mn-lt"/>
              <a:ea typeface="宋体" panose="02010600030101010101" pitchFamily="2" charset="-122"/>
            </a:endParaRPr>
          </a:p>
        </p:txBody>
      </p:sp>
      <p:sp>
        <p:nvSpPr>
          <p:cNvPr id="1503328" name="Line 96"/>
          <p:cNvSpPr>
            <a:spLocks noChangeShapeType="1"/>
          </p:cNvSpPr>
          <p:nvPr/>
        </p:nvSpPr>
        <p:spPr bwMode="auto">
          <a:xfrm>
            <a:off x="2362200" y="3529013"/>
            <a:ext cx="152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29" name="Line 97"/>
          <p:cNvSpPr>
            <a:spLocks noChangeShapeType="1"/>
          </p:cNvSpPr>
          <p:nvPr/>
        </p:nvSpPr>
        <p:spPr bwMode="auto">
          <a:xfrm>
            <a:off x="8077200" y="3605213"/>
            <a:ext cx="1778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0" name="Rectangle 98"/>
          <p:cNvSpPr>
            <a:spLocks noChangeArrowheads="1"/>
          </p:cNvSpPr>
          <p:nvPr/>
        </p:nvSpPr>
        <p:spPr bwMode="auto">
          <a:xfrm>
            <a:off x="2209800" y="2005013"/>
            <a:ext cx="152400" cy="2209800"/>
          </a:xfrm>
          <a:prstGeom prst="rect">
            <a:avLst/>
          </a:prstGeom>
          <a:noFill/>
          <a:ln w="12700">
            <a:solidFill>
              <a:schemeClr val="accent2"/>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31" name="Rectangle 99"/>
          <p:cNvSpPr>
            <a:spLocks noChangeArrowheads="1"/>
          </p:cNvSpPr>
          <p:nvPr/>
        </p:nvSpPr>
        <p:spPr bwMode="auto">
          <a:xfrm>
            <a:off x="4267200" y="2005013"/>
            <a:ext cx="152400" cy="3886200"/>
          </a:xfrm>
          <a:prstGeom prst="rect">
            <a:avLst/>
          </a:prstGeom>
          <a:noFill/>
          <a:ln w="12700">
            <a:solidFill>
              <a:schemeClr val="accent2"/>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32" name="Line 100"/>
          <p:cNvSpPr>
            <a:spLocks noChangeShapeType="1"/>
          </p:cNvSpPr>
          <p:nvPr/>
        </p:nvSpPr>
        <p:spPr bwMode="auto">
          <a:xfrm>
            <a:off x="1981200" y="2233613"/>
            <a:ext cx="2286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3" name="Line 101"/>
          <p:cNvSpPr>
            <a:spLocks noChangeShapeType="1"/>
          </p:cNvSpPr>
          <p:nvPr/>
        </p:nvSpPr>
        <p:spPr bwMode="auto">
          <a:xfrm>
            <a:off x="2362200" y="2233613"/>
            <a:ext cx="19050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4" name="Line 102"/>
          <p:cNvSpPr>
            <a:spLocks noChangeShapeType="1"/>
          </p:cNvSpPr>
          <p:nvPr/>
        </p:nvSpPr>
        <p:spPr bwMode="auto">
          <a:xfrm>
            <a:off x="6400800" y="2462213"/>
            <a:ext cx="152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5" name="Line 103"/>
          <p:cNvSpPr>
            <a:spLocks noChangeShapeType="1"/>
          </p:cNvSpPr>
          <p:nvPr/>
        </p:nvSpPr>
        <p:spPr bwMode="auto">
          <a:xfrm>
            <a:off x="4419600" y="4748213"/>
            <a:ext cx="7620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6" name="Line 104"/>
          <p:cNvSpPr>
            <a:spLocks noChangeShapeType="1"/>
          </p:cNvSpPr>
          <p:nvPr/>
        </p:nvSpPr>
        <p:spPr bwMode="auto">
          <a:xfrm>
            <a:off x="5257800" y="4214813"/>
            <a:ext cx="0" cy="5334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7" name="Line 105"/>
          <p:cNvSpPr>
            <a:spLocks noChangeShapeType="1"/>
          </p:cNvSpPr>
          <p:nvPr/>
        </p:nvSpPr>
        <p:spPr bwMode="auto">
          <a:xfrm>
            <a:off x="5257800" y="4748213"/>
            <a:ext cx="1295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38" name="Rectangle 106"/>
          <p:cNvSpPr>
            <a:spLocks noChangeArrowheads="1"/>
          </p:cNvSpPr>
          <p:nvPr/>
        </p:nvSpPr>
        <p:spPr bwMode="auto">
          <a:xfrm>
            <a:off x="8229600" y="2614613"/>
            <a:ext cx="152400" cy="2819400"/>
          </a:xfrm>
          <a:prstGeom prst="rect">
            <a:avLst/>
          </a:prstGeom>
          <a:noFill/>
          <a:ln w="12700">
            <a:solidFill>
              <a:schemeClr val="accent2"/>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39" name="Line 107"/>
          <p:cNvSpPr>
            <a:spLocks noChangeShapeType="1"/>
          </p:cNvSpPr>
          <p:nvPr/>
        </p:nvSpPr>
        <p:spPr bwMode="auto">
          <a:xfrm>
            <a:off x="6781800" y="4748213"/>
            <a:ext cx="14478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0" name="Line 108"/>
          <p:cNvSpPr>
            <a:spLocks noChangeShapeType="1"/>
          </p:cNvSpPr>
          <p:nvPr/>
        </p:nvSpPr>
        <p:spPr bwMode="auto">
          <a:xfrm>
            <a:off x="8382000" y="3605213"/>
            <a:ext cx="228600" cy="1587"/>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41" name="Line 109"/>
          <p:cNvSpPr>
            <a:spLocks noChangeShapeType="1"/>
          </p:cNvSpPr>
          <p:nvPr/>
        </p:nvSpPr>
        <p:spPr bwMode="auto">
          <a:xfrm>
            <a:off x="6934200" y="938213"/>
            <a:ext cx="0" cy="152400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2" name="Line 110"/>
          <p:cNvSpPr>
            <a:spLocks noChangeShapeType="1"/>
          </p:cNvSpPr>
          <p:nvPr/>
        </p:nvSpPr>
        <p:spPr bwMode="auto">
          <a:xfrm flipH="1" flipV="1">
            <a:off x="4267200" y="4595813"/>
            <a:ext cx="152400" cy="152400"/>
          </a:xfrm>
          <a:prstGeom prst="line">
            <a:avLst/>
          </a:prstGeom>
          <a:noFill/>
          <a:ln w="28575" cap="rnd">
            <a:solidFill>
              <a:schemeClr val="accent2"/>
            </a:solidFill>
            <a:prstDash val="sysDot"/>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3" name="Line 111"/>
          <p:cNvSpPr>
            <a:spLocks noChangeShapeType="1"/>
          </p:cNvSpPr>
          <p:nvPr/>
        </p:nvSpPr>
        <p:spPr bwMode="auto">
          <a:xfrm flipH="1">
            <a:off x="8229600" y="3986213"/>
            <a:ext cx="152400" cy="762000"/>
          </a:xfrm>
          <a:prstGeom prst="line">
            <a:avLst/>
          </a:prstGeom>
          <a:noFill/>
          <a:ln w="28575" cap="rnd">
            <a:solidFill>
              <a:srgbClr val="A50021"/>
            </a:solidFill>
            <a:prstDash val="sysDot"/>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4" name="Text Box 112"/>
          <p:cNvSpPr txBox="1">
            <a:spLocks noChangeArrowheads="1"/>
          </p:cNvSpPr>
          <p:nvPr/>
        </p:nvSpPr>
        <p:spPr bwMode="auto">
          <a:xfrm>
            <a:off x="1979613" y="1700213"/>
            <a:ext cx="614362" cy="307975"/>
          </a:xfrm>
          <a:prstGeom prst="rect">
            <a:avLst/>
          </a:prstGeom>
          <a:noFill/>
          <a:ln w="12700">
            <a:noFill/>
            <a:miter lim="800000"/>
            <a:headEnd/>
            <a:tailEnd/>
          </a:ln>
          <a:effectLst/>
        </p:spPr>
        <p:txBody>
          <a:bodyPr wrap="none">
            <a:spAutoFit/>
          </a:bodyPr>
          <a:lstStyle/>
          <a:p>
            <a:pPr eaLnBrk="1" hangingPunct="1">
              <a:defRPr/>
            </a:pPr>
            <a:r>
              <a:rPr lang="en-US" sz="1400" b="1" dirty="0">
                <a:solidFill>
                  <a:schemeClr val="accent2"/>
                </a:solidFill>
                <a:latin typeface="+mn-lt"/>
                <a:ea typeface="宋体" panose="02010600030101010101" pitchFamily="2" charset="-122"/>
              </a:rPr>
              <a:t>IF/ID</a:t>
            </a:r>
          </a:p>
        </p:txBody>
      </p:sp>
      <p:sp>
        <p:nvSpPr>
          <p:cNvPr id="1503345" name="Line 113"/>
          <p:cNvSpPr>
            <a:spLocks noChangeShapeType="1"/>
          </p:cNvSpPr>
          <p:nvPr/>
        </p:nvSpPr>
        <p:spPr bwMode="auto">
          <a:xfrm flipV="1">
            <a:off x="5181600" y="2690813"/>
            <a:ext cx="0" cy="15240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6" name="Line 114"/>
          <p:cNvSpPr>
            <a:spLocks noChangeShapeType="1"/>
          </p:cNvSpPr>
          <p:nvPr/>
        </p:nvSpPr>
        <p:spPr bwMode="auto">
          <a:xfrm>
            <a:off x="3733800" y="4595813"/>
            <a:ext cx="5334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7" name="Line 115"/>
          <p:cNvSpPr>
            <a:spLocks noChangeShapeType="1"/>
          </p:cNvSpPr>
          <p:nvPr/>
        </p:nvSpPr>
        <p:spPr bwMode="auto">
          <a:xfrm>
            <a:off x="4419600" y="2233613"/>
            <a:ext cx="16764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48" name="Line 116"/>
          <p:cNvSpPr>
            <a:spLocks noChangeShapeType="1"/>
          </p:cNvSpPr>
          <p:nvPr/>
        </p:nvSpPr>
        <p:spPr bwMode="auto">
          <a:xfrm>
            <a:off x="1981200" y="1243013"/>
            <a:ext cx="0" cy="9906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49" name="Line 117"/>
          <p:cNvSpPr>
            <a:spLocks noChangeShapeType="1"/>
          </p:cNvSpPr>
          <p:nvPr/>
        </p:nvSpPr>
        <p:spPr bwMode="auto">
          <a:xfrm flipV="1">
            <a:off x="6324600" y="2767013"/>
            <a:ext cx="0" cy="45720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50" name="Line 118"/>
          <p:cNvSpPr>
            <a:spLocks noChangeShapeType="1"/>
          </p:cNvSpPr>
          <p:nvPr/>
        </p:nvSpPr>
        <p:spPr bwMode="auto">
          <a:xfrm>
            <a:off x="609600" y="1928813"/>
            <a:ext cx="0" cy="16002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51" name="Rectangle 119"/>
          <p:cNvSpPr>
            <a:spLocks noChangeArrowheads="1"/>
          </p:cNvSpPr>
          <p:nvPr/>
        </p:nvSpPr>
        <p:spPr bwMode="auto">
          <a:xfrm>
            <a:off x="6553200" y="2005013"/>
            <a:ext cx="152400" cy="3429000"/>
          </a:xfrm>
          <a:prstGeom prst="rect">
            <a:avLst/>
          </a:prstGeom>
          <a:noFill/>
          <a:ln w="12700">
            <a:solidFill>
              <a:schemeClr val="accent2"/>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52" name="Oval 120"/>
          <p:cNvSpPr>
            <a:spLocks noChangeArrowheads="1"/>
          </p:cNvSpPr>
          <p:nvPr/>
        </p:nvSpPr>
        <p:spPr bwMode="auto">
          <a:xfrm>
            <a:off x="2895600" y="4367213"/>
            <a:ext cx="812800" cy="457200"/>
          </a:xfrm>
          <a:prstGeom prst="ellipse">
            <a:avLst/>
          </a:prstGeom>
          <a:solidFill>
            <a:schemeClr val="bg1"/>
          </a:solidFill>
          <a:ln w="12700">
            <a:solidFill>
              <a:schemeClr val="tx1"/>
            </a:solidFill>
            <a:round/>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53" name="Rectangle 121"/>
          <p:cNvSpPr>
            <a:spLocks noChangeArrowheads="1"/>
          </p:cNvSpPr>
          <p:nvPr/>
        </p:nvSpPr>
        <p:spPr bwMode="auto">
          <a:xfrm>
            <a:off x="3048000" y="4367213"/>
            <a:ext cx="533400" cy="457200"/>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a:solidFill>
                  <a:srgbClr val="000000"/>
                </a:solidFill>
                <a:latin typeface="+mn-lt"/>
                <a:ea typeface="宋体" panose="02010600030101010101" pitchFamily="2" charset="-122"/>
              </a:rPr>
              <a:t>Sign</a:t>
            </a:r>
          </a:p>
          <a:p>
            <a:pPr algn="ctr" eaLnBrk="1" hangingPunct="1">
              <a:defRPr/>
            </a:pPr>
            <a:r>
              <a:rPr lang="en-US" sz="1400" b="1">
                <a:solidFill>
                  <a:srgbClr val="000000"/>
                </a:solidFill>
                <a:latin typeface="+mn-lt"/>
                <a:ea typeface="宋体" panose="02010600030101010101" pitchFamily="2" charset="-122"/>
              </a:rPr>
              <a:t>Extend</a:t>
            </a:r>
          </a:p>
        </p:txBody>
      </p:sp>
      <p:sp>
        <p:nvSpPr>
          <p:cNvPr id="1503354" name="Line 122"/>
          <p:cNvSpPr>
            <a:spLocks noChangeShapeType="1"/>
          </p:cNvSpPr>
          <p:nvPr/>
        </p:nvSpPr>
        <p:spPr bwMode="auto">
          <a:xfrm>
            <a:off x="6705600" y="2462213"/>
            <a:ext cx="228600" cy="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55" name="Line 123"/>
          <p:cNvSpPr>
            <a:spLocks noChangeShapeType="1"/>
          </p:cNvSpPr>
          <p:nvPr/>
        </p:nvSpPr>
        <p:spPr bwMode="auto">
          <a:xfrm>
            <a:off x="6324600" y="2767013"/>
            <a:ext cx="228600" cy="0"/>
          </a:xfrm>
          <a:prstGeom prst="line">
            <a:avLst/>
          </a:prstGeom>
          <a:noFill/>
          <a:ln w="12700">
            <a:solidFill>
              <a:srgbClr val="FF0000"/>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56" name="Line 124"/>
          <p:cNvSpPr>
            <a:spLocks noChangeShapeType="1"/>
          </p:cNvSpPr>
          <p:nvPr/>
        </p:nvSpPr>
        <p:spPr bwMode="auto">
          <a:xfrm>
            <a:off x="6705600" y="2767013"/>
            <a:ext cx="228600" cy="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57" name="Text Box 125"/>
          <p:cNvSpPr txBox="1">
            <a:spLocks noChangeArrowheads="1"/>
          </p:cNvSpPr>
          <p:nvPr/>
        </p:nvSpPr>
        <p:spPr bwMode="auto">
          <a:xfrm>
            <a:off x="4114800" y="1090613"/>
            <a:ext cx="684213" cy="307975"/>
          </a:xfrm>
          <a:prstGeom prst="rect">
            <a:avLst/>
          </a:prstGeom>
          <a:noFill/>
          <a:ln w="12700">
            <a:noFill/>
            <a:miter lim="800000"/>
            <a:headEnd/>
            <a:tailEnd/>
          </a:ln>
          <a:effectLst/>
        </p:spPr>
        <p:txBody>
          <a:bodyPr wrap="none">
            <a:spAutoFit/>
          </a:bodyPr>
          <a:lstStyle/>
          <a:p>
            <a:pPr eaLnBrk="1" hangingPunct="1">
              <a:defRPr/>
            </a:pPr>
            <a:r>
              <a:rPr lang="en-US" sz="1400" b="1">
                <a:solidFill>
                  <a:schemeClr val="accent2"/>
                </a:solidFill>
                <a:latin typeface="+mn-lt"/>
                <a:ea typeface="宋体" panose="02010600030101010101" pitchFamily="2" charset="-122"/>
              </a:rPr>
              <a:t>ID/EX</a:t>
            </a:r>
          </a:p>
        </p:txBody>
      </p:sp>
      <p:sp>
        <p:nvSpPr>
          <p:cNvPr id="1503358" name="Text Box 126"/>
          <p:cNvSpPr txBox="1">
            <a:spLocks noChangeArrowheads="1"/>
          </p:cNvSpPr>
          <p:nvPr/>
        </p:nvSpPr>
        <p:spPr bwMode="auto">
          <a:xfrm>
            <a:off x="6084888" y="1273175"/>
            <a:ext cx="944562" cy="307975"/>
          </a:xfrm>
          <a:prstGeom prst="rect">
            <a:avLst/>
          </a:prstGeom>
          <a:noFill/>
          <a:ln w="12700">
            <a:noFill/>
            <a:miter lim="800000"/>
            <a:headEnd/>
            <a:tailEnd/>
          </a:ln>
          <a:effectLst/>
        </p:spPr>
        <p:txBody>
          <a:bodyPr wrap="none">
            <a:spAutoFit/>
          </a:bodyPr>
          <a:lstStyle/>
          <a:p>
            <a:pPr eaLnBrk="1" hangingPunct="1">
              <a:defRPr/>
            </a:pPr>
            <a:r>
              <a:rPr lang="en-US" sz="1400" b="1">
                <a:solidFill>
                  <a:schemeClr val="accent2"/>
                </a:solidFill>
                <a:latin typeface="+mn-lt"/>
                <a:ea typeface="宋体" panose="02010600030101010101" pitchFamily="2" charset="-122"/>
              </a:rPr>
              <a:t>EX/MEM</a:t>
            </a:r>
          </a:p>
        </p:txBody>
      </p:sp>
      <p:sp>
        <p:nvSpPr>
          <p:cNvPr id="1503359" name="Text Box 127"/>
          <p:cNvSpPr txBox="1">
            <a:spLocks noChangeArrowheads="1"/>
          </p:cNvSpPr>
          <p:nvPr/>
        </p:nvSpPr>
        <p:spPr bwMode="auto">
          <a:xfrm>
            <a:off x="7924800" y="2157413"/>
            <a:ext cx="993775" cy="307975"/>
          </a:xfrm>
          <a:prstGeom prst="rect">
            <a:avLst/>
          </a:prstGeom>
          <a:noFill/>
          <a:ln w="12700">
            <a:noFill/>
            <a:miter lim="800000"/>
            <a:headEnd/>
            <a:tailEnd/>
          </a:ln>
          <a:effectLst/>
        </p:spPr>
        <p:txBody>
          <a:bodyPr wrap="none">
            <a:spAutoFit/>
          </a:bodyPr>
          <a:lstStyle/>
          <a:p>
            <a:pPr eaLnBrk="1" hangingPunct="1">
              <a:defRPr/>
            </a:pPr>
            <a:r>
              <a:rPr lang="en-US" sz="1400" b="1">
                <a:solidFill>
                  <a:schemeClr val="accent2"/>
                </a:solidFill>
                <a:latin typeface="+mn-lt"/>
                <a:ea typeface="宋体" panose="02010600030101010101" pitchFamily="2" charset="-122"/>
              </a:rPr>
              <a:t>MEM/WB</a:t>
            </a:r>
          </a:p>
        </p:txBody>
      </p:sp>
      <p:sp>
        <p:nvSpPr>
          <p:cNvPr id="1503360" name="Rectangle 128"/>
          <p:cNvSpPr>
            <a:spLocks noChangeArrowheads="1"/>
          </p:cNvSpPr>
          <p:nvPr/>
        </p:nvSpPr>
        <p:spPr bwMode="auto">
          <a:xfrm>
            <a:off x="4267200" y="17764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1" name="Rectangle 129"/>
          <p:cNvSpPr>
            <a:spLocks noChangeArrowheads="1"/>
          </p:cNvSpPr>
          <p:nvPr/>
        </p:nvSpPr>
        <p:spPr bwMode="auto">
          <a:xfrm>
            <a:off x="4267200" y="15478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2" name="Rectangle 130"/>
          <p:cNvSpPr>
            <a:spLocks noChangeArrowheads="1"/>
          </p:cNvSpPr>
          <p:nvPr/>
        </p:nvSpPr>
        <p:spPr bwMode="auto">
          <a:xfrm>
            <a:off x="4267200" y="13192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3" name="Rectangle 131"/>
          <p:cNvSpPr>
            <a:spLocks noChangeArrowheads="1"/>
          </p:cNvSpPr>
          <p:nvPr/>
        </p:nvSpPr>
        <p:spPr bwMode="auto">
          <a:xfrm>
            <a:off x="6553200" y="17764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4" name="Rectangle 132"/>
          <p:cNvSpPr>
            <a:spLocks noChangeArrowheads="1"/>
          </p:cNvSpPr>
          <p:nvPr/>
        </p:nvSpPr>
        <p:spPr bwMode="auto">
          <a:xfrm>
            <a:off x="6553200" y="15478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5" name="Rectangle 133"/>
          <p:cNvSpPr>
            <a:spLocks noChangeArrowheads="1"/>
          </p:cNvSpPr>
          <p:nvPr/>
        </p:nvSpPr>
        <p:spPr bwMode="auto">
          <a:xfrm>
            <a:off x="8229600" y="2386013"/>
            <a:ext cx="152400" cy="228600"/>
          </a:xfrm>
          <a:prstGeom prst="rect">
            <a:avLst/>
          </a:prstGeom>
          <a:noFill/>
          <a:ln w="12700">
            <a:solidFill>
              <a:srgbClr val="0000FF"/>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6" name="Rectangle 134"/>
          <p:cNvSpPr>
            <a:spLocks noChangeArrowheads="1"/>
          </p:cNvSpPr>
          <p:nvPr/>
        </p:nvSpPr>
        <p:spPr bwMode="auto">
          <a:xfrm>
            <a:off x="3200400" y="1547813"/>
            <a:ext cx="533400" cy="304800"/>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a:latin typeface="+mn-lt"/>
                <a:ea typeface="宋体" panose="02010600030101010101" pitchFamily="2" charset="-122"/>
              </a:rPr>
              <a:t>Control</a:t>
            </a:r>
          </a:p>
        </p:txBody>
      </p:sp>
      <p:sp>
        <p:nvSpPr>
          <p:cNvPr id="1503367" name="Oval 135"/>
          <p:cNvSpPr>
            <a:spLocks noChangeArrowheads="1"/>
          </p:cNvSpPr>
          <p:nvPr/>
        </p:nvSpPr>
        <p:spPr bwMode="auto">
          <a:xfrm>
            <a:off x="3048000" y="1166813"/>
            <a:ext cx="762000" cy="990600"/>
          </a:xfrm>
          <a:prstGeom prst="ellipse">
            <a:avLst/>
          </a:prstGeom>
          <a:noFill/>
          <a:ln w="12700">
            <a:solidFill>
              <a:srgbClr val="FF0000"/>
            </a:solidFill>
            <a:round/>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68" name="Line 136"/>
          <p:cNvSpPr>
            <a:spLocks noChangeShapeType="1"/>
          </p:cNvSpPr>
          <p:nvPr/>
        </p:nvSpPr>
        <p:spPr bwMode="auto">
          <a:xfrm>
            <a:off x="2514600" y="1700213"/>
            <a:ext cx="0" cy="121920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69" name="Line 137"/>
          <p:cNvSpPr>
            <a:spLocks noChangeShapeType="1"/>
          </p:cNvSpPr>
          <p:nvPr/>
        </p:nvSpPr>
        <p:spPr bwMode="auto">
          <a:xfrm>
            <a:off x="2514600" y="1700213"/>
            <a:ext cx="533400" cy="0"/>
          </a:xfrm>
          <a:prstGeom prst="line">
            <a:avLst/>
          </a:prstGeom>
          <a:noFill/>
          <a:ln w="1270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0" name="Line 138"/>
          <p:cNvSpPr>
            <a:spLocks noChangeShapeType="1"/>
          </p:cNvSpPr>
          <p:nvPr/>
        </p:nvSpPr>
        <p:spPr bwMode="auto">
          <a:xfrm>
            <a:off x="3733800" y="1471613"/>
            <a:ext cx="533400" cy="0"/>
          </a:xfrm>
          <a:prstGeom prst="line">
            <a:avLst/>
          </a:prstGeom>
          <a:noFill/>
          <a:ln w="12700">
            <a:solidFill>
              <a:srgbClr val="FF0000"/>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1" name="Line 139"/>
          <p:cNvSpPr>
            <a:spLocks noChangeShapeType="1"/>
          </p:cNvSpPr>
          <p:nvPr/>
        </p:nvSpPr>
        <p:spPr bwMode="auto">
          <a:xfrm>
            <a:off x="3810000" y="1700213"/>
            <a:ext cx="457200" cy="0"/>
          </a:xfrm>
          <a:prstGeom prst="line">
            <a:avLst/>
          </a:prstGeom>
          <a:noFill/>
          <a:ln w="12700">
            <a:solidFill>
              <a:srgbClr val="FF0000"/>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2" name="Line 140"/>
          <p:cNvSpPr>
            <a:spLocks noChangeShapeType="1"/>
          </p:cNvSpPr>
          <p:nvPr/>
        </p:nvSpPr>
        <p:spPr bwMode="auto">
          <a:xfrm>
            <a:off x="3733800" y="1928813"/>
            <a:ext cx="533400" cy="0"/>
          </a:xfrm>
          <a:prstGeom prst="line">
            <a:avLst/>
          </a:prstGeom>
          <a:noFill/>
          <a:ln w="12700">
            <a:solidFill>
              <a:srgbClr val="FF0000"/>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3" name="Line 141"/>
          <p:cNvSpPr>
            <a:spLocks noChangeShapeType="1"/>
          </p:cNvSpPr>
          <p:nvPr/>
        </p:nvSpPr>
        <p:spPr bwMode="auto">
          <a:xfrm>
            <a:off x="6705600" y="1928813"/>
            <a:ext cx="1524000" cy="5334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4" name="Line 142"/>
          <p:cNvSpPr>
            <a:spLocks noChangeShapeType="1"/>
          </p:cNvSpPr>
          <p:nvPr/>
        </p:nvSpPr>
        <p:spPr bwMode="auto">
          <a:xfrm>
            <a:off x="4419600" y="1928813"/>
            <a:ext cx="2133600" cy="0"/>
          </a:xfrm>
          <a:prstGeom prst="line">
            <a:avLst/>
          </a:prstGeom>
          <a:noFill/>
          <a:ln w="12700">
            <a:solidFill>
              <a:srgbClr val="FF0000"/>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5" name="Line 143"/>
          <p:cNvSpPr>
            <a:spLocks noChangeShapeType="1"/>
          </p:cNvSpPr>
          <p:nvPr/>
        </p:nvSpPr>
        <p:spPr bwMode="auto">
          <a:xfrm>
            <a:off x="4419600" y="1700213"/>
            <a:ext cx="2133600" cy="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6" name="Line 144"/>
          <p:cNvSpPr>
            <a:spLocks noChangeShapeType="1"/>
          </p:cNvSpPr>
          <p:nvPr/>
        </p:nvSpPr>
        <p:spPr bwMode="auto">
          <a:xfrm>
            <a:off x="4419600" y="1395413"/>
            <a:ext cx="609600" cy="0"/>
          </a:xfrm>
          <a:prstGeom prst="line">
            <a:avLst/>
          </a:prstGeom>
          <a:noFill/>
          <a:ln w="12700">
            <a:solidFill>
              <a:srgbClr val="0000FF"/>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77" name="Line 145"/>
          <p:cNvSpPr>
            <a:spLocks noChangeShapeType="1"/>
          </p:cNvSpPr>
          <p:nvPr/>
        </p:nvSpPr>
        <p:spPr bwMode="auto">
          <a:xfrm>
            <a:off x="8763000" y="2538413"/>
            <a:ext cx="0" cy="3048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78" name="Line 146"/>
          <p:cNvSpPr>
            <a:spLocks noChangeShapeType="1"/>
          </p:cNvSpPr>
          <p:nvPr/>
        </p:nvSpPr>
        <p:spPr bwMode="auto">
          <a:xfrm>
            <a:off x="6705600" y="1700213"/>
            <a:ext cx="685800" cy="0"/>
          </a:xfrm>
          <a:prstGeom prst="line">
            <a:avLst/>
          </a:prstGeom>
          <a:noFill/>
          <a:ln w="12700">
            <a:solidFill>
              <a:srgbClr val="0000FF"/>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79" name="Line 147"/>
          <p:cNvSpPr>
            <a:spLocks noChangeShapeType="1"/>
          </p:cNvSpPr>
          <p:nvPr/>
        </p:nvSpPr>
        <p:spPr bwMode="auto">
          <a:xfrm>
            <a:off x="8382000" y="2538413"/>
            <a:ext cx="381000" cy="0"/>
          </a:xfrm>
          <a:prstGeom prst="line">
            <a:avLst/>
          </a:prstGeom>
          <a:noFill/>
          <a:ln w="12700">
            <a:solidFill>
              <a:srgbClr val="0000FF"/>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80" name="Line 148"/>
          <p:cNvSpPr>
            <a:spLocks noChangeShapeType="1"/>
          </p:cNvSpPr>
          <p:nvPr/>
        </p:nvSpPr>
        <p:spPr bwMode="auto">
          <a:xfrm>
            <a:off x="7391400" y="1700213"/>
            <a:ext cx="0" cy="1524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81" name="Line 149"/>
          <p:cNvSpPr>
            <a:spLocks noChangeShapeType="1"/>
          </p:cNvSpPr>
          <p:nvPr/>
        </p:nvSpPr>
        <p:spPr bwMode="auto">
          <a:xfrm>
            <a:off x="5029200" y="1395413"/>
            <a:ext cx="0" cy="2286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82" name="AutoShape 150"/>
          <p:cNvSpPr>
            <a:spLocks noChangeArrowheads="1"/>
          </p:cNvSpPr>
          <p:nvPr/>
        </p:nvSpPr>
        <p:spPr bwMode="auto">
          <a:xfrm rot="-5400000">
            <a:off x="4648200" y="5053013"/>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83" name="Line 151"/>
          <p:cNvSpPr>
            <a:spLocks noChangeShapeType="1"/>
          </p:cNvSpPr>
          <p:nvPr/>
        </p:nvSpPr>
        <p:spPr bwMode="auto">
          <a:xfrm>
            <a:off x="5105400" y="5129213"/>
            <a:ext cx="14478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84" name="Line 152"/>
          <p:cNvSpPr>
            <a:spLocks noChangeShapeType="1"/>
          </p:cNvSpPr>
          <p:nvPr/>
        </p:nvSpPr>
        <p:spPr bwMode="auto">
          <a:xfrm>
            <a:off x="2514600" y="5357813"/>
            <a:ext cx="17526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85" name="Line 153"/>
          <p:cNvSpPr>
            <a:spLocks noChangeShapeType="1"/>
          </p:cNvSpPr>
          <p:nvPr/>
        </p:nvSpPr>
        <p:spPr bwMode="auto">
          <a:xfrm>
            <a:off x="4419600" y="5357813"/>
            <a:ext cx="457200"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78988" name="Rectangle 154"/>
          <p:cNvSpPr>
            <a:spLocks noChangeArrowheads="1"/>
          </p:cNvSpPr>
          <p:nvPr/>
        </p:nvSpPr>
        <p:spPr bwMode="auto">
          <a:xfrm>
            <a:off x="4876800" y="4900613"/>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0</a:t>
            </a:r>
          </a:p>
        </p:txBody>
      </p:sp>
      <p:sp>
        <p:nvSpPr>
          <p:cNvPr id="78989" name="Rectangle 155"/>
          <p:cNvSpPr>
            <a:spLocks noChangeArrowheads="1"/>
          </p:cNvSpPr>
          <p:nvPr/>
        </p:nvSpPr>
        <p:spPr bwMode="auto">
          <a:xfrm>
            <a:off x="4876800" y="5183188"/>
            <a:ext cx="1524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ts val="600"/>
              </a:spcBef>
              <a:spcAft>
                <a:spcPts val="600"/>
              </a:spcAft>
              <a:buFontTx/>
              <a:buNone/>
            </a:pPr>
            <a:r>
              <a:rPr lang="en-US" altLang="zh-CN" sz="1600">
                <a:ea typeface="宋体" charset="-122"/>
              </a:rPr>
              <a:t>1</a:t>
            </a:r>
          </a:p>
        </p:txBody>
      </p:sp>
      <p:sp>
        <p:nvSpPr>
          <p:cNvPr id="1503388" name="Oval 156"/>
          <p:cNvSpPr>
            <a:spLocks noChangeArrowheads="1"/>
          </p:cNvSpPr>
          <p:nvPr/>
        </p:nvSpPr>
        <p:spPr bwMode="auto">
          <a:xfrm>
            <a:off x="5943600" y="4138613"/>
            <a:ext cx="457200" cy="533400"/>
          </a:xfrm>
          <a:prstGeom prst="ellipse">
            <a:avLst/>
          </a:prstGeom>
          <a:noFill/>
          <a:ln w="12700">
            <a:solidFill>
              <a:schemeClr val="tx1"/>
            </a:solidFill>
            <a:round/>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89" name="Rectangle 157"/>
          <p:cNvSpPr>
            <a:spLocks noChangeArrowheads="1"/>
          </p:cNvSpPr>
          <p:nvPr/>
        </p:nvSpPr>
        <p:spPr bwMode="auto">
          <a:xfrm>
            <a:off x="5943600" y="4138613"/>
            <a:ext cx="457200" cy="457200"/>
          </a:xfrm>
          <a:prstGeom prst="rect">
            <a:avLst/>
          </a:prstGeom>
          <a:noFill/>
          <a:ln w="12700">
            <a:noFill/>
            <a:miter lim="800000"/>
            <a:headEnd/>
            <a:tailEnd/>
          </a:ln>
          <a:effectLst/>
        </p:spPr>
        <p:txBody>
          <a:bodyPr wrap="none" lIns="19050" tIns="26988" rIns="19050" bIns="26988"/>
          <a:lstStyle/>
          <a:p>
            <a:pPr algn="ctr" defTabSz="904875" eaLnBrk="1" hangingPunct="1">
              <a:lnSpc>
                <a:spcPts val="1600"/>
              </a:lnSpc>
              <a:tabLst>
                <a:tab pos="452438" algn="l"/>
                <a:tab pos="904875" algn="l"/>
                <a:tab pos="1357313" algn="l"/>
              </a:tabLst>
              <a:defRPr/>
            </a:pPr>
            <a:r>
              <a:rPr lang="en-US" sz="1400" b="1">
                <a:solidFill>
                  <a:srgbClr val="000000"/>
                </a:solidFill>
                <a:latin typeface="+mn-lt"/>
                <a:ea typeface="宋体" panose="02010600030101010101" pitchFamily="2" charset="-122"/>
              </a:rPr>
              <a:t>ALU</a:t>
            </a:r>
          </a:p>
          <a:p>
            <a:pPr algn="ctr" defTabSz="904875" eaLnBrk="1" hangingPunct="1">
              <a:lnSpc>
                <a:spcPts val="1600"/>
              </a:lnSpc>
              <a:tabLst>
                <a:tab pos="452438" algn="l"/>
                <a:tab pos="904875" algn="l"/>
                <a:tab pos="1357313" algn="l"/>
              </a:tabLst>
              <a:defRPr/>
            </a:pPr>
            <a:r>
              <a:rPr lang="en-US" sz="1400" b="1">
                <a:solidFill>
                  <a:srgbClr val="000000"/>
                </a:solidFill>
                <a:latin typeface="+mn-lt"/>
                <a:ea typeface="宋体" panose="02010600030101010101" pitchFamily="2" charset="-122"/>
              </a:rPr>
              <a:t>cntrl</a:t>
            </a:r>
          </a:p>
        </p:txBody>
      </p:sp>
      <p:sp>
        <p:nvSpPr>
          <p:cNvPr id="1503390" name="Line 158"/>
          <p:cNvSpPr>
            <a:spLocks noChangeShapeType="1"/>
          </p:cNvSpPr>
          <p:nvPr/>
        </p:nvSpPr>
        <p:spPr bwMode="auto">
          <a:xfrm>
            <a:off x="5181600" y="4443413"/>
            <a:ext cx="762000" cy="0"/>
          </a:xfrm>
          <a:prstGeom prst="line">
            <a:avLst/>
          </a:prstGeom>
          <a:noFill/>
          <a:ln w="1270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91" name="Line 159"/>
          <p:cNvSpPr>
            <a:spLocks noChangeShapeType="1"/>
          </p:cNvSpPr>
          <p:nvPr/>
        </p:nvSpPr>
        <p:spPr bwMode="auto">
          <a:xfrm flipV="1">
            <a:off x="6172200" y="3986213"/>
            <a:ext cx="0" cy="152400"/>
          </a:xfrm>
          <a:prstGeom prst="line">
            <a:avLst/>
          </a:prstGeom>
          <a:noFill/>
          <a:ln w="1270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392" name="AutoShape 160"/>
          <p:cNvSpPr>
            <a:spLocks noChangeArrowheads="1"/>
          </p:cNvSpPr>
          <p:nvPr/>
        </p:nvSpPr>
        <p:spPr bwMode="auto">
          <a:xfrm>
            <a:off x="7315200" y="2386013"/>
            <a:ext cx="381000" cy="304800"/>
          </a:xfrm>
          <a:prstGeom prst="flowChartDelay">
            <a:avLst/>
          </a:pr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393" name="Line 161"/>
          <p:cNvSpPr>
            <a:spLocks noChangeShapeType="1"/>
          </p:cNvSpPr>
          <p:nvPr/>
        </p:nvSpPr>
        <p:spPr bwMode="auto">
          <a:xfrm flipV="1">
            <a:off x="6934200" y="2614613"/>
            <a:ext cx="381000" cy="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94" name="Line 162"/>
          <p:cNvSpPr>
            <a:spLocks noChangeShapeType="1"/>
          </p:cNvSpPr>
          <p:nvPr/>
        </p:nvSpPr>
        <p:spPr bwMode="auto">
          <a:xfrm>
            <a:off x="6934200" y="2614613"/>
            <a:ext cx="0" cy="15240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95" name="Rectangle 163"/>
          <p:cNvSpPr>
            <a:spLocks noChangeArrowheads="1"/>
          </p:cNvSpPr>
          <p:nvPr/>
        </p:nvSpPr>
        <p:spPr bwMode="auto">
          <a:xfrm>
            <a:off x="6858000" y="2233613"/>
            <a:ext cx="533400" cy="304800"/>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a:latin typeface="+mn-lt"/>
                <a:ea typeface="宋体" panose="02010600030101010101" pitchFamily="2" charset="-122"/>
              </a:rPr>
              <a:t>Branch</a:t>
            </a:r>
          </a:p>
        </p:txBody>
      </p:sp>
      <p:sp>
        <p:nvSpPr>
          <p:cNvPr id="1503396" name="Line 164"/>
          <p:cNvSpPr>
            <a:spLocks noChangeShapeType="1"/>
          </p:cNvSpPr>
          <p:nvPr/>
        </p:nvSpPr>
        <p:spPr bwMode="auto">
          <a:xfrm>
            <a:off x="7162800" y="2462213"/>
            <a:ext cx="152400" cy="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97" name="Line 165"/>
          <p:cNvSpPr>
            <a:spLocks noChangeShapeType="1"/>
          </p:cNvSpPr>
          <p:nvPr/>
        </p:nvSpPr>
        <p:spPr bwMode="auto">
          <a:xfrm>
            <a:off x="7848600" y="709613"/>
            <a:ext cx="0" cy="182880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98" name="Line 166"/>
          <p:cNvSpPr>
            <a:spLocks noChangeShapeType="1"/>
          </p:cNvSpPr>
          <p:nvPr/>
        </p:nvSpPr>
        <p:spPr bwMode="auto">
          <a:xfrm>
            <a:off x="7696200" y="2538413"/>
            <a:ext cx="152400" cy="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399" name="Line 167"/>
          <p:cNvSpPr>
            <a:spLocks noChangeShapeType="1"/>
          </p:cNvSpPr>
          <p:nvPr/>
        </p:nvSpPr>
        <p:spPr bwMode="auto">
          <a:xfrm>
            <a:off x="914400" y="709613"/>
            <a:ext cx="6934200" cy="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00" name="Line 168"/>
          <p:cNvSpPr>
            <a:spLocks noChangeShapeType="1"/>
          </p:cNvSpPr>
          <p:nvPr/>
        </p:nvSpPr>
        <p:spPr bwMode="auto">
          <a:xfrm>
            <a:off x="914400" y="709613"/>
            <a:ext cx="0" cy="152400"/>
          </a:xfrm>
          <a:prstGeom prst="line">
            <a:avLst/>
          </a:prstGeom>
          <a:noFill/>
          <a:ln w="12700">
            <a:solidFill>
              <a:srgbClr val="FF0000"/>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01" name="AutoShape 169"/>
          <p:cNvSpPr>
            <a:spLocks noChangeArrowheads="1"/>
          </p:cNvSpPr>
          <p:nvPr/>
        </p:nvSpPr>
        <p:spPr bwMode="auto">
          <a:xfrm rot="-5400000">
            <a:off x="4522787" y="4111626"/>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402" name="AutoShape 170"/>
          <p:cNvSpPr>
            <a:spLocks noChangeArrowheads="1"/>
          </p:cNvSpPr>
          <p:nvPr/>
        </p:nvSpPr>
        <p:spPr bwMode="auto">
          <a:xfrm rot="-5400000">
            <a:off x="4522787" y="3044826"/>
            <a:ext cx="936625"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eaLnBrk="1" hangingPunct="1">
              <a:defRPr/>
            </a:pPr>
            <a:endParaRPr lang="en-US" sz="2000" b="1">
              <a:latin typeface="+mn-lt"/>
              <a:ea typeface="宋体" panose="02010600030101010101" pitchFamily="2" charset="-122"/>
            </a:endParaRPr>
          </a:p>
        </p:txBody>
      </p:sp>
      <p:sp>
        <p:nvSpPr>
          <p:cNvPr id="1503403" name="Line 171"/>
          <p:cNvSpPr>
            <a:spLocks noChangeShapeType="1"/>
          </p:cNvSpPr>
          <p:nvPr/>
        </p:nvSpPr>
        <p:spPr bwMode="auto">
          <a:xfrm>
            <a:off x="4419600" y="2843213"/>
            <a:ext cx="4572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04" name="Line 172"/>
          <p:cNvSpPr>
            <a:spLocks noChangeShapeType="1"/>
          </p:cNvSpPr>
          <p:nvPr/>
        </p:nvSpPr>
        <p:spPr bwMode="auto">
          <a:xfrm>
            <a:off x="4419600" y="3910013"/>
            <a:ext cx="457200" cy="0"/>
          </a:xfrm>
          <a:prstGeom prst="line">
            <a:avLst/>
          </a:prstGeom>
          <a:noFill/>
          <a:ln w="28575">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05" name="Line 173"/>
          <p:cNvSpPr>
            <a:spLocks noChangeShapeType="1"/>
          </p:cNvSpPr>
          <p:nvPr/>
        </p:nvSpPr>
        <p:spPr bwMode="auto">
          <a:xfrm>
            <a:off x="4724400" y="3452813"/>
            <a:ext cx="1524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06" name="Line 174"/>
          <p:cNvSpPr>
            <a:spLocks noChangeShapeType="1"/>
          </p:cNvSpPr>
          <p:nvPr/>
        </p:nvSpPr>
        <p:spPr bwMode="auto">
          <a:xfrm>
            <a:off x="4572000" y="3148013"/>
            <a:ext cx="3048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07" name="Oval 175"/>
          <p:cNvSpPr>
            <a:spLocks noChangeArrowheads="1"/>
          </p:cNvSpPr>
          <p:nvPr/>
        </p:nvSpPr>
        <p:spPr bwMode="auto">
          <a:xfrm>
            <a:off x="5410200" y="5357813"/>
            <a:ext cx="838200" cy="533400"/>
          </a:xfrm>
          <a:prstGeom prst="ellipse">
            <a:avLst/>
          </a:prstGeom>
          <a:noFill/>
          <a:ln w="12700">
            <a:solidFill>
              <a:schemeClr val="tx1"/>
            </a:solidFill>
            <a:round/>
            <a:headEnd/>
            <a:tailEnd/>
          </a:ln>
          <a:effectLst/>
        </p:spPr>
        <p:txBody>
          <a:bodyPr wrap="none" anchor="ctr"/>
          <a:lstStyle/>
          <a:p>
            <a:pPr eaLnBrk="1" hangingPunct="1">
              <a:defRPr/>
            </a:pPr>
            <a:endParaRPr lang="en-US" sz="2000" b="1">
              <a:solidFill>
                <a:srgbClr val="0000FF"/>
              </a:solidFill>
              <a:latin typeface="+mn-lt"/>
              <a:ea typeface="宋体" panose="02010600030101010101" pitchFamily="2" charset="-122"/>
            </a:endParaRPr>
          </a:p>
        </p:txBody>
      </p:sp>
      <p:sp>
        <p:nvSpPr>
          <p:cNvPr id="1503408" name="Rectangle 176"/>
          <p:cNvSpPr>
            <a:spLocks noChangeArrowheads="1"/>
          </p:cNvSpPr>
          <p:nvPr/>
        </p:nvSpPr>
        <p:spPr bwMode="auto">
          <a:xfrm>
            <a:off x="5614988" y="5456238"/>
            <a:ext cx="457200" cy="457200"/>
          </a:xfrm>
          <a:prstGeom prst="rect">
            <a:avLst/>
          </a:prstGeom>
          <a:noFill/>
          <a:ln w="12700">
            <a:noFill/>
            <a:miter lim="800000"/>
            <a:headEnd/>
            <a:tailEnd/>
          </a:ln>
          <a:effectLst/>
        </p:spPr>
        <p:txBody>
          <a:bodyPr wrap="none" lIns="19050" tIns="26988" rIns="19050" bIns="26988"/>
          <a:lstStyle/>
          <a:p>
            <a:pPr algn="ctr" defTabSz="904875" eaLnBrk="1" hangingPunct="1">
              <a:lnSpc>
                <a:spcPts val="1600"/>
              </a:lnSpc>
              <a:tabLst>
                <a:tab pos="452438" algn="l"/>
                <a:tab pos="904875" algn="l"/>
                <a:tab pos="1357313" algn="l"/>
              </a:tabLst>
              <a:defRPr/>
            </a:pPr>
            <a:r>
              <a:rPr lang="en-US" sz="1600" b="1" dirty="0">
                <a:solidFill>
                  <a:srgbClr val="0000FF"/>
                </a:solidFill>
                <a:latin typeface="+mn-lt"/>
                <a:ea typeface="宋体" panose="02010600030101010101" pitchFamily="2" charset="-122"/>
              </a:rPr>
              <a:t>Forward</a:t>
            </a:r>
          </a:p>
          <a:p>
            <a:pPr algn="ctr" defTabSz="904875" eaLnBrk="1" hangingPunct="1">
              <a:lnSpc>
                <a:spcPts val="1600"/>
              </a:lnSpc>
              <a:tabLst>
                <a:tab pos="452438" algn="l"/>
                <a:tab pos="904875" algn="l"/>
                <a:tab pos="1357313" algn="l"/>
              </a:tabLst>
              <a:defRPr/>
            </a:pPr>
            <a:r>
              <a:rPr lang="en-US" sz="1600" b="1" dirty="0">
                <a:solidFill>
                  <a:srgbClr val="0000FF"/>
                </a:solidFill>
                <a:latin typeface="+mn-lt"/>
                <a:ea typeface="宋体" panose="02010600030101010101" pitchFamily="2" charset="-122"/>
              </a:rPr>
              <a:t>Unit</a:t>
            </a:r>
          </a:p>
        </p:txBody>
      </p:sp>
      <p:sp>
        <p:nvSpPr>
          <p:cNvPr id="1503409" name="Line 177"/>
          <p:cNvSpPr>
            <a:spLocks noChangeShapeType="1"/>
          </p:cNvSpPr>
          <p:nvPr/>
        </p:nvSpPr>
        <p:spPr bwMode="auto">
          <a:xfrm flipH="1" flipV="1">
            <a:off x="5029200" y="3452813"/>
            <a:ext cx="762000" cy="19050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10" name="Line 178"/>
          <p:cNvSpPr>
            <a:spLocks noChangeShapeType="1"/>
          </p:cNvSpPr>
          <p:nvPr/>
        </p:nvSpPr>
        <p:spPr bwMode="auto">
          <a:xfrm flipH="1" flipV="1">
            <a:off x="5029200" y="4519613"/>
            <a:ext cx="457200" cy="990600"/>
          </a:xfrm>
          <a:prstGeom prst="line">
            <a:avLst/>
          </a:prstGeom>
          <a:noFill/>
          <a:ln w="12700">
            <a:solidFill>
              <a:srgbClr val="0000FF"/>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11" name="Line 179"/>
          <p:cNvSpPr>
            <a:spLocks noChangeShapeType="1"/>
          </p:cNvSpPr>
          <p:nvPr/>
        </p:nvSpPr>
        <p:spPr bwMode="auto">
          <a:xfrm flipH="1">
            <a:off x="4267200" y="2843213"/>
            <a:ext cx="152400" cy="304800"/>
          </a:xfrm>
          <a:prstGeom prst="line">
            <a:avLst/>
          </a:prstGeom>
          <a:noFill/>
          <a:ln w="28575" cap="rnd">
            <a:solidFill>
              <a:schemeClr val="accent2"/>
            </a:solidFill>
            <a:prstDash val="sysDot"/>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12" name="Line 180"/>
          <p:cNvSpPr>
            <a:spLocks noChangeShapeType="1"/>
          </p:cNvSpPr>
          <p:nvPr/>
        </p:nvSpPr>
        <p:spPr bwMode="auto">
          <a:xfrm flipH="1">
            <a:off x="6553200" y="3986213"/>
            <a:ext cx="152400" cy="762000"/>
          </a:xfrm>
          <a:prstGeom prst="line">
            <a:avLst/>
          </a:prstGeom>
          <a:noFill/>
          <a:ln w="28575" cap="rnd">
            <a:solidFill>
              <a:srgbClr val="A50021"/>
            </a:solidFill>
            <a:prstDash val="sysDot"/>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13" name="Line 181"/>
          <p:cNvSpPr>
            <a:spLocks noChangeShapeType="1"/>
          </p:cNvSpPr>
          <p:nvPr/>
        </p:nvSpPr>
        <p:spPr bwMode="auto">
          <a:xfrm>
            <a:off x="4572000" y="4214813"/>
            <a:ext cx="3048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14" name="Line 182"/>
          <p:cNvSpPr>
            <a:spLocks noChangeShapeType="1"/>
          </p:cNvSpPr>
          <p:nvPr/>
        </p:nvSpPr>
        <p:spPr bwMode="auto">
          <a:xfrm>
            <a:off x="4724400" y="4519613"/>
            <a:ext cx="152400" cy="0"/>
          </a:xfrm>
          <a:prstGeom prst="line">
            <a:avLst/>
          </a:prstGeom>
          <a:noFill/>
          <a:ln w="28575">
            <a:solidFill>
              <a:srgbClr val="CC3399"/>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15" name="Line 183"/>
          <p:cNvSpPr>
            <a:spLocks noChangeShapeType="1"/>
          </p:cNvSpPr>
          <p:nvPr/>
        </p:nvSpPr>
        <p:spPr bwMode="auto">
          <a:xfrm>
            <a:off x="8991600" y="3757613"/>
            <a:ext cx="0" cy="251460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16" name="Line 184"/>
          <p:cNvSpPr>
            <a:spLocks noChangeShapeType="1"/>
          </p:cNvSpPr>
          <p:nvPr/>
        </p:nvSpPr>
        <p:spPr bwMode="auto">
          <a:xfrm flipH="1">
            <a:off x="2590800" y="6272213"/>
            <a:ext cx="6400800" cy="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17" name="Line 185"/>
          <p:cNvSpPr>
            <a:spLocks noChangeShapeType="1"/>
          </p:cNvSpPr>
          <p:nvPr/>
        </p:nvSpPr>
        <p:spPr bwMode="auto">
          <a:xfrm>
            <a:off x="2590800" y="4062413"/>
            <a:ext cx="0" cy="220980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grpSp>
        <p:nvGrpSpPr>
          <p:cNvPr id="4" name="Group 186"/>
          <p:cNvGrpSpPr>
            <a:grpSpLocks/>
          </p:cNvGrpSpPr>
          <p:nvPr/>
        </p:nvGrpSpPr>
        <p:grpSpPr bwMode="auto">
          <a:xfrm>
            <a:off x="2514600" y="5053013"/>
            <a:ext cx="2895600" cy="787400"/>
            <a:chOff x="1584" y="3312"/>
            <a:chExt cx="1824" cy="496"/>
          </a:xfrm>
        </p:grpSpPr>
        <p:sp>
          <p:nvSpPr>
            <p:cNvPr id="1503419" name="Line 187"/>
            <p:cNvSpPr>
              <a:spLocks noChangeShapeType="1"/>
            </p:cNvSpPr>
            <p:nvPr/>
          </p:nvSpPr>
          <p:spPr bwMode="auto">
            <a:xfrm>
              <a:off x="1584" y="3312"/>
              <a:ext cx="0" cy="432"/>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20" name="Line 188"/>
            <p:cNvSpPr>
              <a:spLocks noChangeShapeType="1"/>
            </p:cNvSpPr>
            <p:nvPr/>
          </p:nvSpPr>
          <p:spPr bwMode="auto">
            <a:xfrm>
              <a:off x="1584" y="3648"/>
              <a:ext cx="1104"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21" name="Line 189"/>
            <p:cNvSpPr>
              <a:spLocks noChangeShapeType="1"/>
            </p:cNvSpPr>
            <p:nvPr/>
          </p:nvSpPr>
          <p:spPr bwMode="auto">
            <a:xfrm>
              <a:off x="1584" y="3744"/>
              <a:ext cx="1104" cy="0"/>
            </a:xfrm>
            <a:prstGeom prst="line">
              <a:avLst/>
            </a:prstGeom>
            <a:noFill/>
            <a:ln w="1905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22" name="Line 190"/>
            <p:cNvSpPr>
              <a:spLocks noChangeShapeType="1"/>
            </p:cNvSpPr>
            <p:nvPr/>
          </p:nvSpPr>
          <p:spPr bwMode="auto">
            <a:xfrm>
              <a:off x="2784" y="3648"/>
              <a:ext cx="624" cy="0"/>
            </a:xfrm>
            <a:prstGeom prst="line">
              <a:avLst/>
            </a:prstGeom>
            <a:noFill/>
            <a:ln w="1905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23" name="Line 191"/>
            <p:cNvSpPr>
              <a:spLocks noChangeShapeType="1"/>
            </p:cNvSpPr>
            <p:nvPr/>
          </p:nvSpPr>
          <p:spPr bwMode="auto">
            <a:xfrm>
              <a:off x="2784" y="3744"/>
              <a:ext cx="624" cy="0"/>
            </a:xfrm>
            <a:prstGeom prst="line">
              <a:avLst/>
            </a:prstGeom>
            <a:noFill/>
            <a:ln w="19050">
              <a:solidFill>
                <a:schemeClr val="tx1"/>
              </a:solidFill>
              <a:round/>
              <a:headEnd/>
              <a:tailEnd type="triangle" w="med" len="med"/>
            </a:ln>
            <a:effectLst/>
          </p:spPr>
          <p:txBody>
            <a:bodyPr/>
            <a:lstStyle/>
            <a:p>
              <a:pPr eaLnBrk="1" hangingPunct="1">
                <a:defRPr/>
              </a:pPr>
              <a:endParaRPr lang="en-US" sz="2000" b="1">
                <a:latin typeface="+mn-lt"/>
                <a:ea typeface="宋体" panose="02010600030101010101" pitchFamily="2" charset="-122"/>
              </a:endParaRPr>
            </a:p>
          </p:txBody>
        </p:sp>
        <p:sp>
          <p:nvSpPr>
            <p:cNvPr id="1503424" name="Rectangle 192"/>
            <p:cNvSpPr>
              <a:spLocks noChangeArrowheads="1"/>
            </p:cNvSpPr>
            <p:nvPr/>
          </p:nvSpPr>
          <p:spPr bwMode="auto">
            <a:xfrm>
              <a:off x="1824" y="3490"/>
              <a:ext cx="720" cy="192"/>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a:solidFill>
                    <a:srgbClr val="FF0000"/>
                  </a:solidFill>
                  <a:latin typeface="+mn-lt"/>
                  <a:ea typeface="宋体" panose="02010600030101010101" pitchFamily="2" charset="-122"/>
                </a:rPr>
                <a:t>IF/ID.RegisterRs</a:t>
              </a:r>
            </a:p>
          </p:txBody>
        </p:sp>
        <p:sp>
          <p:nvSpPr>
            <p:cNvPr id="1503425" name="Rectangle 193"/>
            <p:cNvSpPr>
              <a:spLocks noChangeArrowheads="1"/>
            </p:cNvSpPr>
            <p:nvPr/>
          </p:nvSpPr>
          <p:spPr bwMode="auto">
            <a:xfrm>
              <a:off x="1824" y="3616"/>
              <a:ext cx="720" cy="192"/>
            </a:xfrm>
            <a:prstGeom prst="rect">
              <a:avLst/>
            </a:prstGeom>
            <a:noFill/>
            <a:ln w="12700">
              <a:noFill/>
              <a:miter lim="800000"/>
              <a:headEnd/>
              <a:tailEnd/>
            </a:ln>
            <a:effectLst/>
          </p:spPr>
          <p:txBody>
            <a:bodyPr wrap="none" lIns="19050" tIns="26988" rIns="19050" bIns="26988"/>
            <a:lstStyle/>
            <a:p>
              <a:pPr algn="ctr" eaLnBrk="1" hangingPunct="1">
                <a:defRPr/>
              </a:pPr>
              <a:r>
                <a:rPr lang="en-US" sz="1400" b="1" dirty="0">
                  <a:solidFill>
                    <a:srgbClr val="FF0000"/>
                  </a:solidFill>
                  <a:latin typeface="+mn-lt"/>
                  <a:ea typeface="宋体" panose="02010600030101010101" pitchFamily="2" charset="-122"/>
                </a:rPr>
                <a:t>IF/</a:t>
              </a:r>
              <a:r>
                <a:rPr lang="en-US" sz="1400" b="1" dirty="0" err="1">
                  <a:solidFill>
                    <a:srgbClr val="FF0000"/>
                  </a:solidFill>
                  <a:latin typeface="+mn-lt"/>
                  <a:ea typeface="宋体" panose="02010600030101010101" pitchFamily="2" charset="-122"/>
                </a:rPr>
                <a:t>ID.RegisterRt</a:t>
              </a:r>
              <a:endParaRPr lang="en-US" sz="1400" b="1" dirty="0">
                <a:solidFill>
                  <a:srgbClr val="FF0000"/>
                </a:solidFill>
                <a:latin typeface="+mn-lt"/>
                <a:ea typeface="宋体" panose="02010600030101010101" pitchFamily="2" charset="-122"/>
              </a:endParaRPr>
            </a:p>
          </p:txBody>
        </p:sp>
      </p:grpSp>
      <p:grpSp>
        <p:nvGrpSpPr>
          <p:cNvPr id="5" name="Group 194"/>
          <p:cNvGrpSpPr>
            <a:grpSpLocks/>
          </p:cNvGrpSpPr>
          <p:nvPr/>
        </p:nvGrpSpPr>
        <p:grpSpPr bwMode="auto">
          <a:xfrm>
            <a:off x="6248400" y="4900613"/>
            <a:ext cx="2286000" cy="838200"/>
            <a:chOff x="3936" y="3216"/>
            <a:chExt cx="1440" cy="528"/>
          </a:xfrm>
        </p:grpSpPr>
        <p:sp>
          <p:nvSpPr>
            <p:cNvPr id="1503427" name="Line 195"/>
            <p:cNvSpPr>
              <a:spLocks noChangeShapeType="1"/>
            </p:cNvSpPr>
            <p:nvPr/>
          </p:nvSpPr>
          <p:spPr bwMode="auto">
            <a:xfrm flipH="1">
              <a:off x="4368" y="3360"/>
              <a:ext cx="0" cy="240"/>
            </a:xfrm>
            <a:prstGeom prst="line">
              <a:avLst/>
            </a:prstGeom>
            <a:noFill/>
            <a:ln w="12700">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28" name="Line 196"/>
            <p:cNvSpPr>
              <a:spLocks noChangeShapeType="1"/>
            </p:cNvSpPr>
            <p:nvPr/>
          </p:nvSpPr>
          <p:spPr bwMode="auto">
            <a:xfrm>
              <a:off x="3936" y="3600"/>
              <a:ext cx="432" cy="0"/>
            </a:xfrm>
            <a:prstGeom prst="line">
              <a:avLst/>
            </a:prstGeom>
            <a:noFill/>
            <a:ln w="19050">
              <a:solidFill>
                <a:schemeClr val="tx1"/>
              </a:solidFill>
              <a:round/>
              <a:headEnd type="triangle" w="med" len="med"/>
              <a:tailEnd/>
            </a:ln>
            <a:effectLst/>
          </p:spPr>
          <p:txBody>
            <a:bodyPr/>
            <a:lstStyle/>
            <a:p>
              <a:pPr eaLnBrk="1" hangingPunct="1">
                <a:defRPr/>
              </a:pPr>
              <a:endParaRPr lang="en-US" sz="2000" b="1">
                <a:latin typeface="+mn-lt"/>
                <a:ea typeface="宋体" panose="02010600030101010101" pitchFamily="2" charset="-122"/>
              </a:endParaRPr>
            </a:p>
          </p:txBody>
        </p:sp>
        <p:sp>
          <p:nvSpPr>
            <p:cNvPr id="1503429" name="Line 197"/>
            <p:cNvSpPr>
              <a:spLocks noChangeShapeType="1"/>
            </p:cNvSpPr>
            <p:nvPr/>
          </p:nvSpPr>
          <p:spPr bwMode="auto">
            <a:xfrm>
              <a:off x="3936" y="3696"/>
              <a:ext cx="1440" cy="0"/>
            </a:xfrm>
            <a:prstGeom prst="line">
              <a:avLst/>
            </a:prstGeom>
            <a:noFill/>
            <a:ln w="19050">
              <a:solidFill>
                <a:schemeClr val="tx1"/>
              </a:solidFill>
              <a:round/>
              <a:headEnd type="triangle" w="med" len="med"/>
              <a:tailEnd/>
            </a:ln>
            <a:effectLst/>
          </p:spPr>
          <p:txBody>
            <a:bodyPr/>
            <a:lstStyle/>
            <a:p>
              <a:pPr eaLnBrk="1" hangingPunct="1">
                <a:defRPr/>
              </a:pPr>
              <a:endParaRPr lang="en-US" sz="2000" b="1">
                <a:latin typeface="+mn-lt"/>
                <a:ea typeface="宋体" panose="02010600030101010101" pitchFamily="2" charset="-122"/>
              </a:endParaRPr>
            </a:p>
          </p:txBody>
        </p:sp>
        <p:sp>
          <p:nvSpPr>
            <p:cNvPr id="1503430" name="Rectangle 198"/>
            <p:cNvSpPr>
              <a:spLocks noChangeArrowheads="1"/>
            </p:cNvSpPr>
            <p:nvPr/>
          </p:nvSpPr>
          <p:spPr bwMode="auto">
            <a:xfrm>
              <a:off x="4368" y="3216"/>
              <a:ext cx="720" cy="192"/>
            </a:xfrm>
            <a:prstGeom prst="rect">
              <a:avLst/>
            </a:prstGeom>
            <a:noFill/>
            <a:ln w="12700">
              <a:noFill/>
              <a:miter lim="800000"/>
              <a:headEnd/>
              <a:tailEnd/>
            </a:ln>
            <a:effectLst/>
          </p:spPr>
          <p:txBody>
            <a:bodyPr wrap="none" lIns="19050" tIns="26988" rIns="19050" bIns="26988"/>
            <a:lstStyle/>
            <a:p>
              <a:pPr algn="ctr" eaLnBrk="1" hangingPunct="1">
                <a:defRPr/>
              </a:pPr>
              <a:r>
                <a:rPr lang="en-US" sz="1200" b="1" dirty="0">
                  <a:solidFill>
                    <a:srgbClr val="FF0000"/>
                  </a:solidFill>
                  <a:latin typeface="+mn-lt"/>
                  <a:ea typeface="宋体" panose="02010600030101010101" pitchFamily="2" charset="-122"/>
                </a:rPr>
                <a:t>EX/</a:t>
              </a:r>
              <a:r>
                <a:rPr lang="en-US" sz="1200" b="1" dirty="0" err="1">
                  <a:solidFill>
                    <a:srgbClr val="FF0000"/>
                  </a:solidFill>
                  <a:latin typeface="+mn-lt"/>
                  <a:ea typeface="宋体" panose="02010600030101010101" pitchFamily="2" charset="-122"/>
                </a:rPr>
                <a:t>MEM.RegisterRd</a:t>
              </a:r>
              <a:endParaRPr lang="en-US" sz="1200" b="1" dirty="0">
                <a:solidFill>
                  <a:srgbClr val="FF0000"/>
                </a:solidFill>
                <a:latin typeface="+mn-lt"/>
                <a:ea typeface="宋体" panose="02010600030101010101" pitchFamily="2" charset="-122"/>
              </a:endParaRPr>
            </a:p>
          </p:txBody>
        </p:sp>
        <p:sp>
          <p:nvSpPr>
            <p:cNvPr id="1503431" name="Rectangle 199"/>
            <p:cNvSpPr>
              <a:spLocks noChangeArrowheads="1"/>
            </p:cNvSpPr>
            <p:nvPr/>
          </p:nvSpPr>
          <p:spPr bwMode="auto">
            <a:xfrm>
              <a:off x="4473" y="3552"/>
              <a:ext cx="720" cy="192"/>
            </a:xfrm>
            <a:prstGeom prst="rect">
              <a:avLst/>
            </a:prstGeom>
            <a:noFill/>
            <a:ln w="12700">
              <a:noFill/>
              <a:miter lim="800000"/>
              <a:headEnd/>
              <a:tailEnd/>
            </a:ln>
            <a:effectLst/>
          </p:spPr>
          <p:txBody>
            <a:bodyPr wrap="none" lIns="19050" tIns="26988" rIns="19050" bIns="26988"/>
            <a:lstStyle/>
            <a:p>
              <a:pPr algn="ctr" eaLnBrk="1" hangingPunct="1">
                <a:defRPr/>
              </a:pPr>
              <a:r>
                <a:rPr lang="en-US" sz="1200" b="1" dirty="0">
                  <a:solidFill>
                    <a:srgbClr val="FF0000"/>
                  </a:solidFill>
                  <a:latin typeface="+mn-lt"/>
                  <a:ea typeface="宋体" panose="02010600030101010101" pitchFamily="2" charset="-122"/>
                </a:rPr>
                <a:t>MEM/</a:t>
              </a:r>
              <a:r>
                <a:rPr lang="en-US" sz="1200" b="1" dirty="0" err="1">
                  <a:solidFill>
                    <a:srgbClr val="FF0000"/>
                  </a:solidFill>
                  <a:latin typeface="+mn-lt"/>
                  <a:ea typeface="宋体" panose="02010600030101010101" pitchFamily="2" charset="-122"/>
                </a:rPr>
                <a:t>WB.RegisterRd</a:t>
              </a:r>
              <a:endParaRPr lang="en-US" sz="1200" b="1" dirty="0">
                <a:solidFill>
                  <a:srgbClr val="FF0000"/>
                </a:solidFill>
                <a:latin typeface="+mn-lt"/>
                <a:ea typeface="宋体" panose="02010600030101010101" pitchFamily="2" charset="-122"/>
              </a:endParaRPr>
            </a:p>
          </p:txBody>
        </p:sp>
      </p:grpSp>
      <p:grpSp>
        <p:nvGrpSpPr>
          <p:cNvPr id="6" name="Group 200"/>
          <p:cNvGrpSpPr>
            <a:grpSpLocks/>
          </p:cNvGrpSpPr>
          <p:nvPr/>
        </p:nvGrpSpPr>
        <p:grpSpPr bwMode="auto">
          <a:xfrm>
            <a:off x="4724400" y="3452813"/>
            <a:ext cx="2057400" cy="2514600"/>
            <a:chOff x="2976" y="2304"/>
            <a:chExt cx="1296" cy="1584"/>
          </a:xfrm>
        </p:grpSpPr>
        <p:sp>
          <p:nvSpPr>
            <p:cNvPr id="1503433" name="Line 201"/>
            <p:cNvSpPr>
              <a:spLocks noChangeShapeType="1"/>
            </p:cNvSpPr>
            <p:nvPr/>
          </p:nvSpPr>
          <p:spPr bwMode="auto">
            <a:xfrm>
              <a:off x="4272" y="2400"/>
              <a:ext cx="0" cy="1488"/>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34" name="Line 202"/>
            <p:cNvSpPr>
              <a:spLocks noChangeShapeType="1"/>
            </p:cNvSpPr>
            <p:nvPr/>
          </p:nvSpPr>
          <p:spPr bwMode="auto">
            <a:xfrm flipH="1">
              <a:off x="2976" y="3888"/>
              <a:ext cx="1296" cy="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35" name="Line 203"/>
            <p:cNvSpPr>
              <a:spLocks noChangeShapeType="1"/>
            </p:cNvSpPr>
            <p:nvPr/>
          </p:nvSpPr>
          <p:spPr bwMode="auto">
            <a:xfrm>
              <a:off x="2976" y="2304"/>
              <a:ext cx="0" cy="1584"/>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grpSp>
      <p:sp>
        <p:nvSpPr>
          <p:cNvPr id="1503436" name="Line 204"/>
          <p:cNvSpPr>
            <a:spLocks noChangeShapeType="1"/>
          </p:cNvSpPr>
          <p:nvPr/>
        </p:nvSpPr>
        <p:spPr bwMode="auto">
          <a:xfrm>
            <a:off x="4572000" y="3148013"/>
            <a:ext cx="0" cy="3124200"/>
          </a:xfrm>
          <a:prstGeom prst="line">
            <a:avLst/>
          </a:prstGeom>
          <a:noFill/>
          <a:ln w="28575">
            <a:solidFill>
              <a:srgbClr val="CC3399"/>
            </a:solidFill>
            <a:round/>
            <a:headEnd/>
            <a:tailEnd/>
          </a:ln>
          <a:effectLst/>
        </p:spPr>
        <p:txBody>
          <a:bodyPr/>
          <a:lstStyle/>
          <a:p>
            <a:pPr eaLnBrk="1" hangingPunct="1">
              <a:defRPr/>
            </a:pPr>
            <a:endParaRPr lang="en-US" sz="2000" b="1">
              <a:latin typeface="+mn-lt"/>
              <a:ea typeface="宋体" panose="02010600030101010101" pitchFamily="2" charset="-122"/>
            </a:endParaRPr>
          </a:p>
        </p:txBody>
      </p:sp>
      <p:sp>
        <p:nvSpPr>
          <p:cNvPr id="1503437" name="Line 205"/>
          <p:cNvSpPr>
            <a:spLocks noChangeShapeType="1"/>
          </p:cNvSpPr>
          <p:nvPr/>
        </p:nvSpPr>
        <p:spPr bwMode="auto">
          <a:xfrm>
            <a:off x="6781800" y="3605213"/>
            <a:ext cx="0" cy="1143000"/>
          </a:xfrm>
          <a:prstGeom prst="line">
            <a:avLst/>
          </a:prstGeom>
          <a:noFill/>
          <a:ln w="28575">
            <a:solidFill>
              <a:schemeClr val="tx1"/>
            </a:solidFill>
            <a:round/>
            <a:headEnd/>
            <a:tailEnd/>
          </a:ln>
          <a:effectLst/>
        </p:spPr>
        <p:txBody>
          <a:bodyPr/>
          <a:lstStyle/>
          <a:p>
            <a:pPr eaLnBrk="1" hangingPunct="1">
              <a:defRPr/>
            </a:pPr>
            <a:endParaRPr lang="en-US" sz="2000" b="1">
              <a:latin typeface="+mn-lt"/>
              <a:ea typeface="宋体" panose="02010600030101010101" pitchFamily="2" charset="-122"/>
            </a:endParaRPr>
          </a:p>
        </p:txBody>
      </p:sp>
    </p:spTree>
    <p:extLst>
      <p:ext uri="{BB962C8B-B14F-4D97-AF65-F5344CB8AC3E}">
        <p14:creationId xmlns:p14="http://schemas.microsoft.com/office/powerpoint/2010/main" val="1987846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03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536" y="0"/>
            <a:ext cx="6862762" cy="5641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数据冒险的解决方法</a:t>
            </a:r>
          </a:p>
        </p:txBody>
      </p:sp>
      <p:sp>
        <p:nvSpPr>
          <p:cNvPr id="204804" name="Rectangle 4"/>
          <p:cNvSpPr>
            <a:spLocks noGrp="1" noChangeArrowheads="1"/>
          </p:cNvSpPr>
          <p:nvPr>
            <p:ph type="body" idx="1"/>
          </p:nvPr>
        </p:nvSpPr>
        <p:spPr>
          <a:xfrm>
            <a:off x="542925" y="806350"/>
            <a:ext cx="8315325" cy="5863009"/>
          </a:xfrm>
        </p:spPr>
        <p:txBody>
          <a:bodyPr/>
          <a:lstStyle/>
          <a:p>
            <a:pPr marL="342900" indent="-342900">
              <a:spcBef>
                <a:spcPct val="0"/>
              </a:spcBef>
            </a:pPr>
            <a:r>
              <a:rPr lang="zh-CN" altLang="en-US" sz="2800" dirty="0"/>
              <a:t>方法</a:t>
            </a:r>
            <a:r>
              <a:rPr lang="en-US" altLang="zh-CN" sz="2800" dirty="0"/>
              <a:t>1</a:t>
            </a:r>
            <a:r>
              <a:rPr lang="zh-CN" altLang="en-US" sz="2800" dirty="0"/>
              <a:t>：</a:t>
            </a:r>
            <a:r>
              <a:rPr lang="zh-CN" altLang="en-US" sz="2800" dirty="0">
                <a:hlinkClick r:id="rId2" action="ppaction://hlinksldjump"/>
              </a:rPr>
              <a:t>硬件阻塞</a:t>
            </a:r>
            <a:r>
              <a:rPr lang="en-US" altLang="zh-CN" sz="2800" dirty="0">
                <a:hlinkClick r:id="rId2" action="ppaction://hlinksldjump"/>
              </a:rPr>
              <a:t>(stall)</a:t>
            </a:r>
            <a:endParaRPr lang="zh-CN" altLang="en-US" sz="2800" dirty="0">
              <a:hlinkClick r:id="rId2" action="ppaction://hlinksldjump"/>
            </a:endParaRPr>
          </a:p>
          <a:p>
            <a:pPr marL="342900" indent="-342900">
              <a:spcBef>
                <a:spcPct val="0"/>
              </a:spcBef>
            </a:pPr>
            <a:r>
              <a:rPr lang="zh-CN" altLang="en-US" sz="2800" dirty="0"/>
              <a:t>方法</a:t>
            </a:r>
            <a:r>
              <a:rPr lang="en-US" altLang="zh-CN" sz="2800" dirty="0"/>
              <a:t>2</a:t>
            </a:r>
            <a:r>
              <a:rPr lang="zh-CN" altLang="en-US" sz="2800" dirty="0"/>
              <a:t>：</a:t>
            </a:r>
            <a:r>
              <a:rPr lang="zh-CN" altLang="en-US" sz="2800" dirty="0">
                <a:hlinkClick r:id="rId3" action="ppaction://hlinksldjump"/>
              </a:rPr>
              <a:t>软件插入“</a:t>
            </a:r>
            <a:r>
              <a:rPr lang="en-US" altLang="zh-CN" sz="2800" dirty="0">
                <a:hlinkClick r:id="rId3" action="ppaction://hlinksldjump"/>
              </a:rPr>
              <a:t>NOP”</a:t>
            </a:r>
            <a:r>
              <a:rPr lang="zh-CN" altLang="en-US" sz="2800" dirty="0">
                <a:hlinkClick r:id="rId3" action="ppaction://hlinksldjump"/>
              </a:rPr>
              <a:t>指令</a:t>
            </a:r>
            <a:endParaRPr lang="zh-CN" altLang="en-US" sz="2800" dirty="0"/>
          </a:p>
          <a:p>
            <a:pPr marL="342900" indent="-342900">
              <a:spcBef>
                <a:spcPct val="0"/>
              </a:spcBef>
            </a:pPr>
            <a:r>
              <a:rPr lang="zh-CN" altLang="en-US" sz="2800" dirty="0"/>
              <a:t>方法</a:t>
            </a:r>
            <a:r>
              <a:rPr lang="en-US" altLang="zh-CN" sz="2800" dirty="0"/>
              <a:t>3</a:t>
            </a:r>
            <a:r>
              <a:rPr lang="zh-CN" altLang="en-US" sz="2800" dirty="0"/>
              <a:t>：</a:t>
            </a:r>
            <a:r>
              <a:rPr lang="zh-CN" altLang="en-US" sz="2800" dirty="0">
                <a:hlinkClick r:id="rId4" action="ppaction://hlinksldjump"/>
              </a:rPr>
              <a:t>转发</a:t>
            </a:r>
            <a:r>
              <a:rPr lang="en-US" altLang="zh-CN" sz="2800" dirty="0">
                <a:hlinkClick r:id="rId4" action="ppaction://hlinksldjump"/>
              </a:rPr>
              <a:t>(Forwarding</a:t>
            </a:r>
            <a:r>
              <a:rPr lang="zh-CN" altLang="en-US" sz="2800" dirty="0">
                <a:hlinkClick r:id="rId4" action="ppaction://hlinksldjump"/>
              </a:rPr>
              <a:t>或</a:t>
            </a:r>
            <a:r>
              <a:rPr lang="en-US" altLang="zh-CN" sz="2800" dirty="0">
                <a:hlinkClick r:id="rId4" action="ppaction://hlinksldjump"/>
              </a:rPr>
              <a:t>Bypassing </a:t>
            </a:r>
            <a:r>
              <a:rPr lang="zh-CN" altLang="en-US" sz="2800" dirty="0">
                <a:hlinkClick r:id="rId4" action="ppaction://hlinksldjump"/>
              </a:rPr>
              <a:t>旁路</a:t>
            </a:r>
            <a:r>
              <a:rPr lang="en-US" altLang="zh-CN" sz="2800" dirty="0">
                <a:hlinkClick r:id="rId4" action="ppaction://hlinksldjump"/>
              </a:rPr>
              <a:t>)</a:t>
            </a:r>
            <a:r>
              <a:rPr lang="zh-CN" altLang="en-US" sz="2800" dirty="0">
                <a:hlinkClick r:id="rId4" action="ppaction://hlinksldjump"/>
              </a:rPr>
              <a:t>技术，</a:t>
            </a:r>
            <a:r>
              <a:rPr lang="zh-CN" altLang="en-US" sz="2800" dirty="0">
                <a:solidFill>
                  <a:srgbClr val="FF0000"/>
                </a:solidFill>
              </a:rPr>
              <a:t>能解决所有数据冒险吗？</a:t>
            </a:r>
          </a:p>
          <a:p>
            <a:pPr marL="782638" lvl="1" indent="-228600">
              <a:spcBef>
                <a:spcPct val="0"/>
              </a:spcBef>
            </a:pPr>
            <a:r>
              <a:rPr lang="zh-CN" altLang="en-US" sz="2400" dirty="0"/>
              <a:t>若相关数据是</a:t>
            </a:r>
            <a:r>
              <a:rPr lang="en-US" altLang="zh-CN" sz="2400" dirty="0"/>
              <a:t>ALU</a:t>
            </a:r>
            <a:r>
              <a:rPr lang="zh-CN" altLang="en-US" sz="2400" dirty="0"/>
              <a:t>结果，则如何？</a:t>
            </a:r>
          </a:p>
          <a:p>
            <a:pPr marL="782638" lvl="1" indent="-228600">
              <a:spcBef>
                <a:spcPct val="0"/>
              </a:spcBef>
              <a:buFontTx/>
              <a:buNone/>
            </a:pPr>
            <a:r>
              <a:rPr lang="zh-CN" altLang="en-US" sz="2400" b="0" dirty="0">
                <a:solidFill>
                  <a:srgbClr val="0000FF"/>
                </a:solidFill>
              </a:rPr>
              <a:t>    </a:t>
            </a:r>
            <a:r>
              <a:rPr lang="zh-CN" altLang="en-US" sz="2400" dirty="0">
                <a:solidFill>
                  <a:srgbClr val="0000FF"/>
                </a:solidFill>
              </a:rPr>
              <a:t>可通过转发解决</a:t>
            </a:r>
          </a:p>
          <a:p>
            <a:pPr marL="782638" lvl="1" indent="-228600">
              <a:spcBef>
                <a:spcPct val="0"/>
              </a:spcBef>
            </a:pPr>
            <a:r>
              <a:rPr lang="zh-CN" altLang="en-US" sz="2400" dirty="0"/>
              <a:t>若相关数据是上条指令</a:t>
            </a:r>
            <a:r>
              <a:rPr lang="en-US" altLang="zh-CN" sz="2400" dirty="0"/>
              <a:t>DM</a:t>
            </a:r>
            <a:r>
              <a:rPr lang="zh-CN" altLang="en-US" sz="2400" dirty="0"/>
              <a:t>读出内容，则如何？</a:t>
            </a:r>
          </a:p>
          <a:p>
            <a:pPr marL="782638" lvl="1" indent="-228600">
              <a:spcBef>
                <a:spcPct val="0"/>
              </a:spcBef>
              <a:buFontTx/>
              <a:buNone/>
            </a:pPr>
            <a:r>
              <a:rPr lang="zh-CN" altLang="en-US" sz="2400" dirty="0">
                <a:solidFill>
                  <a:srgbClr val="0000FF"/>
                </a:solidFill>
              </a:rPr>
              <a:t>    不能通过转发解决，随后指令需被阻塞一个时钟 或 加</a:t>
            </a:r>
            <a:r>
              <a:rPr lang="en-US" altLang="zh-CN" sz="2400" dirty="0">
                <a:solidFill>
                  <a:srgbClr val="0000FF"/>
                </a:solidFill>
              </a:rPr>
              <a:t>NOP</a:t>
            </a:r>
            <a:r>
              <a:rPr lang="zh-CN" altLang="en-US" sz="2400" dirty="0">
                <a:solidFill>
                  <a:srgbClr val="0000FF"/>
                </a:solidFill>
              </a:rPr>
              <a:t>指令</a:t>
            </a:r>
          </a:p>
          <a:p>
            <a:pPr marL="1143000" lvl="2" indent="-228600">
              <a:spcBef>
                <a:spcPct val="0"/>
              </a:spcBef>
              <a:buFontTx/>
              <a:buNone/>
            </a:pPr>
            <a:endParaRPr lang="zh-CN" altLang="en-US" sz="2000" dirty="0">
              <a:solidFill>
                <a:srgbClr val="CC0000"/>
              </a:solidFill>
            </a:endParaRPr>
          </a:p>
          <a:p>
            <a:pPr marL="782638" lvl="1" indent="-228600">
              <a:spcBef>
                <a:spcPct val="0"/>
              </a:spcBef>
            </a:pPr>
            <a:endParaRPr lang="en-US" altLang="zh-CN" sz="2400" dirty="0">
              <a:solidFill>
                <a:srgbClr val="CC0000"/>
              </a:solidFill>
            </a:endParaRPr>
          </a:p>
        </p:txBody>
      </p:sp>
      <p:sp>
        <p:nvSpPr>
          <p:cNvPr id="204810" name="Text Box 10"/>
          <p:cNvSpPr txBox="1">
            <a:spLocks noChangeArrowheads="1"/>
          </p:cNvSpPr>
          <p:nvPr/>
        </p:nvSpPr>
        <p:spPr bwMode="auto">
          <a:xfrm>
            <a:off x="2987824" y="4293096"/>
            <a:ext cx="4143375" cy="461963"/>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FF0000"/>
                </a:solidFill>
                <a:latin typeface="Times New Roman" charset="0"/>
                <a:ea typeface="华文新魏" charset="-122"/>
              </a:rPr>
              <a:t>称为</a:t>
            </a:r>
            <a:r>
              <a:rPr lang="en-US" altLang="zh-CN" sz="2400" b="1" dirty="0">
                <a:solidFill>
                  <a:srgbClr val="FF0000"/>
                </a:solidFill>
                <a:latin typeface="Times New Roman" charset="0"/>
                <a:ea typeface="华文新魏" charset="-122"/>
              </a:rPr>
              <a:t>Load-use</a:t>
            </a:r>
            <a:r>
              <a:rPr lang="zh-CN" altLang="en-US" sz="2400" b="1" dirty="0">
                <a:solidFill>
                  <a:srgbClr val="FF0000"/>
                </a:solidFill>
                <a:latin typeface="Times New Roman" charset="0"/>
                <a:ea typeface="华文新魏" charset="-122"/>
              </a:rPr>
              <a:t>数据冒险！</a:t>
            </a:r>
          </a:p>
        </p:txBody>
      </p:sp>
      <p:sp>
        <p:nvSpPr>
          <p:cNvPr id="6" name="矩形 5"/>
          <p:cNvSpPr/>
          <p:nvPr/>
        </p:nvSpPr>
        <p:spPr>
          <a:xfrm>
            <a:off x="395536" y="5181413"/>
            <a:ext cx="8293100" cy="566309"/>
          </a:xfrm>
          <a:prstGeom prst="rect">
            <a:avLst/>
          </a:prstGeom>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indent="-457200">
              <a:lnSpc>
                <a:spcPct val="110000"/>
              </a:lnSpc>
              <a:buFont typeface="Wingdings" charset="2"/>
              <a:buChar char="Ø"/>
            </a:pPr>
            <a:r>
              <a:rPr lang="zh-CN" altLang="en-US" sz="2800" b="1" dirty="0">
                <a:solidFill>
                  <a:srgbClr val="000000"/>
                </a:solidFill>
                <a:latin typeface="Times New Roman" charset="0"/>
                <a:ea typeface="华文新魏" charset="-122"/>
              </a:rPr>
              <a:t>方法</a:t>
            </a:r>
            <a:r>
              <a:rPr lang="en-US" altLang="zh-CN" sz="2800" b="1" dirty="0">
                <a:solidFill>
                  <a:srgbClr val="000000"/>
                </a:solidFill>
                <a:latin typeface="Times New Roman" charset="0"/>
                <a:ea typeface="华文新魏" charset="-122"/>
              </a:rPr>
              <a:t>4</a:t>
            </a:r>
            <a:r>
              <a:rPr lang="zh-CN" altLang="en-US" sz="2800" b="1" dirty="0">
                <a:solidFill>
                  <a:srgbClr val="000000"/>
                </a:solidFill>
                <a:latin typeface="Times New Roman" charset="0"/>
                <a:ea typeface="华文新魏" charset="-122"/>
              </a:rPr>
              <a:t>：</a:t>
            </a:r>
            <a:r>
              <a:rPr lang="zh-CN" altLang="en-US" sz="2800" b="1" dirty="0">
                <a:solidFill>
                  <a:srgbClr val="000000"/>
                </a:solidFill>
                <a:latin typeface="Times New Roman" charset="0"/>
                <a:ea typeface="华文新魏" charset="-122"/>
                <a:hlinkClick r:id="rId5" action="ppaction://hlinksldjump"/>
              </a:rPr>
              <a:t>编译优化调整指令顺序</a:t>
            </a:r>
            <a:r>
              <a:rPr lang="en-US" altLang="zh-CN" sz="2800" b="1" dirty="0">
                <a:solidFill>
                  <a:srgbClr val="000000"/>
                </a:solidFill>
                <a:latin typeface="Times New Roman" charset="0"/>
                <a:ea typeface="华文新魏" charset="-122"/>
              </a:rPr>
              <a:t>(</a:t>
            </a:r>
            <a:r>
              <a:rPr lang="zh-CN" altLang="en-US" sz="2800" b="1" dirty="0">
                <a:solidFill>
                  <a:srgbClr val="000000"/>
                </a:solidFill>
                <a:latin typeface="Times New Roman" charset="0"/>
                <a:ea typeface="华文新魏" charset="-122"/>
              </a:rPr>
              <a:t>指令静态调度</a:t>
            </a:r>
            <a:r>
              <a:rPr lang="en-US" altLang="zh-CN" sz="2800" b="1" dirty="0">
                <a:solidFill>
                  <a:srgbClr val="000000"/>
                </a:solidFill>
                <a:latin typeface="Times New Roman" charset="0"/>
                <a:ea typeface="华文新魏" charset="-122"/>
              </a:rPr>
              <a:t>)</a:t>
            </a:r>
            <a:endParaRPr lang="zh-CN" altLang="en-US" sz="2800" b="1" dirty="0">
              <a:solidFill>
                <a:srgbClr val="FF0000"/>
              </a:solidFill>
              <a:latin typeface="Times New Roman" charset="0"/>
              <a:ea typeface="华文新魏" charset="-122"/>
            </a:endParaRPr>
          </a:p>
        </p:txBody>
      </p:sp>
    </p:spTree>
    <p:extLst>
      <p:ext uri="{BB962C8B-B14F-4D97-AF65-F5344CB8AC3E}">
        <p14:creationId xmlns:p14="http://schemas.microsoft.com/office/powerpoint/2010/main" val="13104818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04">
                                            <p:txEl>
                                              <p:pRg st="3" end="3"/>
                                            </p:txEl>
                                          </p:spTgt>
                                        </p:tgtEl>
                                        <p:attrNameLst>
                                          <p:attrName>style.visibility</p:attrName>
                                        </p:attrNameLst>
                                      </p:cBhvr>
                                      <p:to>
                                        <p:strVal val="visible"/>
                                      </p:to>
                                    </p:set>
                                    <p:animEffect transition="in" filter="blinds(horizontal)">
                                      <p:cBhvr>
                                        <p:cTn id="7" dur="500"/>
                                        <p:tgtEl>
                                          <p:spTgt spid="204804">
                                            <p:txEl>
                                              <p:pRg st="3" end="3"/>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04804">
                                            <p:txEl>
                                              <p:pRg st="4" end="4"/>
                                            </p:txEl>
                                          </p:spTgt>
                                        </p:tgtEl>
                                        <p:attrNameLst>
                                          <p:attrName>style.visibility</p:attrName>
                                        </p:attrNameLst>
                                      </p:cBhvr>
                                      <p:to>
                                        <p:strVal val="visible"/>
                                      </p:to>
                                    </p:set>
                                    <p:animEffect transition="in" filter="blinds(horizontal)">
                                      <p:cBhvr>
                                        <p:cTn id="11" dur="500"/>
                                        <p:tgtEl>
                                          <p:spTgt spid="204804">
                                            <p:txEl>
                                              <p:pRg st="4" end="4"/>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04804">
                                            <p:txEl>
                                              <p:pRg st="5" end="5"/>
                                            </p:txEl>
                                          </p:spTgt>
                                        </p:tgtEl>
                                        <p:attrNameLst>
                                          <p:attrName>style.visibility</p:attrName>
                                        </p:attrNameLst>
                                      </p:cBhvr>
                                      <p:to>
                                        <p:strVal val="visible"/>
                                      </p:to>
                                    </p:set>
                                    <p:animEffect transition="in" filter="blinds(horizontal)">
                                      <p:cBhvr>
                                        <p:cTn id="16" dur="500"/>
                                        <p:tgtEl>
                                          <p:spTgt spid="204804">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04804">
                                            <p:txEl>
                                              <p:pRg st="6" end="6"/>
                                            </p:txEl>
                                          </p:spTgt>
                                        </p:tgtEl>
                                        <p:attrNameLst>
                                          <p:attrName>style.visibility</p:attrName>
                                        </p:attrNameLst>
                                      </p:cBhvr>
                                      <p:to>
                                        <p:strVal val="visible"/>
                                      </p:to>
                                    </p:set>
                                    <p:animEffect transition="in" filter="blinds(horizontal)">
                                      <p:cBhvr>
                                        <p:cTn id="21" dur="500"/>
                                        <p:tgtEl>
                                          <p:spTgt spid="204804">
                                            <p:txEl>
                                              <p:pRg st="6" end="6"/>
                                            </p:txEl>
                                          </p:spTgt>
                                        </p:tgtEl>
                                      </p:cBhvr>
                                    </p:animEffect>
                                  </p:childTnLst>
                                </p:cTn>
                              </p:par>
                            </p:childTnLst>
                          </p:cTn>
                        </p:par>
                        <p:par>
                          <p:cTn id="22" fill="hold" nodeType="with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04810"/>
                                        </p:tgtEl>
                                        <p:attrNameLst>
                                          <p:attrName>style.visibility</p:attrName>
                                        </p:attrNameLst>
                                      </p:cBhvr>
                                      <p:to>
                                        <p:strVal val="visible"/>
                                      </p:to>
                                    </p:set>
                                    <p:animEffect transition="in" filter="blinds(horizontal)">
                                      <p:cBhvr>
                                        <p:cTn id="25" dur="500"/>
                                        <p:tgtEl>
                                          <p:spTgt spid="2048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0"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251520" y="766564"/>
            <a:ext cx="8442325" cy="5130800"/>
          </a:xfrm>
          <a:prstGeom prst="rect">
            <a:avLst/>
          </a:prstGeom>
          <a:noFill/>
          <a:ln w="12700">
            <a:noFill/>
            <a:miter lim="800000"/>
            <a:headEnd/>
            <a:tailEnd/>
          </a:ln>
          <a:effectLst/>
        </p:spPr>
        <p:txBody>
          <a:bodyPr lIns="90488" tIns="44450" rIns="90488" bIns="44450"/>
          <a:lstStyle>
            <a:lvl1pPr marL="285750" indent="-28575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0000"/>
              </a:lnSpc>
              <a:spcBef>
                <a:spcPct val="30000"/>
              </a:spcBef>
            </a:pPr>
            <a:r>
              <a:rPr lang="zh-CN" altLang="en-US" sz="2400" b="1">
                <a:latin typeface="Times New Roman" charset="0"/>
                <a:ea typeface="华文新魏" charset="-122"/>
              </a:rPr>
              <a:t>例：以下源程序可生成两种不同的代码，优化的代码可避免</a:t>
            </a:r>
            <a:r>
              <a:rPr lang="en-US" altLang="zh-CN" sz="2400" b="1" dirty="0">
                <a:latin typeface="Times New Roman" charset="0"/>
                <a:ea typeface="华文新魏" charset="-122"/>
              </a:rPr>
              <a:t>Load</a:t>
            </a:r>
            <a:r>
              <a:rPr lang="zh-CN" altLang="en-US" sz="2400" b="1" dirty="0">
                <a:latin typeface="Times New Roman" charset="0"/>
                <a:ea typeface="华文新魏" charset="-122"/>
              </a:rPr>
              <a:t>阻塞</a:t>
            </a:r>
          </a:p>
          <a:p>
            <a:pPr eaLnBrk="1" hangingPunct="1">
              <a:lnSpc>
                <a:spcPct val="90000"/>
              </a:lnSpc>
              <a:spcBef>
                <a:spcPct val="30000"/>
              </a:spcBef>
            </a:pPr>
            <a:r>
              <a:rPr lang="en-US" altLang="zh-CN" sz="2400" b="1" dirty="0">
                <a:latin typeface="Times New Roman" charset="0"/>
                <a:ea typeface="华文新魏" charset="-122"/>
              </a:rPr>
              <a:t>		a = b + c;</a:t>
            </a:r>
          </a:p>
          <a:p>
            <a:pPr eaLnBrk="1" hangingPunct="1">
              <a:lnSpc>
                <a:spcPct val="90000"/>
              </a:lnSpc>
              <a:spcBef>
                <a:spcPct val="30000"/>
              </a:spcBef>
            </a:pPr>
            <a:r>
              <a:rPr lang="en-US" altLang="zh-CN" sz="2400" b="1" dirty="0">
                <a:latin typeface="Times New Roman" charset="0"/>
                <a:ea typeface="华文新魏" charset="-122"/>
              </a:rPr>
              <a:t>		d = e – f;</a:t>
            </a:r>
          </a:p>
          <a:p>
            <a:pPr eaLnBrk="1" hangingPunct="1">
              <a:lnSpc>
                <a:spcPct val="90000"/>
              </a:lnSpc>
              <a:spcBef>
                <a:spcPct val="30000"/>
              </a:spcBef>
            </a:pPr>
            <a:r>
              <a:rPr lang="zh-CN" altLang="en-US" sz="2400" b="1" dirty="0">
                <a:latin typeface="Times New Roman" charset="0"/>
                <a:ea typeface="华文新魏" charset="-122"/>
              </a:rPr>
              <a:t>假定 </a:t>
            </a:r>
            <a:r>
              <a:rPr lang="en-US" altLang="zh-CN" sz="2400" b="1" dirty="0">
                <a:latin typeface="Times New Roman" charset="0"/>
                <a:ea typeface="华文新魏" charset="-122"/>
              </a:rPr>
              <a:t>a, b, c, d ,e, f </a:t>
            </a:r>
            <a:r>
              <a:rPr lang="zh-CN" altLang="en-US" sz="2400" b="1" dirty="0">
                <a:latin typeface="Times New Roman" charset="0"/>
                <a:ea typeface="华文新魏" charset="-122"/>
              </a:rPr>
              <a:t>在内存</a:t>
            </a:r>
          </a:p>
        </p:txBody>
      </p:sp>
      <p:sp>
        <p:nvSpPr>
          <p:cNvPr id="138243" name="Rectangle 3"/>
          <p:cNvSpPr>
            <a:spLocks noGrp="1" noChangeArrowheads="1"/>
          </p:cNvSpPr>
          <p:nvPr>
            <p:ph type="title"/>
          </p:nvPr>
        </p:nvSpPr>
        <p:spPr>
          <a:xfrm>
            <a:off x="112776" y="-8136"/>
            <a:ext cx="8970763" cy="55514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方案</a:t>
            </a:r>
            <a:r>
              <a:rPr lang="en-US" altLang="zh-CN" kern="1200" dirty="0">
                <a:solidFill>
                  <a:srgbClr val="A50021"/>
                </a:solidFill>
                <a:latin typeface="微软雅黑" panose="020B0503020204020204" pitchFamily="34" charset="-122"/>
                <a:ea typeface="微软雅黑" panose="020B0503020204020204" pitchFamily="34" charset="-122"/>
              </a:rPr>
              <a:t>4</a:t>
            </a:r>
            <a:r>
              <a:rPr lang="zh-CN" altLang="en-US" kern="1200" dirty="0">
                <a:solidFill>
                  <a:srgbClr val="A50021"/>
                </a:solidFill>
                <a:latin typeface="微软雅黑" panose="020B0503020204020204" pitchFamily="34" charset="-122"/>
                <a:ea typeface="微软雅黑" panose="020B0503020204020204" pitchFamily="34" charset="-122"/>
              </a:rPr>
              <a:t>：编译器进行指令顺序调整解决</a:t>
            </a:r>
            <a:r>
              <a:rPr lang="en-US" altLang="zh-CN" kern="1200" dirty="0">
                <a:solidFill>
                  <a:srgbClr val="A50021"/>
                </a:solidFill>
                <a:latin typeface="微软雅黑" panose="020B0503020204020204" pitchFamily="34" charset="-122"/>
                <a:ea typeface="微软雅黑" panose="020B0503020204020204" pitchFamily="34" charset="-122"/>
              </a:rPr>
              <a:t>load-use</a:t>
            </a:r>
          </a:p>
        </p:txBody>
      </p:sp>
      <p:sp>
        <p:nvSpPr>
          <p:cNvPr id="138244" name="Rectangle 4"/>
          <p:cNvSpPr>
            <a:spLocks noGrp="1" noChangeArrowheads="1"/>
          </p:cNvSpPr>
          <p:nvPr>
            <p:ph type="body" idx="1"/>
          </p:nvPr>
        </p:nvSpPr>
        <p:spPr>
          <a:xfrm>
            <a:off x="5068888" y="2764681"/>
            <a:ext cx="3581400" cy="3309937"/>
          </a:xfrm>
          <a:noFill/>
        </p:spPr>
        <p:txBody>
          <a:bodyPr/>
          <a:lstStyle/>
          <a:p>
            <a:pPr>
              <a:lnSpc>
                <a:spcPct val="100000"/>
              </a:lnSpc>
              <a:spcBef>
                <a:spcPct val="0"/>
              </a:spcBef>
              <a:buFont typeface="Times New Roman" charset="0"/>
              <a:buNone/>
            </a:pPr>
            <a:r>
              <a:rPr lang="en-US" altLang="zh-CN" sz="2400">
                <a:solidFill>
                  <a:srgbClr val="0000FF"/>
                </a:solidFill>
                <a:ea typeface="宋体" charset="-122"/>
              </a:rPr>
              <a:t>Fast code:</a:t>
            </a:r>
          </a:p>
          <a:p>
            <a:pPr>
              <a:lnSpc>
                <a:spcPct val="100000"/>
              </a:lnSpc>
              <a:spcBef>
                <a:spcPct val="0"/>
              </a:spcBef>
              <a:buFont typeface="Times New Roman" charset="0"/>
              <a:buNone/>
            </a:pPr>
            <a:r>
              <a:rPr lang="en-US" altLang="zh-CN" sz="2400">
                <a:ea typeface="宋体" charset="-122"/>
              </a:rPr>
              <a:t>		lw 	$2, b</a:t>
            </a:r>
          </a:p>
          <a:p>
            <a:pPr>
              <a:lnSpc>
                <a:spcPct val="100000"/>
              </a:lnSpc>
              <a:spcBef>
                <a:spcPct val="0"/>
              </a:spcBef>
              <a:buFont typeface="Times New Roman" charset="0"/>
              <a:buNone/>
            </a:pPr>
            <a:r>
              <a:rPr lang="en-US" altLang="zh-CN" sz="2400">
                <a:ea typeface="宋体" charset="-122"/>
              </a:rPr>
              <a:t>		lw 	</a:t>
            </a:r>
            <a:r>
              <a:rPr lang="en-US" altLang="zh-CN" sz="2400">
                <a:solidFill>
                  <a:srgbClr val="0000FF"/>
                </a:solidFill>
                <a:ea typeface="宋体" charset="-122"/>
              </a:rPr>
              <a:t>$3, </a:t>
            </a:r>
            <a:r>
              <a:rPr lang="en-US" altLang="zh-CN" sz="2400">
                <a:ea typeface="宋体" charset="-122"/>
              </a:rPr>
              <a:t>c</a:t>
            </a:r>
          </a:p>
          <a:p>
            <a:pPr>
              <a:lnSpc>
                <a:spcPct val="100000"/>
              </a:lnSpc>
              <a:spcBef>
                <a:spcPct val="0"/>
              </a:spcBef>
              <a:buFont typeface="Times New Roman" charset="0"/>
              <a:buNone/>
            </a:pPr>
            <a:r>
              <a:rPr lang="en-US" altLang="zh-CN" sz="2400">
                <a:solidFill>
                  <a:schemeClr val="hlink"/>
                </a:solidFill>
                <a:ea typeface="宋体" charset="-122"/>
              </a:rPr>
              <a:t>		</a:t>
            </a:r>
            <a:r>
              <a:rPr lang="en-US" altLang="zh-CN" sz="2400" u="sng">
                <a:solidFill>
                  <a:srgbClr val="0000FF"/>
                </a:solidFill>
                <a:ea typeface="宋体" charset="-122"/>
              </a:rPr>
              <a:t>lw 	$5, e </a:t>
            </a:r>
            <a:endParaRPr lang="en-US" altLang="zh-CN" sz="2400">
              <a:solidFill>
                <a:srgbClr val="0000FF"/>
              </a:solidFill>
              <a:ea typeface="宋体" charset="-122"/>
            </a:endParaRPr>
          </a:p>
          <a:p>
            <a:pPr>
              <a:lnSpc>
                <a:spcPct val="100000"/>
              </a:lnSpc>
              <a:spcBef>
                <a:spcPct val="0"/>
              </a:spcBef>
              <a:buFont typeface="Times New Roman" charset="0"/>
              <a:buNone/>
            </a:pPr>
            <a:r>
              <a:rPr lang="en-US" altLang="zh-CN" sz="2400">
                <a:ea typeface="宋体" charset="-122"/>
              </a:rPr>
              <a:t>		add 	$1, $2, </a:t>
            </a:r>
            <a:r>
              <a:rPr lang="en-US" altLang="zh-CN" sz="2400">
                <a:solidFill>
                  <a:srgbClr val="0000FF"/>
                </a:solidFill>
                <a:ea typeface="宋体" charset="-122"/>
              </a:rPr>
              <a:t>$3</a:t>
            </a:r>
          </a:p>
          <a:p>
            <a:pPr>
              <a:lnSpc>
                <a:spcPct val="100000"/>
              </a:lnSpc>
              <a:spcBef>
                <a:spcPct val="0"/>
              </a:spcBef>
              <a:buFont typeface="Times New Roman" charset="0"/>
              <a:buNone/>
            </a:pPr>
            <a:r>
              <a:rPr lang="en-US" altLang="zh-CN" sz="2400">
                <a:ea typeface="宋体" charset="-122"/>
              </a:rPr>
              <a:t>		lw 	</a:t>
            </a:r>
            <a:r>
              <a:rPr lang="en-US" altLang="zh-CN" sz="2400">
                <a:solidFill>
                  <a:schemeClr val="accent2"/>
                </a:solidFill>
                <a:ea typeface="宋体" charset="-122"/>
              </a:rPr>
              <a:t>$6</a:t>
            </a:r>
            <a:r>
              <a:rPr lang="en-US" altLang="zh-CN" sz="2400">
                <a:ea typeface="宋体" charset="-122"/>
              </a:rPr>
              <a:t>, f</a:t>
            </a:r>
          </a:p>
          <a:p>
            <a:pPr>
              <a:lnSpc>
                <a:spcPct val="100000"/>
              </a:lnSpc>
              <a:spcBef>
                <a:spcPct val="0"/>
              </a:spcBef>
              <a:buFont typeface="Times New Roman" charset="0"/>
              <a:buNone/>
            </a:pPr>
            <a:r>
              <a:rPr lang="en-US" altLang="zh-CN" sz="2400">
                <a:solidFill>
                  <a:schemeClr val="hlink"/>
                </a:solidFill>
                <a:ea typeface="宋体" charset="-122"/>
              </a:rPr>
              <a:t>		</a:t>
            </a:r>
            <a:r>
              <a:rPr lang="en-US" altLang="zh-CN" sz="2400" u="sng">
                <a:solidFill>
                  <a:srgbClr val="0000FF"/>
                </a:solidFill>
                <a:ea typeface="宋体" charset="-122"/>
              </a:rPr>
              <a:t>sw 	a, $1 </a:t>
            </a:r>
            <a:endParaRPr lang="en-US" altLang="zh-CN" sz="2400">
              <a:solidFill>
                <a:srgbClr val="0000FF"/>
              </a:solidFill>
              <a:ea typeface="宋体" charset="-122"/>
            </a:endParaRPr>
          </a:p>
          <a:p>
            <a:pPr>
              <a:lnSpc>
                <a:spcPct val="100000"/>
              </a:lnSpc>
              <a:spcBef>
                <a:spcPct val="0"/>
              </a:spcBef>
              <a:buFont typeface="Times New Roman" charset="0"/>
              <a:buNone/>
            </a:pPr>
            <a:r>
              <a:rPr lang="en-US" altLang="zh-CN" sz="2400">
                <a:ea typeface="宋体" charset="-122"/>
              </a:rPr>
              <a:t>		sub 	$4, $5, </a:t>
            </a:r>
            <a:r>
              <a:rPr lang="en-US" altLang="zh-CN" sz="2400">
                <a:solidFill>
                  <a:srgbClr val="0000FF"/>
                </a:solidFill>
                <a:ea typeface="宋体" charset="-122"/>
              </a:rPr>
              <a:t>$6</a:t>
            </a:r>
          </a:p>
          <a:p>
            <a:pPr>
              <a:lnSpc>
                <a:spcPct val="100000"/>
              </a:lnSpc>
              <a:spcBef>
                <a:spcPct val="0"/>
              </a:spcBef>
              <a:buFont typeface="Times New Roman" charset="0"/>
              <a:buNone/>
            </a:pPr>
            <a:r>
              <a:rPr lang="en-US" altLang="zh-CN" sz="2400">
                <a:ea typeface="宋体" charset="-122"/>
              </a:rPr>
              <a:t>		sw	d, $4</a:t>
            </a:r>
          </a:p>
        </p:txBody>
      </p:sp>
      <p:grpSp>
        <p:nvGrpSpPr>
          <p:cNvPr id="2" name="Group 6"/>
          <p:cNvGrpSpPr>
            <a:grpSpLocks/>
          </p:cNvGrpSpPr>
          <p:nvPr/>
        </p:nvGrpSpPr>
        <p:grpSpPr bwMode="auto">
          <a:xfrm>
            <a:off x="3013075" y="3860056"/>
            <a:ext cx="1277938" cy="1500187"/>
            <a:chOff x="1832" y="2683"/>
            <a:chExt cx="570" cy="904"/>
          </a:xfrm>
        </p:grpSpPr>
        <p:sp>
          <p:nvSpPr>
            <p:cNvPr id="68623" name="Freeform 7"/>
            <p:cNvSpPr>
              <a:spLocks/>
            </p:cNvSpPr>
            <p:nvPr/>
          </p:nvSpPr>
          <p:spPr bwMode="auto">
            <a:xfrm>
              <a:off x="1922" y="2683"/>
              <a:ext cx="480" cy="603"/>
            </a:xfrm>
            <a:custGeom>
              <a:avLst/>
              <a:gdLst>
                <a:gd name="T0" fmla="*/ 0 w 480"/>
                <a:gd name="T1" fmla="*/ 69 h 635"/>
                <a:gd name="T2" fmla="*/ 408 w 480"/>
                <a:gd name="T3" fmla="*/ 48 h 635"/>
                <a:gd name="T4" fmla="*/ 432 w 480"/>
                <a:gd name="T5" fmla="*/ 14 h 635"/>
                <a:gd name="T6" fmla="*/ 224 w 480"/>
                <a:gd name="T7" fmla="*/ 9 h 635"/>
                <a:gd name="T8" fmla="*/ 16 w 480"/>
                <a:gd name="T9" fmla="*/ 9 h 635"/>
                <a:gd name="T10" fmla="*/ 0 60000 65536"/>
                <a:gd name="T11" fmla="*/ 0 60000 65536"/>
                <a:gd name="T12" fmla="*/ 0 60000 65536"/>
                <a:gd name="T13" fmla="*/ 0 60000 65536"/>
                <a:gd name="T14" fmla="*/ 0 60000 65536"/>
                <a:gd name="T15" fmla="*/ 0 w 480"/>
                <a:gd name="T16" fmla="*/ 0 h 635"/>
                <a:gd name="T17" fmla="*/ 480 w 480"/>
                <a:gd name="T18" fmla="*/ 635 h 635"/>
              </a:gdLst>
              <a:ahLst/>
              <a:cxnLst>
                <a:cxn ang="T10">
                  <a:pos x="T0" y="T1"/>
                </a:cxn>
                <a:cxn ang="T11">
                  <a:pos x="T2" y="T3"/>
                </a:cxn>
                <a:cxn ang="T12">
                  <a:pos x="T4" y="T5"/>
                </a:cxn>
                <a:cxn ang="T13">
                  <a:pos x="T6" y="T7"/>
                </a:cxn>
                <a:cxn ang="T14">
                  <a:pos x="T8" y="T9"/>
                </a:cxn>
              </a:cxnLst>
              <a:rect l="T15" t="T16" r="T17" b="T18"/>
              <a:pathLst>
                <a:path w="480" h="635">
                  <a:moveTo>
                    <a:pt x="0" y="635"/>
                  </a:moveTo>
                  <a:cubicBezTo>
                    <a:pt x="168" y="585"/>
                    <a:pt x="336" y="535"/>
                    <a:pt x="408" y="451"/>
                  </a:cubicBezTo>
                  <a:cubicBezTo>
                    <a:pt x="480" y="367"/>
                    <a:pt x="463" y="203"/>
                    <a:pt x="432" y="131"/>
                  </a:cubicBezTo>
                  <a:cubicBezTo>
                    <a:pt x="401" y="59"/>
                    <a:pt x="293" y="38"/>
                    <a:pt x="224" y="19"/>
                  </a:cubicBezTo>
                  <a:cubicBezTo>
                    <a:pt x="155" y="0"/>
                    <a:pt x="85" y="9"/>
                    <a:pt x="16" y="19"/>
                  </a:cubicBezTo>
                </a:path>
              </a:pathLst>
            </a:custGeom>
            <a:noFill/>
            <a:ln w="254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624" name="Freeform 8"/>
            <p:cNvSpPr>
              <a:spLocks/>
            </p:cNvSpPr>
            <p:nvPr/>
          </p:nvSpPr>
          <p:spPr bwMode="auto">
            <a:xfrm>
              <a:off x="1832" y="3027"/>
              <a:ext cx="309" cy="560"/>
            </a:xfrm>
            <a:custGeom>
              <a:avLst/>
              <a:gdLst>
                <a:gd name="T0" fmla="*/ 80 w 309"/>
                <a:gd name="T1" fmla="*/ 0 h 560"/>
                <a:gd name="T2" fmla="*/ 272 w 309"/>
                <a:gd name="T3" fmla="*/ 112 h 560"/>
                <a:gd name="T4" fmla="*/ 264 w 309"/>
                <a:gd name="T5" fmla="*/ 448 h 560"/>
                <a:gd name="T6" fmla="*/ 0 w 309"/>
                <a:gd name="T7" fmla="*/ 560 h 560"/>
                <a:gd name="T8" fmla="*/ 0 60000 65536"/>
                <a:gd name="T9" fmla="*/ 0 60000 65536"/>
                <a:gd name="T10" fmla="*/ 0 60000 65536"/>
                <a:gd name="T11" fmla="*/ 0 60000 65536"/>
                <a:gd name="T12" fmla="*/ 0 w 309"/>
                <a:gd name="T13" fmla="*/ 0 h 560"/>
                <a:gd name="T14" fmla="*/ 309 w 309"/>
                <a:gd name="T15" fmla="*/ 560 h 560"/>
              </a:gdLst>
              <a:ahLst/>
              <a:cxnLst>
                <a:cxn ang="T8">
                  <a:pos x="T0" y="T1"/>
                </a:cxn>
                <a:cxn ang="T9">
                  <a:pos x="T2" y="T3"/>
                </a:cxn>
                <a:cxn ang="T10">
                  <a:pos x="T4" y="T5"/>
                </a:cxn>
                <a:cxn ang="T11">
                  <a:pos x="T6" y="T7"/>
                </a:cxn>
              </a:cxnLst>
              <a:rect l="T12" t="T13" r="T14" b="T15"/>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2540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8251" name="Rectangle 11"/>
          <p:cNvSpPr>
            <a:spLocks noChangeArrowheads="1"/>
          </p:cNvSpPr>
          <p:nvPr/>
        </p:nvSpPr>
        <p:spPr bwMode="auto">
          <a:xfrm>
            <a:off x="500063" y="2772618"/>
            <a:ext cx="4108450" cy="3416300"/>
          </a:xfrm>
          <a:prstGeom prst="rect">
            <a:avLst/>
          </a:prstGeom>
          <a:noFill/>
          <a:ln w="12700">
            <a:noFill/>
            <a:miter lim="800000"/>
            <a:headEnd/>
            <a:tailEnd/>
          </a:ln>
          <a:effectLst/>
        </p:spPr>
        <p:txBody>
          <a:bodyPr>
            <a:spAutoFit/>
          </a:bodyPr>
          <a:lstStyle/>
          <a:p>
            <a:pPr eaLnBrk="1" hangingPunct="1">
              <a:spcBef>
                <a:spcPts val="0"/>
              </a:spcBef>
              <a:defRPr/>
            </a:pPr>
            <a:r>
              <a:rPr lang="en-US" altLang="zh-CN" sz="2400" b="1" dirty="0">
                <a:solidFill>
                  <a:srgbClr val="FF0000"/>
                </a:solidFill>
                <a:latin typeface="+mn-lt"/>
                <a:ea typeface="宋体" panose="02010600030101010101" pitchFamily="2" charset="-122"/>
              </a:rPr>
              <a:t> Slow code:</a:t>
            </a:r>
          </a:p>
          <a:p>
            <a:pPr eaLnBrk="1" hangingPunct="1">
              <a:spcBef>
                <a:spcPts val="0"/>
              </a:spcBef>
              <a:defRPr/>
            </a:pPr>
            <a:r>
              <a:rPr lang="en-US" altLang="zh-CN" sz="2400" b="1" dirty="0">
                <a:latin typeface="+mn-lt"/>
                <a:ea typeface="宋体" panose="02010600030101010101" pitchFamily="2" charset="-122"/>
              </a:rPr>
              <a:t>	</a:t>
            </a:r>
            <a:r>
              <a:rPr lang="en-US" altLang="zh-CN" sz="2400" b="1" dirty="0" err="1">
                <a:latin typeface="+mn-lt"/>
                <a:ea typeface="宋体" panose="02010600030101010101" pitchFamily="2" charset="-122"/>
              </a:rPr>
              <a:t>lw</a:t>
            </a:r>
            <a:r>
              <a:rPr lang="en-US" altLang="zh-CN" sz="2400" b="1" dirty="0">
                <a:latin typeface="+mn-lt"/>
                <a:ea typeface="宋体" panose="02010600030101010101" pitchFamily="2" charset="-122"/>
              </a:rPr>
              <a:t>	$2, b</a:t>
            </a:r>
          </a:p>
          <a:p>
            <a:pPr eaLnBrk="1" hangingPunct="1">
              <a:spcBef>
                <a:spcPts val="0"/>
              </a:spcBef>
              <a:defRPr/>
            </a:pPr>
            <a:r>
              <a:rPr lang="en-US" altLang="zh-CN" sz="2400" b="1" dirty="0">
                <a:latin typeface="+mn-lt"/>
                <a:ea typeface="宋体" panose="02010600030101010101" pitchFamily="2" charset="-122"/>
              </a:rPr>
              <a:t>	</a:t>
            </a:r>
            <a:r>
              <a:rPr lang="en-US" altLang="zh-CN" sz="2400" b="1" dirty="0" err="1">
                <a:latin typeface="+mn-lt"/>
                <a:ea typeface="宋体" panose="02010600030101010101" pitchFamily="2" charset="-122"/>
              </a:rPr>
              <a:t>lw</a:t>
            </a:r>
            <a:r>
              <a:rPr lang="en-US" altLang="zh-CN" sz="2400" b="1" dirty="0">
                <a:latin typeface="+mn-lt"/>
                <a:ea typeface="宋体" panose="02010600030101010101" pitchFamily="2" charset="-122"/>
              </a:rPr>
              <a:t> 	</a:t>
            </a:r>
            <a:r>
              <a:rPr lang="en-US" altLang="zh-CN" sz="2400" b="1" dirty="0">
                <a:solidFill>
                  <a:srgbClr val="FF0000"/>
                </a:solidFill>
                <a:latin typeface="+mn-lt"/>
                <a:ea typeface="宋体" panose="02010600030101010101" pitchFamily="2" charset="-122"/>
              </a:rPr>
              <a:t>$3</a:t>
            </a:r>
            <a:r>
              <a:rPr lang="en-US" altLang="zh-CN" sz="2400" b="1" dirty="0">
                <a:latin typeface="+mn-lt"/>
                <a:ea typeface="宋体" panose="02010600030101010101" pitchFamily="2" charset="-122"/>
              </a:rPr>
              <a:t>, c</a:t>
            </a:r>
          </a:p>
          <a:p>
            <a:pPr eaLnBrk="1" hangingPunct="1">
              <a:spcBef>
                <a:spcPts val="0"/>
              </a:spcBef>
              <a:defRPr/>
            </a:pPr>
            <a:r>
              <a:rPr lang="en-US" altLang="zh-CN" sz="2400" b="1" dirty="0">
                <a:latin typeface="+mn-lt"/>
                <a:ea typeface="宋体" panose="02010600030101010101" pitchFamily="2" charset="-122"/>
              </a:rPr>
              <a:t>	add 	$1, $2, </a:t>
            </a:r>
            <a:r>
              <a:rPr lang="en-US" altLang="zh-CN" sz="2400" b="1" dirty="0">
                <a:solidFill>
                  <a:srgbClr val="FF0000"/>
                </a:solidFill>
                <a:latin typeface="+mn-lt"/>
                <a:ea typeface="宋体" panose="02010600030101010101" pitchFamily="2" charset="-122"/>
              </a:rPr>
              <a:t>$3</a:t>
            </a:r>
          </a:p>
          <a:p>
            <a:pPr eaLnBrk="1" hangingPunct="1">
              <a:spcBef>
                <a:spcPts val="0"/>
              </a:spcBef>
              <a:defRPr/>
            </a:pPr>
            <a:r>
              <a:rPr lang="en-US" altLang="zh-CN" sz="2400" b="1" dirty="0">
                <a:latin typeface="+mn-lt"/>
                <a:ea typeface="宋体" panose="02010600030101010101" pitchFamily="2" charset="-122"/>
              </a:rPr>
              <a:t>	</a:t>
            </a:r>
            <a:r>
              <a:rPr lang="en-US" altLang="zh-CN" sz="2400" b="1" dirty="0" err="1">
                <a:solidFill>
                  <a:srgbClr val="FF0000"/>
                </a:solidFill>
                <a:latin typeface="+mn-lt"/>
                <a:ea typeface="宋体" panose="02010600030101010101" pitchFamily="2" charset="-122"/>
              </a:rPr>
              <a:t>sw</a:t>
            </a:r>
            <a:r>
              <a:rPr lang="en-US" altLang="zh-CN" sz="2400" b="1" dirty="0">
                <a:solidFill>
                  <a:srgbClr val="FF0000"/>
                </a:solidFill>
                <a:latin typeface="+mn-lt"/>
                <a:ea typeface="宋体" panose="02010600030101010101" pitchFamily="2" charset="-122"/>
              </a:rPr>
              <a:t>  	a, $1 </a:t>
            </a:r>
          </a:p>
          <a:p>
            <a:pPr eaLnBrk="1" hangingPunct="1">
              <a:spcBef>
                <a:spcPts val="0"/>
              </a:spcBef>
              <a:defRPr/>
            </a:pPr>
            <a:r>
              <a:rPr lang="en-US" altLang="zh-CN" sz="2400" b="1" dirty="0">
                <a:solidFill>
                  <a:srgbClr val="FF0000"/>
                </a:solidFill>
                <a:latin typeface="+mn-lt"/>
                <a:ea typeface="宋体" panose="02010600030101010101" pitchFamily="2" charset="-122"/>
              </a:rPr>
              <a:t>	</a:t>
            </a:r>
            <a:r>
              <a:rPr lang="en-US" altLang="zh-CN" sz="2400" b="1" dirty="0" err="1">
                <a:solidFill>
                  <a:srgbClr val="FF0000"/>
                </a:solidFill>
                <a:latin typeface="+mn-lt"/>
                <a:ea typeface="宋体" panose="02010600030101010101" pitchFamily="2" charset="-122"/>
              </a:rPr>
              <a:t>lw</a:t>
            </a:r>
            <a:r>
              <a:rPr lang="en-US" altLang="zh-CN" sz="2400" b="1" dirty="0">
                <a:solidFill>
                  <a:srgbClr val="FF0000"/>
                </a:solidFill>
                <a:latin typeface="+mn-lt"/>
                <a:ea typeface="宋体" panose="02010600030101010101" pitchFamily="2" charset="-122"/>
              </a:rPr>
              <a:t> 	$5, e </a:t>
            </a:r>
          </a:p>
          <a:p>
            <a:pPr eaLnBrk="1" hangingPunct="1">
              <a:spcBef>
                <a:spcPts val="0"/>
              </a:spcBef>
              <a:defRPr/>
            </a:pPr>
            <a:r>
              <a:rPr lang="en-US" altLang="zh-CN" sz="2400" b="1" dirty="0">
                <a:latin typeface="+mn-lt"/>
                <a:ea typeface="宋体" panose="02010600030101010101" pitchFamily="2" charset="-122"/>
              </a:rPr>
              <a:t>	</a:t>
            </a:r>
            <a:r>
              <a:rPr lang="en-US" altLang="zh-CN" sz="2400" b="1" dirty="0" err="1">
                <a:latin typeface="+mn-lt"/>
                <a:ea typeface="宋体" panose="02010600030101010101" pitchFamily="2" charset="-122"/>
              </a:rPr>
              <a:t>lw</a:t>
            </a:r>
            <a:r>
              <a:rPr lang="en-US" altLang="zh-CN" sz="2400" b="1" dirty="0">
                <a:latin typeface="+mn-lt"/>
                <a:ea typeface="宋体" panose="02010600030101010101" pitchFamily="2" charset="-122"/>
              </a:rPr>
              <a:t> 	</a:t>
            </a:r>
            <a:r>
              <a:rPr lang="en-US" altLang="zh-CN" sz="2400" b="1" dirty="0">
                <a:solidFill>
                  <a:srgbClr val="FF0000"/>
                </a:solidFill>
                <a:latin typeface="+mn-lt"/>
                <a:ea typeface="宋体" panose="02010600030101010101" pitchFamily="2" charset="-122"/>
              </a:rPr>
              <a:t>$6, </a:t>
            </a:r>
            <a:r>
              <a:rPr lang="en-US" altLang="zh-CN" sz="2400" b="1" dirty="0">
                <a:latin typeface="+mn-lt"/>
                <a:ea typeface="宋体" panose="02010600030101010101" pitchFamily="2" charset="-122"/>
              </a:rPr>
              <a:t>f</a:t>
            </a:r>
          </a:p>
          <a:p>
            <a:pPr eaLnBrk="1" hangingPunct="1">
              <a:spcBef>
                <a:spcPts val="0"/>
              </a:spcBef>
              <a:defRPr/>
            </a:pPr>
            <a:r>
              <a:rPr lang="en-US" altLang="zh-CN" sz="2400" b="1" dirty="0">
                <a:latin typeface="+mn-lt"/>
                <a:ea typeface="宋体" panose="02010600030101010101" pitchFamily="2" charset="-122"/>
              </a:rPr>
              <a:t>	sub 	$4, $5, </a:t>
            </a:r>
            <a:r>
              <a:rPr lang="en-US" altLang="zh-CN" sz="2400" b="1" dirty="0">
                <a:solidFill>
                  <a:srgbClr val="FF0000"/>
                </a:solidFill>
                <a:latin typeface="+mn-lt"/>
                <a:ea typeface="宋体" panose="02010600030101010101" pitchFamily="2" charset="-122"/>
              </a:rPr>
              <a:t>$6</a:t>
            </a:r>
          </a:p>
          <a:p>
            <a:pPr eaLnBrk="1" hangingPunct="1">
              <a:spcBef>
                <a:spcPts val="0"/>
              </a:spcBef>
              <a:defRPr/>
            </a:pPr>
            <a:r>
              <a:rPr lang="en-US" altLang="zh-CN" sz="2400" b="1" dirty="0">
                <a:latin typeface="+mn-lt"/>
                <a:ea typeface="宋体" panose="02010600030101010101" pitchFamily="2" charset="-122"/>
              </a:rPr>
              <a:t>	</a:t>
            </a:r>
            <a:r>
              <a:rPr lang="en-US" altLang="zh-CN" sz="2400" b="1" dirty="0" err="1">
                <a:latin typeface="+mn-lt"/>
                <a:ea typeface="宋体" panose="02010600030101010101" pitchFamily="2" charset="-122"/>
              </a:rPr>
              <a:t>sw</a:t>
            </a:r>
            <a:r>
              <a:rPr lang="en-US" altLang="zh-CN" sz="2400" b="1" dirty="0">
                <a:latin typeface="+mn-lt"/>
                <a:ea typeface="宋体" panose="02010600030101010101" pitchFamily="2" charset="-122"/>
              </a:rPr>
              <a:t>	d, $4</a:t>
            </a:r>
          </a:p>
        </p:txBody>
      </p:sp>
      <p:grpSp>
        <p:nvGrpSpPr>
          <p:cNvPr id="3" name="Group 15"/>
          <p:cNvGrpSpPr>
            <a:grpSpLocks/>
          </p:cNvGrpSpPr>
          <p:nvPr/>
        </p:nvGrpSpPr>
        <p:grpSpPr bwMode="auto">
          <a:xfrm>
            <a:off x="3930650" y="4160093"/>
            <a:ext cx="1957388" cy="841375"/>
            <a:chOff x="2341" y="2574"/>
            <a:chExt cx="1233" cy="530"/>
          </a:xfrm>
        </p:grpSpPr>
        <p:sp>
          <p:nvSpPr>
            <p:cNvPr id="138252" name="AutoShape 12"/>
            <p:cNvSpPr>
              <a:spLocks noChangeArrowheads="1"/>
            </p:cNvSpPr>
            <p:nvPr/>
          </p:nvSpPr>
          <p:spPr bwMode="auto">
            <a:xfrm>
              <a:off x="2341" y="2574"/>
              <a:ext cx="1233" cy="530"/>
            </a:xfrm>
            <a:prstGeom prst="rightArrow">
              <a:avLst>
                <a:gd name="adj1" fmla="val 50000"/>
                <a:gd name="adj2" fmla="val 58160"/>
              </a:avLst>
            </a:prstGeom>
            <a:noFill/>
            <a:ln w="12700">
              <a:solidFill>
                <a:schemeClr val="tx1"/>
              </a:solidFill>
              <a:miter lim="800000"/>
              <a:headEnd/>
              <a:tailEnd/>
            </a:ln>
            <a:effectLst/>
          </p:spPr>
          <p:txBody>
            <a:bodyPr wrap="none" anchor="ctr"/>
            <a:lstStyle/>
            <a:p>
              <a:pPr eaLnBrk="1" hangingPunct="1">
                <a:defRPr/>
              </a:pPr>
              <a:endParaRPr lang="zh-CN" altLang="en-US" sz="2400">
                <a:solidFill>
                  <a:srgbClr val="0000FF"/>
                </a:solidFill>
                <a:latin typeface="+mn-ea"/>
                <a:ea typeface="+mn-ea"/>
              </a:endParaRPr>
            </a:p>
          </p:txBody>
        </p:sp>
        <p:sp>
          <p:nvSpPr>
            <p:cNvPr id="138253" name="Text Box 13"/>
            <p:cNvSpPr txBox="1">
              <a:spLocks noChangeArrowheads="1"/>
            </p:cNvSpPr>
            <p:nvPr/>
          </p:nvSpPr>
          <p:spPr bwMode="auto">
            <a:xfrm>
              <a:off x="2473" y="2700"/>
              <a:ext cx="812" cy="291"/>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0000FF"/>
                  </a:solidFill>
                  <a:latin typeface="华文新魏" charset="-122"/>
                  <a:ea typeface="华文新魏" charset="-122"/>
                </a:rPr>
                <a:t>调整后</a:t>
              </a:r>
            </a:p>
          </p:txBody>
        </p:sp>
      </p:grpSp>
      <p:sp>
        <p:nvSpPr>
          <p:cNvPr id="138254" name="Text Box 14"/>
          <p:cNvSpPr txBox="1">
            <a:spLocks noChangeArrowheads="1"/>
          </p:cNvSpPr>
          <p:nvPr/>
        </p:nvSpPr>
        <p:spPr bwMode="auto">
          <a:xfrm>
            <a:off x="1285875" y="6217493"/>
            <a:ext cx="4365625" cy="523875"/>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800" b="1">
                <a:solidFill>
                  <a:srgbClr val="FF0000"/>
                </a:solidFill>
                <a:latin typeface="华文新魏" charset="-122"/>
                <a:ea typeface="华文新魏" charset="-122"/>
              </a:rPr>
              <a:t>编译器的优化很重要！</a:t>
            </a:r>
          </a:p>
        </p:txBody>
      </p:sp>
      <p:sp>
        <p:nvSpPr>
          <p:cNvPr id="138256" name="Rectangle 16"/>
          <p:cNvSpPr>
            <a:spLocks noChangeArrowheads="1"/>
          </p:cNvSpPr>
          <p:nvPr/>
        </p:nvSpPr>
        <p:spPr bwMode="auto">
          <a:xfrm>
            <a:off x="1335088" y="3560018"/>
            <a:ext cx="2451100" cy="800100"/>
          </a:xfrm>
          <a:prstGeom prst="rect">
            <a:avLst/>
          </a:prstGeom>
          <a:solidFill>
            <a:srgbClr val="FF99CC">
              <a:alpha val="3803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sp>
        <p:nvSpPr>
          <p:cNvPr id="138257" name="Rectangle 17"/>
          <p:cNvSpPr>
            <a:spLocks noChangeArrowheads="1"/>
          </p:cNvSpPr>
          <p:nvPr/>
        </p:nvSpPr>
        <p:spPr bwMode="auto">
          <a:xfrm>
            <a:off x="1343025" y="5045918"/>
            <a:ext cx="2451100" cy="711200"/>
          </a:xfrm>
          <a:prstGeom prst="rect">
            <a:avLst/>
          </a:prstGeom>
          <a:solidFill>
            <a:srgbClr val="FF99CC">
              <a:alpha val="3803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sp>
        <p:nvSpPr>
          <p:cNvPr id="138258" name="Rectangle 18"/>
          <p:cNvSpPr>
            <a:spLocks noChangeArrowheads="1"/>
          </p:cNvSpPr>
          <p:nvPr/>
        </p:nvSpPr>
        <p:spPr bwMode="auto">
          <a:xfrm>
            <a:off x="5630863" y="3547318"/>
            <a:ext cx="2832100" cy="1092200"/>
          </a:xfrm>
          <a:prstGeom prst="rect">
            <a:avLst/>
          </a:prstGeom>
          <a:solidFill>
            <a:srgbClr val="99CCFF">
              <a:alpha val="43137"/>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sp>
        <p:nvSpPr>
          <p:cNvPr id="138259" name="Rectangle 19"/>
          <p:cNvSpPr>
            <a:spLocks noChangeArrowheads="1"/>
          </p:cNvSpPr>
          <p:nvPr/>
        </p:nvSpPr>
        <p:spPr bwMode="auto">
          <a:xfrm>
            <a:off x="5630863" y="4645868"/>
            <a:ext cx="2832100" cy="1130300"/>
          </a:xfrm>
          <a:prstGeom prst="rect">
            <a:avLst/>
          </a:prstGeom>
          <a:solidFill>
            <a:srgbClr val="969696">
              <a:alpha val="4588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lnSpc>
                <a:spcPct val="100000"/>
              </a:lnSpc>
              <a:spcBef>
                <a:spcPct val="0"/>
              </a:spcBef>
              <a:buFontTx/>
              <a:buNone/>
            </a:pPr>
            <a:endParaRPr lang="zh-CN" altLang="en-US" sz="1800" b="0">
              <a:latin typeface="Arial" charset="0"/>
              <a:ea typeface="宋体" charset="-122"/>
            </a:endParaRPr>
          </a:p>
        </p:txBody>
      </p:sp>
    </p:spTree>
    <p:extLst>
      <p:ext uri="{BB962C8B-B14F-4D97-AF65-F5344CB8AC3E}">
        <p14:creationId xmlns:p14="http://schemas.microsoft.com/office/powerpoint/2010/main" val="539677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51"/>
                                        </p:tgtEl>
                                        <p:attrNameLst>
                                          <p:attrName>style.visibility</p:attrName>
                                        </p:attrNameLst>
                                      </p:cBhvr>
                                      <p:to>
                                        <p:strVal val="visible"/>
                                      </p:to>
                                    </p:set>
                                    <p:animEffect transition="in" filter="blinds(horizontal)">
                                      <p:cBhvr>
                                        <p:cTn id="7" dur="500"/>
                                        <p:tgtEl>
                                          <p:spTgt spid="138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8256"/>
                                        </p:tgtEl>
                                        <p:attrNameLst>
                                          <p:attrName>style.visibility</p:attrName>
                                        </p:attrNameLst>
                                      </p:cBhvr>
                                      <p:to>
                                        <p:strVal val="visible"/>
                                      </p:to>
                                    </p:set>
                                    <p:animEffect transition="in" filter="blinds(horizontal)">
                                      <p:cBhvr>
                                        <p:cTn id="12" dur="500"/>
                                        <p:tgtEl>
                                          <p:spTgt spid="138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8257"/>
                                        </p:tgtEl>
                                        <p:attrNameLst>
                                          <p:attrName>style.visibility</p:attrName>
                                        </p:attrNameLst>
                                      </p:cBhvr>
                                      <p:to>
                                        <p:strVal val="visible"/>
                                      </p:to>
                                    </p:set>
                                    <p:animEffect transition="in" filter="blinds(horizontal)">
                                      <p:cBhvr>
                                        <p:cTn id="17" dur="500"/>
                                        <p:tgtEl>
                                          <p:spTgt spid="1382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38244"/>
                                        </p:tgtEl>
                                        <p:attrNameLst>
                                          <p:attrName>style.visibility</p:attrName>
                                        </p:attrNameLst>
                                      </p:cBhvr>
                                      <p:to>
                                        <p:strVal val="visible"/>
                                      </p:to>
                                    </p:set>
                                    <p:animEffect transition="in" filter="slide(fromLeft)">
                                      <p:cBhvr>
                                        <p:cTn id="32" dur="500"/>
                                        <p:tgtEl>
                                          <p:spTgt spid="1382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8258"/>
                                        </p:tgtEl>
                                        <p:attrNameLst>
                                          <p:attrName>style.visibility</p:attrName>
                                        </p:attrNameLst>
                                      </p:cBhvr>
                                      <p:to>
                                        <p:strVal val="visible"/>
                                      </p:to>
                                    </p:set>
                                    <p:animEffect transition="in" filter="blinds(horizontal)">
                                      <p:cBhvr>
                                        <p:cTn id="37" dur="500"/>
                                        <p:tgtEl>
                                          <p:spTgt spid="1382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8259"/>
                                        </p:tgtEl>
                                        <p:attrNameLst>
                                          <p:attrName>style.visibility</p:attrName>
                                        </p:attrNameLst>
                                      </p:cBhvr>
                                      <p:to>
                                        <p:strVal val="visible"/>
                                      </p:to>
                                    </p:set>
                                    <p:animEffect transition="in" filter="blinds(horizontal)">
                                      <p:cBhvr>
                                        <p:cTn id="42" dur="500"/>
                                        <p:tgtEl>
                                          <p:spTgt spid="1382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38254">
                                            <p:txEl>
                                              <p:pRg st="0" end="0"/>
                                            </p:txEl>
                                          </p:spTgt>
                                        </p:tgtEl>
                                        <p:attrNameLst>
                                          <p:attrName>style.visibility</p:attrName>
                                        </p:attrNameLst>
                                      </p:cBhvr>
                                      <p:to>
                                        <p:strVal val="visible"/>
                                      </p:to>
                                    </p:set>
                                    <p:animEffect transition="in" filter="checkerboard(across)">
                                      <p:cBhvr>
                                        <p:cTn id="47" dur="500"/>
                                        <p:tgtEl>
                                          <p:spTgt spid="1382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51" grpId="0"/>
      <p:bldP spid="138256" grpId="0" animBg="1"/>
      <p:bldP spid="138257" grpId="0" animBg="1"/>
      <p:bldP spid="138258" grpId="0" animBg="1"/>
      <p:bldP spid="13825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51520" y="0"/>
            <a:ext cx="7596832" cy="5528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编译器优化以避免阻塞的情况调查</a:t>
            </a:r>
            <a:r>
              <a:rPr lang="en-US" altLang="zh-CN" kern="1200" dirty="0">
                <a:solidFill>
                  <a:srgbClr val="A50021"/>
                </a:solidFill>
                <a:latin typeface="微软雅黑" panose="020B0503020204020204" pitchFamily="34" charset="-122"/>
                <a:ea typeface="微软雅黑" panose="020B0503020204020204" pitchFamily="34" charset="-122"/>
              </a:rPr>
              <a:t>:</a:t>
            </a:r>
          </a:p>
        </p:txBody>
      </p:sp>
      <p:graphicFrame>
        <p:nvGraphicFramePr>
          <p:cNvPr id="70659" name="Object 2">
            <a:hlinkClick r:id="" action="ppaction://ole?verb=0"/>
          </p:cNvPr>
          <p:cNvGraphicFramePr>
            <a:graphicFrameLocks/>
          </p:cNvGraphicFramePr>
          <p:nvPr>
            <p:extLst>
              <p:ext uri="{D42A27DB-BD31-4B8C-83A1-F6EECF244321}">
                <p14:modId xmlns:p14="http://schemas.microsoft.com/office/powerpoint/2010/main" val="287439581"/>
              </p:ext>
            </p:extLst>
          </p:nvPr>
        </p:nvGraphicFramePr>
        <p:xfrm>
          <a:off x="395536" y="780826"/>
          <a:ext cx="8270875" cy="5024438"/>
        </p:xfrm>
        <a:graphic>
          <a:graphicData uri="http://schemas.openxmlformats.org/presentationml/2006/ole">
            <mc:AlternateContent xmlns:mc="http://schemas.openxmlformats.org/markup-compatibility/2006">
              <mc:Choice xmlns:v="urn:schemas-microsoft-com:vml" Requires="v">
                <p:oleObj name="图表" r:id="rId3" imgW="6642100" imgH="3746500" progId="Excel.Chart.8">
                  <p:embed followColorScheme="full"/>
                </p:oleObj>
              </mc:Choice>
              <mc:Fallback>
                <p:oleObj name="图表" r:id="rId3" imgW="6642100" imgH="3746500" progId="Excel.Chart.8">
                  <p:embed followColorScheme="full"/>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780826"/>
                        <a:ext cx="8270875"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0292" name="Text Box 4"/>
          <p:cNvSpPr txBox="1">
            <a:spLocks noChangeArrowheads="1"/>
          </p:cNvSpPr>
          <p:nvPr/>
        </p:nvSpPr>
        <p:spPr bwMode="auto">
          <a:xfrm>
            <a:off x="755576" y="5738837"/>
            <a:ext cx="6840760" cy="478529"/>
          </a:xfrm>
          <a:prstGeom prst="rect">
            <a:avLst/>
          </a:prstGeom>
          <a:noFill/>
          <a:ln w="12700">
            <a:noFill/>
            <a:miter lim="800000"/>
            <a:headEnd/>
            <a:tailEnd/>
          </a:ln>
          <a:effec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10000"/>
              </a:lnSpc>
              <a:spcBef>
                <a:spcPts val="1200"/>
              </a:spcBef>
            </a:pPr>
            <a:r>
              <a:rPr lang="zh-CN" altLang="en-US" sz="2400" b="1">
                <a:solidFill>
                  <a:srgbClr val="0000FF"/>
                </a:solidFill>
                <a:latin typeface="Times New Roman" charset="0"/>
                <a:ea typeface="华文新魏" charset="-122"/>
              </a:rPr>
              <a:t>优化调度后</a:t>
            </a:r>
            <a:r>
              <a:rPr lang="en-US" altLang="zh-CN" sz="2400" b="1" dirty="0">
                <a:solidFill>
                  <a:srgbClr val="0000FF"/>
                </a:solidFill>
                <a:latin typeface="Times New Roman" charset="0"/>
                <a:ea typeface="华文新魏" charset="-122"/>
              </a:rPr>
              <a:t>load-use</a:t>
            </a:r>
            <a:r>
              <a:rPr lang="zh-CN" altLang="en-US" sz="2400" b="1" dirty="0">
                <a:solidFill>
                  <a:srgbClr val="0000FF"/>
                </a:solidFill>
                <a:latin typeface="Times New Roman" charset="0"/>
                <a:ea typeface="华文新魏" charset="-122"/>
              </a:rPr>
              <a:t>阻塞现象大约降低了</a:t>
            </a:r>
            <a:r>
              <a:rPr lang="en-US" altLang="zh-CN" sz="2400" b="1" dirty="0">
                <a:solidFill>
                  <a:srgbClr val="0000FF"/>
                </a:solidFill>
                <a:latin typeface="Times New Roman" charset="0"/>
                <a:ea typeface="华文新魏" charset="-122"/>
              </a:rPr>
              <a:t>1/2</a:t>
            </a:r>
            <a:r>
              <a:rPr lang="en-US" altLang="zh-CN" sz="2400" b="1" dirty="0">
                <a:solidFill>
                  <a:srgbClr val="0000FF"/>
                </a:solidFill>
                <a:latin typeface="Times New Roman" charset="0"/>
                <a:ea typeface="华文新魏" charset="-122"/>
                <a:cs typeface="Times New Roman" charset="0"/>
              </a:rPr>
              <a:t>~</a:t>
            </a:r>
            <a:r>
              <a:rPr lang="en-US" altLang="zh-CN" sz="2400" b="1" dirty="0">
                <a:solidFill>
                  <a:srgbClr val="0000FF"/>
                </a:solidFill>
                <a:latin typeface="Times New Roman" charset="0"/>
                <a:ea typeface="华文新魏" charset="-122"/>
              </a:rPr>
              <a:t>1/3</a:t>
            </a:r>
          </a:p>
        </p:txBody>
      </p:sp>
    </p:spTree>
    <p:extLst>
      <p:ext uri="{BB962C8B-B14F-4D97-AF65-F5344CB8AC3E}">
        <p14:creationId xmlns:p14="http://schemas.microsoft.com/office/powerpoint/2010/main" val="1779166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0292">
                                            <p:txEl>
                                              <p:pRg st="0" end="0"/>
                                            </p:txEl>
                                          </p:spTgt>
                                        </p:tgtEl>
                                        <p:attrNameLst>
                                          <p:attrName>style.visibility</p:attrName>
                                        </p:attrNameLst>
                                      </p:cBhvr>
                                      <p:to>
                                        <p:strVal val="visible"/>
                                      </p:to>
                                    </p:set>
                                    <p:animEffect transition="in" filter="blinds(horizontal)">
                                      <p:cBhvr>
                                        <p:cTn id="7" dur="500"/>
                                        <p:tgtEl>
                                          <p:spTgt spid="1402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9512" y="0"/>
            <a:ext cx="6862762" cy="55694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数据冒险的解决方法</a:t>
            </a:r>
          </a:p>
        </p:txBody>
      </p:sp>
      <p:sp>
        <p:nvSpPr>
          <p:cNvPr id="204804" name="Rectangle 4"/>
          <p:cNvSpPr>
            <a:spLocks noGrp="1" noChangeArrowheads="1"/>
          </p:cNvSpPr>
          <p:nvPr>
            <p:ph type="body" idx="1"/>
          </p:nvPr>
        </p:nvSpPr>
        <p:spPr>
          <a:xfrm>
            <a:off x="507504" y="1135063"/>
            <a:ext cx="8315325" cy="4540250"/>
          </a:xfrm>
        </p:spPr>
        <p:txBody>
          <a:bodyPr/>
          <a:lstStyle/>
          <a:p>
            <a:pPr marL="342900" indent="-342900">
              <a:lnSpc>
                <a:spcPct val="150000"/>
              </a:lnSpc>
              <a:spcBef>
                <a:spcPct val="0"/>
              </a:spcBef>
            </a:pPr>
            <a:r>
              <a:rPr lang="zh-CN" altLang="en-US" sz="2800" dirty="0"/>
              <a:t>方法</a:t>
            </a:r>
            <a:r>
              <a:rPr lang="en-US" altLang="zh-CN" sz="2800" dirty="0"/>
              <a:t>1</a:t>
            </a:r>
            <a:r>
              <a:rPr lang="zh-CN" altLang="en-US" sz="2800" dirty="0"/>
              <a:t>：</a:t>
            </a:r>
            <a:r>
              <a:rPr lang="zh-CN" altLang="en-US" sz="2800" dirty="0">
                <a:hlinkClick r:id="rId3" action="ppaction://hlinksldjump"/>
              </a:rPr>
              <a:t>硬件阻塞</a:t>
            </a:r>
            <a:r>
              <a:rPr lang="en-US" altLang="zh-CN" sz="2800" dirty="0">
                <a:hlinkClick r:id="rId3" action="ppaction://hlinksldjump"/>
              </a:rPr>
              <a:t>(stall)</a:t>
            </a:r>
            <a:endParaRPr lang="zh-CN" altLang="en-US" sz="2800" dirty="0">
              <a:hlinkClick r:id="rId3" action="ppaction://hlinksldjump"/>
            </a:endParaRPr>
          </a:p>
          <a:p>
            <a:pPr marL="342900" indent="-342900">
              <a:lnSpc>
                <a:spcPct val="150000"/>
              </a:lnSpc>
              <a:spcBef>
                <a:spcPct val="0"/>
              </a:spcBef>
            </a:pPr>
            <a:r>
              <a:rPr lang="zh-CN" altLang="en-US" sz="2800" dirty="0"/>
              <a:t>方法</a:t>
            </a:r>
            <a:r>
              <a:rPr lang="en-US" altLang="zh-CN" sz="2800" dirty="0"/>
              <a:t>2</a:t>
            </a:r>
            <a:r>
              <a:rPr lang="zh-CN" altLang="en-US" sz="2800" dirty="0"/>
              <a:t>：</a:t>
            </a:r>
            <a:r>
              <a:rPr lang="zh-CN" altLang="en-US" sz="2800" dirty="0">
                <a:hlinkClick r:id="rId4" action="ppaction://hlinksldjump"/>
              </a:rPr>
              <a:t>软件插入“</a:t>
            </a:r>
            <a:r>
              <a:rPr lang="en-US" altLang="zh-CN" sz="2800" dirty="0">
                <a:hlinkClick r:id="rId4" action="ppaction://hlinksldjump"/>
              </a:rPr>
              <a:t>NOP”</a:t>
            </a:r>
            <a:r>
              <a:rPr lang="zh-CN" altLang="en-US" sz="2800" dirty="0">
                <a:hlinkClick r:id="rId4" action="ppaction://hlinksldjump"/>
              </a:rPr>
              <a:t>指令</a:t>
            </a:r>
            <a:endParaRPr lang="zh-CN" altLang="en-US" sz="2800" dirty="0"/>
          </a:p>
          <a:p>
            <a:pPr marL="342900" indent="-342900">
              <a:lnSpc>
                <a:spcPct val="150000"/>
              </a:lnSpc>
              <a:spcBef>
                <a:spcPct val="0"/>
              </a:spcBef>
            </a:pPr>
            <a:r>
              <a:rPr lang="zh-CN" altLang="en-US" sz="2800" dirty="0"/>
              <a:t>方法</a:t>
            </a:r>
            <a:r>
              <a:rPr lang="en-US" altLang="zh-CN" sz="2800" dirty="0"/>
              <a:t>3</a:t>
            </a:r>
            <a:r>
              <a:rPr lang="zh-CN" altLang="en-US" sz="2800" dirty="0"/>
              <a:t>：</a:t>
            </a:r>
            <a:r>
              <a:rPr lang="zh-CN" altLang="en-US" sz="2800" dirty="0">
                <a:hlinkClick r:id="rId5" action="ppaction://hlinksldjump"/>
              </a:rPr>
              <a:t>转发</a:t>
            </a:r>
            <a:r>
              <a:rPr lang="en-US" altLang="zh-CN" sz="2800" dirty="0">
                <a:hlinkClick r:id="rId5" action="ppaction://hlinksldjump"/>
              </a:rPr>
              <a:t>(Forwarding</a:t>
            </a:r>
            <a:r>
              <a:rPr lang="zh-CN" altLang="en-US" sz="2800" dirty="0">
                <a:hlinkClick r:id="rId5" action="ppaction://hlinksldjump"/>
              </a:rPr>
              <a:t>或</a:t>
            </a:r>
            <a:r>
              <a:rPr lang="en-US" altLang="zh-CN" sz="2800" dirty="0">
                <a:hlinkClick r:id="rId5" action="ppaction://hlinksldjump"/>
              </a:rPr>
              <a:t>Bypassing </a:t>
            </a:r>
            <a:r>
              <a:rPr lang="zh-CN" altLang="en-US" sz="2800" dirty="0">
                <a:hlinkClick r:id="rId5" action="ppaction://hlinksldjump"/>
              </a:rPr>
              <a:t>旁路</a:t>
            </a:r>
            <a:r>
              <a:rPr lang="en-US" altLang="zh-CN" sz="2800" dirty="0">
                <a:hlinkClick r:id="rId5" action="ppaction://hlinksldjump"/>
              </a:rPr>
              <a:t>)</a:t>
            </a:r>
            <a:r>
              <a:rPr lang="zh-CN" altLang="en-US" sz="2800" dirty="0">
                <a:hlinkClick r:id="rId5" action="ppaction://hlinksldjump"/>
              </a:rPr>
              <a:t>技术</a:t>
            </a:r>
            <a:endParaRPr lang="en-US" altLang="zh-CN" sz="2800" dirty="0"/>
          </a:p>
          <a:p>
            <a:pPr marL="342900" indent="-342900">
              <a:lnSpc>
                <a:spcPct val="150000"/>
              </a:lnSpc>
              <a:spcBef>
                <a:spcPct val="0"/>
              </a:spcBef>
            </a:pPr>
            <a:r>
              <a:rPr lang="zh-CN" altLang="en-US" sz="2800" dirty="0">
                <a:solidFill>
                  <a:srgbClr val="000000"/>
                </a:solidFill>
                <a:latin typeface="Times New Roman" charset="0"/>
                <a:ea typeface="华文新魏" charset="-122"/>
              </a:rPr>
              <a:t>方法</a:t>
            </a:r>
            <a:r>
              <a:rPr lang="en-US" altLang="zh-CN" sz="2800" dirty="0">
                <a:solidFill>
                  <a:srgbClr val="000000"/>
                </a:solidFill>
                <a:latin typeface="Times New Roman" charset="0"/>
                <a:ea typeface="华文新魏" charset="-122"/>
              </a:rPr>
              <a:t>4</a:t>
            </a:r>
            <a:r>
              <a:rPr lang="zh-CN" altLang="en-US" sz="2800" dirty="0">
                <a:solidFill>
                  <a:srgbClr val="000000"/>
                </a:solidFill>
                <a:latin typeface="Times New Roman" charset="0"/>
                <a:ea typeface="华文新魏" charset="-122"/>
              </a:rPr>
              <a:t>：</a:t>
            </a:r>
            <a:r>
              <a:rPr lang="zh-CN" altLang="en-US" sz="2800" dirty="0">
                <a:solidFill>
                  <a:srgbClr val="000000"/>
                </a:solidFill>
                <a:latin typeface="Times New Roman" charset="0"/>
                <a:ea typeface="华文新魏" charset="-122"/>
                <a:hlinkClick r:id="rId6" action="ppaction://hlinksldjump"/>
              </a:rPr>
              <a:t>编译优化调整指令顺序</a:t>
            </a:r>
            <a:r>
              <a:rPr lang="en-US" altLang="zh-CN" sz="2800" dirty="0">
                <a:solidFill>
                  <a:srgbClr val="000000"/>
                </a:solidFill>
                <a:latin typeface="Times New Roman" charset="0"/>
                <a:ea typeface="华文新魏" charset="-122"/>
              </a:rPr>
              <a:t>(</a:t>
            </a:r>
            <a:r>
              <a:rPr lang="zh-CN" altLang="en-US" sz="2800" dirty="0">
                <a:solidFill>
                  <a:srgbClr val="000000"/>
                </a:solidFill>
                <a:latin typeface="Times New Roman" charset="0"/>
                <a:ea typeface="华文新魏" charset="-122"/>
              </a:rPr>
              <a:t>指令静态调度</a:t>
            </a:r>
            <a:r>
              <a:rPr lang="en-US" altLang="zh-CN" sz="2800" dirty="0">
                <a:solidFill>
                  <a:srgbClr val="000000"/>
                </a:solidFill>
                <a:latin typeface="Times New Roman" charset="0"/>
                <a:ea typeface="华文新魏" charset="-122"/>
              </a:rPr>
              <a:t>)</a:t>
            </a:r>
            <a:endParaRPr lang="en-US" altLang="zh-CN" sz="2800" dirty="0">
              <a:solidFill>
                <a:srgbClr val="CC0000"/>
              </a:solidFill>
            </a:endParaRPr>
          </a:p>
        </p:txBody>
      </p:sp>
    </p:spTree>
    <p:extLst>
      <p:ext uri="{BB962C8B-B14F-4D97-AF65-F5344CB8AC3E}">
        <p14:creationId xmlns:p14="http://schemas.microsoft.com/office/powerpoint/2010/main" val="111569409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控制冒险</a:t>
            </a:r>
            <a:r>
              <a:rPr lang="en-US" altLang="zh-CN" kern="1200" dirty="0">
                <a:solidFill>
                  <a:srgbClr val="A50021"/>
                </a:solidFill>
                <a:latin typeface="微软雅黑" panose="020B0503020204020204" pitchFamily="34" charset="-122"/>
                <a:ea typeface="微软雅黑" panose="020B0503020204020204" pitchFamily="34" charset="-122"/>
              </a:rPr>
              <a:t>Control Hazard</a:t>
            </a:r>
            <a:r>
              <a:rPr lang="zh-CN" altLang="en-US" kern="1200" dirty="0">
                <a:solidFill>
                  <a:srgbClr val="A50021"/>
                </a:solidFill>
                <a:latin typeface="微软雅黑" panose="020B0503020204020204" pitchFamily="34" charset="-122"/>
                <a:ea typeface="微软雅黑" panose="020B0503020204020204" pitchFamily="34" charset="-122"/>
              </a:rPr>
              <a:t>的解决方法</a:t>
            </a:r>
          </a:p>
        </p:txBody>
      </p:sp>
      <p:sp>
        <p:nvSpPr>
          <p:cNvPr id="182275" name="Rectangle 3"/>
          <p:cNvSpPr>
            <a:spLocks noGrp="1" noChangeArrowheads="1"/>
          </p:cNvSpPr>
          <p:nvPr>
            <p:ph type="body" idx="1"/>
          </p:nvPr>
        </p:nvSpPr>
        <p:spPr>
          <a:xfrm>
            <a:off x="460375" y="677863"/>
            <a:ext cx="8469313" cy="5251450"/>
          </a:xfrm>
        </p:spPr>
        <p:txBody>
          <a:bodyPr/>
          <a:lstStyle/>
          <a:p>
            <a:pPr>
              <a:lnSpc>
                <a:spcPct val="100000"/>
              </a:lnSpc>
              <a:spcBef>
                <a:spcPts val="600"/>
              </a:spcBef>
            </a:pPr>
            <a:r>
              <a:rPr lang="zh-CN" altLang="en-US" sz="2800" dirty="0"/>
              <a:t>方法</a:t>
            </a:r>
            <a:r>
              <a:rPr lang="en-US" altLang="zh-CN" sz="2800" dirty="0"/>
              <a:t>1</a:t>
            </a:r>
            <a:r>
              <a:rPr lang="zh-CN" altLang="en-US" sz="2800" dirty="0"/>
              <a:t>：硬件上阻塞</a:t>
            </a:r>
            <a:r>
              <a:rPr lang="en-US" altLang="zh-CN" sz="2800" dirty="0"/>
              <a:t>(stall)</a:t>
            </a:r>
            <a:r>
              <a:rPr lang="zh-CN" altLang="en-US" sz="2800" dirty="0"/>
              <a:t>分支指令后三条指令执行</a:t>
            </a:r>
          </a:p>
          <a:p>
            <a:pPr>
              <a:lnSpc>
                <a:spcPct val="100000"/>
              </a:lnSpc>
              <a:spcBef>
                <a:spcPts val="600"/>
              </a:spcBef>
            </a:pPr>
            <a:r>
              <a:rPr lang="zh-CN" altLang="en-US" sz="2800" dirty="0"/>
              <a:t>方法</a:t>
            </a:r>
            <a:r>
              <a:rPr lang="en-US" altLang="zh-CN" sz="2800" dirty="0"/>
              <a:t>2</a:t>
            </a:r>
            <a:r>
              <a:rPr lang="zh-CN" altLang="en-US" sz="2800" dirty="0"/>
              <a:t>：软件上插入三条“</a:t>
            </a:r>
            <a:r>
              <a:rPr lang="en-US" altLang="zh-CN" sz="2800" dirty="0"/>
              <a:t>NOP</a:t>
            </a:r>
            <a:r>
              <a:rPr lang="zh-CN" altLang="en-US" sz="2800" dirty="0"/>
              <a:t>”指令</a:t>
            </a:r>
          </a:p>
          <a:p>
            <a:pPr>
              <a:lnSpc>
                <a:spcPct val="100000"/>
              </a:lnSpc>
              <a:spcBef>
                <a:spcPts val="600"/>
              </a:spcBef>
            </a:pPr>
            <a:r>
              <a:rPr lang="zh-CN" altLang="en-US" sz="2800" dirty="0"/>
              <a:t>方法</a:t>
            </a:r>
            <a:r>
              <a:rPr lang="en-US" altLang="zh-CN" sz="2800" dirty="0"/>
              <a:t>3</a:t>
            </a:r>
            <a:r>
              <a:rPr lang="zh-CN" altLang="en-US" sz="2800" dirty="0"/>
              <a:t>：分支预测</a:t>
            </a:r>
            <a:r>
              <a:rPr lang="en-US" altLang="zh-CN" sz="2800" dirty="0"/>
              <a:t>(Predict)</a:t>
            </a:r>
          </a:p>
          <a:p>
            <a:pPr lvl="1">
              <a:lnSpc>
                <a:spcPct val="100000"/>
              </a:lnSpc>
              <a:spcBef>
                <a:spcPts val="600"/>
              </a:spcBef>
            </a:pPr>
            <a:r>
              <a:rPr lang="zh-CN" altLang="en-US" dirty="0">
                <a:hlinkClick r:id="rId3" action="ppaction://hlinksldjump"/>
              </a:rPr>
              <a:t>简单</a:t>
            </a:r>
            <a:r>
              <a:rPr lang="en-US" altLang="zh-CN" dirty="0">
                <a:hlinkClick r:id="rId3" action="ppaction://hlinksldjump"/>
              </a:rPr>
              <a:t>(</a:t>
            </a:r>
            <a:r>
              <a:rPr lang="zh-CN" altLang="en-US" dirty="0">
                <a:hlinkClick r:id="rId3" action="ppaction://hlinksldjump"/>
              </a:rPr>
              <a:t>静态</a:t>
            </a:r>
            <a:r>
              <a:rPr lang="en-US" altLang="zh-CN" dirty="0">
                <a:hlinkClick r:id="rId3" action="ppaction://hlinksldjump"/>
              </a:rPr>
              <a:t>)</a:t>
            </a:r>
            <a:r>
              <a:rPr lang="zh-CN" altLang="en-US" dirty="0">
                <a:hlinkClick r:id="rId3" action="ppaction://hlinksldjump"/>
              </a:rPr>
              <a:t>预测</a:t>
            </a:r>
            <a:r>
              <a:rPr lang="zh-CN" altLang="en-US" dirty="0"/>
              <a:t>：</a:t>
            </a:r>
          </a:p>
          <a:p>
            <a:pPr lvl="2">
              <a:lnSpc>
                <a:spcPct val="100000"/>
              </a:lnSpc>
              <a:spcBef>
                <a:spcPts val="600"/>
              </a:spcBef>
            </a:pPr>
            <a:r>
              <a:rPr lang="zh-CN" altLang="en-US" dirty="0"/>
              <a:t>总是预测条件不满足，即：继续执行分支指令的后续指令</a:t>
            </a:r>
          </a:p>
          <a:p>
            <a:pPr lvl="2">
              <a:lnSpc>
                <a:spcPct val="100000"/>
              </a:lnSpc>
              <a:spcBef>
                <a:spcPts val="600"/>
              </a:spcBef>
              <a:buFontTx/>
              <a:buNone/>
            </a:pPr>
            <a:r>
              <a:rPr lang="zh-CN" altLang="en-US" dirty="0">
                <a:solidFill>
                  <a:srgbClr val="008000"/>
                </a:solidFill>
              </a:rPr>
              <a:t>   </a:t>
            </a:r>
            <a:r>
              <a:rPr lang="zh-CN" altLang="en-US" dirty="0">
                <a:solidFill>
                  <a:srgbClr val="0000FF"/>
                </a:solidFill>
              </a:rPr>
              <a:t>可加启发式规则：在特定情况下总是预测满足</a:t>
            </a:r>
            <a:r>
              <a:rPr lang="en-US" altLang="zh-CN" dirty="0">
                <a:solidFill>
                  <a:srgbClr val="0000FF"/>
                </a:solidFill>
              </a:rPr>
              <a:t>(taken)</a:t>
            </a:r>
            <a:r>
              <a:rPr lang="zh-CN" altLang="en-US" dirty="0">
                <a:solidFill>
                  <a:srgbClr val="0000FF"/>
                </a:solidFill>
              </a:rPr>
              <a:t>，其他情况总是预测不满足。如：循环顶</a:t>
            </a:r>
            <a:r>
              <a:rPr lang="en-US" altLang="zh-CN" dirty="0">
                <a:solidFill>
                  <a:srgbClr val="0000FF"/>
                </a:solidFill>
              </a:rPr>
              <a:t>(</a:t>
            </a:r>
            <a:r>
              <a:rPr lang="zh-CN" altLang="en-US" dirty="0">
                <a:solidFill>
                  <a:srgbClr val="0000FF"/>
                </a:solidFill>
              </a:rPr>
              <a:t>底</a:t>
            </a:r>
            <a:r>
              <a:rPr lang="en-US" altLang="zh-CN" dirty="0">
                <a:solidFill>
                  <a:srgbClr val="0000FF"/>
                </a:solidFill>
              </a:rPr>
              <a:t>)</a:t>
            </a:r>
            <a:r>
              <a:rPr lang="zh-CN" altLang="en-US" dirty="0">
                <a:solidFill>
                  <a:srgbClr val="0000FF"/>
                </a:solidFill>
              </a:rPr>
              <a:t>部分支总是预测为不满足</a:t>
            </a:r>
            <a:r>
              <a:rPr lang="en-US" altLang="zh-CN" dirty="0">
                <a:solidFill>
                  <a:srgbClr val="0000FF"/>
                </a:solidFill>
              </a:rPr>
              <a:t>(</a:t>
            </a:r>
            <a:r>
              <a:rPr lang="zh-CN" altLang="en-US" dirty="0">
                <a:solidFill>
                  <a:srgbClr val="0000FF"/>
                </a:solidFill>
              </a:rPr>
              <a:t>满足</a:t>
            </a:r>
            <a:r>
              <a:rPr lang="en-US" altLang="zh-CN" dirty="0">
                <a:solidFill>
                  <a:srgbClr val="0000FF"/>
                </a:solidFill>
              </a:rPr>
              <a:t>)</a:t>
            </a:r>
            <a:r>
              <a:rPr lang="zh-CN" altLang="en-US" dirty="0">
                <a:solidFill>
                  <a:srgbClr val="0000FF"/>
                </a:solidFill>
              </a:rPr>
              <a:t>。预测准确率可达</a:t>
            </a:r>
            <a:r>
              <a:rPr lang="en-US" altLang="zh-CN" dirty="0">
                <a:solidFill>
                  <a:srgbClr val="0000FF"/>
                </a:solidFill>
              </a:rPr>
              <a:t>65%-85%</a:t>
            </a:r>
            <a:endParaRPr lang="zh-CN" altLang="en-US" b="0" dirty="0">
              <a:solidFill>
                <a:srgbClr val="0000FF"/>
              </a:solidFill>
            </a:endParaRPr>
          </a:p>
          <a:p>
            <a:pPr lvl="1">
              <a:lnSpc>
                <a:spcPct val="100000"/>
              </a:lnSpc>
              <a:spcBef>
                <a:spcPts val="600"/>
              </a:spcBef>
            </a:pPr>
            <a:r>
              <a:rPr lang="zh-CN" altLang="en-US" dirty="0">
                <a:hlinkClick r:id="rId4" action="ppaction://hlinksldjump"/>
              </a:rPr>
              <a:t>动态预测：</a:t>
            </a:r>
            <a:endParaRPr lang="zh-CN" altLang="en-US" dirty="0"/>
          </a:p>
          <a:p>
            <a:pPr lvl="2">
              <a:lnSpc>
                <a:spcPct val="100000"/>
              </a:lnSpc>
              <a:spcBef>
                <a:spcPts val="600"/>
              </a:spcBef>
            </a:pPr>
            <a:r>
              <a:rPr lang="zh-CN" altLang="en-US" dirty="0"/>
              <a:t>根据程序执行的历史情况，进行动态预测调整，能达</a:t>
            </a:r>
            <a:r>
              <a:rPr lang="en-US" altLang="zh-CN" dirty="0"/>
              <a:t>90%</a:t>
            </a:r>
            <a:r>
              <a:rPr lang="zh-CN" altLang="en-US" dirty="0"/>
              <a:t>的预测准确率</a:t>
            </a:r>
          </a:p>
          <a:p>
            <a:pPr>
              <a:lnSpc>
                <a:spcPct val="100000"/>
              </a:lnSpc>
              <a:spcBef>
                <a:spcPts val="600"/>
              </a:spcBef>
              <a:buFont typeface="Times New Roman" charset="0"/>
              <a:buNone/>
            </a:pPr>
            <a:r>
              <a:rPr lang="zh-CN" altLang="en-US" sz="2400" dirty="0">
                <a:solidFill>
                  <a:srgbClr val="008000"/>
                </a:solidFill>
              </a:rPr>
              <a:t>   </a:t>
            </a:r>
            <a:r>
              <a:rPr lang="zh-CN" altLang="en-US" sz="2400" dirty="0">
                <a:solidFill>
                  <a:srgbClr val="0000FF"/>
                </a:solidFill>
              </a:rPr>
              <a:t>注：采用分支预测时，流水线控制必须确保错误预测指令的执行结果不能生效，能从正确的分支地址处重新启动流水线工作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2275">
                                            <p:txEl>
                                              <p:pRg st="3" end="3"/>
                                            </p:txEl>
                                          </p:spTgt>
                                        </p:tgtEl>
                                        <p:attrNameLst>
                                          <p:attrName>style.visibility</p:attrName>
                                        </p:attrNameLst>
                                      </p:cBhvr>
                                      <p:to>
                                        <p:strVal val="visible"/>
                                      </p:to>
                                    </p:set>
                                    <p:animEffect transition="in" filter="dissolve">
                                      <p:cBhvr>
                                        <p:cTn id="7" dur="500"/>
                                        <p:tgtEl>
                                          <p:spTgt spid="182275">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82275">
                                            <p:txEl>
                                              <p:pRg st="4" end="4"/>
                                            </p:txEl>
                                          </p:spTgt>
                                        </p:tgtEl>
                                        <p:attrNameLst>
                                          <p:attrName>style.visibility</p:attrName>
                                        </p:attrNameLst>
                                      </p:cBhvr>
                                      <p:to>
                                        <p:strVal val="visible"/>
                                      </p:to>
                                    </p:set>
                                    <p:animEffect transition="in" filter="dissolve">
                                      <p:cBhvr>
                                        <p:cTn id="10" dur="500"/>
                                        <p:tgtEl>
                                          <p:spTgt spid="182275">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82275">
                                            <p:txEl>
                                              <p:pRg st="5" end="5"/>
                                            </p:txEl>
                                          </p:spTgt>
                                        </p:tgtEl>
                                        <p:attrNameLst>
                                          <p:attrName>style.visibility</p:attrName>
                                        </p:attrNameLst>
                                      </p:cBhvr>
                                      <p:to>
                                        <p:strVal val="visible"/>
                                      </p:to>
                                    </p:set>
                                    <p:animEffect transition="in" filter="dissolve">
                                      <p:cBhvr>
                                        <p:cTn id="13" dur="500"/>
                                        <p:tgtEl>
                                          <p:spTgt spid="182275">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82275">
                                            <p:txEl>
                                              <p:pRg st="6" end="6"/>
                                            </p:txEl>
                                          </p:spTgt>
                                        </p:tgtEl>
                                        <p:attrNameLst>
                                          <p:attrName>style.visibility</p:attrName>
                                        </p:attrNameLst>
                                      </p:cBhvr>
                                      <p:to>
                                        <p:strVal val="visible"/>
                                      </p:to>
                                    </p:set>
                                    <p:animEffect transition="in" filter="dissolve">
                                      <p:cBhvr>
                                        <p:cTn id="18" dur="500"/>
                                        <p:tgtEl>
                                          <p:spTgt spid="182275">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82275">
                                            <p:txEl>
                                              <p:pRg st="7" end="7"/>
                                            </p:txEl>
                                          </p:spTgt>
                                        </p:tgtEl>
                                        <p:attrNameLst>
                                          <p:attrName>style.visibility</p:attrName>
                                        </p:attrNameLst>
                                      </p:cBhvr>
                                      <p:to>
                                        <p:strVal val="visible"/>
                                      </p:to>
                                    </p:set>
                                    <p:animEffect transition="in" filter="dissolve">
                                      <p:cBhvr>
                                        <p:cTn id="21" dur="500"/>
                                        <p:tgtEl>
                                          <p:spTgt spid="182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23528" y="0"/>
            <a:ext cx="6862762" cy="6289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简单（静态）分支预测方法</a:t>
            </a:r>
          </a:p>
        </p:txBody>
      </p:sp>
      <p:sp>
        <p:nvSpPr>
          <p:cNvPr id="224259" name="Rectangle 3"/>
          <p:cNvSpPr>
            <a:spLocks noGrp="1" noChangeArrowheads="1"/>
          </p:cNvSpPr>
          <p:nvPr>
            <p:ph type="body" idx="1"/>
          </p:nvPr>
        </p:nvSpPr>
        <p:spPr>
          <a:xfrm>
            <a:off x="467544" y="744761"/>
            <a:ext cx="8358187" cy="4916487"/>
          </a:xfrm>
        </p:spPr>
        <p:txBody>
          <a:bodyPr/>
          <a:lstStyle/>
          <a:p>
            <a:pPr>
              <a:lnSpc>
                <a:spcPct val="100000"/>
              </a:lnSpc>
              <a:spcBef>
                <a:spcPct val="0"/>
              </a:spcBef>
            </a:pPr>
            <a:r>
              <a:rPr lang="zh-CN" altLang="en-US" sz="2800" dirty="0"/>
              <a:t>基本思想</a:t>
            </a:r>
          </a:p>
          <a:p>
            <a:pPr marL="623888" lvl="1" indent="-265113">
              <a:lnSpc>
                <a:spcPct val="100000"/>
              </a:lnSpc>
              <a:spcBef>
                <a:spcPct val="0"/>
              </a:spcBef>
            </a:pPr>
            <a:r>
              <a:rPr lang="zh-CN" altLang="en-US" sz="2400" dirty="0"/>
              <a:t>总预测条件不满足</a:t>
            </a:r>
            <a:r>
              <a:rPr lang="en-US" altLang="zh-CN" sz="2400" dirty="0"/>
              <a:t>(not taken)</a:t>
            </a:r>
            <a:r>
              <a:rPr lang="zh-CN" altLang="en-US" sz="2400" dirty="0"/>
              <a:t>，即：继续执行分支指令的后续指令</a:t>
            </a:r>
          </a:p>
          <a:p>
            <a:pPr lvl="2">
              <a:lnSpc>
                <a:spcPct val="100000"/>
              </a:lnSpc>
              <a:spcBef>
                <a:spcPct val="0"/>
              </a:spcBef>
              <a:buFontTx/>
              <a:buNone/>
            </a:pPr>
            <a:r>
              <a:rPr lang="zh-CN" altLang="en-US" sz="2200" dirty="0">
                <a:solidFill>
                  <a:srgbClr val="FF0000"/>
                </a:solidFill>
              </a:rPr>
              <a:t>可加启发式规则：</a:t>
            </a:r>
          </a:p>
          <a:p>
            <a:pPr lvl="2">
              <a:lnSpc>
                <a:spcPct val="100000"/>
              </a:lnSpc>
              <a:spcBef>
                <a:spcPct val="0"/>
              </a:spcBef>
              <a:buFontTx/>
              <a:buNone/>
            </a:pPr>
            <a:r>
              <a:rPr lang="zh-CN" altLang="en-US" sz="2200" dirty="0">
                <a:solidFill>
                  <a:srgbClr val="0000FF"/>
                </a:solidFill>
              </a:rPr>
              <a:t>在特定情况下总是预测满足</a:t>
            </a:r>
            <a:r>
              <a:rPr lang="en-US" altLang="zh-CN" sz="2200" dirty="0">
                <a:solidFill>
                  <a:srgbClr val="0000FF"/>
                </a:solidFill>
              </a:rPr>
              <a:t>(taken)</a:t>
            </a:r>
            <a:r>
              <a:rPr lang="zh-CN" altLang="en-US" sz="2200" dirty="0">
                <a:solidFill>
                  <a:srgbClr val="0000FF"/>
                </a:solidFill>
              </a:rPr>
              <a:t>，其他情况总是预测不满足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24259">
                                            <p:txEl>
                                              <p:pRg st="3" end="3"/>
                                            </p:txEl>
                                          </p:spTgt>
                                        </p:tgtEl>
                                        <p:attrNameLst>
                                          <p:attrName>style.visibility</p:attrName>
                                        </p:attrNameLst>
                                      </p:cBhvr>
                                      <p:to>
                                        <p:strVal val="visible"/>
                                      </p:to>
                                    </p:set>
                                    <p:animEffect transition="in" filter="blinds(horizontal)">
                                      <p:cBhvr>
                                        <p:cTn id="7" dur="500"/>
                                        <p:tgtEl>
                                          <p:spTgt spid="224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82159" y="-23812"/>
            <a:ext cx="5716588" cy="5175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Control Hazard</a:t>
            </a:r>
            <a:r>
              <a:rPr lang="zh-CN" altLang="en-US" kern="1200" dirty="0">
                <a:solidFill>
                  <a:srgbClr val="A50021"/>
                </a:solidFill>
                <a:latin typeface="微软雅黑" panose="020B0503020204020204" pitchFamily="34" charset="-122"/>
                <a:ea typeface="微软雅黑" panose="020B0503020204020204" pitchFamily="34" charset="-122"/>
              </a:rPr>
              <a:t> </a:t>
            </a:r>
            <a:r>
              <a:rPr lang="en-US" altLang="zh-CN" kern="1200" dirty="0">
                <a:solidFill>
                  <a:srgbClr val="A50021"/>
                </a:solidFill>
                <a:latin typeface="微软雅黑" panose="020B0503020204020204" pitchFamily="34" charset="-122"/>
                <a:ea typeface="微软雅黑" panose="020B0503020204020204" pitchFamily="34" charset="-122"/>
              </a:rPr>
              <a:t>—</a:t>
            </a:r>
            <a:r>
              <a:rPr lang="zh-CN" altLang="en-US" kern="1200" dirty="0">
                <a:solidFill>
                  <a:srgbClr val="A50021"/>
                </a:solidFill>
                <a:latin typeface="微软雅黑" panose="020B0503020204020204" pitchFamily="34" charset="-122"/>
                <a:ea typeface="微软雅黑" panose="020B0503020204020204" pitchFamily="34" charset="-122"/>
              </a:rPr>
              <a:t>预测失败</a:t>
            </a:r>
          </a:p>
        </p:txBody>
      </p:sp>
      <p:sp>
        <p:nvSpPr>
          <p:cNvPr id="323587" name="Rectangle 3"/>
          <p:cNvSpPr>
            <a:spLocks noGrp="1" noChangeArrowheads="1"/>
          </p:cNvSpPr>
          <p:nvPr>
            <p:ph type="body" idx="1"/>
          </p:nvPr>
        </p:nvSpPr>
        <p:spPr>
          <a:xfrm>
            <a:off x="500063" y="3717925"/>
            <a:ext cx="8358187" cy="2068513"/>
          </a:xfrm>
        </p:spPr>
        <p:txBody>
          <a:bodyPr/>
          <a:lstStyle/>
          <a:p>
            <a:pPr>
              <a:lnSpc>
                <a:spcPct val="100000"/>
              </a:lnSpc>
              <a:spcBef>
                <a:spcPct val="0"/>
              </a:spcBef>
            </a:pPr>
            <a:r>
              <a:rPr lang="zh-CN" altLang="en-US" sz="2400" dirty="0"/>
              <a:t>虽然在第四周期取出</a:t>
            </a:r>
            <a:r>
              <a:rPr lang="en-US" altLang="zh-CN" sz="2400" dirty="0" err="1"/>
              <a:t>Beq</a:t>
            </a:r>
            <a:r>
              <a:rPr lang="zh-CN" altLang="en-US" sz="2400" dirty="0"/>
              <a:t>指令，但：</a:t>
            </a:r>
            <a:endParaRPr lang="en-US" altLang="zh-CN" sz="2400" dirty="0"/>
          </a:p>
          <a:p>
            <a:pPr lvl="1">
              <a:lnSpc>
                <a:spcPct val="100000"/>
              </a:lnSpc>
              <a:spcBef>
                <a:spcPct val="0"/>
              </a:spcBef>
            </a:pPr>
            <a:r>
              <a:rPr lang="en-US" altLang="zh-CN" sz="2000" dirty="0"/>
              <a:t>Mem</a:t>
            </a:r>
            <a:r>
              <a:rPr lang="zh-CN" altLang="en-US" sz="2000" dirty="0"/>
              <a:t>阶段确定“是否转移”，第七周期目标地址才被送到</a:t>
            </a:r>
            <a:r>
              <a:rPr lang="en-US" altLang="zh-CN" sz="2000" dirty="0"/>
              <a:t>PC</a:t>
            </a:r>
            <a:r>
              <a:rPr lang="zh-CN" altLang="en-US" sz="2000" dirty="0"/>
              <a:t>输入端</a:t>
            </a:r>
          </a:p>
          <a:p>
            <a:pPr lvl="1">
              <a:lnSpc>
                <a:spcPct val="100000"/>
              </a:lnSpc>
              <a:spcBef>
                <a:spcPct val="0"/>
              </a:spcBef>
            </a:pPr>
            <a:r>
              <a:rPr lang="zh-CN" altLang="en-US" sz="2000" dirty="0"/>
              <a:t>第八周期才取出目标地址处的指令执行</a:t>
            </a:r>
          </a:p>
          <a:p>
            <a:pPr lvl="1">
              <a:lnSpc>
                <a:spcPct val="100000"/>
              </a:lnSpc>
              <a:spcBef>
                <a:spcPct val="0"/>
              </a:spcBef>
              <a:buFontTx/>
              <a:buNone/>
            </a:pPr>
            <a:r>
              <a:rPr lang="zh-CN" altLang="en-US" sz="2000" dirty="0">
                <a:solidFill>
                  <a:srgbClr val="FF0000"/>
                </a:solidFill>
              </a:rPr>
              <a:t>结果：在取目标指令之前，已有三条指令被取出，取错了三条指令！</a:t>
            </a:r>
          </a:p>
          <a:p>
            <a:pPr>
              <a:lnSpc>
                <a:spcPct val="100000"/>
              </a:lnSpc>
              <a:spcBef>
                <a:spcPct val="0"/>
              </a:spcBef>
            </a:pPr>
            <a:r>
              <a:rPr lang="zh-CN" altLang="en-US" sz="2400" dirty="0"/>
              <a:t>发生转移时，要在流水线中清除</a:t>
            </a:r>
            <a:r>
              <a:rPr lang="en-US" altLang="zh-CN" sz="2400" dirty="0" err="1"/>
              <a:t>Beq</a:t>
            </a:r>
            <a:r>
              <a:rPr lang="zh-CN" altLang="en-US" sz="2400" dirty="0"/>
              <a:t>后面的三条指令</a:t>
            </a:r>
            <a:r>
              <a:rPr lang="en-US" altLang="zh-CN" sz="2400" dirty="0"/>
              <a:t>(</a:t>
            </a:r>
            <a:r>
              <a:rPr lang="zh-CN" altLang="en-US" sz="2400" dirty="0"/>
              <a:t>分别在</a:t>
            </a:r>
            <a:r>
              <a:rPr lang="en-US" altLang="zh-CN" sz="2400" dirty="0"/>
              <a:t>EXE </a:t>
            </a:r>
            <a:r>
              <a:rPr lang="zh-CN" altLang="en-US" sz="2400" dirty="0"/>
              <a:t>、</a:t>
            </a:r>
            <a:r>
              <a:rPr lang="en-US" altLang="zh-CN" sz="2400" dirty="0"/>
              <a:t>ID</a:t>
            </a:r>
            <a:r>
              <a:rPr lang="zh-CN" altLang="en-US" sz="2400" dirty="0"/>
              <a:t>、 </a:t>
            </a:r>
            <a:r>
              <a:rPr lang="en-US" altLang="zh-CN" sz="2400" dirty="0"/>
              <a:t>IF</a:t>
            </a:r>
            <a:r>
              <a:rPr lang="zh-CN" altLang="en-US" sz="2400" dirty="0"/>
              <a:t>段中</a:t>
            </a:r>
            <a:r>
              <a:rPr lang="en-US" altLang="zh-CN" sz="2400" dirty="0"/>
              <a:t>)</a:t>
            </a:r>
            <a:endParaRPr lang="zh-CN" altLang="en-US" sz="2400" dirty="0"/>
          </a:p>
          <a:p>
            <a:pPr>
              <a:lnSpc>
                <a:spcPct val="100000"/>
              </a:lnSpc>
              <a:spcBef>
                <a:spcPct val="0"/>
              </a:spcBef>
              <a:buClr>
                <a:schemeClr val="tx2"/>
              </a:buClr>
            </a:pPr>
            <a:r>
              <a:rPr lang="zh-CN" altLang="en-US" sz="2400" dirty="0">
                <a:solidFill>
                  <a:srgbClr val="0000FF"/>
                </a:solidFill>
              </a:rPr>
              <a:t>延迟损失时间片</a:t>
            </a:r>
            <a:r>
              <a:rPr lang="en-US" altLang="zh-CN" sz="2400" dirty="0">
                <a:solidFill>
                  <a:srgbClr val="0000FF"/>
                </a:solidFill>
              </a:rPr>
              <a:t>C</a:t>
            </a:r>
            <a:r>
              <a:rPr lang="zh-CN" altLang="en-US" sz="2400" dirty="0">
                <a:solidFill>
                  <a:srgbClr val="0000FF"/>
                </a:solidFill>
              </a:rPr>
              <a:t>：</a:t>
            </a:r>
            <a:r>
              <a:rPr lang="zh-CN" altLang="en-US" sz="2400" dirty="0"/>
              <a:t>发生转移时，给流水线带来的延迟损失</a:t>
            </a:r>
            <a:endParaRPr lang="en-US" altLang="zh-CN" sz="2400" dirty="0"/>
          </a:p>
        </p:txBody>
      </p:sp>
      <p:grpSp>
        <p:nvGrpSpPr>
          <p:cNvPr id="83972" name="Group 4"/>
          <p:cNvGrpSpPr>
            <a:grpSpLocks/>
          </p:cNvGrpSpPr>
          <p:nvPr/>
        </p:nvGrpSpPr>
        <p:grpSpPr bwMode="auto">
          <a:xfrm>
            <a:off x="1184275" y="881063"/>
            <a:ext cx="825500" cy="254000"/>
            <a:chOff x="624" y="664"/>
            <a:chExt cx="520" cy="160"/>
          </a:xfrm>
        </p:grpSpPr>
        <p:sp>
          <p:nvSpPr>
            <p:cNvPr id="39067" name="Line 5"/>
            <p:cNvSpPr>
              <a:spLocks noChangeShapeType="1"/>
            </p:cNvSpPr>
            <p:nvPr/>
          </p:nvSpPr>
          <p:spPr bwMode="auto">
            <a:xfrm>
              <a:off x="63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8" name="Line 6"/>
            <p:cNvSpPr>
              <a:spLocks noChangeShapeType="1"/>
            </p:cNvSpPr>
            <p:nvPr/>
          </p:nvSpPr>
          <p:spPr bwMode="auto">
            <a:xfrm>
              <a:off x="62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9" name="Line 7"/>
            <p:cNvSpPr>
              <a:spLocks noChangeShapeType="1"/>
            </p:cNvSpPr>
            <p:nvPr/>
          </p:nvSpPr>
          <p:spPr bwMode="auto">
            <a:xfrm flipV="1">
              <a:off x="91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70" name="Line 8"/>
            <p:cNvSpPr>
              <a:spLocks noChangeShapeType="1"/>
            </p:cNvSpPr>
            <p:nvPr/>
          </p:nvSpPr>
          <p:spPr bwMode="auto">
            <a:xfrm>
              <a:off x="92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3" name="Group 9"/>
          <p:cNvGrpSpPr>
            <a:grpSpLocks/>
          </p:cNvGrpSpPr>
          <p:nvPr/>
        </p:nvGrpSpPr>
        <p:grpSpPr bwMode="auto">
          <a:xfrm>
            <a:off x="2022475" y="881063"/>
            <a:ext cx="825500" cy="254000"/>
            <a:chOff x="1152" y="664"/>
            <a:chExt cx="520" cy="160"/>
          </a:xfrm>
        </p:grpSpPr>
        <p:sp>
          <p:nvSpPr>
            <p:cNvPr id="39063" name="Line 10"/>
            <p:cNvSpPr>
              <a:spLocks noChangeShapeType="1"/>
            </p:cNvSpPr>
            <p:nvPr/>
          </p:nvSpPr>
          <p:spPr bwMode="auto">
            <a:xfrm>
              <a:off x="116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4" name="Line 11"/>
            <p:cNvSpPr>
              <a:spLocks noChangeShapeType="1"/>
            </p:cNvSpPr>
            <p:nvPr/>
          </p:nvSpPr>
          <p:spPr bwMode="auto">
            <a:xfrm>
              <a:off x="115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5" name="Line 12"/>
            <p:cNvSpPr>
              <a:spLocks noChangeShapeType="1"/>
            </p:cNvSpPr>
            <p:nvPr/>
          </p:nvSpPr>
          <p:spPr bwMode="auto">
            <a:xfrm flipV="1">
              <a:off x="144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6" name="Line 13"/>
            <p:cNvSpPr>
              <a:spLocks noChangeShapeType="1"/>
            </p:cNvSpPr>
            <p:nvPr/>
          </p:nvSpPr>
          <p:spPr bwMode="auto">
            <a:xfrm>
              <a:off x="144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4" name="Group 14"/>
          <p:cNvGrpSpPr>
            <a:grpSpLocks/>
          </p:cNvGrpSpPr>
          <p:nvPr/>
        </p:nvGrpSpPr>
        <p:grpSpPr bwMode="auto">
          <a:xfrm>
            <a:off x="2860675" y="881063"/>
            <a:ext cx="825500" cy="254000"/>
            <a:chOff x="1680" y="664"/>
            <a:chExt cx="520" cy="160"/>
          </a:xfrm>
        </p:grpSpPr>
        <p:sp>
          <p:nvSpPr>
            <p:cNvPr id="39059" name="Line 15"/>
            <p:cNvSpPr>
              <a:spLocks noChangeShapeType="1"/>
            </p:cNvSpPr>
            <p:nvPr/>
          </p:nvSpPr>
          <p:spPr bwMode="auto">
            <a:xfrm>
              <a:off x="168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0" name="Line 16"/>
            <p:cNvSpPr>
              <a:spLocks noChangeShapeType="1"/>
            </p:cNvSpPr>
            <p:nvPr/>
          </p:nvSpPr>
          <p:spPr bwMode="auto">
            <a:xfrm>
              <a:off x="168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1" name="Line 17"/>
            <p:cNvSpPr>
              <a:spLocks noChangeShapeType="1"/>
            </p:cNvSpPr>
            <p:nvPr/>
          </p:nvSpPr>
          <p:spPr bwMode="auto">
            <a:xfrm flipV="1">
              <a:off x="196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62" name="Line 18"/>
            <p:cNvSpPr>
              <a:spLocks noChangeShapeType="1"/>
            </p:cNvSpPr>
            <p:nvPr/>
          </p:nvSpPr>
          <p:spPr bwMode="auto">
            <a:xfrm>
              <a:off x="197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5" name="Group 19"/>
          <p:cNvGrpSpPr>
            <a:grpSpLocks/>
          </p:cNvGrpSpPr>
          <p:nvPr/>
        </p:nvGrpSpPr>
        <p:grpSpPr bwMode="auto">
          <a:xfrm>
            <a:off x="3698875" y="881063"/>
            <a:ext cx="825500" cy="254000"/>
            <a:chOff x="2208" y="664"/>
            <a:chExt cx="520" cy="160"/>
          </a:xfrm>
        </p:grpSpPr>
        <p:sp>
          <p:nvSpPr>
            <p:cNvPr id="39055" name="Line 20"/>
            <p:cNvSpPr>
              <a:spLocks noChangeShapeType="1"/>
            </p:cNvSpPr>
            <p:nvPr/>
          </p:nvSpPr>
          <p:spPr bwMode="auto">
            <a:xfrm>
              <a:off x="2216"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6" name="Line 21"/>
            <p:cNvSpPr>
              <a:spLocks noChangeShapeType="1"/>
            </p:cNvSpPr>
            <p:nvPr/>
          </p:nvSpPr>
          <p:spPr bwMode="auto">
            <a:xfrm>
              <a:off x="2208"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7" name="Line 22"/>
            <p:cNvSpPr>
              <a:spLocks noChangeShapeType="1"/>
            </p:cNvSpPr>
            <p:nvPr/>
          </p:nvSpPr>
          <p:spPr bwMode="auto">
            <a:xfrm flipV="1">
              <a:off x="2496"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8" name="Line 23"/>
            <p:cNvSpPr>
              <a:spLocks noChangeShapeType="1"/>
            </p:cNvSpPr>
            <p:nvPr/>
          </p:nvSpPr>
          <p:spPr bwMode="auto">
            <a:xfrm>
              <a:off x="2504"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6" name="Group 24"/>
          <p:cNvGrpSpPr>
            <a:grpSpLocks/>
          </p:cNvGrpSpPr>
          <p:nvPr/>
        </p:nvGrpSpPr>
        <p:grpSpPr bwMode="auto">
          <a:xfrm>
            <a:off x="4537075" y="881063"/>
            <a:ext cx="825500" cy="254000"/>
            <a:chOff x="2736" y="664"/>
            <a:chExt cx="520" cy="160"/>
          </a:xfrm>
        </p:grpSpPr>
        <p:sp>
          <p:nvSpPr>
            <p:cNvPr id="39051" name="Line 25"/>
            <p:cNvSpPr>
              <a:spLocks noChangeShapeType="1"/>
            </p:cNvSpPr>
            <p:nvPr/>
          </p:nvSpPr>
          <p:spPr bwMode="auto">
            <a:xfrm>
              <a:off x="2744"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2" name="Line 26"/>
            <p:cNvSpPr>
              <a:spLocks noChangeShapeType="1"/>
            </p:cNvSpPr>
            <p:nvPr/>
          </p:nvSpPr>
          <p:spPr bwMode="auto">
            <a:xfrm>
              <a:off x="2736"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3" name="Line 27"/>
            <p:cNvSpPr>
              <a:spLocks noChangeShapeType="1"/>
            </p:cNvSpPr>
            <p:nvPr/>
          </p:nvSpPr>
          <p:spPr bwMode="auto">
            <a:xfrm flipV="1">
              <a:off x="3024"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4" name="Line 28"/>
            <p:cNvSpPr>
              <a:spLocks noChangeShapeType="1"/>
            </p:cNvSpPr>
            <p:nvPr/>
          </p:nvSpPr>
          <p:spPr bwMode="auto">
            <a:xfrm>
              <a:off x="3032"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7" name="Group 29"/>
          <p:cNvGrpSpPr>
            <a:grpSpLocks/>
          </p:cNvGrpSpPr>
          <p:nvPr/>
        </p:nvGrpSpPr>
        <p:grpSpPr bwMode="auto">
          <a:xfrm>
            <a:off x="5375275" y="881063"/>
            <a:ext cx="825500" cy="254000"/>
            <a:chOff x="3264" y="664"/>
            <a:chExt cx="520" cy="160"/>
          </a:xfrm>
        </p:grpSpPr>
        <p:sp>
          <p:nvSpPr>
            <p:cNvPr id="39047" name="Line 30"/>
            <p:cNvSpPr>
              <a:spLocks noChangeShapeType="1"/>
            </p:cNvSpPr>
            <p:nvPr/>
          </p:nvSpPr>
          <p:spPr bwMode="auto">
            <a:xfrm>
              <a:off x="3272"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8" name="Line 31"/>
            <p:cNvSpPr>
              <a:spLocks noChangeShapeType="1"/>
            </p:cNvSpPr>
            <p:nvPr/>
          </p:nvSpPr>
          <p:spPr bwMode="auto">
            <a:xfrm>
              <a:off x="3264"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9" name="Line 32"/>
            <p:cNvSpPr>
              <a:spLocks noChangeShapeType="1"/>
            </p:cNvSpPr>
            <p:nvPr/>
          </p:nvSpPr>
          <p:spPr bwMode="auto">
            <a:xfrm flipV="1">
              <a:off x="3552"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50" name="Line 33"/>
            <p:cNvSpPr>
              <a:spLocks noChangeShapeType="1"/>
            </p:cNvSpPr>
            <p:nvPr/>
          </p:nvSpPr>
          <p:spPr bwMode="auto">
            <a:xfrm>
              <a:off x="3560"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8" name="Group 34"/>
          <p:cNvGrpSpPr>
            <a:grpSpLocks/>
          </p:cNvGrpSpPr>
          <p:nvPr/>
        </p:nvGrpSpPr>
        <p:grpSpPr bwMode="auto">
          <a:xfrm>
            <a:off x="6213475" y="881063"/>
            <a:ext cx="825500" cy="254000"/>
            <a:chOff x="3792" y="664"/>
            <a:chExt cx="520" cy="160"/>
          </a:xfrm>
        </p:grpSpPr>
        <p:sp>
          <p:nvSpPr>
            <p:cNvPr id="39043" name="Line 35"/>
            <p:cNvSpPr>
              <a:spLocks noChangeShapeType="1"/>
            </p:cNvSpPr>
            <p:nvPr/>
          </p:nvSpPr>
          <p:spPr bwMode="auto">
            <a:xfrm>
              <a:off x="3800"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4" name="Line 36"/>
            <p:cNvSpPr>
              <a:spLocks noChangeShapeType="1"/>
            </p:cNvSpPr>
            <p:nvPr/>
          </p:nvSpPr>
          <p:spPr bwMode="auto">
            <a:xfrm>
              <a:off x="3792"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5" name="Line 37"/>
            <p:cNvSpPr>
              <a:spLocks noChangeShapeType="1"/>
            </p:cNvSpPr>
            <p:nvPr/>
          </p:nvSpPr>
          <p:spPr bwMode="auto">
            <a:xfrm flipV="1">
              <a:off x="4080"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6" name="Line 38"/>
            <p:cNvSpPr>
              <a:spLocks noChangeShapeType="1"/>
            </p:cNvSpPr>
            <p:nvPr/>
          </p:nvSpPr>
          <p:spPr bwMode="auto">
            <a:xfrm>
              <a:off x="4088"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grpSp>
        <p:nvGrpSpPr>
          <p:cNvPr id="83979" name="Group 39"/>
          <p:cNvGrpSpPr>
            <a:grpSpLocks/>
          </p:cNvGrpSpPr>
          <p:nvPr/>
        </p:nvGrpSpPr>
        <p:grpSpPr bwMode="auto">
          <a:xfrm>
            <a:off x="7051675" y="881063"/>
            <a:ext cx="825500" cy="254000"/>
            <a:chOff x="4320" y="664"/>
            <a:chExt cx="520" cy="160"/>
          </a:xfrm>
        </p:grpSpPr>
        <p:sp>
          <p:nvSpPr>
            <p:cNvPr id="39039" name="Line 40"/>
            <p:cNvSpPr>
              <a:spLocks noChangeShapeType="1"/>
            </p:cNvSpPr>
            <p:nvPr/>
          </p:nvSpPr>
          <p:spPr bwMode="auto">
            <a:xfrm>
              <a:off x="4328" y="816"/>
              <a:ext cx="272"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0" name="Line 41"/>
            <p:cNvSpPr>
              <a:spLocks noChangeShapeType="1"/>
            </p:cNvSpPr>
            <p:nvPr/>
          </p:nvSpPr>
          <p:spPr bwMode="auto">
            <a:xfrm>
              <a:off x="4320" y="680"/>
              <a:ext cx="0" cy="128"/>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1" name="Line 42"/>
            <p:cNvSpPr>
              <a:spLocks noChangeShapeType="1"/>
            </p:cNvSpPr>
            <p:nvPr/>
          </p:nvSpPr>
          <p:spPr bwMode="auto">
            <a:xfrm flipV="1">
              <a:off x="4608" y="664"/>
              <a:ext cx="0" cy="16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42" name="Line 43"/>
            <p:cNvSpPr>
              <a:spLocks noChangeShapeType="1"/>
            </p:cNvSpPr>
            <p:nvPr/>
          </p:nvSpPr>
          <p:spPr bwMode="auto">
            <a:xfrm>
              <a:off x="4616" y="672"/>
              <a:ext cx="224"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grpSp>
      <p:sp>
        <p:nvSpPr>
          <p:cNvPr id="38924" name="Line 44"/>
          <p:cNvSpPr>
            <a:spLocks noChangeShapeType="1"/>
          </p:cNvSpPr>
          <p:nvPr/>
        </p:nvSpPr>
        <p:spPr bwMode="auto">
          <a:xfrm>
            <a:off x="815975" y="893763"/>
            <a:ext cx="355600"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25" name="Line 45"/>
          <p:cNvSpPr>
            <a:spLocks noChangeShapeType="1"/>
          </p:cNvSpPr>
          <p:nvPr/>
        </p:nvSpPr>
        <p:spPr bwMode="auto">
          <a:xfrm>
            <a:off x="7902575" y="1122363"/>
            <a:ext cx="431800" cy="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26" name="Line 46"/>
          <p:cNvSpPr>
            <a:spLocks noChangeShapeType="1"/>
          </p:cNvSpPr>
          <p:nvPr/>
        </p:nvSpPr>
        <p:spPr bwMode="auto">
          <a:xfrm>
            <a:off x="7889875" y="906463"/>
            <a:ext cx="0" cy="203200"/>
          </a:xfrm>
          <a:prstGeom prst="line">
            <a:avLst/>
          </a:prstGeom>
          <a:noFill/>
          <a:ln w="25400">
            <a:solidFill>
              <a:schemeClr val="tx1"/>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27" name="Line 47"/>
          <p:cNvSpPr>
            <a:spLocks noChangeShapeType="1"/>
          </p:cNvSpPr>
          <p:nvPr/>
        </p:nvSpPr>
        <p:spPr bwMode="auto">
          <a:xfrm flipV="1">
            <a:off x="11842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28" name="Line 48"/>
          <p:cNvSpPr>
            <a:spLocks noChangeShapeType="1"/>
          </p:cNvSpPr>
          <p:nvPr/>
        </p:nvSpPr>
        <p:spPr bwMode="auto">
          <a:xfrm flipV="1">
            <a:off x="20224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29" name="Rectangle 49"/>
          <p:cNvSpPr>
            <a:spLocks noChangeArrowheads="1"/>
          </p:cNvSpPr>
          <p:nvPr/>
        </p:nvSpPr>
        <p:spPr bwMode="auto">
          <a:xfrm>
            <a:off x="12461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4</a:t>
            </a:r>
          </a:p>
        </p:txBody>
      </p:sp>
      <p:sp>
        <p:nvSpPr>
          <p:cNvPr id="38930" name="Rectangle 50"/>
          <p:cNvSpPr>
            <a:spLocks noChangeArrowheads="1"/>
          </p:cNvSpPr>
          <p:nvPr/>
        </p:nvSpPr>
        <p:spPr bwMode="auto">
          <a:xfrm>
            <a:off x="20081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5</a:t>
            </a:r>
          </a:p>
        </p:txBody>
      </p:sp>
      <p:sp>
        <p:nvSpPr>
          <p:cNvPr id="38931" name="Line 51"/>
          <p:cNvSpPr>
            <a:spLocks noChangeShapeType="1"/>
          </p:cNvSpPr>
          <p:nvPr/>
        </p:nvSpPr>
        <p:spPr bwMode="auto">
          <a:xfrm flipV="1">
            <a:off x="28606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2" name="Line 52"/>
          <p:cNvSpPr>
            <a:spLocks noChangeShapeType="1"/>
          </p:cNvSpPr>
          <p:nvPr/>
        </p:nvSpPr>
        <p:spPr bwMode="auto">
          <a:xfrm flipV="1">
            <a:off x="36988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3" name="Line 53"/>
          <p:cNvSpPr>
            <a:spLocks noChangeShapeType="1"/>
          </p:cNvSpPr>
          <p:nvPr/>
        </p:nvSpPr>
        <p:spPr bwMode="auto">
          <a:xfrm flipV="1">
            <a:off x="45370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4" name="Line 54"/>
          <p:cNvSpPr>
            <a:spLocks noChangeShapeType="1"/>
          </p:cNvSpPr>
          <p:nvPr/>
        </p:nvSpPr>
        <p:spPr bwMode="auto">
          <a:xfrm flipV="1">
            <a:off x="53752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5" name="Line 55"/>
          <p:cNvSpPr>
            <a:spLocks noChangeShapeType="1"/>
          </p:cNvSpPr>
          <p:nvPr/>
        </p:nvSpPr>
        <p:spPr bwMode="auto">
          <a:xfrm flipV="1">
            <a:off x="62134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6" name="Line 56"/>
          <p:cNvSpPr>
            <a:spLocks noChangeShapeType="1"/>
          </p:cNvSpPr>
          <p:nvPr/>
        </p:nvSpPr>
        <p:spPr bwMode="auto">
          <a:xfrm flipV="1">
            <a:off x="70516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7" name="Line 57"/>
          <p:cNvSpPr>
            <a:spLocks noChangeShapeType="1"/>
          </p:cNvSpPr>
          <p:nvPr/>
        </p:nvSpPr>
        <p:spPr bwMode="auto">
          <a:xfrm flipV="1">
            <a:off x="7889875" y="50006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38" name="Rectangle 58"/>
          <p:cNvSpPr>
            <a:spLocks noChangeArrowheads="1"/>
          </p:cNvSpPr>
          <p:nvPr/>
        </p:nvSpPr>
        <p:spPr bwMode="auto">
          <a:xfrm>
            <a:off x="29225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6</a:t>
            </a:r>
          </a:p>
        </p:txBody>
      </p:sp>
      <p:sp>
        <p:nvSpPr>
          <p:cNvPr id="38939" name="Rectangle 59"/>
          <p:cNvSpPr>
            <a:spLocks noChangeArrowheads="1"/>
          </p:cNvSpPr>
          <p:nvPr/>
        </p:nvSpPr>
        <p:spPr bwMode="auto">
          <a:xfrm>
            <a:off x="36845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7</a:t>
            </a:r>
          </a:p>
        </p:txBody>
      </p:sp>
      <p:sp>
        <p:nvSpPr>
          <p:cNvPr id="38940" name="Rectangle 60"/>
          <p:cNvSpPr>
            <a:spLocks noChangeArrowheads="1"/>
          </p:cNvSpPr>
          <p:nvPr/>
        </p:nvSpPr>
        <p:spPr bwMode="auto">
          <a:xfrm>
            <a:off x="45227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8</a:t>
            </a:r>
          </a:p>
        </p:txBody>
      </p:sp>
      <p:sp>
        <p:nvSpPr>
          <p:cNvPr id="38941" name="Rectangle 61"/>
          <p:cNvSpPr>
            <a:spLocks noChangeArrowheads="1"/>
          </p:cNvSpPr>
          <p:nvPr/>
        </p:nvSpPr>
        <p:spPr bwMode="auto">
          <a:xfrm>
            <a:off x="5360988" y="512763"/>
            <a:ext cx="9080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9</a:t>
            </a:r>
          </a:p>
        </p:txBody>
      </p:sp>
      <p:sp>
        <p:nvSpPr>
          <p:cNvPr id="38942" name="Rectangle 62"/>
          <p:cNvSpPr>
            <a:spLocks noChangeArrowheads="1"/>
          </p:cNvSpPr>
          <p:nvPr/>
        </p:nvSpPr>
        <p:spPr bwMode="auto">
          <a:xfrm>
            <a:off x="6199188" y="512763"/>
            <a:ext cx="10223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10</a:t>
            </a:r>
          </a:p>
        </p:txBody>
      </p:sp>
      <p:sp>
        <p:nvSpPr>
          <p:cNvPr id="38943" name="Rectangle 63"/>
          <p:cNvSpPr>
            <a:spLocks noChangeArrowheads="1"/>
          </p:cNvSpPr>
          <p:nvPr/>
        </p:nvSpPr>
        <p:spPr bwMode="auto">
          <a:xfrm>
            <a:off x="7037388" y="512763"/>
            <a:ext cx="1009650"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Cycle 11</a:t>
            </a:r>
          </a:p>
        </p:txBody>
      </p:sp>
      <p:grpSp>
        <p:nvGrpSpPr>
          <p:cNvPr id="84000" name="Group 64"/>
          <p:cNvGrpSpPr>
            <a:grpSpLocks/>
          </p:cNvGrpSpPr>
          <p:nvPr/>
        </p:nvGrpSpPr>
        <p:grpSpPr bwMode="auto">
          <a:xfrm>
            <a:off x="1193800" y="1350963"/>
            <a:ext cx="4146550" cy="366712"/>
            <a:chOff x="626" y="960"/>
            <a:chExt cx="2612" cy="231"/>
          </a:xfrm>
        </p:grpSpPr>
        <p:grpSp>
          <p:nvGrpSpPr>
            <p:cNvPr id="84080" name="Group 65"/>
            <p:cNvGrpSpPr>
              <a:grpSpLocks/>
            </p:cNvGrpSpPr>
            <p:nvPr/>
          </p:nvGrpSpPr>
          <p:grpSpPr bwMode="auto">
            <a:xfrm>
              <a:off x="626" y="960"/>
              <a:ext cx="526" cy="231"/>
              <a:chOff x="626" y="960"/>
              <a:chExt cx="526" cy="231"/>
            </a:xfrm>
          </p:grpSpPr>
          <p:sp>
            <p:nvSpPr>
              <p:cNvPr id="39037" name="Rectangle 66"/>
              <p:cNvSpPr>
                <a:spLocks noChangeArrowheads="1"/>
              </p:cNvSpPr>
              <p:nvPr/>
            </p:nvSpPr>
            <p:spPr bwMode="auto">
              <a:xfrm>
                <a:off x="626"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38" name="Rectangle 67"/>
              <p:cNvSpPr>
                <a:spLocks noChangeArrowheads="1"/>
              </p:cNvSpPr>
              <p:nvPr/>
            </p:nvSpPr>
            <p:spPr bwMode="auto">
              <a:xfrm>
                <a:off x="673" y="960"/>
                <a:ext cx="47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Ifetch</a:t>
                </a:r>
              </a:p>
            </p:txBody>
          </p:sp>
        </p:grpSp>
        <p:grpSp>
          <p:nvGrpSpPr>
            <p:cNvPr id="84081" name="Group 68"/>
            <p:cNvGrpSpPr>
              <a:grpSpLocks/>
            </p:cNvGrpSpPr>
            <p:nvPr/>
          </p:nvGrpSpPr>
          <p:grpSpPr bwMode="auto">
            <a:xfrm>
              <a:off x="1101" y="960"/>
              <a:ext cx="632" cy="231"/>
              <a:chOff x="1101" y="960"/>
              <a:chExt cx="632" cy="231"/>
            </a:xfrm>
          </p:grpSpPr>
          <p:sp>
            <p:nvSpPr>
              <p:cNvPr id="39035" name="Rectangle 69"/>
              <p:cNvSpPr>
                <a:spLocks noChangeArrowheads="1"/>
              </p:cNvSpPr>
              <p:nvPr/>
            </p:nvSpPr>
            <p:spPr bwMode="auto">
              <a:xfrm>
                <a:off x="1138" y="968"/>
                <a:ext cx="540"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36" name="Rectangle 70"/>
              <p:cNvSpPr>
                <a:spLocks noChangeArrowheads="1"/>
              </p:cNvSpPr>
              <p:nvPr/>
            </p:nvSpPr>
            <p:spPr bwMode="auto">
              <a:xfrm>
                <a:off x="1101" y="960"/>
                <a:ext cx="63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Reg/Dec</a:t>
                </a:r>
              </a:p>
            </p:txBody>
          </p:sp>
        </p:grpSp>
        <p:grpSp>
          <p:nvGrpSpPr>
            <p:cNvPr id="84082" name="Group 71"/>
            <p:cNvGrpSpPr>
              <a:grpSpLocks/>
            </p:cNvGrpSpPr>
            <p:nvPr/>
          </p:nvGrpSpPr>
          <p:grpSpPr bwMode="auto">
            <a:xfrm>
              <a:off x="1676" y="960"/>
              <a:ext cx="542" cy="231"/>
              <a:chOff x="1676" y="960"/>
              <a:chExt cx="542" cy="231"/>
            </a:xfrm>
          </p:grpSpPr>
          <p:sp>
            <p:nvSpPr>
              <p:cNvPr id="39033" name="Rectangle 72"/>
              <p:cNvSpPr>
                <a:spLocks noChangeArrowheads="1"/>
              </p:cNvSpPr>
              <p:nvPr/>
            </p:nvSpPr>
            <p:spPr bwMode="auto">
              <a:xfrm>
                <a:off x="1676" y="968"/>
                <a:ext cx="54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34" name="Rectangle 73"/>
              <p:cNvSpPr>
                <a:spLocks noChangeArrowheads="1"/>
              </p:cNvSpPr>
              <p:nvPr/>
            </p:nvSpPr>
            <p:spPr bwMode="auto">
              <a:xfrm>
                <a:off x="1767" y="960"/>
                <a:ext cx="414"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Exec</a:t>
                </a:r>
              </a:p>
            </p:txBody>
          </p:sp>
        </p:grpSp>
        <p:grpSp>
          <p:nvGrpSpPr>
            <p:cNvPr id="84083" name="Group 74"/>
            <p:cNvGrpSpPr>
              <a:grpSpLocks/>
            </p:cNvGrpSpPr>
            <p:nvPr/>
          </p:nvGrpSpPr>
          <p:grpSpPr bwMode="auto">
            <a:xfrm>
              <a:off x="2216" y="960"/>
              <a:ext cx="517" cy="231"/>
              <a:chOff x="2216" y="960"/>
              <a:chExt cx="517" cy="231"/>
            </a:xfrm>
          </p:grpSpPr>
          <p:sp>
            <p:nvSpPr>
              <p:cNvPr id="39031" name="Rectangle 75"/>
              <p:cNvSpPr>
                <a:spLocks noChangeArrowheads="1"/>
              </p:cNvSpPr>
              <p:nvPr/>
            </p:nvSpPr>
            <p:spPr bwMode="auto">
              <a:xfrm>
                <a:off x="2216"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32" name="Rectangle 76"/>
              <p:cNvSpPr>
                <a:spLocks noChangeArrowheads="1"/>
              </p:cNvSpPr>
              <p:nvPr/>
            </p:nvSpPr>
            <p:spPr bwMode="auto">
              <a:xfrm>
                <a:off x="2295" y="960"/>
                <a:ext cx="438"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Mem</a:t>
                </a:r>
              </a:p>
            </p:txBody>
          </p:sp>
        </p:grpSp>
        <p:grpSp>
          <p:nvGrpSpPr>
            <p:cNvPr id="84084" name="Group 77"/>
            <p:cNvGrpSpPr>
              <a:grpSpLocks/>
            </p:cNvGrpSpPr>
            <p:nvPr/>
          </p:nvGrpSpPr>
          <p:grpSpPr bwMode="auto">
            <a:xfrm>
              <a:off x="2726" y="960"/>
              <a:ext cx="512" cy="231"/>
              <a:chOff x="2726" y="960"/>
              <a:chExt cx="512" cy="231"/>
            </a:xfrm>
          </p:grpSpPr>
          <p:sp>
            <p:nvSpPr>
              <p:cNvPr id="39029" name="Rectangle 78"/>
              <p:cNvSpPr>
                <a:spLocks noChangeArrowheads="1"/>
              </p:cNvSpPr>
              <p:nvPr/>
            </p:nvSpPr>
            <p:spPr bwMode="auto">
              <a:xfrm>
                <a:off x="2726" y="968"/>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30" name="Rectangle 79"/>
              <p:cNvSpPr>
                <a:spLocks noChangeArrowheads="1"/>
              </p:cNvSpPr>
              <p:nvPr/>
            </p:nvSpPr>
            <p:spPr bwMode="auto">
              <a:xfrm>
                <a:off x="2823" y="960"/>
                <a:ext cx="323"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Wr</a:t>
                </a:r>
              </a:p>
            </p:txBody>
          </p:sp>
        </p:grpSp>
      </p:grpSp>
      <p:grpSp>
        <p:nvGrpSpPr>
          <p:cNvPr id="84001" name="Group 80"/>
          <p:cNvGrpSpPr>
            <a:grpSpLocks/>
          </p:cNvGrpSpPr>
          <p:nvPr/>
        </p:nvGrpSpPr>
        <p:grpSpPr bwMode="auto">
          <a:xfrm>
            <a:off x="2025650" y="1804988"/>
            <a:ext cx="4146550" cy="369887"/>
            <a:chOff x="1154" y="1246"/>
            <a:chExt cx="2612" cy="233"/>
          </a:xfrm>
        </p:grpSpPr>
        <p:grpSp>
          <p:nvGrpSpPr>
            <p:cNvPr id="84065" name="Group 81"/>
            <p:cNvGrpSpPr>
              <a:grpSpLocks/>
            </p:cNvGrpSpPr>
            <p:nvPr/>
          </p:nvGrpSpPr>
          <p:grpSpPr bwMode="auto">
            <a:xfrm>
              <a:off x="1154" y="1248"/>
              <a:ext cx="526" cy="231"/>
              <a:chOff x="1154" y="1248"/>
              <a:chExt cx="526" cy="231"/>
            </a:xfrm>
          </p:grpSpPr>
          <p:sp>
            <p:nvSpPr>
              <p:cNvPr id="39022" name="Rectangle 82"/>
              <p:cNvSpPr>
                <a:spLocks noChangeArrowheads="1"/>
              </p:cNvSpPr>
              <p:nvPr/>
            </p:nvSpPr>
            <p:spPr bwMode="auto">
              <a:xfrm>
                <a:off x="115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23" name="Rectangle 83"/>
              <p:cNvSpPr>
                <a:spLocks noChangeArrowheads="1"/>
              </p:cNvSpPr>
              <p:nvPr/>
            </p:nvSpPr>
            <p:spPr bwMode="auto">
              <a:xfrm>
                <a:off x="1201" y="1248"/>
                <a:ext cx="47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Ifetch</a:t>
                </a:r>
              </a:p>
            </p:txBody>
          </p:sp>
        </p:grpSp>
        <p:grpSp>
          <p:nvGrpSpPr>
            <p:cNvPr id="84066" name="Group 84"/>
            <p:cNvGrpSpPr>
              <a:grpSpLocks/>
            </p:cNvGrpSpPr>
            <p:nvPr/>
          </p:nvGrpSpPr>
          <p:grpSpPr bwMode="auto">
            <a:xfrm>
              <a:off x="1633" y="1246"/>
              <a:ext cx="632" cy="231"/>
              <a:chOff x="1633" y="1246"/>
              <a:chExt cx="632" cy="231"/>
            </a:xfrm>
          </p:grpSpPr>
          <p:sp>
            <p:nvSpPr>
              <p:cNvPr id="39020" name="Rectangle 85"/>
              <p:cNvSpPr>
                <a:spLocks noChangeArrowheads="1"/>
              </p:cNvSpPr>
              <p:nvPr/>
            </p:nvSpPr>
            <p:spPr bwMode="auto">
              <a:xfrm>
                <a:off x="1670" y="1256"/>
                <a:ext cx="548"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21" name="Rectangle 86"/>
              <p:cNvSpPr>
                <a:spLocks noChangeArrowheads="1"/>
              </p:cNvSpPr>
              <p:nvPr/>
            </p:nvSpPr>
            <p:spPr bwMode="auto">
              <a:xfrm>
                <a:off x="1633" y="1246"/>
                <a:ext cx="63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Reg/Dec</a:t>
                </a:r>
              </a:p>
            </p:txBody>
          </p:sp>
        </p:grpSp>
        <p:grpSp>
          <p:nvGrpSpPr>
            <p:cNvPr id="84067" name="Group 87"/>
            <p:cNvGrpSpPr>
              <a:grpSpLocks/>
            </p:cNvGrpSpPr>
            <p:nvPr/>
          </p:nvGrpSpPr>
          <p:grpSpPr bwMode="auto">
            <a:xfrm>
              <a:off x="2216" y="1248"/>
              <a:ext cx="512" cy="231"/>
              <a:chOff x="2216" y="1248"/>
              <a:chExt cx="512" cy="231"/>
            </a:xfrm>
          </p:grpSpPr>
          <p:sp>
            <p:nvSpPr>
              <p:cNvPr id="39018" name="Rectangle 88"/>
              <p:cNvSpPr>
                <a:spLocks noChangeArrowheads="1"/>
              </p:cNvSpPr>
              <p:nvPr/>
            </p:nvSpPr>
            <p:spPr bwMode="auto">
              <a:xfrm>
                <a:off x="2216"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19" name="Rectangle 89"/>
              <p:cNvSpPr>
                <a:spLocks noChangeArrowheads="1"/>
              </p:cNvSpPr>
              <p:nvPr/>
            </p:nvSpPr>
            <p:spPr bwMode="auto">
              <a:xfrm>
                <a:off x="2295" y="1248"/>
                <a:ext cx="414"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Exec</a:t>
                </a:r>
              </a:p>
            </p:txBody>
          </p:sp>
        </p:grpSp>
        <p:grpSp>
          <p:nvGrpSpPr>
            <p:cNvPr id="84068" name="Group 90"/>
            <p:cNvGrpSpPr>
              <a:grpSpLocks/>
            </p:cNvGrpSpPr>
            <p:nvPr/>
          </p:nvGrpSpPr>
          <p:grpSpPr bwMode="auto">
            <a:xfrm>
              <a:off x="2726" y="1248"/>
              <a:ext cx="535" cy="231"/>
              <a:chOff x="2726" y="1248"/>
              <a:chExt cx="535" cy="231"/>
            </a:xfrm>
          </p:grpSpPr>
          <p:sp>
            <p:nvSpPr>
              <p:cNvPr id="39016" name="Rectangle 91"/>
              <p:cNvSpPr>
                <a:spLocks noChangeArrowheads="1"/>
              </p:cNvSpPr>
              <p:nvPr/>
            </p:nvSpPr>
            <p:spPr bwMode="auto">
              <a:xfrm>
                <a:off x="2726" y="1256"/>
                <a:ext cx="527"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17" name="Rectangle 92"/>
              <p:cNvSpPr>
                <a:spLocks noChangeArrowheads="1"/>
              </p:cNvSpPr>
              <p:nvPr/>
            </p:nvSpPr>
            <p:spPr bwMode="auto">
              <a:xfrm>
                <a:off x="2823" y="1248"/>
                <a:ext cx="438"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Mem</a:t>
                </a:r>
              </a:p>
            </p:txBody>
          </p:sp>
        </p:grpSp>
        <p:grpSp>
          <p:nvGrpSpPr>
            <p:cNvPr id="84069" name="Group 93"/>
            <p:cNvGrpSpPr>
              <a:grpSpLocks/>
            </p:cNvGrpSpPr>
            <p:nvPr/>
          </p:nvGrpSpPr>
          <p:grpSpPr bwMode="auto">
            <a:xfrm>
              <a:off x="3254" y="1248"/>
              <a:ext cx="512" cy="231"/>
              <a:chOff x="3254" y="1248"/>
              <a:chExt cx="512" cy="231"/>
            </a:xfrm>
          </p:grpSpPr>
          <p:sp>
            <p:nvSpPr>
              <p:cNvPr id="39014" name="Rectangle 94"/>
              <p:cNvSpPr>
                <a:spLocks noChangeArrowheads="1"/>
              </p:cNvSpPr>
              <p:nvPr/>
            </p:nvSpPr>
            <p:spPr bwMode="auto">
              <a:xfrm>
                <a:off x="3254" y="1256"/>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15" name="Rectangle 95"/>
              <p:cNvSpPr>
                <a:spLocks noChangeArrowheads="1"/>
              </p:cNvSpPr>
              <p:nvPr/>
            </p:nvSpPr>
            <p:spPr bwMode="auto">
              <a:xfrm>
                <a:off x="3351" y="1248"/>
                <a:ext cx="323"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Wr</a:t>
                </a:r>
              </a:p>
            </p:txBody>
          </p:sp>
        </p:grpSp>
      </p:grpSp>
      <p:sp>
        <p:nvSpPr>
          <p:cNvPr id="38946" name="Rectangle 96"/>
          <p:cNvSpPr>
            <a:spLocks noChangeArrowheads="1"/>
          </p:cNvSpPr>
          <p:nvPr/>
        </p:nvSpPr>
        <p:spPr bwMode="auto">
          <a:xfrm>
            <a:off x="836613" y="1844675"/>
            <a:ext cx="1214437" cy="366713"/>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latin typeface="Times New Roman" charset="0"/>
              </a:rPr>
              <a:t>16: </a:t>
            </a:r>
            <a:r>
              <a:rPr lang="en-US" altLang="zh-CN" b="1">
                <a:latin typeface="Times New Roman" charset="0"/>
              </a:rPr>
              <a:t>R-type</a:t>
            </a:r>
          </a:p>
        </p:txBody>
      </p:sp>
      <p:grpSp>
        <p:nvGrpSpPr>
          <p:cNvPr id="84003" name="Group 97"/>
          <p:cNvGrpSpPr>
            <a:grpSpLocks/>
          </p:cNvGrpSpPr>
          <p:nvPr/>
        </p:nvGrpSpPr>
        <p:grpSpPr bwMode="auto">
          <a:xfrm>
            <a:off x="2873375" y="2255838"/>
            <a:ext cx="4127500" cy="376237"/>
            <a:chOff x="1688" y="1530"/>
            <a:chExt cx="2600" cy="237"/>
          </a:xfrm>
        </p:grpSpPr>
        <p:grpSp>
          <p:nvGrpSpPr>
            <p:cNvPr id="84050" name="Group 98"/>
            <p:cNvGrpSpPr>
              <a:grpSpLocks/>
            </p:cNvGrpSpPr>
            <p:nvPr/>
          </p:nvGrpSpPr>
          <p:grpSpPr bwMode="auto">
            <a:xfrm>
              <a:off x="1688" y="1536"/>
              <a:ext cx="520" cy="231"/>
              <a:chOff x="1688" y="1536"/>
              <a:chExt cx="520" cy="231"/>
            </a:xfrm>
          </p:grpSpPr>
          <p:sp>
            <p:nvSpPr>
              <p:cNvPr id="39007" name="Rectangle 99"/>
              <p:cNvSpPr>
                <a:spLocks noChangeArrowheads="1"/>
              </p:cNvSpPr>
              <p:nvPr/>
            </p:nvSpPr>
            <p:spPr bwMode="auto">
              <a:xfrm>
                <a:off x="1688"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08" name="Rectangle 100"/>
              <p:cNvSpPr>
                <a:spLocks noChangeArrowheads="1"/>
              </p:cNvSpPr>
              <p:nvPr/>
            </p:nvSpPr>
            <p:spPr bwMode="auto">
              <a:xfrm>
                <a:off x="1729" y="1536"/>
                <a:ext cx="47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Ifetch</a:t>
                </a:r>
              </a:p>
            </p:txBody>
          </p:sp>
        </p:grpSp>
        <p:grpSp>
          <p:nvGrpSpPr>
            <p:cNvPr id="84051" name="Group 101"/>
            <p:cNvGrpSpPr>
              <a:grpSpLocks/>
            </p:cNvGrpSpPr>
            <p:nvPr/>
          </p:nvGrpSpPr>
          <p:grpSpPr bwMode="auto">
            <a:xfrm>
              <a:off x="2167" y="1530"/>
              <a:ext cx="632" cy="231"/>
              <a:chOff x="2167" y="1530"/>
              <a:chExt cx="632" cy="231"/>
            </a:xfrm>
          </p:grpSpPr>
          <p:sp>
            <p:nvSpPr>
              <p:cNvPr id="39005" name="Rectangle 102"/>
              <p:cNvSpPr>
                <a:spLocks noChangeArrowheads="1"/>
              </p:cNvSpPr>
              <p:nvPr/>
            </p:nvSpPr>
            <p:spPr bwMode="auto">
              <a:xfrm>
                <a:off x="2198" y="1544"/>
                <a:ext cx="560"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06" name="Rectangle 103"/>
              <p:cNvSpPr>
                <a:spLocks noChangeArrowheads="1"/>
              </p:cNvSpPr>
              <p:nvPr/>
            </p:nvSpPr>
            <p:spPr bwMode="auto">
              <a:xfrm>
                <a:off x="2167" y="1530"/>
                <a:ext cx="63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Reg/Dec</a:t>
                </a:r>
              </a:p>
            </p:txBody>
          </p:sp>
        </p:grpSp>
        <p:grpSp>
          <p:nvGrpSpPr>
            <p:cNvPr id="84052" name="Group 104"/>
            <p:cNvGrpSpPr>
              <a:grpSpLocks/>
            </p:cNvGrpSpPr>
            <p:nvPr/>
          </p:nvGrpSpPr>
          <p:grpSpPr bwMode="auto">
            <a:xfrm>
              <a:off x="2756" y="1534"/>
              <a:ext cx="512" cy="231"/>
              <a:chOff x="2756" y="1534"/>
              <a:chExt cx="512" cy="231"/>
            </a:xfrm>
          </p:grpSpPr>
          <p:sp>
            <p:nvSpPr>
              <p:cNvPr id="39003" name="Rectangle 105"/>
              <p:cNvSpPr>
                <a:spLocks noChangeArrowheads="1"/>
              </p:cNvSpPr>
              <p:nvPr/>
            </p:nvSpPr>
            <p:spPr bwMode="auto">
              <a:xfrm>
                <a:off x="2756"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04" name="Rectangle 106"/>
              <p:cNvSpPr>
                <a:spLocks noChangeArrowheads="1"/>
              </p:cNvSpPr>
              <p:nvPr/>
            </p:nvSpPr>
            <p:spPr bwMode="auto">
              <a:xfrm>
                <a:off x="2803" y="1534"/>
                <a:ext cx="414"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Exec</a:t>
                </a:r>
              </a:p>
            </p:txBody>
          </p:sp>
        </p:grpSp>
        <p:grpSp>
          <p:nvGrpSpPr>
            <p:cNvPr id="84053" name="Group 107"/>
            <p:cNvGrpSpPr>
              <a:grpSpLocks/>
            </p:cNvGrpSpPr>
            <p:nvPr/>
          </p:nvGrpSpPr>
          <p:grpSpPr bwMode="auto">
            <a:xfrm>
              <a:off x="3266" y="1536"/>
              <a:ext cx="512" cy="231"/>
              <a:chOff x="3266" y="1536"/>
              <a:chExt cx="512" cy="231"/>
            </a:xfrm>
          </p:grpSpPr>
          <p:sp>
            <p:nvSpPr>
              <p:cNvPr id="39001" name="Rectangle 108"/>
              <p:cNvSpPr>
                <a:spLocks noChangeArrowheads="1"/>
              </p:cNvSpPr>
              <p:nvPr/>
            </p:nvSpPr>
            <p:spPr bwMode="auto">
              <a:xfrm>
                <a:off x="3266"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02" name="Rectangle 109"/>
              <p:cNvSpPr>
                <a:spLocks noChangeArrowheads="1"/>
              </p:cNvSpPr>
              <p:nvPr/>
            </p:nvSpPr>
            <p:spPr bwMode="auto">
              <a:xfrm>
                <a:off x="3321" y="1536"/>
                <a:ext cx="438"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Mem</a:t>
                </a:r>
              </a:p>
            </p:txBody>
          </p:sp>
        </p:grpSp>
        <p:grpSp>
          <p:nvGrpSpPr>
            <p:cNvPr id="84054" name="Group 110"/>
            <p:cNvGrpSpPr>
              <a:grpSpLocks/>
            </p:cNvGrpSpPr>
            <p:nvPr/>
          </p:nvGrpSpPr>
          <p:grpSpPr bwMode="auto">
            <a:xfrm>
              <a:off x="3776" y="1536"/>
              <a:ext cx="512" cy="231"/>
              <a:chOff x="3776" y="1536"/>
              <a:chExt cx="512" cy="231"/>
            </a:xfrm>
          </p:grpSpPr>
          <p:sp>
            <p:nvSpPr>
              <p:cNvPr id="38999" name="Rectangle 111"/>
              <p:cNvSpPr>
                <a:spLocks noChangeArrowheads="1"/>
              </p:cNvSpPr>
              <p:nvPr/>
            </p:nvSpPr>
            <p:spPr bwMode="auto">
              <a:xfrm>
                <a:off x="3776" y="1544"/>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9000" name="Rectangle 112"/>
              <p:cNvSpPr>
                <a:spLocks noChangeArrowheads="1"/>
              </p:cNvSpPr>
              <p:nvPr/>
            </p:nvSpPr>
            <p:spPr bwMode="auto">
              <a:xfrm>
                <a:off x="3879" y="1536"/>
                <a:ext cx="323"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Wr</a:t>
                </a:r>
              </a:p>
            </p:txBody>
          </p:sp>
        </p:grpSp>
      </p:grpSp>
      <p:grpSp>
        <p:nvGrpSpPr>
          <p:cNvPr id="84004" name="Group 113"/>
          <p:cNvGrpSpPr>
            <a:grpSpLocks/>
          </p:cNvGrpSpPr>
          <p:nvPr/>
        </p:nvGrpSpPr>
        <p:grpSpPr bwMode="auto">
          <a:xfrm>
            <a:off x="3711575" y="2713038"/>
            <a:ext cx="4137025" cy="376237"/>
            <a:chOff x="2216" y="1818"/>
            <a:chExt cx="2606" cy="237"/>
          </a:xfrm>
        </p:grpSpPr>
        <p:grpSp>
          <p:nvGrpSpPr>
            <p:cNvPr id="84035" name="Group 114"/>
            <p:cNvGrpSpPr>
              <a:grpSpLocks/>
            </p:cNvGrpSpPr>
            <p:nvPr/>
          </p:nvGrpSpPr>
          <p:grpSpPr bwMode="auto">
            <a:xfrm>
              <a:off x="2216" y="1824"/>
              <a:ext cx="520" cy="231"/>
              <a:chOff x="2216" y="1824"/>
              <a:chExt cx="520" cy="231"/>
            </a:xfrm>
          </p:grpSpPr>
          <p:sp>
            <p:nvSpPr>
              <p:cNvPr id="38992" name="Rectangle 115"/>
              <p:cNvSpPr>
                <a:spLocks noChangeArrowheads="1"/>
              </p:cNvSpPr>
              <p:nvPr/>
            </p:nvSpPr>
            <p:spPr bwMode="auto">
              <a:xfrm>
                <a:off x="2216"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93" name="Rectangle 116"/>
              <p:cNvSpPr>
                <a:spLocks noChangeArrowheads="1"/>
              </p:cNvSpPr>
              <p:nvPr/>
            </p:nvSpPr>
            <p:spPr bwMode="auto">
              <a:xfrm>
                <a:off x="2257" y="1824"/>
                <a:ext cx="47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Ifetch</a:t>
                </a:r>
              </a:p>
            </p:txBody>
          </p:sp>
        </p:grpSp>
        <p:grpSp>
          <p:nvGrpSpPr>
            <p:cNvPr id="84036" name="Group 117"/>
            <p:cNvGrpSpPr>
              <a:grpSpLocks/>
            </p:cNvGrpSpPr>
            <p:nvPr/>
          </p:nvGrpSpPr>
          <p:grpSpPr bwMode="auto">
            <a:xfrm>
              <a:off x="2679" y="1818"/>
              <a:ext cx="632" cy="231"/>
              <a:chOff x="2679" y="1818"/>
              <a:chExt cx="632" cy="231"/>
            </a:xfrm>
          </p:grpSpPr>
          <p:sp>
            <p:nvSpPr>
              <p:cNvPr id="38990" name="Rectangle 118"/>
              <p:cNvSpPr>
                <a:spLocks noChangeArrowheads="1"/>
              </p:cNvSpPr>
              <p:nvPr/>
            </p:nvSpPr>
            <p:spPr bwMode="auto">
              <a:xfrm>
                <a:off x="2726" y="1832"/>
                <a:ext cx="527"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91" name="Rectangle 119"/>
              <p:cNvSpPr>
                <a:spLocks noChangeArrowheads="1"/>
              </p:cNvSpPr>
              <p:nvPr/>
            </p:nvSpPr>
            <p:spPr bwMode="auto">
              <a:xfrm>
                <a:off x="2679" y="1818"/>
                <a:ext cx="63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Reg/Dec</a:t>
                </a:r>
              </a:p>
            </p:txBody>
          </p:sp>
        </p:grpSp>
        <p:grpSp>
          <p:nvGrpSpPr>
            <p:cNvPr id="84037" name="Group 120"/>
            <p:cNvGrpSpPr>
              <a:grpSpLocks/>
            </p:cNvGrpSpPr>
            <p:nvPr/>
          </p:nvGrpSpPr>
          <p:grpSpPr bwMode="auto">
            <a:xfrm>
              <a:off x="3254" y="1824"/>
              <a:ext cx="539" cy="231"/>
              <a:chOff x="3254" y="1824"/>
              <a:chExt cx="539" cy="231"/>
            </a:xfrm>
          </p:grpSpPr>
          <p:sp>
            <p:nvSpPr>
              <p:cNvPr id="38988" name="Rectangle 121"/>
              <p:cNvSpPr>
                <a:spLocks noChangeArrowheads="1"/>
              </p:cNvSpPr>
              <p:nvPr/>
            </p:nvSpPr>
            <p:spPr bwMode="auto">
              <a:xfrm>
                <a:off x="3254" y="1832"/>
                <a:ext cx="539"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89" name="Rectangle 122"/>
              <p:cNvSpPr>
                <a:spLocks noChangeArrowheads="1"/>
              </p:cNvSpPr>
              <p:nvPr/>
            </p:nvSpPr>
            <p:spPr bwMode="auto">
              <a:xfrm>
                <a:off x="3351" y="1824"/>
                <a:ext cx="414"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Exec</a:t>
                </a:r>
              </a:p>
            </p:txBody>
          </p:sp>
        </p:grpSp>
        <p:grpSp>
          <p:nvGrpSpPr>
            <p:cNvPr id="84038" name="Group 123"/>
            <p:cNvGrpSpPr>
              <a:grpSpLocks/>
            </p:cNvGrpSpPr>
            <p:nvPr/>
          </p:nvGrpSpPr>
          <p:grpSpPr bwMode="auto">
            <a:xfrm>
              <a:off x="3794" y="1824"/>
              <a:ext cx="523" cy="231"/>
              <a:chOff x="3794" y="1824"/>
              <a:chExt cx="523" cy="231"/>
            </a:xfrm>
          </p:grpSpPr>
          <p:sp>
            <p:nvSpPr>
              <p:cNvPr id="38986" name="Rectangle 124"/>
              <p:cNvSpPr>
                <a:spLocks noChangeArrowheads="1"/>
              </p:cNvSpPr>
              <p:nvPr/>
            </p:nvSpPr>
            <p:spPr bwMode="auto">
              <a:xfrm>
                <a:off x="3794"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87" name="Rectangle 125"/>
              <p:cNvSpPr>
                <a:spLocks noChangeArrowheads="1"/>
              </p:cNvSpPr>
              <p:nvPr/>
            </p:nvSpPr>
            <p:spPr bwMode="auto">
              <a:xfrm>
                <a:off x="3879" y="1824"/>
                <a:ext cx="438"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Mem</a:t>
                </a:r>
              </a:p>
            </p:txBody>
          </p:sp>
        </p:grpSp>
        <p:grpSp>
          <p:nvGrpSpPr>
            <p:cNvPr id="84039" name="Group 126"/>
            <p:cNvGrpSpPr>
              <a:grpSpLocks/>
            </p:cNvGrpSpPr>
            <p:nvPr/>
          </p:nvGrpSpPr>
          <p:grpSpPr bwMode="auto">
            <a:xfrm>
              <a:off x="4310" y="1824"/>
              <a:ext cx="512" cy="231"/>
              <a:chOff x="4310" y="1824"/>
              <a:chExt cx="512" cy="231"/>
            </a:xfrm>
          </p:grpSpPr>
          <p:sp>
            <p:nvSpPr>
              <p:cNvPr id="38984" name="Rectangle 127"/>
              <p:cNvSpPr>
                <a:spLocks noChangeArrowheads="1"/>
              </p:cNvSpPr>
              <p:nvPr/>
            </p:nvSpPr>
            <p:spPr bwMode="auto">
              <a:xfrm>
                <a:off x="4310" y="1832"/>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85" name="Rectangle 128"/>
              <p:cNvSpPr>
                <a:spLocks noChangeArrowheads="1"/>
              </p:cNvSpPr>
              <p:nvPr/>
            </p:nvSpPr>
            <p:spPr bwMode="auto">
              <a:xfrm>
                <a:off x="4407" y="1824"/>
                <a:ext cx="323"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Wr</a:t>
                </a:r>
              </a:p>
            </p:txBody>
          </p:sp>
        </p:grpSp>
      </p:grpSp>
      <p:sp>
        <p:nvSpPr>
          <p:cNvPr id="38949" name="Rectangle 129"/>
          <p:cNvSpPr>
            <a:spLocks noChangeArrowheads="1"/>
          </p:cNvSpPr>
          <p:nvPr/>
        </p:nvSpPr>
        <p:spPr bwMode="auto">
          <a:xfrm>
            <a:off x="2555875" y="2722563"/>
            <a:ext cx="1214438"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latin typeface="Times New Roman" charset="0"/>
              </a:rPr>
              <a:t>24: </a:t>
            </a:r>
            <a:r>
              <a:rPr lang="en-US" altLang="zh-CN" b="1">
                <a:latin typeface="Times New Roman" charset="0"/>
              </a:rPr>
              <a:t>R-type</a:t>
            </a:r>
          </a:p>
        </p:txBody>
      </p:sp>
      <p:sp>
        <p:nvSpPr>
          <p:cNvPr id="38950" name="Line 130"/>
          <p:cNvSpPr>
            <a:spLocks noChangeShapeType="1"/>
          </p:cNvSpPr>
          <p:nvPr/>
        </p:nvSpPr>
        <p:spPr bwMode="auto">
          <a:xfrm flipV="1">
            <a:off x="6213475" y="1185863"/>
            <a:ext cx="0" cy="5588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51" name="Line 131"/>
          <p:cNvSpPr>
            <a:spLocks noChangeShapeType="1"/>
          </p:cNvSpPr>
          <p:nvPr/>
        </p:nvSpPr>
        <p:spPr bwMode="auto">
          <a:xfrm flipV="1">
            <a:off x="7051675" y="1185863"/>
            <a:ext cx="0" cy="10160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52" name="Line 132"/>
          <p:cNvSpPr>
            <a:spLocks noChangeShapeType="1"/>
          </p:cNvSpPr>
          <p:nvPr/>
        </p:nvSpPr>
        <p:spPr bwMode="auto">
          <a:xfrm flipV="1">
            <a:off x="7889875" y="1185863"/>
            <a:ext cx="0" cy="1473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53" name="Oval 133"/>
          <p:cNvSpPr>
            <a:spLocks noChangeArrowheads="1"/>
          </p:cNvSpPr>
          <p:nvPr/>
        </p:nvSpPr>
        <p:spPr bwMode="auto">
          <a:xfrm>
            <a:off x="4467225" y="823913"/>
            <a:ext cx="139700" cy="2806700"/>
          </a:xfrm>
          <a:prstGeom prst="ellipse">
            <a:avLst/>
          </a:prstGeom>
          <a:noFill/>
          <a:ln w="12700">
            <a:solidFill>
              <a:srgbClr val="0000FF"/>
            </a:solidFill>
            <a:round/>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54" name="Rectangle 134"/>
          <p:cNvSpPr>
            <a:spLocks noChangeArrowheads="1"/>
          </p:cNvSpPr>
          <p:nvPr/>
        </p:nvSpPr>
        <p:spPr bwMode="auto">
          <a:xfrm>
            <a:off x="323850" y="1344613"/>
            <a:ext cx="1657350" cy="644525"/>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latin typeface="Times New Roman" charset="0"/>
              </a:rPr>
              <a:t>12: </a:t>
            </a:r>
            <a:r>
              <a:rPr lang="en-US" altLang="zh-CN" b="1">
                <a:latin typeface="Times New Roman" charset="0"/>
              </a:rPr>
              <a:t>Beq</a:t>
            </a:r>
          </a:p>
          <a:p>
            <a:pPr eaLnBrk="1" hangingPunct="1"/>
            <a:r>
              <a:rPr lang="en-US" altLang="zh-CN" b="1">
                <a:latin typeface="Times New Roman" charset="0"/>
              </a:rPr>
              <a:t>(target is 1000)</a:t>
            </a:r>
          </a:p>
        </p:txBody>
      </p:sp>
      <p:sp>
        <p:nvSpPr>
          <p:cNvPr id="38955" name="Rectangle 135"/>
          <p:cNvSpPr>
            <a:spLocks noChangeArrowheads="1"/>
          </p:cNvSpPr>
          <p:nvPr/>
        </p:nvSpPr>
        <p:spPr bwMode="auto">
          <a:xfrm>
            <a:off x="1692275" y="2265363"/>
            <a:ext cx="1214438"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latin typeface="Times New Roman" charset="0"/>
              </a:rPr>
              <a:t>20: </a:t>
            </a:r>
            <a:r>
              <a:rPr lang="en-US" altLang="zh-CN" b="1">
                <a:latin typeface="Times New Roman" charset="0"/>
              </a:rPr>
              <a:t>R-type</a:t>
            </a:r>
          </a:p>
        </p:txBody>
      </p:sp>
      <p:sp>
        <p:nvSpPr>
          <p:cNvPr id="38956" name="Rectangle 136"/>
          <p:cNvSpPr>
            <a:spLocks noChangeArrowheads="1"/>
          </p:cNvSpPr>
          <p:nvPr/>
        </p:nvSpPr>
        <p:spPr bwMode="auto">
          <a:xfrm>
            <a:off x="636588" y="893763"/>
            <a:ext cx="541337" cy="366712"/>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Clk</a:t>
            </a:r>
          </a:p>
        </p:txBody>
      </p:sp>
      <p:grpSp>
        <p:nvGrpSpPr>
          <p:cNvPr id="84013" name="Group 137"/>
          <p:cNvGrpSpPr>
            <a:grpSpLocks/>
          </p:cNvGrpSpPr>
          <p:nvPr/>
        </p:nvGrpSpPr>
        <p:grpSpPr bwMode="auto">
          <a:xfrm>
            <a:off x="4549775" y="3170238"/>
            <a:ext cx="4108450" cy="376237"/>
            <a:chOff x="2744" y="2106"/>
            <a:chExt cx="2588" cy="237"/>
          </a:xfrm>
        </p:grpSpPr>
        <p:grpSp>
          <p:nvGrpSpPr>
            <p:cNvPr id="84020" name="Group 138"/>
            <p:cNvGrpSpPr>
              <a:grpSpLocks/>
            </p:cNvGrpSpPr>
            <p:nvPr/>
          </p:nvGrpSpPr>
          <p:grpSpPr bwMode="auto">
            <a:xfrm>
              <a:off x="2744" y="2112"/>
              <a:ext cx="520" cy="231"/>
              <a:chOff x="2744" y="2112"/>
              <a:chExt cx="520" cy="231"/>
            </a:xfrm>
          </p:grpSpPr>
          <p:sp>
            <p:nvSpPr>
              <p:cNvPr id="38977" name="Rectangle 139"/>
              <p:cNvSpPr>
                <a:spLocks noChangeArrowheads="1"/>
              </p:cNvSpPr>
              <p:nvPr/>
            </p:nvSpPr>
            <p:spPr bwMode="auto">
              <a:xfrm>
                <a:off x="274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78" name="Rectangle 140"/>
              <p:cNvSpPr>
                <a:spLocks noChangeArrowheads="1"/>
              </p:cNvSpPr>
              <p:nvPr/>
            </p:nvSpPr>
            <p:spPr bwMode="auto">
              <a:xfrm>
                <a:off x="2785" y="2112"/>
                <a:ext cx="479"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Ifetch</a:t>
                </a:r>
              </a:p>
            </p:txBody>
          </p:sp>
        </p:grpSp>
        <p:grpSp>
          <p:nvGrpSpPr>
            <p:cNvPr id="84021" name="Group 141"/>
            <p:cNvGrpSpPr>
              <a:grpSpLocks/>
            </p:cNvGrpSpPr>
            <p:nvPr/>
          </p:nvGrpSpPr>
          <p:grpSpPr bwMode="auto">
            <a:xfrm>
              <a:off x="3213" y="2106"/>
              <a:ext cx="632" cy="231"/>
              <a:chOff x="3213" y="2106"/>
              <a:chExt cx="632" cy="231"/>
            </a:xfrm>
          </p:grpSpPr>
          <p:sp>
            <p:nvSpPr>
              <p:cNvPr id="38975" name="Rectangle 142"/>
              <p:cNvSpPr>
                <a:spLocks noChangeArrowheads="1"/>
              </p:cNvSpPr>
              <p:nvPr/>
            </p:nvSpPr>
            <p:spPr bwMode="auto">
              <a:xfrm>
                <a:off x="3254" y="2120"/>
                <a:ext cx="539"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76" name="Rectangle 143"/>
              <p:cNvSpPr>
                <a:spLocks noChangeArrowheads="1"/>
              </p:cNvSpPr>
              <p:nvPr/>
            </p:nvSpPr>
            <p:spPr bwMode="auto">
              <a:xfrm>
                <a:off x="3213" y="2106"/>
                <a:ext cx="632"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Reg/Dec</a:t>
                </a:r>
              </a:p>
            </p:txBody>
          </p:sp>
        </p:grpSp>
        <p:grpSp>
          <p:nvGrpSpPr>
            <p:cNvPr id="84022" name="Group 144"/>
            <p:cNvGrpSpPr>
              <a:grpSpLocks/>
            </p:cNvGrpSpPr>
            <p:nvPr/>
          </p:nvGrpSpPr>
          <p:grpSpPr bwMode="auto">
            <a:xfrm>
              <a:off x="3794" y="2112"/>
              <a:ext cx="512" cy="231"/>
              <a:chOff x="3794" y="2112"/>
              <a:chExt cx="512" cy="231"/>
            </a:xfrm>
          </p:grpSpPr>
          <p:sp>
            <p:nvSpPr>
              <p:cNvPr id="38973" name="Rectangle 145"/>
              <p:cNvSpPr>
                <a:spLocks noChangeArrowheads="1"/>
              </p:cNvSpPr>
              <p:nvPr/>
            </p:nvSpPr>
            <p:spPr bwMode="auto">
              <a:xfrm>
                <a:off x="3794"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74" name="Rectangle 146"/>
              <p:cNvSpPr>
                <a:spLocks noChangeArrowheads="1"/>
              </p:cNvSpPr>
              <p:nvPr/>
            </p:nvSpPr>
            <p:spPr bwMode="auto">
              <a:xfrm>
                <a:off x="3879" y="2112"/>
                <a:ext cx="414"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Exec</a:t>
                </a:r>
              </a:p>
            </p:txBody>
          </p:sp>
        </p:grpSp>
        <p:grpSp>
          <p:nvGrpSpPr>
            <p:cNvPr id="84023" name="Group 147"/>
            <p:cNvGrpSpPr>
              <a:grpSpLocks/>
            </p:cNvGrpSpPr>
            <p:nvPr/>
          </p:nvGrpSpPr>
          <p:grpSpPr bwMode="auto">
            <a:xfrm>
              <a:off x="4310" y="2112"/>
              <a:ext cx="512" cy="231"/>
              <a:chOff x="4310" y="2112"/>
              <a:chExt cx="512" cy="231"/>
            </a:xfrm>
          </p:grpSpPr>
          <p:sp>
            <p:nvSpPr>
              <p:cNvPr id="38971" name="Rectangle 148"/>
              <p:cNvSpPr>
                <a:spLocks noChangeArrowheads="1"/>
              </p:cNvSpPr>
              <p:nvPr/>
            </p:nvSpPr>
            <p:spPr bwMode="auto">
              <a:xfrm>
                <a:off x="4310"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72" name="Rectangle 149"/>
              <p:cNvSpPr>
                <a:spLocks noChangeArrowheads="1"/>
              </p:cNvSpPr>
              <p:nvPr/>
            </p:nvSpPr>
            <p:spPr bwMode="auto">
              <a:xfrm>
                <a:off x="4359" y="2112"/>
                <a:ext cx="438"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dirty="0">
                    <a:latin typeface="+mn-lt"/>
                    <a:ea typeface="宋体" panose="02010600030101010101" pitchFamily="2" charset="-122"/>
                  </a:rPr>
                  <a:t>Mem</a:t>
                </a:r>
              </a:p>
            </p:txBody>
          </p:sp>
        </p:grpSp>
        <p:grpSp>
          <p:nvGrpSpPr>
            <p:cNvPr id="84024" name="Group 150"/>
            <p:cNvGrpSpPr>
              <a:grpSpLocks/>
            </p:cNvGrpSpPr>
            <p:nvPr/>
          </p:nvGrpSpPr>
          <p:grpSpPr bwMode="auto">
            <a:xfrm>
              <a:off x="4820" y="2112"/>
              <a:ext cx="512" cy="231"/>
              <a:chOff x="4820" y="2112"/>
              <a:chExt cx="512" cy="231"/>
            </a:xfrm>
          </p:grpSpPr>
          <p:sp>
            <p:nvSpPr>
              <p:cNvPr id="38969" name="Rectangle 151"/>
              <p:cNvSpPr>
                <a:spLocks noChangeArrowheads="1"/>
              </p:cNvSpPr>
              <p:nvPr/>
            </p:nvSpPr>
            <p:spPr bwMode="auto">
              <a:xfrm>
                <a:off x="4820" y="2120"/>
                <a:ext cx="512" cy="176"/>
              </a:xfrm>
              <a:prstGeom prst="rect">
                <a:avLst/>
              </a:prstGeom>
              <a:noFill/>
              <a:ln w="254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8970" name="Rectangle 152"/>
              <p:cNvSpPr>
                <a:spLocks noChangeArrowheads="1"/>
              </p:cNvSpPr>
              <p:nvPr/>
            </p:nvSpPr>
            <p:spPr bwMode="auto">
              <a:xfrm>
                <a:off x="4935" y="2112"/>
                <a:ext cx="323" cy="231"/>
              </a:xfrm>
              <a:prstGeom prst="rect">
                <a:avLst/>
              </a:prstGeom>
              <a:noFill/>
              <a:ln w="12700">
                <a:noFill/>
                <a:miter lim="800000"/>
                <a:headEnd/>
                <a:tailEnd/>
              </a:ln>
            </p:spPr>
            <p:txBody>
              <a:bodyPr wrap="none" lIns="90488" tIns="44450" rIns="90488" bIns="44450">
                <a:spAutoFit/>
              </a:bodyPr>
              <a:lstStyle/>
              <a:p>
                <a:pPr eaLnBrk="1" hangingPunct="1">
                  <a:defRPr/>
                </a:pPr>
                <a:r>
                  <a:rPr lang="en-US" altLang="zh-CN" b="1">
                    <a:latin typeface="+mn-lt"/>
                    <a:ea typeface="宋体" panose="02010600030101010101" pitchFamily="2" charset="-122"/>
                  </a:rPr>
                  <a:t>Wr</a:t>
                </a:r>
              </a:p>
            </p:txBody>
          </p:sp>
        </p:grpSp>
      </p:grpSp>
      <p:sp>
        <p:nvSpPr>
          <p:cNvPr id="38958" name="Rectangle 153"/>
          <p:cNvSpPr>
            <a:spLocks noChangeArrowheads="1"/>
          </p:cNvSpPr>
          <p:nvPr/>
        </p:nvSpPr>
        <p:spPr bwMode="auto">
          <a:xfrm>
            <a:off x="2627313" y="3179763"/>
            <a:ext cx="1984375" cy="366712"/>
          </a:xfrm>
          <a:prstGeom prst="rect">
            <a:avLst/>
          </a:prstGeom>
          <a:noFill/>
          <a:ln w="12700">
            <a:noFill/>
            <a:miter lim="800000"/>
            <a:headEnd/>
            <a:tailEnd/>
          </a:ln>
        </p:spPr>
        <p:txBody>
          <a:bodyPr wrap="none" lIns="90488" tIns="44450" rIns="90488" bIns="4445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latin typeface="Times New Roman" charset="0"/>
              </a:rPr>
              <a:t>1000: </a:t>
            </a:r>
            <a:r>
              <a:rPr lang="en-US" altLang="zh-CN" b="1">
                <a:latin typeface="Times New Roman" charset="0"/>
              </a:rPr>
              <a:t>Target of Br</a:t>
            </a:r>
          </a:p>
        </p:txBody>
      </p:sp>
      <p:sp>
        <p:nvSpPr>
          <p:cNvPr id="38959" name="Line 154"/>
          <p:cNvSpPr>
            <a:spLocks noChangeShapeType="1"/>
          </p:cNvSpPr>
          <p:nvPr/>
        </p:nvSpPr>
        <p:spPr bwMode="auto">
          <a:xfrm>
            <a:off x="4397375" y="1592263"/>
            <a:ext cx="279400" cy="1651000"/>
          </a:xfrm>
          <a:prstGeom prst="line">
            <a:avLst/>
          </a:prstGeom>
          <a:noFill/>
          <a:ln w="25400">
            <a:solidFill>
              <a:srgbClr val="FF0000"/>
            </a:solidFill>
            <a:round/>
            <a:headEnd/>
            <a:tailEnd type="triangle" w="med" len="med"/>
          </a:ln>
        </p:spPr>
        <p:txBody>
          <a:bodyPr wrap="none" anchor="ctr"/>
          <a:lstStyle/>
          <a:p>
            <a:pPr eaLnBrk="1" hangingPunct="1">
              <a:defRPr/>
            </a:pPr>
            <a:endParaRPr lang="zh-CN" altLang="en-US">
              <a:latin typeface="+mn-lt"/>
              <a:ea typeface="宋体" panose="02010600030101010101" pitchFamily="2" charset="-122"/>
            </a:endParaRPr>
          </a:p>
        </p:txBody>
      </p:sp>
      <p:sp>
        <p:nvSpPr>
          <p:cNvPr id="323739" name="Rectangle 155"/>
          <p:cNvSpPr>
            <a:spLocks noChangeArrowheads="1"/>
          </p:cNvSpPr>
          <p:nvPr/>
        </p:nvSpPr>
        <p:spPr bwMode="auto">
          <a:xfrm>
            <a:off x="2006600" y="1733550"/>
            <a:ext cx="2565400" cy="1435100"/>
          </a:xfrm>
          <a:prstGeom prst="rect">
            <a:avLst/>
          </a:prstGeom>
          <a:solidFill>
            <a:srgbClr val="FF99CC">
              <a:alpha val="50980"/>
            </a:srgbClr>
          </a:solidFill>
          <a:ln w="12700">
            <a:no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
        <p:nvSpPr>
          <p:cNvPr id="323741" name="Rectangle 157"/>
          <p:cNvSpPr>
            <a:spLocks noChangeArrowheads="1"/>
          </p:cNvSpPr>
          <p:nvPr/>
        </p:nvSpPr>
        <p:spPr bwMode="auto">
          <a:xfrm>
            <a:off x="714375" y="6143625"/>
            <a:ext cx="1428750" cy="461963"/>
          </a:xfrm>
          <a:prstGeom prst="rect">
            <a:avLst/>
          </a:prstGeom>
          <a:noFill/>
          <a:ln w="12700">
            <a:noFill/>
            <a:miter lim="800000"/>
            <a:headEnd/>
            <a:tailEnd/>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30000"/>
              </a:spcBef>
              <a:buSzPct val="100000"/>
              <a:buFont typeface="Times New Roman" charset="0"/>
              <a:buNone/>
            </a:pPr>
            <a:r>
              <a:rPr lang="zh-CN" altLang="en-US" sz="2400" b="1">
                <a:solidFill>
                  <a:srgbClr val="FF0000"/>
                </a:solidFill>
                <a:latin typeface="Times New Roman" charset="0"/>
                <a:ea typeface="华文新魏" charset="-122"/>
                <a:cs typeface="Times New Roman" charset="0"/>
              </a:rPr>
              <a:t>这里 </a:t>
            </a:r>
            <a:r>
              <a:rPr lang="en-US" altLang="zh-CN" sz="2400" b="1">
                <a:solidFill>
                  <a:srgbClr val="FF0000"/>
                </a:solidFill>
                <a:latin typeface="Times New Roman" charset="0"/>
                <a:ea typeface="华文新魏" charset="-122"/>
                <a:cs typeface="Times New Roman" charset="0"/>
              </a:rPr>
              <a:t>C=3</a:t>
            </a:r>
          </a:p>
        </p:txBody>
      </p:sp>
      <p:sp>
        <p:nvSpPr>
          <p:cNvPr id="38963" name="Rectangle 158"/>
          <p:cNvSpPr>
            <a:spLocks noChangeArrowheads="1"/>
          </p:cNvSpPr>
          <p:nvPr/>
        </p:nvSpPr>
        <p:spPr bwMode="auto">
          <a:xfrm>
            <a:off x="3708400" y="1338263"/>
            <a:ext cx="850900" cy="279400"/>
          </a:xfrm>
          <a:prstGeom prst="rect">
            <a:avLst/>
          </a:prstGeom>
          <a:solidFill>
            <a:srgbClr val="339966">
              <a:alpha val="54901"/>
            </a:srgbClr>
          </a:solidFill>
          <a:ln w="12700">
            <a:solidFill>
              <a:schemeClr val="tx1"/>
            </a:solidFill>
            <a:miter lim="800000"/>
            <a:headEnd/>
            <a:tailEnd/>
          </a:ln>
        </p:spPr>
        <p:txBody>
          <a:bodyPr wrap="none" anchor="ctr"/>
          <a:lstStyle/>
          <a:p>
            <a:pPr eaLnBrk="1" hangingPunct="1">
              <a:defRPr/>
            </a:pPr>
            <a:endParaRPr lang="zh-CN" altLang="en-US">
              <a:latin typeface="+mn-l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3587">
                                            <p:txEl>
                                              <p:pRg st="4" end="4"/>
                                            </p:txEl>
                                          </p:spTgt>
                                        </p:tgtEl>
                                        <p:attrNameLst>
                                          <p:attrName>style.visibility</p:attrName>
                                        </p:attrNameLst>
                                      </p:cBhvr>
                                      <p:to>
                                        <p:strVal val="visible"/>
                                      </p:to>
                                    </p:set>
                                    <p:animEffect transition="in" filter="blinds(horizontal)">
                                      <p:cBhvr>
                                        <p:cTn id="7" dur="500"/>
                                        <p:tgtEl>
                                          <p:spTgt spid="32358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3739"/>
                                        </p:tgtEl>
                                        <p:attrNameLst>
                                          <p:attrName>style.visibility</p:attrName>
                                        </p:attrNameLst>
                                      </p:cBhvr>
                                      <p:to>
                                        <p:strVal val="visible"/>
                                      </p:to>
                                    </p:set>
                                    <p:animEffect transition="in" filter="blinds(horizontal)">
                                      <p:cBhvr>
                                        <p:cTn id="12" dur="500"/>
                                        <p:tgtEl>
                                          <p:spTgt spid="3237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3587">
                                            <p:txEl>
                                              <p:pRg st="5" end="5"/>
                                            </p:txEl>
                                          </p:spTgt>
                                        </p:tgtEl>
                                        <p:attrNameLst>
                                          <p:attrName>style.visibility</p:attrName>
                                        </p:attrNameLst>
                                      </p:cBhvr>
                                      <p:to>
                                        <p:strVal val="visible"/>
                                      </p:to>
                                    </p:set>
                                    <p:animEffect transition="in" filter="blinds(horizontal)">
                                      <p:cBhvr>
                                        <p:cTn id="17" dur="500"/>
                                        <p:tgtEl>
                                          <p:spTgt spid="32358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3741"/>
                                        </p:tgtEl>
                                        <p:attrNameLst>
                                          <p:attrName>style.visibility</p:attrName>
                                        </p:attrNameLst>
                                      </p:cBhvr>
                                      <p:to>
                                        <p:strVal val="visible"/>
                                      </p:to>
                                    </p:set>
                                    <p:animEffect transition="in" filter="blinds(horizontal)">
                                      <p:cBhvr>
                                        <p:cTn id="22" dur="500"/>
                                        <p:tgtEl>
                                          <p:spTgt spid="323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739" grpId="0" animBg="1"/>
      <p:bldP spid="32374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1520" y="8749"/>
            <a:ext cx="6862762" cy="54868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简单（静态）分支预测方法</a:t>
            </a:r>
          </a:p>
        </p:txBody>
      </p:sp>
      <p:sp>
        <p:nvSpPr>
          <p:cNvPr id="224259" name="Rectangle 3"/>
          <p:cNvSpPr>
            <a:spLocks noGrp="1" noChangeArrowheads="1"/>
          </p:cNvSpPr>
          <p:nvPr>
            <p:ph type="body" idx="1"/>
          </p:nvPr>
        </p:nvSpPr>
        <p:spPr>
          <a:xfrm>
            <a:off x="467544" y="744761"/>
            <a:ext cx="8358187" cy="4916487"/>
          </a:xfrm>
        </p:spPr>
        <p:txBody>
          <a:bodyPr/>
          <a:lstStyle/>
          <a:p>
            <a:pPr>
              <a:lnSpc>
                <a:spcPct val="100000"/>
              </a:lnSpc>
              <a:spcBef>
                <a:spcPct val="0"/>
              </a:spcBef>
            </a:pPr>
            <a:r>
              <a:rPr lang="zh-CN" altLang="en-US" sz="2800" dirty="0"/>
              <a:t>基本思想</a:t>
            </a:r>
          </a:p>
          <a:p>
            <a:pPr marL="623888" lvl="1" indent="-265113">
              <a:lnSpc>
                <a:spcPct val="100000"/>
              </a:lnSpc>
              <a:spcBef>
                <a:spcPct val="0"/>
              </a:spcBef>
            </a:pPr>
            <a:r>
              <a:rPr lang="zh-CN" altLang="en-US" sz="2400" dirty="0">
                <a:solidFill>
                  <a:schemeClr val="bg1">
                    <a:lumMod val="50000"/>
                  </a:schemeClr>
                </a:solidFill>
              </a:rPr>
              <a:t>总预测条件不满足</a:t>
            </a:r>
            <a:r>
              <a:rPr lang="en-US" altLang="zh-CN" sz="2400" dirty="0">
                <a:solidFill>
                  <a:schemeClr val="bg1">
                    <a:lumMod val="50000"/>
                  </a:schemeClr>
                </a:solidFill>
              </a:rPr>
              <a:t>(not taken)</a:t>
            </a:r>
            <a:r>
              <a:rPr lang="zh-CN" altLang="en-US" sz="2400" dirty="0">
                <a:solidFill>
                  <a:schemeClr val="bg1">
                    <a:lumMod val="50000"/>
                  </a:schemeClr>
                </a:solidFill>
              </a:rPr>
              <a:t>，即：继续执行分支指令的后续指令</a:t>
            </a:r>
          </a:p>
          <a:p>
            <a:pPr lvl="2">
              <a:lnSpc>
                <a:spcPct val="100000"/>
              </a:lnSpc>
              <a:spcBef>
                <a:spcPct val="0"/>
              </a:spcBef>
              <a:buFontTx/>
              <a:buNone/>
            </a:pPr>
            <a:r>
              <a:rPr lang="zh-CN" altLang="en-US" sz="2200" dirty="0">
                <a:solidFill>
                  <a:schemeClr val="bg1">
                    <a:lumMod val="50000"/>
                  </a:schemeClr>
                </a:solidFill>
              </a:rPr>
              <a:t>可加启发式规则：</a:t>
            </a:r>
          </a:p>
          <a:p>
            <a:pPr lvl="2">
              <a:lnSpc>
                <a:spcPct val="100000"/>
              </a:lnSpc>
              <a:spcBef>
                <a:spcPct val="0"/>
              </a:spcBef>
              <a:buFontTx/>
              <a:buNone/>
            </a:pPr>
            <a:r>
              <a:rPr lang="zh-CN" altLang="en-US" sz="2200" dirty="0">
                <a:solidFill>
                  <a:schemeClr val="bg1">
                    <a:lumMod val="50000"/>
                  </a:schemeClr>
                </a:solidFill>
              </a:rPr>
              <a:t>在特定情况下总是预测满足</a:t>
            </a:r>
            <a:r>
              <a:rPr lang="en-US" altLang="zh-CN" sz="2200" dirty="0">
                <a:solidFill>
                  <a:schemeClr val="bg1">
                    <a:lumMod val="50000"/>
                  </a:schemeClr>
                </a:solidFill>
              </a:rPr>
              <a:t>(taken)</a:t>
            </a:r>
            <a:r>
              <a:rPr lang="zh-CN" altLang="en-US" sz="2200" dirty="0">
                <a:solidFill>
                  <a:schemeClr val="bg1">
                    <a:lumMod val="50000"/>
                  </a:schemeClr>
                </a:solidFill>
              </a:rPr>
              <a:t>，其他情况总是预测不满足</a:t>
            </a:r>
          </a:p>
          <a:p>
            <a:pPr marL="623888" lvl="1" indent="-265113">
              <a:lnSpc>
                <a:spcPct val="100000"/>
              </a:lnSpc>
              <a:spcBef>
                <a:spcPct val="0"/>
              </a:spcBef>
            </a:pPr>
            <a:r>
              <a:rPr lang="zh-CN" altLang="en-US" sz="2400" dirty="0"/>
              <a:t>预测失败时，需把流水线中三条错误预测指令丢弃掉 </a:t>
            </a:r>
          </a:p>
          <a:p>
            <a:pPr lvl="2">
              <a:lnSpc>
                <a:spcPct val="100000"/>
              </a:lnSpc>
              <a:spcBef>
                <a:spcPct val="0"/>
              </a:spcBef>
            </a:pPr>
            <a:r>
              <a:rPr lang="zh-CN" altLang="en-US" sz="2200" dirty="0"/>
              <a:t>将三条丢弃指令的控制信号值设置为</a:t>
            </a:r>
            <a:r>
              <a:rPr lang="en-US" altLang="zh-CN" sz="2200" dirty="0"/>
              <a:t>0</a:t>
            </a:r>
            <a:r>
              <a:rPr lang="zh-CN" altLang="en-US" sz="2200" dirty="0"/>
              <a:t>，使其后续过程中执行</a:t>
            </a:r>
            <a:r>
              <a:rPr lang="en-US" altLang="zh-CN" sz="2200" dirty="0" err="1"/>
              <a:t>nop</a:t>
            </a:r>
            <a:r>
              <a:rPr lang="zh-CN" altLang="en-US" sz="2200" dirty="0"/>
              <a:t>操作</a:t>
            </a:r>
          </a:p>
          <a:p>
            <a:pPr>
              <a:lnSpc>
                <a:spcPct val="100000"/>
              </a:lnSpc>
              <a:spcBef>
                <a:spcPct val="0"/>
              </a:spcBef>
            </a:pPr>
            <a:r>
              <a:rPr lang="zh-CN" altLang="en-US" sz="2800" dirty="0"/>
              <a:t>性能</a:t>
            </a:r>
          </a:p>
          <a:p>
            <a:pPr marL="623888" lvl="1" indent="-265113">
              <a:lnSpc>
                <a:spcPct val="100000"/>
              </a:lnSpc>
              <a:spcBef>
                <a:spcPct val="0"/>
              </a:spcBef>
            </a:pPr>
            <a:r>
              <a:rPr lang="zh-CN" altLang="en-US" sz="2400" dirty="0"/>
              <a:t>如果转移概率是</a:t>
            </a:r>
            <a:r>
              <a:rPr lang="en-US" altLang="zh-CN" sz="2400" dirty="0"/>
              <a:t>50%</a:t>
            </a:r>
            <a:r>
              <a:rPr lang="zh-CN" altLang="en-US" sz="2400" dirty="0"/>
              <a:t>，则预测正确率仅有</a:t>
            </a:r>
            <a:r>
              <a:rPr lang="en-US" altLang="zh-CN" sz="2400" dirty="0"/>
              <a:t>50%</a:t>
            </a:r>
            <a:r>
              <a:rPr lang="zh-CN" altLang="en-US" sz="2400" dirty="0"/>
              <a:t>。静态分支预测方法的预测成功率不高</a:t>
            </a:r>
          </a:p>
        </p:txBody>
      </p:sp>
    </p:spTree>
    <p:extLst>
      <p:ext uri="{BB962C8B-B14F-4D97-AF65-F5344CB8AC3E}">
        <p14:creationId xmlns:p14="http://schemas.microsoft.com/office/powerpoint/2010/main" val="1464035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4259">
                                            <p:txEl>
                                              <p:pRg st="6" end="6"/>
                                            </p:txEl>
                                          </p:spTgt>
                                        </p:tgtEl>
                                        <p:attrNameLst>
                                          <p:attrName>style.visibility</p:attrName>
                                        </p:attrNameLst>
                                      </p:cBhvr>
                                      <p:to>
                                        <p:strVal val="visible"/>
                                      </p:to>
                                    </p:set>
                                    <p:animEffect transition="in" filter="dissolve">
                                      <p:cBhvr>
                                        <p:cTn id="7" dur="500"/>
                                        <p:tgtEl>
                                          <p:spTgt spid="224259">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4259">
                                            <p:txEl>
                                              <p:pRg st="7" end="7"/>
                                            </p:txEl>
                                          </p:spTgt>
                                        </p:tgtEl>
                                        <p:attrNameLst>
                                          <p:attrName>style.visibility</p:attrName>
                                        </p:attrNameLst>
                                      </p:cBhvr>
                                      <p:to>
                                        <p:strVal val="visible"/>
                                      </p:to>
                                    </p:set>
                                    <p:animEffect transition="in" filter="dissolve">
                                      <p:cBhvr>
                                        <p:cTn id="10" dur="500"/>
                                        <p:tgtEl>
                                          <p:spTgt spid="2242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1520" y="43359"/>
            <a:ext cx="6862762" cy="54868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简单（静态）分支预测方法</a:t>
            </a:r>
          </a:p>
        </p:txBody>
      </p:sp>
      <p:sp>
        <p:nvSpPr>
          <p:cNvPr id="224259" name="Rectangle 3"/>
          <p:cNvSpPr>
            <a:spLocks noGrp="1" noChangeArrowheads="1"/>
          </p:cNvSpPr>
          <p:nvPr>
            <p:ph type="body" idx="1"/>
          </p:nvPr>
        </p:nvSpPr>
        <p:spPr>
          <a:xfrm>
            <a:off x="500063" y="744761"/>
            <a:ext cx="8358187" cy="4916487"/>
          </a:xfrm>
        </p:spPr>
        <p:txBody>
          <a:bodyPr/>
          <a:lstStyle/>
          <a:p>
            <a:pPr>
              <a:lnSpc>
                <a:spcPct val="100000"/>
              </a:lnSpc>
              <a:spcBef>
                <a:spcPct val="0"/>
              </a:spcBef>
            </a:pPr>
            <a:r>
              <a:rPr lang="zh-CN" altLang="en-US" sz="2800" dirty="0"/>
              <a:t>基本思想</a:t>
            </a:r>
          </a:p>
          <a:p>
            <a:pPr marL="623888" lvl="1" indent="-265113">
              <a:lnSpc>
                <a:spcPct val="100000"/>
              </a:lnSpc>
              <a:spcBef>
                <a:spcPct val="0"/>
              </a:spcBef>
            </a:pPr>
            <a:r>
              <a:rPr lang="zh-CN" altLang="en-US" sz="2400" dirty="0"/>
              <a:t>总预测条件不满足</a:t>
            </a:r>
            <a:r>
              <a:rPr lang="en-US" altLang="zh-CN" sz="2400" dirty="0"/>
              <a:t>(not taken)</a:t>
            </a:r>
            <a:r>
              <a:rPr lang="zh-CN" altLang="en-US" sz="2400" dirty="0"/>
              <a:t>，即：继续执行分支指令的后续指令</a:t>
            </a:r>
          </a:p>
          <a:p>
            <a:pPr marL="623888" lvl="1" indent="-265113">
              <a:lnSpc>
                <a:spcPct val="100000"/>
              </a:lnSpc>
              <a:spcBef>
                <a:spcPct val="0"/>
              </a:spcBef>
            </a:pPr>
            <a:r>
              <a:rPr lang="zh-CN" altLang="en-US" sz="2400" dirty="0">
                <a:solidFill>
                  <a:schemeClr val="bg1">
                    <a:lumMod val="50000"/>
                  </a:schemeClr>
                </a:solidFill>
              </a:rPr>
              <a:t>预测失败时，需把流水线中</a:t>
            </a:r>
            <a:r>
              <a:rPr lang="zh-CN" altLang="en-US" sz="2400" dirty="0">
                <a:solidFill>
                  <a:schemeClr val="bg1">
                    <a:lumMod val="50000"/>
                  </a:schemeClr>
                </a:solidFill>
                <a:hlinkClick r:id="" action="ppaction://hlinkshowjump?jump=nextslide"/>
              </a:rPr>
              <a:t>三条错误预测指令</a:t>
            </a:r>
            <a:r>
              <a:rPr lang="zh-CN" altLang="en-US" sz="2400" dirty="0">
                <a:solidFill>
                  <a:schemeClr val="bg1">
                    <a:lumMod val="50000"/>
                  </a:schemeClr>
                </a:solidFill>
              </a:rPr>
              <a:t>丢弃掉 </a:t>
            </a:r>
          </a:p>
          <a:p>
            <a:pPr>
              <a:lnSpc>
                <a:spcPct val="100000"/>
              </a:lnSpc>
              <a:spcBef>
                <a:spcPct val="0"/>
              </a:spcBef>
            </a:pPr>
            <a:r>
              <a:rPr lang="zh-CN" altLang="en-US" sz="2800" dirty="0">
                <a:solidFill>
                  <a:schemeClr val="bg1">
                    <a:lumMod val="50000"/>
                  </a:schemeClr>
                </a:solidFill>
              </a:rPr>
              <a:t>性能</a:t>
            </a:r>
          </a:p>
          <a:p>
            <a:pPr marL="623888" lvl="1" indent="-265113">
              <a:lnSpc>
                <a:spcPct val="100000"/>
              </a:lnSpc>
              <a:spcBef>
                <a:spcPct val="0"/>
              </a:spcBef>
            </a:pPr>
            <a:r>
              <a:rPr lang="zh-CN" altLang="en-US" sz="2400" dirty="0">
                <a:solidFill>
                  <a:schemeClr val="bg1">
                    <a:lumMod val="50000"/>
                  </a:schemeClr>
                </a:solidFill>
              </a:rPr>
              <a:t>如果转移概率是</a:t>
            </a:r>
            <a:r>
              <a:rPr lang="en-US" altLang="zh-CN" sz="2400" dirty="0">
                <a:solidFill>
                  <a:schemeClr val="bg1">
                    <a:lumMod val="50000"/>
                  </a:schemeClr>
                </a:solidFill>
              </a:rPr>
              <a:t>50%</a:t>
            </a:r>
            <a:r>
              <a:rPr lang="zh-CN" altLang="en-US" sz="2400" dirty="0">
                <a:solidFill>
                  <a:schemeClr val="bg1">
                    <a:lumMod val="50000"/>
                  </a:schemeClr>
                </a:solidFill>
              </a:rPr>
              <a:t>，则预测正确率仅有</a:t>
            </a:r>
            <a:r>
              <a:rPr lang="en-US" altLang="zh-CN" sz="2400" dirty="0">
                <a:solidFill>
                  <a:schemeClr val="bg1">
                    <a:lumMod val="50000"/>
                  </a:schemeClr>
                </a:solidFill>
              </a:rPr>
              <a:t>50%</a:t>
            </a:r>
            <a:r>
              <a:rPr lang="zh-CN" altLang="en-US" sz="2400" dirty="0">
                <a:solidFill>
                  <a:schemeClr val="bg1">
                    <a:lumMod val="50000"/>
                  </a:schemeClr>
                </a:solidFill>
              </a:rPr>
              <a:t>。静态分支预测方法的预测成功率不高</a:t>
            </a:r>
          </a:p>
          <a:p>
            <a:pPr>
              <a:lnSpc>
                <a:spcPct val="100000"/>
              </a:lnSpc>
              <a:spcBef>
                <a:spcPct val="0"/>
              </a:spcBef>
            </a:pPr>
            <a:r>
              <a:rPr lang="zh-CN" altLang="en-US" sz="2800" dirty="0"/>
              <a:t>预测错误的代价</a:t>
            </a:r>
          </a:p>
          <a:p>
            <a:pPr marL="623888" lvl="1" indent="-265113">
              <a:lnSpc>
                <a:spcPct val="100000"/>
              </a:lnSpc>
              <a:spcBef>
                <a:spcPct val="0"/>
              </a:spcBef>
            </a:pPr>
            <a:r>
              <a:rPr lang="zh-CN" altLang="en-US" sz="2400" dirty="0"/>
              <a:t>预测错误的代价与何时能确定是否转移有关。越早确定，代价越少</a:t>
            </a:r>
          </a:p>
          <a:p>
            <a:pPr marL="623888" lvl="1" indent="-265113">
              <a:lnSpc>
                <a:spcPct val="100000"/>
              </a:lnSpc>
              <a:spcBef>
                <a:spcPct val="0"/>
              </a:spcBef>
            </a:pPr>
            <a:r>
              <a:rPr lang="zh-CN" altLang="en-US" sz="2400" dirty="0"/>
              <a:t>可以把“是否转移”的确定工作提前，而不要等到</a:t>
            </a:r>
            <a:r>
              <a:rPr lang="en-US" altLang="zh-CN" sz="2400" dirty="0"/>
              <a:t>MEM</a:t>
            </a:r>
            <a:r>
              <a:rPr lang="zh-CN" altLang="en-US" sz="2400" dirty="0"/>
              <a:t>阶段才确定</a:t>
            </a:r>
          </a:p>
        </p:txBody>
      </p:sp>
      <p:sp>
        <p:nvSpPr>
          <p:cNvPr id="224262" name="Text Box 6"/>
          <p:cNvSpPr txBox="1">
            <a:spLocks noChangeArrowheads="1"/>
          </p:cNvSpPr>
          <p:nvPr/>
        </p:nvSpPr>
        <p:spPr bwMode="auto">
          <a:xfrm>
            <a:off x="2267744" y="5626348"/>
            <a:ext cx="5857875" cy="46196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400" b="1">
                <a:solidFill>
                  <a:srgbClr val="FF0000"/>
                </a:solidFill>
                <a:latin typeface="Times New Roman" charset="0"/>
                <a:ea typeface="华文新魏" charset="-122"/>
              </a:rPr>
              <a:t>最早可以提前到哪个阶段呢？</a:t>
            </a:r>
            <a:endParaRPr lang="en-US" altLang="zh-CN" sz="2400" b="1" dirty="0">
              <a:solidFill>
                <a:srgbClr val="FF0000"/>
              </a:solidFill>
              <a:latin typeface="Times New Roman" charset="0"/>
              <a:ea typeface="华文新魏" charset="-122"/>
            </a:endParaRPr>
          </a:p>
        </p:txBody>
      </p:sp>
    </p:spTree>
    <p:extLst>
      <p:ext uri="{BB962C8B-B14F-4D97-AF65-F5344CB8AC3E}">
        <p14:creationId xmlns:p14="http://schemas.microsoft.com/office/powerpoint/2010/main" val="1588001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4262"/>
                                        </p:tgtEl>
                                        <p:attrNameLst>
                                          <p:attrName>style.visibility</p:attrName>
                                        </p:attrNameLst>
                                      </p:cBhvr>
                                      <p:to>
                                        <p:strVal val="visible"/>
                                      </p:to>
                                    </p:set>
                                    <p:animEffect transition="in" filter="blinds(horizontal)">
                                      <p:cBhvr>
                                        <p:cTn id="7" dur="500"/>
                                        <p:tgtEl>
                                          <p:spTgt spid="224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5308600"/>
            <a:ext cx="288925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3275" y="3148013"/>
            <a:ext cx="10572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625" y="3101975"/>
            <a:ext cx="11525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7613" y="3983038"/>
            <a:ext cx="182245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725" y="3532188"/>
            <a:ext cx="3309938"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8650" y="3148013"/>
            <a:ext cx="3028950"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438" y="5254625"/>
            <a:ext cx="22002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89700" y="5334000"/>
            <a:ext cx="2297113"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506" name="Rectangle 2"/>
          <p:cNvSpPr txBox="1">
            <a:spLocks noChangeArrowheads="1"/>
          </p:cNvSpPr>
          <p:nvPr/>
        </p:nvSpPr>
        <p:spPr bwMode="auto">
          <a:xfrm>
            <a:off x="323528" y="712664"/>
            <a:ext cx="8215313" cy="2500312"/>
          </a:xfrm>
          <a:prstGeom prst="rect">
            <a:avLst/>
          </a:prstGeom>
          <a:noFill/>
          <a:ln w="9525">
            <a:noFill/>
            <a:miter lim="800000"/>
            <a:headEnd/>
            <a:tailEnd/>
          </a:ln>
        </p:spPr>
        <p:txBody>
          <a:bodyPr/>
          <a:lstStyle>
            <a:lvl1pPr marL="360363" indent="-360363">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indent="0" eaLnBrk="1" hangingPunct="1">
              <a:lnSpc>
                <a:spcPct val="110000"/>
              </a:lnSpc>
              <a:buClr>
                <a:schemeClr val="tx1"/>
              </a:buClr>
            </a:pPr>
            <a:r>
              <a:rPr lang="en-US" altLang="zh-CN" sz="2800" b="1" dirty="0">
                <a:latin typeface="Times New Roman" charset="0"/>
                <a:ea typeface="华文新魏" charset="-122"/>
              </a:rPr>
              <a:t>20</a:t>
            </a:r>
            <a:r>
              <a:rPr lang="zh-CN" altLang="zh-CN" sz="2800" b="1" dirty="0">
                <a:latin typeface="Times New Roman" charset="0"/>
                <a:ea typeface="华文新魏" charset="-122"/>
              </a:rPr>
              <a:t>世纪初美国工程师泰勒发明</a:t>
            </a:r>
            <a:r>
              <a:rPr lang="en-US" altLang="zh-CN" sz="2800" b="1" dirty="0">
                <a:latin typeface="Times New Roman" charset="0"/>
                <a:ea typeface="华文新魏" charset="-122"/>
              </a:rPr>
              <a:t>——</a:t>
            </a:r>
            <a:r>
              <a:rPr lang="zh-CN" altLang="en-US" sz="2800" b="1" dirty="0">
                <a:latin typeface="Times New Roman" charset="0"/>
                <a:ea typeface="华文新魏" charset="-122"/>
              </a:rPr>
              <a:t>工业流水线，是</a:t>
            </a:r>
            <a:r>
              <a:rPr lang="zh-CN" altLang="zh-CN" sz="2800" b="1" dirty="0">
                <a:latin typeface="Times New Roman" charset="0"/>
                <a:ea typeface="华文新魏" charset="-122"/>
              </a:rPr>
              <a:t>管理学界</a:t>
            </a:r>
            <a:r>
              <a:rPr lang="zh-CN" altLang="en-US" sz="2800" b="1" dirty="0">
                <a:latin typeface="Times New Roman" charset="0"/>
                <a:ea typeface="华文新魏" charset="-122"/>
              </a:rPr>
              <a:t>最伟大的</a:t>
            </a:r>
            <a:r>
              <a:rPr lang="zh-CN" altLang="zh-CN" sz="2800" b="1" dirty="0">
                <a:latin typeface="Times New Roman" charset="0"/>
                <a:ea typeface="华文新魏" charset="-122"/>
              </a:rPr>
              <a:t>发明</a:t>
            </a:r>
            <a:endParaRPr lang="en-US" altLang="zh-CN" sz="2800" b="1" dirty="0">
              <a:latin typeface="Times New Roman" charset="0"/>
              <a:ea typeface="华文新魏" charset="-122"/>
            </a:endParaRPr>
          </a:p>
          <a:p>
            <a:pPr marL="0" indent="0" eaLnBrk="1" hangingPunct="1">
              <a:lnSpc>
                <a:spcPct val="110000"/>
              </a:lnSpc>
              <a:buClr>
                <a:schemeClr val="tx1"/>
              </a:buClr>
            </a:pPr>
            <a:r>
              <a:rPr lang="en-US" altLang="zh-CN" sz="2800" b="1" dirty="0">
                <a:latin typeface="Times New Roman" charset="0"/>
                <a:ea typeface="华文新魏" charset="-122"/>
              </a:rPr>
              <a:t>1913</a:t>
            </a:r>
            <a:r>
              <a:rPr lang="zh-CN" altLang="en-US" sz="2800" b="1" dirty="0">
                <a:latin typeface="Times New Roman" charset="0"/>
                <a:ea typeface="华文新魏" charset="-122"/>
              </a:rPr>
              <a:t>年</a:t>
            </a:r>
            <a:r>
              <a:rPr lang="en-US" altLang="zh-CN" sz="2800" b="1" dirty="0">
                <a:latin typeface="Times New Roman" charset="0"/>
                <a:ea typeface="华文新魏" charset="-122"/>
              </a:rPr>
              <a:t>10</a:t>
            </a:r>
            <a:r>
              <a:rPr lang="zh-CN" altLang="en-US" sz="2800" b="1" dirty="0">
                <a:latin typeface="Times New Roman" charset="0"/>
                <a:ea typeface="华文新魏" charset="-122"/>
              </a:rPr>
              <a:t>月</a:t>
            </a:r>
            <a:r>
              <a:rPr lang="en-US" altLang="zh-CN" sz="2800" b="1" dirty="0">
                <a:latin typeface="Times New Roman" charset="0"/>
                <a:ea typeface="华文新魏" charset="-122"/>
              </a:rPr>
              <a:t>7</a:t>
            </a:r>
            <a:r>
              <a:rPr lang="zh-CN" altLang="zh-CN" sz="2800" b="1" dirty="0">
                <a:latin typeface="Times New Roman" charset="0"/>
                <a:ea typeface="华文新魏" charset="-122"/>
              </a:rPr>
              <a:t>日，福特汽车创立了</a:t>
            </a:r>
            <a:r>
              <a:rPr lang="zh-CN" altLang="zh-CN" sz="2800" b="1" dirty="0">
                <a:solidFill>
                  <a:srgbClr val="0000CC"/>
                </a:solidFill>
                <a:latin typeface="Times New Roman" charset="0"/>
                <a:ea typeface="华文新魏" charset="-122"/>
              </a:rPr>
              <a:t>汽车装配流水线</a:t>
            </a:r>
            <a:r>
              <a:rPr lang="zh-CN" altLang="en-US" sz="2800" b="1" dirty="0">
                <a:latin typeface="Times New Roman" charset="0"/>
                <a:ea typeface="华文新魏" charset="-122"/>
              </a:rPr>
              <a:t>，使</a:t>
            </a:r>
            <a:r>
              <a:rPr lang="zh-CN" altLang="zh-CN" sz="2800" b="1" dirty="0">
                <a:latin typeface="Times New Roman" charset="0"/>
                <a:ea typeface="华文新魏" charset="-122"/>
              </a:rPr>
              <a:t>速度提高了</a:t>
            </a:r>
            <a:r>
              <a:rPr lang="en-US" altLang="zh-CN" sz="2800" b="1" dirty="0">
                <a:latin typeface="Times New Roman" charset="0"/>
                <a:ea typeface="华文新魏" charset="-122"/>
              </a:rPr>
              <a:t>8</a:t>
            </a:r>
            <a:r>
              <a:rPr lang="zh-CN" altLang="zh-CN" sz="2800" b="1" dirty="0">
                <a:latin typeface="Times New Roman" charset="0"/>
                <a:ea typeface="华文新魏" charset="-122"/>
              </a:rPr>
              <a:t>倍，第一次实现每</a:t>
            </a:r>
            <a:r>
              <a:rPr lang="en-US" altLang="zh-CN" sz="2800" b="1" dirty="0">
                <a:latin typeface="Times New Roman" charset="0"/>
                <a:ea typeface="华文新魏" charset="-122"/>
              </a:rPr>
              <a:t>10</a:t>
            </a:r>
            <a:r>
              <a:rPr lang="zh-CN" altLang="zh-CN" sz="2800" b="1" dirty="0">
                <a:latin typeface="Times New Roman" charset="0"/>
                <a:ea typeface="华文新魏" charset="-122"/>
              </a:rPr>
              <a:t>秒钟诞生一部汽车的</a:t>
            </a:r>
            <a:r>
              <a:rPr lang="zh-CN" altLang="zh-CN" sz="3200" b="1" dirty="0">
                <a:solidFill>
                  <a:srgbClr val="0000FF"/>
                </a:solidFill>
                <a:latin typeface="Times New Roman" charset="0"/>
                <a:ea typeface="华文新魏" charset="-122"/>
              </a:rPr>
              <a:t>神话</a:t>
            </a:r>
            <a:endParaRPr lang="en-US" altLang="zh-CN" sz="2800" b="1" dirty="0">
              <a:solidFill>
                <a:srgbClr val="0000FF"/>
              </a:solidFill>
              <a:latin typeface="Times New Roman" charset="0"/>
              <a:ea typeface="华文新魏" charset="-122"/>
            </a:endParaRPr>
          </a:p>
        </p:txBody>
      </p:sp>
      <p:pic>
        <p:nvPicPr>
          <p:cNvPr id="11275" name="Picture 5" descr="deskto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08650" y="4800600"/>
            <a:ext cx="122555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0"/>
          <p:cNvSpPr txBox="1">
            <a:spLocks noChangeArrowheads="1"/>
          </p:cNvSpPr>
          <p:nvPr/>
        </p:nvSpPr>
        <p:spPr>
          <a:xfrm>
            <a:off x="179513" y="117897"/>
            <a:ext cx="7920880" cy="54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流水线概述</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79512" y="116632"/>
            <a:ext cx="6862762" cy="5263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动态分支预测方法</a:t>
            </a:r>
          </a:p>
        </p:txBody>
      </p:sp>
      <p:sp>
        <p:nvSpPr>
          <p:cNvPr id="230403" name="Rectangle 3"/>
          <p:cNvSpPr>
            <a:spLocks noGrp="1" noChangeArrowheads="1"/>
          </p:cNvSpPr>
          <p:nvPr>
            <p:ph type="body" idx="1"/>
          </p:nvPr>
        </p:nvSpPr>
        <p:spPr>
          <a:xfrm>
            <a:off x="444500" y="642938"/>
            <a:ext cx="8413750" cy="4673600"/>
          </a:xfrm>
        </p:spPr>
        <p:txBody>
          <a:bodyPr/>
          <a:lstStyle/>
          <a:p>
            <a:pPr>
              <a:lnSpc>
                <a:spcPct val="100000"/>
              </a:lnSpc>
              <a:spcBef>
                <a:spcPct val="0"/>
              </a:spcBef>
            </a:pPr>
            <a:r>
              <a:rPr lang="zh-CN" altLang="en-US" sz="2800" dirty="0"/>
              <a:t>基本思想：</a:t>
            </a:r>
          </a:p>
          <a:p>
            <a:pPr lvl="1">
              <a:lnSpc>
                <a:spcPct val="100000"/>
              </a:lnSpc>
              <a:spcBef>
                <a:spcPct val="0"/>
              </a:spcBef>
            </a:pPr>
            <a:r>
              <a:rPr lang="zh-CN" altLang="en-US" sz="2400" dirty="0"/>
              <a:t>利用最近转移发生的情况，来预测下一次可能发生的转移</a:t>
            </a:r>
          </a:p>
          <a:p>
            <a:pPr lvl="1">
              <a:lnSpc>
                <a:spcPct val="100000"/>
              </a:lnSpc>
              <a:spcBef>
                <a:spcPct val="0"/>
              </a:spcBef>
            </a:pPr>
            <a:r>
              <a:rPr lang="zh-CN" altLang="en-US" sz="2400" dirty="0"/>
              <a:t>预测后，在实际发生时验证并调整预测 </a:t>
            </a:r>
          </a:p>
          <a:p>
            <a:pPr lvl="1">
              <a:lnSpc>
                <a:spcPct val="100000"/>
              </a:lnSpc>
              <a:spcBef>
                <a:spcPct val="0"/>
              </a:spcBef>
            </a:pPr>
            <a:r>
              <a:rPr lang="zh-CN" altLang="en-US" sz="2400" dirty="0"/>
              <a:t>转移发生的历史情况记录在</a:t>
            </a:r>
            <a:r>
              <a:rPr lang="en-US" altLang="zh-CN" sz="2400" dirty="0">
                <a:hlinkClick r:id="" action="ppaction://hlinkshowjump?jump=nextslide"/>
              </a:rPr>
              <a:t>BHT</a:t>
            </a:r>
            <a:r>
              <a:rPr lang="zh-CN" altLang="en-US" sz="2400" dirty="0"/>
              <a:t>中</a:t>
            </a:r>
            <a:r>
              <a:rPr lang="en-US" altLang="zh-CN" sz="2400" dirty="0"/>
              <a:t>(</a:t>
            </a:r>
            <a:r>
              <a:rPr lang="zh-CN" altLang="en-US" sz="2400" dirty="0"/>
              <a:t>有多个不同的名称</a:t>
            </a:r>
            <a:r>
              <a:rPr lang="en-US" altLang="zh-CN" sz="2400" dirty="0"/>
              <a:t>)</a:t>
            </a:r>
          </a:p>
          <a:p>
            <a:pPr lvl="2">
              <a:lnSpc>
                <a:spcPct val="100000"/>
              </a:lnSpc>
              <a:spcBef>
                <a:spcPct val="0"/>
              </a:spcBef>
            </a:pPr>
            <a:r>
              <a:rPr lang="zh-CN" altLang="en-US" dirty="0"/>
              <a:t>分支历史记录表</a:t>
            </a:r>
            <a:r>
              <a:rPr lang="en-US" altLang="zh-CN" dirty="0"/>
              <a:t>BHT(Branch History Table)</a:t>
            </a:r>
          </a:p>
          <a:p>
            <a:pPr marL="1262063" lvl="3" indent="-187325">
              <a:spcBef>
                <a:spcPct val="0"/>
              </a:spcBef>
              <a:buFont typeface="Wingdings" charset="2"/>
              <a:buChar char="u"/>
            </a:pPr>
            <a:r>
              <a:rPr lang="zh-CN" altLang="en-US" sz="2200" dirty="0">
                <a:latin typeface="Times New Roman" charset="0"/>
                <a:ea typeface="华文新魏" charset="-122"/>
              </a:rPr>
              <a:t>对于</a:t>
            </a:r>
            <a:r>
              <a:rPr lang="en-US" altLang="zh-CN" sz="2200" dirty="0">
                <a:latin typeface="Times New Roman" charset="0"/>
                <a:ea typeface="华文新魏" charset="-122"/>
              </a:rPr>
              <a:t>SPEC89</a:t>
            </a:r>
            <a:r>
              <a:rPr lang="zh-CN" altLang="en-US" sz="2200" dirty="0">
                <a:latin typeface="Times New Roman" charset="0"/>
                <a:ea typeface="华文新魏" charset="-122"/>
              </a:rPr>
              <a:t>测试程序而言，具有</a:t>
            </a:r>
            <a:r>
              <a:rPr lang="en-US" altLang="zh-CN" sz="2200" dirty="0">
                <a:latin typeface="Times New Roman" charset="0"/>
                <a:ea typeface="华文新魏" charset="-122"/>
              </a:rPr>
              <a:t>4K</a:t>
            </a:r>
            <a:r>
              <a:rPr lang="zh-CN" altLang="en-US" sz="2200" dirty="0">
                <a:latin typeface="Times New Roman" charset="0"/>
                <a:ea typeface="华文新魏" charset="-122"/>
              </a:rPr>
              <a:t>的</a:t>
            </a:r>
            <a:r>
              <a:rPr lang="en-US" altLang="zh-CN" sz="2200" dirty="0">
                <a:latin typeface="Times New Roman" charset="0"/>
                <a:ea typeface="华文新魏" charset="-122"/>
              </a:rPr>
              <a:t>BHT</a:t>
            </a:r>
            <a:r>
              <a:rPr lang="zh-CN" altLang="en-US" sz="2200" dirty="0">
                <a:latin typeface="Times New Roman" charset="0"/>
                <a:ea typeface="华文新魏" charset="-122"/>
              </a:rPr>
              <a:t>的预测准确率为</a:t>
            </a:r>
            <a:r>
              <a:rPr lang="en-US" altLang="zh-CN" sz="2200" dirty="0">
                <a:latin typeface="Times New Roman" charset="0"/>
                <a:ea typeface="华文新魏" charset="-122"/>
              </a:rPr>
              <a:t>82%~99%</a:t>
            </a:r>
            <a:r>
              <a:rPr lang="zh-CN" altLang="en-US" sz="2200" dirty="0">
                <a:latin typeface="Times New Roman" charset="0"/>
                <a:ea typeface="华文新魏" charset="-122"/>
              </a:rPr>
              <a:t>。可存放在指令</a:t>
            </a:r>
            <a:r>
              <a:rPr lang="en-US" altLang="zh-CN" sz="2200" dirty="0">
                <a:latin typeface="Times New Roman" charset="0"/>
                <a:ea typeface="华文新魏" charset="-122"/>
              </a:rPr>
              <a:t>cache</a:t>
            </a:r>
            <a:r>
              <a:rPr lang="zh-CN" altLang="en-US" sz="2200" dirty="0">
                <a:latin typeface="Times New Roman" charset="0"/>
                <a:ea typeface="华文新魏" charset="-122"/>
              </a:rPr>
              <a:t>或者专门硬件实现</a:t>
            </a:r>
          </a:p>
          <a:p>
            <a:pPr lvl="2">
              <a:lnSpc>
                <a:spcPct val="100000"/>
              </a:lnSpc>
              <a:spcBef>
                <a:spcPct val="0"/>
              </a:spcBef>
            </a:pPr>
            <a:r>
              <a:rPr lang="zh-CN" altLang="en-US" dirty="0"/>
              <a:t>分支预测缓冲器</a:t>
            </a:r>
            <a:r>
              <a:rPr lang="en-US" altLang="zh-CN" dirty="0"/>
              <a:t>BPB(Branch Prediction Buffer)</a:t>
            </a:r>
            <a:endParaRPr lang="zh-CN" altLang="en-US" dirty="0"/>
          </a:p>
          <a:p>
            <a:pPr lvl="2">
              <a:lnSpc>
                <a:spcPct val="100000"/>
              </a:lnSpc>
              <a:spcBef>
                <a:spcPct val="0"/>
              </a:spcBef>
            </a:pPr>
            <a:r>
              <a:rPr lang="zh-CN" altLang="en-US" dirty="0"/>
              <a:t>分支目标缓冲器</a:t>
            </a:r>
            <a:r>
              <a:rPr lang="en-US" altLang="zh-CN" dirty="0"/>
              <a:t>BTB(Branch Target</a:t>
            </a:r>
            <a:r>
              <a:rPr lang="zh-CN" altLang="en-US" dirty="0"/>
              <a:t> </a:t>
            </a:r>
            <a:r>
              <a:rPr lang="en-US" altLang="zh-CN" dirty="0"/>
              <a:t>Buffer)</a:t>
            </a:r>
            <a:endParaRPr lang="zh-CN" altLang="en-US" dirty="0"/>
          </a:p>
          <a:p>
            <a:pPr lvl="1">
              <a:lnSpc>
                <a:spcPct val="100000"/>
              </a:lnSpc>
              <a:spcBef>
                <a:spcPct val="0"/>
              </a:spcBef>
            </a:pPr>
            <a:r>
              <a:rPr lang="zh-CN" altLang="en-US" sz="2400" dirty="0"/>
              <a:t>每个表项由分支指令地址低位作索引，故在</a:t>
            </a:r>
            <a:r>
              <a:rPr lang="en-US" altLang="zh-CN" sz="2400" dirty="0"/>
              <a:t>IF</a:t>
            </a:r>
            <a:r>
              <a:rPr lang="zh-CN" altLang="en-US" sz="2400" dirty="0"/>
              <a:t>阶段就可以取到预测位</a:t>
            </a:r>
          </a:p>
          <a:p>
            <a:pPr lvl="2">
              <a:lnSpc>
                <a:spcPct val="100000"/>
              </a:lnSpc>
              <a:spcBef>
                <a:spcPct val="0"/>
              </a:spcBef>
            </a:pPr>
            <a:r>
              <a:rPr lang="zh-CN" altLang="en-US" sz="2200" dirty="0">
                <a:solidFill>
                  <a:srgbClr val="0000FF"/>
                </a:solidFill>
              </a:rPr>
              <a:t>低位地址相同的分支指令共享一个表项，所以，可能取的是其他分支指令的预测位。</a:t>
            </a:r>
            <a:r>
              <a:rPr lang="zh-CN" altLang="en-US" sz="2200" dirty="0">
                <a:solidFill>
                  <a:srgbClr val="FF0000"/>
                </a:solidFill>
              </a:rPr>
              <a:t>会不会有问题？</a:t>
            </a:r>
          </a:p>
          <a:p>
            <a:pPr lvl="2">
              <a:lnSpc>
                <a:spcPct val="100000"/>
              </a:lnSpc>
              <a:spcBef>
                <a:spcPct val="0"/>
              </a:spcBef>
            </a:pPr>
            <a:r>
              <a:rPr lang="zh-CN" altLang="en-US" sz="2200" dirty="0">
                <a:solidFill>
                  <a:srgbClr val="0000FF"/>
                </a:solidFill>
              </a:rPr>
              <a:t>由于仅用于预测，所以不影响执行结果</a:t>
            </a:r>
          </a:p>
        </p:txBody>
      </p:sp>
      <p:sp>
        <p:nvSpPr>
          <p:cNvPr id="230404" name="Rectangle 4"/>
          <p:cNvSpPr>
            <a:spLocks noChangeArrowheads="1"/>
          </p:cNvSpPr>
          <p:nvPr/>
        </p:nvSpPr>
        <p:spPr bwMode="auto">
          <a:xfrm>
            <a:off x="650875" y="5842844"/>
            <a:ext cx="8001000" cy="461962"/>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solidFill>
                  <a:srgbClr val="FF0000"/>
                </a:solidFill>
                <a:latin typeface="Times New Roman" charset="0"/>
                <a:ea typeface="华文新魏" charset="-122"/>
                <a:cs typeface="Arial" charset="0"/>
              </a:rPr>
              <a:t>现在几乎所有的处理器都采用动态预测</a:t>
            </a:r>
            <a:r>
              <a:rPr lang="en-US" altLang="zh-CN" sz="2400" b="1" dirty="0">
                <a:solidFill>
                  <a:srgbClr val="FF0000"/>
                </a:solidFill>
                <a:latin typeface="Times New Roman" charset="0"/>
                <a:ea typeface="华文新魏" charset="-122"/>
                <a:cs typeface="Arial" charset="0"/>
              </a:rPr>
              <a:t>(dynamic predictor)</a:t>
            </a:r>
            <a:endParaRPr lang="zh-CN" altLang="en-US" sz="2400" b="1" dirty="0">
              <a:solidFill>
                <a:srgbClr val="FF0000"/>
              </a:solidFill>
              <a:latin typeface="Times New Roman" charset="0"/>
              <a:ea typeface="华文新魏" charset="-122"/>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0403">
                                            <p:txEl>
                                              <p:pRg st="3" end="3"/>
                                            </p:txEl>
                                          </p:spTgt>
                                        </p:tgtEl>
                                        <p:attrNameLst>
                                          <p:attrName>style.visibility</p:attrName>
                                        </p:attrNameLst>
                                      </p:cBhvr>
                                      <p:to>
                                        <p:strVal val="visible"/>
                                      </p:to>
                                    </p:set>
                                    <p:animEffect transition="in" filter="blinds(horizontal)">
                                      <p:cBhvr>
                                        <p:cTn id="7" dur="500"/>
                                        <p:tgtEl>
                                          <p:spTgt spid="230403">
                                            <p:txEl>
                                              <p:pRg st="3" end="3"/>
                                            </p:txEl>
                                          </p:spTgt>
                                        </p:tgtEl>
                                      </p:cBhvr>
                                    </p:animEffect>
                                  </p:childTnLst>
                                  <p:subTnLst>
                                    <p:animClr clrSpc="rgb" dir="cw">
                                      <p:cBhvr override="childStyle">
                                        <p:cTn dur="1" fill="hold" display="0" masterRel="nextClick" afterEffect="1"/>
                                        <p:tgtEl>
                                          <p:spTgt spid="230403">
                                            <p:txEl>
                                              <p:pRg st="3" end="3"/>
                                            </p:txEl>
                                          </p:spTgt>
                                        </p:tgtEl>
                                        <p:attrNameLst>
                                          <p:attrName>ppt_c</p:attrName>
                                        </p:attrNameLst>
                                      </p:cBhvr>
                                      <p:to>
                                        <a:srgbClr val="00B4A3"/>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0403">
                                            <p:txEl>
                                              <p:pRg st="4" end="4"/>
                                            </p:txEl>
                                          </p:spTgt>
                                        </p:tgtEl>
                                        <p:attrNameLst>
                                          <p:attrName>style.visibility</p:attrName>
                                        </p:attrNameLst>
                                      </p:cBhvr>
                                      <p:to>
                                        <p:strVal val="visible"/>
                                      </p:to>
                                    </p:set>
                                    <p:animEffect transition="in" filter="blinds(horizontal)">
                                      <p:cBhvr>
                                        <p:cTn id="12" dur="500"/>
                                        <p:tgtEl>
                                          <p:spTgt spid="23040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0403">
                                            <p:txEl>
                                              <p:pRg st="5" end="5"/>
                                            </p:txEl>
                                          </p:spTgt>
                                        </p:tgtEl>
                                        <p:attrNameLst>
                                          <p:attrName>style.visibility</p:attrName>
                                        </p:attrNameLst>
                                      </p:cBhvr>
                                      <p:to>
                                        <p:strVal val="visible"/>
                                      </p:to>
                                    </p:set>
                                    <p:animEffect transition="in" filter="blinds(horizontal)">
                                      <p:cBhvr>
                                        <p:cTn id="17" dur="500"/>
                                        <p:tgtEl>
                                          <p:spTgt spid="23040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0403">
                                            <p:txEl>
                                              <p:pRg st="6" end="6"/>
                                            </p:txEl>
                                          </p:spTgt>
                                        </p:tgtEl>
                                        <p:attrNameLst>
                                          <p:attrName>style.visibility</p:attrName>
                                        </p:attrNameLst>
                                      </p:cBhvr>
                                      <p:to>
                                        <p:strVal val="visible"/>
                                      </p:to>
                                    </p:set>
                                    <p:animEffect transition="in" filter="blinds(horizontal)">
                                      <p:cBhvr>
                                        <p:cTn id="22" dur="500"/>
                                        <p:tgtEl>
                                          <p:spTgt spid="230403">
                                            <p:txEl>
                                              <p:pRg st="6" end="6"/>
                                            </p:txEl>
                                          </p:spTgt>
                                        </p:tgtEl>
                                      </p:cBhvr>
                                    </p:animEffect>
                                  </p:childTnLst>
                                </p:cTn>
                              </p:par>
                            </p:childTnLst>
                          </p:cTn>
                        </p:par>
                        <p:par>
                          <p:cTn id="23" fill="hold" nodeType="with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230403">
                                            <p:txEl>
                                              <p:pRg st="7" end="7"/>
                                            </p:txEl>
                                          </p:spTgt>
                                        </p:tgtEl>
                                        <p:attrNameLst>
                                          <p:attrName>style.visibility</p:attrName>
                                        </p:attrNameLst>
                                      </p:cBhvr>
                                      <p:to>
                                        <p:strVal val="visible"/>
                                      </p:to>
                                    </p:set>
                                    <p:animEffect transition="in" filter="blinds(horizontal)">
                                      <p:cBhvr>
                                        <p:cTn id="26" dur="500"/>
                                        <p:tgtEl>
                                          <p:spTgt spid="230403">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30403">
                                            <p:txEl>
                                              <p:pRg st="8" end="8"/>
                                            </p:txEl>
                                          </p:spTgt>
                                        </p:tgtEl>
                                        <p:attrNameLst>
                                          <p:attrName>style.visibility</p:attrName>
                                        </p:attrNameLst>
                                      </p:cBhvr>
                                      <p:to>
                                        <p:strVal val="visible"/>
                                      </p:to>
                                    </p:set>
                                    <p:animEffect transition="in" filter="blinds(horizontal)">
                                      <p:cBhvr>
                                        <p:cTn id="31" dur="500"/>
                                        <p:tgtEl>
                                          <p:spTgt spid="230403">
                                            <p:txEl>
                                              <p:pRg st="8" end="8"/>
                                            </p:txEl>
                                          </p:spTgt>
                                        </p:tgtEl>
                                      </p:cBhvr>
                                    </p:animEffect>
                                  </p:childTnLst>
                                  <p:subTnLst>
                                    <p:animClr clrSpc="rgb" dir="cw">
                                      <p:cBhvr override="childStyle">
                                        <p:cTn dur="1" fill="hold" display="0" masterRel="nextClick" afterEffect="1"/>
                                        <p:tgtEl>
                                          <p:spTgt spid="230403">
                                            <p:txEl>
                                              <p:pRg st="8" end="8"/>
                                            </p:txEl>
                                          </p:spTgt>
                                        </p:tgtEl>
                                        <p:attrNameLst>
                                          <p:attrName>ppt_c</p:attrName>
                                        </p:attrNameLst>
                                      </p:cBhvr>
                                      <p:to>
                                        <a:srgbClr val="00B4A3"/>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30403">
                                            <p:txEl>
                                              <p:pRg st="9" end="9"/>
                                            </p:txEl>
                                          </p:spTgt>
                                        </p:tgtEl>
                                        <p:attrNameLst>
                                          <p:attrName>style.visibility</p:attrName>
                                        </p:attrNameLst>
                                      </p:cBhvr>
                                      <p:to>
                                        <p:strVal val="visible"/>
                                      </p:to>
                                    </p:set>
                                    <p:animEffect transition="in" filter="blinds(horizontal)">
                                      <p:cBhvr>
                                        <p:cTn id="36" dur="500"/>
                                        <p:tgtEl>
                                          <p:spTgt spid="230403">
                                            <p:txEl>
                                              <p:pRg st="9" end="9"/>
                                            </p:txEl>
                                          </p:spTgt>
                                        </p:tgtEl>
                                      </p:cBhvr>
                                    </p:animEffect>
                                  </p:childTnLst>
                                  <p:subTnLst>
                                    <p:animClr clrSpc="rgb" dir="cw">
                                      <p:cBhvr override="childStyle">
                                        <p:cTn dur="1" fill="hold" display="0" masterRel="nextClick" afterEffect="1"/>
                                        <p:tgtEl>
                                          <p:spTgt spid="230403">
                                            <p:txEl>
                                              <p:pRg st="9" end="9"/>
                                            </p:txEl>
                                          </p:spTgt>
                                        </p:tgtEl>
                                        <p:attrNameLst>
                                          <p:attrName>ppt_c</p:attrName>
                                        </p:attrNameLst>
                                      </p:cBhvr>
                                      <p:to>
                                        <a:srgbClr val="00B4A3"/>
                                      </p:to>
                                    </p:animClr>
                                  </p:sub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30403">
                                            <p:txEl>
                                              <p:pRg st="10" end="10"/>
                                            </p:txEl>
                                          </p:spTgt>
                                        </p:tgtEl>
                                        <p:attrNameLst>
                                          <p:attrName>style.visibility</p:attrName>
                                        </p:attrNameLst>
                                      </p:cBhvr>
                                      <p:to>
                                        <p:strVal val="visible"/>
                                      </p:to>
                                    </p:set>
                                    <p:animEffect transition="in" filter="blinds(horizontal)">
                                      <p:cBhvr>
                                        <p:cTn id="41" dur="500"/>
                                        <p:tgtEl>
                                          <p:spTgt spid="230403">
                                            <p:txEl>
                                              <p:pRg st="10" end="10"/>
                                            </p:txEl>
                                          </p:spTgt>
                                        </p:tgtEl>
                                      </p:cBhvr>
                                    </p:animEffect>
                                  </p:childTnLst>
                                  <p:subTnLst>
                                    <p:animClr clrSpc="rgb" dir="cw">
                                      <p:cBhvr override="childStyle">
                                        <p:cTn dur="1" fill="hold" display="0" masterRel="nextClick" afterEffect="1"/>
                                        <p:tgtEl>
                                          <p:spTgt spid="230403">
                                            <p:txEl>
                                              <p:pRg st="10" end="10"/>
                                            </p:txEl>
                                          </p:spTgt>
                                        </p:tgtEl>
                                        <p:attrNameLst>
                                          <p:attrName>ppt_c</p:attrName>
                                        </p:attrNameLst>
                                      </p:cBhvr>
                                      <p:to>
                                        <a:srgbClr val="00B4A3"/>
                                      </p:to>
                                    </p:animClr>
                                  </p:sub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30404"/>
                                        </p:tgtEl>
                                        <p:attrNameLst>
                                          <p:attrName>style.visibility</p:attrName>
                                        </p:attrNameLst>
                                      </p:cBhvr>
                                      <p:to>
                                        <p:strVal val="visible"/>
                                      </p:to>
                                    </p:set>
                                    <p:animEffect transition="in" filter="blinds(horizontal)">
                                      <p:cBhvr>
                                        <p:cTn id="46" dur="500"/>
                                        <p:tgtEl>
                                          <p:spTgt spid="230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287338" y="25401"/>
            <a:ext cx="7786687" cy="53022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分支历史记录表</a:t>
            </a:r>
            <a:r>
              <a:rPr lang="en-US" altLang="zh-CN" kern="1200" dirty="0">
                <a:solidFill>
                  <a:srgbClr val="A50021"/>
                </a:solidFill>
                <a:latin typeface="微软雅黑" panose="020B0503020204020204" pitchFamily="34" charset="-122"/>
                <a:ea typeface="微软雅黑" panose="020B0503020204020204" pitchFamily="34" charset="-122"/>
              </a:rPr>
              <a:t>BHT</a:t>
            </a:r>
            <a:r>
              <a:rPr lang="zh-CN" altLang="en-US" kern="1200" dirty="0">
                <a:solidFill>
                  <a:srgbClr val="A50021"/>
                </a:solidFill>
                <a:latin typeface="微软雅黑" panose="020B0503020204020204" pitchFamily="34" charset="-122"/>
                <a:ea typeface="微软雅黑" panose="020B0503020204020204" pitchFamily="34" charset="-122"/>
              </a:rPr>
              <a:t>（或</a:t>
            </a:r>
            <a:r>
              <a:rPr lang="en-US" altLang="zh-CN" kern="1200" dirty="0">
                <a:solidFill>
                  <a:srgbClr val="A50021"/>
                </a:solidFill>
                <a:latin typeface="微软雅黑" panose="020B0503020204020204" pitchFamily="34" charset="-122"/>
                <a:ea typeface="微软雅黑" panose="020B0503020204020204" pitchFamily="34" charset="-122"/>
              </a:rPr>
              <a:t>BTB</a:t>
            </a:r>
            <a:r>
              <a:rPr lang="zh-CN" altLang="en-US" kern="1200" dirty="0">
                <a:solidFill>
                  <a:srgbClr val="A50021"/>
                </a:solidFill>
                <a:latin typeface="微软雅黑" panose="020B0503020204020204" pitchFamily="34" charset="-122"/>
                <a:ea typeface="微软雅黑" panose="020B0503020204020204" pitchFamily="34" charset="-122"/>
              </a:rPr>
              <a:t>、</a:t>
            </a:r>
            <a:r>
              <a:rPr lang="en-US" altLang="zh-CN" kern="1200" dirty="0">
                <a:solidFill>
                  <a:srgbClr val="A50021"/>
                </a:solidFill>
                <a:latin typeface="微软雅黑" panose="020B0503020204020204" pitchFamily="34" charset="-122"/>
                <a:ea typeface="微软雅黑" panose="020B0503020204020204" pitchFamily="34" charset="-122"/>
              </a:rPr>
              <a:t>BPB</a:t>
            </a:r>
            <a:r>
              <a:rPr lang="zh-CN" altLang="en-US" kern="1200" dirty="0">
                <a:solidFill>
                  <a:srgbClr val="A50021"/>
                </a:solidFill>
                <a:latin typeface="微软雅黑" panose="020B0503020204020204" pitchFamily="34" charset="-122"/>
                <a:ea typeface="微软雅黑" panose="020B0503020204020204" pitchFamily="34" charset="-122"/>
              </a:rPr>
              <a:t>）</a:t>
            </a:r>
          </a:p>
        </p:txBody>
      </p:sp>
      <p:sp>
        <p:nvSpPr>
          <p:cNvPr id="325636" name="Text Box 4"/>
          <p:cNvSpPr txBox="1">
            <a:spLocks noChangeArrowheads="1"/>
          </p:cNvSpPr>
          <p:nvPr/>
        </p:nvSpPr>
        <p:spPr bwMode="auto">
          <a:xfrm>
            <a:off x="7243763" y="3517900"/>
            <a:ext cx="1614487" cy="400050"/>
          </a:xfrm>
          <a:prstGeom prst="rect">
            <a:avLst/>
          </a:prstGeom>
          <a:noFill/>
          <a:ln w="12700">
            <a:solidFill>
              <a:schemeClr val="tx1"/>
            </a:solid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000" b="1">
                <a:latin typeface="Times New Roman" charset="0"/>
                <a:ea typeface="华文新魏" charset="-122"/>
              </a:rPr>
              <a:t>指令预取器</a:t>
            </a:r>
          </a:p>
        </p:txBody>
      </p:sp>
      <p:sp>
        <p:nvSpPr>
          <p:cNvPr id="325637" name="Rectangle 5"/>
          <p:cNvSpPr>
            <a:spLocks noChangeArrowheads="1"/>
          </p:cNvSpPr>
          <p:nvPr/>
        </p:nvSpPr>
        <p:spPr bwMode="auto">
          <a:xfrm>
            <a:off x="2870200" y="1028700"/>
            <a:ext cx="4130675" cy="2489200"/>
          </a:xfrm>
          <a:prstGeom prst="rect">
            <a:avLst/>
          </a:prstGeom>
          <a:noFill/>
          <a:ln w="12700">
            <a:solidFill>
              <a:schemeClr val="tx1"/>
            </a:solidFill>
            <a:miter lim="800000"/>
            <a:headEnd/>
            <a:tailEnd/>
          </a:ln>
          <a:effectLst/>
        </p:spPr>
        <p:txBody>
          <a:bodyPr wrap="none" anchor="ctr"/>
          <a:lstStyle/>
          <a:p>
            <a:pPr eaLnBrk="1" hangingPunct="1">
              <a:defRPr/>
            </a:pPr>
            <a:endParaRPr lang="zh-CN" altLang="en-US" sz="2000">
              <a:latin typeface="+mn-lt"/>
              <a:ea typeface="+mn-ea"/>
            </a:endParaRPr>
          </a:p>
        </p:txBody>
      </p:sp>
      <p:sp>
        <p:nvSpPr>
          <p:cNvPr id="325642" name="Line 10"/>
          <p:cNvSpPr>
            <a:spLocks noChangeShapeType="1"/>
          </p:cNvSpPr>
          <p:nvPr/>
        </p:nvSpPr>
        <p:spPr bwMode="auto">
          <a:xfrm>
            <a:off x="4406900" y="1041400"/>
            <a:ext cx="0" cy="245110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43" name="Line 11"/>
          <p:cNvSpPr>
            <a:spLocks noChangeShapeType="1"/>
          </p:cNvSpPr>
          <p:nvPr/>
        </p:nvSpPr>
        <p:spPr bwMode="auto">
          <a:xfrm>
            <a:off x="5422900" y="1041400"/>
            <a:ext cx="0" cy="246380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44" name="Text Box 12"/>
          <p:cNvSpPr txBox="1">
            <a:spLocks noChangeArrowheads="1"/>
          </p:cNvSpPr>
          <p:nvPr/>
        </p:nvSpPr>
        <p:spPr bwMode="auto">
          <a:xfrm>
            <a:off x="2757488" y="1065213"/>
            <a:ext cx="1773237" cy="400050"/>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dirty="0">
                <a:latin typeface="+mn-lt"/>
                <a:ea typeface="+mn-ea"/>
              </a:rPr>
              <a:t>分支指令地址</a:t>
            </a:r>
          </a:p>
        </p:txBody>
      </p:sp>
      <p:sp>
        <p:nvSpPr>
          <p:cNvPr id="325645" name="Text Box 13"/>
          <p:cNvSpPr txBox="1">
            <a:spLocks noChangeArrowheads="1"/>
          </p:cNvSpPr>
          <p:nvPr/>
        </p:nvSpPr>
        <p:spPr bwMode="auto">
          <a:xfrm>
            <a:off x="5346700" y="1065213"/>
            <a:ext cx="1838325"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转移目标地址</a:t>
            </a:r>
          </a:p>
        </p:txBody>
      </p:sp>
      <p:sp>
        <p:nvSpPr>
          <p:cNvPr id="325646" name="Text Box 14"/>
          <p:cNvSpPr txBox="1">
            <a:spLocks noChangeArrowheads="1"/>
          </p:cNvSpPr>
          <p:nvPr/>
        </p:nvSpPr>
        <p:spPr bwMode="auto">
          <a:xfrm>
            <a:off x="4460875" y="1052513"/>
            <a:ext cx="1066800"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预测位</a:t>
            </a:r>
          </a:p>
        </p:txBody>
      </p:sp>
      <p:sp>
        <p:nvSpPr>
          <p:cNvPr id="325649" name="Line 17"/>
          <p:cNvSpPr>
            <a:spLocks noChangeShapeType="1"/>
          </p:cNvSpPr>
          <p:nvPr/>
        </p:nvSpPr>
        <p:spPr bwMode="auto">
          <a:xfrm>
            <a:off x="1866900" y="2324100"/>
            <a:ext cx="1016000" cy="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51" name="Text Box 19"/>
          <p:cNvSpPr txBox="1">
            <a:spLocks noChangeArrowheads="1"/>
          </p:cNvSpPr>
          <p:nvPr/>
        </p:nvSpPr>
        <p:spPr bwMode="auto">
          <a:xfrm>
            <a:off x="781050" y="642938"/>
            <a:ext cx="647700" cy="1938337"/>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dirty="0">
                <a:latin typeface="+mn-lt"/>
                <a:ea typeface="+mn-ea"/>
              </a:rPr>
              <a:t>分支指令地址</a:t>
            </a:r>
          </a:p>
        </p:txBody>
      </p:sp>
      <p:sp>
        <p:nvSpPr>
          <p:cNvPr id="325652" name="Line 20"/>
          <p:cNvSpPr>
            <a:spLocks noChangeShapeType="1"/>
          </p:cNvSpPr>
          <p:nvPr/>
        </p:nvSpPr>
        <p:spPr bwMode="auto">
          <a:xfrm>
            <a:off x="6807200" y="2362200"/>
            <a:ext cx="927100" cy="0"/>
          </a:xfrm>
          <a:prstGeom prst="line">
            <a:avLst/>
          </a:prstGeom>
          <a:noFill/>
          <a:ln w="1905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53" name="Line 21"/>
          <p:cNvSpPr>
            <a:spLocks noChangeShapeType="1"/>
          </p:cNvSpPr>
          <p:nvPr/>
        </p:nvSpPr>
        <p:spPr bwMode="auto">
          <a:xfrm flipH="1">
            <a:off x="7734300" y="2362200"/>
            <a:ext cx="0" cy="113030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54" name="Line 22"/>
          <p:cNvSpPr>
            <a:spLocks noChangeShapeType="1"/>
          </p:cNvSpPr>
          <p:nvPr/>
        </p:nvSpPr>
        <p:spPr bwMode="auto">
          <a:xfrm flipV="1">
            <a:off x="8358188" y="2349500"/>
            <a:ext cx="0" cy="1155700"/>
          </a:xfrm>
          <a:prstGeom prst="line">
            <a:avLst/>
          </a:prstGeom>
          <a:noFill/>
          <a:ln w="19050">
            <a:solidFill>
              <a:schemeClr val="tx1"/>
            </a:solidFill>
            <a:round/>
            <a:headEnd type="triangle" w="med" len="med"/>
            <a:tailEnd/>
          </a:ln>
          <a:effectLst/>
        </p:spPr>
        <p:txBody>
          <a:bodyPr/>
          <a:lstStyle/>
          <a:p>
            <a:pPr eaLnBrk="1" hangingPunct="1">
              <a:defRPr/>
            </a:pPr>
            <a:endParaRPr lang="zh-CN" altLang="en-US" sz="2000">
              <a:latin typeface="+mn-lt"/>
              <a:ea typeface="+mn-ea"/>
            </a:endParaRPr>
          </a:p>
        </p:txBody>
      </p:sp>
      <p:sp>
        <p:nvSpPr>
          <p:cNvPr id="325655" name="Text Box 23"/>
          <p:cNvSpPr txBox="1">
            <a:spLocks noChangeArrowheads="1"/>
          </p:cNvSpPr>
          <p:nvPr/>
        </p:nvSpPr>
        <p:spPr bwMode="auto">
          <a:xfrm>
            <a:off x="4216400" y="4051300"/>
            <a:ext cx="1355725" cy="400050"/>
          </a:xfrm>
          <a:prstGeom prst="rect">
            <a:avLst/>
          </a:prstGeom>
          <a:noFill/>
          <a:ln w="12700">
            <a:solidFill>
              <a:schemeClr val="tx1"/>
            </a:solid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000" b="1">
                <a:latin typeface="Times New Roman" charset="0"/>
                <a:ea typeface="华文新魏" charset="-122"/>
              </a:rPr>
              <a:t>控制逻辑</a:t>
            </a:r>
          </a:p>
        </p:txBody>
      </p:sp>
      <p:sp>
        <p:nvSpPr>
          <p:cNvPr id="325656" name="Line 24"/>
          <p:cNvSpPr>
            <a:spLocks noChangeShapeType="1"/>
          </p:cNvSpPr>
          <p:nvPr/>
        </p:nvSpPr>
        <p:spPr bwMode="auto">
          <a:xfrm>
            <a:off x="4787900" y="3505200"/>
            <a:ext cx="0" cy="558800"/>
          </a:xfrm>
          <a:prstGeom prst="line">
            <a:avLst/>
          </a:prstGeom>
          <a:noFill/>
          <a:ln w="19050">
            <a:solidFill>
              <a:schemeClr val="tx1"/>
            </a:solidFill>
            <a:round/>
            <a:headEnd type="triangle" w="med" len="med"/>
            <a:tailEnd type="triangle" w="med" len="med"/>
          </a:ln>
          <a:effectLst/>
        </p:spPr>
        <p:txBody>
          <a:bodyPr/>
          <a:lstStyle/>
          <a:p>
            <a:pPr eaLnBrk="1" hangingPunct="1">
              <a:defRPr/>
            </a:pPr>
            <a:endParaRPr lang="zh-CN" altLang="en-US" sz="2000">
              <a:latin typeface="+mn-lt"/>
              <a:ea typeface="+mn-ea"/>
            </a:endParaRPr>
          </a:p>
        </p:txBody>
      </p:sp>
      <p:sp>
        <p:nvSpPr>
          <p:cNvPr id="325657" name="Line 25"/>
          <p:cNvSpPr>
            <a:spLocks noChangeShapeType="1"/>
          </p:cNvSpPr>
          <p:nvPr/>
        </p:nvSpPr>
        <p:spPr bwMode="auto">
          <a:xfrm>
            <a:off x="8015288" y="3943350"/>
            <a:ext cx="0" cy="34290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58" name="Text Box 26"/>
          <p:cNvSpPr txBox="1">
            <a:spLocks noChangeArrowheads="1"/>
          </p:cNvSpPr>
          <p:nvPr/>
        </p:nvSpPr>
        <p:spPr bwMode="auto">
          <a:xfrm>
            <a:off x="7302500" y="4371975"/>
            <a:ext cx="1543050" cy="400050"/>
          </a:xfrm>
          <a:prstGeom prst="rect">
            <a:avLst/>
          </a:prstGeom>
          <a:noFill/>
          <a:ln w="12700">
            <a:solidFill>
              <a:schemeClr val="tx1"/>
            </a:solid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000" b="1">
                <a:latin typeface="Times New Roman" charset="0"/>
                <a:ea typeface="华文新魏" charset="-122"/>
              </a:rPr>
              <a:t>指令执行</a:t>
            </a:r>
          </a:p>
        </p:txBody>
      </p:sp>
      <p:sp>
        <p:nvSpPr>
          <p:cNvPr id="325659" name="Line 27"/>
          <p:cNvSpPr>
            <a:spLocks noChangeShapeType="1"/>
          </p:cNvSpPr>
          <p:nvPr/>
        </p:nvSpPr>
        <p:spPr bwMode="auto">
          <a:xfrm>
            <a:off x="8015288" y="4800600"/>
            <a:ext cx="0" cy="69850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60" name="Line 28"/>
          <p:cNvSpPr>
            <a:spLocks noChangeShapeType="1"/>
          </p:cNvSpPr>
          <p:nvPr/>
        </p:nvSpPr>
        <p:spPr bwMode="auto">
          <a:xfrm flipH="1">
            <a:off x="4775200" y="5105400"/>
            <a:ext cx="3233738" cy="0"/>
          </a:xfrm>
          <a:prstGeom prst="line">
            <a:avLst/>
          </a:prstGeom>
          <a:noFill/>
          <a:ln w="1905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61" name="Line 29"/>
          <p:cNvSpPr>
            <a:spLocks noChangeShapeType="1"/>
          </p:cNvSpPr>
          <p:nvPr/>
        </p:nvSpPr>
        <p:spPr bwMode="auto">
          <a:xfrm flipV="1">
            <a:off x="4775200" y="4445000"/>
            <a:ext cx="0" cy="66040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62" name="Text Box 30"/>
          <p:cNvSpPr txBox="1">
            <a:spLocks noChangeArrowheads="1"/>
          </p:cNvSpPr>
          <p:nvPr/>
        </p:nvSpPr>
        <p:spPr bwMode="auto">
          <a:xfrm>
            <a:off x="5854700" y="4775200"/>
            <a:ext cx="1789113"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实际执行情况</a:t>
            </a:r>
          </a:p>
        </p:txBody>
      </p:sp>
      <p:sp>
        <p:nvSpPr>
          <p:cNvPr id="325663" name="Text Box 31"/>
          <p:cNvSpPr txBox="1">
            <a:spLocks noChangeArrowheads="1"/>
          </p:cNvSpPr>
          <p:nvPr/>
        </p:nvSpPr>
        <p:spPr bwMode="auto">
          <a:xfrm>
            <a:off x="2755900" y="4356100"/>
            <a:ext cx="1458913" cy="400050"/>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dirty="0">
                <a:latin typeface="+mn-lt"/>
                <a:ea typeface="+mn-ea"/>
              </a:rPr>
              <a:t>命中与否</a:t>
            </a:r>
          </a:p>
        </p:txBody>
      </p:sp>
      <p:sp>
        <p:nvSpPr>
          <p:cNvPr id="325664" name="Line 32"/>
          <p:cNvSpPr>
            <a:spLocks noChangeShapeType="1"/>
          </p:cNvSpPr>
          <p:nvPr/>
        </p:nvSpPr>
        <p:spPr bwMode="auto">
          <a:xfrm flipH="1">
            <a:off x="3479800" y="4318000"/>
            <a:ext cx="736600" cy="0"/>
          </a:xfrm>
          <a:prstGeom prst="line">
            <a:avLst/>
          </a:prstGeom>
          <a:noFill/>
          <a:ln w="19050">
            <a:solidFill>
              <a:schemeClr val="tx1"/>
            </a:solidFill>
            <a:round/>
            <a:headEnd type="triangle" w="med" len="med"/>
            <a:tailEnd/>
          </a:ln>
          <a:effectLst/>
        </p:spPr>
        <p:txBody>
          <a:bodyPr/>
          <a:lstStyle/>
          <a:p>
            <a:pPr eaLnBrk="1" hangingPunct="1">
              <a:defRPr/>
            </a:pPr>
            <a:endParaRPr lang="zh-CN" altLang="en-US" sz="2000">
              <a:latin typeface="+mn-lt"/>
              <a:ea typeface="+mn-ea"/>
            </a:endParaRPr>
          </a:p>
        </p:txBody>
      </p:sp>
      <p:grpSp>
        <p:nvGrpSpPr>
          <p:cNvPr id="88089" name="组合 66"/>
          <p:cNvGrpSpPr>
            <a:grpSpLocks/>
          </p:cNvGrpSpPr>
          <p:nvPr/>
        </p:nvGrpSpPr>
        <p:grpSpPr bwMode="auto">
          <a:xfrm>
            <a:off x="2857500" y="1422400"/>
            <a:ext cx="4143375" cy="1663700"/>
            <a:chOff x="2857500" y="1422400"/>
            <a:chExt cx="4013200" cy="1663700"/>
          </a:xfrm>
        </p:grpSpPr>
        <p:sp>
          <p:nvSpPr>
            <p:cNvPr id="325638" name="Line 6"/>
            <p:cNvSpPr>
              <a:spLocks noChangeShapeType="1"/>
            </p:cNvSpPr>
            <p:nvPr/>
          </p:nvSpPr>
          <p:spPr bwMode="auto">
            <a:xfrm>
              <a:off x="2883640" y="1422400"/>
              <a:ext cx="3987060" cy="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39" name="Line 7"/>
            <p:cNvSpPr>
              <a:spLocks noChangeShapeType="1"/>
            </p:cNvSpPr>
            <p:nvPr/>
          </p:nvSpPr>
          <p:spPr bwMode="auto">
            <a:xfrm>
              <a:off x="2857500" y="1778000"/>
              <a:ext cx="3987061" cy="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40" name="Line 8"/>
            <p:cNvSpPr>
              <a:spLocks noChangeShapeType="1"/>
            </p:cNvSpPr>
            <p:nvPr/>
          </p:nvSpPr>
          <p:spPr bwMode="auto">
            <a:xfrm>
              <a:off x="2883640" y="2146300"/>
              <a:ext cx="3987060" cy="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41" name="Line 9"/>
            <p:cNvSpPr>
              <a:spLocks noChangeShapeType="1"/>
            </p:cNvSpPr>
            <p:nvPr/>
          </p:nvSpPr>
          <p:spPr bwMode="auto">
            <a:xfrm>
              <a:off x="2857500" y="2501900"/>
              <a:ext cx="3987061" cy="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65" name="Line 33"/>
            <p:cNvSpPr>
              <a:spLocks noChangeShapeType="1"/>
            </p:cNvSpPr>
            <p:nvPr/>
          </p:nvSpPr>
          <p:spPr bwMode="auto">
            <a:xfrm>
              <a:off x="2869801" y="3086100"/>
              <a:ext cx="3988598" cy="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grpSp>
      <p:sp>
        <p:nvSpPr>
          <p:cNvPr id="325666" name="Line 34"/>
          <p:cNvSpPr>
            <a:spLocks noChangeShapeType="1"/>
          </p:cNvSpPr>
          <p:nvPr/>
        </p:nvSpPr>
        <p:spPr bwMode="auto">
          <a:xfrm flipH="1">
            <a:off x="2451100" y="4152900"/>
            <a:ext cx="1765300" cy="0"/>
          </a:xfrm>
          <a:prstGeom prst="line">
            <a:avLst/>
          </a:prstGeom>
          <a:noFill/>
          <a:ln w="1905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67" name="Line 35"/>
          <p:cNvSpPr>
            <a:spLocks noChangeShapeType="1"/>
          </p:cNvSpPr>
          <p:nvPr/>
        </p:nvSpPr>
        <p:spPr bwMode="auto">
          <a:xfrm>
            <a:off x="2438400" y="3327400"/>
            <a:ext cx="0" cy="838200"/>
          </a:xfrm>
          <a:prstGeom prst="line">
            <a:avLst/>
          </a:prstGeom>
          <a:noFill/>
          <a:ln w="1905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68" name="Line 36"/>
          <p:cNvSpPr>
            <a:spLocks noChangeShapeType="1"/>
          </p:cNvSpPr>
          <p:nvPr/>
        </p:nvSpPr>
        <p:spPr bwMode="auto">
          <a:xfrm>
            <a:off x="2438400" y="3327400"/>
            <a:ext cx="431800" cy="0"/>
          </a:xfrm>
          <a:prstGeom prst="line">
            <a:avLst/>
          </a:prstGeom>
          <a:noFill/>
          <a:ln w="1905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69" name="Text Box 37"/>
          <p:cNvSpPr txBox="1">
            <a:spLocks noChangeArrowheads="1"/>
          </p:cNvSpPr>
          <p:nvPr/>
        </p:nvSpPr>
        <p:spPr bwMode="auto">
          <a:xfrm>
            <a:off x="2755900" y="3822700"/>
            <a:ext cx="1295400"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加入新项</a:t>
            </a:r>
          </a:p>
        </p:txBody>
      </p:sp>
      <p:sp>
        <p:nvSpPr>
          <p:cNvPr id="325671" name="Line 39"/>
          <p:cNvSpPr>
            <a:spLocks noChangeShapeType="1"/>
          </p:cNvSpPr>
          <p:nvPr/>
        </p:nvSpPr>
        <p:spPr bwMode="auto">
          <a:xfrm flipV="1">
            <a:off x="7000875" y="3721100"/>
            <a:ext cx="0" cy="508000"/>
          </a:xfrm>
          <a:prstGeom prst="line">
            <a:avLst/>
          </a:prstGeom>
          <a:noFill/>
          <a:ln w="1270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72" name="Line 40"/>
          <p:cNvSpPr>
            <a:spLocks noChangeShapeType="1"/>
          </p:cNvSpPr>
          <p:nvPr/>
        </p:nvSpPr>
        <p:spPr bwMode="auto">
          <a:xfrm>
            <a:off x="7000875" y="3721100"/>
            <a:ext cx="254000" cy="0"/>
          </a:xfrm>
          <a:prstGeom prst="line">
            <a:avLst/>
          </a:prstGeom>
          <a:noFill/>
          <a:ln w="12700">
            <a:solidFill>
              <a:schemeClr val="tx1"/>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74" name="Text Box 42"/>
          <p:cNvSpPr txBox="1">
            <a:spLocks noChangeArrowheads="1"/>
          </p:cNvSpPr>
          <p:nvPr/>
        </p:nvSpPr>
        <p:spPr bwMode="auto">
          <a:xfrm>
            <a:off x="8250238" y="1968500"/>
            <a:ext cx="965200"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顺序取</a:t>
            </a:r>
          </a:p>
        </p:txBody>
      </p:sp>
      <p:sp>
        <p:nvSpPr>
          <p:cNvPr id="325675" name="Text Box 43"/>
          <p:cNvSpPr txBox="1">
            <a:spLocks noChangeArrowheads="1"/>
          </p:cNvSpPr>
          <p:nvPr/>
        </p:nvSpPr>
        <p:spPr bwMode="auto">
          <a:xfrm>
            <a:off x="7107238" y="1968500"/>
            <a:ext cx="1057275"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转移取</a:t>
            </a:r>
          </a:p>
        </p:txBody>
      </p:sp>
      <p:sp>
        <p:nvSpPr>
          <p:cNvPr id="325676" name="Line 44"/>
          <p:cNvSpPr>
            <a:spLocks noChangeShapeType="1"/>
          </p:cNvSpPr>
          <p:nvPr/>
        </p:nvSpPr>
        <p:spPr bwMode="auto">
          <a:xfrm>
            <a:off x="8356600" y="2349500"/>
            <a:ext cx="304800" cy="0"/>
          </a:xfrm>
          <a:prstGeom prst="line">
            <a:avLst/>
          </a:prstGeom>
          <a:noFill/>
          <a:ln w="19050">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77" name="Text Box 45"/>
          <p:cNvSpPr txBox="1">
            <a:spLocks noChangeArrowheads="1"/>
          </p:cNvSpPr>
          <p:nvPr/>
        </p:nvSpPr>
        <p:spPr bwMode="auto">
          <a:xfrm>
            <a:off x="3530600" y="647700"/>
            <a:ext cx="2970213" cy="400050"/>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latin typeface="Times New Roman" charset="0"/>
                <a:ea typeface="华文新魏" charset="-122"/>
              </a:rPr>
              <a:t>分支历史记录表</a:t>
            </a:r>
            <a:r>
              <a:rPr lang="en-US" altLang="zh-CN" sz="2000" b="1">
                <a:latin typeface="Times New Roman" charset="0"/>
                <a:ea typeface="华文新魏" charset="-122"/>
              </a:rPr>
              <a:t>BHT</a:t>
            </a:r>
          </a:p>
        </p:txBody>
      </p:sp>
      <p:sp>
        <p:nvSpPr>
          <p:cNvPr id="325679" name="Text Box 47"/>
          <p:cNvSpPr txBox="1">
            <a:spLocks noChangeArrowheads="1"/>
          </p:cNvSpPr>
          <p:nvPr/>
        </p:nvSpPr>
        <p:spPr bwMode="auto">
          <a:xfrm>
            <a:off x="1643063" y="966788"/>
            <a:ext cx="609600" cy="461962"/>
          </a:xfrm>
          <a:prstGeom prst="rect">
            <a:avLst/>
          </a:prstGeom>
          <a:noFill/>
          <a:ln w="12700">
            <a:noFill/>
            <a:miter lim="800000"/>
            <a:headEnd/>
            <a:tailEnd/>
          </a:ln>
          <a:effectLst/>
        </p:spPr>
        <p:txBody>
          <a:bodyPr>
            <a:spAutoFit/>
          </a:bodyPr>
          <a:lstStyle/>
          <a:p>
            <a:pPr eaLnBrk="1" hangingPunct="1">
              <a:spcBef>
                <a:spcPct val="50000"/>
              </a:spcBef>
              <a:defRPr/>
            </a:pPr>
            <a:r>
              <a:rPr lang="en-US" altLang="zh-CN" sz="2400" b="1">
                <a:latin typeface="+mn-lt"/>
                <a:ea typeface="+mn-ea"/>
              </a:rPr>
              <a:t>=</a:t>
            </a:r>
            <a:r>
              <a:rPr lang="zh-CN" altLang="en-US" sz="2400" b="1">
                <a:latin typeface="+mn-lt"/>
                <a:ea typeface="+mn-ea"/>
              </a:rPr>
              <a:t>？</a:t>
            </a:r>
          </a:p>
        </p:txBody>
      </p:sp>
      <p:sp>
        <p:nvSpPr>
          <p:cNvPr id="325680" name="Oval 48"/>
          <p:cNvSpPr>
            <a:spLocks noChangeArrowheads="1"/>
          </p:cNvSpPr>
          <p:nvPr/>
        </p:nvSpPr>
        <p:spPr bwMode="auto">
          <a:xfrm>
            <a:off x="1638300" y="1041400"/>
            <a:ext cx="508000" cy="292100"/>
          </a:xfrm>
          <a:prstGeom prst="ellipse">
            <a:avLst/>
          </a:prstGeom>
          <a:noFill/>
          <a:ln w="12700">
            <a:solidFill>
              <a:schemeClr val="tx1"/>
            </a:solidFill>
            <a:round/>
            <a:headEnd/>
            <a:tailEnd/>
          </a:ln>
          <a:effectLst/>
        </p:spPr>
        <p:txBody>
          <a:bodyPr wrap="none" anchor="ctr"/>
          <a:lstStyle/>
          <a:p>
            <a:pPr eaLnBrk="1" hangingPunct="1">
              <a:defRPr/>
            </a:pPr>
            <a:endParaRPr lang="zh-CN" altLang="en-US" sz="2000">
              <a:latin typeface="+mn-lt"/>
              <a:ea typeface="+mn-ea"/>
            </a:endParaRPr>
          </a:p>
        </p:txBody>
      </p:sp>
      <p:sp>
        <p:nvSpPr>
          <p:cNvPr id="325681" name="Line 49"/>
          <p:cNvSpPr>
            <a:spLocks noChangeShapeType="1"/>
          </p:cNvSpPr>
          <p:nvPr/>
        </p:nvSpPr>
        <p:spPr bwMode="auto">
          <a:xfrm flipH="1">
            <a:off x="2146300" y="1206500"/>
            <a:ext cx="749300" cy="0"/>
          </a:xfrm>
          <a:prstGeom prst="line">
            <a:avLst/>
          </a:prstGeom>
          <a:noFill/>
          <a:ln w="28575">
            <a:solidFill>
              <a:srgbClr val="CC0000"/>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82" name="Line 50"/>
          <p:cNvSpPr>
            <a:spLocks noChangeShapeType="1"/>
          </p:cNvSpPr>
          <p:nvPr/>
        </p:nvSpPr>
        <p:spPr bwMode="auto">
          <a:xfrm>
            <a:off x="1206500" y="1181100"/>
            <a:ext cx="419100" cy="0"/>
          </a:xfrm>
          <a:prstGeom prst="line">
            <a:avLst/>
          </a:prstGeom>
          <a:noFill/>
          <a:ln w="28575">
            <a:solidFill>
              <a:srgbClr val="CC0000"/>
            </a:solidFill>
            <a:round/>
            <a:headEnd/>
            <a:tailEnd type="triangle" w="med" len="med"/>
          </a:ln>
          <a:effectLst/>
        </p:spPr>
        <p:txBody>
          <a:bodyPr/>
          <a:lstStyle/>
          <a:p>
            <a:pPr eaLnBrk="1" hangingPunct="1">
              <a:defRPr/>
            </a:pPr>
            <a:endParaRPr lang="zh-CN" altLang="en-US" sz="2000">
              <a:latin typeface="+mn-lt"/>
              <a:ea typeface="+mn-ea"/>
            </a:endParaRPr>
          </a:p>
        </p:txBody>
      </p:sp>
      <p:sp>
        <p:nvSpPr>
          <p:cNvPr id="325683" name="Line 51"/>
          <p:cNvSpPr>
            <a:spLocks noChangeShapeType="1"/>
          </p:cNvSpPr>
          <p:nvPr/>
        </p:nvSpPr>
        <p:spPr bwMode="auto">
          <a:xfrm>
            <a:off x="1866900" y="1358900"/>
            <a:ext cx="0" cy="977900"/>
          </a:xfrm>
          <a:prstGeom prst="line">
            <a:avLst/>
          </a:prstGeom>
          <a:noFill/>
          <a:ln w="28575">
            <a:solidFill>
              <a:schemeClr val="tx1"/>
            </a:solidFill>
            <a:round/>
            <a:headEnd/>
            <a:tailEnd/>
          </a:ln>
          <a:effectLst/>
        </p:spPr>
        <p:txBody>
          <a:bodyPr/>
          <a:lstStyle/>
          <a:p>
            <a:pPr eaLnBrk="1" hangingPunct="1">
              <a:defRPr/>
            </a:pPr>
            <a:endParaRPr lang="zh-CN" altLang="en-US" sz="2000">
              <a:latin typeface="+mn-lt"/>
              <a:ea typeface="+mn-ea"/>
            </a:endParaRPr>
          </a:p>
        </p:txBody>
      </p:sp>
      <p:sp>
        <p:nvSpPr>
          <p:cNvPr id="325684" name="Line 52"/>
          <p:cNvSpPr>
            <a:spLocks noChangeShapeType="1"/>
          </p:cNvSpPr>
          <p:nvPr/>
        </p:nvSpPr>
        <p:spPr bwMode="auto">
          <a:xfrm>
            <a:off x="7812088" y="4305300"/>
            <a:ext cx="368300" cy="0"/>
          </a:xfrm>
          <a:prstGeom prst="line">
            <a:avLst/>
          </a:prstGeom>
          <a:noFill/>
          <a:ln w="38100">
            <a:solidFill>
              <a:schemeClr val="tx1"/>
            </a:solidFill>
            <a:prstDash val="sysDot"/>
            <a:round/>
            <a:headEnd/>
            <a:tailEnd/>
          </a:ln>
          <a:effectLst/>
        </p:spPr>
        <p:txBody>
          <a:bodyPr/>
          <a:lstStyle/>
          <a:p>
            <a:pPr eaLnBrk="1" hangingPunct="1">
              <a:defRPr/>
            </a:pPr>
            <a:endParaRPr lang="zh-CN" altLang="en-US" sz="2000">
              <a:latin typeface="+mn-lt"/>
              <a:ea typeface="+mn-ea"/>
            </a:endParaRPr>
          </a:p>
        </p:txBody>
      </p:sp>
      <p:grpSp>
        <p:nvGrpSpPr>
          <p:cNvPr id="3" name="Group 61"/>
          <p:cNvGrpSpPr>
            <a:grpSpLocks/>
          </p:cNvGrpSpPr>
          <p:nvPr/>
        </p:nvGrpSpPr>
        <p:grpSpPr bwMode="auto">
          <a:xfrm>
            <a:off x="1914525" y="1965325"/>
            <a:ext cx="976313" cy="428625"/>
            <a:chOff x="1038" y="1262"/>
            <a:chExt cx="615" cy="270"/>
          </a:xfrm>
        </p:grpSpPr>
        <p:sp>
          <p:nvSpPr>
            <p:cNvPr id="325650" name="Text Box 18"/>
            <p:cNvSpPr txBox="1">
              <a:spLocks noChangeArrowheads="1"/>
            </p:cNvSpPr>
            <p:nvPr/>
          </p:nvSpPr>
          <p:spPr bwMode="auto">
            <a:xfrm>
              <a:off x="1214" y="1262"/>
              <a:ext cx="439" cy="252"/>
            </a:xfrm>
            <a:prstGeom prst="rect">
              <a:avLst/>
            </a:prstGeom>
            <a:noFill/>
            <a:ln w="12700">
              <a:noFill/>
              <a:miter lim="800000"/>
              <a:headEnd/>
              <a:tailEnd/>
            </a:ln>
            <a:effec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latin typeface="Times New Roman" charset="0"/>
                  <a:ea typeface="华文新魏" charset="-122"/>
                </a:rPr>
                <a:t>查找</a:t>
              </a:r>
            </a:p>
          </p:txBody>
        </p:sp>
        <p:sp>
          <p:nvSpPr>
            <p:cNvPr id="325686" name="Text Box 54"/>
            <p:cNvSpPr txBox="1">
              <a:spLocks noChangeArrowheads="1"/>
            </p:cNvSpPr>
            <p:nvPr/>
          </p:nvSpPr>
          <p:spPr bwMode="auto">
            <a:xfrm>
              <a:off x="1038" y="1280"/>
              <a:ext cx="276" cy="252"/>
            </a:xfrm>
            <a:prstGeom prst="rect">
              <a:avLst/>
            </a:prstGeom>
            <a:noFill/>
            <a:ln w="12700">
              <a:noFill/>
              <a:miter lim="800000"/>
              <a:headEnd/>
              <a:tailEnd/>
            </a:ln>
            <a:effectLst/>
          </p:spPr>
          <p:txBody>
            <a:bodyPr>
              <a:spAutoFit/>
            </a:bodyPr>
            <a:lstStyle/>
            <a:p>
              <a:pPr eaLnBrk="1" hangingPunct="1">
                <a:spcBef>
                  <a:spcPct val="50000"/>
                </a:spcBef>
                <a:defRPr/>
              </a:pPr>
              <a:r>
                <a:rPr lang="en-US" altLang="zh-CN" sz="2000" b="1">
                  <a:solidFill>
                    <a:srgbClr val="CC0000"/>
                  </a:solidFill>
                  <a:latin typeface="+mn-lt"/>
                  <a:ea typeface="+mn-ea"/>
                </a:rPr>
                <a:t>①</a:t>
              </a:r>
            </a:p>
          </p:txBody>
        </p:sp>
      </p:grpSp>
      <p:grpSp>
        <p:nvGrpSpPr>
          <p:cNvPr id="4" name="Group 63"/>
          <p:cNvGrpSpPr>
            <a:grpSpLocks/>
          </p:cNvGrpSpPr>
          <p:nvPr/>
        </p:nvGrpSpPr>
        <p:grpSpPr bwMode="auto">
          <a:xfrm>
            <a:off x="5661025" y="3933825"/>
            <a:ext cx="1298575" cy="403225"/>
            <a:chOff x="3398" y="2502"/>
            <a:chExt cx="818" cy="254"/>
          </a:xfrm>
        </p:grpSpPr>
        <p:sp>
          <p:nvSpPr>
            <p:cNvPr id="325673" name="Text Box 41"/>
            <p:cNvSpPr txBox="1">
              <a:spLocks noChangeArrowheads="1"/>
            </p:cNvSpPr>
            <p:nvPr/>
          </p:nvSpPr>
          <p:spPr bwMode="auto">
            <a:xfrm>
              <a:off x="3568" y="2504"/>
              <a:ext cx="648" cy="252"/>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a:latin typeface="+mn-lt"/>
                  <a:ea typeface="+mn-ea"/>
                </a:rPr>
                <a:t>选择</a:t>
              </a:r>
            </a:p>
          </p:txBody>
        </p:sp>
        <p:sp>
          <p:nvSpPr>
            <p:cNvPr id="325688" name="Rectangle 56"/>
            <p:cNvSpPr>
              <a:spLocks noChangeArrowheads="1"/>
            </p:cNvSpPr>
            <p:nvPr/>
          </p:nvSpPr>
          <p:spPr bwMode="auto">
            <a:xfrm>
              <a:off x="3398" y="2502"/>
              <a:ext cx="278" cy="252"/>
            </a:xfrm>
            <a:prstGeom prst="rect">
              <a:avLst/>
            </a:prstGeom>
            <a:noFill/>
            <a:ln w="12700">
              <a:noFill/>
              <a:miter lim="800000"/>
              <a:headEnd/>
              <a:tailEnd/>
            </a:ln>
            <a:effectLst/>
          </p:spPr>
          <p:txBody>
            <a:bodyPr wrap="none">
              <a:spAutoFit/>
            </a:bodyPr>
            <a:lstStyle/>
            <a:p>
              <a:pPr eaLnBrk="1" hangingPunct="1">
                <a:defRPr/>
              </a:pPr>
              <a:r>
                <a:rPr lang="en-US" altLang="zh-CN" sz="2000" b="1">
                  <a:solidFill>
                    <a:srgbClr val="CC0000"/>
                  </a:solidFill>
                  <a:latin typeface="+mn-lt"/>
                  <a:ea typeface="+mn-ea"/>
                </a:rPr>
                <a:t>③</a:t>
              </a:r>
              <a:endParaRPr lang="zh-CN" altLang="en-US" sz="2000" b="1">
                <a:solidFill>
                  <a:srgbClr val="CC0000"/>
                </a:solidFill>
                <a:latin typeface="+mn-lt"/>
                <a:ea typeface="+mn-ea"/>
              </a:endParaRPr>
            </a:p>
          </p:txBody>
        </p:sp>
      </p:grpSp>
      <p:grpSp>
        <p:nvGrpSpPr>
          <p:cNvPr id="5" name="Group 62"/>
          <p:cNvGrpSpPr>
            <a:grpSpLocks/>
          </p:cNvGrpSpPr>
          <p:nvPr/>
        </p:nvGrpSpPr>
        <p:grpSpPr bwMode="auto">
          <a:xfrm>
            <a:off x="4810125" y="3679825"/>
            <a:ext cx="1690688" cy="403225"/>
            <a:chOff x="2862" y="2342"/>
            <a:chExt cx="1065" cy="254"/>
          </a:xfrm>
        </p:grpSpPr>
        <p:sp>
          <p:nvSpPr>
            <p:cNvPr id="325687" name="Rectangle 55"/>
            <p:cNvSpPr>
              <a:spLocks noChangeArrowheads="1"/>
            </p:cNvSpPr>
            <p:nvPr/>
          </p:nvSpPr>
          <p:spPr bwMode="auto">
            <a:xfrm>
              <a:off x="2862" y="2342"/>
              <a:ext cx="278" cy="252"/>
            </a:xfrm>
            <a:prstGeom prst="rect">
              <a:avLst/>
            </a:prstGeom>
            <a:noFill/>
            <a:ln w="12700">
              <a:noFill/>
              <a:miter lim="800000"/>
              <a:headEnd/>
              <a:tailEnd/>
            </a:ln>
            <a:effectLst/>
          </p:spPr>
          <p:txBody>
            <a:bodyPr wrap="none">
              <a:spAutoFit/>
            </a:bodyPr>
            <a:lstStyle/>
            <a:p>
              <a:pPr eaLnBrk="1" hangingPunct="1">
                <a:defRPr/>
              </a:pPr>
              <a:r>
                <a:rPr lang="en-US" altLang="zh-CN" sz="2000" b="1">
                  <a:solidFill>
                    <a:srgbClr val="CC0000"/>
                  </a:solidFill>
                  <a:latin typeface="+mn-lt"/>
                  <a:ea typeface="+mn-ea"/>
                </a:rPr>
                <a:t>②</a:t>
              </a:r>
              <a:endParaRPr lang="zh-CN" altLang="en-US" sz="2000" b="1">
                <a:solidFill>
                  <a:srgbClr val="CC0000"/>
                </a:solidFill>
                <a:latin typeface="+mn-lt"/>
                <a:ea typeface="+mn-ea"/>
              </a:endParaRPr>
            </a:p>
          </p:txBody>
        </p:sp>
        <p:sp>
          <p:nvSpPr>
            <p:cNvPr id="325689" name="Text Box 57"/>
            <p:cNvSpPr txBox="1">
              <a:spLocks noChangeArrowheads="1"/>
            </p:cNvSpPr>
            <p:nvPr/>
          </p:nvSpPr>
          <p:spPr bwMode="auto">
            <a:xfrm>
              <a:off x="3008" y="2344"/>
              <a:ext cx="919" cy="252"/>
            </a:xfrm>
            <a:prstGeom prst="rect">
              <a:avLst/>
            </a:prstGeom>
            <a:noFill/>
            <a:ln w="12700">
              <a:noFill/>
              <a:miter lim="800000"/>
              <a:headEnd/>
              <a:tailEnd/>
            </a:ln>
            <a:effectLst/>
          </p:spPr>
          <p:txBody>
            <a:bodyPr>
              <a:spAutoFit/>
            </a:bodyPr>
            <a:lstStyle/>
            <a:p>
              <a:pPr eaLnBrk="1" hangingPunct="1">
                <a:spcBef>
                  <a:spcPct val="50000"/>
                </a:spcBef>
                <a:defRPr/>
              </a:pPr>
              <a:r>
                <a:rPr lang="zh-CN" altLang="en-US" sz="2000" b="1" dirty="0">
                  <a:latin typeface="+mn-lt"/>
                  <a:ea typeface="+mn-ea"/>
                </a:rPr>
                <a:t>预测</a:t>
              </a:r>
            </a:p>
          </p:txBody>
        </p:sp>
      </p:grpSp>
      <p:sp>
        <p:nvSpPr>
          <p:cNvPr id="325690" name="Rectangle 58"/>
          <p:cNvSpPr>
            <a:spLocks noChangeArrowheads="1"/>
          </p:cNvSpPr>
          <p:nvPr/>
        </p:nvSpPr>
        <p:spPr bwMode="auto">
          <a:xfrm>
            <a:off x="3786188" y="3679825"/>
            <a:ext cx="1146175" cy="400050"/>
          </a:xfrm>
          <a:prstGeom prst="rect">
            <a:avLst/>
          </a:prstGeom>
          <a:noFill/>
          <a:ln w="12700">
            <a:noFill/>
            <a:miter lim="800000"/>
            <a:headEnd/>
            <a:tailEnd/>
          </a:ln>
          <a:effectLst/>
        </p:spPr>
        <p:txBody>
          <a:bodyPr>
            <a:spAutoFit/>
          </a:bodyPr>
          <a:lstStyle/>
          <a:p>
            <a:pPr eaLnBrk="1" hangingPunct="1">
              <a:defRPr/>
            </a:pPr>
            <a:r>
              <a:rPr lang="en-US" altLang="zh-CN" sz="2000" b="1" dirty="0">
                <a:solidFill>
                  <a:srgbClr val="CC0000"/>
                </a:solidFill>
                <a:latin typeface="+mn-lt"/>
                <a:ea typeface="+mn-ea"/>
              </a:rPr>
              <a:t>④ </a:t>
            </a:r>
            <a:r>
              <a:rPr lang="zh-CN" altLang="en-US" sz="2000" b="1" dirty="0">
                <a:latin typeface="+mn-lt"/>
                <a:ea typeface="+mn-ea"/>
              </a:rPr>
              <a:t>修正</a:t>
            </a:r>
          </a:p>
        </p:txBody>
      </p:sp>
      <p:sp>
        <p:nvSpPr>
          <p:cNvPr id="325691" name="Text Box 59"/>
          <p:cNvSpPr txBox="1">
            <a:spLocks noChangeArrowheads="1"/>
          </p:cNvSpPr>
          <p:nvPr/>
        </p:nvSpPr>
        <p:spPr bwMode="auto">
          <a:xfrm>
            <a:off x="203200" y="2654300"/>
            <a:ext cx="2439988" cy="1277938"/>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200" b="1">
                <a:solidFill>
                  <a:srgbClr val="0000FF"/>
                </a:solidFill>
                <a:latin typeface="Times New Roman" charset="0"/>
                <a:ea typeface="华文新魏" charset="-122"/>
              </a:rPr>
              <a:t>查找时发现都不相等，则“未命中”</a:t>
            </a:r>
          </a:p>
          <a:p>
            <a:pPr eaLnBrk="1" hangingPunct="1">
              <a:spcBef>
                <a:spcPct val="50000"/>
              </a:spcBef>
            </a:pPr>
            <a:r>
              <a:rPr lang="zh-CN" altLang="en-US" sz="2200" b="1">
                <a:solidFill>
                  <a:srgbClr val="FF0000"/>
                </a:solidFill>
                <a:latin typeface="Times New Roman" charset="0"/>
                <a:ea typeface="华文新魏" charset="-122"/>
              </a:rPr>
              <a:t>未命中说明什么？</a:t>
            </a:r>
          </a:p>
        </p:txBody>
      </p:sp>
      <p:sp>
        <p:nvSpPr>
          <p:cNvPr id="325692" name="Rectangle 60"/>
          <p:cNvSpPr>
            <a:spLocks noChangeArrowheads="1"/>
          </p:cNvSpPr>
          <p:nvPr/>
        </p:nvSpPr>
        <p:spPr bwMode="auto">
          <a:xfrm>
            <a:off x="214313" y="3944938"/>
            <a:ext cx="2214562" cy="769937"/>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200" b="1">
                <a:solidFill>
                  <a:schemeClr val="tx2"/>
                </a:solidFill>
                <a:latin typeface="Times New Roman" charset="0"/>
                <a:ea typeface="华文新魏" charset="-122"/>
              </a:rPr>
              <a:t>说明以前没有执行过该分支指令</a:t>
            </a:r>
          </a:p>
        </p:txBody>
      </p:sp>
      <p:sp>
        <p:nvSpPr>
          <p:cNvPr id="325696" name="Rectangle 64"/>
          <p:cNvSpPr>
            <a:spLocks noChangeArrowheads="1"/>
          </p:cNvSpPr>
          <p:nvPr/>
        </p:nvSpPr>
        <p:spPr bwMode="auto">
          <a:xfrm>
            <a:off x="214313" y="5000625"/>
            <a:ext cx="8715375" cy="1570038"/>
          </a:xfrm>
          <a:prstGeom prst="rect">
            <a:avLst/>
          </a:prstGeom>
          <a:noFill/>
          <a:ln w="12700">
            <a:noFill/>
            <a:miter lim="800000"/>
            <a:headEnd/>
            <a:tailEnd/>
          </a:ln>
          <a:effectLst/>
        </p:spPr>
        <p:txBody>
          <a:bodyPr>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eaLnBrk="1" hangingPunct="1">
              <a:buClr>
                <a:schemeClr val="tx1"/>
              </a:buClr>
              <a:buFont typeface="Wingdings" charset="2"/>
              <a:buChar char="p"/>
            </a:pPr>
            <a:r>
              <a:rPr lang="zh-CN" altLang="en-US" sz="2400" b="1">
                <a:solidFill>
                  <a:srgbClr val="FF0000"/>
                </a:solidFill>
                <a:latin typeface="Times New Roman" charset="0"/>
                <a:ea typeface="华文新魏" charset="-122"/>
              </a:rPr>
              <a:t> 命中时：</a:t>
            </a:r>
          </a:p>
          <a:p>
            <a:pPr lvl="1" eaLnBrk="1" hangingPunct="1"/>
            <a:r>
              <a:rPr lang="zh-CN" altLang="en-US" sz="2400" b="1">
                <a:solidFill>
                  <a:srgbClr val="008000"/>
                </a:solidFill>
                <a:latin typeface="Times New Roman" charset="0"/>
                <a:ea typeface="华文新魏" charset="-122"/>
              </a:rPr>
              <a:t>    </a:t>
            </a:r>
            <a:r>
              <a:rPr lang="zh-CN" altLang="en-US" sz="2200" b="1">
                <a:solidFill>
                  <a:srgbClr val="0000FF"/>
                </a:solidFill>
                <a:latin typeface="Times New Roman" charset="0"/>
                <a:ea typeface="华文新魏" charset="-122"/>
              </a:rPr>
              <a:t>根据预测位，选择“转移取”还是“顺序取”</a:t>
            </a:r>
          </a:p>
          <a:p>
            <a:pPr lvl="1" eaLnBrk="1" hangingPunct="1">
              <a:buClr>
                <a:schemeClr val="tx2"/>
              </a:buClr>
              <a:buFont typeface="Wingdings" charset="2"/>
              <a:buChar char="p"/>
            </a:pPr>
            <a:r>
              <a:rPr lang="zh-CN" altLang="en-US" sz="2400" b="1">
                <a:solidFill>
                  <a:srgbClr val="FF0000"/>
                </a:solidFill>
                <a:latin typeface="Times New Roman" charset="0"/>
                <a:ea typeface="华文新魏" charset="-122"/>
              </a:rPr>
              <a:t>未命中时：</a:t>
            </a:r>
          </a:p>
          <a:p>
            <a:pPr lvl="1" eaLnBrk="1" hangingPunct="1"/>
            <a:r>
              <a:rPr lang="zh-CN" altLang="en-US" sz="2200" b="1">
                <a:solidFill>
                  <a:srgbClr val="008000"/>
                </a:solidFill>
                <a:latin typeface="Times New Roman" charset="0"/>
                <a:ea typeface="华文新魏" charset="-122"/>
              </a:rPr>
              <a:t>    </a:t>
            </a:r>
            <a:r>
              <a:rPr lang="zh-CN" altLang="en-US" sz="2200" b="1">
                <a:solidFill>
                  <a:srgbClr val="0000FF"/>
                </a:solidFill>
                <a:latin typeface="Times New Roman" charset="0"/>
                <a:ea typeface="华文新魏" charset="-122"/>
              </a:rPr>
              <a:t>加入新项，并填入指令地址和转移目标地址、初始化预测位</a:t>
            </a:r>
          </a:p>
        </p:txBody>
      </p:sp>
      <p:cxnSp>
        <p:nvCxnSpPr>
          <p:cNvPr id="61" name="直接连接符 60"/>
          <p:cNvCxnSpPr>
            <a:stCxn id="325671" idx="0"/>
            <a:endCxn id="325655" idx="3"/>
          </p:cNvCxnSpPr>
          <p:nvPr/>
        </p:nvCxnSpPr>
        <p:spPr>
          <a:xfrm rot="16200000" flipH="1" flipV="1">
            <a:off x="6275387" y="3525838"/>
            <a:ext cx="22225" cy="142875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AutoShape 160">
            <a:hlinkClick r:id="rId2" action="ppaction://hlinksldjump" highlightClick="1"/>
          </p:cNvPr>
          <p:cNvSpPr>
            <a:spLocks noChangeArrowheads="1"/>
          </p:cNvSpPr>
          <p:nvPr/>
        </p:nvSpPr>
        <p:spPr bwMode="auto">
          <a:xfrm>
            <a:off x="8572500" y="6308725"/>
            <a:ext cx="571500" cy="549275"/>
          </a:xfrm>
          <a:prstGeom prst="actionButtonBackPrevious">
            <a:avLst/>
          </a:prstGeom>
          <a:solidFill>
            <a:schemeClr val="accent1"/>
          </a:solidFill>
          <a:ln w="9525">
            <a:no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5691">
                                            <p:txEl>
                                              <p:pRg st="0" end="0"/>
                                            </p:txEl>
                                          </p:spTgt>
                                        </p:tgtEl>
                                        <p:attrNameLst>
                                          <p:attrName>style.visibility</p:attrName>
                                        </p:attrNameLst>
                                      </p:cBhvr>
                                      <p:to>
                                        <p:strVal val="visible"/>
                                      </p:to>
                                    </p:set>
                                    <p:animEffect transition="in" filter="blinds(horizontal)">
                                      <p:cBhvr>
                                        <p:cTn id="12" dur="500"/>
                                        <p:tgtEl>
                                          <p:spTgt spid="3256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5691">
                                            <p:txEl>
                                              <p:pRg st="1" end="1"/>
                                            </p:txEl>
                                          </p:spTgt>
                                        </p:tgtEl>
                                        <p:attrNameLst>
                                          <p:attrName>style.visibility</p:attrName>
                                        </p:attrNameLst>
                                      </p:cBhvr>
                                      <p:to>
                                        <p:strVal val="visible"/>
                                      </p:to>
                                    </p:set>
                                    <p:animEffect transition="in" filter="blinds(horizontal)">
                                      <p:cBhvr>
                                        <p:cTn id="17" dur="500"/>
                                        <p:tgtEl>
                                          <p:spTgt spid="3256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5692"/>
                                        </p:tgtEl>
                                        <p:attrNameLst>
                                          <p:attrName>style.visibility</p:attrName>
                                        </p:attrNameLst>
                                      </p:cBhvr>
                                      <p:to>
                                        <p:strVal val="visible"/>
                                      </p:to>
                                    </p:set>
                                    <p:animEffect transition="in" filter="blinds(horizontal)">
                                      <p:cBhvr>
                                        <p:cTn id="22" dur="500"/>
                                        <p:tgtEl>
                                          <p:spTgt spid="3256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5696"/>
                                        </p:tgtEl>
                                        <p:attrNameLst>
                                          <p:attrName>style.visibility</p:attrName>
                                        </p:attrNameLst>
                                      </p:cBhvr>
                                      <p:to>
                                        <p:strVal val="visible"/>
                                      </p:to>
                                    </p:set>
                                    <p:animEffect transition="in" filter="blinds(horizontal)">
                                      <p:cBhvr>
                                        <p:cTn id="27" dur="500"/>
                                        <p:tgtEl>
                                          <p:spTgt spid="3256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5690"/>
                                        </p:tgtEl>
                                        <p:attrNameLst>
                                          <p:attrName>style.visibility</p:attrName>
                                        </p:attrNameLst>
                                      </p:cBhvr>
                                      <p:to>
                                        <p:strVal val="visible"/>
                                      </p:to>
                                    </p:set>
                                    <p:animEffect transition="in" filter="blinds(horizontal)">
                                      <p:cBhvr>
                                        <p:cTn id="42" dur="500"/>
                                        <p:tgtEl>
                                          <p:spTgt spid="325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90" grpId="0"/>
      <p:bldP spid="325691" grpId="0" build="allAtOnce"/>
      <p:bldP spid="325692" grpId="0"/>
      <p:bldP spid="32569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简单的分支预测器</a:t>
            </a:r>
          </a:p>
        </p:txBody>
      </p:sp>
      <p:sp>
        <p:nvSpPr>
          <p:cNvPr id="6" name="内容占位符 2"/>
          <p:cNvSpPr>
            <a:spLocks noGrp="1"/>
          </p:cNvSpPr>
          <p:nvPr>
            <p:ph idx="1"/>
          </p:nvPr>
        </p:nvSpPr>
        <p:spPr>
          <a:xfrm>
            <a:off x="107504" y="692696"/>
            <a:ext cx="8784976" cy="5760640"/>
          </a:xfrm>
        </p:spPr>
        <p:txBody>
          <a:bodyPr>
            <a:normAutofit/>
          </a:bodyPr>
          <a:lstStyle/>
          <a:p>
            <a:r>
              <a:rPr lang="zh-CN" altLang="en-US" sz="2800" dirty="0">
                <a:latin typeface="楷体" panose="02010609060101010101" pitchFamily="49" charset="-122"/>
                <a:ea typeface="楷体" panose="02010609060101010101" pitchFamily="49" charset="-122"/>
              </a:rPr>
              <a:t>只有</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个预测位的分支预测缓冲</a:t>
            </a:r>
            <a:endParaRPr lang="en-US" altLang="zh-CN" sz="28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记录分支指令最近一次的历史，</a:t>
            </a:r>
            <a:r>
              <a:rPr lang="en-US" altLang="zh-CN" sz="2400" dirty="0">
                <a:latin typeface="楷体" panose="02010609060101010101" pitchFamily="49" charset="-122"/>
                <a:ea typeface="楷体" panose="02010609060101010101" pitchFamily="49" charset="-122"/>
              </a:rPr>
              <a:t>BHT</a:t>
            </a:r>
            <a:r>
              <a:rPr lang="zh-CN" altLang="en-US" sz="2400" dirty="0">
                <a:latin typeface="楷体" panose="02010609060101010101" pitchFamily="49" charset="-122"/>
                <a:ea typeface="楷体" panose="02010609060101010101" pitchFamily="49" charset="-122"/>
              </a:rPr>
              <a:t>中只需要</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位二进制位</a:t>
            </a:r>
            <a:endParaRPr lang="en-US" altLang="zh-CN" sz="24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采用</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位来记录历史：与</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位的预测器效果差不多</a:t>
            </a:r>
            <a:endParaRPr lang="en-US" altLang="zh-CN" sz="28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采用有限状态机记录分支是否成功的历史情况</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根据状态机的状态做出预测</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根据真实分支情况修正预测器</a:t>
            </a:r>
            <a:endParaRPr lang="en-US" altLang="zh-CN" sz="24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806261"/>
            <a:ext cx="7528329" cy="2578669"/>
          </a:xfrm>
          <a:prstGeom prst="rect">
            <a:avLst/>
          </a:prstGeom>
        </p:spPr>
      </p:pic>
    </p:spTree>
    <p:extLst>
      <p:ext uri="{BB962C8B-B14F-4D97-AF65-F5344CB8AC3E}">
        <p14:creationId xmlns:p14="http://schemas.microsoft.com/office/powerpoint/2010/main" val="2371339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相关预测器（两级预测器）</a:t>
            </a:r>
          </a:p>
        </p:txBody>
      </p:sp>
      <p:sp>
        <p:nvSpPr>
          <p:cNvPr id="8" name="内容占位符 2"/>
          <p:cNvSpPr>
            <a:spLocks noGrp="1"/>
          </p:cNvSpPr>
          <p:nvPr>
            <p:ph idx="1"/>
          </p:nvPr>
        </p:nvSpPr>
        <p:spPr>
          <a:xfrm>
            <a:off x="107504" y="764704"/>
            <a:ext cx="8784976" cy="5760640"/>
          </a:xfrm>
        </p:spPr>
        <p:txBody>
          <a:bodyPr>
            <a:normAutofit/>
          </a:bodyPr>
          <a:lstStyle/>
          <a:p>
            <a:r>
              <a:rPr lang="zh-CN" altLang="en-US" sz="2800" dirty="0">
                <a:latin typeface="楷体" panose="02010609060101010101" pitchFamily="49" charset="-122"/>
                <a:ea typeface="楷体" panose="02010609060101010101" pitchFamily="49" charset="-122"/>
              </a:rPr>
              <a:t>简单的</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位预测器仅仅根据自己的历史做预测</a:t>
            </a:r>
            <a:endParaRPr lang="en-US" altLang="zh-CN" sz="28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但是：一个分支是否转移成功往往跟最近的几个分支相关</a:t>
            </a:r>
            <a:endParaRPr lang="en-US" altLang="zh-CN" sz="24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相关预测器</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m, n</a:t>
            </a:r>
            <a:r>
              <a:rPr lang="zh-CN" altLang="en-US" sz="2800" dirty="0">
                <a:latin typeface="楷体" panose="02010609060101010101" pitchFamily="49" charset="-122"/>
                <a:ea typeface="楷体" panose="02010609060101010101" pitchFamily="49" charset="-122"/>
              </a:rPr>
              <a:t>）相关预测器</a:t>
            </a:r>
            <a:endParaRPr lang="en-US" altLang="zh-CN" sz="28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用移位寄存器记录最近</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个分支的转移情况</a:t>
            </a:r>
            <a:endParaRPr lang="en-US" altLang="zh-CN" sz="2400" dirty="0">
              <a:latin typeface="楷体" panose="02010609060101010101" pitchFamily="49" charset="-122"/>
              <a:ea typeface="楷体" panose="02010609060101010101" pitchFamily="49" charset="-122"/>
            </a:endParaRPr>
          </a:p>
          <a:p>
            <a:pPr lvl="2"/>
            <a:r>
              <a:rPr lang="zh-CN" altLang="en-US" dirty="0">
                <a:latin typeface="楷体" panose="02010609060101010101" pitchFamily="49" charset="-122"/>
                <a:ea typeface="楷体" panose="02010609060101010101" pitchFamily="49" charset="-122"/>
              </a:rPr>
              <a:t>转移成功置为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，转移失败置为</a:t>
            </a:r>
            <a:r>
              <a:rPr lang="en-US" altLang="zh-CN" dirty="0">
                <a:latin typeface="楷体" panose="02010609060101010101" pitchFamily="49" charset="-122"/>
                <a:ea typeface="楷体" panose="02010609060101010101" pitchFamily="49" charset="-122"/>
              </a:rPr>
              <a:t>0</a:t>
            </a:r>
          </a:p>
          <a:p>
            <a:pPr lvl="1"/>
            <a:r>
              <a:rPr lang="zh-CN" altLang="en-US" sz="2400" dirty="0">
                <a:latin typeface="楷体" panose="02010609060101010101" pitchFamily="49" charset="-122"/>
                <a:ea typeface="楷体" panose="02010609060101010101" pitchFamily="49" charset="-122"/>
              </a:rPr>
              <a:t>根据这</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位可以寻址</a:t>
            </a:r>
            <a:r>
              <a:rPr lang="en-US" altLang="zh-CN" sz="2400" dirty="0">
                <a:latin typeface="楷体" panose="02010609060101010101" pitchFamily="49" charset="-122"/>
                <a:ea typeface="楷体" panose="02010609060101010101" pitchFamily="49" charset="-122"/>
              </a:rPr>
              <a:t>2</a:t>
            </a:r>
            <a:r>
              <a:rPr lang="en-US" altLang="zh-CN" sz="2400" baseline="300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个预测器</a:t>
            </a:r>
            <a:endParaRPr lang="en-US" altLang="zh-CN" sz="2400" dirty="0">
              <a:latin typeface="楷体" panose="02010609060101010101" pitchFamily="49" charset="-122"/>
              <a:ea typeface="楷体" panose="02010609060101010101" pitchFamily="49" charset="-122"/>
            </a:endParaRPr>
          </a:p>
          <a:p>
            <a:pPr lvl="2"/>
            <a:r>
              <a:rPr lang="zh-CN" altLang="en-US" dirty="0">
                <a:latin typeface="楷体" panose="02010609060101010101" pitchFamily="49" charset="-122"/>
                <a:ea typeface="楷体" panose="02010609060101010101" pitchFamily="49" charset="-122"/>
              </a:rPr>
              <a:t>每个预测器</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位</a:t>
            </a:r>
            <a:endParaRPr lang="en-US" altLang="zh-CN"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分支指令地址低位</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寄存器</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位，查</a:t>
            </a:r>
            <a:r>
              <a:rPr lang="en-US" altLang="zh-CN" sz="2400" dirty="0">
                <a:latin typeface="楷体" panose="02010609060101010101" pitchFamily="49" charset="-122"/>
                <a:ea typeface="楷体" panose="02010609060101010101" pitchFamily="49" charset="-122"/>
              </a:rPr>
              <a:t>BPB</a:t>
            </a:r>
          </a:p>
        </p:txBody>
      </p:sp>
      <p:sp>
        <p:nvSpPr>
          <p:cNvPr id="9" name="Rectangle 3">
            <a:extLst>
              <a:ext uri="{FF2B5EF4-FFF2-40B4-BE49-F238E27FC236}">
                <a16:creationId xmlns:a16="http://schemas.microsoft.com/office/drawing/2014/main" id="{31F38E8E-13FB-480D-82B0-7838B0FC5E61}"/>
              </a:ext>
            </a:extLst>
          </p:cNvPr>
          <p:cNvSpPr txBox="1">
            <a:spLocks noChangeArrowheads="1"/>
          </p:cNvSpPr>
          <p:nvPr/>
        </p:nvSpPr>
        <p:spPr>
          <a:xfrm>
            <a:off x="6012160" y="2132856"/>
            <a:ext cx="3168352" cy="32239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50000"/>
              <a:buFont typeface="Wingdings" panose="05000000000000000000" pitchFamily="2" charset="2"/>
              <a:buChar char="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if (aa==2)</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aa = 0;</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if (bb==2)</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bb = 0;</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if (aa != bb) {</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a:t>
            </a:r>
          </a:p>
          <a:p>
            <a:pPr marL="0" indent="0" fontAlgn="auto">
              <a:spcAft>
                <a:spcPts val="0"/>
              </a:spcAft>
              <a:buFont typeface="Arial" panose="020B0604020202020204" pitchFamily="34" charset="0"/>
              <a:buNone/>
            </a:pPr>
            <a:r>
              <a:rPr lang="en-US" altLang="zh-CN" dirty="0">
                <a:latin typeface="Times New Roman" panose="02020603050405020304" pitchFamily="18" charset="0"/>
                <a:cs typeface="Times New Roman" panose="02020603050405020304" pitchFamily="18" charset="0"/>
              </a:rPr>
              <a:t>           }</a:t>
            </a:r>
          </a:p>
          <a:p>
            <a:pPr marL="0" indent="0" fontAlgn="auto">
              <a:spcAft>
                <a:spcPts val="0"/>
              </a:spcAft>
              <a:buFont typeface="Arial" panose="020B0604020202020204" pitchFamily="34" charset="0"/>
              <a:buNone/>
            </a:pPr>
            <a:endParaRPr lang="en-US" altLang="zh-CN" dirty="0">
              <a:latin typeface="Times New Roman" panose="02020603050405020304" pitchFamily="18" charset="0"/>
              <a:cs typeface="Times New Roman" panose="02020603050405020304" pitchFamily="18" charset="0"/>
            </a:endParaRPr>
          </a:p>
        </p:txBody>
      </p:sp>
      <p:grpSp>
        <p:nvGrpSpPr>
          <p:cNvPr id="10" name="组合 9"/>
          <p:cNvGrpSpPr/>
          <p:nvPr/>
        </p:nvGrpSpPr>
        <p:grpSpPr>
          <a:xfrm>
            <a:off x="824422" y="4724963"/>
            <a:ext cx="4704449" cy="1944397"/>
            <a:chOff x="824422" y="4581128"/>
            <a:chExt cx="4704449" cy="1944397"/>
          </a:xfrm>
        </p:grpSpPr>
        <p:sp>
          <p:nvSpPr>
            <p:cNvPr id="11" name="Rectangle 7">
              <a:extLst>
                <a:ext uri="{FF2B5EF4-FFF2-40B4-BE49-F238E27FC236}">
                  <a16:creationId xmlns:a16="http://schemas.microsoft.com/office/drawing/2014/main" id="{06F271FD-200F-492A-BF16-60B544D9AECB}"/>
                </a:ext>
              </a:extLst>
            </p:cNvPr>
            <p:cNvSpPr>
              <a:spLocks noChangeArrowheads="1"/>
            </p:cNvSpPr>
            <p:nvPr/>
          </p:nvSpPr>
          <p:spPr bwMode="auto">
            <a:xfrm>
              <a:off x="3131840" y="5552549"/>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2" name="Rectangle 15">
              <a:extLst>
                <a:ext uri="{FF2B5EF4-FFF2-40B4-BE49-F238E27FC236}">
                  <a16:creationId xmlns:a16="http://schemas.microsoft.com/office/drawing/2014/main" id="{098B0F3E-FB30-4F39-9AF4-427102ACFFDC}"/>
                </a:ext>
              </a:extLst>
            </p:cNvPr>
            <p:cNvSpPr>
              <a:spLocks noChangeArrowheads="1"/>
            </p:cNvSpPr>
            <p:nvPr/>
          </p:nvSpPr>
          <p:spPr bwMode="auto">
            <a:xfrm>
              <a:off x="3131840" y="5431316"/>
              <a:ext cx="466345" cy="121233"/>
            </a:xfrm>
            <a:prstGeom prst="rect">
              <a:avLst/>
            </a:prstGeom>
            <a:solidFill>
              <a:schemeClr val="bg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 name="Rectangle 16">
              <a:extLst>
                <a:ext uri="{FF2B5EF4-FFF2-40B4-BE49-F238E27FC236}">
                  <a16:creationId xmlns:a16="http://schemas.microsoft.com/office/drawing/2014/main" id="{C9AFB9B1-F73F-4472-BB1A-B03F97753511}"/>
                </a:ext>
              </a:extLst>
            </p:cNvPr>
            <p:cNvSpPr>
              <a:spLocks noChangeArrowheads="1"/>
            </p:cNvSpPr>
            <p:nvPr/>
          </p:nvSpPr>
          <p:spPr bwMode="auto">
            <a:xfrm>
              <a:off x="3131840" y="5308528"/>
              <a:ext cx="466345" cy="12278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 name="Rectangle 17">
              <a:extLst>
                <a:ext uri="{FF2B5EF4-FFF2-40B4-BE49-F238E27FC236}">
                  <a16:creationId xmlns:a16="http://schemas.microsoft.com/office/drawing/2014/main" id="{4E7C1BA5-8D22-4A23-9BCB-77D43579A48F}"/>
                </a:ext>
              </a:extLst>
            </p:cNvPr>
            <p:cNvSpPr>
              <a:spLocks noChangeArrowheads="1"/>
            </p:cNvSpPr>
            <p:nvPr/>
          </p:nvSpPr>
          <p:spPr bwMode="auto">
            <a:xfrm>
              <a:off x="3131840" y="5187295"/>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 name="Rectangle 18">
              <a:extLst>
                <a:ext uri="{FF2B5EF4-FFF2-40B4-BE49-F238E27FC236}">
                  <a16:creationId xmlns:a16="http://schemas.microsoft.com/office/drawing/2014/main" id="{8E10AF68-BB18-4CF1-A231-E721AEB6A012}"/>
                </a:ext>
              </a:extLst>
            </p:cNvPr>
            <p:cNvSpPr>
              <a:spLocks noChangeArrowheads="1"/>
            </p:cNvSpPr>
            <p:nvPr/>
          </p:nvSpPr>
          <p:spPr bwMode="auto">
            <a:xfrm>
              <a:off x="3131840" y="5066061"/>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 name="Rectangle 19">
              <a:extLst>
                <a:ext uri="{FF2B5EF4-FFF2-40B4-BE49-F238E27FC236}">
                  <a16:creationId xmlns:a16="http://schemas.microsoft.com/office/drawing/2014/main" id="{7A5D2FE5-D32A-49C6-8D49-35930351D0A4}"/>
                </a:ext>
              </a:extLst>
            </p:cNvPr>
            <p:cNvSpPr>
              <a:spLocks noChangeArrowheads="1"/>
            </p:cNvSpPr>
            <p:nvPr/>
          </p:nvSpPr>
          <p:spPr bwMode="auto">
            <a:xfrm>
              <a:off x="3131840" y="4943274"/>
              <a:ext cx="466345" cy="12278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 name="Rectangle 20">
              <a:extLst>
                <a:ext uri="{FF2B5EF4-FFF2-40B4-BE49-F238E27FC236}">
                  <a16:creationId xmlns:a16="http://schemas.microsoft.com/office/drawing/2014/main" id="{3B76F3F6-8ACD-4271-8B7B-D2F761914712}"/>
                </a:ext>
              </a:extLst>
            </p:cNvPr>
            <p:cNvSpPr>
              <a:spLocks noChangeArrowheads="1"/>
            </p:cNvSpPr>
            <p:nvPr/>
          </p:nvSpPr>
          <p:spPr bwMode="auto">
            <a:xfrm>
              <a:off x="3131840" y="4822040"/>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 name="Rectangle 21">
              <a:extLst>
                <a:ext uri="{FF2B5EF4-FFF2-40B4-BE49-F238E27FC236}">
                  <a16:creationId xmlns:a16="http://schemas.microsoft.com/office/drawing/2014/main" id="{DCD81EA1-B205-42AF-88E1-B09E757C0303}"/>
                </a:ext>
              </a:extLst>
            </p:cNvPr>
            <p:cNvSpPr>
              <a:spLocks noChangeArrowheads="1"/>
            </p:cNvSpPr>
            <p:nvPr/>
          </p:nvSpPr>
          <p:spPr bwMode="auto">
            <a:xfrm>
              <a:off x="3131840" y="4700807"/>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 name="Rectangle 22">
              <a:extLst>
                <a:ext uri="{FF2B5EF4-FFF2-40B4-BE49-F238E27FC236}">
                  <a16:creationId xmlns:a16="http://schemas.microsoft.com/office/drawing/2014/main" id="{830D1331-2410-42CC-911E-8E4DF3714440}"/>
                </a:ext>
              </a:extLst>
            </p:cNvPr>
            <p:cNvSpPr>
              <a:spLocks noChangeArrowheads="1"/>
            </p:cNvSpPr>
            <p:nvPr/>
          </p:nvSpPr>
          <p:spPr bwMode="auto">
            <a:xfrm>
              <a:off x="3131840" y="4581128"/>
              <a:ext cx="466345" cy="119679"/>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 name="Rectangle 23">
              <a:extLst>
                <a:ext uri="{FF2B5EF4-FFF2-40B4-BE49-F238E27FC236}">
                  <a16:creationId xmlns:a16="http://schemas.microsoft.com/office/drawing/2014/main" id="{D6BF79F6-A2DF-4B7D-A186-1F349F7F11DC}"/>
                </a:ext>
              </a:extLst>
            </p:cNvPr>
            <p:cNvSpPr>
              <a:spLocks noChangeArrowheads="1"/>
            </p:cNvSpPr>
            <p:nvPr/>
          </p:nvSpPr>
          <p:spPr bwMode="auto">
            <a:xfrm>
              <a:off x="3131840" y="5796570"/>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 name="Rectangle 24">
              <a:extLst>
                <a:ext uri="{FF2B5EF4-FFF2-40B4-BE49-F238E27FC236}">
                  <a16:creationId xmlns:a16="http://schemas.microsoft.com/office/drawing/2014/main" id="{DFD9E9A1-4C42-4CF4-A448-AE4D7B61B576}"/>
                </a:ext>
              </a:extLst>
            </p:cNvPr>
            <p:cNvSpPr>
              <a:spLocks noChangeArrowheads="1"/>
            </p:cNvSpPr>
            <p:nvPr/>
          </p:nvSpPr>
          <p:spPr bwMode="auto">
            <a:xfrm>
              <a:off x="3131840" y="5673783"/>
              <a:ext cx="466345" cy="12278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 name="Rectangle 25">
              <a:extLst>
                <a:ext uri="{FF2B5EF4-FFF2-40B4-BE49-F238E27FC236}">
                  <a16:creationId xmlns:a16="http://schemas.microsoft.com/office/drawing/2014/main" id="{8F2C9B00-7510-4189-A78C-9DF4EAEE2593}"/>
                </a:ext>
              </a:extLst>
            </p:cNvPr>
            <p:cNvSpPr>
              <a:spLocks noChangeArrowheads="1"/>
            </p:cNvSpPr>
            <p:nvPr/>
          </p:nvSpPr>
          <p:spPr bwMode="auto">
            <a:xfrm>
              <a:off x="3131840" y="5917804"/>
              <a:ext cx="466345" cy="119679"/>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 name="Rectangle 30">
              <a:extLst>
                <a:ext uri="{FF2B5EF4-FFF2-40B4-BE49-F238E27FC236}">
                  <a16:creationId xmlns:a16="http://schemas.microsoft.com/office/drawing/2014/main" id="{26960725-62A9-438B-92AE-6BA9BDF86835}"/>
                </a:ext>
              </a:extLst>
            </p:cNvPr>
            <p:cNvSpPr>
              <a:spLocks noChangeArrowheads="1"/>
            </p:cNvSpPr>
            <p:nvPr/>
          </p:nvSpPr>
          <p:spPr bwMode="auto">
            <a:xfrm>
              <a:off x="3131840" y="6402737"/>
              <a:ext cx="466345" cy="12278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 name="Rectangle 31">
              <a:extLst>
                <a:ext uri="{FF2B5EF4-FFF2-40B4-BE49-F238E27FC236}">
                  <a16:creationId xmlns:a16="http://schemas.microsoft.com/office/drawing/2014/main" id="{3ABAF801-3DF5-47F6-9679-2EDC8EB7C305}"/>
                </a:ext>
              </a:extLst>
            </p:cNvPr>
            <p:cNvSpPr>
              <a:spLocks noChangeArrowheads="1"/>
            </p:cNvSpPr>
            <p:nvPr/>
          </p:nvSpPr>
          <p:spPr bwMode="auto">
            <a:xfrm>
              <a:off x="3131840" y="6281504"/>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 name="Rectangle 32">
              <a:extLst>
                <a:ext uri="{FF2B5EF4-FFF2-40B4-BE49-F238E27FC236}">
                  <a16:creationId xmlns:a16="http://schemas.microsoft.com/office/drawing/2014/main" id="{41AD31C8-7DA5-4641-9C54-94279F158405}"/>
                </a:ext>
              </a:extLst>
            </p:cNvPr>
            <p:cNvSpPr>
              <a:spLocks noChangeArrowheads="1"/>
            </p:cNvSpPr>
            <p:nvPr/>
          </p:nvSpPr>
          <p:spPr bwMode="auto">
            <a:xfrm>
              <a:off x="3131840" y="6160270"/>
              <a:ext cx="466345" cy="121233"/>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 name="Rectangle 33">
              <a:extLst>
                <a:ext uri="{FF2B5EF4-FFF2-40B4-BE49-F238E27FC236}">
                  <a16:creationId xmlns:a16="http://schemas.microsoft.com/office/drawing/2014/main" id="{B472CDB6-0028-4510-AE2E-F0169592378E}"/>
                </a:ext>
              </a:extLst>
            </p:cNvPr>
            <p:cNvSpPr>
              <a:spLocks noChangeArrowheads="1"/>
            </p:cNvSpPr>
            <p:nvPr/>
          </p:nvSpPr>
          <p:spPr bwMode="auto">
            <a:xfrm>
              <a:off x="3131840" y="6037483"/>
              <a:ext cx="466345" cy="12278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cxnSp>
          <p:nvCxnSpPr>
            <p:cNvPr id="27" name="直接箭头连接符 26"/>
            <p:cNvCxnSpPr/>
            <p:nvPr/>
          </p:nvCxnSpPr>
          <p:spPr>
            <a:xfrm>
              <a:off x="2411760" y="5552549"/>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824422" y="5368002"/>
              <a:ext cx="360040" cy="36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9" name="矩形 28"/>
            <p:cNvSpPr/>
            <p:nvPr/>
          </p:nvSpPr>
          <p:spPr>
            <a:xfrm>
              <a:off x="1187624" y="5368002"/>
              <a:ext cx="360040" cy="36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0" name="矩形 29"/>
            <p:cNvSpPr/>
            <p:nvPr/>
          </p:nvSpPr>
          <p:spPr>
            <a:xfrm>
              <a:off x="1544502" y="5368002"/>
              <a:ext cx="360040" cy="36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1" name="矩形 30"/>
            <p:cNvSpPr/>
            <p:nvPr/>
          </p:nvSpPr>
          <p:spPr>
            <a:xfrm>
              <a:off x="1907704" y="5368002"/>
              <a:ext cx="360040" cy="36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cxnSp>
          <p:nvCxnSpPr>
            <p:cNvPr id="32" name="直接箭头连接符 31"/>
            <p:cNvCxnSpPr/>
            <p:nvPr/>
          </p:nvCxnSpPr>
          <p:spPr>
            <a:xfrm flipV="1">
              <a:off x="3598185" y="5187294"/>
              <a:ext cx="325743" cy="36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061103" y="4835637"/>
              <a:ext cx="360040" cy="365254"/>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4" name="矩形 33"/>
            <p:cNvSpPr/>
            <p:nvPr/>
          </p:nvSpPr>
          <p:spPr>
            <a:xfrm>
              <a:off x="4424305" y="4835637"/>
              <a:ext cx="360040" cy="365254"/>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5" name="矩形 34"/>
            <p:cNvSpPr/>
            <p:nvPr/>
          </p:nvSpPr>
          <p:spPr>
            <a:xfrm>
              <a:off x="4303856" y="5363924"/>
              <a:ext cx="1225015" cy="369332"/>
            </a:xfrm>
            <a:prstGeom prst="rect">
              <a:avLst/>
            </a:prstGeom>
          </p:spPr>
          <p:txBody>
            <a:bodyPr wrap="none">
              <a:spAutoFit/>
            </a:bodyPr>
            <a:lstStyle/>
            <a:p>
              <a:r>
                <a:rPr lang="en-US" altLang="zh-CN" dirty="0"/>
                <a:t>2</a:t>
              </a:r>
              <a:r>
                <a:rPr lang="zh-CN" altLang="en-US" dirty="0"/>
                <a:t>位预测器</a:t>
              </a:r>
              <a:endParaRPr lang="en-US" altLang="zh-CN" dirty="0"/>
            </a:p>
          </p:txBody>
        </p:sp>
      </p:grpSp>
    </p:spTree>
    <p:extLst>
      <p:ext uri="{BB962C8B-B14F-4D97-AF65-F5344CB8AC3E}">
        <p14:creationId xmlns:p14="http://schemas.microsoft.com/office/powerpoint/2010/main" val="20169837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相关预测器（两级预测器）</a:t>
            </a:r>
          </a:p>
        </p:txBody>
      </p:sp>
      <p:sp>
        <p:nvSpPr>
          <p:cNvPr id="8" name="内容占位符 2"/>
          <p:cNvSpPr>
            <a:spLocks noGrp="1"/>
          </p:cNvSpPr>
          <p:nvPr>
            <p:ph idx="1"/>
          </p:nvPr>
        </p:nvSpPr>
        <p:spPr>
          <a:xfrm>
            <a:off x="7802" y="764704"/>
            <a:ext cx="8784976" cy="5760640"/>
          </a:xfrm>
        </p:spPr>
        <p:txBody>
          <a:bodyPr>
            <a:normAutofit/>
          </a:bodyPr>
          <a:lstStyle/>
          <a:p>
            <a:r>
              <a:rPr lang="zh-CN" altLang="en-US" sz="2800" dirty="0">
                <a:latin typeface="楷体" panose="02010609060101010101" pitchFamily="49" charset="-122"/>
                <a:ea typeface="楷体" panose="02010609060101010101" pitchFamily="49" charset="-122"/>
              </a:rPr>
              <a:t>一个两级的（</a:t>
            </a:r>
            <a:r>
              <a:rPr lang="en-US" altLang="zh-CN" sz="2800" dirty="0">
                <a:latin typeface="楷体" panose="02010609060101010101" pitchFamily="49" charset="-122"/>
                <a:ea typeface="楷体" panose="02010609060101010101" pitchFamily="49" charset="-122"/>
              </a:rPr>
              <a:t>2,2</a:t>
            </a:r>
            <a:r>
              <a:rPr lang="zh-CN" altLang="en-US" sz="2800" dirty="0">
                <a:latin typeface="楷体" panose="02010609060101010101" pitchFamily="49" charset="-122"/>
                <a:ea typeface="楷体" panose="02010609060101010101" pitchFamily="49" charset="-122"/>
              </a:rPr>
              <a:t>）预测器</a:t>
            </a:r>
            <a:endParaRPr lang="en-US" altLang="zh-CN" sz="2800" dirty="0">
              <a:latin typeface="楷体" panose="02010609060101010101" pitchFamily="49" charset="-122"/>
              <a:ea typeface="楷体" panose="02010609060101010101" pitchFamily="49" charset="-122"/>
            </a:endParaRPr>
          </a:p>
        </p:txBody>
      </p:sp>
      <p:grpSp>
        <p:nvGrpSpPr>
          <p:cNvPr id="9" name="Group 4">
            <a:extLst>
              <a:ext uri="{FF2B5EF4-FFF2-40B4-BE49-F238E27FC236}">
                <a16:creationId xmlns:a16="http://schemas.microsoft.com/office/drawing/2014/main" id="{91B5AFF0-AC44-4177-8497-EA8638314740}"/>
              </a:ext>
            </a:extLst>
          </p:cNvPr>
          <p:cNvGrpSpPr>
            <a:grpSpLocks/>
          </p:cNvGrpSpPr>
          <p:nvPr/>
        </p:nvGrpSpPr>
        <p:grpSpPr bwMode="auto">
          <a:xfrm>
            <a:off x="1979712" y="1556792"/>
            <a:ext cx="5079865" cy="4670593"/>
            <a:chOff x="0" y="0"/>
            <a:chExt cx="8954" cy="6010"/>
          </a:xfrm>
        </p:grpSpPr>
        <p:sp>
          <p:nvSpPr>
            <p:cNvPr id="10" name="Rectangle 5">
              <a:extLst>
                <a:ext uri="{FF2B5EF4-FFF2-40B4-BE49-F238E27FC236}">
                  <a16:creationId xmlns:a16="http://schemas.microsoft.com/office/drawing/2014/main" id="{08013C85-A262-4CFB-BAF7-13B4F41BD3C3}"/>
                </a:ext>
              </a:extLst>
            </p:cNvPr>
            <p:cNvSpPr>
              <a:spLocks noChangeArrowheads="1"/>
            </p:cNvSpPr>
            <p:nvPr/>
          </p:nvSpPr>
          <p:spPr bwMode="auto">
            <a:xfrm>
              <a:off x="1307" y="0"/>
              <a:ext cx="4169" cy="42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a:latin typeface="Times" panose="02020603050405020304" pitchFamily="18" charset="0"/>
                </a:rPr>
                <a:t>Branch address</a:t>
              </a:r>
            </a:p>
          </p:txBody>
        </p:sp>
        <p:sp>
          <p:nvSpPr>
            <p:cNvPr id="11" name="Rectangle 6">
              <a:extLst>
                <a:ext uri="{FF2B5EF4-FFF2-40B4-BE49-F238E27FC236}">
                  <a16:creationId xmlns:a16="http://schemas.microsoft.com/office/drawing/2014/main" id="{96840580-3100-4482-A9E2-5FCD7A16C125}"/>
                </a:ext>
              </a:extLst>
            </p:cNvPr>
            <p:cNvSpPr>
              <a:spLocks noChangeArrowheads="1"/>
            </p:cNvSpPr>
            <p:nvPr/>
          </p:nvSpPr>
          <p:spPr bwMode="auto">
            <a:xfrm>
              <a:off x="0" y="1285"/>
              <a:ext cx="6349" cy="45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588">
                  <a:latin typeface="Times" panose="02020603050405020304" pitchFamily="18" charset="0"/>
                </a:rPr>
                <a:t> </a:t>
              </a:r>
              <a:r>
                <a:rPr lang="en-US" altLang="zh-CN" sz="1588">
                  <a:latin typeface="Times" panose="02020603050405020304" pitchFamily="18" charset="0"/>
                </a:rPr>
                <a:t>2-bits per branch predictor</a:t>
              </a:r>
            </a:p>
          </p:txBody>
        </p:sp>
        <p:sp>
          <p:nvSpPr>
            <p:cNvPr id="12" name="Rectangle 7">
              <a:extLst>
                <a:ext uri="{FF2B5EF4-FFF2-40B4-BE49-F238E27FC236}">
                  <a16:creationId xmlns:a16="http://schemas.microsoft.com/office/drawing/2014/main" id="{06F271FD-200F-492A-BF16-60B544D9AECB}"/>
                </a:ext>
              </a:extLst>
            </p:cNvPr>
            <p:cNvSpPr>
              <a:spLocks noChangeArrowheads="1"/>
            </p:cNvSpPr>
            <p:nvPr/>
          </p:nvSpPr>
          <p:spPr bwMode="auto">
            <a:xfrm>
              <a:off x="1023"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3" name="Rectangle 8">
              <a:extLst>
                <a:ext uri="{FF2B5EF4-FFF2-40B4-BE49-F238E27FC236}">
                  <a16:creationId xmlns:a16="http://schemas.microsoft.com/office/drawing/2014/main" id="{4FAD5EE4-BD95-41D0-99D5-D12083C5041A}"/>
                </a:ext>
              </a:extLst>
            </p:cNvPr>
            <p:cNvSpPr>
              <a:spLocks noChangeArrowheads="1"/>
            </p:cNvSpPr>
            <p:nvPr/>
          </p:nvSpPr>
          <p:spPr bwMode="auto">
            <a:xfrm>
              <a:off x="2198"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4" name="Rectangle 9">
              <a:extLst>
                <a:ext uri="{FF2B5EF4-FFF2-40B4-BE49-F238E27FC236}">
                  <a16:creationId xmlns:a16="http://schemas.microsoft.com/office/drawing/2014/main" id="{145C15CB-0FE7-4E23-865D-84D714C3B77C}"/>
                </a:ext>
              </a:extLst>
            </p:cNvPr>
            <p:cNvSpPr>
              <a:spLocks noChangeArrowheads="1"/>
            </p:cNvSpPr>
            <p:nvPr/>
          </p:nvSpPr>
          <p:spPr bwMode="auto">
            <a:xfrm>
              <a:off x="2198"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5" name="Rectangle 10">
              <a:extLst>
                <a:ext uri="{FF2B5EF4-FFF2-40B4-BE49-F238E27FC236}">
                  <a16:creationId xmlns:a16="http://schemas.microsoft.com/office/drawing/2014/main" id="{C0AE0FA4-9F9F-4E4A-AEBE-AB2A190E12AB}"/>
                </a:ext>
              </a:extLst>
            </p:cNvPr>
            <p:cNvSpPr>
              <a:spLocks noChangeArrowheads="1"/>
            </p:cNvSpPr>
            <p:nvPr/>
          </p:nvSpPr>
          <p:spPr bwMode="auto">
            <a:xfrm>
              <a:off x="2198"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6" name="Rectangle 11">
              <a:extLst>
                <a:ext uri="{FF2B5EF4-FFF2-40B4-BE49-F238E27FC236}">
                  <a16:creationId xmlns:a16="http://schemas.microsoft.com/office/drawing/2014/main" id="{F6D61F43-C704-4D47-AC29-953CBFCB9A2C}"/>
                </a:ext>
              </a:extLst>
            </p:cNvPr>
            <p:cNvSpPr>
              <a:spLocks noChangeArrowheads="1"/>
            </p:cNvSpPr>
            <p:nvPr/>
          </p:nvSpPr>
          <p:spPr bwMode="auto">
            <a:xfrm>
              <a:off x="2198"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7" name="Rectangle 12">
              <a:extLst>
                <a:ext uri="{FF2B5EF4-FFF2-40B4-BE49-F238E27FC236}">
                  <a16:creationId xmlns:a16="http://schemas.microsoft.com/office/drawing/2014/main" id="{29CBF461-05B8-45D1-96B9-26BDF402EDE8}"/>
                </a:ext>
              </a:extLst>
            </p:cNvPr>
            <p:cNvSpPr>
              <a:spLocks noChangeArrowheads="1"/>
            </p:cNvSpPr>
            <p:nvPr/>
          </p:nvSpPr>
          <p:spPr bwMode="auto">
            <a:xfrm>
              <a:off x="2198"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8" name="Rectangle 13">
              <a:extLst>
                <a:ext uri="{FF2B5EF4-FFF2-40B4-BE49-F238E27FC236}">
                  <a16:creationId xmlns:a16="http://schemas.microsoft.com/office/drawing/2014/main" id="{EFD95D22-A705-43CB-B894-FC7072D93B4F}"/>
                </a:ext>
              </a:extLst>
            </p:cNvPr>
            <p:cNvSpPr>
              <a:spLocks noChangeArrowheads="1"/>
            </p:cNvSpPr>
            <p:nvPr/>
          </p:nvSpPr>
          <p:spPr bwMode="auto">
            <a:xfrm>
              <a:off x="2198"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19" name="Rectangle 14">
              <a:extLst>
                <a:ext uri="{FF2B5EF4-FFF2-40B4-BE49-F238E27FC236}">
                  <a16:creationId xmlns:a16="http://schemas.microsoft.com/office/drawing/2014/main" id="{B42C5BCC-EFA3-4081-8F38-5EA5884D0D1F}"/>
                </a:ext>
              </a:extLst>
            </p:cNvPr>
            <p:cNvSpPr>
              <a:spLocks noChangeArrowheads="1"/>
            </p:cNvSpPr>
            <p:nvPr/>
          </p:nvSpPr>
          <p:spPr bwMode="auto">
            <a:xfrm>
              <a:off x="2198"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0" name="Rectangle 15">
              <a:extLst>
                <a:ext uri="{FF2B5EF4-FFF2-40B4-BE49-F238E27FC236}">
                  <a16:creationId xmlns:a16="http://schemas.microsoft.com/office/drawing/2014/main" id="{098B0F3E-FB30-4F39-9AF4-427102ACFFDC}"/>
                </a:ext>
              </a:extLst>
            </p:cNvPr>
            <p:cNvSpPr>
              <a:spLocks noChangeArrowheads="1"/>
            </p:cNvSpPr>
            <p:nvPr/>
          </p:nvSpPr>
          <p:spPr bwMode="auto">
            <a:xfrm>
              <a:off x="1023" y="2825"/>
              <a:ext cx="822" cy="156"/>
            </a:xfrm>
            <a:prstGeom prst="rect">
              <a:avLst/>
            </a:prstGeom>
            <a:solidFill>
              <a:schemeClr val="bg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1" name="Rectangle 16">
              <a:extLst>
                <a:ext uri="{FF2B5EF4-FFF2-40B4-BE49-F238E27FC236}">
                  <a16:creationId xmlns:a16="http://schemas.microsoft.com/office/drawing/2014/main" id="{C9AFB9B1-F73F-4472-BB1A-B03F97753511}"/>
                </a:ext>
              </a:extLst>
            </p:cNvPr>
            <p:cNvSpPr>
              <a:spLocks noChangeArrowheads="1"/>
            </p:cNvSpPr>
            <p:nvPr/>
          </p:nvSpPr>
          <p:spPr bwMode="auto">
            <a:xfrm>
              <a:off x="1023"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2" name="Rectangle 17">
              <a:extLst>
                <a:ext uri="{FF2B5EF4-FFF2-40B4-BE49-F238E27FC236}">
                  <a16:creationId xmlns:a16="http://schemas.microsoft.com/office/drawing/2014/main" id="{4E7C1BA5-8D22-4A23-9BCB-77D43579A48F}"/>
                </a:ext>
              </a:extLst>
            </p:cNvPr>
            <p:cNvSpPr>
              <a:spLocks noChangeArrowheads="1"/>
            </p:cNvSpPr>
            <p:nvPr/>
          </p:nvSpPr>
          <p:spPr bwMode="auto">
            <a:xfrm>
              <a:off x="1023"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3" name="Rectangle 18">
              <a:extLst>
                <a:ext uri="{FF2B5EF4-FFF2-40B4-BE49-F238E27FC236}">
                  <a16:creationId xmlns:a16="http://schemas.microsoft.com/office/drawing/2014/main" id="{8E10AF68-BB18-4CF1-A231-E721AEB6A012}"/>
                </a:ext>
              </a:extLst>
            </p:cNvPr>
            <p:cNvSpPr>
              <a:spLocks noChangeArrowheads="1"/>
            </p:cNvSpPr>
            <p:nvPr/>
          </p:nvSpPr>
          <p:spPr bwMode="auto">
            <a:xfrm>
              <a:off x="1023"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4" name="Rectangle 19">
              <a:extLst>
                <a:ext uri="{FF2B5EF4-FFF2-40B4-BE49-F238E27FC236}">
                  <a16:creationId xmlns:a16="http://schemas.microsoft.com/office/drawing/2014/main" id="{7A5D2FE5-D32A-49C6-8D49-35930351D0A4}"/>
                </a:ext>
              </a:extLst>
            </p:cNvPr>
            <p:cNvSpPr>
              <a:spLocks noChangeArrowheads="1"/>
            </p:cNvSpPr>
            <p:nvPr/>
          </p:nvSpPr>
          <p:spPr bwMode="auto">
            <a:xfrm>
              <a:off x="1023"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5" name="Rectangle 20">
              <a:extLst>
                <a:ext uri="{FF2B5EF4-FFF2-40B4-BE49-F238E27FC236}">
                  <a16:creationId xmlns:a16="http://schemas.microsoft.com/office/drawing/2014/main" id="{3B76F3F6-8ACD-4271-8B7B-D2F761914712}"/>
                </a:ext>
              </a:extLst>
            </p:cNvPr>
            <p:cNvSpPr>
              <a:spLocks noChangeArrowheads="1"/>
            </p:cNvSpPr>
            <p:nvPr/>
          </p:nvSpPr>
          <p:spPr bwMode="auto">
            <a:xfrm>
              <a:off x="1023"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6" name="Rectangle 21">
              <a:extLst>
                <a:ext uri="{FF2B5EF4-FFF2-40B4-BE49-F238E27FC236}">
                  <a16:creationId xmlns:a16="http://schemas.microsoft.com/office/drawing/2014/main" id="{DCD81EA1-B205-42AF-88E1-B09E757C0303}"/>
                </a:ext>
              </a:extLst>
            </p:cNvPr>
            <p:cNvSpPr>
              <a:spLocks noChangeArrowheads="1"/>
            </p:cNvSpPr>
            <p:nvPr/>
          </p:nvSpPr>
          <p:spPr bwMode="auto">
            <a:xfrm>
              <a:off x="1023"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7" name="Rectangle 22">
              <a:extLst>
                <a:ext uri="{FF2B5EF4-FFF2-40B4-BE49-F238E27FC236}">
                  <a16:creationId xmlns:a16="http://schemas.microsoft.com/office/drawing/2014/main" id="{830D1331-2410-42CC-911E-8E4DF3714440}"/>
                </a:ext>
              </a:extLst>
            </p:cNvPr>
            <p:cNvSpPr>
              <a:spLocks noChangeArrowheads="1"/>
            </p:cNvSpPr>
            <p:nvPr/>
          </p:nvSpPr>
          <p:spPr bwMode="auto">
            <a:xfrm>
              <a:off x="1023"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8" name="Rectangle 23">
              <a:extLst>
                <a:ext uri="{FF2B5EF4-FFF2-40B4-BE49-F238E27FC236}">
                  <a16:creationId xmlns:a16="http://schemas.microsoft.com/office/drawing/2014/main" id="{D6BF79F6-A2DF-4B7D-A186-1F349F7F11DC}"/>
                </a:ext>
              </a:extLst>
            </p:cNvPr>
            <p:cNvSpPr>
              <a:spLocks noChangeArrowheads="1"/>
            </p:cNvSpPr>
            <p:nvPr/>
          </p:nvSpPr>
          <p:spPr bwMode="auto">
            <a:xfrm>
              <a:off x="1023"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29" name="Rectangle 24">
              <a:extLst>
                <a:ext uri="{FF2B5EF4-FFF2-40B4-BE49-F238E27FC236}">
                  <a16:creationId xmlns:a16="http://schemas.microsoft.com/office/drawing/2014/main" id="{DFD9E9A1-4C42-4CF4-A448-AE4D7B61B576}"/>
                </a:ext>
              </a:extLst>
            </p:cNvPr>
            <p:cNvSpPr>
              <a:spLocks noChangeArrowheads="1"/>
            </p:cNvSpPr>
            <p:nvPr/>
          </p:nvSpPr>
          <p:spPr bwMode="auto">
            <a:xfrm>
              <a:off x="1023"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0" name="Rectangle 25">
              <a:extLst>
                <a:ext uri="{FF2B5EF4-FFF2-40B4-BE49-F238E27FC236}">
                  <a16:creationId xmlns:a16="http://schemas.microsoft.com/office/drawing/2014/main" id="{8F2C9B00-7510-4189-A78C-9DF4EAEE2593}"/>
                </a:ext>
              </a:extLst>
            </p:cNvPr>
            <p:cNvSpPr>
              <a:spLocks noChangeArrowheads="1"/>
            </p:cNvSpPr>
            <p:nvPr/>
          </p:nvSpPr>
          <p:spPr bwMode="auto">
            <a:xfrm>
              <a:off x="1023"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1" name="Rectangle 26">
              <a:extLst>
                <a:ext uri="{FF2B5EF4-FFF2-40B4-BE49-F238E27FC236}">
                  <a16:creationId xmlns:a16="http://schemas.microsoft.com/office/drawing/2014/main" id="{8D73159E-4127-492C-8EDA-91BA36B6D98E}"/>
                </a:ext>
              </a:extLst>
            </p:cNvPr>
            <p:cNvSpPr>
              <a:spLocks noChangeArrowheads="1"/>
            </p:cNvSpPr>
            <p:nvPr/>
          </p:nvSpPr>
          <p:spPr bwMode="auto">
            <a:xfrm>
              <a:off x="2198"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2" name="Rectangle 27">
              <a:extLst>
                <a:ext uri="{FF2B5EF4-FFF2-40B4-BE49-F238E27FC236}">
                  <a16:creationId xmlns:a16="http://schemas.microsoft.com/office/drawing/2014/main" id="{E00D22AA-694D-4878-83B1-0720737EA593}"/>
                </a:ext>
              </a:extLst>
            </p:cNvPr>
            <p:cNvSpPr>
              <a:spLocks noChangeArrowheads="1"/>
            </p:cNvSpPr>
            <p:nvPr/>
          </p:nvSpPr>
          <p:spPr bwMode="auto">
            <a:xfrm>
              <a:off x="2198"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3" name="Rectangle 28">
              <a:extLst>
                <a:ext uri="{FF2B5EF4-FFF2-40B4-BE49-F238E27FC236}">
                  <a16:creationId xmlns:a16="http://schemas.microsoft.com/office/drawing/2014/main" id="{BF0C0CD2-AA91-4994-8FF3-78D029CD1DD4}"/>
                </a:ext>
              </a:extLst>
            </p:cNvPr>
            <p:cNvSpPr>
              <a:spLocks noChangeArrowheads="1"/>
            </p:cNvSpPr>
            <p:nvPr/>
          </p:nvSpPr>
          <p:spPr bwMode="auto">
            <a:xfrm>
              <a:off x="2198"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4" name="Rectangle 29">
              <a:extLst>
                <a:ext uri="{FF2B5EF4-FFF2-40B4-BE49-F238E27FC236}">
                  <a16:creationId xmlns:a16="http://schemas.microsoft.com/office/drawing/2014/main" id="{F36398FD-4F26-4E54-9DE4-E0C0C9A144C0}"/>
                </a:ext>
              </a:extLst>
            </p:cNvPr>
            <p:cNvSpPr>
              <a:spLocks noChangeArrowheads="1"/>
            </p:cNvSpPr>
            <p:nvPr/>
          </p:nvSpPr>
          <p:spPr bwMode="auto">
            <a:xfrm>
              <a:off x="2198" y="2825"/>
              <a:ext cx="822" cy="156"/>
            </a:xfrm>
            <a:prstGeom prst="rect">
              <a:avLst/>
            </a:prstGeom>
            <a:solidFill>
              <a:schemeClr val="accent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5" name="Rectangle 30">
              <a:extLst>
                <a:ext uri="{FF2B5EF4-FFF2-40B4-BE49-F238E27FC236}">
                  <a16:creationId xmlns:a16="http://schemas.microsoft.com/office/drawing/2014/main" id="{26960725-62A9-438B-92AE-6BA9BDF86835}"/>
                </a:ext>
              </a:extLst>
            </p:cNvPr>
            <p:cNvSpPr>
              <a:spLocks noChangeArrowheads="1"/>
            </p:cNvSpPr>
            <p:nvPr/>
          </p:nvSpPr>
          <p:spPr bwMode="auto">
            <a:xfrm>
              <a:off x="1023"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6" name="Rectangle 31">
              <a:extLst>
                <a:ext uri="{FF2B5EF4-FFF2-40B4-BE49-F238E27FC236}">
                  <a16:creationId xmlns:a16="http://schemas.microsoft.com/office/drawing/2014/main" id="{3ABAF801-3DF5-47F6-9679-2EDC8EB7C305}"/>
                </a:ext>
              </a:extLst>
            </p:cNvPr>
            <p:cNvSpPr>
              <a:spLocks noChangeArrowheads="1"/>
            </p:cNvSpPr>
            <p:nvPr/>
          </p:nvSpPr>
          <p:spPr bwMode="auto">
            <a:xfrm>
              <a:off x="1023"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7" name="Rectangle 32">
              <a:extLst>
                <a:ext uri="{FF2B5EF4-FFF2-40B4-BE49-F238E27FC236}">
                  <a16:creationId xmlns:a16="http://schemas.microsoft.com/office/drawing/2014/main" id="{41AD31C8-7DA5-4641-9C54-94279F158405}"/>
                </a:ext>
              </a:extLst>
            </p:cNvPr>
            <p:cNvSpPr>
              <a:spLocks noChangeArrowheads="1"/>
            </p:cNvSpPr>
            <p:nvPr/>
          </p:nvSpPr>
          <p:spPr bwMode="auto">
            <a:xfrm>
              <a:off x="1023"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8" name="Rectangle 33">
              <a:extLst>
                <a:ext uri="{FF2B5EF4-FFF2-40B4-BE49-F238E27FC236}">
                  <a16:creationId xmlns:a16="http://schemas.microsoft.com/office/drawing/2014/main" id="{B472CDB6-0028-4510-AE2E-F0169592378E}"/>
                </a:ext>
              </a:extLst>
            </p:cNvPr>
            <p:cNvSpPr>
              <a:spLocks noChangeArrowheads="1"/>
            </p:cNvSpPr>
            <p:nvPr/>
          </p:nvSpPr>
          <p:spPr bwMode="auto">
            <a:xfrm>
              <a:off x="1023"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39" name="Rectangle 34">
              <a:extLst>
                <a:ext uri="{FF2B5EF4-FFF2-40B4-BE49-F238E27FC236}">
                  <a16:creationId xmlns:a16="http://schemas.microsoft.com/office/drawing/2014/main" id="{16BE5AAF-6B8F-4840-892C-82D5285BB218}"/>
                </a:ext>
              </a:extLst>
            </p:cNvPr>
            <p:cNvSpPr>
              <a:spLocks noChangeArrowheads="1"/>
            </p:cNvSpPr>
            <p:nvPr/>
          </p:nvSpPr>
          <p:spPr bwMode="auto">
            <a:xfrm>
              <a:off x="2198"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0" name="Rectangle 35">
              <a:extLst>
                <a:ext uri="{FF2B5EF4-FFF2-40B4-BE49-F238E27FC236}">
                  <a16:creationId xmlns:a16="http://schemas.microsoft.com/office/drawing/2014/main" id="{482EB339-4222-4676-B1FA-B430192569EA}"/>
                </a:ext>
              </a:extLst>
            </p:cNvPr>
            <p:cNvSpPr>
              <a:spLocks noChangeArrowheads="1"/>
            </p:cNvSpPr>
            <p:nvPr/>
          </p:nvSpPr>
          <p:spPr bwMode="auto">
            <a:xfrm>
              <a:off x="2198"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1" name="Rectangle 36">
              <a:extLst>
                <a:ext uri="{FF2B5EF4-FFF2-40B4-BE49-F238E27FC236}">
                  <a16:creationId xmlns:a16="http://schemas.microsoft.com/office/drawing/2014/main" id="{43A4103F-80CE-4254-B980-C733E0E5B75D}"/>
                </a:ext>
              </a:extLst>
            </p:cNvPr>
            <p:cNvSpPr>
              <a:spLocks noChangeArrowheads="1"/>
            </p:cNvSpPr>
            <p:nvPr/>
          </p:nvSpPr>
          <p:spPr bwMode="auto">
            <a:xfrm>
              <a:off x="2198"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2" name="Rectangle 37">
              <a:extLst>
                <a:ext uri="{FF2B5EF4-FFF2-40B4-BE49-F238E27FC236}">
                  <a16:creationId xmlns:a16="http://schemas.microsoft.com/office/drawing/2014/main" id="{F2FA218C-F833-4D0B-90AF-B8F9C70B4C27}"/>
                </a:ext>
              </a:extLst>
            </p:cNvPr>
            <p:cNvSpPr>
              <a:spLocks noChangeArrowheads="1"/>
            </p:cNvSpPr>
            <p:nvPr/>
          </p:nvSpPr>
          <p:spPr bwMode="auto">
            <a:xfrm>
              <a:off x="2198"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3" name="Rectangle 38">
              <a:extLst>
                <a:ext uri="{FF2B5EF4-FFF2-40B4-BE49-F238E27FC236}">
                  <a16:creationId xmlns:a16="http://schemas.microsoft.com/office/drawing/2014/main" id="{27DEADCE-C577-40D1-B6FB-22149A3CAB47}"/>
                </a:ext>
              </a:extLst>
            </p:cNvPr>
            <p:cNvSpPr>
              <a:spLocks noChangeArrowheads="1"/>
            </p:cNvSpPr>
            <p:nvPr/>
          </p:nvSpPr>
          <p:spPr bwMode="auto">
            <a:xfrm>
              <a:off x="2198"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4" name="Rectangle 39">
              <a:extLst>
                <a:ext uri="{FF2B5EF4-FFF2-40B4-BE49-F238E27FC236}">
                  <a16:creationId xmlns:a16="http://schemas.microsoft.com/office/drawing/2014/main" id="{D34F4E41-E2B9-4636-A6D2-693C1DC6C165}"/>
                </a:ext>
              </a:extLst>
            </p:cNvPr>
            <p:cNvSpPr>
              <a:spLocks noChangeArrowheads="1"/>
            </p:cNvSpPr>
            <p:nvPr/>
          </p:nvSpPr>
          <p:spPr bwMode="auto">
            <a:xfrm>
              <a:off x="3373"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5" name="Rectangle 40">
              <a:extLst>
                <a:ext uri="{FF2B5EF4-FFF2-40B4-BE49-F238E27FC236}">
                  <a16:creationId xmlns:a16="http://schemas.microsoft.com/office/drawing/2014/main" id="{4EA7B3C8-A507-4813-B268-D480CE1526D7}"/>
                </a:ext>
              </a:extLst>
            </p:cNvPr>
            <p:cNvSpPr>
              <a:spLocks noChangeArrowheads="1"/>
            </p:cNvSpPr>
            <p:nvPr/>
          </p:nvSpPr>
          <p:spPr bwMode="auto">
            <a:xfrm>
              <a:off x="3373"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6" name="Rectangle 41">
              <a:extLst>
                <a:ext uri="{FF2B5EF4-FFF2-40B4-BE49-F238E27FC236}">
                  <a16:creationId xmlns:a16="http://schemas.microsoft.com/office/drawing/2014/main" id="{7AF65633-E03B-4F46-B811-8C5254FD0B0C}"/>
                </a:ext>
              </a:extLst>
            </p:cNvPr>
            <p:cNvSpPr>
              <a:spLocks noChangeArrowheads="1"/>
            </p:cNvSpPr>
            <p:nvPr/>
          </p:nvSpPr>
          <p:spPr bwMode="auto">
            <a:xfrm>
              <a:off x="3373"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7" name="Rectangle 42">
              <a:extLst>
                <a:ext uri="{FF2B5EF4-FFF2-40B4-BE49-F238E27FC236}">
                  <a16:creationId xmlns:a16="http://schemas.microsoft.com/office/drawing/2014/main" id="{7C47ABF3-D226-4A92-A1CC-7045FC98F91C}"/>
                </a:ext>
              </a:extLst>
            </p:cNvPr>
            <p:cNvSpPr>
              <a:spLocks noChangeArrowheads="1"/>
            </p:cNvSpPr>
            <p:nvPr/>
          </p:nvSpPr>
          <p:spPr bwMode="auto">
            <a:xfrm>
              <a:off x="3373"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8" name="Rectangle 43">
              <a:extLst>
                <a:ext uri="{FF2B5EF4-FFF2-40B4-BE49-F238E27FC236}">
                  <a16:creationId xmlns:a16="http://schemas.microsoft.com/office/drawing/2014/main" id="{9591E719-0ED6-4E78-BC75-6630BBCAEBB1}"/>
                </a:ext>
              </a:extLst>
            </p:cNvPr>
            <p:cNvSpPr>
              <a:spLocks noChangeArrowheads="1"/>
            </p:cNvSpPr>
            <p:nvPr/>
          </p:nvSpPr>
          <p:spPr bwMode="auto">
            <a:xfrm>
              <a:off x="3373"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49" name="Rectangle 44">
              <a:extLst>
                <a:ext uri="{FF2B5EF4-FFF2-40B4-BE49-F238E27FC236}">
                  <a16:creationId xmlns:a16="http://schemas.microsoft.com/office/drawing/2014/main" id="{3B93E084-114D-4080-9E99-C08C3DE0E694}"/>
                </a:ext>
              </a:extLst>
            </p:cNvPr>
            <p:cNvSpPr>
              <a:spLocks noChangeArrowheads="1"/>
            </p:cNvSpPr>
            <p:nvPr/>
          </p:nvSpPr>
          <p:spPr bwMode="auto">
            <a:xfrm>
              <a:off x="3373"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0" name="Rectangle 45">
              <a:extLst>
                <a:ext uri="{FF2B5EF4-FFF2-40B4-BE49-F238E27FC236}">
                  <a16:creationId xmlns:a16="http://schemas.microsoft.com/office/drawing/2014/main" id="{75964476-DE47-42E1-BBA3-43FB89D63740}"/>
                </a:ext>
              </a:extLst>
            </p:cNvPr>
            <p:cNvSpPr>
              <a:spLocks noChangeArrowheads="1"/>
            </p:cNvSpPr>
            <p:nvPr/>
          </p:nvSpPr>
          <p:spPr bwMode="auto">
            <a:xfrm>
              <a:off x="3373"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1" name="Rectangle 46">
              <a:extLst>
                <a:ext uri="{FF2B5EF4-FFF2-40B4-BE49-F238E27FC236}">
                  <a16:creationId xmlns:a16="http://schemas.microsoft.com/office/drawing/2014/main" id="{1B9975FF-66E0-4C01-AF76-1F55D896B558}"/>
                </a:ext>
              </a:extLst>
            </p:cNvPr>
            <p:cNvSpPr>
              <a:spLocks noChangeArrowheads="1"/>
            </p:cNvSpPr>
            <p:nvPr/>
          </p:nvSpPr>
          <p:spPr bwMode="auto">
            <a:xfrm>
              <a:off x="3373" y="2825"/>
              <a:ext cx="822" cy="156"/>
            </a:xfrm>
            <a:prstGeom prst="rect">
              <a:avLst/>
            </a:prstGeom>
            <a:solidFill>
              <a:schemeClr val="bg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2" name="Rectangle 47">
              <a:extLst>
                <a:ext uri="{FF2B5EF4-FFF2-40B4-BE49-F238E27FC236}">
                  <a16:creationId xmlns:a16="http://schemas.microsoft.com/office/drawing/2014/main" id="{BBD1A16D-45A2-4AE2-99D9-4369FB870BA9}"/>
                </a:ext>
              </a:extLst>
            </p:cNvPr>
            <p:cNvSpPr>
              <a:spLocks noChangeArrowheads="1"/>
            </p:cNvSpPr>
            <p:nvPr/>
          </p:nvSpPr>
          <p:spPr bwMode="auto">
            <a:xfrm>
              <a:off x="4547"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3" name="Rectangle 48">
              <a:extLst>
                <a:ext uri="{FF2B5EF4-FFF2-40B4-BE49-F238E27FC236}">
                  <a16:creationId xmlns:a16="http://schemas.microsoft.com/office/drawing/2014/main" id="{25D3F1A3-C1D8-4398-AC1C-55611B050D1F}"/>
                </a:ext>
              </a:extLst>
            </p:cNvPr>
            <p:cNvSpPr>
              <a:spLocks noChangeArrowheads="1"/>
            </p:cNvSpPr>
            <p:nvPr/>
          </p:nvSpPr>
          <p:spPr bwMode="auto">
            <a:xfrm>
              <a:off x="3373"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4" name="Rectangle 49">
              <a:extLst>
                <a:ext uri="{FF2B5EF4-FFF2-40B4-BE49-F238E27FC236}">
                  <a16:creationId xmlns:a16="http://schemas.microsoft.com/office/drawing/2014/main" id="{6781E8DA-6DBA-4630-B2FA-FA05951337DC}"/>
                </a:ext>
              </a:extLst>
            </p:cNvPr>
            <p:cNvSpPr>
              <a:spLocks noChangeArrowheads="1"/>
            </p:cNvSpPr>
            <p:nvPr/>
          </p:nvSpPr>
          <p:spPr bwMode="auto">
            <a:xfrm>
              <a:off x="3373"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5" name="Rectangle 50">
              <a:extLst>
                <a:ext uri="{FF2B5EF4-FFF2-40B4-BE49-F238E27FC236}">
                  <a16:creationId xmlns:a16="http://schemas.microsoft.com/office/drawing/2014/main" id="{068E74CE-B5EE-4C04-8365-E343AC5D9C44}"/>
                </a:ext>
              </a:extLst>
            </p:cNvPr>
            <p:cNvSpPr>
              <a:spLocks noChangeArrowheads="1"/>
            </p:cNvSpPr>
            <p:nvPr/>
          </p:nvSpPr>
          <p:spPr bwMode="auto">
            <a:xfrm>
              <a:off x="3373"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6" name="Rectangle 51">
              <a:extLst>
                <a:ext uri="{FF2B5EF4-FFF2-40B4-BE49-F238E27FC236}">
                  <a16:creationId xmlns:a16="http://schemas.microsoft.com/office/drawing/2014/main" id="{BB451A23-15E0-46FA-A864-FBCA1BEA83DB}"/>
                </a:ext>
              </a:extLst>
            </p:cNvPr>
            <p:cNvSpPr>
              <a:spLocks noChangeArrowheads="1"/>
            </p:cNvSpPr>
            <p:nvPr/>
          </p:nvSpPr>
          <p:spPr bwMode="auto">
            <a:xfrm>
              <a:off x="3373"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7" name="Rectangle 52">
              <a:extLst>
                <a:ext uri="{FF2B5EF4-FFF2-40B4-BE49-F238E27FC236}">
                  <a16:creationId xmlns:a16="http://schemas.microsoft.com/office/drawing/2014/main" id="{74A11FE7-99A9-4F26-BD3D-86ED348F6588}"/>
                </a:ext>
              </a:extLst>
            </p:cNvPr>
            <p:cNvSpPr>
              <a:spLocks noChangeArrowheads="1"/>
            </p:cNvSpPr>
            <p:nvPr/>
          </p:nvSpPr>
          <p:spPr bwMode="auto">
            <a:xfrm>
              <a:off x="3373"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8" name="Rectangle 53">
              <a:extLst>
                <a:ext uri="{FF2B5EF4-FFF2-40B4-BE49-F238E27FC236}">
                  <a16:creationId xmlns:a16="http://schemas.microsoft.com/office/drawing/2014/main" id="{ED9CA8EF-61E8-46E7-980D-AEC86B992BFC}"/>
                </a:ext>
              </a:extLst>
            </p:cNvPr>
            <p:cNvSpPr>
              <a:spLocks noChangeArrowheads="1"/>
            </p:cNvSpPr>
            <p:nvPr/>
          </p:nvSpPr>
          <p:spPr bwMode="auto">
            <a:xfrm>
              <a:off x="3373"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59" name="Rectangle 54">
              <a:extLst>
                <a:ext uri="{FF2B5EF4-FFF2-40B4-BE49-F238E27FC236}">
                  <a16:creationId xmlns:a16="http://schemas.microsoft.com/office/drawing/2014/main" id="{01D4413E-BA5B-4105-A2FF-977E7F42E4A3}"/>
                </a:ext>
              </a:extLst>
            </p:cNvPr>
            <p:cNvSpPr>
              <a:spLocks noChangeArrowheads="1"/>
            </p:cNvSpPr>
            <p:nvPr/>
          </p:nvSpPr>
          <p:spPr bwMode="auto">
            <a:xfrm>
              <a:off x="3373" y="173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0" name="Rectangle 55">
              <a:extLst>
                <a:ext uri="{FF2B5EF4-FFF2-40B4-BE49-F238E27FC236}">
                  <a16:creationId xmlns:a16="http://schemas.microsoft.com/office/drawing/2014/main" id="{B3F86424-711A-481B-B921-A73C84D9CE7D}"/>
                </a:ext>
              </a:extLst>
            </p:cNvPr>
            <p:cNvSpPr>
              <a:spLocks noChangeArrowheads="1"/>
            </p:cNvSpPr>
            <p:nvPr/>
          </p:nvSpPr>
          <p:spPr bwMode="auto">
            <a:xfrm>
              <a:off x="3373"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1" name="Rectangle 56">
              <a:extLst>
                <a:ext uri="{FF2B5EF4-FFF2-40B4-BE49-F238E27FC236}">
                  <a16:creationId xmlns:a16="http://schemas.microsoft.com/office/drawing/2014/main" id="{4106DA9C-FE5A-468B-A19D-D1E04A345BAC}"/>
                </a:ext>
              </a:extLst>
            </p:cNvPr>
            <p:cNvSpPr>
              <a:spLocks noChangeArrowheads="1"/>
            </p:cNvSpPr>
            <p:nvPr/>
          </p:nvSpPr>
          <p:spPr bwMode="auto">
            <a:xfrm>
              <a:off x="4547" y="219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2" name="Rectangle 57">
              <a:extLst>
                <a:ext uri="{FF2B5EF4-FFF2-40B4-BE49-F238E27FC236}">
                  <a16:creationId xmlns:a16="http://schemas.microsoft.com/office/drawing/2014/main" id="{C8AF7D24-A3E5-4FEE-A227-0D813FAA3581}"/>
                </a:ext>
              </a:extLst>
            </p:cNvPr>
            <p:cNvSpPr>
              <a:spLocks noChangeArrowheads="1"/>
            </p:cNvSpPr>
            <p:nvPr/>
          </p:nvSpPr>
          <p:spPr bwMode="auto">
            <a:xfrm>
              <a:off x="4547" y="204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3" name="Rectangle 58">
              <a:extLst>
                <a:ext uri="{FF2B5EF4-FFF2-40B4-BE49-F238E27FC236}">
                  <a16:creationId xmlns:a16="http://schemas.microsoft.com/office/drawing/2014/main" id="{AB99DC4C-A1CD-4CD9-9428-B4FD18CD6E11}"/>
                </a:ext>
              </a:extLst>
            </p:cNvPr>
            <p:cNvSpPr>
              <a:spLocks noChangeArrowheads="1"/>
            </p:cNvSpPr>
            <p:nvPr/>
          </p:nvSpPr>
          <p:spPr bwMode="auto">
            <a:xfrm>
              <a:off x="4547" y="188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4" name="Rectangle 59">
              <a:extLst>
                <a:ext uri="{FF2B5EF4-FFF2-40B4-BE49-F238E27FC236}">
                  <a16:creationId xmlns:a16="http://schemas.microsoft.com/office/drawing/2014/main" id="{55B6B01B-46BC-466C-B00A-56E834038598}"/>
                </a:ext>
              </a:extLst>
            </p:cNvPr>
            <p:cNvSpPr>
              <a:spLocks noChangeArrowheads="1"/>
            </p:cNvSpPr>
            <p:nvPr/>
          </p:nvSpPr>
          <p:spPr bwMode="auto">
            <a:xfrm>
              <a:off x="4547" y="266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5" name="Rectangle 60">
              <a:extLst>
                <a:ext uri="{FF2B5EF4-FFF2-40B4-BE49-F238E27FC236}">
                  <a16:creationId xmlns:a16="http://schemas.microsoft.com/office/drawing/2014/main" id="{6E386300-1955-49AA-80DD-7BC4783D7FEF}"/>
                </a:ext>
              </a:extLst>
            </p:cNvPr>
            <p:cNvSpPr>
              <a:spLocks noChangeArrowheads="1"/>
            </p:cNvSpPr>
            <p:nvPr/>
          </p:nvSpPr>
          <p:spPr bwMode="auto">
            <a:xfrm>
              <a:off x="4547" y="251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6" name="Rectangle 61">
              <a:extLst>
                <a:ext uri="{FF2B5EF4-FFF2-40B4-BE49-F238E27FC236}">
                  <a16:creationId xmlns:a16="http://schemas.microsoft.com/office/drawing/2014/main" id="{6E684FF6-24D8-4129-9926-BB546E5BCDE8}"/>
                </a:ext>
              </a:extLst>
            </p:cNvPr>
            <p:cNvSpPr>
              <a:spLocks noChangeArrowheads="1"/>
            </p:cNvSpPr>
            <p:nvPr/>
          </p:nvSpPr>
          <p:spPr bwMode="auto">
            <a:xfrm>
              <a:off x="4547" y="235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7" name="Rectangle 62">
              <a:extLst>
                <a:ext uri="{FF2B5EF4-FFF2-40B4-BE49-F238E27FC236}">
                  <a16:creationId xmlns:a16="http://schemas.microsoft.com/office/drawing/2014/main" id="{60DDFB47-3AEC-4DB7-9A70-0292B769F6BF}"/>
                </a:ext>
              </a:extLst>
            </p:cNvPr>
            <p:cNvSpPr>
              <a:spLocks noChangeArrowheads="1"/>
            </p:cNvSpPr>
            <p:nvPr/>
          </p:nvSpPr>
          <p:spPr bwMode="auto">
            <a:xfrm>
              <a:off x="4547" y="3295"/>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8" name="Rectangle 63">
              <a:extLst>
                <a:ext uri="{FF2B5EF4-FFF2-40B4-BE49-F238E27FC236}">
                  <a16:creationId xmlns:a16="http://schemas.microsoft.com/office/drawing/2014/main" id="{BE721C1A-1B75-4F2E-B9AF-1D944C49402B}"/>
                </a:ext>
              </a:extLst>
            </p:cNvPr>
            <p:cNvSpPr>
              <a:spLocks noChangeArrowheads="1"/>
            </p:cNvSpPr>
            <p:nvPr/>
          </p:nvSpPr>
          <p:spPr bwMode="auto">
            <a:xfrm>
              <a:off x="4547" y="3137"/>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69" name="Rectangle 64">
              <a:extLst>
                <a:ext uri="{FF2B5EF4-FFF2-40B4-BE49-F238E27FC236}">
                  <a16:creationId xmlns:a16="http://schemas.microsoft.com/office/drawing/2014/main" id="{8B813FEC-DB9E-44CC-871D-AE2C5A827619}"/>
                </a:ext>
              </a:extLst>
            </p:cNvPr>
            <p:cNvSpPr>
              <a:spLocks noChangeArrowheads="1"/>
            </p:cNvSpPr>
            <p:nvPr/>
          </p:nvSpPr>
          <p:spPr bwMode="auto">
            <a:xfrm>
              <a:off x="4547" y="2981"/>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0" name="Rectangle 65">
              <a:extLst>
                <a:ext uri="{FF2B5EF4-FFF2-40B4-BE49-F238E27FC236}">
                  <a16:creationId xmlns:a16="http://schemas.microsoft.com/office/drawing/2014/main" id="{9406A83D-7EF9-4ECF-A350-17413DB1FEEF}"/>
                </a:ext>
              </a:extLst>
            </p:cNvPr>
            <p:cNvSpPr>
              <a:spLocks noChangeArrowheads="1"/>
            </p:cNvSpPr>
            <p:nvPr/>
          </p:nvSpPr>
          <p:spPr bwMode="auto">
            <a:xfrm>
              <a:off x="4547" y="2825"/>
              <a:ext cx="822" cy="156"/>
            </a:xfrm>
            <a:prstGeom prst="rect">
              <a:avLst/>
            </a:prstGeom>
            <a:solidFill>
              <a:schemeClr val="bg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1" name="Rectangle 66">
              <a:extLst>
                <a:ext uri="{FF2B5EF4-FFF2-40B4-BE49-F238E27FC236}">
                  <a16:creationId xmlns:a16="http://schemas.microsoft.com/office/drawing/2014/main" id="{DB98101B-8011-4F9E-AD6F-D40B0D772DF3}"/>
                </a:ext>
              </a:extLst>
            </p:cNvPr>
            <p:cNvSpPr>
              <a:spLocks noChangeArrowheads="1"/>
            </p:cNvSpPr>
            <p:nvPr/>
          </p:nvSpPr>
          <p:spPr bwMode="auto">
            <a:xfrm>
              <a:off x="4547" y="3763"/>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2" name="Rectangle 67">
              <a:extLst>
                <a:ext uri="{FF2B5EF4-FFF2-40B4-BE49-F238E27FC236}">
                  <a16:creationId xmlns:a16="http://schemas.microsoft.com/office/drawing/2014/main" id="{C5589D85-85B7-4CB2-9D70-1C3664A4D7FC}"/>
                </a:ext>
              </a:extLst>
            </p:cNvPr>
            <p:cNvSpPr>
              <a:spLocks noChangeArrowheads="1"/>
            </p:cNvSpPr>
            <p:nvPr/>
          </p:nvSpPr>
          <p:spPr bwMode="auto">
            <a:xfrm>
              <a:off x="4547" y="360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3" name="Rectangle 68">
              <a:extLst>
                <a:ext uri="{FF2B5EF4-FFF2-40B4-BE49-F238E27FC236}">
                  <a16:creationId xmlns:a16="http://schemas.microsoft.com/office/drawing/2014/main" id="{EDE9A9DA-3D7F-440C-B15B-57AC02CD30C4}"/>
                </a:ext>
              </a:extLst>
            </p:cNvPr>
            <p:cNvSpPr>
              <a:spLocks noChangeArrowheads="1"/>
            </p:cNvSpPr>
            <p:nvPr/>
          </p:nvSpPr>
          <p:spPr bwMode="auto">
            <a:xfrm>
              <a:off x="4547" y="3451"/>
              <a:ext cx="822" cy="154"/>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4" name="Rectangle 69">
              <a:extLst>
                <a:ext uri="{FF2B5EF4-FFF2-40B4-BE49-F238E27FC236}">
                  <a16:creationId xmlns:a16="http://schemas.microsoft.com/office/drawing/2014/main" id="{63E39176-4023-4126-BCD7-F7B19F716660}"/>
                </a:ext>
              </a:extLst>
            </p:cNvPr>
            <p:cNvSpPr>
              <a:spLocks noChangeArrowheads="1"/>
            </p:cNvSpPr>
            <p:nvPr/>
          </p:nvSpPr>
          <p:spPr bwMode="auto">
            <a:xfrm>
              <a:off x="4547" y="4075"/>
              <a:ext cx="822" cy="158"/>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5" name="Rectangle 70">
              <a:extLst>
                <a:ext uri="{FF2B5EF4-FFF2-40B4-BE49-F238E27FC236}">
                  <a16:creationId xmlns:a16="http://schemas.microsoft.com/office/drawing/2014/main" id="{54E6382A-68F3-48F5-AA0D-4FA9C1EF0933}"/>
                </a:ext>
              </a:extLst>
            </p:cNvPr>
            <p:cNvSpPr>
              <a:spLocks noChangeArrowheads="1"/>
            </p:cNvSpPr>
            <p:nvPr/>
          </p:nvSpPr>
          <p:spPr bwMode="auto">
            <a:xfrm>
              <a:off x="4547" y="3919"/>
              <a:ext cx="822" cy="156"/>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cxnSp>
          <p:nvCxnSpPr>
            <p:cNvPr id="76" name="AutoShape 71">
              <a:extLst>
                <a:ext uri="{FF2B5EF4-FFF2-40B4-BE49-F238E27FC236}">
                  <a16:creationId xmlns:a16="http://schemas.microsoft.com/office/drawing/2014/main" id="{E29AA562-D068-4EB0-AAEB-26C9AD2809C2}"/>
                </a:ext>
              </a:extLst>
            </p:cNvPr>
            <p:cNvCxnSpPr>
              <a:cxnSpLocks noChangeShapeType="1"/>
            </p:cNvCxnSpPr>
            <p:nvPr/>
          </p:nvCxnSpPr>
          <p:spPr bwMode="auto">
            <a:xfrm rot="10800000" flipV="1">
              <a:off x="875" y="1004"/>
              <a:ext cx="2504" cy="1899"/>
            </a:xfrm>
            <a:prstGeom prst="bentConnector3">
              <a:avLst>
                <a:gd name="adj1" fmla="val 122134"/>
              </a:avLst>
            </a:prstGeom>
            <a:noFill/>
            <a:ln w="9525" cap="flat" cmpd="sng">
              <a:solidFill>
                <a:schemeClr val="tx1"/>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Line 72">
              <a:extLst>
                <a:ext uri="{FF2B5EF4-FFF2-40B4-BE49-F238E27FC236}">
                  <a16:creationId xmlns:a16="http://schemas.microsoft.com/office/drawing/2014/main" id="{73136893-EB82-46D9-B8AE-3A2FC9126F84}"/>
                </a:ext>
              </a:extLst>
            </p:cNvPr>
            <p:cNvSpPr>
              <a:spLocks noChangeShapeType="1"/>
            </p:cNvSpPr>
            <p:nvPr/>
          </p:nvSpPr>
          <p:spPr bwMode="auto">
            <a:xfrm flipV="1">
              <a:off x="5335" y="2903"/>
              <a:ext cx="589" cy="16"/>
            </a:xfrm>
            <a:prstGeom prst="line">
              <a:avLst/>
            </a:prstGeom>
            <a:noFill/>
            <a:ln w="9525" cap="flat" cmpd="sng">
              <a:solidFill>
                <a:schemeClr val="tx1"/>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8" name="Rectangle 73">
              <a:extLst>
                <a:ext uri="{FF2B5EF4-FFF2-40B4-BE49-F238E27FC236}">
                  <a16:creationId xmlns:a16="http://schemas.microsoft.com/office/drawing/2014/main" id="{4E5D4523-D397-4D5C-A0D8-6ECD831A034C}"/>
                </a:ext>
              </a:extLst>
            </p:cNvPr>
            <p:cNvSpPr>
              <a:spLocks noChangeArrowheads="1"/>
            </p:cNvSpPr>
            <p:nvPr/>
          </p:nvSpPr>
          <p:spPr bwMode="auto">
            <a:xfrm>
              <a:off x="6075" y="2825"/>
              <a:ext cx="822" cy="156"/>
            </a:xfrm>
            <a:prstGeom prst="rect">
              <a:avLst/>
            </a:prstGeom>
            <a:solidFill>
              <a:schemeClr val="accent2"/>
            </a:solidFill>
            <a:ln w="9525" cap="flat" cmpd="sng">
              <a:solidFill>
                <a:schemeClr val="tx1"/>
              </a:solidFill>
              <a:bevel/>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79" name="Text Box 74">
              <a:extLst>
                <a:ext uri="{FF2B5EF4-FFF2-40B4-BE49-F238E27FC236}">
                  <a16:creationId xmlns:a16="http://schemas.microsoft.com/office/drawing/2014/main" id="{360CB890-8AC2-444F-8AF7-64557398DB21}"/>
                </a:ext>
              </a:extLst>
            </p:cNvPr>
            <p:cNvSpPr txBox="1">
              <a:spLocks noChangeArrowheads="1"/>
            </p:cNvSpPr>
            <p:nvPr/>
          </p:nvSpPr>
          <p:spPr bwMode="auto">
            <a:xfrm>
              <a:off x="6988" y="2613"/>
              <a:ext cx="1966"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588">
                  <a:latin typeface="Times" panose="02020603050405020304" pitchFamily="18" charset="0"/>
                </a:rPr>
                <a:t>Prediction</a:t>
              </a:r>
            </a:p>
          </p:txBody>
        </p:sp>
        <p:sp>
          <p:nvSpPr>
            <p:cNvPr id="80" name="Rectangle 75">
              <a:extLst>
                <a:ext uri="{FF2B5EF4-FFF2-40B4-BE49-F238E27FC236}">
                  <a16:creationId xmlns:a16="http://schemas.microsoft.com/office/drawing/2014/main" id="{50EE5DE3-0E55-4B3E-B5E3-F0DECECB5B95}"/>
                </a:ext>
              </a:extLst>
            </p:cNvPr>
            <p:cNvSpPr>
              <a:spLocks noChangeArrowheads="1"/>
            </p:cNvSpPr>
            <p:nvPr/>
          </p:nvSpPr>
          <p:spPr bwMode="auto">
            <a:xfrm>
              <a:off x="907" y="5539"/>
              <a:ext cx="5987" cy="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588">
                  <a:latin typeface="Times" panose="02020603050405020304" pitchFamily="18" charset="0"/>
                </a:rPr>
                <a:t>2-bit global branch history</a:t>
              </a:r>
            </a:p>
          </p:txBody>
        </p:sp>
        <p:cxnSp>
          <p:nvCxnSpPr>
            <p:cNvPr id="81" name="AutoShape 76">
              <a:extLst>
                <a:ext uri="{FF2B5EF4-FFF2-40B4-BE49-F238E27FC236}">
                  <a16:creationId xmlns:a16="http://schemas.microsoft.com/office/drawing/2014/main" id="{5B0CB7CC-1FF9-4331-8DB1-D30DC6406019}"/>
                </a:ext>
              </a:extLst>
            </p:cNvPr>
            <p:cNvCxnSpPr>
              <a:cxnSpLocks noChangeShapeType="1"/>
              <a:endCxn id="43" idx="2"/>
            </p:cNvCxnSpPr>
            <p:nvPr/>
          </p:nvCxnSpPr>
          <p:spPr bwMode="auto">
            <a:xfrm rot="16200000">
              <a:off x="2222" y="4610"/>
              <a:ext cx="763" cy="0"/>
            </a:xfrm>
            <a:prstGeom prst="straightConnector1">
              <a:avLst/>
            </a:prstGeom>
            <a:noFill/>
            <a:ln w="9525" cap="flat" cmpd="sng">
              <a:solidFill>
                <a:schemeClr val="tx1"/>
              </a:solidFill>
              <a:bevel/>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Line 77">
              <a:extLst>
                <a:ext uri="{FF2B5EF4-FFF2-40B4-BE49-F238E27FC236}">
                  <a16:creationId xmlns:a16="http://schemas.microsoft.com/office/drawing/2014/main" id="{BA26C1DA-5E7C-4D50-8374-0A4A8943795B}"/>
                </a:ext>
              </a:extLst>
            </p:cNvPr>
            <p:cNvSpPr>
              <a:spLocks noChangeShapeType="1"/>
            </p:cNvSpPr>
            <p:nvPr/>
          </p:nvSpPr>
          <p:spPr bwMode="auto">
            <a:xfrm flipH="1" flipV="1">
              <a:off x="3391" y="476"/>
              <a:ext cx="0" cy="527"/>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3" name="Line 78">
              <a:extLst>
                <a:ext uri="{FF2B5EF4-FFF2-40B4-BE49-F238E27FC236}">
                  <a16:creationId xmlns:a16="http://schemas.microsoft.com/office/drawing/2014/main" id="{34C693F6-82D2-436A-925B-178900DA3B3C}"/>
                </a:ext>
              </a:extLst>
            </p:cNvPr>
            <p:cNvSpPr>
              <a:spLocks noChangeShapeType="1"/>
            </p:cNvSpPr>
            <p:nvPr/>
          </p:nvSpPr>
          <p:spPr bwMode="auto">
            <a:xfrm>
              <a:off x="3121" y="687"/>
              <a:ext cx="601" cy="194"/>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4" name="Text Box 79">
              <a:extLst>
                <a:ext uri="{FF2B5EF4-FFF2-40B4-BE49-F238E27FC236}">
                  <a16:creationId xmlns:a16="http://schemas.microsoft.com/office/drawing/2014/main" id="{5759E951-25E2-44A5-9057-42BE5ED021F9}"/>
                </a:ext>
              </a:extLst>
            </p:cNvPr>
            <p:cNvSpPr txBox="1">
              <a:spLocks noChangeArrowheads="1"/>
            </p:cNvSpPr>
            <p:nvPr/>
          </p:nvSpPr>
          <p:spPr bwMode="auto">
            <a:xfrm>
              <a:off x="3722" y="517"/>
              <a:ext cx="67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588">
                  <a:latin typeface="Times" panose="02020603050405020304" pitchFamily="18" charset="0"/>
                </a:rPr>
                <a:t>4</a:t>
              </a:r>
              <a:endParaRPr lang="en-US" altLang="zh-CN" sz="1905">
                <a:latin typeface="Times" panose="02020603050405020304" pitchFamily="18" charset="0"/>
              </a:endParaRPr>
            </a:p>
          </p:txBody>
        </p:sp>
        <p:grpSp>
          <p:nvGrpSpPr>
            <p:cNvPr id="85" name="Group 81">
              <a:extLst>
                <a:ext uri="{FF2B5EF4-FFF2-40B4-BE49-F238E27FC236}">
                  <a16:creationId xmlns:a16="http://schemas.microsoft.com/office/drawing/2014/main" id="{9C4E8B91-D2CB-4134-BE1F-E30EDA977363}"/>
                </a:ext>
              </a:extLst>
            </p:cNvPr>
            <p:cNvGrpSpPr>
              <a:grpSpLocks/>
            </p:cNvGrpSpPr>
            <p:nvPr/>
          </p:nvGrpSpPr>
          <p:grpSpPr bwMode="auto">
            <a:xfrm>
              <a:off x="1423" y="4989"/>
              <a:ext cx="2406" cy="520"/>
              <a:chOff x="0" y="0"/>
              <a:chExt cx="764" cy="220"/>
            </a:xfrm>
          </p:grpSpPr>
          <p:sp>
            <p:nvSpPr>
              <p:cNvPr id="86" name="Line 82">
                <a:extLst>
                  <a:ext uri="{FF2B5EF4-FFF2-40B4-BE49-F238E27FC236}">
                    <a16:creationId xmlns:a16="http://schemas.microsoft.com/office/drawing/2014/main" id="{A4D4A6E3-8E84-4A60-81EB-54FF5EBA419B}"/>
                  </a:ext>
                </a:extLst>
              </p:cNvPr>
              <p:cNvSpPr>
                <a:spLocks noChangeShapeType="1"/>
              </p:cNvSpPr>
              <p:nvPr/>
            </p:nvSpPr>
            <p:spPr bwMode="auto">
              <a:xfrm>
                <a:off x="384" y="8"/>
                <a:ext cx="376" cy="116"/>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7" name="Line 83">
                <a:extLst>
                  <a:ext uri="{FF2B5EF4-FFF2-40B4-BE49-F238E27FC236}">
                    <a16:creationId xmlns:a16="http://schemas.microsoft.com/office/drawing/2014/main" id="{FB3DBF7B-E187-4B8F-BCF4-068A88C2AC2B}"/>
                  </a:ext>
                </a:extLst>
              </p:cNvPr>
              <p:cNvSpPr>
                <a:spLocks noChangeShapeType="1"/>
              </p:cNvSpPr>
              <p:nvPr/>
            </p:nvSpPr>
            <p:spPr bwMode="auto">
              <a:xfrm flipV="1">
                <a:off x="0" y="0"/>
                <a:ext cx="380" cy="124"/>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8" name="Rectangle 84">
                <a:extLst>
                  <a:ext uri="{FF2B5EF4-FFF2-40B4-BE49-F238E27FC236}">
                    <a16:creationId xmlns:a16="http://schemas.microsoft.com/office/drawing/2014/main" id="{67CE42EE-A8AE-4386-B09F-4C252CEE62CD}"/>
                  </a:ext>
                </a:extLst>
              </p:cNvPr>
              <p:cNvSpPr>
                <a:spLocks noChangeArrowheads="1"/>
              </p:cNvSpPr>
              <p:nvPr/>
            </p:nvSpPr>
            <p:spPr bwMode="auto">
              <a:xfrm>
                <a:off x="0" y="128"/>
                <a:ext cx="764" cy="92"/>
              </a:xfrm>
              <a:prstGeom prst="rect">
                <a:avLst/>
              </a:prstGeom>
              <a:noFill/>
              <a:ln w="9525" cap="flat" cmpd="sng">
                <a:solidFill>
                  <a:schemeClr val="tx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sp>
            <p:nvSpPr>
              <p:cNvPr id="89" name="Line 85">
                <a:extLst>
                  <a:ext uri="{FF2B5EF4-FFF2-40B4-BE49-F238E27FC236}">
                    <a16:creationId xmlns:a16="http://schemas.microsoft.com/office/drawing/2014/main" id="{F9FB6F29-592F-45F1-85E3-987BA74E7473}"/>
                  </a:ext>
                </a:extLst>
              </p:cNvPr>
              <p:cNvSpPr>
                <a:spLocks noChangeShapeType="1"/>
              </p:cNvSpPr>
              <p:nvPr/>
            </p:nvSpPr>
            <p:spPr bwMode="auto">
              <a:xfrm>
                <a:off x="382" y="132"/>
                <a:ext cx="0" cy="84"/>
              </a:xfrm>
              <a:prstGeom prst="line">
                <a:avLst/>
              </a:prstGeom>
              <a:noFill/>
              <a:ln w="9525" cap="flat" cmpd="sng">
                <a:solidFill>
                  <a:schemeClr val="tx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29"/>
              </a:p>
            </p:txBody>
          </p:sp>
        </p:grpSp>
      </p:grpSp>
    </p:spTree>
    <p:extLst>
      <p:ext uri="{BB962C8B-B14F-4D97-AF65-F5344CB8AC3E}">
        <p14:creationId xmlns:p14="http://schemas.microsoft.com/office/powerpoint/2010/main" val="1302662630"/>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相关预测器（两级预测器）</a:t>
            </a:r>
          </a:p>
        </p:txBody>
      </p:sp>
      <p:sp>
        <p:nvSpPr>
          <p:cNvPr id="8" name="内容占位符 2"/>
          <p:cNvSpPr>
            <a:spLocks noGrp="1"/>
          </p:cNvSpPr>
          <p:nvPr>
            <p:ph idx="1"/>
          </p:nvPr>
        </p:nvSpPr>
        <p:spPr>
          <a:xfrm>
            <a:off x="7802" y="764704"/>
            <a:ext cx="9136198" cy="5760640"/>
          </a:xfrm>
        </p:spPr>
        <p:txBody>
          <a:bodyPr>
            <a:normAutofit/>
          </a:bodyPr>
          <a:lstStyle/>
          <a:p>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2,2</a:t>
            </a:r>
            <a:r>
              <a:rPr lang="zh-CN" altLang="en-US" sz="2800" dirty="0">
                <a:latin typeface="楷体" panose="02010609060101010101" pitchFamily="49" charset="-122"/>
                <a:ea typeface="楷体" panose="02010609060101010101" pitchFamily="49" charset="-122"/>
              </a:rPr>
              <a:t>）预测器与简单</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位预测器的性能比较（失败率）</a:t>
            </a:r>
          </a:p>
        </p:txBody>
      </p:sp>
      <p:graphicFrame>
        <p:nvGraphicFramePr>
          <p:cNvPr id="90" name="Object 3">
            <a:extLst>
              <a:ext uri="{FF2B5EF4-FFF2-40B4-BE49-F238E27FC236}">
                <a16:creationId xmlns:a16="http://schemas.microsoft.com/office/drawing/2014/main" id="{2C65414E-7BE3-49A0-A7B2-8A594C1EF022}"/>
              </a:ext>
            </a:extLst>
          </p:cNvPr>
          <p:cNvGraphicFramePr>
            <a:graphicFrameLocks noChangeAspect="1"/>
          </p:cNvGraphicFramePr>
          <p:nvPr>
            <p:extLst>
              <p:ext uri="{D42A27DB-BD31-4B8C-83A1-F6EECF244321}">
                <p14:modId xmlns:p14="http://schemas.microsoft.com/office/powerpoint/2010/main" val="1380417644"/>
              </p:ext>
            </p:extLst>
          </p:nvPr>
        </p:nvGraphicFramePr>
        <p:xfrm>
          <a:off x="357188" y="1571625"/>
          <a:ext cx="8429625" cy="4859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3905651"/>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预测器总结</a:t>
            </a:r>
          </a:p>
        </p:txBody>
      </p:sp>
      <p:sp>
        <p:nvSpPr>
          <p:cNvPr id="5" name="内容占位符 2"/>
          <p:cNvSpPr>
            <a:spLocks noGrp="1"/>
          </p:cNvSpPr>
          <p:nvPr>
            <p:ph idx="1"/>
          </p:nvPr>
        </p:nvSpPr>
        <p:spPr>
          <a:xfrm>
            <a:off x="179512" y="764704"/>
            <a:ext cx="8784976" cy="5904656"/>
          </a:xfrm>
        </p:spPr>
        <p:txBody>
          <a:bodyPr>
            <a:normAutofit fontScale="85000" lnSpcReduction="20000"/>
          </a:bodyPr>
          <a:lstStyle/>
          <a:p>
            <a:r>
              <a:rPr lang="zh-CN" altLang="en-US" dirty="0">
                <a:latin typeface="楷体" panose="02010609060101010101" pitchFamily="49" charset="-122"/>
                <a:ea typeface="楷体" panose="02010609060101010101" pitchFamily="49" charset="-122"/>
              </a:rPr>
              <a:t>简单的</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位预测器</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根据</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位饱和计数器的值选择</a:t>
            </a:r>
            <a:r>
              <a:rPr lang="en-US" altLang="zh-CN" dirty="0">
                <a:latin typeface="楷体" panose="02010609060101010101" pitchFamily="49" charset="-122"/>
                <a:ea typeface="楷体" panose="02010609060101010101" pitchFamily="49" charset="-122"/>
              </a:rPr>
              <a:t>Taken</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¬Taken</a:t>
            </a:r>
          </a:p>
          <a:p>
            <a:pPr lvl="1"/>
            <a:r>
              <a:rPr lang="zh-CN" altLang="en-US" dirty="0">
                <a:latin typeface="楷体" panose="02010609060101010101" pitchFamily="49" charset="-122"/>
                <a:ea typeface="楷体" panose="02010609060101010101" pitchFamily="49" charset="-122"/>
              </a:rPr>
              <a:t>连续错误两次则改变预测结果</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相关预测器</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为每个分支设置</a:t>
            </a:r>
            <a:r>
              <a:rPr lang="en-US" altLang="zh-CN" dirty="0">
                <a:latin typeface="楷体" panose="02010609060101010101" pitchFamily="49" charset="-122"/>
                <a:ea typeface="楷体" panose="02010609060101010101" pitchFamily="49" charset="-122"/>
              </a:rPr>
              <a:t>2</a:t>
            </a:r>
            <a:r>
              <a:rPr lang="en-US" altLang="zh-CN" baseline="30000"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位的预测器</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根据最近</a:t>
            </a:r>
            <a:r>
              <a:rPr lang="zh-CN" altLang="en-US" dirty="0">
                <a:solidFill>
                  <a:srgbClr val="FF0000"/>
                </a:solidFill>
                <a:latin typeface="楷体" panose="02010609060101010101" pitchFamily="49" charset="-122"/>
                <a:ea typeface="楷体" panose="02010609060101010101" pitchFamily="49" charset="-122"/>
              </a:rPr>
              <a:t>全局</a:t>
            </a:r>
            <a:r>
              <a:rPr lang="zh-CN" altLang="en-US" dirty="0">
                <a:latin typeface="楷体" panose="02010609060101010101" pitchFamily="49" charset="-122"/>
                <a:ea typeface="楷体" panose="02010609060101010101" pitchFamily="49" charset="-122"/>
              </a:rPr>
              <a:t>发生的</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次分支从</a:t>
            </a:r>
            <a:r>
              <a:rPr lang="en-US" altLang="zh-CN" dirty="0">
                <a:latin typeface="楷体" panose="02010609060101010101" pitchFamily="49" charset="-122"/>
                <a:ea typeface="楷体" panose="02010609060101010101" pitchFamily="49" charset="-122"/>
              </a:rPr>
              <a:t>2</a:t>
            </a:r>
            <a:r>
              <a:rPr lang="en-US" altLang="zh-CN" baseline="30000"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位的预测器中选出一个</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局部预测器</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为每个分支设置</a:t>
            </a:r>
            <a:r>
              <a:rPr lang="en-US" altLang="zh-CN" dirty="0">
                <a:latin typeface="楷体" panose="02010609060101010101" pitchFamily="49" charset="-122"/>
                <a:ea typeface="楷体" panose="02010609060101010101" pitchFamily="49" charset="-122"/>
              </a:rPr>
              <a:t>2</a:t>
            </a:r>
            <a:r>
              <a:rPr lang="en-US" altLang="zh-CN" baseline="30000"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位的预测器</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根据最近</a:t>
            </a:r>
            <a:r>
              <a:rPr lang="zh-CN" altLang="en-US" dirty="0">
                <a:solidFill>
                  <a:srgbClr val="FF0000"/>
                </a:solidFill>
                <a:latin typeface="楷体" panose="02010609060101010101" pitchFamily="49" charset="-122"/>
                <a:ea typeface="楷体" panose="02010609060101010101" pitchFamily="49" charset="-122"/>
              </a:rPr>
              <a:t>本身</a:t>
            </a:r>
            <a:r>
              <a:rPr lang="zh-CN" altLang="en-US" dirty="0">
                <a:latin typeface="楷体" panose="02010609060101010101" pitchFamily="49" charset="-122"/>
                <a:ea typeface="楷体" panose="02010609060101010101" pitchFamily="49" charset="-122"/>
              </a:rPr>
              <a:t>发生的</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次分支从</a:t>
            </a:r>
            <a:r>
              <a:rPr lang="en-US" altLang="zh-CN" dirty="0">
                <a:latin typeface="楷体" panose="02010609060101010101" pitchFamily="49" charset="-122"/>
                <a:ea typeface="楷体" panose="02010609060101010101" pitchFamily="49" charset="-122"/>
              </a:rPr>
              <a:t>2</a:t>
            </a:r>
            <a:r>
              <a:rPr lang="en-US" altLang="zh-CN" baseline="30000"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位的预测器中选出一个</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竞赛预测器（</a:t>
            </a:r>
            <a:r>
              <a:rPr lang="en-US" altLang="zh-CN" dirty="0">
                <a:latin typeface="楷体" panose="02010609060101010101" pitchFamily="49" charset="-122"/>
                <a:ea typeface="楷体" panose="02010609060101010101" pitchFamily="49" charset="-122"/>
              </a:rPr>
              <a:t>Tournament Predictor</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在局部预测器和相关预测器之间动态选择</a:t>
            </a:r>
            <a:endParaRPr lang="en-US" altLang="zh-CN"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采用一个饱和计数器（如</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位计数器），在两者之间选择</a:t>
            </a:r>
            <a:endParaRPr lang="en-US" altLang="zh-CN" dirty="0">
              <a:latin typeface="楷体" panose="02010609060101010101" pitchFamily="49" charset="-122"/>
              <a:ea typeface="楷体" panose="02010609060101010101" pitchFamily="49" charset="-122"/>
            </a:endParaRPr>
          </a:p>
          <a:p>
            <a:pPr lvl="2"/>
            <a:r>
              <a:rPr lang="zh-CN" altLang="en-US" dirty="0">
                <a:latin typeface="楷体" panose="02010609060101010101" pitchFamily="49" charset="-122"/>
                <a:ea typeface="楷体" panose="02010609060101010101" pitchFamily="49" charset="-122"/>
              </a:rPr>
              <a:t>计数器值为</a:t>
            </a:r>
            <a:r>
              <a:rPr lang="en-US" altLang="zh-CN" dirty="0">
                <a:latin typeface="楷体" panose="02010609060101010101" pitchFamily="49" charset="-122"/>
                <a:ea typeface="楷体" panose="02010609060101010101" pitchFamily="49" charset="-122"/>
              </a:rPr>
              <a:t>00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01</a:t>
            </a:r>
            <a:r>
              <a:rPr lang="zh-CN" altLang="en-US" dirty="0">
                <a:latin typeface="楷体" panose="02010609060101010101" pitchFamily="49" charset="-122"/>
                <a:ea typeface="楷体" panose="02010609060101010101" pitchFamily="49" charset="-122"/>
              </a:rPr>
              <a:t>，选择局部预测器</a:t>
            </a:r>
            <a:endParaRPr lang="en-US" altLang="zh-CN" dirty="0">
              <a:latin typeface="楷体" panose="02010609060101010101" pitchFamily="49" charset="-122"/>
              <a:ea typeface="楷体" panose="02010609060101010101" pitchFamily="49" charset="-122"/>
            </a:endParaRPr>
          </a:p>
          <a:p>
            <a:pPr lvl="2"/>
            <a:r>
              <a:rPr lang="zh-CN" altLang="en-US" dirty="0">
                <a:latin typeface="楷体" panose="02010609060101010101" pitchFamily="49" charset="-122"/>
                <a:ea typeface="楷体" panose="02010609060101010101" pitchFamily="49" charset="-122"/>
              </a:rPr>
              <a:t>计数器值为</a:t>
            </a:r>
            <a:r>
              <a:rPr lang="en-US" altLang="zh-CN" dirty="0">
                <a:latin typeface="楷体" panose="02010609060101010101" pitchFamily="49" charset="-122"/>
                <a:ea typeface="楷体" panose="02010609060101010101" pitchFamily="49" charset="-122"/>
              </a:rPr>
              <a:t>10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11</a:t>
            </a:r>
            <a:r>
              <a:rPr lang="zh-CN" altLang="en-US" dirty="0">
                <a:latin typeface="楷体" panose="02010609060101010101" pitchFamily="49" charset="-122"/>
                <a:ea typeface="楷体" panose="02010609060101010101" pitchFamily="49" charset="-122"/>
              </a:rPr>
              <a:t>，选择相关预测器</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86069336"/>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0"/>
            <a:ext cx="7021512" cy="57973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altLang="zh-CN" kern="1200" dirty="0">
                <a:solidFill>
                  <a:srgbClr val="A50021"/>
                </a:solidFill>
                <a:latin typeface="微软雅黑" panose="020B0503020204020204" pitchFamily="34" charset="-122"/>
                <a:ea typeface="微软雅黑" panose="020B0503020204020204" pitchFamily="34" charset="-122"/>
              </a:rPr>
              <a:t>Control Hazard</a:t>
            </a:r>
            <a:r>
              <a:rPr lang="zh-CN" altLang="en-US" kern="1200" dirty="0">
                <a:solidFill>
                  <a:srgbClr val="A50021"/>
                </a:solidFill>
                <a:latin typeface="微软雅黑" panose="020B0503020204020204" pitchFamily="34" charset="-122"/>
                <a:ea typeface="微软雅黑" panose="020B0503020204020204" pitchFamily="34" charset="-122"/>
              </a:rPr>
              <a:t>的解决方法</a:t>
            </a:r>
          </a:p>
        </p:txBody>
      </p:sp>
      <p:sp>
        <p:nvSpPr>
          <p:cNvPr id="182275" name="Rectangle 3"/>
          <p:cNvSpPr>
            <a:spLocks noGrp="1" noChangeArrowheads="1"/>
          </p:cNvSpPr>
          <p:nvPr>
            <p:ph type="body" idx="1"/>
          </p:nvPr>
        </p:nvSpPr>
        <p:spPr>
          <a:xfrm>
            <a:off x="107505" y="949225"/>
            <a:ext cx="8822184" cy="5072063"/>
          </a:xfrm>
        </p:spPr>
        <p:txBody>
          <a:bodyPr/>
          <a:lstStyle/>
          <a:p>
            <a:pPr>
              <a:lnSpc>
                <a:spcPct val="100000"/>
              </a:lnSpc>
              <a:spcBef>
                <a:spcPts val="600"/>
              </a:spcBef>
            </a:pPr>
            <a:r>
              <a:rPr lang="zh-CN" altLang="en-US" sz="2800" dirty="0"/>
              <a:t>方法</a:t>
            </a:r>
            <a:r>
              <a:rPr lang="en-US" altLang="zh-CN" sz="2800" dirty="0"/>
              <a:t>4</a:t>
            </a:r>
            <a:r>
              <a:rPr lang="zh-CN" altLang="en-US" sz="2800" dirty="0"/>
              <a:t>：</a:t>
            </a:r>
            <a:r>
              <a:rPr lang="zh-CN" altLang="en-US" sz="2800" dirty="0">
                <a:hlinkClick r:id="rId2" action="ppaction://hlinksldjump"/>
              </a:rPr>
              <a:t>延迟分支</a:t>
            </a:r>
            <a:r>
              <a:rPr lang="en-US" altLang="zh-CN" sz="2800" dirty="0">
                <a:hlinkClick r:id="rId2" action="ppaction://hlinksldjump"/>
              </a:rPr>
              <a:t>(Delayed branch)</a:t>
            </a:r>
            <a:r>
              <a:rPr lang="en-US" altLang="zh-CN" sz="2800" dirty="0"/>
              <a:t>(</a:t>
            </a:r>
            <a:r>
              <a:rPr lang="zh-CN" altLang="en-US" sz="2800" dirty="0"/>
              <a:t>编译优化指令顺序</a:t>
            </a:r>
            <a:r>
              <a:rPr lang="en-US" altLang="zh-CN" sz="2800" dirty="0"/>
              <a:t>)</a:t>
            </a:r>
            <a:endParaRPr lang="zh-CN" altLang="en-US" sz="2800" dirty="0"/>
          </a:p>
          <a:p>
            <a:pPr marL="623888" lvl="1" indent="-265113">
              <a:lnSpc>
                <a:spcPct val="100000"/>
              </a:lnSpc>
              <a:spcBef>
                <a:spcPts val="600"/>
              </a:spcBef>
            </a:pPr>
            <a:r>
              <a:rPr lang="zh-CN" altLang="en-US" dirty="0">
                <a:solidFill>
                  <a:srgbClr val="FF0000"/>
                </a:solidFill>
              </a:rPr>
              <a:t>分支延迟</a:t>
            </a:r>
            <a:r>
              <a:rPr lang="zh-CN" altLang="en-US" dirty="0"/>
              <a:t>：由于分支指令引起的延迟</a:t>
            </a:r>
            <a:endParaRPr lang="en-US" altLang="zh-CN" dirty="0"/>
          </a:p>
          <a:p>
            <a:pPr marL="984250" lvl="2" indent="-265113">
              <a:lnSpc>
                <a:spcPct val="100000"/>
              </a:lnSpc>
              <a:spcBef>
                <a:spcPts val="600"/>
              </a:spcBef>
            </a:pPr>
            <a:r>
              <a:rPr lang="zh-CN" altLang="en-US" dirty="0"/>
              <a:t>减少分支延迟的方法</a:t>
            </a:r>
            <a:endParaRPr lang="en-US" altLang="zh-CN" dirty="0"/>
          </a:p>
          <a:p>
            <a:pPr marL="1262063" lvl="3" indent="-187325">
              <a:spcBef>
                <a:spcPts val="600"/>
              </a:spcBef>
              <a:buFont typeface="Wingdings" charset="2"/>
              <a:buChar char="u"/>
            </a:pPr>
            <a:r>
              <a:rPr lang="zh-CN" altLang="en-US" sz="2200" dirty="0">
                <a:latin typeface="华文新魏" charset="-122"/>
                <a:ea typeface="华文新魏" charset="-122"/>
              </a:rPr>
              <a:t>在流水线中尽早判断出分支转移是否成功</a:t>
            </a:r>
            <a:endParaRPr lang="en-US" altLang="zh-CN" sz="2200" dirty="0">
              <a:latin typeface="华文新魏" charset="-122"/>
              <a:ea typeface="华文新魏" charset="-122"/>
            </a:endParaRPr>
          </a:p>
          <a:p>
            <a:pPr marL="1262063" lvl="3" indent="-187325">
              <a:spcBef>
                <a:spcPts val="600"/>
              </a:spcBef>
              <a:buFont typeface="Wingdings" charset="2"/>
              <a:buChar char="u"/>
            </a:pPr>
            <a:r>
              <a:rPr lang="zh-CN" altLang="en-US" sz="2200" dirty="0">
                <a:latin typeface="华文新魏" charset="-122"/>
                <a:ea typeface="华文新魏" charset="-122"/>
              </a:rPr>
              <a:t>尽早计算出分支目标地址</a:t>
            </a:r>
            <a:endParaRPr lang="en-US" altLang="zh-CN" sz="2200" dirty="0">
              <a:latin typeface="华文新魏" charset="-122"/>
              <a:ea typeface="华文新魏" charset="-122"/>
            </a:endParaRPr>
          </a:p>
          <a:p>
            <a:pPr marL="623888" lvl="1" indent="-265113">
              <a:lnSpc>
                <a:spcPct val="100000"/>
              </a:lnSpc>
              <a:spcBef>
                <a:spcPts val="600"/>
              </a:spcBef>
            </a:pPr>
            <a:r>
              <a:rPr lang="zh-CN" altLang="en-US" dirty="0">
                <a:solidFill>
                  <a:srgbClr val="FF0000"/>
                </a:solidFill>
              </a:rPr>
              <a:t>延迟分支</a:t>
            </a:r>
            <a:r>
              <a:rPr lang="zh-CN" altLang="en-US" dirty="0"/>
              <a:t>：把分支指令前面与分支指令无关的指令调到分支指令后面执行，也称之为</a:t>
            </a:r>
            <a:r>
              <a:rPr lang="zh-CN" altLang="en-US" dirty="0">
                <a:solidFill>
                  <a:srgbClr val="0000FF"/>
                </a:solidFill>
              </a:rPr>
              <a:t>延迟转移</a:t>
            </a:r>
          </a:p>
        </p:txBody>
      </p:sp>
      <p:sp>
        <p:nvSpPr>
          <p:cNvPr id="182278" name="Rectangle 6"/>
          <p:cNvSpPr>
            <a:spLocks noChangeArrowheads="1"/>
          </p:cNvSpPr>
          <p:nvPr/>
        </p:nvSpPr>
        <p:spPr bwMode="auto">
          <a:xfrm>
            <a:off x="890588" y="4357688"/>
            <a:ext cx="7361237" cy="523875"/>
          </a:xfrm>
          <a:prstGeom prst="rect">
            <a:avLst/>
          </a:prstGeom>
          <a:noFill/>
          <a:ln w="12700">
            <a:noFill/>
            <a:miter lim="800000"/>
            <a:headEnd/>
            <a:tailEnd/>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b="1">
                <a:latin typeface="Times New Roman" charset="0"/>
                <a:ea typeface="华文新魏" charset="-122"/>
              </a:rPr>
              <a:t>另一种控制冒险：</a:t>
            </a:r>
            <a:r>
              <a:rPr lang="zh-CN" altLang="en-US" sz="2800" b="1">
                <a:solidFill>
                  <a:srgbClr val="FF0000"/>
                </a:solidFill>
                <a:latin typeface="Times New Roman" charset="0"/>
                <a:ea typeface="华文新魏" charset="-122"/>
              </a:rPr>
              <a:t>异常或中断控制冒险的处理</a:t>
            </a:r>
            <a:endParaRPr lang="en-US" altLang="zh-CN" sz="2800" b="1">
              <a:solidFill>
                <a:srgbClr val="FF0000"/>
              </a:solidFill>
              <a:latin typeface="Times New Roman" charset="0"/>
              <a:ea typeface="华文新魏" charset="-122"/>
            </a:endParaRPr>
          </a:p>
        </p:txBody>
      </p:sp>
    </p:spTree>
    <p:extLst>
      <p:ext uri="{BB962C8B-B14F-4D97-AF65-F5344CB8AC3E}">
        <p14:creationId xmlns:p14="http://schemas.microsoft.com/office/powerpoint/2010/main" val="867906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2275">
                                            <p:txEl>
                                              <p:pRg st="5" end="5"/>
                                            </p:txEl>
                                          </p:spTgt>
                                        </p:tgtEl>
                                        <p:attrNameLst>
                                          <p:attrName>style.visibility</p:attrName>
                                        </p:attrNameLst>
                                      </p:cBhvr>
                                      <p:to>
                                        <p:strVal val="visible"/>
                                      </p:to>
                                    </p:set>
                                    <p:animEffect transition="in" filter="blinds(horizontal)">
                                      <p:cBhvr>
                                        <p:cTn id="7" dur="500"/>
                                        <p:tgtEl>
                                          <p:spTgt spid="18227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2278"/>
                                        </p:tgtEl>
                                        <p:attrNameLst>
                                          <p:attrName>style.visibility</p:attrName>
                                        </p:attrNameLst>
                                      </p:cBhvr>
                                      <p:to>
                                        <p:strVal val="visible"/>
                                      </p:to>
                                    </p:set>
                                    <p:animEffect transition="in" filter="blinds(horizontal)">
                                      <p:cBhvr>
                                        <p:cTn id="12" dur="500"/>
                                        <p:tgtEl>
                                          <p:spTgt spid="182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8"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107505" y="-1"/>
            <a:ext cx="8712967" cy="4730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800" kern="1200" dirty="0">
                <a:solidFill>
                  <a:srgbClr val="A50021"/>
                </a:solidFill>
                <a:latin typeface="微软雅黑" panose="020B0503020204020204" pitchFamily="34" charset="-122"/>
                <a:ea typeface="微软雅黑" panose="020B0503020204020204" pitchFamily="34" charset="-122"/>
              </a:rPr>
              <a:t>延迟分支</a:t>
            </a:r>
            <a:r>
              <a:rPr lang="en-US" altLang="zh-CN" sz="2800" kern="1200" dirty="0">
                <a:solidFill>
                  <a:srgbClr val="A50021"/>
                </a:solidFill>
                <a:latin typeface="微软雅黑" panose="020B0503020204020204" pitchFamily="34" charset="-122"/>
                <a:ea typeface="微软雅黑" panose="020B0503020204020204" pitchFamily="34" charset="-122"/>
              </a:rPr>
              <a:t>(Delayed branch)</a:t>
            </a:r>
            <a:r>
              <a:rPr lang="zh-CN" altLang="en-US" sz="2800" kern="1200" dirty="0">
                <a:solidFill>
                  <a:srgbClr val="A50021"/>
                </a:solidFill>
                <a:latin typeface="微软雅黑" panose="020B0503020204020204" pitchFamily="34" charset="-122"/>
                <a:ea typeface="微软雅黑" panose="020B0503020204020204" pitchFamily="34" charset="-122"/>
              </a:rPr>
              <a:t>：分支延迟时间片的调度</a:t>
            </a:r>
          </a:p>
        </p:txBody>
      </p:sp>
      <p:sp>
        <p:nvSpPr>
          <p:cNvPr id="327683" name="Rectangle 3"/>
          <p:cNvSpPr>
            <a:spLocks noGrp="1" noChangeArrowheads="1"/>
          </p:cNvSpPr>
          <p:nvPr>
            <p:ph type="body" idx="1"/>
          </p:nvPr>
        </p:nvSpPr>
        <p:spPr>
          <a:xfrm>
            <a:off x="393700" y="500063"/>
            <a:ext cx="8535988" cy="1452562"/>
          </a:xfrm>
        </p:spPr>
        <p:txBody>
          <a:bodyPr/>
          <a:lstStyle/>
          <a:p>
            <a:pPr>
              <a:lnSpc>
                <a:spcPct val="100000"/>
              </a:lnSpc>
              <a:spcBef>
                <a:spcPct val="0"/>
              </a:spcBef>
            </a:pPr>
            <a:r>
              <a:rPr lang="zh-CN" altLang="en-US" sz="2800"/>
              <a:t>基本思想：</a:t>
            </a:r>
          </a:p>
          <a:p>
            <a:pPr marL="623888" lvl="1" indent="-265113">
              <a:lnSpc>
                <a:spcPct val="100000"/>
              </a:lnSpc>
              <a:spcBef>
                <a:spcPct val="0"/>
              </a:spcBef>
            </a:pPr>
            <a:r>
              <a:rPr lang="zh-CN" altLang="en-US" sz="2400"/>
              <a:t>从逻辑上“延长”分支指令的执行时间。把分支指令前面的与分支指令无关的指令调到分支指令后面执行，以填充延迟时间片</a:t>
            </a:r>
            <a:r>
              <a:rPr lang="en-US" altLang="zh-CN" sz="2400">
                <a:solidFill>
                  <a:srgbClr val="FF0000"/>
                </a:solidFill>
              </a:rPr>
              <a:t>(</a:t>
            </a:r>
            <a:r>
              <a:rPr lang="zh-CN" altLang="en-US" sz="2400">
                <a:solidFill>
                  <a:srgbClr val="FF0000"/>
                </a:solidFill>
              </a:rPr>
              <a:t>也称分支延迟槽</a:t>
            </a:r>
            <a:r>
              <a:rPr lang="en-US" altLang="zh-CN" sz="2400">
                <a:solidFill>
                  <a:srgbClr val="FF0000"/>
                </a:solidFill>
              </a:rPr>
              <a:t>Branch Delay slot)</a:t>
            </a:r>
            <a:r>
              <a:rPr lang="zh-CN" altLang="en-US" sz="2400"/>
              <a:t>，不够时用</a:t>
            </a:r>
            <a:r>
              <a:rPr lang="en-US" altLang="zh-CN" sz="2400"/>
              <a:t>nop</a:t>
            </a:r>
            <a:r>
              <a:rPr lang="zh-CN" altLang="en-US" sz="2400"/>
              <a:t>操作填充。是提高流水线效率的一种技术</a:t>
            </a:r>
          </a:p>
        </p:txBody>
      </p:sp>
      <p:sp>
        <p:nvSpPr>
          <p:cNvPr id="327686" name="Text Box 6"/>
          <p:cNvSpPr txBox="1">
            <a:spLocks noChangeArrowheads="1"/>
          </p:cNvSpPr>
          <p:nvPr/>
        </p:nvSpPr>
        <p:spPr bwMode="auto">
          <a:xfrm>
            <a:off x="384175" y="2428875"/>
            <a:ext cx="4330700" cy="708025"/>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a:solidFill>
                  <a:srgbClr val="FF0000"/>
                </a:solidFill>
                <a:latin typeface="Times New Roman" charset="0"/>
                <a:ea typeface="华文新魏" charset="-122"/>
              </a:rPr>
              <a:t>如何对以下程序段进行分支延迟调度？</a:t>
            </a:r>
          </a:p>
          <a:p>
            <a:pPr eaLnBrk="1" hangingPunct="1"/>
            <a:r>
              <a:rPr lang="en-US" altLang="zh-CN" sz="2000" b="1">
                <a:solidFill>
                  <a:srgbClr val="0000CC"/>
                </a:solidFill>
                <a:latin typeface="Times New Roman" charset="0"/>
                <a:ea typeface="华文新魏" charset="-122"/>
              </a:rPr>
              <a:t>(</a:t>
            </a:r>
            <a:r>
              <a:rPr lang="zh-CN" altLang="en-US" sz="2000" b="1">
                <a:solidFill>
                  <a:srgbClr val="0000CC"/>
                </a:solidFill>
                <a:latin typeface="Times New Roman" charset="0"/>
                <a:ea typeface="华文新魏" charset="-122"/>
              </a:rPr>
              <a:t>假定分支延迟时间片为</a:t>
            </a:r>
            <a:r>
              <a:rPr lang="en-US" altLang="zh-CN" sz="2000" b="1">
                <a:solidFill>
                  <a:srgbClr val="0000CC"/>
                </a:solidFill>
                <a:latin typeface="Times New Roman" charset="0"/>
                <a:ea typeface="华文新魏" charset="-122"/>
              </a:rPr>
              <a:t>2)</a:t>
            </a:r>
            <a:endParaRPr lang="zh-CN" altLang="en-US" sz="2000" b="1">
              <a:solidFill>
                <a:srgbClr val="0000CC"/>
              </a:solidFill>
              <a:latin typeface="Times New Roman" charset="0"/>
              <a:ea typeface="华文新魏" charset="-122"/>
            </a:endParaRPr>
          </a:p>
        </p:txBody>
      </p:sp>
      <p:sp>
        <p:nvSpPr>
          <p:cNvPr id="327690" name="Text Box 10"/>
          <p:cNvSpPr txBox="1">
            <a:spLocks noChangeArrowheads="1"/>
          </p:cNvSpPr>
          <p:nvPr/>
        </p:nvSpPr>
        <p:spPr bwMode="auto">
          <a:xfrm>
            <a:off x="4357688" y="5786438"/>
            <a:ext cx="4643437" cy="1108075"/>
          </a:xfrm>
          <a:prstGeom prst="rect">
            <a:avLst/>
          </a:prstGeom>
          <a:noFill/>
          <a:ln w="12700">
            <a:noFill/>
            <a:miter lim="800000"/>
            <a:headEnd/>
            <a:tailEnd/>
          </a:ln>
          <a:effectLst/>
        </p:spPr>
        <p:txBody>
          <a:bodyPr>
            <a:spAutoFit/>
          </a:bodyPr>
          <a:lstStyle>
            <a:lvl1pPr marL="261938" indent="-2619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charset="2"/>
              <a:buChar char="Ø"/>
            </a:pPr>
            <a:r>
              <a:rPr lang="zh-CN" altLang="en-US" sz="2200" b="1">
                <a:solidFill>
                  <a:srgbClr val="0000FF"/>
                </a:solidFill>
                <a:latin typeface="Times New Roman" charset="0"/>
                <a:ea typeface="华文新魏" charset="-122"/>
              </a:rPr>
              <a:t>分支延迟槽中的指令“掩盖”了流水线原来必须插入的暂停周期</a:t>
            </a:r>
            <a:endParaRPr lang="en-US" altLang="zh-CN" sz="2200" b="1">
              <a:solidFill>
                <a:srgbClr val="0000FF"/>
              </a:solidFill>
              <a:latin typeface="Times New Roman" charset="0"/>
              <a:ea typeface="华文新魏" charset="-122"/>
            </a:endParaRPr>
          </a:p>
          <a:p>
            <a:pPr eaLnBrk="1" hangingPunct="1">
              <a:buFont typeface="Wingdings" charset="2"/>
              <a:buChar char="Ø"/>
            </a:pPr>
            <a:r>
              <a:rPr lang="zh-CN" altLang="en-US" sz="2200" b="1">
                <a:solidFill>
                  <a:srgbClr val="0000FF"/>
                </a:solidFill>
                <a:latin typeface="Times New Roman" charset="0"/>
                <a:ea typeface="华文新魏" charset="-122"/>
              </a:rPr>
              <a:t>调度后，降低了分支延迟损失</a:t>
            </a:r>
            <a:endParaRPr lang="zh-CN" altLang="en-US" sz="2200" b="1">
              <a:solidFill>
                <a:srgbClr val="0000FF"/>
              </a:solidFill>
              <a:latin typeface="Times New Roman" charset="0"/>
              <a:ea typeface="华文新魏" charset="-122"/>
              <a:cs typeface="Arial" charset="0"/>
            </a:endParaRPr>
          </a:p>
        </p:txBody>
      </p:sp>
      <p:grpSp>
        <p:nvGrpSpPr>
          <p:cNvPr id="2" name="Group 37"/>
          <p:cNvGrpSpPr>
            <a:grpSpLocks/>
          </p:cNvGrpSpPr>
          <p:nvPr/>
        </p:nvGrpSpPr>
        <p:grpSpPr bwMode="auto">
          <a:xfrm>
            <a:off x="6715125" y="3155950"/>
            <a:ext cx="2500313" cy="3016250"/>
            <a:chOff x="2593" y="1760"/>
            <a:chExt cx="1575" cy="1900"/>
          </a:xfrm>
        </p:grpSpPr>
        <p:sp>
          <p:nvSpPr>
            <p:cNvPr id="327684" name="Text Box 4"/>
            <p:cNvSpPr txBox="1">
              <a:spLocks noChangeArrowheads="1"/>
            </p:cNvSpPr>
            <p:nvPr/>
          </p:nvSpPr>
          <p:spPr bwMode="auto">
            <a:xfrm>
              <a:off x="2672" y="1760"/>
              <a:ext cx="1496" cy="1900"/>
            </a:xfrm>
            <a:prstGeom prst="rect">
              <a:avLst/>
            </a:prstGeom>
            <a:noFill/>
            <a:ln w="12700">
              <a:noFill/>
              <a:miter lim="800000"/>
              <a:headEnd/>
              <a:tailEnd/>
            </a:ln>
            <a:effectLst/>
          </p:spPr>
          <p:txBody>
            <a:bodyPr>
              <a:spAutoFit/>
            </a:bodyPr>
            <a:lstStyle/>
            <a:p>
              <a:pPr eaLnBrk="1" hangingPunct="1">
                <a:spcBef>
                  <a:spcPct val="20000"/>
                </a:spcBef>
                <a:defRPr/>
              </a:pPr>
              <a:r>
                <a:rPr lang="en-US" altLang="zh-CN" sz="2000" b="1" dirty="0" err="1">
                  <a:latin typeface="+mn-lt"/>
                  <a:ea typeface="+mn-ea"/>
                  <a:cs typeface="Arial" charset="0"/>
                </a:rPr>
                <a:t>lw</a:t>
              </a:r>
              <a:r>
                <a:rPr lang="en-US" altLang="zh-CN" sz="2000" b="1" dirty="0">
                  <a:latin typeface="+mn-lt"/>
                  <a:ea typeface="+mn-ea"/>
                  <a:cs typeface="Arial" charset="0"/>
                </a:rPr>
                <a:t> $3, 0($2)</a:t>
              </a:r>
            </a:p>
            <a:p>
              <a:pPr eaLnBrk="1" hangingPunct="1">
                <a:spcBef>
                  <a:spcPct val="20000"/>
                </a:spcBef>
                <a:defRPr/>
              </a:pPr>
              <a:r>
                <a:rPr lang="en-US" altLang="zh-CN" sz="2000" b="1" dirty="0">
                  <a:solidFill>
                    <a:srgbClr val="0000FF"/>
                  </a:solidFill>
                  <a:latin typeface="+mn-lt"/>
                  <a:ea typeface="+mn-ea"/>
                  <a:cs typeface="Arial" charset="0"/>
                </a:rPr>
                <a:t>add  $6, $4, $2</a:t>
              </a:r>
            </a:p>
            <a:p>
              <a:pPr eaLnBrk="1" hangingPunct="1">
                <a:spcBef>
                  <a:spcPct val="20000"/>
                </a:spcBef>
                <a:defRPr/>
              </a:pPr>
              <a:r>
                <a:rPr lang="en-US" altLang="zh-CN" sz="2000" b="1" dirty="0" err="1">
                  <a:solidFill>
                    <a:srgbClr val="008000"/>
                  </a:solidFill>
                  <a:latin typeface="+mn-lt"/>
                  <a:ea typeface="+mn-ea"/>
                  <a:cs typeface="Arial" charset="0"/>
                </a:rPr>
                <a:t>beq</a:t>
              </a:r>
              <a:r>
                <a:rPr lang="en-US" altLang="zh-CN" sz="2000" b="1" dirty="0">
                  <a:solidFill>
                    <a:srgbClr val="008000"/>
                  </a:solidFill>
                  <a:latin typeface="+mn-lt"/>
                  <a:ea typeface="+mn-ea"/>
                  <a:cs typeface="Arial" charset="0"/>
                </a:rPr>
                <a:t> $3, $5, 2</a:t>
              </a:r>
            </a:p>
            <a:p>
              <a:pPr eaLnBrk="1" hangingPunct="1">
                <a:spcBef>
                  <a:spcPct val="20000"/>
                </a:spcBef>
                <a:defRPr/>
              </a:pPr>
              <a:r>
                <a:rPr lang="en-US" altLang="zh-CN" sz="2000" b="1" dirty="0" err="1">
                  <a:solidFill>
                    <a:srgbClr val="CC0000"/>
                  </a:solidFill>
                  <a:latin typeface="+mn-lt"/>
                  <a:ea typeface="+mn-ea"/>
                  <a:cs typeface="Arial" charset="0"/>
                </a:rPr>
                <a:t>lw</a:t>
              </a:r>
              <a:r>
                <a:rPr lang="en-US" altLang="zh-CN" sz="2000" b="1" dirty="0">
                  <a:solidFill>
                    <a:srgbClr val="CC0000"/>
                  </a:solidFill>
                  <a:latin typeface="+mn-lt"/>
                  <a:ea typeface="+mn-ea"/>
                  <a:cs typeface="Arial" charset="0"/>
                </a:rPr>
                <a:t> $1, 0($2)</a:t>
              </a:r>
            </a:p>
            <a:p>
              <a:pPr eaLnBrk="1" hangingPunct="1">
                <a:spcBef>
                  <a:spcPct val="20000"/>
                </a:spcBef>
                <a:defRPr/>
              </a:pPr>
              <a:r>
                <a:rPr lang="en-US" altLang="zh-CN" sz="2000" b="1" dirty="0">
                  <a:latin typeface="+mn-lt"/>
                  <a:ea typeface="+mn-ea"/>
                  <a:cs typeface="Arial" charset="0"/>
                </a:rPr>
                <a:t>add $3, $3,$2</a:t>
              </a:r>
            </a:p>
            <a:p>
              <a:pPr eaLnBrk="1" hangingPunct="1">
                <a:spcBef>
                  <a:spcPct val="20000"/>
                </a:spcBef>
                <a:defRPr/>
              </a:pPr>
              <a:r>
                <a:rPr lang="en-US" altLang="zh-CN" sz="2000" b="1" dirty="0" err="1">
                  <a:latin typeface="+mn-lt"/>
                  <a:ea typeface="+mn-ea"/>
                  <a:cs typeface="Arial" charset="0"/>
                </a:rPr>
                <a:t>sw</a:t>
              </a:r>
              <a:r>
                <a:rPr lang="en-US" altLang="zh-CN" sz="2000" b="1" dirty="0">
                  <a:latin typeface="+mn-lt"/>
                  <a:ea typeface="+mn-ea"/>
                  <a:cs typeface="Arial" charset="0"/>
                </a:rPr>
                <a:t> $1, 0($2) </a:t>
              </a:r>
            </a:p>
            <a:p>
              <a:pPr eaLnBrk="1" hangingPunct="1">
                <a:defRPr/>
              </a:pPr>
              <a:r>
                <a:rPr lang="en-US" altLang="zh-CN" sz="2000" b="1" dirty="0">
                  <a:latin typeface="+mn-lt"/>
                  <a:ea typeface="+mn-ea"/>
                  <a:cs typeface="Arial" charset="0"/>
                </a:rPr>
                <a:t>     ……</a:t>
              </a:r>
              <a:r>
                <a:rPr lang="zh-CN" altLang="en-US" sz="2000" b="1" dirty="0">
                  <a:latin typeface="+mn-lt"/>
                  <a:ea typeface="+mn-ea"/>
                  <a:cs typeface="Arial" charset="0"/>
                </a:rPr>
                <a:t>     </a:t>
              </a:r>
            </a:p>
            <a:p>
              <a:pPr eaLnBrk="1" hangingPunct="1">
                <a:spcBef>
                  <a:spcPct val="50000"/>
                </a:spcBef>
                <a:defRPr/>
              </a:pPr>
              <a:endParaRPr lang="en-US" altLang="zh-CN" sz="2000" b="1" dirty="0">
                <a:latin typeface="+mn-lt"/>
                <a:ea typeface="+mn-ea"/>
                <a:cs typeface="Arial" charset="0"/>
              </a:endParaRPr>
            </a:p>
          </p:txBody>
        </p:sp>
        <p:sp>
          <p:nvSpPr>
            <p:cNvPr id="327698" name="Rectangle 18"/>
            <p:cNvSpPr>
              <a:spLocks noChangeArrowheads="1"/>
            </p:cNvSpPr>
            <p:nvPr/>
          </p:nvSpPr>
          <p:spPr bwMode="auto">
            <a:xfrm>
              <a:off x="2593" y="1784"/>
              <a:ext cx="1295" cy="1643"/>
            </a:xfrm>
            <a:prstGeom prst="rect">
              <a:avLst/>
            </a:prstGeom>
            <a:noFill/>
            <a:ln w="12700">
              <a:solidFill>
                <a:schemeClr val="tx1"/>
              </a:solidFill>
              <a:miter lim="800000"/>
              <a:headEnd/>
              <a:tailEnd/>
            </a:ln>
            <a:effectLst/>
          </p:spPr>
          <p:txBody>
            <a:bodyPr wrap="none" anchor="ctr"/>
            <a:lstStyle/>
            <a:p>
              <a:pPr eaLnBrk="1" hangingPunct="1">
                <a:defRPr/>
              </a:pPr>
              <a:endParaRPr lang="zh-CN" altLang="en-US">
                <a:latin typeface="+mn-lt"/>
                <a:ea typeface="+mn-ea"/>
              </a:endParaRPr>
            </a:p>
          </p:txBody>
        </p:sp>
      </p:grpSp>
      <p:grpSp>
        <p:nvGrpSpPr>
          <p:cNvPr id="3" name="Group 43"/>
          <p:cNvGrpSpPr>
            <a:grpSpLocks/>
          </p:cNvGrpSpPr>
          <p:nvPr/>
        </p:nvGrpSpPr>
        <p:grpSpPr bwMode="auto">
          <a:xfrm>
            <a:off x="642938" y="3214688"/>
            <a:ext cx="2428875" cy="3016250"/>
            <a:chOff x="173" y="1744"/>
            <a:chExt cx="1530" cy="1900"/>
          </a:xfrm>
        </p:grpSpPr>
        <p:sp>
          <p:nvSpPr>
            <p:cNvPr id="327694" name="Text Box 14"/>
            <p:cNvSpPr txBox="1">
              <a:spLocks noChangeArrowheads="1"/>
            </p:cNvSpPr>
            <p:nvPr/>
          </p:nvSpPr>
          <p:spPr bwMode="auto">
            <a:xfrm>
              <a:off x="240" y="1744"/>
              <a:ext cx="1256" cy="1900"/>
            </a:xfrm>
            <a:prstGeom prst="rect">
              <a:avLst/>
            </a:prstGeom>
            <a:noFill/>
            <a:ln w="12700">
              <a:noFill/>
              <a:miter lim="800000"/>
              <a:headEnd/>
              <a:tailEnd/>
            </a:ln>
            <a:effectLst/>
          </p:spPr>
          <p:txBody>
            <a:bodyPr>
              <a:spAutoFit/>
            </a:bodyPr>
            <a:lstStyle/>
            <a:p>
              <a:pPr eaLnBrk="1" hangingPunct="1">
                <a:spcBef>
                  <a:spcPct val="20000"/>
                </a:spcBef>
                <a:defRPr/>
              </a:pPr>
              <a:r>
                <a:rPr lang="en-US" altLang="zh-CN" sz="2000" b="1" dirty="0" err="1">
                  <a:solidFill>
                    <a:srgbClr val="CC0000"/>
                  </a:solidFill>
                  <a:latin typeface="+mn-lt"/>
                  <a:ea typeface="+mn-ea"/>
                  <a:cs typeface="Arial" charset="0"/>
                </a:rPr>
                <a:t>lw</a:t>
              </a:r>
              <a:r>
                <a:rPr lang="en-US" altLang="zh-CN" sz="2000" b="1" dirty="0">
                  <a:solidFill>
                    <a:srgbClr val="CC0000"/>
                  </a:solidFill>
                  <a:latin typeface="+mn-lt"/>
                  <a:ea typeface="+mn-ea"/>
                  <a:cs typeface="Arial" charset="0"/>
                </a:rPr>
                <a:t> $1, 0($2)</a:t>
              </a:r>
            </a:p>
            <a:p>
              <a:pPr eaLnBrk="1" hangingPunct="1">
                <a:spcBef>
                  <a:spcPct val="20000"/>
                </a:spcBef>
                <a:defRPr/>
              </a:pPr>
              <a:r>
                <a:rPr lang="en-US" altLang="zh-CN" sz="2000" b="1" dirty="0" err="1">
                  <a:latin typeface="+mn-lt"/>
                  <a:ea typeface="+mn-ea"/>
                  <a:cs typeface="Arial" charset="0"/>
                </a:rPr>
                <a:t>lw</a:t>
              </a:r>
              <a:r>
                <a:rPr lang="en-US" altLang="zh-CN" sz="2000" b="1" dirty="0">
                  <a:latin typeface="+mn-lt"/>
                  <a:ea typeface="+mn-ea"/>
                  <a:cs typeface="Arial" charset="0"/>
                </a:rPr>
                <a:t> </a:t>
              </a:r>
              <a:r>
                <a:rPr lang="en-US" altLang="zh-CN" sz="2000" b="1" dirty="0">
                  <a:solidFill>
                    <a:srgbClr val="FF00FF"/>
                  </a:solidFill>
                  <a:latin typeface="+mn-lt"/>
                  <a:ea typeface="+mn-ea"/>
                  <a:cs typeface="Arial" charset="0"/>
                </a:rPr>
                <a:t>$3</a:t>
              </a:r>
              <a:r>
                <a:rPr lang="en-US" altLang="zh-CN" sz="2000" b="1" dirty="0">
                  <a:latin typeface="+mn-lt"/>
                  <a:ea typeface="+mn-ea"/>
                  <a:cs typeface="Arial" charset="0"/>
                </a:rPr>
                <a:t>, 0($2)</a:t>
              </a:r>
            </a:p>
            <a:p>
              <a:pPr eaLnBrk="1" hangingPunct="1">
                <a:spcBef>
                  <a:spcPct val="20000"/>
                </a:spcBef>
                <a:defRPr/>
              </a:pPr>
              <a:r>
                <a:rPr lang="en-US" altLang="zh-CN" sz="2000" b="1" dirty="0">
                  <a:solidFill>
                    <a:srgbClr val="0000FF"/>
                  </a:solidFill>
                  <a:latin typeface="+mn-lt"/>
                  <a:ea typeface="+mn-ea"/>
                  <a:cs typeface="Arial" charset="0"/>
                </a:rPr>
                <a:t>add  $6, $4, $2</a:t>
              </a:r>
            </a:p>
            <a:p>
              <a:pPr eaLnBrk="1" hangingPunct="1">
                <a:spcBef>
                  <a:spcPct val="20000"/>
                </a:spcBef>
                <a:defRPr/>
              </a:pPr>
              <a:r>
                <a:rPr lang="en-US" altLang="zh-CN" sz="2000" b="1" dirty="0" err="1">
                  <a:solidFill>
                    <a:srgbClr val="008000"/>
                  </a:solidFill>
                  <a:latin typeface="+mn-lt"/>
                  <a:ea typeface="+mn-ea"/>
                  <a:cs typeface="Arial" charset="0"/>
                </a:rPr>
                <a:t>beq</a:t>
              </a:r>
              <a:r>
                <a:rPr lang="en-US" altLang="zh-CN" sz="2000" b="1" dirty="0">
                  <a:solidFill>
                    <a:srgbClr val="008000"/>
                  </a:solidFill>
                  <a:latin typeface="+mn-lt"/>
                  <a:ea typeface="+mn-ea"/>
                  <a:cs typeface="Arial" charset="0"/>
                </a:rPr>
                <a:t> </a:t>
              </a:r>
              <a:r>
                <a:rPr lang="en-US" altLang="zh-CN" sz="2000" b="1" dirty="0">
                  <a:solidFill>
                    <a:srgbClr val="FF00FF"/>
                  </a:solidFill>
                  <a:latin typeface="+mn-lt"/>
                  <a:ea typeface="+mn-ea"/>
                  <a:cs typeface="Arial" charset="0"/>
                </a:rPr>
                <a:t>$3</a:t>
              </a:r>
              <a:r>
                <a:rPr lang="en-US" altLang="zh-CN" sz="2000" b="1" dirty="0">
                  <a:solidFill>
                    <a:srgbClr val="008000"/>
                  </a:solidFill>
                  <a:latin typeface="+mn-lt"/>
                  <a:ea typeface="+mn-ea"/>
                  <a:cs typeface="Arial" charset="0"/>
                </a:rPr>
                <a:t>, $5, 2</a:t>
              </a:r>
            </a:p>
            <a:p>
              <a:pPr eaLnBrk="1" hangingPunct="1">
                <a:spcBef>
                  <a:spcPts val="600"/>
                </a:spcBef>
                <a:defRPr/>
              </a:pPr>
              <a:r>
                <a:rPr lang="en-US" altLang="zh-CN" sz="2000" b="1" dirty="0">
                  <a:latin typeface="+mn-lt"/>
                  <a:ea typeface="+mn-ea"/>
                  <a:cs typeface="Arial" charset="0"/>
                </a:rPr>
                <a:t>add $3, $3,$2</a:t>
              </a:r>
            </a:p>
            <a:p>
              <a:pPr eaLnBrk="1" hangingPunct="1">
                <a:spcBef>
                  <a:spcPct val="20000"/>
                </a:spcBef>
                <a:defRPr/>
              </a:pPr>
              <a:r>
                <a:rPr lang="en-US" altLang="zh-CN" sz="2000" b="1" dirty="0" err="1">
                  <a:latin typeface="+mn-lt"/>
                  <a:ea typeface="+mn-ea"/>
                  <a:cs typeface="Arial" charset="0"/>
                </a:rPr>
                <a:t>sw</a:t>
              </a:r>
              <a:r>
                <a:rPr lang="en-US" altLang="zh-CN" sz="2000" b="1" dirty="0">
                  <a:latin typeface="+mn-lt"/>
                  <a:ea typeface="+mn-ea"/>
                  <a:cs typeface="Arial" charset="0"/>
                </a:rPr>
                <a:t> $1, 0($2) </a:t>
              </a:r>
            </a:p>
            <a:p>
              <a:pPr eaLnBrk="1" hangingPunct="1">
                <a:defRPr/>
              </a:pPr>
              <a:r>
                <a:rPr lang="en-US" altLang="zh-CN" sz="2000" b="1" dirty="0">
                  <a:latin typeface="+mn-lt"/>
                  <a:ea typeface="+mn-ea"/>
                  <a:cs typeface="Arial" charset="0"/>
                </a:rPr>
                <a:t>     ……</a:t>
              </a:r>
              <a:r>
                <a:rPr lang="zh-CN" altLang="en-US" sz="2000" b="1" dirty="0">
                  <a:latin typeface="+mn-lt"/>
                  <a:ea typeface="+mn-ea"/>
                  <a:cs typeface="Arial" charset="0"/>
                </a:rPr>
                <a:t>     </a:t>
              </a:r>
            </a:p>
            <a:p>
              <a:pPr eaLnBrk="1" hangingPunct="1">
                <a:spcBef>
                  <a:spcPct val="50000"/>
                </a:spcBef>
                <a:defRPr/>
              </a:pPr>
              <a:endParaRPr lang="en-US" altLang="zh-CN" sz="2000" b="1" dirty="0">
                <a:latin typeface="+mn-lt"/>
                <a:ea typeface="+mn-ea"/>
                <a:cs typeface="Arial" charset="0"/>
              </a:endParaRPr>
            </a:p>
          </p:txBody>
        </p:sp>
        <p:sp>
          <p:nvSpPr>
            <p:cNvPr id="327699" name="Rectangle 19"/>
            <p:cNvSpPr>
              <a:spLocks noChangeArrowheads="1"/>
            </p:cNvSpPr>
            <p:nvPr/>
          </p:nvSpPr>
          <p:spPr bwMode="auto">
            <a:xfrm>
              <a:off x="173" y="1754"/>
              <a:ext cx="1530" cy="1590"/>
            </a:xfrm>
            <a:prstGeom prst="rect">
              <a:avLst/>
            </a:prstGeom>
            <a:noFill/>
            <a:ln w="12700">
              <a:solidFill>
                <a:schemeClr val="tx1"/>
              </a:solidFill>
              <a:miter lim="800000"/>
              <a:headEnd/>
              <a:tailEnd/>
            </a:ln>
            <a:effectLst/>
          </p:spPr>
          <p:txBody>
            <a:bodyPr wrap="none" anchor="ctr"/>
            <a:lstStyle/>
            <a:p>
              <a:pPr eaLnBrk="1" hangingPunct="1">
                <a:defRPr/>
              </a:pPr>
              <a:endParaRPr lang="zh-CN" altLang="en-US">
                <a:latin typeface="+mn-lt"/>
                <a:ea typeface="+mn-ea"/>
              </a:endParaRPr>
            </a:p>
          </p:txBody>
        </p:sp>
      </p:grpSp>
      <p:sp>
        <p:nvSpPr>
          <p:cNvPr id="327700" name="Rectangle 20"/>
          <p:cNvSpPr>
            <a:spLocks noChangeArrowheads="1"/>
          </p:cNvSpPr>
          <p:nvPr/>
        </p:nvSpPr>
        <p:spPr bwMode="auto">
          <a:xfrm>
            <a:off x="430213" y="5857875"/>
            <a:ext cx="3784600" cy="769938"/>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200" b="1">
                <a:solidFill>
                  <a:srgbClr val="0000FF"/>
                </a:solidFill>
                <a:latin typeface="Times New Roman" charset="0"/>
                <a:ea typeface="华文新魏" charset="-122"/>
              </a:rPr>
              <a:t>调度后可能带来其他问题：产生新的</a:t>
            </a:r>
            <a:r>
              <a:rPr lang="en-US" altLang="zh-CN" sz="2200" b="1">
                <a:solidFill>
                  <a:srgbClr val="0000FF"/>
                </a:solidFill>
                <a:latin typeface="Times New Roman" charset="0"/>
                <a:ea typeface="华文新魏" charset="-122"/>
                <a:cs typeface="Arial" charset="0"/>
              </a:rPr>
              <a:t>load-use</a:t>
            </a:r>
            <a:r>
              <a:rPr lang="zh-CN" altLang="en-US" sz="2200" b="1">
                <a:solidFill>
                  <a:srgbClr val="0000FF"/>
                </a:solidFill>
                <a:latin typeface="Times New Roman" charset="0"/>
                <a:ea typeface="华文新魏" charset="-122"/>
                <a:cs typeface="Arial" charset="0"/>
              </a:rPr>
              <a:t>数据</a:t>
            </a:r>
            <a:r>
              <a:rPr lang="zh-CN" altLang="en-US" sz="2200" b="1">
                <a:solidFill>
                  <a:srgbClr val="0000FF"/>
                </a:solidFill>
                <a:latin typeface="Times New Roman" charset="0"/>
                <a:ea typeface="华文新魏" charset="-122"/>
              </a:rPr>
              <a:t>冒险</a:t>
            </a:r>
          </a:p>
        </p:txBody>
      </p:sp>
      <p:sp>
        <p:nvSpPr>
          <p:cNvPr id="327704" name="Freeform 24"/>
          <p:cNvSpPr>
            <a:spLocks/>
          </p:cNvSpPr>
          <p:nvPr/>
        </p:nvSpPr>
        <p:spPr bwMode="auto">
          <a:xfrm>
            <a:off x="1958975" y="3357563"/>
            <a:ext cx="755650" cy="1374775"/>
          </a:xfrm>
          <a:custGeom>
            <a:avLst/>
            <a:gdLst/>
            <a:ahLst/>
            <a:cxnLst>
              <a:cxn ang="0">
                <a:pos x="80" y="0"/>
              </a:cxn>
              <a:cxn ang="0">
                <a:pos x="272" y="112"/>
              </a:cxn>
              <a:cxn ang="0">
                <a:pos x="264" y="448"/>
              </a:cxn>
              <a:cxn ang="0">
                <a:pos x="0" y="560"/>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12700" cap="flat" cmpd="sng">
            <a:solidFill>
              <a:srgbClr val="FF0000"/>
            </a:solidFill>
            <a:prstDash val="solid"/>
            <a:round/>
            <a:headEnd type="none" w="med" len="med"/>
            <a:tailEnd type="triangle" w="med" len="med"/>
          </a:ln>
          <a:effectLst/>
        </p:spPr>
        <p:txBody>
          <a:bodyPr/>
          <a:lstStyle/>
          <a:p>
            <a:pPr eaLnBrk="1" hangingPunct="1">
              <a:defRPr/>
            </a:pPr>
            <a:endParaRPr lang="zh-CN" altLang="en-US">
              <a:latin typeface="+mn-lt"/>
              <a:ea typeface="+mn-ea"/>
            </a:endParaRPr>
          </a:p>
        </p:txBody>
      </p:sp>
      <p:sp>
        <p:nvSpPr>
          <p:cNvPr id="327705" name="Freeform 25"/>
          <p:cNvSpPr>
            <a:spLocks/>
          </p:cNvSpPr>
          <p:nvPr/>
        </p:nvSpPr>
        <p:spPr bwMode="auto">
          <a:xfrm rot="713319">
            <a:off x="2239963" y="4165600"/>
            <a:ext cx="598487" cy="644525"/>
          </a:xfrm>
          <a:custGeom>
            <a:avLst/>
            <a:gdLst/>
            <a:ahLst/>
            <a:cxnLst>
              <a:cxn ang="0">
                <a:pos x="80" y="0"/>
              </a:cxn>
              <a:cxn ang="0">
                <a:pos x="272" y="112"/>
              </a:cxn>
              <a:cxn ang="0">
                <a:pos x="264" y="448"/>
              </a:cxn>
              <a:cxn ang="0">
                <a:pos x="0" y="560"/>
              </a:cxn>
            </a:cxnLst>
            <a:rect l="0" t="0" r="r" b="b"/>
            <a:pathLst>
              <a:path w="309" h="560">
                <a:moveTo>
                  <a:pt x="80" y="0"/>
                </a:moveTo>
                <a:cubicBezTo>
                  <a:pt x="160" y="18"/>
                  <a:pt x="241" y="37"/>
                  <a:pt x="272" y="112"/>
                </a:cubicBezTo>
                <a:cubicBezTo>
                  <a:pt x="303" y="187"/>
                  <a:pt x="309" y="373"/>
                  <a:pt x="264" y="448"/>
                </a:cubicBezTo>
                <a:cubicBezTo>
                  <a:pt x="219" y="523"/>
                  <a:pt x="109" y="541"/>
                  <a:pt x="0" y="560"/>
                </a:cubicBezTo>
              </a:path>
            </a:pathLst>
          </a:custGeom>
          <a:noFill/>
          <a:ln w="12700" cap="flat" cmpd="sng">
            <a:solidFill>
              <a:schemeClr val="accent2"/>
            </a:solidFill>
            <a:prstDash val="solid"/>
            <a:round/>
            <a:headEnd type="none" w="med" len="med"/>
            <a:tailEnd type="triangle" w="med" len="med"/>
          </a:ln>
          <a:effectLst/>
        </p:spPr>
        <p:txBody>
          <a:bodyPr/>
          <a:lstStyle/>
          <a:p>
            <a:pPr eaLnBrk="1" hangingPunct="1">
              <a:defRPr/>
            </a:pPr>
            <a:endParaRPr lang="zh-CN" altLang="en-US">
              <a:latin typeface="+mn-lt"/>
              <a:ea typeface="+mn-ea"/>
            </a:endParaRPr>
          </a:p>
        </p:txBody>
      </p:sp>
      <p:grpSp>
        <p:nvGrpSpPr>
          <p:cNvPr id="4" name="Group 28"/>
          <p:cNvGrpSpPr>
            <a:grpSpLocks/>
          </p:cNvGrpSpPr>
          <p:nvPr/>
        </p:nvGrpSpPr>
        <p:grpSpPr bwMode="auto">
          <a:xfrm>
            <a:off x="2697163" y="4286250"/>
            <a:ext cx="203200" cy="292100"/>
            <a:chOff x="4640" y="2696"/>
            <a:chExt cx="128" cy="184"/>
          </a:xfrm>
        </p:grpSpPr>
        <p:sp>
          <p:nvSpPr>
            <p:cNvPr id="327706" name="Line 26"/>
            <p:cNvSpPr>
              <a:spLocks noChangeShapeType="1"/>
            </p:cNvSpPr>
            <p:nvPr/>
          </p:nvSpPr>
          <p:spPr bwMode="auto">
            <a:xfrm flipH="1">
              <a:off x="4656" y="2696"/>
              <a:ext cx="96" cy="184"/>
            </a:xfrm>
            <a:prstGeom prst="line">
              <a:avLst/>
            </a:prstGeom>
            <a:noFill/>
            <a:ln w="25400">
              <a:solidFill>
                <a:srgbClr val="FF0000"/>
              </a:solidFill>
              <a:round/>
              <a:headEnd/>
              <a:tailEnd/>
            </a:ln>
            <a:effectLst/>
          </p:spPr>
          <p:txBody>
            <a:bodyPr/>
            <a:lstStyle/>
            <a:p>
              <a:pPr eaLnBrk="1" hangingPunct="1">
                <a:defRPr/>
              </a:pPr>
              <a:endParaRPr lang="zh-CN" altLang="en-US">
                <a:latin typeface="+mn-lt"/>
                <a:ea typeface="+mn-ea"/>
              </a:endParaRPr>
            </a:p>
          </p:txBody>
        </p:sp>
        <p:sp>
          <p:nvSpPr>
            <p:cNvPr id="327707" name="Line 27"/>
            <p:cNvSpPr>
              <a:spLocks noChangeShapeType="1"/>
            </p:cNvSpPr>
            <p:nvPr/>
          </p:nvSpPr>
          <p:spPr bwMode="auto">
            <a:xfrm>
              <a:off x="4640" y="2720"/>
              <a:ext cx="128" cy="128"/>
            </a:xfrm>
            <a:prstGeom prst="line">
              <a:avLst/>
            </a:prstGeom>
            <a:noFill/>
            <a:ln w="25400">
              <a:solidFill>
                <a:srgbClr val="FF0000"/>
              </a:solidFill>
              <a:round/>
              <a:headEnd/>
              <a:tailEnd/>
            </a:ln>
            <a:effectLst/>
          </p:spPr>
          <p:txBody>
            <a:bodyPr/>
            <a:lstStyle/>
            <a:p>
              <a:pPr eaLnBrk="1" hangingPunct="1">
                <a:defRPr/>
              </a:pPr>
              <a:endParaRPr lang="zh-CN" altLang="en-US">
                <a:latin typeface="+mn-lt"/>
                <a:ea typeface="+mn-ea"/>
              </a:endParaRPr>
            </a:p>
          </p:txBody>
        </p:sp>
      </p:grpSp>
      <p:sp>
        <p:nvSpPr>
          <p:cNvPr id="327713" name="Text Box 33"/>
          <p:cNvSpPr txBox="1">
            <a:spLocks noChangeArrowheads="1"/>
          </p:cNvSpPr>
          <p:nvPr/>
        </p:nvSpPr>
        <p:spPr bwMode="auto">
          <a:xfrm>
            <a:off x="4822825" y="2360613"/>
            <a:ext cx="4429125" cy="708025"/>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solidFill>
                  <a:srgbClr val="0000FF"/>
                </a:solidFill>
                <a:latin typeface="Times New Roman" charset="0"/>
                <a:ea typeface="华文新魏" charset="-122"/>
              </a:rPr>
              <a:t>若分支条件判断和目标地址计算提前到</a:t>
            </a:r>
            <a:r>
              <a:rPr lang="en-US" altLang="zh-CN" sz="2000" b="1">
                <a:solidFill>
                  <a:srgbClr val="0000FF"/>
                </a:solidFill>
                <a:latin typeface="Times New Roman" charset="0"/>
                <a:ea typeface="华文新魏" charset="-122"/>
              </a:rPr>
              <a:t>ID</a:t>
            </a:r>
            <a:r>
              <a:rPr lang="zh-CN" altLang="en-US" sz="2000" b="1">
                <a:solidFill>
                  <a:srgbClr val="0000FF"/>
                </a:solidFill>
                <a:latin typeface="Times New Roman" charset="0"/>
                <a:ea typeface="华文新魏" charset="-122"/>
              </a:rPr>
              <a:t>阶段，则分支延迟时间片减为</a:t>
            </a:r>
            <a:r>
              <a:rPr lang="en-US" altLang="zh-CN" sz="2000" b="1">
                <a:solidFill>
                  <a:srgbClr val="0000FF"/>
                </a:solidFill>
                <a:latin typeface="Times New Roman" charset="0"/>
                <a:ea typeface="华文新魏" charset="-122"/>
              </a:rPr>
              <a:t>1</a:t>
            </a:r>
            <a:endParaRPr lang="zh-CN" altLang="en-US" sz="2000" b="1">
              <a:solidFill>
                <a:srgbClr val="0000FF"/>
              </a:solidFill>
              <a:latin typeface="Times New Roman" charset="0"/>
              <a:ea typeface="华文新魏" charset="-122"/>
            </a:endParaRPr>
          </a:p>
        </p:txBody>
      </p:sp>
      <p:grpSp>
        <p:nvGrpSpPr>
          <p:cNvPr id="5" name="Group 36"/>
          <p:cNvGrpSpPr>
            <a:grpSpLocks/>
          </p:cNvGrpSpPr>
          <p:nvPr/>
        </p:nvGrpSpPr>
        <p:grpSpPr bwMode="auto">
          <a:xfrm>
            <a:off x="3268663" y="4000500"/>
            <a:ext cx="1089025" cy="825500"/>
            <a:chOff x="2024" y="2400"/>
            <a:chExt cx="552" cy="520"/>
          </a:xfrm>
        </p:grpSpPr>
        <p:sp>
          <p:nvSpPr>
            <p:cNvPr id="327714" name="AutoShape 34"/>
            <p:cNvSpPr>
              <a:spLocks noChangeArrowheads="1"/>
            </p:cNvSpPr>
            <p:nvPr/>
          </p:nvSpPr>
          <p:spPr bwMode="auto">
            <a:xfrm>
              <a:off x="2024" y="2400"/>
              <a:ext cx="496" cy="520"/>
            </a:xfrm>
            <a:prstGeom prst="rightArrow">
              <a:avLst>
                <a:gd name="adj1" fmla="val 50000"/>
                <a:gd name="adj2" fmla="val 25000"/>
              </a:avLst>
            </a:prstGeom>
            <a:noFill/>
            <a:ln w="12700">
              <a:solidFill>
                <a:schemeClr val="tx1"/>
              </a:solidFill>
              <a:miter lim="800000"/>
              <a:headEnd/>
              <a:tailEnd/>
            </a:ln>
            <a:effectLst/>
          </p:spPr>
          <p:txBody>
            <a:bodyPr wrap="none" anchor="ctr"/>
            <a:lstStyle/>
            <a:p>
              <a:pPr eaLnBrk="1" hangingPunct="1">
                <a:defRPr/>
              </a:pPr>
              <a:endParaRPr lang="zh-CN" altLang="en-US" sz="2000">
                <a:solidFill>
                  <a:srgbClr val="0000FF"/>
                </a:solidFill>
                <a:latin typeface="+mn-lt"/>
                <a:ea typeface="+mn-ea"/>
              </a:endParaRPr>
            </a:p>
          </p:txBody>
        </p:sp>
        <p:sp>
          <p:nvSpPr>
            <p:cNvPr id="327715" name="Text Box 35"/>
            <p:cNvSpPr txBox="1">
              <a:spLocks noChangeArrowheads="1"/>
            </p:cNvSpPr>
            <p:nvPr/>
          </p:nvSpPr>
          <p:spPr bwMode="auto">
            <a:xfrm>
              <a:off x="2024" y="2560"/>
              <a:ext cx="552" cy="252"/>
            </a:xfrm>
            <a:prstGeom prst="rect">
              <a:avLst/>
            </a:prstGeom>
            <a:noFill/>
            <a:ln w="12700">
              <a:noFill/>
              <a:miter lim="800000"/>
              <a:headEnd/>
              <a:tailEnd/>
            </a:ln>
            <a:effec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000" b="1">
                  <a:solidFill>
                    <a:srgbClr val="0000FF"/>
                  </a:solidFill>
                  <a:latin typeface="Times New Roman" charset="0"/>
                  <a:ea typeface="华文新魏" charset="-122"/>
                </a:rPr>
                <a:t>调度后</a:t>
              </a:r>
            </a:p>
          </p:txBody>
        </p:sp>
      </p:grpSp>
      <p:grpSp>
        <p:nvGrpSpPr>
          <p:cNvPr id="6" name="Group 39"/>
          <p:cNvGrpSpPr>
            <a:grpSpLocks/>
          </p:cNvGrpSpPr>
          <p:nvPr/>
        </p:nvGrpSpPr>
        <p:grpSpPr bwMode="auto">
          <a:xfrm>
            <a:off x="4429125" y="3143250"/>
            <a:ext cx="2214563" cy="2663825"/>
            <a:chOff x="4365" y="1744"/>
            <a:chExt cx="1395" cy="1678"/>
          </a:xfrm>
        </p:grpSpPr>
        <p:sp>
          <p:nvSpPr>
            <p:cNvPr id="327687" name="Text Box 7"/>
            <p:cNvSpPr txBox="1">
              <a:spLocks noChangeArrowheads="1"/>
            </p:cNvSpPr>
            <p:nvPr/>
          </p:nvSpPr>
          <p:spPr bwMode="auto">
            <a:xfrm>
              <a:off x="4424" y="1744"/>
              <a:ext cx="1336" cy="1648"/>
            </a:xfrm>
            <a:prstGeom prst="rect">
              <a:avLst/>
            </a:prstGeom>
            <a:noFill/>
            <a:ln w="12700">
              <a:noFill/>
              <a:miter lim="800000"/>
              <a:headEnd/>
              <a:tailEnd/>
            </a:ln>
            <a:effectLst/>
          </p:spPr>
          <p:txBody>
            <a:bodyPr>
              <a:spAutoFit/>
            </a:bodyPr>
            <a:lstStyle/>
            <a:p>
              <a:pPr eaLnBrk="1" hangingPunct="1">
                <a:spcBef>
                  <a:spcPct val="20000"/>
                </a:spcBef>
                <a:spcAft>
                  <a:spcPts val="0"/>
                </a:spcAft>
                <a:defRPr/>
              </a:pPr>
              <a:r>
                <a:rPr lang="en-US" altLang="zh-CN" sz="2000" b="1" dirty="0" err="1">
                  <a:latin typeface="+mn-lt"/>
                  <a:ea typeface="+mn-ea"/>
                  <a:cs typeface="Arial" charset="0"/>
                </a:rPr>
                <a:t>lw</a:t>
              </a:r>
              <a:r>
                <a:rPr lang="en-US" altLang="zh-CN" sz="2000" b="1" dirty="0">
                  <a:latin typeface="+mn-lt"/>
                  <a:ea typeface="+mn-ea"/>
                  <a:cs typeface="Arial" charset="0"/>
                </a:rPr>
                <a:t> $3, 0($2)</a:t>
              </a:r>
            </a:p>
            <a:p>
              <a:pPr eaLnBrk="1" hangingPunct="1">
                <a:spcBef>
                  <a:spcPct val="20000"/>
                </a:spcBef>
                <a:spcAft>
                  <a:spcPts val="0"/>
                </a:spcAft>
                <a:defRPr/>
              </a:pPr>
              <a:r>
                <a:rPr lang="en-US" altLang="zh-CN" sz="2000" b="1" dirty="0">
                  <a:solidFill>
                    <a:srgbClr val="0000FF"/>
                  </a:solidFill>
                  <a:latin typeface="+mn-lt"/>
                  <a:ea typeface="+mn-ea"/>
                  <a:cs typeface="Arial" charset="0"/>
                </a:rPr>
                <a:t>add  $6, $4, $2</a:t>
              </a:r>
            </a:p>
            <a:p>
              <a:pPr eaLnBrk="1" hangingPunct="1">
                <a:spcBef>
                  <a:spcPct val="20000"/>
                </a:spcBef>
                <a:spcAft>
                  <a:spcPts val="0"/>
                </a:spcAft>
                <a:defRPr/>
              </a:pPr>
              <a:r>
                <a:rPr lang="en-US" altLang="zh-CN" sz="2000" b="1" dirty="0" err="1">
                  <a:solidFill>
                    <a:srgbClr val="008000"/>
                  </a:solidFill>
                  <a:latin typeface="+mn-lt"/>
                  <a:ea typeface="+mn-ea"/>
                  <a:cs typeface="Arial" charset="0"/>
                </a:rPr>
                <a:t>beq</a:t>
              </a:r>
              <a:r>
                <a:rPr lang="en-US" altLang="zh-CN" sz="2000" b="1" dirty="0">
                  <a:solidFill>
                    <a:srgbClr val="008000"/>
                  </a:solidFill>
                  <a:latin typeface="+mn-lt"/>
                  <a:ea typeface="+mn-ea"/>
                  <a:cs typeface="Arial" charset="0"/>
                </a:rPr>
                <a:t> $3, $5, 2</a:t>
              </a:r>
            </a:p>
            <a:p>
              <a:pPr eaLnBrk="1" hangingPunct="1">
                <a:spcBef>
                  <a:spcPct val="20000"/>
                </a:spcBef>
                <a:spcAft>
                  <a:spcPts val="0"/>
                </a:spcAft>
                <a:defRPr/>
              </a:pPr>
              <a:r>
                <a:rPr lang="en-US" altLang="zh-CN" sz="2000" b="1" dirty="0" err="1">
                  <a:solidFill>
                    <a:srgbClr val="CC0000"/>
                  </a:solidFill>
                  <a:latin typeface="+mn-lt"/>
                  <a:ea typeface="+mn-ea"/>
                  <a:cs typeface="Arial" charset="0"/>
                </a:rPr>
                <a:t>lw</a:t>
              </a:r>
              <a:r>
                <a:rPr lang="en-US" altLang="zh-CN" sz="2000" b="1" dirty="0">
                  <a:solidFill>
                    <a:srgbClr val="CC0000"/>
                  </a:solidFill>
                  <a:latin typeface="+mn-lt"/>
                  <a:ea typeface="+mn-ea"/>
                  <a:cs typeface="Arial" charset="0"/>
                </a:rPr>
                <a:t> $1, 0($2)</a:t>
              </a:r>
            </a:p>
            <a:p>
              <a:pPr eaLnBrk="1" hangingPunct="1">
                <a:spcBef>
                  <a:spcPct val="20000"/>
                </a:spcBef>
                <a:spcAft>
                  <a:spcPts val="0"/>
                </a:spcAft>
                <a:defRPr/>
              </a:pPr>
              <a:r>
                <a:rPr lang="en-US" altLang="zh-CN" sz="2000" b="1" dirty="0" err="1">
                  <a:solidFill>
                    <a:srgbClr val="CC0000"/>
                  </a:solidFill>
                  <a:latin typeface="+mn-lt"/>
                  <a:ea typeface="+mn-ea"/>
                  <a:cs typeface="Arial" charset="0"/>
                </a:rPr>
                <a:t>nop</a:t>
              </a:r>
              <a:endParaRPr lang="en-US" altLang="zh-CN" sz="2000" b="1" dirty="0">
                <a:solidFill>
                  <a:srgbClr val="CC0000"/>
                </a:solidFill>
                <a:latin typeface="+mn-lt"/>
                <a:ea typeface="+mn-ea"/>
                <a:cs typeface="Arial" charset="0"/>
              </a:endParaRPr>
            </a:p>
            <a:p>
              <a:pPr eaLnBrk="1" hangingPunct="1">
                <a:spcBef>
                  <a:spcPct val="20000"/>
                </a:spcBef>
                <a:spcAft>
                  <a:spcPts val="0"/>
                </a:spcAft>
                <a:defRPr/>
              </a:pPr>
              <a:r>
                <a:rPr lang="en-US" altLang="zh-CN" sz="2000" b="1" dirty="0">
                  <a:latin typeface="+mn-lt"/>
                  <a:ea typeface="+mn-ea"/>
                  <a:cs typeface="Arial" charset="0"/>
                </a:rPr>
                <a:t>add $3, $3,$2</a:t>
              </a:r>
            </a:p>
            <a:p>
              <a:pPr eaLnBrk="1" hangingPunct="1">
                <a:spcBef>
                  <a:spcPct val="20000"/>
                </a:spcBef>
                <a:spcAft>
                  <a:spcPts val="0"/>
                </a:spcAft>
                <a:defRPr/>
              </a:pPr>
              <a:r>
                <a:rPr lang="en-US" altLang="zh-CN" sz="2000" b="1" dirty="0" err="1">
                  <a:latin typeface="+mn-lt"/>
                  <a:ea typeface="+mn-ea"/>
                  <a:cs typeface="Arial" charset="0"/>
                </a:rPr>
                <a:t>sw</a:t>
              </a:r>
              <a:r>
                <a:rPr lang="en-US" altLang="zh-CN" sz="2000" b="1" dirty="0">
                  <a:latin typeface="+mn-lt"/>
                  <a:ea typeface="+mn-ea"/>
                  <a:cs typeface="Arial" charset="0"/>
                </a:rPr>
                <a:t> $1, 0($2) </a:t>
              </a:r>
              <a:r>
                <a:rPr lang="zh-CN" altLang="en-US" sz="2000" b="1" dirty="0">
                  <a:latin typeface="+mn-lt"/>
                  <a:ea typeface="+mn-ea"/>
                  <a:cs typeface="Arial" charset="0"/>
                </a:rPr>
                <a:t>  </a:t>
              </a:r>
            </a:p>
          </p:txBody>
        </p:sp>
        <p:sp>
          <p:nvSpPr>
            <p:cNvPr id="327718" name="Rectangle 38"/>
            <p:cNvSpPr>
              <a:spLocks noChangeArrowheads="1"/>
            </p:cNvSpPr>
            <p:nvPr/>
          </p:nvSpPr>
          <p:spPr bwMode="auto">
            <a:xfrm>
              <a:off x="4365" y="1776"/>
              <a:ext cx="1239" cy="1646"/>
            </a:xfrm>
            <a:prstGeom prst="rect">
              <a:avLst/>
            </a:prstGeom>
            <a:noFill/>
            <a:ln w="12700">
              <a:solidFill>
                <a:schemeClr val="tx1"/>
              </a:solidFill>
              <a:miter lim="800000"/>
              <a:headEnd/>
              <a:tailEnd/>
            </a:ln>
            <a:effectLst/>
          </p:spPr>
          <p:txBody>
            <a:bodyPr wrap="none" anchor="ctr"/>
            <a:lstStyle/>
            <a:p>
              <a:pPr eaLnBrk="1" hangingPunct="1">
                <a:spcAft>
                  <a:spcPts val="0"/>
                </a:spcAft>
                <a:defRPr/>
              </a:pPr>
              <a:endParaRPr lang="zh-CN" altLang="en-US">
                <a:latin typeface="+mn-lt"/>
                <a:ea typeface="+mn-ea"/>
              </a:endParaRPr>
            </a:p>
          </p:txBody>
        </p:sp>
      </p:grpSp>
      <p:sp>
        <p:nvSpPr>
          <p:cNvPr id="327720" name="Line 40"/>
          <p:cNvSpPr>
            <a:spLocks noChangeShapeType="1"/>
          </p:cNvSpPr>
          <p:nvPr/>
        </p:nvSpPr>
        <p:spPr bwMode="auto">
          <a:xfrm flipH="1">
            <a:off x="7956550" y="3017838"/>
            <a:ext cx="544513" cy="176212"/>
          </a:xfrm>
          <a:prstGeom prst="line">
            <a:avLst/>
          </a:prstGeom>
          <a:noFill/>
          <a:ln w="31750">
            <a:solidFill>
              <a:srgbClr val="A50021"/>
            </a:solidFill>
            <a:round/>
            <a:headEnd/>
            <a:tailEnd type="triangle" w="med" len="med"/>
          </a:ln>
          <a:effectLst/>
        </p:spPr>
        <p:txBody>
          <a:bodyPr/>
          <a:lstStyle/>
          <a:p>
            <a:pPr eaLnBrk="1" hangingPunct="1">
              <a:defRPr/>
            </a:pPr>
            <a:endParaRPr lang="zh-CN" altLang="en-US">
              <a:latin typeface="+mn-lt"/>
              <a:ea typeface="+mn-ea"/>
            </a:endParaRPr>
          </a:p>
        </p:txBody>
      </p:sp>
      <p:sp>
        <p:nvSpPr>
          <p:cNvPr id="28" name="圆角矩形标注 27"/>
          <p:cNvSpPr/>
          <p:nvPr/>
        </p:nvSpPr>
        <p:spPr>
          <a:xfrm>
            <a:off x="4572000" y="357188"/>
            <a:ext cx="3929063" cy="785812"/>
          </a:xfrm>
          <a:prstGeom prst="wedgeRoundRectCallout">
            <a:avLst>
              <a:gd name="adj1" fmla="val -67809"/>
              <a:gd name="adj2" fmla="val -65868"/>
              <a:gd name="adj3" fmla="val 16667"/>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a:solidFill>
                  <a:srgbClr val="0000FF"/>
                </a:solidFill>
                <a:latin typeface="Times New Roman" charset="0"/>
                <a:ea typeface="华文新魏" charset="-122"/>
              </a:rPr>
              <a:t>属于静态调度技术，由编译器重排指令顺序来实现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683">
                                            <p:txEl>
                                              <p:pRg st="1" end="1"/>
                                            </p:txEl>
                                          </p:spTgt>
                                        </p:tgtEl>
                                        <p:attrNameLst>
                                          <p:attrName>style.visibility</p:attrName>
                                        </p:attrNameLst>
                                      </p:cBhvr>
                                      <p:to>
                                        <p:strVal val="visible"/>
                                      </p:to>
                                    </p:set>
                                    <p:animEffect transition="in" filter="blinds(horizontal)">
                                      <p:cBhvr>
                                        <p:cTn id="12" dur="500"/>
                                        <p:tgtEl>
                                          <p:spTgt spid="327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686">
                                            <p:txEl>
                                              <p:pRg st="0" end="0"/>
                                            </p:txEl>
                                          </p:spTgt>
                                        </p:tgtEl>
                                        <p:attrNameLst>
                                          <p:attrName>style.visibility</p:attrName>
                                        </p:attrNameLst>
                                      </p:cBhvr>
                                      <p:to>
                                        <p:strVal val="visible"/>
                                      </p:to>
                                    </p:set>
                                    <p:animEffect transition="in" filter="blinds(horizontal)">
                                      <p:cBhvr>
                                        <p:cTn id="17" dur="500"/>
                                        <p:tgtEl>
                                          <p:spTgt spid="32768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7686">
                                            <p:txEl>
                                              <p:pRg st="1" end="1"/>
                                            </p:txEl>
                                          </p:spTgt>
                                        </p:tgtEl>
                                        <p:attrNameLst>
                                          <p:attrName>style.visibility</p:attrName>
                                        </p:attrNameLst>
                                      </p:cBhvr>
                                      <p:to>
                                        <p:strVal val="visible"/>
                                      </p:to>
                                    </p:set>
                                    <p:animEffect transition="in" filter="blinds(horizontal)">
                                      <p:cBhvr>
                                        <p:cTn id="22" dur="500"/>
                                        <p:tgtEl>
                                          <p:spTgt spid="32768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27704"/>
                                        </p:tgtEl>
                                        <p:attrNameLst>
                                          <p:attrName>style.visibility</p:attrName>
                                        </p:attrNameLst>
                                      </p:cBhvr>
                                      <p:to>
                                        <p:strVal val="visible"/>
                                      </p:to>
                                    </p:set>
                                    <p:animEffect transition="in" filter="blinds(horizontal)">
                                      <p:cBhvr>
                                        <p:cTn id="32" dur="500"/>
                                        <p:tgtEl>
                                          <p:spTgt spid="3277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7705"/>
                                        </p:tgtEl>
                                        <p:attrNameLst>
                                          <p:attrName>style.visibility</p:attrName>
                                        </p:attrNameLst>
                                      </p:cBhvr>
                                      <p:to>
                                        <p:strVal val="visible"/>
                                      </p:to>
                                    </p:set>
                                    <p:animEffect transition="in" filter="blinds(horizontal)">
                                      <p:cBhvr>
                                        <p:cTn id="37" dur="500"/>
                                        <p:tgtEl>
                                          <p:spTgt spid="3277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7700"/>
                                        </p:tgtEl>
                                        <p:attrNameLst>
                                          <p:attrName>style.visibility</p:attrName>
                                        </p:attrNameLst>
                                      </p:cBhvr>
                                      <p:to>
                                        <p:strVal val="visible"/>
                                      </p:to>
                                    </p:set>
                                    <p:animEffect transition="in" filter="blinds(horizontal)">
                                      <p:cBhvr>
                                        <p:cTn id="42" dur="500"/>
                                        <p:tgtEl>
                                          <p:spTgt spid="3277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27713"/>
                                        </p:tgtEl>
                                        <p:attrNameLst>
                                          <p:attrName>style.visibility</p:attrName>
                                        </p:attrNameLst>
                                      </p:cBhvr>
                                      <p:to>
                                        <p:strVal val="visible"/>
                                      </p:to>
                                    </p:set>
                                    <p:animEffect transition="in" filter="blinds(horizontal)">
                                      <p:cBhvr>
                                        <p:cTn id="62" dur="500"/>
                                        <p:tgtEl>
                                          <p:spTgt spid="3277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327720"/>
                                        </p:tgtEl>
                                        <p:attrNameLst>
                                          <p:attrName>style.visibility</p:attrName>
                                        </p:attrNameLst>
                                      </p:cBhvr>
                                      <p:to>
                                        <p:strVal val="visible"/>
                                      </p:to>
                                    </p:set>
                                    <p:animEffect transition="in" filter="blinds(horizontal)">
                                      <p:cBhvr>
                                        <p:cTn id="67" dur="500"/>
                                        <p:tgtEl>
                                          <p:spTgt spid="3277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blinds(horizontal)">
                                      <p:cBhvr>
                                        <p:cTn id="72" dur="500"/>
                                        <p:tgtEl>
                                          <p:spTgt spid="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27690"/>
                                        </p:tgtEl>
                                        <p:attrNameLst>
                                          <p:attrName>style.visibility</p:attrName>
                                        </p:attrNameLst>
                                      </p:cBhvr>
                                      <p:to>
                                        <p:strVal val="visible"/>
                                      </p:to>
                                    </p:set>
                                    <p:animEffect transition="in" filter="blinds(horizontal)">
                                      <p:cBhvr>
                                        <p:cTn id="77" dur="500"/>
                                        <p:tgtEl>
                                          <p:spTgt spid="327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0" grpId="0"/>
      <p:bldP spid="327700" grpId="0"/>
      <p:bldP spid="327713" grpId="0"/>
      <p:bldP spid="2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a:xfrm>
            <a:off x="251520" y="44624"/>
            <a:ext cx="6862762" cy="5127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流水线小结</a:t>
            </a:r>
          </a:p>
        </p:txBody>
      </p:sp>
      <p:sp>
        <p:nvSpPr>
          <p:cNvPr id="979971" name="Rectangle 3"/>
          <p:cNvSpPr>
            <a:spLocks noGrp="1" noChangeArrowheads="1"/>
          </p:cNvSpPr>
          <p:nvPr>
            <p:ph type="body" idx="1"/>
          </p:nvPr>
        </p:nvSpPr>
        <p:spPr>
          <a:xfrm>
            <a:off x="571500" y="674265"/>
            <a:ext cx="8286750" cy="5707063"/>
          </a:xfrm>
        </p:spPr>
        <p:txBody>
          <a:bodyPr/>
          <a:lstStyle/>
          <a:p>
            <a:pPr>
              <a:lnSpc>
                <a:spcPct val="100000"/>
              </a:lnSpc>
              <a:spcBef>
                <a:spcPct val="0"/>
              </a:spcBef>
            </a:pPr>
            <a:r>
              <a:rPr lang="zh-CN" altLang="en-US" sz="2400" dirty="0"/>
              <a:t>指令的执行可以像洗衣服一样，用流水线方式进行</a:t>
            </a:r>
          </a:p>
          <a:p>
            <a:pPr lvl="1">
              <a:lnSpc>
                <a:spcPct val="100000"/>
              </a:lnSpc>
              <a:spcBef>
                <a:spcPct val="0"/>
              </a:spcBef>
            </a:pPr>
            <a:r>
              <a:rPr lang="zh-CN" altLang="en-US" sz="2200" dirty="0"/>
              <a:t>均衡时指令吞吐率提高</a:t>
            </a:r>
            <a:r>
              <a:rPr lang="en-US" altLang="zh-CN" sz="2200" dirty="0"/>
              <a:t>N</a:t>
            </a:r>
            <a:r>
              <a:rPr lang="zh-CN" altLang="en-US" sz="2200" dirty="0"/>
              <a:t>倍，但不能缩短一条指令执行时间</a:t>
            </a:r>
          </a:p>
          <a:p>
            <a:pPr lvl="1">
              <a:lnSpc>
                <a:spcPct val="100000"/>
              </a:lnSpc>
              <a:spcBef>
                <a:spcPct val="0"/>
              </a:spcBef>
            </a:pPr>
            <a:r>
              <a:rPr lang="zh-CN" altLang="en-US" sz="2200" dirty="0"/>
              <a:t>流水段数以最复杂指令所需步骤数为准</a:t>
            </a:r>
            <a:r>
              <a:rPr lang="en-US" altLang="zh-CN" sz="2200" dirty="0">
                <a:solidFill>
                  <a:srgbClr val="0000FF"/>
                </a:solidFill>
              </a:rPr>
              <a:t>(</a:t>
            </a:r>
            <a:r>
              <a:rPr lang="zh-CN" altLang="en-US" sz="2200" dirty="0">
                <a:solidFill>
                  <a:srgbClr val="0000FF"/>
                </a:solidFill>
              </a:rPr>
              <a:t>有些指令的某些阶段为空操作</a:t>
            </a:r>
            <a:r>
              <a:rPr lang="en-US" altLang="zh-CN" sz="2200" dirty="0">
                <a:solidFill>
                  <a:srgbClr val="0000FF"/>
                </a:solidFill>
              </a:rPr>
              <a:t>)</a:t>
            </a:r>
            <a:r>
              <a:rPr lang="zh-CN" altLang="en-US" sz="2200" dirty="0">
                <a:solidFill>
                  <a:srgbClr val="008000"/>
                </a:solidFill>
              </a:rPr>
              <a:t>，</a:t>
            </a:r>
            <a:r>
              <a:rPr lang="zh-CN" altLang="en-US" sz="2200" dirty="0"/>
              <a:t>每个阶段的宽度以最复杂阶段所需时间为准</a:t>
            </a:r>
            <a:r>
              <a:rPr lang="en-US" altLang="zh-CN" sz="2200" dirty="0">
                <a:solidFill>
                  <a:srgbClr val="0000FF"/>
                </a:solidFill>
              </a:rPr>
              <a:t>(</a:t>
            </a:r>
            <a:r>
              <a:rPr lang="zh-CN" altLang="en-US" sz="2200" dirty="0">
                <a:solidFill>
                  <a:srgbClr val="0000FF"/>
                </a:solidFill>
              </a:rPr>
              <a:t>尽量调整使各阶段均衡</a:t>
            </a:r>
            <a:r>
              <a:rPr lang="en-US" altLang="zh-CN" sz="2200" dirty="0">
                <a:solidFill>
                  <a:srgbClr val="0000FF"/>
                </a:solidFill>
              </a:rPr>
              <a:t>)</a:t>
            </a:r>
          </a:p>
          <a:p>
            <a:pPr>
              <a:lnSpc>
                <a:spcPct val="100000"/>
              </a:lnSpc>
              <a:spcBef>
                <a:spcPct val="0"/>
              </a:spcBef>
            </a:pPr>
            <a:r>
              <a:rPr lang="zh-CN" altLang="en-US" sz="2400" dirty="0"/>
              <a:t>以</a:t>
            </a:r>
            <a:r>
              <a:rPr lang="en-US" altLang="zh-CN" sz="2400" dirty="0"/>
              <a:t>Load</a:t>
            </a:r>
            <a:r>
              <a:rPr lang="zh-CN" altLang="en-US" sz="2400" dirty="0"/>
              <a:t>指令为准，指令流水线分为五个阶段</a:t>
            </a:r>
          </a:p>
          <a:p>
            <a:pPr lvl="1">
              <a:lnSpc>
                <a:spcPct val="100000"/>
              </a:lnSpc>
              <a:spcBef>
                <a:spcPct val="0"/>
              </a:spcBef>
            </a:pPr>
            <a:r>
              <a:rPr lang="zh-CN" altLang="en-US" sz="2200" dirty="0"/>
              <a:t>取指令段</a:t>
            </a:r>
            <a:r>
              <a:rPr lang="en-US" altLang="zh-CN" sz="2200" dirty="0"/>
              <a:t>(IF)</a:t>
            </a:r>
            <a:endParaRPr lang="zh-CN" altLang="en-US" sz="2200" dirty="0"/>
          </a:p>
          <a:p>
            <a:pPr lvl="2">
              <a:lnSpc>
                <a:spcPct val="100000"/>
              </a:lnSpc>
              <a:spcBef>
                <a:spcPct val="0"/>
              </a:spcBef>
              <a:buClr>
                <a:schemeClr val="tx2"/>
              </a:buClr>
            </a:pPr>
            <a:r>
              <a:rPr lang="zh-CN" altLang="en-US" sz="2000" dirty="0">
                <a:solidFill>
                  <a:srgbClr val="0000FF"/>
                </a:solidFill>
              </a:rPr>
              <a:t>取指令、计算</a:t>
            </a:r>
            <a:r>
              <a:rPr lang="en-US" altLang="zh-CN" sz="2000" dirty="0">
                <a:solidFill>
                  <a:srgbClr val="0000FF"/>
                </a:solidFill>
              </a:rPr>
              <a:t>PC+4</a:t>
            </a:r>
            <a:r>
              <a:rPr lang="zh-CN" altLang="en-US" sz="2000" dirty="0">
                <a:solidFill>
                  <a:srgbClr val="FF0000"/>
                </a:solidFill>
              </a:rPr>
              <a:t>   </a:t>
            </a:r>
            <a:r>
              <a:rPr lang="en-US" altLang="zh-CN" sz="2000" dirty="0">
                <a:solidFill>
                  <a:srgbClr val="FF0000"/>
                </a:solidFill>
              </a:rPr>
              <a:t>(</a:t>
            </a:r>
            <a:r>
              <a:rPr lang="en-US" altLang="zh-CN" sz="2000" dirty="0" err="1">
                <a:solidFill>
                  <a:srgbClr val="FF0000"/>
                </a:solidFill>
              </a:rPr>
              <a:t>IUnit</a:t>
            </a:r>
            <a:r>
              <a:rPr lang="zh-CN" altLang="en-US" sz="2000" dirty="0">
                <a:solidFill>
                  <a:srgbClr val="FF0000"/>
                </a:solidFill>
              </a:rPr>
              <a:t>：</a:t>
            </a:r>
            <a:r>
              <a:rPr lang="en-US" altLang="zh-CN" sz="2000" dirty="0">
                <a:solidFill>
                  <a:srgbClr val="FF0000"/>
                </a:solidFill>
              </a:rPr>
              <a:t>Instruction Memory</a:t>
            </a:r>
            <a:r>
              <a:rPr lang="zh-CN" altLang="en-US" sz="2000" dirty="0">
                <a:solidFill>
                  <a:srgbClr val="FF0000"/>
                </a:solidFill>
              </a:rPr>
              <a:t>、</a:t>
            </a:r>
            <a:r>
              <a:rPr lang="en-US" altLang="zh-CN" sz="2000" dirty="0">
                <a:solidFill>
                  <a:srgbClr val="FF0000"/>
                </a:solidFill>
              </a:rPr>
              <a:t>Adder)</a:t>
            </a:r>
            <a:endParaRPr lang="zh-CN" altLang="en-US" sz="2000" dirty="0">
              <a:solidFill>
                <a:srgbClr val="FF0000"/>
              </a:solidFill>
            </a:endParaRPr>
          </a:p>
          <a:p>
            <a:pPr lvl="1">
              <a:lnSpc>
                <a:spcPct val="100000"/>
              </a:lnSpc>
              <a:spcBef>
                <a:spcPct val="0"/>
              </a:spcBef>
            </a:pPr>
            <a:r>
              <a:rPr lang="zh-CN" altLang="en-US" sz="2200" dirty="0"/>
              <a:t>译码</a:t>
            </a:r>
            <a:r>
              <a:rPr lang="en-US" altLang="zh-CN" sz="2200" dirty="0"/>
              <a:t>/</a:t>
            </a:r>
            <a:r>
              <a:rPr lang="zh-CN" altLang="en-US" sz="2200" dirty="0"/>
              <a:t>读寄存器</a:t>
            </a:r>
            <a:r>
              <a:rPr lang="en-US" altLang="zh-CN" sz="2200" dirty="0"/>
              <a:t>(ID/RF)</a:t>
            </a:r>
            <a:r>
              <a:rPr lang="zh-CN" altLang="en-US" sz="2200" dirty="0"/>
              <a:t>段</a:t>
            </a:r>
          </a:p>
          <a:p>
            <a:pPr lvl="2">
              <a:lnSpc>
                <a:spcPct val="100000"/>
              </a:lnSpc>
              <a:spcBef>
                <a:spcPct val="0"/>
              </a:spcBef>
              <a:buClr>
                <a:schemeClr val="tx2"/>
              </a:buClr>
            </a:pPr>
            <a:r>
              <a:rPr lang="zh-CN" altLang="en-US" sz="2000" dirty="0">
                <a:solidFill>
                  <a:srgbClr val="0000FF"/>
                </a:solidFill>
              </a:rPr>
              <a:t>指令译码、读</a:t>
            </a:r>
            <a:r>
              <a:rPr lang="en-US" altLang="zh-CN" sz="2000" dirty="0" err="1">
                <a:solidFill>
                  <a:srgbClr val="0000FF"/>
                </a:solidFill>
              </a:rPr>
              <a:t>Rs</a:t>
            </a:r>
            <a:r>
              <a:rPr lang="zh-CN" altLang="en-US" sz="2000" dirty="0">
                <a:solidFill>
                  <a:srgbClr val="0000FF"/>
                </a:solidFill>
              </a:rPr>
              <a:t>和</a:t>
            </a:r>
            <a:r>
              <a:rPr lang="en-US" altLang="zh-CN" sz="2000" dirty="0" err="1">
                <a:solidFill>
                  <a:srgbClr val="0000FF"/>
                </a:solidFill>
              </a:rPr>
              <a:t>Rt</a:t>
            </a:r>
            <a:r>
              <a:rPr lang="zh-CN" altLang="en-US" sz="2000" dirty="0">
                <a:solidFill>
                  <a:srgbClr val="FF0000"/>
                </a:solidFill>
              </a:rPr>
              <a:t>  </a:t>
            </a:r>
            <a:r>
              <a:rPr lang="en-US" altLang="zh-CN" sz="2000" dirty="0">
                <a:solidFill>
                  <a:srgbClr val="FF0000"/>
                </a:solidFill>
              </a:rPr>
              <a:t>(</a:t>
            </a:r>
            <a:r>
              <a:rPr lang="zh-CN" altLang="en-US" sz="2000" dirty="0">
                <a:solidFill>
                  <a:srgbClr val="FF0000"/>
                </a:solidFill>
              </a:rPr>
              <a:t>寄存器读口</a:t>
            </a:r>
            <a:r>
              <a:rPr lang="en-US" altLang="zh-CN" sz="2000" dirty="0">
                <a:solidFill>
                  <a:srgbClr val="FF0000"/>
                </a:solidFill>
              </a:rPr>
              <a:t>)</a:t>
            </a:r>
            <a:endParaRPr lang="zh-CN" altLang="en-US" sz="2000" dirty="0">
              <a:solidFill>
                <a:srgbClr val="FF0000"/>
              </a:solidFill>
            </a:endParaRPr>
          </a:p>
          <a:p>
            <a:pPr lvl="1">
              <a:lnSpc>
                <a:spcPct val="100000"/>
              </a:lnSpc>
              <a:spcBef>
                <a:spcPct val="0"/>
              </a:spcBef>
            </a:pPr>
            <a:r>
              <a:rPr lang="zh-CN" altLang="en-US" sz="2200" dirty="0"/>
              <a:t>执行</a:t>
            </a:r>
            <a:r>
              <a:rPr lang="en-US" altLang="zh-CN" sz="2200" dirty="0"/>
              <a:t>(EXE)</a:t>
            </a:r>
            <a:r>
              <a:rPr lang="zh-CN" altLang="en-US" sz="2200" dirty="0"/>
              <a:t>段</a:t>
            </a:r>
          </a:p>
          <a:p>
            <a:pPr lvl="2">
              <a:lnSpc>
                <a:spcPct val="100000"/>
              </a:lnSpc>
              <a:spcBef>
                <a:spcPct val="0"/>
              </a:spcBef>
              <a:buClr>
                <a:schemeClr val="tx2"/>
              </a:buClr>
            </a:pPr>
            <a:r>
              <a:rPr lang="zh-CN" altLang="en-US" sz="2000" dirty="0">
                <a:solidFill>
                  <a:srgbClr val="0000FF"/>
                </a:solidFill>
              </a:rPr>
              <a:t>计算转移目标地址、</a:t>
            </a:r>
            <a:r>
              <a:rPr lang="en-US" altLang="zh-CN" sz="2000" dirty="0">
                <a:solidFill>
                  <a:srgbClr val="0000FF"/>
                </a:solidFill>
              </a:rPr>
              <a:t>ALU</a:t>
            </a:r>
            <a:r>
              <a:rPr lang="zh-CN" altLang="en-US" sz="2000" dirty="0">
                <a:solidFill>
                  <a:srgbClr val="0000FF"/>
                </a:solidFill>
              </a:rPr>
              <a:t>运算</a:t>
            </a:r>
            <a:r>
              <a:rPr lang="zh-CN" altLang="en-US" sz="2000" dirty="0">
                <a:solidFill>
                  <a:srgbClr val="FF0000"/>
                </a:solidFill>
              </a:rPr>
              <a:t>  </a:t>
            </a:r>
            <a:r>
              <a:rPr lang="en-US" altLang="zh-CN" sz="2000" dirty="0">
                <a:solidFill>
                  <a:srgbClr val="FF0000"/>
                </a:solidFill>
              </a:rPr>
              <a:t>(Extender</a:t>
            </a:r>
            <a:r>
              <a:rPr lang="zh-CN" altLang="en-US" sz="2000" dirty="0">
                <a:solidFill>
                  <a:srgbClr val="FF0000"/>
                </a:solidFill>
              </a:rPr>
              <a:t>、</a:t>
            </a:r>
            <a:r>
              <a:rPr lang="en-US" altLang="zh-CN" sz="2000" dirty="0">
                <a:solidFill>
                  <a:srgbClr val="FF0000"/>
                </a:solidFill>
              </a:rPr>
              <a:t>ALU</a:t>
            </a:r>
            <a:r>
              <a:rPr lang="zh-CN" altLang="en-US" sz="2000" dirty="0">
                <a:solidFill>
                  <a:srgbClr val="FF0000"/>
                </a:solidFill>
              </a:rPr>
              <a:t>、</a:t>
            </a:r>
            <a:r>
              <a:rPr lang="en-US" altLang="zh-CN" sz="2000" dirty="0">
                <a:solidFill>
                  <a:srgbClr val="FF0000"/>
                </a:solidFill>
              </a:rPr>
              <a:t>Adder)</a:t>
            </a:r>
            <a:endParaRPr lang="zh-CN" altLang="en-US" sz="2000" dirty="0">
              <a:solidFill>
                <a:srgbClr val="FF0000"/>
              </a:solidFill>
            </a:endParaRPr>
          </a:p>
          <a:p>
            <a:pPr lvl="1">
              <a:lnSpc>
                <a:spcPct val="100000"/>
              </a:lnSpc>
              <a:spcBef>
                <a:spcPct val="0"/>
              </a:spcBef>
            </a:pPr>
            <a:r>
              <a:rPr lang="zh-CN" altLang="en-US" sz="2200" dirty="0"/>
              <a:t>存储器</a:t>
            </a:r>
            <a:r>
              <a:rPr lang="en-US" altLang="zh-CN" sz="2200" dirty="0"/>
              <a:t>(MEM)</a:t>
            </a:r>
            <a:r>
              <a:rPr lang="zh-CN" altLang="en-US" sz="2200" dirty="0"/>
              <a:t>段</a:t>
            </a:r>
          </a:p>
          <a:p>
            <a:pPr lvl="2">
              <a:lnSpc>
                <a:spcPct val="100000"/>
              </a:lnSpc>
              <a:spcBef>
                <a:spcPct val="0"/>
              </a:spcBef>
              <a:buClr>
                <a:schemeClr val="tx2"/>
              </a:buClr>
            </a:pPr>
            <a:r>
              <a:rPr lang="zh-CN" altLang="en-US" sz="2000" dirty="0">
                <a:solidFill>
                  <a:srgbClr val="0000FF"/>
                </a:solidFill>
              </a:rPr>
              <a:t>读或写存储单元</a:t>
            </a:r>
            <a:r>
              <a:rPr lang="zh-CN" altLang="en-US" sz="2000" dirty="0">
                <a:solidFill>
                  <a:srgbClr val="FF0000"/>
                </a:solidFill>
              </a:rPr>
              <a:t>  </a:t>
            </a:r>
            <a:r>
              <a:rPr lang="en-US" altLang="zh-CN" sz="2000" dirty="0">
                <a:solidFill>
                  <a:srgbClr val="FF0000"/>
                </a:solidFill>
              </a:rPr>
              <a:t>(Data Memory)</a:t>
            </a:r>
            <a:endParaRPr lang="zh-CN" altLang="en-US" sz="2000" dirty="0">
              <a:solidFill>
                <a:srgbClr val="FF0000"/>
              </a:solidFill>
            </a:endParaRPr>
          </a:p>
          <a:p>
            <a:pPr lvl="1">
              <a:lnSpc>
                <a:spcPct val="100000"/>
              </a:lnSpc>
              <a:spcBef>
                <a:spcPct val="0"/>
              </a:spcBef>
            </a:pPr>
            <a:r>
              <a:rPr lang="zh-CN" altLang="en-US" sz="2200" dirty="0"/>
              <a:t>写寄存器</a:t>
            </a:r>
            <a:r>
              <a:rPr lang="en-US" altLang="zh-CN" sz="2200" dirty="0"/>
              <a:t>(</a:t>
            </a:r>
            <a:r>
              <a:rPr lang="en-US" altLang="zh-CN" sz="2200" dirty="0" err="1"/>
              <a:t>Wr</a:t>
            </a:r>
            <a:r>
              <a:rPr lang="en-US" altLang="zh-CN" sz="2200" dirty="0"/>
              <a:t>)</a:t>
            </a:r>
            <a:r>
              <a:rPr lang="zh-CN" altLang="en-US" sz="2200" dirty="0"/>
              <a:t>段</a:t>
            </a:r>
          </a:p>
          <a:p>
            <a:pPr lvl="2">
              <a:lnSpc>
                <a:spcPct val="100000"/>
              </a:lnSpc>
              <a:spcBef>
                <a:spcPct val="0"/>
              </a:spcBef>
              <a:buClr>
                <a:schemeClr val="tx2"/>
              </a:buClr>
            </a:pPr>
            <a:r>
              <a:rPr lang="en-US" altLang="zh-CN" sz="2000" dirty="0">
                <a:solidFill>
                  <a:srgbClr val="0000FF"/>
                </a:solidFill>
              </a:rPr>
              <a:t>ALU</a:t>
            </a:r>
            <a:r>
              <a:rPr lang="zh-CN" altLang="en-US" sz="2000" dirty="0">
                <a:solidFill>
                  <a:srgbClr val="0000FF"/>
                </a:solidFill>
              </a:rPr>
              <a:t>结果或从</a:t>
            </a:r>
            <a:r>
              <a:rPr lang="en-US" altLang="zh-CN" sz="2000" dirty="0">
                <a:solidFill>
                  <a:srgbClr val="0000FF"/>
                </a:solidFill>
              </a:rPr>
              <a:t>DM</a:t>
            </a:r>
            <a:r>
              <a:rPr lang="zh-CN" altLang="en-US" sz="2000" dirty="0">
                <a:solidFill>
                  <a:srgbClr val="0000FF"/>
                </a:solidFill>
              </a:rPr>
              <a:t>读出数据写到寄存器</a:t>
            </a:r>
            <a:r>
              <a:rPr lang="zh-CN" altLang="en-US" sz="2000" dirty="0">
                <a:solidFill>
                  <a:srgbClr val="FF0000"/>
                </a:solidFill>
              </a:rPr>
              <a:t>  </a:t>
            </a:r>
            <a:r>
              <a:rPr lang="en-US" altLang="zh-CN" sz="2000" dirty="0">
                <a:solidFill>
                  <a:srgbClr val="FF0000"/>
                </a:solidFill>
              </a:rPr>
              <a:t>(</a:t>
            </a:r>
            <a:r>
              <a:rPr lang="zh-CN" altLang="en-US" sz="2000" dirty="0">
                <a:solidFill>
                  <a:srgbClr val="FF0000"/>
                </a:solidFill>
              </a:rPr>
              <a:t>寄存器写口</a:t>
            </a:r>
            <a:r>
              <a:rPr lang="en-US" altLang="zh-CN" sz="2000" dirty="0">
                <a:solidFill>
                  <a:srgbClr val="FF0000"/>
                </a:solidFill>
              </a:rPr>
              <a:t>)</a:t>
            </a:r>
          </a:p>
          <a:p>
            <a:pPr>
              <a:lnSpc>
                <a:spcPct val="100000"/>
              </a:lnSpc>
              <a:spcBef>
                <a:spcPct val="0"/>
              </a:spcBef>
              <a:buClr>
                <a:schemeClr val="tx2"/>
              </a:buClr>
            </a:pPr>
            <a:r>
              <a:rPr lang="zh-CN" altLang="en-US" sz="2400" dirty="0"/>
              <a:t>流水线是一种用于开发顺序指令流中指令间并行性的技术。与其他加速技术不同，其优势在于它对程序员是透明的</a:t>
            </a:r>
            <a:endParaRPr lang="zh-CN" altLang="en-US" sz="2800" dirty="0"/>
          </a:p>
          <a:p>
            <a:pPr>
              <a:lnSpc>
                <a:spcPct val="100000"/>
              </a:lnSpc>
              <a:spcBef>
                <a:spcPct val="0"/>
              </a:spcBef>
              <a:buClr>
                <a:schemeClr val="tx2"/>
              </a:buClr>
            </a:pPr>
            <a:endParaRPr lang="zh-CN" altLang="en-US" sz="2800" dirty="0">
              <a:solidFill>
                <a:srgbClr val="FF000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179512" y="1052736"/>
            <a:ext cx="8712968" cy="3970114"/>
          </a:xfrm>
        </p:spPr>
        <p:txBody>
          <a:bodyPr lIns="90488" tIns="44450" rIns="90488" bIns="44450"/>
          <a:lstStyle/>
          <a:p>
            <a:pPr marL="363538" indent="-363538">
              <a:lnSpc>
                <a:spcPct val="150000"/>
              </a:lnSpc>
              <a:spcBef>
                <a:spcPct val="0"/>
              </a:spcBef>
            </a:pPr>
            <a:r>
              <a:rPr lang="zh-CN" altLang="en-US" dirty="0"/>
              <a:t>流水线</a:t>
            </a:r>
            <a:r>
              <a:rPr lang="en-US" altLang="zh-CN" dirty="0"/>
              <a:t>(pipeline)</a:t>
            </a:r>
            <a:r>
              <a:rPr lang="zh-CN" altLang="en-US" dirty="0"/>
              <a:t>技术是指在程序执行时</a:t>
            </a:r>
            <a:r>
              <a:rPr lang="zh-CN" altLang="en-US" dirty="0">
                <a:solidFill>
                  <a:srgbClr val="FF0000"/>
                </a:solidFill>
              </a:rPr>
              <a:t>多条指令重叠进行操作</a:t>
            </a:r>
            <a:r>
              <a:rPr lang="zh-CN" altLang="en-US" dirty="0"/>
              <a:t>的一种准并行处理实现技术</a:t>
            </a:r>
            <a:endParaRPr lang="en-US" altLang="zh-CN" dirty="0"/>
          </a:p>
          <a:p>
            <a:pPr marL="633413" lvl="1" indent="-273050">
              <a:lnSpc>
                <a:spcPct val="150000"/>
              </a:lnSpc>
              <a:spcBef>
                <a:spcPct val="0"/>
              </a:spcBef>
            </a:pPr>
            <a:r>
              <a:rPr lang="zh-CN" altLang="en-US" dirty="0"/>
              <a:t>首次在</a:t>
            </a:r>
            <a:r>
              <a:rPr lang="en-US" altLang="zh-CN" dirty="0"/>
              <a:t>Intel 486</a:t>
            </a:r>
            <a:r>
              <a:rPr lang="zh-CN" altLang="en-US" dirty="0"/>
              <a:t>中使用，可使</a:t>
            </a:r>
            <a:r>
              <a:rPr lang="en-US" altLang="zh-CN" dirty="0"/>
              <a:t>CPU</a:t>
            </a:r>
            <a:r>
              <a:rPr lang="zh-CN" altLang="en-US" dirty="0"/>
              <a:t>并行执行多条指令，从而提高</a:t>
            </a:r>
            <a:r>
              <a:rPr lang="en-US" altLang="zh-CN" dirty="0"/>
              <a:t>CPU</a:t>
            </a:r>
            <a:r>
              <a:rPr lang="zh-CN" altLang="en-US" dirty="0"/>
              <a:t>完成指令执行的吞吐率</a:t>
            </a:r>
            <a:r>
              <a:rPr lang="en-US" altLang="zh-CN" dirty="0">
                <a:solidFill>
                  <a:srgbClr val="0000FF"/>
                </a:solidFill>
              </a:rPr>
              <a:t>(</a:t>
            </a:r>
            <a:r>
              <a:rPr lang="zh-CN" altLang="en-US" dirty="0">
                <a:solidFill>
                  <a:srgbClr val="0000FF"/>
                </a:solidFill>
              </a:rPr>
              <a:t>时间维度的并行</a:t>
            </a:r>
            <a:r>
              <a:rPr lang="en-US" altLang="zh-CN" dirty="0">
                <a:solidFill>
                  <a:srgbClr val="0000FF"/>
                </a:solidFill>
              </a:rPr>
              <a:t>)</a:t>
            </a:r>
            <a:endParaRPr lang="en-US" altLang="zh-CN" dirty="0">
              <a:solidFill>
                <a:srgbClr val="0000FF"/>
              </a:solidFill>
              <a:ea typeface="宋体" charset="-122"/>
            </a:endParaRPr>
          </a:p>
        </p:txBody>
      </p:sp>
      <p:sp>
        <p:nvSpPr>
          <p:cNvPr id="9" name="Rectangle 40"/>
          <p:cNvSpPr txBox="1">
            <a:spLocks noChangeArrowheads="1"/>
          </p:cNvSpPr>
          <p:nvPr/>
        </p:nvSpPr>
        <p:spPr>
          <a:xfrm>
            <a:off x="1883" y="116632"/>
            <a:ext cx="8064896"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流水线概述</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内容占位符 2"/>
          <p:cNvSpPr>
            <a:spLocks noGrp="1"/>
          </p:cNvSpPr>
          <p:nvPr>
            <p:ph idx="1"/>
          </p:nvPr>
        </p:nvSpPr>
        <p:spPr>
          <a:xfrm>
            <a:off x="571500" y="714375"/>
            <a:ext cx="8001000" cy="4897438"/>
          </a:xfrm>
        </p:spPr>
        <p:txBody>
          <a:bodyPr/>
          <a:lstStyle/>
          <a:p>
            <a:r>
              <a:rPr lang="zh-CN" altLang="en-US"/>
              <a:t>完整的五级流水线数据通路</a:t>
            </a:r>
          </a:p>
        </p:txBody>
      </p:sp>
      <p:pic>
        <p:nvPicPr>
          <p:cNvPr id="911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285875"/>
            <a:ext cx="8864600"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251520" y="143819"/>
            <a:ext cx="6862762" cy="5127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流水线小结</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a:xfrm>
            <a:off x="352425" y="19051"/>
            <a:ext cx="5965825" cy="5365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流水线小结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65546" name="Line 10"/>
          <p:cNvSpPr>
            <a:spLocks noChangeShapeType="1"/>
          </p:cNvSpPr>
          <p:nvPr/>
        </p:nvSpPr>
        <p:spPr bwMode="auto">
          <a:xfrm flipV="1">
            <a:off x="941388" y="2143125"/>
            <a:ext cx="0" cy="1549400"/>
          </a:xfrm>
          <a:prstGeom prst="line">
            <a:avLst/>
          </a:prstGeom>
          <a:noFill/>
          <a:ln w="28575">
            <a:solidFill>
              <a:srgbClr val="0000CC"/>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04" name="Rectangle 83"/>
          <p:cNvSpPr>
            <a:spLocks noChangeArrowheads="1"/>
          </p:cNvSpPr>
          <p:nvPr/>
        </p:nvSpPr>
        <p:spPr bwMode="auto">
          <a:xfrm>
            <a:off x="285750" y="4565650"/>
            <a:ext cx="695325" cy="366713"/>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Load</a:t>
            </a:r>
          </a:p>
        </p:txBody>
      </p:sp>
      <p:grpSp>
        <p:nvGrpSpPr>
          <p:cNvPr id="92165" name="Group 84"/>
          <p:cNvGrpSpPr>
            <a:grpSpLocks/>
          </p:cNvGrpSpPr>
          <p:nvPr/>
        </p:nvGrpSpPr>
        <p:grpSpPr bwMode="auto">
          <a:xfrm>
            <a:off x="973138" y="4565650"/>
            <a:ext cx="3784600" cy="366713"/>
            <a:chOff x="488" y="3264"/>
            <a:chExt cx="2384" cy="231"/>
          </a:xfrm>
        </p:grpSpPr>
        <p:grpSp>
          <p:nvGrpSpPr>
            <p:cNvPr id="92234" name="Group 85"/>
            <p:cNvGrpSpPr>
              <a:grpSpLocks/>
            </p:cNvGrpSpPr>
            <p:nvPr/>
          </p:nvGrpSpPr>
          <p:grpSpPr bwMode="auto">
            <a:xfrm>
              <a:off x="488" y="3264"/>
              <a:ext cx="510" cy="231"/>
              <a:chOff x="488" y="3264"/>
              <a:chExt cx="510" cy="231"/>
            </a:xfrm>
          </p:grpSpPr>
          <p:sp>
            <p:nvSpPr>
              <p:cNvPr id="65708" name="Rectangle 86"/>
              <p:cNvSpPr>
                <a:spLocks noChangeArrowheads="1"/>
              </p:cNvSpPr>
              <p:nvPr/>
            </p:nvSpPr>
            <p:spPr bwMode="auto">
              <a:xfrm>
                <a:off x="488" y="3272"/>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709" name="Rectangle 87"/>
              <p:cNvSpPr>
                <a:spLocks noChangeArrowheads="1"/>
              </p:cNvSpPr>
              <p:nvPr/>
            </p:nvSpPr>
            <p:spPr bwMode="auto">
              <a:xfrm>
                <a:off x="519" y="3264"/>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Ifetch</a:t>
                </a:r>
              </a:p>
            </p:txBody>
          </p:sp>
        </p:grpSp>
        <p:grpSp>
          <p:nvGrpSpPr>
            <p:cNvPr id="92235" name="Group 88"/>
            <p:cNvGrpSpPr>
              <a:grpSpLocks/>
            </p:cNvGrpSpPr>
            <p:nvPr/>
          </p:nvGrpSpPr>
          <p:grpSpPr bwMode="auto">
            <a:xfrm>
              <a:off x="968" y="3264"/>
              <a:ext cx="464" cy="231"/>
              <a:chOff x="968" y="3264"/>
              <a:chExt cx="464" cy="231"/>
            </a:xfrm>
          </p:grpSpPr>
          <p:sp>
            <p:nvSpPr>
              <p:cNvPr id="65706" name="Rectangle 89"/>
              <p:cNvSpPr>
                <a:spLocks noChangeArrowheads="1"/>
              </p:cNvSpPr>
              <p:nvPr/>
            </p:nvSpPr>
            <p:spPr bwMode="auto">
              <a:xfrm>
                <a:off x="968" y="3272"/>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707" name="Rectangle 90"/>
              <p:cNvSpPr>
                <a:spLocks noChangeArrowheads="1"/>
              </p:cNvSpPr>
              <p:nvPr/>
            </p:nvSpPr>
            <p:spPr bwMode="auto">
              <a:xfrm>
                <a:off x="1047" y="3264"/>
                <a:ext cx="3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Reg</a:t>
                </a:r>
              </a:p>
            </p:txBody>
          </p:sp>
        </p:grpSp>
        <p:grpSp>
          <p:nvGrpSpPr>
            <p:cNvPr id="92236" name="Group 91"/>
            <p:cNvGrpSpPr>
              <a:grpSpLocks/>
            </p:cNvGrpSpPr>
            <p:nvPr/>
          </p:nvGrpSpPr>
          <p:grpSpPr bwMode="auto">
            <a:xfrm>
              <a:off x="1448" y="3264"/>
              <a:ext cx="464" cy="231"/>
              <a:chOff x="1448" y="3264"/>
              <a:chExt cx="464" cy="231"/>
            </a:xfrm>
          </p:grpSpPr>
          <p:sp>
            <p:nvSpPr>
              <p:cNvPr id="65704" name="Rectangle 92"/>
              <p:cNvSpPr>
                <a:spLocks noChangeArrowheads="1"/>
              </p:cNvSpPr>
              <p:nvPr/>
            </p:nvSpPr>
            <p:spPr bwMode="auto">
              <a:xfrm>
                <a:off x="1448" y="3272"/>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705" name="Rectangle 93"/>
              <p:cNvSpPr>
                <a:spLocks noChangeArrowheads="1"/>
              </p:cNvSpPr>
              <p:nvPr/>
            </p:nvSpPr>
            <p:spPr bwMode="auto">
              <a:xfrm>
                <a:off x="1479" y="3264"/>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Exec</a:t>
                </a:r>
              </a:p>
            </p:txBody>
          </p:sp>
        </p:grpSp>
        <p:grpSp>
          <p:nvGrpSpPr>
            <p:cNvPr id="92237" name="Group 94"/>
            <p:cNvGrpSpPr>
              <a:grpSpLocks/>
            </p:cNvGrpSpPr>
            <p:nvPr/>
          </p:nvGrpSpPr>
          <p:grpSpPr bwMode="auto">
            <a:xfrm>
              <a:off x="1928" y="3264"/>
              <a:ext cx="477" cy="231"/>
              <a:chOff x="1928" y="3264"/>
              <a:chExt cx="477" cy="231"/>
            </a:xfrm>
          </p:grpSpPr>
          <p:sp>
            <p:nvSpPr>
              <p:cNvPr id="65702" name="Rectangle 95"/>
              <p:cNvSpPr>
                <a:spLocks noChangeArrowheads="1"/>
              </p:cNvSpPr>
              <p:nvPr/>
            </p:nvSpPr>
            <p:spPr bwMode="auto">
              <a:xfrm>
                <a:off x="1928" y="3272"/>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703" name="Rectangle 96"/>
              <p:cNvSpPr>
                <a:spLocks noChangeArrowheads="1"/>
              </p:cNvSpPr>
              <p:nvPr/>
            </p:nvSpPr>
            <p:spPr bwMode="auto">
              <a:xfrm>
                <a:off x="1959" y="3264"/>
                <a:ext cx="44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Mem</a:t>
                </a:r>
              </a:p>
            </p:txBody>
          </p:sp>
        </p:grpSp>
        <p:grpSp>
          <p:nvGrpSpPr>
            <p:cNvPr id="92238" name="Group 97"/>
            <p:cNvGrpSpPr>
              <a:grpSpLocks/>
            </p:cNvGrpSpPr>
            <p:nvPr/>
          </p:nvGrpSpPr>
          <p:grpSpPr bwMode="auto">
            <a:xfrm>
              <a:off x="2408" y="3264"/>
              <a:ext cx="464" cy="231"/>
              <a:chOff x="2408" y="3264"/>
              <a:chExt cx="464" cy="231"/>
            </a:xfrm>
          </p:grpSpPr>
          <p:sp>
            <p:nvSpPr>
              <p:cNvPr id="65700" name="Rectangle 98"/>
              <p:cNvSpPr>
                <a:spLocks noChangeArrowheads="1"/>
              </p:cNvSpPr>
              <p:nvPr/>
            </p:nvSpPr>
            <p:spPr bwMode="auto">
              <a:xfrm>
                <a:off x="2408" y="3272"/>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701" name="Rectangle 99"/>
              <p:cNvSpPr>
                <a:spLocks noChangeArrowheads="1"/>
              </p:cNvSpPr>
              <p:nvPr/>
            </p:nvSpPr>
            <p:spPr bwMode="auto">
              <a:xfrm>
                <a:off x="2487" y="3264"/>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Wr</a:t>
                </a:r>
              </a:p>
            </p:txBody>
          </p:sp>
        </p:grpSp>
      </p:grpSp>
      <p:sp>
        <p:nvSpPr>
          <p:cNvPr id="65613" name="Rectangle 115"/>
          <p:cNvSpPr>
            <a:spLocks noChangeArrowheads="1"/>
          </p:cNvSpPr>
          <p:nvPr/>
        </p:nvSpPr>
        <p:spPr bwMode="auto">
          <a:xfrm>
            <a:off x="412750" y="3898900"/>
            <a:ext cx="3729038" cy="458788"/>
          </a:xfrm>
          <a:prstGeom prst="rect">
            <a:avLst/>
          </a:prstGeom>
          <a:noFill/>
          <a:ln w="12700">
            <a:noFill/>
            <a:miter lim="800000"/>
            <a:headEnd/>
            <a:tailEnd/>
          </a:ln>
        </p:spPr>
        <p:txBody>
          <a:bodyPr wrap="none" lIns="90488" tIns="44450" rIns="90488" bIns="44450">
            <a:spAutoFit/>
          </a:bodyPr>
          <a:lstStyle/>
          <a:p>
            <a:pPr>
              <a:defRPr/>
            </a:pPr>
            <a:r>
              <a:rPr lang="en-US" altLang="zh-CN" sz="2400" b="1" dirty="0">
                <a:solidFill>
                  <a:srgbClr val="FF0000"/>
                </a:solidFill>
                <a:latin typeface="+mn-lt"/>
                <a:ea typeface="华文新魏" pitchFamily="2" charset="-122"/>
              </a:rPr>
              <a:t>Pipeline Implementation</a:t>
            </a:r>
            <a:r>
              <a:rPr lang="zh-CN" altLang="en-US" sz="2400" b="1" dirty="0">
                <a:solidFill>
                  <a:srgbClr val="FF0000"/>
                </a:solidFill>
                <a:latin typeface="+mn-lt"/>
                <a:ea typeface="华文新魏" pitchFamily="2" charset="-122"/>
              </a:rPr>
              <a:t>：</a:t>
            </a:r>
            <a:endParaRPr lang="en-US" altLang="zh-CN" sz="2400" b="1" dirty="0">
              <a:solidFill>
                <a:srgbClr val="FF0000"/>
              </a:solidFill>
              <a:latin typeface="+mn-lt"/>
              <a:ea typeface="华文新魏" pitchFamily="2" charset="-122"/>
            </a:endParaRPr>
          </a:p>
        </p:txBody>
      </p:sp>
      <p:grpSp>
        <p:nvGrpSpPr>
          <p:cNvPr id="92167" name="Group 116"/>
          <p:cNvGrpSpPr>
            <a:grpSpLocks/>
          </p:cNvGrpSpPr>
          <p:nvPr/>
        </p:nvGrpSpPr>
        <p:grpSpPr bwMode="auto">
          <a:xfrm>
            <a:off x="1735138" y="5022850"/>
            <a:ext cx="3784600" cy="366713"/>
            <a:chOff x="968" y="3552"/>
            <a:chExt cx="2384" cy="231"/>
          </a:xfrm>
        </p:grpSpPr>
        <p:grpSp>
          <p:nvGrpSpPr>
            <p:cNvPr id="92219" name="Group 117"/>
            <p:cNvGrpSpPr>
              <a:grpSpLocks/>
            </p:cNvGrpSpPr>
            <p:nvPr/>
          </p:nvGrpSpPr>
          <p:grpSpPr bwMode="auto">
            <a:xfrm>
              <a:off x="968" y="3552"/>
              <a:ext cx="510" cy="231"/>
              <a:chOff x="968" y="3552"/>
              <a:chExt cx="510" cy="231"/>
            </a:xfrm>
          </p:grpSpPr>
          <p:sp>
            <p:nvSpPr>
              <p:cNvPr id="65685" name="Rectangle 118"/>
              <p:cNvSpPr>
                <a:spLocks noChangeArrowheads="1"/>
              </p:cNvSpPr>
              <p:nvPr/>
            </p:nvSpPr>
            <p:spPr bwMode="auto">
              <a:xfrm>
                <a:off x="968" y="3560"/>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86" name="Rectangle 119"/>
              <p:cNvSpPr>
                <a:spLocks noChangeArrowheads="1"/>
              </p:cNvSpPr>
              <p:nvPr/>
            </p:nvSpPr>
            <p:spPr bwMode="auto">
              <a:xfrm>
                <a:off x="999" y="3552"/>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Ifetch</a:t>
                </a:r>
              </a:p>
            </p:txBody>
          </p:sp>
        </p:grpSp>
        <p:grpSp>
          <p:nvGrpSpPr>
            <p:cNvPr id="92220" name="Group 120"/>
            <p:cNvGrpSpPr>
              <a:grpSpLocks/>
            </p:cNvGrpSpPr>
            <p:nvPr/>
          </p:nvGrpSpPr>
          <p:grpSpPr bwMode="auto">
            <a:xfrm>
              <a:off x="1448" y="3552"/>
              <a:ext cx="464" cy="231"/>
              <a:chOff x="1448" y="3552"/>
              <a:chExt cx="464" cy="231"/>
            </a:xfrm>
          </p:grpSpPr>
          <p:sp>
            <p:nvSpPr>
              <p:cNvPr id="65683" name="Rectangle 121"/>
              <p:cNvSpPr>
                <a:spLocks noChangeArrowheads="1"/>
              </p:cNvSpPr>
              <p:nvPr/>
            </p:nvSpPr>
            <p:spPr bwMode="auto">
              <a:xfrm>
                <a:off x="1448" y="3560"/>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84" name="Rectangle 122"/>
              <p:cNvSpPr>
                <a:spLocks noChangeArrowheads="1"/>
              </p:cNvSpPr>
              <p:nvPr/>
            </p:nvSpPr>
            <p:spPr bwMode="auto">
              <a:xfrm>
                <a:off x="1527" y="3552"/>
                <a:ext cx="3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Reg</a:t>
                </a:r>
              </a:p>
            </p:txBody>
          </p:sp>
        </p:grpSp>
        <p:grpSp>
          <p:nvGrpSpPr>
            <p:cNvPr id="92221" name="Group 123"/>
            <p:cNvGrpSpPr>
              <a:grpSpLocks/>
            </p:cNvGrpSpPr>
            <p:nvPr/>
          </p:nvGrpSpPr>
          <p:grpSpPr bwMode="auto">
            <a:xfrm>
              <a:off x="1928" y="3552"/>
              <a:ext cx="464" cy="231"/>
              <a:chOff x="1928" y="3552"/>
              <a:chExt cx="464" cy="231"/>
            </a:xfrm>
          </p:grpSpPr>
          <p:sp>
            <p:nvSpPr>
              <p:cNvPr id="65681" name="Rectangle 124"/>
              <p:cNvSpPr>
                <a:spLocks noChangeArrowheads="1"/>
              </p:cNvSpPr>
              <p:nvPr/>
            </p:nvSpPr>
            <p:spPr bwMode="auto">
              <a:xfrm>
                <a:off x="1928" y="3560"/>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82" name="Rectangle 125"/>
              <p:cNvSpPr>
                <a:spLocks noChangeArrowheads="1"/>
              </p:cNvSpPr>
              <p:nvPr/>
            </p:nvSpPr>
            <p:spPr bwMode="auto">
              <a:xfrm>
                <a:off x="1959" y="3552"/>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Exec</a:t>
                </a:r>
              </a:p>
            </p:txBody>
          </p:sp>
        </p:grpSp>
        <p:grpSp>
          <p:nvGrpSpPr>
            <p:cNvPr id="92222" name="Group 126"/>
            <p:cNvGrpSpPr>
              <a:grpSpLocks/>
            </p:cNvGrpSpPr>
            <p:nvPr/>
          </p:nvGrpSpPr>
          <p:grpSpPr bwMode="auto">
            <a:xfrm>
              <a:off x="2408" y="3552"/>
              <a:ext cx="477" cy="231"/>
              <a:chOff x="2408" y="3552"/>
              <a:chExt cx="477" cy="231"/>
            </a:xfrm>
          </p:grpSpPr>
          <p:sp>
            <p:nvSpPr>
              <p:cNvPr id="65679" name="Rectangle 127"/>
              <p:cNvSpPr>
                <a:spLocks noChangeArrowheads="1"/>
              </p:cNvSpPr>
              <p:nvPr/>
            </p:nvSpPr>
            <p:spPr bwMode="auto">
              <a:xfrm>
                <a:off x="2408" y="3560"/>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80" name="Rectangle 128"/>
              <p:cNvSpPr>
                <a:spLocks noChangeArrowheads="1"/>
              </p:cNvSpPr>
              <p:nvPr/>
            </p:nvSpPr>
            <p:spPr bwMode="auto">
              <a:xfrm>
                <a:off x="2439" y="3552"/>
                <a:ext cx="44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Mem</a:t>
                </a:r>
              </a:p>
            </p:txBody>
          </p:sp>
        </p:grpSp>
        <p:grpSp>
          <p:nvGrpSpPr>
            <p:cNvPr id="92223" name="Group 129"/>
            <p:cNvGrpSpPr>
              <a:grpSpLocks/>
            </p:cNvGrpSpPr>
            <p:nvPr/>
          </p:nvGrpSpPr>
          <p:grpSpPr bwMode="auto">
            <a:xfrm>
              <a:off x="2888" y="3552"/>
              <a:ext cx="464" cy="231"/>
              <a:chOff x="2888" y="3552"/>
              <a:chExt cx="464" cy="231"/>
            </a:xfrm>
          </p:grpSpPr>
          <p:sp>
            <p:nvSpPr>
              <p:cNvPr id="65677" name="Rectangle 130"/>
              <p:cNvSpPr>
                <a:spLocks noChangeArrowheads="1"/>
              </p:cNvSpPr>
              <p:nvPr/>
            </p:nvSpPr>
            <p:spPr bwMode="auto">
              <a:xfrm>
                <a:off x="2888" y="3560"/>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78" name="Rectangle 131"/>
              <p:cNvSpPr>
                <a:spLocks noChangeArrowheads="1"/>
              </p:cNvSpPr>
              <p:nvPr/>
            </p:nvSpPr>
            <p:spPr bwMode="auto">
              <a:xfrm>
                <a:off x="2967" y="3552"/>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Wr</a:t>
                </a:r>
              </a:p>
            </p:txBody>
          </p:sp>
        </p:grpSp>
      </p:grpSp>
      <p:sp>
        <p:nvSpPr>
          <p:cNvPr id="65615" name="Rectangle 132"/>
          <p:cNvSpPr>
            <a:spLocks noChangeArrowheads="1"/>
          </p:cNvSpPr>
          <p:nvPr/>
        </p:nvSpPr>
        <p:spPr bwMode="auto">
          <a:xfrm>
            <a:off x="1071563" y="5022850"/>
            <a:ext cx="704850" cy="366713"/>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Store</a:t>
            </a:r>
          </a:p>
        </p:txBody>
      </p:sp>
      <p:sp>
        <p:nvSpPr>
          <p:cNvPr id="65617" name="Line 134"/>
          <p:cNvSpPr>
            <a:spLocks noChangeShapeType="1"/>
          </p:cNvSpPr>
          <p:nvPr/>
        </p:nvSpPr>
        <p:spPr bwMode="auto">
          <a:xfrm flipV="1">
            <a:off x="960438" y="3857625"/>
            <a:ext cx="0" cy="787400"/>
          </a:xfrm>
          <a:prstGeom prst="line">
            <a:avLst/>
          </a:prstGeom>
          <a:noFill/>
          <a:ln w="28575">
            <a:solidFill>
              <a:srgbClr val="0000CC"/>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18" name="Line 135"/>
          <p:cNvSpPr>
            <a:spLocks noChangeShapeType="1"/>
          </p:cNvSpPr>
          <p:nvPr/>
        </p:nvSpPr>
        <p:spPr bwMode="auto">
          <a:xfrm flipV="1">
            <a:off x="4770438" y="3857625"/>
            <a:ext cx="0" cy="787400"/>
          </a:xfrm>
          <a:prstGeom prst="line">
            <a:avLst/>
          </a:prstGeom>
          <a:noFill/>
          <a:ln w="28575">
            <a:solidFill>
              <a:srgbClr val="0000CC"/>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19" name="Line 136"/>
          <p:cNvSpPr>
            <a:spLocks noChangeShapeType="1"/>
          </p:cNvSpPr>
          <p:nvPr/>
        </p:nvSpPr>
        <p:spPr bwMode="auto">
          <a:xfrm>
            <a:off x="573088" y="1682750"/>
            <a:ext cx="355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0" name="Line 137"/>
          <p:cNvSpPr>
            <a:spLocks noChangeShapeType="1"/>
          </p:cNvSpPr>
          <p:nvPr/>
        </p:nvSpPr>
        <p:spPr bwMode="auto">
          <a:xfrm>
            <a:off x="941388" y="1695450"/>
            <a:ext cx="0" cy="203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2" name="Line 139"/>
          <p:cNvSpPr>
            <a:spLocks noChangeShapeType="1"/>
          </p:cNvSpPr>
          <p:nvPr/>
        </p:nvSpPr>
        <p:spPr bwMode="auto">
          <a:xfrm flipV="1">
            <a:off x="4751388" y="2143125"/>
            <a:ext cx="0" cy="1549400"/>
          </a:xfrm>
          <a:prstGeom prst="line">
            <a:avLst/>
          </a:prstGeom>
          <a:noFill/>
          <a:ln w="28575">
            <a:solidFill>
              <a:srgbClr val="0000CC"/>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3" name="Line 140"/>
          <p:cNvSpPr>
            <a:spLocks noChangeShapeType="1"/>
          </p:cNvSpPr>
          <p:nvPr/>
        </p:nvSpPr>
        <p:spPr bwMode="auto">
          <a:xfrm>
            <a:off x="4751388" y="1695450"/>
            <a:ext cx="0" cy="203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4" name="Line 141"/>
          <p:cNvSpPr>
            <a:spLocks noChangeShapeType="1"/>
          </p:cNvSpPr>
          <p:nvPr/>
        </p:nvSpPr>
        <p:spPr bwMode="auto">
          <a:xfrm flipV="1">
            <a:off x="8561388" y="2143125"/>
            <a:ext cx="0" cy="1549400"/>
          </a:xfrm>
          <a:prstGeom prst="line">
            <a:avLst/>
          </a:prstGeom>
          <a:noFill/>
          <a:ln w="28575">
            <a:solidFill>
              <a:srgbClr val="0000CC"/>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5" name="Line 142"/>
          <p:cNvSpPr>
            <a:spLocks noChangeShapeType="1"/>
          </p:cNvSpPr>
          <p:nvPr/>
        </p:nvSpPr>
        <p:spPr bwMode="auto">
          <a:xfrm>
            <a:off x="8561388" y="1695450"/>
            <a:ext cx="0" cy="203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6" name="Line 143"/>
          <p:cNvSpPr>
            <a:spLocks noChangeShapeType="1"/>
          </p:cNvSpPr>
          <p:nvPr/>
        </p:nvSpPr>
        <p:spPr bwMode="auto">
          <a:xfrm>
            <a:off x="954088" y="1866900"/>
            <a:ext cx="1879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7" name="Line 144"/>
          <p:cNvSpPr>
            <a:spLocks noChangeShapeType="1"/>
          </p:cNvSpPr>
          <p:nvPr/>
        </p:nvSpPr>
        <p:spPr bwMode="auto">
          <a:xfrm>
            <a:off x="2859088" y="1682750"/>
            <a:ext cx="1879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8" name="Line 145"/>
          <p:cNvSpPr>
            <a:spLocks noChangeShapeType="1"/>
          </p:cNvSpPr>
          <p:nvPr/>
        </p:nvSpPr>
        <p:spPr bwMode="auto">
          <a:xfrm>
            <a:off x="2846388" y="1695450"/>
            <a:ext cx="0" cy="203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29" name="Line 146"/>
          <p:cNvSpPr>
            <a:spLocks noChangeShapeType="1"/>
          </p:cNvSpPr>
          <p:nvPr/>
        </p:nvSpPr>
        <p:spPr bwMode="auto">
          <a:xfrm>
            <a:off x="4764088" y="1970088"/>
            <a:ext cx="1879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0" name="Line 147"/>
          <p:cNvSpPr>
            <a:spLocks noChangeShapeType="1"/>
          </p:cNvSpPr>
          <p:nvPr/>
        </p:nvSpPr>
        <p:spPr bwMode="auto">
          <a:xfrm>
            <a:off x="6669088" y="1682750"/>
            <a:ext cx="1879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1" name="Line 148"/>
          <p:cNvSpPr>
            <a:spLocks noChangeShapeType="1"/>
          </p:cNvSpPr>
          <p:nvPr/>
        </p:nvSpPr>
        <p:spPr bwMode="auto">
          <a:xfrm>
            <a:off x="6656388" y="1695450"/>
            <a:ext cx="0" cy="20320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2" name="Line 149"/>
          <p:cNvSpPr>
            <a:spLocks noChangeShapeType="1"/>
          </p:cNvSpPr>
          <p:nvPr/>
        </p:nvSpPr>
        <p:spPr bwMode="auto">
          <a:xfrm>
            <a:off x="8574088" y="1970088"/>
            <a:ext cx="355600" cy="0"/>
          </a:xfrm>
          <a:prstGeom prst="line">
            <a:avLst/>
          </a:prstGeom>
          <a:noFill/>
          <a:ln w="25400">
            <a:solidFill>
              <a:schemeClr val="tx1"/>
            </a:solidFill>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3" name="Rectangle 150"/>
          <p:cNvSpPr>
            <a:spLocks noChangeArrowheads="1"/>
          </p:cNvSpPr>
          <p:nvPr/>
        </p:nvSpPr>
        <p:spPr bwMode="auto">
          <a:xfrm>
            <a:off x="469900" y="1682750"/>
            <a:ext cx="541338" cy="366713"/>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Clk</a:t>
            </a:r>
          </a:p>
        </p:txBody>
      </p:sp>
      <p:sp>
        <p:nvSpPr>
          <p:cNvPr id="65634" name="Rectangle 151"/>
          <p:cNvSpPr>
            <a:spLocks noChangeArrowheads="1"/>
          </p:cNvSpPr>
          <p:nvPr/>
        </p:nvSpPr>
        <p:spPr bwMode="auto">
          <a:xfrm>
            <a:off x="495300" y="2143125"/>
            <a:ext cx="4284663" cy="458788"/>
          </a:xfrm>
          <a:prstGeom prst="rect">
            <a:avLst/>
          </a:prstGeom>
          <a:noFill/>
          <a:ln w="12700">
            <a:noFill/>
            <a:miter lim="800000"/>
            <a:headEnd/>
            <a:tailEnd/>
          </a:ln>
        </p:spPr>
        <p:txBody>
          <a:bodyPr wrap="none" lIns="90488" tIns="44450" rIns="90488" bIns="44450">
            <a:spAutoFit/>
          </a:bodyPr>
          <a:lstStyle/>
          <a:p>
            <a:pPr>
              <a:defRPr/>
            </a:pPr>
            <a:r>
              <a:rPr lang="en-US" altLang="zh-CN" sz="2400" b="1" dirty="0">
                <a:solidFill>
                  <a:srgbClr val="FF0000"/>
                </a:solidFill>
                <a:latin typeface="+mn-lt"/>
                <a:ea typeface="华文新魏" pitchFamily="2" charset="-122"/>
              </a:rPr>
              <a:t>Single Cycle Implementation</a:t>
            </a:r>
            <a:r>
              <a:rPr lang="zh-CN" altLang="en-US" sz="2400" b="1" dirty="0">
                <a:solidFill>
                  <a:srgbClr val="FF0000"/>
                </a:solidFill>
                <a:latin typeface="+mn-lt"/>
                <a:ea typeface="华文新魏" pitchFamily="2" charset="-122"/>
              </a:rPr>
              <a:t>：</a:t>
            </a:r>
            <a:endParaRPr lang="en-US" altLang="zh-CN" sz="2400" b="1" dirty="0">
              <a:solidFill>
                <a:srgbClr val="FF0000"/>
              </a:solidFill>
              <a:latin typeface="+mn-lt"/>
              <a:ea typeface="华文新魏" pitchFamily="2" charset="-122"/>
            </a:endParaRPr>
          </a:p>
        </p:txBody>
      </p:sp>
      <p:sp>
        <p:nvSpPr>
          <p:cNvPr id="65635" name="Rectangle 152"/>
          <p:cNvSpPr>
            <a:spLocks noChangeArrowheads="1"/>
          </p:cNvSpPr>
          <p:nvPr/>
        </p:nvSpPr>
        <p:spPr bwMode="auto">
          <a:xfrm>
            <a:off x="954088" y="2792413"/>
            <a:ext cx="3784600" cy="2794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6" name="Rectangle 153"/>
          <p:cNvSpPr>
            <a:spLocks noChangeArrowheads="1"/>
          </p:cNvSpPr>
          <p:nvPr/>
        </p:nvSpPr>
        <p:spPr bwMode="auto">
          <a:xfrm>
            <a:off x="4764088" y="2792413"/>
            <a:ext cx="3784600" cy="279400"/>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37" name="Rectangle 154"/>
          <p:cNvSpPr>
            <a:spLocks noChangeArrowheads="1"/>
          </p:cNvSpPr>
          <p:nvPr/>
        </p:nvSpPr>
        <p:spPr bwMode="auto">
          <a:xfrm>
            <a:off x="2298700" y="2779713"/>
            <a:ext cx="695325"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Load</a:t>
            </a:r>
          </a:p>
        </p:txBody>
      </p:sp>
      <p:sp>
        <p:nvSpPr>
          <p:cNvPr id="65638" name="Rectangle 155"/>
          <p:cNvSpPr>
            <a:spLocks noChangeArrowheads="1"/>
          </p:cNvSpPr>
          <p:nvPr/>
        </p:nvSpPr>
        <p:spPr bwMode="auto">
          <a:xfrm>
            <a:off x="6108700" y="2779713"/>
            <a:ext cx="704850"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Store</a:t>
            </a:r>
          </a:p>
        </p:txBody>
      </p:sp>
      <p:sp>
        <p:nvSpPr>
          <p:cNvPr id="65639" name="Line 156"/>
          <p:cNvSpPr>
            <a:spLocks noChangeShapeType="1"/>
          </p:cNvSpPr>
          <p:nvPr/>
        </p:nvSpPr>
        <p:spPr bwMode="auto">
          <a:xfrm flipV="1">
            <a:off x="7799388" y="2767013"/>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40" name="Rectangle 157"/>
          <p:cNvSpPr>
            <a:spLocks noChangeArrowheads="1"/>
          </p:cNvSpPr>
          <p:nvPr/>
        </p:nvSpPr>
        <p:spPr bwMode="auto">
          <a:xfrm>
            <a:off x="7785100" y="2779713"/>
            <a:ext cx="785813" cy="366712"/>
          </a:xfrm>
          <a:prstGeom prst="rect">
            <a:avLst/>
          </a:prstGeom>
          <a:noFill/>
          <a:ln w="12700">
            <a:noFill/>
            <a:miter lim="800000"/>
            <a:headEnd/>
            <a:tailEnd/>
          </a:ln>
        </p:spPr>
        <p:txBody>
          <a:bodyPr wrap="none" lIns="90488" tIns="44450" rIns="90488" bIns="44450">
            <a:spAutoFit/>
          </a:bodyPr>
          <a:lstStyle/>
          <a:p>
            <a:pPr>
              <a:defRPr/>
            </a:pPr>
            <a:r>
              <a:rPr lang="en-US" altLang="zh-CN" b="1">
                <a:solidFill>
                  <a:srgbClr val="0000CC"/>
                </a:solidFill>
                <a:latin typeface="+mn-lt"/>
                <a:ea typeface="华文新魏" pitchFamily="2" charset="-122"/>
              </a:rPr>
              <a:t>Waste</a:t>
            </a:r>
          </a:p>
        </p:txBody>
      </p:sp>
      <p:grpSp>
        <p:nvGrpSpPr>
          <p:cNvPr id="92192" name="Group 162"/>
          <p:cNvGrpSpPr>
            <a:grpSpLocks/>
          </p:cNvGrpSpPr>
          <p:nvPr/>
        </p:nvGrpSpPr>
        <p:grpSpPr bwMode="auto">
          <a:xfrm>
            <a:off x="2573338" y="5480050"/>
            <a:ext cx="3784600" cy="366713"/>
            <a:chOff x="1496" y="3840"/>
            <a:chExt cx="2384" cy="231"/>
          </a:xfrm>
        </p:grpSpPr>
        <p:grpSp>
          <p:nvGrpSpPr>
            <p:cNvPr id="92204" name="Group 163"/>
            <p:cNvGrpSpPr>
              <a:grpSpLocks/>
            </p:cNvGrpSpPr>
            <p:nvPr/>
          </p:nvGrpSpPr>
          <p:grpSpPr bwMode="auto">
            <a:xfrm>
              <a:off x="1496" y="3840"/>
              <a:ext cx="510" cy="231"/>
              <a:chOff x="1496" y="3840"/>
              <a:chExt cx="510" cy="231"/>
            </a:xfrm>
          </p:grpSpPr>
          <p:sp>
            <p:nvSpPr>
              <p:cNvPr id="65668" name="Rectangle 164"/>
              <p:cNvSpPr>
                <a:spLocks noChangeArrowheads="1"/>
              </p:cNvSpPr>
              <p:nvPr/>
            </p:nvSpPr>
            <p:spPr bwMode="auto">
              <a:xfrm>
                <a:off x="1496" y="3848"/>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69" name="Rectangle 165"/>
              <p:cNvSpPr>
                <a:spLocks noChangeArrowheads="1"/>
              </p:cNvSpPr>
              <p:nvPr/>
            </p:nvSpPr>
            <p:spPr bwMode="auto">
              <a:xfrm>
                <a:off x="1527" y="3840"/>
                <a:ext cx="479"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Ifetch</a:t>
                </a:r>
              </a:p>
            </p:txBody>
          </p:sp>
        </p:grpSp>
        <p:grpSp>
          <p:nvGrpSpPr>
            <p:cNvPr id="92205" name="Group 166"/>
            <p:cNvGrpSpPr>
              <a:grpSpLocks/>
            </p:cNvGrpSpPr>
            <p:nvPr/>
          </p:nvGrpSpPr>
          <p:grpSpPr bwMode="auto">
            <a:xfrm>
              <a:off x="1976" y="3840"/>
              <a:ext cx="464" cy="231"/>
              <a:chOff x="1976" y="3840"/>
              <a:chExt cx="464" cy="231"/>
            </a:xfrm>
          </p:grpSpPr>
          <p:sp>
            <p:nvSpPr>
              <p:cNvPr id="65666" name="Rectangle 167"/>
              <p:cNvSpPr>
                <a:spLocks noChangeArrowheads="1"/>
              </p:cNvSpPr>
              <p:nvPr/>
            </p:nvSpPr>
            <p:spPr bwMode="auto">
              <a:xfrm>
                <a:off x="1976" y="3848"/>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67" name="Rectangle 168"/>
              <p:cNvSpPr>
                <a:spLocks noChangeArrowheads="1"/>
              </p:cNvSpPr>
              <p:nvPr/>
            </p:nvSpPr>
            <p:spPr bwMode="auto">
              <a:xfrm>
                <a:off x="2055" y="3840"/>
                <a:ext cx="357"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Reg</a:t>
                </a:r>
              </a:p>
            </p:txBody>
          </p:sp>
        </p:grpSp>
        <p:grpSp>
          <p:nvGrpSpPr>
            <p:cNvPr id="92206" name="Group 169"/>
            <p:cNvGrpSpPr>
              <a:grpSpLocks/>
            </p:cNvGrpSpPr>
            <p:nvPr/>
          </p:nvGrpSpPr>
          <p:grpSpPr bwMode="auto">
            <a:xfrm>
              <a:off x="2456" y="3840"/>
              <a:ext cx="464" cy="231"/>
              <a:chOff x="2456" y="3840"/>
              <a:chExt cx="464" cy="231"/>
            </a:xfrm>
          </p:grpSpPr>
          <p:sp>
            <p:nvSpPr>
              <p:cNvPr id="65664" name="Rectangle 170"/>
              <p:cNvSpPr>
                <a:spLocks noChangeArrowheads="1"/>
              </p:cNvSpPr>
              <p:nvPr/>
            </p:nvSpPr>
            <p:spPr bwMode="auto">
              <a:xfrm>
                <a:off x="2456" y="3848"/>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65" name="Rectangle 171"/>
              <p:cNvSpPr>
                <a:spLocks noChangeArrowheads="1"/>
              </p:cNvSpPr>
              <p:nvPr/>
            </p:nvSpPr>
            <p:spPr bwMode="auto">
              <a:xfrm>
                <a:off x="2487" y="3840"/>
                <a:ext cx="414"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Exec</a:t>
                </a:r>
              </a:p>
            </p:txBody>
          </p:sp>
        </p:grpSp>
        <p:grpSp>
          <p:nvGrpSpPr>
            <p:cNvPr id="92207" name="Group 172"/>
            <p:cNvGrpSpPr>
              <a:grpSpLocks/>
            </p:cNvGrpSpPr>
            <p:nvPr/>
          </p:nvGrpSpPr>
          <p:grpSpPr bwMode="auto">
            <a:xfrm>
              <a:off x="2936" y="3840"/>
              <a:ext cx="477" cy="231"/>
              <a:chOff x="2936" y="3840"/>
              <a:chExt cx="477" cy="231"/>
            </a:xfrm>
          </p:grpSpPr>
          <p:sp>
            <p:nvSpPr>
              <p:cNvPr id="65662" name="Rectangle 173"/>
              <p:cNvSpPr>
                <a:spLocks noChangeArrowheads="1"/>
              </p:cNvSpPr>
              <p:nvPr/>
            </p:nvSpPr>
            <p:spPr bwMode="auto">
              <a:xfrm>
                <a:off x="2936" y="3848"/>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63" name="Rectangle 174"/>
              <p:cNvSpPr>
                <a:spLocks noChangeArrowheads="1"/>
              </p:cNvSpPr>
              <p:nvPr/>
            </p:nvSpPr>
            <p:spPr bwMode="auto">
              <a:xfrm>
                <a:off x="2967" y="3840"/>
                <a:ext cx="446"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Mem</a:t>
                </a:r>
              </a:p>
            </p:txBody>
          </p:sp>
        </p:grpSp>
        <p:grpSp>
          <p:nvGrpSpPr>
            <p:cNvPr id="92208" name="Group 175"/>
            <p:cNvGrpSpPr>
              <a:grpSpLocks/>
            </p:cNvGrpSpPr>
            <p:nvPr/>
          </p:nvGrpSpPr>
          <p:grpSpPr bwMode="auto">
            <a:xfrm>
              <a:off x="3416" y="3840"/>
              <a:ext cx="464" cy="231"/>
              <a:chOff x="3416" y="3840"/>
              <a:chExt cx="464" cy="231"/>
            </a:xfrm>
          </p:grpSpPr>
          <p:sp>
            <p:nvSpPr>
              <p:cNvPr id="65660" name="Rectangle 176"/>
              <p:cNvSpPr>
                <a:spLocks noChangeArrowheads="1"/>
              </p:cNvSpPr>
              <p:nvPr/>
            </p:nvSpPr>
            <p:spPr bwMode="auto">
              <a:xfrm>
                <a:off x="3416" y="3848"/>
                <a:ext cx="464" cy="176"/>
              </a:xfrm>
              <a:prstGeom prst="rect">
                <a:avLst/>
              </a:prstGeom>
              <a:noFill/>
              <a:ln w="25400">
                <a:solidFill>
                  <a:schemeClr val="tx1"/>
                </a:solidFill>
                <a:miter lim="800000"/>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61" name="Rectangle 177"/>
              <p:cNvSpPr>
                <a:spLocks noChangeArrowheads="1"/>
              </p:cNvSpPr>
              <p:nvPr/>
            </p:nvSpPr>
            <p:spPr bwMode="auto">
              <a:xfrm>
                <a:off x="3495" y="3840"/>
                <a:ext cx="323" cy="231"/>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Wr</a:t>
                </a:r>
              </a:p>
            </p:txBody>
          </p:sp>
        </p:grpSp>
      </p:grpSp>
      <p:sp>
        <p:nvSpPr>
          <p:cNvPr id="65644" name="Rectangle 178"/>
          <p:cNvSpPr>
            <a:spLocks noChangeArrowheads="1"/>
          </p:cNvSpPr>
          <p:nvPr/>
        </p:nvSpPr>
        <p:spPr bwMode="auto">
          <a:xfrm>
            <a:off x="1743075" y="5491163"/>
            <a:ext cx="849313" cy="366712"/>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R-type</a:t>
            </a:r>
          </a:p>
        </p:txBody>
      </p:sp>
      <p:sp>
        <p:nvSpPr>
          <p:cNvPr id="65645" name="Line 179"/>
          <p:cNvSpPr>
            <a:spLocks noChangeShapeType="1"/>
          </p:cNvSpPr>
          <p:nvPr/>
        </p:nvSpPr>
        <p:spPr bwMode="auto">
          <a:xfrm flipV="1">
            <a:off x="941388" y="1365250"/>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46" name="Rectangle 180"/>
          <p:cNvSpPr>
            <a:spLocks noChangeArrowheads="1"/>
          </p:cNvSpPr>
          <p:nvPr/>
        </p:nvSpPr>
        <p:spPr bwMode="auto">
          <a:xfrm>
            <a:off x="2451100" y="1377950"/>
            <a:ext cx="908050" cy="366713"/>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Cycle 1</a:t>
            </a:r>
          </a:p>
        </p:txBody>
      </p:sp>
      <p:sp>
        <p:nvSpPr>
          <p:cNvPr id="65647" name="Line 181"/>
          <p:cNvSpPr>
            <a:spLocks noChangeShapeType="1"/>
          </p:cNvSpPr>
          <p:nvPr/>
        </p:nvSpPr>
        <p:spPr bwMode="auto">
          <a:xfrm flipV="1">
            <a:off x="4751388" y="1365250"/>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48" name="Line 182"/>
          <p:cNvSpPr>
            <a:spLocks noChangeShapeType="1"/>
          </p:cNvSpPr>
          <p:nvPr/>
        </p:nvSpPr>
        <p:spPr bwMode="auto">
          <a:xfrm flipV="1">
            <a:off x="8561388" y="1365250"/>
            <a:ext cx="0" cy="330200"/>
          </a:xfrm>
          <a:prstGeom prst="line">
            <a:avLst/>
          </a:prstGeom>
          <a:noFill/>
          <a:ln w="25400">
            <a:solidFill>
              <a:schemeClr val="tx1"/>
            </a:solidFill>
            <a:prstDash val="sysDot"/>
            <a:round/>
            <a:headEn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49" name="Rectangle 183"/>
          <p:cNvSpPr>
            <a:spLocks noChangeArrowheads="1"/>
          </p:cNvSpPr>
          <p:nvPr/>
        </p:nvSpPr>
        <p:spPr bwMode="auto">
          <a:xfrm>
            <a:off x="6261100" y="1377950"/>
            <a:ext cx="908050" cy="366713"/>
          </a:xfrm>
          <a:prstGeom prst="rect">
            <a:avLst/>
          </a:prstGeom>
          <a:noFill/>
          <a:ln w="12700">
            <a:noFill/>
            <a:miter lim="800000"/>
            <a:headEnd/>
            <a:tailEnd/>
          </a:ln>
        </p:spPr>
        <p:txBody>
          <a:bodyPr wrap="none" lIns="90488" tIns="44450" rIns="90488" bIns="44450">
            <a:spAutoFit/>
          </a:bodyPr>
          <a:lstStyle/>
          <a:p>
            <a:pPr>
              <a:defRPr/>
            </a:pPr>
            <a:r>
              <a:rPr lang="en-US" altLang="zh-CN" b="1">
                <a:latin typeface="+mn-lt"/>
                <a:ea typeface="华文新魏" pitchFamily="2" charset="-122"/>
              </a:rPr>
              <a:t>Cycle 2</a:t>
            </a:r>
          </a:p>
        </p:txBody>
      </p:sp>
      <p:sp>
        <p:nvSpPr>
          <p:cNvPr id="65650" name="Line 184"/>
          <p:cNvSpPr>
            <a:spLocks noChangeShapeType="1"/>
          </p:cNvSpPr>
          <p:nvPr/>
        </p:nvSpPr>
        <p:spPr bwMode="auto">
          <a:xfrm>
            <a:off x="954088" y="1530350"/>
            <a:ext cx="1422400"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51" name="Line 185"/>
          <p:cNvSpPr>
            <a:spLocks noChangeShapeType="1"/>
          </p:cNvSpPr>
          <p:nvPr/>
        </p:nvSpPr>
        <p:spPr bwMode="auto">
          <a:xfrm>
            <a:off x="4764088" y="1530350"/>
            <a:ext cx="1422400"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52" name="Line 186"/>
          <p:cNvSpPr>
            <a:spLocks noChangeShapeType="1"/>
          </p:cNvSpPr>
          <p:nvPr/>
        </p:nvSpPr>
        <p:spPr bwMode="auto">
          <a:xfrm flipH="1">
            <a:off x="7024688" y="1530350"/>
            <a:ext cx="1473200"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65653" name="Line 187"/>
          <p:cNvSpPr>
            <a:spLocks noChangeShapeType="1"/>
          </p:cNvSpPr>
          <p:nvPr/>
        </p:nvSpPr>
        <p:spPr bwMode="auto">
          <a:xfrm flipH="1">
            <a:off x="3290888" y="1530350"/>
            <a:ext cx="1473200" cy="0"/>
          </a:xfrm>
          <a:prstGeom prst="line">
            <a:avLst/>
          </a:prstGeom>
          <a:noFill/>
          <a:ln w="25400">
            <a:solidFill>
              <a:schemeClr val="tx1"/>
            </a:solidFill>
            <a:round/>
            <a:headEnd type="triangle" w="med" len="med"/>
            <a:tailEnd/>
          </a:ln>
        </p:spPr>
        <p:txBody>
          <a:bodyPr wrap="none" anchor="ctr"/>
          <a:lstStyle/>
          <a:p>
            <a:pPr eaLnBrk="1" hangingPunct="1">
              <a:defRPr/>
            </a:pPr>
            <a:endParaRPr lang="zh-CN" altLang="en-US" b="1">
              <a:latin typeface="+mn-lt"/>
              <a:ea typeface="宋体" panose="02010600030101010101" pitchFamily="2" charset="-122"/>
            </a:endParaRPr>
          </a:p>
        </p:txBody>
      </p:sp>
      <p:sp>
        <p:nvSpPr>
          <p:cNvPr id="92203" name="Rectangle 188"/>
          <p:cNvSpPr>
            <a:spLocks noChangeArrowheads="1"/>
          </p:cNvSpPr>
          <p:nvPr/>
        </p:nvSpPr>
        <p:spPr bwMode="auto">
          <a:xfrm>
            <a:off x="642938" y="623888"/>
            <a:ext cx="5241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Font typeface="Wingdings" charset="2"/>
              <a:buChar char="p"/>
              <a:defRPr sz="3200" b="1">
                <a:solidFill>
                  <a:schemeClr val="tx1"/>
                </a:solidFill>
                <a:latin typeface="Times New Roman" charset="0"/>
                <a:ea typeface="华文新魏" charset="-122"/>
              </a:defRPr>
            </a:lvl1pPr>
            <a:lvl2pPr marL="742950" indent="-285750">
              <a:lnSpc>
                <a:spcPct val="110000"/>
              </a:lnSpc>
              <a:spcBef>
                <a:spcPct val="20000"/>
              </a:spcBef>
              <a:buFont typeface="Wingdings" charset="2"/>
              <a:buChar char="n"/>
              <a:defRPr sz="2800" b="1">
                <a:solidFill>
                  <a:schemeClr val="tx1"/>
                </a:solidFill>
                <a:latin typeface="Times New Roman" charset="0"/>
                <a:ea typeface="华文新魏" charset="-122"/>
              </a:defRPr>
            </a:lvl2pPr>
            <a:lvl3pPr marL="1143000" indent="-228600">
              <a:lnSpc>
                <a:spcPct val="110000"/>
              </a:lnSpc>
              <a:spcBef>
                <a:spcPct val="20000"/>
              </a:spcBef>
              <a:buSzPct val="80000"/>
              <a:buFont typeface="Wingdings" charset="2"/>
              <a:buChar char="l"/>
              <a:defRPr sz="2400" b="1">
                <a:solidFill>
                  <a:schemeClr val="tx1"/>
                </a:solidFill>
                <a:latin typeface="Times New Roman" charset="0"/>
                <a:ea typeface="华文新魏" charset="-122"/>
              </a:defRPr>
            </a:lvl3pPr>
            <a:lvl4pPr marL="1600200" indent="-228600">
              <a:spcBef>
                <a:spcPct val="20000"/>
              </a:spcBef>
              <a:buSzPct val="60000"/>
              <a:buFont typeface="Wingdings" charset="2"/>
              <a:buChar char="–"/>
              <a:defRPr sz="2000" b="1">
                <a:solidFill>
                  <a:schemeClr val="tx1"/>
                </a:solidFill>
                <a:latin typeface="Arial" charset="0"/>
                <a:ea typeface="华文中宋"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nSpc>
                <a:spcPct val="100000"/>
              </a:lnSpc>
              <a:spcBef>
                <a:spcPct val="0"/>
              </a:spcBef>
              <a:buClr>
                <a:schemeClr val="tx2"/>
              </a:buClr>
            </a:pPr>
            <a:r>
              <a:rPr lang="zh-CN" altLang="en-US" sz="2800">
                <a:solidFill>
                  <a:srgbClr val="0000FF"/>
                </a:solidFill>
                <a:latin typeface="Arial" charset="0"/>
              </a:rPr>
              <a:t>单周期和</a:t>
            </a:r>
            <a:r>
              <a:rPr lang="en-US" altLang="zh-CN" sz="2800">
                <a:solidFill>
                  <a:srgbClr val="0000FF"/>
                </a:solidFill>
                <a:latin typeface="Arial" charset="0"/>
              </a:rPr>
              <a:t> </a:t>
            </a:r>
            <a:r>
              <a:rPr lang="zh-CN" altLang="en-US" sz="2800">
                <a:solidFill>
                  <a:srgbClr val="0000FF"/>
                </a:solidFill>
                <a:latin typeface="Arial" charset="0"/>
              </a:rPr>
              <a:t>流水线比较</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a:xfrm>
            <a:off x="179512" y="0"/>
            <a:ext cx="5965825" cy="61942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流水线小结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58411" name="Rectangle 188"/>
          <p:cNvSpPr>
            <a:spLocks noChangeArrowheads="1"/>
          </p:cNvSpPr>
          <p:nvPr/>
        </p:nvSpPr>
        <p:spPr bwMode="auto">
          <a:xfrm>
            <a:off x="323528" y="768697"/>
            <a:ext cx="8463285" cy="5108575"/>
          </a:xfrm>
          <a:prstGeom prst="rect">
            <a:avLst/>
          </a:prstGeom>
          <a:noFill/>
          <a:ln w="12700">
            <a:noFill/>
            <a:miter lim="800000"/>
            <a:headEnd/>
            <a:tailEnd/>
          </a:ln>
        </p:spPr>
        <p:txBody>
          <a:bodyPr wrap="square">
            <a:spAutoFit/>
          </a:bodyPr>
          <a:lstStyle>
            <a:lvl1pPr>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Clr>
                <a:schemeClr val="tx2"/>
              </a:buClr>
              <a:buFont typeface="Wingdings" charset="2"/>
              <a:buChar char="p"/>
            </a:pPr>
            <a:r>
              <a:rPr lang="zh-CN" altLang="en-US" sz="2800" b="1" dirty="0">
                <a:solidFill>
                  <a:srgbClr val="0000FF"/>
                </a:solidFill>
                <a:ea typeface="华文新魏" charset="-122"/>
              </a:rPr>
              <a:t>比较单周期、多周期和</a:t>
            </a:r>
            <a:r>
              <a:rPr lang="en-US" altLang="zh-CN" sz="2800" b="1" dirty="0">
                <a:solidFill>
                  <a:srgbClr val="0000FF"/>
                </a:solidFill>
                <a:ea typeface="华文新魏" charset="-122"/>
              </a:rPr>
              <a:t> </a:t>
            </a:r>
            <a:r>
              <a:rPr lang="zh-CN" altLang="en-US" sz="2800" b="1" dirty="0">
                <a:solidFill>
                  <a:srgbClr val="0000FF"/>
                </a:solidFill>
                <a:ea typeface="华文新魏" charset="-122"/>
              </a:rPr>
              <a:t>流水线控制方式的性能</a:t>
            </a:r>
            <a:endParaRPr lang="en-US" altLang="zh-CN" sz="2800" b="1" dirty="0">
              <a:solidFill>
                <a:srgbClr val="0000FF"/>
              </a:solidFill>
              <a:ea typeface="华文新魏" charset="-122"/>
            </a:endParaRPr>
          </a:p>
          <a:p>
            <a:pPr>
              <a:spcBef>
                <a:spcPts val="1200"/>
              </a:spcBef>
              <a:buClr>
                <a:schemeClr val="tx2"/>
              </a:buClr>
            </a:pPr>
            <a:r>
              <a:rPr lang="zh-CN" altLang="en-US" sz="2400" b="1" dirty="0">
                <a:latin typeface="Times New Roman" charset="0"/>
                <a:ea typeface="华文新魏" charset="-122"/>
              </a:rPr>
              <a:t>例：假定相关功能单元的延迟如下：</a:t>
            </a:r>
            <a:endParaRPr lang="en-US" altLang="zh-CN" sz="2400" b="1" dirty="0">
              <a:latin typeface="Times New Roman" charset="0"/>
              <a:ea typeface="华文新魏" charset="-122"/>
            </a:endParaRPr>
          </a:p>
          <a:p>
            <a:pPr lvl="1">
              <a:buClr>
                <a:schemeClr val="tx2"/>
              </a:buClr>
              <a:buFont typeface="Wingdings" charset="2"/>
              <a:buChar char="n"/>
            </a:pPr>
            <a:r>
              <a:rPr lang="zh-CN" altLang="en-US" sz="2400" b="1" dirty="0">
                <a:latin typeface="Times New Roman" charset="0"/>
                <a:ea typeface="华文新魏" charset="-122"/>
              </a:rPr>
              <a:t>访存时间为</a:t>
            </a:r>
            <a:r>
              <a:rPr lang="en-US" altLang="zh-CN" sz="2400" b="1" dirty="0">
                <a:latin typeface="Times New Roman" charset="0"/>
                <a:ea typeface="华文新魏" charset="-122"/>
              </a:rPr>
              <a:t>200ps</a:t>
            </a:r>
          </a:p>
          <a:p>
            <a:pPr lvl="1">
              <a:buClr>
                <a:schemeClr val="tx2"/>
              </a:buClr>
              <a:buFont typeface="Wingdings" charset="2"/>
              <a:buChar char="n"/>
            </a:pPr>
            <a:r>
              <a:rPr lang="en-US" altLang="zh-CN" sz="2400" b="1" dirty="0">
                <a:latin typeface="Times New Roman" charset="0"/>
                <a:ea typeface="华文新魏" charset="-122"/>
              </a:rPr>
              <a:t>ALU</a:t>
            </a:r>
            <a:r>
              <a:rPr lang="zh-CN" altLang="en-US" sz="2400" b="1" dirty="0">
                <a:latin typeface="Times New Roman" charset="0"/>
                <a:ea typeface="华文新魏" charset="-122"/>
              </a:rPr>
              <a:t>操作时间为</a:t>
            </a:r>
            <a:r>
              <a:rPr lang="en-US" altLang="zh-CN" sz="2400" b="1" dirty="0">
                <a:latin typeface="Times New Roman" charset="0"/>
                <a:ea typeface="华文新魏" charset="-122"/>
              </a:rPr>
              <a:t>100ps</a:t>
            </a:r>
          </a:p>
          <a:p>
            <a:pPr lvl="1">
              <a:buClr>
                <a:schemeClr val="tx2"/>
              </a:buClr>
              <a:buFont typeface="Wingdings" charset="2"/>
              <a:buChar char="n"/>
            </a:pPr>
            <a:r>
              <a:rPr lang="zh-CN" altLang="en-US" sz="2400" b="1" dirty="0">
                <a:latin typeface="Times New Roman" charset="0"/>
                <a:ea typeface="华文新魏" charset="-122"/>
              </a:rPr>
              <a:t>寄存器文件读写延时为</a:t>
            </a:r>
            <a:r>
              <a:rPr lang="en-US" altLang="zh-CN" sz="2400" b="1" dirty="0">
                <a:latin typeface="Times New Roman" charset="0"/>
                <a:ea typeface="华文新魏" charset="-122"/>
              </a:rPr>
              <a:t>50ps</a:t>
            </a:r>
          </a:p>
          <a:p>
            <a:pPr lvl="1">
              <a:buClr>
                <a:schemeClr val="tx2"/>
              </a:buClr>
            </a:pPr>
            <a:r>
              <a:rPr lang="zh-CN" altLang="en-US" sz="2400" b="1" dirty="0">
                <a:latin typeface="Times New Roman" charset="0"/>
                <a:ea typeface="华文新魏" charset="-122"/>
              </a:rPr>
              <a:t>对于流水线方式下，假定：一半的</a:t>
            </a:r>
            <a:r>
              <a:rPr lang="en-US" altLang="zh-CN" sz="2400" b="1" dirty="0">
                <a:latin typeface="Times New Roman" charset="0"/>
                <a:ea typeface="华文新魏" charset="-122"/>
              </a:rPr>
              <a:t>Load</a:t>
            </a:r>
            <a:r>
              <a:rPr lang="zh-CN" altLang="en-US" sz="2400" b="1" dirty="0">
                <a:latin typeface="Times New Roman" charset="0"/>
                <a:ea typeface="华文新魏" charset="-122"/>
              </a:rPr>
              <a:t>指令之后紧跟着使用该</a:t>
            </a:r>
            <a:r>
              <a:rPr lang="en-US" altLang="zh-CN" sz="2400" b="1" dirty="0">
                <a:latin typeface="Times New Roman" charset="0"/>
                <a:ea typeface="华文新魏" charset="-122"/>
              </a:rPr>
              <a:t>Load</a:t>
            </a:r>
            <a:r>
              <a:rPr lang="zh-CN" altLang="en-US" sz="2400" b="1" dirty="0">
                <a:latin typeface="Times New Roman" charset="0"/>
                <a:ea typeface="华文新魏" charset="-122"/>
              </a:rPr>
              <a:t>执行结果的指令；分支错误预测的开销为</a:t>
            </a:r>
            <a:r>
              <a:rPr lang="en-US" altLang="zh-CN" sz="2400" b="1" dirty="0">
                <a:latin typeface="Times New Roman" charset="0"/>
                <a:ea typeface="华文新魏" charset="-122"/>
              </a:rPr>
              <a:t>1</a:t>
            </a:r>
            <a:r>
              <a:rPr lang="zh-CN" altLang="en-US" sz="2400" b="1" dirty="0">
                <a:latin typeface="Times New Roman" charset="0"/>
                <a:ea typeface="华文新魏" charset="-122"/>
              </a:rPr>
              <a:t>个</a:t>
            </a:r>
            <a:r>
              <a:rPr lang="zh-CN" altLang="en-US" sz="2400" b="1" dirty="0">
                <a:ea typeface="华文新魏" charset="-122"/>
              </a:rPr>
              <a:t>时钟</a:t>
            </a:r>
            <a:r>
              <a:rPr lang="zh-CN" altLang="en-US" sz="2400" b="1" dirty="0">
                <a:latin typeface="Times New Roman" charset="0"/>
                <a:ea typeface="华文新魏" charset="-122"/>
              </a:rPr>
              <a:t>周期，设</a:t>
            </a:r>
            <a:r>
              <a:rPr lang="en-US" altLang="zh-CN" sz="2400" b="1" dirty="0">
                <a:latin typeface="Times New Roman" charset="0"/>
                <a:ea typeface="华文新魏" charset="-122"/>
              </a:rPr>
              <a:t>1/4</a:t>
            </a:r>
            <a:r>
              <a:rPr lang="zh-CN" altLang="en-US" sz="2400" b="1" dirty="0">
                <a:latin typeface="Times New Roman" charset="0"/>
                <a:ea typeface="华文新魏" charset="-122"/>
              </a:rPr>
              <a:t>的分支指令预测错误；跳转指令总会产生一个时钟周期的延迟，也就是消耗两个</a:t>
            </a:r>
            <a:r>
              <a:rPr lang="zh-CN" altLang="en-US" sz="2400" b="1" dirty="0">
                <a:ea typeface="华文新魏" charset="-122"/>
              </a:rPr>
              <a:t>时钟</a:t>
            </a:r>
            <a:r>
              <a:rPr lang="zh-CN" altLang="en-US" sz="2400" b="1" dirty="0">
                <a:latin typeface="Times New Roman" charset="0"/>
                <a:ea typeface="华文新魏" charset="-122"/>
              </a:rPr>
              <a:t>周期。忽略其他的冒险问题。若使用的</a:t>
            </a:r>
            <a:r>
              <a:rPr lang="en-US" altLang="zh-CN" sz="2400" b="1" dirty="0">
                <a:latin typeface="Times New Roman" charset="0"/>
                <a:ea typeface="华文新魏" charset="-122"/>
              </a:rPr>
              <a:t>SPECint2000</a:t>
            </a:r>
            <a:r>
              <a:rPr lang="zh-CN" altLang="en-US" sz="2400" b="1" dirty="0">
                <a:latin typeface="Times New Roman" charset="0"/>
                <a:ea typeface="华文新魏" charset="-122"/>
              </a:rPr>
              <a:t>的指令比例是：</a:t>
            </a:r>
            <a:r>
              <a:rPr lang="en-US" altLang="zh-CN" sz="2400" b="1" dirty="0">
                <a:latin typeface="Times New Roman" charset="0"/>
                <a:ea typeface="华文新魏" charset="-122"/>
              </a:rPr>
              <a:t>25% load</a:t>
            </a:r>
            <a:r>
              <a:rPr lang="zh-CN" altLang="en-US" sz="2400" b="1" dirty="0">
                <a:latin typeface="Times New Roman" charset="0"/>
                <a:ea typeface="华文新魏" charset="-122"/>
              </a:rPr>
              <a:t>指令，</a:t>
            </a:r>
            <a:r>
              <a:rPr lang="en-US" altLang="zh-CN" sz="2400" b="1" dirty="0">
                <a:latin typeface="Times New Roman" charset="0"/>
                <a:ea typeface="华文新魏" charset="-122"/>
              </a:rPr>
              <a:t>10% store</a:t>
            </a:r>
            <a:r>
              <a:rPr lang="zh-CN" altLang="en-US" sz="2400" b="1" dirty="0">
                <a:latin typeface="Times New Roman" charset="0"/>
                <a:ea typeface="华文新魏" charset="-122"/>
              </a:rPr>
              <a:t>指令，</a:t>
            </a:r>
            <a:r>
              <a:rPr lang="en-US" altLang="zh-CN" sz="2400" b="1" dirty="0">
                <a:latin typeface="Times New Roman" charset="0"/>
                <a:ea typeface="华文新魏" charset="-122"/>
              </a:rPr>
              <a:t>11% </a:t>
            </a:r>
            <a:r>
              <a:rPr lang="en-US" altLang="zh-CN" sz="2400" b="1" dirty="0" err="1">
                <a:latin typeface="Times New Roman" charset="0"/>
                <a:ea typeface="华文新魏" charset="-122"/>
              </a:rPr>
              <a:t>branche</a:t>
            </a:r>
            <a:r>
              <a:rPr lang="zh-CN" altLang="en-US" sz="2400" b="1" dirty="0">
                <a:latin typeface="Times New Roman" charset="0"/>
                <a:ea typeface="华文新魏" charset="-122"/>
              </a:rPr>
              <a:t>指令，</a:t>
            </a:r>
            <a:r>
              <a:rPr lang="en-US" altLang="zh-CN" sz="2400" b="1" dirty="0">
                <a:latin typeface="Times New Roman" charset="0"/>
                <a:ea typeface="华文新魏" charset="-122"/>
              </a:rPr>
              <a:t>2% jump</a:t>
            </a:r>
            <a:r>
              <a:rPr lang="zh-CN" altLang="en-US" sz="2400" b="1" dirty="0">
                <a:latin typeface="Times New Roman" charset="0"/>
                <a:ea typeface="华文新魏" charset="-122"/>
              </a:rPr>
              <a:t>指令，</a:t>
            </a:r>
            <a:r>
              <a:rPr lang="en-US" altLang="zh-CN" sz="2400" b="1" dirty="0">
                <a:latin typeface="Times New Roman" charset="0"/>
                <a:ea typeface="华文新魏" charset="-122"/>
              </a:rPr>
              <a:t>52% ALU</a:t>
            </a:r>
            <a:r>
              <a:rPr lang="zh-CN" altLang="en-US" sz="2400" b="1" dirty="0">
                <a:latin typeface="Times New Roman" charset="0"/>
                <a:ea typeface="华文新魏" charset="-122"/>
              </a:rPr>
              <a:t>指令。试比较单周期、多周期和流水线控制方式的性能。</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a:xfrm>
            <a:off x="179512" y="44624"/>
            <a:ext cx="5965825" cy="5000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kern="1200" dirty="0">
                <a:solidFill>
                  <a:srgbClr val="A50021"/>
                </a:solidFill>
                <a:latin typeface="微软雅黑" panose="020B0503020204020204" pitchFamily="34" charset="-122"/>
                <a:ea typeface="微软雅黑" panose="020B0503020204020204" pitchFamily="34" charset="-122"/>
              </a:rPr>
              <a:t>小结</a:t>
            </a:r>
            <a:endParaRPr lang="en-US" altLang="zh-CN" kern="1200" dirty="0">
              <a:solidFill>
                <a:srgbClr val="A50021"/>
              </a:solidFill>
              <a:latin typeface="微软雅黑" panose="020B0503020204020204" pitchFamily="34" charset="-122"/>
              <a:ea typeface="微软雅黑" panose="020B0503020204020204" pitchFamily="34" charset="-122"/>
            </a:endParaRPr>
          </a:p>
        </p:txBody>
      </p:sp>
      <p:sp>
        <p:nvSpPr>
          <p:cNvPr id="58411" name="Rectangle 188"/>
          <p:cNvSpPr>
            <a:spLocks noChangeArrowheads="1"/>
          </p:cNvSpPr>
          <p:nvPr/>
        </p:nvSpPr>
        <p:spPr bwMode="auto">
          <a:xfrm>
            <a:off x="428625" y="500063"/>
            <a:ext cx="8358188" cy="6448425"/>
          </a:xfrm>
          <a:prstGeom prst="rect">
            <a:avLst/>
          </a:prstGeom>
          <a:noFill/>
          <a:ln w="12700">
            <a:noFill/>
            <a:miter lim="800000"/>
            <a:headEnd/>
            <a:tailEnd/>
          </a:ln>
        </p:spPr>
        <p:txBody>
          <a:bodyPr>
            <a:spAutoFit/>
          </a:bodyPr>
          <a:lstStyle>
            <a:lvl1pPr marL="363538" indent="-363538">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Clr>
                <a:schemeClr val="tx2"/>
              </a:buClr>
              <a:buFont typeface="隶书" charset="0"/>
              <a:buAutoNum type="circleNumDbPlain"/>
            </a:pPr>
            <a:r>
              <a:rPr lang="zh-CN" altLang="en-US" sz="2400" b="1">
                <a:latin typeface="Times New Roman" charset="0"/>
                <a:ea typeface="华文新魏" charset="-122"/>
              </a:rPr>
              <a:t>对于单周期设计，这将产生</a:t>
            </a:r>
            <a:r>
              <a:rPr lang="zh-CN" altLang="en-US" sz="2400" b="1">
                <a:ea typeface="华文新魏" charset="-122"/>
              </a:rPr>
              <a:t>时钟周期是：</a:t>
            </a:r>
            <a:endParaRPr lang="en-US" altLang="zh-CN" sz="2400" b="1">
              <a:ea typeface="华文新魏" charset="-122"/>
            </a:endParaRPr>
          </a:p>
          <a:p>
            <a:pPr>
              <a:buClr>
                <a:schemeClr val="tx2"/>
              </a:buClr>
            </a:pPr>
            <a:r>
              <a:rPr lang="en-US" altLang="zh-CN" sz="2400" b="1">
                <a:latin typeface="Times New Roman" charset="0"/>
                <a:ea typeface="华文新魏" charset="-122"/>
              </a:rPr>
              <a:t>          200+50+100+200+50=600(ps)</a:t>
            </a:r>
          </a:p>
          <a:p>
            <a:pPr>
              <a:buClr>
                <a:schemeClr val="tx2"/>
              </a:buClr>
              <a:buFont typeface="隶书" charset="0"/>
              <a:buAutoNum type="circleNumDbPlain" startAt="2"/>
            </a:pPr>
            <a:r>
              <a:rPr lang="zh-CN" altLang="en-US" sz="2400" b="1">
                <a:latin typeface="Times New Roman" charset="0"/>
                <a:ea typeface="华文新魏" charset="-122"/>
              </a:rPr>
              <a:t>对于多周期设计，指令分布如下：</a:t>
            </a:r>
            <a:r>
              <a:rPr lang="en-US" altLang="zh-CN" sz="2400" b="1">
                <a:solidFill>
                  <a:srgbClr val="000000"/>
                </a:solidFill>
                <a:latin typeface="Times New Roman" charset="0"/>
                <a:ea typeface="华文新魏" charset="-122"/>
              </a:rPr>
              <a:t> 25% load</a:t>
            </a:r>
            <a:r>
              <a:rPr lang="zh-CN" altLang="en-US" sz="2400" b="1">
                <a:solidFill>
                  <a:srgbClr val="000000"/>
                </a:solidFill>
                <a:latin typeface="Times New Roman" charset="0"/>
                <a:ea typeface="华文新魏" charset="-122"/>
              </a:rPr>
              <a:t>指令，</a:t>
            </a:r>
            <a:r>
              <a:rPr lang="en-US" altLang="zh-CN" sz="2400" b="1">
                <a:solidFill>
                  <a:srgbClr val="000000"/>
                </a:solidFill>
                <a:latin typeface="Times New Roman" charset="0"/>
                <a:ea typeface="华文新魏" charset="-122"/>
              </a:rPr>
              <a:t>10% store</a:t>
            </a:r>
            <a:r>
              <a:rPr lang="zh-CN" altLang="en-US" sz="2400" b="1">
                <a:solidFill>
                  <a:srgbClr val="000000"/>
                </a:solidFill>
                <a:latin typeface="Times New Roman" charset="0"/>
                <a:ea typeface="华文新魏" charset="-122"/>
              </a:rPr>
              <a:t>指令，</a:t>
            </a:r>
            <a:r>
              <a:rPr lang="en-US" altLang="zh-CN" sz="2400" b="1">
                <a:solidFill>
                  <a:srgbClr val="000000"/>
                </a:solidFill>
                <a:latin typeface="Times New Roman" charset="0"/>
                <a:ea typeface="华文新魏" charset="-122"/>
              </a:rPr>
              <a:t>11% branche</a:t>
            </a:r>
            <a:r>
              <a:rPr lang="zh-CN" altLang="en-US" sz="2400" b="1">
                <a:solidFill>
                  <a:srgbClr val="000000"/>
                </a:solidFill>
                <a:latin typeface="Times New Roman" charset="0"/>
                <a:ea typeface="华文新魏" charset="-122"/>
              </a:rPr>
              <a:t>指令，</a:t>
            </a:r>
            <a:r>
              <a:rPr lang="en-US" altLang="zh-CN" sz="2400" b="1">
                <a:solidFill>
                  <a:srgbClr val="000000"/>
                </a:solidFill>
                <a:latin typeface="Times New Roman" charset="0"/>
                <a:ea typeface="华文新魏" charset="-122"/>
              </a:rPr>
              <a:t>2% jump</a:t>
            </a:r>
            <a:r>
              <a:rPr lang="zh-CN" altLang="en-US" sz="2400" b="1">
                <a:solidFill>
                  <a:srgbClr val="000000"/>
                </a:solidFill>
                <a:latin typeface="Times New Roman" charset="0"/>
                <a:ea typeface="华文新魏" charset="-122"/>
              </a:rPr>
              <a:t>指令，</a:t>
            </a:r>
            <a:r>
              <a:rPr lang="en-US" altLang="zh-CN" sz="2400" b="1">
                <a:solidFill>
                  <a:srgbClr val="000000"/>
                </a:solidFill>
                <a:latin typeface="Times New Roman" charset="0"/>
                <a:ea typeface="华文新魏" charset="-122"/>
              </a:rPr>
              <a:t>52% ALU</a:t>
            </a:r>
            <a:r>
              <a:rPr lang="zh-CN" altLang="en-US" sz="2400" b="1">
                <a:solidFill>
                  <a:srgbClr val="000000"/>
                </a:solidFill>
                <a:latin typeface="Times New Roman" charset="0"/>
                <a:ea typeface="华文新魏" charset="-122"/>
              </a:rPr>
              <a:t>指令。其平均</a:t>
            </a:r>
            <a:r>
              <a:rPr lang="en-US" altLang="zh-CN" sz="2400" b="1">
                <a:solidFill>
                  <a:srgbClr val="000000"/>
                </a:solidFill>
                <a:latin typeface="Times New Roman" charset="0"/>
                <a:ea typeface="华文新魏" charset="-122"/>
              </a:rPr>
              <a:t>CPI</a:t>
            </a:r>
            <a:r>
              <a:rPr lang="zh-CN" altLang="en-US" sz="2400" b="1">
                <a:solidFill>
                  <a:srgbClr val="000000"/>
                </a:solidFill>
                <a:latin typeface="Times New Roman" charset="0"/>
                <a:ea typeface="华文新魏" charset="-122"/>
              </a:rPr>
              <a:t>为：</a:t>
            </a:r>
            <a:r>
              <a:rPr lang="en-US" altLang="zh-CN" sz="2400" b="1">
                <a:solidFill>
                  <a:srgbClr val="000000"/>
                </a:solidFill>
                <a:latin typeface="Times New Roman" charset="0"/>
                <a:ea typeface="华文新魏" charset="-122"/>
              </a:rPr>
              <a:t>	</a:t>
            </a:r>
          </a:p>
          <a:p>
            <a:pPr>
              <a:buClr>
                <a:schemeClr val="tx2"/>
              </a:buClr>
            </a:pPr>
            <a:r>
              <a:rPr lang="en-US" altLang="zh-CN" sz="2400" b="1">
                <a:solidFill>
                  <a:srgbClr val="000000"/>
                </a:solidFill>
                <a:latin typeface="Times New Roman" charset="0"/>
                <a:ea typeface="华文新魏" charset="-122"/>
              </a:rPr>
              <a:t>	5</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25%+4</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10%+4</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52%+3</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11%+3</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2%= 4.12</a:t>
            </a:r>
          </a:p>
          <a:p>
            <a:pPr>
              <a:buClr>
                <a:schemeClr val="tx2"/>
              </a:buClr>
            </a:pPr>
            <a:r>
              <a:rPr lang="zh-CN" altLang="en-US" sz="2400" b="1">
                <a:ea typeface="华文新魏" charset="-122"/>
              </a:rPr>
              <a:t>多周期数据通路必须与功能单元最长的时间延时相同，即为</a:t>
            </a:r>
            <a:r>
              <a:rPr lang="en-US" altLang="zh-CN" sz="2400" b="1">
                <a:latin typeface="Times New Roman" charset="0"/>
                <a:ea typeface="华文新魏" charset="-122"/>
              </a:rPr>
              <a:t>200ps</a:t>
            </a:r>
            <a:r>
              <a:rPr lang="zh-CN" altLang="en-US" sz="2400" b="1">
                <a:latin typeface="Times New Roman" charset="0"/>
                <a:ea typeface="华文新魏" charset="-122"/>
              </a:rPr>
              <a:t>。其产生的时钟周期是：</a:t>
            </a:r>
            <a:r>
              <a:rPr lang="en-US" altLang="zh-CN" sz="2400" b="1">
                <a:latin typeface="Times New Roman" charset="0"/>
                <a:ea typeface="华文新魏" charset="-122"/>
              </a:rPr>
              <a:t>200</a:t>
            </a:r>
            <a:r>
              <a:rPr lang="zh-CN" altLang="en-US" sz="2400" b="1">
                <a:latin typeface="Times New Roman" charset="0"/>
                <a:ea typeface="华文新魏" charset="-122"/>
              </a:rPr>
              <a:t>*</a:t>
            </a:r>
            <a:r>
              <a:rPr lang="en-US" altLang="zh-CN" sz="2400" b="1">
                <a:latin typeface="Times New Roman" charset="0"/>
                <a:ea typeface="华文新魏" charset="-122"/>
              </a:rPr>
              <a:t>4.12=824ps</a:t>
            </a:r>
          </a:p>
          <a:p>
            <a:pPr>
              <a:buClr>
                <a:schemeClr val="tx2"/>
              </a:buClr>
              <a:buFont typeface="隶书" charset="0"/>
              <a:buAutoNum type="circleNumDbPlain" startAt="3"/>
            </a:pPr>
            <a:r>
              <a:rPr lang="zh-CN" altLang="en-US" sz="2400" b="1">
                <a:ea typeface="华文新魏" charset="-122"/>
              </a:rPr>
              <a:t>对于流水线设计，若存在</a:t>
            </a:r>
            <a:r>
              <a:rPr lang="en-US" altLang="zh-CN" sz="2400" b="1">
                <a:latin typeface="Times New Roman" charset="0"/>
                <a:ea typeface="华文新魏" charset="-122"/>
              </a:rPr>
              <a:t>load_use</a:t>
            </a:r>
            <a:r>
              <a:rPr lang="zh-CN" altLang="en-US" sz="2400" b="1">
                <a:latin typeface="Times New Roman" charset="0"/>
                <a:ea typeface="华文新魏" charset="-122"/>
              </a:rPr>
              <a:t>数据相关需</a:t>
            </a:r>
            <a:r>
              <a:rPr lang="en-US" altLang="zh-CN" sz="2400" b="1">
                <a:latin typeface="Times New Roman" charset="0"/>
                <a:ea typeface="华文新魏" charset="-122"/>
              </a:rPr>
              <a:t>2</a:t>
            </a:r>
            <a:r>
              <a:rPr lang="zh-CN" altLang="en-US" sz="2400" b="1">
                <a:latin typeface="Times New Roman" charset="0"/>
                <a:ea typeface="华文新魏" charset="-122"/>
              </a:rPr>
              <a:t>个</a:t>
            </a:r>
            <a:r>
              <a:rPr lang="zh-CN" altLang="en-US" sz="2400" b="1">
                <a:ea typeface="华文新魏" charset="-122"/>
              </a:rPr>
              <a:t>时钟周期，而</a:t>
            </a:r>
            <a:r>
              <a:rPr lang="zh-CN" altLang="en-US" sz="2400" b="1">
                <a:latin typeface="Times New Roman" charset="0"/>
                <a:ea typeface="华文新魏" charset="-122"/>
              </a:rPr>
              <a:t>不存在相关性只需</a:t>
            </a:r>
            <a:r>
              <a:rPr lang="en-US" altLang="zh-CN" sz="2400" b="1">
                <a:latin typeface="Times New Roman" charset="0"/>
                <a:ea typeface="华文新魏" charset="-122"/>
              </a:rPr>
              <a:t>1</a:t>
            </a:r>
            <a:r>
              <a:rPr lang="zh-CN" altLang="en-US" sz="2400" b="1">
                <a:latin typeface="Times New Roman" charset="0"/>
                <a:ea typeface="华文新魏" charset="-122"/>
              </a:rPr>
              <a:t>个时钟周期，故</a:t>
            </a:r>
            <a:r>
              <a:rPr lang="en-US" altLang="zh-CN" sz="2400" b="1">
                <a:latin typeface="Times New Roman" charset="0"/>
                <a:ea typeface="华文新魏" charset="-122"/>
              </a:rPr>
              <a:t>load</a:t>
            </a:r>
            <a:r>
              <a:rPr lang="zh-CN" altLang="en-US" sz="2400" b="1">
                <a:latin typeface="Times New Roman" charset="0"/>
                <a:ea typeface="华文新魏" charset="-122"/>
              </a:rPr>
              <a:t>指令执行的时钟周期数平均为</a:t>
            </a:r>
            <a:r>
              <a:rPr lang="en-US" altLang="zh-CN" sz="2400" b="1">
                <a:latin typeface="Times New Roman" charset="0"/>
                <a:ea typeface="华文新魏" charset="-122"/>
              </a:rPr>
              <a:t>1.5</a:t>
            </a:r>
            <a:r>
              <a:rPr lang="zh-CN" altLang="en-US" sz="2400" b="1">
                <a:latin typeface="Times New Roman" charset="0"/>
                <a:ea typeface="华文新魏" charset="-122"/>
              </a:rPr>
              <a:t>；若分支指令</a:t>
            </a:r>
            <a:r>
              <a:rPr lang="zh-CN" altLang="en-US" sz="2400" b="1">
                <a:ea typeface="华文新魏" charset="-122"/>
              </a:rPr>
              <a:t>正确</a:t>
            </a:r>
            <a:r>
              <a:rPr lang="zh-CN" altLang="en-US" sz="2400" b="1">
                <a:latin typeface="Times New Roman" charset="0"/>
                <a:ea typeface="华文新魏" charset="-122"/>
              </a:rPr>
              <a:t>预测需</a:t>
            </a:r>
            <a:r>
              <a:rPr lang="en-US" altLang="zh-CN" sz="2400" b="1">
                <a:latin typeface="Times New Roman" charset="0"/>
                <a:ea typeface="华文新魏" charset="-122"/>
              </a:rPr>
              <a:t>1</a:t>
            </a:r>
            <a:r>
              <a:rPr lang="zh-CN" altLang="en-US" sz="2400" b="1">
                <a:latin typeface="Times New Roman" charset="0"/>
                <a:ea typeface="华文新魏" charset="-122"/>
              </a:rPr>
              <a:t>个</a:t>
            </a:r>
            <a:r>
              <a:rPr lang="zh-CN" altLang="en-US" sz="2400" b="1">
                <a:ea typeface="华文新魏" charset="-122"/>
              </a:rPr>
              <a:t>时钟周期，而错误预测需</a:t>
            </a:r>
            <a:r>
              <a:rPr lang="en-US" altLang="zh-CN" sz="2400" b="1">
                <a:latin typeface="Times New Roman" charset="0"/>
                <a:ea typeface="华文新魏" charset="-122"/>
              </a:rPr>
              <a:t>2</a:t>
            </a:r>
            <a:r>
              <a:rPr lang="zh-CN" altLang="en-US" sz="2400" b="1">
                <a:ea typeface="华文新魏" charset="-122"/>
              </a:rPr>
              <a:t>个时钟周期，</a:t>
            </a:r>
            <a:r>
              <a:rPr lang="zh-CN" altLang="en-US" sz="2400" b="1">
                <a:solidFill>
                  <a:srgbClr val="000000"/>
                </a:solidFill>
                <a:latin typeface="Times New Roman" charset="0"/>
                <a:ea typeface="华文新魏" charset="-122"/>
              </a:rPr>
              <a:t>故分支指令执行的时钟周期数平均为</a:t>
            </a:r>
            <a:r>
              <a:rPr lang="en-US" altLang="zh-CN" sz="2400" b="1">
                <a:solidFill>
                  <a:srgbClr val="000000"/>
                </a:solidFill>
                <a:latin typeface="Times New Roman" charset="0"/>
                <a:ea typeface="华文新魏" charset="-122"/>
              </a:rPr>
              <a:t>1.25</a:t>
            </a:r>
            <a:r>
              <a:rPr lang="zh-CN" altLang="en-US" sz="2400" b="1">
                <a:solidFill>
                  <a:srgbClr val="000000"/>
                </a:solidFill>
                <a:latin typeface="Times New Roman" charset="0"/>
                <a:ea typeface="华文新魏" charset="-122"/>
              </a:rPr>
              <a:t>；跳转指令需</a:t>
            </a:r>
            <a:r>
              <a:rPr lang="en-US" altLang="zh-CN" sz="2400" b="1">
                <a:solidFill>
                  <a:srgbClr val="000000"/>
                </a:solidFill>
                <a:latin typeface="Times New Roman" charset="0"/>
                <a:ea typeface="华文新魏" charset="-122"/>
              </a:rPr>
              <a:t>2</a:t>
            </a:r>
            <a:r>
              <a:rPr lang="zh-CN" altLang="en-US" sz="2400" b="1">
                <a:solidFill>
                  <a:srgbClr val="000000"/>
                </a:solidFill>
                <a:latin typeface="Times New Roman" charset="0"/>
                <a:ea typeface="华文新魏" charset="-122"/>
              </a:rPr>
              <a:t>个</a:t>
            </a:r>
            <a:r>
              <a:rPr lang="zh-CN" altLang="en-US" sz="2400" b="1">
                <a:ea typeface="华文新魏" charset="-122"/>
              </a:rPr>
              <a:t>时钟周期；</a:t>
            </a:r>
            <a:r>
              <a:rPr lang="en-US" altLang="zh-CN" sz="2400" b="1">
                <a:latin typeface="Times New Roman" charset="0"/>
                <a:ea typeface="华文新魏" charset="-122"/>
              </a:rPr>
              <a:t>store</a:t>
            </a:r>
            <a:r>
              <a:rPr lang="zh-CN" altLang="en-US" sz="2400" b="1">
                <a:latin typeface="Times New Roman" charset="0"/>
                <a:ea typeface="华文新魏" charset="-122"/>
              </a:rPr>
              <a:t>和</a:t>
            </a:r>
            <a:r>
              <a:rPr lang="en-US" altLang="zh-CN" sz="2400" b="1">
                <a:latin typeface="Times New Roman" charset="0"/>
                <a:ea typeface="华文新魏" charset="-122"/>
              </a:rPr>
              <a:t>ALU</a:t>
            </a:r>
            <a:r>
              <a:rPr lang="zh-CN" altLang="en-US" sz="2400" b="1">
                <a:ea typeface="华文新魏" charset="-122"/>
              </a:rPr>
              <a:t>指令的执行时间都是</a:t>
            </a:r>
            <a:r>
              <a:rPr lang="en-US" altLang="zh-CN" sz="2400" b="1">
                <a:latin typeface="Times New Roman" charset="0"/>
                <a:ea typeface="华文新魏" charset="-122"/>
              </a:rPr>
              <a:t>1</a:t>
            </a:r>
            <a:r>
              <a:rPr lang="zh-CN" altLang="en-US" sz="2400" b="1">
                <a:ea typeface="华文新魏" charset="-122"/>
              </a:rPr>
              <a:t>个时钟周期。</a:t>
            </a:r>
            <a:r>
              <a:rPr lang="zh-CN" altLang="en-US" sz="2400" b="1">
                <a:solidFill>
                  <a:srgbClr val="000000"/>
                </a:solidFill>
                <a:latin typeface="Times New Roman" charset="0"/>
                <a:ea typeface="华文新魏" charset="-122"/>
              </a:rPr>
              <a:t>其平均</a:t>
            </a:r>
            <a:r>
              <a:rPr lang="en-US" altLang="zh-CN" sz="2400" b="1">
                <a:solidFill>
                  <a:srgbClr val="000000"/>
                </a:solidFill>
                <a:latin typeface="Times New Roman" charset="0"/>
                <a:ea typeface="华文新魏" charset="-122"/>
              </a:rPr>
              <a:t>CPI</a:t>
            </a:r>
            <a:r>
              <a:rPr lang="zh-CN" altLang="en-US" sz="2400" b="1">
                <a:solidFill>
                  <a:srgbClr val="000000"/>
                </a:solidFill>
                <a:latin typeface="Times New Roman" charset="0"/>
                <a:ea typeface="华文新魏" charset="-122"/>
              </a:rPr>
              <a:t>为：</a:t>
            </a:r>
            <a:endParaRPr lang="en-US" altLang="zh-CN" sz="2400" b="1">
              <a:solidFill>
                <a:srgbClr val="000000"/>
              </a:solidFill>
              <a:latin typeface="Times New Roman" charset="0"/>
              <a:ea typeface="华文新魏" charset="-122"/>
            </a:endParaRPr>
          </a:p>
          <a:p>
            <a:pPr>
              <a:buClr>
                <a:schemeClr val="tx2"/>
              </a:buClr>
            </a:pPr>
            <a:r>
              <a:rPr lang="en-US" altLang="zh-CN" sz="2400" b="1">
                <a:solidFill>
                  <a:srgbClr val="000000"/>
                </a:solidFill>
                <a:latin typeface="Times New Roman" charset="0"/>
                <a:ea typeface="华文新魏" charset="-122"/>
              </a:rPr>
              <a:t>	1.5</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25%+1</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10%+1</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52%+1.25</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11%+2</a:t>
            </a:r>
            <a:r>
              <a:rPr lang="zh-CN" altLang="en-US" sz="2400" b="1">
                <a:solidFill>
                  <a:srgbClr val="000000"/>
                </a:solidFill>
                <a:latin typeface="Times New Roman" charset="0"/>
                <a:ea typeface="华文新魏" charset="-122"/>
              </a:rPr>
              <a:t>*</a:t>
            </a:r>
            <a:r>
              <a:rPr lang="en-US" altLang="zh-CN" sz="2400" b="1">
                <a:solidFill>
                  <a:srgbClr val="000000"/>
                </a:solidFill>
                <a:latin typeface="Times New Roman" charset="0"/>
                <a:ea typeface="华文新魏" charset="-122"/>
              </a:rPr>
              <a:t>2%=1.17</a:t>
            </a:r>
          </a:p>
          <a:p>
            <a:pPr>
              <a:buClr>
                <a:schemeClr val="tx2"/>
              </a:buClr>
            </a:pPr>
            <a:r>
              <a:rPr lang="zh-CN" altLang="en-US" sz="2400" b="1">
                <a:ea typeface="华文新魏" charset="-122"/>
              </a:rPr>
              <a:t>流水线的时钟周期必须与功能单元最长的时间延时相同，即为</a:t>
            </a:r>
            <a:r>
              <a:rPr lang="en-US" altLang="zh-CN" sz="2400" b="1">
                <a:latin typeface="Times New Roman" charset="0"/>
                <a:ea typeface="华文新魏" charset="-122"/>
              </a:rPr>
              <a:t>200ps</a:t>
            </a:r>
            <a:r>
              <a:rPr lang="zh-CN" altLang="en-US" sz="2400" b="1">
                <a:latin typeface="Times New Roman" charset="0"/>
                <a:ea typeface="华文新魏" charset="-122"/>
              </a:rPr>
              <a:t>。其产生的时钟周期是</a:t>
            </a:r>
            <a:r>
              <a:rPr lang="en-US" altLang="zh-CN" sz="2400" b="1">
                <a:latin typeface="Times New Roman" charset="0"/>
                <a:ea typeface="华文新魏" charset="-122"/>
              </a:rPr>
              <a:t>200</a:t>
            </a:r>
            <a:r>
              <a:rPr lang="zh-CN" altLang="en-US" sz="2400" b="1">
                <a:latin typeface="Times New Roman" charset="0"/>
                <a:ea typeface="华文新魏" charset="-122"/>
              </a:rPr>
              <a:t>*</a:t>
            </a:r>
            <a:r>
              <a:rPr lang="en-US" altLang="zh-CN" sz="2400" b="1">
                <a:latin typeface="Times New Roman" charset="0"/>
                <a:ea typeface="华文新魏" charset="-122"/>
              </a:rPr>
              <a:t>1.17=234ps</a:t>
            </a:r>
            <a:endParaRPr lang="zh-CN" altLang="en-US" sz="2400" b="1">
              <a:latin typeface="Times New Roman" charset="0"/>
              <a:ea typeface="华文新魏"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Placeholder 5"/>
          <p:cNvSpPr>
            <a:spLocks noGrp="1" noChangeArrowheads="1"/>
          </p:cNvSpPr>
          <p:nvPr/>
        </p:nvSpPr>
        <p:spPr bwMode="auto">
          <a:xfrm>
            <a:off x="2871788" y="2239963"/>
            <a:ext cx="3654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spcBef>
                <a:spcPct val="30000"/>
              </a:spcBef>
              <a:buFont typeface="Arial" charset="0"/>
              <a:buNone/>
            </a:pPr>
            <a:r>
              <a:rPr lang="zh-CN" altLang="en-US" sz="3600">
                <a:latin typeface="微软雅黑" charset="-122"/>
                <a:ea typeface="微软雅黑" charset="-122"/>
              </a:rPr>
              <a:t>谢  谢！</a:t>
            </a:r>
          </a:p>
        </p:txBody>
      </p:sp>
      <p:pic>
        <p:nvPicPr>
          <p:cNvPr id="119810"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3617913"/>
            <a:ext cx="3192463"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1"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8" y="3617913"/>
            <a:ext cx="31051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2"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3617913"/>
            <a:ext cx="282257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0722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395536" y="764704"/>
            <a:ext cx="7899400" cy="560388"/>
          </a:xfrm>
        </p:spPr>
        <p:txBody>
          <a:bodyPr lIns="90488" tIns="44450" rIns="90488" bIns="44450" anchor="ctr"/>
          <a:lstStyle/>
          <a:p>
            <a:pPr marL="457200" indent="-457200">
              <a:buFont typeface="Wingdings" charset="2"/>
              <a:buChar char="Ø"/>
            </a:pPr>
            <a:r>
              <a:rPr kumimoji="1" lang="en-US" altLang="zh-CN" sz="3200" dirty="0">
                <a:latin typeface="Times New Roman" charset="0"/>
              </a:rPr>
              <a:t>CPU</a:t>
            </a:r>
            <a:r>
              <a:rPr kumimoji="1" lang="zh-CN" altLang="en-US" sz="3200" dirty="0">
                <a:latin typeface="Times New Roman" charset="0"/>
                <a:ea typeface="华文中宋" charset="-122"/>
              </a:rPr>
              <a:t>的执行通路也是一条流水线！</a:t>
            </a: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99" y="1385417"/>
            <a:ext cx="7794625"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6" name="内容占位符 2"/>
          <p:cNvSpPr>
            <a:spLocks noGrp="1"/>
          </p:cNvSpPr>
          <p:nvPr>
            <p:ph idx="1"/>
          </p:nvPr>
        </p:nvSpPr>
        <p:spPr>
          <a:xfrm>
            <a:off x="611560" y="4029869"/>
            <a:ext cx="5216525" cy="2639491"/>
          </a:xfrm>
          <a:solidFill>
            <a:srgbClr val="FFFF00"/>
          </a:solidFill>
        </p:spPr>
        <p:txBody>
          <a:bodyPr/>
          <a:lstStyle/>
          <a:p>
            <a:pPr marL="261938" indent="-261938" eaLnBrk="1" hangingPunct="1">
              <a:spcBef>
                <a:spcPct val="0"/>
              </a:spcBef>
              <a:buFont typeface="Wingdings" charset="2"/>
              <a:buChar char="n"/>
            </a:pPr>
            <a:r>
              <a:rPr lang="en-US" altLang="zh-CN" sz="2800" dirty="0">
                <a:solidFill>
                  <a:srgbClr val="0000CC"/>
                </a:solidFill>
                <a:latin typeface="Times New Roman" charset="0"/>
                <a:ea typeface="微软雅黑" charset="-122"/>
              </a:rPr>
              <a:t>CPU</a:t>
            </a:r>
            <a:r>
              <a:rPr lang="zh-CN" altLang="en-US" sz="2800" dirty="0">
                <a:solidFill>
                  <a:srgbClr val="0000CC"/>
                </a:solidFill>
                <a:latin typeface="Times New Roman" charset="0"/>
                <a:ea typeface="华文中宋" charset="-122"/>
              </a:rPr>
              <a:t>执行通路设计的诸多问题</a:t>
            </a:r>
          </a:p>
          <a:p>
            <a:pPr marL="623888" lvl="1" indent="-265113" eaLnBrk="1" hangingPunct="1">
              <a:spcBef>
                <a:spcPct val="0"/>
              </a:spcBef>
              <a:buSzPct val="80000"/>
            </a:pPr>
            <a:r>
              <a:rPr lang="zh-CN" altLang="en-US" sz="2400" dirty="0">
                <a:solidFill>
                  <a:srgbClr val="0000CC"/>
                </a:solidFill>
                <a:latin typeface="Times New Roman" charset="0"/>
                <a:ea typeface="华文中宋" charset="-122"/>
              </a:rPr>
              <a:t>指令的差异</a:t>
            </a:r>
            <a:endParaRPr lang="en-US" altLang="zh-CN" sz="2400" dirty="0">
              <a:solidFill>
                <a:srgbClr val="0000CC"/>
              </a:solidFill>
              <a:latin typeface="Times New Roman" charset="0"/>
              <a:ea typeface="宋体" charset="-122"/>
            </a:endParaRPr>
          </a:p>
          <a:p>
            <a:pPr marL="623888" lvl="1" indent="-265113" eaLnBrk="1" hangingPunct="1">
              <a:spcBef>
                <a:spcPct val="0"/>
              </a:spcBef>
              <a:buSzPct val="80000"/>
            </a:pPr>
            <a:r>
              <a:rPr lang="zh-CN" altLang="en-US" sz="2400" dirty="0">
                <a:solidFill>
                  <a:srgbClr val="0000CC"/>
                </a:solidFill>
                <a:latin typeface="Times New Roman" charset="0"/>
                <a:ea typeface="华文中宋" charset="-122"/>
              </a:rPr>
              <a:t>数据相关</a:t>
            </a:r>
            <a:endParaRPr lang="en-US" altLang="zh-CN" sz="2400" dirty="0">
              <a:solidFill>
                <a:srgbClr val="0000CC"/>
              </a:solidFill>
              <a:latin typeface="Times New Roman" charset="0"/>
              <a:ea typeface="微软雅黑" charset="-122"/>
            </a:endParaRPr>
          </a:p>
          <a:p>
            <a:pPr marL="623888" lvl="1" indent="-265113" eaLnBrk="1" hangingPunct="1">
              <a:spcBef>
                <a:spcPct val="0"/>
              </a:spcBef>
              <a:buSzPct val="80000"/>
            </a:pPr>
            <a:r>
              <a:rPr lang="zh-CN" altLang="en-US" sz="2400" dirty="0">
                <a:solidFill>
                  <a:srgbClr val="0000CC"/>
                </a:solidFill>
                <a:latin typeface="Times New Roman" charset="0"/>
                <a:ea typeface="华文中宋" charset="-122"/>
              </a:rPr>
              <a:t>分支判断</a:t>
            </a:r>
            <a:endParaRPr lang="en-US" altLang="zh-CN" sz="2400" dirty="0">
              <a:solidFill>
                <a:srgbClr val="0000CC"/>
              </a:solidFill>
              <a:latin typeface="Times New Roman" charset="0"/>
              <a:ea typeface="微软雅黑" charset="-122"/>
            </a:endParaRPr>
          </a:p>
          <a:p>
            <a:pPr marL="623888" lvl="1" indent="-265113" eaLnBrk="1" hangingPunct="1">
              <a:spcBef>
                <a:spcPct val="0"/>
              </a:spcBef>
              <a:buSzPct val="80000"/>
            </a:pPr>
            <a:r>
              <a:rPr lang="zh-CN" altLang="en-US" sz="2400" dirty="0">
                <a:solidFill>
                  <a:srgbClr val="0000CC"/>
                </a:solidFill>
                <a:latin typeface="Times New Roman" charset="0"/>
                <a:ea typeface="华文中宋" charset="-122"/>
              </a:rPr>
              <a:t>流水线效率</a:t>
            </a:r>
            <a:endParaRPr lang="en-US" altLang="zh-CN" sz="2400" dirty="0">
              <a:solidFill>
                <a:srgbClr val="0000CC"/>
              </a:solidFill>
              <a:latin typeface="Times New Roman" charset="0"/>
              <a:ea typeface="微软雅黑" charset="-122"/>
            </a:endParaRPr>
          </a:p>
          <a:p>
            <a:pPr lvl="2" eaLnBrk="1" hangingPunct="1">
              <a:spcBef>
                <a:spcPct val="0"/>
              </a:spcBef>
              <a:buSzPct val="60000"/>
              <a:buFont typeface="Wingdings" charset="2"/>
              <a:buChar char="l"/>
            </a:pPr>
            <a:r>
              <a:rPr lang="zh-CN" altLang="en-US" sz="2200" dirty="0">
                <a:solidFill>
                  <a:srgbClr val="0000CC"/>
                </a:solidFill>
                <a:latin typeface="Times New Roman" charset="0"/>
                <a:ea typeface="华文中宋" charset="-122"/>
              </a:rPr>
              <a:t>深度</a:t>
            </a:r>
            <a:r>
              <a:rPr lang="en-US" altLang="zh-CN" sz="2200" dirty="0">
                <a:solidFill>
                  <a:srgbClr val="0000CC"/>
                </a:solidFill>
                <a:latin typeface="Times New Roman" charset="0"/>
                <a:ea typeface="微软雅黑" charset="-122"/>
              </a:rPr>
              <a:t>/</a:t>
            </a:r>
            <a:r>
              <a:rPr lang="zh-CN" altLang="en-US" sz="2200" dirty="0">
                <a:solidFill>
                  <a:srgbClr val="0000CC"/>
                </a:solidFill>
                <a:latin typeface="Times New Roman" charset="0"/>
                <a:ea typeface="华文中宋" charset="-122"/>
              </a:rPr>
              <a:t>代价</a:t>
            </a:r>
            <a:r>
              <a:rPr lang="en-US" altLang="zh-CN" sz="2200" dirty="0">
                <a:solidFill>
                  <a:srgbClr val="0000CC"/>
                </a:solidFill>
                <a:latin typeface="Times New Roman" charset="0"/>
                <a:ea typeface="微软雅黑" charset="-122"/>
              </a:rPr>
              <a:t>/</a:t>
            </a:r>
            <a:r>
              <a:rPr lang="zh-CN" altLang="en-US" sz="2200" dirty="0">
                <a:solidFill>
                  <a:srgbClr val="0000CC"/>
                </a:solidFill>
                <a:latin typeface="Times New Roman" charset="0"/>
                <a:ea typeface="华文中宋" charset="-122"/>
              </a:rPr>
              <a:t>可开发性</a:t>
            </a:r>
            <a:endParaRPr lang="en-US" altLang="zh-CN" sz="2200" dirty="0">
              <a:solidFill>
                <a:srgbClr val="0000CC"/>
              </a:solidFill>
              <a:latin typeface="Times New Roman" charset="0"/>
              <a:ea typeface="微软雅黑" charset="-122"/>
            </a:endParaRPr>
          </a:p>
        </p:txBody>
      </p:sp>
      <p:sp>
        <p:nvSpPr>
          <p:cNvPr id="45060" name="标题 11"/>
          <p:cNvSpPr txBox="1">
            <a:spLocks/>
          </p:cNvSpPr>
          <p:nvPr/>
        </p:nvSpPr>
        <p:spPr bwMode="auto">
          <a:xfrm>
            <a:off x="179512" y="11652"/>
            <a:ext cx="8569325" cy="62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defRPr sz="3200" b="1">
                <a:solidFill>
                  <a:srgbClr val="A50021"/>
                </a:solidFill>
                <a:latin typeface="微软雅黑" panose="020B0503020204020204" pitchFamily="34" charset="-122"/>
                <a:ea typeface="微软雅黑" panose="020B0503020204020204" pitchFamily="34" charset="-122"/>
                <a:cs typeface="+mj-cs"/>
              </a:defRPr>
            </a:lvl1pPr>
            <a:lvl2pPr>
              <a:defRPr>
                <a:latin typeface="Arial" panose="020B0604020202020204" pitchFamily="34" charset="0"/>
                <a:ea typeface="宋体" panose="02010600030101010101" pitchFamily="2" charset="-122"/>
              </a:defRPr>
            </a:lvl2pPr>
            <a:lvl3pPr>
              <a:defRPr>
                <a:latin typeface="Arial" panose="020B0604020202020204" pitchFamily="34" charset="0"/>
                <a:ea typeface="宋体" panose="02010600030101010101" pitchFamily="2" charset="-122"/>
              </a:defRPr>
            </a:lvl3pPr>
            <a:lvl4pPr>
              <a:defRPr>
                <a:latin typeface="Arial" panose="020B0604020202020204" pitchFamily="34" charset="0"/>
                <a:ea typeface="宋体" panose="02010600030101010101" pitchFamily="2" charset="-122"/>
              </a:defRPr>
            </a:lvl4pPr>
            <a:lvl5pPr>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r>
              <a:rPr lang="zh-CN" altLang="en-US" dirty="0"/>
              <a:t>提高处理器的性能</a:t>
            </a:r>
          </a:p>
        </p:txBody>
      </p:sp>
    </p:spTree>
    <p:extLst>
      <p:ext uri="{BB962C8B-B14F-4D97-AF65-F5344CB8AC3E}">
        <p14:creationId xmlns:p14="http://schemas.microsoft.com/office/powerpoint/2010/main" val="18444681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隶书"/>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34597</TotalTime>
  <Words>8492</Words>
  <Application>Microsoft Office PowerPoint</Application>
  <PresentationFormat>全屏显示(4:3)</PresentationFormat>
  <Paragraphs>1964</Paragraphs>
  <Slides>84</Slides>
  <Notes>56</Notes>
  <HiddenSlides>3</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101" baseType="lpstr">
      <vt:lpstr>HanziPen SC</vt:lpstr>
      <vt:lpstr>华文新魏</vt:lpstr>
      <vt:lpstr>华文新魏</vt:lpstr>
      <vt:lpstr>华文中宋</vt:lpstr>
      <vt:lpstr>华文中宋</vt:lpstr>
      <vt:lpstr>楷体</vt:lpstr>
      <vt:lpstr>隶书</vt:lpstr>
      <vt:lpstr>微软雅黑</vt:lpstr>
      <vt:lpstr>微软雅黑</vt:lpstr>
      <vt:lpstr>Arial</vt:lpstr>
      <vt:lpstr>Calibri</vt:lpstr>
      <vt:lpstr>Helvetica</vt:lpstr>
      <vt:lpstr>Times</vt:lpstr>
      <vt:lpstr>Times New Roman</vt:lpstr>
      <vt:lpstr>Wingdings</vt:lpstr>
      <vt:lpstr>默认设计模板</vt:lpstr>
      <vt:lpstr>图表</vt:lpstr>
      <vt:lpstr>PowerPoint 演示文稿</vt:lpstr>
      <vt:lpstr>PowerPoint 演示文稿</vt:lpstr>
      <vt:lpstr>PowerPoint 演示文稿</vt:lpstr>
      <vt:lpstr>回顾——多周期处理器的状态转换图</vt:lpstr>
      <vt:lpstr>主要内容</vt:lpstr>
      <vt:lpstr>多周期处理器的缺点</vt:lpstr>
      <vt:lpstr>PowerPoint 演示文稿</vt:lpstr>
      <vt:lpstr>PowerPoint 演示文稿</vt:lpstr>
      <vt:lpstr>CPU的执行通路也是一条流水线！</vt:lpstr>
      <vt:lpstr>流水线图(Pipeline Diagrams)</vt:lpstr>
      <vt:lpstr>PowerPoint 演示文稿</vt:lpstr>
      <vt:lpstr>延迟计算举例</vt:lpstr>
      <vt:lpstr>级流水线的延迟举例</vt:lpstr>
      <vt:lpstr>局限性：寄存器开销(Register Overhead)</vt:lpstr>
      <vt:lpstr>局限性：寄存器开销(Register Overhead)</vt:lpstr>
      <vt:lpstr>局限性：非均匀延迟(Nonuniform Delays)</vt:lpstr>
      <vt:lpstr>局限性：非均匀延迟(Nonuniform Delays)</vt:lpstr>
      <vt:lpstr>PowerPoint 演示文稿</vt:lpstr>
      <vt:lpstr>流水线的图形化表示</vt:lpstr>
      <vt:lpstr>流水线的图形化表示</vt:lpstr>
      <vt:lpstr>流水线的图形化表示</vt:lpstr>
      <vt:lpstr>回顾——单周期处理器</vt:lpstr>
      <vt:lpstr>回顾—Load指令时序</vt:lpstr>
      <vt:lpstr>回顾—— Load指令的5个阶段</vt:lpstr>
      <vt:lpstr>单周期指令模型与流水线性能</vt:lpstr>
      <vt:lpstr>单周期指令模型与流水线性能</vt:lpstr>
      <vt:lpstr>单周期指令模型与流水线性能</vt:lpstr>
      <vt:lpstr>流水线指令集的设计</vt:lpstr>
      <vt:lpstr>流水线指令集的设计</vt:lpstr>
      <vt:lpstr>Load指令的流水线</vt:lpstr>
      <vt:lpstr>R-type指令的4个阶段</vt:lpstr>
      <vt:lpstr>含R-type和 Load 指令的流水线</vt:lpstr>
      <vt:lpstr>含R-type和 Load 指令的流水线</vt:lpstr>
      <vt:lpstr>解决方案1: 在流水线中插入“Bubble”（气泡）</vt:lpstr>
      <vt:lpstr>解决方案2: R-type的Wr操作延后一个周期执行</vt:lpstr>
      <vt:lpstr>Store指令的四个阶段</vt:lpstr>
      <vt:lpstr>Beq的四个阶段</vt:lpstr>
      <vt:lpstr>PowerPoint 演示文稿</vt:lpstr>
      <vt:lpstr>流水线的数据通路和控制</vt:lpstr>
      <vt:lpstr>流水线的数据通路和控制</vt:lpstr>
      <vt:lpstr>PowerPoint 演示文稿</vt:lpstr>
      <vt:lpstr>分支指令(Branch)引起的“延迟”现象</vt:lpstr>
      <vt:lpstr>PowerPoint 演示文稿</vt:lpstr>
      <vt:lpstr>装入指令(Load)引起的“延迟”现象</vt:lpstr>
      <vt:lpstr>数据相关性(Data Dependencies)</vt:lpstr>
      <vt:lpstr>数据冒险(Data Hazards)</vt:lpstr>
      <vt:lpstr>数据冒险(Data Hazards)</vt:lpstr>
      <vt:lpstr>PowerPoint 演示文稿</vt:lpstr>
      <vt:lpstr>PowerPoint 演示文稿</vt:lpstr>
      <vt:lpstr>PowerPoint 演示文稿</vt:lpstr>
      <vt:lpstr>Structural Hazard的解决方法</vt:lpstr>
      <vt:lpstr>数据冒险(Data Hazard) on r1</vt:lpstr>
      <vt:lpstr>数据冒险的解决方法</vt:lpstr>
      <vt:lpstr>方案1: 在硬件上采取措施，使相关指令延迟执行</vt:lpstr>
      <vt:lpstr>方案 2: 软件上插入无关指令</vt:lpstr>
      <vt:lpstr>方案3:  利用DataPath中的中间数据</vt:lpstr>
      <vt:lpstr>数据冒险的解决方法</vt:lpstr>
      <vt:lpstr>Load-use Data Hazard（硬件阻塞方式） </vt:lpstr>
      <vt:lpstr>Load-use Data Hazard（硬件阻塞方式） </vt:lpstr>
      <vt:lpstr>Datapath with Forwarding Hardware</vt:lpstr>
      <vt:lpstr>数据冒险的解决方法</vt:lpstr>
      <vt:lpstr>方案4：编译器进行指令顺序调整解决load-use</vt:lpstr>
      <vt:lpstr>编译器优化以避免阻塞的情况调查:</vt:lpstr>
      <vt:lpstr>数据冒险的解决方法</vt:lpstr>
      <vt:lpstr>控制冒险Control Hazard的解决方法</vt:lpstr>
      <vt:lpstr>简单（静态）分支预测方法</vt:lpstr>
      <vt:lpstr>Control Hazard —预测失败</vt:lpstr>
      <vt:lpstr>简单（静态）分支预测方法</vt:lpstr>
      <vt:lpstr>简单（静态）分支预测方法</vt:lpstr>
      <vt:lpstr>动态分支预测方法</vt:lpstr>
      <vt:lpstr>分支历史记录表BHT（或BTB、BPB）</vt:lpstr>
      <vt:lpstr>简单的分支预测器</vt:lpstr>
      <vt:lpstr>相关预测器（两级预测器）</vt:lpstr>
      <vt:lpstr>相关预测器（两级预测器）</vt:lpstr>
      <vt:lpstr>相关预测器（两级预测器）</vt:lpstr>
      <vt:lpstr>预测器总结</vt:lpstr>
      <vt:lpstr>Control Hazard的解决方法</vt:lpstr>
      <vt:lpstr>延迟分支(Delayed branch)：分支延迟时间片的调度</vt:lpstr>
      <vt:lpstr>流水线小结</vt:lpstr>
      <vt:lpstr>流水线小结</vt:lpstr>
      <vt:lpstr>流水线小结</vt:lpstr>
      <vt:lpstr>流水线小结</vt:lpstr>
      <vt:lpstr>小结</vt:lpstr>
      <vt:lpstr>PowerPoint 演示文稿</vt:lpstr>
    </vt:vector>
  </TitlesOfParts>
  <Company>myz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zhz</dc:creator>
  <cp:lastModifiedBy>镜霖 陈</cp:lastModifiedBy>
  <cp:revision>1838</cp:revision>
  <dcterms:created xsi:type="dcterms:W3CDTF">2005-07-31T10:12:35Z</dcterms:created>
  <dcterms:modified xsi:type="dcterms:W3CDTF">2023-10-16T10:09:34Z</dcterms:modified>
</cp:coreProperties>
</file>