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76" r:id="rId2"/>
    <p:sldId id="559" r:id="rId3"/>
    <p:sldId id="401" r:id="rId4"/>
    <p:sldId id="594" r:id="rId5"/>
    <p:sldId id="540" r:id="rId6"/>
    <p:sldId id="541" r:id="rId7"/>
    <p:sldId id="582" r:id="rId8"/>
    <p:sldId id="583" r:id="rId9"/>
    <p:sldId id="542" r:id="rId10"/>
    <p:sldId id="585" r:id="rId11"/>
    <p:sldId id="558" r:id="rId12"/>
    <p:sldId id="605" r:id="rId13"/>
    <p:sldId id="543" r:id="rId14"/>
    <p:sldId id="586" r:id="rId15"/>
    <p:sldId id="587" r:id="rId16"/>
    <p:sldId id="544" r:id="rId17"/>
    <p:sldId id="612" r:id="rId18"/>
    <p:sldId id="589" r:id="rId19"/>
    <p:sldId id="545" r:id="rId20"/>
    <p:sldId id="546" r:id="rId21"/>
    <p:sldId id="547" r:id="rId22"/>
    <p:sldId id="607" r:id="rId23"/>
    <p:sldId id="548" r:id="rId24"/>
    <p:sldId id="613" r:id="rId25"/>
    <p:sldId id="550" r:id="rId26"/>
    <p:sldId id="551" r:id="rId27"/>
    <p:sldId id="557" r:id="rId28"/>
    <p:sldId id="614" r:id="rId29"/>
    <p:sldId id="553" r:id="rId30"/>
    <p:sldId id="554" r:id="rId31"/>
    <p:sldId id="525" r:id="rId32"/>
    <p:sldId id="590" r:id="rId33"/>
    <p:sldId id="526" r:id="rId34"/>
    <p:sldId id="592" r:id="rId35"/>
    <p:sldId id="595" r:id="rId36"/>
    <p:sldId id="563" r:id="rId37"/>
    <p:sldId id="564" r:id="rId38"/>
    <p:sldId id="567" r:id="rId39"/>
    <p:sldId id="565" r:id="rId40"/>
    <p:sldId id="596" r:id="rId41"/>
    <p:sldId id="566" r:id="rId42"/>
    <p:sldId id="571" r:id="rId43"/>
    <p:sldId id="599" r:id="rId44"/>
    <p:sldId id="615" r:id="rId45"/>
    <p:sldId id="572" r:id="rId46"/>
    <p:sldId id="608" r:id="rId47"/>
    <p:sldId id="573" r:id="rId48"/>
    <p:sldId id="598" r:id="rId49"/>
    <p:sldId id="569" r:id="rId50"/>
    <p:sldId id="570" r:id="rId51"/>
    <p:sldId id="560" r:id="rId52"/>
    <p:sldId id="561" r:id="rId53"/>
    <p:sldId id="562" r:id="rId54"/>
    <p:sldId id="574" r:id="rId55"/>
    <p:sldId id="602" r:id="rId56"/>
    <p:sldId id="575" r:id="rId57"/>
    <p:sldId id="609" r:id="rId58"/>
    <p:sldId id="610" r:id="rId59"/>
    <p:sldId id="611" r:id="rId60"/>
    <p:sldId id="578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6666"/>
    <a:srgbClr val="FF0000"/>
    <a:srgbClr val="0000FF"/>
    <a:srgbClr val="A50021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35" autoAdjust="0"/>
    <p:restoredTop sz="93477" autoAdjust="0"/>
  </p:normalViewPr>
  <p:slideViewPr>
    <p:cSldViewPr>
      <p:cViewPr varScale="1">
        <p:scale>
          <a:sx n="106" d="100"/>
          <a:sy n="106" d="100"/>
        </p:scale>
        <p:origin x="632" y="5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2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284D91-4F31-4336-B6F9-A1FC4C495B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BDFD3E-7DF8-4A06-8C27-F191DF9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AFFF823-EB5D-4763-926E-58F719ECD461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64126-AEB2-4F41-892D-6E6CAD5B6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7616DD67-D397-4738-A7BA-56B371F7E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8FCF970D-1CA5-4F82-AF33-EB9C4D068A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6BD16C9-3758-488B-9805-FCD929925D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69A57B4-94B4-49B6-9D17-8FE47DB594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E275373-C693-4459-9051-5007490996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0202DD1-174D-4E85-963E-4167BE30DC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6A3295D-6FE6-4983-8514-659D000135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D68BCEC-89F8-4ADD-AE11-561971607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086704-DA89-4AD8-A7E5-ACF6F838A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D733CC9B-8ACE-4681-ADFD-3F254E3F52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60C77E3-A18D-4132-BF1A-7C96230729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中断的内容考试很少考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CBEA4B4-44E4-48E6-BB78-A4CDD636F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2B351DF-1802-4BD1-BBA6-433793D72FD1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A63B8C2-7F58-4FF4-934D-DAF048349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EF67BCCD-3114-4C23-822D-8FDCD525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2" name="幻灯片编号占位符 3">
            <a:extLst>
              <a:ext uri="{FF2B5EF4-FFF2-40B4-BE49-F238E27FC236}">
                <a16:creationId xmlns:a16="http://schemas.microsoft.com/office/drawing/2014/main" id="{0E539AAB-DB8C-4371-BC7F-780C11B41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D3D911-5346-4B0C-81ED-903F17E6A5CD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184F8F97-A9B4-4347-BAC0-018A8882F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EA839C2C-C6EB-407E-8BC2-CE743823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X86</a:t>
            </a:r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</a:rPr>
              <a:t>位编码中断</a:t>
            </a:r>
          </a:p>
        </p:txBody>
      </p:sp>
      <p:sp>
        <p:nvSpPr>
          <p:cNvPr id="29700" name="幻灯片编号占位符 3">
            <a:extLst>
              <a:ext uri="{FF2B5EF4-FFF2-40B4-BE49-F238E27FC236}">
                <a16:creationId xmlns:a16="http://schemas.microsoft.com/office/drawing/2014/main" id="{15A6387E-C99F-467F-9CFC-5151CDA63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B94794-AC53-48E5-99C6-F323866F6BD7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505C34E-21B5-405F-953A-5E367B50B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63D9DF-8997-425F-9329-7350288F2A56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154D60C-1246-4BCE-A474-C8046650E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2735370-424F-44DE-AA38-C33485BBF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361FFB8-B571-4A3C-9C73-34255F68B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E8041E-64E0-40C5-B7FA-355FECA72A19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7127ADA-D8FF-4652-9D5D-DD1246A78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EEB9845-65AC-4F3F-941F-5E5C6A4A3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3EEFC8B-85F8-4500-BE6B-2671917DE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98EC41-CC8D-40B9-BC7B-5DCF1C74C31E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E59CB6B-B96A-4B51-80FA-27744837A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5F1B4D1-6796-4B3B-8122-6B193140A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9961CD51-ED96-4495-9B46-FC17B0EB5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2B58852-3054-481F-BE09-A8A8BFA8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幻灯片编号占位符 3">
            <a:extLst>
              <a:ext uri="{FF2B5EF4-FFF2-40B4-BE49-F238E27FC236}">
                <a16:creationId xmlns:a16="http://schemas.microsoft.com/office/drawing/2014/main" id="{511CFAF8-4D35-4A93-9BFA-01164E041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529637-1B3F-4E98-A655-A5F3E326EB7B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49EBFBDD-27D7-41EC-BF49-4E536C9A7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BB1F587E-5FE0-4392-98EE-42E46BFB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NMI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(Non Maskable Interrupt</a:t>
            </a:r>
            <a:r>
              <a:rPr lang="zh-CN" altLang="en-US">
                <a:latin typeface="Arial" panose="020B0604020202020204" pitchFamily="34" charset="0"/>
              </a:rPr>
              <a:t>）</a:t>
            </a:r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39940" name="幻灯片编号占位符 3">
            <a:extLst>
              <a:ext uri="{FF2B5EF4-FFF2-40B4-BE49-F238E27FC236}">
                <a16:creationId xmlns:a16="http://schemas.microsoft.com/office/drawing/2014/main" id="{5D03A53B-7734-425C-8F73-6E41AACC4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139F61-DA7D-4042-B40E-29CF9035D73F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676AF226-2A11-4EE5-98E5-010D3E571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38199C95-1D6F-4379-AC47-3977B3AA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88" name="幻灯片编号占位符 3">
            <a:extLst>
              <a:ext uri="{FF2B5EF4-FFF2-40B4-BE49-F238E27FC236}">
                <a16:creationId xmlns:a16="http://schemas.microsoft.com/office/drawing/2014/main" id="{484FC07D-FB3A-4F36-9019-FFBE4199A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EA70AC-F123-40C9-8BBF-7182687931AE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17C07423-EDD2-43DD-972B-98EFD57853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1AE20253-CB9F-4809-B673-297D05C1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幻灯片编号占位符 3">
            <a:extLst>
              <a:ext uri="{FF2B5EF4-FFF2-40B4-BE49-F238E27FC236}">
                <a16:creationId xmlns:a16="http://schemas.microsoft.com/office/drawing/2014/main" id="{85F07116-E42D-45B6-AD43-B5AE5C9FB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083838-1ED6-4737-9B1E-77D08281B260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E46A348C-CE7A-40AA-A992-DFE443FF8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FF267D9-E469-4ED8-B9D4-C3366CBDB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7A38FD8F-B652-4B23-B68D-212E0CE2F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E3267D-209A-4A32-8FA6-A73FB02E3003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86704-DA89-4AD8-A7E5-ACF6F838AA2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213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771F98A9-1FF5-4FCB-BB05-81B617FBE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D2FB35B6-3005-430E-A3C9-73A3651CF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类似子函数调用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要尽可能缩短关中断的时间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中断的处理程序几乎不可能出错，是可靠的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CCF8C89E-04DF-4CF6-AA64-C4E6E623C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792410-ACB7-4584-BDF1-C5887DCA731D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C0C2CA71-7114-4B9A-BB09-C3BED76210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B193EB65-C457-4B31-A412-661708253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C81AFABE-9D90-4366-9B2E-38A4D2053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0B4FE4-ED31-40E0-B2CC-878D10CF00EC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D87CD685-A8BA-45F5-AD40-E6C4DDAFF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5987AD51-1FC4-4464-B231-94831940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>
                <a:latin typeface="Arial" panose="020B0604020202020204" pitchFamily="34" charset="0"/>
              </a:rPr>
              <a:t>4.9.2</a:t>
            </a:r>
            <a:r>
              <a:rPr kumimoji="1" lang="zh-CN" altLang="en-US">
                <a:latin typeface="Arial" panose="020B0604020202020204" pitchFamily="34" charset="0"/>
              </a:rPr>
              <a:t>的</a:t>
            </a:r>
            <a:r>
              <a:rPr kumimoji="1" lang="en-US" altLang="zh-CN">
                <a:latin typeface="Arial" panose="020B0604020202020204" pitchFamily="34" charset="0"/>
              </a:rPr>
              <a:t>fig</a:t>
            </a:r>
            <a:r>
              <a:rPr kumimoji="1" lang="zh-CN" altLang="en-US">
                <a:latin typeface="Arial" panose="020B0604020202020204" pitchFamily="34" charset="0"/>
              </a:rPr>
              <a:t> </a:t>
            </a:r>
            <a:r>
              <a:rPr kumimoji="1" lang="en-US" altLang="zh-CN">
                <a:latin typeface="Arial" panose="020B0604020202020204" pitchFamily="34" charset="0"/>
              </a:rPr>
              <a:t>4-66</a:t>
            </a:r>
          </a:p>
          <a:p>
            <a:r>
              <a:rPr kumimoji="1" lang="zh-CN" altLang="en-US">
                <a:latin typeface="Arial" panose="020B0604020202020204" pitchFamily="34" charset="0"/>
              </a:rPr>
              <a:t>结合</a:t>
            </a:r>
            <a:r>
              <a:rPr kumimoji="1" lang="en-US" altLang="zh-CN">
                <a:latin typeface="Arial" panose="020B0604020202020204" pitchFamily="34" charset="0"/>
              </a:rPr>
              <a:t>fig</a:t>
            </a:r>
            <a:r>
              <a:rPr kumimoji="1" lang="zh-CN" altLang="en-US">
                <a:latin typeface="Arial" panose="020B0604020202020204" pitchFamily="34" charset="0"/>
              </a:rPr>
              <a:t> </a:t>
            </a:r>
            <a:r>
              <a:rPr kumimoji="1" lang="en-US" altLang="zh-CN">
                <a:latin typeface="Arial" panose="020B0604020202020204" pitchFamily="34" charset="0"/>
              </a:rPr>
              <a:t>4-67</a:t>
            </a:r>
            <a:r>
              <a:rPr kumimoji="1" lang="zh-CN" altLang="en-US">
                <a:latin typeface="Arial" panose="020B0604020202020204" pitchFamily="34" charset="0"/>
              </a:rPr>
              <a:t>看；</a:t>
            </a:r>
            <a:endParaRPr kumimoji="1" lang="en-US" altLang="zh-CN">
              <a:latin typeface="Arial" panose="020B0604020202020204" pitchFamily="34" charset="0"/>
            </a:endParaRPr>
          </a:p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53252" name="幻灯片编号占位符 3">
            <a:extLst>
              <a:ext uri="{FF2B5EF4-FFF2-40B4-BE49-F238E27FC236}">
                <a16:creationId xmlns:a16="http://schemas.microsoft.com/office/drawing/2014/main" id="{80696A48-B97D-4E1C-83F4-5919EC131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957C13-DB24-4AE4-965D-5BAB0FFE80AF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外部中断可以在 取址前或写寄存器后 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86704-DA89-4AD8-A7E5-ACF6F838AA2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748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8D52D52-8FA9-4129-B167-E2F5B98DF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BFE0703A-336D-461F-B8E5-256718C0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幻灯片编号占位符 3">
            <a:extLst>
              <a:ext uri="{FF2B5EF4-FFF2-40B4-BE49-F238E27FC236}">
                <a16:creationId xmlns:a16="http://schemas.microsoft.com/office/drawing/2014/main" id="{B24D961D-7831-46EA-BD3D-0C4998EA4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3898FB-4452-40EC-B549-52AE8A9DD627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F3826CF2-28E5-40C2-83A9-F98BC650BE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3569CA46-497E-4D34-8FB7-57D8A7C8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>
                <a:latin typeface="Arial" panose="020B0604020202020204" pitchFamily="34" charset="0"/>
              </a:rPr>
              <a:t>4.9.2</a:t>
            </a:r>
            <a:r>
              <a:rPr kumimoji="1" lang="zh-CN" altLang="en-US">
                <a:latin typeface="Arial" panose="020B0604020202020204" pitchFamily="34" charset="0"/>
              </a:rPr>
              <a:t>的例</a:t>
            </a:r>
            <a:r>
              <a:rPr kumimoji="1" lang="en-US" altLang="zh-CN">
                <a:latin typeface="Arial" panose="020B0604020202020204" pitchFamily="34" charset="0"/>
              </a:rPr>
              <a:t>1</a:t>
            </a:r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59396" name="幻灯片编号占位符 3">
            <a:extLst>
              <a:ext uri="{FF2B5EF4-FFF2-40B4-BE49-F238E27FC236}">
                <a16:creationId xmlns:a16="http://schemas.microsoft.com/office/drawing/2014/main" id="{A3B7A891-880F-426F-BBA7-6E7C57A41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909ED7-D98E-4A8D-AAEC-288C31DFC00B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8F95F15D-16E7-4B7C-9AF1-47EA79960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D6AABF78-B337-4EF8-94CF-6DCAF713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44" name="幻灯片编号占位符 3">
            <a:extLst>
              <a:ext uri="{FF2B5EF4-FFF2-40B4-BE49-F238E27FC236}">
                <a16:creationId xmlns:a16="http://schemas.microsoft.com/office/drawing/2014/main" id="{D790D20D-4590-4CBC-8D62-0D2E55E9E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E84D5B-EBB7-44EB-9AA8-6F6D09419155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455F094D-E01D-41D4-BBC5-9DE2F9E59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D60BF4BB-9A73-4F15-A1B3-6B0757CE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第六个时钟溢出，第七个时钟将</a:t>
            </a:r>
            <a:r>
              <a:rPr lang="en-US" altLang="zh-CN" dirty="0">
                <a:latin typeface="Arial" panose="020B0604020202020204" pitchFamily="34" charset="0"/>
              </a:rPr>
              <a:t>80000180</a:t>
            </a:r>
            <a:r>
              <a:rPr lang="zh-CN" altLang="en-US" dirty="0">
                <a:latin typeface="Arial" panose="020B0604020202020204" pitchFamily="34" charset="0"/>
              </a:rPr>
              <a:t>写入</a:t>
            </a:r>
            <a:r>
              <a:rPr lang="en-US" altLang="zh-CN" dirty="0">
                <a:latin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</a:rPr>
              <a:t>，第八个时钟就取中断服务程序第一条指令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为了保证数据就绪和写使能打开在不同时钟，第七个时钟不能读中断服务程序第一条指令</a:t>
            </a:r>
          </a:p>
        </p:txBody>
      </p:sp>
      <p:sp>
        <p:nvSpPr>
          <p:cNvPr id="63492" name="幻灯片编号占位符 3">
            <a:extLst>
              <a:ext uri="{FF2B5EF4-FFF2-40B4-BE49-F238E27FC236}">
                <a16:creationId xmlns:a16="http://schemas.microsoft.com/office/drawing/2014/main" id="{C0F90C24-CCAE-47CD-9182-FFDCB2BA4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12DF7B-9996-4F7B-898D-63083A62D43F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5B9C6029-D8CD-4E4E-8CD7-1F069AB13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0449EF21-529B-49F1-90EB-2297693E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0" name="幻灯片编号占位符 3">
            <a:extLst>
              <a:ext uri="{FF2B5EF4-FFF2-40B4-BE49-F238E27FC236}">
                <a16:creationId xmlns:a16="http://schemas.microsoft.com/office/drawing/2014/main" id="{4F0A38BC-B0EC-40DF-A03D-CE3E83182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342CA1-FB15-4CED-A732-1A9C37C1D7FB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191AE87-D041-4A8C-958A-95BC105531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08D9A0-7087-4D07-9553-A0CB329FA6F7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E6A8707-F976-47D3-82A2-5D8BA908F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F27538D-DDEC-44F5-9D56-A22A32B39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40" tIns="46770" rIns="93540" bIns="46770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5F9B3791-3A2C-40AD-AFE4-18E76A32B6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C5748D5-5484-4876-961F-167F765177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0FE76425-A2D6-4C04-82EC-9A794E1B5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6CA1015-FAD2-4EAC-939B-5D12747434FA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A810340C-3392-47E1-A6F6-35CB7188A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48EF1D-1ED9-47BB-96AE-DDF4AAB68826}" type="slidenum">
              <a:rPr lang="zh-CN" altLang="en-US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2328C3F-0E72-4AF7-8D0B-EAFB87576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320E51F-35E7-4ED3-89B4-D7FD3FA75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40" tIns="46770" rIns="93540" bIns="46770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A09468D4-67CB-4890-AD59-EEC8EC70856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7B578B52-60EE-43B3-AFD6-081BD4D770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FC67F7FA-42C8-4B76-9BBD-061116DC4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62BABE6-E092-487D-B63B-6655C2A788B4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35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47B6E93-DE5B-4EAF-926E-CEEADB69D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773645A2-9D1F-4186-B17C-0905C74F47A6}" type="slidenum">
              <a:rPr kumimoji="1" lang="en-US" altLang="zh-CN">
                <a:latin typeface="Times New Roman" panose="02020603050405020304" pitchFamily="18" charset="0"/>
                <a:ea typeface="Times New Roman (Hebrew)"/>
                <a:cs typeface="Times New Roman (Hebrew)"/>
              </a:rPr>
              <a:pPr eaLnBrk="0" hangingPunct="0">
                <a:spcBef>
                  <a:spcPct val="0"/>
                </a:spcBef>
              </a:pPr>
              <a:t>36</a:t>
            </a:fld>
            <a:endParaRPr kumimoji="1" lang="en-US" altLang="zh-CN">
              <a:latin typeface="Times New Roman" panose="02020603050405020304" pitchFamily="18" charset="0"/>
              <a:ea typeface="Times New Roman (Hebrew)"/>
              <a:cs typeface="Times New Roman (Hebrew)"/>
            </a:endParaRPr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C22F05DF-37EA-4735-A8B5-75949C07CB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BE87ED04-CF7C-41B5-AC81-A9CC3F1E9036}" type="slidenum">
              <a:rPr kumimoji="1" lang="en-US" altLang="zh-CN" b="1"/>
              <a:pPr algn="r">
                <a:spcBef>
                  <a:spcPct val="0"/>
                </a:spcBef>
              </a:pPr>
              <a:t>36</a:t>
            </a:fld>
            <a:endParaRPr kumimoji="1" lang="en-US" altLang="zh-CN" b="1"/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11DF6EE3-DD01-4442-A19A-AF17F8F48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335C325B-3CE1-4235-B2B3-BBFDE5CC8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流水线就是一种指令级并行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0C5E368F-2D55-4259-8552-11F5821237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C27EED91-720C-4DEB-8475-CC4F4734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A3C70F7-A58F-48E9-A0A1-7B940EF2F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60DC6C20-2900-4855-8420-44A1D285F019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37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CC71256F-B63C-40C8-B474-AEBF2A0E0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700D6D61-E809-4000-B778-7157F434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88068" name="幻灯片编号占位符 3">
            <a:extLst>
              <a:ext uri="{FF2B5EF4-FFF2-40B4-BE49-F238E27FC236}">
                <a16:creationId xmlns:a16="http://schemas.microsoft.com/office/drawing/2014/main" id="{B5A85E17-49AD-4C22-BC5C-D5A879DB6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FFD74E-DEA0-448E-AEE7-6A736CD3545B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439D9099-7CE6-4CF0-885A-BFACFE3D5B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1CE93889-F45F-4B57-A9EA-8D40D419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269875"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EDB278E9-8688-4E1E-9E14-2AB6229E4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BE2D784C-D658-43A1-8D97-F4EDFB2F51A5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39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997AFB65-2C27-42F9-99BB-E47C40DCA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94D7302B-5BC1-4FFC-8BC4-9DC531B7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92164" name="幻灯片编号占位符 3">
            <a:extLst>
              <a:ext uri="{FF2B5EF4-FFF2-40B4-BE49-F238E27FC236}">
                <a16:creationId xmlns:a16="http://schemas.microsoft.com/office/drawing/2014/main" id="{A23295D2-D37D-452D-B53B-8572BADC2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FD83B9-529A-44C2-BE5A-CB7ECD992BE2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E1DB7E97-BFAC-4583-A74B-382ECB91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75FE973E-5331-40D8-84C5-BCF00E865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269875"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37D0BD42-19B3-456F-B73A-015C2A3E1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D8567A09-43C9-424F-9A81-A26502851FE5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41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136858F9-822F-4BD8-9838-117437E1F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D9A6B6A5-82DF-4E39-A0A8-D7ABC96C0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269875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3B050383-14E1-4164-B9A9-856065B1A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12CF9D95-F446-475A-A757-6E64F690A55D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42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E1DB7E97-BFAC-4583-A74B-382ECB91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75FE973E-5331-40D8-84C5-BCF00E865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269875"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37D0BD42-19B3-456F-B73A-015C2A3E1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D8567A09-43C9-424F-9A81-A26502851FE5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44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0C87135-4859-46AD-A5FF-A8C41D132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48E080B-AF1F-4A7D-A1C8-EE04C93B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11268" name="幻灯片编号占位符 3">
            <a:extLst>
              <a:ext uri="{FF2B5EF4-FFF2-40B4-BE49-F238E27FC236}">
                <a16:creationId xmlns:a16="http://schemas.microsoft.com/office/drawing/2014/main" id="{2D3758B9-0892-464D-A498-C29C1F8E3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BD1CFB-3C20-472E-B667-CA9C4E37687E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358F8F22-A96E-43CB-94C8-FD82F74E72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386271A1-EFE5-4447-98E2-F2618E75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这里会考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8FAE2CA4-8E95-4955-8992-A8C7AD36A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56D52867-C861-4245-858F-D078DB4BB005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47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288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54EEE0D6-092D-449C-AB46-160AE7195F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A95BC034-30F1-488F-8679-A593E3B0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850C727A-B2A5-4A61-BD10-DDE5B7C38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3E28161F-8C95-4263-B5A2-68A296AE54CC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48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31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42E08F8A-98F9-4E5A-A7DE-932DADCD5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E9130747-30EE-4801-AA7F-A1CA9FAF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269875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E8218763-5328-4FF1-A1B9-2C81138E0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FDF31C40-28DA-48B7-81A6-87E798060DFB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49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36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E28ECA5F-13CF-4094-AD51-F2E79FB8D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1180E96C-DFCA-4ED3-A6C8-ED58BAFF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17885B4-D70F-4A25-BE6C-FB38EA02E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78CB2CE9-6816-41E1-ADAA-E8582A53291A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51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893E0785-FACC-4DDB-AFC1-7D5F04EB5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0BB76981-3947-41C6-A366-4C951682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多个线程有各自的寄存器组，共用计算单元，关于状态的单元各线程都有一套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超线程在云计算应用广泛</a:t>
            </a:r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859B3F5D-5947-473F-8092-E9C0194C5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1D549AE0-488E-4ACE-9194-14DB5538D804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52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83066D62-F980-4B26-BBC7-FA84A6A9C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230D91AE-1E38-4755-AF6F-7E25851A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核之间的关系不大，每个核有私有的</a:t>
            </a:r>
            <a:r>
              <a:rPr lang="en-US" altLang="zh-CN" dirty="0">
                <a:latin typeface="Arial" panose="020B0604020202020204" pitchFamily="34" charset="0"/>
              </a:rPr>
              <a:t>L1cache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4B04D482-6862-4ADA-990E-C79467E90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C8352854-2233-4466-93F0-A86896759CF7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53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F66EDD68-4D6A-4E67-B401-1DD0724821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6586D347-E29A-4186-BA72-C6FB5E61A22A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54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9CE995B0-A3B9-4B8B-BFBD-6D822F0C2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6C3822FE-AAF9-46EA-A6E4-4B3C7062D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F5B26C64-7C09-4C1F-AB9B-E9DB02AA1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5AC78914-80EC-4848-8518-E71711F1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B6B76D87-A3D0-4F6E-A5A5-4198AF34D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72337-1AF6-4E49-AA9D-D0AC2AE9AB07}" type="slidenum">
              <a:rPr kumimoji="1" lang="en-US" altLang="zh-CN">
                <a:latin typeface="Times New Roman" panose="02020603050405020304" pitchFamily="18" charset="0"/>
              </a:rPr>
              <a:pPr/>
              <a:t>55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7F907706-10A6-4F59-8133-22945B211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E6445103-2B53-4370-8F3F-077D9FDD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91A91E65-EF7F-4EDC-8908-5B920DCEA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</a:pPr>
            <a:fld id="{C16662F0-89C1-49A6-AB71-92E216559B07}" type="slidenum">
              <a:rPr kumimoji="1" lang="en-US" altLang="zh-CN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56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DB6A506-F686-4EB8-9E32-7CBBA841E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1F82A8CA-2786-4851-8729-8F8267B61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缺页：虚拟内存，将硬盘当作内存用，</a:t>
            </a:r>
            <a:r>
              <a:rPr lang="en-US" altLang="zh-CN" dirty="0">
                <a:latin typeface="Arial" panose="020B0604020202020204" pitchFamily="34" charset="0"/>
              </a:rPr>
              <a:t>load</a:t>
            </a:r>
            <a:r>
              <a:rPr lang="zh-CN" altLang="en-US" dirty="0">
                <a:latin typeface="Arial" panose="020B0604020202020204" pitchFamily="34" charset="0"/>
              </a:rPr>
              <a:t>如果需要读存储在磁盘的内存空间，就会缺页，这主要影响性能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347399B5-5EFD-4881-8D24-51BAC9A1E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43790C-813A-44C8-A64D-09386D569A23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3A73926-86C4-4646-A493-7872C78FE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76C29CB-084A-4682-B74D-100190A3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幻灯片编号占位符 3">
            <a:extLst>
              <a:ext uri="{FF2B5EF4-FFF2-40B4-BE49-F238E27FC236}">
                <a16:creationId xmlns:a16="http://schemas.microsoft.com/office/drawing/2014/main" id="{C9FE0597-BC2B-4342-9932-9C8FFD3E2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08C86D-68F9-41D2-9923-E600A83290E6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3112B5F2-AF54-4A5F-9CF4-D9A011D6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AC60A2A5-73B2-4C39-9E3D-B1F2516D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幻灯片编号占位符 3">
            <a:extLst>
              <a:ext uri="{FF2B5EF4-FFF2-40B4-BE49-F238E27FC236}">
                <a16:creationId xmlns:a16="http://schemas.microsoft.com/office/drawing/2014/main" id="{FFCF2B8F-62C7-42BF-8DD3-A228DF8D2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036EB1-0732-40E5-8513-8EB5D80DEEF1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0F29F59-EF11-41CE-9694-6FC9A00A42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195BDFD-8D59-4380-9CA6-8B47FB85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幻灯片编号占位符 3">
            <a:extLst>
              <a:ext uri="{FF2B5EF4-FFF2-40B4-BE49-F238E27FC236}">
                <a16:creationId xmlns:a16="http://schemas.microsoft.com/office/drawing/2014/main" id="{864D5E35-E760-45A3-A3F2-6C1559ED5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BF71A3-6D29-44AF-B88D-EC02D66CEFA5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21B5D80E-7B5C-4187-B24E-97A705171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0DBE3E69-505C-42F6-9AAC-9C28DD45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幻灯片编号占位符 3">
            <a:extLst>
              <a:ext uri="{FF2B5EF4-FFF2-40B4-BE49-F238E27FC236}">
                <a16:creationId xmlns:a16="http://schemas.microsoft.com/office/drawing/2014/main" id="{D14DD79F-E4B5-4855-8853-2DDE2A379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06A48F-512D-45F4-86FA-A5CC5742634C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-27384"/>
            <a:ext cx="7021513" cy="6762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960"/>
            <a:ext cx="8001000" cy="5040312"/>
          </a:xfrm>
          <a:prstGeom prst="rect">
            <a:avLst/>
          </a:prstGeom>
        </p:spPr>
        <p:txBody>
          <a:bodyPr/>
          <a:lstStyle>
            <a:lvl1pPr marL="179388" indent="-179388">
              <a:buFont typeface="Wingdings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61074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188913"/>
            <a:ext cx="2000250" cy="59769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848350" cy="59769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81086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125538"/>
            <a:ext cx="39243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125538"/>
            <a:ext cx="39243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55101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125538"/>
            <a:ext cx="8001000" cy="5040312"/>
          </a:xfrm>
          <a:prstGeom prst="rect">
            <a:avLst/>
          </a:prstGeom>
        </p:spPr>
        <p:txBody>
          <a:bodyPr lIns="91440" rIns="91440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5305185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25538"/>
            <a:ext cx="80010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3721100"/>
            <a:ext cx="80010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16701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761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-242888"/>
            <a:ext cx="7021513" cy="6762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25538"/>
            <a:ext cx="3924300" cy="50403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125538"/>
            <a:ext cx="3924300" cy="50403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03883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85317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-242888"/>
            <a:ext cx="7021513" cy="6762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33091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5113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90519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40" rIns="9144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16699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-242888"/>
            <a:ext cx="7021513" cy="6762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125538"/>
            <a:ext cx="8001000" cy="5040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106371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5">
            <a:extLst>
              <a:ext uri="{FF2B5EF4-FFF2-40B4-BE49-F238E27FC236}">
                <a16:creationId xmlns:a16="http://schemas.microsoft.com/office/drawing/2014/main" id="{25EBA351-3012-4ECC-849C-8EB0E01D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836613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2"/>
            <a:endParaRPr lang="zh-CN" altLang="en-US"/>
          </a:p>
        </p:txBody>
      </p:sp>
      <p:sp>
        <p:nvSpPr>
          <p:cNvPr id="1027" name="Rectangle 28">
            <a:extLst>
              <a:ext uri="{FF2B5EF4-FFF2-40B4-BE49-F238E27FC236}">
                <a16:creationId xmlns:a16="http://schemas.microsoft.com/office/drawing/2014/main" id="{AB39E138-A333-434B-A774-363D7A05D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11113"/>
            <a:ext cx="70215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9D83FB-0C5F-4D65-A7B5-B178755A0913}"/>
              </a:ext>
            </a:extLst>
          </p:cNvPr>
          <p:cNvCxnSpPr/>
          <p:nvPr userDrawn="1"/>
        </p:nvCxnSpPr>
        <p:spPr>
          <a:xfrm>
            <a:off x="0" y="639763"/>
            <a:ext cx="9144000" cy="0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E:\学校\20121109221446303940.jpg">
            <a:extLst>
              <a:ext uri="{FF2B5EF4-FFF2-40B4-BE49-F238E27FC236}">
                <a16:creationId xmlns:a16="http://schemas.microsoft.com/office/drawing/2014/main" id="{F39330A2-ACCB-4E54-9922-CA2374E333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179388" indent="-1793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04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809625" indent="-1793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22082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j-lt"/>
          <a:ea typeface="华文中宋" pitchFamily="2" charset="-122"/>
        </a:defRPr>
      </a:lvl4pPr>
      <a:lvl5pPr marL="261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4445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BE75291-9A60-4E2B-8102-49C5C8BFABC9}"/>
              </a:ext>
            </a:extLst>
          </p:cNvPr>
          <p:cNvSpPr/>
          <p:nvPr/>
        </p:nvSpPr>
        <p:spPr>
          <a:xfrm>
            <a:off x="0" y="2132013"/>
            <a:ext cx="9144000" cy="2081212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/>
          </a:p>
        </p:txBody>
      </p:sp>
      <p:sp>
        <p:nvSpPr>
          <p:cNvPr id="4099" name="文本框 10">
            <a:extLst>
              <a:ext uri="{FF2B5EF4-FFF2-40B4-BE49-F238E27FC236}">
                <a16:creationId xmlns:a16="http://schemas.microsoft.com/office/drawing/2014/main" id="{FE02DAA2-CD4D-40FE-98E0-96E61CDF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39975"/>
            <a:ext cx="685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文本框 13">
            <a:extLst>
              <a:ext uri="{FF2B5EF4-FFF2-40B4-BE49-F238E27FC236}">
                <a16:creationId xmlns:a16="http://schemas.microsoft.com/office/drawing/2014/main" id="{0666286A-2AD6-4216-ACC7-30501B27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346575"/>
            <a:ext cx="54546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chenzhg29@mail.sysu.edu.cn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文本框 14">
            <a:extLst>
              <a:ext uri="{FF2B5EF4-FFF2-40B4-BE49-F238E27FC236}">
                <a16:creationId xmlns:a16="http://schemas.microsoft.com/office/drawing/2014/main" id="{69073CA1-8119-4FB0-9232-793C7270E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446713"/>
            <a:ext cx="3929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4AE35A4-654B-4854-85D3-A7748C2F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33375"/>
            <a:ext cx="32718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2">
            <a:extLst>
              <a:ext uri="{FF2B5EF4-FFF2-40B4-BE49-F238E27FC236}">
                <a16:creationId xmlns:a16="http://schemas.microsoft.com/office/drawing/2014/main" id="{5558D7D5-5809-4DF0-85A6-EF39DFE34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11488"/>
            <a:ext cx="6858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 处理器（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EEFA4CD-24AB-4EEB-B13E-58AD91B199ED}"/>
              </a:ext>
            </a:extLst>
          </p:cNvPr>
          <p:cNvSpPr txBox="1"/>
          <p:nvPr/>
        </p:nvSpPr>
        <p:spPr>
          <a:xfrm>
            <a:off x="405777" y="3645024"/>
            <a:ext cx="8414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“In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a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major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matter,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no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details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are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small.”——French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Proverb</a:t>
            </a:r>
            <a:endParaRPr lang="zh-CN" altLang="en-US" sz="2000" b="1" dirty="0">
              <a:gradFill>
                <a:gsLst>
                  <a:gs pos="63000">
                    <a:schemeClr val="bg1"/>
                  </a:gs>
                  <a:gs pos="85000">
                    <a:schemeClr val="bg1">
                      <a:lumMod val="85000"/>
                    </a:schemeClr>
                  </a:gs>
                  <a:gs pos="96000">
                    <a:schemeClr val="bg1"/>
                  </a:gs>
                </a:gsLst>
                <a:lin ang="5400000" scaled="0"/>
              </a:gradFill>
              <a:latin typeface="HanziPen SC" charset="-122"/>
              <a:ea typeface="HanziPen SC" charset="-122"/>
              <a:cs typeface="HanziPen SC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B150C6D-B405-4227-85C2-0AF41C6F4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4770"/>
            <a:ext cx="7021512" cy="508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8086/8088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中断系统</a:t>
            </a:r>
          </a:p>
        </p:txBody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4A499F78-BB08-4B3F-85E8-EC9C5152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298575"/>
            <a:ext cx="8391525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5838" indent="-268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内中断：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自己产生而不通过中断请求线请求，皆为不可屏蔽中断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指令引起异常</a:t>
            </a:r>
            <a:r>
              <a:rPr lang="zh-CN" altLang="en-US" sz="24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4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执行预置指令后在特定情况下发生的异常</a:t>
            </a:r>
          </a:p>
          <a:p>
            <a:pPr lvl="2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INTO </a:t>
            </a:r>
            <a:r>
              <a:rPr lang="zh-CN" altLang="en-US" sz="24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溢出</a:t>
            </a:r>
            <a:endParaRPr lang="en-US" altLang="zh-CN" sz="2400" b="1" dirty="0">
              <a:solidFill>
                <a:srgbClr val="7F7F7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INT n </a:t>
            </a:r>
            <a:r>
              <a:rPr lang="zh-CN" altLang="en-US" sz="24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用户定义</a:t>
            </a:r>
            <a:endParaRPr lang="en-US" altLang="zh-CN" sz="2400" b="1" dirty="0">
              <a:solidFill>
                <a:srgbClr val="7F7F7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处理器检测异常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执行指令时产生的异常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如：除法错、无效操作码、缺页、单步跟踪调试等</a:t>
            </a:r>
          </a:p>
          <a:p>
            <a:pPr lvl="2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除法错：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除数为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或商溢出，则产生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类型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</a:t>
            </a:r>
          </a:p>
          <a:p>
            <a:pPr lvl="2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单步跟踪：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当自陷位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TF=1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时，每条指令执行完就自动产生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类型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</a:t>
            </a:r>
          </a:p>
          <a:p>
            <a:pPr lvl="1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F0EB9A7-A1DE-4763-866E-8DDD43B61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808038"/>
            <a:ext cx="89646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统称为“中断”：内中断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内部异常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和外中断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外部中断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FBCFA17-EB1C-4900-8AC7-B890AF5AE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021512" cy="5755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8086/8088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中断系统</a:t>
            </a:r>
          </a:p>
        </p:txBody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B69CC294-31B4-4F61-BF5D-9E7C54FA3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83185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5838" indent="-268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44613" indent="-268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外中断：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通过中断请求线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INTR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NMI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来实现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INTR(Interrupt Require)</a:t>
            </a: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可屏蔽中断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外设中断源引起的中断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可以响应、也可以不响应：受本身的屏蔽位、以及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标志寄存器中的中断允许位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(IF)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控制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3" eaLnBrk="1" hangingPunct="1">
              <a:spcBef>
                <a:spcPts val="600"/>
              </a:spcBef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置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IF=1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：指令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STI——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开中断</a:t>
            </a:r>
            <a:endParaRPr lang="en-US" altLang="zh-CN" sz="24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 lvl="3" eaLnBrk="1" hangingPunct="1">
              <a:spcBef>
                <a:spcPts val="600"/>
              </a:spcBef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清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IF=0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：指令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CLI——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关中断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NMI(Nonmaskable Interrupt)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：不可屏蔽中断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重要或紧急的硬件故障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，属于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类型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</a:t>
            </a:r>
            <a:endParaRPr lang="en-US" altLang="zh-CN" sz="28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必须无条件响应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如电源掉电、存储器读写出错、总线奇偶位出错等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endParaRPr lang="zh-CN" altLang="en-US" sz="28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1964F91-8E14-40B5-9DCE-47BC06AEE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7021512" cy="508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8086/8088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中断系统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EB4B0F8-D05C-409F-B3D3-549E37FFA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83185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5838" indent="-268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44613" indent="-268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外中断：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通过中断请求线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INTR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NMI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来实现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INTR(Interrupt Require)</a:t>
            </a: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可屏蔽中断 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外设中断源引起的中断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可以响应、也可以不响应：受本身的屏蔽位、以及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标志寄存器中的中断允许位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(IF)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控制</a:t>
            </a:r>
            <a:endParaRPr lang="en-US" altLang="zh-CN" sz="22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3" eaLnBrk="1" hangingPunct="1">
              <a:spcBef>
                <a:spcPts val="600"/>
              </a:spcBef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置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IF=1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：指令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STI——</a:t>
            </a:r>
            <a:r>
              <a:rPr lang="zh-CN" altLang="en-US" sz="22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开中断</a:t>
            </a:r>
            <a:endParaRPr lang="en-US" altLang="zh-CN" sz="22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 lvl="3" eaLnBrk="1" hangingPunct="1">
              <a:spcBef>
                <a:spcPts val="600"/>
              </a:spcBef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清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IF=0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：指令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CLI——</a:t>
            </a:r>
            <a:r>
              <a:rPr lang="zh-CN" altLang="en-US" sz="22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关中断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NMI(Nonmaskable Interrupt)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：不可屏蔽中断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重要或紧急的硬件故障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，属于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类型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必须无条件响应</a:t>
            </a:r>
            <a:endParaRPr lang="zh-CN" altLang="en-US" sz="24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0261" name="Text Box 5">
            <a:extLst>
              <a:ext uri="{FF2B5EF4-FFF2-40B4-BE49-F238E27FC236}">
                <a16:creationId xmlns:a16="http://schemas.microsoft.com/office/drawing/2014/main" id="{6540A939-715B-4C06-ADD9-AF68E2BE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13325"/>
            <a:ext cx="8091487" cy="15382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所有事件都被分配一个“中断类型号”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每个中断都有相应的“中断服务程序”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可根据中断类型号找到中断服务程序的入口地址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5A6DC15-F789-4012-B036-1AD65650B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021513" cy="50857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处理器中的异常处理机制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C8D06A2-C489-42B0-8546-FF4EA3BB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74700"/>
            <a:ext cx="87137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检测到异常时，处理器必须进行以下基本处理</a:t>
            </a:r>
          </a:p>
          <a:p>
            <a:pPr lvl="1" eaLnBrk="1" hangingPunct="1">
              <a:lnSpc>
                <a:spcPct val="15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①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关中断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：使处理器处于“禁止中断”状态，以防止新异常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或中断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破坏断点和现场</a:t>
            </a:r>
            <a:endParaRPr lang="en-US" altLang="zh-CN" sz="28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②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保护断点和程序状态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将断点和程序状态保存到堆栈或特殊寄存器中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③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识别异常事件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软件识别和硬件识别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23D5DA6-8876-4AE3-8A42-461C4699C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021513" cy="5531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处理器中的异常处理机制</a:t>
            </a:r>
          </a:p>
        </p:txBody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3DF505BE-44BC-4734-903E-24A86C0C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74700"/>
            <a:ext cx="84978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74763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检测到异常时，处理器进行基本处理</a:t>
            </a:r>
          </a:p>
          <a:p>
            <a:pPr lvl="1" eaLnBrk="1" hangingPunct="1"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①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关中断</a:t>
            </a:r>
            <a:r>
              <a:rPr lang="zh-CN" alt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：使处理器处于“禁止中断”状态，以防止新异常</a:t>
            </a:r>
            <a:r>
              <a:rPr lang="en-US" altLang="zh-CN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或中断</a:t>
            </a:r>
            <a:r>
              <a:rPr lang="en-US" altLang="zh-CN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破坏断点和现场</a:t>
            </a:r>
            <a:endParaRPr lang="en-US" altLang="zh-CN" sz="2800" b="1" dirty="0">
              <a:solidFill>
                <a:srgbClr val="7F7F7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②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保护断点和程序状态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：将断点和程序状态保存到堆栈或特殊寄存器中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PC→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堆栈 或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EPC(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专门存放断点的寄存器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eaLnBrk="1" hangingPunct="1"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PSWR →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堆栈 或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EPSWR (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专门保存程序状态的寄存器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lvl="3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PSW—Program Status Word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程序状态字，包括条件码、中断码、状态位等</a:t>
            </a:r>
          </a:p>
          <a:p>
            <a:pPr lvl="3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PSWR(PSW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用于存放程序状态字寄存器。如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X86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FLAGS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61E4849-B9D2-4228-9244-B34845CAB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021513" cy="5531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处理器中的异常处理机制</a:t>
            </a:r>
          </a:p>
        </p:txBody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E259E591-400F-4464-9D3A-80391E8D0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47725"/>
            <a:ext cx="8497888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检测到异常时，处理器进行基本处理</a:t>
            </a:r>
          </a:p>
          <a:p>
            <a:pPr lvl="1" eaLnBrk="1" hangingPunct="1"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①</a:t>
            </a:r>
            <a:r>
              <a:rPr lang="zh-CN" altLang="en-US" sz="2800" b="1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关中断</a:t>
            </a:r>
            <a:endParaRPr lang="en-US" altLang="zh-CN" sz="2800" b="1">
              <a:solidFill>
                <a:srgbClr val="7F7F7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②</a:t>
            </a:r>
            <a:r>
              <a:rPr lang="zh-CN" altLang="en-US" sz="2800" b="1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保护断点和程序状态</a:t>
            </a:r>
            <a:endParaRPr lang="en-US" altLang="zh-CN" sz="2800" b="1">
              <a:solidFill>
                <a:srgbClr val="7F7F7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③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识别异常事件：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软件识别和硬件识别</a:t>
            </a:r>
          </a:p>
          <a:p>
            <a:pPr lvl="2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软件识别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非向量中断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MIPS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采用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lvl="1" eaLnBrk="1" hangingPunct="1">
              <a:buSzPct val="80000"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设置一个异常状态寄存器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如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MIPS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中为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Cause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，用于记录异常原因。操作系统用一个异常处理程序，按优先级顺序查询异常状态寄存器，识别出异常事件，转入相应的中断服务程序执行</a:t>
            </a:r>
          </a:p>
          <a:p>
            <a:pPr lvl="2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硬件识别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向量中断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80x86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采用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buSzPct val="80000"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用专门的硬件查询电路按优先级顺序识别异常，得到“中断类型号”，到中断向量表中读取对应的中断服务程序的入口地址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0F82A5D-1EB5-491B-ADFF-253F30EFD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001000" cy="5123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8086/8088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的中断向量表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FAC4D36-92FA-4C0E-9BC8-0D8048A9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79463"/>
            <a:ext cx="81756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中断向量表（中断入口地址表），位于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0000H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～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03FFH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共含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256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个中断向量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每一项就是对应的中断服务程序的入口地址，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每个向量长度为四个字节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CS:IP)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中断向量地址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=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中断类型号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×4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0F82A5D-1EB5-491B-ADFF-253F30EFD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900" y="0"/>
            <a:ext cx="8001000" cy="5615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8086/8088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的中断向量表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88D4797-34B3-4D4E-A579-813E1BCAF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54050"/>
            <a:ext cx="81756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中断向量表（中断入口地址表），位于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0000H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～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03FFH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。</a:t>
            </a:r>
            <a:endParaRPr kumimoji="1"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共含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256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个中断向量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每一项就是对应的中断服务程序的入口地址，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每个向量长度为四个字节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CS:IP)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。</a:t>
            </a:r>
            <a:endParaRPr kumimoji="1"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中断向量地址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=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中断类型号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×4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C68DA22C-39F7-4792-80B4-39F29401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2198688"/>
            <a:ext cx="1328737" cy="282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7B294045-4478-4FC5-A74D-6CBC4A366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13" y="3576638"/>
            <a:ext cx="11112" cy="4810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A40F413B-56E8-4AD3-B0E3-C3D8A641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2201863"/>
            <a:ext cx="1169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+mn-lt"/>
                <a:ea typeface="+mn-ea"/>
              </a:rPr>
              <a:t>CS:IP</a:t>
            </a:r>
          </a:p>
        </p:txBody>
      </p:sp>
      <p:sp>
        <p:nvSpPr>
          <p:cNvPr id="1139719" name="Text Box 7">
            <a:extLst>
              <a:ext uri="{FF2B5EF4-FFF2-40B4-BE49-F238E27FC236}">
                <a16:creationId xmlns:a16="http://schemas.microsoft.com/office/drawing/2014/main" id="{74AC92C9-D6DA-4AB1-B4F7-9040D4904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00313"/>
            <a:ext cx="28003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例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1</a:t>
            </a: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：除法错的中断类型号为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</a:t>
            </a: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，</a:t>
            </a:r>
            <a:endParaRPr kumimoji="1" lang="en-US" altLang="zh-CN" sz="22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向量地址为：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0×4=0</a:t>
            </a:r>
          </a:p>
          <a:p>
            <a:pPr eaLnBrk="1" hangingPunct="1">
              <a:spcBef>
                <a:spcPts val="600"/>
              </a:spcBef>
            </a:pP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例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2</a:t>
            </a: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NMI</a:t>
            </a: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的中断类型号为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2</a:t>
            </a: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，</a:t>
            </a:r>
            <a:endParaRPr kumimoji="1" lang="en-US" altLang="zh-CN" sz="2200" b="1"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向量地址为：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2×4=8</a:t>
            </a:r>
          </a:p>
        </p:txBody>
      </p:sp>
      <p:sp>
        <p:nvSpPr>
          <p:cNvPr id="1139720" name="Line 8">
            <a:extLst>
              <a:ext uri="{FF2B5EF4-FFF2-40B4-BE49-F238E27FC236}">
                <a16:creationId xmlns:a16="http://schemas.microsoft.com/office/drawing/2014/main" id="{67D9E89D-C54E-4234-9DC8-9B80BC61E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0088" y="292735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15368" name="Group 9">
            <a:extLst>
              <a:ext uri="{FF2B5EF4-FFF2-40B4-BE49-F238E27FC236}">
                <a16:creationId xmlns:a16="http://schemas.microsoft.com/office/drawing/2014/main" id="{9A5A796B-CB8F-4619-B759-22B64EC86663}"/>
              </a:ext>
            </a:extLst>
          </p:cNvPr>
          <p:cNvGrpSpPr>
            <a:grpSpLocks/>
          </p:cNvGrpSpPr>
          <p:nvPr/>
        </p:nvGrpSpPr>
        <p:grpSpPr bwMode="auto">
          <a:xfrm>
            <a:off x="5945188" y="2627313"/>
            <a:ext cx="1344612" cy="1981200"/>
            <a:chOff x="2845" y="1305"/>
            <a:chExt cx="1747" cy="1248"/>
          </a:xfrm>
        </p:grpSpPr>
        <p:sp>
          <p:nvSpPr>
            <p:cNvPr id="50202" name="Line 10">
              <a:extLst>
                <a:ext uri="{FF2B5EF4-FFF2-40B4-BE49-F238E27FC236}">
                  <a16:creationId xmlns:a16="http://schemas.microsoft.com/office/drawing/2014/main" id="{65E7BB22-1794-4327-98B2-63FF50929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1305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0203" name="Line 11">
              <a:extLst>
                <a:ext uri="{FF2B5EF4-FFF2-40B4-BE49-F238E27FC236}">
                  <a16:creationId xmlns:a16="http://schemas.microsoft.com/office/drawing/2014/main" id="{52C31A9A-940D-432D-9697-9E2DB71F6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5" y="1562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0204" name="Line 12">
              <a:extLst>
                <a:ext uri="{FF2B5EF4-FFF2-40B4-BE49-F238E27FC236}">
                  <a16:creationId xmlns:a16="http://schemas.microsoft.com/office/drawing/2014/main" id="{C96AEB21-88F1-4DD5-94E3-7A9A608CC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2278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0205" name="Line 13">
              <a:extLst>
                <a:ext uri="{FF2B5EF4-FFF2-40B4-BE49-F238E27FC236}">
                  <a16:creationId xmlns:a16="http://schemas.microsoft.com/office/drawing/2014/main" id="{7471D218-8F03-4CD7-8B35-18C1E8570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2553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0206" name="Line 14">
              <a:extLst>
                <a:ext uri="{FF2B5EF4-FFF2-40B4-BE49-F238E27FC236}">
                  <a16:creationId xmlns:a16="http://schemas.microsoft.com/office/drawing/2014/main" id="{87000392-290A-4F43-9F6A-01FF74AC0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1845"/>
              <a:ext cx="1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139727" name="Line 15">
            <a:extLst>
              <a:ext uri="{FF2B5EF4-FFF2-40B4-BE49-F238E27FC236}">
                <a16:creationId xmlns:a16="http://schemas.microsoft.com/office/drawing/2014/main" id="{3D81D994-9060-4105-BED6-99012F0891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0813" y="241300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1139728" name="Line 16">
            <a:extLst>
              <a:ext uri="{FF2B5EF4-FFF2-40B4-BE49-F238E27FC236}">
                <a16:creationId xmlns:a16="http://schemas.microsoft.com/office/drawing/2014/main" id="{F404A27E-FC66-4DE4-BEE0-2810911C2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2422525"/>
            <a:ext cx="93503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1139729" name="Line 17">
            <a:extLst>
              <a:ext uri="{FF2B5EF4-FFF2-40B4-BE49-F238E27FC236}">
                <a16:creationId xmlns:a16="http://schemas.microsoft.com/office/drawing/2014/main" id="{46B01531-7CF5-460E-921B-7BB44B2DA4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89388" y="331152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1139730" name="Line 18">
            <a:extLst>
              <a:ext uri="{FF2B5EF4-FFF2-40B4-BE49-F238E27FC236}">
                <a16:creationId xmlns:a16="http://schemas.microsoft.com/office/drawing/2014/main" id="{E8CF95EC-BCDC-4476-9E70-CD9F0B939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33147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50190" name="Text Box 19">
            <a:extLst>
              <a:ext uri="{FF2B5EF4-FFF2-40B4-BE49-F238E27FC236}">
                <a16:creationId xmlns:a16="http://schemas.microsoft.com/office/drawing/2014/main" id="{FF3288C5-CE5C-4A66-A04A-348203F7D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2222500"/>
            <a:ext cx="185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800"/>
              </a:spcBef>
              <a:defRPr/>
            </a:pPr>
            <a:r>
              <a:rPr kumimoji="1" lang="en-US" altLang="zh-CN" sz="2000" b="1" dirty="0">
                <a:latin typeface="+mn-lt"/>
                <a:ea typeface="+mn-ea"/>
              </a:rPr>
              <a:t>000</a:t>
            </a:r>
            <a:r>
              <a:rPr kumimoji="1" lang="zh-CN" altLang="en-US" sz="2000" b="1" dirty="0">
                <a:latin typeface="+mn-lt"/>
                <a:ea typeface="+mn-ea"/>
              </a:rPr>
              <a:t>～</a:t>
            </a:r>
            <a:r>
              <a:rPr kumimoji="1" lang="en-US" altLang="zh-CN" sz="2000" b="1" dirty="0">
                <a:latin typeface="+mn-lt"/>
                <a:ea typeface="+mn-ea"/>
              </a:rPr>
              <a:t>003H</a:t>
            </a:r>
          </a:p>
          <a:p>
            <a:pPr eaLnBrk="1" hangingPunct="1">
              <a:spcBef>
                <a:spcPts val="800"/>
              </a:spcBef>
              <a:defRPr/>
            </a:pPr>
            <a:r>
              <a:rPr kumimoji="1" lang="en-US" altLang="zh-CN" sz="2000" b="1" dirty="0">
                <a:latin typeface="+mn-lt"/>
                <a:ea typeface="+mn-ea"/>
              </a:rPr>
              <a:t>004</a:t>
            </a:r>
            <a:r>
              <a:rPr kumimoji="1" lang="zh-CN" altLang="en-US" sz="2000" b="1" dirty="0">
                <a:latin typeface="+mn-lt"/>
                <a:ea typeface="+mn-ea"/>
              </a:rPr>
              <a:t>～</a:t>
            </a:r>
            <a:r>
              <a:rPr kumimoji="1" lang="en-US" altLang="zh-CN" sz="2000" b="1" dirty="0">
                <a:latin typeface="+mn-lt"/>
                <a:ea typeface="+mn-ea"/>
              </a:rPr>
              <a:t>007H</a:t>
            </a:r>
          </a:p>
          <a:p>
            <a:pPr eaLnBrk="1" hangingPunct="1">
              <a:spcBef>
                <a:spcPts val="800"/>
              </a:spcBef>
              <a:defRPr/>
            </a:pPr>
            <a:r>
              <a:rPr kumimoji="1" lang="en-US" altLang="zh-CN" sz="2000" b="1" dirty="0">
                <a:latin typeface="+mn-lt"/>
                <a:ea typeface="+mn-ea"/>
              </a:rPr>
              <a:t>008</a:t>
            </a:r>
            <a:r>
              <a:rPr kumimoji="1" lang="zh-CN" altLang="en-US" sz="2000" b="1" dirty="0">
                <a:latin typeface="+mn-lt"/>
                <a:ea typeface="+mn-ea"/>
              </a:rPr>
              <a:t>～</a:t>
            </a:r>
            <a:r>
              <a:rPr kumimoji="1" lang="en-US" altLang="zh-CN" sz="2000" b="1" dirty="0">
                <a:latin typeface="+mn-lt"/>
                <a:ea typeface="+mn-ea"/>
              </a:rPr>
              <a:t>00BH</a:t>
            </a:r>
          </a:p>
          <a:p>
            <a:pPr eaLnBrk="1" hangingPunct="1">
              <a:spcBef>
                <a:spcPts val="800"/>
              </a:spcBef>
              <a:defRPr/>
            </a:pPr>
            <a:endParaRPr kumimoji="1" lang="en-US" altLang="zh-CN" sz="2000" b="1" dirty="0">
              <a:latin typeface="+mn-lt"/>
              <a:ea typeface="+mn-ea"/>
            </a:endParaRPr>
          </a:p>
          <a:p>
            <a:pPr eaLnBrk="1" hangingPunct="1">
              <a:spcBef>
                <a:spcPts val="800"/>
              </a:spcBef>
              <a:defRPr/>
            </a:pPr>
            <a:endParaRPr kumimoji="1" lang="en-US" altLang="zh-CN" sz="2000" b="1" dirty="0">
              <a:latin typeface="+mn-lt"/>
              <a:ea typeface="+mn-ea"/>
            </a:endParaRPr>
          </a:p>
          <a:p>
            <a:pPr eaLnBrk="1" hangingPunct="1">
              <a:spcBef>
                <a:spcPts val="800"/>
              </a:spcBef>
              <a:defRPr/>
            </a:pPr>
            <a:endParaRPr kumimoji="1" lang="en-US" altLang="zh-CN" sz="2000" b="1" dirty="0">
              <a:latin typeface="+mn-lt"/>
              <a:ea typeface="+mn-ea"/>
            </a:endParaRPr>
          </a:p>
          <a:p>
            <a:pPr eaLnBrk="1" hangingPunct="1">
              <a:spcBef>
                <a:spcPts val="800"/>
              </a:spcBef>
              <a:defRPr/>
            </a:pPr>
            <a:r>
              <a:rPr kumimoji="1" lang="en-US" altLang="zh-CN" sz="2000" b="1" dirty="0">
                <a:latin typeface="+mn-lt"/>
                <a:ea typeface="+mn-ea"/>
              </a:rPr>
              <a:t>3FC</a:t>
            </a:r>
            <a:r>
              <a:rPr kumimoji="1" lang="zh-CN" altLang="en-US" sz="2000" b="1" dirty="0">
                <a:latin typeface="+mn-lt"/>
                <a:ea typeface="+mn-ea"/>
              </a:rPr>
              <a:t>～</a:t>
            </a:r>
            <a:r>
              <a:rPr kumimoji="1" lang="en-US" altLang="zh-CN" sz="2000" b="1" dirty="0">
                <a:latin typeface="+mn-lt"/>
                <a:ea typeface="+mn-ea"/>
              </a:rPr>
              <a:t>3FFH</a:t>
            </a:r>
          </a:p>
        </p:txBody>
      </p:sp>
      <p:sp>
        <p:nvSpPr>
          <p:cNvPr id="50191" name="Line 20">
            <a:extLst>
              <a:ext uri="{FF2B5EF4-FFF2-40B4-BE49-F238E27FC236}">
                <a16:creationId xmlns:a16="http://schemas.microsoft.com/office/drawing/2014/main" id="{06A9D489-2F46-460E-968D-0E804BD7F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198688"/>
            <a:ext cx="0" cy="282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15375" name="Text Box 21">
            <a:extLst>
              <a:ext uri="{FF2B5EF4-FFF2-40B4-BE49-F238E27FC236}">
                <a16:creationId xmlns:a16="http://schemas.microsoft.com/office/drawing/2014/main" id="{2E17A2EA-ED7F-4AF6-AA0D-479D03FFF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2190750"/>
            <a:ext cx="12525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除法错</a:t>
            </a:r>
          </a:p>
        </p:txBody>
      </p:sp>
      <p:sp>
        <p:nvSpPr>
          <p:cNvPr id="15376" name="Text Box 22">
            <a:extLst>
              <a:ext uri="{FF2B5EF4-FFF2-40B4-BE49-F238E27FC236}">
                <a16:creationId xmlns:a16="http://schemas.microsoft.com/office/drawing/2014/main" id="{341B7A6C-50B3-4086-AB9C-ADE7DF177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13" y="2619375"/>
            <a:ext cx="11699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单步</a:t>
            </a:r>
            <a:endParaRPr kumimoji="1" lang="zh-CN" altLang="en-US" sz="22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0194" name="Text Box 23">
            <a:extLst>
              <a:ext uri="{FF2B5EF4-FFF2-40B4-BE49-F238E27FC236}">
                <a16:creationId xmlns:a16="http://schemas.microsoft.com/office/drawing/2014/main" id="{45F06F54-3EBA-469D-9B20-2CD20C97C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3082925"/>
            <a:ext cx="11699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200" b="1" dirty="0">
                <a:solidFill>
                  <a:srgbClr val="FF0000"/>
                </a:solidFill>
                <a:latin typeface="+mn-lt"/>
                <a:ea typeface="+mn-ea"/>
              </a:rPr>
              <a:t>NMI</a:t>
            </a:r>
          </a:p>
        </p:txBody>
      </p:sp>
      <p:sp>
        <p:nvSpPr>
          <p:cNvPr id="50195" name="Line 24">
            <a:extLst>
              <a:ext uri="{FF2B5EF4-FFF2-40B4-BE49-F238E27FC236}">
                <a16:creationId xmlns:a16="http://schemas.microsoft.com/office/drawing/2014/main" id="{927E3B1D-A021-4D03-956F-CAC40CA3A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9425" y="3643313"/>
            <a:ext cx="11113" cy="4810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1139737" name="Line 25">
            <a:extLst>
              <a:ext uri="{FF2B5EF4-FFF2-40B4-BE49-F238E27FC236}">
                <a16:creationId xmlns:a16="http://schemas.microsoft.com/office/drawing/2014/main" id="{B4E4BE2E-4616-4DAC-A201-DF455889D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4011613"/>
            <a:ext cx="992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50198" name="Text Box 27">
            <a:extLst>
              <a:ext uri="{FF2B5EF4-FFF2-40B4-BE49-F238E27FC236}">
                <a16:creationId xmlns:a16="http://schemas.microsoft.com/office/drawing/2014/main" id="{5FFCEC46-CB20-46D4-AC94-7600DDB8B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2600325"/>
            <a:ext cx="1169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+mn-lt"/>
                <a:ea typeface="+mn-ea"/>
              </a:rPr>
              <a:t>CS:IP</a:t>
            </a:r>
          </a:p>
        </p:txBody>
      </p:sp>
      <p:sp>
        <p:nvSpPr>
          <p:cNvPr id="50199" name="Text Box 28">
            <a:extLst>
              <a:ext uri="{FF2B5EF4-FFF2-40B4-BE49-F238E27FC236}">
                <a16:creationId xmlns:a16="http://schemas.microsoft.com/office/drawing/2014/main" id="{2BEEA6E6-9A6A-451A-89E2-8EBB6AA5B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048000"/>
            <a:ext cx="1169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+mn-lt"/>
                <a:ea typeface="+mn-ea"/>
              </a:rPr>
              <a:t>CS:IP</a:t>
            </a:r>
          </a:p>
        </p:txBody>
      </p:sp>
      <p:sp>
        <p:nvSpPr>
          <p:cNvPr id="50200" name="Text Box 29">
            <a:extLst>
              <a:ext uri="{FF2B5EF4-FFF2-40B4-BE49-F238E27FC236}">
                <a16:creationId xmlns:a16="http://schemas.microsoft.com/office/drawing/2014/main" id="{0F7169AE-E680-4D92-B4ED-010A6C25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10050"/>
            <a:ext cx="1169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+mn-lt"/>
                <a:ea typeface="+mn-ea"/>
              </a:rPr>
              <a:t>CS:IP</a:t>
            </a:r>
          </a:p>
        </p:txBody>
      </p:sp>
      <p:sp>
        <p:nvSpPr>
          <p:cNvPr id="50201" name="Text Box 30">
            <a:extLst>
              <a:ext uri="{FF2B5EF4-FFF2-40B4-BE49-F238E27FC236}">
                <a16:creationId xmlns:a16="http://schemas.microsoft.com/office/drawing/2014/main" id="{9CAD0D21-8B00-48A5-87D2-B31BD4DE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4581525"/>
            <a:ext cx="1169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>
                <a:latin typeface="+mn-lt"/>
                <a:ea typeface="+mn-ea"/>
              </a:rPr>
              <a:t>CS:IP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B6F786-9691-4B10-AF7F-5B692E48C1DA}"/>
              </a:ext>
            </a:extLst>
          </p:cNvPr>
          <p:cNvSpPr/>
          <p:nvPr/>
        </p:nvSpPr>
        <p:spPr>
          <a:xfrm>
            <a:off x="527050" y="5297488"/>
            <a:ext cx="8067675" cy="12001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若已知一个中断类型码，需要通过两次地址转换：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中断类型码到中断向量表地址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中断向量表地址到中断处理程序地址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3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13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139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139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3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3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13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13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13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2" grpId="0"/>
      <p:bldP spid="50190" grpId="0"/>
      <p:bldP spid="15375" grpId="0"/>
      <p:bldP spid="15376" grpId="0"/>
      <p:bldP spid="50194" grpId="0"/>
      <p:bldP spid="50198" grpId="0"/>
      <p:bldP spid="50199" grpId="0"/>
      <p:bldP spid="50200" grpId="0"/>
      <p:bldP spid="50201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9EDC15A-A4AF-4FBA-9F99-AD47E1D4B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9" y="0"/>
            <a:ext cx="8248972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——MIPS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带异常处理的数据通路设计</a:t>
            </a:r>
            <a:endParaRPr lang="en-US" altLang="zh-CN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4355" name="Rectangle 3">
            <a:extLst>
              <a:ext uri="{FF2B5EF4-FFF2-40B4-BE49-F238E27FC236}">
                <a16:creationId xmlns:a16="http://schemas.microsoft.com/office/drawing/2014/main" id="{4A10E642-4A3B-4EB9-92F7-DC49227E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588" y="720725"/>
            <a:ext cx="8205787" cy="5661025"/>
          </a:xfrm>
        </p:spPr>
        <p:txBody>
          <a:bodyPr/>
          <a:lstStyle/>
          <a:p>
            <a:pPr marL="269875" indent="-269875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/>
              <a:t>MIPS</a:t>
            </a:r>
            <a:r>
              <a:rPr lang="zh-CN" altLang="en-US" sz="2800"/>
              <a:t>采用软件识别中断源</a:t>
            </a:r>
            <a:endParaRPr lang="en-US" altLang="zh-CN" sz="2800"/>
          </a:p>
          <a:p>
            <a:pPr marL="539750" lvl="1" indent="-269875">
              <a:lnSpc>
                <a:spcPct val="105000"/>
              </a:lnSpc>
              <a:spcBef>
                <a:spcPct val="0"/>
              </a:spcBef>
            </a:pPr>
            <a:r>
              <a:rPr lang="zh-CN" altLang="en-US" sz="2400"/>
              <a:t>操作系统提供的一个特定的异常查询程序</a:t>
            </a:r>
            <a:endParaRPr lang="en-US" altLang="zh-CN" sz="2400"/>
          </a:p>
          <a:p>
            <a:pPr marL="269875" indent="-269875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/>
              <a:t>数据通路中需增加两个寄存器</a:t>
            </a:r>
          </a:p>
          <a:p>
            <a:pPr marL="539750" lvl="1" indent="-269875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EPC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en-US" altLang="zh-CN" sz="2400"/>
              <a:t>32</a:t>
            </a:r>
            <a:r>
              <a:rPr lang="zh-CN" altLang="en-US" sz="2400"/>
              <a:t>位，用于存放断点</a:t>
            </a:r>
            <a:r>
              <a:rPr lang="en-US" altLang="zh-CN" sz="2400"/>
              <a:t>(</a:t>
            </a:r>
            <a:r>
              <a:rPr lang="zh-CN" altLang="en-US" sz="2400"/>
              <a:t>异常处理后返回到的指令的地址</a:t>
            </a:r>
            <a:r>
              <a:rPr lang="en-US" altLang="zh-CN" sz="2400"/>
              <a:t>)</a:t>
            </a:r>
          </a:p>
          <a:p>
            <a:pPr marL="896938" lvl="2" indent="-180975">
              <a:lnSpc>
                <a:spcPct val="105000"/>
              </a:lnSpc>
              <a:spcBef>
                <a:spcPct val="0"/>
              </a:spcBef>
            </a:pPr>
            <a:r>
              <a:rPr lang="zh-CN" altLang="en-US"/>
              <a:t>写入</a:t>
            </a:r>
            <a:r>
              <a:rPr lang="en-US" altLang="zh-CN"/>
              <a:t>EPC</a:t>
            </a:r>
            <a:r>
              <a:rPr lang="zh-CN" altLang="en-US"/>
              <a:t>的断点可能是正在执行的指令</a:t>
            </a:r>
            <a:r>
              <a:rPr lang="en-US" altLang="zh-CN"/>
              <a:t>(</a:t>
            </a:r>
            <a:r>
              <a:rPr lang="zh-CN" altLang="en-US"/>
              <a:t>故障时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FF"/>
                </a:solidFill>
              </a:rPr>
              <a:t>把</a:t>
            </a:r>
            <a:r>
              <a:rPr lang="en-US" altLang="zh-CN">
                <a:solidFill>
                  <a:srgbClr val="0000FF"/>
                </a:solidFill>
              </a:rPr>
              <a:t>PC</a:t>
            </a:r>
            <a:r>
              <a:rPr lang="zh-CN" altLang="en-US">
                <a:solidFill>
                  <a:srgbClr val="0000FF"/>
                </a:solidFill>
              </a:rPr>
              <a:t>的值减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后送到</a:t>
            </a:r>
            <a:r>
              <a:rPr lang="en-US" altLang="zh-CN">
                <a:solidFill>
                  <a:srgbClr val="0000FF"/>
                </a:solidFill>
              </a:rPr>
              <a:t>EPC</a:t>
            </a:r>
            <a:endParaRPr lang="en-US" altLang="zh-CN"/>
          </a:p>
          <a:p>
            <a:pPr marL="896938" lvl="2" indent="-180975">
              <a:lnSpc>
                <a:spcPct val="105000"/>
              </a:lnSpc>
              <a:spcBef>
                <a:spcPct val="0"/>
              </a:spcBef>
            </a:pPr>
            <a:r>
              <a:rPr lang="zh-CN" altLang="en-US"/>
              <a:t>写入</a:t>
            </a:r>
            <a:r>
              <a:rPr lang="en-US" altLang="zh-CN"/>
              <a:t>EPC</a:t>
            </a:r>
            <a:r>
              <a:rPr lang="zh-CN" altLang="en-US"/>
              <a:t>的断点可能是下条指令</a:t>
            </a:r>
            <a:r>
              <a:rPr lang="en-US" altLang="zh-CN"/>
              <a:t>(</a:t>
            </a:r>
            <a:r>
              <a:rPr lang="zh-CN" altLang="en-US"/>
              <a:t>自陷和中断时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FF"/>
                </a:solidFill>
              </a:rPr>
              <a:t>直接送</a:t>
            </a:r>
            <a:r>
              <a:rPr lang="en-US" altLang="zh-CN">
                <a:solidFill>
                  <a:srgbClr val="0000FF"/>
                </a:solidFill>
              </a:rPr>
              <a:t>PC</a:t>
            </a:r>
            <a:r>
              <a:rPr lang="zh-CN" altLang="en-US">
                <a:solidFill>
                  <a:srgbClr val="0000FF"/>
                </a:solidFill>
              </a:rPr>
              <a:t>到</a:t>
            </a:r>
            <a:r>
              <a:rPr lang="en-US" altLang="zh-CN">
                <a:solidFill>
                  <a:srgbClr val="0000FF"/>
                </a:solidFill>
              </a:rPr>
              <a:t>EPC</a:t>
            </a:r>
            <a:endParaRPr lang="zh-CN" altLang="en-US">
              <a:solidFill>
                <a:srgbClr val="0000FF"/>
              </a:solidFill>
            </a:endParaRPr>
          </a:p>
          <a:p>
            <a:pPr marL="539750" lvl="1" indent="-269875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Cause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en-US" altLang="zh-CN" sz="2400"/>
              <a:t>32</a:t>
            </a:r>
            <a:r>
              <a:rPr lang="zh-CN" altLang="en-US" sz="2400"/>
              <a:t>位，记录异常原因</a:t>
            </a:r>
          </a:p>
          <a:p>
            <a:pPr marL="896938" lvl="2" indent="-180975">
              <a:lnSpc>
                <a:spcPct val="105000"/>
              </a:lnSpc>
              <a:spcBef>
                <a:spcPct val="0"/>
              </a:spcBef>
            </a:pPr>
            <a:r>
              <a:rPr lang="zh-CN" altLang="en-US"/>
              <a:t>处理的异常类型：例如未定义指令</a:t>
            </a:r>
            <a:r>
              <a:rPr lang="en-US" altLang="zh-CN"/>
              <a:t>(Cause=10)</a:t>
            </a:r>
            <a:r>
              <a:rPr lang="zh-CN" altLang="en-US"/>
              <a:t>、算术溢出</a:t>
            </a:r>
            <a:r>
              <a:rPr lang="en-US" altLang="zh-CN"/>
              <a:t>(Cause=12)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DB870EA-9108-4F88-A303-54B3902C8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742237" cy="5791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带异常处理的数据通路设计</a:t>
            </a:r>
            <a:endParaRPr lang="en-US" altLang="zh-CN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4355" name="Rectangle 3">
            <a:extLst>
              <a:ext uri="{FF2B5EF4-FFF2-40B4-BE49-F238E27FC236}">
                <a16:creationId xmlns:a16="http://schemas.microsoft.com/office/drawing/2014/main" id="{710F5BF0-1B01-4D7F-8882-8E9C6079F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588" y="720725"/>
            <a:ext cx="8383587" cy="5661025"/>
          </a:xfrm>
        </p:spPr>
        <p:txBody>
          <a:bodyPr/>
          <a:lstStyle/>
          <a:p>
            <a:pPr marL="269875" indent="-269875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MIPS</a:t>
            </a:r>
            <a:r>
              <a:rPr lang="zh-CN" altLang="en-US" sz="2400" dirty="0"/>
              <a:t>采用软件识别中断源</a:t>
            </a:r>
            <a:endParaRPr lang="en-US" altLang="zh-CN" sz="2400" dirty="0"/>
          </a:p>
          <a:p>
            <a:pPr marL="539750" lvl="1" indent="-269875">
              <a:lnSpc>
                <a:spcPct val="10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7F7F7F"/>
                </a:solidFill>
              </a:rPr>
              <a:t>操作系统提供的一个特定的异常查询程序</a:t>
            </a:r>
            <a:endParaRPr lang="en-US" altLang="zh-CN" sz="2400" dirty="0">
              <a:solidFill>
                <a:srgbClr val="7F7F7F"/>
              </a:solidFill>
            </a:endParaRPr>
          </a:p>
          <a:p>
            <a:pPr marL="269875" indent="-269875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7F7F7F"/>
                </a:solidFill>
              </a:rPr>
              <a:t>数据通路中需增加两个寄存器</a:t>
            </a:r>
          </a:p>
          <a:p>
            <a:pPr marL="539750" lvl="1" indent="-269875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z="2200" dirty="0">
                <a:solidFill>
                  <a:srgbClr val="7F7F7F"/>
                </a:solidFill>
              </a:rPr>
              <a:t>EPC</a:t>
            </a:r>
            <a:r>
              <a:rPr lang="zh-CN" altLang="en-US" sz="2200" dirty="0">
                <a:solidFill>
                  <a:srgbClr val="7F7F7F"/>
                </a:solidFill>
              </a:rPr>
              <a:t>：</a:t>
            </a:r>
            <a:r>
              <a:rPr lang="en-US" altLang="zh-CN" sz="2200" dirty="0">
                <a:solidFill>
                  <a:srgbClr val="7F7F7F"/>
                </a:solidFill>
              </a:rPr>
              <a:t>32</a:t>
            </a:r>
            <a:r>
              <a:rPr lang="zh-CN" altLang="en-US" sz="2200" dirty="0">
                <a:solidFill>
                  <a:srgbClr val="7F7F7F"/>
                </a:solidFill>
              </a:rPr>
              <a:t>位，用于存放断点</a:t>
            </a:r>
            <a:r>
              <a:rPr lang="en-US" altLang="zh-CN" sz="2200" dirty="0">
                <a:solidFill>
                  <a:srgbClr val="7F7F7F"/>
                </a:solidFill>
              </a:rPr>
              <a:t>(</a:t>
            </a:r>
            <a:r>
              <a:rPr lang="zh-CN" altLang="en-US" sz="2200" dirty="0">
                <a:solidFill>
                  <a:srgbClr val="7F7F7F"/>
                </a:solidFill>
              </a:rPr>
              <a:t>异常处理后返回到的指令的地址</a:t>
            </a:r>
            <a:r>
              <a:rPr lang="en-US" altLang="zh-CN" sz="2200" dirty="0">
                <a:solidFill>
                  <a:srgbClr val="7F7F7F"/>
                </a:solidFill>
              </a:rPr>
              <a:t>)</a:t>
            </a:r>
          </a:p>
          <a:p>
            <a:pPr marL="539750" lvl="1" indent="-269875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z="2200" dirty="0">
                <a:solidFill>
                  <a:srgbClr val="7F7F7F"/>
                </a:solidFill>
              </a:rPr>
              <a:t>Cause</a:t>
            </a:r>
            <a:r>
              <a:rPr lang="zh-CN" altLang="en-US" sz="2200" dirty="0">
                <a:solidFill>
                  <a:srgbClr val="7F7F7F"/>
                </a:solidFill>
              </a:rPr>
              <a:t>：</a:t>
            </a:r>
            <a:r>
              <a:rPr lang="en-US" altLang="zh-CN" sz="2200" dirty="0">
                <a:solidFill>
                  <a:srgbClr val="7F7F7F"/>
                </a:solidFill>
              </a:rPr>
              <a:t>32</a:t>
            </a:r>
            <a:r>
              <a:rPr lang="zh-CN" altLang="en-US" sz="2200" dirty="0">
                <a:solidFill>
                  <a:srgbClr val="7F7F7F"/>
                </a:solidFill>
              </a:rPr>
              <a:t>位，记录异常原因</a:t>
            </a:r>
            <a:endParaRPr lang="en-US" altLang="zh-CN" sz="2000" dirty="0">
              <a:solidFill>
                <a:srgbClr val="7F7F7F"/>
              </a:solidFill>
            </a:endParaRPr>
          </a:p>
          <a:p>
            <a:pPr marL="269875" indent="-269875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需要加入</a:t>
            </a:r>
            <a:r>
              <a:rPr lang="zh-CN" altLang="en-US" sz="2800" dirty="0">
                <a:solidFill>
                  <a:srgbClr val="0000FF"/>
                </a:solidFill>
              </a:rPr>
              <a:t>两个寄存器的“写使能”控制信号</a:t>
            </a:r>
          </a:p>
          <a:p>
            <a:pPr marL="539750" lvl="1" indent="-269875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z="2400" dirty="0" err="1">
                <a:solidFill>
                  <a:srgbClr val="FF0000"/>
                </a:solidFill>
              </a:rPr>
              <a:t>EPCWr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在保存断点时该信号有效，使断点</a:t>
            </a:r>
            <a:r>
              <a:rPr lang="en-US" altLang="zh-CN" sz="2400" dirty="0"/>
              <a:t>PC</a:t>
            </a:r>
            <a:r>
              <a:rPr lang="zh-CN" altLang="en-US" sz="2400" dirty="0"/>
              <a:t>写入</a:t>
            </a:r>
            <a:r>
              <a:rPr lang="en-US" altLang="zh-CN" sz="2400" dirty="0"/>
              <a:t>EPC</a:t>
            </a:r>
          </a:p>
          <a:p>
            <a:pPr marL="539750" lvl="1" indent="-269875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z="2400" dirty="0" err="1">
                <a:solidFill>
                  <a:srgbClr val="FF0000"/>
                </a:solidFill>
              </a:rPr>
              <a:t>CauseWr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在处理器发现异常</a:t>
            </a:r>
            <a:r>
              <a:rPr lang="en-US" altLang="zh-CN" sz="2400" dirty="0"/>
              <a:t>(</a:t>
            </a:r>
            <a:r>
              <a:rPr lang="zh-CN" altLang="en-US" sz="2400" dirty="0"/>
              <a:t>如非法指令等</a:t>
            </a:r>
            <a:r>
              <a:rPr lang="en-US" altLang="zh-CN" sz="2400" dirty="0"/>
              <a:t>)</a:t>
            </a:r>
            <a:r>
              <a:rPr lang="zh-CN" altLang="en-US" sz="2400" dirty="0"/>
              <a:t>时，该信号有效，使异常类型被写到</a:t>
            </a:r>
            <a:r>
              <a:rPr lang="en-US" altLang="zh-CN" sz="2400" dirty="0"/>
              <a:t>Cause</a:t>
            </a:r>
            <a:r>
              <a:rPr lang="zh-CN" altLang="en-US" sz="2400" dirty="0"/>
              <a:t>寄存器</a:t>
            </a:r>
          </a:p>
          <a:p>
            <a:pPr marL="269875" indent="-269875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需要一个控制信号</a:t>
            </a:r>
            <a:r>
              <a:rPr lang="en-US" altLang="zh-CN" sz="2800" dirty="0" err="1"/>
              <a:t>IntCause</a:t>
            </a:r>
            <a:r>
              <a:rPr lang="zh-CN" altLang="en-US" sz="2800" dirty="0"/>
              <a:t>：选择正确的值写入到</a:t>
            </a:r>
            <a:r>
              <a:rPr lang="en-US" altLang="zh-CN" sz="2800" dirty="0"/>
              <a:t>Cause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marL="269875" indent="-269875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需要将异常查询程序的入口地址</a:t>
            </a:r>
            <a:r>
              <a:rPr lang="en-US" altLang="zh-CN" sz="2800" dirty="0"/>
              <a:t>(MIPS</a:t>
            </a:r>
            <a:r>
              <a:rPr lang="zh-CN" altLang="en-US" sz="2800" dirty="0"/>
              <a:t>为</a:t>
            </a:r>
            <a:r>
              <a:rPr lang="en-US" altLang="zh-CN" sz="2800" dirty="0"/>
              <a:t>0x8000 0180)</a:t>
            </a:r>
            <a:r>
              <a:rPr lang="zh-CN" altLang="en-US" sz="2800" dirty="0"/>
              <a:t>写入</a:t>
            </a:r>
            <a:r>
              <a:rPr lang="en-US" altLang="zh-CN" sz="2800" dirty="0"/>
              <a:t>PC</a:t>
            </a:r>
            <a:r>
              <a:rPr lang="zh-CN" altLang="en-US" sz="2800" dirty="0"/>
              <a:t>：在原来</a:t>
            </a:r>
            <a:r>
              <a:rPr lang="en-US" altLang="zh-CN" sz="2800" dirty="0" err="1"/>
              <a:t>PCSource</a:t>
            </a:r>
            <a:r>
              <a:rPr lang="zh-CN" altLang="en-US" sz="2800" dirty="0"/>
              <a:t>控制的多路复用器中再增加一路，其输入为</a:t>
            </a:r>
            <a:r>
              <a:rPr lang="en-US" altLang="zh-CN" sz="2800" dirty="0"/>
              <a:t>0x8000 0180</a:t>
            </a:r>
            <a:endParaRPr lang="zh-CN" altLang="en-US" sz="2800" dirty="0"/>
          </a:p>
          <a:p>
            <a:pPr marL="269875" indent="-269875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3">
            <a:extLst>
              <a:ext uri="{FF2B5EF4-FFF2-40B4-BE49-F238E27FC236}">
                <a16:creationId xmlns:a16="http://schemas.microsoft.com/office/drawing/2014/main" id="{4E0206CB-48EB-4586-B27E-FAF2F411375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692150"/>
            <a:ext cx="8964613" cy="6137275"/>
            <a:chOff x="299" y="436"/>
            <a:chExt cx="5125" cy="4966"/>
          </a:xfrm>
        </p:grpSpPr>
        <p:sp>
          <p:nvSpPr>
            <p:cNvPr id="6148" name="Freeform 8">
              <a:extLst>
                <a:ext uri="{FF2B5EF4-FFF2-40B4-BE49-F238E27FC236}">
                  <a16:creationId xmlns:a16="http://schemas.microsoft.com/office/drawing/2014/main" id="{1A21BDF1-A54A-4644-930A-B96D93C4D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467"/>
              <a:ext cx="1542" cy="366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" name="Rectangle 9">
              <a:extLst>
                <a:ext uri="{FF2B5EF4-FFF2-40B4-BE49-F238E27FC236}">
                  <a16:creationId xmlns:a16="http://schemas.microsoft.com/office/drawing/2014/main" id="{6A63433A-E4DB-4C26-9F48-F70C719D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436"/>
              <a:ext cx="115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回顾内容</a:t>
              </a:r>
            </a:p>
          </p:txBody>
        </p:sp>
        <p:sp>
          <p:nvSpPr>
            <p:cNvPr id="6150" name="AutoShape 10">
              <a:extLst>
                <a:ext uri="{FF2B5EF4-FFF2-40B4-BE49-F238E27FC236}">
                  <a16:creationId xmlns:a16="http://schemas.microsoft.com/office/drawing/2014/main" id="{195DA19C-82C1-42FC-95AC-5B0847494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" y="801"/>
              <a:ext cx="5125" cy="4414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300"/>
                </a:spcBef>
                <a:buFontTx/>
                <a:buNone/>
              </a:pPr>
              <a:endParaRPr lang="zh-CN" altLang="en-US" sz="44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" name="Rectangle 12">
              <a:extLst>
                <a:ext uri="{FF2B5EF4-FFF2-40B4-BE49-F238E27FC236}">
                  <a16:creationId xmlns:a16="http://schemas.microsoft.com/office/drawing/2014/main" id="{F5FDB1C7-7D78-4570-82D6-763AB5614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" y="844"/>
              <a:ext cx="5040" cy="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5838" indent="-2714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4.6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流水线的数据通路和控制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有利于流水线执行的指令集特征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结构冒险：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硬件不支持在同一时钟周期内，多条指令在同一功能部件执行。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数据冒险：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在一个操作必须等到另一操作完成后才能进行时，流水线必须停顿，若处于流水线内的各条指令之间存在数据相关性会导致数据冒险。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控制冒险：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处理器需要根据一条指令的结果做出决策（分支指令），此时其他的指令可能仍在执行过程中。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4.7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数据冒险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转发和流水线阻塞机制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能在保证得到正确结果的前提下提高计算机的性能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4.8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控制冒险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分支预测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能在保证得到正确结果的前提下提高计算机的性能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147" name="Rectangle 2">
            <a:extLst>
              <a:ext uri="{FF2B5EF4-FFF2-40B4-BE49-F238E27FC236}">
                <a16:creationId xmlns:a16="http://schemas.microsoft.com/office/drawing/2014/main" id="{50FA1768-41A9-4CD0-87A6-1B819E33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22" y="23241"/>
            <a:ext cx="2952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上节回顾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>
            <a:extLst>
              <a:ext uri="{FF2B5EF4-FFF2-40B4-BE49-F238E27FC236}">
                <a16:creationId xmlns:a16="http://schemas.microsoft.com/office/drawing/2014/main" id="{6FDF87EE-1FD8-4E9C-861D-C93AF22E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04813"/>
            <a:ext cx="8696325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5380" name="Rectangle 4">
            <a:extLst>
              <a:ext uri="{FF2B5EF4-FFF2-40B4-BE49-F238E27FC236}">
                <a16:creationId xmlns:a16="http://schemas.microsoft.com/office/drawing/2014/main" id="{0079B807-6ED5-430E-BC25-24C89863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673475"/>
            <a:ext cx="6985000" cy="31400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加入两个寄存器的“写使能”控制信号</a:t>
            </a:r>
            <a:endParaRPr lang="zh-CN" altLang="en-US" sz="22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EPCWr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保存断点时该信号有效，使断点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写入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EPC</a:t>
            </a:r>
          </a:p>
          <a:p>
            <a:pPr lvl="1"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CauseWr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在处理器发现异常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如：非法指令、溢出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时该信号有效，使异常类型被写到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Cause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</a:t>
            </a:r>
          </a:p>
          <a:p>
            <a:pP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一个控制信号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IntCause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来选择正确的值写入到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Cause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中</a:t>
            </a:r>
          </a:p>
          <a:p>
            <a:pP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将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异常查询程序入口地址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(MIPS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0x8000 0180)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写入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可在原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PCSource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控制的多路器中再增加一路，其输入为：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0x8000 0180</a:t>
            </a:r>
            <a:endParaRPr lang="zh-CN" altLang="en-US" sz="20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EAD2D424-944B-4ED4-8318-F98F12506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42267"/>
            <a:ext cx="7021512" cy="506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带异常处理的多周期数据通路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B32D038-07E0-4F6F-B8C9-860D55154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6862763" cy="56051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流水线方式下的异常和中断处理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9B8F5C-564A-4EA1-BFF4-DD500F84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692150"/>
            <a:ext cx="8358187" cy="5695950"/>
          </a:xfrm>
        </p:spPr>
        <p:txBody>
          <a:bodyPr/>
          <a:lstStyle/>
          <a:p>
            <a:pPr marL="271463" indent="-271463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异常和中断都会改变程序的执行顺序</a:t>
            </a:r>
            <a:endParaRPr lang="en-US" altLang="zh-CN"/>
          </a:p>
          <a:p>
            <a:pPr marL="271463" indent="-271463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某条指令发现异常时，后面多条指令已被取到流水线中执行</a:t>
            </a:r>
            <a:endParaRPr lang="en-US" altLang="zh-CN"/>
          </a:p>
          <a:p>
            <a:pPr marL="612775" lvl="1" indent="-34290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	</a:t>
            </a:r>
            <a:r>
              <a:rPr lang="zh-CN" altLang="en-US">
                <a:solidFill>
                  <a:srgbClr val="0000FF"/>
                </a:solidFill>
              </a:rPr>
              <a:t>如</a:t>
            </a:r>
            <a:r>
              <a:rPr lang="en-US" altLang="zh-CN">
                <a:solidFill>
                  <a:srgbClr val="0000FF"/>
                </a:solidFill>
              </a:rPr>
              <a:t>ALU</a:t>
            </a:r>
            <a:r>
              <a:rPr lang="zh-CN" altLang="en-US">
                <a:solidFill>
                  <a:srgbClr val="0000FF"/>
                </a:solidFill>
              </a:rPr>
              <a:t>指令发现“溢出”时，已经到</a:t>
            </a:r>
            <a:r>
              <a:rPr lang="en-US" altLang="zh-CN">
                <a:solidFill>
                  <a:srgbClr val="0000FF"/>
                </a:solidFill>
              </a:rPr>
              <a:t>EX</a:t>
            </a:r>
            <a:r>
              <a:rPr lang="zh-CN" altLang="en-US">
                <a:solidFill>
                  <a:srgbClr val="0000FF"/>
                </a:solidFill>
              </a:rPr>
              <a:t>阶段结束了，此时，其后面已有两条指令进入流水线</a:t>
            </a:r>
            <a:endParaRPr lang="zh-CN" altLang="en-US" sz="2400">
              <a:solidFill>
                <a:srgbClr val="0000FF"/>
              </a:solidFill>
            </a:endParaRPr>
          </a:p>
          <a:p>
            <a:pPr marL="271463" indent="-271463">
              <a:lnSpc>
                <a:spcPct val="15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zh-CN" sz="24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D059007-2FC1-4B9F-B9D1-5B425A895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"/>
            <a:ext cx="6862763" cy="614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流水线方式下的异常和中断处理</a:t>
            </a:r>
          </a:p>
        </p:txBody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8C8B4B94-BDFB-49EB-BA5B-2730F58C6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692150"/>
            <a:ext cx="8358187" cy="5695950"/>
          </a:xfrm>
        </p:spPr>
        <p:txBody>
          <a:bodyPr/>
          <a:lstStyle/>
          <a:p>
            <a:pPr marL="271463" indent="-271463">
              <a:lnSpc>
                <a:spcPct val="15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0000"/>
                </a:solidFill>
              </a:rPr>
              <a:t>流水线数据通路如何处理异常</a:t>
            </a:r>
            <a:r>
              <a:rPr lang="en-US" altLang="zh-CN">
                <a:solidFill>
                  <a:srgbClr val="FF0000"/>
                </a:solidFill>
              </a:rPr>
              <a:t>?</a:t>
            </a:r>
            <a:r>
              <a:rPr lang="en-US" altLang="zh-CN"/>
              <a:t> </a:t>
            </a:r>
          </a:p>
          <a:p>
            <a:pPr marL="612775" lvl="1" indent="-342900">
              <a:lnSpc>
                <a:spcPct val="150000"/>
              </a:lnSpc>
              <a:spcBef>
                <a:spcPts val="300"/>
              </a:spcBef>
            </a:pPr>
            <a:r>
              <a:rPr lang="zh-CN" altLang="en-US"/>
              <a:t>举例：假设指令</a:t>
            </a:r>
            <a:r>
              <a:rPr lang="en-US" altLang="zh-CN"/>
              <a:t>add r1,r2,r3</a:t>
            </a:r>
            <a:r>
              <a:rPr lang="zh-CN" altLang="en-US"/>
              <a:t>产生了溢出</a:t>
            </a:r>
          </a:p>
          <a:p>
            <a:pPr marL="612775" lvl="1" indent="-342900">
              <a:lnSpc>
                <a:spcPct val="150000"/>
              </a:lnSpc>
              <a:spcBef>
                <a:spcPts val="300"/>
              </a:spcBef>
            </a:pPr>
            <a:r>
              <a:rPr lang="zh-CN" altLang="en-US"/>
              <a:t>处理思路：</a:t>
            </a:r>
          </a:p>
          <a:p>
            <a:pPr marL="987425" lvl="2" indent="-271463">
              <a:lnSpc>
                <a:spcPct val="150000"/>
              </a:lnSpc>
              <a:spcBef>
                <a:spcPts val="300"/>
              </a:spcBef>
            </a:pPr>
            <a:r>
              <a:rPr lang="zh-CN" altLang="en-US"/>
              <a:t>清除</a:t>
            </a:r>
            <a:r>
              <a:rPr lang="en-US" altLang="zh-CN"/>
              <a:t>add</a:t>
            </a:r>
            <a:r>
              <a:rPr lang="zh-CN" altLang="en-US"/>
              <a:t>指令以及后面的所有已在流水线中的指令</a:t>
            </a:r>
          </a:p>
          <a:p>
            <a:pPr marL="987425" lvl="2" indent="-271463">
              <a:lnSpc>
                <a:spcPct val="150000"/>
              </a:lnSpc>
              <a:spcBef>
                <a:spcPts val="300"/>
              </a:spcBef>
            </a:pPr>
            <a:r>
              <a:rPr lang="zh-CN" altLang="en-US"/>
              <a:t>关中断</a:t>
            </a:r>
            <a:r>
              <a:rPr lang="en-US" altLang="zh-CN"/>
              <a:t>(</a:t>
            </a:r>
            <a:r>
              <a:rPr lang="zh-CN" altLang="en-US"/>
              <a:t>将</a:t>
            </a:r>
            <a:r>
              <a:rPr lang="en-US" altLang="zh-CN"/>
              <a:t>CPU</a:t>
            </a:r>
            <a:r>
              <a:rPr lang="zh-CN" altLang="en-US"/>
              <a:t>的中断允许触发器清</a:t>
            </a:r>
            <a:r>
              <a:rPr lang="en-US" altLang="zh-CN"/>
              <a:t>0)</a:t>
            </a:r>
          </a:p>
          <a:p>
            <a:pPr marL="987425" lvl="2" indent="-271463">
              <a:lnSpc>
                <a:spcPct val="150000"/>
              </a:lnSpc>
              <a:spcBef>
                <a:spcPts val="300"/>
              </a:spcBef>
            </a:pPr>
            <a:r>
              <a:rPr lang="zh-CN" altLang="en-US"/>
              <a:t>保存断点（</a:t>
            </a:r>
            <a:r>
              <a:rPr lang="en-US" altLang="zh-CN"/>
              <a:t>PC</a:t>
            </a:r>
            <a:r>
              <a:rPr lang="zh-CN" altLang="en-US"/>
              <a:t>或</a:t>
            </a:r>
            <a:r>
              <a:rPr lang="en-US" altLang="zh-CN"/>
              <a:t>PC+4</a:t>
            </a:r>
            <a:r>
              <a:rPr lang="zh-CN" altLang="en-US"/>
              <a:t>）到 </a:t>
            </a:r>
            <a:r>
              <a:rPr lang="en-US" altLang="zh-CN"/>
              <a:t>EPC</a:t>
            </a:r>
          </a:p>
          <a:p>
            <a:pPr marL="987425" lvl="2" indent="-271463">
              <a:lnSpc>
                <a:spcPct val="150000"/>
              </a:lnSpc>
              <a:spcBef>
                <a:spcPts val="300"/>
              </a:spcBef>
            </a:pPr>
            <a:r>
              <a:rPr lang="en-US" altLang="zh-CN"/>
              <a:t>0x8000 0180</a:t>
            </a:r>
            <a:r>
              <a:rPr lang="zh-CN" altLang="en-US"/>
              <a:t>送</a:t>
            </a:r>
            <a:r>
              <a:rPr lang="en-US" altLang="zh-CN"/>
              <a:t>PC(</a:t>
            </a:r>
            <a:r>
              <a:rPr lang="zh-CN" altLang="en-US"/>
              <a:t>从</a:t>
            </a:r>
            <a:r>
              <a:rPr lang="en-US" altLang="zh-CN"/>
              <a:t>0x8000 0180</a:t>
            </a:r>
            <a:r>
              <a:rPr lang="zh-CN" altLang="en-US"/>
              <a:t>处开始取指令</a:t>
            </a:r>
            <a:r>
              <a:rPr lang="en-US" altLang="zh-CN"/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312761-0C8C-4D25-859E-11978EC6BC6B}"/>
              </a:ext>
            </a:extLst>
          </p:cNvPr>
          <p:cNvSpPr/>
          <p:nvPr/>
        </p:nvSpPr>
        <p:spPr>
          <a:xfrm>
            <a:off x="3851275" y="5319713"/>
            <a:ext cx="4537075" cy="11461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12775" lvl="1" indent="-342900" algn="ctr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： 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MIPS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异常处理程序的首地址为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0x8000 0180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8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F1253CE-6E8B-4528-9351-953FF7D22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339" y="10608"/>
            <a:ext cx="6862762" cy="5176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异常的处理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C34E649-5609-4D7C-BAF7-A4B713C08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191500" cy="325437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zh-CN" altLang="en-US" sz="2800"/>
              <a:t>异常</a:t>
            </a:r>
            <a:r>
              <a:rPr lang="en-US" altLang="zh-CN" sz="2800"/>
              <a:t>(</a:t>
            </a:r>
            <a:r>
              <a:rPr lang="zh-CN" altLang="en-US" sz="2800"/>
              <a:t>溢出</a:t>
            </a:r>
            <a:r>
              <a:rPr lang="en-US" altLang="zh-CN" sz="2800"/>
              <a:t>)</a:t>
            </a:r>
            <a:r>
              <a:rPr lang="zh-CN" altLang="en-US" sz="2800"/>
              <a:t>在第一条指令的</a:t>
            </a:r>
            <a:r>
              <a:rPr lang="en-US" altLang="zh-CN" sz="2800"/>
              <a:t>EXE</a:t>
            </a:r>
            <a:r>
              <a:rPr lang="zh-CN" altLang="en-US" sz="2800"/>
              <a:t>阶段被检出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A3262BED-CA3C-405D-A106-7AEAE49F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398588"/>
            <a:ext cx="34925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I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s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t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r.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i="1"/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O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r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d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e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i="1"/>
              <a:t>r</a:t>
            </a: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F84E4B63-FBD2-4C57-83A6-FABAADA81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950" y="1330325"/>
            <a:ext cx="7477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DFB3D0BA-8F8B-4E59-A2C2-1B67CFE9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81075"/>
            <a:ext cx="22526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i="1" dirty="0">
                <a:latin typeface="+mn-lt"/>
                <a:ea typeface="+mn-ea"/>
              </a:rPr>
              <a:t>Time (clock cycles)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66C2E6AC-D5BB-421D-A2A0-2EC87D6D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641475"/>
            <a:ext cx="17811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400" b="1">
                <a:latin typeface="+mn-lt"/>
                <a:ea typeface="+mn-ea"/>
              </a:rPr>
              <a:t>add r1,r2,r3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0BE04367-011A-445D-97D3-DDCFA6B6C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355850"/>
            <a:ext cx="1741487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400" b="1">
                <a:latin typeface="+mn-lt"/>
                <a:ea typeface="+mn-ea"/>
              </a:rPr>
              <a:t>sub r4,r2,r3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BBAFD3D7-7CDE-41C7-B77C-C8FCDE99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3013075"/>
            <a:ext cx="17811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400" b="1">
                <a:latin typeface="+mn-lt"/>
                <a:ea typeface="+mn-ea"/>
              </a:rPr>
              <a:t>and r6,r1,r4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133E1264-2DCD-4025-8D7B-D5C309F1D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1036638"/>
            <a:ext cx="5000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IF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EC131530-52A0-4F40-802E-B70BBA45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1025525"/>
            <a:ext cx="8842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ID/RF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0D8C0E32-4CC6-41D2-9E07-E9F9BBAAE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1025525"/>
            <a:ext cx="6223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EX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FFF1329B-B3E4-4760-9500-5E70A3973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025525"/>
            <a:ext cx="86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MEM</a:t>
            </a:r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03A2912A-8CBE-414A-8A28-D5EFDAB28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1035050"/>
            <a:ext cx="7572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WB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0C553230-7822-42AC-9949-78001E0BA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0" y="1119188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A1F1BA1D-6A63-407D-BAD1-21705C2B4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1119188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6E6A75CC-3031-4506-B305-2E3113BF9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1119188"/>
            <a:ext cx="0" cy="44831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472361D5-ACF2-41E4-983D-EEF069E35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1119188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1B3184E4-6511-46A0-984D-093A1F91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6200" y="1119188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E7DD9D46-F336-4792-893C-A51DEDA29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0" y="1119188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45" name="Line 21">
            <a:extLst>
              <a:ext uri="{FF2B5EF4-FFF2-40B4-BE49-F238E27FC236}">
                <a16:creationId xmlns:a16="http://schemas.microsoft.com/office/drawing/2014/main" id="{96193997-1D20-45A6-9E38-53F535509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1119188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46" name="Line 22">
            <a:extLst>
              <a:ext uri="{FF2B5EF4-FFF2-40B4-BE49-F238E27FC236}">
                <a16:creationId xmlns:a16="http://schemas.microsoft.com/office/drawing/2014/main" id="{A5D77800-73E4-4AC5-B1A9-256CB62AC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1119188"/>
            <a:ext cx="0" cy="448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47" name="Freeform 23">
            <a:extLst>
              <a:ext uri="{FF2B5EF4-FFF2-40B4-BE49-F238E27FC236}">
                <a16:creationId xmlns:a16="http://schemas.microsoft.com/office/drawing/2014/main" id="{80074518-39AB-4BDF-9405-855FD6B0BD01}"/>
              </a:ext>
            </a:extLst>
          </p:cNvPr>
          <p:cNvSpPr>
            <a:spLocks/>
          </p:cNvSpPr>
          <p:nvPr/>
        </p:nvSpPr>
        <p:spPr bwMode="auto">
          <a:xfrm>
            <a:off x="4541838" y="1493838"/>
            <a:ext cx="338137" cy="763587"/>
          </a:xfrm>
          <a:custGeom>
            <a:avLst/>
            <a:gdLst>
              <a:gd name="T0" fmla="*/ 0 w 213"/>
              <a:gd name="T1" fmla="*/ 2147483647 h 481"/>
              <a:gd name="T2" fmla="*/ 2147483647 w 213"/>
              <a:gd name="T3" fmla="*/ 2147483647 h 481"/>
              <a:gd name="T4" fmla="*/ 0 w 213"/>
              <a:gd name="T5" fmla="*/ 2147483647 h 481"/>
              <a:gd name="T6" fmla="*/ 0 w 213"/>
              <a:gd name="T7" fmla="*/ 0 h 481"/>
              <a:gd name="T8" fmla="*/ 2147483647 w 213"/>
              <a:gd name="T9" fmla="*/ 2147483647 h 481"/>
              <a:gd name="T10" fmla="*/ 2147483647 w 213"/>
              <a:gd name="T11" fmla="*/ 2147483647 h 481"/>
              <a:gd name="T12" fmla="*/ 0 w 213"/>
              <a:gd name="T13" fmla="*/ 2147483647 h 481"/>
              <a:gd name="T14" fmla="*/ 0 w 213"/>
              <a:gd name="T15" fmla="*/ 2147483647 h 4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3"/>
              <a:gd name="T25" fmla="*/ 0 h 481"/>
              <a:gd name="T26" fmla="*/ 213 w 213"/>
              <a:gd name="T27" fmla="*/ 481 h 4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48" name="Rectangle 24">
            <a:extLst>
              <a:ext uri="{FF2B5EF4-FFF2-40B4-BE49-F238E27FC236}">
                <a16:creationId xmlns:a16="http://schemas.microsoft.com/office/drawing/2014/main" id="{32CCAC59-164A-44EE-B07B-BA015FB0618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30713" y="1716088"/>
            <a:ext cx="614362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+mn-lt"/>
                <a:ea typeface="+mn-ea"/>
              </a:rPr>
              <a:t>ALU</a:t>
            </a:r>
          </a:p>
        </p:txBody>
      </p:sp>
      <p:sp>
        <p:nvSpPr>
          <p:cNvPr id="26649" name="Rectangle 25">
            <a:extLst>
              <a:ext uri="{FF2B5EF4-FFF2-40B4-BE49-F238E27FC236}">
                <a16:creationId xmlns:a16="http://schemas.microsoft.com/office/drawing/2014/main" id="{D2523EAA-4F53-4CF4-A582-5E72018A1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1706563"/>
            <a:ext cx="434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zh-CN" sz="1600" b="1">
                <a:latin typeface="+mn-lt"/>
                <a:ea typeface="+mn-ea"/>
              </a:rPr>
              <a:t>Im</a:t>
            </a:r>
          </a:p>
        </p:txBody>
      </p:sp>
      <p:grpSp>
        <p:nvGrpSpPr>
          <p:cNvPr id="50202" name="Group 26">
            <a:extLst>
              <a:ext uri="{FF2B5EF4-FFF2-40B4-BE49-F238E27FC236}">
                <a16:creationId xmlns:a16="http://schemas.microsoft.com/office/drawing/2014/main" id="{8864A7DE-DFA3-4546-BE26-C4195535A521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1646238"/>
            <a:ext cx="539750" cy="458787"/>
            <a:chOff x="1935" y="1349"/>
            <a:chExt cx="340" cy="289"/>
          </a:xfrm>
        </p:grpSpPr>
        <p:sp>
          <p:nvSpPr>
            <p:cNvPr id="26770" name="Freeform 27">
              <a:extLst>
                <a:ext uri="{FF2B5EF4-FFF2-40B4-BE49-F238E27FC236}">
                  <a16:creationId xmlns:a16="http://schemas.microsoft.com/office/drawing/2014/main" id="{12CA568D-B2B6-45B9-9E6B-01A602F85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" y="1349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71" name="Freeform 28">
              <a:extLst>
                <a:ext uri="{FF2B5EF4-FFF2-40B4-BE49-F238E27FC236}">
                  <a16:creationId xmlns:a16="http://schemas.microsoft.com/office/drawing/2014/main" id="{96BECAB9-F707-45F9-B800-E7F57A783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" y="1349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50203" name="Group 29">
            <a:extLst>
              <a:ext uri="{FF2B5EF4-FFF2-40B4-BE49-F238E27FC236}">
                <a16:creationId xmlns:a16="http://schemas.microsoft.com/office/drawing/2014/main" id="{11F0D23F-7726-4479-A04F-ADEB42374D06}"/>
              </a:ext>
            </a:extLst>
          </p:cNvPr>
          <p:cNvGrpSpPr>
            <a:grpSpLocks/>
          </p:cNvGrpSpPr>
          <p:nvPr/>
        </p:nvGrpSpPr>
        <p:grpSpPr bwMode="auto">
          <a:xfrm>
            <a:off x="3613150" y="1646238"/>
            <a:ext cx="658813" cy="458787"/>
            <a:chOff x="2276" y="1262"/>
            <a:chExt cx="415" cy="289"/>
          </a:xfrm>
        </p:grpSpPr>
        <p:sp>
          <p:nvSpPr>
            <p:cNvPr id="26765" name="Rectangle 30">
              <a:extLst>
                <a:ext uri="{FF2B5EF4-FFF2-40B4-BE49-F238E27FC236}">
                  <a16:creationId xmlns:a16="http://schemas.microsoft.com/office/drawing/2014/main" id="{A2DFC822-1B11-4BDD-835F-0AF54376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273"/>
              <a:ext cx="3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dirty="0" err="1">
                  <a:latin typeface="+mn-lt"/>
                  <a:ea typeface="+mn-ea"/>
                </a:rPr>
                <a:t>Reg</a:t>
              </a:r>
              <a:endParaRPr lang="en-US" altLang="zh-CN" b="1" dirty="0">
                <a:latin typeface="+mn-lt"/>
                <a:ea typeface="+mn-ea"/>
              </a:endParaRPr>
            </a:p>
          </p:txBody>
        </p:sp>
        <p:sp>
          <p:nvSpPr>
            <p:cNvPr id="26766" name="Freeform 31">
              <a:extLst>
                <a:ext uri="{FF2B5EF4-FFF2-40B4-BE49-F238E27FC236}">
                  <a16:creationId xmlns:a16="http://schemas.microsoft.com/office/drawing/2014/main" id="{74819BDA-E1C1-4A2A-A0C3-6B50840F0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262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289"/>
                <a:gd name="T14" fmla="*/ 149 w 14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6767" name="Freeform 32">
              <a:extLst>
                <a:ext uri="{FF2B5EF4-FFF2-40B4-BE49-F238E27FC236}">
                  <a16:creationId xmlns:a16="http://schemas.microsoft.com/office/drawing/2014/main" id="{49ECE82D-1C84-4491-AE3C-621353D93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1262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289"/>
                <a:gd name="T14" fmla="*/ 148 w 148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6768" name="Line 33">
              <a:extLst>
                <a:ext uri="{FF2B5EF4-FFF2-40B4-BE49-F238E27FC236}">
                  <a16:creationId xmlns:a16="http://schemas.microsoft.com/office/drawing/2014/main" id="{2C8D3EB0-08DB-44C7-A398-003519621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406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6769" name="Freeform 34">
              <a:extLst>
                <a:ext uri="{FF2B5EF4-FFF2-40B4-BE49-F238E27FC236}">
                  <a16:creationId xmlns:a16="http://schemas.microsoft.com/office/drawing/2014/main" id="{45DAE5B1-A7FC-4BB0-AD42-E835A2829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1310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</p:grpSp>
      <p:sp>
        <p:nvSpPr>
          <p:cNvPr id="26652" name="Line 35">
            <a:extLst>
              <a:ext uri="{FF2B5EF4-FFF2-40B4-BE49-F238E27FC236}">
                <a16:creationId xmlns:a16="http://schemas.microsoft.com/office/drawing/2014/main" id="{14E49A01-6622-46D5-848B-37F4C500D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1722438"/>
            <a:ext cx="261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00" b="1">
              <a:latin typeface="+mn-lt"/>
              <a:ea typeface="+mn-ea"/>
            </a:endParaRPr>
          </a:p>
        </p:txBody>
      </p:sp>
      <p:sp>
        <p:nvSpPr>
          <p:cNvPr id="26653" name="Line 36">
            <a:extLst>
              <a:ext uri="{FF2B5EF4-FFF2-40B4-BE49-F238E27FC236}">
                <a16:creationId xmlns:a16="http://schemas.microsoft.com/office/drawing/2014/main" id="{673DBBCA-8C1B-4CFD-ABB2-91FD49CFA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2027238"/>
            <a:ext cx="261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54" name="Freeform 37">
            <a:extLst>
              <a:ext uri="{FF2B5EF4-FFF2-40B4-BE49-F238E27FC236}">
                <a16:creationId xmlns:a16="http://schemas.microsoft.com/office/drawing/2014/main" id="{7420D87F-887F-4F44-B727-01FC4C2F80DA}"/>
              </a:ext>
            </a:extLst>
          </p:cNvPr>
          <p:cNvSpPr>
            <a:spLocks/>
          </p:cNvSpPr>
          <p:nvPr/>
        </p:nvSpPr>
        <p:spPr bwMode="auto">
          <a:xfrm>
            <a:off x="4452938" y="186690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50207" name="Group 38">
            <a:extLst>
              <a:ext uri="{FF2B5EF4-FFF2-40B4-BE49-F238E27FC236}">
                <a16:creationId xmlns:a16="http://schemas.microsoft.com/office/drawing/2014/main" id="{9547E9B8-0FD0-43C2-88AF-ECACD43A714F}"/>
              </a:ext>
            </a:extLst>
          </p:cNvPr>
          <p:cNvGrpSpPr>
            <a:grpSpLocks/>
          </p:cNvGrpSpPr>
          <p:nvPr/>
        </p:nvGrpSpPr>
        <p:grpSpPr bwMode="auto">
          <a:xfrm>
            <a:off x="5759450" y="4491038"/>
            <a:ext cx="563563" cy="458787"/>
            <a:chOff x="3628" y="3141"/>
            <a:chExt cx="355" cy="289"/>
          </a:xfrm>
        </p:grpSpPr>
        <p:sp>
          <p:nvSpPr>
            <p:cNvPr id="26761" name="Rectangle 39">
              <a:extLst>
                <a:ext uri="{FF2B5EF4-FFF2-40B4-BE49-F238E27FC236}">
                  <a16:creationId xmlns:a16="http://schemas.microsoft.com/office/drawing/2014/main" id="{7A75E97A-486A-4CBD-982F-1CFC48A06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3147"/>
              <a:ext cx="27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1600" b="1">
                  <a:latin typeface="+mn-lt"/>
                  <a:ea typeface="+mn-ea"/>
                </a:rPr>
                <a:t>Im</a:t>
              </a:r>
            </a:p>
          </p:txBody>
        </p:sp>
        <p:grpSp>
          <p:nvGrpSpPr>
            <p:cNvPr id="50314" name="Group 40">
              <a:extLst>
                <a:ext uri="{FF2B5EF4-FFF2-40B4-BE49-F238E27FC236}">
                  <a16:creationId xmlns:a16="http://schemas.microsoft.com/office/drawing/2014/main" id="{5790A47C-6E9D-4E1F-B8F8-A1F6F9A60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3" y="3141"/>
              <a:ext cx="340" cy="289"/>
              <a:chOff x="3643" y="3141"/>
              <a:chExt cx="340" cy="289"/>
            </a:xfrm>
          </p:grpSpPr>
          <p:sp>
            <p:nvSpPr>
              <p:cNvPr id="26763" name="Freeform 41">
                <a:extLst>
                  <a:ext uri="{FF2B5EF4-FFF2-40B4-BE49-F238E27FC236}">
                    <a16:creationId xmlns:a16="http://schemas.microsoft.com/office/drawing/2014/main" id="{D581C1D3-0F70-44CF-A18C-5EF14F80D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3" y="3141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6764" name="Freeform 42">
                <a:extLst>
                  <a:ext uri="{FF2B5EF4-FFF2-40B4-BE49-F238E27FC236}">
                    <a16:creationId xmlns:a16="http://schemas.microsoft.com/office/drawing/2014/main" id="{8C8C06F2-6B6C-41C3-BAA2-C5C2B0CCB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3141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6656" name="Rectangle 43">
            <a:extLst>
              <a:ext uri="{FF2B5EF4-FFF2-40B4-BE49-F238E27FC236}">
                <a16:creationId xmlns:a16="http://schemas.microsoft.com/office/drawing/2014/main" id="{9E9B9893-2321-4B30-B5BA-76273E72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508500"/>
            <a:ext cx="523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1600" b="1">
                <a:latin typeface="+mn-lt"/>
                <a:ea typeface="+mn-ea"/>
              </a:rPr>
              <a:t>Reg</a:t>
            </a:r>
          </a:p>
        </p:txBody>
      </p:sp>
      <p:grpSp>
        <p:nvGrpSpPr>
          <p:cNvPr id="50209" name="Group 44">
            <a:extLst>
              <a:ext uri="{FF2B5EF4-FFF2-40B4-BE49-F238E27FC236}">
                <a16:creationId xmlns:a16="http://schemas.microsoft.com/office/drawing/2014/main" id="{7F19943F-4546-46AA-AFB2-A2D750568FEE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4491038"/>
            <a:ext cx="469900" cy="458787"/>
            <a:chOff x="4103" y="3141"/>
            <a:chExt cx="296" cy="289"/>
          </a:xfrm>
        </p:grpSpPr>
        <p:sp>
          <p:nvSpPr>
            <p:cNvPr id="26759" name="Freeform 45">
              <a:extLst>
                <a:ext uri="{FF2B5EF4-FFF2-40B4-BE49-F238E27FC236}">
                  <a16:creationId xmlns:a16="http://schemas.microsoft.com/office/drawing/2014/main" id="{0F38FA61-3EFE-4137-9F8E-F4D53AA6A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3141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289"/>
                <a:gd name="T14" fmla="*/ 149 w 14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60" name="Freeform 46">
              <a:extLst>
                <a:ext uri="{FF2B5EF4-FFF2-40B4-BE49-F238E27FC236}">
                  <a16:creationId xmlns:a16="http://schemas.microsoft.com/office/drawing/2014/main" id="{93AC688D-C326-43D5-B3D8-EC09EDF7F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" y="3141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289"/>
                <a:gd name="T14" fmla="*/ 148 w 148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26658" name="Line 47">
            <a:extLst>
              <a:ext uri="{FF2B5EF4-FFF2-40B4-BE49-F238E27FC236}">
                <a16:creationId xmlns:a16="http://schemas.microsoft.com/office/drawing/2014/main" id="{CFCC44F7-A07A-44A6-9B2C-BE6F583CA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719638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59" name="Freeform 48">
            <a:extLst>
              <a:ext uri="{FF2B5EF4-FFF2-40B4-BE49-F238E27FC236}">
                <a16:creationId xmlns:a16="http://schemas.microsoft.com/office/drawing/2014/main" id="{28D7AF5D-FC59-4B0A-AB9B-21E926EF5D00}"/>
              </a:ext>
            </a:extLst>
          </p:cNvPr>
          <p:cNvSpPr>
            <a:spLocks/>
          </p:cNvSpPr>
          <p:nvPr/>
        </p:nvSpPr>
        <p:spPr bwMode="auto">
          <a:xfrm>
            <a:off x="6429375" y="456723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50212" name="Group 49">
            <a:extLst>
              <a:ext uri="{FF2B5EF4-FFF2-40B4-BE49-F238E27FC236}">
                <a16:creationId xmlns:a16="http://schemas.microsoft.com/office/drawing/2014/main" id="{DDA8E858-5B1E-4CEB-B430-C7365031C313}"/>
              </a:ext>
            </a:extLst>
          </p:cNvPr>
          <p:cNvGrpSpPr>
            <a:grpSpLocks/>
          </p:cNvGrpSpPr>
          <p:nvPr/>
        </p:nvGrpSpPr>
        <p:grpSpPr bwMode="auto">
          <a:xfrm>
            <a:off x="7786688" y="4491038"/>
            <a:ext cx="590550" cy="458787"/>
            <a:chOff x="4905" y="3054"/>
            <a:chExt cx="372" cy="289"/>
          </a:xfrm>
        </p:grpSpPr>
        <p:sp>
          <p:nvSpPr>
            <p:cNvPr id="26755" name="Rectangle 50">
              <a:extLst>
                <a:ext uri="{FF2B5EF4-FFF2-40B4-BE49-F238E27FC236}">
                  <a16:creationId xmlns:a16="http://schemas.microsoft.com/office/drawing/2014/main" id="{04354DBF-FEF8-4ADB-9820-07764F01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3060"/>
              <a:ext cx="32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latin typeface="+mn-lt"/>
                  <a:ea typeface="+mn-ea"/>
                </a:rPr>
                <a:t>Dm</a:t>
              </a:r>
            </a:p>
          </p:txBody>
        </p:sp>
        <p:grpSp>
          <p:nvGrpSpPr>
            <p:cNvPr id="50308" name="Group 51">
              <a:extLst>
                <a:ext uri="{FF2B5EF4-FFF2-40B4-BE49-F238E27FC236}">
                  <a16:creationId xmlns:a16="http://schemas.microsoft.com/office/drawing/2014/main" id="{AC815E38-C079-444D-A001-D49D81629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" y="3054"/>
              <a:ext cx="325" cy="289"/>
              <a:chOff x="4952" y="3141"/>
              <a:chExt cx="325" cy="289"/>
            </a:xfrm>
          </p:grpSpPr>
          <p:sp>
            <p:nvSpPr>
              <p:cNvPr id="26757" name="Freeform 52">
                <a:extLst>
                  <a:ext uri="{FF2B5EF4-FFF2-40B4-BE49-F238E27FC236}">
                    <a16:creationId xmlns:a16="http://schemas.microsoft.com/office/drawing/2014/main" id="{DF92DCCF-1876-4555-8D38-00AEFB416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3141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6758" name="Freeform 53">
                <a:extLst>
                  <a:ext uri="{FF2B5EF4-FFF2-40B4-BE49-F238E27FC236}">
                    <a16:creationId xmlns:a16="http://schemas.microsoft.com/office/drawing/2014/main" id="{A13FABE7-45D2-4470-B4A1-1A2CEE48A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" y="3141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6661" name="Rectangle 54">
            <a:extLst>
              <a:ext uri="{FF2B5EF4-FFF2-40B4-BE49-F238E27FC236}">
                <a16:creationId xmlns:a16="http://schemas.microsoft.com/office/drawing/2014/main" id="{5E05A00C-F310-4460-B7ED-D07B21CE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4500563"/>
            <a:ext cx="523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1600" b="1">
                <a:latin typeface="+mn-lt"/>
                <a:ea typeface="+mn-ea"/>
              </a:rPr>
              <a:t>Reg</a:t>
            </a:r>
          </a:p>
        </p:txBody>
      </p:sp>
      <p:grpSp>
        <p:nvGrpSpPr>
          <p:cNvPr id="50214" name="Group 55">
            <a:extLst>
              <a:ext uri="{FF2B5EF4-FFF2-40B4-BE49-F238E27FC236}">
                <a16:creationId xmlns:a16="http://schemas.microsoft.com/office/drawing/2014/main" id="{DE3E6E9F-0460-4F22-A518-BAB7F84EEC7F}"/>
              </a:ext>
            </a:extLst>
          </p:cNvPr>
          <p:cNvGrpSpPr>
            <a:grpSpLocks/>
          </p:cNvGrpSpPr>
          <p:nvPr/>
        </p:nvGrpSpPr>
        <p:grpSpPr bwMode="auto">
          <a:xfrm>
            <a:off x="8604250" y="4491038"/>
            <a:ext cx="450850" cy="458787"/>
            <a:chOff x="5420" y="3141"/>
            <a:chExt cx="284" cy="289"/>
          </a:xfrm>
        </p:grpSpPr>
        <p:sp>
          <p:nvSpPr>
            <p:cNvPr id="26753" name="Freeform 56">
              <a:extLst>
                <a:ext uri="{FF2B5EF4-FFF2-40B4-BE49-F238E27FC236}">
                  <a16:creationId xmlns:a16="http://schemas.microsoft.com/office/drawing/2014/main" id="{7A1E7EE0-B8D5-4340-BD3D-EEF6A7F99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" y="3141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89"/>
                <a:gd name="T14" fmla="*/ 142 w 14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54" name="Freeform 57">
              <a:extLst>
                <a:ext uri="{FF2B5EF4-FFF2-40B4-BE49-F238E27FC236}">
                  <a16:creationId xmlns:a16="http://schemas.microsoft.com/office/drawing/2014/main" id="{C7DC0B8E-189F-4A2F-8631-EE28A6B8A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" y="3141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9"/>
                <a:gd name="T14" fmla="*/ 143 w 1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26663" name="Line 58">
            <a:extLst>
              <a:ext uri="{FF2B5EF4-FFF2-40B4-BE49-F238E27FC236}">
                <a16:creationId xmlns:a16="http://schemas.microsoft.com/office/drawing/2014/main" id="{740F2BC7-B7CC-4726-863F-02F90C3D8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4538" y="4719638"/>
            <a:ext cx="233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64" name="Line 59">
            <a:extLst>
              <a:ext uri="{FF2B5EF4-FFF2-40B4-BE49-F238E27FC236}">
                <a16:creationId xmlns:a16="http://schemas.microsoft.com/office/drawing/2014/main" id="{B17DD221-7772-484D-BB05-254A0C446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4719638"/>
            <a:ext cx="25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65" name="Freeform 60">
            <a:extLst>
              <a:ext uri="{FF2B5EF4-FFF2-40B4-BE49-F238E27FC236}">
                <a16:creationId xmlns:a16="http://schemas.microsoft.com/office/drawing/2014/main" id="{3C3C5D8D-6A92-4C18-8768-266D2AD96742}"/>
              </a:ext>
            </a:extLst>
          </p:cNvPr>
          <p:cNvSpPr>
            <a:spLocks/>
          </p:cNvSpPr>
          <p:nvPr/>
        </p:nvSpPr>
        <p:spPr bwMode="auto">
          <a:xfrm>
            <a:off x="7794625" y="4719638"/>
            <a:ext cx="684213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50218" name="Group 61">
            <a:extLst>
              <a:ext uri="{FF2B5EF4-FFF2-40B4-BE49-F238E27FC236}">
                <a16:creationId xmlns:a16="http://schemas.microsoft.com/office/drawing/2014/main" id="{6772E0F1-F1AA-4827-90CD-3276FD3003BD}"/>
              </a:ext>
            </a:extLst>
          </p:cNvPr>
          <p:cNvGrpSpPr>
            <a:grpSpLocks/>
          </p:cNvGrpSpPr>
          <p:nvPr/>
        </p:nvGrpSpPr>
        <p:grpSpPr bwMode="auto">
          <a:xfrm>
            <a:off x="6985000" y="4338638"/>
            <a:ext cx="714375" cy="814387"/>
            <a:chOff x="4400" y="2958"/>
            <a:chExt cx="450" cy="513"/>
          </a:xfrm>
        </p:grpSpPr>
        <p:grpSp>
          <p:nvGrpSpPr>
            <p:cNvPr id="50299" name="Group 62">
              <a:extLst>
                <a:ext uri="{FF2B5EF4-FFF2-40B4-BE49-F238E27FC236}">
                  <a16:creationId xmlns:a16="http://schemas.microsoft.com/office/drawing/2014/main" id="{B198DA0A-6868-4ED2-9362-21B1EB18D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9" y="2958"/>
              <a:ext cx="223" cy="481"/>
              <a:chOff x="4559" y="3045"/>
              <a:chExt cx="223" cy="481"/>
            </a:xfrm>
          </p:grpSpPr>
          <p:sp>
            <p:nvSpPr>
              <p:cNvPr id="26751" name="Freeform 63">
                <a:extLst>
                  <a:ext uri="{FF2B5EF4-FFF2-40B4-BE49-F238E27FC236}">
                    <a16:creationId xmlns:a16="http://schemas.microsoft.com/office/drawing/2014/main" id="{9855B76E-7DC7-4665-81EB-6DD6CF553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9" y="3045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6752" name="Rectangle 64">
                <a:extLst>
                  <a:ext uri="{FF2B5EF4-FFF2-40B4-BE49-F238E27FC236}">
                    <a16:creationId xmlns:a16="http://schemas.microsoft.com/office/drawing/2014/main" id="{FE84BEBC-F13A-4434-863F-62F83B075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71" y="3167"/>
                <a:ext cx="38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1600" b="1">
                    <a:latin typeface="+mn-lt"/>
                    <a:ea typeface="+mn-ea"/>
                  </a:rPr>
                  <a:t>ALU</a:t>
                </a:r>
              </a:p>
            </p:txBody>
          </p:sp>
        </p:grpSp>
        <p:sp>
          <p:nvSpPr>
            <p:cNvPr id="26748" name="Line 65">
              <a:extLst>
                <a:ext uri="{FF2B5EF4-FFF2-40B4-BE49-F238E27FC236}">
                  <a16:creationId xmlns:a16="http://schemas.microsoft.com/office/drawing/2014/main" id="{170F667A-E4A1-4A00-B58C-B6377D810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3102"/>
              <a:ext cx="1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49" name="Line 66">
              <a:extLst>
                <a:ext uri="{FF2B5EF4-FFF2-40B4-BE49-F238E27FC236}">
                  <a16:creationId xmlns:a16="http://schemas.microsoft.com/office/drawing/2014/main" id="{76C51C32-02F1-453F-BCE9-47EA919BC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3294"/>
              <a:ext cx="1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50" name="Freeform 67">
              <a:extLst>
                <a:ext uri="{FF2B5EF4-FFF2-40B4-BE49-F238E27FC236}">
                  <a16:creationId xmlns:a16="http://schemas.microsoft.com/office/drawing/2014/main" id="{B61FB7D7-4B2F-4B27-9CDA-0D5D617F7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3193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"/>
                <a:gd name="T16" fmla="*/ 0 h 278"/>
                <a:gd name="T17" fmla="*/ 337 w 337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50219" name="Group 68">
            <a:extLst>
              <a:ext uri="{FF2B5EF4-FFF2-40B4-BE49-F238E27FC236}">
                <a16:creationId xmlns:a16="http://schemas.microsoft.com/office/drawing/2014/main" id="{EC40DC63-225C-4AF5-8F5E-310811FA1345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2341563"/>
            <a:ext cx="769937" cy="542925"/>
            <a:chOff x="3173" y="1787"/>
            <a:chExt cx="485" cy="342"/>
          </a:xfrm>
        </p:grpSpPr>
        <p:sp>
          <p:nvSpPr>
            <p:cNvPr id="26745" name="Freeform 69">
              <a:extLst>
                <a:ext uri="{FF2B5EF4-FFF2-40B4-BE49-F238E27FC236}">
                  <a16:creationId xmlns:a16="http://schemas.microsoft.com/office/drawing/2014/main" id="{038B0325-AF49-4F08-A4BD-407C8FE92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787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46" name="Rectangle 70">
              <a:extLst>
                <a:ext uri="{FF2B5EF4-FFF2-40B4-BE49-F238E27FC236}">
                  <a16:creationId xmlns:a16="http://schemas.microsoft.com/office/drawing/2014/main" id="{65F50EFE-1807-4F62-8749-A474B6A7A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1857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grpSp>
        <p:nvGrpSpPr>
          <p:cNvPr id="50220" name="Group 71">
            <a:extLst>
              <a:ext uri="{FF2B5EF4-FFF2-40B4-BE49-F238E27FC236}">
                <a16:creationId xmlns:a16="http://schemas.microsoft.com/office/drawing/2014/main" id="{4D7191A0-1A8E-4BF4-BB18-B9EA8931B9A2}"/>
              </a:ext>
            </a:extLst>
          </p:cNvPr>
          <p:cNvGrpSpPr>
            <a:grpSpLocks/>
          </p:cNvGrpSpPr>
          <p:nvPr/>
        </p:nvGrpSpPr>
        <p:grpSpPr bwMode="auto">
          <a:xfrm>
            <a:off x="5730875" y="2341563"/>
            <a:ext cx="769938" cy="542925"/>
            <a:chOff x="3610" y="1787"/>
            <a:chExt cx="485" cy="342"/>
          </a:xfrm>
        </p:grpSpPr>
        <p:sp>
          <p:nvSpPr>
            <p:cNvPr id="26743" name="Freeform 72">
              <a:extLst>
                <a:ext uri="{FF2B5EF4-FFF2-40B4-BE49-F238E27FC236}">
                  <a16:creationId xmlns:a16="http://schemas.microsoft.com/office/drawing/2014/main" id="{036A43EF-DCBC-4889-98F7-C312C0C8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787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44" name="Rectangle 73">
              <a:extLst>
                <a:ext uri="{FF2B5EF4-FFF2-40B4-BE49-F238E27FC236}">
                  <a16:creationId xmlns:a16="http://schemas.microsoft.com/office/drawing/2014/main" id="{8F3295CE-8C7E-4709-AEBF-84B378C5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857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grpSp>
        <p:nvGrpSpPr>
          <p:cNvPr id="50221" name="Group 74">
            <a:extLst>
              <a:ext uri="{FF2B5EF4-FFF2-40B4-BE49-F238E27FC236}">
                <a16:creationId xmlns:a16="http://schemas.microsoft.com/office/drawing/2014/main" id="{12F787C1-7CDF-4F1A-B668-984C9527CCA8}"/>
              </a:ext>
            </a:extLst>
          </p:cNvPr>
          <p:cNvGrpSpPr>
            <a:grpSpLocks/>
          </p:cNvGrpSpPr>
          <p:nvPr/>
        </p:nvGrpSpPr>
        <p:grpSpPr bwMode="auto">
          <a:xfrm>
            <a:off x="3698875" y="2374900"/>
            <a:ext cx="539750" cy="458788"/>
            <a:chOff x="2330" y="1808"/>
            <a:chExt cx="340" cy="289"/>
          </a:xfrm>
        </p:grpSpPr>
        <p:sp>
          <p:nvSpPr>
            <p:cNvPr id="26741" name="Freeform 75">
              <a:extLst>
                <a:ext uri="{FF2B5EF4-FFF2-40B4-BE49-F238E27FC236}">
                  <a16:creationId xmlns:a16="http://schemas.microsoft.com/office/drawing/2014/main" id="{D6D6F428-1CEB-494E-87F4-B8223047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808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42" name="Freeform 76">
              <a:extLst>
                <a:ext uri="{FF2B5EF4-FFF2-40B4-BE49-F238E27FC236}">
                  <a16:creationId xmlns:a16="http://schemas.microsoft.com/office/drawing/2014/main" id="{7102A3F2-BF07-4FEB-8350-BABF8722F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" y="1808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26670" name="Line 77">
            <a:extLst>
              <a:ext uri="{FF2B5EF4-FFF2-40B4-BE49-F238E27FC236}">
                <a16:creationId xmlns:a16="http://schemas.microsoft.com/office/drawing/2014/main" id="{31C43D2E-DB5C-43CC-B614-20ECEDE41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213" y="26035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50223" name="Group 78">
            <a:extLst>
              <a:ext uri="{FF2B5EF4-FFF2-40B4-BE49-F238E27FC236}">
                <a16:creationId xmlns:a16="http://schemas.microsoft.com/office/drawing/2014/main" id="{6AF57ACE-3809-45C9-B282-70AFBA38B331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2341563"/>
            <a:ext cx="769938" cy="542925"/>
            <a:chOff x="4026" y="1787"/>
            <a:chExt cx="485" cy="342"/>
          </a:xfrm>
        </p:grpSpPr>
        <p:sp>
          <p:nvSpPr>
            <p:cNvPr id="26739" name="Freeform 79">
              <a:extLst>
                <a:ext uri="{FF2B5EF4-FFF2-40B4-BE49-F238E27FC236}">
                  <a16:creationId xmlns:a16="http://schemas.microsoft.com/office/drawing/2014/main" id="{8622EB8D-C49C-463D-9401-D9A75A6D2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1787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40" name="Rectangle 80">
              <a:extLst>
                <a:ext uri="{FF2B5EF4-FFF2-40B4-BE49-F238E27FC236}">
                  <a16:creationId xmlns:a16="http://schemas.microsoft.com/office/drawing/2014/main" id="{FBA1338E-AC57-4466-B678-57E2DE944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1857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sp>
        <p:nvSpPr>
          <p:cNvPr id="26672" name="Rectangle 81">
            <a:extLst>
              <a:ext uri="{FF2B5EF4-FFF2-40B4-BE49-F238E27FC236}">
                <a16:creationId xmlns:a16="http://schemas.microsoft.com/office/drawing/2014/main" id="{C41BDFEE-46A6-401E-AD57-F832D15FD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2435225"/>
            <a:ext cx="434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latin typeface="+mn-lt"/>
                <a:ea typeface="+mn-ea"/>
              </a:rPr>
              <a:t>Im</a:t>
            </a:r>
            <a:endParaRPr lang="en-US" altLang="zh-CN" sz="1600" b="1" dirty="0">
              <a:latin typeface="+mn-lt"/>
              <a:ea typeface="+mn-ea"/>
            </a:endParaRPr>
          </a:p>
        </p:txBody>
      </p:sp>
      <p:grpSp>
        <p:nvGrpSpPr>
          <p:cNvPr id="50225" name="Group 82">
            <a:extLst>
              <a:ext uri="{FF2B5EF4-FFF2-40B4-BE49-F238E27FC236}">
                <a16:creationId xmlns:a16="http://schemas.microsoft.com/office/drawing/2014/main" id="{2D4DCBF9-6E81-4F94-8928-4BD57C85BCBC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3052763"/>
            <a:ext cx="769937" cy="542925"/>
            <a:chOff x="3173" y="2235"/>
            <a:chExt cx="485" cy="342"/>
          </a:xfrm>
        </p:grpSpPr>
        <p:sp>
          <p:nvSpPr>
            <p:cNvPr id="26737" name="Freeform 83">
              <a:extLst>
                <a:ext uri="{FF2B5EF4-FFF2-40B4-BE49-F238E27FC236}">
                  <a16:creationId xmlns:a16="http://schemas.microsoft.com/office/drawing/2014/main" id="{21080B24-529D-4E51-A7F2-916E3381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2235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38" name="Rectangle 84">
              <a:extLst>
                <a:ext uri="{FF2B5EF4-FFF2-40B4-BE49-F238E27FC236}">
                  <a16:creationId xmlns:a16="http://schemas.microsoft.com/office/drawing/2014/main" id="{D4A680B9-F86A-441A-8784-3941500E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305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grpSp>
        <p:nvGrpSpPr>
          <p:cNvPr id="50226" name="Group 85">
            <a:extLst>
              <a:ext uri="{FF2B5EF4-FFF2-40B4-BE49-F238E27FC236}">
                <a16:creationId xmlns:a16="http://schemas.microsoft.com/office/drawing/2014/main" id="{AD8278A2-F61D-4A6B-B245-ED50ACA9EB86}"/>
              </a:ext>
            </a:extLst>
          </p:cNvPr>
          <p:cNvGrpSpPr>
            <a:grpSpLocks/>
          </p:cNvGrpSpPr>
          <p:nvPr/>
        </p:nvGrpSpPr>
        <p:grpSpPr bwMode="auto">
          <a:xfrm>
            <a:off x="5730875" y="3052763"/>
            <a:ext cx="769938" cy="542925"/>
            <a:chOff x="3610" y="2235"/>
            <a:chExt cx="485" cy="342"/>
          </a:xfrm>
        </p:grpSpPr>
        <p:sp>
          <p:nvSpPr>
            <p:cNvPr id="26735" name="Freeform 86">
              <a:extLst>
                <a:ext uri="{FF2B5EF4-FFF2-40B4-BE49-F238E27FC236}">
                  <a16:creationId xmlns:a16="http://schemas.microsoft.com/office/drawing/2014/main" id="{F58BD72F-6B90-4DE6-9D36-0841754D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2235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36" name="Rectangle 87">
              <a:extLst>
                <a:ext uri="{FF2B5EF4-FFF2-40B4-BE49-F238E27FC236}">
                  <a16:creationId xmlns:a16="http://schemas.microsoft.com/office/drawing/2014/main" id="{01E4C84A-E3EB-4C6D-BEA2-E414B58CF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2305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grpSp>
        <p:nvGrpSpPr>
          <p:cNvPr id="50227" name="Group 88">
            <a:extLst>
              <a:ext uri="{FF2B5EF4-FFF2-40B4-BE49-F238E27FC236}">
                <a16:creationId xmlns:a16="http://schemas.microsoft.com/office/drawing/2014/main" id="{C19D84F5-FD9F-407A-8B78-8B359F4DEC0F}"/>
              </a:ext>
            </a:extLst>
          </p:cNvPr>
          <p:cNvGrpSpPr>
            <a:grpSpLocks/>
          </p:cNvGrpSpPr>
          <p:nvPr/>
        </p:nvGrpSpPr>
        <p:grpSpPr bwMode="auto">
          <a:xfrm>
            <a:off x="6424613" y="3052763"/>
            <a:ext cx="769937" cy="542925"/>
            <a:chOff x="4047" y="2235"/>
            <a:chExt cx="485" cy="342"/>
          </a:xfrm>
        </p:grpSpPr>
        <p:sp>
          <p:nvSpPr>
            <p:cNvPr id="26733" name="Freeform 89">
              <a:extLst>
                <a:ext uri="{FF2B5EF4-FFF2-40B4-BE49-F238E27FC236}">
                  <a16:creationId xmlns:a16="http://schemas.microsoft.com/office/drawing/2014/main" id="{95DFEC45-105E-45B5-85E0-454EDF8F3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2235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34" name="Rectangle 90">
              <a:extLst>
                <a:ext uri="{FF2B5EF4-FFF2-40B4-BE49-F238E27FC236}">
                  <a16:creationId xmlns:a16="http://schemas.microsoft.com/office/drawing/2014/main" id="{52D28D8E-8BA8-4E20-A918-D2BBE52A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305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grpSp>
        <p:nvGrpSpPr>
          <p:cNvPr id="50228" name="Group 91">
            <a:extLst>
              <a:ext uri="{FF2B5EF4-FFF2-40B4-BE49-F238E27FC236}">
                <a16:creationId xmlns:a16="http://schemas.microsoft.com/office/drawing/2014/main" id="{9E13C76A-926A-4A2A-9E23-A0984B09EF9E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086100"/>
            <a:ext cx="539750" cy="458788"/>
            <a:chOff x="2767" y="2256"/>
            <a:chExt cx="340" cy="289"/>
          </a:xfrm>
        </p:grpSpPr>
        <p:sp>
          <p:nvSpPr>
            <p:cNvPr id="26731" name="Freeform 92">
              <a:extLst>
                <a:ext uri="{FF2B5EF4-FFF2-40B4-BE49-F238E27FC236}">
                  <a16:creationId xmlns:a16="http://schemas.microsoft.com/office/drawing/2014/main" id="{B8698658-B5C6-4DB7-862A-B0944784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" y="2256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32" name="Freeform 93">
              <a:extLst>
                <a:ext uri="{FF2B5EF4-FFF2-40B4-BE49-F238E27FC236}">
                  <a16:creationId xmlns:a16="http://schemas.microsoft.com/office/drawing/2014/main" id="{1AE189AC-D94C-413E-826A-6919B6518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" y="2256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26677" name="Line 94">
            <a:extLst>
              <a:ext uri="{FF2B5EF4-FFF2-40B4-BE49-F238E27FC236}">
                <a16:creationId xmlns:a16="http://schemas.microsoft.com/office/drawing/2014/main" id="{9B06B538-3019-46D6-9D84-8F7DAF062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50" y="33147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50230" name="Group 95">
            <a:extLst>
              <a:ext uri="{FF2B5EF4-FFF2-40B4-BE49-F238E27FC236}">
                <a16:creationId xmlns:a16="http://schemas.microsoft.com/office/drawing/2014/main" id="{A7CE5662-5CAF-4916-A023-09FA50EB49C2}"/>
              </a:ext>
            </a:extLst>
          </p:cNvPr>
          <p:cNvGrpSpPr>
            <a:grpSpLocks/>
          </p:cNvGrpSpPr>
          <p:nvPr/>
        </p:nvGrpSpPr>
        <p:grpSpPr bwMode="auto">
          <a:xfrm>
            <a:off x="7085013" y="3052763"/>
            <a:ext cx="769937" cy="542925"/>
            <a:chOff x="4463" y="2235"/>
            <a:chExt cx="485" cy="342"/>
          </a:xfrm>
        </p:grpSpPr>
        <p:sp>
          <p:nvSpPr>
            <p:cNvPr id="26729" name="Freeform 96">
              <a:extLst>
                <a:ext uri="{FF2B5EF4-FFF2-40B4-BE49-F238E27FC236}">
                  <a16:creationId xmlns:a16="http://schemas.microsoft.com/office/drawing/2014/main" id="{4106AD23-13E0-4971-BB7B-B8696D3D7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2235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30" name="Rectangle 97">
              <a:extLst>
                <a:ext uri="{FF2B5EF4-FFF2-40B4-BE49-F238E27FC236}">
                  <a16:creationId xmlns:a16="http://schemas.microsoft.com/office/drawing/2014/main" id="{2C521049-76EE-4316-BE33-0DD46765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2305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sp>
        <p:nvSpPr>
          <p:cNvPr id="26679" name="Rectangle 98">
            <a:extLst>
              <a:ext uri="{FF2B5EF4-FFF2-40B4-BE49-F238E27FC236}">
                <a16:creationId xmlns:a16="http://schemas.microsoft.com/office/drawing/2014/main" id="{43C59F5C-F775-46E6-8F76-3D270949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3146425"/>
            <a:ext cx="434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latin typeface="+mn-lt"/>
                <a:ea typeface="+mn-ea"/>
              </a:rPr>
              <a:t>Im</a:t>
            </a:r>
            <a:endParaRPr lang="en-US" altLang="zh-CN" sz="1600" b="1" dirty="0">
              <a:latin typeface="+mn-lt"/>
              <a:ea typeface="+mn-ea"/>
            </a:endParaRPr>
          </a:p>
        </p:txBody>
      </p:sp>
      <p:grpSp>
        <p:nvGrpSpPr>
          <p:cNvPr id="50232" name="Group 99">
            <a:extLst>
              <a:ext uri="{FF2B5EF4-FFF2-40B4-BE49-F238E27FC236}">
                <a16:creationId xmlns:a16="http://schemas.microsoft.com/office/drawing/2014/main" id="{D5F6248F-6EC1-4158-BC3D-31A3389FB85D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3679825"/>
            <a:ext cx="539750" cy="458788"/>
            <a:chOff x="3214" y="2630"/>
            <a:chExt cx="340" cy="289"/>
          </a:xfrm>
        </p:grpSpPr>
        <p:sp>
          <p:nvSpPr>
            <p:cNvPr id="26727" name="Freeform 100">
              <a:extLst>
                <a:ext uri="{FF2B5EF4-FFF2-40B4-BE49-F238E27FC236}">
                  <a16:creationId xmlns:a16="http://schemas.microsoft.com/office/drawing/2014/main" id="{5F866E9C-4E8F-46B1-BE37-F3C753E8D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" y="2630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28" name="Freeform 101">
              <a:extLst>
                <a:ext uri="{FF2B5EF4-FFF2-40B4-BE49-F238E27FC236}">
                  <a16:creationId xmlns:a16="http://schemas.microsoft.com/office/drawing/2014/main" id="{64731184-FAB2-4EBD-9E49-FF7ED05BB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2630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26681" name="Line 102">
            <a:extLst>
              <a:ext uri="{FF2B5EF4-FFF2-40B4-BE49-F238E27FC236}">
                <a16:creationId xmlns:a16="http://schemas.microsoft.com/office/drawing/2014/main" id="{D4CF4D7F-AA10-4B5E-BAC9-1F8476BB0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3563" y="3908425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82" name="Rectangle 103">
            <a:extLst>
              <a:ext uri="{FF2B5EF4-FFF2-40B4-BE49-F238E27FC236}">
                <a16:creationId xmlns:a16="http://schemas.microsoft.com/office/drawing/2014/main" id="{766C045E-E16C-4D13-9256-EC7BA44F4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3740150"/>
            <a:ext cx="434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zh-CN" sz="1600" b="1">
                <a:latin typeface="+mn-lt"/>
                <a:ea typeface="+mn-ea"/>
              </a:rPr>
              <a:t>Im</a:t>
            </a:r>
          </a:p>
        </p:txBody>
      </p:sp>
      <p:sp>
        <p:nvSpPr>
          <p:cNvPr id="988264" name="Line 104">
            <a:extLst>
              <a:ext uri="{FF2B5EF4-FFF2-40B4-BE49-F238E27FC236}">
                <a16:creationId xmlns:a16="http://schemas.microsoft.com/office/drawing/2014/main" id="{B1A3439A-83B8-4FE1-83C7-B1823FCEF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338" y="990600"/>
            <a:ext cx="573087" cy="893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50236" name="Group 105">
            <a:extLst>
              <a:ext uri="{FF2B5EF4-FFF2-40B4-BE49-F238E27FC236}">
                <a16:creationId xmlns:a16="http://schemas.microsoft.com/office/drawing/2014/main" id="{ACBB18F9-AB29-4C77-900B-01169867E27B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2366963"/>
            <a:ext cx="688975" cy="458787"/>
            <a:chOff x="2276" y="1262"/>
            <a:chExt cx="434" cy="289"/>
          </a:xfrm>
        </p:grpSpPr>
        <p:sp>
          <p:nvSpPr>
            <p:cNvPr id="26722" name="Rectangle 106">
              <a:extLst>
                <a:ext uri="{FF2B5EF4-FFF2-40B4-BE49-F238E27FC236}">
                  <a16:creationId xmlns:a16="http://schemas.microsoft.com/office/drawing/2014/main" id="{771219A2-51E2-40ED-BCC8-95D53736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273"/>
              <a:ext cx="3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latin typeface="+mn-lt"/>
                  <a:ea typeface="+mn-ea"/>
                </a:rPr>
                <a:t>Reg</a:t>
              </a:r>
            </a:p>
          </p:txBody>
        </p:sp>
        <p:sp>
          <p:nvSpPr>
            <p:cNvPr id="26723" name="Freeform 107">
              <a:extLst>
                <a:ext uri="{FF2B5EF4-FFF2-40B4-BE49-F238E27FC236}">
                  <a16:creationId xmlns:a16="http://schemas.microsoft.com/office/drawing/2014/main" id="{2BF27137-118F-4169-8C7B-50E9E814B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262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289"/>
                <a:gd name="T14" fmla="*/ 149 w 14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24" name="Freeform 108">
              <a:extLst>
                <a:ext uri="{FF2B5EF4-FFF2-40B4-BE49-F238E27FC236}">
                  <a16:creationId xmlns:a16="http://schemas.microsoft.com/office/drawing/2014/main" id="{C5AB3C75-0EB6-4B43-97E1-57F75C70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1262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289"/>
                <a:gd name="T14" fmla="*/ 148 w 148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25" name="Line 109">
              <a:extLst>
                <a:ext uri="{FF2B5EF4-FFF2-40B4-BE49-F238E27FC236}">
                  <a16:creationId xmlns:a16="http://schemas.microsoft.com/office/drawing/2014/main" id="{A72D0DF4-448A-4515-B857-3085A8790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406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26" name="Freeform 110">
              <a:extLst>
                <a:ext uri="{FF2B5EF4-FFF2-40B4-BE49-F238E27FC236}">
                  <a16:creationId xmlns:a16="http://schemas.microsoft.com/office/drawing/2014/main" id="{0EFA27F3-17D1-4EE5-80D1-3BBB19916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1310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23" name="Group 111">
            <a:extLst>
              <a:ext uri="{FF2B5EF4-FFF2-40B4-BE49-F238E27FC236}">
                <a16:creationId xmlns:a16="http://schemas.microsoft.com/office/drawing/2014/main" id="{65FF7AA8-721A-4F3A-9FD8-81610A7A4497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290763"/>
            <a:ext cx="2233612" cy="1308100"/>
            <a:chOff x="2040" y="1842"/>
            <a:chExt cx="1134" cy="953"/>
          </a:xfrm>
        </p:grpSpPr>
        <p:sp>
          <p:nvSpPr>
            <p:cNvPr id="26720" name="Text Box 112">
              <a:extLst>
                <a:ext uri="{FF2B5EF4-FFF2-40B4-BE49-F238E27FC236}">
                  <a16:creationId xmlns:a16="http://schemas.microsoft.com/office/drawing/2014/main" id="{396CDEEF-C128-4258-A1B5-4D5A1C513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2484"/>
              <a:ext cx="666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200" b="1" dirty="0">
                  <a:solidFill>
                    <a:srgbClr val="0000CC"/>
                  </a:solidFill>
                  <a:latin typeface="+mn-lt"/>
                  <a:ea typeface="+mn-ea"/>
                </a:rPr>
                <a:t>阻塞点</a:t>
              </a:r>
            </a:p>
          </p:txBody>
        </p:sp>
        <p:sp>
          <p:nvSpPr>
            <p:cNvPr id="26721" name="Line 113">
              <a:extLst>
                <a:ext uri="{FF2B5EF4-FFF2-40B4-BE49-F238E27FC236}">
                  <a16:creationId xmlns:a16="http://schemas.microsoft.com/office/drawing/2014/main" id="{77B3D3C1-F877-4AB3-B0AD-9F875C7B4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8" y="1842"/>
              <a:ext cx="636" cy="77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50238" name="Group 114">
            <a:extLst>
              <a:ext uri="{FF2B5EF4-FFF2-40B4-BE49-F238E27FC236}">
                <a16:creationId xmlns:a16="http://schemas.microsoft.com/office/drawing/2014/main" id="{85236BBE-FBE2-4CC5-BA67-C2999BEF8F2F}"/>
              </a:ext>
            </a:extLst>
          </p:cNvPr>
          <p:cNvGrpSpPr>
            <a:grpSpLocks/>
          </p:cNvGrpSpPr>
          <p:nvPr/>
        </p:nvGrpSpPr>
        <p:grpSpPr bwMode="auto">
          <a:xfrm>
            <a:off x="5664200" y="3668713"/>
            <a:ext cx="688975" cy="458787"/>
            <a:chOff x="2276" y="1262"/>
            <a:chExt cx="434" cy="289"/>
          </a:xfrm>
        </p:grpSpPr>
        <p:sp>
          <p:nvSpPr>
            <p:cNvPr id="26715" name="Rectangle 115">
              <a:extLst>
                <a:ext uri="{FF2B5EF4-FFF2-40B4-BE49-F238E27FC236}">
                  <a16:creationId xmlns:a16="http://schemas.microsoft.com/office/drawing/2014/main" id="{EB856C87-D1B0-4A44-AC39-E39A68EEE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273"/>
              <a:ext cx="3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latin typeface="+mn-lt"/>
                  <a:ea typeface="+mn-ea"/>
                </a:rPr>
                <a:t>Reg</a:t>
              </a:r>
            </a:p>
          </p:txBody>
        </p:sp>
        <p:sp>
          <p:nvSpPr>
            <p:cNvPr id="26716" name="Freeform 116">
              <a:extLst>
                <a:ext uri="{FF2B5EF4-FFF2-40B4-BE49-F238E27FC236}">
                  <a16:creationId xmlns:a16="http://schemas.microsoft.com/office/drawing/2014/main" id="{B727482F-E70D-4702-B8D0-DC8FA3500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262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289"/>
                <a:gd name="T14" fmla="*/ 149 w 14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17" name="Freeform 117">
              <a:extLst>
                <a:ext uri="{FF2B5EF4-FFF2-40B4-BE49-F238E27FC236}">
                  <a16:creationId xmlns:a16="http://schemas.microsoft.com/office/drawing/2014/main" id="{7581C4C7-0EB2-4626-9754-61E851524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1262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289"/>
                <a:gd name="T14" fmla="*/ 148 w 148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18" name="Line 118">
              <a:extLst>
                <a:ext uri="{FF2B5EF4-FFF2-40B4-BE49-F238E27FC236}">
                  <a16:creationId xmlns:a16="http://schemas.microsoft.com/office/drawing/2014/main" id="{1E8D5D49-CB49-4FFC-A797-B9A736B84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406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19" name="Freeform 119">
              <a:extLst>
                <a:ext uri="{FF2B5EF4-FFF2-40B4-BE49-F238E27FC236}">
                  <a16:creationId xmlns:a16="http://schemas.microsoft.com/office/drawing/2014/main" id="{8C4B363F-C136-4985-88AC-889A3B0F3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1310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50239" name="Group 120">
            <a:extLst>
              <a:ext uri="{FF2B5EF4-FFF2-40B4-BE49-F238E27FC236}">
                <a16:creationId xmlns:a16="http://schemas.microsoft.com/office/drawing/2014/main" id="{39ACF9C5-42AB-4A15-A6C0-478C69F8D662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3487738"/>
            <a:ext cx="714375" cy="814387"/>
            <a:chOff x="4400" y="2958"/>
            <a:chExt cx="450" cy="513"/>
          </a:xfrm>
        </p:grpSpPr>
        <p:grpSp>
          <p:nvGrpSpPr>
            <p:cNvPr id="50261" name="Group 121">
              <a:extLst>
                <a:ext uri="{FF2B5EF4-FFF2-40B4-BE49-F238E27FC236}">
                  <a16:creationId xmlns:a16="http://schemas.microsoft.com/office/drawing/2014/main" id="{3B694F53-A82B-4250-B069-5B25B2FE8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9" y="2958"/>
              <a:ext cx="223" cy="481"/>
              <a:chOff x="4559" y="3045"/>
              <a:chExt cx="223" cy="481"/>
            </a:xfrm>
          </p:grpSpPr>
          <p:sp>
            <p:nvSpPr>
              <p:cNvPr id="26713" name="Freeform 122">
                <a:extLst>
                  <a:ext uri="{FF2B5EF4-FFF2-40B4-BE49-F238E27FC236}">
                    <a16:creationId xmlns:a16="http://schemas.microsoft.com/office/drawing/2014/main" id="{04C3557F-9EC1-4FAD-B179-341FA12C4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9" y="3045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6714" name="Rectangle 123">
                <a:extLst>
                  <a:ext uri="{FF2B5EF4-FFF2-40B4-BE49-F238E27FC236}">
                    <a16:creationId xmlns:a16="http://schemas.microsoft.com/office/drawing/2014/main" id="{621AE16C-968C-41DB-8C6B-E555092E3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71" y="3167"/>
                <a:ext cx="38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1600" b="1">
                    <a:latin typeface="+mn-lt"/>
                    <a:ea typeface="+mn-ea"/>
                  </a:rPr>
                  <a:t>ALU</a:t>
                </a:r>
              </a:p>
            </p:txBody>
          </p:sp>
        </p:grpSp>
        <p:sp>
          <p:nvSpPr>
            <p:cNvPr id="26710" name="Line 124">
              <a:extLst>
                <a:ext uri="{FF2B5EF4-FFF2-40B4-BE49-F238E27FC236}">
                  <a16:creationId xmlns:a16="http://schemas.microsoft.com/office/drawing/2014/main" id="{83316467-A71F-4288-8A1F-1A9C0217C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3102"/>
              <a:ext cx="1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11" name="Line 125">
              <a:extLst>
                <a:ext uri="{FF2B5EF4-FFF2-40B4-BE49-F238E27FC236}">
                  <a16:creationId xmlns:a16="http://schemas.microsoft.com/office/drawing/2014/main" id="{343EA052-119A-4CC8-962A-E7EF85CF8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3294"/>
              <a:ext cx="1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12" name="Freeform 126">
              <a:extLst>
                <a:ext uri="{FF2B5EF4-FFF2-40B4-BE49-F238E27FC236}">
                  <a16:creationId xmlns:a16="http://schemas.microsoft.com/office/drawing/2014/main" id="{B9B14D91-3F7C-4679-A660-B461C4F1B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3193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"/>
                <a:gd name="T16" fmla="*/ 0 h 278"/>
                <a:gd name="T17" fmla="*/ 337 w 337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50240" name="Group 127">
            <a:extLst>
              <a:ext uri="{FF2B5EF4-FFF2-40B4-BE49-F238E27FC236}">
                <a16:creationId xmlns:a16="http://schemas.microsoft.com/office/drawing/2014/main" id="{F2D74A74-67AA-47F2-B512-5C8D69741F75}"/>
              </a:ext>
            </a:extLst>
          </p:cNvPr>
          <p:cNvGrpSpPr>
            <a:grpSpLocks/>
          </p:cNvGrpSpPr>
          <p:nvPr/>
        </p:nvGrpSpPr>
        <p:grpSpPr bwMode="auto">
          <a:xfrm>
            <a:off x="7097713" y="3621088"/>
            <a:ext cx="590550" cy="458787"/>
            <a:chOff x="4905" y="3054"/>
            <a:chExt cx="372" cy="289"/>
          </a:xfrm>
        </p:grpSpPr>
        <p:sp>
          <p:nvSpPr>
            <p:cNvPr id="26705" name="Rectangle 128">
              <a:extLst>
                <a:ext uri="{FF2B5EF4-FFF2-40B4-BE49-F238E27FC236}">
                  <a16:creationId xmlns:a16="http://schemas.microsoft.com/office/drawing/2014/main" id="{DB3F5F28-1C8D-493A-ABBE-70A9A3745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3060"/>
              <a:ext cx="32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latin typeface="+mn-lt"/>
                  <a:ea typeface="+mn-ea"/>
                </a:rPr>
                <a:t>Dm</a:t>
              </a:r>
            </a:p>
          </p:txBody>
        </p:sp>
        <p:grpSp>
          <p:nvGrpSpPr>
            <p:cNvPr id="50258" name="Group 129">
              <a:extLst>
                <a:ext uri="{FF2B5EF4-FFF2-40B4-BE49-F238E27FC236}">
                  <a16:creationId xmlns:a16="http://schemas.microsoft.com/office/drawing/2014/main" id="{79AF8E08-A0F9-40D1-B51E-B0D425483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" y="3054"/>
              <a:ext cx="325" cy="289"/>
              <a:chOff x="4952" y="3141"/>
              <a:chExt cx="325" cy="289"/>
            </a:xfrm>
          </p:grpSpPr>
          <p:sp>
            <p:nvSpPr>
              <p:cNvPr id="26707" name="Freeform 130">
                <a:extLst>
                  <a:ext uri="{FF2B5EF4-FFF2-40B4-BE49-F238E27FC236}">
                    <a16:creationId xmlns:a16="http://schemas.microsoft.com/office/drawing/2014/main" id="{F6A46D09-6A87-4448-95FB-A05D1D2FF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3141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6708" name="Freeform 131">
                <a:extLst>
                  <a:ext uri="{FF2B5EF4-FFF2-40B4-BE49-F238E27FC236}">
                    <a16:creationId xmlns:a16="http://schemas.microsoft.com/office/drawing/2014/main" id="{2AE72FFD-5B58-4B35-8358-1FB2EA99C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" y="3141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6689" name="Line 132">
            <a:extLst>
              <a:ext uri="{FF2B5EF4-FFF2-40B4-BE49-F238E27FC236}">
                <a16:creationId xmlns:a16="http://schemas.microsoft.com/office/drawing/2014/main" id="{AD7B7AF3-AD04-4730-BB56-ECF085703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3" y="3840163"/>
            <a:ext cx="25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6690" name="Line 133">
            <a:extLst>
              <a:ext uri="{FF2B5EF4-FFF2-40B4-BE49-F238E27FC236}">
                <a16:creationId xmlns:a16="http://schemas.microsoft.com/office/drawing/2014/main" id="{92CC7C74-C77C-4271-89E7-90941CA4F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786188"/>
            <a:ext cx="0" cy="638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50243" name="Group 134">
            <a:extLst>
              <a:ext uri="{FF2B5EF4-FFF2-40B4-BE49-F238E27FC236}">
                <a16:creationId xmlns:a16="http://schemas.microsoft.com/office/drawing/2014/main" id="{1D0005F0-9B33-46FB-AF56-64EE6E21DA83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1604963"/>
            <a:ext cx="769937" cy="542925"/>
            <a:chOff x="3173" y="1787"/>
            <a:chExt cx="485" cy="342"/>
          </a:xfrm>
        </p:grpSpPr>
        <p:sp>
          <p:nvSpPr>
            <p:cNvPr id="26703" name="Freeform 135">
              <a:extLst>
                <a:ext uri="{FF2B5EF4-FFF2-40B4-BE49-F238E27FC236}">
                  <a16:creationId xmlns:a16="http://schemas.microsoft.com/office/drawing/2014/main" id="{CF4FFB63-A8DC-4FF6-B963-C6F6D5344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787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04" name="Rectangle 136">
              <a:extLst>
                <a:ext uri="{FF2B5EF4-FFF2-40B4-BE49-F238E27FC236}">
                  <a16:creationId xmlns:a16="http://schemas.microsoft.com/office/drawing/2014/main" id="{1050011F-3968-4FB9-9014-9C05D5FFA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1857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grpSp>
        <p:nvGrpSpPr>
          <p:cNvPr id="50244" name="Group 137">
            <a:extLst>
              <a:ext uri="{FF2B5EF4-FFF2-40B4-BE49-F238E27FC236}">
                <a16:creationId xmlns:a16="http://schemas.microsoft.com/office/drawing/2014/main" id="{6AD3C32D-C2B7-4914-A1D4-921392577EBB}"/>
              </a:ext>
            </a:extLst>
          </p:cNvPr>
          <p:cNvGrpSpPr>
            <a:grpSpLocks/>
          </p:cNvGrpSpPr>
          <p:nvPr/>
        </p:nvGrpSpPr>
        <p:grpSpPr bwMode="auto">
          <a:xfrm>
            <a:off x="5765800" y="1604963"/>
            <a:ext cx="769938" cy="542925"/>
            <a:chOff x="3610" y="1787"/>
            <a:chExt cx="485" cy="342"/>
          </a:xfrm>
        </p:grpSpPr>
        <p:sp>
          <p:nvSpPr>
            <p:cNvPr id="26701" name="Freeform 138">
              <a:extLst>
                <a:ext uri="{FF2B5EF4-FFF2-40B4-BE49-F238E27FC236}">
                  <a16:creationId xmlns:a16="http://schemas.microsoft.com/office/drawing/2014/main" id="{31539DFF-C9C6-4688-8503-51FFE6F44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787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02" name="Rectangle 139">
              <a:extLst>
                <a:ext uri="{FF2B5EF4-FFF2-40B4-BE49-F238E27FC236}">
                  <a16:creationId xmlns:a16="http://schemas.microsoft.com/office/drawing/2014/main" id="{6ED93612-736A-42E0-878F-E23189CCD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857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grpSp>
        <p:nvGrpSpPr>
          <p:cNvPr id="50245" name="Group 140">
            <a:extLst>
              <a:ext uri="{FF2B5EF4-FFF2-40B4-BE49-F238E27FC236}">
                <a16:creationId xmlns:a16="http://schemas.microsoft.com/office/drawing/2014/main" id="{90D1C179-5098-405D-B1AE-498E21FE5C8F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1604963"/>
            <a:ext cx="769938" cy="542925"/>
            <a:chOff x="4026" y="1787"/>
            <a:chExt cx="485" cy="342"/>
          </a:xfrm>
        </p:grpSpPr>
        <p:sp>
          <p:nvSpPr>
            <p:cNvPr id="26699" name="Freeform 141">
              <a:extLst>
                <a:ext uri="{FF2B5EF4-FFF2-40B4-BE49-F238E27FC236}">
                  <a16:creationId xmlns:a16="http://schemas.microsoft.com/office/drawing/2014/main" id="{144C1729-B790-449D-BA20-8497BA189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1787"/>
              <a:ext cx="459" cy="342"/>
            </a:xfrm>
            <a:custGeom>
              <a:avLst/>
              <a:gdLst>
                <a:gd name="T0" fmla="*/ 42 w 459"/>
                <a:gd name="T1" fmla="*/ 117 h 342"/>
                <a:gd name="T2" fmla="*/ 64 w 459"/>
                <a:gd name="T3" fmla="*/ 64 h 342"/>
                <a:gd name="T4" fmla="*/ 64 w 459"/>
                <a:gd name="T5" fmla="*/ 43 h 342"/>
                <a:gd name="T6" fmla="*/ 74 w 459"/>
                <a:gd name="T7" fmla="*/ 21 h 342"/>
                <a:gd name="T8" fmla="*/ 96 w 459"/>
                <a:gd name="T9" fmla="*/ 11 h 342"/>
                <a:gd name="T10" fmla="*/ 117 w 459"/>
                <a:gd name="T11" fmla="*/ 0 h 342"/>
                <a:gd name="T12" fmla="*/ 138 w 459"/>
                <a:gd name="T13" fmla="*/ 11 h 342"/>
                <a:gd name="T14" fmla="*/ 160 w 459"/>
                <a:gd name="T15" fmla="*/ 11 h 342"/>
                <a:gd name="T16" fmla="*/ 170 w 459"/>
                <a:gd name="T17" fmla="*/ 32 h 342"/>
                <a:gd name="T18" fmla="*/ 192 w 459"/>
                <a:gd name="T19" fmla="*/ 43 h 342"/>
                <a:gd name="T20" fmla="*/ 213 w 459"/>
                <a:gd name="T21" fmla="*/ 43 h 342"/>
                <a:gd name="T22" fmla="*/ 213 w 459"/>
                <a:gd name="T23" fmla="*/ 21 h 342"/>
                <a:gd name="T24" fmla="*/ 234 w 459"/>
                <a:gd name="T25" fmla="*/ 11 h 342"/>
                <a:gd name="T26" fmla="*/ 256 w 459"/>
                <a:gd name="T27" fmla="*/ 11 h 342"/>
                <a:gd name="T28" fmla="*/ 277 w 459"/>
                <a:gd name="T29" fmla="*/ 32 h 342"/>
                <a:gd name="T30" fmla="*/ 309 w 459"/>
                <a:gd name="T31" fmla="*/ 43 h 342"/>
                <a:gd name="T32" fmla="*/ 309 w 459"/>
                <a:gd name="T33" fmla="*/ 64 h 342"/>
                <a:gd name="T34" fmla="*/ 352 w 459"/>
                <a:gd name="T35" fmla="*/ 32 h 342"/>
                <a:gd name="T36" fmla="*/ 373 w 459"/>
                <a:gd name="T37" fmla="*/ 21 h 342"/>
                <a:gd name="T38" fmla="*/ 394 w 459"/>
                <a:gd name="T39" fmla="*/ 43 h 342"/>
                <a:gd name="T40" fmla="*/ 394 w 459"/>
                <a:gd name="T41" fmla="*/ 64 h 342"/>
                <a:gd name="T42" fmla="*/ 394 w 459"/>
                <a:gd name="T43" fmla="*/ 85 h 342"/>
                <a:gd name="T44" fmla="*/ 394 w 459"/>
                <a:gd name="T45" fmla="*/ 107 h 342"/>
                <a:gd name="T46" fmla="*/ 416 w 459"/>
                <a:gd name="T47" fmla="*/ 117 h 342"/>
                <a:gd name="T48" fmla="*/ 437 w 459"/>
                <a:gd name="T49" fmla="*/ 117 h 342"/>
                <a:gd name="T50" fmla="*/ 448 w 459"/>
                <a:gd name="T51" fmla="*/ 149 h 342"/>
                <a:gd name="T52" fmla="*/ 448 w 459"/>
                <a:gd name="T53" fmla="*/ 171 h 342"/>
                <a:gd name="T54" fmla="*/ 458 w 459"/>
                <a:gd name="T55" fmla="*/ 235 h 342"/>
                <a:gd name="T56" fmla="*/ 458 w 459"/>
                <a:gd name="T57" fmla="*/ 256 h 342"/>
                <a:gd name="T58" fmla="*/ 448 w 459"/>
                <a:gd name="T59" fmla="*/ 277 h 342"/>
                <a:gd name="T60" fmla="*/ 437 w 459"/>
                <a:gd name="T61" fmla="*/ 256 h 342"/>
                <a:gd name="T62" fmla="*/ 394 w 459"/>
                <a:gd name="T63" fmla="*/ 267 h 342"/>
                <a:gd name="T64" fmla="*/ 362 w 459"/>
                <a:gd name="T65" fmla="*/ 277 h 342"/>
                <a:gd name="T66" fmla="*/ 341 w 459"/>
                <a:gd name="T67" fmla="*/ 277 h 342"/>
                <a:gd name="T68" fmla="*/ 320 w 459"/>
                <a:gd name="T69" fmla="*/ 299 h 342"/>
                <a:gd name="T70" fmla="*/ 320 w 459"/>
                <a:gd name="T71" fmla="*/ 277 h 342"/>
                <a:gd name="T72" fmla="*/ 309 w 459"/>
                <a:gd name="T73" fmla="*/ 299 h 342"/>
                <a:gd name="T74" fmla="*/ 288 w 459"/>
                <a:gd name="T75" fmla="*/ 309 h 342"/>
                <a:gd name="T76" fmla="*/ 277 w 459"/>
                <a:gd name="T77" fmla="*/ 331 h 342"/>
                <a:gd name="T78" fmla="*/ 234 w 459"/>
                <a:gd name="T79" fmla="*/ 341 h 342"/>
                <a:gd name="T80" fmla="*/ 213 w 459"/>
                <a:gd name="T81" fmla="*/ 320 h 342"/>
                <a:gd name="T82" fmla="*/ 181 w 459"/>
                <a:gd name="T83" fmla="*/ 299 h 342"/>
                <a:gd name="T84" fmla="*/ 160 w 459"/>
                <a:gd name="T85" fmla="*/ 277 h 342"/>
                <a:gd name="T86" fmla="*/ 138 w 459"/>
                <a:gd name="T87" fmla="*/ 288 h 342"/>
                <a:gd name="T88" fmla="*/ 128 w 459"/>
                <a:gd name="T89" fmla="*/ 267 h 342"/>
                <a:gd name="T90" fmla="*/ 106 w 459"/>
                <a:gd name="T91" fmla="*/ 235 h 342"/>
                <a:gd name="T92" fmla="*/ 85 w 459"/>
                <a:gd name="T93" fmla="*/ 245 h 342"/>
                <a:gd name="T94" fmla="*/ 74 w 459"/>
                <a:gd name="T95" fmla="*/ 267 h 342"/>
                <a:gd name="T96" fmla="*/ 53 w 459"/>
                <a:gd name="T97" fmla="*/ 277 h 342"/>
                <a:gd name="T98" fmla="*/ 53 w 459"/>
                <a:gd name="T99" fmla="*/ 256 h 342"/>
                <a:gd name="T100" fmla="*/ 32 w 459"/>
                <a:gd name="T101" fmla="*/ 245 h 342"/>
                <a:gd name="T102" fmla="*/ 21 w 459"/>
                <a:gd name="T103" fmla="*/ 224 h 342"/>
                <a:gd name="T104" fmla="*/ 10 w 459"/>
                <a:gd name="T105" fmla="*/ 203 h 342"/>
                <a:gd name="T106" fmla="*/ 10 w 459"/>
                <a:gd name="T107" fmla="*/ 171 h 342"/>
                <a:gd name="T108" fmla="*/ 0 w 459"/>
                <a:gd name="T109" fmla="*/ 149 h 342"/>
                <a:gd name="T110" fmla="*/ 21 w 459"/>
                <a:gd name="T111" fmla="*/ 139 h 342"/>
                <a:gd name="T112" fmla="*/ 53 w 459"/>
                <a:gd name="T113" fmla="*/ 128 h 342"/>
                <a:gd name="T114" fmla="*/ 53 w 459"/>
                <a:gd name="T115" fmla="*/ 107 h 342"/>
                <a:gd name="T116" fmla="*/ 42 w 459"/>
                <a:gd name="T117" fmla="*/ 117 h 3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59"/>
                <a:gd name="T178" fmla="*/ 0 h 342"/>
                <a:gd name="T179" fmla="*/ 459 w 459"/>
                <a:gd name="T180" fmla="*/ 342 h 3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59" h="342">
                  <a:moveTo>
                    <a:pt x="42" y="117"/>
                  </a:moveTo>
                  <a:lnTo>
                    <a:pt x="64" y="64"/>
                  </a:lnTo>
                  <a:lnTo>
                    <a:pt x="64" y="43"/>
                  </a:lnTo>
                  <a:lnTo>
                    <a:pt x="74" y="21"/>
                  </a:lnTo>
                  <a:lnTo>
                    <a:pt x="96" y="11"/>
                  </a:lnTo>
                  <a:lnTo>
                    <a:pt x="117" y="0"/>
                  </a:lnTo>
                  <a:lnTo>
                    <a:pt x="138" y="11"/>
                  </a:lnTo>
                  <a:lnTo>
                    <a:pt x="160" y="11"/>
                  </a:lnTo>
                  <a:lnTo>
                    <a:pt x="170" y="32"/>
                  </a:lnTo>
                  <a:lnTo>
                    <a:pt x="192" y="43"/>
                  </a:lnTo>
                  <a:lnTo>
                    <a:pt x="213" y="43"/>
                  </a:lnTo>
                  <a:lnTo>
                    <a:pt x="213" y="21"/>
                  </a:lnTo>
                  <a:lnTo>
                    <a:pt x="234" y="11"/>
                  </a:lnTo>
                  <a:lnTo>
                    <a:pt x="256" y="11"/>
                  </a:lnTo>
                  <a:lnTo>
                    <a:pt x="277" y="32"/>
                  </a:lnTo>
                  <a:lnTo>
                    <a:pt x="309" y="43"/>
                  </a:lnTo>
                  <a:lnTo>
                    <a:pt x="309" y="64"/>
                  </a:lnTo>
                  <a:lnTo>
                    <a:pt x="352" y="32"/>
                  </a:lnTo>
                  <a:lnTo>
                    <a:pt x="373" y="21"/>
                  </a:lnTo>
                  <a:lnTo>
                    <a:pt x="394" y="43"/>
                  </a:lnTo>
                  <a:lnTo>
                    <a:pt x="394" y="64"/>
                  </a:lnTo>
                  <a:lnTo>
                    <a:pt x="394" y="85"/>
                  </a:lnTo>
                  <a:lnTo>
                    <a:pt x="394" y="107"/>
                  </a:lnTo>
                  <a:lnTo>
                    <a:pt x="416" y="117"/>
                  </a:lnTo>
                  <a:lnTo>
                    <a:pt x="437" y="117"/>
                  </a:lnTo>
                  <a:lnTo>
                    <a:pt x="448" y="149"/>
                  </a:lnTo>
                  <a:lnTo>
                    <a:pt x="448" y="171"/>
                  </a:lnTo>
                  <a:lnTo>
                    <a:pt x="458" y="235"/>
                  </a:lnTo>
                  <a:lnTo>
                    <a:pt x="458" y="256"/>
                  </a:lnTo>
                  <a:lnTo>
                    <a:pt x="448" y="277"/>
                  </a:lnTo>
                  <a:lnTo>
                    <a:pt x="437" y="256"/>
                  </a:lnTo>
                  <a:lnTo>
                    <a:pt x="394" y="267"/>
                  </a:lnTo>
                  <a:lnTo>
                    <a:pt x="362" y="277"/>
                  </a:lnTo>
                  <a:lnTo>
                    <a:pt x="341" y="277"/>
                  </a:lnTo>
                  <a:lnTo>
                    <a:pt x="320" y="299"/>
                  </a:lnTo>
                  <a:lnTo>
                    <a:pt x="320" y="277"/>
                  </a:lnTo>
                  <a:lnTo>
                    <a:pt x="309" y="299"/>
                  </a:lnTo>
                  <a:lnTo>
                    <a:pt x="288" y="309"/>
                  </a:lnTo>
                  <a:lnTo>
                    <a:pt x="277" y="331"/>
                  </a:lnTo>
                  <a:lnTo>
                    <a:pt x="234" y="341"/>
                  </a:lnTo>
                  <a:lnTo>
                    <a:pt x="213" y="320"/>
                  </a:lnTo>
                  <a:lnTo>
                    <a:pt x="181" y="299"/>
                  </a:lnTo>
                  <a:lnTo>
                    <a:pt x="160" y="277"/>
                  </a:lnTo>
                  <a:lnTo>
                    <a:pt x="138" y="288"/>
                  </a:lnTo>
                  <a:lnTo>
                    <a:pt x="128" y="267"/>
                  </a:lnTo>
                  <a:lnTo>
                    <a:pt x="106" y="235"/>
                  </a:lnTo>
                  <a:lnTo>
                    <a:pt x="85" y="245"/>
                  </a:lnTo>
                  <a:lnTo>
                    <a:pt x="74" y="267"/>
                  </a:lnTo>
                  <a:lnTo>
                    <a:pt x="53" y="277"/>
                  </a:lnTo>
                  <a:lnTo>
                    <a:pt x="53" y="256"/>
                  </a:lnTo>
                  <a:lnTo>
                    <a:pt x="32" y="245"/>
                  </a:lnTo>
                  <a:lnTo>
                    <a:pt x="21" y="224"/>
                  </a:lnTo>
                  <a:lnTo>
                    <a:pt x="10" y="203"/>
                  </a:lnTo>
                  <a:lnTo>
                    <a:pt x="10" y="171"/>
                  </a:lnTo>
                  <a:lnTo>
                    <a:pt x="0" y="149"/>
                  </a:lnTo>
                  <a:lnTo>
                    <a:pt x="21" y="139"/>
                  </a:lnTo>
                  <a:lnTo>
                    <a:pt x="53" y="128"/>
                  </a:lnTo>
                  <a:lnTo>
                    <a:pt x="53" y="107"/>
                  </a:lnTo>
                  <a:lnTo>
                    <a:pt x="42" y="117"/>
                  </a:lnTo>
                </a:path>
              </a:pathLst>
            </a:custGeom>
            <a:solidFill>
              <a:srgbClr val="8CF4EA"/>
            </a:solidFill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6700" name="Rectangle 142">
              <a:extLst>
                <a:ext uri="{FF2B5EF4-FFF2-40B4-BE49-F238E27FC236}">
                  <a16:creationId xmlns:a16="http://schemas.microsoft.com/office/drawing/2014/main" id="{2B32F2FD-C65A-4C74-BF53-F2B9872C3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1857"/>
              <a:ext cx="47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600" b="1" i="1">
                  <a:solidFill>
                    <a:srgbClr val="CC0066"/>
                  </a:solidFill>
                  <a:latin typeface="+mn-lt"/>
                  <a:ea typeface="+mn-ea"/>
                </a:rPr>
                <a:t>bubble</a:t>
              </a:r>
            </a:p>
          </p:txBody>
        </p:sp>
      </p:grpSp>
      <p:sp>
        <p:nvSpPr>
          <p:cNvPr id="26694" name="Line 143">
            <a:extLst>
              <a:ext uri="{FF2B5EF4-FFF2-40B4-BE49-F238E27FC236}">
                <a16:creationId xmlns:a16="http://schemas.microsoft.com/office/drawing/2014/main" id="{34D9C2FB-E7BF-4B94-A3E6-E1145DA87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5213" y="1846263"/>
            <a:ext cx="25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600" b="1">
              <a:latin typeface="+mn-lt"/>
              <a:ea typeface="+mn-ea"/>
            </a:endParaRPr>
          </a:p>
        </p:txBody>
      </p:sp>
      <p:sp>
        <p:nvSpPr>
          <p:cNvPr id="988304" name="Rectangle 144">
            <a:extLst>
              <a:ext uri="{FF2B5EF4-FFF2-40B4-BE49-F238E27FC236}">
                <a16:creationId xmlns:a16="http://schemas.microsoft.com/office/drawing/2014/main" id="{BBFC686A-B783-4F66-8D36-C3E37F06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643438"/>
            <a:ext cx="8429625" cy="2190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异常处理：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IF.Flush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使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段指令在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IF/ID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寄存器中清为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，变成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nop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ID.Flush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与数据冒险阻塞检测信号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or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后，使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段指令的控制信号清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EX.Flush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使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段指令的控制信号清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关中断，并将断点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(PC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或者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PC+4)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保存到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EPC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将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0x8000 0180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作为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的一个输入，并控制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输入端的多路选择器</a:t>
            </a:r>
          </a:p>
        </p:txBody>
      </p:sp>
      <p:sp>
        <p:nvSpPr>
          <p:cNvPr id="26696" name="Line 145">
            <a:extLst>
              <a:ext uri="{FF2B5EF4-FFF2-40B4-BE49-F238E27FC236}">
                <a16:creationId xmlns:a16="http://schemas.microsoft.com/office/drawing/2014/main" id="{50DBECA9-C072-4E67-ACA8-EB99307E4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3" y="1357313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88306" name="Text Box 146">
            <a:extLst>
              <a:ext uri="{FF2B5EF4-FFF2-40B4-BE49-F238E27FC236}">
                <a16:creationId xmlns:a16="http://schemas.microsoft.com/office/drawing/2014/main" id="{0EC244C8-57F3-4A5F-8FBB-8C6424B87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884613"/>
            <a:ext cx="3929062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问题：会发生将溢出结果写到寄存器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r1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中去的情况吗？</a:t>
            </a:r>
          </a:p>
        </p:txBody>
      </p:sp>
      <p:sp>
        <p:nvSpPr>
          <p:cNvPr id="988307" name="Text Box 147">
            <a:extLst>
              <a:ext uri="{FF2B5EF4-FFF2-40B4-BE49-F238E27FC236}">
                <a16:creationId xmlns:a16="http://schemas.microsoft.com/office/drawing/2014/main" id="{93458CEC-0124-4DE5-8A93-7DD62DD6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899485"/>
            <a:ext cx="4716462" cy="11080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不会！</a:t>
            </a:r>
            <a:r>
              <a:rPr lang="en-US" altLang="zh-CN" sz="2200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EX.Flush</a:t>
            </a: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使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EXE</a:t>
            </a: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段指令的控制信号清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0(</a:t>
            </a: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主要保证</a:t>
            </a:r>
            <a:r>
              <a:rPr lang="en-US" altLang="zh-CN" sz="2200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RegWr</a:t>
            </a: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清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0)</a:t>
            </a: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，避免了在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WB</a:t>
            </a: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阶段写寄存器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r1</a:t>
            </a: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的情况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8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8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88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88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88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8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8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8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306" grpId="0" animBg="1"/>
      <p:bldP spid="9883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B1A0C7A-D10C-4CBF-A8DF-88FD27737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34616"/>
            <a:ext cx="6862762" cy="49243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带异常处理的流水线数据通路</a:t>
            </a:r>
          </a:p>
        </p:txBody>
      </p:sp>
      <p:pic>
        <p:nvPicPr>
          <p:cNvPr id="52227" name="Picture 3" descr="异常处理流水线">
            <a:extLst>
              <a:ext uri="{FF2B5EF4-FFF2-40B4-BE49-F238E27FC236}">
                <a16:creationId xmlns:a16="http://schemas.microsoft.com/office/drawing/2014/main" id="{D5EFA4A8-FA68-42DC-B5F0-7943C320CC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27063"/>
            <a:ext cx="8953500" cy="5902325"/>
          </a:xfrm>
          <a:noFill/>
        </p:spPr>
      </p:pic>
      <p:sp>
        <p:nvSpPr>
          <p:cNvPr id="989188" name="Rectangle 4">
            <a:extLst>
              <a:ext uri="{FF2B5EF4-FFF2-40B4-BE49-F238E27FC236}">
                <a16:creationId xmlns:a16="http://schemas.microsoft.com/office/drawing/2014/main" id="{651099B5-9B2C-492F-8810-CC66F1FB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11425"/>
            <a:ext cx="347663" cy="37623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537ADA8-420F-4C60-809E-72F6E200CC2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666750"/>
            <a:ext cx="2762250" cy="1590675"/>
            <a:chOff x="2016" y="420"/>
            <a:chExt cx="1740" cy="1002"/>
          </a:xfrm>
        </p:grpSpPr>
        <p:sp>
          <p:nvSpPr>
            <p:cNvPr id="27681" name="Line 6">
              <a:extLst>
                <a:ext uri="{FF2B5EF4-FFF2-40B4-BE49-F238E27FC236}">
                  <a16:creationId xmlns:a16="http://schemas.microsoft.com/office/drawing/2014/main" id="{11097813-E0FE-4E97-9F99-A87EF27BE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16"/>
              <a:ext cx="30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82" name="Line 7">
              <a:extLst>
                <a:ext uri="{FF2B5EF4-FFF2-40B4-BE49-F238E27FC236}">
                  <a16:creationId xmlns:a16="http://schemas.microsoft.com/office/drawing/2014/main" id="{56BB8C30-E84E-479F-9AB4-74D340627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420"/>
              <a:ext cx="0" cy="100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83" name="Line 8">
              <a:extLst>
                <a:ext uri="{FF2B5EF4-FFF2-40B4-BE49-F238E27FC236}">
                  <a16:creationId xmlns:a16="http://schemas.microsoft.com/office/drawing/2014/main" id="{8698C383-389B-4C5D-8B32-60D9C0B12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426"/>
              <a:ext cx="143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84" name="Line 9">
              <a:extLst>
                <a:ext uri="{FF2B5EF4-FFF2-40B4-BE49-F238E27FC236}">
                  <a16:creationId xmlns:a16="http://schemas.microsoft.com/office/drawing/2014/main" id="{E4D1CDBB-4F0D-4C7D-AD90-DE6C3F42E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426"/>
              <a:ext cx="0" cy="55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397946F1-B6D7-4F3B-9115-5BB4CCB33833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876300"/>
            <a:ext cx="314325" cy="1276350"/>
            <a:chOff x="3750" y="552"/>
            <a:chExt cx="198" cy="804"/>
          </a:xfrm>
        </p:grpSpPr>
        <p:sp>
          <p:nvSpPr>
            <p:cNvPr id="27679" name="Line 11">
              <a:extLst>
                <a:ext uri="{FF2B5EF4-FFF2-40B4-BE49-F238E27FC236}">
                  <a16:creationId xmlns:a16="http://schemas.microsoft.com/office/drawing/2014/main" id="{32622F07-8DB3-4D17-BA3C-4A784449C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558"/>
              <a:ext cx="19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80" name="Line 12">
              <a:extLst>
                <a:ext uri="{FF2B5EF4-FFF2-40B4-BE49-F238E27FC236}">
                  <a16:creationId xmlns:a16="http://schemas.microsoft.com/office/drawing/2014/main" id="{A0C31838-655F-4773-8E25-564E3D7B9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8" y="552"/>
              <a:ext cx="0" cy="80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3C918DB3-8EE5-4BFE-BEC2-BE97ED0D7A8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1247775"/>
            <a:ext cx="1200150" cy="1104900"/>
            <a:chOff x="2040" y="786"/>
            <a:chExt cx="756" cy="696"/>
          </a:xfrm>
        </p:grpSpPr>
        <p:sp>
          <p:nvSpPr>
            <p:cNvPr id="27675" name="Line 14">
              <a:extLst>
                <a:ext uri="{FF2B5EF4-FFF2-40B4-BE49-F238E27FC236}">
                  <a16:creationId xmlns:a16="http://schemas.microsoft.com/office/drawing/2014/main" id="{A81901C9-8F2F-4094-84B4-D26855750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786"/>
              <a:ext cx="0" cy="27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76" name="Line 15">
              <a:extLst>
                <a:ext uri="{FF2B5EF4-FFF2-40B4-BE49-F238E27FC236}">
                  <a16:creationId xmlns:a16="http://schemas.microsoft.com/office/drawing/2014/main" id="{10CCA30D-34EB-45A9-954B-D686F2572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1476"/>
              <a:ext cx="35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77" name="Line 16">
              <a:extLst>
                <a:ext uri="{FF2B5EF4-FFF2-40B4-BE49-F238E27FC236}">
                  <a16:creationId xmlns:a16="http://schemas.microsoft.com/office/drawing/2014/main" id="{3BE97C45-5505-40C5-B67C-28B627151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786"/>
              <a:ext cx="0" cy="6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78" name="Line 17">
              <a:extLst>
                <a:ext uri="{FF2B5EF4-FFF2-40B4-BE49-F238E27FC236}">
                  <a16:creationId xmlns:a16="http://schemas.microsoft.com/office/drawing/2014/main" id="{A10C7902-34C7-4F5E-9126-839C94C5B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786"/>
              <a:ext cx="40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1EDDEA7C-C347-45C0-A02C-527E1D921FFF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1133475"/>
            <a:ext cx="3095625" cy="4295775"/>
            <a:chOff x="348" y="714"/>
            <a:chExt cx="1950" cy="2706"/>
          </a:xfrm>
        </p:grpSpPr>
        <p:sp>
          <p:nvSpPr>
            <p:cNvPr id="27670" name="Line 19">
              <a:extLst>
                <a:ext uri="{FF2B5EF4-FFF2-40B4-BE49-F238E27FC236}">
                  <a16:creationId xmlns:a16="http://schemas.microsoft.com/office/drawing/2014/main" id="{46E0C30C-75CE-48BA-BD71-DE37EC88C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2" y="1360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71" name="Line 20">
              <a:extLst>
                <a:ext uri="{FF2B5EF4-FFF2-40B4-BE49-F238E27FC236}">
                  <a16:creationId xmlns:a16="http://schemas.microsoft.com/office/drawing/2014/main" id="{D808F35A-D64E-474D-A6C2-8350D3EBC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724"/>
              <a:ext cx="0" cy="62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72" name="Line 21">
              <a:extLst>
                <a:ext uri="{FF2B5EF4-FFF2-40B4-BE49-F238E27FC236}">
                  <a16:creationId xmlns:a16="http://schemas.microsoft.com/office/drawing/2014/main" id="{0EE69E40-7CAB-44B8-A8CE-987AA395A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" y="714"/>
              <a:ext cx="195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73" name="Line 22">
              <a:extLst>
                <a:ext uri="{FF2B5EF4-FFF2-40B4-BE49-F238E27FC236}">
                  <a16:creationId xmlns:a16="http://schemas.microsoft.com/office/drawing/2014/main" id="{2587611A-21C2-4D2F-8705-96D3B8548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714"/>
              <a:ext cx="6" cy="270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27674" name="Line 23">
              <a:extLst>
                <a:ext uri="{FF2B5EF4-FFF2-40B4-BE49-F238E27FC236}">
                  <a16:creationId xmlns:a16="http://schemas.microsoft.com/office/drawing/2014/main" id="{B6E3E410-26EE-41CE-B435-81A40D5AB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3414"/>
              <a:ext cx="93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989208" name="Line 24">
            <a:extLst>
              <a:ext uri="{FF2B5EF4-FFF2-40B4-BE49-F238E27FC236}">
                <a16:creationId xmlns:a16="http://schemas.microsoft.com/office/drawing/2014/main" id="{34CDB553-1FCA-4BD8-9A35-5804681C13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25" y="2952750"/>
            <a:ext cx="161925" cy="9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89209" name="Line 25">
            <a:extLst>
              <a:ext uri="{FF2B5EF4-FFF2-40B4-BE49-F238E27FC236}">
                <a16:creationId xmlns:a16="http://schemas.microsoft.com/office/drawing/2014/main" id="{38F3B471-2B48-4059-BF20-AFC25C60F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025" y="2781300"/>
            <a:ext cx="0" cy="1905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89210" name="Line 26">
            <a:extLst>
              <a:ext uri="{FF2B5EF4-FFF2-40B4-BE49-F238E27FC236}">
                <a16:creationId xmlns:a16="http://schemas.microsoft.com/office/drawing/2014/main" id="{D2004C7A-CF75-4F32-BEC7-9320D52FA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025" y="2781300"/>
            <a:ext cx="3238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3352C132-306A-4D29-B750-0E0A8BFFB366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2833688"/>
            <a:ext cx="3719513" cy="936625"/>
            <a:chOff x="1926" y="1776"/>
            <a:chExt cx="2343" cy="552"/>
          </a:xfrm>
        </p:grpSpPr>
        <p:grpSp>
          <p:nvGrpSpPr>
            <p:cNvPr id="52240" name="Group 28">
              <a:extLst>
                <a:ext uri="{FF2B5EF4-FFF2-40B4-BE49-F238E27FC236}">
                  <a16:creationId xmlns:a16="http://schemas.microsoft.com/office/drawing/2014/main" id="{A51C542A-6251-45DF-8E7A-979D7BF07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6" y="1776"/>
              <a:ext cx="2280" cy="552"/>
              <a:chOff x="1926" y="1776"/>
              <a:chExt cx="2280" cy="552"/>
            </a:xfrm>
          </p:grpSpPr>
          <p:sp>
            <p:nvSpPr>
              <p:cNvPr id="27666" name="Line 29">
                <a:extLst>
                  <a:ext uri="{FF2B5EF4-FFF2-40B4-BE49-F238E27FC236}">
                    <a16:creationId xmlns:a16="http://schemas.microsoft.com/office/drawing/2014/main" id="{FE4397C6-E21A-41AF-BDBB-896CE25EC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2" y="2322"/>
                <a:ext cx="5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27667" name="Line 30">
                <a:extLst>
                  <a:ext uri="{FF2B5EF4-FFF2-40B4-BE49-F238E27FC236}">
                    <a16:creationId xmlns:a16="http://schemas.microsoft.com/office/drawing/2014/main" id="{1EBBA954-BE1D-47CD-B602-2F6CBF032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194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27668" name="Line 31">
                <a:extLst>
                  <a:ext uri="{FF2B5EF4-FFF2-40B4-BE49-F238E27FC236}">
                    <a16:creationId xmlns:a16="http://schemas.microsoft.com/office/drawing/2014/main" id="{46BA2ED2-7225-497A-A5C1-AD6718FF9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1950"/>
                <a:ext cx="2274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  <p:sp>
            <p:nvSpPr>
              <p:cNvPr id="27669" name="Line 32">
                <a:extLst>
                  <a:ext uri="{FF2B5EF4-FFF2-40B4-BE49-F238E27FC236}">
                    <a16:creationId xmlns:a16="http://schemas.microsoft.com/office/drawing/2014/main" id="{DE7D3C2F-6179-4034-A15B-64103BE6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6" y="1776"/>
                <a:ext cx="0" cy="17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</a:endParaRPr>
              </a:p>
            </p:txBody>
          </p:sp>
        </p:grpSp>
        <p:sp>
          <p:nvSpPr>
            <p:cNvPr id="27665" name="Text Box 33">
              <a:extLst>
                <a:ext uri="{FF2B5EF4-FFF2-40B4-BE49-F238E27FC236}">
                  <a16:creationId xmlns:a16="http://schemas.microsoft.com/office/drawing/2014/main" id="{B844076C-8451-42A5-B27E-40CADD04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5" y="1790"/>
              <a:ext cx="714" cy="1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+mn-lt"/>
                  <a:cs typeface="Arial" charset="0"/>
                </a:rPr>
                <a:t>Overflow</a:t>
              </a:r>
            </a:p>
          </p:txBody>
        </p:sp>
      </p:grpSp>
      <p:sp>
        <p:nvSpPr>
          <p:cNvPr id="27661" name="Line 34">
            <a:extLst>
              <a:ext uri="{FF2B5EF4-FFF2-40B4-BE49-F238E27FC236}">
                <a16:creationId xmlns:a16="http://schemas.microsoft.com/office/drawing/2014/main" id="{9CF72B0F-5809-4C87-B5BF-559F11406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3762375"/>
            <a:ext cx="180975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89219" name="Line 35">
            <a:extLst>
              <a:ext uri="{FF2B5EF4-FFF2-40B4-BE49-F238E27FC236}">
                <a16:creationId xmlns:a16="http://schemas.microsoft.com/office/drawing/2014/main" id="{67DCADA6-294A-4E45-854A-649B7B085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050" y="3975100"/>
            <a:ext cx="33655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89220" name="Text Box 36">
            <a:extLst>
              <a:ext uri="{FF2B5EF4-FFF2-40B4-BE49-F238E27FC236}">
                <a16:creationId xmlns:a16="http://schemas.microsoft.com/office/drawing/2014/main" id="{DB3273DB-7931-4D98-AB88-79D22208F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298825"/>
            <a:ext cx="307975" cy="1282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vert="eaVert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FF"/>
                </a:solidFill>
                <a:latin typeface="+mn-lt"/>
                <a:cs typeface="Arial" charset="0"/>
              </a:rPr>
              <a:t>80000180H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8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8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8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8" grpId="0" animBg="1"/>
      <p:bldP spid="9892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907DC36-AE54-4CCC-A008-0294E7458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669213" cy="5785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流水线方式下的异常处理的难点问题</a:t>
            </a:r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9840C321-5544-4BAE-9EBE-2A4F33CB6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769938"/>
            <a:ext cx="8286750" cy="5180012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/>
              <a:t>1</a:t>
            </a:r>
            <a:r>
              <a:rPr lang="zh-CN" altLang="en-US" sz="2800"/>
              <a:t>、流水线中同时有</a:t>
            </a:r>
            <a:r>
              <a:rPr lang="en-US" altLang="zh-CN" sz="2800"/>
              <a:t>5</a:t>
            </a:r>
            <a:r>
              <a:rPr lang="zh-CN" altLang="en-US" sz="2800"/>
              <a:t>条指令，</a:t>
            </a:r>
            <a:r>
              <a:rPr lang="zh-CN" altLang="en-US" sz="2800">
                <a:solidFill>
                  <a:srgbClr val="FF0000"/>
                </a:solidFill>
              </a:rPr>
              <a:t>哪一条发生异常？</a:t>
            </a:r>
          </a:p>
          <a:p>
            <a:pPr marL="625475" lvl="1" indent="-266700">
              <a:spcBef>
                <a:spcPts val="600"/>
              </a:spcBef>
            </a:pPr>
            <a:r>
              <a:rPr lang="zh-CN" altLang="en-US" sz="2400"/>
              <a:t>根据异常发生的流水段可确定是哪条指令，因为</a:t>
            </a:r>
            <a:r>
              <a:rPr lang="zh-CN" altLang="en-US" sz="2400">
                <a:solidFill>
                  <a:srgbClr val="006600"/>
                </a:solidFill>
              </a:rPr>
              <a:t>各类异常发生的流水段不同</a:t>
            </a:r>
          </a:p>
          <a:p>
            <a:pPr marL="987425" lvl="2" indent="-271463">
              <a:spcBef>
                <a:spcPts val="600"/>
              </a:spcBef>
              <a:buClr>
                <a:schemeClr val="tx2"/>
              </a:buClr>
            </a:pPr>
            <a:r>
              <a:rPr lang="zh-CN" altLang="en-US">
                <a:solidFill>
                  <a:srgbClr val="0000FF"/>
                </a:solidFill>
              </a:rPr>
              <a:t>“溢出”在</a:t>
            </a:r>
            <a:r>
              <a:rPr lang="en-US" altLang="zh-CN">
                <a:solidFill>
                  <a:srgbClr val="FF0000"/>
                </a:solidFill>
              </a:rPr>
              <a:t>EX</a:t>
            </a:r>
            <a:r>
              <a:rPr lang="zh-CN" altLang="en-US">
                <a:solidFill>
                  <a:srgbClr val="FF0000"/>
                </a:solidFill>
              </a:rPr>
              <a:t>段</a:t>
            </a:r>
            <a:r>
              <a:rPr lang="zh-CN" altLang="en-US">
                <a:solidFill>
                  <a:srgbClr val="0000FF"/>
                </a:solidFill>
              </a:rPr>
              <a:t>检出</a:t>
            </a:r>
          </a:p>
          <a:p>
            <a:pPr marL="987425" lvl="2" indent="-271463">
              <a:spcBef>
                <a:spcPts val="600"/>
              </a:spcBef>
              <a:buClr>
                <a:schemeClr val="tx2"/>
              </a:buClr>
            </a:pPr>
            <a:r>
              <a:rPr lang="zh-CN" altLang="en-US">
                <a:solidFill>
                  <a:srgbClr val="0000FF"/>
                </a:solidFill>
              </a:rPr>
              <a:t>“无效指令”在</a:t>
            </a:r>
            <a:r>
              <a:rPr lang="en-US" altLang="zh-CN">
                <a:solidFill>
                  <a:srgbClr val="FF0000"/>
                </a:solidFill>
              </a:rPr>
              <a:t>ID</a:t>
            </a:r>
            <a:r>
              <a:rPr lang="zh-CN" altLang="en-US">
                <a:solidFill>
                  <a:srgbClr val="FF0000"/>
                </a:solidFill>
              </a:rPr>
              <a:t>段</a:t>
            </a:r>
            <a:r>
              <a:rPr lang="zh-CN" altLang="en-US">
                <a:solidFill>
                  <a:srgbClr val="0000FF"/>
                </a:solidFill>
              </a:rPr>
              <a:t>检出</a:t>
            </a:r>
          </a:p>
          <a:p>
            <a:pPr marL="987425" lvl="2" indent="-271463">
              <a:spcBef>
                <a:spcPts val="600"/>
              </a:spcBef>
              <a:buClr>
                <a:schemeClr val="tx2"/>
              </a:buClr>
            </a:pPr>
            <a:r>
              <a:rPr lang="zh-CN" altLang="en-US">
                <a:solidFill>
                  <a:srgbClr val="0000FF"/>
                </a:solidFill>
              </a:rPr>
              <a:t>“除数为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”在</a:t>
            </a:r>
            <a:r>
              <a:rPr lang="en-US" altLang="zh-CN">
                <a:solidFill>
                  <a:srgbClr val="FF0000"/>
                </a:solidFill>
              </a:rPr>
              <a:t>ID</a:t>
            </a:r>
            <a:r>
              <a:rPr lang="zh-CN" altLang="en-US">
                <a:solidFill>
                  <a:srgbClr val="FF0000"/>
                </a:solidFill>
              </a:rPr>
              <a:t>段</a:t>
            </a:r>
            <a:r>
              <a:rPr lang="zh-CN" altLang="en-US">
                <a:solidFill>
                  <a:srgbClr val="0000FF"/>
                </a:solidFill>
              </a:rPr>
              <a:t>检出</a:t>
            </a:r>
          </a:p>
          <a:p>
            <a:pPr marL="987425" lvl="2" indent="-271463">
              <a:spcBef>
                <a:spcPts val="600"/>
              </a:spcBef>
              <a:buClr>
                <a:schemeClr val="tx2"/>
              </a:buClr>
            </a:pPr>
            <a:r>
              <a:rPr lang="zh-CN" altLang="en-US">
                <a:solidFill>
                  <a:srgbClr val="0000FF"/>
                </a:solidFill>
              </a:rPr>
              <a:t>“无效指令地址”在</a:t>
            </a:r>
            <a:r>
              <a:rPr lang="en-US" altLang="zh-CN">
                <a:solidFill>
                  <a:srgbClr val="FF0000"/>
                </a:solidFill>
              </a:rPr>
              <a:t>IF</a:t>
            </a:r>
            <a:r>
              <a:rPr lang="zh-CN" altLang="en-US">
                <a:solidFill>
                  <a:srgbClr val="FF0000"/>
                </a:solidFill>
              </a:rPr>
              <a:t>段</a:t>
            </a:r>
            <a:r>
              <a:rPr lang="zh-CN" altLang="en-US">
                <a:solidFill>
                  <a:srgbClr val="0000FF"/>
                </a:solidFill>
              </a:rPr>
              <a:t>检出</a:t>
            </a:r>
          </a:p>
          <a:p>
            <a:pPr marL="987425" lvl="2" indent="-271463">
              <a:spcBef>
                <a:spcPts val="600"/>
              </a:spcBef>
              <a:buClr>
                <a:schemeClr val="tx2"/>
              </a:buClr>
            </a:pPr>
            <a:r>
              <a:rPr lang="zh-CN" altLang="en-US">
                <a:solidFill>
                  <a:srgbClr val="0000FF"/>
                </a:solidFill>
              </a:rPr>
              <a:t>“无效数据地址”在</a:t>
            </a:r>
            <a:r>
              <a:rPr lang="en-US" altLang="zh-CN">
                <a:solidFill>
                  <a:srgbClr val="FF0000"/>
                </a:solidFill>
              </a:rPr>
              <a:t>Load/Store</a:t>
            </a:r>
            <a:r>
              <a:rPr lang="zh-CN" altLang="en-US">
                <a:solidFill>
                  <a:srgbClr val="FF0000"/>
                </a:solidFill>
              </a:rPr>
              <a:t>指令的</a:t>
            </a:r>
            <a:r>
              <a:rPr lang="en-US" altLang="zh-CN">
                <a:solidFill>
                  <a:srgbClr val="FF0000"/>
                </a:solidFill>
              </a:rPr>
              <a:t>EX</a:t>
            </a:r>
            <a:r>
              <a:rPr lang="zh-CN" altLang="en-US">
                <a:solidFill>
                  <a:srgbClr val="FF0000"/>
                </a:solidFill>
              </a:rPr>
              <a:t>段</a:t>
            </a:r>
            <a:r>
              <a:rPr lang="zh-CN" altLang="en-US">
                <a:solidFill>
                  <a:srgbClr val="0000FF"/>
                </a:solidFill>
              </a:rPr>
              <a:t>检出</a:t>
            </a:r>
          </a:p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/>
              <a:t>2</a:t>
            </a:r>
            <a:r>
              <a:rPr lang="zh-CN" altLang="en-US" sz="2800"/>
              <a:t>、外部中断与特定指令无关，</a:t>
            </a:r>
            <a:r>
              <a:rPr lang="zh-CN" altLang="en-US" sz="2800">
                <a:solidFill>
                  <a:srgbClr val="FF0000"/>
                </a:solidFill>
              </a:rPr>
              <a:t>如何确定处理点？</a:t>
            </a:r>
          </a:p>
          <a:p>
            <a:pPr marL="625475" lvl="1" indent="-266700">
              <a:spcBef>
                <a:spcPts val="600"/>
              </a:spcBef>
            </a:pPr>
            <a:r>
              <a:rPr lang="zh-CN" altLang="en-US" sz="2400"/>
              <a:t>可在</a:t>
            </a:r>
            <a:r>
              <a:rPr lang="en-US" altLang="zh-CN" sz="2400"/>
              <a:t>IF</a:t>
            </a:r>
            <a:r>
              <a:rPr lang="zh-CN" altLang="en-US" sz="2400"/>
              <a:t>段或</a:t>
            </a:r>
            <a:r>
              <a:rPr lang="en-US" altLang="zh-CN" sz="2400"/>
              <a:t>WB</a:t>
            </a:r>
            <a:r>
              <a:rPr lang="zh-CN" altLang="en-US" sz="2400"/>
              <a:t>段中进行中断查询，需要保证当前</a:t>
            </a:r>
            <a:r>
              <a:rPr lang="en-US" altLang="zh-CN" sz="2400"/>
              <a:t>WB</a:t>
            </a:r>
            <a:r>
              <a:rPr lang="zh-CN" altLang="en-US" sz="2400"/>
              <a:t>段的指令能正确完成，并在有中断发生时，确保下个时钟开始执行中断服务程序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9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9636639-7E71-4F73-BADD-7F2AFCEE3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669213" cy="5785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流水线方式下的异常处理的难点问题</a:t>
            </a: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9953F93A-3E55-4C71-A9F6-ADD2E3154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836613"/>
            <a:ext cx="8358188" cy="5113337"/>
          </a:xfrm>
        </p:spPr>
        <p:txBody>
          <a:bodyPr/>
          <a:lstStyle/>
          <a:p>
            <a:pPr marL="271463" indent="-2714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/>
              <a:t>3</a:t>
            </a:r>
            <a:r>
              <a:rPr lang="zh-CN" altLang="en-US" sz="2800"/>
              <a:t>、检测到异常时，指令已经取出多条，当前</a:t>
            </a:r>
            <a:r>
              <a:rPr lang="en-US" altLang="zh-CN" sz="2800"/>
              <a:t>PC</a:t>
            </a:r>
            <a:r>
              <a:rPr lang="zh-CN" altLang="en-US" sz="2800"/>
              <a:t>的值已不是断点，</a:t>
            </a:r>
            <a:r>
              <a:rPr lang="zh-CN" altLang="en-US" sz="2800">
                <a:solidFill>
                  <a:srgbClr val="FF0000"/>
                </a:solidFill>
              </a:rPr>
              <a:t>怎么办？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/>
              <a:t>指令地址存放在流水段寄存器中，把这个地址送到</a:t>
            </a:r>
            <a:r>
              <a:rPr lang="en-US" altLang="zh-CN" sz="2400"/>
              <a:t>EPC</a:t>
            </a:r>
            <a:r>
              <a:rPr lang="zh-CN" altLang="en-US" sz="2400"/>
              <a:t>保存，以实现精确中断</a:t>
            </a:r>
          </a:p>
          <a:p>
            <a:pPr marL="987425" lvl="2" indent="-271463">
              <a:lnSpc>
                <a:spcPct val="100000"/>
              </a:lnSpc>
              <a:spcBef>
                <a:spcPts val="600"/>
              </a:spcBef>
            </a:pPr>
            <a:r>
              <a:rPr lang="zh-CN" altLang="en-US">
                <a:solidFill>
                  <a:srgbClr val="0000FF"/>
                </a:solidFill>
              </a:rPr>
              <a:t>精确中断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en-US">
                <a:solidFill>
                  <a:srgbClr val="0000FF"/>
                </a:solidFill>
              </a:rPr>
              <a:t>precise interrupt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或精确异常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en-US">
                <a:solidFill>
                  <a:srgbClr val="0000FF"/>
                </a:solidFill>
              </a:rPr>
              <a:t>precise  exception</a:t>
            </a:r>
            <a:r>
              <a:rPr lang="en-US" altLang="zh-CN">
                <a:solidFill>
                  <a:srgbClr val="0000FF"/>
                </a:solidFill>
              </a:rPr>
              <a:t>)</a:t>
            </a:r>
          </a:p>
          <a:p>
            <a:pPr marL="1344613" lvl="3" indent="-268288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对于发生中断或者异常的单条指令，中断被称为“精确”当且仅当满足：所有该指令之前的指令都已经提交其状态；所有后继指令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包括中断的指令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没有改变任何机器的状态</a:t>
            </a: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44613" lvl="3" indent="-268288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在流水线计算机中，异常或中断与其产生的指令始终能精确地关联起来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5EDF998-5A4B-4DBB-AA5D-013384AB3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389" y="0"/>
            <a:ext cx="7669213" cy="5785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流水线方式下的异常处理的难点问题</a:t>
            </a: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0FC84069-FDA5-45FE-A7D2-EAF383F2F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04863"/>
            <a:ext cx="8643938" cy="4927600"/>
          </a:xfrm>
        </p:spPr>
        <p:txBody>
          <a:bodyPr/>
          <a:lstStyle/>
          <a:p>
            <a:pPr marL="271463" indent="-271463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/>
              <a:t>4</a:t>
            </a:r>
            <a:r>
              <a:rPr lang="zh-CN" altLang="en-US" sz="2800" dirty="0"/>
              <a:t>、一个时钟周期内可能有多个异常，</a:t>
            </a:r>
            <a:r>
              <a:rPr lang="zh-CN" altLang="en-US" sz="2800" dirty="0">
                <a:solidFill>
                  <a:srgbClr val="FF0000"/>
                </a:solidFill>
              </a:rPr>
              <a:t>先处理哪个？</a:t>
            </a:r>
          </a:p>
          <a:p>
            <a:pPr marL="622300" lvl="1" indent="-26035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在中断查询程序或中断优先级排队电路中按序查询</a:t>
            </a:r>
          </a:p>
          <a:p>
            <a:pPr marL="271463" indent="-271463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/>
              <a:t>5</a:t>
            </a:r>
            <a:r>
              <a:rPr lang="zh-CN" altLang="en-US" sz="2800" dirty="0"/>
              <a:t>、系统中只有一个</a:t>
            </a:r>
            <a:r>
              <a:rPr lang="en-US" altLang="zh-CN" sz="2800" dirty="0"/>
              <a:t>EPC</a:t>
            </a:r>
            <a:r>
              <a:rPr lang="zh-CN" altLang="en-US" sz="2800" dirty="0"/>
              <a:t>，多个异常发生时，一个</a:t>
            </a:r>
            <a:r>
              <a:rPr lang="en-US" altLang="zh-CN" sz="2800" dirty="0"/>
              <a:t>EPC</a:t>
            </a:r>
            <a:r>
              <a:rPr lang="zh-CN" altLang="en-US" sz="2800" dirty="0"/>
              <a:t>不够放多个断点，</a:t>
            </a:r>
            <a:r>
              <a:rPr lang="zh-CN" altLang="en-US" sz="2800" dirty="0">
                <a:solidFill>
                  <a:srgbClr val="FF0000"/>
                </a:solidFill>
              </a:rPr>
              <a:t>怎么办？</a:t>
            </a:r>
          </a:p>
          <a:p>
            <a:pPr marL="622300" lvl="1" indent="-26035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总是把优先级最高的保存到</a:t>
            </a:r>
            <a:r>
              <a:rPr lang="en-US" altLang="zh-CN" sz="2400" dirty="0"/>
              <a:t>EPC</a:t>
            </a:r>
            <a:r>
              <a:rPr lang="zh-CN" altLang="en-US" sz="2400" dirty="0"/>
              <a:t>中</a:t>
            </a:r>
          </a:p>
          <a:p>
            <a:pPr marL="271463" indent="-271463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/>
              <a:t>6</a:t>
            </a:r>
            <a:r>
              <a:rPr lang="zh-CN" altLang="en-US" sz="2800" dirty="0"/>
              <a:t>、异常处理过程中，又发生新异常或中断，</a:t>
            </a:r>
            <a:r>
              <a:rPr lang="zh-CN" altLang="en-US" sz="2800" dirty="0">
                <a:solidFill>
                  <a:srgbClr val="FF0000"/>
                </a:solidFill>
              </a:rPr>
              <a:t>怎么办？</a:t>
            </a:r>
          </a:p>
          <a:p>
            <a:pPr marL="622300" lvl="1" indent="-26035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利用中断屏蔽和中断嵌套机制来处理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BFAF5FE7-955A-47EE-908E-D26CD070D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6307138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流水线计算机中的异常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C446E506-09AF-4705-BA28-DE219667B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140" y="765175"/>
            <a:ext cx="8414673" cy="50403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例：给定如下指令序列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40</a:t>
            </a:r>
            <a:r>
              <a:rPr lang="en-US" altLang="zh-CN" baseline="-25000" dirty="0"/>
              <a:t>hex</a:t>
            </a:r>
            <a:r>
              <a:rPr lang="en-US" altLang="zh-CN" dirty="0"/>
              <a:t>      sub       $11,    $2,    $4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44</a:t>
            </a:r>
            <a:r>
              <a:rPr lang="en-US" altLang="zh-CN" baseline="-25000" dirty="0"/>
              <a:t>hex</a:t>
            </a:r>
            <a:r>
              <a:rPr lang="en-US" altLang="zh-CN" dirty="0"/>
              <a:t>      and       $12,    $2,    $5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48</a:t>
            </a:r>
            <a:r>
              <a:rPr lang="en-US" altLang="zh-CN" baseline="-25000" dirty="0"/>
              <a:t>hex</a:t>
            </a:r>
            <a:r>
              <a:rPr lang="en-US" altLang="zh-CN" dirty="0"/>
              <a:t>      or          $13,    $2,    $6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4C</a:t>
            </a:r>
            <a:r>
              <a:rPr lang="en-US" altLang="zh-CN" baseline="-25000" dirty="0">
                <a:solidFill>
                  <a:srgbClr val="FF0000"/>
                </a:solidFill>
              </a:rPr>
              <a:t>hex</a:t>
            </a:r>
            <a:r>
              <a:rPr lang="en-US" altLang="zh-CN" dirty="0">
                <a:solidFill>
                  <a:srgbClr val="FF0000"/>
                </a:solidFill>
              </a:rPr>
              <a:t>     add       $1,    $2,    $1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50</a:t>
            </a:r>
            <a:r>
              <a:rPr lang="en-US" altLang="zh-CN" baseline="-25000" dirty="0"/>
              <a:t>hex</a:t>
            </a:r>
            <a:r>
              <a:rPr lang="en-US" altLang="zh-CN" dirty="0"/>
              <a:t>      </a:t>
            </a:r>
            <a:r>
              <a:rPr lang="en-US" altLang="zh-CN" dirty="0" err="1"/>
              <a:t>slt</a:t>
            </a:r>
            <a:r>
              <a:rPr lang="en-US" altLang="zh-CN" dirty="0"/>
              <a:t>         $15,    $6,    $7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54</a:t>
            </a:r>
            <a:r>
              <a:rPr lang="en-US" altLang="zh-CN" baseline="-25000" dirty="0"/>
              <a:t>hex</a:t>
            </a:r>
            <a:r>
              <a:rPr lang="en-US" altLang="zh-CN" dirty="0"/>
              <a:t>      </a:t>
            </a:r>
            <a:r>
              <a:rPr lang="en-US" altLang="zh-CN" dirty="0" err="1"/>
              <a:t>lw</a:t>
            </a:r>
            <a:r>
              <a:rPr lang="en-US" altLang="zh-CN" dirty="0"/>
              <a:t>         $16,     50($ 7 )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假设在异常发生时，执行的指令开始部分是：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 80000180</a:t>
            </a:r>
            <a:r>
              <a:rPr lang="en-US" altLang="zh-CN" sz="2800" baseline="-25000" dirty="0"/>
              <a:t>hex</a:t>
            </a:r>
            <a:r>
              <a:rPr lang="en-US" altLang="zh-CN" sz="2800" dirty="0"/>
              <a:t>           </a:t>
            </a:r>
            <a:r>
              <a:rPr lang="en-US" altLang="zh-CN" sz="2800" dirty="0" err="1"/>
              <a:t>sw</a:t>
            </a:r>
            <a:r>
              <a:rPr lang="en-US" altLang="zh-CN" sz="2800" dirty="0"/>
              <a:t>           $25,  10000($0)</a:t>
            </a:r>
            <a:endParaRPr lang="zh-CN" alt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 80000184</a:t>
            </a:r>
            <a:r>
              <a:rPr lang="en-US" altLang="zh-CN" sz="2800" baseline="-25000" dirty="0"/>
              <a:t>hex</a:t>
            </a:r>
            <a:r>
              <a:rPr lang="en-US" altLang="zh-CN" sz="2800" dirty="0"/>
              <a:t>           </a:t>
            </a:r>
            <a:r>
              <a:rPr lang="en-US" altLang="zh-CN" sz="2800" dirty="0" err="1"/>
              <a:t>sw</a:t>
            </a:r>
            <a:r>
              <a:rPr lang="en-US" altLang="zh-CN" sz="2800" dirty="0"/>
              <a:t>           $26,  10004($0)</a:t>
            </a:r>
            <a:endParaRPr lang="zh-CN" alt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说明在指令</a:t>
            </a:r>
            <a:r>
              <a:rPr lang="en-US" altLang="zh-CN" sz="2800" dirty="0"/>
              <a:t>add</a:t>
            </a:r>
            <a:r>
              <a:rPr lang="zh-CN" altLang="en-US" sz="2800" dirty="0"/>
              <a:t>发生溢出异常时流水线的执行情况。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3">
            <a:extLst>
              <a:ext uri="{FF2B5EF4-FFF2-40B4-BE49-F238E27FC236}">
                <a16:creationId xmlns:a16="http://schemas.microsoft.com/office/drawing/2014/main" id="{2164A0F2-0AC2-452A-A7B9-3253824C64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5" y="1571625"/>
            <a:ext cx="8564563" cy="5214938"/>
          </a:xfrm>
          <a:noFill/>
        </p:spPr>
      </p:pic>
      <p:sp>
        <p:nvSpPr>
          <p:cNvPr id="60419" name="标题 1">
            <a:extLst>
              <a:ext uri="{FF2B5EF4-FFF2-40B4-BE49-F238E27FC236}">
                <a16:creationId xmlns:a16="http://schemas.microsoft.com/office/drawing/2014/main" id="{FC278A08-740A-4D5E-A99D-30885627B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141562"/>
            <a:ext cx="6307138" cy="4333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流水线计算机中的异常举例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B83FF9C4-7468-4A50-8C60-71A829DAE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04813"/>
            <a:ext cx="8821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溢出在第六个时钟周期的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EX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阶段被检测到：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将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add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后面的指令地址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(4C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＋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＝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50</a:t>
            </a:r>
            <a:r>
              <a:rPr lang="en-US" altLang="zh-CN" sz="2400" b="1" baseline="-30000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hex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保存到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EPC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寄存器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溢出导致该周期后所有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Flush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信号置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，清除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add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的控制值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置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0)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9F98B-3DAA-489C-8D04-422B4EE646F4}"/>
              </a:ext>
            </a:extLst>
          </p:cNvPr>
          <p:cNvSpPr txBox="1"/>
          <p:nvPr/>
        </p:nvSpPr>
        <p:spPr>
          <a:xfrm>
            <a:off x="288925" y="4000500"/>
            <a:ext cx="461963" cy="1214438"/>
          </a:xfrm>
          <a:prstGeom prst="rect">
            <a:avLst/>
          </a:prstGeom>
          <a:solidFill>
            <a:schemeClr val="bg1"/>
          </a:solidFill>
        </p:spPr>
        <p:txBody>
          <a:bodyPr vert="eaVert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800000180</a:t>
            </a:r>
            <a:endParaRPr lang="zh-CN" altLang="en-US" b="1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8391181-6DBB-429B-83F7-8B2DC768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2701"/>
            <a:ext cx="29527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7171" name="Freeform 16">
            <a:extLst>
              <a:ext uri="{FF2B5EF4-FFF2-40B4-BE49-F238E27FC236}">
                <a16:creationId xmlns:a16="http://schemas.microsoft.com/office/drawing/2014/main" id="{E137471C-2853-4D18-A011-D35C258704FA}"/>
              </a:ext>
            </a:extLst>
          </p:cNvPr>
          <p:cNvSpPr>
            <a:spLocks/>
          </p:cNvSpPr>
          <p:nvPr/>
        </p:nvSpPr>
        <p:spPr bwMode="auto">
          <a:xfrm>
            <a:off x="539750" y="74295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Rectangle 19">
            <a:extLst>
              <a:ext uri="{FF2B5EF4-FFF2-40B4-BE49-F238E27FC236}">
                <a16:creationId xmlns:a16="http://schemas.microsoft.com/office/drawing/2014/main" id="{A05475B8-0AAE-40EA-8937-FE8FBF30F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92150"/>
            <a:ext cx="175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重点内容</a:t>
            </a: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BBA346A0-32ED-45A9-93BE-E0E2F379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44600"/>
            <a:ext cx="8135937" cy="1755775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Rectangle 28">
            <a:extLst>
              <a:ext uri="{FF2B5EF4-FFF2-40B4-BE49-F238E27FC236}">
                <a16:creationId xmlns:a16="http://schemas.microsoft.com/office/drawing/2014/main" id="{E3DC1E8D-2724-4C60-A38D-A5E02EEC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328738"/>
            <a:ext cx="778192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第四章  </a:t>
            </a:r>
            <a:r>
              <a:rPr kumimoji="1" lang="zh-CN" altLang="en-US" sz="28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处理器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4.9 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异常处理</a:t>
            </a:r>
            <a:endParaRPr kumimoji="1" lang="en-US" altLang="zh-CN" sz="2800" b="1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4.10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指令级并行</a:t>
            </a:r>
            <a:endParaRPr kumimoji="1" lang="en-US" altLang="zh-CN" sz="2800" b="1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75" name="Freeform 22">
            <a:extLst>
              <a:ext uri="{FF2B5EF4-FFF2-40B4-BE49-F238E27FC236}">
                <a16:creationId xmlns:a16="http://schemas.microsoft.com/office/drawing/2014/main" id="{69EF3B63-45A6-4D74-9BA6-236B53679786}"/>
              </a:ext>
            </a:extLst>
          </p:cNvPr>
          <p:cNvSpPr>
            <a:spLocks/>
          </p:cNvSpPr>
          <p:nvPr/>
        </p:nvSpPr>
        <p:spPr bwMode="auto">
          <a:xfrm>
            <a:off x="611188" y="3679825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23">
            <a:extLst>
              <a:ext uri="{FF2B5EF4-FFF2-40B4-BE49-F238E27FC236}">
                <a16:creationId xmlns:a16="http://schemas.microsoft.com/office/drawing/2014/main" id="{2DDB1D7D-3FE9-4F82-A6A6-01B10CCE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36433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基本要求</a:t>
            </a:r>
          </a:p>
        </p:txBody>
      </p:sp>
      <p:sp>
        <p:nvSpPr>
          <p:cNvPr id="7177" name="AutoShape 12">
            <a:extLst>
              <a:ext uri="{FF2B5EF4-FFF2-40B4-BE49-F238E27FC236}">
                <a16:creationId xmlns:a16="http://schemas.microsoft.com/office/drawing/2014/main" id="{A791627E-A647-4740-B77D-E1AA4DC4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4187825"/>
            <a:ext cx="8135937" cy="1527175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Rectangle 31">
            <a:extLst>
              <a:ext uri="{FF2B5EF4-FFF2-40B4-BE49-F238E27FC236}">
                <a16:creationId xmlns:a16="http://schemas.microsoft.com/office/drawing/2014/main" id="{8CEA100C-47DD-4119-BB95-30957F8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4427538"/>
            <a:ext cx="7388225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400">
                <a:latin typeface="华文新魏" panose="02010800040101010101" pitchFamily="2" charset="-122"/>
              </a:rPr>
              <a:t> </a:t>
            </a:r>
            <a:r>
              <a:rPr kumimoji="1" lang="zh-CN" altLang="en-US" sz="2800">
                <a:latin typeface="华文新魏" panose="02010800040101010101" pitchFamily="2" charset="-122"/>
              </a:rPr>
              <a:t>掌握异常的基本概念</a:t>
            </a:r>
            <a:endParaRPr kumimoji="1" lang="en-US" altLang="zh-CN" sz="280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800">
                <a:latin typeface="华文新魏" panose="02010800040101010101" pitchFamily="2" charset="-122"/>
              </a:rPr>
              <a:t> 理解处理器中的异常处理</a:t>
            </a:r>
            <a:endParaRPr kumimoji="1" lang="en-US" altLang="zh-CN" sz="28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>
            <a:extLst>
              <a:ext uri="{FF2B5EF4-FFF2-40B4-BE49-F238E27FC236}">
                <a16:creationId xmlns:a16="http://schemas.microsoft.com/office/drawing/2014/main" id="{B6891794-4BB0-47E2-83E3-05951E30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00188"/>
            <a:ext cx="8620125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矩形 5">
            <a:extLst>
              <a:ext uri="{FF2B5EF4-FFF2-40B4-BE49-F238E27FC236}">
                <a16:creationId xmlns:a16="http://schemas.microsoft.com/office/drawing/2014/main" id="{B8A77671-072F-482C-A66F-10D1D9D0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86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第七个时钟周期将流水线中的指令转换成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nop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开始从地址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80000180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hex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预取异常处理例程的第一条指令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Calibri" panose="020F0502020204030204" pitchFamily="34" charset="0"/>
              </a:rPr>
              <a:t>sw  $25, 1000( $0)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01247-786C-4186-B40A-42CDD07DA425}"/>
              </a:ext>
            </a:extLst>
          </p:cNvPr>
          <p:cNvSpPr txBox="1"/>
          <p:nvPr/>
        </p:nvSpPr>
        <p:spPr>
          <a:xfrm>
            <a:off x="85725" y="4071938"/>
            <a:ext cx="461963" cy="1214437"/>
          </a:xfrm>
          <a:prstGeom prst="rect">
            <a:avLst/>
          </a:prstGeom>
          <a:solidFill>
            <a:schemeClr val="bg1"/>
          </a:solidFill>
        </p:spPr>
        <p:txBody>
          <a:bodyPr vert="eaVert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</a:rPr>
              <a:t>800000180</a:t>
            </a:r>
            <a:endParaRPr lang="zh-CN" altLang="en-US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2469" name="标题 1">
            <a:extLst>
              <a:ext uri="{FF2B5EF4-FFF2-40B4-BE49-F238E27FC236}">
                <a16:creationId xmlns:a16="http://schemas.microsoft.com/office/drawing/2014/main" id="{9246F9CE-4143-47F7-9285-2F564DDDC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7688" y="116681"/>
            <a:ext cx="6307138" cy="4333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流水线计算机中的异常举例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9C42E51-1EBA-48F8-B513-6B01C0847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86" y="55413"/>
            <a:ext cx="7588250" cy="5048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带异常处理的控制器设计</a:t>
            </a:r>
          </a:p>
        </p:txBody>
      </p:sp>
      <p:sp>
        <p:nvSpPr>
          <p:cNvPr id="1126403" name="Rectangle 3">
            <a:extLst>
              <a:ext uri="{FF2B5EF4-FFF2-40B4-BE49-F238E27FC236}">
                <a16:creationId xmlns:a16="http://schemas.microsoft.com/office/drawing/2014/main" id="{26A97E68-D7CE-4A6C-B4A6-4EEDA3C3B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238" y="625475"/>
            <a:ext cx="6553200" cy="5732463"/>
          </a:xfrm>
        </p:spPr>
        <p:txBody>
          <a:bodyPr/>
          <a:lstStyle/>
          <a:p>
            <a:pPr marL="271463" indent="-271463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/>
              <a:t>在有限状态机中增加异常处理的状态，每种异常占一个状态</a:t>
            </a:r>
          </a:p>
          <a:p>
            <a:pPr marL="271463" indent="-271463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/>
              <a:t>异常处理状态中，考虑的基本控制</a:t>
            </a:r>
          </a:p>
          <a:p>
            <a:pPr marL="628650" lvl="1" indent="-269875">
              <a:lnSpc>
                <a:spcPct val="105000"/>
              </a:lnSpc>
              <a:spcBef>
                <a:spcPts val="600"/>
              </a:spcBef>
            </a:pPr>
            <a:r>
              <a:rPr lang="en-US" altLang="zh-CN" sz="2400"/>
              <a:t>Cause</a:t>
            </a:r>
            <a:r>
              <a:rPr lang="zh-CN" altLang="en-US" sz="2400"/>
              <a:t>寄存器的设置</a:t>
            </a:r>
          </a:p>
          <a:p>
            <a:pPr marL="628650" lvl="1" indent="-269875">
              <a:lnSpc>
                <a:spcPct val="105000"/>
              </a:lnSpc>
              <a:spcBef>
                <a:spcPts val="600"/>
              </a:spcBef>
            </a:pPr>
            <a:r>
              <a:rPr lang="zh-CN" altLang="en-US" sz="2400"/>
              <a:t>计算断点处的值，并送</a:t>
            </a:r>
            <a:r>
              <a:rPr lang="en-US" altLang="zh-CN" sz="2400"/>
              <a:t>EPC</a:t>
            </a:r>
          </a:p>
          <a:p>
            <a:pPr marL="628650" lvl="1" indent="-269875">
              <a:lnSpc>
                <a:spcPct val="105000"/>
              </a:lnSpc>
              <a:spcBef>
                <a:spcPts val="600"/>
              </a:spcBef>
            </a:pPr>
            <a:r>
              <a:rPr lang="zh-CN" altLang="en-US" sz="2400"/>
              <a:t>将异常查询程序的入口地址送</a:t>
            </a:r>
            <a:r>
              <a:rPr lang="en-US" altLang="zh-CN" sz="2400"/>
              <a:t>PC</a:t>
            </a:r>
          </a:p>
          <a:p>
            <a:pPr marL="628650" lvl="1" indent="-269875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/>
              <a:t>将中断允许位清</a:t>
            </a:r>
            <a:r>
              <a:rPr lang="en-US" altLang="zh-CN" sz="2400"/>
              <a:t>0(</a:t>
            </a:r>
            <a:r>
              <a:rPr lang="zh-CN" altLang="en-US" sz="2400"/>
              <a:t>关中断</a:t>
            </a:r>
            <a:r>
              <a:rPr lang="en-US" altLang="zh-CN" sz="2400"/>
              <a:t>)</a:t>
            </a:r>
            <a:endParaRPr lang="en-US" altLang="zh-CN" sz="2400">
              <a:solidFill>
                <a:srgbClr val="FF0000"/>
              </a:solidFill>
            </a:endParaRPr>
          </a:p>
          <a:p>
            <a:pPr marL="271463" indent="-271463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/>
              <a:t>设要控制的数据通路中有两种异常处理</a:t>
            </a:r>
          </a:p>
          <a:p>
            <a:pPr marL="628650" lvl="1" indent="-269875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0000CC"/>
                </a:solidFill>
              </a:rPr>
              <a:t>未定义指令</a:t>
            </a:r>
            <a:r>
              <a:rPr lang="en-US" altLang="zh-CN" sz="2400">
                <a:solidFill>
                  <a:srgbClr val="0000CC"/>
                </a:solidFill>
              </a:rPr>
              <a:t>(Cause=0)</a:t>
            </a:r>
            <a:r>
              <a:rPr lang="zh-CN" altLang="en-US" sz="2400">
                <a:solidFill>
                  <a:srgbClr val="0000CC"/>
                </a:solidFill>
              </a:rPr>
              <a:t>：</a:t>
            </a:r>
            <a:r>
              <a:rPr lang="zh-CN" altLang="en-US" sz="2400">
                <a:solidFill>
                  <a:srgbClr val="FF0000"/>
                </a:solidFill>
              </a:rPr>
              <a:t>状态</a:t>
            </a:r>
            <a:r>
              <a:rPr lang="en-US" altLang="zh-CN" sz="2400">
                <a:solidFill>
                  <a:srgbClr val="FF0000"/>
                </a:solidFill>
              </a:rPr>
              <a:t>12</a:t>
            </a:r>
          </a:p>
          <a:p>
            <a:pPr marL="628650" lvl="1" indent="-269875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0000CC"/>
                </a:solidFill>
              </a:rPr>
              <a:t>数据溢出</a:t>
            </a:r>
            <a:r>
              <a:rPr lang="en-US" altLang="zh-CN" sz="2400">
                <a:solidFill>
                  <a:srgbClr val="0000CC"/>
                </a:solidFill>
              </a:rPr>
              <a:t>(Cause=1)</a:t>
            </a:r>
            <a:r>
              <a:rPr lang="zh-CN" altLang="en-US" sz="2400">
                <a:solidFill>
                  <a:srgbClr val="0000CC"/>
                </a:solidFill>
              </a:rPr>
              <a:t>：</a:t>
            </a:r>
            <a:r>
              <a:rPr lang="zh-CN" altLang="en-US" sz="2400">
                <a:solidFill>
                  <a:srgbClr val="FF0000"/>
                </a:solidFill>
              </a:rPr>
              <a:t>状态</a:t>
            </a:r>
            <a:r>
              <a:rPr lang="en-US" altLang="zh-CN" sz="2400">
                <a:solidFill>
                  <a:srgbClr val="FF0000"/>
                </a:solidFill>
              </a:rPr>
              <a:t>13</a:t>
            </a:r>
          </a:p>
          <a:p>
            <a:pPr marL="271463" indent="-271463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800">
              <a:solidFill>
                <a:srgbClr val="FF0000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0731979-04B8-4868-A028-263D8C0B66CB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554038"/>
            <a:ext cx="3240088" cy="3016250"/>
            <a:chOff x="4021" y="367"/>
            <a:chExt cx="1568" cy="1697"/>
          </a:xfrm>
        </p:grpSpPr>
        <p:sp>
          <p:nvSpPr>
            <p:cNvPr id="53268" name="Rectangle 5">
              <a:extLst>
                <a:ext uri="{FF2B5EF4-FFF2-40B4-BE49-F238E27FC236}">
                  <a16:creationId xmlns:a16="http://schemas.microsoft.com/office/drawing/2014/main" id="{2B1D4E95-728B-461F-95EA-01D9523C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125"/>
              <a:ext cx="5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ALUop=Sub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69" name="Rectangle 6">
              <a:extLst>
                <a:ext uri="{FF2B5EF4-FFF2-40B4-BE49-F238E27FC236}">
                  <a16:creationId xmlns:a16="http://schemas.microsoft.com/office/drawing/2014/main" id="{C794C545-FF6D-4C0A-85A2-FEAFB0AB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581"/>
              <a:ext cx="53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IntCause=0</a:t>
              </a:r>
            </a:p>
          </p:txBody>
        </p:sp>
        <p:sp>
          <p:nvSpPr>
            <p:cNvPr id="53270" name="Rectangle 7">
              <a:extLst>
                <a:ext uri="{FF2B5EF4-FFF2-40B4-BE49-F238E27FC236}">
                  <a16:creationId xmlns:a16="http://schemas.microsoft.com/office/drawing/2014/main" id="{3D8B0297-F299-431F-825D-EAE27724C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845"/>
              <a:ext cx="539" cy="1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ALUSelA=0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71" name="Oval 8">
              <a:extLst>
                <a:ext uri="{FF2B5EF4-FFF2-40B4-BE49-F238E27FC236}">
                  <a16:creationId xmlns:a16="http://schemas.microsoft.com/office/drawing/2014/main" id="{038ECC22-6960-45A4-9849-5386F5E75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559"/>
              <a:ext cx="1040" cy="11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 b="1">
                <a:latin typeface="+mn-lt"/>
                <a:ea typeface="+mn-ea"/>
              </a:endParaRPr>
            </a:p>
          </p:txBody>
        </p:sp>
        <p:sp>
          <p:nvSpPr>
            <p:cNvPr id="53272" name="Rectangle 9">
              <a:extLst>
                <a:ext uri="{FF2B5EF4-FFF2-40B4-BE49-F238E27FC236}">
                  <a16:creationId xmlns:a16="http://schemas.microsoft.com/office/drawing/2014/main" id="{3A37A29F-0FE5-4079-B778-0B716324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709"/>
              <a:ext cx="62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CauseWrite=1</a:t>
              </a:r>
            </a:p>
          </p:txBody>
        </p:sp>
        <p:sp>
          <p:nvSpPr>
            <p:cNvPr id="53273" name="Rectangle 10">
              <a:extLst>
                <a:ext uri="{FF2B5EF4-FFF2-40B4-BE49-F238E27FC236}">
                  <a16:creationId xmlns:a16="http://schemas.microsoft.com/office/drawing/2014/main" id="{0E9335F3-5116-4E2D-9901-0E8001AC0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997"/>
              <a:ext cx="578" cy="1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ALUSelB=01</a:t>
              </a:r>
            </a:p>
          </p:txBody>
        </p:sp>
        <p:sp>
          <p:nvSpPr>
            <p:cNvPr id="53274" name="Rectangle 11">
              <a:extLst>
                <a:ext uri="{FF2B5EF4-FFF2-40B4-BE49-F238E27FC236}">
                  <a16:creationId xmlns:a16="http://schemas.microsoft.com/office/drawing/2014/main" id="{C1C673F0-0160-4EC4-A5D5-6CB63FDC5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1285"/>
              <a:ext cx="571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EPCWrite=1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75" name="Rectangle 12">
              <a:extLst>
                <a:ext uri="{FF2B5EF4-FFF2-40B4-BE49-F238E27FC236}">
                  <a16:creationId xmlns:a16="http://schemas.microsoft.com/office/drawing/2014/main" id="{25FEDFBA-A7D7-46D9-BA5D-30D9C0B91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582"/>
              <a:ext cx="460" cy="1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PCSrc=11</a:t>
              </a:r>
            </a:p>
          </p:txBody>
        </p:sp>
        <p:sp>
          <p:nvSpPr>
            <p:cNvPr id="64539" name="Text Box 13">
              <a:extLst>
                <a:ext uri="{FF2B5EF4-FFF2-40B4-BE49-F238E27FC236}">
                  <a16:creationId xmlns:a16="http://schemas.microsoft.com/office/drawing/2014/main" id="{13143FE5-AF3D-4963-AF23-325878069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1823"/>
              <a:ext cx="156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12 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未定义指令异常状态</a:t>
              </a:r>
            </a:p>
          </p:txBody>
        </p:sp>
        <p:sp>
          <p:nvSpPr>
            <p:cNvPr id="53277" name="Rectangle 14">
              <a:extLst>
                <a:ext uri="{FF2B5EF4-FFF2-40B4-BE49-F238E27FC236}">
                  <a16:creationId xmlns:a16="http://schemas.microsoft.com/office/drawing/2014/main" id="{CFFE6FF3-CDDC-46AD-92FA-5FD7BF794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437"/>
              <a:ext cx="53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 PCWrite=1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78" name="Text Box 15">
              <a:extLst>
                <a:ext uri="{FF2B5EF4-FFF2-40B4-BE49-F238E27FC236}">
                  <a16:creationId xmlns:a16="http://schemas.microsoft.com/office/drawing/2014/main" id="{E2583422-C597-4D4C-9E04-04C8F7C65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" y="367"/>
              <a:ext cx="993" cy="223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CC"/>
                  </a:solidFill>
                  <a:latin typeface="+mn-lt"/>
                  <a:ea typeface="+mn-ea"/>
                  <a:cs typeface="Arial" charset="0"/>
                </a:rPr>
                <a:t>12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  <a:cs typeface="Arial" charset="0"/>
                </a:rPr>
                <a:t> </a:t>
              </a:r>
              <a:r>
                <a:rPr lang="en-US" altLang="zh-CN" sz="2000" b="1" dirty="0" err="1">
                  <a:latin typeface="+mn-lt"/>
                  <a:ea typeface="+mn-ea"/>
                  <a:cs typeface="Arial" charset="0"/>
                </a:rPr>
                <a:t>UndefInstr</a:t>
              </a:r>
              <a:endParaRPr lang="en-US" altLang="zh-CN" sz="2000" b="1" dirty="0">
                <a:latin typeface="+mn-lt"/>
                <a:ea typeface="+mn-ea"/>
                <a:cs typeface="Arial" charset="0"/>
              </a:endParaRP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4F9543FB-FEAE-4B78-B982-3C16B38A6A9D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3535363"/>
            <a:ext cx="3035300" cy="2965450"/>
            <a:chOff x="3951" y="561"/>
            <a:chExt cx="1469" cy="1706"/>
          </a:xfrm>
        </p:grpSpPr>
        <p:sp>
          <p:nvSpPr>
            <p:cNvPr id="53257" name="Rectangle 17">
              <a:extLst>
                <a:ext uri="{FF2B5EF4-FFF2-40B4-BE49-F238E27FC236}">
                  <a16:creationId xmlns:a16="http://schemas.microsoft.com/office/drawing/2014/main" id="{4ADE3D5B-51B7-433D-B50B-83194183C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333"/>
              <a:ext cx="55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ALUop=Sub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58" name="Rectangle 18">
              <a:extLst>
                <a:ext uri="{FF2B5EF4-FFF2-40B4-BE49-F238E27FC236}">
                  <a16:creationId xmlns:a16="http://schemas.microsoft.com/office/drawing/2014/main" id="{B1C29F27-AC32-4CCA-BE4A-24A3BB051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789"/>
              <a:ext cx="515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IntCause=1</a:t>
              </a:r>
            </a:p>
          </p:txBody>
        </p:sp>
        <p:sp>
          <p:nvSpPr>
            <p:cNvPr id="53259" name="Rectangle 19">
              <a:extLst>
                <a:ext uri="{FF2B5EF4-FFF2-40B4-BE49-F238E27FC236}">
                  <a16:creationId xmlns:a16="http://schemas.microsoft.com/office/drawing/2014/main" id="{39CEE31C-E3E7-4330-B195-AD0D90512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1053"/>
              <a:ext cx="536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ALUSelA=0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60" name="Oval 20">
              <a:extLst>
                <a:ext uri="{FF2B5EF4-FFF2-40B4-BE49-F238E27FC236}">
                  <a16:creationId xmlns:a16="http://schemas.microsoft.com/office/drawing/2014/main" id="{2E4DC457-E212-4568-A1E8-432A886D0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768"/>
              <a:ext cx="1009" cy="1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261" name="Rectangle 21">
              <a:extLst>
                <a:ext uri="{FF2B5EF4-FFF2-40B4-BE49-F238E27FC236}">
                  <a16:creationId xmlns:a16="http://schemas.microsoft.com/office/drawing/2014/main" id="{B8BDDD3B-6168-4EBB-9F18-D4E43878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917"/>
              <a:ext cx="629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CauseWrite=1</a:t>
              </a:r>
            </a:p>
          </p:txBody>
        </p:sp>
        <p:sp>
          <p:nvSpPr>
            <p:cNvPr id="53262" name="Rectangle 22">
              <a:extLst>
                <a:ext uri="{FF2B5EF4-FFF2-40B4-BE49-F238E27FC236}">
                  <a16:creationId xmlns:a16="http://schemas.microsoft.com/office/drawing/2014/main" id="{AE6768E9-4C3E-450B-8FF6-7750F4350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1205"/>
              <a:ext cx="70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ALUSelB=01</a:t>
              </a:r>
            </a:p>
          </p:txBody>
        </p:sp>
        <p:sp>
          <p:nvSpPr>
            <p:cNvPr id="53263" name="Rectangle 23">
              <a:extLst>
                <a:ext uri="{FF2B5EF4-FFF2-40B4-BE49-F238E27FC236}">
                  <a16:creationId xmlns:a16="http://schemas.microsoft.com/office/drawing/2014/main" id="{631E6289-C45E-420E-8EE9-5ACACE26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1493"/>
              <a:ext cx="56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EPCWrite=1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64" name="Rectangle 24">
              <a:extLst>
                <a:ext uri="{FF2B5EF4-FFF2-40B4-BE49-F238E27FC236}">
                  <a16:creationId xmlns:a16="http://schemas.microsoft.com/office/drawing/2014/main" id="{A2D3B0A1-EC7D-488B-8A81-4F39E919C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790"/>
              <a:ext cx="46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PCSrc=11</a:t>
              </a:r>
            </a:p>
          </p:txBody>
        </p:sp>
        <p:sp>
          <p:nvSpPr>
            <p:cNvPr id="64528" name="Text Box 25">
              <a:extLst>
                <a:ext uri="{FF2B5EF4-FFF2-40B4-BE49-F238E27FC236}">
                  <a16:creationId xmlns:a16="http://schemas.microsoft.com/office/drawing/2014/main" id="{A52B4BB1-9836-4E36-956C-1CB03CBE6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2019"/>
              <a:ext cx="139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13 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数据溢出异常状态</a:t>
              </a:r>
            </a:p>
          </p:txBody>
        </p:sp>
        <p:sp>
          <p:nvSpPr>
            <p:cNvPr id="53266" name="Rectangle 26">
              <a:extLst>
                <a:ext uri="{FF2B5EF4-FFF2-40B4-BE49-F238E27FC236}">
                  <a16:creationId xmlns:a16="http://schemas.microsoft.com/office/drawing/2014/main" id="{743B3EFB-DE8F-4D7C-A485-2453FE3A7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645"/>
              <a:ext cx="531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 PCWrite=1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67" name="Text Box 27">
              <a:extLst>
                <a:ext uri="{FF2B5EF4-FFF2-40B4-BE49-F238E27FC236}">
                  <a16:creationId xmlns:a16="http://schemas.microsoft.com/office/drawing/2014/main" id="{6C449A20-CF2B-4A09-A726-810ED2DF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561"/>
              <a:ext cx="992" cy="22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CC"/>
                  </a:solidFill>
                  <a:latin typeface="+mn-lt"/>
                  <a:ea typeface="+mn-ea"/>
                  <a:cs typeface="Arial" charset="0"/>
                </a:rPr>
                <a:t>13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  <a:cs typeface="Arial" charset="0"/>
                </a:rPr>
                <a:t> </a:t>
              </a:r>
              <a:r>
                <a:rPr lang="en-US" altLang="zh-CN" sz="2000" b="1" dirty="0">
                  <a:latin typeface="+mn-lt"/>
                  <a:ea typeface="+mn-ea"/>
                  <a:cs typeface="Arial" charset="0"/>
                </a:rPr>
                <a:t>Overflow</a:t>
              </a:r>
            </a:p>
          </p:txBody>
        </p:sp>
      </p:grpSp>
      <p:sp>
        <p:nvSpPr>
          <p:cNvPr id="1126429" name="Line 29">
            <a:extLst>
              <a:ext uri="{FF2B5EF4-FFF2-40B4-BE49-F238E27FC236}">
                <a16:creationId xmlns:a16="http://schemas.microsoft.com/office/drawing/2014/main" id="{F08C5364-CC76-4137-97C6-20368680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0488" y="2455863"/>
            <a:ext cx="1211262" cy="22542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30" name="Line 30">
            <a:extLst>
              <a:ext uri="{FF2B5EF4-FFF2-40B4-BE49-F238E27FC236}">
                <a16:creationId xmlns:a16="http://schemas.microsoft.com/office/drawing/2014/main" id="{2173A914-FE96-4F42-A8AE-05D9BC85C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763" y="5186363"/>
            <a:ext cx="1782762" cy="968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2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6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A037A0C-7B94-4335-83D5-9936D210E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443" y="75652"/>
            <a:ext cx="7588250" cy="5048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带异常处理的控制器设计</a:t>
            </a:r>
          </a:p>
        </p:txBody>
      </p:sp>
      <p:sp>
        <p:nvSpPr>
          <p:cNvPr id="1126403" name="Rectangle 3">
            <a:extLst>
              <a:ext uri="{FF2B5EF4-FFF2-40B4-BE49-F238E27FC236}">
                <a16:creationId xmlns:a16="http://schemas.microsoft.com/office/drawing/2014/main" id="{2ED549EE-E5A2-41A9-92F3-27733F05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238" y="625475"/>
            <a:ext cx="5818187" cy="5732463"/>
          </a:xfrm>
        </p:spPr>
        <p:txBody>
          <a:bodyPr/>
          <a:lstStyle/>
          <a:p>
            <a:pPr marL="271463" indent="-271463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7F7F7F"/>
                </a:solidFill>
              </a:rPr>
              <a:t>在有限状态机中增加异常处理的状态，每种异常占一个状态</a:t>
            </a:r>
          </a:p>
          <a:p>
            <a:pPr marL="271463" indent="-271463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7F7F7F"/>
                </a:solidFill>
              </a:rPr>
              <a:t>异常处理状态中，考虑的基本控制</a:t>
            </a:r>
          </a:p>
          <a:p>
            <a:pPr marL="271463" indent="-271463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7F7F7F"/>
                </a:solidFill>
              </a:rPr>
              <a:t>设要控制的数据通路中有两种异常处理</a:t>
            </a:r>
          </a:p>
          <a:p>
            <a:pPr marL="628650" lvl="1" indent="-269875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7F7F7F"/>
                </a:solidFill>
              </a:rPr>
              <a:t>未定义指令</a:t>
            </a:r>
            <a:r>
              <a:rPr lang="en-US" altLang="zh-CN" sz="2400">
                <a:solidFill>
                  <a:srgbClr val="7F7F7F"/>
                </a:solidFill>
              </a:rPr>
              <a:t>(Cause=0)</a:t>
            </a:r>
            <a:r>
              <a:rPr lang="zh-CN" altLang="en-US" sz="2400">
                <a:solidFill>
                  <a:srgbClr val="7F7F7F"/>
                </a:solidFill>
              </a:rPr>
              <a:t>：状态</a:t>
            </a:r>
            <a:r>
              <a:rPr lang="en-US" altLang="zh-CN" sz="2400">
                <a:solidFill>
                  <a:srgbClr val="7F7F7F"/>
                </a:solidFill>
              </a:rPr>
              <a:t>12</a:t>
            </a:r>
          </a:p>
          <a:p>
            <a:pPr marL="628650" lvl="1" indent="-269875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7F7F7F"/>
                </a:solidFill>
              </a:rPr>
              <a:t>数据溢出</a:t>
            </a:r>
            <a:r>
              <a:rPr lang="en-US" altLang="zh-CN" sz="2400">
                <a:solidFill>
                  <a:srgbClr val="7F7F7F"/>
                </a:solidFill>
              </a:rPr>
              <a:t>(Cause=1)</a:t>
            </a:r>
            <a:r>
              <a:rPr lang="zh-CN" altLang="en-US" sz="2400">
                <a:solidFill>
                  <a:srgbClr val="7F7F7F"/>
                </a:solidFill>
              </a:rPr>
              <a:t>：状态</a:t>
            </a:r>
            <a:r>
              <a:rPr lang="en-US" altLang="zh-CN" sz="2400">
                <a:solidFill>
                  <a:srgbClr val="7F7F7F"/>
                </a:solidFill>
              </a:rPr>
              <a:t>13</a:t>
            </a:r>
            <a:endParaRPr lang="en-US" altLang="zh-CN">
              <a:solidFill>
                <a:srgbClr val="7F7F7F"/>
              </a:solidFill>
            </a:endParaRPr>
          </a:p>
          <a:p>
            <a:pPr marL="271463" indent="-271463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B050"/>
                </a:solidFill>
              </a:rPr>
              <a:t>原状态转换图加两个异常处理状态</a:t>
            </a:r>
          </a:p>
          <a:p>
            <a:pPr marL="628650" lvl="1" indent="-269875">
              <a:lnSpc>
                <a:spcPct val="105000"/>
              </a:lnSpc>
              <a:spcBef>
                <a:spcPct val="0"/>
              </a:spcBef>
            </a:pPr>
            <a:r>
              <a:rPr lang="zh-CN" altLang="en-US" sz="2400"/>
              <a:t>如何检测是否发生这两种异常</a:t>
            </a:r>
          </a:p>
          <a:p>
            <a:pPr marL="985838" lvl="2" indent="-271463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FF0000"/>
                </a:solidFill>
              </a:rPr>
              <a:t>未定义指令：</a:t>
            </a:r>
            <a:r>
              <a:rPr lang="zh-CN" altLang="en-US"/>
              <a:t>当指令译码器发现</a:t>
            </a:r>
            <a:r>
              <a:rPr lang="en-US" altLang="zh-CN"/>
              <a:t>op</a:t>
            </a:r>
            <a:r>
              <a:rPr lang="zh-CN" altLang="en-US"/>
              <a:t>字段是一个未定义的编码时</a:t>
            </a:r>
          </a:p>
          <a:p>
            <a:pPr marL="985838" lvl="2" indent="-271463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FF0000"/>
                </a:solidFill>
              </a:rPr>
              <a:t>数据溢出：</a:t>
            </a:r>
            <a:r>
              <a:rPr lang="zh-CN" altLang="en-US"/>
              <a:t>当</a:t>
            </a:r>
            <a:r>
              <a:rPr lang="en-US" altLang="zh-CN"/>
              <a:t>R-Type</a:t>
            </a:r>
            <a:r>
              <a:rPr lang="zh-CN" altLang="en-US"/>
              <a:t>指令执行后在</a:t>
            </a:r>
            <a:r>
              <a:rPr lang="en-US" altLang="zh-CN"/>
              <a:t>ALU</a:t>
            </a:r>
            <a:r>
              <a:rPr lang="zh-CN" altLang="en-US"/>
              <a:t>输出端的</a:t>
            </a:r>
            <a:r>
              <a:rPr lang="en-US" altLang="zh-CN"/>
              <a:t>Overflow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</a:t>
            </a:r>
          </a:p>
        </p:txBody>
      </p:sp>
      <p:grpSp>
        <p:nvGrpSpPr>
          <p:cNvPr id="66564" name="Group 4">
            <a:extLst>
              <a:ext uri="{FF2B5EF4-FFF2-40B4-BE49-F238E27FC236}">
                <a16:creationId xmlns:a16="http://schemas.microsoft.com/office/drawing/2014/main" id="{150DF40B-74CE-413B-B5EB-C28A2368E6C3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554038"/>
            <a:ext cx="3240088" cy="3016250"/>
            <a:chOff x="4021" y="367"/>
            <a:chExt cx="1568" cy="1697"/>
          </a:xfrm>
        </p:grpSpPr>
        <p:sp>
          <p:nvSpPr>
            <p:cNvPr id="53268" name="Rectangle 5">
              <a:extLst>
                <a:ext uri="{FF2B5EF4-FFF2-40B4-BE49-F238E27FC236}">
                  <a16:creationId xmlns:a16="http://schemas.microsoft.com/office/drawing/2014/main" id="{2C569F88-06A3-4C29-99F2-2FB376EAC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125"/>
              <a:ext cx="5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ALUop=Sub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69" name="Rectangle 6">
              <a:extLst>
                <a:ext uri="{FF2B5EF4-FFF2-40B4-BE49-F238E27FC236}">
                  <a16:creationId xmlns:a16="http://schemas.microsoft.com/office/drawing/2014/main" id="{5B8BF1AB-2E7D-46DE-8675-70E88F156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581"/>
              <a:ext cx="53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IntCause=0</a:t>
              </a:r>
            </a:p>
          </p:txBody>
        </p:sp>
        <p:sp>
          <p:nvSpPr>
            <p:cNvPr id="53270" name="Rectangle 7">
              <a:extLst>
                <a:ext uri="{FF2B5EF4-FFF2-40B4-BE49-F238E27FC236}">
                  <a16:creationId xmlns:a16="http://schemas.microsoft.com/office/drawing/2014/main" id="{6056272E-08EF-4F53-8C51-AFBDC3C4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845"/>
              <a:ext cx="539" cy="1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ALUSelA=0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71" name="Oval 8">
              <a:extLst>
                <a:ext uri="{FF2B5EF4-FFF2-40B4-BE49-F238E27FC236}">
                  <a16:creationId xmlns:a16="http://schemas.microsoft.com/office/drawing/2014/main" id="{B52FE770-D619-405B-85E2-1E1B98661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559"/>
              <a:ext cx="1040" cy="11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 b="1">
                <a:latin typeface="+mn-lt"/>
                <a:ea typeface="+mn-ea"/>
              </a:endParaRPr>
            </a:p>
          </p:txBody>
        </p:sp>
        <p:sp>
          <p:nvSpPr>
            <p:cNvPr id="53272" name="Rectangle 9">
              <a:extLst>
                <a:ext uri="{FF2B5EF4-FFF2-40B4-BE49-F238E27FC236}">
                  <a16:creationId xmlns:a16="http://schemas.microsoft.com/office/drawing/2014/main" id="{BA213F62-1F44-4ABE-9C64-451F1D53E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709"/>
              <a:ext cx="62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CauseWrite=1</a:t>
              </a:r>
            </a:p>
          </p:txBody>
        </p:sp>
        <p:sp>
          <p:nvSpPr>
            <p:cNvPr id="53273" name="Rectangle 10">
              <a:extLst>
                <a:ext uri="{FF2B5EF4-FFF2-40B4-BE49-F238E27FC236}">
                  <a16:creationId xmlns:a16="http://schemas.microsoft.com/office/drawing/2014/main" id="{C499DDAC-70F3-46E4-9C16-997E9E65E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997"/>
              <a:ext cx="578" cy="1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ALUSelB=01</a:t>
              </a:r>
            </a:p>
          </p:txBody>
        </p:sp>
        <p:sp>
          <p:nvSpPr>
            <p:cNvPr id="53274" name="Rectangle 11">
              <a:extLst>
                <a:ext uri="{FF2B5EF4-FFF2-40B4-BE49-F238E27FC236}">
                  <a16:creationId xmlns:a16="http://schemas.microsoft.com/office/drawing/2014/main" id="{A0AE6D57-F95B-440A-A47B-B2E5B3A2B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1285"/>
              <a:ext cx="571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EPCWrite=1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75" name="Rectangle 12">
              <a:extLst>
                <a:ext uri="{FF2B5EF4-FFF2-40B4-BE49-F238E27FC236}">
                  <a16:creationId xmlns:a16="http://schemas.microsoft.com/office/drawing/2014/main" id="{BB1A6402-5472-43B2-8575-2A96F8083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582"/>
              <a:ext cx="460" cy="1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PCSrc=11</a:t>
              </a:r>
            </a:p>
          </p:txBody>
        </p:sp>
        <p:sp>
          <p:nvSpPr>
            <p:cNvPr id="66587" name="Text Box 13">
              <a:extLst>
                <a:ext uri="{FF2B5EF4-FFF2-40B4-BE49-F238E27FC236}">
                  <a16:creationId xmlns:a16="http://schemas.microsoft.com/office/drawing/2014/main" id="{A6B29D06-E739-4F98-89A6-1E3BA3579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1823"/>
              <a:ext cx="156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12 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未定义指令异常状态</a:t>
              </a:r>
            </a:p>
          </p:txBody>
        </p:sp>
        <p:sp>
          <p:nvSpPr>
            <p:cNvPr id="53277" name="Rectangle 14">
              <a:extLst>
                <a:ext uri="{FF2B5EF4-FFF2-40B4-BE49-F238E27FC236}">
                  <a16:creationId xmlns:a16="http://schemas.microsoft.com/office/drawing/2014/main" id="{FA7B48C6-423E-4265-84D6-9AA21028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437"/>
              <a:ext cx="53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 PCWrite=1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78" name="Text Box 15">
              <a:extLst>
                <a:ext uri="{FF2B5EF4-FFF2-40B4-BE49-F238E27FC236}">
                  <a16:creationId xmlns:a16="http://schemas.microsoft.com/office/drawing/2014/main" id="{FDE7FEF3-E6D6-4EDE-880B-EB1677F3B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" y="367"/>
              <a:ext cx="993" cy="223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CC"/>
                  </a:solidFill>
                  <a:latin typeface="+mn-lt"/>
                  <a:ea typeface="+mn-ea"/>
                  <a:cs typeface="Arial" charset="0"/>
                </a:rPr>
                <a:t>12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  <a:cs typeface="Arial" charset="0"/>
                </a:rPr>
                <a:t> </a:t>
              </a:r>
              <a:r>
                <a:rPr lang="en-US" altLang="zh-CN" sz="2000" b="1" dirty="0" err="1">
                  <a:latin typeface="+mn-lt"/>
                  <a:ea typeface="+mn-ea"/>
                  <a:cs typeface="Arial" charset="0"/>
                </a:rPr>
                <a:t>UndefInstr</a:t>
              </a:r>
              <a:endParaRPr lang="en-US" altLang="zh-CN" sz="2000" b="1" dirty="0">
                <a:latin typeface="+mn-lt"/>
                <a:ea typeface="+mn-ea"/>
                <a:cs typeface="Arial" charset="0"/>
              </a:endParaRPr>
            </a:p>
          </p:txBody>
        </p:sp>
      </p:grpSp>
      <p:grpSp>
        <p:nvGrpSpPr>
          <p:cNvPr id="66565" name="Group 16">
            <a:extLst>
              <a:ext uri="{FF2B5EF4-FFF2-40B4-BE49-F238E27FC236}">
                <a16:creationId xmlns:a16="http://schemas.microsoft.com/office/drawing/2014/main" id="{14122C9A-7622-49E5-8E08-BB31BF5AF6B9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3535363"/>
            <a:ext cx="3035300" cy="2965450"/>
            <a:chOff x="3951" y="561"/>
            <a:chExt cx="1469" cy="1706"/>
          </a:xfrm>
        </p:grpSpPr>
        <p:sp>
          <p:nvSpPr>
            <p:cNvPr id="53257" name="Rectangle 17">
              <a:extLst>
                <a:ext uri="{FF2B5EF4-FFF2-40B4-BE49-F238E27FC236}">
                  <a16:creationId xmlns:a16="http://schemas.microsoft.com/office/drawing/2014/main" id="{0B4F6F30-2801-4901-8548-5F33DBF31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333"/>
              <a:ext cx="55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ALUop=Sub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58" name="Rectangle 18">
              <a:extLst>
                <a:ext uri="{FF2B5EF4-FFF2-40B4-BE49-F238E27FC236}">
                  <a16:creationId xmlns:a16="http://schemas.microsoft.com/office/drawing/2014/main" id="{2BF2F7A1-5C5D-4516-A9D1-74F299D45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789"/>
              <a:ext cx="515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IntCause=1</a:t>
              </a:r>
            </a:p>
          </p:txBody>
        </p:sp>
        <p:sp>
          <p:nvSpPr>
            <p:cNvPr id="53259" name="Rectangle 19">
              <a:extLst>
                <a:ext uri="{FF2B5EF4-FFF2-40B4-BE49-F238E27FC236}">
                  <a16:creationId xmlns:a16="http://schemas.microsoft.com/office/drawing/2014/main" id="{2BB3993A-5A7C-4DF0-8CBB-F3C075151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1053"/>
              <a:ext cx="536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ALUSelA=0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60" name="Oval 20">
              <a:extLst>
                <a:ext uri="{FF2B5EF4-FFF2-40B4-BE49-F238E27FC236}">
                  <a16:creationId xmlns:a16="http://schemas.microsoft.com/office/drawing/2014/main" id="{5A071536-1B27-4D5F-877B-A4897D9E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768"/>
              <a:ext cx="1009" cy="11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261" name="Rectangle 21">
              <a:extLst>
                <a:ext uri="{FF2B5EF4-FFF2-40B4-BE49-F238E27FC236}">
                  <a16:creationId xmlns:a16="http://schemas.microsoft.com/office/drawing/2014/main" id="{B71274C7-66B9-46B4-81A6-5B42DB572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917"/>
              <a:ext cx="629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CauseWrite=1</a:t>
              </a:r>
            </a:p>
          </p:txBody>
        </p:sp>
        <p:sp>
          <p:nvSpPr>
            <p:cNvPr id="53262" name="Rectangle 22">
              <a:extLst>
                <a:ext uri="{FF2B5EF4-FFF2-40B4-BE49-F238E27FC236}">
                  <a16:creationId xmlns:a16="http://schemas.microsoft.com/office/drawing/2014/main" id="{985AF3E9-1BCC-4C1F-ADC9-8BAD05BF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1205"/>
              <a:ext cx="70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latin typeface="+mn-lt"/>
                  <a:ea typeface="+mn-ea"/>
                </a:rPr>
                <a:t>ALUSelB=01</a:t>
              </a:r>
            </a:p>
          </p:txBody>
        </p:sp>
        <p:sp>
          <p:nvSpPr>
            <p:cNvPr id="53263" name="Rectangle 23">
              <a:extLst>
                <a:ext uri="{FF2B5EF4-FFF2-40B4-BE49-F238E27FC236}">
                  <a16:creationId xmlns:a16="http://schemas.microsoft.com/office/drawing/2014/main" id="{7C08ABC2-8598-419C-9727-F19470AA6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1493"/>
              <a:ext cx="56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EPCWrite=1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64" name="Rectangle 24">
              <a:extLst>
                <a:ext uri="{FF2B5EF4-FFF2-40B4-BE49-F238E27FC236}">
                  <a16:creationId xmlns:a16="http://schemas.microsoft.com/office/drawing/2014/main" id="{30170BD0-0C87-4EE8-9259-FE2CDB73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790"/>
              <a:ext cx="46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PCSrc=11</a:t>
              </a:r>
            </a:p>
          </p:txBody>
        </p:sp>
        <p:sp>
          <p:nvSpPr>
            <p:cNvPr id="66576" name="Text Box 25">
              <a:extLst>
                <a:ext uri="{FF2B5EF4-FFF2-40B4-BE49-F238E27FC236}">
                  <a16:creationId xmlns:a16="http://schemas.microsoft.com/office/drawing/2014/main" id="{204EDF0F-158F-4283-9DE9-05C5219CC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2019"/>
              <a:ext cx="139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13 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数据溢出异常状态</a:t>
              </a:r>
            </a:p>
          </p:txBody>
        </p:sp>
        <p:sp>
          <p:nvSpPr>
            <p:cNvPr id="53266" name="Rectangle 26">
              <a:extLst>
                <a:ext uri="{FF2B5EF4-FFF2-40B4-BE49-F238E27FC236}">
                  <a16:creationId xmlns:a16="http://schemas.microsoft.com/office/drawing/2014/main" id="{CB90C1BF-0E2A-43BE-AC23-A362B056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645"/>
              <a:ext cx="531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1400" b="1">
                  <a:latin typeface="+mn-lt"/>
                  <a:ea typeface="+mn-ea"/>
                </a:rPr>
                <a:t> PCWrite=1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3267" name="Text Box 27">
              <a:extLst>
                <a:ext uri="{FF2B5EF4-FFF2-40B4-BE49-F238E27FC236}">
                  <a16:creationId xmlns:a16="http://schemas.microsoft.com/office/drawing/2014/main" id="{849A9255-3951-4348-B766-3DE1A326B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561"/>
              <a:ext cx="992" cy="22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CC"/>
                  </a:solidFill>
                  <a:latin typeface="+mn-lt"/>
                  <a:ea typeface="+mn-ea"/>
                  <a:cs typeface="Arial" charset="0"/>
                </a:rPr>
                <a:t>13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  <a:cs typeface="Arial" charset="0"/>
                </a:rPr>
                <a:t> </a:t>
              </a:r>
              <a:r>
                <a:rPr lang="en-US" altLang="zh-CN" sz="2000" b="1" dirty="0">
                  <a:latin typeface="+mn-lt"/>
                  <a:ea typeface="+mn-ea"/>
                  <a:cs typeface="Arial" charset="0"/>
                </a:rPr>
                <a:t>Overflow</a:t>
              </a:r>
            </a:p>
          </p:txBody>
        </p:sp>
      </p:grpSp>
      <p:sp>
        <p:nvSpPr>
          <p:cNvPr id="66566" name="Line 29">
            <a:extLst>
              <a:ext uri="{FF2B5EF4-FFF2-40B4-BE49-F238E27FC236}">
                <a16:creationId xmlns:a16="http://schemas.microsoft.com/office/drawing/2014/main" id="{E43243F8-714E-4FDE-AD82-343040187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2455863"/>
            <a:ext cx="1311275" cy="173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Line 30">
            <a:extLst>
              <a:ext uri="{FF2B5EF4-FFF2-40B4-BE49-F238E27FC236}">
                <a16:creationId xmlns:a16="http://schemas.microsoft.com/office/drawing/2014/main" id="{24DA9FC5-32B2-4BA3-BE9B-9695BA374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521075"/>
            <a:ext cx="2200275" cy="403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>
            <a:extLst>
              <a:ext uri="{FF2B5EF4-FFF2-40B4-BE49-F238E27FC236}">
                <a16:creationId xmlns:a16="http://schemas.microsoft.com/office/drawing/2014/main" id="{ED623414-9F08-4DF9-8478-8FABA0CFE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044575"/>
            <a:ext cx="760095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ctangle 2">
            <a:extLst>
              <a:ext uri="{FF2B5EF4-FFF2-40B4-BE49-F238E27FC236}">
                <a16:creationId xmlns:a16="http://schemas.microsoft.com/office/drawing/2014/main" id="{B5B6C6E3-B84F-4794-BC0F-3680F921C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96838"/>
            <a:ext cx="7588250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加入异常处理后的有限状态转换图</a:t>
            </a:r>
          </a:p>
        </p:txBody>
      </p:sp>
      <p:sp>
        <p:nvSpPr>
          <p:cNvPr id="67588" name="Text Box 3">
            <a:extLst>
              <a:ext uri="{FF2B5EF4-FFF2-40B4-BE49-F238E27FC236}">
                <a16:creationId xmlns:a16="http://schemas.microsoft.com/office/drawing/2014/main" id="{B385D530-2D86-4C86-93D5-46A77073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6215063"/>
            <a:ext cx="828198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加入异常处理后的控制器设计可根据上述有限状态机实现！</a:t>
            </a:r>
          </a:p>
        </p:txBody>
      </p:sp>
      <p:sp>
        <p:nvSpPr>
          <p:cNvPr id="1127433" name="Text Box 9">
            <a:extLst>
              <a:ext uri="{FF2B5EF4-FFF2-40B4-BE49-F238E27FC236}">
                <a16:creationId xmlns:a16="http://schemas.microsoft.com/office/drawing/2014/main" id="{EA5F7081-0C00-4531-A276-11E32D431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5748338"/>
            <a:ext cx="1908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异常响应周期</a:t>
            </a:r>
            <a:endParaRPr lang="en-US" altLang="zh-CN" sz="22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27434" name="Line 10">
            <a:extLst>
              <a:ext uri="{FF2B5EF4-FFF2-40B4-BE49-F238E27FC236}">
                <a16:creationId xmlns:a16="http://schemas.microsoft.com/office/drawing/2014/main" id="{27C4592F-179B-4210-9063-2FE507CF6A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3875" y="4857750"/>
            <a:ext cx="71438" cy="9286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1127435" name="Line 11">
            <a:extLst>
              <a:ext uri="{FF2B5EF4-FFF2-40B4-BE49-F238E27FC236}">
                <a16:creationId xmlns:a16="http://schemas.microsoft.com/office/drawing/2014/main" id="{9FF22FEE-0796-4649-825C-BDFECD31A6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48575" y="5429250"/>
            <a:ext cx="477838" cy="3571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C86E47-4692-4D8B-86C9-90BB580B0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836613"/>
            <a:ext cx="4572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：中断检测能否和异常检测一样在指令执行中进行？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4DF443-24A6-4A6F-9DFB-A5DCD07E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1676400"/>
            <a:ext cx="331787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中断随机发生，与指令执行不同步。不能在指令执行中检测，总是在每条指令执行结束时检测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3" grpId="0"/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>
            <a:extLst>
              <a:ext uri="{FF2B5EF4-FFF2-40B4-BE49-F238E27FC236}">
                <a16:creationId xmlns:a16="http://schemas.microsoft.com/office/drawing/2014/main" id="{35ADA928-3097-413E-B66C-1636A4BA2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044575"/>
            <a:ext cx="760095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>
            <a:extLst>
              <a:ext uri="{FF2B5EF4-FFF2-40B4-BE49-F238E27FC236}">
                <a16:creationId xmlns:a16="http://schemas.microsoft.com/office/drawing/2014/main" id="{42ED98A4-408A-444B-B996-DC4DB110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96838"/>
            <a:ext cx="7588250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加入异常处理后的有限状态转换图</a:t>
            </a:r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FD6410DB-8AE2-411E-B601-EDFF1C39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6215063"/>
            <a:ext cx="828198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加入异常处理后的控制器设计可根据上述有限状态机实现！</a:t>
            </a:r>
          </a:p>
        </p:txBody>
      </p:sp>
      <p:sp>
        <p:nvSpPr>
          <p:cNvPr id="69637" name="Text Box 9">
            <a:extLst>
              <a:ext uri="{FF2B5EF4-FFF2-40B4-BE49-F238E27FC236}">
                <a16:creationId xmlns:a16="http://schemas.microsoft.com/office/drawing/2014/main" id="{E0160D64-C465-4DE0-8A95-B5AB19F5A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5748338"/>
            <a:ext cx="1908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异常响应周期</a:t>
            </a:r>
            <a:endParaRPr lang="en-US" altLang="zh-CN" sz="22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27434" name="Line 10">
            <a:extLst>
              <a:ext uri="{FF2B5EF4-FFF2-40B4-BE49-F238E27FC236}">
                <a16:creationId xmlns:a16="http://schemas.microsoft.com/office/drawing/2014/main" id="{FC62F426-15B3-4F67-A937-B3C9D1C014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3875" y="4857750"/>
            <a:ext cx="71438" cy="9286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1127435" name="Line 11">
            <a:extLst>
              <a:ext uri="{FF2B5EF4-FFF2-40B4-BE49-F238E27FC236}">
                <a16:creationId xmlns:a16="http://schemas.microsoft.com/office/drawing/2014/main" id="{0C73F313-DC98-40F5-9655-994359E623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48575" y="5429250"/>
            <a:ext cx="477838" cy="3571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69640" name="矩形 1">
            <a:extLst>
              <a:ext uri="{FF2B5EF4-FFF2-40B4-BE49-F238E27FC236}">
                <a16:creationId xmlns:a16="http://schemas.microsoft.com/office/drawing/2014/main" id="{3320EE4A-EE55-4502-AC57-FF40EDB82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836613"/>
            <a:ext cx="4572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：为什么在指令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执行中不能响应中断？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D8324-FEF9-464B-BF97-E023B0A6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1690688"/>
            <a:ext cx="31019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因为无法回到一条指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令的中间继续执行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EF3859D-0979-448A-B928-703821BDEE12}"/>
              </a:ext>
            </a:extLst>
          </p:cNvPr>
          <p:cNvSpPr/>
          <p:nvPr/>
        </p:nvSpPr>
        <p:spPr>
          <a:xfrm>
            <a:off x="0" y="2132013"/>
            <a:ext cx="9144000" cy="17557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1683" name="文本框 10">
            <a:extLst>
              <a:ext uri="{FF2B5EF4-FFF2-40B4-BE49-F238E27FC236}">
                <a16:creationId xmlns:a16="http://schemas.microsoft.com/office/drawing/2014/main" id="{479E1BFA-7CFF-4FB0-A2F1-DD079E553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2708275"/>
            <a:ext cx="685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4.10 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指令级并行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>
            <a:extLst>
              <a:ext uri="{FF2B5EF4-FFF2-40B4-BE49-F238E27FC236}">
                <a16:creationId xmlns:a16="http://schemas.microsoft.com/office/drawing/2014/main" id="{7E9B3D53-1068-497B-8551-DD875A144F6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79425" y="3365500"/>
            <a:ext cx="8159750" cy="2800350"/>
          </a:xfrm>
        </p:spPr>
        <p:txBody>
          <a:bodyPr/>
          <a:lstStyle/>
          <a:p>
            <a:pPr marL="365125" indent="-365125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rgbClr val="0000FF"/>
                </a:solidFill>
              </a:rPr>
              <a:t>性能提升主要手段</a:t>
            </a:r>
          </a:p>
          <a:p>
            <a:pPr marL="720725" lvl="1" indent="-365125"/>
            <a:r>
              <a:rPr lang="zh-CN" altLang="en-US">
                <a:solidFill>
                  <a:srgbClr val="FF0000"/>
                </a:solidFill>
              </a:rPr>
              <a:t>提升工作主频： </a:t>
            </a:r>
            <a:r>
              <a:rPr lang="en-US" altLang="zh-CN">
                <a:solidFill>
                  <a:srgbClr val="FF0000"/>
                </a:solidFill>
              </a:rPr>
              <a:t>KHz </a:t>
            </a:r>
            <a:r>
              <a:rPr lang="zh-CN" altLang="en-US">
                <a:solidFill>
                  <a:srgbClr val="FF0000"/>
                </a:solidFill>
              </a:rPr>
              <a:t>增长到 </a:t>
            </a:r>
            <a:r>
              <a:rPr lang="en-US" altLang="zh-CN">
                <a:solidFill>
                  <a:srgbClr val="FF0000"/>
                </a:solidFill>
              </a:rPr>
              <a:t>GHz</a:t>
            </a:r>
          </a:p>
          <a:p>
            <a:pPr marL="985838" lvl="2" indent="-265113"/>
            <a:r>
              <a:rPr lang="zh-CN" altLang="en-US"/>
              <a:t>生产工艺不断进步带来的提升</a:t>
            </a:r>
          </a:p>
          <a:p>
            <a:pPr marL="985838" lvl="2" indent="-265113"/>
            <a:r>
              <a:rPr lang="zh-CN" altLang="en-US"/>
              <a:t>不断增加流水线级数</a:t>
            </a:r>
            <a:r>
              <a:rPr lang="en-US" altLang="zh-CN"/>
              <a:t> </a:t>
            </a:r>
            <a:endParaRPr lang="zh-CN" altLang="en-US"/>
          </a:p>
          <a:p>
            <a:pPr marL="720725" lvl="1" indent="-365125"/>
            <a:r>
              <a:rPr lang="zh-CN" altLang="en-US">
                <a:solidFill>
                  <a:srgbClr val="FF0000"/>
                </a:solidFill>
              </a:rPr>
              <a:t>发掘并行处理能力</a:t>
            </a:r>
            <a:endParaRPr lang="en-US" altLang="zh-CN">
              <a:solidFill>
                <a:srgbClr val="FF0000"/>
              </a:solidFill>
            </a:endParaRPr>
          </a:p>
          <a:p>
            <a:pPr marL="985838" lvl="2" indent="-265113"/>
            <a:r>
              <a:rPr lang="zh-CN" altLang="en-US"/>
              <a:t>指令级并行性</a:t>
            </a:r>
            <a:r>
              <a:rPr lang="en-US" altLang="zh-CN"/>
              <a:t>/</a:t>
            </a:r>
            <a:r>
              <a:rPr lang="zh-CN" altLang="en-US"/>
              <a:t>线程级并行性，等等</a:t>
            </a:r>
          </a:p>
        </p:txBody>
      </p:sp>
      <p:sp>
        <p:nvSpPr>
          <p:cNvPr id="73731" name="标题 11">
            <a:extLst>
              <a:ext uri="{FF2B5EF4-FFF2-40B4-BE49-F238E27FC236}">
                <a16:creationId xmlns:a16="http://schemas.microsoft.com/office/drawing/2014/main" id="{A9DC1D0C-DD62-42B7-8CF5-C43A162C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2679"/>
            <a:ext cx="7019925" cy="5437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回顾－</a:t>
            </a:r>
            <a:r>
              <a:rPr lang="zh-CN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提高处理器的性能</a:t>
            </a:r>
            <a:endParaRPr lang="zh-CN" altLang="en-US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45CA00-5E38-420C-93A5-1A0A74F74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184400"/>
            <a:ext cx="4186238" cy="52228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处理器性能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主频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IPC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3" name="矩形 14">
            <a:extLst>
              <a:ext uri="{FF2B5EF4-FFF2-40B4-BE49-F238E27FC236}">
                <a16:creationId xmlns:a16="http://schemas.microsoft.com/office/drawing/2014/main" id="{DB03986D-73AF-466E-9974-75F493AD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93750"/>
            <a:ext cx="826135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衡量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的性能指标：</a:t>
            </a:r>
            <a:r>
              <a:rPr kumimoji="1"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</a:rPr>
              <a:t>单位时间</a:t>
            </a:r>
            <a:r>
              <a:rPr kumimoji="1" lang="en-US" altLang="zh-CN" sz="3200" b="1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kumimoji="1"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</a:rPr>
              <a:t>完成的指令数</a:t>
            </a:r>
            <a:endParaRPr kumimoji="1" lang="en-US" altLang="zh-CN" sz="32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BABA27-C252-4FF1-9655-7C3858D5F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62250"/>
            <a:ext cx="6065837" cy="522288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处理器时间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 (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程序指令数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CPI)/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主频 </a:t>
            </a:r>
          </a:p>
        </p:txBody>
      </p:sp>
      <p:sp>
        <p:nvSpPr>
          <p:cNvPr id="9" name="云形标注 8">
            <a:extLst>
              <a:ext uri="{FF2B5EF4-FFF2-40B4-BE49-F238E27FC236}">
                <a16:creationId xmlns:a16="http://schemas.microsoft.com/office/drawing/2014/main" id="{D293A686-0208-4144-9CD8-DF1E5B11E911}"/>
              </a:ext>
            </a:extLst>
          </p:cNvPr>
          <p:cNvSpPr/>
          <p:nvPr/>
        </p:nvSpPr>
        <p:spPr>
          <a:xfrm>
            <a:off x="5087938" y="1268413"/>
            <a:ext cx="4056062" cy="1631950"/>
          </a:xfrm>
          <a:prstGeom prst="cloudCallout">
            <a:avLst>
              <a:gd name="adj1" fmla="val -31334"/>
              <a:gd name="adj2" fmla="val -22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IPC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：每个时钟周期内执行的指令数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：每条指令的平均时钟周期数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4">
            <a:extLst>
              <a:ext uri="{FF2B5EF4-FFF2-40B4-BE49-F238E27FC236}">
                <a16:creationId xmlns:a16="http://schemas.microsoft.com/office/drawing/2014/main" id="{AD1A19A3-DF89-4E17-A70C-D3F27D3A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749300"/>
            <a:ext cx="8820150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628650" indent="-2730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985838" indent="-268288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kumimoji="1" lang="zh-CN" altLang="zh-CN" sz="2800" dirty="0"/>
              <a:t>指令级并行</a:t>
            </a:r>
            <a:endParaRPr kumimoji="1" lang="en-US" altLang="zh-CN" sz="28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zh-CN" altLang="zh-CN" sz="2400" dirty="0"/>
              <a:t>如果各指令之间不存在相关性，那么它们在流水线中是可以并行执行的，这种指令间潜在的重叠就是</a:t>
            </a:r>
            <a:r>
              <a:rPr kumimoji="1" lang="zh-CN" altLang="zh-CN" sz="2400" dirty="0">
                <a:solidFill>
                  <a:srgbClr val="0000FF"/>
                </a:solidFill>
              </a:rPr>
              <a:t>指令级并行</a:t>
            </a:r>
            <a:r>
              <a:rPr kumimoji="1" lang="en-US" altLang="zh-CN" sz="2400" dirty="0">
                <a:solidFill>
                  <a:srgbClr val="0000FF"/>
                </a:solidFill>
              </a:rPr>
              <a:t>(Instruction-Level Parallelism</a:t>
            </a:r>
            <a:r>
              <a:rPr kumimoji="1" lang="zh-CN" altLang="en-US" sz="2400" dirty="0">
                <a:solidFill>
                  <a:srgbClr val="0000FF"/>
                </a:solidFill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</a:rPr>
              <a:t>ILP)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2400" dirty="0">
                <a:solidFill>
                  <a:srgbClr val="0000FF"/>
                </a:solidFill>
              </a:rPr>
              <a:t>提高</a:t>
            </a:r>
            <a:r>
              <a:rPr kumimoji="1" lang="en-US" altLang="zh-CN" sz="2400" dirty="0">
                <a:solidFill>
                  <a:srgbClr val="0000FF"/>
                </a:solidFill>
              </a:rPr>
              <a:t>CPU</a:t>
            </a:r>
            <a:r>
              <a:rPr kumimoji="1" lang="zh-CN" altLang="en-US" sz="2400" dirty="0">
                <a:solidFill>
                  <a:srgbClr val="0000FF"/>
                </a:solidFill>
              </a:rPr>
              <a:t>执行指令的吞吐量</a:t>
            </a:r>
            <a:endParaRPr kumimoji="1"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2400" dirty="0"/>
              <a:t>ILP</a:t>
            </a:r>
            <a:r>
              <a:rPr kumimoji="1" lang="zh-CN" altLang="en-US" sz="2400" dirty="0"/>
              <a:t>的方法：</a:t>
            </a:r>
            <a:endParaRPr kumimoji="1" lang="en-US" altLang="zh-CN" sz="24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dirty="0"/>
              <a:t>超流水线技术：增加流水线的深度以重叠更多的指令执行</a:t>
            </a:r>
            <a:endParaRPr kumimoji="1" lang="en-US" altLang="zh-CN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kumimoji="1" lang="en-US" altLang="zh-CN" sz="20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kumimoji="1" lang="en-US" altLang="zh-CN" sz="2000" dirty="0"/>
          </a:p>
          <a:p>
            <a:pPr lvl="2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kumimoji="1" lang="en-US" altLang="zh-CN" sz="2000" dirty="0"/>
          </a:p>
          <a:p>
            <a:pPr lvl="2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kumimoji="1" lang="en-US" altLang="zh-CN" sz="20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dirty="0"/>
              <a:t>多发射技术：一种单时钟周期内发射多条指令的机制。通过复制计算机内的部件数量，使得每个流水线可以启动多条指令执行</a:t>
            </a:r>
          </a:p>
        </p:txBody>
      </p:sp>
      <p:sp>
        <p:nvSpPr>
          <p:cNvPr id="75779" name="标题 8">
            <a:extLst>
              <a:ext uri="{FF2B5EF4-FFF2-40B4-BE49-F238E27FC236}">
                <a16:creationId xmlns:a16="http://schemas.microsoft.com/office/drawing/2014/main" id="{40EB47B4-272E-4838-B7D7-D409CEB580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7019" y="35192"/>
            <a:ext cx="8555037" cy="5437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4.10.1 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提高处理器指令级并行性的技术</a:t>
            </a:r>
            <a:endParaRPr lang="zh-CN" altLang="zh-CN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701D2487-D833-4CC3-8CD2-3CBCBC56A6F8}"/>
              </a:ext>
            </a:extLst>
          </p:cNvPr>
          <p:cNvSpPr/>
          <p:nvPr/>
        </p:nvSpPr>
        <p:spPr>
          <a:xfrm>
            <a:off x="4596453" y="2445058"/>
            <a:ext cx="4242073" cy="935806"/>
          </a:xfrm>
          <a:prstGeom prst="cloudCallout">
            <a:avLst>
              <a:gd name="adj1" fmla="val -47507"/>
              <a:gd name="adj2" fmla="val -7107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实现指令级并行可能存在的问题？如何解决？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DC8E96-A459-487E-B810-F357A912A638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3897313"/>
          <a:ext cx="6140450" cy="1187616"/>
        </p:xfrm>
        <a:graphic>
          <a:graphicData uri="http://schemas.openxmlformats.org/drawingml/2006/table">
            <a:tbl>
              <a:tblPr/>
              <a:tblGrid>
                <a:gridCol w="1479550">
                  <a:extLst>
                    <a:ext uri="{9D8B030D-6E8A-4147-A177-3AD203B41FA5}">
                      <a16:colId xmlns:a16="http://schemas.microsoft.com/office/drawing/2014/main" val="3933729552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35026458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25389793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10523368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1990194626"/>
                    </a:ext>
                  </a:extLst>
                </a:gridCol>
              </a:tblGrid>
              <a:tr h="39581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型号</a:t>
                      </a: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D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Pentium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P6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架构</a:t>
                      </a: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Pentium 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Core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212249"/>
                  </a:ext>
                </a:extLst>
              </a:tr>
              <a:tr h="39581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流水级数</a:t>
                      </a: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D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12-13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20~31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348392"/>
                  </a:ext>
                </a:extLst>
              </a:tr>
              <a:tr h="39581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主频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MHz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DE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66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2000~3600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2667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5" marR="91455"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6474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8">
            <a:extLst>
              <a:ext uri="{FF2B5EF4-FFF2-40B4-BE49-F238E27FC236}">
                <a16:creationId xmlns:a16="http://schemas.microsoft.com/office/drawing/2014/main" id="{44C897D1-0C81-46A3-9369-436C4BFBDA2E}"/>
              </a:ext>
            </a:extLst>
          </p:cNvPr>
          <p:cNvSpPr txBox="1">
            <a:spLocks/>
          </p:cNvSpPr>
          <p:nvPr/>
        </p:nvSpPr>
        <p:spPr bwMode="auto">
          <a:xfrm>
            <a:off x="251520" y="116632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  <p:sp>
        <p:nvSpPr>
          <p:cNvPr id="87043" name="矩形 4">
            <a:extLst>
              <a:ext uri="{FF2B5EF4-FFF2-40B4-BE49-F238E27FC236}">
                <a16:creationId xmlns:a16="http://schemas.microsoft.com/office/drawing/2014/main" id="{C75F8AF6-1AAB-4EC9-A620-1A9AF4E1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8" y="764704"/>
            <a:ext cx="9130852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627063" indent="-271463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985838" indent="-268288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kumimoji="1" lang="zh-CN" altLang="en-US" dirty="0"/>
              <a:t>实现多发射处理器的两种方法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静态多发射</a:t>
            </a:r>
            <a:r>
              <a:rPr kumimoji="1" lang="zh-CN" altLang="en-US" dirty="0"/>
              <a:t>：在执行前，由</a:t>
            </a:r>
            <a:r>
              <a:rPr kumimoji="1" lang="zh-CN" altLang="en-US" dirty="0">
                <a:solidFill>
                  <a:srgbClr val="C00000"/>
                </a:solidFill>
              </a:rPr>
              <a:t>编译器</a:t>
            </a:r>
            <a:r>
              <a:rPr kumimoji="1" lang="zh-CN" altLang="en-US" dirty="0"/>
              <a:t>帮助封装多条指令并处理冒险</a:t>
            </a:r>
            <a:endParaRPr kumimoji="1" lang="en-US" altLang="zh-CN" dirty="0"/>
          </a:p>
          <a:p>
            <a:pPr lvl="2">
              <a:lnSpc>
                <a:spcPct val="100000"/>
              </a:lnSpc>
            </a:pPr>
            <a:r>
              <a:rPr kumimoji="1" lang="zh-CN" altLang="en-US" sz="2800" dirty="0">
                <a:solidFill>
                  <a:srgbClr val="0000CC"/>
                </a:solidFill>
              </a:rPr>
              <a:t>超长指令字</a:t>
            </a:r>
            <a:r>
              <a:rPr kumimoji="1" lang="zh-CN" altLang="en-US" sz="2800" dirty="0"/>
              <a:t>：一类可以同时启动多个操作的指令集</a:t>
            </a:r>
            <a:endParaRPr kumimoji="1" lang="en-US" altLang="zh-CN" sz="2800" dirty="0"/>
          </a:p>
          <a:p>
            <a:pPr lvl="2">
              <a:lnSpc>
                <a:spcPct val="100000"/>
              </a:lnSpc>
            </a:pPr>
            <a:r>
              <a:rPr kumimoji="1" lang="zh-CN" altLang="en-US" sz="2800" dirty="0"/>
              <a:t>发射包：可以在给定时钟周期内发射多条指令</a:t>
            </a:r>
            <a:endParaRPr kumimoji="1" lang="en-US" altLang="zh-CN" sz="2800" dirty="0"/>
          </a:p>
          <a:p>
            <a:pPr lvl="2">
              <a:lnSpc>
                <a:spcPct val="100000"/>
              </a:lnSpc>
            </a:pPr>
            <a:r>
              <a:rPr kumimoji="1" lang="zh-CN" altLang="en-US" sz="2800" dirty="0"/>
              <a:t>发射槽：在给定时钟周期内能够发射指令的位置</a:t>
            </a:r>
            <a:endParaRPr kumimoji="1" lang="en-US" altLang="zh-CN" sz="2800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5">
            <a:extLst>
              <a:ext uri="{FF2B5EF4-FFF2-40B4-BE49-F238E27FC236}">
                <a16:creationId xmlns:a16="http://schemas.microsoft.com/office/drawing/2014/main" id="{67A91D34-B455-4598-8269-7D427001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12825"/>
            <a:ext cx="81359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7063" indent="-627063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</a:rPr>
              <a:t>超长指令字</a:t>
            </a:r>
            <a:r>
              <a:rPr kumimoji="1" lang="en-US" altLang="zh-CN" sz="2400">
                <a:solidFill>
                  <a:srgbClr val="0000FF"/>
                </a:solidFill>
              </a:rPr>
              <a:t>(Very Long Instruction Word</a:t>
            </a:r>
            <a:r>
              <a:rPr kumimoji="1" lang="zh-CN" altLang="en-US" sz="2400">
                <a:solidFill>
                  <a:srgbClr val="0000FF"/>
                </a:solidFill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</a:rPr>
              <a:t>VLIW)</a:t>
            </a:r>
            <a:r>
              <a:rPr kumimoji="1" lang="zh-CN" altLang="en-US" sz="2800">
                <a:solidFill>
                  <a:srgbClr val="0000FF"/>
                </a:solidFill>
              </a:rPr>
              <a:t>处理器</a:t>
            </a:r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130F3ED0-A0C2-44AB-ADB2-678D67F1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628775"/>
            <a:ext cx="8228013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17550" indent="-3619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985838" indent="-268288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kumimoji="1" lang="zh-CN" altLang="en-US" sz="2400"/>
              <a:t>美国</a:t>
            </a:r>
            <a:r>
              <a:rPr kumimoji="1" lang="en-US" altLang="zh-CN" sz="2400"/>
              <a:t>Yale</a:t>
            </a:r>
            <a:r>
              <a:rPr kumimoji="1" lang="zh-CN" altLang="en-US" sz="2400"/>
              <a:t>大学</a:t>
            </a:r>
            <a:r>
              <a:rPr kumimoji="1" lang="en-US" altLang="zh-CN" sz="2400"/>
              <a:t>Fisher</a:t>
            </a:r>
            <a:r>
              <a:rPr kumimoji="1" lang="zh-CN" altLang="en-US" sz="2400"/>
              <a:t>首先提出</a:t>
            </a:r>
            <a:endParaRPr kumimoji="1" lang="en-US" altLang="zh-CN" sz="2400"/>
          </a:p>
          <a:p>
            <a:pPr lvl="1" eaLnBrk="1" hangingPunct="1">
              <a:spcBef>
                <a:spcPts val="600"/>
              </a:spcBef>
            </a:pPr>
            <a:r>
              <a:rPr kumimoji="1" lang="en-US" altLang="zh-CN" sz="2400"/>
              <a:t>20</a:t>
            </a:r>
            <a:r>
              <a:rPr kumimoji="1" lang="zh-CN" altLang="en-US" sz="2400"/>
              <a:t>世纪</a:t>
            </a:r>
            <a:r>
              <a:rPr kumimoji="1" lang="en-US" altLang="zh-CN" sz="2400"/>
              <a:t>80</a:t>
            </a:r>
            <a:r>
              <a:rPr kumimoji="1" lang="zh-CN" altLang="en-US" sz="2400"/>
              <a:t>年代，美国</a:t>
            </a:r>
            <a:r>
              <a:rPr kumimoji="1" lang="en-US" altLang="zh-CN" sz="2400"/>
              <a:t>Multiflow</a:t>
            </a:r>
            <a:r>
              <a:rPr kumimoji="1" lang="zh-CN" altLang="en-US" sz="2400"/>
              <a:t>和</a:t>
            </a:r>
            <a:r>
              <a:rPr kumimoji="1" lang="en-US" altLang="zh-CN" sz="2400"/>
              <a:t>Cydrome</a:t>
            </a:r>
            <a:r>
              <a:rPr kumimoji="1" lang="zh-CN" altLang="en-US" sz="2400"/>
              <a:t>公司设计的体系结构</a:t>
            </a:r>
            <a:endParaRPr kumimoji="1" lang="en-US" altLang="zh-CN" sz="2400"/>
          </a:p>
          <a:p>
            <a:pPr lvl="1" eaLnBrk="1" hangingPunct="1">
              <a:spcBef>
                <a:spcPts val="600"/>
              </a:spcBef>
            </a:pPr>
            <a:r>
              <a:rPr kumimoji="1" lang="zh-CN" altLang="en-US">
                <a:solidFill>
                  <a:srgbClr val="C00000"/>
                </a:solidFill>
              </a:rPr>
              <a:t>一条指令来实现多个操作的并行执行</a:t>
            </a:r>
            <a:endParaRPr kumimoji="1" lang="en-US" altLang="zh-CN">
              <a:solidFill>
                <a:srgbClr val="C0000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kumimoji="1" lang="zh-CN" altLang="en-US"/>
              <a:t>一条指令多达上百位，有若干操作数，可以做不同的几种运算</a:t>
            </a:r>
            <a:endParaRPr kumimoji="1" lang="en-US" altLang="zh-CN"/>
          </a:p>
          <a:p>
            <a:pPr lvl="2" eaLnBrk="1" hangingPunct="1">
              <a:spcBef>
                <a:spcPts val="600"/>
              </a:spcBef>
            </a:pPr>
            <a:r>
              <a:rPr kumimoji="1" lang="zh-CN" altLang="en-US"/>
              <a:t>编译器选择可以并行执行的指令，并处理数据相关性</a:t>
            </a:r>
            <a:endParaRPr kumimoji="1" lang="en-US" altLang="zh-CN"/>
          </a:p>
          <a:p>
            <a:pPr lvl="2" eaLnBrk="1" hangingPunct="1">
              <a:spcBef>
                <a:spcPts val="600"/>
              </a:spcBef>
            </a:pPr>
            <a:r>
              <a:rPr kumimoji="1" lang="zh-CN" altLang="en-US"/>
              <a:t>硬件结构简单</a:t>
            </a:r>
            <a:endParaRPr kumimoji="1" lang="en-US" altLang="zh-CN"/>
          </a:p>
          <a:p>
            <a:pPr lvl="2" eaLnBrk="1" hangingPunct="1">
              <a:spcBef>
                <a:spcPts val="600"/>
              </a:spcBef>
            </a:pPr>
            <a:r>
              <a:rPr kumimoji="1" lang="zh-CN" altLang="en-US"/>
              <a:t>可以减少访存</a:t>
            </a:r>
          </a:p>
        </p:txBody>
      </p:sp>
      <p:sp>
        <p:nvSpPr>
          <p:cNvPr id="89092" name="标题 8">
            <a:extLst>
              <a:ext uri="{FF2B5EF4-FFF2-40B4-BE49-F238E27FC236}">
                <a16:creationId xmlns:a16="http://schemas.microsoft.com/office/drawing/2014/main" id="{D423277E-C4AE-444F-A3ED-E8264E950811}"/>
              </a:ext>
            </a:extLst>
          </p:cNvPr>
          <p:cNvSpPr txBox="1">
            <a:spLocks/>
          </p:cNvSpPr>
          <p:nvPr/>
        </p:nvSpPr>
        <p:spPr bwMode="auto">
          <a:xfrm>
            <a:off x="203201" y="33673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54448A-CA37-48F9-A01D-1550D862C7AD}"/>
              </a:ext>
            </a:extLst>
          </p:cNvPr>
          <p:cNvSpPr/>
          <p:nvPr/>
        </p:nvSpPr>
        <p:spPr>
          <a:xfrm>
            <a:off x="0" y="2132013"/>
            <a:ext cx="9144000" cy="17557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195" name="文本框 10">
            <a:extLst>
              <a:ext uri="{FF2B5EF4-FFF2-40B4-BE49-F238E27FC236}">
                <a16:creationId xmlns:a16="http://schemas.microsoft.com/office/drawing/2014/main" id="{64AE471E-9AAF-4E94-B030-C1B1CFF1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2708275"/>
            <a:ext cx="685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4.9  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8">
            <a:extLst>
              <a:ext uri="{FF2B5EF4-FFF2-40B4-BE49-F238E27FC236}">
                <a16:creationId xmlns:a16="http://schemas.microsoft.com/office/drawing/2014/main" id="{29C4BBF0-4E1B-4885-AC7E-615D2E7008F8}"/>
              </a:ext>
            </a:extLst>
          </p:cNvPr>
          <p:cNvSpPr txBox="1">
            <a:spLocks/>
          </p:cNvSpPr>
          <p:nvPr/>
        </p:nvSpPr>
        <p:spPr bwMode="auto">
          <a:xfrm>
            <a:off x="366712" y="0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  <p:sp>
        <p:nvSpPr>
          <p:cNvPr id="91139" name="矩形 4">
            <a:extLst>
              <a:ext uri="{FF2B5EF4-FFF2-40B4-BE49-F238E27FC236}">
                <a16:creationId xmlns:a16="http://schemas.microsoft.com/office/drawing/2014/main" id="{D4A0BB85-5F55-489B-8107-B8832B038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49300"/>
            <a:ext cx="8208963" cy="558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627063" indent="-271463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985838" indent="-268288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800" dirty="0"/>
              <a:t>实现多发射处理器的两种方法</a:t>
            </a:r>
            <a:endParaRPr kumimoji="1" lang="en-US" altLang="zh-CN" sz="2800" dirty="0"/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solidFill>
                  <a:srgbClr val="7F7F7F"/>
                </a:solidFill>
              </a:rPr>
              <a:t>静态多发射</a:t>
            </a:r>
            <a:r>
              <a:rPr kumimoji="1" lang="zh-CN" altLang="en-US" sz="2400" dirty="0">
                <a:solidFill>
                  <a:srgbClr val="7F7F7F"/>
                </a:solidFill>
              </a:rPr>
              <a:t>：在执行前，由编译器帮助封装多条指令并处理冒险</a:t>
            </a:r>
            <a:endParaRPr kumimoji="1" lang="en-US" altLang="zh-CN" sz="2400" dirty="0">
              <a:solidFill>
                <a:srgbClr val="7F7F7F"/>
              </a:solidFill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dirty="0">
                <a:solidFill>
                  <a:srgbClr val="7F7F7F"/>
                </a:solidFill>
              </a:rPr>
              <a:t>发射包：可以在给定时钟周期内发射多条指令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dirty="0">
                <a:solidFill>
                  <a:srgbClr val="7F7F7F"/>
                </a:solidFill>
              </a:rPr>
              <a:t>发射槽：在给定时钟周期内能够发射指令的位置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lvl="2">
              <a:lnSpc>
                <a:spcPct val="100000"/>
              </a:lnSpc>
            </a:pPr>
            <a:r>
              <a:rPr kumimoji="1" lang="zh-CN" altLang="en-US" dirty="0">
                <a:solidFill>
                  <a:srgbClr val="7F7F7F"/>
                </a:solidFill>
              </a:rPr>
              <a:t>超长指令字：一类可以同时启动多个操作的指令集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kumimoji="1" lang="zh-CN" altLang="en-US" dirty="0">
                <a:solidFill>
                  <a:srgbClr val="FF0000"/>
                </a:solidFill>
              </a:rPr>
              <a:t>动态多发射</a:t>
            </a:r>
            <a:r>
              <a:rPr kumimoji="1" lang="zh-CN" altLang="en-US" dirty="0"/>
              <a:t>：在运行时，由处理器发射多条指令并处理冒险</a:t>
            </a:r>
            <a:endParaRPr kumimoji="1" lang="en-US" altLang="zh-CN" dirty="0"/>
          </a:p>
          <a:p>
            <a:pPr lvl="2">
              <a:lnSpc>
                <a:spcPct val="100000"/>
              </a:lnSpc>
            </a:pPr>
            <a:r>
              <a:rPr kumimoji="1" lang="zh-CN" altLang="en-US" sz="2800" dirty="0">
                <a:solidFill>
                  <a:srgbClr val="0000CC"/>
                </a:solidFill>
              </a:rPr>
              <a:t>超标量</a:t>
            </a:r>
            <a:r>
              <a:rPr kumimoji="1" lang="zh-CN" altLang="en-US" sz="2800" dirty="0"/>
              <a:t>：一种高级流水线技术，可以使每个周期处理器能执行的指令数超过一条</a:t>
            </a:r>
            <a:endParaRPr kumimoji="1" lang="en-US" altLang="zh-CN" sz="2800" dirty="0"/>
          </a:p>
          <a:p>
            <a:pPr lvl="2">
              <a:lnSpc>
                <a:spcPct val="100000"/>
              </a:lnSpc>
            </a:pPr>
            <a:r>
              <a:rPr kumimoji="1" lang="zh-CN" altLang="en-US" sz="2800" dirty="0"/>
              <a:t>动态流水线调度：对指令进行重新排序以避免阻塞的硬件支持</a:t>
            </a:r>
            <a:endParaRPr kumimoji="1" lang="en-US" altLang="zh-CN" sz="2800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矩形 5">
            <a:extLst>
              <a:ext uri="{FF2B5EF4-FFF2-40B4-BE49-F238E27FC236}">
                <a16:creationId xmlns:a16="http://schemas.microsoft.com/office/drawing/2014/main" id="{BB79D2F0-F147-4C13-A73A-0C50BCF0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10964"/>
            <a:ext cx="67040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</a:rPr>
              <a:t>超标量</a:t>
            </a:r>
            <a:r>
              <a:rPr kumimoji="1" lang="en-US" altLang="zh-CN" dirty="0">
                <a:solidFill>
                  <a:srgbClr val="0000FF"/>
                </a:solidFill>
              </a:rPr>
              <a:t>(Superscalar)</a:t>
            </a:r>
            <a:r>
              <a:rPr kumimoji="1" lang="zh-CN" altLang="en-US" dirty="0">
                <a:solidFill>
                  <a:srgbClr val="0000FF"/>
                </a:solidFill>
              </a:rPr>
              <a:t>处理器</a:t>
            </a: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348DBDF6-37B7-4915-A1CB-06DD5E5F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9" y="985044"/>
            <a:ext cx="8858250" cy="5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17550" indent="-3619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985838" indent="-268288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dirty="0"/>
              <a:t>1987</a:t>
            </a:r>
            <a:r>
              <a:rPr kumimoji="1" lang="zh-CN" altLang="en-US" dirty="0"/>
              <a:t>年提出，为改善</a:t>
            </a:r>
            <a:r>
              <a:rPr kumimoji="1" lang="zh-CN" altLang="en-US" dirty="0">
                <a:solidFill>
                  <a:srgbClr val="FF0000"/>
                </a:solidFill>
              </a:rPr>
              <a:t>标量指令</a:t>
            </a:r>
            <a:r>
              <a:rPr kumimoji="1" lang="zh-CN" altLang="en-US" dirty="0"/>
              <a:t>执行性能而设计</a:t>
            </a:r>
            <a:endParaRPr kumimoji="1"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/>
              <a:t>试图在一个周期取出多条指令并行执行，通过在</a:t>
            </a:r>
            <a:r>
              <a:rPr kumimoji="1" lang="zh-CN" altLang="zh-CN" dirty="0"/>
              <a:t>处理器中</a:t>
            </a:r>
            <a:r>
              <a:rPr kumimoji="1" lang="zh-CN" altLang="en-US" dirty="0"/>
              <a:t>内置</a:t>
            </a:r>
            <a:r>
              <a:rPr kumimoji="1" lang="zh-CN" altLang="zh-CN" dirty="0"/>
              <a:t>多条流水线</a:t>
            </a:r>
            <a:r>
              <a:rPr kumimoji="1" lang="zh-CN" altLang="en-US" dirty="0"/>
              <a:t>来同时执行多个处理</a:t>
            </a:r>
            <a:endParaRPr kumimoji="1"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/>
              <a:t>本质是以</a:t>
            </a:r>
            <a:r>
              <a:rPr kumimoji="1" lang="zh-CN" altLang="en-US" dirty="0">
                <a:solidFill>
                  <a:srgbClr val="0000CC"/>
                </a:solidFill>
              </a:rPr>
              <a:t>空间换取时间</a:t>
            </a:r>
            <a:r>
              <a:rPr kumimoji="1" lang="zh-CN" altLang="en-US" dirty="0"/>
              <a:t>，在</a:t>
            </a:r>
            <a:r>
              <a:rPr kumimoji="1" lang="zh-CN" altLang="en-US" dirty="0">
                <a:solidFill>
                  <a:srgbClr val="FF0000"/>
                </a:solidFill>
              </a:rPr>
              <a:t>不同流水线中不相关地执行多条指令</a:t>
            </a:r>
            <a:r>
              <a:rPr kumimoji="1" lang="zh-CN" altLang="en-US" dirty="0"/>
              <a:t>。允许指令以不同于原程序顺序的次序执行</a:t>
            </a:r>
            <a:endParaRPr kumimoji="1"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zh-CN" dirty="0"/>
              <a:t>超标量技术提高处理器的</a:t>
            </a:r>
            <a:r>
              <a:rPr kumimoji="1" lang="en-US" altLang="zh-CN" dirty="0"/>
              <a:t>IPC(instructions per cycle)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/>
              <a:t>超标量流水线中，并行执行的流水线数称为</a:t>
            </a:r>
            <a:r>
              <a:rPr kumimoji="1" lang="zh-CN" altLang="en-US" dirty="0">
                <a:solidFill>
                  <a:srgbClr val="FF0000"/>
                </a:solidFill>
              </a:rPr>
              <a:t>超标度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/>
              <a:t>从</a:t>
            </a:r>
            <a:r>
              <a:rPr kumimoji="1" lang="en-US" altLang="zh-CN" dirty="0"/>
              <a:t>Pentium</a:t>
            </a:r>
            <a:r>
              <a:rPr kumimoji="1" lang="zh-CN" altLang="en-US" dirty="0"/>
              <a:t>到</a:t>
            </a:r>
            <a:r>
              <a:rPr kumimoji="1" lang="en-US" altLang="zh-CN" dirty="0"/>
              <a:t>Ivy Bridge</a:t>
            </a:r>
            <a:r>
              <a:rPr kumimoji="1" lang="zh-CN" altLang="en-US" dirty="0"/>
              <a:t>处理器的超标度为</a:t>
            </a:r>
            <a:r>
              <a:rPr kumimoji="1" lang="en-US" altLang="zh-CN" dirty="0"/>
              <a:t>2~4</a:t>
            </a:r>
            <a:endParaRPr kumimoji="1" lang="zh-CN" altLang="en-US" dirty="0"/>
          </a:p>
        </p:txBody>
      </p:sp>
      <p:sp>
        <p:nvSpPr>
          <p:cNvPr id="93188" name="标题 8">
            <a:extLst>
              <a:ext uri="{FF2B5EF4-FFF2-40B4-BE49-F238E27FC236}">
                <a16:creationId xmlns:a16="http://schemas.microsoft.com/office/drawing/2014/main" id="{17C1E704-1FF9-4D93-B994-BC65676C0DAC}"/>
              </a:ext>
            </a:extLst>
          </p:cNvPr>
          <p:cNvSpPr txBox="1">
            <a:spLocks/>
          </p:cNvSpPr>
          <p:nvPr/>
        </p:nvSpPr>
        <p:spPr bwMode="auto">
          <a:xfrm>
            <a:off x="193676" y="3706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矩形 5">
            <a:extLst>
              <a:ext uri="{FF2B5EF4-FFF2-40B4-BE49-F238E27FC236}">
                <a16:creationId xmlns:a16="http://schemas.microsoft.com/office/drawing/2014/main" id="{45B93662-C92D-4E00-9735-E9285A2F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765175"/>
            <a:ext cx="2646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</a:rPr>
              <a:t>超标量处理器</a:t>
            </a:r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3E800A5E-CD22-47C2-8DC9-FFB50C31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1327150"/>
            <a:ext cx="82502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623888" indent="-268288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/>
              <a:t>在超标量流水线中，并行执行的流水线条数称之为</a:t>
            </a:r>
            <a:r>
              <a:rPr kumimoji="1" lang="zh-CN" altLang="en-US">
                <a:solidFill>
                  <a:srgbClr val="FF0000"/>
                </a:solidFill>
              </a:rPr>
              <a:t>超标度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grpSp>
        <p:nvGrpSpPr>
          <p:cNvPr id="95236" name="组合 77">
            <a:extLst>
              <a:ext uri="{FF2B5EF4-FFF2-40B4-BE49-F238E27FC236}">
                <a16:creationId xmlns:a16="http://schemas.microsoft.com/office/drawing/2014/main" id="{8F986209-5817-43DF-A0C9-73DEA272D6DD}"/>
              </a:ext>
            </a:extLst>
          </p:cNvPr>
          <p:cNvGrpSpPr>
            <a:grpSpLocks/>
          </p:cNvGrpSpPr>
          <p:nvPr/>
        </p:nvGrpSpPr>
        <p:grpSpPr bwMode="auto">
          <a:xfrm>
            <a:off x="1103313" y="2492375"/>
            <a:ext cx="4752975" cy="3927475"/>
            <a:chOff x="1295400" y="2957970"/>
            <a:chExt cx="4936897" cy="3323454"/>
          </a:xfrm>
        </p:grpSpPr>
        <p:sp>
          <p:nvSpPr>
            <p:cNvPr id="95239" name="Line 55">
              <a:extLst>
                <a:ext uri="{FF2B5EF4-FFF2-40B4-BE49-F238E27FC236}">
                  <a16:creationId xmlns:a16="http://schemas.microsoft.com/office/drawing/2014/main" id="{52B6E241-6131-45C2-8FAA-29AD13C83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350" y="2972257"/>
              <a:ext cx="3095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0" name="Line 56">
              <a:extLst>
                <a:ext uri="{FF2B5EF4-FFF2-40B4-BE49-F238E27FC236}">
                  <a16:creationId xmlns:a16="http://schemas.microsoft.com/office/drawing/2014/main" id="{9C592231-CF97-46E3-A3E2-1EE6A685F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350" y="2957970"/>
              <a:ext cx="0" cy="1154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1" name="Line 57">
              <a:extLst>
                <a:ext uri="{FF2B5EF4-FFF2-40B4-BE49-F238E27FC236}">
                  <a16:creationId xmlns:a16="http://schemas.microsoft.com/office/drawing/2014/main" id="{796E58B8-9BE0-46AD-B128-4F331B2BE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225" y="3410407"/>
              <a:ext cx="3063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2" name="Line 58">
              <a:extLst>
                <a:ext uri="{FF2B5EF4-FFF2-40B4-BE49-F238E27FC236}">
                  <a16:creationId xmlns:a16="http://schemas.microsoft.com/office/drawing/2014/main" id="{D6D65AD6-5529-4CD9-A936-21EDA2753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225" y="3761245"/>
              <a:ext cx="3063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3" name="Line 59">
              <a:extLst>
                <a:ext uri="{FF2B5EF4-FFF2-40B4-BE49-F238E27FC236}">
                  <a16:creationId xmlns:a16="http://schemas.microsoft.com/office/drawing/2014/main" id="{976AEB66-4F17-4CC0-BF1C-2D74DBE58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350" y="4112082"/>
              <a:ext cx="36798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4" name="Text Box 60">
              <a:extLst>
                <a:ext uri="{FF2B5EF4-FFF2-40B4-BE49-F238E27FC236}">
                  <a16:creationId xmlns:a16="http://schemas.microsoft.com/office/drawing/2014/main" id="{09B8461A-FA5C-49CD-AD1E-76916979A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013" y="3045282"/>
              <a:ext cx="4746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5245" name="Line 61">
              <a:extLst>
                <a:ext uri="{FF2B5EF4-FFF2-40B4-BE49-F238E27FC236}">
                  <a16:creationId xmlns:a16="http://schemas.microsoft.com/office/drawing/2014/main" id="{1EED0C2E-7D1D-468B-8F04-7255C9584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7300" y="2957970"/>
              <a:ext cx="0" cy="2146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Text Box 62">
              <a:extLst>
                <a:ext uri="{FF2B5EF4-FFF2-40B4-BE49-F238E27FC236}">
                  <a16:creationId xmlns:a16="http://schemas.microsoft.com/office/drawing/2014/main" id="{F9A6CA45-D6FD-41CD-9CF5-C3F5ACE3C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734" y="3049293"/>
              <a:ext cx="53816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95247" name="Line 63">
              <a:extLst>
                <a:ext uri="{FF2B5EF4-FFF2-40B4-BE49-F238E27FC236}">
                  <a16:creationId xmlns:a16="http://schemas.microsoft.com/office/drawing/2014/main" id="{4D3BBE20-BD43-4FFB-AACE-5737E1790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3250" y="2957970"/>
              <a:ext cx="0" cy="3170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Text Box 64">
              <a:extLst>
                <a:ext uri="{FF2B5EF4-FFF2-40B4-BE49-F238E27FC236}">
                  <a16:creationId xmlns:a16="http://schemas.microsoft.com/office/drawing/2014/main" id="{D0B89E02-30AE-4A1A-92EA-E3A3DFD90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202" y="3039018"/>
              <a:ext cx="568325" cy="29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95249" name="Line 65">
              <a:extLst>
                <a:ext uri="{FF2B5EF4-FFF2-40B4-BE49-F238E27FC236}">
                  <a16:creationId xmlns:a16="http://schemas.microsoft.com/office/drawing/2014/main" id="{D46BE58B-DA19-43C6-B3FF-E34BFAC7C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200" y="2957970"/>
              <a:ext cx="0" cy="3213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Text Box 66">
              <a:extLst>
                <a:ext uri="{FF2B5EF4-FFF2-40B4-BE49-F238E27FC236}">
                  <a16:creationId xmlns:a16="http://schemas.microsoft.com/office/drawing/2014/main" id="{0BD46B7C-213B-468E-8D7A-420F6F5B7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401" y="3049293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95251" name="Line 67">
              <a:extLst>
                <a:ext uri="{FF2B5EF4-FFF2-40B4-BE49-F238E27FC236}">
                  <a16:creationId xmlns:a16="http://schemas.microsoft.com/office/drawing/2014/main" id="{8172E978-8EAA-4F1A-B5F4-1D3274F9F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150" y="2957970"/>
              <a:ext cx="0" cy="3227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Text Box 68">
              <a:extLst>
                <a:ext uri="{FF2B5EF4-FFF2-40B4-BE49-F238E27FC236}">
                  <a16:creationId xmlns:a16="http://schemas.microsoft.com/office/drawing/2014/main" id="{980EF132-DA2C-48F2-AD57-FB3C60895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955" y="3051300"/>
              <a:ext cx="679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95253" name="Line 69">
              <a:extLst>
                <a:ext uri="{FF2B5EF4-FFF2-40B4-BE49-F238E27FC236}">
                  <a16:creationId xmlns:a16="http://schemas.microsoft.com/office/drawing/2014/main" id="{387FDF79-D1D8-4C05-8F40-1CAA92730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2972257"/>
              <a:ext cx="0" cy="3198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70">
              <a:extLst>
                <a:ext uri="{FF2B5EF4-FFF2-40B4-BE49-F238E27FC236}">
                  <a16:creationId xmlns:a16="http://schemas.microsoft.com/office/drawing/2014/main" id="{57A898B1-F256-466E-8521-7098055D1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4535945"/>
              <a:ext cx="3079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5" name="Line 71">
              <a:extLst>
                <a:ext uri="{FF2B5EF4-FFF2-40B4-BE49-F238E27FC236}">
                  <a16:creationId xmlns:a16="http://schemas.microsoft.com/office/drawing/2014/main" id="{57256813-EF89-4DD9-86C8-39DAFC422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4842332"/>
              <a:ext cx="3079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6" name="Line 72">
              <a:extLst>
                <a:ext uri="{FF2B5EF4-FFF2-40B4-BE49-F238E27FC236}">
                  <a16:creationId xmlns:a16="http://schemas.microsoft.com/office/drawing/2014/main" id="{B6D30C2E-35E5-4F93-9B13-A1A6BF97A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7050" y="4112082"/>
              <a:ext cx="0" cy="2044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7" name="Line 73">
              <a:extLst>
                <a:ext uri="{FF2B5EF4-FFF2-40B4-BE49-F238E27FC236}">
                  <a16:creationId xmlns:a16="http://schemas.microsoft.com/office/drawing/2014/main" id="{E1C932E9-7FB7-4882-98E9-B48C2D2BD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5544007"/>
              <a:ext cx="3048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8" name="Line 74">
              <a:extLst>
                <a:ext uri="{FF2B5EF4-FFF2-40B4-BE49-F238E27FC236}">
                  <a16:creationId xmlns:a16="http://schemas.microsoft.com/office/drawing/2014/main" id="{F4A16622-9CF3-42B2-BBEC-27246FD42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125" y="5864682"/>
              <a:ext cx="3016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9" name="Line 75">
              <a:extLst>
                <a:ext uri="{FF2B5EF4-FFF2-40B4-BE49-F238E27FC236}">
                  <a16:creationId xmlns:a16="http://schemas.microsoft.com/office/drawing/2014/main" id="{04FD3CB9-8C87-43F5-BFB1-E34B3F146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375" y="6156782"/>
              <a:ext cx="3063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0" name="Line 76">
              <a:extLst>
                <a:ext uri="{FF2B5EF4-FFF2-40B4-BE49-F238E27FC236}">
                  <a16:creationId xmlns:a16="http://schemas.microsoft.com/office/drawing/2014/main" id="{1F6F60C4-032F-4BAB-B1D7-7E380C0E7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1250" y="5134432"/>
              <a:ext cx="0" cy="1036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1" name="Line 77">
              <a:extLst>
                <a:ext uri="{FF2B5EF4-FFF2-40B4-BE49-F238E27FC236}">
                  <a16:creationId xmlns:a16="http://schemas.microsoft.com/office/drawing/2014/main" id="{414C1C6A-1C46-4510-981D-E438FBB75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7300" y="5134432"/>
              <a:ext cx="36798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2" name="Text Box 79">
              <a:extLst>
                <a:ext uri="{FF2B5EF4-FFF2-40B4-BE49-F238E27FC236}">
                  <a16:creationId xmlns:a16="http://schemas.microsoft.com/office/drawing/2014/main" id="{93A33FB6-6C70-429A-99FC-269CDEADD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4193797"/>
              <a:ext cx="473075" cy="253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5263" name="Text Box 80">
              <a:extLst>
                <a:ext uri="{FF2B5EF4-FFF2-40B4-BE49-F238E27FC236}">
                  <a16:creationId xmlns:a16="http://schemas.microsoft.com/office/drawing/2014/main" id="{37A3AE15-7CD2-4AF9-BBD6-F99D9986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750" y="4213682"/>
              <a:ext cx="5365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95264" name="Text Box 81">
              <a:extLst>
                <a:ext uri="{FF2B5EF4-FFF2-40B4-BE49-F238E27FC236}">
                  <a16:creationId xmlns:a16="http://schemas.microsoft.com/office/drawing/2014/main" id="{A7D0A1BA-296D-4FB0-A678-7F7A7CFA2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150" y="4199395"/>
              <a:ext cx="5683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95265" name="Text Box 82">
              <a:extLst>
                <a:ext uri="{FF2B5EF4-FFF2-40B4-BE49-F238E27FC236}">
                  <a16:creationId xmlns:a16="http://schemas.microsoft.com/office/drawing/2014/main" id="{9F0B6604-524D-4FC9-AEB8-CED0B0304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636" y="4199395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95266" name="Text Box 83">
              <a:extLst>
                <a:ext uri="{FF2B5EF4-FFF2-40B4-BE49-F238E27FC236}">
                  <a16:creationId xmlns:a16="http://schemas.microsoft.com/office/drawing/2014/main" id="{957DE7E6-8BE5-428A-8DA3-46F74D146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197" y="4197384"/>
              <a:ext cx="6794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95267" name="Text Box 84">
              <a:extLst>
                <a:ext uri="{FF2B5EF4-FFF2-40B4-BE49-F238E27FC236}">
                  <a16:creationId xmlns:a16="http://schemas.microsoft.com/office/drawing/2014/main" id="{E928546E-562C-49DF-BB47-096B0467A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6272" y="5205446"/>
              <a:ext cx="679450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95268" name="Text Box 85">
              <a:extLst>
                <a:ext uri="{FF2B5EF4-FFF2-40B4-BE49-F238E27FC236}">
                  <a16:creationId xmlns:a16="http://schemas.microsoft.com/office/drawing/2014/main" id="{C05D3804-9D39-4C57-A45C-2C5F43D18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100" y="5207457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95269" name="Text Box 86">
              <a:extLst>
                <a:ext uri="{FF2B5EF4-FFF2-40B4-BE49-F238E27FC236}">
                  <a16:creationId xmlns:a16="http://schemas.microsoft.com/office/drawing/2014/main" id="{C6331D4A-B01F-48C4-90A0-19BD103BF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025" y="5209463"/>
              <a:ext cx="5683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95270" name="Text Box 87">
              <a:extLst>
                <a:ext uri="{FF2B5EF4-FFF2-40B4-BE49-F238E27FC236}">
                  <a16:creationId xmlns:a16="http://schemas.microsoft.com/office/drawing/2014/main" id="{D6944347-D4D4-4085-840B-C5872BB3C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589" y="5209469"/>
              <a:ext cx="536575" cy="277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95271" name="Text Box 88">
              <a:extLst>
                <a:ext uri="{FF2B5EF4-FFF2-40B4-BE49-F238E27FC236}">
                  <a16:creationId xmlns:a16="http://schemas.microsoft.com/office/drawing/2014/main" id="{15D51B87-1A16-4BA9-A8C7-50A3C1A17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750" y="5193170"/>
              <a:ext cx="4730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5272" name="Text Box 91">
              <a:extLst>
                <a:ext uri="{FF2B5EF4-FFF2-40B4-BE49-F238E27FC236}">
                  <a16:creationId xmlns:a16="http://schemas.microsoft.com/office/drawing/2014/main" id="{CE191227-AE20-4980-955B-19A4851F8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50" y="2986029"/>
              <a:ext cx="533400" cy="44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ea typeface="宋体" panose="02010600030101010101" pitchFamily="2" charset="-122"/>
                </a:rPr>
                <a:t>I</a:t>
              </a:r>
              <a:r>
                <a:rPr kumimoji="1"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5273" name="Rectangle 92">
              <a:extLst>
                <a:ext uri="{FF2B5EF4-FFF2-40B4-BE49-F238E27FC236}">
                  <a16:creationId xmlns:a16="http://schemas.microsoft.com/office/drawing/2014/main" id="{0B6816F9-77EF-4CD1-914C-3F9036E58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3338970"/>
              <a:ext cx="615950" cy="44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ea typeface="宋体" panose="02010600030101010101" pitchFamily="2" charset="-122"/>
                </a:rPr>
                <a:t>I</a:t>
              </a:r>
              <a:r>
                <a:rPr kumimoji="1"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5274" name="Rectangle 93">
              <a:extLst>
                <a:ext uri="{FF2B5EF4-FFF2-40B4-BE49-F238E27FC236}">
                  <a16:creationId xmlns:a16="http://schemas.microsoft.com/office/drawing/2014/main" id="{D37A6FDD-F323-4AE4-A6AD-72945388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3719969"/>
              <a:ext cx="477994" cy="44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ea typeface="宋体" panose="02010600030101010101" pitchFamily="2" charset="-122"/>
                </a:rPr>
                <a:t>I</a:t>
              </a:r>
              <a:r>
                <a:rPr kumimoji="1" lang="en-US" altLang="zh-CN" sz="24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5275" name="Rectangle 94">
              <a:extLst>
                <a:ext uri="{FF2B5EF4-FFF2-40B4-BE49-F238E27FC236}">
                  <a16:creationId xmlns:a16="http://schemas.microsoft.com/office/drawing/2014/main" id="{2C34ACB3-5479-4A04-9950-B51DF4488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750" y="4100970"/>
              <a:ext cx="477994" cy="44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ea typeface="宋体" panose="02010600030101010101" pitchFamily="2" charset="-122"/>
                </a:rPr>
                <a:t>I</a:t>
              </a:r>
              <a:r>
                <a:rPr kumimoji="1" lang="en-US" altLang="zh-CN" sz="24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5276" name="Rectangle 95">
              <a:extLst>
                <a:ext uri="{FF2B5EF4-FFF2-40B4-BE49-F238E27FC236}">
                  <a16:creationId xmlns:a16="http://schemas.microsoft.com/office/drawing/2014/main" id="{DEAB4393-E4A0-4611-AF88-4F9DBE43D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750" y="4456569"/>
              <a:ext cx="477994" cy="44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ea typeface="宋体" panose="02010600030101010101" pitchFamily="2" charset="-122"/>
                </a:rPr>
                <a:t>I</a:t>
              </a:r>
              <a:r>
                <a:rPr kumimoji="1" lang="en-US" altLang="zh-CN" sz="24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5277" name="Rectangle 96">
              <a:extLst>
                <a:ext uri="{FF2B5EF4-FFF2-40B4-BE49-F238E27FC236}">
                  <a16:creationId xmlns:a16="http://schemas.microsoft.com/office/drawing/2014/main" id="{3368C1A2-ADDA-420B-8994-9F268F05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750" y="4810066"/>
              <a:ext cx="477994" cy="44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ea typeface="宋体" panose="02010600030101010101" pitchFamily="2" charset="-122"/>
                </a:rPr>
                <a:t>I</a:t>
              </a:r>
              <a:r>
                <a:rPr kumimoji="1" lang="en-US" altLang="zh-CN" sz="24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5278" name="Rectangle 97">
              <a:extLst>
                <a:ext uri="{FF2B5EF4-FFF2-40B4-BE49-F238E27FC236}">
                  <a16:creationId xmlns:a16="http://schemas.microsoft.com/office/drawing/2014/main" id="{7DC04689-CD3D-4B3B-91E3-EB9F2AED7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750" y="5165245"/>
              <a:ext cx="477994" cy="44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ea typeface="宋体" panose="02010600030101010101" pitchFamily="2" charset="-122"/>
                </a:rPr>
                <a:t>I</a:t>
              </a:r>
              <a:r>
                <a:rPr kumimoji="1" lang="en-US" altLang="zh-CN" sz="24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5279" name="Rectangle 98">
              <a:extLst>
                <a:ext uri="{FF2B5EF4-FFF2-40B4-BE49-F238E27FC236}">
                  <a16:creationId xmlns:a16="http://schemas.microsoft.com/office/drawing/2014/main" id="{27E73F3A-BF8B-4BC2-BD96-2A106174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750" y="5506882"/>
              <a:ext cx="477994" cy="44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ea typeface="宋体" panose="02010600030101010101" pitchFamily="2" charset="-122"/>
                </a:rPr>
                <a:t>I</a:t>
              </a:r>
              <a:r>
                <a:rPr kumimoji="1" lang="en-US" altLang="zh-CN" sz="24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5280" name="Rectangle 99">
              <a:extLst>
                <a:ext uri="{FF2B5EF4-FFF2-40B4-BE49-F238E27FC236}">
                  <a16:creationId xmlns:a16="http://schemas.microsoft.com/office/drawing/2014/main" id="{E69DC5FC-6290-4C3C-88F7-C1F19DE01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750" y="5838765"/>
              <a:ext cx="477994" cy="44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ea typeface="宋体" panose="02010600030101010101" pitchFamily="2" charset="-122"/>
                </a:rPr>
                <a:t>I</a:t>
              </a:r>
              <a:r>
                <a:rPr kumimoji="1" lang="en-US" altLang="zh-CN" sz="24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5281" name="Text Box 60">
              <a:extLst>
                <a:ext uri="{FF2B5EF4-FFF2-40B4-BE49-F238E27FC236}">
                  <a16:creationId xmlns:a16="http://schemas.microsoft.com/office/drawing/2014/main" id="{BFDEC195-BD9C-4D36-9326-A836D3A9F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375" y="3429791"/>
              <a:ext cx="4730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5282" name="Text Box 62">
              <a:extLst>
                <a:ext uri="{FF2B5EF4-FFF2-40B4-BE49-F238E27FC236}">
                  <a16:creationId xmlns:a16="http://schemas.microsoft.com/office/drawing/2014/main" id="{F379835C-098B-4963-BC91-640044251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423107"/>
              <a:ext cx="5365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95283" name="Text Box 64">
              <a:extLst>
                <a:ext uri="{FF2B5EF4-FFF2-40B4-BE49-F238E27FC236}">
                  <a16:creationId xmlns:a16="http://schemas.microsoft.com/office/drawing/2014/main" id="{2877A76B-6CB9-445F-A2AE-F6E598DD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900" y="3437395"/>
              <a:ext cx="5683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95284" name="Text Box 66">
              <a:extLst>
                <a:ext uri="{FF2B5EF4-FFF2-40B4-BE49-F238E27FC236}">
                  <a16:creationId xmlns:a16="http://schemas.microsoft.com/office/drawing/2014/main" id="{73EB3BFD-953F-447C-A9A6-6A740EF39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100" y="3423107"/>
              <a:ext cx="60007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95285" name="Text Box 68">
              <a:extLst>
                <a:ext uri="{FF2B5EF4-FFF2-40B4-BE49-F238E27FC236}">
                  <a16:creationId xmlns:a16="http://schemas.microsoft.com/office/drawing/2014/main" id="{6B7ACDD6-311E-4D61-9CA0-E21FADCFF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425" y="3437395"/>
              <a:ext cx="679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95286" name="Text Box 60">
              <a:extLst>
                <a:ext uri="{FF2B5EF4-FFF2-40B4-BE49-F238E27FC236}">
                  <a16:creationId xmlns:a16="http://schemas.microsoft.com/office/drawing/2014/main" id="{D98BE492-7184-44CD-9B2C-976D4DCCD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0" y="3787396"/>
              <a:ext cx="4730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5287" name="Text Box 62">
              <a:extLst>
                <a:ext uri="{FF2B5EF4-FFF2-40B4-BE49-F238E27FC236}">
                  <a16:creationId xmlns:a16="http://schemas.microsoft.com/office/drawing/2014/main" id="{B5CD6004-1EF8-4957-9D8F-B86EB785B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100" y="3792995"/>
              <a:ext cx="5365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95288" name="Text Box 64">
              <a:extLst>
                <a:ext uri="{FF2B5EF4-FFF2-40B4-BE49-F238E27FC236}">
                  <a16:creationId xmlns:a16="http://schemas.microsoft.com/office/drawing/2014/main" id="{2F427A1D-1833-4DC9-B0BA-C4EA72473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828" y="3795000"/>
              <a:ext cx="5683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95289" name="Text Box 66">
              <a:extLst>
                <a:ext uri="{FF2B5EF4-FFF2-40B4-BE49-F238E27FC236}">
                  <a16:creationId xmlns:a16="http://schemas.microsoft.com/office/drawing/2014/main" id="{1974180E-8F8C-4759-A4E7-710984A43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875" y="3792995"/>
              <a:ext cx="600075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95290" name="Text Box 68">
              <a:extLst>
                <a:ext uri="{FF2B5EF4-FFF2-40B4-BE49-F238E27FC236}">
                  <a16:creationId xmlns:a16="http://schemas.microsoft.com/office/drawing/2014/main" id="{97513576-2816-4525-951A-CFDBA27E4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330" y="3807282"/>
              <a:ext cx="677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95291" name="Text Box 60">
              <a:extLst>
                <a:ext uri="{FF2B5EF4-FFF2-40B4-BE49-F238E27FC236}">
                  <a16:creationId xmlns:a16="http://schemas.microsoft.com/office/drawing/2014/main" id="{834E5221-B656-4D86-B722-3BF52C667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750" y="4515307"/>
              <a:ext cx="4730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5292" name="Text Box 62">
              <a:extLst>
                <a:ext uri="{FF2B5EF4-FFF2-40B4-BE49-F238E27FC236}">
                  <a16:creationId xmlns:a16="http://schemas.microsoft.com/office/drawing/2014/main" id="{1E9C782F-495A-4C6C-AF66-8A210618A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700" y="4543882"/>
              <a:ext cx="5365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95293" name="Text Box 64">
              <a:extLst>
                <a:ext uri="{FF2B5EF4-FFF2-40B4-BE49-F238E27FC236}">
                  <a16:creationId xmlns:a16="http://schemas.microsoft.com/office/drawing/2014/main" id="{3EB2BDAA-226D-46CB-B87D-A6C924CD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275" y="4558170"/>
              <a:ext cx="5683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95294" name="Text Box 66">
              <a:extLst>
                <a:ext uri="{FF2B5EF4-FFF2-40B4-BE49-F238E27FC236}">
                  <a16:creationId xmlns:a16="http://schemas.microsoft.com/office/drawing/2014/main" id="{D7956E93-EBF6-4248-A674-D08CA18E8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503" y="4543882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95295" name="Text Box 68">
              <a:extLst>
                <a:ext uri="{FF2B5EF4-FFF2-40B4-BE49-F238E27FC236}">
                  <a16:creationId xmlns:a16="http://schemas.microsoft.com/office/drawing/2014/main" id="{DB6F87B4-A609-4647-B003-DA81BF239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6444" y="4558170"/>
              <a:ext cx="677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95296" name="Text Box 60">
              <a:extLst>
                <a:ext uri="{FF2B5EF4-FFF2-40B4-BE49-F238E27FC236}">
                  <a16:creationId xmlns:a16="http://schemas.microsoft.com/office/drawing/2014/main" id="{D2441643-BD34-4B4E-B45F-F95D0A849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060" y="4823599"/>
              <a:ext cx="4730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5297" name="Text Box 62">
              <a:extLst>
                <a:ext uri="{FF2B5EF4-FFF2-40B4-BE49-F238E27FC236}">
                  <a16:creationId xmlns:a16="http://schemas.microsoft.com/office/drawing/2014/main" id="{B6406A91-C3A8-401A-90BA-C3BCCD122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010" y="4839898"/>
              <a:ext cx="5365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95298" name="Text Box 64">
              <a:extLst>
                <a:ext uri="{FF2B5EF4-FFF2-40B4-BE49-F238E27FC236}">
                  <a16:creationId xmlns:a16="http://schemas.microsoft.com/office/drawing/2014/main" id="{C61403E7-5F1D-4C47-9084-323FC239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613" y="4831220"/>
              <a:ext cx="5683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95299" name="Text Box 66">
              <a:extLst>
                <a:ext uri="{FF2B5EF4-FFF2-40B4-BE49-F238E27FC236}">
                  <a16:creationId xmlns:a16="http://schemas.microsoft.com/office/drawing/2014/main" id="{A81F1A0F-042D-4CD7-9FCB-95534DBA4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4815345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95300" name="Text Box 68">
              <a:extLst>
                <a:ext uri="{FF2B5EF4-FFF2-40B4-BE49-F238E27FC236}">
                  <a16:creationId xmlns:a16="http://schemas.microsoft.com/office/drawing/2014/main" id="{750A6822-05D3-4328-A0CF-69B1A154B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9166" y="4843496"/>
              <a:ext cx="679450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95301" name="Text Box 60">
              <a:extLst>
                <a:ext uri="{FF2B5EF4-FFF2-40B4-BE49-F238E27FC236}">
                  <a16:creationId xmlns:a16="http://schemas.microsoft.com/office/drawing/2014/main" id="{34B611AC-5055-4BFA-8FBD-D0C23DDEE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864" y="5527709"/>
              <a:ext cx="47307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5302" name="Text Box 62">
              <a:extLst>
                <a:ext uri="{FF2B5EF4-FFF2-40B4-BE49-F238E27FC236}">
                  <a16:creationId xmlns:a16="http://schemas.microsoft.com/office/drawing/2014/main" id="{3C1748D8-3BAB-4B5F-BCB5-D32723D87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300" y="5545595"/>
              <a:ext cx="5365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95303" name="Text Box 64">
              <a:extLst>
                <a:ext uri="{FF2B5EF4-FFF2-40B4-BE49-F238E27FC236}">
                  <a16:creationId xmlns:a16="http://schemas.microsoft.com/office/drawing/2014/main" id="{95A8207D-7805-4C74-AE16-56CB4ED6F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875" y="5559882"/>
              <a:ext cx="5683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95304" name="Text Box 66">
              <a:extLst>
                <a:ext uri="{FF2B5EF4-FFF2-40B4-BE49-F238E27FC236}">
                  <a16:creationId xmlns:a16="http://schemas.microsoft.com/office/drawing/2014/main" id="{6DB24E4E-2F8B-4EBE-90D1-94BB2EFA9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381" y="5545595"/>
              <a:ext cx="600075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95305" name="Text Box 68">
              <a:extLst>
                <a:ext uri="{FF2B5EF4-FFF2-40B4-BE49-F238E27FC236}">
                  <a16:creationId xmlns:a16="http://schemas.microsoft.com/office/drawing/2014/main" id="{46E4D794-748B-41D6-83AB-7092F12B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6044" y="5559882"/>
              <a:ext cx="677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95306" name="Text Box 60">
              <a:extLst>
                <a:ext uri="{FF2B5EF4-FFF2-40B4-BE49-F238E27FC236}">
                  <a16:creationId xmlns:a16="http://schemas.microsoft.com/office/drawing/2014/main" id="{8940F7FF-A1BE-4FCA-AF53-C5550BEF0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8153" y="5832508"/>
              <a:ext cx="4746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95307" name="Text Box 62">
              <a:extLst>
                <a:ext uri="{FF2B5EF4-FFF2-40B4-BE49-F238E27FC236}">
                  <a16:creationId xmlns:a16="http://schemas.microsoft.com/office/drawing/2014/main" id="{D1563CD7-552B-4CB0-B6CA-0FBC34148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075" y="5850395"/>
              <a:ext cx="5381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95308" name="Text Box 64">
              <a:extLst>
                <a:ext uri="{FF2B5EF4-FFF2-40B4-BE49-F238E27FC236}">
                  <a16:creationId xmlns:a16="http://schemas.microsoft.com/office/drawing/2014/main" id="{85DBB452-ADDD-40A8-ACB4-13BEB91F2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3238" y="5864682"/>
              <a:ext cx="5683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OF</a:t>
              </a:r>
            </a:p>
          </p:txBody>
        </p:sp>
        <p:sp>
          <p:nvSpPr>
            <p:cNvPr id="95309" name="Text Box 66">
              <a:extLst>
                <a:ext uri="{FF2B5EF4-FFF2-40B4-BE49-F238E27FC236}">
                  <a16:creationId xmlns:a16="http://schemas.microsoft.com/office/drawing/2014/main" id="{724298DE-E04A-4D98-852F-E56EC0AF0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819" y="5850395"/>
              <a:ext cx="600075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95310" name="Text Box 68">
              <a:extLst>
                <a:ext uri="{FF2B5EF4-FFF2-40B4-BE49-F238E27FC236}">
                  <a16:creationId xmlns:a16="http://schemas.microsoft.com/office/drawing/2014/main" id="{A82F6597-8337-4CEC-9A06-1A7F99BC6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847" y="5864682"/>
              <a:ext cx="679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WB</a:t>
              </a:r>
            </a:p>
          </p:txBody>
        </p:sp>
      </p:grpSp>
      <p:sp>
        <p:nvSpPr>
          <p:cNvPr id="47109" name="TextBox 79">
            <a:extLst>
              <a:ext uri="{FF2B5EF4-FFF2-40B4-BE49-F238E27FC236}">
                <a16:creationId xmlns:a16="http://schemas.microsoft.com/office/drawing/2014/main" id="{E7D8A2DB-F0DE-4B20-9E4A-3A290EC9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2884488"/>
            <a:ext cx="3451225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思考：超标度为几？</a:t>
            </a:r>
          </a:p>
        </p:txBody>
      </p:sp>
      <p:sp>
        <p:nvSpPr>
          <p:cNvPr id="95238" name="标题 8">
            <a:extLst>
              <a:ext uri="{FF2B5EF4-FFF2-40B4-BE49-F238E27FC236}">
                <a16:creationId xmlns:a16="http://schemas.microsoft.com/office/drawing/2014/main" id="{4458522C-EAB7-4F61-858B-571EA4E9E041}"/>
              </a:ext>
            </a:extLst>
          </p:cNvPr>
          <p:cNvSpPr txBox="1">
            <a:spLocks/>
          </p:cNvSpPr>
          <p:nvPr/>
        </p:nvSpPr>
        <p:spPr bwMode="auto">
          <a:xfrm>
            <a:off x="174626" y="78161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 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16BD4179-86AF-4760-A822-F8FB4E4A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65388"/>
            <a:ext cx="2706688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Load   R1←R2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Add    	R3←R3,”1”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Add    	R4←R4,R2</a:t>
            </a:r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A09CB80A-8AA1-4590-866F-803797550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662238"/>
            <a:ext cx="1587" cy="9826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38C28186-B82A-49A6-BE6F-D3D3D040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2479675"/>
            <a:ext cx="2706687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Add    	R3←R3,”1”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Add    	R4←R4,R2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anose="02020603050405020304" pitchFamily="18" charset="0"/>
              </a:rPr>
              <a:t>Store  	[R4]←R0</a:t>
            </a:r>
          </a:p>
        </p:txBody>
      </p:sp>
      <p:sp>
        <p:nvSpPr>
          <p:cNvPr id="5" name="WordArt 11">
            <a:extLst>
              <a:ext uri="{FF2B5EF4-FFF2-40B4-BE49-F238E27FC236}">
                <a16:creationId xmlns:a16="http://schemas.microsoft.com/office/drawing/2014/main" id="{5B86323D-4139-442F-AAAD-59EF1185E98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55638" y="4060825"/>
            <a:ext cx="3484562" cy="523875"/>
          </a:xfrm>
          <a:prstGeom prst="rect">
            <a:avLst/>
          </a:prstGeom>
        </p:spPr>
        <p:txBody>
          <a:bodyPr wrap="none" fromWordArt="1">
            <a:prstTxWarp prst="textInflateBottom">
              <a:avLst>
                <a:gd name="adj" fmla="val 68083"/>
              </a:avLst>
            </a:prstTxWarp>
          </a:bodyPr>
          <a:lstStyle/>
          <a:p>
            <a:pPr algn="ctr"/>
            <a:r>
              <a:rPr lang="zh-CN" altLang="en-US" sz="4400" kern="10" dirty="0">
                <a:ln w="9525">
                  <a:solidFill>
                    <a:schemeClr val="hlink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+mn-ea"/>
                <a:ea typeface="+mn-ea"/>
                <a:cs typeface="+mn-ea"/>
              </a:rPr>
              <a:t>指令独立，可以并行执行</a:t>
            </a:r>
          </a:p>
        </p:txBody>
      </p:sp>
      <p:sp>
        <p:nvSpPr>
          <p:cNvPr id="6" name="WordArt 12">
            <a:extLst>
              <a:ext uri="{FF2B5EF4-FFF2-40B4-BE49-F238E27FC236}">
                <a16:creationId xmlns:a16="http://schemas.microsoft.com/office/drawing/2014/main" id="{EAC592CC-2994-411A-B483-721DDE5CB9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264150" y="4048125"/>
            <a:ext cx="2187575" cy="460375"/>
          </a:xfrm>
          <a:prstGeom prst="rect">
            <a:avLst/>
          </a:prstGeom>
        </p:spPr>
        <p:txBody>
          <a:bodyPr wrap="none" fromWordArt="1">
            <a:prstTxWarp prst="textInflateBottom">
              <a:avLst>
                <a:gd name="adj" fmla="val 68083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chemeClr val="hlink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+mn-ea"/>
                <a:ea typeface="+mn-ea"/>
                <a:cs typeface="+mn-ea"/>
              </a:rPr>
              <a:t>不能并行执行</a:t>
            </a:r>
          </a:p>
        </p:txBody>
      </p:sp>
      <p:sp>
        <p:nvSpPr>
          <p:cNvPr id="97287" name="矩形 5">
            <a:extLst>
              <a:ext uri="{FF2B5EF4-FFF2-40B4-BE49-F238E27FC236}">
                <a16:creationId xmlns:a16="http://schemas.microsoft.com/office/drawing/2014/main" id="{CDD2929A-9130-42EC-9D17-41D2F922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306513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超标量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技术</a:t>
            </a:r>
          </a:p>
        </p:txBody>
      </p:sp>
      <p:sp>
        <p:nvSpPr>
          <p:cNvPr id="97288" name="标题 8">
            <a:extLst>
              <a:ext uri="{FF2B5EF4-FFF2-40B4-BE49-F238E27FC236}">
                <a16:creationId xmlns:a16="http://schemas.microsoft.com/office/drawing/2014/main" id="{AA7F503C-306A-4DE0-BB19-0DD0DBC451DF}"/>
              </a:ext>
            </a:extLst>
          </p:cNvPr>
          <p:cNvSpPr txBox="1">
            <a:spLocks/>
          </p:cNvSpPr>
          <p:nvPr/>
        </p:nvSpPr>
        <p:spPr bwMode="auto">
          <a:xfrm>
            <a:off x="42069" y="127774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 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矩形 5">
            <a:extLst>
              <a:ext uri="{FF2B5EF4-FFF2-40B4-BE49-F238E27FC236}">
                <a16:creationId xmlns:a16="http://schemas.microsoft.com/office/drawing/2014/main" id="{BB79D2F0-F147-4C13-A73A-0C50BCF0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13975"/>
            <a:ext cx="67040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</a:rPr>
              <a:t>向量处理器</a:t>
            </a:r>
          </a:p>
        </p:txBody>
      </p:sp>
      <p:sp>
        <p:nvSpPr>
          <p:cNvPr id="93188" name="标题 8">
            <a:extLst>
              <a:ext uri="{FF2B5EF4-FFF2-40B4-BE49-F238E27FC236}">
                <a16:creationId xmlns:a16="http://schemas.microsoft.com/office/drawing/2014/main" id="{17C1E704-1FF9-4D93-B994-BC65676C0DAC}"/>
              </a:ext>
            </a:extLst>
          </p:cNvPr>
          <p:cNvSpPr txBox="1">
            <a:spLocks/>
          </p:cNvSpPr>
          <p:nvPr/>
        </p:nvSpPr>
        <p:spPr bwMode="auto">
          <a:xfrm>
            <a:off x="111374" y="116632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  <p:sp>
        <p:nvSpPr>
          <p:cNvPr id="93189" name="矩形 1">
            <a:extLst>
              <a:ext uri="{FF2B5EF4-FFF2-40B4-BE49-F238E27FC236}">
                <a16:creationId xmlns:a16="http://schemas.microsoft.com/office/drawing/2014/main" id="{40C05FA1-7718-49F5-9781-F63980EE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10" y="1753367"/>
            <a:ext cx="8208963" cy="16922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标量处理器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(SISD)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：在同一时间内只执行一条指令且处理一个数据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整数或者浮点数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向量处理器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(SIMD)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：在同一时间内执行一条指令但处理多个数据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F42DC2-3F80-47CC-876D-299E7B4D7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2" y="3699246"/>
            <a:ext cx="7306695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8649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矩形 5">
            <a:extLst>
              <a:ext uri="{FF2B5EF4-FFF2-40B4-BE49-F238E27FC236}">
                <a16:creationId xmlns:a16="http://schemas.microsoft.com/office/drawing/2014/main" id="{B3402B77-D7CB-4668-845A-3857003D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95350"/>
            <a:ext cx="6232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zh-CN">
                <a:solidFill>
                  <a:srgbClr val="0000FF"/>
                </a:solidFill>
              </a:rPr>
              <a:t>指令间</a:t>
            </a:r>
            <a:r>
              <a:rPr kumimoji="1" lang="zh-CN" altLang="en-US">
                <a:solidFill>
                  <a:srgbClr val="0000FF"/>
                </a:solidFill>
              </a:rPr>
              <a:t>存在的</a:t>
            </a:r>
            <a:r>
              <a:rPr kumimoji="1" lang="zh-CN" altLang="zh-CN">
                <a:solidFill>
                  <a:srgbClr val="0000FF"/>
                </a:solidFill>
              </a:rPr>
              <a:t>相关性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7C9E8DC8-80EA-48A2-B3A2-7DD929E1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1423988"/>
            <a:ext cx="78755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marL="627063" indent="-268288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355600" indent="365125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>
                <a:solidFill>
                  <a:srgbClr val="0000CC"/>
                </a:solidFill>
              </a:rPr>
              <a:t>结构</a:t>
            </a:r>
            <a:r>
              <a:rPr kumimoji="1" lang="zh-CN" altLang="en-US" sz="2800"/>
              <a:t>相关</a:t>
            </a:r>
            <a:r>
              <a:rPr kumimoji="1" lang="en-US" altLang="zh-CN" sz="2800"/>
              <a:t>/</a:t>
            </a:r>
            <a:r>
              <a:rPr kumimoji="1" lang="zh-CN" altLang="en-US" sz="2800"/>
              <a:t>冒险（</a:t>
            </a:r>
            <a:r>
              <a:rPr kumimoji="1" lang="en-US" altLang="zh-CN" sz="2800"/>
              <a:t>Structural Hazard</a:t>
            </a:r>
            <a:r>
              <a:rPr kumimoji="1" lang="zh-CN" altLang="en-US" sz="2800"/>
              <a:t>）</a:t>
            </a:r>
            <a:endParaRPr kumimoji="1" lang="en-US" altLang="zh-CN" sz="28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/>
              <a:t>不同指令</a:t>
            </a:r>
            <a:r>
              <a:rPr kumimoji="1" lang="zh-CN" altLang="en-US" sz="2800">
                <a:solidFill>
                  <a:srgbClr val="0000CC"/>
                </a:solidFill>
              </a:rPr>
              <a:t>同时存取</a:t>
            </a:r>
            <a:r>
              <a:rPr kumimoji="1" lang="zh-CN" altLang="en-US" sz="2800" u="sng">
                <a:solidFill>
                  <a:srgbClr val="FF0000"/>
                </a:solidFill>
              </a:rPr>
              <a:t>相同的寄存器</a:t>
            </a:r>
            <a:r>
              <a:rPr kumimoji="1" lang="zh-CN" altLang="en-US" sz="2800"/>
              <a:t>或</a:t>
            </a:r>
            <a:r>
              <a:rPr kumimoji="1" lang="zh-CN" altLang="en-US" sz="2800" u="sng">
                <a:solidFill>
                  <a:srgbClr val="FF0000"/>
                </a:solidFill>
              </a:rPr>
              <a:t>存储器</a:t>
            </a:r>
            <a:r>
              <a:rPr kumimoji="1" lang="zh-CN" altLang="en-US" sz="2800"/>
              <a:t>，但这些指令之间不存在数据流。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F3FB80-AABD-4291-A6EE-A7E45CB7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819525"/>
            <a:ext cx="7831138" cy="1709738"/>
          </a:xfrm>
          <a:prstGeom prst="rect">
            <a:avLst/>
          </a:prstGeom>
          <a:solidFill>
            <a:srgbClr val="DAEDE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例如：在冯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·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诺依曼存储结构中，数据和程序放在同一存储器。如果在某个时钟周期，指令 </a:t>
            </a:r>
            <a:r>
              <a:rPr lang="en-US" altLang="zh-CN" sz="2400" b="1" i="1">
                <a:latin typeface="Times New Roman" panose="02020603050405020304" pitchFamily="18" charset="0"/>
                <a:ea typeface="华文新魏" panose="02010800040101010101" pitchFamily="2" charset="-122"/>
              </a:rPr>
              <a:t>j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要向存储器写数据，而刚好指令 </a:t>
            </a:r>
            <a:r>
              <a:rPr lang="en-US" altLang="zh-CN" sz="2400" b="1" i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要从存储器取指令，这就出现了结构相关。</a:t>
            </a:r>
          </a:p>
        </p:txBody>
      </p:sp>
      <p:sp>
        <p:nvSpPr>
          <p:cNvPr id="77829" name="标题 8">
            <a:extLst>
              <a:ext uri="{FF2B5EF4-FFF2-40B4-BE49-F238E27FC236}">
                <a16:creationId xmlns:a16="http://schemas.microsoft.com/office/drawing/2014/main" id="{2B339390-685C-414B-9D79-3AF3761F51A0}"/>
              </a:ext>
            </a:extLst>
          </p:cNvPr>
          <p:cNvSpPr txBox="1">
            <a:spLocks/>
          </p:cNvSpPr>
          <p:nvPr/>
        </p:nvSpPr>
        <p:spPr bwMode="auto">
          <a:xfrm>
            <a:off x="317500" y="87292"/>
            <a:ext cx="8555038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18488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标题 8">
            <a:extLst>
              <a:ext uri="{FF2B5EF4-FFF2-40B4-BE49-F238E27FC236}">
                <a16:creationId xmlns:a16="http://schemas.microsoft.com/office/drawing/2014/main" id="{1BA2A730-B9E4-4338-AD4F-74338E145D53}"/>
              </a:ext>
            </a:extLst>
          </p:cNvPr>
          <p:cNvSpPr txBox="1">
            <a:spLocks/>
          </p:cNvSpPr>
          <p:nvPr/>
        </p:nvSpPr>
        <p:spPr bwMode="auto">
          <a:xfrm>
            <a:off x="395536" y="63752"/>
            <a:ext cx="8555038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  <p:pic>
        <p:nvPicPr>
          <p:cNvPr id="78853" name="Picture 2" descr="img">
            <a:extLst>
              <a:ext uri="{FF2B5EF4-FFF2-40B4-BE49-F238E27FC236}">
                <a16:creationId xmlns:a16="http://schemas.microsoft.com/office/drawing/2014/main" id="{B86C923C-BBA7-4119-B4CE-2929F02B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6795467" cy="591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70743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矩形 5">
            <a:extLst>
              <a:ext uri="{FF2B5EF4-FFF2-40B4-BE49-F238E27FC236}">
                <a16:creationId xmlns:a16="http://schemas.microsoft.com/office/drawing/2014/main" id="{6EC5B457-0715-4733-B74B-B93C6F1F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57238"/>
            <a:ext cx="572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zh-CN">
                <a:solidFill>
                  <a:srgbClr val="0000FF"/>
                </a:solidFill>
              </a:rPr>
              <a:t>指令间</a:t>
            </a:r>
            <a:r>
              <a:rPr kumimoji="1" lang="zh-CN" altLang="en-US">
                <a:solidFill>
                  <a:srgbClr val="0000FF"/>
                </a:solidFill>
              </a:rPr>
              <a:t>存在的</a:t>
            </a:r>
            <a:r>
              <a:rPr kumimoji="1" lang="zh-CN" altLang="zh-CN">
                <a:solidFill>
                  <a:srgbClr val="0000FF"/>
                </a:solidFill>
              </a:rPr>
              <a:t>相关性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2DC66388-52C8-453D-A4CE-A2E16A28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31913"/>
            <a:ext cx="81375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marL="268288" indent="-268288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268288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>
                <a:solidFill>
                  <a:srgbClr val="0000CC"/>
                </a:solidFill>
              </a:rPr>
              <a:t>数据</a:t>
            </a:r>
            <a:r>
              <a:rPr kumimoji="1" lang="zh-CN" altLang="en-US" sz="2800"/>
              <a:t>相关</a:t>
            </a:r>
            <a:r>
              <a:rPr kumimoji="1" lang="en-US" altLang="zh-CN" sz="2800"/>
              <a:t>/</a:t>
            </a:r>
            <a:r>
              <a:rPr kumimoji="1" lang="zh-CN" altLang="en-US" sz="2800"/>
              <a:t>冒险（</a:t>
            </a:r>
            <a:r>
              <a:rPr kumimoji="1" lang="en-US" altLang="zh-CN" sz="2800"/>
              <a:t>Data Hazard</a:t>
            </a:r>
            <a:r>
              <a:rPr kumimoji="1" lang="zh-CN" altLang="en-US" sz="2800"/>
              <a:t>）</a:t>
            </a:r>
            <a:endParaRPr kumimoji="1" lang="en-US" altLang="zh-CN" sz="2800"/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zh-CN" sz="2400"/>
              <a:t>某条指令的</a:t>
            </a:r>
            <a:r>
              <a:rPr kumimoji="1" lang="zh-CN" altLang="zh-CN" sz="2400" u="sng">
                <a:solidFill>
                  <a:srgbClr val="FF0000"/>
                </a:solidFill>
              </a:rPr>
              <a:t>操作数依赖前一条</a:t>
            </a:r>
            <a:r>
              <a:rPr kumimoji="1" lang="zh-CN" altLang="zh-CN" sz="2400"/>
              <a:t>或</a:t>
            </a:r>
            <a:r>
              <a:rPr kumimoji="1" lang="zh-CN" altLang="zh-CN" sz="2400" u="sng">
                <a:solidFill>
                  <a:srgbClr val="FF0000"/>
                </a:solidFill>
              </a:rPr>
              <a:t>前几条指令</a:t>
            </a:r>
            <a:r>
              <a:rPr kumimoji="1" lang="zh-CN" altLang="zh-CN" sz="2400"/>
              <a:t>的</a:t>
            </a:r>
            <a:r>
              <a:rPr kumimoji="1" lang="zh-CN" altLang="zh-CN" sz="2400" u="sng">
                <a:solidFill>
                  <a:srgbClr val="FF0000"/>
                </a:solidFill>
              </a:rPr>
              <a:t>运行结果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441922-E27F-493D-95BC-D82CFBA5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498725"/>
            <a:ext cx="7345362" cy="1089025"/>
          </a:xfrm>
          <a:prstGeom prst="rect">
            <a:avLst/>
          </a:prstGeom>
          <a:solidFill>
            <a:srgbClr val="DAEDEF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① 写后读相关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(RAW</a:t>
            </a:r>
            <a:r>
              <a:rPr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Read After Write)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，真相关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A=B+C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D=3*A     //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数据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的写后读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381E1-5CD3-49AA-865C-C2A7A199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711575"/>
            <a:ext cx="7345362" cy="1089025"/>
          </a:xfrm>
          <a:prstGeom prst="rect">
            <a:avLst/>
          </a:prstGeom>
          <a:solidFill>
            <a:srgbClr val="DAEDEF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② 读后写相关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(WAR</a:t>
            </a:r>
            <a:r>
              <a:rPr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Write After Read)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，反相关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A=B+C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B=D*2    //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数据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的读后写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91529B-8CA1-4FFE-91B5-1DACD4BB3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910138"/>
            <a:ext cx="7345362" cy="1089025"/>
          </a:xfrm>
          <a:prstGeom prst="rect">
            <a:avLst/>
          </a:prstGeom>
          <a:solidFill>
            <a:srgbClr val="DAEDEF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③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写</a:t>
            </a:r>
            <a:r>
              <a:rPr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后写相关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(WAW</a:t>
            </a:r>
            <a:r>
              <a:rPr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Write After Write)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，输出相关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A=B+C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A=D*2    //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数据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的写后写</a:t>
            </a: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FC67B897-619C-42AD-BB30-ED18C75117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4763" y="6092825"/>
            <a:ext cx="7329487" cy="652463"/>
          </a:xfrm>
          <a:prstGeom prst="roundRect">
            <a:avLst>
              <a:gd name="adj" fmla="val 9106"/>
            </a:avLst>
          </a:prstGeom>
          <a:solidFill>
            <a:srgbClr val="FFFF00"/>
          </a:solidFill>
          <a:ln w="28575">
            <a:solidFill>
              <a:srgbClr val="B3B3B3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思考：</a:t>
            </a:r>
            <a:r>
              <a:rPr lang="en-US" altLang="zh-CN" sz="2800" b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语言里的  </a:t>
            </a:r>
            <a:r>
              <a:rPr lang="en-US" altLang="zh-CN" sz="2800" b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i+=2  </a:t>
            </a:r>
            <a:r>
              <a:rPr lang="zh-CN" altLang="en-US" sz="2800" b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</a:rPr>
              <a:t>包含哪些数据相关？</a:t>
            </a:r>
          </a:p>
        </p:txBody>
      </p:sp>
      <p:sp>
        <p:nvSpPr>
          <p:cNvPr id="79880" name="标题 8">
            <a:extLst>
              <a:ext uri="{FF2B5EF4-FFF2-40B4-BE49-F238E27FC236}">
                <a16:creationId xmlns:a16="http://schemas.microsoft.com/office/drawing/2014/main" id="{FAD619B3-5859-4203-96A9-2BB0DAA533ED}"/>
              </a:ext>
            </a:extLst>
          </p:cNvPr>
          <p:cNvSpPr txBox="1">
            <a:spLocks/>
          </p:cNvSpPr>
          <p:nvPr/>
        </p:nvSpPr>
        <p:spPr bwMode="auto">
          <a:xfrm>
            <a:off x="395536" y="59512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51385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矩形 5">
            <a:extLst>
              <a:ext uri="{FF2B5EF4-FFF2-40B4-BE49-F238E27FC236}">
                <a16:creationId xmlns:a16="http://schemas.microsoft.com/office/drawing/2014/main" id="{BF38D3F0-F84F-4513-97D8-D10F3EEA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57238"/>
            <a:ext cx="572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zh-CN">
                <a:solidFill>
                  <a:srgbClr val="0000FF"/>
                </a:solidFill>
              </a:rPr>
              <a:t>指令间</a:t>
            </a:r>
            <a:r>
              <a:rPr kumimoji="1" lang="zh-CN" altLang="en-US">
                <a:solidFill>
                  <a:srgbClr val="0000FF"/>
                </a:solidFill>
              </a:rPr>
              <a:t>存在的</a:t>
            </a:r>
            <a:r>
              <a:rPr kumimoji="1" lang="zh-CN" altLang="zh-CN">
                <a:solidFill>
                  <a:srgbClr val="0000FF"/>
                </a:solidFill>
              </a:rPr>
              <a:t>相关性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A3350FFC-251F-40F5-BD96-4E4C1F5D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73175"/>
            <a:ext cx="81375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marL="268288" indent="-268288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268288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>
                <a:solidFill>
                  <a:srgbClr val="0000CC"/>
                </a:solidFill>
              </a:rPr>
              <a:t>数据</a:t>
            </a:r>
            <a:r>
              <a:rPr kumimoji="1" lang="zh-CN" altLang="en-US" sz="2800"/>
              <a:t>相关</a:t>
            </a:r>
            <a:r>
              <a:rPr kumimoji="1" lang="en-US" altLang="zh-CN" sz="2800"/>
              <a:t>/</a:t>
            </a:r>
            <a:r>
              <a:rPr kumimoji="1" lang="zh-CN" altLang="en-US" sz="2800"/>
              <a:t>冒险（</a:t>
            </a:r>
            <a:r>
              <a:rPr kumimoji="1" lang="en-US" altLang="zh-CN" sz="2800"/>
              <a:t>Data Hazard</a:t>
            </a:r>
            <a:r>
              <a:rPr kumimoji="1" lang="zh-CN" altLang="en-US" sz="2800"/>
              <a:t>）</a:t>
            </a:r>
            <a:endParaRPr kumimoji="1" lang="en-US" altLang="zh-CN" sz="2800"/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zh-CN" sz="2400"/>
              <a:t>某条指令的</a:t>
            </a:r>
            <a:r>
              <a:rPr kumimoji="1" lang="zh-CN" altLang="zh-CN" sz="2400" u="sng">
                <a:solidFill>
                  <a:srgbClr val="FF0000"/>
                </a:solidFill>
              </a:rPr>
              <a:t>操作数依赖前一条</a:t>
            </a:r>
            <a:r>
              <a:rPr kumimoji="1" lang="zh-CN" altLang="zh-CN" sz="2400"/>
              <a:t>或</a:t>
            </a:r>
            <a:r>
              <a:rPr kumimoji="1" lang="zh-CN" altLang="zh-CN" sz="2400" u="sng">
                <a:solidFill>
                  <a:srgbClr val="FF0000"/>
                </a:solidFill>
              </a:rPr>
              <a:t>前几条指令</a:t>
            </a:r>
            <a:r>
              <a:rPr kumimoji="1" lang="zh-CN" altLang="zh-CN" sz="2400"/>
              <a:t>的</a:t>
            </a:r>
            <a:r>
              <a:rPr kumimoji="1" lang="zh-CN" altLang="zh-CN" sz="2400" u="sng">
                <a:solidFill>
                  <a:srgbClr val="FF0000"/>
                </a:solidFill>
              </a:rPr>
              <a:t>运行结果</a:t>
            </a:r>
            <a:endParaRPr kumimoji="1" lang="en-US" altLang="zh-CN" sz="2400" u="sng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>
                <a:ea typeface="华文中宋" panose="02010600040101010101" pitchFamily="2" charset="-122"/>
              </a:rPr>
              <a:t>① </a:t>
            </a:r>
            <a:r>
              <a:rPr lang="zh-CN" altLang="en-US" sz="2400">
                <a:ea typeface="华文中宋" panose="02010600040101010101" pitchFamily="2" charset="-122"/>
              </a:rPr>
              <a:t>写后读相关（</a:t>
            </a:r>
            <a:r>
              <a:rPr lang="en-US" altLang="zh-CN" sz="2400"/>
              <a:t>RAW</a:t>
            </a:r>
            <a:r>
              <a:rPr lang="zh-CN" altLang="en-US" sz="2400">
                <a:ea typeface="华文中宋" panose="02010600040101010101" pitchFamily="2" charset="-122"/>
              </a:rPr>
              <a:t>，</a:t>
            </a:r>
            <a:r>
              <a:rPr lang="en-US" altLang="zh-CN" sz="2400"/>
              <a:t>Read After Write</a:t>
            </a:r>
            <a:r>
              <a:rPr lang="zh-CN" altLang="en-US" sz="2400">
                <a:ea typeface="华文中宋" panose="02010600040101010101" pitchFamily="2" charset="-122"/>
              </a:rPr>
              <a:t>）</a:t>
            </a:r>
            <a:endParaRPr lang="en-US" altLang="zh-CN" sz="240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>
                <a:ea typeface="华文中宋" panose="02010600040101010101" pitchFamily="2" charset="-122"/>
              </a:rPr>
              <a:t>② </a:t>
            </a:r>
            <a:r>
              <a:rPr lang="zh-CN" altLang="en-US" sz="2400">
                <a:ea typeface="华文中宋" panose="02010600040101010101" pitchFamily="2" charset="-122"/>
              </a:rPr>
              <a:t>读后写相关（</a:t>
            </a:r>
            <a:r>
              <a:rPr lang="en-US" altLang="zh-CN" sz="2400"/>
              <a:t>WAR</a:t>
            </a:r>
            <a:r>
              <a:rPr lang="zh-CN" altLang="en-US" sz="2400">
                <a:ea typeface="华文中宋" panose="02010600040101010101" pitchFamily="2" charset="-122"/>
              </a:rPr>
              <a:t>，</a:t>
            </a:r>
            <a:r>
              <a:rPr lang="en-US" altLang="zh-CN" sz="2400"/>
              <a:t>Write After Read</a:t>
            </a:r>
            <a:r>
              <a:rPr lang="zh-CN" altLang="en-US" sz="2400">
                <a:ea typeface="华文中宋" panose="02010600040101010101" pitchFamily="2" charset="-122"/>
              </a:rPr>
              <a:t>）</a:t>
            </a:r>
            <a:endParaRPr lang="en-US" altLang="zh-CN" sz="240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400">
                <a:ea typeface="华文中宋" panose="02010600040101010101" pitchFamily="2" charset="-122"/>
              </a:rPr>
              <a:t>③</a:t>
            </a:r>
            <a:r>
              <a:rPr lang="en-US" altLang="zh-CN" sz="2400"/>
              <a:t> </a:t>
            </a:r>
            <a:r>
              <a:rPr lang="zh-CN" altLang="en-US" sz="2400">
                <a:ea typeface="华文中宋" panose="02010600040101010101" pitchFamily="2" charset="-122"/>
              </a:rPr>
              <a:t>写后写相关（</a:t>
            </a:r>
            <a:r>
              <a:rPr lang="en-US" altLang="zh-CN" sz="2400"/>
              <a:t>WAW</a:t>
            </a:r>
            <a:r>
              <a:rPr lang="zh-CN" altLang="en-US" sz="2400">
                <a:ea typeface="华文中宋" panose="02010600040101010101" pitchFamily="2" charset="-122"/>
              </a:rPr>
              <a:t>，</a:t>
            </a:r>
            <a:r>
              <a:rPr lang="en-US" altLang="zh-CN" sz="2400"/>
              <a:t>Write After Write</a:t>
            </a:r>
            <a:r>
              <a:rPr lang="zh-CN" altLang="en-US" sz="2400">
                <a:ea typeface="华文中宋" panose="02010600040101010101" pitchFamily="2" charset="-122"/>
              </a:rPr>
              <a:t>）</a:t>
            </a:r>
            <a:endParaRPr lang="en-US" altLang="zh-CN" sz="2400" u="sng"/>
          </a:p>
        </p:txBody>
      </p:sp>
      <p:sp>
        <p:nvSpPr>
          <p:cNvPr id="81924" name="标题 8">
            <a:extLst>
              <a:ext uri="{FF2B5EF4-FFF2-40B4-BE49-F238E27FC236}">
                <a16:creationId xmlns:a16="http://schemas.microsoft.com/office/drawing/2014/main" id="{148F7BC0-08CF-4BD7-8796-F54E322E29A7}"/>
              </a:ext>
            </a:extLst>
          </p:cNvPr>
          <p:cNvSpPr txBox="1">
            <a:spLocks/>
          </p:cNvSpPr>
          <p:nvPr/>
        </p:nvSpPr>
        <p:spPr bwMode="auto">
          <a:xfrm>
            <a:off x="332581" y="34518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2409008-B693-4AA9-94E3-A6DD158B53F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4292600"/>
          <a:ext cx="6845300" cy="1828820"/>
        </p:xfrm>
        <a:graphic>
          <a:graphicData uri="http://schemas.openxmlformats.org/drawingml/2006/table">
            <a:tbl>
              <a:tblPr/>
              <a:tblGrid>
                <a:gridCol w="3422650">
                  <a:extLst>
                    <a:ext uri="{9D8B030D-6E8A-4147-A177-3AD203B41FA5}">
                      <a16:colId xmlns:a16="http://schemas.microsoft.com/office/drawing/2014/main" val="1938813328"/>
                    </a:ext>
                  </a:extLst>
                </a:gridCol>
                <a:gridCol w="3422650">
                  <a:extLst>
                    <a:ext uri="{9D8B030D-6E8A-4147-A177-3AD203B41FA5}">
                      <a16:colId xmlns:a16="http://schemas.microsoft.com/office/drawing/2014/main" val="1740661936"/>
                    </a:ext>
                  </a:extLst>
                </a:gridCol>
              </a:tblGrid>
              <a:tr h="457206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语言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汇编语言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17109"/>
                  </a:ext>
                </a:extLst>
              </a:tr>
              <a:tr h="1371594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i+=2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 ax,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  ax,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ax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23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41838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矩形 5">
            <a:extLst>
              <a:ext uri="{FF2B5EF4-FFF2-40B4-BE49-F238E27FC236}">
                <a16:creationId xmlns:a16="http://schemas.microsoft.com/office/drawing/2014/main" id="{C6D12201-B71E-4330-9142-38FD4ED8C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0113"/>
            <a:ext cx="433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zh-CN">
                <a:solidFill>
                  <a:srgbClr val="0000FF"/>
                </a:solidFill>
              </a:rPr>
              <a:t>指令间</a:t>
            </a:r>
            <a:r>
              <a:rPr kumimoji="1" lang="zh-CN" altLang="en-US">
                <a:solidFill>
                  <a:srgbClr val="0000FF"/>
                </a:solidFill>
              </a:rPr>
              <a:t>存在的</a:t>
            </a:r>
            <a:r>
              <a:rPr kumimoji="1" lang="zh-CN" altLang="zh-CN">
                <a:solidFill>
                  <a:srgbClr val="0000FF"/>
                </a:solidFill>
              </a:rPr>
              <a:t>相关性</a:t>
            </a: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955C326F-AAB6-4144-8FB6-9C111DAE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36688"/>
            <a:ext cx="8266112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marL="358775" indent="-358775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627063" indent="-271463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>
                <a:solidFill>
                  <a:srgbClr val="0000FF"/>
                </a:solidFill>
              </a:rPr>
              <a:t>控制</a:t>
            </a:r>
            <a:r>
              <a:rPr kumimoji="1" lang="zh-CN" altLang="en-US" sz="2800"/>
              <a:t>相关</a:t>
            </a:r>
            <a:r>
              <a:rPr kumimoji="1" lang="en-US" altLang="zh-CN" sz="2800"/>
              <a:t>/</a:t>
            </a:r>
            <a:r>
              <a:rPr kumimoji="1" lang="zh-CN" altLang="en-US" sz="2800"/>
              <a:t>冒险（</a:t>
            </a:r>
            <a:r>
              <a:rPr kumimoji="1" lang="en-US" altLang="zh-CN" sz="2800"/>
              <a:t>Control Hazard</a:t>
            </a:r>
            <a:r>
              <a:rPr kumimoji="1" lang="zh-CN" altLang="en-US" sz="2800"/>
              <a:t>）</a:t>
            </a:r>
            <a:endParaRPr kumimoji="1" lang="en-US" altLang="zh-CN" sz="2800"/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kumimoji="1" lang="zh-CN" altLang="zh-CN" sz="2600"/>
              <a:t>控制相关可看作是对</a:t>
            </a:r>
            <a:r>
              <a:rPr kumimoji="1" lang="zh-CN" altLang="en-US" sz="2600">
                <a:solidFill>
                  <a:srgbClr val="FF0000"/>
                </a:solidFill>
              </a:rPr>
              <a:t>程序计数器</a:t>
            </a:r>
            <a:r>
              <a:rPr kumimoji="1" lang="en-US" altLang="zh-CN" sz="2600">
                <a:solidFill>
                  <a:srgbClr val="FF0000"/>
                </a:solidFill>
              </a:rPr>
              <a:t>PC</a:t>
            </a:r>
            <a:r>
              <a:rPr kumimoji="1" lang="zh-CN" altLang="zh-CN" sz="2600"/>
              <a:t>的</a:t>
            </a:r>
            <a:r>
              <a:rPr kumimoji="1" lang="en-US" altLang="zh-CN" sz="2600"/>
              <a:t>RAW</a:t>
            </a:r>
            <a:r>
              <a:rPr kumimoji="1" lang="zh-CN" altLang="zh-CN" sz="2600"/>
              <a:t>相关问题</a:t>
            </a:r>
            <a:endParaRPr kumimoji="1" lang="en-US" altLang="zh-CN" sz="2600"/>
          </a:p>
          <a:p>
            <a:pPr lvl="1">
              <a:lnSpc>
                <a:spcPct val="15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kumimoji="1" lang="zh-CN" altLang="zh-CN" sz="2600"/>
              <a:t>取指阶段需读</a:t>
            </a:r>
            <a:r>
              <a:rPr kumimoji="1" lang="en-US" altLang="zh-CN" sz="2600"/>
              <a:t>PC</a:t>
            </a:r>
            <a:r>
              <a:rPr kumimoji="1" lang="zh-CN" altLang="zh-CN" sz="2600"/>
              <a:t>，而分支语句会在执行阶段计算出新的转移地址写</a:t>
            </a:r>
            <a:r>
              <a:rPr kumimoji="1" lang="zh-CN" altLang="en-US" sz="2600"/>
              <a:t>入</a:t>
            </a:r>
            <a:r>
              <a:rPr kumimoji="1" lang="en-US" altLang="zh-CN" sz="2600"/>
              <a:t>PC</a:t>
            </a:r>
            <a:r>
              <a:rPr kumimoji="1" lang="zh-CN" altLang="en-US" sz="2600"/>
              <a:t>。</a:t>
            </a:r>
            <a:r>
              <a:rPr kumimoji="1" lang="zh-CN" altLang="zh-CN" sz="2600"/>
              <a:t>当分支条件满足时，就</a:t>
            </a:r>
            <a:r>
              <a:rPr kumimoji="1" lang="zh-CN" altLang="en-US" sz="2600"/>
              <a:t>会</a:t>
            </a:r>
            <a:r>
              <a:rPr kumimoji="1" lang="zh-CN" altLang="zh-CN" sz="2600"/>
              <a:t>出现下条指令读</a:t>
            </a:r>
            <a:r>
              <a:rPr kumimoji="1" lang="en-US" altLang="zh-CN" sz="2600"/>
              <a:t>PC(</a:t>
            </a:r>
            <a:r>
              <a:rPr kumimoji="1" lang="zh-CN" altLang="zh-CN" sz="2600"/>
              <a:t>取指阶段</a:t>
            </a:r>
            <a:r>
              <a:rPr kumimoji="1" lang="en-US" altLang="zh-CN" sz="2600"/>
              <a:t>)</a:t>
            </a:r>
            <a:r>
              <a:rPr kumimoji="1" lang="zh-CN" altLang="zh-CN" sz="2600"/>
              <a:t>早于分支语句写该寄存器</a:t>
            </a:r>
            <a:r>
              <a:rPr kumimoji="1" lang="en-US" altLang="zh-CN" sz="2600"/>
              <a:t>(</a:t>
            </a:r>
            <a:r>
              <a:rPr kumimoji="1" lang="zh-CN" altLang="zh-CN" sz="2600"/>
              <a:t>执行阶段</a:t>
            </a:r>
            <a:r>
              <a:rPr kumimoji="1" lang="en-US" altLang="zh-CN" sz="2600"/>
              <a:t>)</a:t>
            </a:r>
            <a:r>
              <a:rPr kumimoji="1" lang="zh-CN" altLang="zh-CN" sz="2600"/>
              <a:t>的情况</a:t>
            </a:r>
            <a:endParaRPr kumimoji="1" lang="en-US" altLang="zh-CN" sz="2600"/>
          </a:p>
        </p:txBody>
      </p:sp>
      <p:sp>
        <p:nvSpPr>
          <p:cNvPr id="83972" name="标题 8">
            <a:extLst>
              <a:ext uri="{FF2B5EF4-FFF2-40B4-BE49-F238E27FC236}">
                <a16:creationId xmlns:a16="http://schemas.microsoft.com/office/drawing/2014/main" id="{AE97B266-7DFA-4D4D-861E-FBB9BBC9A928}"/>
              </a:ext>
            </a:extLst>
          </p:cNvPr>
          <p:cNvSpPr txBox="1">
            <a:spLocks/>
          </p:cNvSpPr>
          <p:nvPr/>
        </p:nvSpPr>
        <p:spPr bwMode="auto">
          <a:xfrm>
            <a:off x="322263" y="88086"/>
            <a:ext cx="85550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4.10.1 </a:t>
            </a:r>
            <a:r>
              <a:rPr lang="zh-CN" altLang="en-US" dirty="0"/>
              <a:t>提高处理器指令级并行性的技术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06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607B64-DF79-433E-AF1B-8D6BC432E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12" y="0"/>
            <a:ext cx="7021512" cy="59605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4.9 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异常和中断的概念</a:t>
            </a:r>
          </a:p>
        </p:txBody>
      </p:sp>
      <p:sp>
        <p:nvSpPr>
          <p:cNvPr id="1152003" name="Rectangle 3">
            <a:extLst>
              <a:ext uri="{FF2B5EF4-FFF2-40B4-BE49-F238E27FC236}">
                <a16:creationId xmlns:a16="http://schemas.microsoft.com/office/drawing/2014/main" id="{4B388845-44AA-4D4F-B826-0D086500C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066087" cy="2736850"/>
          </a:xfrm>
        </p:spPr>
        <p:txBody>
          <a:bodyPr/>
          <a:lstStyle/>
          <a:p>
            <a:pPr marL="361950" indent="-3619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程序执行的过程中，</a:t>
            </a:r>
            <a:r>
              <a:rPr lang="en-US" altLang="zh-CN"/>
              <a:t>CPU</a:t>
            </a:r>
            <a:r>
              <a:rPr lang="zh-CN" altLang="en-US"/>
              <a:t>会遇到一些特殊情况使正在执行的程序被“中断”</a:t>
            </a:r>
          </a:p>
          <a:p>
            <a:pPr marL="625475" lvl="1" indent="-266700">
              <a:lnSpc>
                <a:spcPct val="150000"/>
              </a:lnSpc>
              <a:spcBef>
                <a:spcPts val="600"/>
              </a:spcBef>
            </a:pPr>
            <a:r>
              <a:rPr lang="en-US" altLang="zh-CN"/>
              <a:t>CPU</a:t>
            </a:r>
            <a:r>
              <a:rPr lang="zh-CN" altLang="en-US">
                <a:solidFill>
                  <a:srgbClr val="FF0000"/>
                </a:solidFill>
              </a:rPr>
              <a:t>中止原来正在执行的程序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转去处理异常</a:t>
            </a:r>
            <a:r>
              <a:rPr lang="zh-CN" altLang="en-US"/>
              <a:t>情况或特殊事件的程序去执行，</a:t>
            </a:r>
            <a:r>
              <a:rPr lang="zh-CN" altLang="en-US">
                <a:solidFill>
                  <a:srgbClr val="FF0000"/>
                </a:solidFill>
              </a:rPr>
              <a:t>执行后再返回</a:t>
            </a:r>
            <a:r>
              <a:rPr lang="zh-CN" altLang="en-US"/>
              <a:t>到原被中止的程序继续执行</a:t>
            </a:r>
          </a:p>
          <a:p>
            <a:pPr marL="625475" lvl="1" indent="-266700"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控制器设计中最难的部分：</a:t>
            </a:r>
            <a:r>
              <a:rPr lang="zh-CN" altLang="en-US">
                <a:solidFill>
                  <a:srgbClr val="0000FF"/>
                </a:solidFill>
              </a:rPr>
              <a:t>异常和中断的实现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1" name="Rectangle 3">
            <a:extLst>
              <a:ext uri="{FF2B5EF4-FFF2-40B4-BE49-F238E27FC236}">
                <a16:creationId xmlns:a16="http://schemas.microsoft.com/office/drawing/2014/main" id="{126A382D-6635-41EB-B9AC-D3B6E314C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635500"/>
            <a:ext cx="8558213" cy="2063770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</a:rPr>
              <a:t>Beq</a:t>
            </a:r>
            <a:r>
              <a:rPr lang="zh-CN" altLang="en-US" sz="2400" dirty="0">
                <a:solidFill>
                  <a:srgbClr val="FF0000"/>
                </a:solidFill>
              </a:rPr>
              <a:t>指令何时确定转移？转移目标地址在第几周期计算出来？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25475" lvl="1" indent="-266700">
              <a:spcBef>
                <a:spcPct val="0"/>
              </a:spcBef>
            </a:pPr>
            <a:r>
              <a:rPr lang="zh-CN" altLang="en-US" sz="2400" dirty="0"/>
              <a:t>第六周期得到条件结果和转移地址，第七周期控制转移地址写入到</a:t>
            </a:r>
            <a:r>
              <a:rPr lang="en-US" altLang="zh-CN" sz="2400" dirty="0"/>
              <a:t>PC</a:t>
            </a:r>
            <a:r>
              <a:rPr lang="zh-CN" altLang="en-US" sz="2400" dirty="0"/>
              <a:t>，第八周期开始才能根据转移地址取指令</a:t>
            </a:r>
          </a:p>
          <a:p>
            <a:pPr marL="625475" lvl="1" indent="-266700"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如果</a:t>
            </a:r>
            <a:r>
              <a:rPr lang="en-US" altLang="zh-CN" sz="2400" dirty="0" err="1">
                <a:solidFill>
                  <a:srgbClr val="0000FF"/>
                </a:solidFill>
              </a:rPr>
              <a:t>Beq</a:t>
            </a:r>
            <a:r>
              <a:rPr lang="zh-CN" altLang="en-US" sz="2400" dirty="0">
                <a:solidFill>
                  <a:srgbClr val="0000FF"/>
                </a:solidFill>
              </a:rPr>
              <a:t>指令执行结果是需要转移，</a:t>
            </a:r>
            <a:r>
              <a:rPr lang="zh-CN" altLang="en-US" sz="2400" dirty="0">
                <a:solidFill>
                  <a:srgbClr val="C00000"/>
                </a:solidFill>
              </a:rPr>
              <a:t>流水线错误取出了</a:t>
            </a:r>
            <a:r>
              <a:rPr lang="en-US" altLang="zh-CN" sz="2400" dirty="0" err="1">
                <a:solidFill>
                  <a:srgbClr val="C00000"/>
                </a:solidFill>
              </a:rPr>
              <a:t>Beq</a:t>
            </a:r>
            <a:r>
              <a:rPr lang="zh-CN" altLang="en-US" sz="2400" dirty="0">
                <a:solidFill>
                  <a:srgbClr val="C00000"/>
                </a:solidFill>
              </a:rPr>
              <a:t>指令之后的</a:t>
            </a:r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r>
              <a:rPr lang="zh-CN" altLang="en-US" sz="2400" dirty="0">
                <a:solidFill>
                  <a:srgbClr val="C00000"/>
                </a:solidFill>
              </a:rPr>
              <a:t>条指令</a:t>
            </a:r>
          </a:p>
        </p:txBody>
      </p:sp>
      <p:sp>
        <p:nvSpPr>
          <p:cNvPr id="86019" name="Rectangle 4">
            <a:extLst>
              <a:ext uri="{FF2B5EF4-FFF2-40B4-BE49-F238E27FC236}">
                <a16:creationId xmlns:a16="http://schemas.microsoft.com/office/drawing/2014/main" id="{9F200684-86AF-40C5-9A1A-EB1F12671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025525"/>
            <a:ext cx="695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Clock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:a16="http://schemas.microsoft.com/office/drawing/2014/main" id="{285B1FA0-01BD-4D11-9D20-6EA0DE164BD0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1012825"/>
            <a:ext cx="790575" cy="254000"/>
            <a:chOff x="624" y="664"/>
            <a:chExt cx="520" cy="160"/>
          </a:xfrm>
        </p:grpSpPr>
        <p:sp>
          <p:nvSpPr>
            <p:cNvPr id="86197" name="Line 6">
              <a:extLst>
                <a:ext uri="{FF2B5EF4-FFF2-40B4-BE49-F238E27FC236}">
                  <a16:creationId xmlns:a16="http://schemas.microsoft.com/office/drawing/2014/main" id="{0D92714D-2607-4FFA-B561-1FD4EC9CE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816"/>
              <a:ext cx="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98" name="Line 7">
              <a:extLst>
                <a:ext uri="{FF2B5EF4-FFF2-40B4-BE49-F238E27FC236}">
                  <a16:creationId xmlns:a16="http://schemas.microsoft.com/office/drawing/2014/main" id="{887C0396-D106-4BE7-9893-28DCF13BA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68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99" name="Line 8">
              <a:extLst>
                <a:ext uri="{FF2B5EF4-FFF2-40B4-BE49-F238E27FC236}">
                  <a16:creationId xmlns:a16="http://schemas.microsoft.com/office/drawing/2014/main" id="{511EABA0-8B67-41FD-940E-2EE3428F8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66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200" name="Line 9">
              <a:extLst>
                <a:ext uri="{FF2B5EF4-FFF2-40B4-BE49-F238E27FC236}">
                  <a16:creationId xmlns:a16="http://schemas.microsoft.com/office/drawing/2014/main" id="{F924955D-7166-4A13-A8FA-5856BBD07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67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21" name="Group 10">
            <a:extLst>
              <a:ext uri="{FF2B5EF4-FFF2-40B4-BE49-F238E27FC236}">
                <a16:creationId xmlns:a16="http://schemas.microsoft.com/office/drawing/2014/main" id="{DF5C808C-68A8-4310-8FAA-2810712BAF65}"/>
              </a:ext>
            </a:extLst>
          </p:cNvPr>
          <p:cNvGrpSpPr>
            <a:grpSpLocks/>
          </p:cNvGrpSpPr>
          <p:nvPr/>
        </p:nvGrpSpPr>
        <p:grpSpPr bwMode="auto">
          <a:xfrm>
            <a:off x="1697038" y="1012825"/>
            <a:ext cx="790575" cy="254000"/>
            <a:chOff x="1152" y="664"/>
            <a:chExt cx="520" cy="160"/>
          </a:xfrm>
        </p:grpSpPr>
        <p:sp>
          <p:nvSpPr>
            <p:cNvPr id="86193" name="Line 11">
              <a:extLst>
                <a:ext uri="{FF2B5EF4-FFF2-40B4-BE49-F238E27FC236}">
                  <a16:creationId xmlns:a16="http://schemas.microsoft.com/office/drawing/2014/main" id="{77AE6A6A-4C00-411A-A0D1-71C683BF1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816"/>
              <a:ext cx="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94" name="Line 12">
              <a:extLst>
                <a:ext uri="{FF2B5EF4-FFF2-40B4-BE49-F238E27FC236}">
                  <a16:creationId xmlns:a16="http://schemas.microsoft.com/office/drawing/2014/main" id="{3E68F4E3-92EB-451A-A825-356B81AFA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8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95" name="Line 13">
              <a:extLst>
                <a:ext uri="{FF2B5EF4-FFF2-40B4-BE49-F238E27FC236}">
                  <a16:creationId xmlns:a16="http://schemas.microsoft.com/office/drawing/2014/main" id="{E364ADCF-2345-493C-8582-5EAE9B5FD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66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96" name="Line 14">
              <a:extLst>
                <a:ext uri="{FF2B5EF4-FFF2-40B4-BE49-F238E27FC236}">
                  <a16:creationId xmlns:a16="http://schemas.microsoft.com/office/drawing/2014/main" id="{85D64E98-F29E-4AF5-9635-C1E1A5145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67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22" name="Group 15">
            <a:extLst>
              <a:ext uri="{FF2B5EF4-FFF2-40B4-BE49-F238E27FC236}">
                <a16:creationId xmlns:a16="http://schemas.microsoft.com/office/drawing/2014/main" id="{5717EBD3-E328-4C9E-A7ED-D28EB6D86C10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1012825"/>
            <a:ext cx="790575" cy="254000"/>
            <a:chOff x="1680" y="664"/>
            <a:chExt cx="520" cy="160"/>
          </a:xfrm>
        </p:grpSpPr>
        <p:sp>
          <p:nvSpPr>
            <p:cNvPr id="86189" name="Line 16">
              <a:extLst>
                <a:ext uri="{FF2B5EF4-FFF2-40B4-BE49-F238E27FC236}">
                  <a16:creationId xmlns:a16="http://schemas.microsoft.com/office/drawing/2014/main" id="{B10DB814-545C-44B3-82EB-96D88A643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816"/>
              <a:ext cx="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90" name="Line 17">
              <a:extLst>
                <a:ext uri="{FF2B5EF4-FFF2-40B4-BE49-F238E27FC236}">
                  <a16:creationId xmlns:a16="http://schemas.microsoft.com/office/drawing/2014/main" id="{6CB8A97B-5E14-4470-8943-C7AF5130E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91" name="Line 18">
              <a:extLst>
                <a:ext uri="{FF2B5EF4-FFF2-40B4-BE49-F238E27FC236}">
                  <a16:creationId xmlns:a16="http://schemas.microsoft.com/office/drawing/2014/main" id="{496EC01B-BF7B-4613-A548-B9133B422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66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92" name="Line 19">
              <a:extLst>
                <a:ext uri="{FF2B5EF4-FFF2-40B4-BE49-F238E27FC236}">
                  <a16:creationId xmlns:a16="http://schemas.microsoft.com/office/drawing/2014/main" id="{AD191304-E9D7-41EC-8684-FA889076F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67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23" name="Group 20">
            <a:extLst>
              <a:ext uri="{FF2B5EF4-FFF2-40B4-BE49-F238E27FC236}">
                <a16:creationId xmlns:a16="http://schemas.microsoft.com/office/drawing/2014/main" id="{8D78F694-B5B5-45CC-99AC-E64437418A48}"/>
              </a:ext>
            </a:extLst>
          </p:cNvPr>
          <p:cNvGrpSpPr>
            <a:grpSpLocks/>
          </p:cNvGrpSpPr>
          <p:nvPr/>
        </p:nvGrpSpPr>
        <p:grpSpPr bwMode="auto">
          <a:xfrm>
            <a:off x="3303588" y="1012825"/>
            <a:ext cx="790575" cy="254000"/>
            <a:chOff x="2208" y="664"/>
            <a:chExt cx="520" cy="160"/>
          </a:xfrm>
        </p:grpSpPr>
        <p:sp>
          <p:nvSpPr>
            <p:cNvPr id="86185" name="Line 21">
              <a:extLst>
                <a:ext uri="{FF2B5EF4-FFF2-40B4-BE49-F238E27FC236}">
                  <a16:creationId xmlns:a16="http://schemas.microsoft.com/office/drawing/2014/main" id="{052C46B7-F8D5-4457-9349-B4AD285B0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816"/>
              <a:ext cx="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86" name="Line 22">
              <a:extLst>
                <a:ext uri="{FF2B5EF4-FFF2-40B4-BE49-F238E27FC236}">
                  <a16:creationId xmlns:a16="http://schemas.microsoft.com/office/drawing/2014/main" id="{188D8F7F-9763-44A7-8CD7-7EAA505E5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8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87" name="Line 23">
              <a:extLst>
                <a:ext uri="{FF2B5EF4-FFF2-40B4-BE49-F238E27FC236}">
                  <a16:creationId xmlns:a16="http://schemas.microsoft.com/office/drawing/2014/main" id="{189D2753-9612-48A8-9090-BE64A172F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66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88" name="Line 24">
              <a:extLst>
                <a:ext uri="{FF2B5EF4-FFF2-40B4-BE49-F238E27FC236}">
                  <a16:creationId xmlns:a16="http://schemas.microsoft.com/office/drawing/2014/main" id="{C7166593-7252-4924-98CE-1593B6FA5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67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24" name="Group 25">
            <a:extLst>
              <a:ext uri="{FF2B5EF4-FFF2-40B4-BE49-F238E27FC236}">
                <a16:creationId xmlns:a16="http://schemas.microsoft.com/office/drawing/2014/main" id="{F6E11BD9-2123-4283-9D64-130E1142281C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1012825"/>
            <a:ext cx="790575" cy="254000"/>
            <a:chOff x="2736" y="664"/>
            <a:chExt cx="520" cy="160"/>
          </a:xfrm>
        </p:grpSpPr>
        <p:sp>
          <p:nvSpPr>
            <p:cNvPr id="86181" name="Line 26">
              <a:extLst>
                <a:ext uri="{FF2B5EF4-FFF2-40B4-BE49-F238E27FC236}">
                  <a16:creationId xmlns:a16="http://schemas.microsoft.com/office/drawing/2014/main" id="{A9793D3B-6A4C-414D-9901-2815522F0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816"/>
              <a:ext cx="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82" name="Line 27">
              <a:extLst>
                <a:ext uri="{FF2B5EF4-FFF2-40B4-BE49-F238E27FC236}">
                  <a16:creationId xmlns:a16="http://schemas.microsoft.com/office/drawing/2014/main" id="{DC502FFE-A7A4-4670-8F10-BC4AFD926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68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83" name="Line 28">
              <a:extLst>
                <a:ext uri="{FF2B5EF4-FFF2-40B4-BE49-F238E27FC236}">
                  <a16:creationId xmlns:a16="http://schemas.microsoft.com/office/drawing/2014/main" id="{FD6D3BF3-2C2B-4E7D-A638-4A49DEB99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66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84" name="Line 29">
              <a:extLst>
                <a:ext uri="{FF2B5EF4-FFF2-40B4-BE49-F238E27FC236}">
                  <a16:creationId xmlns:a16="http://schemas.microsoft.com/office/drawing/2014/main" id="{BBD137B1-1595-409D-80CE-DB4B7A4DB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67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25" name="Group 30">
            <a:extLst>
              <a:ext uri="{FF2B5EF4-FFF2-40B4-BE49-F238E27FC236}">
                <a16:creationId xmlns:a16="http://schemas.microsoft.com/office/drawing/2014/main" id="{7D1319D5-A9A8-4C33-98F8-958A37E86B90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1012825"/>
            <a:ext cx="790575" cy="254000"/>
            <a:chOff x="3264" y="664"/>
            <a:chExt cx="520" cy="160"/>
          </a:xfrm>
        </p:grpSpPr>
        <p:sp>
          <p:nvSpPr>
            <p:cNvPr id="86177" name="Line 31">
              <a:extLst>
                <a:ext uri="{FF2B5EF4-FFF2-40B4-BE49-F238E27FC236}">
                  <a16:creationId xmlns:a16="http://schemas.microsoft.com/office/drawing/2014/main" id="{476C772C-F8C5-4004-9722-501334F9D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816"/>
              <a:ext cx="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78" name="Line 32">
              <a:extLst>
                <a:ext uri="{FF2B5EF4-FFF2-40B4-BE49-F238E27FC236}">
                  <a16:creationId xmlns:a16="http://schemas.microsoft.com/office/drawing/2014/main" id="{9BAB47EA-E3E8-442B-A449-366DB336B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68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79" name="Line 33">
              <a:extLst>
                <a:ext uri="{FF2B5EF4-FFF2-40B4-BE49-F238E27FC236}">
                  <a16:creationId xmlns:a16="http://schemas.microsoft.com/office/drawing/2014/main" id="{B15E6875-156D-4F61-A663-52C0D9D8B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66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80" name="Line 34">
              <a:extLst>
                <a:ext uri="{FF2B5EF4-FFF2-40B4-BE49-F238E27FC236}">
                  <a16:creationId xmlns:a16="http://schemas.microsoft.com/office/drawing/2014/main" id="{5B22B9E7-4BE6-4B2A-992D-A044F2AF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67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26" name="Group 35">
            <a:extLst>
              <a:ext uri="{FF2B5EF4-FFF2-40B4-BE49-F238E27FC236}">
                <a16:creationId xmlns:a16="http://schemas.microsoft.com/office/drawing/2014/main" id="{2C1F3196-0AEB-40AB-89E4-1928FDE19215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1012825"/>
            <a:ext cx="790575" cy="254000"/>
            <a:chOff x="3792" y="664"/>
            <a:chExt cx="520" cy="160"/>
          </a:xfrm>
        </p:grpSpPr>
        <p:sp>
          <p:nvSpPr>
            <p:cNvPr id="86173" name="Line 36">
              <a:extLst>
                <a:ext uri="{FF2B5EF4-FFF2-40B4-BE49-F238E27FC236}">
                  <a16:creationId xmlns:a16="http://schemas.microsoft.com/office/drawing/2014/main" id="{6535147D-13DC-468B-9A76-B0EEC29A3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816"/>
              <a:ext cx="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74" name="Line 37">
              <a:extLst>
                <a:ext uri="{FF2B5EF4-FFF2-40B4-BE49-F238E27FC236}">
                  <a16:creationId xmlns:a16="http://schemas.microsoft.com/office/drawing/2014/main" id="{4EB0F3AD-EBCD-4CD0-8168-89722D927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68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75" name="Line 38">
              <a:extLst>
                <a:ext uri="{FF2B5EF4-FFF2-40B4-BE49-F238E27FC236}">
                  <a16:creationId xmlns:a16="http://schemas.microsoft.com/office/drawing/2014/main" id="{9E389FBD-773F-47AB-8472-A2C8CC21B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66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76" name="Line 39">
              <a:extLst>
                <a:ext uri="{FF2B5EF4-FFF2-40B4-BE49-F238E27FC236}">
                  <a16:creationId xmlns:a16="http://schemas.microsoft.com/office/drawing/2014/main" id="{FBD3526E-9BD1-4988-9823-3297E4125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8" y="67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27" name="Group 40">
            <a:extLst>
              <a:ext uri="{FF2B5EF4-FFF2-40B4-BE49-F238E27FC236}">
                <a16:creationId xmlns:a16="http://schemas.microsoft.com/office/drawing/2014/main" id="{7A0CBF80-9D00-4BCD-9E56-6E1136868D31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012825"/>
            <a:ext cx="790575" cy="254000"/>
            <a:chOff x="4320" y="664"/>
            <a:chExt cx="520" cy="160"/>
          </a:xfrm>
        </p:grpSpPr>
        <p:sp>
          <p:nvSpPr>
            <p:cNvPr id="86169" name="Line 41">
              <a:extLst>
                <a:ext uri="{FF2B5EF4-FFF2-40B4-BE49-F238E27FC236}">
                  <a16:creationId xmlns:a16="http://schemas.microsoft.com/office/drawing/2014/main" id="{34810723-5EBB-4275-B8F9-1A267EA0D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816"/>
              <a:ext cx="2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70" name="Line 42">
              <a:extLst>
                <a:ext uri="{FF2B5EF4-FFF2-40B4-BE49-F238E27FC236}">
                  <a16:creationId xmlns:a16="http://schemas.microsoft.com/office/drawing/2014/main" id="{62B5530C-D552-4A35-B5E9-6A0E8F40B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68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71" name="Line 43">
              <a:extLst>
                <a:ext uri="{FF2B5EF4-FFF2-40B4-BE49-F238E27FC236}">
                  <a16:creationId xmlns:a16="http://schemas.microsoft.com/office/drawing/2014/main" id="{B5B1A577-B661-4EC4-90A5-4417B6FEB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66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72" name="Line 44">
              <a:extLst>
                <a:ext uri="{FF2B5EF4-FFF2-40B4-BE49-F238E27FC236}">
                  <a16:creationId xmlns:a16="http://schemas.microsoft.com/office/drawing/2014/main" id="{06E8F410-1360-4069-9023-4C9A5318F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67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28" name="Line 45">
            <a:extLst>
              <a:ext uri="{FF2B5EF4-FFF2-40B4-BE49-F238E27FC236}">
                <a16:creationId xmlns:a16="http://schemas.microsoft.com/office/drawing/2014/main" id="{5D1B425F-2560-48AD-8503-6853480B8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1025525"/>
            <a:ext cx="3413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Line 46">
            <a:extLst>
              <a:ext uri="{FF2B5EF4-FFF2-40B4-BE49-F238E27FC236}">
                <a16:creationId xmlns:a16="http://schemas.microsoft.com/office/drawing/2014/main" id="{CB05BF64-F284-4D7A-9F05-B06E59C15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1254125"/>
            <a:ext cx="41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Line 47">
            <a:extLst>
              <a:ext uri="{FF2B5EF4-FFF2-40B4-BE49-F238E27FC236}">
                <a16:creationId xmlns:a16="http://schemas.microsoft.com/office/drawing/2014/main" id="{47FD99FB-3362-49F2-994C-1F07B9B2B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1038225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1" name="Rectangle 48">
            <a:extLst>
              <a:ext uri="{FF2B5EF4-FFF2-40B4-BE49-F238E27FC236}">
                <a16:creationId xmlns:a16="http://schemas.microsoft.com/office/drawing/2014/main" id="{5ADF5475-93E3-4F02-AF36-36903BDDA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692150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Cycle 1</a:t>
            </a:r>
          </a:p>
        </p:txBody>
      </p:sp>
      <p:sp>
        <p:nvSpPr>
          <p:cNvPr id="86032" name="Rectangle 49">
            <a:extLst>
              <a:ext uri="{FF2B5EF4-FFF2-40B4-BE49-F238E27FC236}">
                <a16:creationId xmlns:a16="http://schemas.microsoft.com/office/drawing/2014/main" id="{C4A2AEDB-8C0B-4B02-BB58-401983F8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692150"/>
            <a:ext cx="827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Cycle 2</a:t>
            </a:r>
          </a:p>
        </p:txBody>
      </p:sp>
      <p:sp>
        <p:nvSpPr>
          <p:cNvPr id="86033" name="Rectangle 50">
            <a:extLst>
              <a:ext uri="{FF2B5EF4-FFF2-40B4-BE49-F238E27FC236}">
                <a16:creationId xmlns:a16="http://schemas.microsoft.com/office/drawing/2014/main" id="{9A5B7699-EFF2-4A5D-8080-113D19715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692150"/>
            <a:ext cx="827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Cycle 3</a:t>
            </a:r>
          </a:p>
        </p:txBody>
      </p:sp>
      <p:sp>
        <p:nvSpPr>
          <p:cNvPr id="86034" name="Rectangle 51">
            <a:extLst>
              <a:ext uri="{FF2B5EF4-FFF2-40B4-BE49-F238E27FC236}">
                <a16:creationId xmlns:a16="http://schemas.microsoft.com/office/drawing/2014/main" id="{D0F1C229-9F5F-4DEC-A3F8-DB155996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692150"/>
            <a:ext cx="827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Cycle 4</a:t>
            </a:r>
          </a:p>
        </p:txBody>
      </p:sp>
      <p:sp>
        <p:nvSpPr>
          <p:cNvPr id="86035" name="Rectangle 52">
            <a:extLst>
              <a:ext uri="{FF2B5EF4-FFF2-40B4-BE49-F238E27FC236}">
                <a16:creationId xmlns:a16="http://schemas.microsoft.com/office/drawing/2014/main" id="{6951D53D-063B-478A-841D-ED04E745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692150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Cycle 5</a:t>
            </a:r>
          </a:p>
        </p:txBody>
      </p:sp>
      <p:sp>
        <p:nvSpPr>
          <p:cNvPr id="86036" name="Rectangle 53">
            <a:extLst>
              <a:ext uri="{FF2B5EF4-FFF2-40B4-BE49-F238E27FC236}">
                <a16:creationId xmlns:a16="http://schemas.microsoft.com/office/drawing/2014/main" id="{EEF84F82-0DA3-4BA6-914E-F8656D1DB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692150"/>
            <a:ext cx="827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Cycle 6</a:t>
            </a:r>
          </a:p>
        </p:txBody>
      </p:sp>
      <p:sp>
        <p:nvSpPr>
          <p:cNvPr id="86037" name="Rectangle 54">
            <a:extLst>
              <a:ext uri="{FF2B5EF4-FFF2-40B4-BE49-F238E27FC236}">
                <a16:creationId xmlns:a16="http://schemas.microsoft.com/office/drawing/2014/main" id="{27B0CC25-64AB-4F35-87CF-53D9C5CAC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692150"/>
            <a:ext cx="827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Cycle 7</a:t>
            </a:r>
          </a:p>
        </p:txBody>
      </p:sp>
      <p:sp>
        <p:nvSpPr>
          <p:cNvPr id="86038" name="Rectangle 55">
            <a:extLst>
              <a:ext uri="{FF2B5EF4-FFF2-40B4-BE49-F238E27FC236}">
                <a16:creationId xmlns:a16="http://schemas.microsoft.com/office/drawing/2014/main" id="{E362753C-B940-4D26-9A2D-67AB9DB5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692150"/>
            <a:ext cx="827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Cycle 8</a:t>
            </a:r>
          </a:p>
        </p:txBody>
      </p:sp>
      <p:grpSp>
        <p:nvGrpSpPr>
          <p:cNvPr id="86039" name="Group 56">
            <a:extLst>
              <a:ext uri="{FF2B5EF4-FFF2-40B4-BE49-F238E27FC236}">
                <a16:creationId xmlns:a16="http://schemas.microsoft.com/office/drawing/2014/main" id="{BFE52306-F583-4D50-9FCE-88AE9923AB7F}"/>
              </a:ext>
            </a:extLst>
          </p:cNvPr>
          <p:cNvGrpSpPr>
            <a:grpSpLocks/>
          </p:cNvGrpSpPr>
          <p:nvPr/>
        </p:nvGrpSpPr>
        <p:grpSpPr bwMode="auto">
          <a:xfrm>
            <a:off x="919163" y="1416050"/>
            <a:ext cx="3997325" cy="339725"/>
            <a:chOff x="642" y="958"/>
            <a:chExt cx="2627" cy="214"/>
          </a:xfrm>
        </p:grpSpPr>
        <p:grpSp>
          <p:nvGrpSpPr>
            <p:cNvPr id="86154" name="Group 57">
              <a:extLst>
                <a:ext uri="{FF2B5EF4-FFF2-40B4-BE49-F238E27FC236}">
                  <a16:creationId xmlns:a16="http://schemas.microsoft.com/office/drawing/2014/main" id="{2445C4C9-6828-41B3-8BFC-2053BACB2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" y="960"/>
              <a:ext cx="504" cy="212"/>
              <a:chOff x="642" y="960"/>
              <a:chExt cx="504" cy="212"/>
            </a:xfrm>
          </p:grpSpPr>
          <p:sp>
            <p:nvSpPr>
              <p:cNvPr id="86167" name="Rectangle 58">
                <a:extLst>
                  <a:ext uri="{FF2B5EF4-FFF2-40B4-BE49-F238E27FC236}">
                    <a16:creationId xmlns:a16="http://schemas.microsoft.com/office/drawing/2014/main" id="{A1C04FD6-B923-48C6-B31E-1F901A684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968"/>
                <a:ext cx="50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8" name="Rectangle 59">
                <a:extLst>
                  <a:ext uri="{FF2B5EF4-FFF2-40B4-BE49-F238E27FC236}">
                    <a16:creationId xmlns:a16="http://schemas.microsoft.com/office/drawing/2014/main" id="{E8E19F97-A9FE-4E6C-85BB-AB5705117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960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86155" name="Group 60">
              <a:extLst>
                <a:ext uri="{FF2B5EF4-FFF2-40B4-BE49-F238E27FC236}">
                  <a16:creationId xmlns:a16="http://schemas.microsoft.com/office/drawing/2014/main" id="{882EF016-2F12-4A4E-9236-92C287772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2" y="958"/>
              <a:ext cx="648" cy="212"/>
              <a:chOff x="1112" y="958"/>
              <a:chExt cx="648" cy="212"/>
            </a:xfrm>
          </p:grpSpPr>
          <p:sp>
            <p:nvSpPr>
              <p:cNvPr id="86165" name="Rectangle 61">
                <a:extLst>
                  <a:ext uri="{FF2B5EF4-FFF2-40B4-BE49-F238E27FC236}">
                    <a16:creationId xmlns:a16="http://schemas.microsoft.com/office/drawing/2014/main" id="{37612A6E-F97F-46B0-85CF-6D3D5702B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968"/>
                <a:ext cx="53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6" name="Rectangle 62">
                <a:extLst>
                  <a:ext uri="{FF2B5EF4-FFF2-40B4-BE49-F238E27FC236}">
                    <a16:creationId xmlns:a16="http://schemas.microsoft.com/office/drawing/2014/main" id="{5CA1ABCB-4BB1-4B88-A317-F4761D9C4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958"/>
                <a:ext cx="64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Reg/Dec</a:t>
                </a:r>
              </a:p>
            </p:txBody>
          </p:sp>
        </p:grpSp>
        <p:grpSp>
          <p:nvGrpSpPr>
            <p:cNvPr id="86156" name="Group 63">
              <a:extLst>
                <a:ext uri="{FF2B5EF4-FFF2-40B4-BE49-F238E27FC236}">
                  <a16:creationId xmlns:a16="http://schemas.microsoft.com/office/drawing/2014/main" id="{E1AB233A-46A6-403B-B80F-E1C9A04EF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960"/>
              <a:ext cx="541" cy="212"/>
              <a:chOff x="1669" y="960"/>
              <a:chExt cx="541" cy="212"/>
            </a:xfrm>
          </p:grpSpPr>
          <p:sp>
            <p:nvSpPr>
              <p:cNvPr id="86163" name="Rectangle 64">
                <a:extLst>
                  <a:ext uri="{FF2B5EF4-FFF2-40B4-BE49-F238E27FC236}">
                    <a16:creationId xmlns:a16="http://schemas.microsoft.com/office/drawing/2014/main" id="{339089E9-2148-4EA6-8E8B-F03F298E8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968"/>
                <a:ext cx="541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4" name="Rectangle 65">
                <a:extLst>
                  <a:ext uri="{FF2B5EF4-FFF2-40B4-BE49-F238E27FC236}">
                    <a16:creationId xmlns:a16="http://schemas.microsoft.com/office/drawing/2014/main" id="{21F3E865-84C4-4A29-8F14-3C17F3785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" y="960"/>
                <a:ext cx="3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86157" name="Group 66">
              <a:extLst>
                <a:ext uri="{FF2B5EF4-FFF2-40B4-BE49-F238E27FC236}">
                  <a16:creationId xmlns:a16="http://schemas.microsoft.com/office/drawing/2014/main" id="{626F4D5A-B3D1-45E9-B773-E4AD3FFC6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0" y="960"/>
              <a:ext cx="548" cy="212"/>
              <a:chOff x="2210" y="960"/>
              <a:chExt cx="548" cy="212"/>
            </a:xfrm>
          </p:grpSpPr>
          <p:sp>
            <p:nvSpPr>
              <p:cNvPr id="86161" name="Rectangle 67">
                <a:extLst>
                  <a:ext uri="{FF2B5EF4-FFF2-40B4-BE49-F238E27FC236}">
                    <a16:creationId xmlns:a16="http://schemas.microsoft.com/office/drawing/2014/main" id="{BF37EDB6-D3B7-4770-A3BD-64D70EB93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968"/>
                <a:ext cx="54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2" name="Rectangle 68">
                <a:extLst>
                  <a:ext uri="{FF2B5EF4-FFF2-40B4-BE49-F238E27FC236}">
                    <a16:creationId xmlns:a16="http://schemas.microsoft.com/office/drawing/2014/main" id="{786FA4B7-6758-4576-82FB-10F66A071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960"/>
                <a:ext cx="4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86158" name="Group 69">
              <a:extLst>
                <a:ext uri="{FF2B5EF4-FFF2-40B4-BE49-F238E27FC236}">
                  <a16:creationId xmlns:a16="http://schemas.microsoft.com/office/drawing/2014/main" id="{A1334F73-717F-4706-9D7A-0BC674AD3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960"/>
              <a:ext cx="516" cy="212"/>
              <a:chOff x="2753" y="960"/>
              <a:chExt cx="516" cy="212"/>
            </a:xfrm>
          </p:grpSpPr>
          <p:sp>
            <p:nvSpPr>
              <p:cNvPr id="86159" name="Rectangle 70">
                <a:extLst>
                  <a:ext uri="{FF2B5EF4-FFF2-40B4-BE49-F238E27FC236}">
                    <a16:creationId xmlns:a16="http://schemas.microsoft.com/office/drawing/2014/main" id="{38E2B037-58C0-4517-8F9E-2E0440320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68"/>
                <a:ext cx="516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0" name="Rectangle 71">
                <a:extLst>
                  <a:ext uri="{FF2B5EF4-FFF2-40B4-BE49-F238E27FC236}">
                    <a16:creationId xmlns:a16="http://schemas.microsoft.com/office/drawing/2014/main" id="{148A8834-C8E0-4C04-B6D4-1ED09D09E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960"/>
                <a:ext cx="31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Wr</a:t>
                </a:r>
              </a:p>
            </p:txBody>
          </p:sp>
        </p:grpSp>
      </p:grpSp>
      <p:sp>
        <p:nvSpPr>
          <p:cNvPr id="86040" name="Rectangle 72">
            <a:extLst>
              <a:ext uri="{FF2B5EF4-FFF2-40B4-BE49-F238E27FC236}">
                <a16:creationId xmlns:a16="http://schemas.microsoft.com/office/drawing/2014/main" id="{8B940FCF-A135-4F9A-A8C3-A8743620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1419225"/>
            <a:ext cx="86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0: </a:t>
            </a: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</a:p>
        </p:txBody>
      </p:sp>
      <p:grpSp>
        <p:nvGrpSpPr>
          <p:cNvPr id="86041" name="Group 73">
            <a:extLst>
              <a:ext uri="{FF2B5EF4-FFF2-40B4-BE49-F238E27FC236}">
                <a16:creationId xmlns:a16="http://schemas.microsoft.com/office/drawing/2014/main" id="{E2096633-5CAC-430B-802B-3DC496E751D9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1806575"/>
            <a:ext cx="3963988" cy="342900"/>
            <a:chOff x="1160" y="1244"/>
            <a:chExt cx="2605" cy="216"/>
          </a:xfrm>
        </p:grpSpPr>
        <p:grpSp>
          <p:nvGrpSpPr>
            <p:cNvPr id="86139" name="Group 74">
              <a:extLst>
                <a:ext uri="{FF2B5EF4-FFF2-40B4-BE49-F238E27FC236}">
                  <a16:creationId xmlns:a16="http://schemas.microsoft.com/office/drawing/2014/main" id="{4C2E292A-BCD1-4BD7-9E33-06F958490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1248"/>
              <a:ext cx="512" cy="212"/>
              <a:chOff x="1160" y="1248"/>
              <a:chExt cx="512" cy="212"/>
            </a:xfrm>
          </p:grpSpPr>
          <p:sp>
            <p:nvSpPr>
              <p:cNvPr id="86152" name="Rectangle 75">
                <a:extLst>
                  <a:ext uri="{FF2B5EF4-FFF2-40B4-BE49-F238E27FC236}">
                    <a16:creationId xmlns:a16="http://schemas.microsoft.com/office/drawing/2014/main" id="{2ACE602C-86ED-4565-A102-C8EADC69F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3" name="Rectangle 76">
                <a:extLst>
                  <a:ext uri="{FF2B5EF4-FFF2-40B4-BE49-F238E27FC236}">
                    <a16:creationId xmlns:a16="http://schemas.microsoft.com/office/drawing/2014/main" id="{B98022C6-EB9C-4FBE-A9F6-554B394E5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1248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86140" name="Group 77">
              <a:extLst>
                <a:ext uri="{FF2B5EF4-FFF2-40B4-BE49-F238E27FC236}">
                  <a16:creationId xmlns:a16="http://schemas.microsoft.com/office/drawing/2014/main" id="{B8BA0104-6726-4C8B-ADF1-9C7CE61AB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" y="1244"/>
              <a:ext cx="785" cy="212"/>
              <a:chOff x="1635" y="1244"/>
              <a:chExt cx="785" cy="212"/>
            </a:xfrm>
          </p:grpSpPr>
          <p:sp>
            <p:nvSpPr>
              <p:cNvPr id="86150" name="Rectangle 78">
                <a:extLst>
                  <a:ext uri="{FF2B5EF4-FFF2-40B4-BE49-F238E27FC236}">
                    <a16:creationId xmlns:a16="http://schemas.microsoft.com/office/drawing/2014/main" id="{AB71FEE1-B50F-4719-9A18-A3CE3188E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" y="1256"/>
                <a:ext cx="52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1" name="Rectangle 79">
                <a:extLst>
                  <a:ext uri="{FF2B5EF4-FFF2-40B4-BE49-F238E27FC236}">
                    <a16:creationId xmlns:a16="http://schemas.microsoft.com/office/drawing/2014/main" id="{776EEEDA-E183-4802-A866-1576A402A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1244"/>
                <a:ext cx="7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Reg/Dec</a:t>
                </a:r>
              </a:p>
            </p:txBody>
          </p:sp>
        </p:grpSp>
        <p:grpSp>
          <p:nvGrpSpPr>
            <p:cNvPr id="86141" name="Group 80">
              <a:extLst>
                <a:ext uri="{FF2B5EF4-FFF2-40B4-BE49-F238E27FC236}">
                  <a16:creationId xmlns:a16="http://schemas.microsoft.com/office/drawing/2014/main" id="{BA823FD1-5E4E-4F0B-9E35-B5BA95548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" y="1248"/>
              <a:ext cx="551" cy="212"/>
              <a:chOff x="2197" y="1248"/>
              <a:chExt cx="551" cy="212"/>
            </a:xfrm>
          </p:grpSpPr>
          <p:sp>
            <p:nvSpPr>
              <p:cNvPr id="86148" name="Rectangle 81">
                <a:extLst>
                  <a:ext uri="{FF2B5EF4-FFF2-40B4-BE49-F238E27FC236}">
                    <a16:creationId xmlns:a16="http://schemas.microsoft.com/office/drawing/2014/main" id="{99EE0D99-C91C-4139-B424-950275EE2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" y="1256"/>
                <a:ext cx="551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9" name="Rectangle 82">
                <a:extLst>
                  <a:ext uri="{FF2B5EF4-FFF2-40B4-BE49-F238E27FC236}">
                    <a16:creationId xmlns:a16="http://schemas.microsoft.com/office/drawing/2014/main" id="{8C4B72E0-48F8-47D5-A33F-CED500D23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248"/>
                <a:ext cx="3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86142" name="Group 83">
              <a:extLst>
                <a:ext uri="{FF2B5EF4-FFF2-40B4-BE49-F238E27FC236}">
                  <a16:creationId xmlns:a16="http://schemas.microsoft.com/office/drawing/2014/main" id="{B928B75D-40D1-4FC1-9FFF-EA4AD8440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5" y="1248"/>
              <a:ext cx="510" cy="212"/>
              <a:chOff x="2745" y="1248"/>
              <a:chExt cx="510" cy="212"/>
            </a:xfrm>
          </p:grpSpPr>
          <p:sp>
            <p:nvSpPr>
              <p:cNvPr id="86146" name="Rectangle 84">
                <a:extLst>
                  <a:ext uri="{FF2B5EF4-FFF2-40B4-BE49-F238E27FC236}">
                    <a16:creationId xmlns:a16="http://schemas.microsoft.com/office/drawing/2014/main" id="{AA1DF6AB-8283-4A48-AA6B-453513351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256"/>
                <a:ext cx="51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7" name="Rectangle 85">
                <a:extLst>
                  <a:ext uri="{FF2B5EF4-FFF2-40B4-BE49-F238E27FC236}">
                    <a16:creationId xmlns:a16="http://schemas.microsoft.com/office/drawing/2014/main" id="{DCC22AAF-F927-484F-B519-7297D11DB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1248"/>
                <a:ext cx="4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86143" name="Group 86">
              <a:extLst>
                <a:ext uri="{FF2B5EF4-FFF2-40B4-BE49-F238E27FC236}">
                  <a16:creationId xmlns:a16="http://schemas.microsoft.com/office/drawing/2014/main" id="{E7E2D596-68E0-41DA-9083-A2082030D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3" y="1248"/>
              <a:ext cx="512" cy="212"/>
              <a:chOff x="3253" y="1248"/>
              <a:chExt cx="512" cy="212"/>
            </a:xfrm>
          </p:grpSpPr>
          <p:sp>
            <p:nvSpPr>
              <p:cNvPr id="86144" name="Rectangle 87">
                <a:extLst>
                  <a:ext uri="{FF2B5EF4-FFF2-40B4-BE49-F238E27FC236}">
                    <a16:creationId xmlns:a16="http://schemas.microsoft.com/office/drawing/2014/main" id="{27B73AC2-A55E-4F37-982C-061B4E344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5" name="Rectangle 88">
                <a:extLst>
                  <a:ext uri="{FF2B5EF4-FFF2-40B4-BE49-F238E27FC236}">
                    <a16:creationId xmlns:a16="http://schemas.microsoft.com/office/drawing/2014/main" id="{23B53EA3-5F27-43C7-9C5F-BCC716363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1248"/>
                <a:ext cx="31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Wr</a:t>
                </a:r>
              </a:p>
            </p:txBody>
          </p:sp>
        </p:grpSp>
      </p:grpSp>
      <p:sp>
        <p:nvSpPr>
          <p:cNvPr id="86042" name="Rectangle 89">
            <a:extLst>
              <a:ext uri="{FF2B5EF4-FFF2-40B4-BE49-F238E27FC236}">
                <a16:creationId xmlns:a16="http://schemas.microsoft.com/office/drawing/2014/main" id="{86143E6E-3695-4928-B3EB-703E2FC9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1812925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4: </a:t>
            </a: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Add</a:t>
            </a:r>
          </a:p>
        </p:txBody>
      </p:sp>
      <p:grpSp>
        <p:nvGrpSpPr>
          <p:cNvPr id="86043" name="Group 90">
            <a:extLst>
              <a:ext uri="{FF2B5EF4-FFF2-40B4-BE49-F238E27FC236}">
                <a16:creationId xmlns:a16="http://schemas.microsoft.com/office/drawing/2014/main" id="{8304003D-31E9-45F7-B51C-BF29B0F97DB8}"/>
              </a:ext>
            </a:extLst>
          </p:cNvPr>
          <p:cNvGrpSpPr>
            <a:grpSpLocks/>
          </p:cNvGrpSpPr>
          <p:nvPr/>
        </p:nvGrpSpPr>
        <p:grpSpPr bwMode="auto">
          <a:xfrm>
            <a:off x="2481263" y="2220913"/>
            <a:ext cx="4052887" cy="347662"/>
            <a:chOff x="1669" y="1529"/>
            <a:chExt cx="2663" cy="219"/>
          </a:xfrm>
        </p:grpSpPr>
        <p:grpSp>
          <p:nvGrpSpPr>
            <p:cNvPr id="86124" name="Group 91">
              <a:extLst>
                <a:ext uri="{FF2B5EF4-FFF2-40B4-BE49-F238E27FC236}">
                  <a16:creationId xmlns:a16="http://schemas.microsoft.com/office/drawing/2014/main" id="{951B617C-29DB-48B2-8AC2-145C5EA16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1536"/>
              <a:ext cx="542" cy="212"/>
              <a:chOff x="1669" y="1536"/>
              <a:chExt cx="542" cy="212"/>
            </a:xfrm>
          </p:grpSpPr>
          <p:sp>
            <p:nvSpPr>
              <p:cNvPr id="86137" name="Rectangle 92">
                <a:extLst>
                  <a:ext uri="{FF2B5EF4-FFF2-40B4-BE49-F238E27FC236}">
                    <a16:creationId xmlns:a16="http://schemas.microsoft.com/office/drawing/2014/main" id="{4DCF0600-85B4-456E-817B-91EB615EF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1544"/>
                <a:ext cx="54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8" name="Rectangle 93">
                <a:extLst>
                  <a:ext uri="{FF2B5EF4-FFF2-40B4-BE49-F238E27FC236}">
                    <a16:creationId xmlns:a16="http://schemas.microsoft.com/office/drawing/2014/main" id="{04129717-32A9-49E4-9457-3723E8EEC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1536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86125" name="Group 94">
              <a:extLst>
                <a:ext uri="{FF2B5EF4-FFF2-40B4-BE49-F238E27FC236}">
                  <a16:creationId xmlns:a16="http://schemas.microsoft.com/office/drawing/2014/main" id="{8E885D55-A560-4A0E-9227-1AF0608BB0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3" y="1529"/>
              <a:ext cx="600" cy="212"/>
              <a:chOff x="2183" y="1529"/>
              <a:chExt cx="600" cy="212"/>
            </a:xfrm>
          </p:grpSpPr>
          <p:sp>
            <p:nvSpPr>
              <p:cNvPr id="86135" name="Rectangle 95">
                <a:extLst>
                  <a:ext uri="{FF2B5EF4-FFF2-40B4-BE49-F238E27FC236}">
                    <a16:creationId xmlns:a16="http://schemas.microsoft.com/office/drawing/2014/main" id="{7A9C84F3-BA0E-4102-ABB2-8E8AF37D9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" y="1544"/>
                <a:ext cx="53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6" name="Rectangle 96">
                <a:extLst>
                  <a:ext uri="{FF2B5EF4-FFF2-40B4-BE49-F238E27FC236}">
                    <a16:creationId xmlns:a16="http://schemas.microsoft.com/office/drawing/2014/main" id="{6005D784-58CC-4178-8249-984E26BC3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529"/>
                <a:ext cx="6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Reg/Dec</a:t>
                </a:r>
              </a:p>
            </p:txBody>
          </p:sp>
        </p:grpSp>
        <p:grpSp>
          <p:nvGrpSpPr>
            <p:cNvPr id="86126" name="Group 97">
              <a:extLst>
                <a:ext uri="{FF2B5EF4-FFF2-40B4-BE49-F238E27FC236}">
                  <a16:creationId xmlns:a16="http://schemas.microsoft.com/office/drawing/2014/main" id="{ABCD3BD6-3165-4305-9928-4E161E5B6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0" y="1536"/>
              <a:ext cx="512" cy="212"/>
              <a:chOff x="2750" y="1536"/>
              <a:chExt cx="512" cy="212"/>
            </a:xfrm>
          </p:grpSpPr>
          <p:sp>
            <p:nvSpPr>
              <p:cNvPr id="86133" name="Rectangle 98">
                <a:extLst>
                  <a:ext uri="{FF2B5EF4-FFF2-40B4-BE49-F238E27FC236}">
                    <a16:creationId xmlns:a16="http://schemas.microsoft.com/office/drawing/2014/main" id="{368768B3-1076-4EE2-A53F-19DCF5D2A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5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4" name="Rectangle 99">
                <a:extLst>
                  <a:ext uri="{FF2B5EF4-FFF2-40B4-BE49-F238E27FC236}">
                    <a16:creationId xmlns:a16="http://schemas.microsoft.com/office/drawing/2014/main" id="{14CE1BE6-EAAF-45C6-95BA-0730DF81B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1536"/>
                <a:ext cx="3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86127" name="Group 100">
              <a:extLst>
                <a:ext uri="{FF2B5EF4-FFF2-40B4-BE49-F238E27FC236}">
                  <a16:creationId xmlns:a16="http://schemas.microsoft.com/office/drawing/2014/main" id="{63595A46-0017-4964-92F6-C49DE6842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9" y="1536"/>
              <a:ext cx="534" cy="212"/>
              <a:chOff x="3259" y="1536"/>
              <a:chExt cx="534" cy="212"/>
            </a:xfrm>
          </p:grpSpPr>
          <p:sp>
            <p:nvSpPr>
              <p:cNvPr id="86131" name="Rectangle 101">
                <a:extLst>
                  <a:ext uri="{FF2B5EF4-FFF2-40B4-BE49-F238E27FC236}">
                    <a16:creationId xmlns:a16="http://schemas.microsoft.com/office/drawing/2014/main" id="{38DD6623-AF26-4AB9-8B45-E23AD5551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1544"/>
                <a:ext cx="53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2" name="Rectangle 102">
                <a:extLst>
                  <a:ext uri="{FF2B5EF4-FFF2-40B4-BE49-F238E27FC236}">
                    <a16:creationId xmlns:a16="http://schemas.microsoft.com/office/drawing/2014/main" id="{2A597F3D-57A6-48E6-93ED-83CE1020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1536"/>
                <a:ext cx="4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86128" name="Group 103">
              <a:extLst>
                <a:ext uri="{FF2B5EF4-FFF2-40B4-BE49-F238E27FC236}">
                  <a16:creationId xmlns:a16="http://schemas.microsoft.com/office/drawing/2014/main" id="{816E969D-01DC-41D8-9151-7FF575E78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6" y="1536"/>
              <a:ext cx="536" cy="212"/>
              <a:chOff x="3796" y="1536"/>
              <a:chExt cx="536" cy="212"/>
            </a:xfrm>
          </p:grpSpPr>
          <p:sp>
            <p:nvSpPr>
              <p:cNvPr id="86129" name="Rectangle 104">
                <a:extLst>
                  <a:ext uri="{FF2B5EF4-FFF2-40B4-BE49-F238E27FC236}">
                    <a16:creationId xmlns:a16="http://schemas.microsoft.com/office/drawing/2014/main" id="{709FFAFF-C57B-49AC-AC07-387025F1B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44"/>
                <a:ext cx="536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0" name="Rectangle 105">
                <a:extLst>
                  <a:ext uri="{FF2B5EF4-FFF2-40B4-BE49-F238E27FC236}">
                    <a16:creationId xmlns:a16="http://schemas.microsoft.com/office/drawing/2014/main" id="{1C3B6BB2-5617-498D-A7F1-F4A792CE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536"/>
                <a:ext cx="31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Wr</a:t>
                </a:r>
              </a:p>
            </p:txBody>
          </p:sp>
        </p:grpSp>
      </p:grpSp>
      <p:sp>
        <p:nvSpPr>
          <p:cNvPr id="86044" name="Rectangle 106">
            <a:extLst>
              <a:ext uri="{FF2B5EF4-FFF2-40B4-BE49-F238E27FC236}">
                <a16:creationId xmlns:a16="http://schemas.microsoft.com/office/drawing/2014/main" id="{67A113FF-481A-4FD7-B616-BD75C2FF9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2232025"/>
            <a:ext cx="869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8: </a:t>
            </a: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</a:p>
        </p:txBody>
      </p:sp>
      <p:grpSp>
        <p:nvGrpSpPr>
          <p:cNvPr id="86045" name="Group 107">
            <a:extLst>
              <a:ext uri="{FF2B5EF4-FFF2-40B4-BE49-F238E27FC236}">
                <a16:creationId xmlns:a16="http://schemas.microsoft.com/office/drawing/2014/main" id="{AB0995EE-DF10-42F8-8431-6606400BBAF5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2641600"/>
            <a:ext cx="4049713" cy="346075"/>
            <a:chOff x="2203" y="1818"/>
            <a:chExt cx="2662" cy="218"/>
          </a:xfrm>
        </p:grpSpPr>
        <p:grpSp>
          <p:nvGrpSpPr>
            <p:cNvPr id="86109" name="Group 108">
              <a:extLst>
                <a:ext uri="{FF2B5EF4-FFF2-40B4-BE49-F238E27FC236}">
                  <a16:creationId xmlns:a16="http://schemas.microsoft.com/office/drawing/2014/main" id="{1E8521DA-A2A9-4677-9386-1599BD0530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1818"/>
              <a:ext cx="525" cy="212"/>
              <a:chOff x="2203" y="1818"/>
              <a:chExt cx="525" cy="212"/>
            </a:xfrm>
          </p:grpSpPr>
          <p:sp>
            <p:nvSpPr>
              <p:cNvPr id="86122" name="Rectangle 109">
                <a:extLst>
                  <a:ext uri="{FF2B5EF4-FFF2-40B4-BE49-F238E27FC236}">
                    <a16:creationId xmlns:a16="http://schemas.microsoft.com/office/drawing/2014/main" id="{43A279EF-6AAD-4A38-8209-226793E5B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" y="1832"/>
                <a:ext cx="525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3" name="Rectangle 110">
                <a:extLst>
                  <a:ext uri="{FF2B5EF4-FFF2-40B4-BE49-F238E27FC236}">
                    <a16:creationId xmlns:a16="http://schemas.microsoft.com/office/drawing/2014/main" id="{93BC4FF9-2180-45FD-A6D6-E36A6DB63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181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86110" name="Group 111">
              <a:extLst>
                <a:ext uri="{FF2B5EF4-FFF2-40B4-BE49-F238E27FC236}">
                  <a16:creationId xmlns:a16="http://schemas.microsoft.com/office/drawing/2014/main" id="{6D18F62D-901A-4E9A-A481-1D9AB480F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0" y="1821"/>
              <a:ext cx="599" cy="212"/>
              <a:chOff x="2700" y="1821"/>
              <a:chExt cx="599" cy="212"/>
            </a:xfrm>
          </p:grpSpPr>
          <p:sp>
            <p:nvSpPr>
              <p:cNvPr id="86120" name="Rectangle 112">
                <a:extLst>
                  <a:ext uri="{FF2B5EF4-FFF2-40B4-BE49-F238E27FC236}">
                    <a16:creationId xmlns:a16="http://schemas.microsoft.com/office/drawing/2014/main" id="{6F7AE6DD-D0F7-4AE7-87AB-19BDED7E8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8" y="1832"/>
                <a:ext cx="53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1" name="Rectangle 113">
                <a:extLst>
                  <a:ext uri="{FF2B5EF4-FFF2-40B4-BE49-F238E27FC236}">
                    <a16:creationId xmlns:a16="http://schemas.microsoft.com/office/drawing/2014/main" id="{04A5EC38-1BF1-49DA-A284-13607B05F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821"/>
                <a:ext cx="59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Reg/Dec</a:t>
                </a:r>
              </a:p>
            </p:txBody>
          </p:sp>
        </p:grpSp>
        <p:grpSp>
          <p:nvGrpSpPr>
            <p:cNvPr id="86111" name="Group 114">
              <a:extLst>
                <a:ext uri="{FF2B5EF4-FFF2-40B4-BE49-F238E27FC236}">
                  <a16:creationId xmlns:a16="http://schemas.microsoft.com/office/drawing/2014/main" id="{5A779449-2E31-4129-BCC6-E811053AC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9" y="1824"/>
              <a:ext cx="528" cy="212"/>
              <a:chOff x="3259" y="1824"/>
              <a:chExt cx="528" cy="212"/>
            </a:xfrm>
          </p:grpSpPr>
          <p:sp>
            <p:nvSpPr>
              <p:cNvPr id="86118" name="Rectangle 115">
                <a:extLst>
                  <a:ext uri="{FF2B5EF4-FFF2-40B4-BE49-F238E27FC236}">
                    <a16:creationId xmlns:a16="http://schemas.microsoft.com/office/drawing/2014/main" id="{65E6161D-9CAC-47A4-A9C1-EE9082E7E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1832"/>
                <a:ext cx="52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9" name="Rectangle 116">
                <a:extLst>
                  <a:ext uri="{FF2B5EF4-FFF2-40B4-BE49-F238E27FC236}">
                    <a16:creationId xmlns:a16="http://schemas.microsoft.com/office/drawing/2014/main" id="{867BC760-EADF-42BC-A995-D0984DA68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1824"/>
                <a:ext cx="3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86112" name="Group 117">
              <a:extLst>
                <a:ext uri="{FF2B5EF4-FFF2-40B4-BE49-F238E27FC236}">
                  <a16:creationId xmlns:a16="http://schemas.microsoft.com/office/drawing/2014/main" id="{49C72644-20A8-4B1E-92F0-9C7B4048E0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1824"/>
              <a:ext cx="554" cy="212"/>
              <a:chOff x="3787" y="1824"/>
              <a:chExt cx="554" cy="212"/>
            </a:xfrm>
          </p:grpSpPr>
          <p:sp>
            <p:nvSpPr>
              <p:cNvPr id="86116" name="Rectangle 118">
                <a:extLst>
                  <a:ext uri="{FF2B5EF4-FFF2-40B4-BE49-F238E27FC236}">
                    <a16:creationId xmlns:a16="http://schemas.microsoft.com/office/drawing/2014/main" id="{BBA41813-0A32-4C78-A460-418C54483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832"/>
                <a:ext cx="55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7" name="Rectangle 119">
                <a:extLst>
                  <a:ext uri="{FF2B5EF4-FFF2-40B4-BE49-F238E27FC236}">
                    <a16:creationId xmlns:a16="http://schemas.microsoft.com/office/drawing/2014/main" id="{0677843E-7A39-490D-B58A-8BDCF6EED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824"/>
                <a:ext cx="4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86113" name="Group 120">
              <a:extLst>
                <a:ext uri="{FF2B5EF4-FFF2-40B4-BE49-F238E27FC236}">
                  <a16:creationId xmlns:a16="http://schemas.microsoft.com/office/drawing/2014/main" id="{9EB6284F-AB3B-4B90-B3F6-5213F43A4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1" y="1824"/>
              <a:ext cx="524" cy="212"/>
              <a:chOff x="4341" y="1824"/>
              <a:chExt cx="524" cy="212"/>
            </a:xfrm>
          </p:grpSpPr>
          <p:sp>
            <p:nvSpPr>
              <p:cNvPr id="86114" name="Rectangle 121">
                <a:extLst>
                  <a:ext uri="{FF2B5EF4-FFF2-40B4-BE49-F238E27FC236}">
                    <a16:creationId xmlns:a16="http://schemas.microsoft.com/office/drawing/2014/main" id="{6406B9DD-FC43-434B-AF84-2EB8C0BE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1" y="1832"/>
                <a:ext cx="52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5" name="Rectangle 122">
                <a:extLst>
                  <a:ext uri="{FF2B5EF4-FFF2-40B4-BE49-F238E27FC236}">
                    <a16:creationId xmlns:a16="http://schemas.microsoft.com/office/drawing/2014/main" id="{C7130F2C-5547-4BAA-8C85-FF85EB409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1824"/>
                <a:ext cx="31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Wr</a:t>
                </a:r>
              </a:p>
            </p:txBody>
          </p:sp>
        </p:grpSp>
      </p:grpSp>
      <p:sp>
        <p:nvSpPr>
          <p:cNvPr id="86046" name="Rectangle 123">
            <a:extLst>
              <a:ext uri="{FF2B5EF4-FFF2-40B4-BE49-F238E27FC236}">
                <a16:creationId xmlns:a16="http://schemas.microsoft.com/office/drawing/2014/main" id="{EE250543-1C92-4616-9AD3-0AECA9743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2651125"/>
            <a:ext cx="2214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12: </a:t>
            </a: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Beq (target is 1000)</a:t>
            </a:r>
          </a:p>
        </p:txBody>
      </p:sp>
      <p:sp>
        <p:nvSpPr>
          <p:cNvPr id="86047" name="Line 124">
            <a:extLst>
              <a:ext uri="{FF2B5EF4-FFF2-40B4-BE49-F238E27FC236}">
                <a16:creationId xmlns:a16="http://schemas.microsoft.com/office/drawing/2014/main" id="{708D8B5C-1C38-4CC9-9A99-FCE0624D3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6488" y="925513"/>
            <a:ext cx="0" cy="29972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8" name="Line 125">
            <a:extLst>
              <a:ext uri="{FF2B5EF4-FFF2-40B4-BE49-F238E27FC236}">
                <a16:creationId xmlns:a16="http://schemas.microsoft.com/office/drawing/2014/main" id="{94A561B9-981A-4F9A-8E9B-C5A636042F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6688" y="933450"/>
            <a:ext cx="38100" cy="34036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49" name="Group 126">
            <a:extLst>
              <a:ext uri="{FF2B5EF4-FFF2-40B4-BE49-F238E27FC236}">
                <a16:creationId xmlns:a16="http://schemas.microsoft.com/office/drawing/2014/main" id="{3302961A-C0B9-43BC-970F-73EDE9B8E25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022600"/>
            <a:ext cx="4060825" cy="346075"/>
            <a:chOff x="1187" y="1242"/>
            <a:chExt cx="2597" cy="218"/>
          </a:xfrm>
        </p:grpSpPr>
        <p:grpSp>
          <p:nvGrpSpPr>
            <p:cNvPr id="86094" name="Group 127">
              <a:extLst>
                <a:ext uri="{FF2B5EF4-FFF2-40B4-BE49-F238E27FC236}">
                  <a16:creationId xmlns:a16="http://schemas.microsoft.com/office/drawing/2014/main" id="{ECD28D64-C3CE-4B4E-801D-4CE73BB34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7" y="1242"/>
              <a:ext cx="502" cy="212"/>
              <a:chOff x="1187" y="1242"/>
              <a:chExt cx="502" cy="212"/>
            </a:xfrm>
          </p:grpSpPr>
          <p:sp>
            <p:nvSpPr>
              <p:cNvPr id="86107" name="Rectangle 128">
                <a:extLst>
                  <a:ext uri="{FF2B5EF4-FFF2-40B4-BE49-F238E27FC236}">
                    <a16:creationId xmlns:a16="http://schemas.microsoft.com/office/drawing/2014/main" id="{9A2BE26C-CBF0-44AC-9486-C46243F42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1256"/>
                <a:ext cx="50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8" name="Rectangle 129">
                <a:extLst>
                  <a:ext uri="{FF2B5EF4-FFF2-40B4-BE49-F238E27FC236}">
                    <a16:creationId xmlns:a16="http://schemas.microsoft.com/office/drawing/2014/main" id="{77B6C2F2-63D0-4D67-8A67-553264F68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3" y="1242"/>
                <a:ext cx="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86095" name="Group 130">
              <a:extLst>
                <a:ext uri="{FF2B5EF4-FFF2-40B4-BE49-F238E27FC236}">
                  <a16:creationId xmlns:a16="http://schemas.microsoft.com/office/drawing/2014/main" id="{EBF7E34F-01FF-40CC-83A6-9A00538C6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9" y="1244"/>
              <a:ext cx="583" cy="212"/>
              <a:chOff x="1659" y="1244"/>
              <a:chExt cx="583" cy="212"/>
            </a:xfrm>
          </p:grpSpPr>
          <p:sp>
            <p:nvSpPr>
              <p:cNvPr id="86105" name="Rectangle 131">
                <a:extLst>
                  <a:ext uri="{FF2B5EF4-FFF2-40B4-BE49-F238E27FC236}">
                    <a16:creationId xmlns:a16="http://schemas.microsoft.com/office/drawing/2014/main" id="{46EE6729-DC8A-4D0A-8CEB-3938E691F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1256"/>
                <a:ext cx="52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6" name="Rectangle 132">
                <a:extLst>
                  <a:ext uri="{FF2B5EF4-FFF2-40B4-BE49-F238E27FC236}">
                    <a16:creationId xmlns:a16="http://schemas.microsoft.com/office/drawing/2014/main" id="{0DD7B104-3B1B-4E87-B80F-9978E543F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1244"/>
                <a:ext cx="5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Reg/Dec</a:t>
                </a:r>
              </a:p>
            </p:txBody>
          </p:sp>
        </p:grpSp>
        <p:grpSp>
          <p:nvGrpSpPr>
            <p:cNvPr id="86096" name="Group 133">
              <a:extLst>
                <a:ext uri="{FF2B5EF4-FFF2-40B4-BE49-F238E27FC236}">
                  <a16:creationId xmlns:a16="http://schemas.microsoft.com/office/drawing/2014/main" id="{98BE8519-7E52-4B07-956B-8687795A7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248"/>
              <a:ext cx="548" cy="212"/>
              <a:chOff x="2204" y="1248"/>
              <a:chExt cx="548" cy="212"/>
            </a:xfrm>
          </p:grpSpPr>
          <p:sp>
            <p:nvSpPr>
              <p:cNvPr id="86103" name="Rectangle 134">
                <a:extLst>
                  <a:ext uri="{FF2B5EF4-FFF2-40B4-BE49-F238E27FC236}">
                    <a16:creationId xmlns:a16="http://schemas.microsoft.com/office/drawing/2014/main" id="{CCB0242C-FBF5-4C61-9BE8-529788E79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1256"/>
                <a:ext cx="54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4" name="Rectangle 135">
                <a:extLst>
                  <a:ext uri="{FF2B5EF4-FFF2-40B4-BE49-F238E27FC236}">
                    <a16:creationId xmlns:a16="http://schemas.microsoft.com/office/drawing/2014/main" id="{0D114685-62F9-48E3-9DC4-070D6001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248"/>
                <a:ext cx="3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86097" name="Group 136">
              <a:extLst>
                <a:ext uri="{FF2B5EF4-FFF2-40B4-BE49-F238E27FC236}">
                  <a16:creationId xmlns:a16="http://schemas.microsoft.com/office/drawing/2014/main" id="{5B7B6C1B-CC2D-47FA-A207-500033714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0" y="1248"/>
              <a:ext cx="512" cy="212"/>
              <a:chOff x="2750" y="1248"/>
              <a:chExt cx="512" cy="212"/>
            </a:xfrm>
          </p:grpSpPr>
          <p:sp>
            <p:nvSpPr>
              <p:cNvPr id="86101" name="Rectangle 137">
                <a:extLst>
                  <a:ext uri="{FF2B5EF4-FFF2-40B4-BE49-F238E27FC236}">
                    <a16:creationId xmlns:a16="http://schemas.microsoft.com/office/drawing/2014/main" id="{27642589-4CBC-4A5D-9C68-C30A15D94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2" name="Rectangle 138">
                <a:extLst>
                  <a:ext uri="{FF2B5EF4-FFF2-40B4-BE49-F238E27FC236}">
                    <a16:creationId xmlns:a16="http://schemas.microsoft.com/office/drawing/2014/main" id="{00C26673-41BF-4462-AECF-859E569D0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1248"/>
                <a:ext cx="4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86098" name="Group 139">
              <a:extLst>
                <a:ext uri="{FF2B5EF4-FFF2-40B4-BE49-F238E27FC236}">
                  <a16:creationId xmlns:a16="http://schemas.microsoft.com/office/drawing/2014/main" id="{BD4DE026-99EF-4378-9612-EFCFCC1D9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1248"/>
              <a:ext cx="518" cy="212"/>
              <a:chOff x="3266" y="1248"/>
              <a:chExt cx="518" cy="212"/>
            </a:xfrm>
          </p:grpSpPr>
          <p:sp>
            <p:nvSpPr>
              <p:cNvPr id="86099" name="Rectangle 140">
                <a:extLst>
                  <a:ext uri="{FF2B5EF4-FFF2-40B4-BE49-F238E27FC236}">
                    <a16:creationId xmlns:a16="http://schemas.microsoft.com/office/drawing/2014/main" id="{A5B522F1-B0A5-4574-9CE1-6927E9552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" y="1256"/>
                <a:ext cx="51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0" name="Rectangle 141">
                <a:extLst>
                  <a:ext uri="{FF2B5EF4-FFF2-40B4-BE49-F238E27FC236}">
                    <a16:creationId xmlns:a16="http://schemas.microsoft.com/office/drawing/2014/main" id="{98A567FA-2113-43F3-AB42-E5D2B8322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1248"/>
                <a:ext cx="3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Wr</a:t>
                </a:r>
              </a:p>
            </p:txBody>
          </p:sp>
        </p:grpSp>
      </p:grpSp>
      <p:sp>
        <p:nvSpPr>
          <p:cNvPr id="86050" name="Rectangle 142">
            <a:extLst>
              <a:ext uri="{FF2B5EF4-FFF2-40B4-BE49-F238E27FC236}">
                <a16:creationId xmlns:a16="http://schemas.microsoft.com/office/drawing/2014/main" id="{9B7D54D5-6F65-4DA4-834E-0FB35644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3001963"/>
            <a:ext cx="8493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16: </a:t>
            </a: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Sub</a:t>
            </a:r>
          </a:p>
        </p:txBody>
      </p:sp>
      <p:grpSp>
        <p:nvGrpSpPr>
          <p:cNvPr id="86051" name="Group 143">
            <a:extLst>
              <a:ext uri="{FF2B5EF4-FFF2-40B4-BE49-F238E27FC236}">
                <a16:creationId xmlns:a16="http://schemas.microsoft.com/office/drawing/2014/main" id="{AD805B97-A870-4DC3-939F-B1AF010DB39F}"/>
              </a:ext>
            </a:extLst>
          </p:cNvPr>
          <p:cNvGrpSpPr>
            <a:grpSpLocks/>
          </p:cNvGrpSpPr>
          <p:nvPr/>
        </p:nvGrpSpPr>
        <p:grpSpPr bwMode="auto">
          <a:xfrm>
            <a:off x="4899025" y="3408363"/>
            <a:ext cx="4108450" cy="354012"/>
            <a:chOff x="1688" y="1525"/>
            <a:chExt cx="2636" cy="223"/>
          </a:xfrm>
        </p:grpSpPr>
        <p:grpSp>
          <p:nvGrpSpPr>
            <p:cNvPr id="86079" name="Group 144">
              <a:extLst>
                <a:ext uri="{FF2B5EF4-FFF2-40B4-BE49-F238E27FC236}">
                  <a16:creationId xmlns:a16="http://schemas.microsoft.com/office/drawing/2014/main" id="{357369D0-2734-418A-B75F-04110D394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8" y="1536"/>
              <a:ext cx="530" cy="212"/>
              <a:chOff x="1688" y="1536"/>
              <a:chExt cx="530" cy="212"/>
            </a:xfrm>
          </p:grpSpPr>
          <p:sp>
            <p:nvSpPr>
              <p:cNvPr id="86092" name="Rectangle 145">
                <a:extLst>
                  <a:ext uri="{FF2B5EF4-FFF2-40B4-BE49-F238E27FC236}">
                    <a16:creationId xmlns:a16="http://schemas.microsoft.com/office/drawing/2014/main" id="{21BBB6A2-EA42-479E-A7F2-6926A56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544"/>
                <a:ext cx="530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3" name="Rectangle 146">
                <a:extLst>
                  <a:ext uri="{FF2B5EF4-FFF2-40B4-BE49-F238E27FC236}">
                    <a16:creationId xmlns:a16="http://schemas.microsoft.com/office/drawing/2014/main" id="{60A72D5A-D8CF-423B-A8D1-DD3FD53D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1536"/>
                <a:ext cx="4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86080" name="Group 147">
              <a:extLst>
                <a:ext uri="{FF2B5EF4-FFF2-40B4-BE49-F238E27FC236}">
                  <a16:creationId xmlns:a16="http://schemas.microsoft.com/office/drawing/2014/main" id="{A37BF689-84F8-432A-9D27-57A8A9C06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3" y="1525"/>
              <a:ext cx="592" cy="212"/>
              <a:chOff x="2183" y="1525"/>
              <a:chExt cx="592" cy="212"/>
            </a:xfrm>
          </p:grpSpPr>
          <p:sp>
            <p:nvSpPr>
              <p:cNvPr id="86090" name="Rectangle 148">
                <a:extLst>
                  <a:ext uri="{FF2B5EF4-FFF2-40B4-BE49-F238E27FC236}">
                    <a16:creationId xmlns:a16="http://schemas.microsoft.com/office/drawing/2014/main" id="{ED791C12-D8BE-433E-B239-1938490F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1544"/>
                <a:ext cx="531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1" name="Rectangle 149">
                <a:extLst>
                  <a:ext uri="{FF2B5EF4-FFF2-40B4-BE49-F238E27FC236}">
                    <a16:creationId xmlns:a16="http://schemas.microsoft.com/office/drawing/2014/main" id="{F148D6D5-9809-401A-8D97-734A9BAD3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525"/>
                <a:ext cx="5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Reg/Dec</a:t>
                </a:r>
              </a:p>
            </p:txBody>
          </p:sp>
        </p:grpSp>
        <p:grpSp>
          <p:nvGrpSpPr>
            <p:cNvPr id="86081" name="Group 150">
              <a:extLst>
                <a:ext uri="{FF2B5EF4-FFF2-40B4-BE49-F238E27FC236}">
                  <a16:creationId xmlns:a16="http://schemas.microsoft.com/office/drawing/2014/main" id="{883A6A9B-AFBE-492F-BCDB-36A52FB47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5" y="1536"/>
              <a:ext cx="496" cy="212"/>
              <a:chOff x="2755" y="1536"/>
              <a:chExt cx="496" cy="212"/>
            </a:xfrm>
          </p:grpSpPr>
          <p:sp>
            <p:nvSpPr>
              <p:cNvPr id="86088" name="Rectangle 151">
                <a:extLst>
                  <a:ext uri="{FF2B5EF4-FFF2-40B4-BE49-F238E27FC236}">
                    <a16:creationId xmlns:a16="http://schemas.microsoft.com/office/drawing/2014/main" id="{8B9C0D8C-2714-46B4-8EB7-9BC39F86C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1544"/>
                <a:ext cx="496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9" name="Rectangle 152">
                <a:extLst>
                  <a:ext uri="{FF2B5EF4-FFF2-40B4-BE49-F238E27FC236}">
                    <a16:creationId xmlns:a16="http://schemas.microsoft.com/office/drawing/2014/main" id="{55C34CB9-307D-4E1C-9858-35848BE81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3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86082" name="Group 153">
              <a:extLst>
                <a:ext uri="{FF2B5EF4-FFF2-40B4-BE49-F238E27FC236}">
                  <a16:creationId xmlns:a16="http://schemas.microsoft.com/office/drawing/2014/main" id="{0926B473-C1CD-401F-9A38-E9890BBAB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1" y="1536"/>
              <a:ext cx="559" cy="212"/>
              <a:chOff x="3251" y="1536"/>
              <a:chExt cx="559" cy="212"/>
            </a:xfrm>
          </p:grpSpPr>
          <p:sp>
            <p:nvSpPr>
              <p:cNvPr id="86086" name="Rectangle 154">
                <a:extLst>
                  <a:ext uri="{FF2B5EF4-FFF2-40B4-BE49-F238E27FC236}">
                    <a16:creationId xmlns:a16="http://schemas.microsoft.com/office/drawing/2014/main" id="{4C7CACC8-D2A9-44CD-84C2-BAE2EFD28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" y="1544"/>
                <a:ext cx="559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7" name="Rectangle 155">
                <a:extLst>
                  <a:ext uri="{FF2B5EF4-FFF2-40B4-BE49-F238E27FC236}">
                    <a16:creationId xmlns:a16="http://schemas.microsoft.com/office/drawing/2014/main" id="{B586B956-4C40-4FC3-B660-68422387A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1536"/>
                <a:ext cx="4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86083" name="Group 156">
              <a:extLst>
                <a:ext uri="{FF2B5EF4-FFF2-40B4-BE49-F238E27FC236}">
                  <a16:creationId xmlns:a16="http://schemas.microsoft.com/office/drawing/2014/main" id="{0A437FAB-3124-4573-A104-3CA6BC610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2" y="1536"/>
              <a:ext cx="512" cy="212"/>
              <a:chOff x="3812" y="1536"/>
              <a:chExt cx="512" cy="212"/>
            </a:xfrm>
          </p:grpSpPr>
          <p:sp>
            <p:nvSpPr>
              <p:cNvPr id="86084" name="Rectangle 157">
                <a:extLst>
                  <a:ext uri="{FF2B5EF4-FFF2-40B4-BE49-F238E27FC236}">
                    <a16:creationId xmlns:a16="http://schemas.microsoft.com/office/drawing/2014/main" id="{F4F5A957-6F4D-42D6-AC7B-643DC88E9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15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14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5" name="Rectangle 158">
                <a:extLst>
                  <a:ext uri="{FF2B5EF4-FFF2-40B4-BE49-F238E27FC236}">
                    <a16:creationId xmlns:a16="http://schemas.microsoft.com/office/drawing/2014/main" id="{248C9EEE-7CD8-4C04-B596-5BA3E0DC4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536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ea typeface="宋体" panose="02010600030101010101" pitchFamily="2" charset="-122"/>
                    <a:cs typeface="Times New Roman" panose="02020603050405020304" pitchFamily="18" charset="0"/>
                  </a:rPr>
                  <a:t>Wr</a:t>
                </a:r>
              </a:p>
            </p:txBody>
          </p:sp>
        </p:grpSp>
      </p:grpSp>
      <p:grpSp>
        <p:nvGrpSpPr>
          <p:cNvPr id="86052" name="Group 159">
            <a:extLst>
              <a:ext uri="{FF2B5EF4-FFF2-40B4-BE49-F238E27FC236}">
                <a16:creationId xmlns:a16="http://schemas.microsoft.com/office/drawing/2014/main" id="{1A026D4B-0214-4146-B997-025E9E550A23}"/>
              </a:ext>
            </a:extLst>
          </p:cNvPr>
          <p:cNvGrpSpPr>
            <a:grpSpLocks/>
          </p:cNvGrpSpPr>
          <p:nvPr/>
        </p:nvGrpSpPr>
        <p:grpSpPr bwMode="auto">
          <a:xfrm>
            <a:off x="5719763" y="3806825"/>
            <a:ext cx="812800" cy="336550"/>
            <a:chOff x="2221" y="1824"/>
            <a:chExt cx="512" cy="212"/>
          </a:xfrm>
        </p:grpSpPr>
        <p:sp>
          <p:nvSpPr>
            <p:cNvPr id="86077" name="Rectangle 160">
              <a:extLst>
                <a:ext uri="{FF2B5EF4-FFF2-40B4-BE49-F238E27FC236}">
                  <a16:creationId xmlns:a16="http://schemas.microsoft.com/office/drawing/2014/main" id="{7DEE8853-7AAA-423A-9200-8258B540E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18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1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78" name="Rectangle 161">
              <a:extLst>
                <a:ext uri="{FF2B5EF4-FFF2-40B4-BE49-F238E27FC236}">
                  <a16:creationId xmlns:a16="http://schemas.microsoft.com/office/drawing/2014/main" id="{8B6B628B-9427-4023-89C6-51B5C7F37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824"/>
              <a:ext cx="4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ea typeface="宋体" panose="02010600030101010101" pitchFamily="2" charset="-122"/>
                  <a:cs typeface="Times New Roman" panose="02020603050405020304" pitchFamily="18" charset="0"/>
                </a:rPr>
                <a:t>Ifetch</a:t>
              </a:r>
            </a:p>
          </p:txBody>
        </p:sp>
      </p:grpSp>
      <p:grpSp>
        <p:nvGrpSpPr>
          <p:cNvPr id="86053" name="Group 162">
            <a:extLst>
              <a:ext uri="{FF2B5EF4-FFF2-40B4-BE49-F238E27FC236}">
                <a16:creationId xmlns:a16="http://schemas.microsoft.com/office/drawing/2014/main" id="{2DD61F90-717B-4960-987E-F42013F6BA7B}"/>
              </a:ext>
            </a:extLst>
          </p:cNvPr>
          <p:cNvGrpSpPr>
            <a:grpSpLocks/>
          </p:cNvGrpSpPr>
          <p:nvPr/>
        </p:nvGrpSpPr>
        <p:grpSpPr bwMode="auto">
          <a:xfrm>
            <a:off x="6492875" y="3789363"/>
            <a:ext cx="1000125" cy="336550"/>
            <a:chOff x="2708" y="1813"/>
            <a:chExt cx="630" cy="212"/>
          </a:xfrm>
        </p:grpSpPr>
        <p:sp>
          <p:nvSpPr>
            <p:cNvPr id="86075" name="Rectangle 163">
              <a:extLst>
                <a:ext uri="{FF2B5EF4-FFF2-40B4-BE49-F238E27FC236}">
                  <a16:creationId xmlns:a16="http://schemas.microsoft.com/office/drawing/2014/main" id="{C51D41B7-3969-42B7-9370-5EDE4369C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832"/>
              <a:ext cx="521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1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76" name="Rectangle 164">
              <a:extLst>
                <a:ext uri="{FF2B5EF4-FFF2-40B4-BE49-F238E27FC236}">
                  <a16:creationId xmlns:a16="http://schemas.microsoft.com/office/drawing/2014/main" id="{C7405209-99E8-4BAB-8A5E-138DEC27A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3"/>
              <a:ext cx="6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ea typeface="宋体" panose="02010600030101010101" pitchFamily="2" charset="-122"/>
                  <a:cs typeface="Times New Roman" panose="02020603050405020304" pitchFamily="18" charset="0"/>
                </a:rPr>
                <a:t>Reg/Dec</a:t>
              </a:r>
            </a:p>
          </p:txBody>
        </p:sp>
      </p:grpSp>
      <p:grpSp>
        <p:nvGrpSpPr>
          <p:cNvPr id="86054" name="Group 165">
            <a:extLst>
              <a:ext uri="{FF2B5EF4-FFF2-40B4-BE49-F238E27FC236}">
                <a16:creationId xmlns:a16="http://schemas.microsoft.com/office/drawing/2014/main" id="{2FB860E3-1211-4181-BE45-8A6851A89CAF}"/>
              </a:ext>
            </a:extLst>
          </p:cNvPr>
          <p:cNvGrpSpPr>
            <a:grpSpLocks/>
          </p:cNvGrpSpPr>
          <p:nvPr/>
        </p:nvGrpSpPr>
        <p:grpSpPr bwMode="auto">
          <a:xfrm>
            <a:off x="7356475" y="3806825"/>
            <a:ext cx="849313" cy="336550"/>
            <a:chOff x="3260" y="1824"/>
            <a:chExt cx="535" cy="212"/>
          </a:xfrm>
        </p:grpSpPr>
        <p:sp>
          <p:nvSpPr>
            <p:cNvPr id="86073" name="Rectangle 166">
              <a:extLst>
                <a:ext uri="{FF2B5EF4-FFF2-40B4-BE49-F238E27FC236}">
                  <a16:creationId xmlns:a16="http://schemas.microsoft.com/office/drawing/2014/main" id="{6DB20685-C8AF-4B1E-9499-54310BD39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1832"/>
              <a:ext cx="535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1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74" name="Rectangle 167">
              <a:extLst>
                <a:ext uri="{FF2B5EF4-FFF2-40B4-BE49-F238E27FC236}">
                  <a16:creationId xmlns:a16="http://schemas.microsoft.com/office/drawing/2014/main" id="{C1399328-F056-4DB2-B638-8CF5312A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824"/>
              <a:ext cx="3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ea typeface="宋体" panose="02010600030101010101" pitchFamily="2" charset="-122"/>
                  <a:cs typeface="Times New Roman" panose="02020603050405020304" pitchFamily="18" charset="0"/>
                </a:rPr>
                <a:t>Exec</a:t>
              </a:r>
            </a:p>
          </p:txBody>
        </p:sp>
      </p:grpSp>
      <p:grpSp>
        <p:nvGrpSpPr>
          <p:cNvPr id="86055" name="Group 168">
            <a:extLst>
              <a:ext uri="{FF2B5EF4-FFF2-40B4-BE49-F238E27FC236}">
                <a16:creationId xmlns:a16="http://schemas.microsoft.com/office/drawing/2014/main" id="{EA2DB6CF-E205-48E1-BA3E-630E94E388D8}"/>
              </a:ext>
            </a:extLst>
          </p:cNvPr>
          <p:cNvGrpSpPr>
            <a:grpSpLocks/>
          </p:cNvGrpSpPr>
          <p:nvPr/>
        </p:nvGrpSpPr>
        <p:grpSpPr bwMode="auto">
          <a:xfrm>
            <a:off x="8213725" y="3806825"/>
            <a:ext cx="796925" cy="336550"/>
            <a:chOff x="3800" y="1824"/>
            <a:chExt cx="502" cy="212"/>
          </a:xfrm>
        </p:grpSpPr>
        <p:sp>
          <p:nvSpPr>
            <p:cNvPr id="86071" name="Rectangle 169">
              <a:extLst>
                <a:ext uri="{FF2B5EF4-FFF2-40B4-BE49-F238E27FC236}">
                  <a16:creationId xmlns:a16="http://schemas.microsoft.com/office/drawing/2014/main" id="{D73BB245-9000-4731-BDB4-8FBDCB6AD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1832"/>
              <a:ext cx="50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1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72" name="Rectangle 170">
              <a:extLst>
                <a:ext uri="{FF2B5EF4-FFF2-40B4-BE49-F238E27FC236}">
                  <a16:creationId xmlns:a16="http://schemas.microsoft.com/office/drawing/2014/main" id="{A81659DB-0D62-4AC0-A4F3-62B4F2E7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824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ea typeface="宋体" panose="02010600030101010101" pitchFamily="2" charset="-122"/>
                  <a:cs typeface="Times New Roman" panose="02020603050405020304" pitchFamily="18" charset="0"/>
                </a:rPr>
                <a:t>Mem</a:t>
              </a:r>
            </a:p>
          </p:txBody>
        </p:sp>
      </p:grpSp>
      <p:sp>
        <p:nvSpPr>
          <p:cNvPr id="86056" name="Rectangle 171">
            <a:extLst>
              <a:ext uri="{FF2B5EF4-FFF2-40B4-BE49-F238E27FC236}">
                <a16:creationId xmlns:a16="http://schemas.microsoft.com/office/drawing/2014/main" id="{608B6354-9040-47D2-8FB8-1B6AA973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3789363"/>
            <a:ext cx="8778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24: </a:t>
            </a: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</a:p>
        </p:txBody>
      </p:sp>
      <p:sp>
        <p:nvSpPr>
          <p:cNvPr id="86057" name="Rectangle 172">
            <a:extLst>
              <a:ext uri="{FF2B5EF4-FFF2-40B4-BE49-F238E27FC236}">
                <a16:creationId xmlns:a16="http://schemas.microsoft.com/office/drawing/2014/main" id="{7F743E1D-30BA-4DF4-8BB6-661FE89A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3419475"/>
            <a:ext cx="76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20: </a:t>
            </a:r>
            <a:r>
              <a:rPr kumimoji="1"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</a:p>
        </p:txBody>
      </p:sp>
      <p:grpSp>
        <p:nvGrpSpPr>
          <p:cNvPr id="86058" name="Group 173">
            <a:extLst>
              <a:ext uri="{FF2B5EF4-FFF2-40B4-BE49-F238E27FC236}">
                <a16:creationId xmlns:a16="http://schemas.microsoft.com/office/drawing/2014/main" id="{B7B64F8B-BA15-44B0-B3AC-C1B7A1B84EB2}"/>
              </a:ext>
            </a:extLst>
          </p:cNvPr>
          <p:cNvGrpSpPr>
            <a:grpSpLocks/>
          </p:cNvGrpSpPr>
          <p:nvPr/>
        </p:nvGrpSpPr>
        <p:grpSpPr bwMode="auto">
          <a:xfrm>
            <a:off x="6550025" y="4225925"/>
            <a:ext cx="812800" cy="336550"/>
            <a:chOff x="2744" y="2112"/>
            <a:chExt cx="512" cy="212"/>
          </a:xfrm>
        </p:grpSpPr>
        <p:sp>
          <p:nvSpPr>
            <p:cNvPr id="86069" name="Rectangle 174">
              <a:extLst>
                <a:ext uri="{FF2B5EF4-FFF2-40B4-BE49-F238E27FC236}">
                  <a16:creationId xmlns:a16="http://schemas.microsoft.com/office/drawing/2014/main" id="{88066AFE-7F02-4E08-8309-88B687C5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1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70" name="Rectangle 175">
              <a:extLst>
                <a:ext uri="{FF2B5EF4-FFF2-40B4-BE49-F238E27FC236}">
                  <a16:creationId xmlns:a16="http://schemas.microsoft.com/office/drawing/2014/main" id="{C68FADD3-314F-4E6A-8973-F888BA3D5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112"/>
              <a:ext cx="4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ea typeface="宋体" panose="02010600030101010101" pitchFamily="2" charset="-122"/>
                  <a:cs typeface="Times New Roman" panose="02020603050405020304" pitchFamily="18" charset="0"/>
                </a:rPr>
                <a:t>Ifetch</a:t>
              </a:r>
            </a:p>
          </p:txBody>
        </p:sp>
      </p:grpSp>
      <p:grpSp>
        <p:nvGrpSpPr>
          <p:cNvPr id="86059" name="Group 176">
            <a:extLst>
              <a:ext uri="{FF2B5EF4-FFF2-40B4-BE49-F238E27FC236}">
                <a16:creationId xmlns:a16="http://schemas.microsoft.com/office/drawing/2014/main" id="{82D407B5-9274-4F5A-ABE1-6CC5A02CABC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4203700"/>
            <a:ext cx="912812" cy="336550"/>
            <a:chOff x="3239" y="2098"/>
            <a:chExt cx="575" cy="212"/>
          </a:xfrm>
        </p:grpSpPr>
        <p:sp>
          <p:nvSpPr>
            <p:cNvPr id="86067" name="Rectangle 177">
              <a:extLst>
                <a:ext uri="{FF2B5EF4-FFF2-40B4-BE49-F238E27FC236}">
                  <a16:creationId xmlns:a16="http://schemas.microsoft.com/office/drawing/2014/main" id="{74D84C89-28FF-449B-BD59-B72C207F3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2120"/>
              <a:ext cx="545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1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68" name="Rectangle 178">
              <a:extLst>
                <a:ext uri="{FF2B5EF4-FFF2-40B4-BE49-F238E27FC236}">
                  <a16:creationId xmlns:a16="http://schemas.microsoft.com/office/drawing/2014/main" id="{D828461C-E66C-44E4-AC3A-D4AA6B56E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2098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ea typeface="宋体" panose="02010600030101010101" pitchFamily="2" charset="-122"/>
                  <a:cs typeface="Times New Roman" panose="02020603050405020304" pitchFamily="18" charset="0"/>
                </a:rPr>
                <a:t>Reg/Dec</a:t>
              </a:r>
            </a:p>
          </p:txBody>
        </p:sp>
      </p:grpSp>
      <p:grpSp>
        <p:nvGrpSpPr>
          <p:cNvPr id="86060" name="Group 179">
            <a:extLst>
              <a:ext uri="{FF2B5EF4-FFF2-40B4-BE49-F238E27FC236}">
                <a16:creationId xmlns:a16="http://schemas.microsoft.com/office/drawing/2014/main" id="{95ED5716-125F-4A0F-B568-D16A3B4E8394}"/>
              </a:ext>
            </a:extLst>
          </p:cNvPr>
          <p:cNvGrpSpPr>
            <a:grpSpLocks/>
          </p:cNvGrpSpPr>
          <p:nvPr/>
        </p:nvGrpSpPr>
        <p:grpSpPr bwMode="auto">
          <a:xfrm>
            <a:off x="8228013" y="4225925"/>
            <a:ext cx="798512" cy="336550"/>
            <a:chOff x="3809" y="2112"/>
            <a:chExt cx="503" cy="212"/>
          </a:xfrm>
        </p:grpSpPr>
        <p:sp>
          <p:nvSpPr>
            <p:cNvPr id="86065" name="Rectangle 180">
              <a:extLst>
                <a:ext uri="{FF2B5EF4-FFF2-40B4-BE49-F238E27FC236}">
                  <a16:creationId xmlns:a16="http://schemas.microsoft.com/office/drawing/2014/main" id="{E8A6C9DE-3609-4AE9-BF35-AF56F504F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120"/>
              <a:ext cx="50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1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66" name="Rectangle 181">
              <a:extLst>
                <a:ext uri="{FF2B5EF4-FFF2-40B4-BE49-F238E27FC236}">
                  <a16:creationId xmlns:a16="http://schemas.microsoft.com/office/drawing/2014/main" id="{35018F56-E72C-41DD-B39A-DE15AA46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112"/>
              <a:ext cx="3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ea typeface="宋体" panose="02010600030101010101" pitchFamily="2" charset="-122"/>
                  <a:cs typeface="Times New Roman" panose="02020603050405020304" pitchFamily="18" charset="0"/>
                </a:rPr>
                <a:t>Exec</a:t>
              </a:r>
            </a:p>
          </p:txBody>
        </p:sp>
      </p:grpSp>
      <p:sp>
        <p:nvSpPr>
          <p:cNvPr id="86061" name="Rectangle 182">
            <a:extLst>
              <a:ext uri="{FF2B5EF4-FFF2-40B4-BE49-F238E27FC236}">
                <a16:creationId xmlns:a16="http://schemas.microsoft.com/office/drawing/2014/main" id="{1B22FACF-28A0-4189-B72F-0DDA93FF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4216400"/>
            <a:ext cx="19002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60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1000: </a:t>
            </a:r>
            <a:r>
              <a:rPr kumimoji="1" lang="en-US" altLang="zh-CN" sz="160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Target of Beq</a:t>
            </a:r>
          </a:p>
        </p:txBody>
      </p:sp>
      <p:sp>
        <p:nvSpPr>
          <p:cNvPr id="86062" name="Line 183">
            <a:extLst>
              <a:ext uri="{FF2B5EF4-FFF2-40B4-BE49-F238E27FC236}">
                <a16:creationId xmlns:a16="http://schemas.microsoft.com/office/drawing/2014/main" id="{7001F254-2C59-4165-A7D5-23C7EC1A9A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4063" y="939800"/>
            <a:ext cx="12700" cy="2425700"/>
          </a:xfrm>
          <a:prstGeom prst="line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5032" name="Rectangle 184">
            <a:extLst>
              <a:ext uri="{FF2B5EF4-FFF2-40B4-BE49-F238E27FC236}">
                <a16:creationId xmlns:a16="http://schemas.microsoft.com/office/drawing/2014/main" id="{E17E9681-B314-4728-A213-3B66A0C8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2995613"/>
            <a:ext cx="4967287" cy="1157287"/>
          </a:xfrm>
          <a:prstGeom prst="rect">
            <a:avLst/>
          </a:prstGeom>
          <a:solidFill>
            <a:srgbClr val="FF99CC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64" name="Rectangle 2">
            <a:extLst>
              <a:ext uri="{FF2B5EF4-FFF2-40B4-BE49-F238E27FC236}">
                <a16:creationId xmlns:a16="http://schemas.microsoft.com/office/drawing/2014/main" id="{DFA8B862-EC7A-4AC3-855B-7E6469C1E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169" y="15564"/>
            <a:ext cx="9334054" cy="5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回顾</a:t>
            </a:r>
            <a:r>
              <a:rPr lang="en-US" altLang="zh-CN" dirty="0"/>
              <a:t>——MIPS</a:t>
            </a:r>
            <a:r>
              <a:rPr lang="zh-CN" altLang="en-US" dirty="0"/>
              <a:t>五级流水线的控制相关性举例</a:t>
            </a:r>
          </a:p>
        </p:txBody>
      </p:sp>
    </p:spTree>
    <p:extLst>
      <p:ext uri="{BB962C8B-B14F-4D97-AF65-F5344CB8AC3E}">
        <p14:creationId xmlns:p14="http://schemas.microsoft.com/office/powerpoint/2010/main" val="797141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0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D5C45B76-43C8-43B9-903D-C116629C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3163"/>
            <a:ext cx="8351838" cy="5437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4.10.2 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提高处理器线程级并行性的技术</a:t>
            </a:r>
          </a:p>
        </p:txBody>
      </p:sp>
      <p:sp>
        <p:nvSpPr>
          <p:cNvPr id="98307" name="内容占位符 2">
            <a:extLst>
              <a:ext uri="{FF2B5EF4-FFF2-40B4-BE49-F238E27FC236}">
                <a16:creationId xmlns:a16="http://schemas.microsoft.com/office/drawing/2014/main" id="{2D3D8997-7DF8-400E-A1BB-C9B8808A3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806450"/>
            <a:ext cx="8545513" cy="5358854"/>
          </a:xfrm>
        </p:spPr>
        <p:txBody>
          <a:bodyPr/>
          <a:lstStyle/>
          <a:p>
            <a:pPr marL="358775" indent="-358775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线程级并行性</a:t>
            </a:r>
            <a:r>
              <a:rPr lang="en-US" altLang="zh-CN" dirty="0">
                <a:solidFill>
                  <a:srgbClr val="0000FF"/>
                </a:solidFill>
              </a:rPr>
              <a:t>(TLP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Thread Level Parallel)</a:t>
            </a:r>
          </a:p>
          <a:p>
            <a:pPr marL="717550" lvl="1" indent="-358775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对于</a:t>
            </a:r>
            <a:r>
              <a:rPr lang="en-US" altLang="zh-CN" dirty="0"/>
              <a:t>MIMD</a:t>
            </a:r>
            <a:r>
              <a:rPr lang="zh-CN" altLang="en-US" dirty="0"/>
              <a:t>（多指令流多数据流），每个处理器执行自己的指令流</a:t>
            </a:r>
            <a:endParaRPr lang="en-US" altLang="zh-CN" dirty="0"/>
          </a:p>
          <a:p>
            <a:pPr marL="717550" lvl="1" indent="-358775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为了加大程序执行的并行力度，将程序划分为多个单一控制的执行流，</a:t>
            </a:r>
            <a:r>
              <a:rPr lang="zh-CN" altLang="en-US" dirty="0">
                <a:solidFill>
                  <a:srgbClr val="0000FF"/>
                </a:solidFill>
              </a:rPr>
              <a:t>每个执行流称之为一个</a:t>
            </a:r>
            <a:r>
              <a:rPr lang="zh-CN" altLang="en-US" dirty="0">
                <a:solidFill>
                  <a:srgbClr val="FF0000"/>
                </a:solidFill>
              </a:rPr>
              <a:t>线程</a:t>
            </a:r>
            <a:r>
              <a:rPr lang="zh-CN" altLang="en-US" dirty="0"/>
              <a:t>。同一个进程中的不同线程共享数据空间，拥有自己的执行堆栈和程序计数器</a:t>
            </a:r>
            <a:endParaRPr lang="en-US" altLang="zh-CN" dirty="0"/>
          </a:p>
          <a:p>
            <a:pPr marL="717550" lvl="1" indent="-358775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提高系统整体的吞吐量</a:t>
            </a:r>
            <a:endParaRPr lang="en-US" altLang="zh-CN" dirty="0"/>
          </a:p>
          <a:p>
            <a:pPr marL="717550" lvl="1" indent="-358775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主要技术：超线程技术、多核技术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4C8C-8616-4F3E-874D-941CF89D05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692150"/>
            <a:ext cx="8280400" cy="440372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1. </a:t>
            </a:r>
            <a:r>
              <a:rPr lang="zh-CN" altLang="en-US" sz="2800">
                <a:solidFill>
                  <a:srgbClr val="0000FF"/>
                </a:solidFill>
              </a:rPr>
              <a:t>超线程</a:t>
            </a:r>
            <a:r>
              <a:rPr lang="en-US" altLang="zh-CN" sz="2800">
                <a:solidFill>
                  <a:srgbClr val="0000FF"/>
                </a:solidFill>
              </a:rPr>
              <a:t>(Hyper-Threading</a:t>
            </a:r>
            <a:r>
              <a:rPr lang="zh-CN" altLang="en-US" sz="2800">
                <a:solidFill>
                  <a:srgbClr val="0000FF"/>
                </a:solidFill>
              </a:rPr>
              <a:t>，</a:t>
            </a:r>
            <a:r>
              <a:rPr lang="en-US" altLang="zh-CN" sz="2800">
                <a:solidFill>
                  <a:srgbClr val="0000FF"/>
                </a:solidFill>
              </a:rPr>
              <a:t>HT)</a:t>
            </a:r>
            <a:r>
              <a:rPr lang="zh-CN" altLang="en-US" sz="2800">
                <a:solidFill>
                  <a:srgbClr val="0000FF"/>
                </a:solidFill>
              </a:rPr>
              <a:t>技术</a:t>
            </a:r>
            <a:endParaRPr lang="en-US" altLang="zh-CN" sz="2800">
              <a:solidFill>
                <a:srgbClr val="0000FF"/>
              </a:solidFill>
            </a:endParaRPr>
          </a:p>
          <a:p>
            <a:pPr marL="627063" lvl="1" indent="-268288">
              <a:lnSpc>
                <a:spcPct val="100000"/>
              </a:lnSpc>
              <a:spcBef>
                <a:spcPct val="0"/>
              </a:spcBef>
            </a:pPr>
            <a:r>
              <a:rPr lang="en-US" altLang="zh-CN" sz="2400"/>
              <a:t>2002</a:t>
            </a:r>
            <a:r>
              <a:rPr lang="zh-CN" altLang="en-US" sz="2400"/>
              <a:t>年，</a:t>
            </a:r>
            <a:r>
              <a:rPr lang="en-US" altLang="zh-CN" sz="2400"/>
              <a:t>Intel</a:t>
            </a:r>
            <a:r>
              <a:rPr lang="zh-CN" altLang="en-US" sz="2400"/>
              <a:t>公司研发，首先应用于</a:t>
            </a:r>
            <a:r>
              <a:rPr lang="en-US" altLang="zh-CN" sz="2400"/>
              <a:t>Xeon</a:t>
            </a:r>
            <a:r>
              <a:rPr lang="zh-CN" altLang="en-US" sz="2400"/>
              <a:t>处理器</a:t>
            </a:r>
            <a:endParaRPr lang="en-US" altLang="zh-CN" sz="2400"/>
          </a:p>
          <a:p>
            <a:pPr marL="627063" lvl="1" indent="-268288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允许物理上</a:t>
            </a:r>
            <a:r>
              <a:rPr lang="zh-CN" altLang="en-US" sz="2400">
                <a:solidFill>
                  <a:srgbClr val="FF0000"/>
                </a:solidFill>
              </a:rPr>
              <a:t>单个处理器</a:t>
            </a:r>
            <a:r>
              <a:rPr lang="zh-CN" altLang="en-US" sz="2400"/>
              <a:t>采用共享执行资源的方法同时执行</a:t>
            </a:r>
            <a:r>
              <a:rPr lang="zh-CN" altLang="en-US" sz="2400">
                <a:solidFill>
                  <a:srgbClr val="FF0000"/>
                </a:solidFill>
              </a:rPr>
              <a:t>两个或更多的分离代码流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线程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>
                <a:solidFill>
                  <a:srgbClr val="0000FF"/>
                </a:solidFill>
              </a:rPr>
              <a:t>又称软件多线程</a:t>
            </a:r>
          </a:p>
          <a:p>
            <a:pPr marL="627063" lvl="1" indent="-268288">
              <a:lnSpc>
                <a:spcPct val="100000"/>
              </a:lnSpc>
              <a:spcBef>
                <a:spcPct val="0"/>
              </a:spcBef>
            </a:pPr>
            <a:r>
              <a:rPr lang="en-US" altLang="zh-CN" sz="2400"/>
              <a:t>HT</a:t>
            </a:r>
            <a:r>
              <a:rPr lang="zh-CN" altLang="en-US" sz="2400"/>
              <a:t>技术把</a:t>
            </a:r>
            <a:r>
              <a:rPr lang="zh-CN" altLang="en-US" sz="2400">
                <a:solidFill>
                  <a:srgbClr val="00B050"/>
                </a:solidFill>
              </a:rPr>
              <a:t>单物理处理器模拟成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个或多个逻辑处理器</a:t>
            </a:r>
            <a:endParaRPr lang="en-US" altLang="zh-CN" sz="2400">
              <a:solidFill>
                <a:srgbClr val="FF0000"/>
              </a:solidFill>
            </a:endParaRPr>
          </a:p>
          <a:p>
            <a:pPr marL="627063" lvl="1" indent="-268288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每个逻辑处理器都有独立的</a:t>
            </a:r>
            <a:r>
              <a:rPr lang="en-US" altLang="zh-CN" sz="2400"/>
              <a:t>IA-32</a:t>
            </a:r>
            <a:r>
              <a:rPr lang="zh-CN" altLang="en-US" sz="2400"/>
              <a:t>架构，即拥有自己的通用寄存器、段寄存器、控制寄存器、调试寄存器等</a:t>
            </a:r>
            <a:endParaRPr lang="en-US" altLang="zh-CN" sz="2400"/>
          </a:p>
          <a:p>
            <a:pPr marL="627063" lvl="1" indent="-268288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减少</a:t>
            </a:r>
            <a:r>
              <a:rPr lang="en-US" altLang="zh-CN" sz="2400"/>
              <a:t>CPU</a:t>
            </a:r>
            <a:r>
              <a:rPr lang="zh-CN" altLang="en-US" sz="2400"/>
              <a:t>的闲置时间，提高系统的资源利用率</a:t>
            </a:r>
          </a:p>
          <a:p>
            <a:pPr marL="627063" lvl="1" indent="-268288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逻辑处理器共享的资源包括执行引擎和系统总线接口</a:t>
            </a:r>
          </a:p>
        </p:txBody>
      </p:sp>
      <p:sp>
        <p:nvSpPr>
          <p:cNvPr id="100355" name="标题 1">
            <a:extLst>
              <a:ext uri="{FF2B5EF4-FFF2-40B4-BE49-F238E27FC236}">
                <a16:creationId xmlns:a16="http://schemas.microsoft.com/office/drawing/2014/main" id="{2A102B4D-D0F4-4983-BB38-B758B2ACF92A}"/>
              </a:ext>
            </a:extLst>
          </p:cNvPr>
          <p:cNvSpPr txBox="1">
            <a:spLocks/>
          </p:cNvSpPr>
          <p:nvPr/>
        </p:nvSpPr>
        <p:spPr bwMode="auto">
          <a:xfrm>
            <a:off x="350663" y="94943"/>
            <a:ext cx="8351837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4.10.2 </a:t>
            </a:r>
            <a:r>
              <a:rPr lang="zh-CN" altLang="en-US" dirty="0"/>
              <a:t>提高处理器线程级并行性的技术</a:t>
            </a:r>
          </a:p>
        </p:txBody>
      </p:sp>
      <p:grpSp>
        <p:nvGrpSpPr>
          <p:cNvPr id="4" name="组合 29">
            <a:extLst>
              <a:ext uri="{FF2B5EF4-FFF2-40B4-BE49-F238E27FC236}">
                <a16:creationId xmlns:a16="http://schemas.microsoft.com/office/drawing/2014/main" id="{35C8E34F-FCBF-4358-B3FA-2DE71874BF4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221163"/>
            <a:ext cx="7704137" cy="2447925"/>
            <a:chOff x="668739" y="3985151"/>
            <a:chExt cx="7869851" cy="2670876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B833E26-46F8-4C22-BC04-3ADC41B69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739" y="3985151"/>
              <a:ext cx="7869851" cy="2670876"/>
              <a:chOff x="194" y="2246"/>
              <a:chExt cx="5020" cy="1874"/>
            </a:xfrm>
            <a:solidFill>
              <a:schemeClr val="accent3">
                <a:lumMod val="95000"/>
              </a:schemeClr>
            </a:solidFill>
          </p:grpSpPr>
          <p:sp>
            <p:nvSpPr>
              <p:cNvPr id="7" name="Rectangle 8" descr="羊皮纸">
                <a:extLst>
                  <a:ext uri="{FF2B5EF4-FFF2-40B4-BE49-F238E27FC236}">
                    <a16:creationId xmlns:a16="http://schemas.microsoft.com/office/drawing/2014/main" id="{96181775-AFE8-440C-B267-AAED64B8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" y="2246"/>
                <a:ext cx="5020" cy="1874"/>
              </a:xfrm>
              <a:prstGeom prst="rect">
                <a:avLst/>
              </a:prstGeom>
              <a:grpFill/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latin typeface="华文新魏" pitchFamily="2" charset="-122"/>
                </a:endParaRPr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97BAABB6-D9F4-4A79-98C6-35E23646E3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" y="2255"/>
                <a:ext cx="4849" cy="1858"/>
                <a:chOff x="220" y="2255"/>
                <a:chExt cx="4849" cy="1858"/>
              </a:xfrm>
              <a:grpFill/>
            </p:grpSpPr>
            <p:sp>
              <p:nvSpPr>
                <p:cNvPr id="9" name="Rectangle 11">
                  <a:extLst>
                    <a:ext uri="{FF2B5EF4-FFF2-40B4-BE49-F238E27FC236}">
                      <a16:creationId xmlns:a16="http://schemas.microsoft.com/office/drawing/2014/main" id="{098B6531-B9EA-47C9-ABE0-FE887A53F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" y="2511"/>
                  <a:ext cx="1125" cy="79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10" name="Text Box 12">
                  <a:extLst>
                    <a:ext uri="{FF2B5EF4-FFF2-40B4-BE49-F238E27FC236}">
                      <a16:creationId xmlns:a16="http://schemas.microsoft.com/office/drawing/2014/main" id="{49FBE6F0-665F-4266-85FC-A8FEE45294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2" y="2513"/>
                  <a:ext cx="317" cy="283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defRPr/>
                  </a:pPr>
                  <a:r>
                    <a:rPr lang="en-US" altLang="zh-CN" b="1">
                      <a:latin typeface="华文新魏" pitchFamily="2" charset="-122"/>
                      <a:ea typeface="华文新魏" pitchFamily="2" charset="-122"/>
                    </a:rPr>
                    <a:t>AS</a:t>
                  </a:r>
                </a:p>
              </p:txBody>
            </p:sp>
            <p:sp>
              <p:nvSpPr>
                <p:cNvPr id="11" name="Text Box 13">
                  <a:extLst>
                    <a:ext uri="{FF2B5EF4-FFF2-40B4-BE49-F238E27FC236}">
                      <a16:creationId xmlns:a16="http://schemas.microsoft.com/office/drawing/2014/main" id="{4973A224-C8F4-46F9-BC53-67E8655563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2" y="2513"/>
                  <a:ext cx="317" cy="283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defRPr/>
                  </a:pPr>
                  <a:r>
                    <a:rPr lang="en-US" altLang="zh-CN" b="1" dirty="0">
                      <a:latin typeface="华文新魏" pitchFamily="2" charset="-122"/>
                      <a:ea typeface="华文新魏" pitchFamily="2" charset="-122"/>
                    </a:rPr>
                    <a:t>AS</a:t>
                  </a:r>
                </a:p>
              </p:txBody>
            </p:sp>
            <p:sp>
              <p:nvSpPr>
                <p:cNvPr id="12" name="Text Box 15">
                  <a:extLst>
                    <a:ext uri="{FF2B5EF4-FFF2-40B4-BE49-F238E27FC236}">
                      <a16:creationId xmlns:a16="http://schemas.microsoft.com/office/drawing/2014/main" id="{BA878B9C-6005-41E2-9A04-B82133E604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" y="2255"/>
                  <a:ext cx="1950" cy="21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defRPr/>
                  </a:pP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支持</a:t>
                  </a:r>
                  <a:r>
                    <a:rPr lang="en-US" altLang="zh-CN" b="1" dirty="0">
                      <a:latin typeface="华文新魏" pitchFamily="2" charset="-122"/>
                      <a:ea typeface="华文新魏" pitchFamily="2" charset="-122"/>
                    </a:rPr>
                    <a:t>HT</a:t>
                  </a: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的</a:t>
                  </a:r>
                  <a:r>
                    <a:rPr lang="en-US" altLang="zh-CN" b="1" dirty="0">
                      <a:latin typeface="华文新魏" pitchFamily="2" charset="-122"/>
                      <a:ea typeface="华文新魏" pitchFamily="2" charset="-122"/>
                    </a:rPr>
                    <a:t>IA-32</a:t>
                  </a: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处理器</a:t>
                  </a:r>
                </a:p>
              </p:txBody>
            </p:sp>
            <p:sp>
              <p:nvSpPr>
                <p:cNvPr id="13" name="Line 16">
                  <a:extLst>
                    <a:ext uri="{FF2B5EF4-FFF2-40B4-BE49-F238E27FC236}">
                      <a16:creationId xmlns:a16="http://schemas.microsoft.com/office/drawing/2014/main" id="{A6AF28EA-21EE-452B-AC0A-007C11488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1" y="3311"/>
                  <a:ext cx="0" cy="51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14" name="Text Box 17">
                  <a:extLst>
                    <a:ext uri="{FF2B5EF4-FFF2-40B4-BE49-F238E27FC236}">
                      <a16:creationId xmlns:a16="http://schemas.microsoft.com/office/drawing/2014/main" id="{E2829B06-0EB1-40DD-98D3-192C8646DB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3" y="3354"/>
                  <a:ext cx="1348" cy="47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altLang="zh-CN" sz="2200" b="1" dirty="0">
                      <a:latin typeface="华文新魏" pitchFamily="2" charset="-122"/>
                      <a:ea typeface="华文新魏" pitchFamily="2" charset="-122"/>
                    </a:rPr>
                    <a:t>2</a:t>
                  </a:r>
                  <a:r>
                    <a:rPr lang="zh-CN" altLang="en-US" sz="2200" b="1" dirty="0">
                      <a:latin typeface="华文新魏" pitchFamily="2" charset="-122"/>
                      <a:ea typeface="华文新魏" pitchFamily="2" charset="-122"/>
                    </a:rPr>
                    <a:t>个逻辑处理器共享一个核</a:t>
                  </a:r>
                </a:p>
              </p:txBody>
            </p:sp>
            <p:sp>
              <p:nvSpPr>
                <p:cNvPr id="15" name="Line 18">
                  <a:extLst>
                    <a:ext uri="{FF2B5EF4-FFF2-40B4-BE49-F238E27FC236}">
                      <a16:creationId xmlns:a16="http://schemas.microsoft.com/office/drawing/2014/main" id="{E0E01187-6FA7-42A2-AFBB-87D75DD521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" y="3827"/>
                  <a:ext cx="1477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16" name="Text Box 19">
                  <a:extLst>
                    <a:ext uri="{FF2B5EF4-FFF2-40B4-BE49-F238E27FC236}">
                      <a16:creationId xmlns:a16="http://schemas.microsoft.com/office/drawing/2014/main" id="{DD1C965F-AA65-4CC9-A170-E4A45A7CF4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1" y="3860"/>
                  <a:ext cx="1672" cy="25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defRPr/>
                  </a:pPr>
                  <a:r>
                    <a:rPr lang="en-US" altLang="zh-CN" b="1" dirty="0">
                      <a:latin typeface="华文新魏" pitchFamily="2" charset="-122"/>
                      <a:ea typeface="华文新魏" pitchFamily="2" charset="-122"/>
                    </a:rPr>
                    <a:t>AS=IA-32</a:t>
                  </a: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结构状态</a:t>
                  </a:r>
                </a:p>
              </p:txBody>
            </p:sp>
            <p:sp>
              <p:nvSpPr>
                <p:cNvPr id="17" name="Rectangle 20">
                  <a:extLst>
                    <a:ext uri="{FF2B5EF4-FFF2-40B4-BE49-F238E27FC236}">
                      <a16:creationId xmlns:a16="http://schemas.microsoft.com/office/drawing/2014/main" id="{7533FC11-0CFD-49C3-99A6-C178B536A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511"/>
                  <a:ext cx="1157" cy="80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18" name="Text Box 21">
                  <a:extLst>
                    <a:ext uri="{FF2B5EF4-FFF2-40B4-BE49-F238E27FC236}">
                      <a16:creationId xmlns:a16="http://schemas.microsoft.com/office/drawing/2014/main" id="{27C89697-492E-40FC-89AE-29CAA986EC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2513"/>
                  <a:ext cx="316" cy="283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defRPr/>
                  </a:pPr>
                  <a:r>
                    <a:rPr lang="en-US" altLang="zh-CN" b="1" dirty="0">
                      <a:latin typeface="华文新魏" pitchFamily="2" charset="-122"/>
                      <a:ea typeface="华文新魏" pitchFamily="2" charset="-122"/>
                    </a:rPr>
                    <a:t>AS</a:t>
                  </a:r>
                </a:p>
              </p:txBody>
            </p:sp>
            <p:sp>
              <p:nvSpPr>
                <p:cNvPr id="19" name="Text Box 22">
                  <a:extLst>
                    <a:ext uri="{FF2B5EF4-FFF2-40B4-BE49-F238E27FC236}">
                      <a16:creationId xmlns:a16="http://schemas.microsoft.com/office/drawing/2014/main" id="{14966518-4AE9-47D9-94E4-AEE681D0BC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6" y="2969"/>
                  <a:ext cx="1027" cy="1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defRPr/>
                  </a:pP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处理器核心</a:t>
                  </a:r>
                </a:p>
              </p:txBody>
            </p:sp>
            <p:sp>
              <p:nvSpPr>
                <p:cNvPr id="20" name="Text Box 23">
                  <a:extLst>
                    <a:ext uri="{FF2B5EF4-FFF2-40B4-BE49-F238E27FC236}">
                      <a16:creationId xmlns:a16="http://schemas.microsoft.com/office/drawing/2014/main" id="{A81C1FF2-29E1-4025-A924-CC9BC0F36C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1" y="2256"/>
                  <a:ext cx="2130" cy="2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defRPr/>
                  </a:pP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传统多</a:t>
                  </a:r>
                  <a:r>
                    <a:rPr lang="en-US" altLang="zh-CN" b="1" dirty="0">
                      <a:latin typeface="华文新魏" pitchFamily="2" charset="-122"/>
                      <a:ea typeface="华文新魏" pitchFamily="2" charset="-122"/>
                    </a:rPr>
                    <a:t>IA-32</a:t>
                  </a: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处理器系统</a:t>
                  </a:r>
                </a:p>
              </p:txBody>
            </p:sp>
            <p:sp>
              <p:nvSpPr>
                <p:cNvPr id="21" name="Line 24">
                  <a:extLst>
                    <a:ext uri="{FF2B5EF4-FFF2-40B4-BE49-F238E27FC236}">
                      <a16:creationId xmlns:a16="http://schemas.microsoft.com/office/drawing/2014/main" id="{EB08566B-9C90-40C3-A86D-BFBC89CA2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87" y="3335"/>
                  <a:ext cx="1" cy="49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2" name="Text Box 25">
                  <a:extLst>
                    <a:ext uri="{FF2B5EF4-FFF2-40B4-BE49-F238E27FC236}">
                      <a16:creationId xmlns:a16="http://schemas.microsoft.com/office/drawing/2014/main" id="{F52EAB48-C992-4CE5-9F57-B72E8355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3357"/>
                  <a:ext cx="1241" cy="44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zh-CN" altLang="en-US" sz="2200" b="1" dirty="0">
                      <a:latin typeface="华文新魏" pitchFamily="2" charset="-122"/>
                      <a:ea typeface="华文新魏" pitchFamily="2" charset="-122"/>
                    </a:rPr>
                    <a:t>每个处理器</a:t>
                  </a:r>
                  <a:endParaRPr lang="en-US" altLang="zh-CN" sz="2200" b="1" dirty="0">
                    <a:latin typeface="华文新魏" pitchFamily="2" charset="-122"/>
                    <a:ea typeface="华文新魏" pitchFamily="2" charset="-122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zh-CN" altLang="en-US" sz="2200" b="1" dirty="0">
                      <a:latin typeface="华文新魏" pitchFamily="2" charset="-122"/>
                      <a:ea typeface="华文新魏" pitchFamily="2" charset="-122"/>
                    </a:rPr>
                    <a:t>一个独立封装</a:t>
                  </a:r>
                </a:p>
              </p:txBody>
            </p:sp>
            <p:sp>
              <p:nvSpPr>
                <p:cNvPr id="23" name="Line 26">
                  <a:extLst>
                    <a:ext uri="{FF2B5EF4-FFF2-40B4-BE49-F238E27FC236}">
                      <a16:creationId xmlns:a16="http://schemas.microsoft.com/office/drawing/2014/main" id="{631C21EF-9EB5-4BDC-BCDD-43E793A97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05" y="3832"/>
                  <a:ext cx="2664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4" name="Rectangle 27">
                  <a:extLst>
                    <a:ext uri="{FF2B5EF4-FFF2-40B4-BE49-F238E27FC236}">
                      <a16:creationId xmlns:a16="http://schemas.microsoft.com/office/drawing/2014/main" id="{BCD4249E-7E7A-4A0C-B6C4-7E377AF67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8" y="2511"/>
                  <a:ext cx="1109" cy="79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5" name="Text Box 28">
                  <a:extLst>
                    <a:ext uri="{FF2B5EF4-FFF2-40B4-BE49-F238E27FC236}">
                      <a16:creationId xmlns:a16="http://schemas.microsoft.com/office/drawing/2014/main" id="{1DBFD31D-D892-49CE-BF26-C497E4D50D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4" y="2513"/>
                  <a:ext cx="317" cy="283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defRPr/>
                  </a:pPr>
                  <a:r>
                    <a:rPr lang="en-US" altLang="zh-CN" b="1">
                      <a:latin typeface="华文新魏" pitchFamily="2" charset="-122"/>
                      <a:ea typeface="华文新魏" pitchFamily="2" charset="-122"/>
                    </a:rPr>
                    <a:t>AS</a:t>
                  </a:r>
                </a:p>
              </p:txBody>
            </p:sp>
            <p:sp>
              <p:nvSpPr>
                <p:cNvPr id="26" name="Text Box 29">
                  <a:extLst>
                    <a:ext uri="{FF2B5EF4-FFF2-40B4-BE49-F238E27FC236}">
                      <a16:creationId xmlns:a16="http://schemas.microsoft.com/office/drawing/2014/main" id="{7A2AC725-9064-42E8-8090-0596BB2132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1" y="2969"/>
                  <a:ext cx="1021" cy="19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defRPr/>
                  </a:pPr>
                  <a:r>
                    <a:rPr lang="zh-CN" altLang="en-US" b="1">
                      <a:latin typeface="华文新魏" pitchFamily="2" charset="-122"/>
                      <a:ea typeface="华文新魏" pitchFamily="2" charset="-122"/>
                    </a:rPr>
                    <a:t>处理器核心</a:t>
                  </a:r>
                </a:p>
              </p:txBody>
            </p:sp>
            <p:sp>
              <p:nvSpPr>
                <p:cNvPr id="27" name="Line 30">
                  <a:extLst>
                    <a:ext uri="{FF2B5EF4-FFF2-40B4-BE49-F238E27FC236}">
                      <a16:creationId xmlns:a16="http://schemas.microsoft.com/office/drawing/2014/main" id="{CF61E088-3980-4124-8455-9169EE0EF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68" y="3326"/>
                  <a:ext cx="1" cy="49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</p:grpSp>
        <p:sp>
          <p:nvSpPr>
            <p:cNvPr id="6" name="Text Box 22">
              <a:extLst>
                <a:ext uri="{FF2B5EF4-FFF2-40B4-BE49-F238E27FC236}">
                  <a16:creationId xmlns:a16="http://schemas.microsoft.com/office/drawing/2014/main" id="{4C628823-5C3C-4754-B0B4-05FC2DE8A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827" y="5031331"/>
              <a:ext cx="1610295" cy="27713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处理器核心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>
            <a:extLst>
              <a:ext uri="{FF2B5EF4-FFF2-40B4-BE49-F238E27FC236}">
                <a16:creationId xmlns:a16="http://schemas.microsoft.com/office/drawing/2014/main" id="{E10CE981-9C47-4CE0-9E23-AFE87E2A6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836613"/>
            <a:ext cx="8059738" cy="5616575"/>
          </a:xfrm>
        </p:spPr>
        <p:txBody>
          <a:bodyPr/>
          <a:lstStyle/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2. </a:t>
            </a:r>
            <a:r>
              <a:rPr lang="zh-CN" altLang="en-US" sz="2800">
                <a:solidFill>
                  <a:srgbClr val="0000FF"/>
                </a:solidFill>
              </a:rPr>
              <a:t>多核</a:t>
            </a:r>
            <a:r>
              <a:rPr lang="en-US" altLang="zh-CN" sz="2800">
                <a:solidFill>
                  <a:srgbClr val="0000FF"/>
                </a:solidFill>
              </a:rPr>
              <a:t>(Multi-Core)</a:t>
            </a:r>
            <a:r>
              <a:rPr lang="zh-CN" altLang="en-US" sz="2800">
                <a:solidFill>
                  <a:srgbClr val="0000FF"/>
                </a:solidFill>
              </a:rPr>
              <a:t>技术</a:t>
            </a:r>
            <a:r>
              <a:rPr lang="en-US" altLang="zh-CN" sz="2800">
                <a:solidFill>
                  <a:srgbClr val="0000FF"/>
                </a:solidFill>
                <a:sym typeface="Symbol" panose="05050102010706020507" pitchFamily="18" charset="2"/>
              </a:rPr>
              <a:t></a:t>
            </a:r>
            <a:r>
              <a:rPr lang="zh-CN" altLang="en-US" sz="2800">
                <a:solidFill>
                  <a:srgbClr val="0000FF"/>
                </a:solidFill>
                <a:sym typeface="Symbol" panose="05050102010706020507" pitchFamily="18" charset="2"/>
              </a:rPr>
              <a:t>空间并行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endParaRPr lang="en-US" altLang="zh-CN" sz="2800">
              <a:solidFill>
                <a:srgbClr val="0000FF"/>
              </a:solidFill>
            </a:endParaRPr>
          </a:p>
          <a:p>
            <a:pPr marL="717550" lvl="1" indent="-358775">
              <a:spcBef>
                <a:spcPts val="600"/>
              </a:spcBef>
            </a:pPr>
            <a:r>
              <a:rPr lang="en-US" altLang="zh-CN" sz="2400"/>
              <a:t>2005</a:t>
            </a:r>
            <a:r>
              <a:rPr lang="zh-CN" altLang="en-US" sz="2400"/>
              <a:t>年，</a:t>
            </a:r>
            <a:r>
              <a:rPr lang="en-US" altLang="zh-CN" sz="2400"/>
              <a:t>Intel</a:t>
            </a:r>
            <a:r>
              <a:rPr lang="zh-CN" altLang="en-US" sz="2400"/>
              <a:t>公司推出简单封装双核奔腾</a:t>
            </a:r>
            <a:r>
              <a:rPr lang="en-US" altLang="zh-CN" sz="2400"/>
              <a:t>D</a:t>
            </a:r>
            <a:r>
              <a:rPr lang="zh-CN" altLang="en-US" sz="2400"/>
              <a:t>；</a:t>
            </a:r>
            <a:r>
              <a:rPr lang="en-US" altLang="zh-CN" sz="2400"/>
              <a:t>2006</a:t>
            </a:r>
            <a:r>
              <a:rPr lang="zh-CN" altLang="en-US" sz="2400"/>
              <a:t>年发布酷睿</a:t>
            </a:r>
            <a:r>
              <a:rPr lang="en-US" altLang="zh-CN" sz="2400"/>
              <a:t>(Core)</a:t>
            </a:r>
            <a:r>
              <a:rPr lang="zh-CN" altLang="en-US" sz="2400"/>
              <a:t>架构处理器</a:t>
            </a:r>
            <a:endParaRPr lang="en-US" altLang="zh-CN" sz="2400"/>
          </a:p>
          <a:p>
            <a:pPr marL="717550" lvl="1" indent="-358775">
              <a:spcBef>
                <a:spcPts val="600"/>
              </a:spcBef>
            </a:pPr>
            <a:r>
              <a:rPr lang="zh-CN" altLang="en-US" sz="2400"/>
              <a:t>通过</a:t>
            </a:r>
            <a:r>
              <a:rPr lang="zh-CN" altLang="en-US" sz="2400">
                <a:solidFill>
                  <a:srgbClr val="00B050"/>
                </a:solidFill>
              </a:rPr>
              <a:t>在一个物理封装中集成</a:t>
            </a:r>
            <a:r>
              <a:rPr lang="zh-CN" altLang="en-US" sz="2400">
                <a:solidFill>
                  <a:srgbClr val="FF0000"/>
                </a:solidFill>
              </a:rPr>
              <a:t>多个分离的完整执行核</a:t>
            </a:r>
            <a:r>
              <a:rPr lang="zh-CN" altLang="en-US" sz="2400"/>
              <a:t>来提供</a:t>
            </a:r>
            <a:r>
              <a:rPr lang="zh-CN" altLang="en-US" sz="2400">
                <a:solidFill>
                  <a:srgbClr val="0000FF"/>
                </a:solidFill>
              </a:rPr>
              <a:t>硬件多线程</a:t>
            </a:r>
            <a:r>
              <a:rPr lang="zh-CN" altLang="en-US" sz="2400"/>
              <a:t>能力</a:t>
            </a:r>
          </a:p>
          <a:p>
            <a:pPr marL="717550" lvl="1" indent="-358775">
              <a:spcBef>
                <a:spcPts val="600"/>
              </a:spcBef>
            </a:pPr>
            <a:r>
              <a:rPr lang="zh-CN" altLang="en-US" sz="2400"/>
              <a:t>每个完整的执行核拥有独立的指令集、执行单元，即不仅有自己的</a:t>
            </a:r>
            <a:r>
              <a:rPr lang="en-US" altLang="zh-CN" sz="2400"/>
              <a:t>AS</a:t>
            </a:r>
            <a:r>
              <a:rPr lang="zh-CN" altLang="en-US" sz="2400"/>
              <a:t>，还拥有自己的执行引擎，总线接口与</a:t>
            </a:r>
            <a:r>
              <a:rPr lang="en-US" altLang="zh-CN" sz="2400"/>
              <a:t>L2 Cache</a:t>
            </a:r>
            <a:r>
              <a:rPr lang="zh-CN" altLang="en-US" sz="2400"/>
              <a:t>等</a:t>
            </a:r>
            <a:endParaRPr lang="en-US" altLang="zh-CN" sz="2400"/>
          </a:p>
          <a:p>
            <a:pPr marL="717550" lvl="1" indent="-358775">
              <a:spcBef>
                <a:spcPts val="600"/>
              </a:spcBef>
            </a:pPr>
            <a:r>
              <a:rPr lang="zh-CN" altLang="en-US" sz="2400"/>
              <a:t>本质</a:t>
            </a:r>
            <a:endParaRPr lang="en-US" altLang="zh-CN" sz="2400"/>
          </a:p>
          <a:p>
            <a:pPr marL="985838" lvl="2" indent="-268288">
              <a:spcBef>
                <a:spcPts val="600"/>
              </a:spcBef>
            </a:pPr>
            <a:r>
              <a:rPr lang="zh-CN" altLang="en-US"/>
              <a:t>硬件的冗余</a:t>
            </a:r>
          </a:p>
          <a:p>
            <a:pPr marL="985838" lvl="2" indent="-268288">
              <a:spcBef>
                <a:spcPts val="600"/>
              </a:spcBef>
            </a:pPr>
            <a:r>
              <a:rPr lang="zh-CN" altLang="en-US"/>
              <a:t>让不同的处理器并发执行不同的任务</a:t>
            </a:r>
            <a:endParaRPr lang="en-US" altLang="zh-CN"/>
          </a:p>
          <a:p>
            <a:pPr marL="717550" lvl="1" indent="-358775">
              <a:spcBef>
                <a:spcPts val="600"/>
              </a:spcBef>
            </a:pPr>
            <a:r>
              <a:rPr lang="zh-CN" altLang="en-US" sz="2400"/>
              <a:t>效率与性能提升要比</a:t>
            </a:r>
            <a:r>
              <a:rPr lang="en-US" altLang="zh-CN" sz="2400"/>
              <a:t>HT</a:t>
            </a:r>
            <a:r>
              <a:rPr lang="zh-CN" altLang="en-US" sz="2400"/>
              <a:t>技术高得多</a:t>
            </a:r>
          </a:p>
        </p:txBody>
      </p:sp>
      <p:sp>
        <p:nvSpPr>
          <p:cNvPr id="104451" name="标题 1">
            <a:extLst>
              <a:ext uri="{FF2B5EF4-FFF2-40B4-BE49-F238E27FC236}">
                <a16:creationId xmlns:a16="http://schemas.microsoft.com/office/drawing/2014/main" id="{9F468BEE-F08D-4BCE-8DA6-A02C5449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7742311" cy="5486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4.10.2 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提高处理器线程级并行性的技术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5">
            <a:extLst>
              <a:ext uri="{FF2B5EF4-FFF2-40B4-BE49-F238E27FC236}">
                <a16:creationId xmlns:a16="http://schemas.microsoft.com/office/drawing/2014/main" id="{6631B3A5-D66B-46F5-A616-E2DE31CB7C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313" y="52388"/>
            <a:ext cx="6046787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Calibri" pitchFamily="34" charset="0"/>
              <a:ea typeface="+mn-ea"/>
            </a:endParaRPr>
          </a:p>
        </p:txBody>
      </p:sp>
      <p:grpSp>
        <p:nvGrpSpPr>
          <p:cNvPr id="106499" name="Group 129">
            <a:extLst>
              <a:ext uri="{FF2B5EF4-FFF2-40B4-BE49-F238E27FC236}">
                <a16:creationId xmlns:a16="http://schemas.microsoft.com/office/drawing/2014/main" id="{8D7F95B4-1330-4343-A40C-1D00A2B0F85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598613"/>
            <a:ext cx="3875087" cy="4410075"/>
            <a:chOff x="1629" y="-12"/>
            <a:chExt cx="1852" cy="2189"/>
          </a:xfrm>
        </p:grpSpPr>
        <p:sp>
          <p:nvSpPr>
            <p:cNvPr id="10267" name="Rectangle 6">
              <a:extLst>
                <a:ext uri="{FF2B5EF4-FFF2-40B4-BE49-F238E27FC236}">
                  <a16:creationId xmlns:a16="http://schemas.microsoft.com/office/drawing/2014/main" id="{7D6274CE-F980-43E4-92A6-369F7023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46"/>
              <a:ext cx="1782" cy="14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600" b="1">
                <a:latin typeface="+mn-lt"/>
                <a:ea typeface="+mn-ea"/>
              </a:endParaRPr>
            </a:p>
          </p:txBody>
        </p:sp>
        <p:sp>
          <p:nvSpPr>
            <p:cNvPr id="106525" name="Text Box 7">
              <a:extLst>
                <a:ext uri="{FF2B5EF4-FFF2-40B4-BE49-F238E27FC236}">
                  <a16:creationId xmlns:a16="http://schemas.microsoft.com/office/drawing/2014/main" id="{65CCA4E8-A82C-4306-B1FD-BAD054496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-12"/>
              <a:ext cx="18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Pentium D  IA-32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处理器</a:t>
              </a:r>
            </a:p>
          </p:txBody>
        </p:sp>
        <p:sp>
          <p:nvSpPr>
            <p:cNvPr id="10269" name="Line 8">
              <a:extLst>
                <a:ext uri="{FF2B5EF4-FFF2-40B4-BE49-F238E27FC236}">
                  <a16:creationId xmlns:a16="http://schemas.microsoft.com/office/drawing/2014/main" id="{EC90A9C9-F38F-40B9-BEA1-549BB70B1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252"/>
              <a:ext cx="0" cy="1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600" b="1">
                <a:latin typeface="+mn-lt"/>
                <a:ea typeface="+mn-ea"/>
              </a:endParaRPr>
            </a:p>
          </p:txBody>
        </p:sp>
        <p:sp>
          <p:nvSpPr>
            <p:cNvPr id="10270" name="Text Box 9">
              <a:extLst>
                <a:ext uri="{FF2B5EF4-FFF2-40B4-BE49-F238E27FC236}">
                  <a16:creationId xmlns:a16="http://schemas.microsoft.com/office/drawing/2014/main" id="{83A21436-284D-48B7-B18B-6EDBD9C7B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99"/>
              <a:ext cx="344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defRPr/>
              </a:pPr>
              <a:r>
                <a:rPr lang="en-US" altLang="zh-CN" sz="2400" b="1">
                  <a:latin typeface="+mn-lt"/>
                  <a:ea typeface="+mn-ea"/>
                </a:rPr>
                <a:t>AS</a:t>
              </a:r>
            </a:p>
          </p:txBody>
        </p:sp>
        <p:sp>
          <p:nvSpPr>
            <p:cNvPr id="10271" name="Text Box 10">
              <a:extLst>
                <a:ext uri="{FF2B5EF4-FFF2-40B4-BE49-F238E27FC236}">
                  <a16:creationId xmlns:a16="http://schemas.microsoft.com/office/drawing/2014/main" id="{F38CE974-BB29-41DB-A793-FC001EC6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291"/>
              <a:ext cx="26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defRPr/>
              </a:pPr>
              <a:r>
                <a:rPr lang="en-US" altLang="zh-CN" sz="2400" b="1">
                  <a:latin typeface="+mn-lt"/>
                  <a:ea typeface="+mn-ea"/>
                </a:rPr>
                <a:t>AS</a:t>
              </a:r>
            </a:p>
          </p:txBody>
        </p:sp>
        <p:sp>
          <p:nvSpPr>
            <p:cNvPr id="106529" name="Text Box 11">
              <a:extLst>
                <a:ext uri="{FF2B5EF4-FFF2-40B4-BE49-F238E27FC236}">
                  <a16:creationId xmlns:a16="http://schemas.microsoft.com/office/drawing/2014/main" id="{26F035F5-5937-43E5-85AA-E6C95B541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" y="591"/>
              <a:ext cx="6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执行引擎</a:t>
              </a:r>
            </a:p>
          </p:txBody>
        </p:sp>
        <p:sp>
          <p:nvSpPr>
            <p:cNvPr id="106530" name="Text Box 12">
              <a:extLst>
                <a:ext uri="{FF2B5EF4-FFF2-40B4-BE49-F238E27FC236}">
                  <a16:creationId xmlns:a16="http://schemas.microsoft.com/office/drawing/2014/main" id="{8016D2C3-0EA0-441D-822A-760F0ECCE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592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执行引擎</a:t>
              </a:r>
            </a:p>
          </p:txBody>
        </p:sp>
        <p:sp>
          <p:nvSpPr>
            <p:cNvPr id="10274" name="Text Box 13">
              <a:extLst>
                <a:ext uri="{FF2B5EF4-FFF2-40B4-BE49-F238E27FC236}">
                  <a16:creationId xmlns:a16="http://schemas.microsoft.com/office/drawing/2014/main" id="{718C1BF3-B727-4555-92CE-0B91F4192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895"/>
              <a:ext cx="85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defRPr/>
              </a:pPr>
              <a:r>
                <a:rPr lang="en-US" altLang="zh-CN" sz="2400" b="1">
                  <a:latin typeface="+mn-lt"/>
                  <a:ea typeface="+mn-ea"/>
                </a:rPr>
                <a:t>Local APIC</a:t>
              </a:r>
            </a:p>
          </p:txBody>
        </p:sp>
        <p:sp>
          <p:nvSpPr>
            <p:cNvPr id="10275" name="Text Box 14">
              <a:extLst>
                <a:ext uri="{FF2B5EF4-FFF2-40B4-BE49-F238E27FC236}">
                  <a16:creationId xmlns:a16="http://schemas.microsoft.com/office/drawing/2014/main" id="{6F62C239-BF50-4DC5-B5A3-031BBD3AB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922"/>
              <a:ext cx="8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defRPr/>
              </a:pPr>
              <a:r>
                <a:rPr lang="en-US" altLang="zh-CN" sz="2400" b="1">
                  <a:latin typeface="+mn-lt"/>
                  <a:ea typeface="+mn-ea"/>
                </a:rPr>
                <a:t>Local APIC</a:t>
              </a:r>
            </a:p>
          </p:txBody>
        </p:sp>
        <p:sp>
          <p:nvSpPr>
            <p:cNvPr id="10276" name="Text Box 15">
              <a:extLst>
                <a:ext uri="{FF2B5EF4-FFF2-40B4-BE49-F238E27FC236}">
                  <a16:creationId xmlns:a16="http://schemas.microsoft.com/office/drawing/2014/main" id="{79B29134-D5AB-41F0-9029-BACCBF566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1191"/>
              <a:ext cx="73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defRPr/>
              </a:pPr>
              <a:r>
                <a:rPr lang="en-US" altLang="zh-CN" sz="2400" b="1">
                  <a:latin typeface="+mn-lt"/>
                  <a:ea typeface="+mn-ea"/>
                </a:rPr>
                <a:t>L2 Cache</a:t>
              </a:r>
            </a:p>
          </p:txBody>
        </p:sp>
        <p:sp>
          <p:nvSpPr>
            <p:cNvPr id="10277" name="Text Box 16">
              <a:extLst>
                <a:ext uri="{FF2B5EF4-FFF2-40B4-BE49-F238E27FC236}">
                  <a16:creationId xmlns:a16="http://schemas.microsoft.com/office/drawing/2014/main" id="{77937387-D7E5-4034-BD47-D16428BF8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98"/>
              <a:ext cx="7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defRPr/>
              </a:pPr>
              <a:r>
                <a:rPr lang="en-US" altLang="zh-CN" sz="2400" b="1">
                  <a:latin typeface="+mn-lt"/>
                  <a:ea typeface="+mn-ea"/>
                </a:rPr>
                <a:t>L2 Cache</a:t>
              </a:r>
            </a:p>
          </p:txBody>
        </p:sp>
        <p:sp>
          <p:nvSpPr>
            <p:cNvPr id="106535" name="Text Box 17">
              <a:extLst>
                <a:ext uri="{FF2B5EF4-FFF2-40B4-BE49-F238E27FC236}">
                  <a16:creationId xmlns:a16="http://schemas.microsoft.com/office/drawing/2014/main" id="{F717D2E6-3774-4CCD-BE98-2EBD414B5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475"/>
              <a:ext cx="6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总线接口</a:t>
              </a:r>
            </a:p>
          </p:txBody>
        </p:sp>
        <p:sp>
          <p:nvSpPr>
            <p:cNvPr id="106536" name="Text Box 18">
              <a:extLst>
                <a:ext uri="{FF2B5EF4-FFF2-40B4-BE49-F238E27FC236}">
                  <a16:creationId xmlns:a16="http://schemas.microsoft.com/office/drawing/2014/main" id="{CF1036B6-4C95-4976-AF9B-E42F553CB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1475"/>
              <a:ext cx="6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总线接口</a:t>
              </a:r>
            </a:p>
          </p:txBody>
        </p:sp>
        <p:sp>
          <p:nvSpPr>
            <p:cNvPr id="10280" name="Line 19">
              <a:extLst>
                <a:ext uri="{FF2B5EF4-FFF2-40B4-BE49-F238E27FC236}">
                  <a16:creationId xmlns:a16="http://schemas.microsoft.com/office/drawing/2014/main" id="{AD85AD21-CD0B-4256-B348-B1AAFDBE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698"/>
              <a:ext cx="0" cy="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pPr>
                <a:defRPr/>
              </a:pPr>
              <a:endParaRPr lang="zh-CN" altLang="en-US" sz="3600" b="1">
                <a:latin typeface="+mn-lt"/>
                <a:ea typeface="+mn-ea"/>
              </a:endParaRPr>
            </a:p>
          </p:txBody>
        </p:sp>
        <p:sp>
          <p:nvSpPr>
            <p:cNvPr id="10282" name="Line 21">
              <a:extLst>
                <a:ext uri="{FF2B5EF4-FFF2-40B4-BE49-F238E27FC236}">
                  <a16:creationId xmlns:a16="http://schemas.microsoft.com/office/drawing/2014/main" id="{D49499A5-18FF-4377-9C7C-8317842E15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57" y="1154"/>
              <a:ext cx="1" cy="16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pPr>
                <a:defRPr/>
              </a:pPr>
              <a:endParaRPr lang="zh-CN" altLang="en-US" sz="3600" b="1">
                <a:latin typeface="+mn-lt"/>
                <a:ea typeface="+mn-ea"/>
              </a:endParaRPr>
            </a:p>
          </p:txBody>
        </p:sp>
        <p:sp>
          <p:nvSpPr>
            <p:cNvPr id="106539" name="Text Box 23">
              <a:extLst>
                <a:ext uri="{FF2B5EF4-FFF2-40B4-BE49-F238E27FC236}">
                  <a16:creationId xmlns:a16="http://schemas.microsoft.com/office/drawing/2014/main" id="{D4377BCD-3D39-409D-9F03-8570E63F4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2005"/>
              <a:ext cx="90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系统总线</a:t>
              </a:r>
            </a:p>
          </p:txBody>
        </p:sp>
        <p:sp>
          <p:nvSpPr>
            <p:cNvPr id="10284" name="Line 24">
              <a:extLst>
                <a:ext uri="{FF2B5EF4-FFF2-40B4-BE49-F238E27FC236}">
                  <a16:creationId xmlns:a16="http://schemas.microsoft.com/office/drawing/2014/main" id="{FF5BED6C-14FF-475B-BA4E-AFC38421C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829"/>
              <a:ext cx="178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600" b="1">
                <a:latin typeface="+mn-lt"/>
                <a:ea typeface="+mn-ea"/>
              </a:endParaRPr>
            </a:p>
          </p:txBody>
        </p:sp>
        <p:sp>
          <p:nvSpPr>
            <p:cNvPr id="10285" name="Line 25">
              <a:extLst>
                <a:ext uri="{FF2B5EF4-FFF2-40B4-BE49-F238E27FC236}">
                  <a16:creationId xmlns:a16="http://schemas.microsoft.com/office/drawing/2014/main" id="{E31C0137-FB65-4F77-BB49-F169C1D0F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1161"/>
              <a:ext cx="17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600" b="1">
                <a:latin typeface="+mn-lt"/>
                <a:ea typeface="+mn-ea"/>
              </a:endParaRPr>
            </a:p>
          </p:txBody>
        </p:sp>
        <p:sp>
          <p:nvSpPr>
            <p:cNvPr id="10286" name="Line 26">
              <a:extLst>
                <a:ext uri="{FF2B5EF4-FFF2-40B4-BE49-F238E27FC236}">
                  <a16:creationId xmlns:a16="http://schemas.microsoft.com/office/drawing/2014/main" id="{E3CC81D6-FE0F-4C6C-8962-1FC635B9D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1431"/>
              <a:ext cx="177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600" b="1">
                <a:latin typeface="+mn-lt"/>
                <a:ea typeface="+mn-ea"/>
              </a:endParaRPr>
            </a:p>
          </p:txBody>
        </p:sp>
        <p:sp>
          <p:nvSpPr>
            <p:cNvPr id="10287" name="Line 55">
              <a:extLst>
                <a:ext uri="{FF2B5EF4-FFF2-40B4-BE49-F238E27FC236}">
                  <a16:creationId xmlns:a16="http://schemas.microsoft.com/office/drawing/2014/main" id="{D3DC674F-D719-4FDC-AC12-9B5B3694F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5" y="524"/>
              <a:ext cx="17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600" b="1">
                <a:latin typeface="+mn-lt"/>
                <a:ea typeface="+mn-ea"/>
              </a:endParaRPr>
            </a:p>
          </p:txBody>
        </p:sp>
      </p:grpSp>
      <p:sp>
        <p:nvSpPr>
          <p:cNvPr id="106500" name="Text Box 128">
            <a:extLst>
              <a:ext uri="{FF2B5EF4-FFF2-40B4-BE49-F238E27FC236}">
                <a16:creationId xmlns:a16="http://schemas.microsoft.com/office/drawing/2014/main" id="{ED80BA44-ECF2-4A83-AD67-490867A3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55650"/>
            <a:ext cx="4375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0000FF"/>
                </a:solidFill>
              </a:rPr>
              <a:t>Intel</a:t>
            </a:r>
            <a:r>
              <a:rPr kumimoji="1" lang="zh-CN" altLang="en-US">
                <a:solidFill>
                  <a:srgbClr val="0000FF"/>
                </a:solidFill>
              </a:rPr>
              <a:t>的多核结构</a:t>
            </a:r>
          </a:p>
        </p:txBody>
      </p:sp>
      <p:sp>
        <p:nvSpPr>
          <p:cNvPr id="94" name="Text Box 127">
            <a:extLst>
              <a:ext uri="{FF2B5EF4-FFF2-40B4-BE49-F238E27FC236}">
                <a16:creationId xmlns:a16="http://schemas.microsoft.com/office/drawing/2014/main" id="{48A57C0F-7340-4DA2-833E-692BDF965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1520825"/>
            <a:ext cx="3221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Core 2 Duo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处理器</a:t>
            </a:r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A6EFA9D9-444C-4036-B110-C454E4B6F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3250" y="5046663"/>
            <a:ext cx="0" cy="596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sm" len="med"/>
            <a:tailEnd type="stealth" w="sm" len="med"/>
          </a:ln>
        </p:spPr>
        <p:txBody>
          <a:bodyPr/>
          <a:lstStyle/>
          <a:p>
            <a:pPr>
              <a:defRPr/>
            </a:pPr>
            <a:endParaRPr lang="zh-CN" altLang="en-US" sz="3600" b="1">
              <a:latin typeface="+mn-lt"/>
              <a:ea typeface="+mn-ea"/>
            </a:endParaRPr>
          </a:p>
        </p:txBody>
      </p:sp>
      <p:grpSp>
        <p:nvGrpSpPr>
          <p:cNvPr id="3" name="组合 49">
            <a:extLst>
              <a:ext uri="{FF2B5EF4-FFF2-40B4-BE49-F238E27FC236}">
                <a16:creationId xmlns:a16="http://schemas.microsoft.com/office/drawing/2014/main" id="{780D07FB-1127-4107-B595-1F3605C1A88F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2111375"/>
            <a:ext cx="3890963" cy="4041775"/>
            <a:chOff x="4721225" y="2320119"/>
            <a:chExt cx="3890963" cy="4040796"/>
          </a:xfrm>
        </p:grpSpPr>
        <p:grpSp>
          <p:nvGrpSpPr>
            <p:cNvPr id="106505" name="组合 46">
              <a:extLst>
                <a:ext uri="{FF2B5EF4-FFF2-40B4-BE49-F238E27FC236}">
                  <a16:creationId xmlns:a16="http://schemas.microsoft.com/office/drawing/2014/main" id="{A5CB2572-0017-4152-84B7-C3F5E21BF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1225" y="2320119"/>
              <a:ext cx="3890963" cy="4040796"/>
              <a:chOff x="4721225" y="2320119"/>
              <a:chExt cx="3890963" cy="4040796"/>
            </a:xfrm>
          </p:grpSpPr>
          <p:grpSp>
            <p:nvGrpSpPr>
              <p:cNvPr id="106507" name="Group 108">
                <a:extLst>
                  <a:ext uri="{FF2B5EF4-FFF2-40B4-BE49-F238E27FC236}">
                    <a16:creationId xmlns:a16="http://schemas.microsoft.com/office/drawing/2014/main" id="{75394D60-737A-44EB-9B78-2095D88FD4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1225" y="2320119"/>
                <a:ext cx="3890963" cy="4040796"/>
                <a:chOff x="1374" y="1572"/>
                <a:chExt cx="2514" cy="2506"/>
              </a:xfrm>
            </p:grpSpPr>
            <p:sp>
              <p:nvSpPr>
                <p:cNvPr id="77" name="Rectangle 109">
                  <a:extLst>
                    <a:ext uri="{FF2B5EF4-FFF2-40B4-BE49-F238E27FC236}">
                      <a16:creationId xmlns:a16="http://schemas.microsoft.com/office/drawing/2014/main" id="{D8291D4C-5A94-4929-A43A-0606DA0B5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4" y="1572"/>
                  <a:ext cx="2479" cy="180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3600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79" name="Text Box 111">
                  <a:extLst>
                    <a:ext uri="{FF2B5EF4-FFF2-40B4-BE49-F238E27FC236}">
                      <a16:creationId xmlns:a16="http://schemas.microsoft.com/office/drawing/2014/main" id="{5BA34077-0E9D-42A3-AEDD-216BBAB82C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42" y="1642"/>
                  <a:ext cx="398" cy="2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defRPr/>
                  </a:pPr>
                  <a:r>
                    <a:rPr lang="en-US" altLang="zh-CN" sz="2400" b="1" dirty="0">
                      <a:latin typeface="+mn-lt"/>
                      <a:ea typeface="+mn-ea"/>
                    </a:rPr>
                    <a:t>AS</a:t>
                  </a:r>
                </a:p>
              </p:txBody>
            </p:sp>
            <p:sp>
              <p:nvSpPr>
                <p:cNvPr id="80" name="Text Box 112">
                  <a:extLst>
                    <a:ext uri="{FF2B5EF4-FFF2-40B4-BE49-F238E27FC236}">
                      <a16:creationId xmlns:a16="http://schemas.microsoft.com/office/drawing/2014/main" id="{7715F2CA-A942-4A63-8BD9-A135A8AECF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6" y="1640"/>
                  <a:ext cx="39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defRPr/>
                  </a:pPr>
                  <a:r>
                    <a:rPr lang="en-US" altLang="zh-CN" sz="2400" b="1">
                      <a:latin typeface="+mn-lt"/>
                      <a:ea typeface="+mn-ea"/>
                    </a:rPr>
                    <a:t>AS</a:t>
                  </a:r>
                </a:p>
              </p:txBody>
            </p:sp>
            <p:sp>
              <p:nvSpPr>
                <p:cNvPr id="106512" name="Text Box 113">
                  <a:extLst>
                    <a:ext uri="{FF2B5EF4-FFF2-40B4-BE49-F238E27FC236}">
                      <a16:creationId xmlns:a16="http://schemas.microsoft.com/office/drawing/2014/main" id="{F44ABCB8-544B-4AFF-A3DB-2337FD99BE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2" y="2008"/>
                  <a:ext cx="96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执行引擎</a:t>
                  </a:r>
                </a:p>
              </p:txBody>
            </p:sp>
            <p:sp>
              <p:nvSpPr>
                <p:cNvPr id="106513" name="Text Box 114">
                  <a:extLst>
                    <a:ext uri="{FF2B5EF4-FFF2-40B4-BE49-F238E27FC236}">
                      <a16:creationId xmlns:a16="http://schemas.microsoft.com/office/drawing/2014/main" id="{6ACA7D8D-3AA4-4333-9448-DF6702F179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0" y="2002"/>
                  <a:ext cx="953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执行引擎</a:t>
                  </a:r>
                </a:p>
              </p:txBody>
            </p:sp>
            <p:sp>
              <p:nvSpPr>
                <p:cNvPr id="83" name="Text Box 115">
                  <a:extLst>
                    <a:ext uri="{FF2B5EF4-FFF2-40B4-BE49-F238E27FC236}">
                      <a16:creationId xmlns:a16="http://schemas.microsoft.com/office/drawing/2014/main" id="{F7706247-6D28-4C85-A045-A344309B9E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0" y="2412"/>
                  <a:ext cx="1218" cy="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defRPr/>
                  </a:pPr>
                  <a:r>
                    <a:rPr lang="en-US" altLang="zh-CN" sz="2400" b="1">
                      <a:latin typeface="+mn-lt"/>
                      <a:ea typeface="+mn-ea"/>
                    </a:rPr>
                    <a:t>Local APIC</a:t>
                  </a:r>
                </a:p>
              </p:txBody>
            </p:sp>
            <p:sp>
              <p:nvSpPr>
                <p:cNvPr id="84" name="Text Box 116">
                  <a:extLst>
                    <a:ext uri="{FF2B5EF4-FFF2-40B4-BE49-F238E27FC236}">
                      <a16:creationId xmlns:a16="http://schemas.microsoft.com/office/drawing/2014/main" id="{6D4BD36C-7185-44A6-90BA-B695095B57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9" y="2402"/>
                  <a:ext cx="1249" cy="2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defRPr/>
                  </a:pPr>
                  <a:r>
                    <a:rPr lang="en-US" altLang="zh-CN" sz="2400" b="1">
                      <a:latin typeface="+mn-lt"/>
                      <a:ea typeface="+mn-ea"/>
                    </a:rPr>
                    <a:t>Local APIC</a:t>
                  </a:r>
                </a:p>
              </p:txBody>
            </p:sp>
            <p:sp>
              <p:nvSpPr>
                <p:cNvPr id="85" name="Text Box 117">
                  <a:extLst>
                    <a:ext uri="{FF2B5EF4-FFF2-40B4-BE49-F238E27FC236}">
                      <a16:creationId xmlns:a16="http://schemas.microsoft.com/office/drawing/2014/main" id="{B9E732E0-5670-4E44-B0B1-0A7FE494AF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2" y="2773"/>
                  <a:ext cx="1240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>
                    <a:defRPr/>
                  </a:pPr>
                  <a:r>
                    <a:rPr lang="en-US" altLang="zh-CN" sz="2400" b="1" dirty="0">
                      <a:latin typeface="+mn-lt"/>
                      <a:ea typeface="+mn-ea"/>
                    </a:rPr>
                    <a:t>L2 Cache</a:t>
                  </a:r>
                </a:p>
              </p:txBody>
            </p:sp>
            <p:sp>
              <p:nvSpPr>
                <p:cNvPr id="106517" name="Text Box 118">
                  <a:extLst>
                    <a:ext uri="{FF2B5EF4-FFF2-40B4-BE49-F238E27FC236}">
                      <a16:creationId xmlns:a16="http://schemas.microsoft.com/office/drawing/2014/main" id="{B6F71A43-9921-4C04-99EF-DD58E4594D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9" y="3110"/>
                  <a:ext cx="116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总线接口</a:t>
                  </a:r>
                </a:p>
              </p:txBody>
            </p:sp>
            <p:sp>
              <p:nvSpPr>
                <p:cNvPr id="87" name="Line 119">
                  <a:extLst>
                    <a:ext uri="{FF2B5EF4-FFF2-40B4-BE49-F238E27FC236}">
                      <a16:creationId xmlns:a16="http://schemas.microsoft.com/office/drawing/2014/main" id="{FE4BD33B-9DDD-48A0-8340-50C3BE640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86" y="1927"/>
                  <a:ext cx="247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3600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89" name="Line 121">
                  <a:extLst>
                    <a:ext uri="{FF2B5EF4-FFF2-40B4-BE49-F238E27FC236}">
                      <a16:creationId xmlns:a16="http://schemas.microsoft.com/office/drawing/2014/main" id="{7410C07C-48E6-4CA7-8F60-2972F0B4C1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665" y="2601"/>
                  <a:ext cx="0" cy="23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stealth" w="sm" len="med"/>
                  <a:tailEnd type="stealth" w="sm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3600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106520" name="Text Box 122">
                  <a:extLst>
                    <a:ext uri="{FF2B5EF4-FFF2-40B4-BE49-F238E27FC236}">
                      <a16:creationId xmlns:a16="http://schemas.microsoft.com/office/drawing/2014/main" id="{D68989D0-F762-441D-B1B6-2F1DFA141C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1" y="3758"/>
                  <a:ext cx="1275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2400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系统总线</a:t>
                  </a:r>
                </a:p>
              </p:txBody>
            </p:sp>
            <p:sp>
              <p:nvSpPr>
                <p:cNvPr id="91" name="Line 123">
                  <a:extLst>
                    <a:ext uri="{FF2B5EF4-FFF2-40B4-BE49-F238E27FC236}">
                      <a16:creationId xmlns:a16="http://schemas.microsoft.com/office/drawing/2014/main" id="{74236CFD-5689-492A-81B5-F0A3E2D73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6" y="2317"/>
                  <a:ext cx="24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3600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92" name="Line 124">
                  <a:extLst>
                    <a:ext uri="{FF2B5EF4-FFF2-40B4-BE49-F238E27FC236}">
                      <a16:creationId xmlns:a16="http://schemas.microsoft.com/office/drawing/2014/main" id="{8D746735-3382-491F-804C-DBA710A55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79" y="2722"/>
                  <a:ext cx="248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3600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93" name="Line 125">
                  <a:extLst>
                    <a:ext uri="{FF2B5EF4-FFF2-40B4-BE49-F238E27FC236}">
                      <a16:creationId xmlns:a16="http://schemas.microsoft.com/office/drawing/2014/main" id="{E1DD85BB-FEDF-4F50-85FD-AAAEEF6B2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6" y="3047"/>
                  <a:ext cx="2462" cy="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3600" b="1">
                    <a:latin typeface="+mn-lt"/>
                    <a:ea typeface="+mn-ea"/>
                  </a:endParaRPr>
                </a:p>
              </p:txBody>
            </p:sp>
          </p:grp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6D6AE58B-8F93-4C66-81A5-AC8A6EB024C8}"/>
                  </a:ext>
                </a:extLst>
              </p:cNvPr>
              <p:cNvCxnSpPr>
                <a:stCxn id="77" idx="0"/>
              </p:cNvCxnSpPr>
              <p:nvPr/>
            </p:nvCxnSpPr>
            <p:spPr>
              <a:xfrm rot="16200000" flipH="1">
                <a:off x="5708082" y="3250962"/>
                <a:ext cx="1869622" cy="79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25DA9FE7-F0C1-4AF8-91E4-02EC68AAE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8300" y="5213431"/>
              <a:ext cx="0" cy="5983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pPr>
                <a:defRPr/>
              </a:pPr>
              <a:endParaRPr lang="zh-CN" altLang="en-US" sz="3600" b="1">
                <a:latin typeface="+mn-lt"/>
                <a:ea typeface="+mn-ea"/>
              </a:endParaRPr>
            </a:p>
          </p:txBody>
        </p:sp>
      </p:grpSp>
      <p:sp>
        <p:nvSpPr>
          <p:cNvPr id="106504" name="标题 1">
            <a:extLst>
              <a:ext uri="{FF2B5EF4-FFF2-40B4-BE49-F238E27FC236}">
                <a16:creationId xmlns:a16="http://schemas.microsoft.com/office/drawing/2014/main" id="{FC01FC5B-760D-42DC-BA5F-1B10E37B76B1}"/>
              </a:ext>
            </a:extLst>
          </p:cNvPr>
          <p:cNvSpPr txBox="1">
            <a:spLocks/>
          </p:cNvSpPr>
          <p:nvPr/>
        </p:nvSpPr>
        <p:spPr bwMode="auto">
          <a:xfrm>
            <a:off x="101757" y="66645"/>
            <a:ext cx="7497638" cy="61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4.10.2 </a:t>
            </a:r>
            <a:r>
              <a:rPr lang="zh-CN" altLang="en-US" dirty="0"/>
              <a:t>提高处理器线程级并行性的技术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>
            <a:extLst>
              <a:ext uri="{FF2B5EF4-FFF2-40B4-BE49-F238E27FC236}">
                <a16:creationId xmlns:a16="http://schemas.microsoft.com/office/drawing/2014/main" id="{D56EE011-C5BC-4171-8503-86BAD058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252538"/>
            <a:ext cx="7140575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Text Box 128">
            <a:extLst>
              <a:ext uri="{FF2B5EF4-FFF2-40B4-BE49-F238E27FC236}">
                <a16:creationId xmlns:a16="http://schemas.microsoft.com/office/drawing/2014/main" id="{0010E8A4-1964-4585-A4E8-727F2656A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0"/>
            <a:ext cx="47640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Intel</a:t>
            </a:r>
            <a:r>
              <a:rPr lang="zh-CN" altLang="en-US" dirty="0"/>
              <a:t>的多核结构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AROW copy">
            <a:extLst>
              <a:ext uri="{FF2B5EF4-FFF2-40B4-BE49-F238E27FC236}">
                <a16:creationId xmlns:a16="http://schemas.microsoft.com/office/drawing/2014/main" id="{152296D7-5EE9-4D4D-9C37-4E67E1B5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412875"/>
            <a:ext cx="85693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Text Box 4">
            <a:extLst>
              <a:ext uri="{FF2B5EF4-FFF2-40B4-BE49-F238E27FC236}">
                <a16:creationId xmlns:a16="http://schemas.microsoft.com/office/drawing/2014/main" id="{E8931FA4-1D9C-4A3E-98CA-22F4CBB6BE5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26269" y="3880644"/>
            <a:ext cx="350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Calibri" panose="020F0502020204030204" pitchFamily="34" charset="0"/>
                <a:ea typeface="宋体" panose="02010600030101010101" pitchFamily="2" charset="-122"/>
              </a:rPr>
              <a:t>ENERGY-EFFICIENT PERFORMANCE</a:t>
            </a:r>
          </a:p>
        </p:txBody>
      </p:sp>
      <p:sp>
        <p:nvSpPr>
          <p:cNvPr id="112644" name="Text Box 5">
            <a:extLst>
              <a:ext uri="{FF2B5EF4-FFF2-40B4-BE49-F238E27FC236}">
                <a16:creationId xmlns:a16="http://schemas.microsoft.com/office/drawing/2014/main" id="{7E94D858-81BF-41A7-AAD4-E0D13F27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6081713"/>
            <a:ext cx="67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Calibri" panose="020F0502020204030204" pitchFamily="34" charset="0"/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112645" name="Text Box 6">
            <a:extLst>
              <a:ext uri="{FF2B5EF4-FFF2-40B4-BE49-F238E27FC236}">
                <a16:creationId xmlns:a16="http://schemas.microsoft.com/office/drawing/2014/main" id="{5EFFF1C0-4EE5-437A-A9F4-F9FE6B3C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3" y="5437188"/>
            <a:ext cx="3430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Single-core, single-thread</a:t>
            </a:r>
          </a:p>
        </p:txBody>
      </p:sp>
      <p:sp>
        <p:nvSpPr>
          <p:cNvPr id="112646" name="Text Box 7">
            <a:extLst>
              <a:ext uri="{FF2B5EF4-FFF2-40B4-BE49-F238E27FC236}">
                <a16:creationId xmlns:a16="http://schemas.microsoft.com/office/drawing/2014/main" id="{5E60D784-CEDF-4FB7-AFA1-D44CEE77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4887913"/>
            <a:ext cx="233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Hyper-Threading</a:t>
            </a:r>
          </a:p>
        </p:txBody>
      </p:sp>
      <p:sp>
        <p:nvSpPr>
          <p:cNvPr id="112647" name="Rectangle 8">
            <a:extLst>
              <a:ext uri="{FF2B5EF4-FFF2-40B4-BE49-F238E27FC236}">
                <a16:creationId xmlns:a16="http://schemas.microsoft.com/office/drawing/2014/main" id="{B97D182C-1CDE-4662-A9E2-0C4F9C0D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4765675"/>
            <a:ext cx="869950" cy="512763"/>
          </a:xfrm>
          <a:prstGeom prst="rect">
            <a:avLst/>
          </a:prstGeom>
          <a:solidFill>
            <a:srgbClr val="66CC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zh-CN" sz="20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48" name="AutoShape 9">
            <a:extLst>
              <a:ext uri="{FF2B5EF4-FFF2-40B4-BE49-F238E27FC236}">
                <a16:creationId xmlns:a16="http://schemas.microsoft.com/office/drawing/2014/main" id="{7861D806-CFE4-48BE-90F3-BB6F69A7B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4806950"/>
            <a:ext cx="750888" cy="452438"/>
          </a:xfrm>
          <a:prstGeom prst="rtTriangle">
            <a:avLst/>
          </a:prstGeom>
          <a:solidFill>
            <a:schemeClr val="tx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zh-CN" sz="20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49" name="Rectangle 10">
            <a:extLst>
              <a:ext uri="{FF2B5EF4-FFF2-40B4-BE49-F238E27FC236}">
                <a16:creationId xmlns:a16="http://schemas.microsoft.com/office/drawing/2014/main" id="{A9A941D5-A9B1-4BAC-8206-EDD2DBA2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5397500"/>
            <a:ext cx="419100" cy="431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zh-CN" sz="20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650" name="Group 11">
            <a:extLst>
              <a:ext uri="{FF2B5EF4-FFF2-40B4-BE49-F238E27FC236}">
                <a16:creationId xmlns:a16="http://schemas.microsoft.com/office/drawing/2014/main" id="{6A866E0E-A81D-4C28-B049-F239F120B209}"/>
              </a:ext>
            </a:extLst>
          </p:cNvPr>
          <p:cNvGrpSpPr>
            <a:grpSpLocks/>
          </p:cNvGrpSpPr>
          <p:nvPr/>
        </p:nvGrpSpPr>
        <p:grpSpPr bwMode="auto">
          <a:xfrm rot="-381699">
            <a:off x="5270500" y="2262188"/>
            <a:ext cx="1344613" cy="855662"/>
            <a:chOff x="0" y="0"/>
            <a:chExt cx="3528" cy="2244"/>
          </a:xfrm>
        </p:grpSpPr>
        <p:sp>
          <p:nvSpPr>
            <p:cNvPr id="112689" name="AutoShape 12">
              <a:extLst>
                <a:ext uri="{FF2B5EF4-FFF2-40B4-BE49-F238E27FC236}">
                  <a16:creationId xmlns:a16="http://schemas.microsoft.com/office/drawing/2014/main" id="{D7414447-1F0E-403D-BA6A-E5A444DCE5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82533">
              <a:off x="2100" y="126"/>
              <a:ext cx="1554" cy="130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2690" name="Group 13">
              <a:extLst>
                <a:ext uri="{FF2B5EF4-FFF2-40B4-BE49-F238E27FC236}">
                  <a16:creationId xmlns:a16="http://schemas.microsoft.com/office/drawing/2014/main" id="{63FCBB6A-E89B-4C88-93BD-0A69AF1EB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4" y="929"/>
              <a:ext cx="585" cy="325"/>
              <a:chOff x="0" y="0"/>
              <a:chExt cx="690" cy="641"/>
            </a:xfrm>
          </p:grpSpPr>
          <p:sp>
            <p:nvSpPr>
              <p:cNvPr id="112699" name="Rectangle 14">
                <a:extLst>
                  <a:ext uri="{FF2B5EF4-FFF2-40B4-BE49-F238E27FC236}">
                    <a16:creationId xmlns:a16="http://schemas.microsoft.com/office/drawing/2014/main" id="{0D7EF969-A4D4-47A3-80EE-853D8A2FE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90" cy="64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zh-CN" sz="2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00" name="Rectangle 15">
                <a:extLst>
                  <a:ext uri="{FF2B5EF4-FFF2-40B4-BE49-F238E27FC236}">
                    <a16:creationId xmlns:a16="http://schemas.microsoft.com/office/drawing/2014/main" id="{20B22A95-2737-4695-A827-46BE336D6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30"/>
                <a:ext cx="290" cy="297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zh-CN" sz="2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01" name="Rectangle 16">
                <a:extLst>
                  <a:ext uri="{FF2B5EF4-FFF2-40B4-BE49-F238E27FC236}">
                    <a16:creationId xmlns:a16="http://schemas.microsoft.com/office/drawing/2014/main" id="{91C25525-83F8-4245-99AC-401E0594E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" y="30"/>
                <a:ext cx="290" cy="297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zh-CN" sz="2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02" name="Rectangle 17">
                <a:extLst>
                  <a:ext uri="{FF2B5EF4-FFF2-40B4-BE49-F238E27FC236}">
                    <a16:creationId xmlns:a16="http://schemas.microsoft.com/office/drawing/2014/main" id="{21BDD1D6-2F4B-4C1D-BE50-00A051FAB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321"/>
                <a:ext cx="290" cy="297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zh-CN" sz="2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03" name="Rectangle 18">
                <a:extLst>
                  <a:ext uri="{FF2B5EF4-FFF2-40B4-BE49-F238E27FC236}">
                    <a16:creationId xmlns:a16="http://schemas.microsoft.com/office/drawing/2014/main" id="{7B9E8369-8631-4B93-9857-161EC2FAB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" y="321"/>
                <a:ext cx="290" cy="297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zh-CN" sz="200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691" name="AutoShape 19">
              <a:extLst>
                <a:ext uri="{FF2B5EF4-FFF2-40B4-BE49-F238E27FC236}">
                  <a16:creationId xmlns:a16="http://schemas.microsoft.com/office/drawing/2014/main" id="{BA404D3C-F40B-49D5-BE89-560CA606A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689"/>
              <a:ext cx="63" cy="69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2" name="AutoShape 20">
              <a:extLst>
                <a:ext uri="{FF2B5EF4-FFF2-40B4-BE49-F238E27FC236}">
                  <a16:creationId xmlns:a16="http://schemas.microsoft.com/office/drawing/2014/main" id="{AE61231D-2455-4355-A59E-513EA2EFA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624"/>
              <a:ext cx="62" cy="70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3" name="AutoShape 21">
              <a:extLst>
                <a:ext uri="{FF2B5EF4-FFF2-40B4-BE49-F238E27FC236}">
                  <a16:creationId xmlns:a16="http://schemas.microsoft.com/office/drawing/2014/main" id="{1EFBD056-8AAA-4F7F-B76C-41188B918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560"/>
              <a:ext cx="63" cy="69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4" name="AutoShape 22">
              <a:extLst>
                <a:ext uri="{FF2B5EF4-FFF2-40B4-BE49-F238E27FC236}">
                  <a16:creationId xmlns:a16="http://schemas.microsoft.com/office/drawing/2014/main" id="{74C57439-6B29-45B8-BEE5-FB0FFC4E2D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17467">
              <a:off x="750" y="332"/>
              <a:ext cx="1162" cy="266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5" name="AutoShape 23">
              <a:extLst>
                <a:ext uri="{FF2B5EF4-FFF2-40B4-BE49-F238E27FC236}">
                  <a16:creationId xmlns:a16="http://schemas.microsoft.com/office/drawing/2014/main" id="{436FDEDB-5BAE-4DFA-87F1-47C449AEEE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82533">
              <a:off x="2290" y="323"/>
              <a:ext cx="1104" cy="925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6" name="AutoShape 24">
              <a:extLst>
                <a:ext uri="{FF2B5EF4-FFF2-40B4-BE49-F238E27FC236}">
                  <a16:creationId xmlns:a16="http://schemas.microsoft.com/office/drawing/2014/main" id="{A11B9C11-33C1-492D-A6ED-F3F9EB3694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17467">
              <a:off x="1083" y="233"/>
              <a:ext cx="748" cy="2697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7" name="AutoShape 25">
              <a:extLst>
                <a:ext uri="{FF2B5EF4-FFF2-40B4-BE49-F238E27FC236}">
                  <a16:creationId xmlns:a16="http://schemas.microsoft.com/office/drawing/2014/main" id="{0E7C6B7A-A7E3-42BF-8289-23A7CA4CB2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17467">
              <a:off x="1311" y="283"/>
              <a:ext cx="380" cy="255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8" name="AutoShape 26">
              <a:extLst>
                <a:ext uri="{FF2B5EF4-FFF2-40B4-BE49-F238E27FC236}">
                  <a16:creationId xmlns:a16="http://schemas.microsoft.com/office/drawing/2014/main" id="{6A9FEDB3-9453-4FF9-9390-E061EF75BA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82533">
              <a:off x="2482" y="531"/>
              <a:ext cx="646" cy="55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0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651" name="Text Box 27">
            <a:extLst>
              <a:ext uri="{FF2B5EF4-FFF2-40B4-BE49-F238E27FC236}">
                <a16:creationId xmlns:a16="http://schemas.microsoft.com/office/drawing/2014/main" id="{41B5A41B-F05B-4573-BA1C-EA9E05F35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10038"/>
            <a:ext cx="1430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Dual Core</a:t>
            </a:r>
          </a:p>
        </p:txBody>
      </p:sp>
      <p:sp>
        <p:nvSpPr>
          <p:cNvPr id="112652" name="Text Box 28">
            <a:extLst>
              <a:ext uri="{FF2B5EF4-FFF2-40B4-BE49-F238E27FC236}">
                <a16:creationId xmlns:a16="http://schemas.microsoft.com/office/drawing/2014/main" id="{512CB79B-D073-4C8A-9C6E-A1B532EB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48038"/>
            <a:ext cx="1563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Quad-Core</a:t>
            </a:r>
          </a:p>
        </p:txBody>
      </p:sp>
      <p:pic>
        <p:nvPicPr>
          <p:cNvPr id="55309" name="Picture 29">
            <a:extLst>
              <a:ext uri="{FF2B5EF4-FFF2-40B4-BE49-F238E27FC236}">
                <a16:creationId xmlns:a16="http://schemas.microsoft.com/office/drawing/2014/main" id="{B8161705-088D-4FD3-ADAB-9FF504190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3146425"/>
            <a:ext cx="909637" cy="6413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0" name="Picture 30">
            <a:extLst>
              <a:ext uri="{FF2B5EF4-FFF2-40B4-BE49-F238E27FC236}">
                <a16:creationId xmlns:a16="http://schemas.microsoft.com/office/drawing/2014/main" id="{F3BEFD30-94C7-4E4A-9CD2-B145CBD88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3989388"/>
            <a:ext cx="755650" cy="523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55" name="Line 31">
            <a:extLst>
              <a:ext uri="{FF2B5EF4-FFF2-40B4-BE49-F238E27FC236}">
                <a16:creationId xmlns:a16="http://schemas.microsoft.com/office/drawing/2014/main" id="{28E8F370-37D9-4787-8990-259917CC1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7613" y="3998913"/>
            <a:ext cx="0" cy="512762"/>
          </a:xfrm>
          <a:prstGeom prst="line">
            <a:avLst/>
          </a:prstGeom>
          <a:noFill/>
          <a:ln w="28575">
            <a:solidFill>
              <a:srgbClr val="66CC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6" name="Line 32">
            <a:extLst>
              <a:ext uri="{FF2B5EF4-FFF2-40B4-BE49-F238E27FC236}">
                <a16:creationId xmlns:a16="http://schemas.microsoft.com/office/drawing/2014/main" id="{5E408F1C-A9E1-4DA1-95ED-61F6B2926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3136900"/>
            <a:ext cx="0" cy="679450"/>
          </a:xfrm>
          <a:prstGeom prst="line">
            <a:avLst/>
          </a:prstGeom>
          <a:noFill/>
          <a:ln w="28575">
            <a:solidFill>
              <a:srgbClr val="66CC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Line 33">
            <a:extLst>
              <a:ext uri="{FF2B5EF4-FFF2-40B4-BE49-F238E27FC236}">
                <a16:creationId xmlns:a16="http://schemas.microsoft.com/office/drawing/2014/main" id="{536815C7-70EC-409D-8C71-26329FADE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2938" y="3465513"/>
            <a:ext cx="914400" cy="1587"/>
          </a:xfrm>
          <a:prstGeom prst="line">
            <a:avLst/>
          </a:prstGeom>
          <a:noFill/>
          <a:ln w="28575">
            <a:solidFill>
              <a:srgbClr val="66CC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9" name="AutoShape 35">
            <a:extLst>
              <a:ext uri="{FF2B5EF4-FFF2-40B4-BE49-F238E27FC236}">
                <a16:creationId xmlns:a16="http://schemas.microsoft.com/office/drawing/2014/main" id="{39A1C339-B023-4D1B-91A6-E5AA9F65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84313"/>
            <a:ext cx="2927350" cy="1296987"/>
          </a:xfrm>
          <a:prstGeom prst="star16">
            <a:avLst>
              <a:gd name="adj" fmla="val 23319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67" tIns="45675" rIns="91367" bIns="45675" anchor="ctr" anchorCtr="1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10~1000</a:t>
            </a:r>
            <a:br>
              <a:rPr kumimoji="1" lang="en-US" altLang="zh-CN" sz="280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altLang="zh-CN" sz="280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cores</a:t>
            </a:r>
          </a:p>
        </p:txBody>
      </p:sp>
      <p:grpSp>
        <p:nvGrpSpPr>
          <p:cNvPr id="112659" name="Group 39">
            <a:extLst>
              <a:ext uri="{FF2B5EF4-FFF2-40B4-BE49-F238E27FC236}">
                <a16:creationId xmlns:a16="http://schemas.microsoft.com/office/drawing/2014/main" id="{C4B789AB-546C-4DC2-AE7D-719BA8E390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1138" y="1874838"/>
            <a:ext cx="1014412" cy="595312"/>
            <a:chOff x="0" y="0"/>
            <a:chExt cx="639" cy="375"/>
          </a:xfrm>
        </p:grpSpPr>
        <p:grpSp>
          <p:nvGrpSpPr>
            <p:cNvPr id="112664" name="Group 40">
              <a:extLst>
                <a:ext uri="{FF2B5EF4-FFF2-40B4-BE49-F238E27FC236}">
                  <a16:creationId xmlns:a16="http://schemas.microsoft.com/office/drawing/2014/main" id="{A3026986-DD2F-4187-BD89-466B617758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0" y="0"/>
              <a:ext cx="123" cy="375"/>
              <a:chOff x="0" y="0"/>
              <a:chExt cx="123" cy="375"/>
            </a:xfrm>
          </p:grpSpPr>
          <p:pic>
            <p:nvPicPr>
              <p:cNvPr id="55340" name="Picture 41">
                <a:extLst>
                  <a:ext uri="{FF2B5EF4-FFF2-40B4-BE49-F238E27FC236}">
                    <a16:creationId xmlns:a16="http://schemas.microsoft.com/office/drawing/2014/main" id="{36AF5E08-30C2-4E64-B609-B069BC2926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-18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41" name="Picture 42">
                <a:extLst>
                  <a:ext uri="{FF2B5EF4-FFF2-40B4-BE49-F238E27FC236}">
                    <a16:creationId xmlns:a16="http://schemas.microsoft.com/office/drawing/2014/main" id="{731907B5-6A47-4140-AB0B-41CB9B72E5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75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42" name="Picture 43">
                <a:extLst>
                  <a:ext uri="{FF2B5EF4-FFF2-40B4-BE49-F238E27FC236}">
                    <a16:creationId xmlns:a16="http://schemas.microsoft.com/office/drawing/2014/main" id="{56A25088-4A96-4B96-9DCF-A9F8C9032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171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43" name="Picture 44">
                <a:extLst>
                  <a:ext uri="{FF2B5EF4-FFF2-40B4-BE49-F238E27FC236}">
                    <a16:creationId xmlns:a16="http://schemas.microsoft.com/office/drawing/2014/main" id="{296415D5-1BF9-4232-B938-8D6A0E70BE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267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665" name="Group 45">
              <a:extLst>
                <a:ext uri="{FF2B5EF4-FFF2-40B4-BE49-F238E27FC236}">
                  <a16:creationId xmlns:a16="http://schemas.microsoft.com/office/drawing/2014/main" id="{BACFDB74-9FCF-4438-9C31-AF8746EDC2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1" y="0"/>
              <a:ext cx="123" cy="375"/>
              <a:chOff x="0" y="0"/>
              <a:chExt cx="123" cy="375"/>
            </a:xfrm>
          </p:grpSpPr>
          <p:pic>
            <p:nvPicPr>
              <p:cNvPr id="55336" name="Picture 46">
                <a:extLst>
                  <a:ext uri="{FF2B5EF4-FFF2-40B4-BE49-F238E27FC236}">
                    <a16:creationId xmlns:a16="http://schemas.microsoft.com/office/drawing/2014/main" id="{B36A5AB3-C6F7-4495-AB89-16A051EDA5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-18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37" name="Picture 47">
                <a:extLst>
                  <a:ext uri="{FF2B5EF4-FFF2-40B4-BE49-F238E27FC236}">
                    <a16:creationId xmlns:a16="http://schemas.microsoft.com/office/drawing/2014/main" id="{EB931312-C754-434F-9575-352F1A0F4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75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38" name="Picture 48">
                <a:extLst>
                  <a:ext uri="{FF2B5EF4-FFF2-40B4-BE49-F238E27FC236}">
                    <a16:creationId xmlns:a16="http://schemas.microsoft.com/office/drawing/2014/main" id="{1A31C239-C761-4F9D-94E4-7580310CBE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171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39" name="Picture 49">
                <a:extLst>
                  <a:ext uri="{FF2B5EF4-FFF2-40B4-BE49-F238E27FC236}">
                    <a16:creationId xmlns:a16="http://schemas.microsoft.com/office/drawing/2014/main" id="{6E55D73B-4293-472A-AD29-994D5BC42E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267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666" name="Group 50">
              <a:extLst>
                <a:ext uri="{FF2B5EF4-FFF2-40B4-BE49-F238E27FC236}">
                  <a16:creationId xmlns:a16="http://schemas.microsoft.com/office/drawing/2014/main" id="{C9392517-BD7E-44B2-B75A-5A66F61BF5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7" y="0"/>
              <a:ext cx="123" cy="375"/>
              <a:chOff x="0" y="0"/>
              <a:chExt cx="123" cy="375"/>
            </a:xfrm>
          </p:grpSpPr>
          <p:pic>
            <p:nvPicPr>
              <p:cNvPr id="55332" name="Picture 51">
                <a:extLst>
                  <a:ext uri="{FF2B5EF4-FFF2-40B4-BE49-F238E27FC236}">
                    <a16:creationId xmlns:a16="http://schemas.microsoft.com/office/drawing/2014/main" id="{80F7374F-82DD-40AC-93AB-CAEFE379AA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-18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33" name="Picture 52">
                <a:extLst>
                  <a:ext uri="{FF2B5EF4-FFF2-40B4-BE49-F238E27FC236}">
                    <a16:creationId xmlns:a16="http://schemas.microsoft.com/office/drawing/2014/main" id="{D9076EE7-4F70-42E7-85C4-4D0C795B9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75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34" name="Picture 53">
                <a:extLst>
                  <a:ext uri="{FF2B5EF4-FFF2-40B4-BE49-F238E27FC236}">
                    <a16:creationId xmlns:a16="http://schemas.microsoft.com/office/drawing/2014/main" id="{2F60645E-BE53-4D0B-AA6E-8E44D469E6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171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35" name="Picture 54">
                <a:extLst>
                  <a:ext uri="{FF2B5EF4-FFF2-40B4-BE49-F238E27FC236}">
                    <a16:creationId xmlns:a16="http://schemas.microsoft.com/office/drawing/2014/main" id="{05DEE9FB-6281-441B-BCE4-A9FD57DD32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267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667" name="Group 55">
              <a:extLst>
                <a:ext uri="{FF2B5EF4-FFF2-40B4-BE49-F238E27FC236}">
                  <a16:creationId xmlns:a16="http://schemas.microsoft.com/office/drawing/2014/main" id="{F4ADCA24-74CD-4D6C-8C4A-26CC7AEA6E9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" y="0"/>
              <a:ext cx="123" cy="375"/>
              <a:chOff x="0" y="0"/>
              <a:chExt cx="123" cy="375"/>
            </a:xfrm>
          </p:grpSpPr>
          <p:pic>
            <p:nvPicPr>
              <p:cNvPr id="55328" name="Picture 56">
                <a:extLst>
                  <a:ext uri="{FF2B5EF4-FFF2-40B4-BE49-F238E27FC236}">
                    <a16:creationId xmlns:a16="http://schemas.microsoft.com/office/drawing/2014/main" id="{BC319864-B515-4311-AB82-4350B5C8C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-18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29" name="Picture 57">
                <a:extLst>
                  <a:ext uri="{FF2B5EF4-FFF2-40B4-BE49-F238E27FC236}">
                    <a16:creationId xmlns:a16="http://schemas.microsoft.com/office/drawing/2014/main" id="{8ED7323C-BC3A-4253-BF4A-BBAAF6579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75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30" name="Picture 58">
                <a:extLst>
                  <a:ext uri="{FF2B5EF4-FFF2-40B4-BE49-F238E27FC236}">
                    <a16:creationId xmlns:a16="http://schemas.microsoft.com/office/drawing/2014/main" id="{54A5566E-F7D8-4205-A9A4-C76B72E202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171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31" name="Picture 59">
                <a:extLst>
                  <a:ext uri="{FF2B5EF4-FFF2-40B4-BE49-F238E27FC236}">
                    <a16:creationId xmlns:a16="http://schemas.microsoft.com/office/drawing/2014/main" id="{364081EA-EE7C-4D7B-9E5F-A13B578B15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267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2668" name="Group 60">
              <a:extLst>
                <a:ext uri="{FF2B5EF4-FFF2-40B4-BE49-F238E27FC236}">
                  <a16:creationId xmlns:a16="http://schemas.microsoft.com/office/drawing/2014/main" id="{0482F811-A5DE-4007-B33A-536B0029CE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6" y="0"/>
              <a:ext cx="123" cy="375"/>
              <a:chOff x="0" y="0"/>
              <a:chExt cx="123" cy="375"/>
            </a:xfrm>
          </p:grpSpPr>
          <p:pic>
            <p:nvPicPr>
              <p:cNvPr id="55324" name="Picture 61">
                <a:extLst>
                  <a:ext uri="{FF2B5EF4-FFF2-40B4-BE49-F238E27FC236}">
                    <a16:creationId xmlns:a16="http://schemas.microsoft.com/office/drawing/2014/main" id="{0C2DB27D-C6A0-4527-B3C9-952D23180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-18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25" name="Picture 62">
                <a:extLst>
                  <a:ext uri="{FF2B5EF4-FFF2-40B4-BE49-F238E27FC236}">
                    <a16:creationId xmlns:a16="http://schemas.microsoft.com/office/drawing/2014/main" id="{F0A3B94C-C92D-4148-B447-F433EBC7C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75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26" name="Picture 63">
                <a:extLst>
                  <a:ext uri="{FF2B5EF4-FFF2-40B4-BE49-F238E27FC236}">
                    <a16:creationId xmlns:a16="http://schemas.microsoft.com/office/drawing/2014/main" id="{D8462190-D535-4ED5-871E-B06FB7768F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171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27" name="Picture 64">
                <a:extLst>
                  <a:ext uri="{FF2B5EF4-FFF2-40B4-BE49-F238E27FC236}">
                    <a16:creationId xmlns:a16="http://schemas.microsoft.com/office/drawing/2014/main" id="{EA62C545-7573-42C0-A169-B73F28C22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1" t="36589" r="26523" b="26302"/>
              <a:stretch>
                <a:fillRect/>
              </a:stretch>
            </p:blipFill>
            <p:spPr bwMode="auto">
              <a:xfrm rot="-5400000">
                <a:off x="18" y="267"/>
                <a:ext cx="87" cy="12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2100" name="Rectangle 68">
            <a:extLst>
              <a:ext uri="{FF2B5EF4-FFF2-40B4-BE49-F238E27FC236}">
                <a16:creationId xmlns:a16="http://schemas.microsoft.com/office/drawing/2014/main" id="{19BBFEBB-0C88-4E38-8A63-4E984967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341438"/>
            <a:ext cx="1477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众核</a:t>
            </a:r>
            <a:r>
              <a:rPr kumimoji="1"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GPU</a:t>
            </a:r>
          </a:p>
        </p:txBody>
      </p:sp>
      <p:sp>
        <p:nvSpPr>
          <p:cNvPr id="112661" name="矩形 2">
            <a:extLst>
              <a:ext uri="{FF2B5EF4-FFF2-40B4-BE49-F238E27FC236}">
                <a16:creationId xmlns:a16="http://schemas.microsoft.com/office/drawing/2014/main" id="{1C1709CF-B412-4274-9D08-7DCEAAB7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658813"/>
            <a:ext cx="786923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58775" indent="-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多核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(Multi-Core)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、众核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(Many-Core)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技术</a:t>
            </a:r>
          </a:p>
        </p:txBody>
      </p:sp>
      <p:sp>
        <p:nvSpPr>
          <p:cNvPr id="112662" name="标题 1">
            <a:extLst>
              <a:ext uri="{FF2B5EF4-FFF2-40B4-BE49-F238E27FC236}">
                <a16:creationId xmlns:a16="http://schemas.microsoft.com/office/drawing/2014/main" id="{4AEC2AF5-C4A5-4897-BF28-6AD06A52411C}"/>
              </a:ext>
            </a:extLst>
          </p:cNvPr>
          <p:cNvSpPr txBox="1">
            <a:spLocks/>
          </p:cNvSpPr>
          <p:nvPr/>
        </p:nvSpPr>
        <p:spPr bwMode="auto">
          <a:xfrm>
            <a:off x="273050" y="36043"/>
            <a:ext cx="7724775" cy="6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4.10.2 </a:t>
            </a:r>
            <a:r>
              <a:rPr lang="zh-CN" altLang="en-US" dirty="0"/>
              <a:t>提高处理器线程级并行性的技术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5B46B0-4C04-474B-B954-7D2C93AB0D6F}"/>
              </a:ext>
            </a:extLst>
          </p:cNvPr>
          <p:cNvSpPr/>
          <p:nvPr/>
        </p:nvSpPr>
        <p:spPr>
          <a:xfrm>
            <a:off x="5884863" y="3948113"/>
            <a:ext cx="3259137" cy="1200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Xeon Phi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60</a:t>
            </a: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核处理器</a:t>
            </a:r>
            <a:endParaRPr lang="en-US" altLang="zh-CN" sz="24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申威：单芯片集成</a:t>
            </a:r>
            <a:r>
              <a:rPr lang="en-US" altLang="zh-CN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260</a:t>
            </a:r>
            <a:r>
              <a:rPr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个核心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9" grpId="0" animBg="1"/>
      <p:bldP spid="17210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id="{0D7F275F-6C61-47B9-96B6-7ECC2CD69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-55563"/>
            <a:ext cx="8532813" cy="6762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补充：流水线数据相关性分析实例</a:t>
            </a:r>
          </a:p>
        </p:txBody>
      </p:sp>
      <p:sp>
        <p:nvSpPr>
          <p:cNvPr id="116739" name="内容占位符 2">
            <a:extLst>
              <a:ext uri="{FF2B5EF4-FFF2-40B4-BE49-F238E27FC236}">
                <a16:creationId xmlns:a16="http://schemas.microsoft.com/office/drawing/2014/main" id="{7AC586B8-584E-47CC-B95E-9FC50E436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836613"/>
            <a:ext cx="8358187" cy="454025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例</a:t>
            </a:r>
            <a:r>
              <a:rPr lang="en-US" altLang="zh-CN" sz="2400"/>
              <a:t>1</a:t>
            </a:r>
            <a:r>
              <a:rPr lang="zh-CN" altLang="en-US" sz="2400"/>
              <a:t>：考察基本的</a:t>
            </a:r>
            <a:r>
              <a:rPr lang="en-US" altLang="zh-CN" sz="2400"/>
              <a:t>MIPS 5</a:t>
            </a:r>
            <a:r>
              <a:rPr lang="zh-CN" altLang="en-US" sz="2400"/>
              <a:t>级流水线中，执行如下指令序列时，请回答下列问题：</a:t>
            </a:r>
            <a:endParaRPr lang="en-US" altLang="zh-CN" sz="2400"/>
          </a:p>
          <a:p>
            <a:pPr marL="0" indent="0"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400"/>
              <a:t>指出是否存在数据冒险？属于何类型的数据相关？</a:t>
            </a:r>
            <a:r>
              <a:rPr lang="en-US" altLang="zh-CN" sz="2400"/>
              <a:t>  </a:t>
            </a:r>
          </a:p>
          <a:p>
            <a:pPr marL="0" indent="0"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400"/>
              <a:t>若没有转发机制，则如何增加</a:t>
            </a:r>
            <a:r>
              <a:rPr lang="en-US" altLang="zh-CN" sz="2400"/>
              <a:t>NOP</a:t>
            </a:r>
            <a:r>
              <a:rPr lang="zh-CN" altLang="en-US" sz="2400"/>
              <a:t>指令来消除数据冒险？</a:t>
            </a:r>
            <a:endParaRPr lang="en-US" altLang="zh-CN" sz="2400"/>
          </a:p>
          <a:p>
            <a:pPr marL="0" indent="0"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400"/>
              <a:t>若有全转发机制，是否全部解决数据冒险？若没有，则如何增加</a:t>
            </a:r>
            <a:r>
              <a:rPr lang="en-US" altLang="zh-CN" sz="2400"/>
              <a:t>NOP</a:t>
            </a:r>
            <a:r>
              <a:rPr lang="zh-CN" altLang="en-US" sz="2400"/>
              <a:t>指令来消除数据冒险？</a:t>
            </a:r>
            <a:endParaRPr lang="en-US" altLang="zh-CN" sz="2400"/>
          </a:p>
          <a:p>
            <a:pPr marL="0" indent="0"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endParaRPr lang="en-US" altLang="zh-CN" sz="240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pic>
        <p:nvPicPr>
          <p:cNvPr id="116740" name="Picture 7">
            <a:extLst>
              <a:ext uri="{FF2B5EF4-FFF2-40B4-BE49-F238E27FC236}">
                <a16:creationId xmlns:a16="http://schemas.microsoft.com/office/drawing/2014/main" id="{DE8107A0-03CC-4C38-8D8B-12704EEF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71875"/>
            <a:ext cx="33670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>
            <a:extLst>
              <a:ext uri="{FF2B5EF4-FFF2-40B4-BE49-F238E27FC236}">
                <a16:creationId xmlns:a16="http://schemas.microsoft.com/office/drawing/2014/main" id="{0F628875-83DC-4B5C-BB36-7AEE6154E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-55563"/>
            <a:ext cx="8532813" cy="6762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流水线数据相关性分析实例</a:t>
            </a:r>
          </a:p>
        </p:txBody>
      </p:sp>
      <p:sp>
        <p:nvSpPr>
          <p:cNvPr id="117763" name="内容占位符 2">
            <a:extLst>
              <a:ext uri="{FF2B5EF4-FFF2-40B4-BE49-F238E27FC236}">
                <a16:creationId xmlns:a16="http://schemas.microsoft.com/office/drawing/2014/main" id="{E432889E-1710-43F6-8549-2BF9B7D04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135938" cy="109855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400"/>
              <a:t>指出是否存在数据冒险？属于何类型的数据相关？</a:t>
            </a:r>
            <a:r>
              <a:rPr lang="en-US" altLang="zh-CN" sz="2400"/>
              <a:t>  </a:t>
            </a:r>
          </a:p>
        </p:txBody>
      </p:sp>
      <p:pic>
        <p:nvPicPr>
          <p:cNvPr id="117764" name="Picture 2">
            <a:extLst>
              <a:ext uri="{FF2B5EF4-FFF2-40B4-BE49-F238E27FC236}">
                <a16:creationId xmlns:a16="http://schemas.microsoft.com/office/drawing/2014/main" id="{74E944CB-7FE1-46EC-B48F-1FE1C4B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9500"/>
            <a:ext cx="85344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>
            <a:extLst>
              <a:ext uri="{FF2B5EF4-FFF2-40B4-BE49-F238E27FC236}">
                <a16:creationId xmlns:a16="http://schemas.microsoft.com/office/drawing/2014/main" id="{9A8BE169-0DAE-4925-8D34-CD21670AC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-55563"/>
            <a:ext cx="8532813" cy="6762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流水线数据相关性分析实例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58C86-BEC4-470C-8DD3-909565FC7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41888"/>
            <a:ext cx="80645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分析：在五级流水中，</a:t>
            </a:r>
            <a:r>
              <a:rPr lang="en-US" altLang="zh-CN" sz="2400"/>
              <a:t>RAW</a:t>
            </a:r>
            <a:r>
              <a:rPr lang="zh-CN" altLang="en-US" sz="2400"/>
              <a:t>会引起冒险，需要插入</a:t>
            </a:r>
            <a:r>
              <a:rPr lang="en-US" altLang="zh-CN" sz="2400"/>
              <a:t>nop</a:t>
            </a:r>
            <a:r>
              <a:rPr lang="zh-CN" altLang="en-US" sz="2400"/>
              <a:t>指令。如果约定寄存器堆操作是前半周期写，后半周期读，则只需插入</a:t>
            </a:r>
            <a:r>
              <a:rPr lang="en-US" altLang="zh-CN" sz="2400"/>
              <a:t>2</a:t>
            </a:r>
            <a:r>
              <a:rPr lang="zh-CN" altLang="en-US" sz="2400"/>
              <a:t>个</a:t>
            </a:r>
            <a:r>
              <a:rPr lang="en-US" altLang="zh-CN" sz="2400"/>
              <a:t>nop</a:t>
            </a:r>
            <a:r>
              <a:rPr lang="zh-CN" altLang="en-US" sz="2400"/>
              <a:t>指令；否则，需要插入</a:t>
            </a:r>
            <a:r>
              <a:rPr lang="en-US" altLang="zh-CN" sz="2400"/>
              <a:t>3</a:t>
            </a:r>
            <a:r>
              <a:rPr lang="zh-CN" altLang="en-US" sz="2400"/>
              <a:t>个</a:t>
            </a:r>
            <a:r>
              <a:rPr lang="en-US" altLang="zh-CN" sz="2400"/>
              <a:t>nop</a:t>
            </a:r>
            <a:r>
              <a:rPr lang="zh-CN" altLang="en-US" sz="2400"/>
              <a:t>指令。</a:t>
            </a:r>
          </a:p>
        </p:txBody>
      </p:sp>
      <p:sp>
        <p:nvSpPr>
          <p:cNvPr id="118788" name="矩形 6">
            <a:extLst>
              <a:ext uri="{FF2B5EF4-FFF2-40B4-BE49-F238E27FC236}">
                <a16:creationId xmlns:a16="http://schemas.microsoft.com/office/drawing/2014/main" id="{6929CD0A-9B1F-492F-99B9-5189CFEAE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55713"/>
            <a:ext cx="81835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隶书" panose="02010509060101010101" pitchFamily="49" charset="-122"/>
              <a:buAutoNum type="circleNumDbPlain" startAt="2"/>
            </a:pPr>
            <a:r>
              <a:rPr lang="zh-CN" altLang="en-US" sz="2400">
                <a:solidFill>
                  <a:srgbClr val="000000"/>
                </a:solidFill>
              </a:rPr>
              <a:t>若流水线没有转发机制，则如何增加</a:t>
            </a:r>
            <a:r>
              <a:rPr lang="en-US" altLang="zh-CN" sz="2400">
                <a:solidFill>
                  <a:srgbClr val="000000"/>
                </a:solidFill>
              </a:rPr>
              <a:t>NOP</a:t>
            </a:r>
            <a:r>
              <a:rPr lang="zh-CN" altLang="en-US" sz="2400">
                <a:solidFill>
                  <a:srgbClr val="000000"/>
                </a:solidFill>
              </a:rPr>
              <a:t>指令来消除数据冒险？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0494A7A2-4283-40FB-888E-B3DEFC06502E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2214563"/>
            <a:ext cx="7026275" cy="2571750"/>
            <a:chOff x="755576" y="2436128"/>
            <a:chExt cx="7440930" cy="2514600"/>
          </a:xfrm>
        </p:grpSpPr>
        <p:pic>
          <p:nvPicPr>
            <p:cNvPr id="118790" name="Picture 6">
              <a:extLst>
                <a:ext uri="{FF2B5EF4-FFF2-40B4-BE49-F238E27FC236}">
                  <a16:creationId xmlns:a16="http://schemas.microsoft.com/office/drawing/2014/main" id="{01635D64-B426-4C7A-B565-2F040039F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7581" y="2436128"/>
              <a:ext cx="282892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791" name="Picture 7">
              <a:extLst>
                <a:ext uri="{FF2B5EF4-FFF2-40B4-BE49-F238E27FC236}">
                  <a16:creationId xmlns:a16="http://schemas.microsoft.com/office/drawing/2014/main" id="{FF987BE5-A5B3-4510-ABB7-04571FF93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444290"/>
              <a:ext cx="4276725" cy="249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DF5B7E7-046E-4CC6-BA69-78F3E94E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78330"/>
            <a:ext cx="7021513" cy="5280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异常和中断的处理</a:t>
            </a:r>
          </a:p>
        </p:txBody>
      </p:sp>
      <p:sp>
        <p:nvSpPr>
          <p:cNvPr id="1153027" name="Rectangle 3">
            <a:extLst>
              <a:ext uri="{FF2B5EF4-FFF2-40B4-BE49-F238E27FC236}">
                <a16:creationId xmlns:a16="http://schemas.microsoft.com/office/drawing/2014/main" id="{F8ECBDA4-BFFC-4DDF-A7CA-B0C3A9026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761413" cy="5876925"/>
          </a:xfrm>
        </p:spPr>
        <p:txBody>
          <a:bodyPr/>
          <a:lstStyle/>
          <a:p>
            <a:pPr marL="271463" indent="-271463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使程序执行被 “中断” 的事件有两类</a:t>
            </a:r>
          </a:p>
          <a:p>
            <a:pPr marL="625475" lvl="1" indent="-266700">
              <a:spcBef>
                <a:spcPct val="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FF0000"/>
                </a:solidFill>
              </a:rPr>
              <a:t>内部“异常”：</a:t>
            </a:r>
            <a:r>
              <a:rPr lang="en-US" altLang="zh-CN" dirty="0"/>
              <a:t>CPU</a:t>
            </a:r>
            <a:r>
              <a:rPr lang="zh-CN" altLang="en-US" dirty="0"/>
              <a:t>内发生的意外事件或特殊事件</a:t>
            </a:r>
          </a:p>
          <a:p>
            <a:pPr marL="987425" lvl="2" indent="-271463">
              <a:spcBef>
                <a:spcPct val="0"/>
              </a:spcBef>
            </a:pPr>
            <a:r>
              <a:rPr lang="zh-CN" altLang="en-US" dirty="0"/>
              <a:t>按发生原因分为</a:t>
            </a:r>
            <a:r>
              <a:rPr lang="zh-CN" altLang="en-US" dirty="0">
                <a:solidFill>
                  <a:srgbClr val="FF0000"/>
                </a:solidFill>
              </a:rPr>
              <a:t>硬故障中断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程序性中断</a:t>
            </a:r>
            <a:r>
              <a:rPr lang="zh-CN" altLang="en-US" dirty="0"/>
              <a:t>两类</a:t>
            </a:r>
          </a:p>
          <a:p>
            <a:pPr marL="987425" lvl="2" indent="-271463">
              <a:spcBef>
                <a:spcPct val="0"/>
              </a:spcBef>
              <a:buClr>
                <a:schemeClr val="tx2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solidFill>
                  <a:srgbClr val="FF3300"/>
                </a:solidFill>
              </a:rPr>
              <a:t>硬故障中断：</a:t>
            </a:r>
            <a:r>
              <a:rPr lang="zh-CN" altLang="en-US" dirty="0"/>
              <a:t>如电源掉电、硬件线路故障等</a:t>
            </a:r>
          </a:p>
          <a:p>
            <a:pPr marL="987425" lvl="2" indent="-271463">
              <a:spcBef>
                <a:spcPct val="0"/>
              </a:spcBef>
              <a:buClr>
                <a:schemeClr val="tx2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solidFill>
                  <a:srgbClr val="FF3300"/>
                </a:solidFill>
              </a:rPr>
              <a:t>程序性中断：</a:t>
            </a:r>
            <a:r>
              <a:rPr lang="zh-CN" altLang="en-US" dirty="0"/>
              <a:t>执行某条指令时发生的“异常</a:t>
            </a:r>
            <a:r>
              <a:rPr lang="en-US" altLang="zh-CN" dirty="0"/>
              <a:t>(Exception)”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如溢出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缺页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越界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越权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非法指令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除数为</a:t>
            </a:r>
            <a:r>
              <a:rPr lang="en-US" altLang="zh-CN" dirty="0">
                <a:solidFill>
                  <a:srgbClr val="0000FF"/>
                </a:solidFill>
              </a:rPr>
              <a:t>0/</a:t>
            </a:r>
            <a:r>
              <a:rPr lang="zh-CN" altLang="en-US" dirty="0">
                <a:solidFill>
                  <a:srgbClr val="0000FF"/>
                </a:solidFill>
              </a:rPr>
              <a:t>断点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单步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系统调用等</a:t>
            </a:r>
          </a:p>
          <a:p>
            <a:pPr marL="987425" lvl="2" indent="-271463">
              <a:spcBef>
                <a:spcPct val="0"/>
              </a:spcBef>
            </a:pPr>
            <a:r>
              <a:rPr lang="zh-CN" altLang="en-US" dirty="0"/>
              <a:t>按处理方式分</a:t>
            </a:r>
            <a:r>
              <a:rPr lang="zh-CN" altLang="en-US" dirty="0">
                <a:solidFill>
                  <a:srgbClr val="FF0000"/>
                </a:solidFill>
              </a:rPr>
              <a:t>故障</a:t>
            </a:r>
            <a:r>
              <a:rPr lang="en-US" altLang="zh-CN" dirty="0">
                <a:solidFill>
                  <a:srgbClr val="FF0000"/>
                </a:solidFill>
              </a:rPr>
              <a:t>(fault)</a:t>
            </a:r>
            <a:r>
              <a:rPr lang="zh-CN" altLang="en-US" dirty="0">
                <a:solidFill>
                  <a:srgbClr val="FF0000"/>
                </a:solidFill>
              </a:rPr>
              <a:t>、自陷</a:t>
            </a:r>
            <a:r>
              <a:rPr lang="en-US" altLang="zh-CN" dirty="0">
                <a:solidFill>
                  <a:srgbClr val="FF0000"/>
                </a:solidFill>
              </a:rPr>
              <a:t>(Trap)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终止</a:t>
            </a:r>
            <a:r>
              <a:rPr lang="en-US" altLang="zh-CN" dirty="0">
                <a:solidFill>
                  <a:srgbClr val="FF0000"/>
                </a:solidFill>
              </a:rPr>
              <a:t>(Abort)</a:t>
            </a:r>
            <a:r>
              <a:rPr lang="zh-CN" altLang="en-US" dirty="0"/>
              <a:t>三类</a:t>
            </a:r>
          </a:p>
          <a:p>
            <a:pPr marL="987425" lvl="2" indent="-271463">
              <a:spcBef>
                <a:spcPct val="0"/>
              </a:spcBef>
              <a:buClr>
                <a:schemeClr val="tx1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故障：</a:t>
            </a:r>
            <a:r>
              <a:rPr lang="zh-CN" altLang="en-US" dirty="0"/>
              <a:t>执行指令引起的异常事件，</a:t>
            </a:r>
            <a:r>
              <a:rPr lang="zh-CN" altLang="en-US" dirty="0">
                <a:solidFill>
                  <a:srgbClr val="0000FF"/>
                </a:solidFill>
              </a:rPr>
              <a:t>如溢出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缺页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访问超时</a:t>
            </a:r>
          </a:p>
          <a:p>
            <a:pPr marL="987425" lvl="2" indent="-271463">
              <a:spcBef>
                <a:spcPct val="0"/>
              </a:spcBef>
              <a:buClr>
                <a:schemeClr val="tx1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自陷：</a:t>
            </a:r>
            <a:r>
              <a:rPr lang="zh-CN" altLang="en-US" dirty="0"/>
              <a:t>预先安排的事件，</a:t>
            </a:r>
            <a:r>
              <a:rPr lang="zh-CN" altLang="en-US" dirty="0">
                <a:solidFill>
                  <a:srgbClr val="0000FF"/>
                </a:solidFill>
              </a:rPr>
              <a:t>如单步跟踪、系统调用等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自愿中断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987425" lvl="2" indent="-271463">
              <a:spcBef>
                <a:spcPct val="0"/>
              </a:spcBef>
              <a:buClr>
                <a:schemeClr val="tx1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终止：</a:t>
            </a:r>
            <a:r>
              <a:rPr lang="zh-CN" altLang="en-US" dirty="0"/>
              <a:t>硬故障事件，机器将</a:t>
            </a:r>
            <a:r>
              <a:rPr lang="zh-CN" altLang="en-US" dirty="0">
                <a:solidFill>
                  <a:srgbClr val="FF0000"/>
                </a:solidFill>
              </a:rPr>
              <a:t>终止</a:t>
            </a:r>
            <a:r>
              <a:rPr lang="zh-CN" altLang="en-US" dirty="0"/>
              <a:t>，调出中断程序重启操作系统</a:t>
            </a:r>
          </a:p>
          <a:p>
            <a:pPr marL="987425" lvl="2" indent="-271463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FF"/>
              </a:solidFill>
            </a:endParaRPr>
          </a:p>
          <a:p>
            <a:pPr marL="987425" lvl="2" indent="-271463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469CDC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E7E2A04-0F45-45FD-A559-A2B589F70A0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852738"/>
            <a:ext cx="296862" cy="2089150"/>
            <a:chOff x="618" y="1764"/>
            <a:chExt cx="180" cy="792"/>
          </a:xfrm>
        </p:grpSpPr>
        <p:sp>
          <p:nvSpPr>
            <p:cNvPr id="16395" name="Line 5">
              <a:extLst>
                <a:ext uri="{FF2B5EF4-FFF2-40B4-BE49-F238E27FC236}">
                  <a16:creationId xmlns:a16="http://schemas.microsoft.com/office/drawing/2014/main" id="{F6DF6BC0-F5C3-48DF-8D30-A1567FADF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770"/>
              <a:ext cx="16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6" name="Group 6">
              <a:extLst>
                <a:ext uri="{FF2B5EF4-FFF2-40B4-BE49-F238E27FC236}">
                  <a16:creationId xmlns:a16="http://schemas.microsoft.com/office/drawing/2014/main" id="{E4AF4B4E-1C36-4C0A-86D1-338064D1C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" y="1764"/>
              <a:ext cx="146" cy="792"/>
              <a:chOff x="630" y="1764"/>
              <a:chExt cx="146" cy="792"/>
            </a:xfrm>
          </p:grpSpPr>
          <p:sp>
            <p:nvSpPr>
              <p:cNvPr id="16398" name="AutoShape 7">
                <a:extLst>
                  <a:ext uri="{FF2B5EF4-FFF2-40B4-BE49-F238E27FC236}">
                    <a16:creationId xmlns:a16="http://schemas.microsoft.com/office/drawing/2014/main" id="{BF0DFD20-48A8-4784-B475-A6C2AF0C5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" y="2328"/>
                <a:ext cx="80" cy="228"/>
              </a:xfrm>
              <a:prstGeom prst="leftBracket">
                <a:avLst>
                  <a:gd name="adj" fmla="val 23750"/>
                </a:avLst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9" name="Line 8">
                <a:extLst>
                  <a:ext uri="{FF2B5EF4-FFF2-40B4-BE49-F238E27FC236}">
                    <a16:creationId xmlns:a16="http://schemas.microsoft.com/office/drawing/2014/main" id="{E91485AD-EC9B-4255-BD16-BBC36DCDE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" y="1764"/>
                <a:ext cx="0" cy="66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7" name="Line 9">
              <a:extLst>
                <a:ext uri="{FF2B5EF4-FFF2-40B4-BE49-F238E27FC236}">
                  <a16:creationId xmlns:a16="http://schemas.microsoft.com/office/drawing/2014/main" id="{B5D8D573-BEE7-4904-9032-5431051F7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" y="2418"/>
              <a:ext cx="7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04248E5B-9D06-47FC-B22F-0D3830EB5C0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447925"/>
            <a:ext cx="428625" cy="3213100"/>
            <a:chOff x="492" y="1620"/>
            <a:chExt cx="270" cy="1068"/>
          </a:xfrm>
        </p:grpSpPr>
        <p:sp>
          <p:nvSpPr>
            <p:cNvPr id="16392" name="Line 11">
              <a:extLst>
                <a:ext uri="{FF2B5EF4-FFF2-40B4-BE49-F238E27FC236}">
                  <a16:creationId xmlns:a16="http://schemas.microsoft.com/office/drawing/2014/main" id="{F337BFF7-756A-40D8-834C-201471194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" y="1626"/>
              <a:ext cx="270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12">
              <a:extLst>
                <a:ext uri="{FF2B5EF4-FFF2-40B4-BE49-F238E27FC236}">
                  <a16:creationId xmlns:a16="http://schemas.microsoft.com/office/drawing/2014/main" id="{682DAC3A-52B3-4EB7-BEA3-C39E3457C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620"/>
              <a:ext cx="0" cy="10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3">
              <a:extLst>
                <a:ext uri="{FF2B5EF4-FFF2-40B4-BE49-F238E27FC236}">
                  <a16:creationId xmlns:a16="http://schemas.microsoft.com/office/drawing/2014/main" id="{6DE9D35B-143C-4E63-8873-4A9A6F8FD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" y="2682"/>
              <a:ext cx="26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3" name="Rectangle 16">
            <a:extLst>
              <a:ext uri="{FF2B5EF4-FFF2-40B4-BE49-F238E27FC236}">
                <a16:creationId xmlns:a16="http://schemas.microsoft.com/office/drawing/2014/main" id="{F2B062A9-A2F8-4CA7-8B14-419FFB23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6021388"/>
            <a:ext cx="4824413" cy="4619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自陷处理完后回到哪条指令执行？</a:t>
            </a:r>
          </a:p>
        </p:txBody>
      </p:sp>
      <p:sp>
        <p:nvSpPr>
          <p:cNvPr id="1153045" name="Rectangle 21">
            <a:extLst>
              <a:ext uri="{FF2B5EF4-FFF2-40B4-BE49-F238E27FC236}">
                <a16:creationId xmlns:a16="http://schemas.microsoft.com/office/drawing/2014/main" id="{3B1811EB-2740-4D5D-88EF-5DBEB876A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6062663"/>
            <a:ext cx="2482850" cy="420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179388" indent="-179388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 回到下条指令！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5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5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1"/>
      <p:bldP spid="11530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Placeholder 5">
            <a:extLst>
              <a:ext uri="{FF2B5EF4-FFF2-40B4-BE49-F238E27FC236}">
                <a16:creationId xmlns:a16="http://schemas.microsoft.com/office/drawing/2014/main" id="{790FF449-4EDD-4E55-9E63-84C21F3F6A2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71788" y="2239963"/>
            <a:ext cx="3654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</a:p>
        </p:txBody>
      </p:sp>
      <p:pic>
        <p:nvPicPr>
          <p:cNvPr id="120835" name="图片 4">
            <a:extLst>
              <a:ext uri="{FF2B5EF4-FFF2-40B4-BE49-F238E27FC236}">
                <a16:creationId xmlns:a16="http://schemas.microsoft.com/office/drawing/2014/main" id="{18F151E7-3591-44CC-98CB-B27E43B4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617913"/>
            <a:ext cx="31924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6" name="图片 6">
            <a:extLst>
              <a:ext uri="{FF2B5EF4-FFF2-40B4-BE49-F238E27FC236}">
                <a16:creationId xmlns:a16="http://schemas.microsoft.com/office/drawing/2014/main" id="{7ACE8BE9-5149-49FC-A172-79A7AEC7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3617913"/>
            <a:ext cx="310515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图片 7">
            <a:extLst>
              <a:ext uri="{FF2B5EF4-FFF2-40B4-BE49-F238E27FC236}">
                <a16:creationId xmlns:a16="http://schemas.microsoft.com/office/drawing/2014/main" id="{BC040A66-B055-4382-B72F-64FEA779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617913"/>
            <a:ext cx="28225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A1ACB27-E1BC-4D3D-9A5F-ECCE9717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021513" cy="54054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异常和中断的处理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BA6028C-7F30-4196-82E2-D78F60093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761413" cy="5876925"/>
          </a:xfrm>
        </p:spPr>
        <p:txBody>
          <a:bodyPr/>
          <a:lstStyle/>
          <a:p>
            <a:pPr marL="271463" indent="-271463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使程序执行被 “中断” 的事件有两类</a:t>
            </a:r>
          </a:p>
          <a:p>
            <a:pPr marL="625475" lvl="1" indent="-266700">
              <a:spcBef>
                <a:spcPct val="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FF0000"/>
                </a:solidFill>
              </a:rPr>
              <a:t>内部“异常”：</a:t>
            </a:r>
            <a:r>
              <a:rPr lang="en-US" altLang="zh-CN" dirty="0"/>
              <a:t>CPU</a:t>
            </a:r>
            <a:r>
              <a:rPr lang="zh-CN" altLang="en-US" dirty="0"/>
              <a:t>内发生的意外事件或特殊事件</a:t>
            </a:r>
          </a:p>
          <a:p>
            <a:pPr marL="987425" lvl="2" indent="-271463">
              <a:spcBef>
                <a:spcPct val="0"/>
              </a:spcBef>
            </a:pPr>
            <a:r>
              <a:rPr lang="zh-CN" altLang="en-US" dirty="0"/>
              <a:t>按发生原因分为</a:t>
            </a:r>
            <a:r>
              <a:rPr lang="zh-CN" altLang="en-US" dirty="0">
                <a:solidFill>
                  <a:srgbClr val="FF0000"/>
                </a:solidFill>
              </a:rPr>
              <a:t>硬故障中断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程序性中断</a:t>
            </a:r>
            <a:r>
              <a:rPr lang="zh-CN" altLang="en-US" dirty="0"/>
              <a:t>两类</a:t>
            </a:r>
          </a:p>
          <a:p>
            <a:pPr marL="987425" lvl="2" indent="-271463">
              <a:spcBef>
                <a:spcPct val="0"/>
              </a:spcBef>
              <a:buClr>
                <a:schemeClr val="tx2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solidFill>
                  <a:srgbClr val="FF3300"/>
                </a:solidFill>
              </a:rPr>
              <a:t>硬故障中断：</a:t>
            </a:r>
            <a:r>
              <a:rPr lang="zh-CN" altLang="en-US" dirty="0"/>
              <a:t>如硬件线路故障等</a:t>
            </a:r>
          </a:p>
          <a:p>
            <a:pPr marL="987425" lvl="2" indent="-271463">
              <a:spcBef>
                <a:spcPct val="0"/>
              </a:spcBef>
              <a:buClr>
                <a:schemeClr val="tx2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solidFill>
                  <a:srgbClr val="FF3300"/>
                </a:solidFill>
              </a:rPr>
              <a:t>程序性中断：</a:t>
            </a:r>
            <a:r>
              <a:rPr lang="zh-CN" altLang="en-US" dirty="0"/>
              <a:t>执行某条指令时发生的“异常</a:t>
            </a:r>
            <a:r>
              <a:rPr lang="en-US" altLang="zh-CN" dirty="0"/>
              <a:t>(Exception)”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如溢出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缺页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越界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越权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非法指令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除数为</a:t>
            </a:r>
            <a:r>
              <a:rPr lang="en-US" altLang="zh-CN" dirty="0">
                <a:solidFill>
                  <a:srgbClr val="0000FF"/>
                </a:solidFill>
              </a:rPr>
              <a:t>0/</a:t>
            </a:r>
            <a:r>
              <a:rPr lang="zh-CN" altLang="en-US" dirty="0">
                <a:solidFill>
                  <a:srgbClr val="0000FF"/>
                </a:solidFill>
              </a:rPr>
              <a:t>断点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单步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系统调用等</a:t>
            </a:r>
          </a:p>
          <a:p>
            <a:pPr marL="987425" lvl="2" indent="-271463">
              <a:spcBef>
                <a:spcPct val="0"/>
              </a:spcBef>
            </a:pPr>
            <a:r>
              <a:rPr lang="zh-CN" altLang="en-US" dirty="0"/>
              <a:t>按处理方式分</a:t>
            </a:r>
            <a:r>
              <a:rPr lang="zh-CN" altLang="en-US" dirty="0">
                <a:solidFill>
                  <a:srgbClr val="FF0000"/>
                </a:solidFill>
              </a:rPr>
              <a:t>故障</a:t>
            </a:r>
            <a:r>
              <a:rPr lang="en-US" altLang="zh-CN" dirty="0">
                <a:solidFill>
                  <a:srgbClr val="FF0000"/>
                </a:solidFill>
              </a:rPr>
              <a:t>(fault)</a:t>
            </a:r>
            <a:r>
              <a:rPr lang="zh-CN" altLang="en-US" dirty="0">
                <a:solidFill>
                  <a:srgbClr val="FF0000"/>
                </a:solidFill>
              </a:rPr>
              <a:t>、自陷</a:t>
            </a:r>
            <a:r>
              <a:rPr lang="en-US" altLang="zh-CN" dirty="0">
                <a:solidFill>
                  <a:srgbClr val="FF0000"/>
                </a:solidFill>
              </a:rPr>
              <a:t>(Trap)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终止</a:t>
            </a:r>
            <a:r>
              <a:rPr lang="en-US" altLang="zh-CN" dirty="0">
                <a:solidFill>
                  <a:srgbClr val="FF0000"/>
                </a:solidFill>
              </a:rPr>
              <a:t>(Abort)</a:t>
            </a:r>
            <a:r>
              <a:rPr lang="zh-CN" altLang="en-US" dirty="0"/>
              <a:t>三类</a:t>
            </a:r>
          </a:p>
          <a:p>
            <a:pPr marL="987425" lvl="2" indent="-271463">
              <a:spcBef>
                <a:spcPct val="0"/>
              </a:spcBef>
              <a:buClr>
                <a:schemeClr val="tx1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故障：</a:t>
            </a:r>
            <a:r>
              <a:rPr lang="zh-CN" altLang="en-US" dirty="0"/>
              <a:t>执行指令引起的异常事件，</a:t>
            </a:r>
            <a:r>
              <a:rPr lang="zh-CN" altLang="en-US" dirty="0">
                <a:solidFill>
                  <a:srgbClr val="0000FF"/>
                </a:solidFill>
              </a:rPr>
              <a:t>如溢出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缺页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访问超时</a:t>
            </a:r>
          </a:p>
          <a:p>
            <a:pPr marL="987425" lvl="2" indent="-271463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FF"/>
              </a:solidFill>
            </a:endParaRPr>
          </a:p>
          <a:p>
            <a:pPr marL="987425" lvl="2" indent="-271463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469CDC"/>
              </a:solidFill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9645BFA-95E1-4800-B1C8-91D7C18B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013325"/>
            <a:ext cx="8712200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7550" indent="-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思考：哪些故障补救后可继续执行，哪些只好终止当前进程？</a:t>
            </a:r>
          </a:p>
          <a:p>
            <a:pPr lvl="1">
              <a:buSzPct val="90000"/>
              <a:buFont typeface="隶书" panose="02010509060101010101" pitchFamily="49" charset="-122"/>
              <a:buAutoNum type="circleNumDbPlain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缺页等：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补救后可继续，回到发生故障的指令重新执行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buSzPct val="90000"/>
              <a:buFont typeface="隶书" panose="02010509060101010101" pitchFamily="49" charset="-122"/>
              <a:buAutoNum type="circleNumDbPlain"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溢出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、除数为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、非法操作、内存保护错等：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终止当前进程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buSzPct val="90000"/>
              <a:buFont typeface="隶书" panose="02010509060101010101" pitchFamily="49" charset="-122"/>
              <a:buAutoNum type="circleNumDbPlain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自陷：回到当前指令的下一条指令执行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F0E32AB-45D9-4005-81B5-4DD87E603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21" y="44624"/>
            <a:ext cx="7021513" cy="55200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异常和中断的处理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7690D0F-0933-452B-ACEB-4758BDCDD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761413" cy="5876925"/>
          </a:xfrm>
        </p:spPr>
        <p:txBody>
          <a:bodyPr/>
          <a:lstStyle/>
          <a:p>
            <a:pPr marL="271463" indent="-271463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/>
              <a:t>使程序执行被 “中断” 的事件有两类</a:t>
            </a:r>
          </a:p>
          <a:p>
            <a:pPr marL="625475" lvl="1" indent="-266700"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FF0000"/>
                </a:solidFill>
              </a:rPr>
              <a:t>内部“异常”：</a:t>
            </a:r>
            <a:r>
              <a:rPr lang="en-US" altLang="zh-CN"/>
              <a:t>CPU</a:t>
            </a:r>
            <a:r>
              <a:rPr lang="zh-CN" altLang="en-US"/>
              <a:t>内发生的意外事件或特殊事件</a:t>
            </a:r>
          </a:p>
          <a:p>
            <a:pPr marL="987425" lvl="2" indent="-271463">
              <a:spcBef>
                <a:spcPct val="0"/>
              </a:spcBef>
            </a:pPr>
            <a:r>
              <a:rPr lang="zh-CN" altLang="en-US">
                <a:solidFill>
                  <a:srgbClr val="7F7F7F"/>
                </a:solidFill>
              </a:rPr>
              <a:t>按发生原因分为硬故障中断和程序性中断两类</a:t>
            </a:r>
          </a:p>
          <a:p>
            <a:pPr marL="987425" lvl="2" indent="-271463">
              <a:spcBef>
                <a:spcPct val="0"/>
              </a:spcBef>
              <a:buClr>
                <a:schemeClr val="tx2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>
                <a:solidFill>
                  <a:srgbClr val="7F7F7F"/>
                </a:solidFill>
              </a:rPr>
              <a:t>硬故障中断：如电源掉电、硬件线路故障等</a:t>
            </a:r>
          </a:p>
          <a:p>
            <a:pPr marL="987425" lvl="2" indent="-271463">
              <a:spcBef>
                <a:spcPct val="0"/>
              </a:spcBef>
              <a:buClr>
                <a:schemeClr val="tx2"/>
              </a:buClr>
              <a:buSzPct val="90000"/>
              <a:buFont typeface="隶书" panose="02010509060101010101" pitchFamily="49" charset="-122"/>
              <a:buAutoNum type="circleNumDbPlain"/>
            </a:pPr>
            <a:r>
              <a:rPr lang="zh-CN" altLang="en-US">
                <a:solidFill>
                  <a:srgbClr val="7F7F7F"/>
                </a:solidFill>
              </a:rPr>
              <a:t>程序性中断：执行某条指令时发生的“异常</a:t>
            </a:r>
            <a:r>
              <a:rPr lang="en-US" altLang="zh-CN">
                <a:solidFill>
                  <a:srgbClr val="7F7F7F"/>
                </a:solidFill>
              </a:rPr>
              <a:t>(Exception)”</a:t>
            </a:r>
            <a:r>
              <a:rPr lang="zh-CN" altLang="en-US">
                <a:solidFill>
                  <a:srgbClr val="7F7F7F"/>
                </a:solidFill>
              </a:rPr>
              <a:t>，如溢出</a:t>
            </a:r>
            <a:r>
              <a:rPr lang="en-US" altLang="zh-CN">
                <a:solidFill>
                  <a:srgbClr val="7F7F7F"/>
                </a:solidFill>
              </a:rPr>
              <a:t>/</a:t>
            </a:r>
            <a:r>
              <a:rPr lang="zh-CN" altLang="en-US">
                <a:solidFill>
                  <a:srgbClr val="7F7F7F"/>
                </a:solidFill>
              </a:rPr>
              <a:t>缺页</a:t>
            </a:r>
            <a:r>
              <a:rPr lang="en-US" altLang="zh-CN">
                <a:solidFill>
                  <a:srgbClr val="7F7F7F"/>
                </a:solidFill>
              </a:rPr>
              <a:t>/</a:t>
            </a:r>
            <a:r>
              <a:rPr lang="zh-CN" altLang="en-US">
                <a:solidFill>
                  <a:srgbClr val="7F7F7F"/>
                </a:solidFill>
              </a:rPr>
              <a:t>越界</a:t>
            </a:r>
            <a:r>
              <a:rPr lang="en-US" altLang="zh-CN">
                <a:solidFill>
                  <a:srgbClr val="7F7F7F"/>
                </a:solidFill>
              </a:rPr>
              <a:t>/</a:t>
            </a:r>
            <a:r>
              <a:rPr lang="zh-CN" altLang="en-US">
                <a:solidFill>
                  <a:srgbClr val="7F7F7F"/>
                </a:solidFill>
              </a:rPr>
              <a:t>越权</a:t>
            </a:r>
            <a:r>
              <a:rPr lang="en-US" altLang="zh-CN">
                <a:solidFill>
                  <a:srgbClr val="7F7F7F"/>
                </a:solidFill>
              </a:rPr>
              <a:t>/</a:t>
            </a:r>
            <a:r>
              <a:rPr lang="zh-CN" altLang="en-US">
                <a:solidFill>
                  <a:srgbClr val="7F7F7F"/>
                </a:solidFill>
              </a:rPr>
              <a:t>非法指令</a:t>
            </a:r>
            <a:r>
              <a:rPr lang="en-US" altLang="zh-CN">
                <a:solidFill>
                  <a:srgbClr val="7F7F7F"/>
                </a:solidFill>
              </a:rPr>
              <a:t>/</a:t>
            </a:r>
            <a:r>
              <a:rPr lang="zh-CN" altLang="en-US">
                <a:solidFill>
                  <a:srgbClr val="7F7F7F"/>
                </a:solidFill>
              </a:rPr>
              <a:t>除数为</a:t>
            </a:r>
            <a:r>
              <a:rPr lang="en-US" altLang="zh-CN">
                <a:solidFill>
                  <a:srgbClr val="7F7F7F"/>
                </a:solidFill>
              </a:rPr>
              <a:t>0/</a:t>
            </a:r>
            <a:r>
              <a:rPr lang="zh-CN" altLang="en-US">
                <a:solidFill>
                  <a:srgbClr val="7F7F7F"/>
                </a:solidFill>
              </a:rPr>
              <a:t>断点</a:t>
            </a:r>
            <a:r>
              <a:rPr lang="en-US" altLang="zh-CN">
                <a:solidFill>
                  <a:srgbClr val="7F7F7F"/>
                </a:solidFill>
              </a:rPr>
              <a:t>/</a:t>
            </a:r>
            <a:r>
              <a:rPr lang="zh-CN" altLang="en-US">
                <a:solidFill>
                  <a:srgbClr val="7F7F7F"/>
                </a:solidFill>
              </a:rPr>
              <a:t>单步</a:t>
            </a:r>
            <a:r>
              <a:rPr lang="en-US" altLang="zh-CN">
                <a:solidFill>
                  <a:srgbClr val="7F7F7F"/>
                </a:solidFill>
              </a:rPr>
              <a:t>/</a:t>
            </a:r>
            <a:r>
              <a:rPr lang="zh-CN" altLang="en-US">
                <a:solidFill>
                  <a:srgbClr val="7F7F7F"/>
                </a:solidFill>
              </a:rPr>
              <a:t>系统调用等</a:t>
            </a:r>
          </a:p>
          <a:p>
            <a:pPr marL="987425" lvl="2" indent="-271463">
              <a:spcBef>
                <a:spcPct val="0"/>
              </a:spcBef>
            </a:pPr>
            <a:r>
              <a:rPr lang="zh-CN" altLang="en-US">
                <a:solidFill>
                  <a:srgbClr val="7F7F7F"/>
                </a:solidFill>
              </a:rPr>
              <a:t>按处理方式分故障</a:t>
            </a:r>
            <a:r>
              <a:rPr lang="en-US" altLang="zh-CN">
                <a:solidFill>
                  <a:srgbClr val="7F7F7F"/>
                </a:solidFill>
              </a:rPr>
              <a:t>(fault)</a:t>
            </a:r>
            <a:r>
              <a:rPr lang="zh-CN" altLang="en-US">
                <a:solidFill>
                  <a:srgbClr val="7F7F7F"/>
                </a:solidFill>
              </a:rPr>
              <a:t>、自陷</a:t>
            </a:r>
            <a:r>
              <a:rPr lang="en-US" altLang="zh-CN">
                <a:solidFill>
                  <a:srgbClr val="7F7F7F"/>
                </a:solidFill>
              </a:rPr>
              <a:t>(Trap)</a:t>
            </a:r>
            <a:r>
              <a:rPr lang="zh-CN" altLang="en-US">
                <a:solidFill>
                  <a:srgbClr val="7F7F7F"/>
                </a:solidFill>
              </a:rPr>
              <a:t>和终止</a:t>
            </a:r>
            <a:r>
              <a:rPr lang="en-US" altLang="zh-CN">
                <a:solidFill>
                  <a:srgbClr val="7F7F7F"/>
                </a:solidFill>
              </a:rPr>
              <a:t>(Abort)</a:t>
            </a:r>
            <a:r>
              <a:rPr lang="zh-CN" altLang="en-US">
                <a:solidFill>
                  <a:srgbClr val="7F7F7F"/>
                </a:solidFill>
              </a:rPr>
              <a:t>三类</a:t>
            </a:r>
          </a:p>
          <a:p>
            <a:pPr marL="625475" lvl="1" indent="-266700">
              <a:spcBef>
                <a:spcPts val="1200"/>
              </a:spcBef>
              <a:buClr>
                <a:schemeClr val="tx2"/>
              </a:buClr>
            </a:pPr>
            <a:r>
              <a:rPr lang="zh-CN" altLang="en-US">
                <a:solidFill>
                  <a:srgbClr val="FF0000"/>
                </a:solidFill>
              </a:rPr>
              <a:t>外部“中断”：</a:t>
            </a:r>
            <a:r>
              <a:rPr lang="en-US" altLang="zh-CN"/>
              <a:t>CPU</a:t>
            </a:r>
            <a:r>
              <a:rPr lang="zh-CN" altLang="en-US"/>
              <a:t>外发生的特殊事件，由</a:t>
            </a:r>
            <a:r>
              <a:rPr lang="en-US" altLang="zh-CN"/>
              <a:t>“</a:t>
            </a:r>
            <a:r>
              <a:rPr lang="zh-CN" altLang="en-US"/>
              <a:t>中断请求”信号发给</a:t>
            </a:r>
            <a:r>
              <a:rPr lang="en-US" altLang="zh-CN"/>
              <a:t>CPU</a:t>
            </a:r>
            <a:r>
              <a:rPr lang="zh-CN" altLang="en-US"/>
              <a:t>请求处理</a:t>
            </a:r>
            <a:endParaRPr lang="en-US" altLang="zh-CN"/>
          </a:p>
          <a:p>
            <a:pPr marL="987425" lvl="2" indent="-271463">
              <a:spcBef>
                <a:spcPts val="1200"/>
              </a:spcBef>
              <a:buClr>
                <a:schemeClr val="tx2"/>
              </a:buClr>
            </a:pPr>
            <a:r>
              <a:rPr lang="zh-CN" altLang="en-US">
                <a:solidFill>
                  <a:srgbClr val="0000FF"/>
                </a:solidFill>
              </a:rPr>
              <a:t>如实时钟、打印机缺纸、外设准备好、采样计时到、</a:t>
            </a:r>
            <a:r>
              <a:rPr lang="en-US" altLang="zh-CN">
                <a:solidFill>
                  <a:srgbClr val="0000FF"/>
                </a:solidFill>
              </a:rPr>
              <a:t>DMA</a:t>
            </a:r>
            <a:r>
              <a:rPr lang="zh-CN" altLang="en-US">
                <a:solidFill>
                  <a:srgbClr val="0000FF"/>
                </a:solidFill>
              </a:rPr>
              <a:t>传输结束等</a:t>
            </a:r>
          </a:p>
          <a:p>
            <a:pPr marL="987425" lvl="2" indent="-271463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>
              <a:solidFill>
                <a:srgbClr val="469CD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D7672E3-27CB-4773-90B5-F62B01549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54770"/>
            <a:ext cx="7021512" cy="508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8086/8088</a:t>
            </a:r>
            <a:r>
              <a:rPr lang="zh-CN" altLang="en-US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中断系统</a:t>
            </a:r>
          </a:p>
        </p:txBody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10748068-6414-487E-ADD0-8FF9F3080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298575"/>
            <a:ext cx="8391525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5838" indent="-268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内中断：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自己产生而不通过中断请求线请求，皆为不可屏蔽中断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指令引起异常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执行预置指令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后在特定情况下发生的异常</a:t>
            </a:r>
          </a:p>
          <a:p>
            <a:pPr lvl="2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INTO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溢出：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执行算术指令后，若发生溢出，则产生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类型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</a:t>
            </a:r>
          </a:p>
          <a:p>
            <a:pPr lvl="2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INT n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用户定义：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指令的第二字节给出一个类型号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(n=0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255)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。例如：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n=3 (INT 3)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时为断点设置，该指令执行后自动产生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类型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中断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8124492B-A39E-4001-9E06-34B1AE14A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808038"/>
            <a:ext cx="89646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统称为“中断”：内中断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内部异常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和外中断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外部中断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隶书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25109</TotalTime>
  <Words>5845</Words>
  <Application>Microsoft Office PowerPoint</Application>
  <PresentationFormat>全屏显示(4:3)</PresentationFormat>
  <Paragraphs>765</Paragraphs>
  <Slides>60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HanziPen SC</vt:lpstr>
      <vt:lpstr>方正舒体</vt:lpstr>
      <vt:lpstr>华文新魏</vt:lpstr>
      <vt:lpstr>华文中宋</vt:lpstr>
      <vt:lpstr>隶书</vt:lpstr>
      <vt:lpstr>微软雅黑</vt:lpstr>
      <vt:lpstr>Arial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4.9 异常和中断的概念</vt:lpstr>
      <vt:lpstr>异常和中断的处理</vt:lpstr>
      <vt:lpstr>异常和中断的处理</vt:lpstr>
      <vt:lpstr>异常和中断的处理</vt:lpstr>
      <vt:lpstr>实例—8086/8088中断系统</vt:lpstr>
      <vt:lpstr>实例—8086/8088中断系统</vt:lpstr>
      <vt:lpstr>实例—8086/8088中断系统</vt:lpstr>
      <vt:lpstr>实例—8086/8088中断系统</vt:lpstr>
      <vt:lpstr>处理器中的异常处理机制</vt:lpstr>
      <vt:lpstr>处理器中的异常处理机制</vt:lpstr>
      <vt:lpstr>处理器中的异常处理机制</vt:lpstr>
      <vt:lpstr>8086/8088的中断向量表</vt:lpstr>
      <vt:lpstr>8086/8088的中断向量表</vt:lpstr>
      <vt:lpstr>实例——MIPS带异常处理的数据通路设计</vt:lpstr>
      <vt:lpstr>MIPS带异常处理的数据通路设计</vt:lpstr>
      <vt:lpstr>带异常处理的多周期数据通路</vt:lpstr>
      <vt:lpstr>流水线方式下的异常和中断处理</vt:lpstr>
      <vt:lpstr>流水线方式下的异常和中断处理</vt:lpstr>
      <vt:lpstr>异常的处理</vt:lpstr>
      <vt:lpstr>带异常处理的流水线数据通路</vt:lpstr>
      <vt:lpstr>流水线方式下的异常处理的难点问题</vt:lpstr>
      <vt:lpstr>流水线方式下的异常处理的难点问题</vt:lpstr>
      <vt:lpstr>流水线方式下的异常处理的难点问题</vt:lpstr>
      <vt:lpstr>举例——流水线计算机中的异常</vt:lpstr>
      <vt:lpstr>流水线计算机中的异常举例</vt:lpstr>
      <vt:lpstr>流水线计算机中的异常举例</vt:lpstr>
      <vt:lpstr>带异常处理的控制器设计</vt:lpstr>
      <vt:lpstr>带异常处理的控制器设计</vt:lpstr>
      <vt:lpstr>PowerPoint 演示文稿</vt:lpstr>
      <vt:lpstr>PowerPoint 演示文稿</vt:lpstr>
      <vt:lpstr>PowerPoint 演示文稿</vt:lpstr>
      <vt:lpstr>回顾－提高处理器的性能</vt:lpstr>
      <vt:lpstr>4.10.1 提高处理器指令级并行性的技术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4.10.2 提高处理器线程级并行性的技术</vt:lpstr>
      <vt:lpstr>PowerPoint 演示文稿</vt:lpstr>
      <vt:lpstr>4.10.2 提高处理器线程级并行性的技术</vt:lpstr>
      <vt:lpstr>PowerPoint 演示文稿</vt:lpstr>
      <vt:lpstr>PowerPoint 演示文稿</vt:lpstr>
      <vt:lpstr>PowerPoint 演示文稿</vt:lpstr>
      <vt:lpstr>补充：流水线数据相关性分析实例</vt:lpstr>
      <vt:lpstr>流水线数据相关性分析实例</vt:lpstr>
      <vt:lpstr>流水线数据相关性分析实例</vt:lpstr>
      <vt:lpstr>PowerPoint 演示文稿</vt:lpstr>
    </vt:vector>
  </TitlesOfParts>
  <Company>myz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zhz</dc:creator>
  <cp:lastModifiedBy>镜霖 陈</cp:lastModifiedBy>
  <cp:revision>1924</cp:revision>
  <dcterms:created xsi:type="dcterms:W3CDTF">2005-07-31T10:12:35Z</dcterms:created>
  <dcterms:modified xsi:type="dcterms:W3CDTF">2023-10-25T10:00:17Z</dcterms:modified>
</cp:coreProperties>
</file>