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8" r:id="rId2"/>
    <p:sldMasterId id="2147483695" r:id="rId3"/>
  </p:sldMasterIdLst>
  <p:notesMasterIdLst>
    <p:notesMasterId r:id="rId94"/>
  </p:notesMasterIdLst>
  <p:handoutMasterIdLst>
    <p:handoutMasterId r:id="rId95"/>
  </p:handoutMasterIdLst>
  <p:sldIdLst>
    <p:sldId id="1052" r:id="rId4"/>
    <p:sldId id="1232" r:id="rId5"/>
    <p:sldId id="1233" r:id="rId6"/>
    <p:sldId id="1155" r:id="rId7"/>
    <p:sldId id="1215" r:id="rId8"/>
    <p:sldId id="1274" r:id="rId9"/>
    <p:sldId id="1243" r:id="rId10"/>
    <p:sldId id="1244" r:id="rId11"/>
    <p:sldId id="1245" r:id="rId12"/>
    <p:sldId id="1246" r:id="rId13"/>
    <p:sldId id="1247" r:id="rId14"/>
    <p:sldId id="1248" r:id="rId15"/>
    <p:sldId id="1249" r:id="rId16"/>
    <p:sldId id="1250" r:id="rId17"/>
    <p:sldId id="1251" r:id="rId18"/>
    <p:sldId id="1252" r:id="rId19"/>
    <p:sldId id="1253" r:id="rId20"/>
    <p:sldId id="1254" r:id="rId21"/>
    <p:sldId id="1255" r:id="rId22"/>
    <p:sldId id="1256" r:id="rId23"/>
    <p:sldId id="1257" r:id="rId24"/>
    <p:sldId id="1258" r:id="rId25"/>
    <p:sldId id="1260" r:id="rId26"/>
    <p:sldId id="1261" r:id="rId27"/>
    <p:sldId id="1262" r:id="rId28"/>
    <p:sldId id="1263" r:id="rId29"/>
    <p:sldId id="1264" r:id="rId30"/>
    <p:sldId id="1266" r:id="rId31"/>
    <p:sldId id="1267" r:id="rId32"/>
    <p:sldId id="1268" r:id="rId33"/>
    <p:sldId id="1269" r:id="rId34"/>
    <p:sldId id="1270" r:id="rId35"/>
    <p:sldId id="1271" r:id="rId36"/>
    <p:sldId id="1272" r:id="rId37"/>
    <p:sldId id="1273" r:id="rId38"/>
    <p:sldId id="1288" r:id="rId39"/>
    <p:sldId id="1276" r:id="rId40"/>
    <p:sldId id="1277" r:id="rId41"/>
    <p:sldId id="1278" r:id="rId42"/>
    <p:sldId id="1279" r:id="rId43"/>
    <p:sldId id="1280" r:id="rId44"/>
    <p:sldId id="1281" r:id="rId45"/>
    <p:sldId id="1282" r:id="rId46"/>
    <p:sldId id="1287" r:id="rId47"/>
    <p:sldId id="1306" r:id="rId48"/>
    <p:sldId id="1290" r:id="rId49"/>
    <p:sldId id="1291" r:id="rId50"/>
    <p:sldId id="1292" r:id="rId51"/>
    <p:sldId id="1293" r:id="rId52"/>
    <p:sldId id="1294" r:id="rId53"/>
    <p:sldId id="1295" r:id="rId54"/>
    <p:sldId id="1296" r:id="rId55"/>
    <p:sldId id="1297" r:id="rId56"/>
    <p:sldId id="1298" r:id="rId57"/>
    <p:sldId id="1299" r:id="rId58"/>
    <p:sldId id="1300" r:id="rId59"/>
    <p:sldId id="1301" r:id="rId60"/>
    <p:sldId id="1302" r:id="rId61"/>
    <p:sldId id="1303" r:id="rId62"/>
    <p:sldId id="1304" r:id="rId63"/>
    <p:sldId id="1339" r:id="rId64"/>
    <p:sldId id="1305" r:id="rId65"/>
    <p:sldId id="1334" r:id="rId66"/>
    <p:sldId id="1308" r:id="rId67"/>
    <p:sldId id="1309" r:id="rId68"/>
    <p:sldId id="1310" r:id="rId69"/>
    <p:sldId id="1311" r:id="rId70"/>
    <p:sldId id="1312" r:id="rId71"/>
    <p:sldId id="1313" r:id="rId72"/>
    <p:sldId id="1314" r:id="rId73"/>
    <p:sldId id="1315" r:id="rId74"/>
    <p:sldId id="1316" r:id="rId75"/>
    <p:sldId id="1317" r:id="rId76"/>
    <p:sldId id="1318" r:id="rId77"/>
    <p:sldId id="1336" r:id="rId78"/>
    <p:sldId id="1320" r:id="rId79"/>
    <p:sldId id="1337" r:id="rId80"/>
    <p:sldId id="1322" r:id="rId81"/>
    <p:sldId id="1338" r:id="rId82"/>
    <p:sldId id="1324" r:id="rId83"/>
    <p:sldId id="1325" r:id="rId84"/>
    <p:sldId id="1326" r:id="rId85"/>
    <p:sldId id="1327" r:id="rId86"/>
    <p:sldId id="1328" r:id="rId87"/>
    <p:sldId id="1330" r:id="rId88"/>
    <p:sldId id="1331" r:id="rId89"/>
    <p:sldId id="1332" r:id="rId90"/>
    <p:sldId id="1333" r:id="rId91"/>
    <p:sldId id="1335" r:id="rId92"/>
    <p:sldId id="1147" r:id="rId93"/>
  </p:sldIdLst>
  <p:sldSz cx="12190413" cy="6858000"/>
  <p:notesSz cx="7104063" cy="10234613"/>
  <p:defaultTextStyle>
    <a:defPPr>
      <a:defRPr lang="en-US"/>
    </a:defPPr>
    <a:lvl1pPr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1pPr>
    <a:lvl2pPr marL="457154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2pPr>
    <a:lvl3pPr marL="914309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3pPr>
    <a:lvl4pPr marL="1371463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4pPr>
    <a:lvl5pPr marL="1828617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5pPr>
    <a:lvl6pPr marL="2285771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6pPr>
    <a:lvl7pPr marL="2742926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7pPr>
    <a:lvl8pPr marL="3200080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8pPr>
    <a:lvl9pPr marL="3657234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96"/>
    <a:srgbClr val="FF8601"/>
    <a:srgbClr val="005BE2"/>
    <a:srgbClr val="89D2FF"/>
    <a:srgbClr val="B9E1FF"/>
    <a:srgbClr val="FFFFCC"/>
    <a:srgbClr val="0066FF"/>
    <a:srgbClr val="0099FF"/>
    <a:srgbClr val="E8E8E8"/>
    <a:srgbClr val="11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2283" autoAdjust="0"/>
  </p:normalViewPr>
  <p:slideViewPr>
    <p:cSldViewPr>
      <p:cViewPr>
        <p:scale>
          <a:sx n="104" d="100"/>
          <a:sy n="104" d="100"/>
        </p:scale>
        <p:origin x="240" y="1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5472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4"/>
        <p:guide pos="22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l" defTabSz="99054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425" y="2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r" defTabSz="99054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l" defTabSz="99054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425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54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fld id="{D9614F34-BD34-48EB-9DA6-41AB144CD2D6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0543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l" defTabSz="990541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2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r" defTabSz="990541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l" defTabSz="990541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541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fld id="{3B9DEE87-D8F0-46A4-83B5-4812EC0DF53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656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15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30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46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61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90563" y="1143000"/>
            <a:ext cx="5481637" cy="3084513"/>
          </a:xfrm>
          <a:ln/>
        </p:spPr>
      </p:sp>
      <p:sp>
        <p:nvSpPr>
          <p:cNvPr id="7170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05" indent="-28573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2931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104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277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449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622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8795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5968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19C5F57F-8E08-A342-85D5-80A6E86B8E06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1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05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94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5646987-1C58-FB43-8582-25C7C8A9FC7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954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位扩展：地址都是</a:t>
            </a:r>
            <a:r>
              <a:rPr lang="en-US" altLang="zh-CN" dirty="0" err="1"/>
              <a:t>mk</a:t>
            </a:r>
            <a:r>
              <a:rPr lang="zh-CN" altLang="en-US" dirty="0"/>
              <a:t>，位数增加</a:t>
            </a:r>
            <a:endParaRPr lang="en-US" altLang="zh-CN" dirty="0"/>
          </a:p>
          <a:p>
            <a:r>
              <a:rPr lang="zh-CN" altLang="en-US" dirty="0"/>
              <a:t>字扩展：地址数变多</a:t>
            </a:r>
            <a:endParaRPr lang="en-US" altLang="zh-CN" dirty="0"/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FD1168D-1C61-A24D-8487-EC0641D692F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495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355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9DF781B-67B9-1B4D-A5E9-635DAF32C0E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70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560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F7D9779-B0C6-F44E-8FE9-5123DFF39235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695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765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455AC275-862D-B54A-A15C-2FCCBBAC73C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626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969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F6950F9-A55D-E142-904A-ACD7E907962D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884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174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5B03D1C-0079-E844-8FE4-C76225F8956D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62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37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42873A0-6D88-674F-8768-E23B0D7879AF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575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62B406B-344B-4646-AD6D-D3AD0D782F4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870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78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EAEDC2D5-B30E-C640-8CF1-01C8EB62345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45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8117E94-CD5E-1E48-B388-09B7D5D2F464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4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786" y="4860925"/>
            <a:ext cx="5210493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923" tIns="50462" rIns="100923" bIns="50462"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39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99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E3548CDA-6006-CA43-A6F6-4082C3EFCC5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477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440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D4E2151-87BC-8F41-B498-FF060568B252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018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4608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6911FC5-4287-B34F-8CC2-5109F3A06165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684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481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F1B5D80-CE9E-2149-99BB-E8F5577B4F6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34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9AA4627-E8A3-A248-BC8A-0656F4E130D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967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任何时候只有一个芯片工作</a:t>
            </a:r>
          </a:p>
        </p:txBody>
      </p:sp>
      <p:sp>
        <p:nvSpPr>
          <p:cNvPr id="522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5DE9A76-1F14-5B42-91ED-D59E4A3BF137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228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5632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6510C6A-0B45-3543-BB2A-E54E360A5A5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58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5837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1BD60AA-8871-C54F-BE3C-73A3EF616DB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591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6041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1A77E57-CAF5-F74D-9C16-30D77A63D93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5400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E7CD107-EB37-B041-8DD3-04DB822D434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98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99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A94F4D6-CBEF-A14D-8D97-45DB7EF729A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3343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8BCED0A-D867-2B46-97DA-2FD18C0F59FC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32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179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65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4539538-CBFA-2341-A933-AC2BF593ADB1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33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365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F061943-3686-6149-92DB-BFFBA2066774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34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616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06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2943F8B3-EF34-EF4A-9EF1-3172F2F7AF2B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35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2311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90563" y="1143000"/>
            <a:ext cx="5481637" cy="3084513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05" indent="-28573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2931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104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277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449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622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8795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5968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36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539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26B2CA0-F7D1-1B4E-8B3B-D9FF2DC3ACD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8527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2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88522FB-D5FA-E34D-9FF0-5DF3A3D2D68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54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33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B83BE78-F5CC-FC47-90D9-96EAB99BC2C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46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53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31E7097-6B20-194C-9FEC-BB6E304B2ED7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7109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25313BF3-04AA-D442-BCBE-E0D36181A00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49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90563" y="1143000"/>
            <a:ext cx="5481637" cy="3084513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05" indent="-28573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2931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104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277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449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622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8795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5968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6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60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94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FE13AC6-1E26-F74E-AC0D-B3A6356675D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3805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EC7F2451-3564-1449-8F9A-452FEC7D909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495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174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9B30673-1583-D645-9D0F-ED204D69C105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7529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90563" y="1143000"/>
            <a:ext cx="5481637" cy="3084513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05" indent="-28573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2931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104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277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449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622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8795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5968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45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5202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5575C72-7930-6A4A-BDFD-908127355D4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3981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77344F3-7610-BC42-9992-F5C533845F4A}" type="slidenum">
              <a:rPr lang="zh-CN" altLang="en-US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47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6" tIns="49519" rIns="99036" bIns="49519"/>
          <a:lstStyle/>
          <a:p>
            <a:pPr eaLnBrk="1" hangingPunct="1"/>
            <a:r>
              <a:rPr lang="zh-CN" altLang="en-US" dirty="0"/>
              <a:t>分行地址和列地址</a:t>
            </a:r>
          </a:p>
        </p:txBody>
      </p:sp>
    </p:spTree>
    <p:extLst>
      <p:ext uri="{BB962C8B-B14F-4D97-AF65-F5344CB8AC3E}">
        <p14:creationId xmlns:p14="http://schemas.microsoft.com/office/powerpoint/2010/main" val="18891189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两个缓冲级联，必须先写行选通缓冲，再写列选通缓冲</a:t>
            </a:r>
            <a:endParaRPr lang="en-US" altLang="zh-CN" dirty="0"/>
          </a:p>
        </p:txBody>
      </p:sp>
      <p:sp>
        <p:nvSpPr>
          <p:cNvPr id="122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D95CFB7-14FD-0F47-8E66-5D89936301C7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1050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43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FEDD134-044D-6B45-8579-A41A696B288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8513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638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6073CFD5-81C5-F744-9D99-0DECB376DB5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5737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存储颗粒内不是线性的，而是矩阵的形式</a:t>
            </a:r>
            <a:endParaRPr lang="en-US" altLang="zh-CN" dirty="0"/>
          </a:p>
        </p:txBody>
      </p:sp>
      <p:sp>
        <p:nvSpPr>
          <p:cNvPr id="184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62D633D-549E-6E4C-9ABC-30BC49B4D61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2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3DD8117-BF8F-5048-A1B2-9156A95FB11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9495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略去</a:t>
            </a:r>
          </a:p>
        </p:txBody>
      </p:sp>
      <p:sp>
        <p:nvSpPr>
          <p:cNvPr id="2048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1289170-C94D-1949-BF69-62C9A275ACF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3130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FB5FAC1-5178-C24F-84D6-0143F73BF4CF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5014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8BE5743-CD6B-F848-AFD6-04EB37CB78F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3579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发出的是</a:t>
            </a:r>
            <a:r>
              <a:rPr lang="en-US" altLang="zh-CN" dirty="0"/>
              <a:t>22</a:t>
            </a:r>
            <a:r>
              <a:rPr lang="zh-CN" altLang="en-US" dirty="0"/>
              <a:t>根地址线（</a:t>
            </a:r>
            <a:r>
              <a:rPr lang="en-US" altLang="zh-CN" dirty="0"/>
              <a:t>4M</a:t>
            </a:r>
            <a:r>
              <a:rPr lang="zh-CN" altLang="en-US" dirty="0"/>
              <a:t>）</a:t>
            </a:r>
          </a:p>
        </p:txBody>
      </p:sp>
      <p:sp>
        <p:nvSpPr>
          <p:cNvPr id="266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22584A88-D502-7245-BA2D-340C59EC383D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1349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这幅图有</a:t>
            </a:r>
            <a:r>
              <a:rPr lang="en-US" altLang="zh-CN" dirty="0"/>
              <a:t>32</a:t>
            </a:r>
            <a:r>
              <a:rPr lang="zh-CN" altLang="en-US" dirty="0"/>
              <a:t>列</a:t>
            </a:r>
          </a:p>
        </p:txBody>
      </p:sp>
      <p:sp>
        <p:nvSpPr>
          <p:cNvPr id="2867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9EF280C-908D-F746-8FE9-CB75F38B346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7026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072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E70AB7D2-2502-4046-B9F9-AB40C6B9CC3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804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277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466946A-4848-A045-8BEA-5D67F44867F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649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481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AE08DE2-5214-9945-8E04-B61086D3A23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5086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68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937971A-3287-4A40-9B45-EB4017EAD0B7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60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9054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174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9B30673-1583-D645-9D0F-ED204D69C105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569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2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5320B80-6CEE-E746-A06C-24FB60F2DD1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6482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58071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90563" y="1143000"/>
            <a:ext cx="5481637" cy="3084513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05" indent="-28573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2931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104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277" indent="-228586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449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622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8795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5968" indent="-2285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63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335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内存的存储控制器是在</a:t>
            </a:r>
            <a:r>
              <a:rPr lang="en-US" altLang="zh-CN" dirty="0"/>
              <a:t>CPU</a:t>
            </a:r>
            <a:r>
              <a:rPr lang="zh-CN" altLang="en-US" dirty="0"/>
              <a:t>里面</a:t>
            </a:r>
            <a:endParaRPr lang="en-US" altLang="zh-CN" dirty="0"/>
          </a:p>
          <a:p>
            <a:r>
              <a:rPr lang="zh-CN" altLang="en-US" dirty="0"/>
              <a:t>存控是中国</a:t>
            </a:r>
            <a:r>
              <a:rPr lang="en-US" altLang="zh-CN" dirty="0"/>
              <a:t>CPU</a:t>
            </a:r>
            <a:r>
              <a:rPr lang="zh-CN" altLang="en-US" dirty="0"/>
              <a:t>设计的重要瓶颈</a:t>
            </a:r>
            <a:endParaRPr lang="en-US" altLang="zh-CN" dirty="0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1B39336-04F7-CC4E-B464-B1F607EE2B9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5169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2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32D14CC-9044-1348-82AF-E83EE1277B2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725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33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9532863-CAA9-594D-AD7D-462E690F5537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2876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/>
              <a:t>有专门指令访问</a:t>
            </a:r>
            <a:r>
              <a:rPr lang="en-US" altLang="zh-CN" dirty="0"/>
              <a:t>I/O</a:t>
            </a:r>
            <a:r>
              <a:rPr lang="zh-CN" altLang="en-US" dirty="0"/>
              <a:t>设备，</a:t>
            </a:r>
            <a:r>
              <a:rPr lang="en-US" altLang="zh-CN" dirty="0"/>
              <a:t>I/O</a:t>
            </a:r>
            <a:r>
              <a:rPr lang="zh-CN" altLang="en-US" dirty="0"/>
              <a:t>设备和内存独立编址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 err="1"/>
              <a:t>riscv</a:t>
            </a:r>
            <a:r>
              <a:rPr lang="zh-CN" altLang="en-US" dirty="0"/>
              <a:t>中</a:t>
            </a:r>
            <a:r>
              <a:rPr lang="en-US" altLang="zh-CN" dirty="0"/>
              <a:t>I/O</a:t>
            </a:r>
            <a:r>
              <a:rPr lang="zh-CN" altLang="en-US" dirty="0"/>
              <a:t>设备和内存一起编址</a:t>
            </a:r>
            <a:endParaRPr lang="en-US" altLang="zh-CN" dirty="0"/>
          </a:p>
        </p:txBody>
      </p:sp>
      <p:sp>
        <p:nvSpPr>
          <p:cNvPr id="153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6D98DB5-B6AA-654C-92E7-DD5F640E96E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2423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早期的</a:t>
            </a:r>
            <a:r>
              <a:rPr lang="en-US" altLang="zh-CN" dirty="0"/>
              <a:t>CPU</a:t>
            </a:r>
            <a:r>
              <a:rPr lang="zh-CN" altLang="en-US" dirty="0"/>
              <a:t>和主存的通信方式</a:t>
            </a:r>
            <a:endParaRPr lang="en-US" altLang="zh-CN" dirty="0"/>
          </a:p>
          <a:p>
            <a:r>
              <a:rPr lang="zh-CN" altLang="en-US" dirty="0"/>
              <a:t>早期主存速度很慢，</a:t>
            </a:r>
            <a:r>
              <a:rPr lang="en-US" altLang="zh-CN" dirty="0"/>
              <a:t>CPU</a:t>
            </a:r>
            <a:r>
              <a:rPr lang="zh-CN" altLang="en-US" dirty="0"/>
              <a:t>主频快</a:t>
            </a:r>
            <a:endParaRPr lang="en-US" altLang="zh-CN" dirty="0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119F745-71E1-7D40-9BC6-A40C0275137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0243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现在的</a:t>
            </a:r>
            <a:r>
              <a:rPr lang="en-US" altLang="zh-CN" dirty="0"/>
              <a:t>CPU</a:t>
            </a:r>
            <a:r>
              <a:rPr lang="zh-CN" altLang="en-US" dirty="0"/>
              <a:t>和内存通信方式</a:t>
            </a:r>
            <a:endParaRPr lang="en-US" altLang="zh-CN" dirty="0"/>
          </a:p>
        </p:txBody>
      </p:sp>
      <p:sp>
        <p:nvSpPr>
          <p:cNvPr id="194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044DB9E-4191-9445-B1B7-FB38BFA9275F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3881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现在的计算机没有</a:t>
            </a:r>
            <a:r>
              <a:rPr lang="en-US" altLang="zh-CN" dirty="0"/>
              <a:t>ROM</a:t>
            </a:r>
            <a:r>
              <a:rPr lang="zh-CN" altLang="en-US" dirty="0"/>
              <a:t>区</a:t>
            </a:r>
            <a:endParaRPr lang="en-US" altLang="zh-CN" dirty="0"/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10E72B9-FF34-484A-A8BA-0578E39F50C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2434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921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A62F305-4011-4C43-955B-C97A139FD0E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97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33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7BFAB72-BA01-3E48-889E-D956B2BD2EA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9133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43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D4ED8A5-D43E-6144-97C7-B1EDE88CD2E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6183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84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2B28BD44-0767-F44B-983B-DE7FABC0F3BF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22613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79A782E-28DC-2F45-BD8B-AE2C883ED66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1356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79A782E-28DC-2F45-BD8B-AE2C883ED66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3874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277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E502747A-EBE4-8D4A-9774-77D3040F0A8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3089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79A782E-28DC-2F45-BD8B-AE2C883ED66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51626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89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3056446-BCBA-9840-9664-BCB35009EB3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2918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79A782E-28DC-2F45-BD8B-AE2C883ED66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061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450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C72FD51-802A-414F-874A-09E35138137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8870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74LS138(</a:t>
            </a:r>
            <a:r>
              <a:rPr lang="zh-CN" altLang="en-US" dirty="0"/>
              <a:t>在使用特定的信号后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/>
              <a:t>3-8</a:t>
            </a:r>
            <a:r>
              <a:rPr lang="zh-CN" altLang="en-US" dirty="0"/>
              <a:t>译码器，（选其他信号可能是其他功能，比如加法器）</a:t>
            </a:r>
            <a:endParaRPr lang="en-US" altLang="zh-CN" dirty="0"/>
          </a:p>
        </p:txBody>
      </p:sp>
      <p:sp>
        <p:nvSpPr>
          <p:cNvPr id="501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667525F-961D-494C-9EC9-272B5B30B71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78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53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F8F1E11-4DBB-604F-9B3C-D81C3F39844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06821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5734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AFA9A44-D495-594F-9081-BAF774F4FFA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42601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624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F28E2BC-9D1C-644E-9827-6D5F40EADC9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9990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65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7CDED94-14BB-2046-A9B5-6E6DC7F0872F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33247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730" name="备注占位符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𝑀𝑅𝐸𝑄</m:t>
                        </m:r>
                      </m:e>
                    </m:bar>
                  </m:oMath>
                </a14:m>
                <a:r>
                  <a:rPr lang="zh-CN" altLang="en-US" dirty="0"/>
                  <a:t>为低电平是访问内存，高电平是</a:t>
                </a:r>
                <a:r>
                  <a:rPr lang="en-US" altLang="zh-CN" dirty="0"/>
                  <a:t>I/O</a:t>
                </a:r>
                <a:r>
                  <a:rPr lang="zh-CN" altLang="en-US" dirty="0"/>
                  <a:t>设备</a:t>
                </a:r>
                <a:endParaRPr lang="en-US" altLang="zh-CN" dirty="0"/>
              </a:p>
            </p:txBody>
          </p:sp>
        </mc:Choice>
        <mc:Fallback>
          <p:sp>
            <p:nvSpPr>
              <p:cNvPr id="73730" name="备注占位符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i="0" dirty="0">
                    <a:latin typeface="Cambria Math" panose="02040503050406030204" pitchFamily="18" charset="0"/>
                  </a:rPr>
                  <a:t>¯𝑀𝑅𝐸𝑄</a:t>
                </a:r>
                <a:r>
                  <a:rPr lang="zh-CN" altLang="en-US" dirty="0"/>
                  <a:t>为低电平是访问内存，高电平是</a:t>
                </a:r>
                <a:r>
                  <a:rPr lang="en-US" altLang="zh-CN" dirty="0"/>
                  <a:t>I/O</a:t>
                </a:r>
                <a:r>
                  <a:rPr lang="zh-CN" altLang="en-US" dirty="0"/>
                  <a:t>设备</a:t>
                </a:r>
                <a:endParaRPr lang="en-US" altLang="zh-CN" dirty="0"/>
              </a:p>
            </p:txBody>
          </p:sp>
        </mc:Fallback>
      </mc:AlternateContent>
      <p:sp>
        <p:nvSpPr>
          <p:cNvPr id="737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D1E3095-4C76-824C-9469-08BE0747EB42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7476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778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27D6901-28A8-3847-BB42-A52EF3C9C7F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3348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8397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8305AE3-A2C9-2646-A46E-3473D746731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13656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704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6E5887B6-B959-C54E-98DE-FEC0D79640E2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6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05" indent="-285733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2931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104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277" indent="-228586" defTabSz="990541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449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622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8795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5968" indent="-228586" defTabSz="99054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62715BB1-AB05-A145-8B4C-BD4E02D25678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91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39750" y="82505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052736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92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43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85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12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3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77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629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90650" y="80628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0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535" y="116633"/>
            <a:ext cx="6946601" cy="432048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785" y="836713"/>
            <a:ext cx="11630310" cy="470162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Clr>
                <a:srgbClr val="0070C0"/>
              </a:buClr>
              <a:buSzPct val="120000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231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134" y="44624"/>
            <a:ext cx="9360799" cy="67627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99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33681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2413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2413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1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64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401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12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36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65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10" r:id="rId2"/>
    <p:sldLayoutId id="2147483711" r:id="rId3"/>
    <p:sldLayoutId id="2147483713" r:id="rId4"/>
    <p:sldLayoutId id="2147483714" r:id="rId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3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773361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146" name="文本框 10"/>
          <p:cNvSpPr txBox="1">
            <a:spLocks noChangeArrowheads="1"/>
          </p:cNvSpPr>
          <p:nvPr/>
        </p:nvSpPr>
        <p:spPr bwMode="auto">
          <a:xfrm>
            <a:off x="1515566" y="2103875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计算机组成原理</a:t>
            </a:r>
            <a:endParaRPr lang="en-US" altLang="zh-CN" sz="9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39220" y="4653250"/>
            <a:ext cx="7272337" cy="11880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en-US" altLang="zh-CN" sz="32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2400" dirty="0"/>
              <a:t>chenzhg29@mail.sysu.edu.cn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文本框 14"/>
          <p:cNvSpPr txBox="1">
            <a:spLocks noChangeArrowheads="1"/>
          </p:cNvSpPr>
          <p:nvPr/>
        </p:nvSpPr>
        <p:spPr bwMode="auto">
          <a:xfrm>
            <a:off x="3791744" y="5732463"/>
            <a:ext cx="5238750" cy="60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charset="-122"/>
                <a:ea typeface="微软雅黑" charset="-122"/>
              </a:rPr>
              <a:t>计算机学院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7" y="336550"/>
            <a:ext cx="30702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2"/>
          <p:cNvSpPr txBox="1">
            <a:spLocks noChangeArrowheads="1"/>
          </p:cNvSpPr>
          <p:nvPr/>
        </p:nvSpPr>
        <p:spPr bwMode="auto">
          <a:xfrm>
            <a:off x="1523206" y="3398568"/>
            <a:ext cx="9144000" cy="12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第五章  存储器层次结构（二）</a:t>
            </a:r>
          </a:p>
          <a:p>
            <a:pPr algn="ctr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05427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3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2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设计步骤</a:t>
            </a:r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495300" y="2017713"/>
            <a:ext cx="4541838" cy="8556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系统设计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提出总体方案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5748338" y="2641600"/>
            <a:ext cx="6124575" cy="2757488"/>
          </a:xfrm>
          <a:prstGeom prst="wedgeRoundRectCallout">
            <a:avLst>
              <a:gd name="adj1" fmla="val -61449"/>
              <a:gd name="adj2" fmla="val -69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309" tIns="44655" rIns="89309" bIns="44655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</a:pPr>
            <a:endParaRPr kumimoji="1" lang="zh-CN" altLang="en-US" sz="2300">
              <a:solidFill>
                <a:schemeClr val="tx1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832475" y="2770188"/>
            <a:ext cx="6083300" cy="251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260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容量扩展		</a:t>
            </a:r>
          </a:p>
          <a:p>
            <a:pPr algn="l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260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负载计算与分析</a:t>
            </a:r>
          </a:p>
          <a:p>
            <a:pPr algn="l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260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速度估算</a:t>
            </a:r>
          </a:p>
          <a:p>
            <a:pPr algn="l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260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纠检错逻辑设计：提高可靠性确定存储结构组成、外围电路、芯片类型</a:t>
            </a:r>
          </a:p>
        </p:txBody>
      </p:sp>
      <p:sp>
        <p:nvSpPr>
          <p:cNvPr id="11" name="下箭头 10"/>
          <p:cNvSpPr/>
          <p:nvPr/>
        </p:nvSpPr>
        <p:spPr>
          <a:xfrm>
            <a:off x="2568575" y="2887663"/>
            <a:ext cx="319088" cy="69691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7050" y="3606800"/>
            <a:ext cx="4516438" cy="85566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逻辑设计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实施总体方案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8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90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设计步骤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5748338" y="3657600"/>
            <a:ext cx="6124575" cy="2757488"/>
          </a:xfrm>
          <a:prstGeom prst="wedgeRoundRectCallout">
            <a:avLst>
              <a:gd name="adj1" fmla="val -61926"/>
              <a:gd name="adj2" fmla="val 17296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309" tIns="44655" rIns="89309" bIns="44655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</a:pPr>
            <a:endParaRPr kumimoji="1" lang="zh-CN" altLang="en-US" sz="2300">
              <a:solidFill>
                <a:schemeClr val="tx1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816600" y="3856038"/>
            <a:ext cx="6081713" cy="251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260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印刷电路板的尺寸、层次、走线要求</a:t>
            </a:r>
          </a:p>
          <a:p>
            <a:pPr algn="l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260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机加工、电装配的要求</a:t>
            </a:r>
          </a:p>
          <a:p>
            <a:pPr algn="l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260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工艺规程、考核条件</a:t>
            </a:r>
          </a:p>
          <a:p>
            <a:pPr algn="l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260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器件老化、测试、筛选条件及参数的确定</a:t>
            </a:r>
          </a:p>
        </p:txBody>
      </p:sp>
      <p:sp>
        <p:nvSpPr>
          <p:cNvPr id="14" name="下箭头 13"/>
          <p:cNvSpPr/>
          <p:nvPr/>
        </p:nvSpPr>
        <p:spPr>
          <a:xfrm>
            <a:off x="2562225" y="4492625"/>
            <a:ext cx="319088" cy="696913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5300" y="5210175"/>
            <a:ext cx="4541838" cy="857250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3.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工艺设计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工程实现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395" name="TextBox 7"/>
          <p:cNvSpPr txBox="1">
            <a:spLocks noChangeArrowheads="1"/>
          </p:cNvSpPr>
          <p:nvPr/>
        </p:nvSpPr>
        <p:spPr bwMode="auto">
          <a:xfrm>
            <a:off x="495300" y="2017713"/>
            <a:ext cx="4541838" cy="8556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系统设计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提出总体方案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568575" y="2887663"/>
            <a:ext cx="319088" cy="69691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16397" name="TextBox 11"/>
          <p:cNvSpPr txBox="1">
            <a:spLocks noChangeArrowheads="1"/>
          </p:cNvSpPr>
          <p:nvPr/>
        </p:nvSpPr>
        <p:spPr bwMode="auto">
          <a:xfrm>
            <a:off x="527050" y="3606800"/>
            <a:ext cx="4516438" cy="85566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逻辑设计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实施总体方案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8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设计步骤</a:t>
            </a:r>
          </a:p>
        </p:txBody>
      </p:sp>
      <p:pic>
        <p:nvPicPr>
          <p:cNvPr id="18" name="Picture 5" descr="ws_16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2332038"/>
            <a:ext cx="5075238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爆炸形 1 16"/>
          <p:cNvSpPr/>
          <p:nvPr/>
        </p:nvSpPr>
        <p:spPr>
          <a:xfrm>
            <a:off x="5195888" y="3294063"/>
            <a:ext cx="2003425" cy="1524000"/>
          </a:xfrm>
          <a:prstGeom prst="irregularSeal1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 sz="3000">
                <a:latin typeface="微软雅黑" charset="-122"/>
                <a:ea typeface="微软雅黑" charset="-122"/>
              </a:rPr>
              <a:t>重点</a:t>
            </a:r>
            <a:r>
              <a:rPr lang="en-US" altLang="zh-CN" sz="3000">
                <a:latin typeface="微软雅黑" charset="-122"/>
                <a:ea typeface="微软雅黑" charset="-122"/>
              </a:rPr>
              <a:t>!</a:t>
            </a:r>
            <a:endParaRPr lang="zh-CN" altLang="en-US" sz="3000">
              <a:latin typeface="微软雅黑" charset="-122"/>
              <a:ea typeface="微软雅黑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69951" y="3524775"/>
            <a:ext cx="3920446" cy="1761316"/>
          </a:xfrm>
          <a:prstGeom prst="rect">
            <a:avLst/>
          </a:prstGeom>
          <a:scene3d>
            <a:camera prst="perspectiveLeft"/>
            <a:lightRig rig="threePt" dir="t"/>
          </a:scene3d>
        </p:spPr>
        <p:txBody>
          <a:bodyPr>
            <a:spAutoFit/>
          </a:bodyPr>
          <a:lstStyle/>
          <a:p>
            <a:pPr marL="514350" indent="-514350" algn="l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rgbClr val="002060"/>
                </a:solidFill>
                <a:latin typeface="+mn-ea"/>
                <a:ea typeface="+mn-ea"/>
              </a:rPr>
              <a:t>容量扩展		</a:t>
            </a:r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rgbClr val="002060"/>
                </a:solidFill>
                <a:latin typeface="+mn-ea"/>
                <a:ea typeface="+mn-ea"/>
              </a:rPr>
              <a:t>负载计算与分析</a:t>
            </a:r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rgbClr val="002060"/>
                </a:solidFill>
                <a:latin typeface="+mn-ea"/>
                <a:ea typeface="+mn-ea"/>
              </a:rPr>
              <a:t>速度估算</a:t>
            </a:r>
          </a:p>
        </p:txBody>
      </p:sp>
      <p:sp>
        <p:nvSpPr>
          <p:cNvPr id="20" name="下箭头 19"/>
          <p:cNvSpPr/>
          <p:nvPr/>
        </p:nvSpPr>
        <p:spPr>
          <a:xfrm>
            <a:off x="2562225" y="4492625"/>
            <a:ext cx="319088" cy="696913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495300" y="5210175"/>
            <a:ext cx="4541838" cy="857250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3.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工艺设计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工程实现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444" name="TextBox 7"/>
          <p:cNvSpPr txBox="1">
            <a:spLocks noChangeArrowheads="1"/>
          </p:cNvSpPr>
          <p:nvPr/>
        </p:nvSpPr>
        <p:spPr bwMode="auto">
          <a:xfrm>
            <a:off x="495300" y="2017713"/>
            <a:ext cx="4541838" cy="8556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系统设计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提出总体方案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2568575" y="2887663"/>
            <a:ext cx="319088" cy="69691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18446" name="TextBox 11"/>
          <p:cNvSpPr txBox="1">
            <a:spLocks noChangeArrowheads="1"/>
          </p:cNvSpPr>
          <p:nvPr/>
        </p:nvSpPr>
        <p:spPr bwMode="auto">
          <a:xfrm>
            <a:off x="527050" y="3606800"/>
            <a:ext cx="4516438" cy="85566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逻辑设计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实施总体方案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4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79475" y="962025"/>
            <a:ext cx="9469438" cy="736600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>
                <a:latin typeface="微软雅黑" charset="-122"/>
                <a:ea typeface="微软雅黑" charset="-122"/>
              </a:rPr>
              <a:t>位扩展</a:t>
            </a:r>
          </a:p>
          <a:p>
            <a:pPr lvl="2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>
                <a:latin typeface="微软雅黑" charset="-122"/>
                <a:ea typeface="微软雅黑" charset="-122"/>
              </a:rPr>
              <a:t>字扩展</a:t>
            </a:r>
          </a:p>
          <a:p>
            <a:pPr lvl="2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字位同时扩展</a:t>
            </a:r>
          </a:p>
          <a:p>
            <a:pPr lvl="2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endParaRPr kumimoji="1" lang="zh-CN" altLang="en-US" sz="2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973388" y="5768975"/>
            <a:ext cx="5635625" cy="702436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630238" lvl="1" indent="-271463" algn="l" eaLnBrk="1" hangingPunct="1">
              <a:spcBef>
                <a:spcPts val="600"/>
              </a:spcBef>
              <a:buFont typeface="Wingdings" charset="0"/>
              <a:buNone/>
              <a:defRPr/>
            </a:pPr>
            <a:r>
              <a:rPr lang="zh-CN" altLang="en-US" dirty="0">
                <a:solidFill>
                  <a:schemeClr val="dk1"/>
                </a:solidFill>
                <a:latin typeface="+mn-lt"/>
                <a:ea typeface="华文新魏" charset="0"/>
              </a:rPr>
              <a:t>注意：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华文新魏" charset="0"/>
              </a:rPr>
              <a:t>m &lt; M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华文新魏" charset="0"/>
              </a:rPr>
              <a:t>，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华文新魏" charset="0"/>
              </a:rPr>
              <a:t>n &lt; N</a:t>
            </a:r>
          </a:p>
        </p:txBody>
      </p:sp>
    </p:spTree>
    <p:extLst>
      <p:ext uri="{BB962C8B-B14F-4D97-AF65-F5344CB8AC3E}">
        <p14:creationId xmlns:p14="http://schemas.microsoft.com/office/powerpoint/2010/main" val="6502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3794125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8288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位扩展</a:t>
            </a:r>
          </a:p>
          <a:p>
            <a:pPr lvl="2" algn="l" eaLnBrk="1" hangingPunct="1"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latin typeface="微软雅黑" charset="-122"/>
                <a:ea typeface="微软雅黑" charset="-122"/>
              </a:rPr>
              <a:t>特点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：字数不变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存储单元个数不变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，位数扩展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字长加长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3" algn="l" eaLnBrk="1" hangingPunct="1"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芯片地址码位数与存储器的地址码位数相同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每个存储单元中所含存储位元数增加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,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给出地址后，该存储单元中所有芯片均工作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spcBef>
                <a:spcPct val="20000"/>
              </a:spcBef>
              <a:buFont typeface="Wingdings" charset="2"/>
              <a:buChar char="Ø"/>
            </a:pP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endParaRPr lang="zh-CN" altLang="en-US"/>
          </a:p>
        </p:txBody>
      </p:sp>
      <p:sp>
        <p:nvSpPr>
          <p:cNvPr id="22532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endParaRPr lang="zh-CN" altLang="en-US"/>
          </a:p>
        </p:txBody>
      </p:sp>
      <p:sp>
        <p:nvSpPr>
          <p:cNvPr id="22533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endParaRPr lang="zh-CN" altLang="en-US"/>
          </a:p>
        </p:txBody>
      </p:sp>
      <p:sp>
        <p:nvSpPr>
          <p:cNvPr id="22534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8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3794125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8288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位扩展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latin typeface="微软雅黑" charset="-122"/>
                <a:ea typeface="微软雅黑" charset="-122"/>
              </a:rPr>
              <a:t>特点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：字数不变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存储单元个数不变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，位数扩展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字长加长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芯片地址码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位数与</a:t>
            </a: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存储器的地址码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位数相同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每个存储单元中所含存储位元数增加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,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给出地址后，该存储单元中所有芯片均工作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0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1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2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云形标注 9"/>
          <p:cNvSpPr/>
          <p:nvPr/>
        </p:nvSpPr>
        <p:spPr>
          <a:xfrm>
            <a:off x="3924300" y="4365625"/>
            <a:ext cx="3455988" cy="1092200"/>
          </a:xfrm>
          <a:prstGeom prst="cloudCallout">
            <a:avLst>
              <a:gd name="adj1" fmla="val -66790"/>
              <a:gd name="adj2" fmla="val 77670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需要多少片存储芯片呢？</a:t>
            </a:r>
          </a:p>
        </p:txBody>
      </p:sp>
      <p:pic>
        <p:nvPicPr>
          <p:cNvPr id="24584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4911725"/>
            <a:ext cx="13874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92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5129213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8288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位扩展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latin typeface="微软雅黑" charset="-122"/>
                <a:ea typeface="微软雅黑" charset="-122"/>
              </a:rPr>
              <a:t>特点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：字数不变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存储单元个数不变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，位数扩展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字长加长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芯片地址码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位数与</a:t>
            </a: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存储器的地址码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位数相同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每个存储单元中所含存储位元数增加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,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给出地址后，该存储单元中所含芯片均工作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需存储芯片数：</a:t>
            </a: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  <a:sym typeface="Symbol" charset="2"/>
              </a:rPr>
              <a:t></a:t>
            </a:r>
            <a:r>
              <a:rPr kumimoji="1" lang="en-US" altLang="zh-CN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N/n</a:t>
            </a:r>
            <a:r>
              <a:rPr kumimoji="1" lang="en-US" altLang="zh-CN" dirty="0">
                <a:solidFill>
                  <a:srgbClr val="0000FF"/>
                </a:solidFill>
                <a:latin typeface="微软雅黑" charset="-122"/>
                <a:ea typeface="微软雅黑" charset="-122"/>
                <a:sym typeface="Symbol" charset="2"/>
              </a:rPr>
              <a:t></a:t>
            </a: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片</a:t>
            </a:r>
            <a:endParaRPr kumimoji="1" lang="en-US" altLang="zh-CN" dirty="0">
              <a:solidFill>
                <a:srgbClr val="0000FF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例：由16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K×6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位芯片组装成16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K×32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位存储器需要：</a:t>
            </a:r>
            <a:endParaRPr lang="en-US" altLang="zh-CN" sz="3200" dirty="0">
              <a:solidFill>
                <a:srgbClr val="000000"/>
              </a:solidFill>
              <a:ea typeface="华文新魏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			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  <a:sym typeface="Symbol" charset="2"/>
              </a:rPr>
              <a:t>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32/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6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  <a:sym typeface="Symbol" charset="2"/>
              </a:rPr>
              <a:t>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＝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6(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片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)</a:t>
            </a: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endParaRPr kumimoji="1" lang="zh-CN" altLang="en-US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6628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6629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6630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云形标注 10"/>
          <p:cNvSpPr/>
          <p:nvPr/>
        </p:nvSpPr>
        <p:spPr>
          <a:xfrm>
            <a:off x="5994102" y="5577160"/>
            <a:ext cx="3497262" cy="1092200"/>
          </a:xfrm>
          <a:prstGeom prst="cloudCallout">
            <a:avLst>
              <a:gd name="adj1" fmla="val 79243"/>
              <a:gd name="adj2" fmla="val -1012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此例需要多少芯片呢？</a:t>
            </a:r>
          </a:p>
        </p:txBody>
      </p:sp>
      <p:pic>
        <p:nvPicPr>
          <p:cNvPr id="12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552" y="5456510"/>
            <a:ext cx="1211262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0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5129213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8288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>
                <a:latin typeface="微软雅黑" charset="-122"/>
                <a:ea typeface="微软雅黑" charset="-122"/>
              </a:rPr>
              <a:t>位扩展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>
                <a:latin typeface="微软雅黑" charset="-122"/>
                <a:ea typeface="微软雅黑" charset="-122"/>
              </a:rPr>
              <a:t>特点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：字数不变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存储单元个数不变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，位数扩展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字长加长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芯片地址码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位数与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存储器的地址码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位数相同</a:t>
            </a:r>
            <a:endParaRPr kumimoji="1"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每个存储单元中所含存储位元数增加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,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给出地址后，该存储单元中所含芯片均工作</a:t>
            </a:r>
            <a:endParaRPr kumimoji="1"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需存储芯片数：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  <a:sym typeface="Symbol" charset="2"/>
              </a:rPr>
              <a:t>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N/n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  <a:sym typeface="Symbol" charset="2"/>
              </a:rPr>
              <a:t>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endParaRPr kumimoji="1"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芯片间各端点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引脚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如何连接？</a:t>
            </a:r>
            <a:endParaRPr kumimoji="1"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endParaRPr kumimoji="1" lang="zh-CN" altLang="en-US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endParaRPr kumimoji="1"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en-US" altLang="zh-CN" sz="2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6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7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8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云形标注 9"/>
          <p:cNvSpPr/>
          <p:nvPr/>
        </p:nvSpPr>
        <p:spPr>
          <a:xfrm>
            <a:off x="4884738" y="5395913"/>
            <a:ext cx="4219575" cy="1092200"/>
          </a:xfrm>
          <a:prstGeom prst="cloudCallout">
            <a:avLst>
              <a:gd name="adj1" fmla="val -73560"/>
              <a:gd name="adj2" fmla="val 1223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需要考虑哪些引脚信号？</a:t>
            </a:r>
          </a:p>
        </p:txBody>
      </p:sp>
      <p:pic>
        <p:nvPicPr>
          <p:cNvPr id="13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5381625"/>
            <a:ext cx="1128713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14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5129213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8288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1889125" indent="-2714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346325" indent="-271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803525" indent="-271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260725" indent="-271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717925" indent="-271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位扩展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latin typeface="微软雅黑" charset="-122"/>
                <a:ea typeface="微软雅黑" charset="-122"/>
              </a:rPr>
              <a:t>特点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：字数不变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存储单元个数不变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，位数扩展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字长加长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芯片地址码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位数与</a:t>
            </a: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存储器的地址码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位数相同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每个存储单元中所含存储位元数增加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,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给出地址后，该存储单元中所含芯片均工作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需存储芯片数：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  <a:sym typeface="Symbol" charset="2"/>
              </a:rPr>
              <a:t>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N/n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  <a:sym typeface="Symbol" charset="2"/>
              </a:rPr>
              <a:t>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芯片间各端点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引脚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如何连接？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4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u"/>
            </a:pPr>
            <a:r>
              <a:rPr lang="zh-CN" altLang="en-US" sz="2800" dirty="0">
                <a:solidFill>
                  <a:srgbClr val="0000FF"/>
                </a:solidFill>
                <a:ea typeface="华文新魏" charset="-122"/>
              </a:rPr>
              <a:t>地址端</a:t>
            </a:r>
            <a:r>
              <a:rPr lang="zh-CN" altLang="en-US" sz="2800" dirty="0">
                <a:ea typeface="华文新魏" charset="-122"/>
              </a:rPr>
              <a:t>、-</a:t>
            </a:r>
            <a:r>
              <a:rPr lang="en-US" altLang="zh-CN" sz="2800" dirty="0">
                <a:solidFill>
                  <a:srgbClr val="0000FF"/>
                </a:solidFill>
                <a:ea typeface="华文新魏" charset="-122"/>
              </a:rPr>
              <a:t>CS</a:t>
            </a:r>
            <a:r>
              <a:rPr lang="en-US" altLang="zh-CN" sz="2800" dirty="0">
                <a:ea typeface="华文新魏" charset="-122"/>
              </a:rPr>
              <a:t>、-</a:t>
            </a:r>
            <a:r>
              <a:rPr lang="en-US" altLang="zh-CN" sz="2800" dirty="0">
                <a:solidFill>
                  <a:srgbClr val="0000FF"/>
                </a:solidFill>
                <a:ea typeface="华文新魏" charset="-122"/>
              </a:rPr>
              <a:t>WE</a:t>
            </a:r>
            <a:r>
              <a:rPr lang="zh-CN" altLang="en-US" sz="2800" dirty="0">
                <a:ea typeface="华文新魏" charset="-122"/>
              </a:rPr>
              <a:t>：分别并接</a:t>
            </a:r>
            <a:endParaRPr lang="en-US" altLang="zh-CN" sz="2800" dirty="0">
              <a:ea typeface="华文新魏" charset="-122"/>
            </a:endParaRPr>
          </a:p>
          <a:p>
            <a:pPr lvl="4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u"/>
            </a:pPr>
            <a:r>
              <a:rPr lang="zh-CN" altLang="en-US" sz="2800" dirty="0">
                <a:solidFill>
                  <a:srgbClr val="0000FF"/>
                </a:solidFill>
                <a:ea typeface="华文新魏" charset="-122"/>
              </a:rPr>
              <a:t> 数据输入、输出端：</a:t>
            </a:r>
            <a:r>
              <a:rPr lang="zh-CN" altLang="en-US" sz="2800" dirty="0">
                <a:ea typeface="华文新魏" charset="-122"/>
              </a:rPr>
              <a:t>各位单独引出</a:t>
            </a: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endParaRPr kumimoji="1" lang="zh-CN" altLang="en-US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4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5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6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9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781050"/>
            <a:ext cx="10920413" cy="5040313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zh-CN" altLang="en-US" sz="2800" dirty="0">
                <a:latin typeface="+mn-ea"/>
              </a:rPr>
              <a:t>位扩展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2770" name="矩形 82"/>
          <p:cNvSpPr>
            <a:spLocks noChangeArrowheads="1"/>
          </p:cNvSpPr>
          <p:nvPr/>
        </p:nvSpPr>
        <p:spPr bwMode="auto">
          <a:xfrm>
            <a:off x="560388" y="1233488"/>
            <a:ext cx="11333162" cy="158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spcBef>
                <a:spcPts val="0"/>
              </a:spcBef>
            </a:pP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例：用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1024×4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位芯片构成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1K×8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位存储器需几个芯片？地址范围各是多少？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538" y="0"/>
            <a:ext cx="10631488" cy="6988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8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964" y="0"/>
            <a:ext cx="2952750" cy="63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上讲回顾</a:t>
            </a:r>
          </a:p>
        </p:txBody>
      </p:sp>
      <p:grpSp>
        <p:nvGrpSpPr>
          <p:cNvPr id="6147" name="Group 9"/>
          <p:cNvGrpSpPr>
            <a:grpSpLocks/>
          </p:cNvGrpSpPr>
          <p:nvPr/>
        </p:nvGrpSpPr>
        <p:grpSpPr bwMode="auto">
          <a:xfrm>
            <a:off x="1595339" y="892717"/>
            <a:ext cx="8332787" cy="5884863"/>
            <a:chOff x="171" y="517"/>
            <a:chExt cx="5249" cy="3707"/>
          </a:xfrm>
        </p:grpSpPr>
        <p:grpSp>
          <p:nvGrpSpPr>
            <p:cNvPr id="6148" name="Group 24"/>
            <p:cNvGrpSpPr>
              <a:grpSpLocks/>
            </p:cNvGrpSpPr>
            <p:nvPr/>
          </p:nvGrpSpPr>
          <p:grpSpPr bwMode="auto">
            <a:xfrm>
              <a:off x="295" y="517"/>
              <a:ext cx="5125" cy="3434"/>
              <a:chOff x="295" y="519"/>
              <a:chExt cx="5125" cy="3119"/>
            </a:xfrm>
          </p:grpSpPr>
          <p:sp>
            <p:nvSpPr>
              <p:cNvPr id="6151" name="Freeform 16"/>
              <p:cNvSpPr>
                <a:spLocks/>
              </p:cNvSpPr>
              <p:nvPr/>
            </p:nvSpPr>
            <p:spPr bwMode="auto">
              <a:xfrm>
                <a:off x="340" y="622"/>
                <a:ext cx="1542" cy="318"/>
              </a:xfrm>
              <a:custGeom>
                <a:avLst/>
                <a:gdLst>
                  <a:gd name="T0" fmla="*/ 0 w 1905"/>
                  <a:gd name="T1" fmla="*/ 0 h 544"/>
                  <a:gd name="T2" fmla="*/ 2 w 1905"/>
                  <a:gd name="T3" fmla="*/ 0 h 544"/>
                  <a:gd name="T4" fmla="*/ 2 w 1905"/>
                  <a:gd name="T5" fmla="*/ 1 h 544"/>
                  <a:gd name="T6" fmla="*/ 0 w 1905"/>
                  <a:gd name="T7" fmla="*/ 1 h 544"/>
                  <a:gd name="T8" fmla="*/ 0 w 1905"/>
                  <a:gd name="T9" fmla="*/ 0 h 5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5"/>
                  <a:gd name="T16" fmla="*/ 0 h 544"/>
                  <a:gd name="T17" fmla="*/ 1905 w 1905"/>
                  <a:gd name="T18" fmla="*/ 544 h 5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5" h="544">
                    <a:moveTo>
                      <a:pt x="0" y="0"/>
                    </a:moveTo>
                    <a:lnTo>
                      <a:pt x="1361" y="0"/>
                    </a:lnTo>
                    <a:lnTo>
                      <a:pt x="1905" y="544"/>
                    </a:lnTo>
                    <a:lnTo>
                      <a:pt x="0" y="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3600"/>
              </a:p>
            </p:txBody>
          </p:sp>
          <p:sp>
            <p:nvSpPr>
              <p:cNvPr id="6152" name="Rectangle 19"/>
              <p:cNvSpPr>
                <a:spLocks noChangeArrowheads="1"/>
              </p:cNvSpPr>
              <p:nvPr/>
            </p:nvSpPr>
            <p:spPr bwMode="auto">
              <a:xfrm>
                <a:off x="359" y="519"/>
                <a:ext cx="115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/>
                <a:r>
                  <a:rPr lang="zh-CN" altLang="en-US" sz="3200" dirty="0">
                    <a:solidFill>
                      <a:schemeClr val="bg1"/>
                    </a:solidFill>
                    <a:ea typeface="楷体_GB2312" charset="0"/>
                  </a:rPr>
                  <a:t>回顾内容</a:t>
                </a:r>
              </a:p>
            </p:txBody>
          </p:sp>
          <p:sp>
            <p:nvSpPr>
              <p:cNvPr id="6153" name="AutoShape 6"/>
              <p:cNvSpPr>
                <a:spLocks noChangeArrowheads="1"/>
              </p:cNvSpPr>
              <p:nvPr/>
            </p:nvSpPr>
            <p:spPr bwMode="auto">
              <a:xfrm>
                <a:off x="295" y="958"/>
                <a:ext cx="5125" cy="2680"/>
              </a:xfrm>
              <a:prstGeom prst="roundRect">
                <a:avLst>
                  <a:gd name="adj" fmla="val 4231"/>
                </a:avLst>
              </a:prstGeom>
              <a:solidFill>
                <a:srgbClr val="EAEAEA"/>
              </a:solidFill>
              <a:ln w="25400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/>
                <a:endParaRPr lang="zh-CN" altLang="en-US" sz="5400"/>
              </a:p>
            </p:txBody>
          </p:sp>
        </p:grpSp>
        <p:sp>
          <p:nvSpPr>
            <p:cNvPr id="6149" name="Text Box 26"/>
            <p:cNvSpPr txBox="1">
              <a:spLocks noChangeArrowheads="1"/>
            </p:cNvSpPr>
            <p:nvPr/>
          </p:nvSpPr>
          <p:spPr bwMode="auto">
            <a:xfrm>
              <a:off x="171" y="1008"/>
              <a:ext cx="5249" cy="3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1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charset="2"/>
                <a:buChar char="n"/>
              </a:pPr>
              <a:r>
                <a:rPr kumimoji="1" lang="en-US" altLang="zh-CN" dirty="0">
                  <a:latin typeface="Times New Roman" charset="0"/>
                  <a:ea typeface="华文新魏" charset="-122"/>
                  <a:sym typeface="Symbol" charset="2"/>
                </a:rPr>
                <a:t>5.1</a:t>
              </a: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 存储器概述</a:t>
              </a:r>
              <a:endParaRPr kumimoji="1" lang="en-US" altLang="zh-CN" dirty="0">
                <a:latin typeface="Times New Roman" charset="0"/>
                <a:ea typeface="华文新魏" charset="-122"/>
                <a:sym typeface="Symbol" charset="2"/>
              </a:endParaRPr>
            </a:p>
            <a:p>
              <a:pPr lvl="2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u"/>
              </a:pP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计算机中的存储器</a:t>
              </a:r>
            </a:p>
            <a:p>
              <a:pPr lvl="3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l"/>
              </a:pP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信息的存储、传送、处理单位的概念</a:t>
              </a:r>
            </a:p>
            <a:p>
              <a:pPr lvl="2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u"/>
              </a:pP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存储器分类    </a:t>
              </a:r>
              <a:endParaRPr kumimoji="1" lang="en-US" altLang="zh-CN" sz="2400" dirty="0">
                <a:latin typeface="Times New Roman" charset="0"/>
                <a:ea typeface="华文新魏" charset="-122"/>
                <a:sym typeface="Symbol" charset="2"/>
              </a:endParaRPr>
            </a:p>
            <a:p>
              <a:pPr lvl="3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l"/>
              </a:pP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可按存储介质</a:t>
              </a:r>
              <a:r>
                <a:rPr kumimoji="1" lang="en-US" altLang="zh-CN" sz="2400" dirty="0">
                  <a:ea typeface="华文新魏" charset="-122"/>
                  <a:sym typeface="Symbol" charset="2"/>
                </a:rPr>
                <a:t>/</a:t>
              </a: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存取方式 </a:t>
              </a:r>
              <a:r>
                <a:rPr kumimoji="1" lang="en-US" altLang="zh-CN" sz="2400" dirty="0">
                  <a:latin typeface="Times New Roman" charset="0"/>
                  <a:ea typeface="华文新魏" charset="-122"/>
                  <a:sym typeface="Symbol" charset="2"/>
                </a:rPr>
                <a:t>/ </a:t>
              </a: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可保存性 </a:t>
              </a:r>
              <a:r>
                <a:rPr kumimoji="1" lang="en-US" altLang="zh-CN" sz="2400" dirty="0">
                  <a:latin typeface="Times New Roman" charset="0"/>
                  <a:ea typeface="华文新魏" charset="-122"/>
                  <a:sym typeface="Symbol" charset="2"/>
                </a:rPr>
                <a:t>/ </a:t>
              </a: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作用来分</a:t>
              </a:r>
            </a:p>
            <a:p>
              <a:pPr lvl="2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u"/>
              </a:pP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内存的主要技术指标</a:t>
              </a:r>
            </a:p>
            <a:p>
              <a:pPr lvl="2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u"/>
              </a:pP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半导体存储器随机访问存储器</a:t>
              </a:r>
            </a:p>
            <a:p>
              <a:pPr lvl="3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l"/>
              </a:pPr>
              <a:r>
                <a:rPr kumimoji="1" lang="en-US" altLang="zh-CN" sz="2400" dirty="0">
                  <a:latin typeface="Times New Roman" charset="0"/>
                  <a:ea typeface="华文新魏" charset="-122"/>
                  <a:sym typeface="Symbol" charset="2"/>
                </a:rPr>
                <a:t>SRAM</a:t>
              </a: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的基本原理及其特点</a:t>
              </a:r>
            </a:p>
            <a:p>
              <a:pPr lvl="3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l"/>
              </a:pPr>
              <a:r>
                <a:rPr kumimoji="1" lang="en-US" altLang="zh-CN" sz="2400" dirty="0">
                  <a:latin typeface="Times New Roman" charset="0"/>
                  <a:ea typeface="华文新魏" charset="-122"/>
                  <a:sym typeface="Symbol" charset="2"/>
                </a:rPr>
                <a:t>DRAM</a:t>
              </a: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的基本原理及其特点</a:t>
              </a:r>
            </a:p>
            <a:p>
              <a:pPr lvl="2" algn="l" eaLnBrk="1" hangingPunct="1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80000"/>
                <a:buFont typeface="Wingdings" charset="2"/>
                <a:buChar char="n"/>
              </a:pPr>
              <a:r>
                <a:rPr kumimoji="1" lang="en-US" altLang="zh-CN" sz="2400" dirty="0">
                  <a:latin typeface="Times New Roman" charset="0"/>
                  <a:ea typeface="华文新魏" charset="-122"/>
                  <a:sym typeface="Symbol" charset="2"/>
                </a:rPr>
                <a:t>RAM</a:t>
              </a:r>
              <a:r>
                <a:rPr kumimoji="1" lang="zh-CN" altLang="en-US" sz="2400" dirty="0">
                  <a:latin typeface="Times New Roman" charset="0"/>
                  <a:ea typeface="华文新魏" charset="-122"/>
                  <a:sym typeface="Symbol" charset="2"/>
                </a:rPr>
                <a:t>芯片组织</a:t>
              </a:r>
            </a:p>
            <a:p>
              <a:pPr algn="l" eaLnBrk="1" hangingPunct="1">
                <a:lnSpc>
                  <a:spcPct val="110000"/>
                </a:lnSpc>
              </a:pPr>
              <a:endParaRPr kumimoji="1" lang="en-US" altLang="zh-CN" sz="3200" dirty="0">
                <a:latin typeface="华文新魏" charset="-122"/>
                <a:ea typeface="华文新魏" charset="-122"/>
                <a:sym typeface="Symbol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89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云形标注 4"/>
          <p:cNvSpPr/>
          <p:nvPr/>
        </p:nvSpPr>
        <p:spPr>
          <a:xfrm>
            <a:off x="4619042" y="2464397"/>
            <a:ext cx="4319587" cy="1092200"/>
          </a:xfrm>
          <a:prstGeom prst="cloudCallout">
            <a:avLst>
              <a:gd name="adj1" fmla="val -88265"/>
              <a:gd name="adj2" fmla="val 3538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需要几个芯片？</a:t>
            </a:r>
          </a:p>
        </p:txBody>
      </p:sp>
      <p:pic>
        <p:nvPicPr>
          <p:cNvPr id="6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8001"/>
            <a:ext cx="13335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23888" y="4489301"/>
            <a:ext cx="11134725" cy="7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3200">
                <a:solidFill>
                  <a:schemeClr val="tx1"/>
                </a:solidFill>
                <a:ea typeface="华文新魏" charset="-122"/>
              </a:rPr>
              <a:t>解：位方向扩展</a:t>
            </a:r>
            <a:r>
              <a:rPr lang="en-US" altLang="zh-CN" sz="3200">
                <a:solidFill>
                  <a:schemeClr val="tx1"/>
                </a:solidFill>
                <a:ea typeface="华文新魏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ea typeface="华文新魏" charset="-122"/>
              </a:rPr>
              <a:t>倍，字方向无需扩展。即</a:t>
            </a:r>
            <a:r>
              <a:rPr lang="en-US" altLang="zh-CN" sz="3200">
                <a:solidFill>
                  <a:schemeClr val="tx1"/>
                </a:solidFill>
                <a:ea typeface="华文新魏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ea typeface="华文新魏" charset="-122"/>
              </a:rPr>
              <a:t>个芯片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570" y="14173"/>
            <a:ext cx="10631488" cy="66010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781050"/>
            <a:ext cx="10920413" cy="1392238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zh-CN" altLang="en-US" sz="2800" dirty="0">
                <a:latin typeface="+mn-ea"/>
              </a:rPr>
              <a:t>位扩展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4822" name="矩形 82"/>
          <p:cNvSpPr>
            <a:spLocks noChangeArrowheads="1"/>
          </p:cNvSpPr>
          <p:nvPr/>
        </p:nvSpPr>
        <p:spPr bwMode="auto">
          <a:xfrm>
            <a:off x="560388" y="1233488"/>
            <a:ext cx="11333162" cy="158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spcBef>
                <a:spcPts val="0"/>
              </a:spcBef>
            </a:pP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例：用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1024×4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位芯片构成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1K×8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位存储器需几个芯片？地址范围各是多少？</a:t>
            </a:r>
          </a:p>
        </p:txBody>
      </p:sp>
    </p:spTree>
    <p:extLst>
      <p:ext uri="{BB962C8B-B14F-4D97-AF65-F5344CB8AC3E}">
        <p14:creationId xmlns:p14="http://schemas.microsoft.com/office/powerpoint/2010/main" val="1712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云形标注 4"/>
          <p:cNvSpPr/>
          <p:nvPr/>
        </p:nvSpPr>
        <p:spPr>
          <a:xfrm>
            <a:off x="2411413" y="2232025"/>
            <a:ext cx="3395662" cy="1092200"/>
          </a:xfrm>
          <a:prstGeom prst="cloudCallout">
            <a:avLst>
              <a:gd name="adj1" fmla="val 84523"/>
              <a:gd name="adj2" fmla="val 42434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地址范围分别是什么？</a:t>
            </a:r>
          </a:p>
        </p:txBody>
      </p:sp>
      <p:pic>
        <p:nvPicPr>
          <p:cNvPr id="7" name="Picture 15" descr="http://images.51cto.com/files/uploadimg/20121008/09252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2001838"/>
            <a:ext cx="3092770" cy="189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12813" y="4437063"/>
            <a:ext cx="10463212" cy="15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解：地址范围都一样：地址共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10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位，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000H~3FFH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；全部作为片内地址 </a:t>
            </a:r>
            <a:endParaRPr lang="en-US" altLang="zh-CN" sz="3200" dirty="0">
              <a:solidFill>
                <a:srgbClr val="000000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000H~3FFH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：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0000 0000 0000</a:t>
            </a:r>
            <a:r>
              <a:rPr lang="en-US" altLang="zh-CN" sz="3200" baseline="-25000" dirty="0">
                <a:solidFill>
                  <a:srgbClr val="000000"/>
                </a:solidFill>
                <a:ea typeface="华文新魏" charset="-122"/>
              </a:rPr>
              <a:t>2 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~ 0011 1111 1111</a:t>
            </a:r>
            <a:r>
              <a:rPr lang="en-US" altLang="zh-CN" sz="3200" baseline="-250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）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8562" y="27424"/>
            <a:ext cx="10631488" cy="73564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781050"/>
            <a:ext cx="10920413" cy="1392238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zh-CN" altLang="en-US" sz="2800" dirty="0">
                <a:latin typeface="+mn-ea"/>
              </a:rPr>
              <a:t>位扩展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6870" name="矩形 82"/>
          <p:cNvSpPr>
            <a:spLocks noChangeArrowheads="1"/>
          </p:cNvSpPr>
          <p:nvPr/>
        </p:nvSpPr>
        <p:spPr bwMode="auto">
          <a:xfrm>
            <a:off x="560388" y="1233488"/>
            <a:ext cx="113331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例：用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1024×4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位芯片构成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1K×8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位存储器需几个芯片？地址范围各是多少？</a:t>
            </a:r>
          </a:p>
        </p:txBody>
      </p:sp>
    </p:spTree>
    <p:extLst>
      <p:ext uri="{BB962C8B-B14F-4D97-AF65-F5344CB8AC3E}">
        <p14:creationId xmlns:p14="http://schemas.microsoft.com/office/powerpoint/2010/main" val="13816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88938" y="760413"/>
            <a:ext cx="10920412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Wingdings" charset="2"/>
              <a:buChar char="n"/>
            </a:pPr>
            <a:r>
              <a:rPr lang="zh-CN" altLang="en-US" sz="2800" b="1" dirty="0">
                <a:latin typeface="微软雅黑" charset="-122"/>
              </a:rPr>
              <a:t>位扩展</a:t>
            </a:r>
            <a:r>
              <a:rPr lang="en-US" altLang="zh-CN" sz="2800" b="1" dirty="0">
                <a:latin typeface="微软雅黑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微软雅黑" charset="-122"/>
              </a:rPr>
              <a:t>注意信号线的连接</a:t>
            </a:r>
            <a:r>
              <a:rPr lang="en-US" altLang="zh-CN" sz="2800" b="1" dirty="0">
                <a:latin typeface="微软雅黑" charset="-122"/>
              </a:rPr>
              <a:t>)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Font typeface="Wingdings" charset="2"/>
              <a:buChar char="n"/>
            </a:pPr>
            <a:r>
              <a:rPr lang="zh-CN" altLang="en-US" sz="2400" b="1" dirty="0">
                <a:latin typeface="微软雅黑" charset="-122"/>
              </a:rPr>
              <a:t>芯片</a:t>
            </a:r>
            <a:r>
              <a:rPr lang="zh-CN" altLang="en-US" sz="2400" b="1" dirty="0">
                <a:solidFill>
                  <a:srgbClr val="0000FF"/>
                </a:solidFill>
                <a:latin typeface="微软雅黑" charset="-122"/>
              </a:rPr>
              <a:t>地址线及读</a:t>
            </a:r>
            <a:r>
              <a:rPr lang="en-US" altLang="zh-CN" sz="2400" b="1" dirty="0">
                <a:solidFill>
                  <a:srgbClr val="0000FF"/>
                </a:solidFill>
                <a:latin typeface="微软雅黑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charset="-122"/>
              </a:rPr>
              <a:t>写控制线</a:t>
            </a:r>
            <a:r>
              <a:rPr lang="zh-CN" altLang="en-US" sz="2400" b="1" dirty="0">
                <a:latin typeface="微软雅黑" charset="-122"/>
              </a:rPr>
              <a:t>对应相接，而</a:t>
            </a:r>
            <a:r>
              <a:rPr lang="zh-CN" altLang="en-US" sz="2400" b="1" dirty="0">
                <a:solidFill>
                  <a:srgbClr val="008000"/>
                </a:solidFill>
                <a:latin typeface="微软雅黑" charset="-122"/>
              </a:rPr>
              <a:t>数据线单独</a:t>
            </a:r>
            <a:r>
              <a:rPr lang="zh-CN" altLang="en-US" sz="2400" b="1" dirty="0">
                <a:latin typeface="微软雅黑" charset="-122"/>
              </a:rPr>
              <a:t>引出，没有外部译码器 </a:t>
            </a:r>
          </a:p>
          <a:p>
            <a:pPr>
              <a:lnSpc>
                <a:spcPct val="90000"/>
              </a:lnSpc>
              <a:buFont typeface="Wingdings" charset="2"/>
              <a:buChar char="n"/>
            </a:pPr>
            <a:endParaRPr lang="en-US" altLang="zh-CN" sz="2800" b="1" dirty="0">
              <a:latin typeface="微软雅黑" charset="-122"/>
            </a:endParaRPr>
          </a:p>
        </p:txBody>
      </p:sp>
      <p:grpSp>
        <p:nvGrpSpPr>
          <p:cNvPr id="38914" name="Group 83"/>
          <p:cNvGrpSpPr>
            <a:grpSpLocks/>
          </p:cNvGrpSpPr>
          <p:nvPr/>
        </p:nvGrpSpPr>
        <p:grpSpPr bwMode="auto">
          <a:xfrm>
            <a:off x="839788" y="1595438"/>
            <a:ext cx="9574212" cy="4354512"/>
            <a:chOff x="533" y="1207"/>
            <a:chExt cx="4524" cy="2743"/>
          </a:xfrm>
        </p:grpSpPr>
        <p:sp>
          <p:nvSpPr>
            <p:cNvPr id="94212" name="Text Box 4"/>
            <p:cNvSpPr txBox="1">
              <a:spLocks noChangeArrowheads="1"/>
            </p:cNvSpPr>
            <p:nvPr/>
          </p:nvSpPr>
          <p:spPr bwMode="auto">
            <a:xfrm>
              <a:off x="1640" y="3551"/>
              <a:ext cx="26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pitchFamily="2" charset="-122"/>
                </a:rPr>
                <a:t>WE</a:t>
              </a:r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1861" y="1907"/>
              <a:ext cx="1099" cy="54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1879" y="1985"/>
              <a:ext cx="1028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  <a:ea typeface="宋体" charset="-122"/>
                </a:rPr>
                <a:t>Intel 2114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ea typeface="宋体" charset="-122"/>
                </a:rPr>
                <a:t>1K×4</a:t>
              </a:r>
              <a:r>
                <a:rPr lang="zh-CN" altLang="en-US" sz="1800" dirty="0">
                  <a:solidFill>
                    <a:schemeClr val="tx1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>
              <a:off x="1461" y="1284"/>
              <a:ext cx="3496" cy="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>
              <a:off x="1461" y="1517"/>
              <a:ext cx="3496" cy="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3557" y="1907"/>
              <a:ext cx="1100" cy="54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华文中宋" pitchFamily="2" charset="-122"/>
              </a:endParaRPr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3562" y="1985"/>
              <a:ext cx="1075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  <a:ea typeface="华文中宋" charset="-122"/>
                </a:rPr>
                <a:t>Intel 2114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ea typeface="华文中宋" charset="-122"/>
                </a:rPr>
                <a:t>1K×4</a:t>
              </a:r>
              <a:r>
                <a:rPr lang="zh-CN" altLang="en-US" sz="1800" dirty="0">
                  <a:solidFill>
                    <a:schemeClr val="tx1"/>
                  </a:solidFill>
                  <a:ea typeface="华文中宋" charset="-122"/>
                </a:rPr>
                <a:t>位</a:t>
              </a:r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1738" y="1661"/>
              <a:ext cx="129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A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9</a:t>
              </a:r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     …       A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>
              <a:off x="1661" y="2918"/>
              <a:ext cx="33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>
              <a:off x="1661" y="3152"/>
              <a:ext cx="3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533" y="3022"/>
              <a:ext cx="671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ea typeface="华文新魏" charset="-122"/>
                </a:rPr>
                <a:t>数据总线</a:t>
              </a:r>
              <a:endParaRPr lang="en-US" altLang="zh-CN" sz="2000" dirty="0">
                <a:solidFill>
                  <a:schemeClr val="tx1"/>
                </a:solidFill>
                <a:ea typeface="华文新魏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ea typeface="华文新魏" charset="-122"/>
                </a:rPr>
                <a:t>(8</a:t>
              </a:r>
              <a:r>
                <a:rPr lang="zh-CN" altLang="en-US" sz="2000" dirty="0">
                  <a:solidFill>
                    <a:schemeClr val="tx1"/>
                  </a:solidFill>
                  <a:ea typeface="华文新魏" charset="-122"/>
                </a:rPr>
                <a:t>根</a:t>
              </a:r>
              <a:r>
                <a:rPr lang="en-US" altLang="zh-CN" sz="2000" dirty="0">
                  <a:solidFill>
                    <a:schemeClr val="tx1"/>
                  </a:solidFill>
                  <a:ea typeface="华文新魏" charset="-122"/>
                </a:rPr>
                <a:t>)</a:t>
              </a:r>
              <a:endParaRPr lang="zh-CN" altLang="en-US" sz="2000" dirty="0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>
              <a:off x="1461" y="1363"/>
              <a:ext cx="349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>
              <a:off x="1461" y="1596"/>
              <a:ext cx="349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>
              <a:off x="1961" y="1596"/>
              <a:ext cx="1" cy="311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>
              <a:off x="2061" y="1517"/>
              <a:ext cx="1" cy="39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2660" y="1363"/>
              <a:ext cx="2" cy="544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>
              <a:off x="2761" y="1284"/>
              <a:ext cx="0" cy="623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>
              <a:off x="3661" y="1596"/>
              <a:ext cx="0" cy="3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>
              <a:off x="3758" y="1517"/>
              <a:ext cx="3" cy="39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4359" y="1363"/>
              <a:ext cx="0" cy="5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>
              <a:off x="4458" y="1284"/>
              <a:ext cx="2" cy="62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3421" y="1661"/>
              <a:ext cx="129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A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9</a:t>
              </a:r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     …       A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561" y="1384"/>
              <a:ext cx="19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…</a:t>
              </a:r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>
              <a:off x="1661" y="2996"/>
              <a:ext cx="3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>
              <a:off x="1661" y="3074"/>
              <a:ext cx="33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>
              <a:off x="1661" y="3229"/>
              <a:ext cx="339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>
              <a:off x="1661" y="3308"/>
              <a:ext cx="3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>
              <a:off x="1661" y="3385"/>
              <a:ext cx="3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>
              <a:off x="1661" y="3463"/>
              <a:ext cx="33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>
              <a:off x="1961" y="2451"/>
              <a:ext cx="1" cy="46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>
              <a:off x="2261" y="2451"/>
              <a:ext cx="1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>
              <a:off x="2562" y="2451"/>
              <a:ext cx="0" cy="62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>
              <a:off x="2860" y="2451"/>
              <a:ext cx="1" cy="70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>
              <a:off x="3661" y="2451"/>
              <a:ext cx="0" cy="77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>
              <a:off x="3958" y="2451"/>
              <a:ext cx="1" cy="8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>
              <a:off x="4258" y="2451"/>
              <a:ext cx="1" cy="93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>
              <a:off x="4557" y="2451"/>
              <a:ext cx="0" cy="10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38954" name="Text Box 42"/>
            <p:cNvSpPr txBox="1">
              <a:spLocks noChangeArrowheads="1"/>
            </p:cNvSpPr>
            <p:nvPr/>
          </p:nvSpPr>
          <p:spPr bwMode="auto">
            <a:xfrm>
              <a:off x="1461" y="2840"/>
              <a:ext cx="20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 dirty="0">
                  <a:solidFill>
                    <a:schemeClr val="tx1"/>
                  </a:solidFill>
                  <a:ea typeface="宋体" charset="-122"/>
                </a:rPr>
                <a:t>D</a:t>
              </a:r>
              <a:r>
                <a:rPr lang="en-US" altLang="zh-CN" sz="1600" baseline="-25000" dirty="0">
                  <a:solidFill>
                    <a:schemeClr val="tx1"/>
                  </a:solidFill>
                  <a:ea typeface="宋体" charset="-122"/>
                </a:rPr>
                <a:t>0</a:t>
              </a:r>
              <a:endParaRPr lang="en-US" altLang="zh-CN" sz="1600" dirty="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55" name="Text Box 43"/>
            <p:cNvSpPr txBox="1">
              <a:spLocks noChangeArrowheads="1"/>
            </p:cNvSpPr>
            <p:nvPr/>
          </p:nvSpPr>
          <p:spPr bwMode="auto">
            <a:xfrm>
              <a:off x="1461" y="3074"/>
              <a:ext cx="2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D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3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461" y="3184"/>
              <a:ext cx="20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D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4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1461" y="3385"/>
              <a:ext cx="20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D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7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579" y="2530"/>
              <a:ext cx="28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I/O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3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59" name="Text Box 47"/>
            <p:cNvSpPr txBox="1">
              <a:spLocks noChangeArrowheads="1"/>
            </p:cNvSpPr>
            <p:nvPr/>
          </p:nvSpPr>
          <p:spPr bwMode="auto">
            <a:xfrm>
              <a:off x="1691" y="2530"/>
              <a:ext cx="2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I/O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60" name="Text Box 48"/>
            <p:cNvSpPr txBox="1">
              <a:spLocks noChangeArrowheads="1"/>
            </p:cNvSpPr>
            <p:nvPr/>
          </p:nvSpPr>
          <p:spPr bwMode="auto">
            <a:xfrm>
              <a:off x="2019" y="2530"/>
              <a:ext cx="24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I/O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1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299" y="2530"/>
              <a:ext cx="30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I/O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2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4295" y="2530"/>
              <a:ext cx="29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I/O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3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3374" y="2530"/>
              <a:ext cx="28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I/O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3702" y="2530"/>
              <a:ext cx="25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I/O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1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3982" y="2530"/>
              <a:ext cx="27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I/O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2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1417" y="3036"/>
              <a:ext cx="1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…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1411" y="3360"/>
              <a:ext cx="19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 dirty="0">
                  <a:solidFill>
                    <a:schemeClr val="tx1"/>
                  </a:solidFill>
                  <a:ea typeface="宋体" charset="-122"/>
                </a:rPr>
                <a:t>…</a:t>
              </a:r>
            </a:p>
          </p:txBody>
        </p:sp>
        <p:sp>
          <p:nvSpPr>
            <p:cNvPr id="38968" name="Text Box 56"/>
            <p:cNvSpPr txBox="1">
              <a:spLocks noChangeArrowheads="1"/>
            </p:cNvSpPr>
            <p:nvPr/>
          </p:nvSpPr>
          <p:spPr bwMode="auto">
            <a:xfrm>
              <a:off x="1261" y="1207"/>
              <a:ext cx="20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A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0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69" name="Text Box 57"/>
            <p:cNvSpPr txBox="1">
              <a:spLocks noChangeArrowheads="1"/>
            </p:cNvSpPr>
            <p:nvPr/>
          </p:nvSpPr>
          <p:spPr bwMode="auto">
            <a:xfrm>
              <a:off x="1261" y="1517"/>
              <a:ext cx="200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>
                  <a:solidFill>
                    <a:schemeClr val="tx1"/>
                  </a:solidFill>
                  <a:ea typeface="宋体" charset="-122"/>
                </a:rPr>
                <a:t>A</a:t>
              </a:r>
              <a:r>
                <a:rPr lang="en-US" altLang="zh-CN" sz="1600" baseline="-25000">
                  <a:solidFill>
                    <a:schemeClr val="tx1"/>
                  </a:solidFill>
                  <a:ea typeface="宋体" charset="-122"/>
                </a:rPr>
                <a:t>9</a:t>
              </a:r>
              <a:endParaRPr lang="en-US" altLang="zh-CN" sz="16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1220" y="1449"/>
              <a:ext cx="1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/>
              <a:r>
                <a:rPr lang="en-US" altLang="zh-CN" sz="1600" dirty="0">
                  <a:solidFill>
                    <a:schemeClr val="tx1"/>
                  </a:solidFill>
                  <a:ea typeface="宋体" charset="-122"/>
                </a:rPr>
                <a:t>…</a:t>
              </a:r>
            </a:p>
          </p:txBody>
        </p:sp>
        <p:sp>
          <p:nvSpPr>
            <p:cNvPr id="94267" name="AutoShape 59"/>
            <p:cNvSpPr>
              <a:spLocks/>
            </p:cNvSpPr>
            <p:nvPr/>
          </p:nvSpPr>
          <p:spPr bwMode="auto">
            <a:xfrm>
              <a:off x="1062" y="1284"/>
              <a:ext cx="101" cy="312"/>
            </a:xfrm>
            <a:prstGeom prst="leftBrace">
              <a:avLst>
                <a:gd name="adj1" fmla="val 26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68" name="AutoShape 60"/>
            <p:cNvSpPr>
              <a:spLocks/>
            </p:cNvSpPr>
            <p:nvPr/>
          </p:nvSpPr>
          <p:spPr bwMode="auto">
            <a:xfrm>
              <a:off x="1261" y="2918"/>
              <a:ext cx="100" cy="545"/>
            </a:xfrm>
            <a:prstGeom prst="leftBrace">
              <a:avLst>
                <a:gd name="adj1" fmla="val 4541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>
              <a:off x="2960" y="1985"/>
              <a:ext cx="401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>
              <a:off x="3360" y="1985"/>
              <a:ext cx="0" cy="178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>
              <a:off x="2960" y="2296"/>
              <a:ext cx="200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>
              <a:off x="3160" y="2296"/>
              <a:ext cx="0" cy="132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4656" y="1985"/>
              <a:ext cx="3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>
              <a:off x="4956" y="1985"/>
              <a:ext cx="2" cy="178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>
              <a:off x="4656" y="2296"/>
              <a:ext cx="201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>
              <a:off x="4857" y="2296"/>
              <a:ext cx="0" cy="132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77" name="Text Box 69"/>
            <p:cNvSpPr txBox="1">
              <a:spLocks noChangeArrowheads="1"/>
            </p:cNvSpPr>
            <p:nvPr/>
          </p:nvSpPr>
          <p:spPr bwMode="auto">
            <a:xfrm>
              <a:off x="3160" y="1985"/>
              <a:ext cx="2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pitchFamily="2" charset="-122"/>
                </a:rPr>
                <a:t>CS</a:t>
              </a:r>
            </a:p>
          </p:txBody>
        </p:sp>
        <p:sp>
          <p:nvSpPr>
            <p:cNvPr id="94278" name="Text Box 70"/>
            <p:cNvSpPr txBox="1">
              <a:spLocks noChangeArrowheads="1"/>
            </p:cNvSpPr>
            <p:nvPr/>
          </p:nvSpPr>
          <p:spPr bwMode="auto">
            <a:xfrm>
              <a:off x="4757" y="1985"/>
              <a:ext cx="1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pitchFamily="2" charset="-122"/>
                </a:rPr>
                <a:t>CS</a:t>
              </a:r>
            </a:p>
          </p:txBody>
        </p:sp>
        <p:sp>
          <p:nvSpPr>
            <p:cNvPr id="94279" name="Text Box 71"/>
            <p:cNvSpPr txBox="1">
              <a:spLocks noChangeArrowheads="1"/>
            </p:cNvSpPr>
            <p:nvPr/>
          </p:nvSpPr>
          <p:spPr bwMode="auto">
            <a:xfrm>
              <a:off x="2960" y="2296"/>
              <a:ext cx="275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pitchFamily="2" charset="-122"/>
                </a:rPr>
                <a:t>WE</a:t>
              </a:r>
            </a:p>
          </p:txBody>
        </p:sp>
        <p:sp>
          <p:nvSpPr>
            <p:cNvPr id="94280" name="Text Box 72"/>
            <p:cNvSpPr txBox="1">
              <a:spLocks noChangeArrowheads="1"/>
            </p:cNvSpPr>
            <p:nvPr/>
          </p:nvSpPr>
          <p:spPr bwMode="auto">
            <a:xfrm>
              <a:off x="4657" y="2296"/>
              <a:ext cx="260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pitchFamily="2" charset="-122"/>
                </a:rPr>
                <a:t>WE</a:t>
              </a:r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H="1">
              <a:off x="1861" y="3619"/>
              <a:ext cx="299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flipH="1">
              <a:off x="2061" y="3774"/>
              <a:ext cx="289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83" name="Text Box 75"/>
            <p:cNvSpPr txBox="1">
              <a:spLocks noChangeArrowheads="1"/>
            </p:cNvSpPr>
            <p:nvPr/>
          </p:nvSpPr>
          <p:spPr bwMode="auto">
            <a:xfrm>
              <a:off x="1791" y="3717"/>
              <a:ext cx="2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>
                <a:defRPr/>
              </a:pPr>
              <a:r>
                <a:rPr lang="en-US" altLang="zh-CN" sz="1600">
                  <a:latin typeface="+mn-lt"/>
                  <a:ea typeface="宋体" pitchFamily="2" charset="-122"/>
                </a:rPr>
                <a:t>CS</a:t>
              </a:r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4777" y="2024"/>
              <a:ext cx="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>
              <a:off x="4657" y="2338"/>
              <a:ext cx="2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>
              <a:off x="2951" y="2339"/>
              <a:ext cx="200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>
              <a:off x="1785" y="3748"/>
              <a:ext cx="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>
              <a:off x="3176" y="2021"/>
              <a:ext cx="152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>
              <a:off x="1645" y="3566"/>
              <a:ext cx="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宋体" pitchFamily="2" charset="-122"/>
              </a:endParaRPr>
            </a:p>
          </p:txBody>
        </p:sp>
      </p:grpSp>
      <p:sp>
        <p:nvSpPr>
          <p:cNvPr id="38916" name="矩形 81"/>
          <p:cNvSpPr>
            <a:spLocks noChangeArrowheads="1"/>
          </p:cNvSpPr>
          <p:nvPr/>
        </p:nvSpPr>
        <p:spPr bwMode="auto">
          <a:xfrm>
            <a:off x="68274" y="6043644"/>
            <a:ext cx="12039600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例：用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1024×4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位芯片构成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1K×8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位存储器需几个芯片？地址范围各是多少？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解：位方向扩展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倍，字方向不扩展，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个芯片，地址范围一样：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000-3FFH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地址共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位，全作为片内地址 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195" y="8470"/>
            <a:ext cx="10631488" cy="6866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3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5129213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8288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字扩展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latin typeface="微软雅黑" charset="-122"/>
                <a:ea typeface="微软雅黑" charset="-122"/>
              </a:rPr>
              <a:t>特点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：位数不变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字长不变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、扩充容量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存储单元个数增加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；</a:t>
            </a: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芯片地址码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小于</a:t>
            </a: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存储器的地址码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位数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芯片和存储器二者的存储单元中所含</a:t>
            </a: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位元数相同</a:t>
            </a:r>
            <a:endParaRPr kumimoji="1" lang="en-US" altLang="zh-CN" dirty="0">
              <a:solidFill>
                <a:srgbClr val="0000FF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给出地址后，选中芯片工作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-54043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3012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3013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3014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云形标注 7"/>
          <p:cNvSpPr/>
          <p:nvPr/>
        </p:nvSpPr>
        <p:spPr>
          <a:xfrm>
            <a:off x="4411663" y="4732338"/>
            <a:ext cx="3746500" cy="1092200"/>
          </a:xfrm>
          <a:prstGeom prst="cloudCallout">
            <a:avLst>
              <a:gd name="adj1" fmla="val -79037"/>
              <a:gd name="adj2" fmla="val 44169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需要多少片存储芯片呢？</a:t>
            </a:r>
          </a:p>
        </p:txBody>
      </p:sp>
      <p:pic>
        <p:nvPicPr>
          <p:cNvPr id="10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5100638"/>
            <a:ext cx="122078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6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5129213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8288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字扩展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rgbClr val="595959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rgbClr val="595959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特点：位数不变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字长不变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、扩充容量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存储单元个数增加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；</a:t>
            </a:r>
            <a:endParaRPr kumimoji="1" lang="en-US" altLang="zh-CN" sz="2800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芯片地址码位数小于存储器的地址码位数</a:t>
            </a:r>
            <a:endParaRPr kumimoji="1" lang="en-US" altLang="zh-CN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芯片和存储器二者的存储单元中所含位元数相同</a:t>
            </a:r>
            <a:endParaRPr kumimoji="1" lang="en-US" altLang="zh-CN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给出地址后，选中芯片工作</a:t>
            </a:r>
            <a:endParaRPr kumimoji="1" lang="en-US" altLang="zh-CN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需存储芯片数：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  <a:sym typeface="Symbol" charset="2"/>
              </a:rPr>
              <a:t>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M/m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  <a:sym typeface="Symbol" charset="2"/>
              </a:rPr>
              <a:t></a:t>
            </a: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ts val="300"/>
              </a:spcBef>
              <a:buFont typeface="Wingdings" charset="2"/>
              <a:buNone/>
            </a:pPr>
            <a:r>
              <a:rPr lang="zh-CN" altLang="en-US" dirty="0">
                <a:ea typeface="华文新魏" charset="-122"/>
              </a:rPr>
              <a:t>	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例：由32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K×8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位芯片组装成128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K×8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位存储器需要：</a:t>
            </a:r>
            <a:endParaRPr lang="en-US" altLang="zh-CN" sz="3200" dirty="0">
              <a:solidFill>
                <a:srgbClr val="000000"/>
              </a:solidFill>
              <a:ea typeface="华文新魏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ts val="300"/>
              </a:spcBef>
              <a:buFont typeface="Wingdings" charset="2"/>
              <a:buNone/>
            </a:pP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 			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  <a:sym typeface="Symbol" charset="2"/>
              </a:rPr>
              <a:t>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128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K/32K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  <a:sym typeface="Symbol" charset="2"/>
              </a:rPr>
              <a:t>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＝4(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片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)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59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5060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5061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5062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云形标注 10"/>
          <p:cNvSpPr/>
          <p:nvPr/>
        </p:nvSpPr>
        <p:spPr>
          <a:xfrm>
            <a:off x="6923298" y="5465763"/>
            <a:ext cx="2795377" cy="1092200"/>
          </a:xfrm>
          <a:prstGeom prst="cloudCallout">
            <a:avLst>
              <a:gd name="adj1" fmla="val 77397"/>
              <a:gd name="adj2" fmla="val 2657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此例需要多少芯片呢？</a:t>
            </a:r>
          </a:p>
        </p:txBody>
      </p:sp>
      <p:pic>
        <p:nvPicPr>
          <p:cNvPr id="12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714" y="5568714"/>
            <a:ext cx="113506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01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5129213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8288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字扩展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rgbClr val="595959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rgbClr val="595959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特点：位数不变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字长不变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、扩充容量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存储单元个数增加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；</a:t>
            </a:r>
            <a:endParaRPr kumimoji="1" lang="en-US" altLang="zh-CN" sz="2800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芯片地址码位数小于存储器的地址码位数</a:t>
            </a:r>
            <a:r>
              <a:rPr kumimoji="1" lang="zh-CN" altLang="zh-CN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；</a:t>
            </a:r>
            <a:r>
              <a:rPr kumimoji="1" lang="zh-CN" altLang="en-US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芯片和存储器二者的存储单元中所含位元数相同；给出地址后，选中芯片工作</a:t>
            </a:r>
            <a:endParaRPr kumimoji="1" lang="en-US" altLang="zh-CN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需存储芯片数：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  <a:sym typeface="Symbol" charset="2"/>
              </a:rPr>
              <a:t>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M/m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  <a:sym typeface="Symbol" charset="2"/>
              </a:rPr>
              <a:t>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芯片间各端点如何连接</a:t>
            </a: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en-US" altLang="zh-CN" sz="28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A、-WE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zh-CN" altLang="en-US" sz="28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数据输入输出端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：分别并接</a:t>
            </a: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zh-CN" altLang="en-US" sz="28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-</a:t>
            </a:r>
            <a:r>
              <a:rPr kumimoji="1" lang="en-US" altLang="zh-CN" sz="28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CS：</a:t>
            </a:r>
            <a:r>
              <a:rPr kumimoji="1" lang="zh-CN" altLang="en-US" sz="28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单独引出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，与增加的高位地址码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存储器地址码位数减芯片的地址码位数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的译码结果连接</a:t>
            </a:r>
          </a:p>
          <a:p>
            <a:pPr lvl="3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zh-CN" altLang="en-US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ts val="300"/>
              </a:spcBef>
              <a:buFont typeface="Wingdings" charset="2"/>
              <a:buNone/>
            </a:pPr>
            <a:r>
              <a:rPr lang="zh-CN" altLang="en-US" dirty="0">
                <a:ea typeface="华文新魏" charset="-122"/>
              </a:rPr>
              <a:t>	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7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7108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7109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7110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7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368300" y="738188"/>
            <a:ext cx="10918825" cy="50403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charset="2"/>
              <a:buChar char="n"/>
            </a:pPr>
            <a:r>
              <a:rPr lang="zh-CN" altLang="en-US" sz="2800">
                <a:latin typeface="微软雅黑" charset="-122"/>
              </a:rPr>
              <a:t>字扩展</a:t>
            </a:r>
            <a:r>
              <a:rPr lang="en-US" altLang="zh-CN" sz="2800">
                <a:latin typeface="微软雅黑" charset="-122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微软雅黑" charset="-122"/>
              </a:rPr>
              <a:t>注意信号线的连接</a:t>
            </a:r>
            <a:r>
              <a:rPr lang="en-US" altLang="zh-CN" sz="2800">
                <a:latin typeface="微软雅黑" charset="-122"/>
              </a:rPr>
              <a:t>)</a:t>
            </a:r>
          </a:p>
        </p:txBody>
      </p:sp>
      <p:sp>
        <p:nvSpPr>
          <p:cNvPr id="43011" name="矩形 65"/>
          <p:cNvSpPr>
            <a:spLocks noChangeArrowheads="1"/>
          </p:cNvSpPr>
          <p:nvPr/>
        </p:nvSpPr>
        <p:spPr bwMode="auto">
          <a:xfrm>
            <a:off x="334963" y="1262063"/>
            <a:ext cx="116189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例：用</a:t>
            </a:r>
            <a:r>
              <a:rPr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2K×8</a:t>
            </a: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位芯片构成</a:t>
            </a:r>
            <a:r>
              <a:rPr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4K×8</a:t>
            </a: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位存储器需几个芯片？各个芯片的地址范围分别是多少？</a:t>
            </a:r>
          </a:p>
        </p:txBody>
      </p:sp>
      <p:sp>
        <p:nvSpPr>
          <p:cNvPr id="67" name="云形标注 66"/>
          <p:cNvSpPr/>
          <p:nvPr/>
        </p:nvSpPr>
        <p:spPr>
          <a:xfrm>
            <a:off x="3141663" y="2232025"/>
            <a:ext cx="3525837" cy="1092200"/>
          </a:xfrm>
          <a:prstGeom prst="cloudCallout">
            <a:avLst>
              <a:gd name="adj1" fmla="val 90017"/>
              <a:gd name="adj2" fmla="val 16815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l"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地址范围分别是什么？</a:t>
            </a: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912813" y="3717032"/>
            <a:ext cx="10107612" cy="276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解：</a:t>
            </a:r>
            <a:endParaRPr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  <a:buFont typeface="Arial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字方向扩展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倍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需要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个芯片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)</a:t>
            </a:r>
          </a:p>
          <a:p>
            <a:pPr algn="l">
              <a:lnSpc>
                <a:spcPct val="100000"/>
              </a:lnSpc>
              <a:buFont typeface="Arial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芯片内地址有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11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位；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4K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个存储单元共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12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位地址；</a:t>
            </a:r>
            <a:endParaRPr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  <a:buFont typeface="Arial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最高位地址信号由外部译码器译码生成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个输出，分别连到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个片选信号</a:t>
            </a:r>
            <a:endParaRPr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  <a:buFont typeface="Arial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个芯片的地址范围分别为：</a:t>
            </a:r>
            <a:r>
              <a:rPr lang="en-US" altLang="zh-CN" sz="2800" dirty="0">
                <a:ea typeface="华文新魏" charset="-122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00H~</a:t>
            </a:r>
            <a:r>
              <a:rPr lang="en-US" altLang="zh-CN" sz="2800" dirty="0">
                <a:ea typeface="华文新魏" charset="-122"/>
              </a:rPr>
              <a:t>7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FFH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， </a:t>
            </a:r>
            <a:r>
              <a:rPr lang="en-US" altLang="zh-CN" sz="2800" dirty="0">
                <a:ea typeface="华文新魏" charset="-122"/>
              </a:rPr>
              <a:t>8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00H~</a:t>
            </a:r>
            <a:r>
              <a:rPr lang="en-US" altLang="zh-CN" sz="2800" dirty="0">
                <a:ea typeface="华文新魏" charset="-122"/>
              </a:rPr>
              <a:t>F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FFH</a:t>
            </a: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538" y="-37657"/>
            <a:ext cx="10631488" cy="75999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3" y="2109788"/>
            <a:ext cx="1220787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"/>
          <p:cNvSpPr>
            <a:spLocks noGrp="1" noChangeArrowheads="1"/>
          </p:cNvSpPr>
          <p:nvPr>
            <p:ph idx="1"/>
          </p:nvPr>
        </p:nvSpPr>
        <p:spPr>
          <a:xfrm>
            <a:off x="213526" y="39797"/>
            <a:ext cx="10918825" cy="60002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字扩展</a:t>
            </a:r>
            <a:r>
              <a:rPr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注意信号线的连接</a:t>
            </a:r>
            <a:r>
              <a:rPr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</a:p>
        </p:txBody>
      </p:sp>
      <p:grpSp>
        <p:nvGrpSpPr>
          <p:cNvPr id="51202" name="Group 4"/>
          <p:cNvGrpSpPr>
            <a:grpSpLocks/>
          </p:cNvGrpSpPr>
          <p:nvPr/>
        </p:nvGrpSpPr>
        <p:grpSpPr bwMode="auto">
          <a:xfrm>
            <a:off x="150813" y="672703"/>
            <a:ext cx="11179175" cy="4988322"/>
            <a:chOff x="0" y="972"/>
            <a:chExt cx="5282" cy="2814"/>
          </a:xfrm>
        </p:grpSpPr>
        <p:sp>
          <p:nvSpPr>
            <p:cNvPr id="51206" name="Rectangle 5"/>
            <p:cNvSpPr>
              <a:spLocks noChangeArrowheads="1"/>
            </p:cNvSpPr>
            <p:nvPr/>
          </p:nvSpPr>
          <p:spPr bwMode="auto">
            <a:xfrm>
              <a:off x="0" y="972"/>
              <a:ext cx="8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2065" y="2219"/>
              <a:ext cx="805" cy="3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08" name="Text Box 7"/>
            <p:cNvSpPr txBox="1">
              <a:spLocks noChangeArrowheads="1"/>
            </p:cNvSpPr>
            <p:nvPr/>
          </p:nvSpPr>
          <p:spPr bwMode="auto">
            <a:xfrm>
              <a:off x="2109" y="2219"/>
              <a:ext cx="6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Intel 6116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2K×8</a:t>
              </a:r>
              <a:r>
                <a:rPr lang="zh-CN" altLang="en-US" sz="1800">
                  <a:solidFill>
                    <a:schemeClr val="tx1"/>
                  </a:solidFill>
                  <a:ea typeface="华文中宋" charset="-122"/>
                </a:rPr>
                <a:t>位</a:t>
              </a:r>
            </a:p>
            <a:p>
              <a:pPr algn="ctr">
                <a:lnSpc>
                  <a:spcPct val="100000"/>
                </a:lnSpc>
              </a:pPr>
              <a:endParaRPr lang="zh-CN" altLang="en-US" sz="1800">
                <a:solidFill>
                  <a:schemeClr val="tx1"/>
                </a:solidFill>
                <a:ea typeface="华文中宋" charset="-122"/>
              </a:endParaRPr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3903" y="2219"/>
              <a:ext cx="804" cy="3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10" name="Text Box 9"/>
            <p:cNvSpPr txBox="1">
              <a:spLocks noChangeArrowheads="1"/>
            </p:cNvSpPr>
            <p:nvPr/>
          </p:nvSpPr>
          <p:spPr bwMode="auto">
            <a:xfrm>
              <a:off x="3923" y="2219"/>
              <a:ext cx="77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Intel 6116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2K×8</a:t>
              </a:r>
              <a:r>
                <a:rPr lang="zh-CN" altLang="en-US" sz="1800">
                  <a:solidFill>
                    <a:schemeClr val="tx1"/>
                  </a:solidFill>
                  <a:ea typeface="华文中宋" charset="-122"/>
                </a:rPr>
                <a:t>位</a:t>
              </a:r>
            </a:p>
            <a:p>
              <a:pPr algn="ctr">
                <a:lnSpc>
                  <a:spcPct val="100000"/>
                </a:lnSpc>
              </a:pPr>
              <a:endParaRPr lang="zh-CN" altLang="en-US" sz="1800">
                <a:solidFill>
                  <a:schemeClr val="tx1"/>
                </a:solidFill>
                <a:ea typeface="华文中宋" charset="-122"/>
              </a:endParaRPr>
            </a:p>
          </p:txBody>
        </p:sp>
        <p:sp>
          <p:nvSpPr>
            <p:cNvPr id="51211" name="Line 10"/>
            <p:cNvSpPr>
              <a:spLocks noChangeShapeType="1"/>
            </p:cNvSpPr>
            <p:nvPr/>
          </p:nvSpPr>
          <p:spPr bwMode="auto">
            <a:xfrm>
              <a:off x="1720" y="2955"/>
              <a:ext cx="33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12" name="Line 11"/>
            <p:cNvSpPr>
              <a:spLocks noChangeShapeType="1"/>
            </p:cNvSpPr>
            <p:nvPr/>
          </p:nvSpPr>
          <p:spPr bwMode="auto">
            <a:xfrm>
              <a:off x="1720" y="3323"/>
              <a:ext cx="33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13" name="Text Box 12"/>
            <p:cNvSpPr txBox="1">
              <a:spLocks noChangeArrowheads="1"/>
            </p:cNvSpPr>
            <p:nvPr/>
          </p:nvSpPr>
          <p:spPr bwMode="auto">
            <a:xfrm>
              <a:off x="350" y="2878"/>
              <a:ext cx="897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chemeClr val="tx1"/>
                  </a:solidFill>
                  <a:ea typeface="华文新魏" charset="-122"/>
                </a:rPr>
                <a:t>数据总线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(8</a:t>
              </a:r>
              <a:r>
                <a:rPr lang="zh-CN" altLang="en-US" dirty="0">
                  <a:solidFill>
                    <a:schemeClr val="tx1"/>
                  </a:solidFill>
                  <a:ea typeface="华文新魏" charset="-122"/>
                </a:rPr>
                <a:t>根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endParaRPr lang="zh-CN" altLang="en-US" dirty="0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51214" name="AutoShape 13"/>
            <p:cNvSpPr>
              <a:spLocks noChangeArrowheads="1"/>
            </p:cNvSpPr>
            <p:nvPr/>
          </p:nvSpPr>
          <p:spPr bwMode="auto">
            <a:xfrm>
              <a:off x="2294" y="2587"/>
              <a:ext cx="345" cy="368"/>
            </a:xfrm>
            <a:prstGeom prst="upDownArrow">
              <a:avLst>
                <a:gd name="adj1" fmla="val 50000"/>
                <a:gd name="adj2" fmla="val 21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15" name="AutoShape 14"/>
            <p:cNvSpPr>
              <a:spLocks noChangeArrowheads="1"/>
            </p:cNvSpPr>
            <p:nvPr/>
          </p:nvSpPr>
          <p:spPr bwMode="auto">
            <a:xfrm>
              <a:off x="4133" y="2587"/>
              <a:ext cx="344" cy="368"/>
            </a:xfrm>
            <a:prstGeom prst="upDownArrow">
              <a:avLst>
                <a:gd name="adj1" fmla="val 50000"/>
                <a:gd name="adj2" fmla="val 2139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16" name="Line 15"/>
            <p:cNvSpPr>
              <a:spLocks noChangeShapeType="1"/>
            </p:cNvSpPr>
            <p:nvPr/>
          </p:nvSpPr>
          <p:spPr bwMode="auto">
            <a:xfrm>
              <a:off x="1720" y="3048"/>
              <a:ext cx="3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17" name="Text Box 16"/>
            <p:cNvSpPr txBox="1">
              <a:spLocks noChangeArrowheads="1"/>
            </p:cNvSpPr>
            <p:nvPr/>
          </p:nvSpPr>
          <p:spPr bwMode="auto">
            <a:xfrm>
              <a:off x="1376" y="2955"/>
              <a:ext cx="22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1218" name="Text Box 17"/>
            <p:cNvSpPr txBox="1">
              <a:spLocks noChangeArrowheads="1"/>
            </p:cNvSpPr>
            <p:nvPr/>
          </p:nvSpPr>
          <p:spPr bwMode="auto">
            <a:xfrm>
              <a:off x="1491" y="3231"/>
              <a:ext cx="22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7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1219" name="Text Box 18"/>
            <p:cNvSpPr txBox="1">
              <a:spLocks noChangeArrowheads="1"/>
            </p:cNvSpPr>
            <p:nvPr/>
          </p:nvSpPr>
          <p:spPr bwMode="auto">
            <a:xfrm>
              <a:off x="1491" y="2863"/>
              <a:ext cx="22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1220" name="Line 19"/>
            <p:cNvSpPr>
              <a:spLocks noChangeShapeType="1"/>
            </p:cNvSpPr>
            <p:nvPr/>
          </p:nvSpPr>
          <p:spPr bwMode="auto">
            <a:xfrm>
              <a:off x="1605" y="1850"/>
              <a:ext cx="356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21" name="Line 20"/>
            <p:cNvSpPr>
              <a:spLocks noChangeShapeType="1"/>
            </p:cNvSpPr>
            <p:nvPr/>
          </p:nvSpPr>
          <p:spPr bwMode="auto">
            <a:xfrm flipV="1">
              <a:off x="1605" y="1574"/>
              <a:ext cx="356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22" name="Line 21"/>
            <p:cNvSpPr>
              <a:spLocks noChangeShapeType="1"/>
            </p:cNvSpPr>
            <p:nvPr/>
          </p:nvSpPr>
          <p:spPr bwMode="auto">
            <a:xfrm>
              <a:off x="1605" y="1390"/>
              <a:ext cx="183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23" name="Line 22"/>
            <p:cNvSpPr>
              <a:spLocks noChangeShapeType="1"/>
            </p:cNvSpPr>
            <p:nvPr/>
          </p:nvSpPr>
          <p:spPr bwMode="auto">
            <a:xfrm>
              <a:off x="1605" y="1666"/>
              <a:ext cx="35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24" name="Text Box 23"/>
            <p:cNvSpPr txBox="1">
              <a:spLocks noChangeArrowheads="1"/>
            </p:cNvSpPr>
            <p:nvPr/>
          </p:nvSpPr>
          <p:spPr bwMode="auto">
            <a:xfrm>
              <a:off x="1261" y="1666"/>
              <a:ext cx="23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1225" name="Text Box 24"/>
            <p:cNvSpPr txBox="1">
              <a:spLocks noChangeArrowheads="1"/>
            </p:cNvSpPr>
            <p:nvPr/>
          </p:nvSpPr>
          <p:spPr bwMode="auto">
            <a:xfrm>
              <a:off x="1376" y="1758"/>
              <a:ext cx="22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1226" name="Text Box 25"/>
            <p:cNvSpPr txBox="1">
              <a:spLocks noChangeArrowheads="1"/>
            </p:cNvSpPr>
            <p:nvPr/>
          </p:nvSpPr>
          <p:spPr bwMode="auto">
            <a:xfrm>
              <a:off x="1376" y="1483"/>
              <a:ext cx="22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10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1227" name="Text Box 26"/>
            <p:cNvSpPr txBox="1">
              <a:spLocks noChangeArrowheads="1"/>
            </p:cNvSpPr>
            <p:nvPr/>
          </p:nvSpPr>
          <p:spPr bwMode="auto">
            <a:xfrm>
              <a:off x="1376" y="1298"/>
              <a:ext cx="22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11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1228" name="Line 27"/>
            <p:cNvSpPr>
              <a:spLocks noChangeShapeType="1"/>
            </p:cNvSpPr>
            <p:nvPr/>
          </p:nvSpPr>
          <p:spPr bwMode="auto">
            <a:xfrm>
              <a:off x="2180" y="1850"/>
              <a:ext cx="1" cy="3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29" name="Line 28"/>
            <p:cNvSpPr>
              <a:spLocks noChangeShapeType="1"/>
            </p:cNvSpPr>
            <p:nvPr/>
          </p:nvSpPr>
          <p:spPr bwMode="auto">
            <a:xfrm>
              <a:off x="2754" y="1574"/>
              <a:ext cx="1" cy="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30" name="Line 29"/>
            <p:cNvSpPr>
              <a:spLocks noChangeShapeType="1"/>
            </p:cNvSpPr>
            <p:nvPr/>
          </p:nvSpPr>
          <p:spPr bwMode="auto">
            <a:xfrm>
              <a:off x="2639" y="1666"/>
              <a:ext cx="1" cy="5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31" name="Line 30"/>
            <p:cNvSpPr>
              <a:spLocks noChangeShapeType="1"/>
            </p:cNvSpPr>
            <p:nvPr/>
          </p:nvSpPr>
          <p:spPr bwMode="auto">
            <a:xfrm>
              <a:off x="4017" y="1850"/>
              <a:ext cx="1" cy="3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32" name="Line 31"/>
            <p:cNvSpPr>
              <a:spLocks noChangeShapeType="1"/>
            </p:cNvSpPr>
            <p:nvPr/>
          </p:nvSpPr>
          <p:spPr bwMode="auto">
            <a:xfrm>
              <a:off x="4591" y="1574"/>
              <a:ext cx="1" cy="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33" name="Line 32"/>
            <p:cNvSpPr>
              <a:spLocks noChangeShapeType="1"/>
            </p:cNvSpPr>
            <p:nvPr/>
          </p:nvSpPr>
          <p:spPr bwMode="auto">
            <a:xfrm>
              <a:off x="4477" y="1666"/>
              <a:ext cx="1" cy="5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34" name="Text Box 33"/>
            <p:cNvSpPr txBox="1">
              <a:spLocks noChangeArrowheads="1"/>
            </p:cNvSpPr>
            <p:nvPr/>
          </p:nvSpPr>
          <p:spPr bwMode="auto">
            <a:xfrm>
              <a:off x="1950" y="1942"/>
              <a:ext cx="114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r>
                <a:rPr lang="en-US" altLang="zh-CN" sz="1600">
                  <a:solidFill>
                    <a:schemeClr val="tx1"/>
                  </a:solidFill>
                </a:rPr>
                <a:t>  …   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10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1235" name="Text Box 34"/>
            <p:cNvSpPr txBox="1">
              <a:spLocks noChangeArrowheads="1"/>
            </p:cNvSpPr>
            <p:nvPr/>
          </p:nvSpPr>
          <p:spPr bwMode="auto">
            <a:xfrm>
              <a:off x="3788" y="1942"/>
              <a:ext cx="114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r>
                <a:rPr lang="en-US" altLang="zh-CN" sz="1600">
                  <a:solidFill>
                    <a:schemeClr val="tx1"/>
                  </a:solidFill>
                </a:rPr>
                <a:t>  …   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10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1236" name="Line 35"/>
            <p:cNvSpPr>
              <a:spLocks noChangeShapeType="1"/>
            </p:cNvSpPr>
            <p:nvPr/>
          </p:nvSpPr>
          <p:spPr bwMode="auto">
            <a:xfrm>
              <a:off x="2869" y="2311"/>
              <a:ext cx="22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37" name="Line 36"/>
            <p:cNvSpPr>
              <a:spLocks noChangeShapeType="1"/>
            </p:cNvSpPr>
            <p:nvPr/>
          </p:nvSpPr>
          <p:spPr bwMode="auto">
            <a:xfrm flipV="1">
              <a:off x="3098" y="1390"/>
              <a:ext cx="1" cy="9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38" name="Line 37"/>
            <p:cNvSpPr>
              <a:spLocks noChangeShapeType="1"/>
            </p:cNvSpPr>
            <p:nvPr/>
          </p:nvSpPr>
          <p:spPr bwMode="auto">
            <a:xfrm>
              <a:off x="2869" y="2495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39" name="Line 38"/>
            <p:cNvSpPr>
              <a:spLocks noChangeShapeType="1"/>
            </p:cNvSpPr>
            <p:nvPr/>
          </p:nvSpPr>
          <p:spPr bwMode="auto">
            <a:xfrm>
              <a:off x="3098" y="2495"/>
              <a:ext cx="2" cy="1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0" name="Line 39"/>
            <p:cNvSpPr>
              <a:spLocks noChangeShapeType="1"/>
            </p:cNvSpPr>
            <p:nvPr/>
          </p:nvSpPr>
          <p:spPr bwMode="auto">
            <a:xfrm>
              <a:off x="2754" y="2587"/>
              <a:ext cx="1" cy="9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1" name="Line 40"/>
            <p:cNvSpPr>
              <a:spLocks noChangeShapeType="1"/>
            </p:cNvSpPr>
            <p:nvPr/>
          </p:nvSpPr>
          <p:spPr bwMode="auto">
            <a:xfrm>
              <a:off x="4707" y="2495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2" name="Line 41"/>
            <p:cNvSpPr>
              <a:spLocks noChangeShapeType="1"/>
            </p:cNvSpPr>
            <p:nvPr/>
          </p:nvSpPr>
          <p:spPr bwMode="auto">
            <a:xfrm>
              <a:off x="4936" y="2495"/>
              <a:ext cx="3" cy="1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3" name="Line 42"/>
            <p:cNvSpPr>
              <a:spLocks noChangeShapeType="1"/>
            </p:cNvSpPr>
            <p:nvPr/>
          </p:nvSpPr>
          <p:spPr bwMode="auto">
            <a:xfrm>
              <a:off x="4593" y="2587"/>
              <a:ext cx="1" cy="9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4" name="Rectangle 43"/>
            <p:cNvSpPr>
              <a:spLocks noChangeArrowheads="1"/>
            </p:cNvSpPr>
            <p:nvPr/>
          </p:nvSpPr>
          <p:spPr bwMode="auto">
            <a:xfrm>
              <a:off x="3444" y="1298"/>
              <a:ext cx="115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5" name="Text Box 44"/>
            <p:cNvSpPr txBox="1">
              <a:spLocks noChangeArrowheads="1"/>
            </p:cNvSpPr>
            <p:nvPr/>
          </p:nvSpPr>
          <p:spPr bwMode="auto">
            <a:xfrm>
              <a:off x="3523" y="1298"/>
              <a:ext cx="1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51246" name="Line 45"/>
            <p:cNvSpPr>
              <a:spLocks noChangeShapeType="1"/>
            </p:cNvSpPr>
            <p:nvPr/>
          </p:nvSpPr>
          <p:spPr bwMode="auto">
            <a:xfrm>
              <a:off x="3593" y="1389"/>
              <a:ext cx="1563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7" name="Line 46"/>
            <p:cNvSpPr>
              <a:spLocks noChangeShapeType="1"/>
            </p:cNvSpPr>
            <p:nvPr/>
          </p:nvSpPr>
          <p:spPr bwMode="auto">
            <a:xfrm>
              <a:off x="4707" y="2311"/>
              <a:ext cx="22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8" name="Line 47"/>
            <p:cNvSpPr>
              <a:spLocks noChangeShapeType="1"/>
            </p:cNvSpPr>
            <p:nvPr/>
          </p:nvSpPr>
          <p:spPr bwMode="auto">
            <a:xfrm flipV="1">
              <a:off x="4936" y="1390"/>
              <a:ext cx="1" cy="9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49" name="Line 48"/>
            <p:cNvSpPr>
              <a:spLocks noChangeShapeType="1"/>
            </p:cNvSpPr>
            <p:nvPr/>
          </p:nvSpPr>
          <p:spPr bwMode="auto">
            <a:xfrm flipH="1">
              <a:off x="2065" y="3508"/>
              <a:ext cx="25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50" name="Line 49"/>
            <p:cNvSpPr>
              <a:spLocks noChangeShapeType="1"/>
            </p:cNvSpPr>
            <p:nvPr/>
          </p:nvSpPr>
          <p:spPr bwMode="auto">
            <a:xfrm flipH="1">
              <a:off x="2410" y="3692"/>
              <a:ext cx="25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51251" name="Group 50"/>
            <p:cNvGrpSpPr>
              <a:grpSpLocks/>
            </p:cNvGrpSpPr>
            <p:nvPr/>
          </p:nvGrpSpPr>
          <p:grpSpPr bwMode="auto">
            <a:xfrm>
              <a:off x="2180" y="3600"/>
              <a:ext cx="231" cy="186"/>
              <a:chOff x="3458" y="14484"/>
              <a:chExt cx="313" cy="275"/>
            </a:xfrm>
          </p:grpSpPr>
          <p:sp>
            <p:nvSpPr>
              <p:cNvPr id="51265" name="Text Box 51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OE</a:t>
                </a:r>
              </a:p>
            </p:txBody>
          </p:sp>
          <p:sp>
            <p:nvSpPr>
              <p:cNvPr id="51266" name="Line 52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51252" name="Group 53"/>
            <p:cNvGrpSpPr>
              <a:grpSpLocks/>
            </p:cNvGrpSpPr>
            <p:nvPr/>
          </p:nvGrpSpPr>
          <p:grpSpPr bwMode="auto">
            <a:xfrm>
              <a:off x="1835" y="3416"/>
              <a:ext cx="232" cy="185"/>
              <a:chOff x="3458" y="14484"/>
              <a:chExt cx="313" cy="275"/>
            </a:xfrm>
          </p:grpSpPr>
          <p:sp>
            <p:nvSpPr>
              <p:cNvPr id="51263" name="Text Box 54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WE</a:t>
                </a:r>
              </a:p>
            </p:txBody>
          </p:sp>
          <p:sp>
            <p:nvSpPr>
              <p:cNvPr id="51264" name="Line 55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51253" name="Group 56"/>
            <p:cNvGrpSpPr>
              <a:grpSpLocks/>
            </p:cNvGrpSpPr>
            <p:nvPr/>
          </p:nvGrpSpPr>
          <p:grpSpPr bwMode="auto">
            <a:xfrm>
              <a:off x="3214" y="2219"/>
              <a:ext cx="230" cy="185"/>
              <a:chOff x="3458" y="14484"/>
              <a:chExt cx="313" cy="275"/>
            </a:xfrm>
          </p:grpSpPr>
          <p:sp>
            <p:nvSpPr>
              <p:cNvPr id="51261" name="Text Box 57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</a:p>
            </p:txBody>
          </p:sp>
          <p:sp>
            <p:nvSpPr>
              <p:cNvPr id="51262" name="Line 58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51254" name="Group 59"/>
            <p:cNvGrpSpPr>
              <a:grpSpLocks/>
            </p:cNvGrpSpPr>
            <p:nvPr/>
          </p:nvGrpSpPr>
          <p:grpSpPr bwMode="auto">
            <a:xfrm>
              <a:off x="5052" y="2219"/>
              <a:ext cx="230" cy="185"/>
              <a:chOff x="3458" y="14484"/>
              <a:chExt cx="313" cy="275"/>
            </a:xfrm>
          </p:grpSpPr>
          <p:sp>
            <p:nvSpPr>
              <p:cNvPr id="51259" name="Text Box 60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</a:p>
            </p:txBody>
          </p:sp>
          <p:sp>
            <p:nvSpPr>
              <p:cNvPr id="51260" name="Line 61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51255" name="Text Box 62"/>
            <p:cNvSpPr txBox="1">
              <a:spLocks noChangeArrowheads="1"/>
            </p:cNvSpPr>
            <p:nvPr/>
          </p:nvSpPr>
          <p:spPr bwMode="auto">
            <a:xfrm>
              <a:off x="350" y="1391"/>
              <a:ext cx="852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chemeClr val="tx1"/>
                  </a:solidFill>
                  <a:ea typeface="华文新魏" charset="-122"/>
                </a:rPr>
                <a:t>地址总线</a:t>
              </a:r>
              <a:endParaRPr lang="en-US" altLang="zh-CN" dirty="0">
                <a:solidFill>
                  <a:schemeClr val="tx1"/>
                </a:solidFill>
                <a:ea typeface="华文新魏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(12</a:t>
              </a:r>
              <a:r>
                <a:rPr lang="zh-CN" altLang="en-US" dirty="0">
                  <a:solidFill>
                    <a:schemeClr val="tx1"/>
                  </a:solidFill>
                  <a:ea typeface="华文新魏" charset="-122"/>
                </a:rPr>
                <a:t>根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endParaRPr lang="zh-CN" altLang="en-US" dirty="0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51256" name="AutoShape 63"/>
            <p:cNvSpPr>
              <a:spLocks/>
            </p:cNvSpPr>
            <p:nvPr/>
          </p:nvSpPr>
          <p:spPr bwMode="auto">
            <a:xfrm>
              <a:off x="1146" y="1391"/>
              <a:ext cx="115" cy="46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57" name="AutoShape 64"/>
            <p:cNvSpPr>
              <a:spLocks/>
            </p:cNvSpPr>
            <p:nvPr/>
          </p:nvSpPr>
          <p:spPr bwMode="auto">
            <a:xfrm>
              <a:off x="1177" y="2931"/>
              <a:ext cx="115" cy="368"/>
            </a:xfrm>
            <a:prstGeom prst="leftBrace">
              <a:avLst>
                <a:gd name="adj1" fmla="val 26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1258" name="Rectangle 65"/>
            <p:cNvSpPr>
              <a:spLocks noChangeArrowheads="1"/>
            </p:cNvSpPr>
            <p:nvPr/>
          </p:nvSpPr>
          <p:spPr bwMode="auto">
            <a:xfrm>
              <a:off x="0" y="3007"/>
              <a:ext cx="8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44036" name="矩形 65"/>
          <p:cNvSpPr>
            <a:spLocks noChangeArrowheads="1"/>
          </p:cNvSpPr>
          <p:nvPr/>
        </p:nvSpPr>
        <p:spPr bwMode="auto">
          <a:xfrm>
            <a:off x="420688" y="5718175"/>
            <a:ext cx="11618912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例：用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2K×8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位芯片构成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4K×8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位存储器需几个芯片？地址范围各是多少？</a:t>
            </a:r>
          </a:p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解：字方向扩展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倍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(2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个芯片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。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0000-7FFH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800-FFFH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地址共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12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位，高位由外部译码器译码生成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个输出，分别连到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个片选信号，片内地址有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</a:t>
            </a:r>
          </a:p>
        </p:txBody>
      </p:sp>
      <p:sp>
        <p:nvSpPr>
          <p:cNvPr id="51204" name="矩形 1"/>
          <p:cNvSpPr>
            <a:spLocks noChangeArrowheads="1"/>
          </p:cNvSpPr>
          <p:nvPr/>
        </p:nvSpPr>
        <p:spPr bwMode="auto">
          <a:xfrm>
            <a:off x="387350" y="744538"/>
            <a:ext cx="112998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600">
                <a:solidFill>
                  <a:srgbClr val="0000FF"/>
                </a:solidFill>
                <a:ea typeface="华文新魏" charset="-122"/>
              </a:rPr>
              <a:t>地址线、读</a:t>
            </a:r>
            <a:r>
              <a:rPr lang="en-US" altLang="zh-CN" sz="2600">
                <a:solidFill>
                  <a:srgbClr val="0000FF"/>
                </a:solidFill>
                <a:ea typeface="华文新魏" charset="-122"/>
              </a:rPr>
              <a:t>/</a:t>
            </a:r>
            <a:r>
              <a:rPr lang="zh-CN" altLang="en-US" sz="2600">
                <a:solidFill>
                  <a:srgbClr val="0000FF"/>
                </a:solidFill>
                <a:ea typeface="华文新魏" charset="-122"/>
              </a:rPr>
              <a:t>写控制线等对应相接，片选信号分别与外部译码器各输出端相连</a:t>
            </a:r>
          </a:p>
        </p:txBody>
      </p:sp>
      <p:sp>
        <p:nvSpPr>
          <p:cNvPr id="3" name="椭圆 2"/>
          <p:cNvSpPr>
            <a:spLocks noChangeArrowheads="1"/>
          </p:cNvSpPr>
          <p:nvPr/>
        </p:nvSpPr>
        <p:spPr bwMode="auto">
          <a:xfrm>
            <a:off x="2416175" y="1198563"/>
            <a:ext cx="1438275" cy="431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9672" y="5150736"/>
            <a:ext cx="203132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/>
              <a:t>数据输出允许信号</a:t>
            </a:r>
          </a:p>
        </p:txBody>
      </p:sp>
    </p:spTree>
    <p:extLst>
      <p:ext uri="{BB962C8B-B14F-4D97-AF65-F5344CB8AC3E}">
        <p14:creationId xmlns:p14="http://schemas.microsoft.com/office/powerpoint/2010/main" val="152865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8163" y="962025"/>
            <a:ext cx="11256962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>
                <a:latin typeface="微软雅黑" charset="-122"/>
                <a:ea typeface="微软雅黑" charset="-122"/>
              </a:rPr>
              <a:t>字、位同时扩展</a:t>
            </a:r>
          </a:p>
          <a:p>
            <a:pPr lvl="2" algn="l" eaLnBrk="1" hangingPunct="1"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(Mk×N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>
                <a:latin typeface="微软雅黑" charset="-122"/>
                <a:ea typeface="微软雅黑" charset="-122"/>
              </a:rPr>
              <a:t>特点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：存储单元个数，字长同时增加，即存储器地址码位数多于芯片地址码位数，存储器存储单元中位元数大于芯片存储单元中位元数。给出地址后，同行芯片均工作</a:t>
            </a:r>
            <a:endParaRPr kumimoji="1" lang="en-US" altLang="zh-CN" sz="2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299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5300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5301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5302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0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5129213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字、位同时扩展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特点：存储单元个数，字长同时增加，即存储器地址码位数多于芯片地址码位数，存储器存储单元中位元数大于芯片存储单元中位元数。给出地址后，同行芯片均工作</a:t>
            </a:r>
            <a:endParaRPr kumimoji="1" lang="en-US" altLang="zh-CN" sz="2800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需存储芯片数：</a:t>
            </a:r>
            <a:r>
              <a:rPr lang="zh-CN" altLang="en-US" sz="2800" dirty="0">
                <a:sym typeface="Symbol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sym typeface="Symbol" charset="2"/>
              </a:rPr>
              <a:t>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M/m </a:t>
            </a:r>
            <a:r>
              <a:rPr lang="en-US" altLang="zh-CN" sz="2800" dirty="0">
                <a:solidFill>
                  <a:schemeClr val="tx1"/>
                </a:solidFill>
                <a:sym typeface="Symbol" charset="2"/>
              </a:rPr>
              <a:t> </a:t>
            </a:r>
            <a:r>
              <a:rPr lang="zh-CN" altLang="en-US" sz="2800" dirty="0">
                <a:solidFill>
                  <a:schemeClr val="tx1"/>
                </a:solidFill>
                <a:sym typeface="Symbol" charset="2"/>
              </a:rPr>
              <a:t>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N/n </a:t>
            </a:r>
            <a:r>
              <a:rPr lang="en-US" altLang="zh-CN" sz="2800" dirty="0">
                <a:solidFill>
                  <a:schemeClr val="tx1"/>
                </a:solidFill>
                <a:sym typeface="Symbol" charset="2"/>
              </a:rPr>
              <a:t>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片</a:t>
            </a: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例：由16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K×4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位芯片组装成128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K×32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位存储器需要：</a:t>
            </a:r>
            <a:endParaRPr lang="en-US" altLang="zh-CN" sz="3200" dirty="0">
              <a:solidFill>
                <a:schemeClr val="tx1"/>
              </a:solidFill>
              <a:ea typeface="华文新魏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 			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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128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K/16K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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 ×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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32/4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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＝8×8＝64(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片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)   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7348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7349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7350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38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19143" y="0"/>
            <a:ext cx="2952750" cy="66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本节概要</a:t>
            </a:r>
          </a:p>
        </p:txBody>
      </p:sp>
      <p:sp>
        <p:nvSpPr>
          <p:cNvPr id="7171" name="Freeform 16"/>
          <p:cNvSpPr>
            <a:spLocks/>
          </p:cNvSpPr>
          <p:nvPr/>
        </p:nvSpPr>
        <p:spPr bwMode="auto">
          <a:xfrm>
            <a:off x="1378111" y="742950"/>
            <a:ext cx="2447925" cy="604838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z="3200"/>
          </a:p>
        </p:txBody>
      </p:sp>
      <p:sp>
        <p:nvSpPr>
          <p:cNvPr id="7172" name="Rectangle 19"/>
          <p:cNvSpPr>
            <a:spLocks noChangeArrowheads="1"/>
          </p:cNvSpPr>
          <p:nvPr/>
        </p:nvSpPr>
        <p:spPr bwMode="auto">
          <a:xfrm>
            <a:off x="1492411" y="620688"/>
            <a:ext cx="2405062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chemeClr val="bg1"/>
                </a:solidFill>
                <a:ea typeface="楷体_GB2312" charset="0"/>
              </a:rPr>
              <a:t>重点内容</a:t>
            </a:r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1306674" y="1376772"/>
            <a:ext cx="9288262" cy="2184400"/>
          </a:xfrm>
          <a:prstGeom prst="roundRect">
            <a:avLst>
              <a:gd name="adj" fmla="val 4231"/>
            </a:avLst>
          </a:prstGeom>
          <a:solidFill>
            <a:srgbClr val="EAEAEA"/>
          </a:solidFill>
          <a:ln w="254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4000"/>
          </a:p>
        </p:txBody>
      </p:sp>
      <p:sp>
        <p:nvSpPr>
          <p:cNvPr id="7174" name="Rectangle 28"/>
          <p:cNvSpPr>
            <a:spLocks noChangeArrowheads="1"/>
          </p:cNvSpPr>
          <p:nvPr/>
        </p:nvSpPr>
        <p:spPr bwMode="auto">
          <a:xfrm>
            <a:off x="1486061" y="1447293"/>
            <a:ext cx="7781925" cy="216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 eaLnBrk="1" hangingPunct="1">
              <a:spcBef>
                <a:spcPct val="10000"/>
              </a:spcBef>
              <a:buClr>
                <a:srgbClr val="C00000"/>
              </a:buClr>
              <a:buSzPct val="90000"/>
              <a:buFont typeface="Wingdings" pitchFamily="2" charset="2"/>
              <a:buChar char="n"/>
              <a:defRPr/>
            </a:pPr>
            <a:endParaRPr kumimoji="1" lang="en-US" altLang="zh-CN" sz="2000" dirty="0">
              <a:latin typeface="+mn-lt"/>
              <a:ea typeface="+mn-ea"/>
              <a:sym typeface="Symbol" pitchFamily="18" charset="2"/>
            </a:endParaRPr>
          </a:p>
          <a:p>
            <a:pPr lvl="1" algn="l">
              <a:spcBef>
                <a:spcPts val="1200"/>
              </a:spcBef>
              <a:buClr>
                <a:srgbClr val="C00000"/>
              </a:buClr>
              <a:buSzPct val="90000"/>
              <a:buFont typeface="Wingdings" pitchFamily="2" charset="2"/>
              <a:buChar char="n"/>
              <a:defRPr/>
            </a:pPr>
            <a:r>
              <a:rPr kumimoji="1" lang="zh-CN" altLang="en-US" dirty="0">
                <a:latin typeface="+mn-lt"/>
                <a:ea typeface="+mn-ea"/>
                <a:sym typeface="Symbol" charset="2"/>
              </a:rPr>
              <a:t> </a:t>
            </a:r>
            <a:r>
              <a:rPr kumimoji="1" lang="en-US" altLang="zh-CN" dirty="0">
                <a:latin typeface="+mn-lt"/>
                <a:ea typeface="+mn-ea"/>
                <a:sym typeface="Symbol" charset="2"/>
              </a:rPr>
              <a:t>5.2</a:t>
            </a:r>
            <a:r>
              <a:rPr kumimoji="1" lang="zh-CN" altLang="en-US" dirty="0">
                <a:latin typeface="+mn-lt"/>
                <a:ea typeface="+mn-ea"/>
                <a:sym typeface="Symbol" charset="2"/>
              </a:rPr>
              <a:t> 主存储器</a:t>
            </a:r>
            <a:endParaRPr kumimoji="1" lang="en-US" altLang="zh-CN" dirty="0">
              <a:latin typeface="+mn-lt"/>
              <a:ea typeface="+mn-ea"/>
              <a:sym typeface="Symbol" pitchFamily="18" charset="2"/>
            </a:endParaRPr>
          </a:p>
          <a:p>
            <a:pPr lvl="1" algn="l" eaLnBrk="1" hangingPunct="1">
              <a:lnSpc>
                <a:spcPct val="110000"/>
              </a:lnSpc>
              <a:spcBef>
                <a:spcPct val="10000"/>
              </a:spcBef>
              <a:buClr>
                <a:srgbClr val="C00000"/>
              </a:buClr>
              <a:buSzPct val="90000"/>
              <a:defRPr/>
            </a:pPr>
            <a:endParaRPr kumimoji="1" lang="zh-CN" altLang="en-US" sz="2000" dirty="0">
              <a:latin typeface="+mn-lt"/>
              <a:ea typeface="+mn-ea"/>
              <a:sym typeface="Symbol" pitchFamily="18" charset="2"/>
            </a:endParaRPr>
          </a:p>
          <a:p>
            <a:pPr lvl="2" algn="l" eaLnBrk="1" hangingPunct="1">
              <a:lnSpc>
                <a:spcPct val="110000"/>
              </a:lnSpc>
              <a:spcBef>
                <a:spcPct val="10000"/>
              </a:spcBef>
              <a:buClr>
                <a:srgbClr val="C00000"/>
              </a:buClr>
              <a:buSzPct val="80000"/>
              <a:buFont typeface="Wingdings" pitchFamily="2" charset="2"/>
              <a:buChar char="l"/>
              <a:defRPr/>
            </a:pPr>
            <a:endParaRPr kumimoji="1" lang="en-US" altLang="zh-CN" sz="2000" dirty="0">
              <a:latin typeface="+mn-lt"/>
              <a:ea typeface="+mn-ea"/>
              <a:sym typeface="Symbol" pitchFamily="18" charset="2"/>
            </a:endParaRPr>
          </a:p>
        </p:txBody>
      </p:sp>
      <p:sp>
        <p:nvSpPr>
          <p:cNvPr id="7175" name="Freeform 22"/>
          <p:cNvSpPr>
            <a:spLocks/>
          </p:cNvSpPr>
          <p:nvPr/>
        </p:nvSpPr>
        <p:spPr bwMode="auto">
          <a:xfrm>
            <a:off x="1449549" y="3822700"/>
            <a:ext cx="2447925" cy="539750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z="3200"/>
          </a:p>
        </p:txBody>
      </p:sp>
      <p:sp>
        <p:nvSpPr>
          <p:cNvPr id="7176" name="Rectangle 23"/>
          <p:cNvSpPr>
            <a:spLocks noChangeArrowheads="1"/>
          </p:cNvSpPr>
          <p:nvPr/>
        </p:nvSpPr>
        <p:spPr bwMode="auto">
          <a:xfrm>
            <a:off x="1563848" y="3609020"/>
            <a:ext cx="226218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chemeClr val="bg1"/>
                </a:solidFill>
                <a:ea typeface="楷体_GB2312" charset="0"/>
              </a:rPr>
              <a:t>基本要求</a:t>
            </a:r>
          </a:p>
        </p:txBody>
      </p:sp>
      <p:sp>
        <p:nvSpPr>
          <p:cNvPr id="7177" name="AutoShape 12"/>
          <p:cNvSpPr>
            <a:spLocks noChangeArrowheads="1"/>
          </p:cNvSpPr>
          <p:nvPr/>
        </p:nvSpPr>
        <p:spPr bwMode="auto">
          <a:xfrm>
            <a:off x="1363824" y="4330701"/>
            <a:ext cx="9231112" cy="1884363"/>
          </a:xfrm>
          <a:prstGeom prst="roundRect">
            <a:avLst>
              <a:gd name="adj" fmla="val 4296"/>
            </a:avLst>
          </a:prstGeom>
          <a:solidFill>
            <a:srgbClr val="EAEAEA"/>
          </a:solidFill>
          <a:ln w="254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4800"/>
          </a:p>
        </p:txBody>
      </p:sp>
      <p:sp>
        <p:nvSpPr>
          <p:cNvPr id="7178" name="Rectangle 31"/>
          <p:cNvSpPr>
            <a:spLocks noChangeArrowheads="1"/>
          </p:cNvSpPr>
          <p:nvPr/>
        </p:nvSpPr>
        <p:spPr bwMode="auto">
          <a:xfrm>
            <a:off x="1767049" y="4546447"/>
            <a:ext cx="8323831" cy="6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10000"/>
              </a:lnSpc>
              <a:buSzPct val="90000"/>
              <a:buFont typeface="Wingdings" charset="2"/>
              <a:buChar char="n"/>
            </a:pPr>
            <a:r>
              <a:rPr kumimoji="1" lang="zh-CN" altLang="en-US" sz="3200" dirty="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掌握存储器的设计</a:t>
            </a:r>
            <a:endParaRPr kumimoji="1" lang="en-US" altLang="zh-CN" sz="3200" dirty="0">
              <a:solidFill>
                <a:srgbClr val="000000"/>
              </a:solidFill>
              <a:latin typeface="华文新魏" charset="-122"/>
              <a:ea typeface="华文新魏" charset="-122"/>
            </a:endParaRPr>
          </a:p>
        </p:txBody>
      </p:sp>
      <p:sp>
        <p:nvSpPr>
          <p:cNvPr id="7179" name="矩形 10"/>
          <p:cNvSpPr>
            <a:spLocks noChangeArrowheads="1"/>
          </p:cNvSpPr>
          <p:nvPr/>
        </p:nvSpPr>
        <p:spPr bwMode="auto">
          <a:xfrm>
            <a:off x="1695518" y="1594119"/>
            <a:ext cx="4076757" cy="61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kumimoji="1" lang="zh-CN" altLang="en-US" sz="3200" dirty="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第五章  存储层次结构</a:t>
            </a:r>
            <a:endParaRPr kumimoji="1" lang="en-US" altLang="zh-CN" sz="3200" dirty="0">
              <a:solidFill>
                <a:srgbClr val="000000"/>
              </a:solidFill>
              <a:latin typeface="华文新魏" charset="-122"/>
              <a:ea typeface="华文新魏" charset="-122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277136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8163" y="962025"/>
            <a:ext cx="11256962" cy="5516563"/>
          </a:xfrm>
          <a:prstGeom prst="rect">
            <a:avLst/>
          </a:prstGeom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Times New Roman" charset="0"/>
              <a:buAutoNum type="arabicPeriod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存储容量的扩展</a:t>
            </a:r>
            <a:endParaRPr kumimoji="1" lang="en-US" altLang="zh-CN" sz="3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 dirty="0">
                <a:latin typeface="微软雅黑" charset="-122"/>
                <a:ea typeface="微软雅黑" charset="-122"/>
              </a:rPr>
              <a:t>字、位同时扩展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存储芯片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rgbClr val="595959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片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800" dirty="0" err="1">
                <a:solidFill>
                  <a:srgbClr val="595959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特点：存储单元个数，字长同时增加，即存储器地址码位数多于芯片地址码位数，存储器存储单元中位元数大于芯片存储单元中位元数。给出地址后，同行芯片均工作</a:t>
            </a:r>
            <a:endParaRPr kumimoji="1" lang="en-US" altLang="zh-CN" sz="2800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需存储芯片数：</a:t>
            </a:r>
            <a:r>
              <a:rPr lang="zh-CN" altLang="en-US" sz="2800" dirty="0">
                <a:solidFill>
                  <a:srgbClr val="595959"/>
                </a:solidFill>
                <a:sym typeface="Symbol" charset="2"/>
              </a:rPr>
              <a:t> 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M/m </a:t>
            </a:r>
            <a:r>
              <a:rPr lang="en-US" altLang="zh-CN" sz="2800" dirty="0">
                <a:solidFill>
                  <a:srgbClr val="595959"/>
                </a:solidFill>
                <a:sym typeface="Symbol" charset="2"/>
              </a:rPr>
              <a:t> </a:t>
            </a:r>
            <a:r>
              <a:rPr lang="zh-CN" altLang="en-US" sz="2800" dirty="0">
                <a:solidFill>
                  <a:srgbClr val="595959"/>
                </a:solidFill>
                <a:sym typeface="Symbol" charset="2"/>
              </a:rPr>
              <a:t></a:t>
            </a:r>
            <a:r>
              <a:rPr kumimoji="1" lang="en-US" altLang="zh-CN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N/n </a:t>
            </a:r>
            <a:r>
              <a:rPr lang="en-US" altLang="zh-CN" sz="2800" dirty="0">
                <a:solidFill>
                  <a:srgbClr val="595959"/>
                </a:solidFill>
                <a:sym typeface="Symbol" charset="2"/>
              </a:rPr>
              <a:t></a:t>
            </a:r>
            <a:r>
              <a:rPr kumimoji="1" lang="zh-CN" altLang="en-US" sz="2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片</a:t>
            </a:r>
            <a:endParaRPr kumimoji="1" lang="en-US" altLang="zh-CN" sz="2800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芯片间各端点的连接</a:t>
            </a: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kumimoji="1" lang="en-US" altLang="zh-CN" sz="2800" dirty="0">
                <a:solidFill>
                  <a:schemeClr val="tx1"/>
                </a:solidFill>
                <a:latin typeface="+mj-lt"/>
                <a:ea typeface="华文新魏" panose="02010800040101010101" pitchFamily="2" charset="-122"/>
              </a:rPr>
              <a:t>A、-WE</a:t>
            </a:r>
            <a:r>
              <a:rPr kumimoji="1" lang="zh-CN" altLang="en-US" sz="2800" dirty="0">
                <a:solidFill>
                  <a:schemeClr val="tx1"/>
                </a:solidFill>
                <a:latin typeface="+mj-lt"/>
                <a:ea typeface="华文新魏" panose="02010800040101010101" pitchFamily="2" charset="-122"/>
              </a:rPr>
              <a:t>：分别并接</a:t>
            </a:r>
            <a:endParaRPr kumimoji="1" lang="en-US" altLang="zh-CN" sz="2800" dirty="0">
              <a:solidFill>
                <a:schemeClr val="tx1"/>
              </a:solidFill>
              <a:latin typeface="+mj-lt"/>
              <a:ea typeface="华文新魏" panose="02010800040101010101" pitchFamily="2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lang="zh-CN" altLang="en-US" sz="2800" dirty="0">
                <a:solidFill>
                  <a:srgbClr val="0000BF"/>
                </a:solidFill>
                <a:latin typeface="+mj-lt"/>
                <a:ea typeface="华文新魏" panose="02010800040101010101" pitchFamily="2" charset="-122"/>
                <a:cs typeface="华文新魏" charset="-122"/>
              </a:rPr>
              <a:t>-</a:t>
            </a:r>
            <a:r>
              <a:rPr lang="en-US" altLang="zh-CN" sz="2800" dirty="0">
                <a:solidFill>
                  <a:srgbClr val="0000BF"/>
                </a:solidFill>
                <a:latin typeface="+mj-lt"/>
                <a:ea typeface="华文新魏" panose="02010800040101010101" pitchFamily="2" charset="-122"/>
                <a:cs typeface="华文新魏" charset="-122"/>
              </a:rPr>
              <a:t>CS：</a:t>
            </a:r>
            <a:r>
              <a:rPr lang="zh-CN" altLang="en-US" sz="2800" dirty="0">
                <a:solidFill>
                  <a:srgbClr val="0000BF"/>
                </a:solidFill>
                <a:latin typeface="+mj-lt"/>
                <a:ea typeface="华文新魏" panose="02010800040101010101" pitchFamily="2" charset="-122"/>
                <a:cs typeface="华文新魏" charset="-122"/>
              </a:rPr>
              <a:t>位向(同行)并接，字向(不同行)独立引出</a:t>
            </a:r>
            <a:endParaRPr lang="en-US" altLang="zh-CN" sz="2800" dirty="0">
              <a:solidFill>
                <a:srgbClr val="0000BF"/>
              </a:solidFill>
              <a:latin typeface="+mj-lt"/>
              <a:ea typeface="华文新魏" panose="02010800040101010101" pitchFamily="2" charset="-122"/>
              <a:cs typeface="华文新魏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Symbol" charset="2"/>
              <a:buChar char="-"/>
            </a:pPr>
            <a:r>
              <a:rPr lang="en-US" altLang="zh-CN" sz="2800" dirty="0">
                <a:solidFill>
                  <a:schemeClr val="tx1"/>
                </a:solidFill>
                <a:latin typeface="+mj-lt"/>
                <a:ea typeface="华文新魏" panose="02010800040101010101" pitchFamily="2" charset="-122"/>
                <a:cs typeface="华文新魏" charset="-122"/>
              </a:rPr>
              <a:t>D、Q：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华文新魏" panose="02010800040101010101" pitchFamily="2" charset="-122"/>
                <a:cs typeface="华文新魏" charset="-122"/>
              </a:rPr>
              <a:t>位向(不同列)独立引出，字向(同列)并接</a:t>
            </a:r>
            <a:endParaRPr kumimoji="1" lang="zh-CN" altLang="en-US" sz="3200" dirty="0">
              <a:solidFill>
                <a:schemeClr val="tx1"/>
              </a:solidFill>
              <a:latin typeface="+mj-lt"/>
              <a:ea typeface="华文新魏" panose="02010800040101010101" pitchFamily="2" charset="-122"/>
              <a:cs typeface="华文新魏" charset="-122"/>
            </a:endParaRPr>
          </a:p>
          <a:p>
            <a:pPr lvl="2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  <a:cs typeface="华文新魏" charset="-122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5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9396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9397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9398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0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6675" y="846138"/>
            <a:ext cx="10918825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Aft>
                <a:spcPct val="0"/>
              </a:spcAft>
              <a:buFont typeface="Wingdings" charset="2"/>
              <a:buChar char="n"/>
            </a:pPr>
            <a:r>
              <a:rPr lang="zh-CN" altLang="en-US">
                <a:latin typeface="微软雅黑" charset="-122"/>
              </a:rPr>
              <a:t>字、位同时扩展</a:t>
            </a:r>
          </a:p>
        </p:txBody>
      </p:sp>
      <p:sp>
        <p:nvSpPr>
          <p:cNvPr id="61442" name="矩形 117"/>
          <p:cNvSpPr>
            <a:spLocks noChangeArrowheads="1"/>
          </p:cNvSpPr>
          <p:nvPr/>
        </p:nvSpPr>
        <p:spPr bwMode="auto">
          <a:xfrm>
            <a:off x="498475" y="1347788"/>
            <a:ext cx="11465383" cy="158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例：用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1K×4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位芯片构成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4K×8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位存储器需几个芯片，地址范围各是多少？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23888" y="4508500"/>
            <a:ext cx="9310687" cy="7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解：字向扩展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4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倍、位向扩展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倍，需要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8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个芯片</a:t>
            </a:r>
          </a:p>
        </p:txBody>
      </p:sp>
      <p:sp>
        <p:nvSpPr>
          <p:cNvPr id="120" name="云形标注 119"/>
          <p:cNvSpPr/>
          <p:nvPr/>
        </p:nvSpPr>
        <p:spPr>
          <a:xfrm>
            <a:off x="3695700" y="2349500"/>
            <a:ext cx="4319588" cy="1092200"/>
          </a:xfrm>
          <a:prstGeom prst="cloudCallout">
            <a:avLst>
              <a:gd name="adj1" fmla="val 77397"/>
              <a:gd name="adj2" fmla="val 2657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需要多少芯片呢？</a:t>
            </a:r>
          </a:p>
        </p:txBody>
      </p:sp>
      <p:pic>
        <p:nvPicPr>
          <p:cNvPr id="121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13" y="2389188"/>
            <a:ext cx="12446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50" y="-28107"/>
            <a:ext cx="10631488" cy="72345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93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26554" y="4508500"/>
            <a:ext cx="11717338" cy="15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解：存储芯片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1K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en-US" altLang="zh-CN" sz="2800" baseline="30000" dirty="0">
                <a:solidFill>
                  <a:srgbClr val="000000"/>
                </a:solidFill>
                <a:ea typeface="华文新魏" charset="-122"/>
              </a:rPr>
              <a:t>10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）：地址码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10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位；存储器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4K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lang="en-US" altLang="zh-CN" sz="2800" baseline="30000" dirty="0">
                <a:solidFill>
                  <a:srgbClr val="000000"/>
                </a:solidFill>
                <a:ea typeface="华文新魏" charset="-122"/>
              </a:rPr>
              <a:t>12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）：地址码：</a:t>
            </a:r>
            <a:r>
              <a:rPr lang="en-US" altLang="zh-CN" sz="2800" dirty="0">
                <a:solidFill>
                  <a:srgbClr val="000000"/>
                </a:solidFill>
                <a:ea typeface="华文新魏" charset="-122"/>
              </a:rPr>
              <a:t>12</a:t>
            </a:r>
            <a:r>
              <a:rPr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</a:p>
          <a:p>
            <a:pPr algn="l"/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地址范围：</a:t>
            </a:r>
            <a:r>
              <a:rPr lang="en-US" altLang="zh-CN" sz="3200" dirty="0">
                <a:ea typeface="华文新魏" charset="-122"/>
              </a:rPr>
              <a:t>0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00~</a:t>
            </a:r>
            <a:r>
              <a:rPr lang="en-US" altLang="zh-CN" sz="3200" dirty="0">
                <a:ea typeface="华文新魏" charset="-122"/>
              </a:rPr>
              <a:t>3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FFH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、</a:t>
            </a:r>
            <a:r>
              <a:rPr lang="en-US" altLang="zh-CN" sz="3200" dirty="0">
                <a:ea typeface="华文新魏" charset="-122"/>
              </a:rPr>
              <a:t>4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00~</a:t>
            </a:r>
            <a:r>
              <a:rPr lang="en-US" altLang="zh-CN" sz="3200" dirty="0">
                <a:ea typeface="华文新魏" charset="-122"/>
              </a:rPr>
              <a:t>7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FFH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、</a:t>
            </a:r>
            <a:r>
              <a:rPr lang="en-US" altLang="zh-CN" sz="3200" dirty="0">
                <a:ea typeface="华文新魏" charset="-122"/>
              </a:rPr>
              <a:t>8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00~</a:t>
            </a:r>
            <a:r>
              <a:rPr lang="en-US" altLang="zh-CN" sz="3200" dirty="0">
                <a:ea typeface="华文新魏" charset="-122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FFH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、</a:t>
            </a:r>
            <a:r>
              <a:rPr lang="en-US" altLang="zh-CN" sz="3200" dirty="0">
                <a:ea typeface="华文新魏" charset="-122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00~</a:t>
            </a:r>
            <a:r>
              <a:rPr lang="en-US" altLang="zh-CN" sz="3200" dirty="0">
                <a:ea typeface="华文新魏" charset="-122"/>
              </a:rPr>
              <a:t>F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FFH</a:t>
            </a:r>
            <a:endParaRPr lang="zh-CN" altLang="en-US" sz="3200" dirty="0">
              <a:solidFill>
                <a:srgbClr val="000000"/>
              </a:solidFill>
              <a:ea typeface="华文新魏" charset="-122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3030562" y="2232025"/>
            <a:ext cx="3568700" cy="1092200"/>
          </a:xfrm>
          <a:prstGeom prst="cloudCallout">
            <a:avLst>
              <a:gd name="adj1" fmla="val 84523"/>
              <a:gd name="adj2" fmla="val 42434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地址范围分别是什么？</a:t>
            </a:r>
          </a:p>
        </p:txBody>
      </p:sp>
      <p:pic>
        <p:nvPicPr>
          <p:cNvPr id="63491" name="Picture 15" descr="http://images.51cto.com/files/uploadimg/20121008/09252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2289932"/>
            <a:ext cx="2487612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4012" y="-49723"/>
            <a:ext cx="10631488" cy="70650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3" name="矩形 117"/>
          <p:cNvSpPr>
            <a:spLocks noChangeArrowheads="1"/>
          </p:cNvSpPr>
          <p:nvPr/>
        </p:nvSpPr>
        <p:spPr bwMode="auto">
          <a:xfrm>
            <a:off x="498475" y="1347788"/>
            <a:ext cx="11714163" cy="158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例：用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1K×4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位芯片构成</a:t>
            </a:r>
            <a:r>
              <a:rPr lang="en-US" altLang="zh-CN" sz="3200" dirty="0">
                <a:solidFill>
                  <a:srgbClr val="000000"/>
                </a:solidFill>
                <a:ea typeface="华文新魏" charset="-122"/>
              </a:rPr>
              <a:t>4K×8</a:t>
            </a:r>
            <a:r>
              <a:rPr lang="zh-CN" altLang="en-US" sz="3200" dirty="0">
                <a:solidFill>
                  <a:srgbClr val="000000"/>
                </a:solidFill>
                <a:ea typeface="华文新魏" charset="-122"/>
              </a:rPr>
              <a:t>位存储器需几个芯片，地址范围各是多少？</a:t>
            </a:r>
          </a:p>
        </p:txBody>
      </p:sp>
      <p:sp>
        <p:nvSpPr>
          <p:cNvPr id="6349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6675" y="846138"/>
            <a:ext cx="10918825" cy="552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Aft>
                <a:spcPct val="0"/>
              </a:spcAft>
              <a:buFont typeface="Wingdings" charset="2"/>
              <a:buChar char="n"/>
            </a:pPr>
            <a:r>
              <a:rPr lang="zh-CN" altLang="en-US">
                <a:latin typeface="微软雅黑" charset="-122"/>
              </a:rPr>
              <a:t>字、位同时扩展</a:t>
            </a:r>
          </a:p>
        </p:txBody>
      </p:sp>
    </p:spTree>
    <p:extLst>
      <p:ext uri="{BB962C8B-B14F-4D97-AF65-F5344CB8AC3E}">
        <p14:creationId xmlns:p14="http://schemas.microsoft.com/office/powerpoint/2010/main" val="154101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98262" y="-154395"/>
            <a:ext cx="10666413" cy="7809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marL="0" lvl="1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200" dirty="0">
                <a:solidFill>
                  <a:srgbClr val="A50021"/>
                </a:solidFill>
                <a:cs typeface="+mj-cs"/>
              </a:rPr>
              <a:t>字、位同时扩展（</a:t>
            </a:r>
            <a:r>
              <a:rPr lang="en-US" altLang="zh-CN" sz="3200" dirty="0">
                <a:solidFill>
                  <a:srgbClr val="A50021"/>
                </a:solidFill>
                <a:cs typeface="+mj-cs"/>
              </a:rPr>
              <a:t>A、-WE</a:t>
            </a:r>
            <a:r>
              <a:rPr lang="zh-CN" altLang="en-US" sz="3200" dirty="0">
                <a:solidFill>
                  <a:srgbClr val="A50021"/>
                </a:solidFill>
                <a:cs typeface="+mj-cs"/>
              </a:rPr>
              <a:t>：分别并接）</a:t>
            </a:r>
          </a:p>
        </p:txBody>
      </p:sp>
      <p:grpSp>
        <p:nvGrpSpPr>
          <p:cNvPr id="65538" name="Group 5"/>
          <p:cNvGrpSpPr>
            <a:grpSpLocks/>
          </p:cNvGrpSpPr>
          <p:nvPr/>
        </p:nvGrpSpPr>
        <p:grpSpPr bwMode="auto">
          <a:xfrm>
            <a:off x="1443038" y="655303"/>
            <a:ext cx="10125075" cy="4865687"/>
            <a:chOff x="873" y="1098"/>
            <a:chExt cx="3902" cy="2810"/>
          </a:xfrm>
        </p:grpSpPr>
        <p:sp>
          <p:nvSpPr>
            <p:cNvPr id="65541" name="Rectangle 6"/>
            <p:cNvSpPr>
              <a:spLocks noChangeArrowheads="1"/>
            </p:cNvSpPr>
            <p:nvPr/>
          </p:nvSpPr>
          <p:spPr bwMode="auto">
            <a:xfrm>
              <a:off x="3297" y="1410"/>
              <a:ext cx="877" cy="224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542" name="Rectangle 7"/>
            <p:cNvSpPr>
              <a:spLocks noChangeArrowheads="1"/>
            </p:cNvSpPr>
            <p:nvPr/>
          </p:nvSpPr>
          <p:spPr bwMode="auto">
            <a:xfrm>
              <a:off x="1629" y="1473"/>
              <a:ext cx="2632" cy="4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dirty="0"/>
            </a:p>
          </p:txBody>
        </p:sp>
        <p:grpSp>
          <p:nvGrpSpPr>
            <p:cNvPr id="65543" name="Group 8"/>
            <p:cNvGrpSpPr>
              <a:grpSpLocks/>
            </p:cNvGrpSpPr>
            <p:nvPr/>
          </p:nvGrpSpPr>
          <p:grpSpPr bwMode="auto">
            <a:xfrm>
              <a:off x="1892" y="1598"/>
              <a:ext cx="526" cy="250"/>
              <a:chOff x="3614" y="2934"/>
              <a:chExt cx="939" cy="544"/>
            </a:xfrm>
          </p:grpSpPr>
          <p:sp>
            <p:nvSpPr>
              <p:cNvPr id="65651" name="Rectangle 9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652" name="Text Box 10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5544" name="Group 11"/>
            <p:cNvGrpSpPr>
              <a:grpSpLocks/>
            </p:cNvGrpSpPr>
            <p:nvPr/>
          </p:nvGrpSpPr>
          <p:grpSpPr bwMode="auto">
            <a:xfrm>
              <a:off x="1892" y="2159"/>
              <a:ext cx="526" cy="250"/>
              <a:chOff x="3614" y="2934"/>
              <a:chExt cx="939" cy="544"/>
            </a:xfrm>
          </p:grpSpPr>
          <p:sp>
            <p:nvSpPr>
              <p:cNvPr id="65649" name="Rectangle 12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650" name="Text Box 13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5545" name="Group 14"/>
            <p:cNvGrpSpPr>
              <a:grpSpLocks/>
            </p:cNvGrpSpPr>
            <p:nvPr/>
          </p:nvGrpSpPr>
          <p:grpSpPr bwMode="auto">
            <a:xfrm>
              <a:off x="1892" y="2721"/>
              <a:ext cx="526" cy="250"/>
              <a:chOff x="3614" y="2934"/>
              <a:chExt cx="939" cy="544"/>
            </a:xfrm>
          </p:grpSpPr>
          <p:sp>
            <p:nvSpPr>
              <p:cNvPr id="65647" name="Rectangle 15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648" name="Text Box 16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5546" name="Group 17"/>
            <p:cNvGrpSpPr>
              <a:grpSpLocks/>
            </p:cNvGrpSpPr>
            <p:nvPr/>
          </p:nvGrpSpPr>
          <p:grpSpPr bwMode="auto">
            <a:xfrm>
              <a:off x="1892" y="3282"/>
              <a:ext cx="526" cy="251"/>
              <a:chOff x="3614" y="2934"/>
              <a:chExt cx="939" cy="544"/>
            </a:xfrm>
          </p:grpSpPr>
          <p:sp>
            <p:nvSpPr>
              <p:cNvPr id="65645" name="Rectangle 18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646" name="Text Box 19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5547" name="Group 20"/>
            <p:cNvGrpSpPr>
              <a:grpSpLocks/>
            </p:cNvGrpSpPr>
            <p:nvPr/>
          </p:nvGrpSpPr>
          <p:grpSpPr bwMode="auto">
            <a:xfrm>
              <a:off x="3472" y="1597"/>
              <a:ext cx="525" cy="250"/>
              <a:chOff x="3614" y="2934"/>
              <a:chExt cx="939" cy="544"/>
            </a:xfrm>
          </p:grpSpPr>
          <p:sp>
            <p:nvSpPr>
              <p:cNvPr id="65643" name="Rectangle 21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644" name="Text Box 22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5548" name="Group 23"/>
            <p:cNvGrpSpPr>
              <a:grpSpLocks/>
            </p:cNvGrpSpPr>
            <p:nvPr/>
          </p:nvGrpSpPr>
          <p:grpSpPr bwMode="auto">
            <a:xfrm>
              <a:off x="3472" y="2721"/>
              <a:ext cx="525" cy="249"/>
              <a:chOff x="3614" y="2934"/>
              <a:chExt cx="939" cy="544"/>
            </a:xfrm>
          </p:grpSpPr>
          <p:sp>
            <p:nvSpPr>
              <p:cNvPr id="65641" name="Rectangle 24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642" name="Text Box 25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5549" name="Group 26"/>
            <p:cNvGrpSpPr>
              <a:grpSpLocks/>
            </p:cNvGrpSpPr>
            <p:nvPr/>
          </p:nvGrpSpPr>
          <p:grpSpPr bwMode="auto">
            <a:xfrm>
              <a:off x="3472" y="2159"/>
              <a:ext cx="525" cy="250"/>
              <a:chOff x="3614" y="2934"/>
              <a:chExt cx="939" cy="544"/>
            </a:xfrm>
          </p:grpSpPr>
          <p:sp>
            <p:nvSpPr>
              <p:cNvPr id="65639" name="Rectangle 27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640" name="Text Box 28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5550" name="Group 29"/>
            <p:cNvGrpSpPr>
              <a:grpSpLocks/>
            </p:cNvGrpSpPr>
            <p:nvPr/>
          </p:nvGrpSpPr>
          <p:grpSpPr bwMode="auto">
            <a:xfrm>
              <a:off x="3472" y="3282"/>
              <a:ext cx="525" cy="249"/>
              <a:chOff x="3614" y="2934"/>
              <a:chExt cx="939" cy="544"/>
            </a:xfrm>
          </p:grpSpPr>
          <p:sp>
            <p:nvSpPr>
              <p:cNvPr id="65637" name="Rectangle 30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638" name="Text Box 31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65551" name="Line 32"/>
            <p:cNvSpPr>
              <a:spLocks noChangeShapeType="1"/>
            </p:cNvSpPr>
            <p:nvPr/>
          </p:nvSpPr>
          <p:spPr bwMode="auto">
            <a:xfrm>
              <a:off x="1365" y="1161"/>
              <a:ext cx="3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33"/>
            <p:cNvSpPr>
              <a:spLocks noChangeShapeType="1"/>
            </p:cNvSpPr>
            <p:nvPr/>
          </p:nvSpPr>
          <p:spPr bwMode="auto">
            <a:xfrm>
              <a:off x="1365" y="1285"/>
              <a:ext cx="3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34"/>
            <p:cNvSpPr>
              <a:spLocks noChangeShapeType="1"/>
            </p:cNvSpPr>
            <p:nvPr/>
          </p:nvSpPr>
          <p:spPr bwMode="auto">
            <a:xfrm>
              <a:off x="2418" y="1660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35"/>
            <p:cNvSpPr>
              <a:spLocks noChangeShapeType="1"/>
            </p:cNvSpPr>
            <p:nvPr/>
          </p:nvSpPr>
          <p:spPr bwMode="auto">
            <a:xfrm flipV="1">
              <a:off x="2507" y="1161"/>
              <a:ext cx="0" cy="2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Text Box 36"/>
            <p:cNvSpPr txBox="1">
              <a:spLocks noChangeArrowheads="1"/>
            </p:cNvSpPr>
            <p:nvPr/>
          </p:nvSpPr>
          <p:spPr bwMode="auto">
            <a:xfrm>
              <a:off x="927" y="1098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56" name="Text Box 37"/>
            <p:cNvSpPr txBox="1">
              <a:spLocks noChangeArrowheads="1"/>
            </p:cNvSpPr>
            <p:nvPr/>
          </p:nvSpPr>
          <p:spPr bwMode="auto">
            <a:xfrm>
              <a:off x="927" y="1223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7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4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57" name="Text Box 38"/>
            <p:cNvSpPr txBox="1">
              <a:spLocks noChangeArrowheads="1"/>
            </p:cNvSpPr>
            <p:nvPr/>
          </p:nvSpPr>
          <p:spPr bwMode="auto">
            <a:xfrm>
              <a:off x="1980" y="147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58" name="Text Box 39"/>
            <p:cNvSpPr txBox="1">
              <a:spLocks noChangeArrowheads="1"/>
            </p:cNvSpPr>
            <p:nvPr/>
          </p:nvSpPr>
          <p:spPr bwMode="auto">
            <a:xfrm>
              <a:off x="1980" y="2024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59" name="Text Box 40"/>
            <p:cNvSpPr txBox="1">
              <a:spLocks noChangeArrowheads="1"/>
            </p:cNvSpPr>
            <p:nvPr/>
          </p:nvSpPr>
          <p:spPr bwMode="auto">
            <a:xfrm>
              <a:off x="1980" y="2568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60" name="Text Box 41"/>
            <p:cNvSpPr txBox="1">
              <a:spLocks noChangeArrowheads="1"/>
            </p:cNvSpPr>
            <p:nvPr/>
          </p:nvSpPr>
          <p:spPr bwMode="auto">
            <a:xfrm>
              <a:off x="1980" y="3113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61" name="Line 42"/>
            <p:cNvSpPr>
              <a:spLocks noChangeShapeType="1"/>
            </p:cNvSpPr>
            <p:nvPr/>
          </p:nvSpPr>
          <p:spPr bwMode="auto">
            <a:xfrm>
              <a:off x="3998" y="1660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43"/>
            <p:cNvSpPr>
              <a:spLocks noChangeShapeType="1"/>
            </p:cNvSpPr>
            <p:nvPr/>
          </p:nvSpPr>
          <p:spPr bwMode="auto">
            <a:xfrm flipH="1" flipV="1">
              <a:off x="4085" y="1285"/>
              <a:ext cx="1" cy="2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Text Box 44"/>
            <p:cNvSpPr txBox="1">
              <a:spLocks noChangeArrowheads="1"/>
            </p:cNvSpPr>
            <p:nvPr/>
          </p:nvSpPr>
          <p:spPr bwMode="auto">
            <a:xfrm>
              <a:off x="3559" y="1472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64" name="Text Box 45"/>
            <p:cNvSpPr txBox="1">
              <a:spLocks noChangeArrowheads="1"/>
            </p:cNvSpPr>
            <p:nvPr/>
          </p:nvSpPr>
          <p:spPr bwMode="auto">
            <a:xfrm>
              <a:off x="3559" y="2024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65" name="Text Box 46"/>
            <p:cNvSpPr txBox="1">
              <a:spLocks noChangeArrowheads="1"/>
            </p:cNvSpPr>
            <p:nvPr/>
          </p:nvSpPr>
          <p:spPr bwMode="auto">
            <a:xfrm>
              <a:off x="3559" y="2568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66" name="Text Box 47"/>
            <p:cNvSpPr txBox="1">
              <a:spLocks noChangeArrowheads="1"/>
            </p:cNvSpPr>
            <p:nvPr/>
          </p:nvSpPr>
          <p:spPr bwMode="auto">
            <a:xfrm>
              <a:off x="3559" y="311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67" name="Line 48"/>
            <p:cNvSpPr>
              <a:spLocks noChangeShapeType="1"/>
            </p:cNvSpPr>
            <p:nvPr/>
          </p:nvSpPr>
          <p:spPr bwMode="auto">
            <a:xfrm>
              <a:off x="1190" y="3719"/>
              <a:ext cx="351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Text Box 49"/>
            <p:cNvSpPr txBox="1">
              <a:spLocks noChangeArrowheads="1"/>
            </p:cNvSpPr>
            <p:nvPr/>
          </p:nvSpPr>
          <p:spPr bwMode="auto">
            <a:xfrm>
              <a:off x="927" y="3566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9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69" name="Line 50"/>
            <p:cNvSpPr>
              <a:spLocks noChangeShapeType="1"/>
            </p:cNvSpPr>
            <p:nvPr/>
          </p:nvSpPr>
          <p:spPr bwMode="auto">
            <a:xfrm flipV="1">
              <a:off x="1805" y="1660"/>
              <a:ext cx="0" cy="205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51"/>
            <p:cNvSpPr>
              <a:spLocks noChangeShapeType="1"/>
            </p:cNvSpPr>
            <p:nvPr/>
          </p:nvSpPr>
          <p:spPr bwMode="auto">
            <a:xfrm>
              <a:off x="1805" y="1660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52"/>
            <p:cNvSpPr>
              <a:spLocks noChangeShapeType="1"/>
            </p:cNvSpPr>
            <p:nvPr/>
          </p:nvSpPr>
          <p:spPr bwMode="auto">
            <a:xfrm>
              <a:off x="1805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53"/>
            <p:cNvSpPr>
              <a:spLocks noChangeShapeType="1"/>
            </p:cNvSpPr>
            <p:nvPr/>
          </p:nvSpPr>
          <p:spPr bwMode="auto">
            <a:xfrm flipH="1">
              <a:off x="2418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Line 54"/>
            <p:cNvSpPr>
              <a:spLocks noChangeShapeType="1"/>
            </p:cNvSpPr>
            <p:nvPr/>
          </p:nvSpPr>
          <p:spPr bwMode="auto">
            <a:xfrm flipH="1">
              <a:off x="2418" y="2784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Line 55"/>
            <p:cNvSpPr>
              <a:spLocks noChangeShapeType="1"/>
            </p:cNvSpPr>
            <p:nvPr/>
          </p:nvSpPr>
          <p:spPr bwMode="auto">
            <a:xfrm flipH="1">
              <a:off x="2418" y="3345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Line 56"/>
            <p:cNvSpPr>
              <a:spLocks noChangeShapeType="1"/>
            </p:cNvSpPr>
            <p:nvPr/>
          </p:nvSpPr>
          <p:spPr bwMode="auto">
            <a:xfrm flipH="1">
              <a:off x="3998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57"/>
            <p:cNvSpPr>
              <a:spLocks noChangeShapeType="1"/>
            </p:cNvSpPr>
            <p:nvPr/>
          </p:nvSpPr>
          <p:spPr bwMode="auto">
            <a:xfrm flipH="1">
              <a:off x="3998" y="2783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Line 58"/>
            <p:cNvSpPr>
              <a:spLocks noChangeShapeType="1"/>
            </p:cNvSpPr>
            <p:nvPr/>
          </p:nvSpPr>
          <p:spPr bwMode="auto">
            <a:xfrm flipH="1">
              <a:off x="3998" y="3344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Line 59"/>
            <p:cNvSpPr>
              <a:spLocks noChangeShapeType="1"/>
            </p:cNvSpPr>
            <p:nvPr/>
          </p:nvSpPr>
          <p:spPr bwMode="auto">
            <a:xfrm>
              <a:off x="1805" y="2783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Line 60"/>
            <p:cNvSpPr>
              <a:spLocks noChangeShapeType="1"/>
            </p:cNvSpPr>
            <p:nvPr/>
          </p:nvSpPr>
          <p:spPr bwMode="auto">
            <a:xfrm>
              <a:off x="1805" y="3345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Line 61"/>
            <p:cNvSpPr>
              <a:spLocks noChangeShapeType="1"/>
            </p:cNvSpPr>
            <p:nvPr/>
          </p:nvSpPr>
          <p:spPr bwMode="auto">
            <a:xfrm flipV="1">
              <a:off x="3383" y="1660"/>
              <a:ext cx="2" cy="205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Line 62"/>
            <p:cNvSpPr>
              <a:spLocks noChangeShapeType="1"/>
            </p:cNvSpPr>
            <p:nvPr/>
          </p:nvSpPr>
          <p:spPr bwMode="auto">
            <a:xfrm>
              <a:off x="3383" y="1660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Line 63"/>
            <p:cNvSpPr>
              <a:spLocks noChangeShapeType="1"/>
            </p:cNvSpPr>
            <p:nvPr/>
          </p:nvSpPr>
          <p:spPr bwMode="auto">
            <a:xfrm>
              <a:off x="3383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Line 64"/>
            <p:cNvSpPr>
              <a:spLocks noChangeShapeType="1"/>
            </p:cNvSpPr>
            <p:nvPr/>
          </p:nvSpPr>
          <p:spPr bwMode="auto">
            <a:xfrm>
              <a:off x="3383" y="2783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4" name="Line 65"/>
            <p:cNvSpPr>
              <a:spLocks noChangeShapeType="1"/>
            </p:cNvSpPr>
            <p:nvPr/>
          </p:nvSpPr>
          <p:spPr bwMode="auto">
            <a:xfrm>
              <a:off x="3383" y="3344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5" name="Line 66"/>
            <p:cNvSpPr>
              <a:spLocks noChangeShapeType="1"/>
            </p:cNvSpPr>
            <p:nvPr/>
          </p:nvSpPr>
          <p:spPr bwMode="auto">
            <a:xfrm>
              <a:off x="1190" y="3844"/>
              <a:ext cx="3511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86" name="Group 67"/>
            <p:cNvGrpSpPr>
              <a:grpSpLocks/>
            </p:cNvGrpSpPr>
            <p:nvPr/>
          </p:nvGrpSpPr>
          <p:grpSpPr bwMode="auto">
            <a:xfrm>
              <a:off x="1014" y="3782"/>
              <a:ext cx="178" cy="126"/>
              <a:chOff x="3458" y="14484"/>
              <a:chExt cx="313" cy="275"/>
            </a:xfrm>
          </p:grpSpPr>
          <p:sp>
            <p:nvSpPr>
              <p:cNvPr id="65635" name="Text Box 68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WE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5636" name="Line 69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87" name="Line 70"/>
            <p:cNvSpPr>
              <a:spLocks noChangeShapeType="1"/>
            </p:cNvSpPr>
            <p:nvPr/>
          </p:nvSpPr>
          <p:spPr bwMode="auto">
            <a:xfrm flipV="1">
              <a:off x="2858" y="1785"/>
              <a:ext cx="0" cy="205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8" name="Line 71"/>
            <p:cNvSpPr>
              <a:spLocks noChangeShapeType="1"/>
            </p:cNvSpPr>
            <p:nvPr/>
          </p:nvSpPr>
          <p:spPr bwMode="auto">
            <a:xfrm>
              <a:off x="2418" y="1785"/>
              <a:ext cx="105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89" name="Group 72"/>
            <p:cNvGrpSpPr>
              <a:grpSpLocks/>
            </p:cNvGrpSpPr>
            <p:nvPr/>
          </p:nvGrpSpPr>
          <p:grpSpPr bwMode="auto">
            <a:xfrm>
              <a:off x="1294" y="2140"/>
              <a:ext cx="262" cy="137"/>
              <a:chOff x="3477" y="14376"/>
              <a:chExt cx="313" cy="300"/>
            </a:xfrm>
          </p:grpSpPr>
          <p:sp>
            <p:nvSpPr>
              <p:cNvPr id="65633" name="Text Box 73"/>
              <p:cNvSpPr txBox="1">
                <a:spLocks noChangeArrowheads="1"/>
              </p:cNvSpPr>
              <p:nvPr/>
            </p:nvSpPr>
            <p:spPr bwMode="auto">
              <a:xfrm>
                <a:off x="3477" y="14404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0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5634" name="Line 74"/>
              <p:cNvSpPr>
                <a:spLocks noChangeShapeType="1"/>
              </p:cNvSpPr>
              <p:nvPr/>
            </p:nvSpPr>
            <p:spPr bwMode="auto">
              <a:xfrm>
                <a:off x="3484" y="14376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90" name="Line 75"/>
            <p:cNvSpPr>
              <a:spLocks noChangeShapeType="1"/>
            </p:cNvSpPr>
            <p:nvPr/>
          </p:nvSpPr>
          <p:spPr bwMode="auto">
            <a:xfrm>
              <a:off x="2418" y="2346"/>
              <a:ext cx="105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1" name="Line 76"/>
            <p:cNvSpPr>
              <a:spLocks noChangeShapeType="1"/>
            </p:cNvSpPr>
            <p:nvPr/>
          </p:nvSpPr>
          <p:spPr bwMode="auto">
            <a:xfrm>
              <a:off x="2418" y="2908"/>
              <a:ext cx="105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2" name="Line 77"/>
            <p:cNvSpPr>
              <a:spLocks noChangeShapeType="1"/>
            </p:cNvSpPr>
            <p:nvPr/>
          </p:nvSpPr>
          <p:spPr bwMode="auto">
            <a:xfrm>
              <a:off x="2418" y="3470"/>
              <a:ext cx="105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3" name="Text Box 78"/>
            <p:cNvSpPr txBox="1">
              <a:spLocks noChangeArrowheads="1"/>
            </p:cNvSpPr>
            <p:nvPr/>
          </p:nvSpPr>
          <p:spPr bwMode="auto">
            <a:xfrm>
              <a:off x="1103" y="2284"/>
              <a:ext cx="262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40000"/>
                </a:spcBef>
              </a:pPr>
              <a:r>
                <a:rPr lang="en-US" altLang="zh-CN" sz="1600">
                  <a:solidFill>
                    <a:schemeClr val="tx1"/>
                  </a:solidFill>
                </a:rPr>
                <a:t>2-4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译码器</a:t>
              </a:r>
              <a:endParaRPr lang="zh-CN" altLang="en-US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94" name="Line 79"/>
            <p:cNvSpPr>
              <a:spLocks noChangeShapeType="1"/>
            </p:cNvSpPr>
            <p:nvPr/>
          </p:nvSpPr>
          <p:spPr bwMode="auto">
            <a:xfrm>
              <a:off x="927" y="240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5" name="Text Box 80"/>
            <p:cNvSpPr txBox="1">
              <a:spLocks noChangeArrowheads="1"/>
            </p:cNvSpPr>
            <p:nvPr/>
          </p:nvSpPr>
          <p:spPr bwMode="auto">
            <a:xfrm>
              <a:off x="927" y="2220"/>
              <a:ext cx="17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96" name="Text Box 81"/>
            <p:cNvSpPr txBox="1">
              <a:spLocks noChangeArrowheads="1"/>
            </p:cNvSpPr>
            <p:nvPr/>
          </p:nvSpPr>
          <p:spPr bwMode="auto">
            <a:xfrm>
              <a:off x="927" y="2458"/>
              <a:ext cx="1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11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97" name="Line 82"/>
            <p:cNvSpPr>
              <a:spLocks noChangeShapeType="1"/>
            </p:cNvSpPr>
            <p:nvPr/>
          </p:nvSpPr>
          <p:spPr bwMode="auto">
            <a:xfrm>
              <a:off x="927" y="265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8" name="Text Box 83"/>
            <p:cNvSpPr txBox="1">
              <a:spLocks noChangeAspect="1" noChangeArrowheads="1"/>
            </p:cNvSpPr>
            <p:nvPr/>
          </p:nvSpPr>
          <p:spPr bwMode="auto">
            <a:xfrm>
              <a:off x="1365" y="2284"/>
              <a:ext cx="6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599" name="Text Box 84"/>
            <p:cNvSpPr txBox="1">
              <a:spLocks noChangeArrowheads="1"/>
            </p:cNvSpPr>
            <p:nvPr/>
          </p:nvSpPr>
          <p:spPr bwMode="auto">
            <a:xfrm>
              <a:off x="1365" y="2409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600" name="Text Box 85"/>
            <p:cNvSpPr txBox="1">
              <a:spLocks noChangeArrowheads="1"/>
            </p:cNvSpPr>
            <p:nvPr/>
          </p:nvSpPr>
          <p:spPr bwMode="auto">
            <a:xfrm>
              <a:off x="1365" y="2534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601" name="Text Box 86"/>
            <p:cNvSpPr txBox="1">
              <a:spLocks noChangeArrowheads="1"/>
            </p:cNvSpPr>
            <p:nvPr/>
          </p:nvSpPr>
          <p:spPr bwMode="auto">
            <a:xfrm>
              <a:off x="1365" y="2659"/>
              <a:ext cx="8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5602" name="Line 87"/>
            <p:cNvSpPr>
              <a:spLocks noChangeShapeType="1"/>
            </p:cNvSpPr>
            <p:nvPr/>
          </p:nvSpPr>
          <p:spPr bwMode="auto">
            <a:xfrm>
              <a:off x="1408" y="2346"/>
              <a:ext cx="1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65603" name="Line 88"/>
            <p:cNvSpPr>
              <a:spLocks noChangeShapeType="1"/>
            </p:cNvSpPr>
            <p:nvPr/>
          </p:nvSpPr>
          <p:spPr bwMode="auto">
            <a:xfrm flipV="1">
              <a:off x="1541" y="1972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4" name="Line 89"/>
            <p:cNvSpPr>
              <a:spLocks noChangeShapeType="1"/>
            </p:cNvSpPr>
            <p:nvPr/>
          </p:nvSpPr>
          <p:spPr bwMode="auto">
            <a:xfrm>
              <a:off x="1541" y="1972"/>
              <a:ext cx="2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5" name="Line 90"/>
            <p:cNvSpPr>
              <a:spLocks noChangeShapeType="1"/>
            </p:cNvSpPr>
            <p:nvPr/>
          </p:nvSpPr>
          <p:spPr bwMode="auto">
            <a:xfrm flipV="1">
              <a:off x="3735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6" name="Line 91"/>
            <p:cNvSpPr>
              <a:spLocks noChangeShapeType="1"/>
            </p:cNvSpPr>
            <p:nvPr/>
          </p:nvSpPr>
          <p:spPr bwMode="auto">
            <a:xfrm flipV="1">
              <a:off x="2156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7" name="Line 92"/>
            <p:cNvSpPr>
              <a:spLocks noChangeShapeType="1"/>
            </p:cNvSpPr>
            <p:nvPr/>
          </p:nvSpPr>
          <p:spPr bwMode="auto">
            <a:xfrm>
              <a:off x="1408" y="2471"/>
              <a:ext cx="2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8" name="Line 93"/>
            <p:cNvSpPr>
              <a:spLocks noChangeShapeType="1"/>
            </p:cNvSpPr>
            <p:nvPr/>
          </p:nvSpPr>
          <p:spPr bwMode="auto">
            <a:xfrm flipV="1">
              <a:off x="3735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9" name="Line 94"/>
            <p:cNvSpPr>
              <a:spLocks noChangeShapeType="1"/>
            </p:cNvSpPr>
            <p:nvPr/>
          </p:nvSpPr>
          <p:spPr bwMode="auto">
            <a:xfrm flipV="1">
              <a:off x="2156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0" name="Line 95"/>
            <p:cNvSpPr>
              <a:spLocks noChangeShapeType="1"/>
            </p:cNvSpPr>
            <p:nvPr/>
          </p:nvSpPr>
          <p:spPr bwMode="auto">
            <a:xfrm>
              <a:off x="1422" y="2596"/>
              <a:ext cx="2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1" name="Line 96"/>
            <p:cNvSpPr>
              <a:spLocks noChangeShapeType="1"/>
            </p:cNvSpPr>
            <p:nvPr/>
          </p:nvSpPr>
          <p:spPr bwMode="auto">
            <a:xfrm>
              <a:off x="1629" y="2596"/>
              <a:ext cx="0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2" name="Line 97"/>
            <p:cNvSpPr>
              <a:spLocks noChangeShapeType="1"/>
            </p:cNvSpPr>
            <p:nvPr/>
          </p:nvSpPr>
          <p:spPr bwMode="auto">
            <a:xfrm>
              <a:off x="1629" y="3095"/>
              <a:ext cx="21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3" name="Line 98"/>
            <p:cNvSpPr>
              <a:spLocks noChangeShapeType="1"/>
            </p:cNvSpPr>
            <p:nvPr/>
          </p:nvSpPr>
          <p:spPr bwMode="auto">
            <a:xfrm flipV="1">
              <a:off x="3735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4" name="Line 99"/>
            <p:cNvSpPr>
              <a:spLocks noChangeShapeType="1"/>
            </p:cNvSpPr>
            <p:nvPr/>
          </p:nvSpPr>
          <p:spPr bwMode="auto">
            <a:xfrm flipV="1">
              <a:off x="2156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5" name="Line 100"/>
            <p:cNvSpPr>
              <a:spLocks noChangeShapeType="1"/>
            </p:cNvSpPr>
            <p:nvPr/>
          </p:nvSpPr>
          <p:spPr bwMode="auto">
            <a:xfrm>
              <a:off x="1408" y="2721"/>
              <a:ext cx="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6" name="Line 101"/>
            <p:cNvSpPr>
              <a:spLocks noChangeShapeType="1"/>
            </p:cNvSpPr>
            <p:nvPr/>
          </p:nvSpPr>
          <p:spPr bwMode="auto">
            <a:xfrm>
              <a:off x="1541" y="272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7" name="Line 102"/>
            <p:cNvSpPr>
              <a:spLocks noChangeShapeType="1"/>
            </p:cNvSpPr>
            <p:nvPr/>
          </p:nvSpPr>
          <p:spPr bwMode="auto">
            <a:xfrm>
              <a:off x="1541" y="3595"/>
              <a:ext cx="2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8" name="Line 103"/>
            <p:cNvSpPr>
              <a:spLocks noChangeShapeType="1"/>
            </p:cNvSpPr>
            <p:nvPr/>
          </p:nvSpPr>
          <p:spPr bwMode="auto">
            <a:xfrm flipV="1">
              <a:off x="3735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9" name="Line 104"/>
            <p:cNvSpPr>
              <a:spLocks noChangeShapeType="1"/>
            </p:cNvSpPr>
            <p:nvPr/>
          </p:nvSpPr>
          <p:spPr bwMode="auto">
            <a:xfrm flipV="1">
              <a:off x="2156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620" name="Group 105"/>
            <p:cNvGrpSpPr>
              <a:grpSpLocks/>
            </p:cNvGrpSpPr>
            <p:nvPr/>
          </p:nvGrpSpPr>
          <p:grpSpPr bwMode="auto">
            <a:xfrm>
              <a:off x="1541" y="2323"/>
              <a:ext cx="263" cy="124"/>
              <a:chOff x="3458" y="14390"/>
              <a:chExt cx="313" cy="272"/>
            </a:xfrm>
          </p:grpSpPr>
          <p:sp>
            <p:nvSpPr>
              <p:cNvPr id="65631" name="Text Box 106"/>
              <p:cNvSpPr txBox="1">
                <a:spLocks noChangeArrowheads="1"/>
              </p:cNvSpPr>
              <p:nvPr/>
            </p:nvSpPr>
            <p:spPr bwMode="auto">
              <a:xfrm>
                <a:off x="3458" y="14390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1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5632" name="Line 107"/>
              <p:cNvSpPr>
                <a:spLocks noChangeShapeType="1"/>
              </p:cNvSpPr>
              <p:nvPr/>
            </p:nvSpPr>
            <p:spPr bwMode="auto">
              <a:xfrm>
                <a:off x="3484" y="14392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621" name="Group 108"/>
            <p:cNvGrpSpPr>
              <a:grpSpLocks/>
            </p:cNvGrpSpPr>
            <p:nvPr/>
          </p:nvGrpSpPr>
          <p:grpSpPr bwMode="auto">
            <a:xfrm>
              <a:off x="1625" y="2564"/>
              <a:ext cx="187" cy="139"/>
              <a:chOff x="3566" y="14610"/>
              <a:chExt cx="223" cy="305"/>
            </a:xfrm>
          </p:grpSpPr>
          <p:sp>
            <p:nvSpPr>
              <p:cNvPr id="65629" name="Text Box 109"/>
              <p:cNvSpPr txBox="1">
                <a:spLocks noChangeArrowheads="1"/>
              </p:cNvSpPr>
              <p:nvPr/>
            </p:nvSpPr>
            <p:spPr bwMode="auto">
              <a:xfrm>
                <a:off x="3566" y="14652"/>
                <a:ext cx="223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2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5630" name="Line 110"/>
              <p:cNvSpPr>
                <a:spLocks noChangeShapeType="1"/>
              </p:cNvSpPr>
              <p:nvPr/>
            </p:nvSpPr>
            <p:spPr bwMode="auto">
              <a:xfrm>
                <a:off x="3572" y="14610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622" name="Group 111"/>
            <p:cNvGrpSpPr>
              <a:grpSpLocks/>
            </p:cNvGrpSpPr>
            <p:nvPr/>
          </p:nvGrpSpPr>
          <p:grpSpPr bwMode="auto">
            <a:xfrm>
              <a:off x="1278" y="2806"/>
              <a:ext cx="262" cy="125"/>
              <a:chOff x="3458" y="14484"/>
              <a:chExt cx="313" cy="275"/>
            </a:xfrm>
          </p:grpSpPr>
          <p:sp>
            <p:nvSpPr>
              <p:cNvPr id="65627" name="Text Box 112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3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5628" name="Line 113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623" name="Text Box 114"/>
            <p:cNvSpPr txBox="1">
              <a:spLocks noChangeArrowheads="1"/>
            </p:cNvSpPr>
            <p:nvPr/>
          </p:nvSpPr>
          <p:spPr bwMode="auto">
            <a:xfrm>
              <a:off x="873" y="1660"/>
              <a:ext cx="4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位扩展</a:t>
              </a:r>
            </a:p>
          </p:txBody>
        </p:sp>
        <p:sp>
          <p:nvSpPr>
            <p:cNvPr id="65624" name="Line 115"/>
            <p:cNvSpPr>
              <a:spLocks noChangeShapeType="1"/>
            </p:cNvSpPr>
            <p:nvPr/>
          </p:nvSpPr>
          <p:spPr bwMode="auto">
            <a:xfrm flipV="1">
              <a:off x="1278" y="1598"/>
              <a:ext cx="438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5" name="Text Box 116"/>
            <p:cNvSpPr txBox="1">
              <a:spLocks noChangeArrowheads="1"/>
            </p:cNvSpPr>
            <p:nvPr/>
          </p:nvSpPr>
          <p:spPr bwMode="auto">
            <a:xfrm>
              <a:off x="4350" y="2764"/>
              <a:ext cx="425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字扩展</a:t>
              </a:r>
            </a:p>
          </p:txBody>
        </p:sp>
        <p:sp>
          <p:nvSpPr>
            <p:cNvPr id="65626" name="Line 117"/>
            <p:cNvSpPr>
              <a:spLocks noChangeShapeType="1"/>
            </p:cNvSpPr>
            <p:nvPr/>
          </p:nvSpPr>
          <p:spPr bwMode="auto">
            <a:xfrm flipH="1" flipV="1">
              <a:off x="4174" y="2534"/>
              <a:ext cx="263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39" name="Rectangle 118"/>
          <p:cNvSpPr>
            <a:spLocks noChangeArrowheads="1"/>
          </p:cNvSpPr>
          <p:nvPr/>
        </p:nvSpPr>
        <p:spPr bwMode="auto">
          <a:xfrm>
            <a:off x="-95250" y="5319378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2229" name="矩形 117"/>
          <p:cNvSpPr>
            <a:spLocks noChangeArrowheads="1"/>
          </p:cNvSpPr>
          <p:nvPr/>
        </p:nvSpPr>
        <p:spPr bwMode="auto">
          <a:xfrm>
            <a:off x="403225" y="5592428"/>
            <a:ext cx="11714163" cy="112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例：用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1K×4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位芯片构成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4K×8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位存储器，需要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8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个芯片，地址范围分别为：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0000-3FFH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400-7FFH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800-BFFH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C00- FFFH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；</a:t>
            </a:r>
            <a:endParaRPr lang="en-US" altLang="zh-CN" sz="2200" dirty="0">
              <a:solidFill>
                <a:srgbClr val="000000"/>
              </a:solidFill>
              <a:latin typeface="微软雅黑" charset="-122"/>
              <a:ea typeface="微软雅黑" charset="-122"/>
              <a:cs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地址线、读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/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写控制线等对应相接，片选信号则分别与外部译码器各个译码输出端相连。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1F67BE-28EB-7270-E110-B74066B4B27D}"/>
              </a:ext>
            </a:extLst>
          </p:cNvPr>
          <p:cNvSpPr txBox="1"/>
          <p:nvPr/>
        </p:nvSpPr>
        <p:spPr>
          <a:xfrm>
            <a:off x="2993182" y="2680993"/>
            <a:ext cx="150683" cy="2151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00</a:t>
            </a:r>
            <a:endParaRPr lang="zh-CN" altLang="en-US" sz="1000" b="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81772E-5CCB-9268-231A-688FFE5B61CA}"/>
              </a:ext>
            </a:extLst>
          </p:cNvPr>
          <p:cNvSpPr txBox="1"/>
          <p:nvPr/>
        </p:nvSpPr>
        <p:spPr>
          <a:xfrm>
            <a:off x="2992195" y="2881147"/>
            <a:ext cx="150683" cy="2151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01</a:t>
            </a:r>
            <a:endParaRPr lang="zh-CN" altLang="en-US" sz="1000" b="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A71AF2-F6B6-58DB-006C-945F5D0E5093}"/>
              </a:ext>
            </a:extLst>
          </p:cNvPr>
          <p:cNvSpPr txBox="1"/>
          <p:nvPr/>
        </p:nvSpPr>
        <p:spPr>
          <a:xfrm>
            <a:off x="2980943" y="3123679"/>
            <a:ext cx="150683" cy="2151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10</a:t>
            </a:r>
            <a:endParaRPr lang="zh-CN" altLang="en-US" sz="1000" b="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43BF36-69E0-E935-7C02-6A03FF248F10}"/>
              </a:ext>
            </a:extLst>
          </p:cNvPr>
          <p:cNvSpPr txBox="1"/>
          <p:nvPr/>
        </p:nvSpPr>
        <p:spPr>
          <a:xfrm>
            <a:off x="2992195" y="3355891"/>
            <a:ext cx="150683" cy="2151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11</a:t>
            </a:r>
            <a:endParaRPr lang="zh-CN" altLang="en-US" sz="1000" b="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45815-3EB2-7CF5-355D-A8290F432888}"/>
              </a:ext>
            </a:extLst>
          </p:cNvPr>
          <p:cNvSpPr txBox="1"/>
          <p:nvPr/>
        </p:nvSpPr>
        <p:spPr>
          <a:xfrm>
            <a:off x="6451491" y="1431843"/>
            <a:ext cx="512962" cy="2151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0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同时工作</a:t>
            </a:r>
          </a:p>
        </p:txBody>
      </p:sp>
    </p:spTree>
    <p:extLst>
      <p:ext uri="{BB962C8B-B14F-4D97-AF65-F5344CB8AC3E}">
        <p14:creationId xmlns:p14="http://schemas.microsoft.com/office/powerpoint/2010/main" val="212215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5" name="Group 5"/>
          <p:cNvGrpSpPr>
            <a:grpSpLocks/>
          </p:cNvGrpSpPr>
          <p:nvPr/>
        </p:nvGrpSpPr>
        <p:grpSpPr bwMode="auto">
          <a:xfrm>
            <a:off x="1443038" y="731838"/>
            <a:ext cx="10125075" cy="4865687"/>
            <a:chOff x="873" y="1098"/>
            <a:chExt cx="3902" cy="2810"/>
          </a:xfrm>
        </p:grpSpPr>
        <p:sp>
          <p:nvSpPr>
            <p:cNvPr id="67589" name="Rectangle 6"/>
            <p:cNvSpPr>
              <a:spLocks noChangeArrowheads="1"/>
            </p:cNvSpPr>
            <p:nvPr/>
          </p:nvSpPr>
          <p:spPr bwMode="auto">
            <a:xfrm>
              <a:off x="3297" y="1410"/>
              <a:ext cx="877" cy="224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590" name="Rectangle 7"/>
            <p:cNvSpPr>
              <a:spLocks noChangeArrowheads="1"/>
            </p:cNvSpPr>
            <p:nvPr/>
          </p:nvSpPr>
          <p:spPr bwMode="auto">
            <a:xfrm>
              <a:off x="1629" y="1473"/>
              <a:ext cx="2632" cy="4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67591" name="Group 8"/>
            <p:cNvGrpSpPr>
              <a:grpSpLocks/>
            </p:cNvGrpSpPr>
            <p:nvPr/>
          </p:nvGrpSpPr>
          <p:grpSpPr bwMode="auto">
            <a:xfrm>
              <a:off x="1892" y="1598"/>
              <a:ext cx="526" cy="250"/>
              <a:chOff x="3614" y="2934"/>
              <a:chExt cx="939" cy="544"/>
            </a:xfrm>
          </p:grpSpPr>
          <p:sp>
            <p:nvSpPr>
              <p:cNvPr id="67699" name="Rectangle 9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700" name="Text Box 10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7592" name="Group 11"/>
            <p:cNvGrpSpPr>
              <a:grpSpLocks/>
            </p:cNvGrpSpPr>
            <p:nvPr/>
          </p:nvGrpSpPr>
          <p:grpSpPr bwMode="auto">
            <a:xfrm>
              <a:off x="1892" y="2159"/>
              <a:ext cx="526" cy="250"/>
              <a:chOff x="3614" y="2934"/>
              <a:chExt cx="939" cy="544"/>
            </a:xfrm>
          </p:grpSpPr>
          <p:sp>
            <p:nvSpPr>
              <p:cNvPr id="67697" name="Rectangle 12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698" name="Text Box 13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7593" name="Group 14"/>
            <p:cNvGrpSpPr>
              <a:grpSpLocks/>
            </p:cNvGrpSpPr>
            <p:nvPr/>
          </p:nvGrpSpPr>
          <p:grpSpPr bwMode="auto">
            <a:xfrm>
              <a:off x="1892" y="2721"/>
              <a:ext cx="526" cy="250"/>
              <a:chOff x="3614" y="2934"/>
              <a:chExt cx="939" cy="544"/>
            </a:xfrm>
          </p:grpSpPr>
          <p:sp>
            <p:nvSpPr>
              <p:cNvPr id="67695" name="Rectangle 15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696" name="Text Box 16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7594" name="Group 17"/>
            <p:cNvGrpSpPr>
              <a:grpSpLocks/>
            </p:cNvGrpSpPr>
            <p:nvPr/>
          </p:nvGrpSpPr>
          <p:grpSpPr bwMode="auto">
            <a:xfrm>
              <a:off x="1892" y="3282"/>
              <a:ext cx="526" cy="251"/>
              <a:chOff x="3614" y="2934"/>
              <a:chExt cx="939" cy="544"/>
            </a:xfrm>
          </p:grpSpPr>
          <p:sp>
            <p:nvSpPr>
              <p:cNvPr id="67693" name="Rectangle 18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694" name="Text Box 19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7595" name="Group 20"/>
            <p:cNvGrpSpPr>
              <a:grpSpLocks/>
            </p:cNvGrpSpPr>
            <p:nvPr/>
          </p:nvGrpSpPr>
          <p:grpSpPr bwMode="auto">
            <a:xfrm>
              <a:off x="3472" y="1597"/>
              <a:ext cx="525" cy="250"/>
              <a:chOff x="3614" y="2934"/>
              <a:chExt cx="939" cy="544"/>
            </a:xfrm>
          </p:grpSpPr>
          <p:sp>
            <p:nvSpPr>
              <p:cNvPr id="67691" name="Rectangle 21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692" name="Text Box 22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7596" name="Group 23"/>
            <p:cNvGrpSpPr>
              <a:grpSpLocks/>
            </p:cNvGrpSpPr>
            <p:nvPr/>
          </p:nvGrpSpPr>
          <p:grpSpPr bwMode="auto">
            <a:xfrm>
              <a:off x="3472" y="2721"/>
              <a:ext cx="525" cy="249"/>
              <a:chOff x="3614" y="2934"/>
              <a:chExt cx="939" cy="544"/>
            </a:xfrm>
          </p:grpSpPr>
          <p:sp>
            <p:nvSpPr>
              <p:cNvPr id="67689" name="Rectangle 24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690" name="Text Box 25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7597" name="Group 26"/>
            <p:cNvGrpSpPr>
              <a:grpSpLocks/>
            </p:cNvGrpSpPr>
            <p:nvPr/>
          </p:nvGrpSpPr>
          <p:grpSpPr bwMode="auto">
            <a:xfrm>
              <a:off x="3472" y="2159"/>
              <a:ext cx="525" cy="250"/>
              <a:chOff x="3614" y="2934"/>
              <a:chExt cx="939" cy="544"/>
            </a:xfrm>
          </p:grpSpPr>
          <p:sp>
            <p:nvSpPr>
              <p:cNvPr id="67687" name="Rectangle 27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688" name="Text Box 28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7598" name="Group 29"/>
            <p:cNvGrpSpPr>
              <a:grpSpLocks/>
            </p:cNvGrpSpPr>
            <p:nvPr/>
          </p:nvGrpSpPr>
          <p:grpSpPr bwMode="auto">
            <a:xfrm>
              <a:off x="3472" y="3282"/>
              <a:ext cx="525" cy="249"/>
              <a:chOff x="3614" y="2934"/>
              <a:chExt cx="939" cy="544"/>
            </a:xfrm>
          </p:grpSpPr>
          <p:sp>
            <p:nvSpPr>
              <p:cNvPr id="67685" name="Rectangle 30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686" name="Text Box 31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67599" name="Line 32"/>
            <p:cNvSpPr>
              <a:spLocks noChangeShapeType="1"/>
            </p:cNvSpPr>
            <p:nvPr/>
          </p:nvSpPr>
          <p:spPr bwMode="auto">
            <a:xfrm>
              <a:off x="1365" y="1161"/>
              <a:ext cx="3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0" name="Line 33"/>
            <p:cNvSpPr>
              <a:spLocks noChangeShapeType="1"/>
            </p:cNvSpPr>
            <p:nvPr/>
          </p:nvSpPr>
          <p:spPr bwMode="auto">
            <a:xfrm>
              <a:off x="1365" y="1285"/>
              <a:ext cx="3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1" name="Line 34"/>
            <p:cNvSpPr>
              <a:spLocks noChangeShapeType="1"/>
            </p:cNvSpPr>
            <p:nvPr/>
          </p:nvSpPr>
          <p:spPr bwMode="auto">
            <a:xfrm>
              <a:off x="2418" y="1660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2" name="Line 35"/>
            <p:cNvSpPr>
              <a:spLocks noChangeShapeType="1"/>
            </p:cNvSpPr>
            <p:nvPr/>
          </p:nvSpPr>
          <p:spPr bwMode="auto">
            <a:xfrm flipV="1">
              <a:off x="2507" y="1161"/>
              <a:ext cx="0" cy="2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3" name="Text Box 36"/>
            <p:cNvSpPr txBox="1">
              <a:spLocks noChangeArrowheads="1"/>
            </p:cNvSpPr>
            <p:nvPr/>
          </p:nvSpPr>
          <p:spPr bwMode="auto">
            <a:xfrm>
              <a:off x="927" y="1098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04" name="Text Box 37"/>
            <p:cNvSpPr txBox="1">
              <a:spLocks noChangeArrowheads="1"/>
            </p:cNvSpPr>
            <p:nvPr/>
          </p:nvSpPr>
          <p:spPr bwMode="auto">
            <a:xfrm>
              <a:off x="927" y="1223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7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4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05" name="Text Box 38"/>
            <p:cNvSpPr txBox="1">
              <a:spLocks noChangeArrowheads="1"/>
            </p:cNvSpPr>
            <p:nvPr/>
          </p:nvSpPr>
          <p:spPr bwMode="auto">
            <a:xfrm>
              <a:off x="1980" y="147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06" name="Text Box 39"/>
            <p:cNvSpPr txBox="1">
              <a:spLocks noChangeArrowheads="1"/>
            </p:cNvSpPr>
            <p:nvPr/>
          </p:nvSpPr>
          <p:spPr bwMode="auto">
            <a:xfrm>
              <a:off x="1980" y="2024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07" name="Text Box 40"/>
            <p:cNvSpPr txBox="1">
              <a:spLocks noChangeArrowheads="1"/>
            </p:cNvSpPr>
            <p:nvPr/>
          </p:nvSpPr>
          <p:spPr bwMode="auto">
            <a:xfrm>
              <a:off x="1980" y="2568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08" name="Text Box 41"/>
            <p:cNvSpPr txBox="1">
              <a:spLocks noChangeArrowheads="1"/>
            </p:cNvSpPr>
            <p:nvPr/>
          </p:nvSpPr>
          <p:spPr bwMode="auto">
            <a:xfrm>
              <a:off x="1980" y="3113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09" name="Line 42"/>
            <p:cNvSpPr>
              <a:spLocks noChangeShapeType="1"/>
            </p:cNvSpPr>
            <p:nvPr/>
          </p:nvSpPr>
          <p:spPr bwMode="auto">
            <a:xfrm>
              <a:off x="3998" y="1660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0" name="Line 43"/>
            <p:cNvSpPr>
              <a:spLocks noChangeShapeType="1"/>
            </p:cNvSpPr>
            <p:nvPr/>
          </p:nvSpPr>
          <p:spPr bwMode="auto">
            <a:xfrm flipH="1" flipV="1">
              <a:off x="4085" y="1285"/>
              <a:ext cx="1" cy="2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1" name="Text Box 44"/>
            <p:cNvSpPr txBox="1">
              <a:spLocks noChangeArrowheads="1"/>
            </p:cNvSpPr>
            <p:nvPr/>
          </p:nvSpPr>
          <p:spPr bwMode="auto">
            <a:xfrm>
              <a:off x="3559" y="1472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12" name="Text Box 45"/>
            <p:cNvSpPr txBox="1">
              <a:spLocks noChangeArrowheads="1"/>
            </p:cNvSpPr>
            <p:nvPr/>
          </p:nvSpPr>
          <p:spPr bwMode="auto">
            <a:xfrm>
              <a:off x="3559" y="2024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13" name="Text Box 46"/>
            <p:cNvSpPr txBox="1">
              <a:spLocks noChangeArrowheads="1"/>
            </p:cNvSpPr>
            <p:nvPr/>
          </p:nvSpPr>
          <p:spPr bwMode="auto">
            <a:xfrm>
              <a:off x="3559" y="2568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14" name="Text Box 47"/>
            <p:cNvSpPr txBox="1">
              <a:spLocks noChangeArrowheads="1"/>
            </p:cNvSpPr>
            <p:nvPr/>
          </p:nvSpPr>
          <p:spPr bwMode="auto">
            <a:xfrm>
              <a:off x="3559" y="311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15" name="Line 48"/>
            <p:cNvSpPr>
              <a:spLocks noChangeShapeType="1"/>
            </p:cNvSpPr>
            <p:nvPr/>
          </p:nvSpPr>
          <p:spPr bwMode="auto">
            <a:xfrm>
              <a:off x="1190" y="3719"/>
              <a:ext cx="35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6" name="Text Box 49"/>
            <p:cNvSpPr txBox="1">
              <a:spLocks noChangeArrowheads="1"/>
            </p:cNvSpPr>
            <p:nvPr/>
          </p:nvSpPr>
          <p:spPr bwMode="auto">
            <a:xfrm>
              <a:off x="927" y="3566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9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17" name="Line 50"/>
            <p:cNvSpPr>
              <a:spLocks noChangeShapeType="1"/>
            </p:cNvSpPr>
            <p:nvPr/>
          </p:nvSpPr>
          <p:spPr bwMode="auto">
            <a:xfrm flipV="1">
              <a:off x="1805" y="1660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8" name="Line 51"/>
            <p:cNvSpPr>
              <a:spLocks noChangeShapeType="1"/>
            </p:cNvSpPr>
            <p:nvPr/>
          </p:nvSpPr>
          <p:spPr bwMode="auto">
            <a:xfrm>
              <a:off x="1805" y="1660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9" name="Line 52"/>
            <p:cNvSpPr>
              <a:spLocks noChangeShapeType="1"/>
            </p:cNvSpPr>
            <p:nvPr/>
          </p:nvSpPr>
          <p:spPr bwMode="auto">
            <a:xfrm>
              <a:off x="1805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0" name="Line 53"/>
            <p:cNvSpPr>
              <a:spLocks noChangeShapeType="1"/>
            </p:cNvSpPr>
            <p:nvPr/>
          </p:nvSpPr>
          <p:spPr bwMode="auto">
            <a:xfrm flipH="1">
              <a:off x="2418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1" name="Line 54"/>
            <p:cNvSpPr>
              <a:spLocks noChangeShapeType="1"/>
            </p:cNvSpPr>
            <p:nvPr/>
          </p:nvSpPr>
          <p:spPr bwMode="auto">
            <a:xfrm flipH="1">
              <a:off x="2418" y="2784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2" name="Line 55"/>
            <p:cNvSpPr>
              <a:spLocks noChangeShapeType="1"/>
            </p:cNvSpPr>
            <p:nvPr/>
          </p:nvSpPr>
          <p:spPr bwMode="auto">
            <a:xfrm flipH="1">
              <a:off x="2418" y="3345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3" name="Line 56"/>
            <p:cNvSpPr>
              <a:spLocks noChangeShapeType="1"/>
            </p:cNvSpPr>
            <p:nvPr/>
          </p:nvSpPr>
          <p:spPr bwMode="auto">
            <a:xfrm flipH="1">
              <a:off x="3998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4" name="Line 57"/>
            <p:cNvSpPr>
              <a:spLocks noChangeShapeType="1"/>
            </p:cNvSpPr>
            <p:nvPr/>
          </p:nvSpPr>
          <p:spPr bwMode="auto">
            <a:xfrm flipH="1">
              <a:off x="3998" y="2783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5" name="Line 58"/>
            <p:cNvSpPr>
              <a:spLocks noChangeShapeType="1"/>
            </p:cNvSpPr>
            <p:nvPr/>
          </p:nvSpPr>
          <p:spPr bwMode="auto">
            <a:xfrm flipH="1">
              <a:off x="3998" y="3344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6" name="Line 59"/>
            <p:cNvSpPr>
              <a:spLocks noChangeShapeType="1"/>
            </p:cNvSpPr>
            <p:nvPr/>
          </p:nvSpPr>
          <p:spPr bwMode="auto">
            <a:xfrm>
              <a:off x="1805" y="2783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7" name="Line 60"/>
            <p:cNvSpPr>
              <a:spLocks noChangeShapeType="1"/>
            </p:cNvSpPr>
            <p:nvPr/>
          </p:nvSpPr>
          <p:spPr bwMode="auto">
            <a:xfrm>
              <a:off x="1805" y="3345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8" name="Line 61"/>
            <p:cNvSpPr>
              <a:spLocks noChangeShapeType="1"/>
            </p:cNvSpPr>
            <p:nvPr/>
          </p:nvSpPr>
          <p:spPr bwMode="auto">
            <a:xfrm flipV="1">
              <a:off x="3383" y="1660"/>
              <a:ext cx="2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9" name="Line 62"/>
            <p:cNvSpPr>
              <a:spLocks noChangeShapeType="1"/>
            </p:cNvSpPr>
            <p:nvPr/>
          </p:nvSpPr>
          <p:spPr bwMode="auto">
            <a:xfrm>
              <a:off x="3383" y="1660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0" name="Line 63"/>
            <p:cNvSpPr>
              <a:spLocks noChangeShapeType="1"/>
            </p:cNvSpPr>
            <p:nvPr/>
          </p:nvSpPr>
          <p:spPr bwMode="auto">
            <a:xfrm>
              <a:off x="3383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1" name="Line 64"/>
            <p:cNvSpPr>
              <a:spLocks noChangeShapeType="1"/>
            </p:cNvSpPr>
            <p:nvPr/>
          </p:nvSpPr>
          <p:spPr bwMode="auto">
            <a:xfrm>
              <a:off x="3383" y="2783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2" name="Line 65"/>
            <p:cNvSpPr>
              <a:spLocks noChangeShapeType="1"/>
            </p:cNvSpPr>
            <p:nvPr/>
          </p:nvSpPr>
          <p:spPr bwMode="auto">
            <a:xfrm>
              <a:off x="3383" y="3344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3" name="Line 66"/>
            <p:cNvSpPr>
              <a:spLocks noChangeShapeType="1"/>
            </p:cNvSpPr>
            <p:nvPr/>
          </p:nvSpPr>
          <p:spPr bwMode="auto">
            <a:xfrm>
              <a:off x="1190" y="3844"/>
              <a:ext cx="35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34" name="Group 67"/>
            <p:cNvGrpSpPr>
              <a:grpSpLocks/>
            </p:cNvGrpSpPr>
            <p:nvPr/>
          </p:nvGrpSpPr>
          <p:grpSpPr bwMode="auto">
            <a:xfrm>
              <a:off x="1014" y="3782"/>
              <a:ext cx="178" cy="126"/>
              <a:chOff x="3458" y="14484"/>
              <a:chExt cx="313" cy="275"/>
            </a:xfrm>
          </p:grpSpPr>
          <p:sp>
            <p:nvSpPr>
              <p:cNvPr id="67683" name="Text Box 68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WE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7684" name="Line 69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635" name="Line 70"/>
            <p:cNvSpPr>
              <a:spLocks noChangeShapeType="1"/>
            </p:cNvSpPr>
            <p:nvPr/>
          </p:nvSpPr>
          <p:spPr bwMode="auto">
            <a:xfrm flipV="1">
              <a:off x="2858" y="1785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6" name="Line 71"/>
            <p:cNvSpPr>
              <a:spLocks noChangeShapeType="1"/>
            </p:cNvSpPr>
            <p:nvPr/>
          </p:nvSpPr>
          <p:spPr bwMode="auto">
            <a:xfrm>
              <a:off x="2418" y="1785"/>
              <a:ext cx="10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37" name="Group 72"/>
            <p:cNvGrpSpPr>
              <a:grpSpLocks/>
            </p:cNvGrpSpPr>
            <p:nvPr/>
          </p:nvGrpSpPr>
          <p:grpSpPr bwMode="auto">
            <a:xfrm>
              <a:off x="1294" y="2140"/>
              <a:ext cx="262" cy="137"/>
              <a:chOff x="3477" y="14376"/>
              <a:chExt cx="313" cy="300"/>
            </a:xfrm>
          </p:grpSpPr>
          <p:sp>
            <p:nvSpPr>
              <p:cNvPr id="67681" name="Text Box 73"/>
              <p:cNvSpPr txBox="1">
                <a:spLocks noChangeArrowheads="1"/>
              </p:cNvSpPr>
              <p:nvPr/>
            </p:nvSpPr>
            <p:spPr bwMode="auto">
              <a:xfrm>
                <a:off x="3477" y="14404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0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7682" name="Line 74"/>
              <p:cNvSpPr>
                <a:spLocks noChangeShapeType="1"/>
              </p:cNvSpPr>
              <p:nvPr/>
            </p:nvSpPr>
            <p:spPr bwMode="auto">
              <a:xfrm>
                <a:off x="3484" y="14376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638" name="Line 75"/>
            <p:cNvSpPr>
              <a:spLocks noChangeShapeType="1"/>
            </p:cNvSpPr>
            <p:nvPr/>
          </p:nvSpPr>
          <p:spPr bwMode="auto">
            <a:xfrm>
              <a:off x="2418" y="2346"/>
              <a:ext cx="10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9" name="Line 76"/>
            <p:cNvSpPr>
              <a:spLocks noChangeShapeType="1"/>
            </p:cNvSpPr>
            <p:nvPr/>
          </p:nvSpPr>
          <p:spPr bwMode="auto">
            <a:xfrm>
              <a:off x="2418" y="2908"/>
              <a:ext cx="10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0" name="Line 77"/>
            <p:cNvSpPr>
              <a:spLocks noChangeShapeType="1"/>
            </p:cNvSpPr>
            <p:nvPr/>
          </p:nvSpPr>
          <p:spPr bwMode="auto">
            <a:xfrm>
              <a:off x="2418" y="3470"/>
              <a:ext cx="10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1" name="Text Box 78"/>
            <p:cNvSpPr txBox="1">
              <a:spLocks noChangeArrowheads="1"/>
            </p:cNvSpPr>
            <p:nvPr/>
          </p:nvSpPr>
          <p:spPr bwMode="auto">
            <a:xfrm>
              <a:off x="1103" y="2284"/>
              <a:ext cx="262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40000"/>
                </a:spcBef>
              </a:pPr>
              <a:r>
                <a:rPr lang="en-US" altLang="zh-CN" sz="1600">
                  <a:solidFill>
                    <a:schemeClr val="tx1"/>
                  </a:solidFill>
                </a:rPr>
                <a:t>2-4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译码器</a:t>
              </a:r>
              <a:endParaRPr lang="zh-CN" altLang="en-US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42" name="Line 79"/>
            <p:cNvSpPr>
              <a:spLocks noChangeShapeType="1"/>
            </p:cNvSpPr>
            <p:nvPr/>
          </p:nvSpPr>
          <p:spPr bwMode="auto">
            <a:xfrm>
              <a:off x="927" y="240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3" name="Text Box 80"/>
            <p:cNvSpPr txBox="1">
              <a:spLocks noChangeArrowheads="1"/>
            </p:cNvSpPr>
            <p:nvPr/>
          </p:nvSpPr>
          <p:spPr bwMode="auto">
            <a:xfrm>
              <a:off x="927" y="2220"/>
              <a:ext cx="17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44" name="Text Box 81"/>
            <p:cNvSpPr txBox="1">
              <a:spLocks noChangeArrowheads="1"/>
            </p:cNvSpPr>
            <p:nvPr/>
          </p:nvSpPr>
          <p:spPr bwMode="auto">
            <a:xfrm>
              <a:off x="927" y="2458"/>
              <a:ext cx="1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11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45" name="Line 82"/>
            <p:cNvSpPr>
              <a:spLocks noChangeShapeType="1"/>
            </p:cNvSpPr>
            <p:nvPr/>
          </p:nvSpPr>
          <p:spPr bwMode="auto">
            <a:xfrm>
              <a:off x="927" y="265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6" name="Text Box 83"/>
            <p:cNvSpPr txBox="1">
              <a:spLocks noChangeAspect="1" noChangeArrowheads="1"/>
            </p:cNvSpPr>
            <p:nvPr/>
          </p:nvSpPr>
          <p:spPr bwMode="auto">
            <a:xfrm>
              <a:off x="1365" y="2284"/>
              <a:ext cx="6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47" name="Text Box 84"/>
            <p:cNvSpPr txBox="1">
              <a:spLocks noChangeArrowheads="1"/>
            </p:cNvSpPr>
            <p:nvPr/>
          </p:nvSpPr>
          <p:spPr bwMode="auto">
            <a:xfrm>
              <a:off x="1365" y="2409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48" name="Text Box 85"/>
            <p:cNvSpPr txBox="1">
              <a:spLocks noChangeArrowheads="1"/>
            </p:cNvSpPr>
            <p:nvPr/>
          </p:nvSpPr>
          <p:spPr bwMode="auto">
            <a:xfrm>
              <a:off x="1365" y="2534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49" name="Text Box 86"/>
            <p:cNvSpPr txBox="1">
              <a:spLocks noChangeArrowheads="1"/>
            </p:cNvSpPr>
            <p:nvPr/>
          </p:nvSpPr>
          <p:spPr bwMode="auto">
            <a:xfrm>
              <a:off x="1365" y="2659"/>
              <a:ext cx="8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7650" name="Line 87"/>
            <p:cNvSpPr>
              <a:spLocks noChangeShapeType="1"/>
            </p:cNvSpPr>
            <p:nvPr/>
          </p:nvSpPr>
          <p:spPr bwMode="auto">
            <a:xfrm>
              <a:off x="1408" y="2346"/>
              <a:ext cx="1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1" name="Line 88"/>
            <p:cNvSpPr>
              <a:spLocks noChangeShapeType="1"/>
            </p:cNvSpPr>
            <p:nvPr/>
          </p:nvSpPr>
          <p:spPr bwMode="auto">
            <a:xfrm flipV="1">
              <a:off x="1541" y="1972"/>
              <a:ext cx="0" cy="3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2" name="Line 89"/>
            <p:cNvSpPr>
              <a:spLocks noChangeShapeType="1"/>
            </p:cNvSpPr>
            <p:nvPr/>
          </p:nvSpPr>
          <p:spPr bwMode="auto">
            <a:xfrm>
              <a:off x="1541" y="1972"/>
              <a:ext cx="21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3" name="Line 90"/>
            <p:cNvSpPr>
              <a:spLocks noChangeShapeType="1"/>
            </p:cNvSpPr>
            <p:nvPr/>
          </p:nvSpPr>
          <p:spPr bwMode="auto">
            <a:xfrm flipV="1">
              <a:off x="3735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4" name="Line 91"/>
            <p:cNvSpPr>
              <a:spLocks noChangeShapeType="1"/>
            </p:cNvSpPr>
            <p:nvPr/>
          </p:nvSpPr>
          <p:spPr bwMode="auto">
            <a:xfrm flipV="1">
              <a:off x="2156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5" name="Line 92"/>
            <p:cNvSpPr>
              <a:spLocks noChangeShapeType="1"/>
            </p:cNvSpPr>
            <p:nvPr/>
          </p:nvSpPr>
          <p:spPr bwMode="auto">
            <a:xfrm>
              <a:off x="1408" y="2471"/>
              <a:ext cx="232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6" name="Line 93"/>
            <p:cNvSpPr>
              <a:spLocks noChangeShapeType="1"/>
            </p:cNvSpPr>
            <p:nvPr/>
          </p:nvSpPr>
          <p:spPr bwMode="auto">
            <a:xfrm flipV="1">
              <a:off x="3735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7" name="Line 94"/>
            <p:cNvSpPr>
              <a:spLocks noChangeShapeType="1"/>
            </p:cNvSpPr>
            <p:nvPr/>
          </p:nvSpPr>
          <p:spPr bwMode="auto">
            <a:xfrm flipV="1">
              <a:off x="2156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8" name="Line 95"/>
            <p:cNvSpPr>
              <a:spLocks noChangeShapeType="1"/>
            </p:cNvSpPr>
            <p:nvPr/>
          </p:nvSpPr>
          <p:spPr bwMode="auto">
            <a:xfrm>
              <a:off x="1422" y="2596"/>
              <a:ext cx="215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9" name="Line 96"/>
            <p:cNvSpPr>
              <a:spLocks noChangeShapeType="1"/>
            </p:cNvSpPr>
            <p:nvPr/>
          </p:nvSpPr>
          <p:spPr bwMode="auto">
            <a:xfrm>
              <a:off x="1629" y="2596"/>
              <a:ext cx="0" cy="4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0" name="Line 97"/>
            <p:cNvSpPr>
              <a:spLocks noChangeShapeType="1"/>
            </p:cNvSpPr>
            <p:nvPr/>
          </p:nvSpPr>
          <p:spPr bwMode="auto">
            <a:xfrm>
              <a:off x="1629" y="3095"/>
              <a:ext cx="210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1" name="Line 98"/>
            <p:cNvSpPr>
              <a:spLocks noChangeShapeType="1"/>
            </p:cNvSpPr>
            <p:nvPr/>
          </p:nvSpPr>
          <p:spPr bwMode="auto">
            <a:xfrm flipV="1">
              <a:off x="3735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2" name="Line 99"/>
            <p:cNvSpPr>
              <a:spLocks noChangeShapeType="1"/>
            </p:cNvSpPr>
            <p:nvPr/>
          </p:nvSpPr>
          <p:spPr bwMode="auto">
            <a:xfrm flipV="1">
              <a:off x="2156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3" name="Line 100"/>
            <p:cNvSpPr>
              <a:spLocks noChangeShapeType="1"/>
            </p:cNvSpPr>
            <p:nvPr/>
          </p:nvSpPr>
          <p:spPr bwMode="auto">
            <a:xfrm>
              <a:off x="1408" y="2721"/>
              <a:ext cx="137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4" name="Line 101"/>
            <p:cNvSpPr>
              <a:spLocks noChangeShapeType="1"/>
            </p:cNvSpPr>
            <p:nvPr/>
          </p:nvSpPr>
          <p:spPr bwMode="auto">
            <a:xfrm>
              <a:off x="1541" y="2721"/>
              <a:ext cx="0" cy="87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5" name="Line 102"/>
            <p:cNvSpPr>
              <a:spLocks noChangeShapeType="1"/>
            </p:cNvSpPr>
            <p:nvPr/>
          </p:nvSpPr>
          <p:spPr bwMode="auto">
            <a:xfrm>
              <a:off x="1541" y="3595"/>
              <a:ext cx="219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6" name="Line 103"/>
            <p:cNvSpPr>
              <a:spLocks noChangeShapeType="1"/>
            </p:cNvSpPr>
            <p:nvPr/>
          </p:nvSpPr>
          <p:spPr bwMode="auto">
            <a:xfrm flipV="1">
              <a:off x="3735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7" name="Line 104"/>
            <p:cNvSpPr>
              <a:spLocks noChangeShapeType="1"/>
            </p:cNvSpPr>
            <p:nvPr/>
          </p:nvSpPr>
          <p:spPr bwMode="auto">
            <a:xfrm flipV="1">
              <a:off x="2156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68" name="Group 105"/>
            <p:cNvGrpSpPr>
              <a:grpSpLocks/>
            </p:cNvGrpSpPr>
            <p:nvPr/>
          </p:nvGrpSpPr>
          <p:grpSpPr bwMode="auto">
            <a:xfrm>
              <a:off x="1541" y="2323"/>
              <a:ext cx="263" cy="124"/>
              <a:chOff x="3458" y="14390"/>
              <a:chExt cx="313" cy="272"/>
            </a:xfrm>
          </p:grpSpPr>
          <p:sp>
            <p:nvSpPr>
              <p:cNvPr id="67679" name="Text Box 106"/>
              <p:cNvSpPr txBox="1">
                <a:spLocks noChangeArrowheads="1"/>
              </p:cNvSpPr>
              <p:nvPr/>
            </p:nvSpPr>
            <p:spPr bwMode="auto">
              <a:xfrm>
                <a:off x="3458" y="14390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1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7680" name="Line 107"/>
              <p:cNvSpPr>
                <a:spLocks noChangeShapeType="1"/>
              </p:cNvSpPr>
              <p:nvPr/>
            </p:nvSpPr>
            <p:spPr bwMode="auto">
              <a:xfrm>
                <a:off x="3484" y="14392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669" name="Group 108"/>
            <p:cNvGrpSpPr>
              <a:grpSpLocks/>
            </p:cNvGrpSpPr>
            <p:nvPr/>
          </p:nvGrpSpPr>
          <p:grpSpPr bwMode="auto">
            <a:xfrm>
              <a:off x="1625" y="2564"/>
              <a:ext cx="187" cy="139"/>
              <a:chOff x="3566" y="14610"/>
              <a:chExt cx="223" cy="305"/>
            </a:xfrm>
          </p:grpSpPr>
          <p:sp>
            <p:nvSpPr>
              <p:cNvPr id="67677" name="Text Box 109"/>
              <p:cNvSpPr txBox="1">
                <a:spLocks noChangeArrowheads="1"/>
              </p:cNvSpPr>
              <p:nvPr/>
            </p:nvSpPr>
            <p:spPr bwMode="auto">
              <a:xfrm>
                <a:off x="3566" y="14652"/>
                <a:ext cx="223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2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7678" name="Line 110"/>
              <p:cNvSpPr>
                <a:spLocks noChangeShapeType="1"/>
              </p:cNvSpPr>
              <p:nvPr/>
            </p:nvSpPr>
            <p:spPr bwMode="auto">
              <a:xfrm>
                <a:off x="3572" y="14610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670" name="Group 111"/>
            <p:cNvGrpSpPr>
              <a:grpSpLocks/>
            </p:cNvGrpSpPr>
            <p:nvPr/>
          </p:nvGrpSpPr>
          <p:grpSpPr bwMode="auto">
            <a:xfrm>
              <a:off x="1278" y="2806"/>
              <a:ext cx="262" cy="125"/>
              <a:chOff x="3458" y="14484"/>
              <a:chExt cx="313" cy="275"/>
            </a:xfrm>
          </p:grpSpPr>
          <p:sp>
            <p:nvSpPr>
              <p:cNvPr id="67675" name="Text Box 112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3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7676" name="Line 113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671" name="Text Box 114"/>
            <p:cNvSpPr txBox="1">
              <a:spLocks noChangeArrowheads="1"/>
            </p:cNvSpPr>
            <p:nvPr/>
          </p:nvSpPr>
          <p:spPr bwMode="auto">
            <a:xfrm>
              <a:off x="873" y="1660"/>
              <a:ext cx="4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位扩展</a:t>
              </a:r>
            </a:p>
          </p:txBody>
        </p:sp>
        <p:sp>
          <p:nvSpPr>
            <p:cNvPr id="67672" name="Line 115"/>
            <p:cNvSpPr>
              <a:spLocks noChangeShapeType="1"/>
            </p:cNvSpPr>
            <p:nvPr/>
          </p:nvSpPr>
          <p:spPr bwMode="auto">
            <a:xfrm flipV="1">
              <a:off x="1278" y="1598"/>
              <a:ext cx="438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73" name="Text Box 116"/>
            <p:cNvSpPr txBox="1">
              <a:spLocks noChangeArrowheads="1"/>
            </p:cNvSpPr>
            <p:nvPr/>
          </p:nvSpPr>
          <p:spPr bwMode="auto">
            <a:xfrm>
              <a:off x="4350" y="2764"/>
              <a:ext cx="425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字扩展</a:t>
              </a:r>
            </a:p>
          </p:txBody>
        </p:sp>
        <p:sp>
          <p:nvSpPr>
            <p:cNvPr id="67674" name="Line 117"/>
            <p:cNvSpPr>
              <a:spLocks noChangeShapeType="1"/>
            </p:cNvSpPr>
            <p:nvPr/>
          </p:nvSpPr>
          <p:spPr bwMode="auto">
            <a:xfrm flipH="1" flipV="1">
              <a:off x="4174" y="2534"/>
              <a:ext cx="263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586" name="Rectangle 118"/>
          <p:cNvSpPr>
            <a:spLocks noChangeArrowheads="1"/>
          </p:cNvSpPr>
          <p:nvPr/>
        </p:nvSpPr>
        <p:spPr bwMode="auto">
          <a:xfrm>
            <a:off x="-95250" y="53959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2229" name="矩形 117"/>
          <p:cNvSpPr>
            <a:spLocks noChangeArrowheads="1"/>
          </p:cNvSpPr>
          <p:nvPr/>
        </p:nvSpPr>
        <p:spPr bwMode="auto">
          <a:xfrm>
            <a:off x="403225" y="5668963"/>
            <a:ext cx="117141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20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例：用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1K×4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位芯片构成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4K×8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位存储器，需要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8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个芯片，地址范围分别为：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0000-3FFH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400-7FFH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800-BFFH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C00- FFFH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；地址线、读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/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写控制线等对应相接，片选信号则分别与外部译码器各个译码输出端相连。</a:t>
            </a:r>
          </a:p>
        </p:txBody>
      </p:sp>
      <p:sp>
        <p:nvSpPr>
          <p:cNvPr id="6758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-13209" y="-52540"/>
            <a:ext cx="10932951" cy="781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marL="0" lvl="1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字、位同时扩展（-</a:t>
            </a:r>
            <a:r>
              <a:rPr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CS：</a:t>
            </a:r>
            <a:r>
              <a:rPr lang="zh-CN" altLang="en-US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位向(同行)并接，字向(不同行)独立引出）</a:t>
            </a:r>
          </a:p>
        </p:txBody>
      </p:sp>
    </p:spTree>
    <p:extLst>
      <p:ext uri="{BB962C8B-B14F-4D97-AF65-F5344CB8AC3E}">
        <p14:creationId xmlns:p14="http://schemas.microsoft.com/office/powerpoint/2010/main" val="27414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74357" y="-27722"/>
            <a:ext cx="10666413" cy="7809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marL="0" lvl="1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200" dirty="0">
                <a:solidFill>
                  <a:srgbClr val="A50021"/>
                </a:solidFill>
                <a:cs typeface="+mj-cs"/>
              </a:rPr>
              <a:t>字、位同时扩展（数据线</a:t>
            </a:r>
            <a:r>
              <a:rPr lang="en-US" altLang="zh-CN" sz="3200" dirty="0">
                <a:solidFill>
                  <a:srgbClr val="A50021"/>
                </a:solidFill>
                <a:cs typeface="+mj-cs"/>
              </a:rPr>
              <a:t>D0~D7</a:t>
            </a:r>
            <a:r>
              <a:rPr lang="zh-CN" altLang="en-US" sz="3200" dirty="0">
                <a:solidFill>
                  <a:srgbClr val="A50021"/>
                </a:solidFill>
                <a:cs typeface="+mj-cs"/>
              </a:rPr>
              <a:t>）</a:t>
            </a:r>
          </a:p>
        </p:txBody>
      </p:sp>
      <p:grpSp>
        <p:nvGrpSpPr>
          <p:cNvPr id="69634" name="Group 5"/>
          <p:cNvGrpSpPr>
            <a:grpSpLocks/>
          </p:cNvGrpSpPr>
          <p:nvPr/>
        </p:nvGrpSpPr>
        <p:grpSpPr bwMode="auto">
          <a:xfrm>
            <a:off x="1404802" y="648445"/>
            <a:ext cx="10125075" cy="4865687"/>
            <a:chOff x="873" y="1098"/>
            <a:chExt cx="3902" cy="2810"/>
          </a:xfrm>
        </p:grpSpPr>
        <p:sp>
          <p:nvSpPr>
            <p:cNvPr id="69637" name="Rectangle 6"/>
            <p:cNvSpPr>
              <a:spLocks noChangeArrowheads="1"/>
            </p:cNvSpPr>
            <p:nvPr/>
          </p:nvSpPr>
          <p:spPr bwMode="auto">
            <a:xfrm>
              <a:off x="3297" y="1410"/>
              <a:ext cx="877" cy="224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638" name="Rectangle 7"/>
            <p:cNvSpPr>
              <a:spLocks noChangeArrowheads="1"/>
            </p:cNvSpPr>
            <p:nvPr/>
          </p:nvSpPr>
          <p:spPr bwMode="auto">
            <a:xfrm>
              <a:off x="1629" y="1473"/>
              <a:ext cx="2632" cy="4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69639" name="Group 8"/>
            <p:cNvGrpSpPr>
              <a:grpSpLocks/>
            </p:cNvGrpSpPr>
            <p:nvPr/>
          </p:nvGrpSpPr>
          <p:grpSpPr bwMode="auto">
            <a:xfrm>
              <a:off x="1892" y="1598"/>
              <a:ext cx="526" cy="250"/>
              <a:chOff x="3614" y="2934"/>
              <a:chExt cx="939" cy="544"/>
            </a:xfrm>
          </p:grpSpPr>
          <p:sp>
            <p:nvSpPr>
              <p:cNvPr id="69747" name="Rectangle 9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748" name="Text Box 10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9640" name="Group 11"/>
            <p:cNvGrpSpPr>
              <a:grpSpLocks/>
            </p:cNvGrpSpPr>
            <p:nvPr/>
          </p:nvGrpSpPr>
          <p:grpSpPr bwMode="auto">
            <a:xfrm>
              <a:off x="1892" y="2159"/>
              <a:ext cx="526" cy="250"/>
              <a:chOff x="3614" y="2934"/>
              <a:chExt cx="939" cy="544"/>
            </a:xfrm>
          </p:grpSpPr>
          <p:sp>
            <p:nvSpPr>
              <p:cNvPr id="69745" name="Rectangle 12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746" name="Text Box 13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9641" name="Group 14"/>
            <p:cNvGrpSpPr>
              <a:grpSpLocks/>
            </p:cNvGrpSpPr>
            <p:nvPr/>
          </p:nvGrpSpPr>
          <p:grpSpPr bwMode="auto">
            <a:xfrm>
              <a:off x="1892" y="2721"/>
              <a:ext cx="526" cy="250"/>
              <a:chOff x="3614" y="2934"/>
              <a:chExt cx="939" cy="544"/>
            </a:xfrm>
          </p:grpSpPr>
          <p:sp>
            <p:nvSpPr>
              <p:cNvPr id="69743" name="Rectangle 15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744" name="Text Box 16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9642" name="Group 17"/>
            <p:cNvGrpSpPr>
              <a:grpSpLocks/>
            </p:cNvGrpSpPr>
            <p:nvPr/>
          </p:nvGrpSpPr>
          <p:grpSpPr bwMode="auto">
            <a:xfrm>
              <a:off x="1892" y="3282"/>
              <a:ext cx="526" cy="251"/>
              <a:chOff x="3614" y="2934"/>
              <a:chExt cx="939" cy="544"/>
            </a:xfrm>
          </p:grpSpPr>
          <p:sp>
            <p:nvSpPr>
              <p:cNvPr id="69741" name="Rectangle 18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742" name="Text Box 19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9643" name="Group 20"/>
            <p:cNvGrpSpPr>
              <a:grpSpLocks/>
            </p:cNvGrpSpPr>
            <p:nvPr/>
          </p:nvGrpSpPr>
          <p:grpSpPr bwMode="auto">
            <a:xfrm>
              <a:off x="3472" y="1597"/>
              <a:ext cx="525" cy="250"/>
              <a:chOff x="3614" y="2934"/>
              <a:chExt cx="939" cy="544"/>
            </a:xfrm>
          </p:grpSpPr>
          <p:sp>
            <p:nvSpPr>
              <p:cNvPr id="69739" name="Rectangle 21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740" name="Text Box 22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9644" name="Group 23"/>
            <p:cNvGrpSpPr>
              <a:grpSpLocks/>
            </p:cNvGrpSpPr>
            <p:nvPr/>
          </p:nvGrpSpPr>
          <p:grpSpPr bwMode="auto">
            <a:xfrm>
              <a:off x="3472" y="2721"/>
              <a:ext cx="525" cy="249"/>
              <a:chOff x="3614" y="2934"/>
              <a:chExt cx="939" cy="544"/>
            </a:xfrm>
          </p:grpSpPr>
          <p:sp>
            <p:nvSpPr>
              <p:cNvPr id="69737" name="Rectangle 24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738" name="Text Box 25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9645" name="Group 26"/>
            <p:cNvGrpSpPr>
              <a:grpSpLocks/>
            </p:cNvGrpSpPr>
            <p:nvPr/>
          </p:nvGrpSpPr>
          <p:grpSpPr bwMode="auto">
            <a:xfrm>
              <a:off x="3472" y="2159"/>
              <a:ext cx="525" cy="250"/>
              <a:chOff x="3614" y="2934"/>
              <a:chExt cx="939" cy="544"/>
            </a:xfrm>
          </p:grpSpPr>
          <p:sp>
            <p:nvSpPr>
              <p:cNvPr id="69735" name="Rectangle 27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736" name="Text Box 28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69646" name="Group 29"/>
            <p:cNvGrpSpPr>
              <a:grpSpLocks/>
            </p:cNvGrpSpPr>
            <p:nvPr/>
          </p:nvGrpSpPr>
          <p:grpSpPr bwMode="auto">
            <a:xfrm>
              <a:off x="3472" y="3282"/>
              <a:ext cx="525" cy="249"/>
              <a:chOff x="3614" y="2934"/>
              <a:chExt cx="939" cy="544"/>
            </a:xfrm>
          </p:grpSpPr>
          <p:sp>
            <p:nvSpPr>
              <p:cNvPr id="69733" name="Rectangle 30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734" name="Text Box 31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Intel 2114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6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69647" name="Line 32"/>
            <p:cNvSpPr>
              <a:spLocks noChangeShapeType="1"/>
            </p:cNvSpPr>
            <p:nvPr/>
          </p:nvSpPr>
          <p:spPr bwMode="auto">
            <a:xfrm>
              <a:off x="1365" y="1161"/>
              <a:ext cx="3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Line 33"/>
            <p:cNvSpPr>
              <a:spLocks noChangeShapeType="1"/>
            </p:cNvSpPr>
            <p:nvPr/>
          </p:nvSpPr>
          <p:spPr bwMode="auto">
            <a:xfrm>
              <a:off x="1365" y="1285"/>
              <a:ext cx="3336" cy="1"/>
            </a:xfrm>
            <a:prstGeom prst="line">
              <a:avLst/>
            </a:prstGeom>
            <a:noFill/>
            <a:ln w="28575" cmpd="sng">
              <a:solidFill>
                <a:srgbClr val="00B05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9649" name="Line 34"/>
            <p:cNvSpPr>
              <a:spLocks noChangeShapeType="1"/>
            </p:cNvSpPr>
            <p:nvPr/>
          </p:nvSpPr>
          <p:spPr bwMode="auto">
            <a:xfrm>
              <a:off x="2418" y="1660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0" name="Line 35"/>
            <p:cNvSpPr>
              <a:spLocks noChangeShapeType="1"/>
            </p:cNvSpPr>
            <p:nvPr/>
          </p:nvSpPr>
          <p:spPr bwMode="auto">
            <a:xfrm flipV="1">
              <a:off x="2507" y="1161"/>
              <a:ext cx="0" cy="21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1" name="Text Box 36"/>
            <p:cNvSpPr txBox="1">
              <a:spLocks noChangeArrowheads="1"/>
            </p:cNvSpPr>
            <p:nvPr/>
          </p:nvSpPr>
          <p:spPr bwMode="auto">
            <a:xfrm>
              <a:off x="927" y="1098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52" name="Text Box 37"/>
            <p:cNvSpPr txBox="1">
              <a:spLocks noChangeArrowheads="1"/>
            </p:cNvSpPr>
            <p:nvPr/>
          </p:nvSpPr>
          <p:spPr bwMode="auto">
            <a:xfrm>
              <a:off x="927" y="1223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7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4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53" name="Text Box 38"/>
            <p:cNvSpPr txBox="1">
              <a:spLocks noChangeArrowheads="1"/>
            </p:cNvSpPr>
            <p:nvPr/>
          </p:nvSpPr>
          <p:spPr bwMode="auto">
            <a:xfrm>
              <a:off x="1980" y="147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54" name="Text Box 39"/>
            <p:cNvSpPr txBox="1">
              <a:spLocks noChangeArrowheads="1"/>
            </p:cNvSpPr>
            <p:nvPr/>
          </p:nvSpPr>
          <p:spPr bwMode="auto">
            <a:xfrm>
              <a:off x="1980" y="2024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55" name="Text Box 40"/>
            <p:cNvSpPr txBox="1">
              <a:spLocks noChangeArrowheads="1"/>
            </p:cNvSpPr>
            <p:nvPr/>
          </p:nvSpPr>
          <p:spPr bwMode="auto">
            <a:xfrm>
              <a:off x="1980" y="2568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56" name="Text Box 41"/>
            <p:cNvSpPr txBox="1">
              <a:spLocks noChangeArrowheads="1"/>
            </p:cNvSpPr>
            <p:nvPr/>
          </p:nvSpPr>
          <p:spPr bwMode="auto">
            <a:xfrm>
              <a:off x="1980" y="3113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57" name="Line 42"/>
            <p:cNvSpPr>
              <a:spLocks noChangeShapeType="1"/>
            </p:cNvSpPr>
            <p:nvPr/>
          </p:nvSpPr>
          <p:spPr bwMode="auto">
            <a:xfrm>
              <a:off x="3998" y="1660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4" name="Line 43"/>
            <p:cNvSpPr>
              <a:spLocks noChangeShapeType="1"/>
            </p:cNvSpPr>
            <p:nvPr/>
          </p:nvSpPr>
          <p:spPr bwMode="auto">
            <a:xfrm flipH="1" flipV="1">
              <a:off x="4085" y="1285"/>
              <a:ext cx="1" cy="2059"/>
            </a:xfrm>
            <a:prstGeom prst="line">
              <a:avLst/>
            </a:prstGeom>
            <a:noFill/>
            <a:ln w="28575" cmpd="sng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69659" name="Text Box 44"/>
            <p:cNvSpPr txBox="1">
              <a:spLocks noChangeArrowheads="1"/>
            </p:cNvSpPr>
            <p:nvPr/>
          </p:nvSpPr>
          <p:spPr bwMode="auto">
            <a:xfrm>
              <a:off x="3559" y="1472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60" name="Text Box 45"/>
            <p:cNvSpPr txBox="1">
              <a:spLocks noChangeArrowheads="1"/>
            </p:cNvSpPr>
            <p:nvPr/>
          </p:nvSpPr>
          <p:spPr bwMode="auto">
            <a:xfrm>
              <a:off x="3559" y="2024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61" name="Text Box 46"/>
            <p:cNvSpPr txBox="1">
              <a:spLocks noChangeArrowheads="1"/>
            </p:cNvSpPr>
            <p:nvPr/>
          </p:nvSpPr>
          <p:spPr bwMode="auto">
            <a:xfrm>
              <a:off x="3559" y="2568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62" name="Text Box 47"/>
            <p:cNvSpPr txBox="1">
              <a:spLocks noChangeArrowheads="1"/>
            </p:cNvSpPr>
            <p:nvPr/>
          </p:nvSpPr>
          <p:spPr bwMode="auto">
            <a:xfrm>
              <a:off x="3559" y="311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I/O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63" name="Line 48"/>
            <p:cNvSpPr>
              <a:spLocks noChangeShapeType="1"/>
            </p:cNvSpPr>
            <p:nvPr/>
          </p:nvSpPr>
          <p:spPr bwMode="auto">
            <a:xfrm>
              <a:off x="1190" y="3719"/>
              <a:ext cx="35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4" name="Text Box 49"/>
            <p:cNvSpPr txBox="1">
              <a:spLocks noChangeArrowheads="1"/>
            </p:cNvSpPr>
            <p:nvPr/>
          </p:nvSpPr>
          <p:spPr bwMode="auto">
            <a:xfrm>
              <a:off x="927" y="3566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9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65" name="Line 50"/>
            <p:cNvSpPr>
              <a:spLocks noChangeShapeType="1"/>
            </p:cNvSpPr>
            <p:nvPr/>
          </p:nvSpPr>
          <p:spPr bwMode="auto">
            <a:xfrm flipV="1">
              <a:off x="1805" y="1660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6" name="Line 51"/>
            <p:cNvSpPr>
              <a:spLocks noChangeShapeType="1"/>
            </p:cNvSpPr>
            <p:nvPr/>
          </p:nvSpPr>
          <p:spPr bwMode="auto">
            <a:xfrm>
              <a:off x="1805" y="1660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7" name="Line 52"/>
            <p:cNvSpPr>
              <a:spLocks noChangeShapeType="1"/>
            </p:cNvSpPr>
            <p:nvPr/>
          </p:nvSpPr>
          <p:spPr bwMode="auto">
            <a:xfrm>
              <a:off x="1805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8" name="Line 53"/>
            <p:cNvSpPr>
              <a:spLocks noChangeShapeType="1"/>
            </p:cNvSpPr>
            <p:nvPr/>
          </p:nvSpPr>
          <p:spPr bwMode="auto">
            <a:xfrm flipH="1">
              <a:off x="2418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54"/>
            <p:cNvSpPr>
              <a:spLocks noChangeShapeType="1"/>
            </p:cNvSpPr>
            <p:nvPr/>
          </p:nvSpPr>
          <p:spPr bwMode="auto">
            <a:xfrm flipH="1">
              <a:off x="2418" y="2784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0" name="Line 55"/>
            <p:cNvSpPr>
              <a:spLocks noChangeShapeType="1"/>
            </p:cNvSpPr>
            <p:nvPr/>
          </p:nvSpPr>
          <p:spPr bwMode="auto">
            <a:xfrm flipH="1">
              <a:off x="2418" y="3345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1" name="Line 56"/>
            <p:cNvSpPr>
              <a:spLocks noChangeShapeType="1"/>
            </p:cNvSpPr>
            <p:nvPr/>
          </p:nvSpPr>
          <p:spPr bwMode="auto">
            <a:xfrm flipH="1">
              <a:off x="3998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2" name="Line 57"/>
            <p:cNvSpPr>
              <a:spLocks noChangeShapeType="1"/>
            </p:cNvSpPr>
            <p:nvPr/>
          </p:nvSpPr>
          <p:spPr bwMode="auto">
            <a:xfrm flipH="1">
              <a:off x="3998" y="2783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3" name="Line 58"/>
            <p:cNvSpPr>
              <a:spLocks noChangeShapeType="1"/>
            </p:cNvSpPr>
            <p:nvPr/>
          </p:nvSpPr>
          <p:spPr bwMode="auto">
            <a:xfrm flipH="1">
              <a:off x="3998" y="3344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4" name="Line 59"/>
            <p:cNvSpPr>
              <a:spLocks noChangeShapeType="1"/>
            </p:cNvSpPr>
            <p:nvPr/>
          </p:nvSpPr>
          <p:spPr bwMode="auto">
            <a:xfrm>
              <a:off x="1805" y="2783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5" name="Line 60"/>
            <p:cNvSpPr>
              <a:spLocks noChangeShapeType="1"/>
            </p:cNvSpPr>
            <p:nvPr/>
          </p:nvSpPr>
          <p:spPr bwMode="auto">
            <a:xfrm>
              <a:off x="1805" y="3345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6" name="Line 61"/>
            <p:cNvSpPr>
              <a:spLocks noChangeShapeType="1"/>
            </p:cNvSpPr>
            <p:nvPr/>
          </p:nvSpPr>
          <p:spPr bwMode="auto">
            <a:xfrm flipV="1">
              <a:off x="3383" y="1660"/>
              <a:ext cx="2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62"/>
            <p:cNvSpPr>
              <a:spLocks noChangeShapeType="1"/>
            </p:cNvSpPr>
            <p:nvPr/>
          </p:nvSpPr>
          <p:spPr bwMode="auto">
            <a:xfrm>
              <a:off x="3383" y="1660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8" name="Line 63"/>
            <p:cNvSpPr>
              <a:spLocks noChangeShapeType="1"/>
            </p:cNvSpPr>
            <p:nvPr/>
          </p:nvSpPr>
          <p:spPr bwMode="auto">
            <a:xfrm>
              <a:off x="3383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9" name="Line 64"/>
            <p:cNvSpPr>
              <a:spLocks noChangeShapeType="1"/>
            </p:cNvSpPr>
            <p:nvPr/>
          </p:nvSpPr>
          <p:spPr bwMode="auto">
            <a:xfrm>
              <a:off x="3383" y="2783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65"/>
            <p:cNvSpPr>
              <a:spLocks noChangeShapeType="1"/>
            </p:cNvSpPr>
            <p:nvPr/>
          </p:nvSpPr>
          <p:spPr bwMode="auto">
            <a:xfrm>
              <a:off x="3383" y="3344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66"/>
            <p:cNvSpPr>
              <a:spLocks noChangeShapeType="1"/>
            </p:cNvSpPr>
            <p:nvPr/>
          </p:nvSpPr>
          <p:spPr bwMode="auto">
            <a:xfrm>
              <a:off x="1190" y="3844"/>
              <a:ext cx="35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682" name="Group 67"/>
            <p:cNvGrpSpPr>
              <a:grpSpLocks/>
            </p:cNvGrpSpPr>
            <p:nvPr/>
          </p:nvGrpSpPr>
          <p:grpSpPr bwMode="auto">
            <a:xfrm>
              <a:off x="1014" y="3782"/>
              <a:ext cx="178" cy="126"/>
              <a:chOff x="3458" y="14484"/>
              <a:chExt cx="313" cy="275"/>
            </a:xfrm>
          </p:grpSpPr>
          <p:sp>
            <p:nvSpPr>
              <p:cNvPr id="69731" name="Text Box 68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WE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9732" name="Line 69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683" name="Line 70"/>
            <p:cNvSpPr>
              <a:spLocks noChangeShapeType="1"/>
            </p:cNvSpPr>
            <p:nvPr/>
          </p:nvSpPr>
          <p:spPr bwMode="auto">
            <a:xfrm flipV="1">
              <a:off x="2858" y="1785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4" name="Line 71"/>
            <p:cNvSpPr>
              <a:spLocks noChangeShapeType="1"/>
            </p:cNvSpPr>
            <p:nvPr/>
          </p:nvSpPr>
          <p:spPr bwMode="auto">
            <a:xfrm>
              <a:off x="2418" y="1785"/>
              <a:ext cx="10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685" name="Group 72"/>
            <p:cNvGrpSpPr>
              <a:grpSpLocks/>
            </p:cNvGrpSpPr>
            <p:nvPr/>
          </p:nvGrpSpPr>
          <p:grpSpPr bwMode="auto">
            <a:xfrm>
              <a:off x="1294" y="2140"/>
              <a:ext cx="262" cy="137"/>
              <a:chOff x="3477" y="14376"/>
              <a:chExt cx="313" cy="300"/>
            </a:xfrm>
          </p:grpSpPr>
          <p:sp>
            <p:nvSpPr>
              <p:cNvPr id="69729" name="Text Box 73"/>
              <p:cNvSpPr txBox="1">
                <a:spLocks noChangeArrowheads="1"/>
              </p:cNvSpPr>
              <p:nvPr/>
            </p:nvSpPr>
            <p:spPr bwMode="auto">
              <a:xfrm>
                <a:off x="3477" y="14404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0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9730" name="Line 74"/>
              <p:cNvSpPr>
                <a:spLocks noChangeShapeType="1"/>
              </p:cNvSpPr>
              <p:nvPr/>
            </p:nvSpPr>
            <p:spPr bwMode="auto">
              <a:xfrm>
                <a:off x="3484" y="14376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686" name="Line 75"/>
            <p:cNvSpPr>
              <a:spLocks noChangeShapeType="1"/>
            </p:cNvSpPr>
            <p:nvPr/>
          </p:nvSpPr>
          <p:spPr bwMode="auto">
            <a:xfrm>
              <a:off x="2418" y="2346"/>
              <a:ext cx="10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7" name="Line 76"/>
            <p:cNvSpPr>
              <a:spLocks noChangeShapeType="1"/>
            </p:cNvSpPr>
            <p:nvPr/>
          </p:nvSpPr>
          <p:spPr bwMode="auto">
            <a:xfrm>
              <a:off x="2418" y="2908"/>
              <a:ext cx="10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8" name="Line 77"/>
            <p:cNvSpPr>
              <a:spLocks noChangeShapeType="1"/>
            </p:cNvSpPr>
            <p:nvPr/>
          </p:nvSpPr>
          <p:spPr bwMode="auto">
            <a:xfrm>
              <a:off x="2418" y="3470"/>
              <a:ext cx="10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9" name="Text Box 78"/>
            <p:cNvSpPr txBox="1">
              <a:spLocks noChangeArrowheads="1"/>
            </p:cNvSpPr>
            <p:nvPr/>
          </p:nvSpPr>
          <p:spPr bwMode="auto">
            <a:xfrm>
              <a:off x="1103" y="2284"/>
              <a:ext cx="262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40000"/>
                </a:spcBef>
              </a:pPr>
              <a:r>
                <a:rPr lang="en-US" altLang="zh-CN" sz="1600">
                  <a:solidFill>
                    <a:schemeClr val="tx1"/>
                  </a:solidFill>
                </a:rPr>
                <a:t>2-4</a:t>
              </a:r>
              <a:r>
                <a:rPr lang="zh-CN" altLang="en-US" sz="1600">
                  <a:solidFill>
                    <a:schemeClr val="tx1"/>
                  </a:solidFill>
                  <a:ea typeface="宋体" charset="-122"/>
                </a:rPr>
                <a:t>译码器</a:t>
              </a:r>
              <a:endParaRPr lang="zh-CN" altLang="en-US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90" name="Line 79"/>
            <p:cNvSpPr>
              <a:spLocks noChangeShapeType="1"/>
            </p:cNvSpPr>
            <p:nvPr/>
          </p:nvSpPr>
          <p:spPr bwMode="auto">
            <a:xfrm>
              <a:off x="927" y="240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1" name="Text Box 80"/>
            <p:cNvSpPr txBox="1">
              <a:spLocks noChangeArrowheads="1"/>
            </p:cNvSpPr>
            <p:nvPr/>
          </p:nvSpPr>
          <p:spPr bwMode="auto">
            <a:xfrm>
              <a:off x="927" y="2220"/>
              <a:ext cx="17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10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92" name="Text Box 81"/>
            <p:cNvSpPr txBox="1">
              <a:spLocks noChangeArrowheads="1"/>
            </p:cNvSpPr>
            <p:nvPr/>
          </p:nvSpPr>
          <p:spPr bwMode="auto">
            <a:xfrm>
              <a:off x="927" y="2458"/>
              <a:ext cx="1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</a:t>
              </a:r>
              <a:r>
                <a:rPr lang="en-US" altLang="zh-CN" sz="1600" baseline="-30000">
                  <a:solidFill>
                    <a:schemeClr val="tx1"/>
                  </a:solidFill>
                </a:rPr>
                <a:t>11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93" name="Line 82"/>
            <p:cNvSpPr>
              <a:spLocks noChangeShapeType="1"/>
            </p:cNvSpPr>
            <p:nvPr/>
          </p:nvSpPr>
          <p:spPr bwMode="auto">
            <a:xfrm>
              <a:off x="927" y="265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4" name="Text Box 83"/>
            <p:cNvSpPr txBox="1">
              <a:spLocks noChangeAspect="1" noChangeArrowheads="1"/>
            </p:cNvSpPr>
            <p:nvPr/>
          </p:nvSpPr>
          <p:spPr bwMode="auto">
            <a:xfrm>
              <a:off x="1365" y="2284"/>
              <a:ext cx="6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95" name="Text Box 84"/>
            <p:cNvSpPr txBox="1">
              <a:spLocks noChangeArrowheads="1"/>
            </p:cNvSpPr>
            <p:nvPr/>
          </p:nvSpPr>
          <p:spPr bwMode="auto">
            <a:xfrm>
              <a:off x="1365" y="2409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96" name="Text Box 85"/>
            <p:cNvSpPr txBox="1">
              <a:spLocks noChangeArrowheads="1"/>
            </p:cNvSpPr>
            <p:nvPr/>
          </p:nvSpPr>
          <p:spPr bwMode="auto">
            <a:xfrm>
              <a:off x="1365" y="2534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97" name="Text Box 86"/>
            <p:cNvSpPr txBox="1">
              <a:spLocks noChangeArrowheads="1"/>
            </p:cNvSpPr>
            <p:nvPr/>
          </p:nvSpPr>
          <p:spPr bwMode="auto">
            <a:xfrm>
              <a:off x="1365" y="2659"/>
              <a:ext cx="8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9698" name="Line 87"/>
            <p:cNvSpPr>
              <a:spLocks noChangeShapeType="1"/>
            </p:cNvSpPr>
            <p:nvPr/>
          </p:nvSpPr>
          <p:spPr bwMode="auto">
            <a:xfrm>
              <a:off x="1408" y="2346"/>
              <a:ext cx="1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9" name="Line 88"/>
            <p:cNvSpPr>
              <a:spLocks noChangeShapeType="1"/>
            </p:cNvSpPr>
            <p:nvPr/>
          </p:nvSpPr>
          <p:spPr bwMode="auto">
            <a:xfrm flipV="1">
              <a:off x="1541" y="1972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0" name="Line 89"/>
            <p:cNvSpPr>
              <a:spLocks noChangeShapeType="1"/>
            </p:cNvSpPr>
            <p:nvPr/>
          </p:nvSpPr>
          <p:spPr bwMode="auto">
            <a:xfrm>
              <a:off x="1541" y="1972"/>
              <a:ext cx="2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1" name="Line 90"/>
            <p:cNvSpPr>
              <a:spLocks noChangeShapeType="1"/>
            </p:cNvSpPr>
            <p:nvPr/>
          </p:nvSpPr>
          <p:spPr bwMode="auto">
            <a:xfrm flipV="1">
              <a:off x="3735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2" name="Line 91"/>
            <p:cNvSpPr>
              <a:spLocks noChangeShapeType="1"/>
            </p:cNvSpPr>
            <p:nvPr/>
          </p:nvSpPr>
          <p:spPr bwMode="auto">
            <a:xfrm flipV="1">
              <a:off x="2156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3" name="Line 92"/>
            <p:cNvSpPr>
              <a:spLocks noChangeShapeType="1"/>
            </p:cNvSpPr>
            <p:nvPr/>
          </p:nvSpPr>
          <p:spPr bwMode="auto">
            <a:xfrm>
              <a:off x="1408" y="2471"/>
              <a:ext cx="2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4" name="Line 93"/>
            <p:cNvSpPr>
              <a:spLocks noChangeShapeType="1"/>
            </p:cNvSpPr>
            <p:nvPr/>
          </p:nvSpPr>
          <p:spPr bwMode="auto">
            <a:xfrm flipV="1">
              <a:off x="3735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5" name="Line 94"/>
            <p:cNvSpPr>
              <a:spLocks noChangeShapeType="1"/>
            </p:cNvSpPr>
            <p:nvPr/>
          </p:nvSpPr>
          <p:spPr bwMode="auto">
            <a:xfrm flipV="1">
              <a:off x="2156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6" name="Line 95"/>
            <p:cNvSpPr>
              <a:spLocks noChangeShapeType="1"/>
            </p:cNvSpPr>
            <p:nvPr/>
          </p:nvSpPr>
          <p:spPr bwMode="auto">
            <a:xfrm>
              <a:off x="1422" y="2596"/>
              <a:ext cx="2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7" name="Line 96"/>
            <p:cNvSpPr>
              <a:spLocks noChangeShapeType="1"/>
            </p:cNvSpPr>
            <p:nvPr/>
          </p:nvSpPr>
          <p:spPr bwMode="auto">
            <a:xfrm>
              <a:off x="1629" y="2596"/>
              <a:ext cx="0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8" name="Line 97"/>
            <p:cNvSpPr>
              <a:spLocks noChangeShapeType="1"/>
            </p:cNvSpPr>
            <p:nvPr/>
          </p:nvSpPr>
          <p:spPr bwMode="auto">
            <a:xfrm>
              <a:off x="1629" y="3095"/>
              <a:ext cx="21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9" name="Line 98"/>
            <p:cNvSpPr>
              <a:spLocks noChangeShapeType="1"/>
            </p:cNvSpPr>
            <p:nvPr/>
          </p:nvSpPr>
          <p:spPr bwMode="auto">
            <a:xfrm flipV="1">
              <a:off x="3735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0" name="Line 99"/>
            <p:cNvSpPr>
              <a:spLocks noChangeShapeType="1"/>
            </p:cNvSpPr>
            <p:nvPr/>
          </p:nvSpPr>
          <p:spPr bwMode="auto">
            <a:xfrm flipV="1">
              <a:off x="2156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1" name="Line 100"/>
            <p:cNvSpPr>
              <a:spLocks noChangeShapeType="1"/>
            </p:cNvSpPr>
            <p:nvPr/>
          </p:nvSpPr>
          <p:spPr bwMode="auto">
            <a:xfrm>
              <a:off x="1408" y="2721"/>
              <a:ext cx="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2" name="Line 101"/>
            <p:cNvSpPr>
              <a:spLocks noChangeShapeType="1"/>
            </p:cNvSpPr>
            <p:nvPr/>
          </p:nvSpPr>
          <p:spPr bwMode="auto">
            <a:xfrm>
              <a:off x="1541" y="272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3" name="Line 102"/>
            <p:cNvSpPr>
              <a:spLocks noChangeShapeType="1"/>
            </p:cNvSpPr>
            <p:nvPr/>
          </p:nvSpPr>
          <p:spPr bwMode="auto">
            <a:xfrm>
              <a:off x="1541" y="3595"/>
              <a:ext cx="2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4" name="Line 103"/>
            <p:cNvSpPr>
              <a:spLocks noChangeShapeType="1"/>
            </p:cNvSpPr>
            <p:nvPr/>
          </p:nvSpPr>
          <p:spPr bwMode="auto">
            <a:xfrm flipV="1">
              <a:off x="3735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5" name="Line 104"/>
            <p:cNvSpPr>
              <a:spLocks noChangeShapeType="1"/>
            </p:cNvSpPr>
            <p:nvPr/>
          </p:nvSpPr>
          <p:spPr bwMode="auto">
            <a:xfrm flipV="1">
              <a:off x="2156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716" name="Group 105"/>
            <p:cNvGrpSpPr>
              <a:grpSpLocks/>
            </p:cNvGrpSpPr>
            <p:nvPr/>
          </p:nvGrpSpPr>
          <p:grpSpPr bwMode="auto">
            <a:xfrm>
              <a:off x="1541" y="2323"/>
              <a:ext cx="263" cy="124"/>
              <a:chOff x="3458" y="14390"/>
              <a:chExt cx="313" cy="272"/>
            </a:xfrm>
          </p:grpSpPr>
          <p:sp>
            <p:nvSpPr>
              <p:cNvPr id="69727" name="Text Box 106"/>
              <p:cNvSpPr txBox="1">
                <a:spLocks noChangeArrowheads="1"/>
              </p:cNvSpPr>
              <p:nvPr/>
            </p:nvSpPr>
            <p:spPr bwMode="auto">
              <a:xfrm>
                <a:off x="3458" y="14390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1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9728" name="Line 107"/>
              <p:cNvSpPr>
                <a:spLocks noChangeShapeType="1"/>
              </p:cNvSpPr>
              <p:nvPr/>
            </p:nvSpPr>
            <p:spPr bwMode="auto">
              <a:xfrm>
                <a:off x="3484" y="14392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17" name="Group 108"/>
            <p:cNvGrpSpPr>
              <a:grpSpLocks/>
            </p:cNvGrpSpPr>
            <p:nvPr/>
          </p:nvGrpSpPr>
          <p:grpSpPr bwMode="auto">
            <a:xfrm>
              <a:off x="1625" y="2564"/>
              <a:ext cx="187" cy="139"/>
              <a:chOff x="3566" y="14610"/>
              <a:chExt cx="223" cy="305"/>
            </a:xfrm>
          </p:grpSpPr>
          <p:sp>
            <p:nvSpPr>
              <p:cNvPr id="69725" name="Text Box 109"/>
              <p:cNvSpPr txBox="1">
                <a:spLocks noChangeArrowheads="1"/>
              </p:cNvSpPr>
              <p:nvPr/>
            </p:nvSpPr>
            <p:spPr bwMode="auto">
              <a:xfrm>
                <a:off x="3566" y="14652"/>
                <a:ext cx="223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2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9726" name="Line 110"/>
              <p:cNvSpPr>
                <a:spLocks noChangeShapeType="1"/>
              </p:cNvSpPr>
              <p:nvPr/>
            </p:nvSpPr>
            <p:spPr bwMode="auto">
              <a:xfrm>
                <a:off x="3572" y="14610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18" name="Group 111"/>
            <p:cNvGrpSpPr>
              <a:grpSpLocks/>
            </p:cNvGrpSpPr>
            <p:nvPr/>
          </p:nvGrpSpPr>
          <p:grpSpPr bwMode="auto">
            <a:xfrm>
              <a:off x="1278" y="2806"/>
              <a:ext cx="262" cy="125"/>
              <a:chOff x="3458" y="14484"/>
              <a:chExt cx="313" cy="275"/>
            </a:xfrm>
          </p:grpSpPr>
          <p:sp>
            <p:nvSpPr>
              <p:cNvPr id="69723" name="Text Box 112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600" baseline="-30000">
                    <a:solidFill>
                      <a:schemeClr val="tx1"/>
                    </a:solidFill>
                  </a:rPr>
                  <a:t>3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9724" name="Line 113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719" name="Text Box 114"/>
            <p:cNvSpPr txBox="1">
              <a:spLocks noChangeArrowheads="1"/>
            </p:cNvSpPr>
            <p:nvPr/>
          </p:nvSpPr>
          <p:spPr bwMode="auto">
            <a:xfrm>
              <a:off x="873" y="1660"/>
              <a:ext cx="4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位扩展</a:t>
              </a:r>
            </a:p>
          </p:txBody>
        </p:sp>
        <p:sp>
          <p:nvSpPr>
            <p:cNvPr id="69720" name="Line 115"/>
            <p:cNvSpPr>
              <a:spLocks noChangeShapeType="1"/>
            </p:cNvSpPr>
            <p:nvPr/>
          </p:nvSpPr>
          <p:spPr bwMode="auto">
            <a:xfrm flipV="1">
              <a:off x="1278" y="1598"/>
              <a:ext cx="438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21" name="Text Box 116"/>
            <p:cNvSpPr txBox="1">
              <a:spLocks noChangeArrowheads="1"/>
            </p:cNvSpPr>
            <p:nvPr/>
          </p:nvSpPr>
          <p:spPr bwMode="auto">
            <a:xfrm>
              <a:off x="4350" y="2764"/>
              <a:ext cx="425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字扩展</a:t>
              </a:r>
            </a:p>
          </p:txBody>
        </p:sp>
        <p:sp>
          <p:nvSpPr>
            <p:cNvPr id="69722" name="Line 117"/>
            <p:cNvSpPr>
              <a:spLocks noChangeShapeType="1"/>
            </p:cNvSpPr>
            <p:nvPr/>
          </p:nvSpPr>
          <p:spPr bwMode="auto">
            <a:xfrm flipH="1" flipV="1">
              <a:off x="4174" y="2534"/>
              <a:ext cx="263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35" name="Rectangle 118"/>
          <p:cNvSpPr>
            <a:spLocks noChangeArrowheads="1"/>
          </p:cNvSpPr>
          <p:nvPr/>
        </p:nvSpPr>
        <p:spPr bwMode="auto">
          <a:xfrm>
            <a:off x="-133486" y="531252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2229" name="矩形 117"/>
          <p:cNvSpPr>
            <a:spLocks noChangeArrowheads="1"/>
          </p:cNvSpPr>
          <p:nvPr/>
        </p:nvSpPr>
        <p:spPr bwMode="auto">
          <a:xfrm>
            <a:off x="364989" y="5585570"/>
            <a:ext cx="117141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20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例：用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1K×4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位芯片构成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4K×8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位存储器，需要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8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个芯片，地址范围分别为：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0000-3FFH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400-7FFH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800-BFFH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， 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C00- FFFH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；地址线、读</a:t>
            </a:r>
            <a:r>
              <a:rPr lang="en-US" altLang="zh-CN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/</a:t>
            </a:r>
            <a:r>
              <a:rPr lang="zh-CN" altLang="en-US" sz="2200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华文新魏" charset="-122"/>
              </a:rPr>
              <a:t>写控制线等对应相接，片选信号则分别与外部译码器各个译码输出端相连。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A02765-1D0A-8D89-90CB-311882412C59}"/>
              </a:ext>
            </a:extLst>
          </p:cNvPr>
          <p:cNvSpPr txBox="1"/>
          <p:nvPr/>
        </p:nvSpPr>
        <p:spPr>
          <a:xfrm>
            <a:off x="1051503" y="707462"/>
            <a:ext cx="511358" cy="2151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000" b="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输出结果</a:t>
            </a:r>
          </a:p>
        </p:txBody>
      </p:sp>
    </p:spTree>
    <p:extLst>
      <p:ext uri="{BB962C8B-B14F-4D97-AF65-F5344CB8AC3E}">
        <p14:creationId xmlns:p14="http://schemas.microsoft.com/office/powerpoint/2010/main" val="1134833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414686" y="1916832"/>
            <a:ext cx="9144000" cy="172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5.2.1 </a:t>
            </a:r>
            <a:r>
              <a:rPr lang="zh-CN" altLang="en-US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主存储器逻辑设计</a:t>
            </a:r>
            <a:endParaRPr lang="en-US" altLang="zh-CN" sz="44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3600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——</a:t>
            </a:r>
            <a:r>
              <a:rPr lang="zh-CN" altLang="en-US" sz="3600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负载分析与速度估算</a:t>
            </a:r>
            <a:endParaRPr lang="en-US" altLang="zh-CN" sz="3600" dirty="0">
              <a:solidFill>
                <a:srgbClr val="FFFF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130604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4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设计步骤</a:t>
            </a:r>
          </a:p>
        </p:txBody>
      </p:sp>
      <p:pic>
        <p:nvPicPr>
          <p:cNvPr id="7175" name="Picture 5" descr="ws_16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2332038"/>
            <a:ext cx="5075238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爆炸形 1 16"/>
          <p:cNvSpPr/>
          <p:nvPr/>
        </p:nvSpPr>
        <p:spPr>
          <a:xfrm>
            <a:off x="5195888" y="3294063"/>
            <a:ext cx="2003425" cy="1524000"/>
          </a:xfrm>
          <a:prstGeom prst="irregularSeal1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3000">
                <a:latin typeface="微软雅黑" charset="-122"/>
                <a:ea typeface="微软雅黑" charset="-122"/>
              </a:rPr>
              <a:t>重点</a:t>
            </a:r>
            <a:r>
              <a:rPr lang="en-US" altLang="zh-CN" sz="3000">
                <a:latin typeface="微软雅黑" charset="-122"/>
                <a:ea typeface="微软雅黑" charset="-122"/>
              </a:rPr>
              <a:t>!</a:t>
            </a:r>
            <a:endParaRPr lang="zh-CN" altLang="en-US" sz="3000">
              <a:latin typeface="微软雅黑" charset="-122"/>
              <a:ea typeface="微软雅黑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69951" y="3524775"/>
            <a:ext cx="3920446" cy="1751249"/>
          </a:xfrm>
          <a:prstGeom prst="rect">
            <a:avLst/>
          </a:prstGeom>
          <a:scene3d>
            <a:camera prst="perspectiveLeft"/>
            <a:lightRig rig="threePt" dir="t"/>
          </a:scene3d>
        </p:spPr>
        <p:txBody>
          <a:bodyPr>
            <a:spAutoFit/>
          </a:bodyPr>
          <a:lstStyle/>
          <a:p>
            <a:pPr marL="514350" indent="-514350" algn="l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容量扩展</a:t>
            </a:r>
            <a:r>
              <a:rPr lang="zh-CN" altLang="en-US" sz="2800" dirty="0">
                <a:solidFill>
                  <a:srgbClr val="002060"/>
                </a:solidFill>
                <a:latin typeface="+mn-ea"/>
                <a:ea typeface="+mn-ea"/>
              </a:rPr>
              <a:t>		</a:t>
            </a:r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accent5"/>
                </a:solidFill>
                <a:latin typeface="+mn-ea"/>
                <a:ea typeface="+mn-ea"/>
              </a:rPr>
              <a:t>负载计算与分析</a:t>
            </a:r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accent5"/>
                </a:solidFill>
                <a:latin typeface="+mn-ea"/>
                <a:ea typeface="+mn-ea"/>
              </a:rPr>
              <a:t>速度估算</a:t>
            </a:r>
          </a:p>
        </p:txBody>
      </p:sp>
      <p:sp>
        <p:nvSpPr>
          <p:cNvPr id="20" name="下箭头 19"/>
          <p:cNvSpPr/>
          <p:nvPr/>
        </p:nvSpPr>
        <p:spPr>
          <a:xfrm>
            <a:off x="2562225" y="4492625"/>
            <a:ext cx="319088" cy="696913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79" name="TextBox 15"/>
          <p:cNvSpPr txBox="1">
            <a:spLocks noChangeArrowheads="1"/>
          </p:cNvSpPr>
          <p:nvPr/>
        </p:nvSpPr>
        <p:spPr bwMode="auto">
          <a:xfrm>
            <a:off x="495300" y="5210175"/>
            <a:ext cx="4541838" cy="857250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3.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工艺设计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工程实现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180" name="TextBox 7"/>
          <p:cNvSpPr txBox="1">
            <a:spLocks noChangeArrowheads="1"/>
          </p:cNvSpPr>
          <p:nvPr/>
        </p:nvSpPr>
        <p:spPr bwMode="auto">
          <a:xfrm>
            <a:off x="495300" y="2017713"/>
            <a:ext cx="4541838" cy="8556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系统设计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提出总体方案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2568575" y="2887663"/>
            <a:ext cx="319088" cy="69691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82" name="TextBox 11"/>
          <p:cNvSpPr txBox="1">
            <a:spLocks noChangeArrowheads="1"/>
          </p:cNvSpPr>
          <p:nvPr/>
        </p:nvSpPr>
        <p:spPr bwMode="auto">
          <a:xfrm>
            <a:off x="527050" y="3606800"/>
            <a:ext cx="4516438" cy="85566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逻辑设计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实施总体方案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18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6086" name="Rectangle 3"/>
          <p:cNvSpPr txBox="1">
            <a:spLocks noChangeArrowheads="1"/>
          </p:cNvSpPr>
          <p:nvPr/>
        </p:nvSpPr>
        <p:spPr bwMode="auto">
          <a:xfrm>
            <a:off x="76200" y="962025"/>
            <a:ext cx="11635629" cy="50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ts val="200"/>
              </a:spcBef>
              <a:buFont typeface="Times New Roman" charset="0"/>
              <a:buAutoNum type="arabicPeriod" startAt="2"/>
              <a:defRPr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负载计算</a:t>
            </a:r>
            <a:endParaRPr kumimoji="1" lang="en-US" altLang="zh-CN" sz="32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 algn="l" eaLnBrk="1" hangingPunct="1">
              <a:lnSpc>
                <a:spcPct val="110000"/>
              </a:lnSpc>
              <a:spcBef>
                <a:spcPts val="200"/>
              </a:spcBef>
              <a:buFont typeface="Wingdings" charset="0"/>
              <a:buChar char="p"/>
              <a:defRPr/>
            </a:pPr>
            <a:r>
              <a:rPr kumimoji="1" lang="zh-CN" altLang="en-US" sz="3000" dirty="0">
                <a:solidFill>
                  <a:srgbClr val="0000BF"/>
                </a:solidFill>
                <a:latin typeface="微软雅黑" charset="0"/>
                <a:ea typeface="微软雅黑" charset="0"/>
                <a:cs typeface="微软雅黑" charset="0"/>
              </a:rPr>
              <a:t>驱动与负载的有关问题</a:t>
            </a:r>
          </a:p>
          <a:p>
            <a:pPr lvl="2" algn="l" eaLnBrk="1" hangingPunct="1">
              <a:lnSpc>
                <a:spcPct val="110000"/>
              </a:lnSpc>
              <a:spcBef>
                <a:spcPts val="200"/>
              </a:spcBef>
              <a:buFont typeface="Wingdings" charset="0"/>
              <a:buChar char="Ø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存储器的逻辑设计中，外围电路芯片是驱动，</a:t>
            </a:r>
            <a:r>
              <a:rPr kumimoji="1" lang="zh-CN" altLang="en-US" sz="28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存储芯片的各端点就是负载</a:t>
            </a:r>
          </a:p>
          <a:p>
            <a:pPr lvl="2" algn="l" eaLnBrk="1" hangingPunct="1">
              <a:lnSpc>
                <a:spcPct val="110000"/>
              </a:lnSpc>
              <a:spcBef>
                <a:spcPts val="200"/>
              </a:spcBef>
              <a:buFont typeface="Wingdings" charset="0"/>
              <a:buChar char="Ø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逻辑电路的负载能力是</a:t>
            </a:r>
            <a:r>
              <a:rPr kumimoji="1" lang="zh-CN" altLang="en-US" sz="28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有限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</a:p>
          <a:p>
            <a:pPr lvl="2" algn="l" eaLnBrk="1" hangingPunct="1">
              <a:lnSpc>
                <a:spcPct val="110000"/>
              </a:lnSpc>
              <a:spcBef>
                <a:spcPts val="200"/>
              </a:spcBef>
              <a:buFont typeface="Wingdings" charset="0"/>
              <a:buChar char="Ø"/>
              <a:defRPr/>
            </a:pPr>
            <a:r>
              <a:rPr kumimoji="1" lang="zh-CN" altLang="en-US" sz="28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双极型芯片各端点为电流负载；</a:t>
            </a:r>
            <a:r>
              <a:rPr kumimoji="1" lang="en-US" altLang="zh-CN" sz="28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MOS</a:t>
            </a:r>
            <a:r>
              <a:rPr kumimoji="1" lang="zh-CN" altLang="en-US" sz="28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型芯片各端点为电容负载</a:t>
            </a:r>
          </a:p>
          <a:p>
            <a:pPr lvl="2" algn="l" eaLnBrk="1" hangingPunct="1">
              <a:lnSpc>
                <a:spcPct val="110000"/>
              </a:lnSpc>
              <a:spcBef>
                <a:spcPts val="200"/>
              </a:spcBef>
              <a:buFont typeface="Wingdings" charset="0"/>
              <a:buChar char="Ø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负载因数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端点名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：存储芯片某种端点中的一个端点的负载量称为该种端点的负载因数</a:t>
            </a:r>
            <a:endParaRPr kumimoji="1" lang="en-US" altLang="zh-CN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912813" lvl="2" indent="0" algn="l" eaLnBrk="1" hangingPunct="1">
              <a:lnSpc>
                <a:spcPct val="110000"/>
              </a:lnSpc>
              <a:spcBef>
                <a:spcPts val="2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   </a:t>
            </a:r>
          </a:p>
        </p:txBody>
      </p:sp>
      <p:sp>
        <p:nvSpPr>
          <p:cNvPr id="2" name="矩形 1"/>
          <p:cNvSpPr/>
          <p:nvPr/>
        </p:nvSpPr>
        <p:spPr>
          <a:xfrm>
            <a:off x="1954746" y="5509084"/>
            <a:ext cx="7993063" cy="707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algn="l" eaLnBrk="1" hangingPunct="1">
              <a:spcBef>
                <a:spcPts val="0"/>
              </a:spcBef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例如：用 </a:t>
            </a:r>
            <a:r>
              <a:rPr lang="en-US" altLang="zh-CN" sz="2800" dirty="0" err="1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f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表示地址端的负载因数</a:t>
            </a:r>
            <a:endParaRPr lang="en-US" altLang="zh-CN" sz="2800" dirty="0">
              <a:solidFill>
                <a:schemeClr val="tx1"/>
              </a:solidFill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83359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4" name="Rectangle 3"/>
          <p:cNvSpPr txBox="1">
            <a:spLocks noChangeArrowheads="1"/>
          </p:cNvSpPr>
          <p:nvPr/>
        </p:nvSpPr>
        <p:spPr bwMode="auto">
          <a:xfrm>
            <a:off x="879475" y="692696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Times New Roman" charset="0"/>
              <a:buAutoNum type="arabicPeriod" startAt="2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负载计算（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计算</a:t>
            </a:r>
            <a:r>
              <a:rPr kumimoji="1" lang="en-US" altLang="zh-CN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位 → </a:t>
            </a:r>
            <a:r>
              <a:rPr kumimoji="1" lang="en-US" altLang="zh-CN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位）</a:t>
            </a:r>
            <a:endParaRPr kumimoji="1" lang="en-US" altLang="zh-CN" sz="30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68241" y="1441450"/>
            <a:ext cx="8230719" cy="5037138"/>
            <a:chOff x="800" y="1098"/>
            <a:chExt cx="3901" cy="2810"/>
          </a:xfrm>
        </p:grpSpPr>
        <p:sp>
          <p:nvSpPr>
            <p:cNvPr id="12297" name="Rectangle 6"/>
            <p:cNvSpPr>
              <a:spLocks noChangeArrowheads="1"/>
            </p:cNvSpPr>
            <p:nvPr/>
          </p:nvSpPr>
          <p:spPr bwMode="auto">
            <a:xfrm>
              <a:off x="3297" y="1410"/>
              <a:ext cx="877" cy="224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 sz="2000"/>
            </a:p>
          </p:txBody>
        </p:sp>
        <p:sp>
          <p:nvSpPr>
            <p:cNvPr id="12298" name="Rectangle 7"/>
            <p:cNvSpPr>
              <a:spLocks noChangeArrowheads="1"/>
            </p:cNvSpPr>
            <p:nvPr/>
          </p:nvSpPr>
          <p:spPr bwMode="auto">
            <a:xfrm>
              <a:off x="1629" y="1473"/>
              <a:ext cx="2632" cy="4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 sz="2000"/>
            </a:p>
          </p:txBody>
        </p:sp>
        <p:grpSp>
          <p:nvGrpSpPr>
            <p:cNvPr id="12299" name="Group 8"/>
            <p:cNvGrpSpPr>
              <a:grpSpLocks/>
            </p:cNvGrpSpPr>
            <p:nvPr/>
          </p:nvGrpSpPr>
          <p:grpSpPr bwMode="auto">
            <a:xfrm>
              <a:off x="1892" y="1598"/>
              <a:ext cx="526" cy="250"/>
              <a:chOff x="3614" y="2934"/>
              <a:chExt cx="939" cy="544"/>
            </a:xfrm>
          </p:grpSpPr>
          <p:sp>
            <p:nvSpPr>
              <p:cNvPr id="12407" name="Rectangle 9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000"/>
              </a:p>
            </p:txBody>
          </p:sp>
          <p:sp>
            <p:nvSpPr>
              <p:cNvPr id="12408" name="Text Box 10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2300" name="Group 11"/>
            <p:cNvGrpSpPr>
              <a:grpSpLocks/>
            </p:cNvGrpSpPr>
            <p:nvPr/>
          </p:nvGrpSpPr>
          <p:grpSpPr bwMode="auto">
            <a:xfrm>
              <a:off x="1892" y="2159"/>
              <a:ext cx="526" cy="250"/>
              <a:chOff x="3614" y="2934"/>
              <a:chExt cx="939" cy="544"/>
            </a:xfrm>
          </p:grpSpPr>
          <p:sp>
            <p:nvSpPr>
              <p:cNvPr id="12405" name="Rectangle 12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000"/>
              </a:p>
            </p:txBody>
          </p:sp>
          <p:sp>
            <p:nvSpPr>
              <p:cNvPr id="12406" name="Text Box 13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2301" name="Group 14"/>
            <p:cNvGrpSpPr>
              <a:grpSpLocks/>
            </p:cNvGrpSpPr>
            <p:nvPr/>
          </p:nvGrpSpPr>
          <p:grpSpPr bwMode="auto">
            <a:xfrm>
              <a:off x="1892" y="2721"/>
              <a:ext cx="526" cy="250"/>
              <a:chOff x="3614" y="2934"/>
              <a:chExt cx="939" cy="544"/>
            </a:xfrm>
          </p:grpSpPr>
          <p:sp>
            <p:nvSpPr>
              <p:cNvPr id="12403" name="Rectangle 15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000"/>
              </a:p>
            </p:txBody>
          </p:sp>
          <p:sp>
            <p:nvSpPr>
              <p:cNvPr id="12404" name="Text Box 16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2302" name="Group 17"/>
            <p:cNvGrpSpPr>
              <a:grpSpLocks/>
            </p:cNvGrpSpPr>
            <p:nvPr/>
          </p:nvGrpSpPr>
          <p:grpSpPr bwMode="auto">
            <a:xfrm>
              <a:off x="1892" y="3282"/>
              <a:ext cx="526" cy="251"/>
              <a:chOff x="3614" y="2934"/>
              <a:chExt cx="939" cy="544"/>
            </a:xfrm>
          </p:grpSpPr>
          <p:sp>
            <p:nvSpPr>
              <p:cNvPr id="12401" name="Rectangle 18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000"/>
              </a:p>
            </p:txBody>
          </p:sp>
          <p:sp>
            <p:nvSpPr>
              <p:cNvPr id="12402" name="Text Box 19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2303" name="Group 20"/>
            <p:cNvGrpSpPr>
              <a:grpSpLocks/>
            </p:cNvGrpSpPr>
            <p:nvPr/>
          </p:nvGrpSpPr>
          <p:grpSpPr bwMode="auto">
            <a:xfrm>
              <a:off x="3472" y="1597"/>
              <a:ext cx="525" cy="250"/>
              <a:chOff x="3614" y="2934"/>
              <a:chExt cx="939" cy="544"/>
            </a:xfrm>
          </p:grpSpPr>
          <p:sp>
            <p:nvSpPr>
              <p:cNvPr id="12399" name="Rectangle 21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000"/>
              </a:p>
            </p:txBody>
          </p:sp>
          <p:sp>
            <p:nvSpPr>
              <p:cNvPr id="12400" name="Text Box 22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2304" name="Group 23"/>
            <p:cNvGrpSpPr>
              <a:grpSpLocks/>
            </p:cNvGrpSpPr>
            <p:nvPr/>
          </p:nvGrpSpPr>
          <p:grpSpPr bwMode="auto">
            <a:xfrm>
              <a:off x="3472" y="2721"/>
              <a:ext cx="525" cy="249"/>
              <a:chOff x="3614" y="2934"/>
              <a:chExt cx="939" cy="544"/>
            </a:xfrm>
          </p:grpSpPr>
          <p:sp>
            <p:nvSpPr>
              <p:cNvPr id="12397" name="Rectangle 24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000"/>
              </a:p>
            </p:txBody>
          </p:sp>
          <p:sp>
            <p:nvSpPr>
              <p:cNvPr id="12398" name="Text Box 25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2305" name="Group 26"/>
            <p:cNvGrpSpPr>
              <a:grpSpLocks/>
            </p:cNvGrpSpPr>
            <p:nvPr/>
          </p:nvGrpSpPr>
          <p:grpSpPr bwMode="auto">
            <a:xfrm>
              <a:off x="3472" y="2159"/>
              <a:ext cx="525" cy="250"/>
              <a:chOff x="3614" y="2934"/>
              <a:chExt cx="939" cy="544"/>
            </a:xfrm>
          </p:grpSpPr>
          <p:sp>
            <p:nvSpPr>
              <p:cNvPr id="12395" name="Rectangle 27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000"/>
              </a:p>
            </p:txBody>
          </p:sp>
          <p:sp>
            <p:nvSpPr>
              <p:cNvPr id="12396" name="Text Box 28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2306" name="Group 29"/>
            <p:cNvGrpSpPr>
              <a:grpSpLocks/>
            </p:cNvGrpSpPr>
            <p:nvPr/>
          </p:nvGrpSpPr>
          <p:grpSpPr bwMode="auto">
            <a:xfrm>
              <a:off x="3472" y="3282"/>
              <a:ext cx="525" cy="249"/>
              <a:chOff x="3614" y="2934"/>
              <a:chExt cx="939" cy="544"/>
            </a:xfrm>
          </p:grpSpPr>
          <p:sp>
            <p:nvSpPr>
              <p:cNvPr id="12393" name="Rectangle 30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000"/>
              </a:p>
            </p:txBody>
          </p:sp>
          <p:sp>
            <p:nvSpPr>
              <p:cNvPr id="12394" name="Text Box 31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12307" name="Line 32"/>
            <p:cNvSpPr>
              <a:spLocks noChangeShapeType="1"/>
            </p:cNvSpPr>
            <p:nvPr/>
          </p:nvSpPr>
          <p:spPr bwMode="auto">
            <a:xfrm>
              <a:off x="1365" y="1161"/>
              <a:ext cx="3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08" name="Line 33"/>
            <p:cNvSpPr>
              <a:spLocks noChangeShapeType="1"/>
            </p:cNvSpPr>
            <p:nvPr/>
          </p:nvSpPr>
          <p:spPr bwMode="auto">
            <a:xfrm>
              <a:off x="1365" y="1285"/>
              <a:ext cx="3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09" name="Line 34"/>
            <p:cNvSpPr>
              <a:spLocks noChangeShapeType="1"/>
            </p:cNvSpPr>
            <p:nvPr/>
          </p:nvSpPr>
          <p:spPr bwMode="auto">
            <a:xfrm>
              <a:off x="2418" y="1660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10" name="Line 35"/>
            <p:cNvSpPr>
              <a:spLocks noChangeShapeType="1"/>
            </p:cNvSpPr>
            <p:nvPr/>
          </p:nvSpPr>
          <p:spPr bwMode="auto">
            <a:xfrm flipV="1">
              <a:off x="2507" y="1161"/>
              <a:ext cx="0" cy="2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11" name="Text Box 36"/>
            <p:cNvSpPr txBox="1">
              <a:spLocks noChangeArrowheads="1"/>
            </p:cNvSpPr>
            <p:nvPr/>
          </p:nvSpPr>
          <p:spPr bwMode="auto">
            <a:xfrm>
              <a:off x="927" y="1098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12" name="Text Box 37"/>
            <p:cNvSpPr txBox="1">
              <a:spLocks noChangeArrowheads="1"/>
            </p:cNvSpPr>
            <p:nvPr/>
          </p:nvSpPr>
          <p:spPr bwMode="auto">
            <a:xfrm>
              <a:off x="927" y="1223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7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4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13" name="Text Box 38"/>
            <p:cNvSpPr txBox="1">
              <a:spLocks noChangeArrowheads="1"/>
            </p:cNvSpPr>
            <p:nvPr/>
          </p:nvSpPr>
          <p:spPr bwMode="auto">
            <a:xfrm>
              <a:off x="1980" y="147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 dirty="0">
                  <a:solidFill>
                    <a:schemeClr val="tx1"/>
                  </a:solidFill>
                </a:rPr>
                <a:t>3</a:t>
              </a:r>
              <a:r>
                <a:rPr lang="zh-CN" altLang="en-US" sz="1400" dirty="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 dirty="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 dirty="0">
                  <a:solidFill>
                    <a:schemeClr val="tx1"/>
                  </a:solidFill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14" name="Text Box 39"/>
            <p:cNvSpPr txBox="1">
              <a:spLocks noChangeArrowheads="1"/>
            </p:cNvSpPr>
            <p:nvPr/>
          </p:nvSpPr>
          <p:spPr bwMode="auto">
            <a:xfrm>
              <a:off x="1980" y="2024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15" name="Text Box 40"/>
            <p:cNvSpPr txBox="1">
              <a:spLocks noChangeArrowheads="1"/>
            </p:cNvSpPr>
            <p:nvPr/>
          </p:nvSpPr>
          <p:spPr bwMode="auto">
            <a:xfrm>
              <a:off x="1980" y="2568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16" name="Text Box 41"/>
            <p:cNvSpPr txBox="1">
              <a:spLocks noChangeArrowheads="1"/>
            </p:cNvSpPr>
            <p:nvPr/>
          </p:nvSpPr>
          <p:spPr bwMode="auto">
            <a:xfrm>
              <a:off x="1980" y="3113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17" name="Line 42"/>
            <p:cNvSpPr>
              <a:spLocks noChangeShapeType="1"/>
            </p:cNvSpPr>
            <p:nvPr/>
          </p:nvSpPr>
          <p:spPr bwMode="auto">
            <a:xfrm>
              <a:off x="3998" y="1660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18" name="Line 43"/>
            <p:cNvSpPr>
              <a:spLocks noChangeShapeType="1"/>
            </p:cNvSpPr>
            <p:nvPr/>
          </p:nvSpPr>
          <p:spPr bwMode="auto">
            <a:xfrm flipH="1" flipV="1">
              <a:off x="4085" y="1285"/>
              <a:ext cx="1" cy="2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19" name="Text Box 44"/>
            <p:cNvSpPr txBox="1">
              <a:spLocks noChangeArrowheads="1"/>
            </p:cNvSpPr>
            <p:nvPr/>
          </p:nvSpPr>
          <p:spPr bwMode="auto">
            <a:xfrm>
              <a:off x="3559" y="1472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20" name="Text Box 45"/>
            <p:cNvSpPr txBox="1">
              <a:spLocks noChangeArrowheads="1"/>
            </p:cNvSpPr>
            <p:nvPr/>
          </p:nvSpPr>
          <p:spPr bwMode="auto">
            <a:xfrm>
              <a:off x="3559" y="2024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21" name="Text Box 46"/>
            <p:cNvSpPr txBox="1">
              <a:spLocks noChangeArrowheads="1"/>
            </p:cNvSpPr>
            <p:nvPr/>
          </p:nvSpPr>
          <p:spPr bwMode="auto">
            <a:xfrm>
              <a:off x="3559" y="2568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22" name="Text Box 47"/>
            <p:cNvSpPr txBox="1">
              <a:spLocks noChangeArrowheads="1"/>
            </p:cNvSpPr>
            <p:nvPr/>
          </p:nvSpPr>
          <p:spPr bwMode="auto">
            <a:xfrm>
              <a:off x="3559" y="311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23" name="Line 48"/>
            <p:cNvSpPr>
              <a:spLocks noChangeShapeType="1"/>
            </p:cNvSpPr>
            <p:nvPr/>
          </p:nvSpPr>
          <p:spPr bwMode="auto">
            <a:xfrm>
              <a:off x="1190" y="3719"/>
              <a:ext cx="3510" cy="1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24" name="Text Box 49"/>
            <p:cNvSpPr txBox="1">
              <a:spLocks noChangeArrowheads="1"/>
            </p:cNvSpPr>
            <p:nvPr/>
          </p:nvSpPr>
          <p:spPr bwMode="auto">
            <a:xfrm>
              <a:off x="927" y="3532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9</a:t>
              </a:r>
              <a:r>
                <a:rPr lang="zh-CN" altLang="en-US" sz="1400" dirty="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 dirty="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 dirty="0">
                  <a:solidFill>
                    <a:schemeClr val="tx1"/>
                  </a:solidFill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25" name="Line 50"/>
            <p:cNvSpPr>
              <a:spLocks noChangeShapeType="1"/>
            </p:cNvSpPr>
            <p:nvPr/>
          </p:nvSpPr>
          <p:spPr bwMode="auto">
            <a:xfrm flipV="1">
              <a:off x="1805" y="1660"/>
              <a:ext cx="0" cy="2059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26" name="Line 51"/>
            <p:cNvSpPr>
              <a:spLocks noChangeShapeType="1"/>
            </p:cNvSpPr>
            <p:nvPr/>
          </p:nvSpPr>
          <p:spPr bwMode="auto">
            <a:xfrm>
              <a:off x="1805" y="1660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27" name="Line 52"/>
            <p:cNvSpPr>
              <a:spLocks noChangeShapeType="1"/>
            </p:cNvSpPr>
            <p:nvPr/>
          </p:nvSpPr>
          <p:spPr bwMode="auto">
            <a:xfrm>
              <a:off x="1805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28" name="Line 53"/>
            <p:cNvSpPr>
              <a:spLocks noChangeShapeType="1"/>
            </p:cNvSpPr>
            <p:nvPr/>
          </p:nvSpPr>
          <p:spPr bwMode="auto">
            <a:xfrm flipH="1">
              <a:off x="2418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29" name="Line 54"/>
            <p:cNvSpPr>
              <a:spLocks noChangeShapeType="1"/>
            </p:cNvSpPr>
            <p:nvPr/>
          </p:nvSpPr>
          <p:spPr bwMode="auto">
            <a:xfrm flipH="1">
              <a:off x="2418" y="2784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0" name="Line 55"/>
            <p:cNvSpPr>
              <a:spLocks noChangeShapeType="1"/>
            </p:cNvSpPr>
            <p:nvPr/>
          </p:nvSpPr>
          <p:spPr bwMode="auto">
            <a:xfrm flipH="1">
              <a:off x="2418" y="3345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1" name="Line 56"/>
            <p:cNvSpPr>
              <a:spLocks noChangeShapeType="1"/>
            </p:cNvSpPr>
            <p:nvPr/>
          </p:nvSpPr>
          <p:spPr bwMode="auto">
            <a:xfrm flipH="1">
              <a:off x="3998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2" name="Line 57"/>
            <p:cNvSpPr>
              <a:spLocks noChangeShapeType="1"/>
            </p:cNvSpPr>
            <p:nvPr/>
          </p:nvSpPr>
          <p:spPr bwMode="auto">
            <a:xfrm flipH="1">
              <a:off x="3998" y="2783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3" name="Line 58"/>
            <p:cNvSpPr>
              <a:spLocks noChangeShapeType="1"/>
            </p:cNvSpPr>
            <p:nvPr/>
          </p:nvSpPr>
          <p:spPr bwMode="auto">
            <a:xfrm flipH="1">
              <a:off x="3998" y="3344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4" name="Line 59"/>
            <p:cNvSpPr>
              <a:spLocks noChangeShapeType="1"/>
            </p:cNvSpPr>
            <p:nvPr/>
          </p:nvSpPr>
          <p:spPr bwMode="auto">
            <a:xfrm>
              <a:off x="1805" y="2783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5" name="Line 60"/>
            <p:cNvSpPr>
              <a:spLocks noChangeShapeType="1"/>
            </p:cNvSpPr>
            <p:nvPr/>
          </p:nvSpPr>
          <p:spPr bwMode="auto">
            <a:xfrm>
              <a:off x="1805" y="3345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6" name="Line 61"/>
            <p:cNvSpPr>
              <a:spLocks noChangeShapeType="1"/>
            </p:cNvSpPr>
            <p:nvPr/>
          </p:nvSpPr>
          <p:spPr bwMode="auto">
            <a:xfrm flipV="1">
              <a:off x="3383" y="1660"/>
              <a:ext cx="2" cy="2059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7" name="Line 62"/>
            <p:cNvSpPr>
              <a:spLocks noChangeShapeType="1"/>
            </p:cNvSpPr>
            <p:nvPr/>
          </p:nvSpPr>
          <p:spPr bwMode="auto">
            <a:xfrm>
              <a:off x="3383" y="1660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8" name="Line 63"/>
            <p:cNvSpPr>
              <a:spLocks noChangeShapeType="1"/>
            </p:cNvSpPr>
            <p:nvPr/>
          </p:nvSpPr>
          <p:spPr bwMode="auto">
            <a:xfrm>
              <a:off x="3383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39" name="Line 64"/>
            <p:cNvSpPr>
              <a:spLocks noChangeShapeType="1"/>
            </p:cNvSpPr>
            <p:nvPr/>
          </p:nvSpPr>
          <p:spPr bwMode="auto">
            <a:xfrm>
              <a:off x="3383" y="2783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40" name="Line 65"/>
            <p:cNvSpPr>
              <a:spLocks noChangeShapeType="1"/>
            </p:cNvSpPr>
            <p:nvPr/>
          </p:nvSpPr>
          <p:spPr bwMode="auto">
            <a:xfrm>
              <a:off x="3383" y="3344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41" name="Line 66"/>
            <p:cNvSpPr>
              <a:spLocks noChangeShapeType="1"/>
            </p:cNvSpPr>
            <p:nvPr/>
          </p:nvSpPr>
          <p:spPr bwMode="auto">
            <a:xfrm>
              <a:off x="1190" y="3844"/>
              <a:ext cx="3511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12342" name="Group 67"/>
            <p:cNvGrpSpPr>
              <a:grpSpLocks/>
            </p:cNvGrpSpPr>
            <p:nvPr/>
          </p:nvGrpSpPr>
          <p:grpSpPr bwMode="auto">
            <a:xfrm>
              <a:off x="1014" y="3782"/>
              <a:ext cx="178" cy="126"/>
              <a:chOff x="3458" y="14484"/>
              <a:chExt cx="313" cy="275"/>
            </a:xfrm>
          </p:grpSpPr>
          <p:sp>
            <p:nvSpPr>
              <p:cNvPr id="12391" name="Text Box 68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WE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2392" name="Line 69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12343" name="Line 70"/>
            <p:cNvSpPr>
              <a:spLocks noChangeShapeType="1"/>
            </p:cNvSpPr>
            <p:nvPr/>
          </p:nvSpPr>
          <p:spPr bwMode="auto">
            <a:xfrm flipV="1">
              <a:off x="2858" y="1785"/>
              <a:ext cx="0" cy="205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44" name="Line 71"/>
            <p:cNvSpPr>
              <a:spLocks noChangeShapeType="1"/>
            </p:cNvSpPr>
            <p:nvPr/>
          </p:nvSpPr>
          <p:spPr bwMode="auto">
            <a:xfrm>
              <a:off x="2418" y="1785"/>
              <a:ext cx="105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12345" name="Group 72"/>
            <p:cNvGrpSpPr>
              <a:grpSpLocks/>
            </p:cNvGrpSpPr>
            <p:nvPr/>
          </p:nvGrpSpPr>
          <p:grpSpPr bwMode="auto">
            <a:xfrm>
              <a:off x="1294" y="2140"/>
              <a:ext cx="262" cy="137"/>
              <a:chOff x="3477" y="14376"/>
              <a:chExt cx="313" cy="300"/>
            </a:xfrm>
          </p:grpSpPr>
          <p:sp>
            <p:nvSpPr>
              <p:cNvPr id="12389" name="Text Box 73"/>
              <p:cNvSpPr txBox="1">
                <a:spLocks noChangeArrowheads="1"/>
              </p:cNvSpPr>
              <p:nvPr/>
            </p:nvSpPr>
            <p:spPr bwMode="auto">
              <a:xfrm>
                <a:off x="3477" y="14404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0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2390" name="Line 74"/>
              <p:cNvSpPr>
                <a:spLocks noChangeShapeType="1"/>
              </p:cNvSpPr>
              <p:nvPr/>
            </p:nvSpPr>
            <p:spPr bwMode="auto">
              <a:xfrm>
                <a:off x="3484" y="14376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12346" name="Line 75"/>
            <p:cNvSpPr>
              <a:spLocks noChangeShapeType="1"/>
            </p:cNvSpPr>
            <p:nvPr/>
          </p:nvSpPr>
          <p:spPr bwMode="auto">
            <a:xfrm>
              <a:off x="2418" y="2346"/>
              <a:ext cx="105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47" name="Line 76"/>
            <p:cNvSpPr>
              <a:spLocks noChangeShapeType="1"/>
            </p:cNvSpPr>
            <p:nvPr/>
          </p:nvSpPr>
          <p:spPr bwMode="auto">
            <a:xfrm>
              <a:off x="2418" y="2908"/>
              <a:ext cx="105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48" name="Line 77"/>
            <p:cNvSpPr>
              <a:spLocks noChangeShapeType="1"/>
            </p:cNvSpPr>
            <p:nvPr/>
          </p:nvSpPr>
          <p:spPr bwMode="auto">
            <a:xfrm>
              <a:off x="2418" y="3470"/>
              <a:ext cx="105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49" name="Text Box 78"/>
            <p:cNvSpPr txBox="1">
              <a:spLocks noChangeArrowheads="1"/>
            </p:cNvSpPr>
            <p:nvPr/>
          </p:nvSpPr>
          <p:spPr bwMode="auto">
            <a:xfrm>
              <a:off x="1103" y="2284"/>
              <a:ext cx="262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2-4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译码器</a:t>
              </a:r>
              <a:endParaRPr lang="zh-CN" altLang="en-US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50" name="Line 79"/>
            <p:cNvSpPr>
              <a:spLocks noChangeShapeType="1"/>
            </p:cNvSpPr>
            <p:nvPr/>
          </p:nvSpPr>
          <p:spPr bwMode="auto">
            <a:xfrm>
              <a:off x="927" y="240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51" name="Text Box 80"/>
            <p:cNvSpPr txBox="1">
              <a:spLocks noChangeArrowheads="1"/>
            </p:cNvSpPr>
            <p:nvPr/>
          </p:nvSpPr>
          <p:spPr bwMode="auto">
            <a:xfrm>
              <a:off x="927" y="2220"/>
              <a:ext cx="17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10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52" name="Text Box 81"/>
            <p:cNvSpPr txBox="1">
              <a:spLocks noChangeArrowheads="1"/>
            </p:cNvSpPr>
            <p:nvPr/>
          </p:nvSpPr>
          <p:spPr bwMode="auto">
            <a:xfrm>
              <a:off x="927" y="2458"/>
              <a:ext cx="1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11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53" name="Line 82"/>
            <p:cNvSpPr>
              <a:spLocks noChangeShapeType="1"/>
            </p:cNvSpPr>
            <p:nvPr/>
          </p:nvSpPr>
          <p:spPr bwMode="auto">
            <a:xfrm>
              <a:off x="927" y="265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54" name="Text Box 83"/>
            <p:cNvSpPr txBox="1">
              <a:spLocks noChangeAspect="1" noChangeArrowheads="1"/>
            </p:cNvSpPr>
            <p:nvPr/>
          </p:nvSpPr>
          <p:spPr bwMode="auto">
            <a:xfrm>
              <a:off x="1365" y="2284"/>
              <a:ext cx="6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55" name="Text Box 84"/>
            <p:cNvSpPr txBox="1">
              <a:spLocks noChangeArrowheads="1"/>
            </p:cNvSpPr>
            <p:nvPr/>
          </p:nvSpPr>
          <p:spPr bwMode="auto">
            <a:xfrm>
              <a:off x="1365" y="2409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56" name="Text Box 85"/>
            <p:cNvSpPr txBox="1">
              <a:spLocks noChangeArrowheads="1"/>
            </p:cNvSpPr>
            <p:nvPr/>
          </p:nvSpPr>
          <p:spPr bwMode="auto">
            <a:xfrm>
              <a:off x="1365" y="2534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57" name="Text Box 86"/>
            <p:cNvSpPr txBox="1">
              <a:spLocks noChangeArrowheads="1"/>
            </p:cNvSpPr>
            <p:nvPr/>
          </p:nvSpPr>
          <p:spPr bwMode="auto">
            <a:xfrm>
              <a:off x="1365" y="2659"/>
              <a:ext cx="8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358" name="Line 87"/>
            <p:cNvSpPr>
              <a:spLocks noChangeShapeType="1"/>
            </p:cNvSpPr>
            <p:nvPr/>
          </p:nvSpPr>
          <p:spPr bwMode="auto">
            <a:xfrm>
              <a:off x="1408" y="2346"/>
              <a:ext cx="1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59" name="Line 88"/>
            <p:cNvSpPr>
              <a:spLocks noChangeShapeType="1"/>
            </p:cNvSpPr>
            <p:nvPr/>
          </p:nvSpPr>
          <p:spPr bwMode="auto">
            <a:xfrm flipV="1">
              <a:off x="1541" y="1972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0" name="Line 89"/>
            <p:cNvSpPr>
              <a:spLocks noChangeShapeType="1"/>
            </p:cNvSpPr>
            <p:nvPr/>
          </p:nvSpPr>
          <p:spPr bwMode="auto">
            <a:xfrm>
              <a:off x="1541" y="1972"/>
              <a:ext cx="2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1" name="Line 90"/>
            <p:cNvSpPr>
              <a:spLocks noChangeShapeType="1"/>
            </p:cNvSpPr>
            <p:nvPr/>
          </p:nvSpPr>
          <p:spPr bwMode="auto">
            <a:xfrm flipV="1">
              <a:off x="3735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2" name="Line 91"/>
            <p:cNvSpPr>
              <a:spLocks noChangeShapeType="1"/>
            </p:cNvSpPr>
            <p:nvPr/>
          </p:nvSpPr>
          <p:spPr bwMode="auto">
            <a:xfrm flipV="1">
              <a:off x="2156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3" name="Line 92"/>
            <p:cNvSpPr>
              <a:spLocks noChangeShapeType="1"/>
            </p:cNvSpPr>
            <p:nvPr/>
          </p:nvSpPr>
          <p:spPr bwMode="auto">
            <a:xfrm>
              <a:off x="1408" y="2471"/>
              <a:ext cx="2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4" name="Line 93"/>
            <p:cNvSpPr>
              <a:spLocks noChangeShapeType="1"/>
            </p:cNvSpPr>
            <p:nvPr/>
          </p:nvSpPr>
          <p:spPr bwMode="auto">
            <a:xfrm flipV="1">
              <a:off x="3735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5" name="Line 94"/>
            <p:cNvSpPr>
              <a:spLocks noChangeShapeType="1"/>
            </p:cNvSpPr>
            <p:nvPr/>
          </p:nvSpPr>
          <p:spPr bwMode="auto">
            <a:xfrm flipV="1">
              <a:off x="2156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6" name="Line 95"/>
            <p:cNvSpPr>
              <a:spLocks noChangeShapeType="1"/>
            </p:cNvSpPr>
            <p:nvPr/>
          </p:nvSpPr>
          <p:spPr bwMode="auto">
            <a:xfrm>
              <a:off x="1422" y="2596"/>
              <a:ext cx="2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7" name="Line 96"/>
            <p:cNvSpPr>
              <a:spLocks noChangeShapeType="1"/>
            </p:cNvSpPr>
            <p:nvPr/>
          </p:nvSpPr>
          <p:spPr bwMode="auto">
            <a:xfrm>
              <a:off x="1629" y="2596"/>
              <a:ext cx="0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8" name="Line 97"/>
            <p:cNvSpPr>
              <a:spLocks noChangeShapeType="1"/>
            </p:cNvSpPr>
            <p:nvPr/>
          </p:nvSpPr>
          <p:spPr bwMode="auto">
            <a:xfrm>
              <a:off x="1629" y="3095"/>
              <a:ext cx="21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69" name="Line 98"/>
            <p:cNvSpPr>
              <a:spLocks noChangeShapeType="1"/>
            </p:cNvSpPr>
            <p:nvPr/>
          </p:nvSpPr>
          <p:spPr bwMode="auto">
            <a:xfrm flipV="1">
              <a:off x="3735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70" name="Line 99"/>
            <p:cNvSpPr>
              <a:spLocks noChangeShapeType="1"/>
            </p:cNvSpPr>
            <p:nvPr/>
          </p:nvSpPr>
          <p:spPr bwMode="auto">
            <a:xfrm flipV="1">
              <a:off x="2156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71" name="Line 100"/>
            <p:cNvSpPr>
              <a:spLocks noChangeShapeType="1"/>
            </p:cNvSpPr>
            <p:nvPr/>
          </p:nvSpPr>
          <p:spPr bwMode="auto">
            <a:xfrm>
              <a:off x="1408" y="2721"/>
              <a:ext cx="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72" name="Line 101"/>
            <p:cNvSpPr>
              <a:spLocks noChangeShapeType="1"/>
            </p:cNvSpPr>
            <p:nvPr/>
          </p:nvSpPr>
          <p:spPr bwMode="auto">
            <a:xfrm>
              <a:off x="1541" y="272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73" name="Line 102"/>
            <p:cNvSpPr>
              <a:spLocks noChangeShapeType="1"/>
            </p:cNvSpPr>
            <p:nvPr/>
          </p:nvSpPr>
          <p:spPr bwMode="auto">
            <a:xfrm>
              <a:off x="1541" y="3595"/>
              <a:ext cx="2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74" name="Line 103"/>
            <p:cNvSpPr>
              <a:spLocks noChangeShapeType="1"/>
            </p:cNvSpPr>
            <p:nvPr/>
          </p:nvSpPr>
          <p:spPr bwMode="auto">
            <a:xfrm flipV="1">
              <a:off x="3735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75" name="Line 104"/>
            <p:cNvSpPr>
              <a:spLocks noChangeShapeType="1"/>
            </p:cNvSpPr>
            <p:nvPr/>
          </p:nvSpPr>
          <p:spPr bwMode="auto">
            <a:xfrm flipV="1">
              <a:off x="2156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12376" name="Group 105"/>
            <p:cNvGrpSpPr>
              <a:grpSpLocks/>
            </p:cNvGrpSpPr>
            <p:nvPr/>
          </p:nvGrpSpPr>
          <p:grpSpPr bwMode="auto">
            <a:xfrm>
              <a:off x="1541" y="2323"/>
              <a:ext cx="263" cy="124"/>
              <a:chOff x="3458" y="14390"/>
              <a:chExt cx="313" cy="272"/>
            </a:xfrm>
          </p:grpSpPr>
          <p:sp>
            <p:nvSpPr>
              <p:cNvPr id="12387" name="Text Box 106"/>
              <p:cNvSpPr txBox="1">
                <a:spLocks noChangeArrowheads="1"/>
              </p:cNvSpPr>
              <p:nvPr/>
            </p:nvSpPr>
            <p:spPr bwMode="auto">
              <a:xfrm>
                <a:off x="3458" y="14390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2388" name="Line 107"/>
              <p:cNvSpPr>
                <a:spLocks noChangeShapeType="1"/>
              </p:cNvSpPr>
              <p:nvPr/>
            </p:nvSpPr>
            <p:spPr bwMode="auto">
              <a:xfrm>
                <a:off x="3484" y="14392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12377" name="Group 108"/>
            <p:cNvGrpSpPr>
              <a:grpSpLocks/>
            </p:cNvGrpSpPr>
            <p:nvPr/>
          </p:nvGrpSpPr>
          <p:grpSpPr bwMode="auto">
            <a:xfrm>
              <a:off x="1625" y="2564"/>
              <a:ext cx="187" cy="139"/>
              <a:chOff x="3566" y="14610"/>
              <a:chExt cx="223" cy="305"/>
            </a:xfrm>
          </p:grpSpPr>
          <p:sp>
            <p:nvSpPr>
              <p:cNvPr id="12385" name="Text Box 109"/>
              <p:cNvSpPr txBox="1">
                <a:spLocks noChangeArrowheads="1"/>
              </p:cNvSpPr>
              <p:nvPr/>
            </p:nvSpPr>
            <p:spPr bwMode="auto">
              <a:xfrm>
                <a:off x="3566" y="14652"/>
                <a:ext cx="223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2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2386" name="Line 110"/>
              <p:cNvSpPr>
                <a:spLocks noChangeShapeType="1"/>
              </p:cNvSpPr>
              <p:nvPr/>
            </p:nvSpPr>
            <p:spPr bwMode="auto">
              <a:xfrm>
                <a:off x="3572" y="14610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12378" name="Group 111"/>
            <p:cNvGrpSpPr>
              <a:grpSpLocks/>
            </p:cNvGrpSpPr>
            <p:nvPr/>
          </p:nvGrpSpPr>
          <p:grpSpPr bwMode="auto">
            <a:xfrm>
              <a:off x="1278" y="2806"/>
              <a:ext cx="262" cy="125"/>
              <a:chOff x="3458" y="14484"/>
              <a:chExt cx="313" cy="275"/>
            </a:xfrm>
          </p:grpSpPr>
          <p:sp>
            <p:nvSpPr>
              <p:cNvPr id="12383" name="Text Box 112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2384" name="Line 113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12379" name="Text Box 114"/>
            <p:cNvSpPr txBox="1">
              <a:spLocks noChangeArrowheads="1"/>
            </p:cNvSpPr>
            <p:nvPr/>
          </p:nvSpPr>
          <p:spPr bwMode="auto">
            <a:xfrm>
              <a:off x="800" y="1660"/>
              <a:ext cx="52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位扩展</a:t>
              </a:r>
            </a:p>
          </p:txBody>
        </p:sp>
        <p:sp>
          <p:nvSpPr>
            <p:cNvPr id="12380" name="Line 115"/>
            <p:cNvSpPr>
              <a:spLocks noChangeShapeType="1"/>
            </p:cNvSpPr>
            <p:nvPr/>
          </p:nvSpPr>
          <p:spPr bwMode="auto">
            <a:xfrm flipV="1">
              <a:off x="1278" y="1598"/>
              <a:ext cx="438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2381" name="Text Box 116"/>
            <p:cNvSpPr txBox="1">
              <a:spLocks noChangeArrowheads="1"/>
            </p:cNvSpPr>
            <p:nvPr/>
          </p:nvSpPr>
          <p:spPr bwMode="auto">
            <a:xfrm>
              <a:off x="4206" y="2790"/>
              <a:ext cx="458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字扩展</a:t>
              </a:r>
            </a:p>
          </p:txBody>
        </p:sp>
        <p:sp>
          <p:nvSpPr>
            <p:cNvPr id="12382" name="Line 117"/>
            <p:cNvSpPr>
              <a:spLocks noChangeShapeType="1"/>
            </p:cNvSpPr>
            <p:nvPr/>
          </p:nvSpPr>
          <p:spPr bwMode="auto">
            <a:xfrm flipH="1" flipV="1">
              <a:off x="4174" y="2534"/>
              <a:ext cx="263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121" name="Rectangle 3"/>
          <p:cNvSpPr txBox="1">
            <a:spLocks noChangeArrowheads="1"/>
          </p:cNvSpPr>
          <p:nvPr/>
        </p:nvSpPr>
        <p:spPr bwMode="auto">
          <a:xfrm>
            <a:off x="8399462" y="2281238"/>
            <a:ext cx="3732213" cy="318611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地址驱动线的负载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L</a:t>
            </a:r>
            <a:r>
              <a:rPr kumimoji="1" lang="en-US" altLang="zh-CN" baseline="-25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A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＝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M/m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 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N/n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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f</a:t>
            </a:r>
            <a:r>
              <a:rPr kumimoji="1" lang="en-US" altLang="zh-CN" baseline="-250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A</a:t>
            </a:r>
            <a:endParaRPr kumimoji="1" lang="en-US" altLang="zh-CN" baseline="-250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读写控制驱动线负载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L</a:t>
            </a:r>
            <a:r>
              <a:rPr kumimoji="1" lang="en-US" altLang="zh-CN" baseline="-25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WE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＝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M/m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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N/n</a:t>
            </a:r>
            <a:r>
              <a:rPr lang="en-US" altLang="zh-CN" dirty="0">
                <a:solidFill>
                  <a:schemeClr val="tx1"/>
                </a:solidFill>
                <a:sym typeface="Symbol" charset="2"/>
              </a:rPr>
              <a:t>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f</a:t>
            </a:r>
            <a:r>
              <a:rPr kumimoji="1" lang="en-US" altLang="zh-CN" baseline="-250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we</a:t>
            </a:r>
            <a:endParaRPr kumimoji="1" lang="en-US" altLang="zh-CN" baseline="-250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Ø"/>
            </a:pPr>
            <a:endParaRPr kumimoji="1" lang="zh-CN" altLang="en-US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79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8086" y="34926"/>
            <a:ext cx="9360799" cy="676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——5.1.2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存储器的层次结构</a:t>
            </a:r>
          </a:p>
        </p:txBody>
      </p:sp>
      <p:grpSp>
        <p:nvGrpSpPr>
          <p:cNvPr id="25602" name="Group 3"/>
          <p:cNvGrpSpPr>
            <a:grpSpLocks/>
          </p:cNvGrpSpPr>
          <p:nvPr/>
        </p:nvGrpSpPr>
        <p:grpSpPr bwMode="auto">
          <a:xfrm>
            <a:off x="478377" y="1196975"/>
            <a:ext cx="10894474" cy="4749800"/>
            <a:chOff x="272" y="709"/>
            <a:chExt cx="5148" cy="2992"/>
          </a:xfrm>
        </p:grpSpPr>
        <p:sp>
          <p:nvSpPr>
            <p:cNvPr id="25616" name="Line 4"/>
            <p:cNvSpPr>
              <a:spLocks noChangeShapeType="1"/>
            </p:cNvSpPr>
            <p:nvPr/>
          </p:nvSpPr>
          <p:spPr bwMode="auto">
            <a:xfrm>
              <a:off x="1129" y="3688"/>
              <a:ext cx="4291" cy="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7" name="Line 5"/>
            <p:cNvSpPr>
              <a:spLocks noChangeShapeType="1"/>
            </p:cNvSpPr>
            <p:nvPr/>
          </p:nvSpPr>
          <p:spPr bwMode="auto">
            <a:xfrm flipV="1">
              <a:off x="1109" y="709"/>
              <a:ext cx="2038" cy="298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8" name="Line 6"/>
            <p:cNvSpPr>
              <a:spLocks noChangeShapeType="1"/>
            </p:cNvSpPr>
            <p:nvPr/>
          </p:nvSpPr>
          <p:spPr bwMode="auto">
            <a:xfrm>
              <a:off x="3166" y="725"/>
              <a:ext cx="2223" cy="296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9" name="Line 7"/>
            <p:cNvSpPr>
              <a:spLocks noChangeShapeType="1"/>
            </p:cNvSpPr>
            <p:nvPr/>
          </p:nvSpPr>
          <p:spPr bwMode="auto">
            <a:xfrm>
              <a:off x="1414" y="3266"/>
              <a:ext cx="3653" cy="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2200" name="Text Box 8"/>
            <p:cNvSpPr txBox="1">
              <a:spLocks noChangeArrowheads="1"/>
            </p:cNvSpPr>
            <p:nvPr/>
          </p:nvSpPr>
          <p:spPr bwMode="auto">
            <a:xfrm>
              <a:off x="1914" y="3205"/>
              <a:ext cx="2842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远程二级存储（分布式文件，</a:t>
              </a:r>
              <a:r>
                <a:rPr lang="en-US" altLang="zh-CN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Web</a:t>
              </a: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服务器）</a:t>
              </a:r>
            </a:p>
          </p:txBody>
        </p:sp>
        <p:sp>
          <p:nvSpPr>
            <p:cNvPr id="25621" name="Line 9"/>
            <p:cNvSpPr>
              <a:spLocks noChangeShapeType="1"/>
            </p:cNvSpPr>
            <p:nvPr/>
          </p:nvSpPr>
          <p:spPr bwMode="auto">
            <a:xfrm flipV="1">
              <a:off x="1737" y="2816"/>
              <a:ext cx="2988" cy="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2202" name="Text Box 10"/>
            <p:cNvSpPr txBox="1">
              <a:spLocks noChangeArrowheads="1"/>
            </p:cNvSpPr>
            <p:nvPr/>
          </p:nvSpPr>
          <p:spPr bwMode="auto">
            <a:xfrm>
              <a:off x="2317" y="2818"/>
              <a:ext cx="183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本地二级存储（本地磁盘）</a:t>
              </a:r>
            </a:p>
          </p:txBody>
        </p:sp>
        <p:sp>
          <p:nvSpPr>
            <p:cNvPr id="25623" name="Line 11"/>
            <p:cNvSpPr>
              <a:spLocks noChangeShapeType="1"/>
            </p:cNvSpPr>
            <p:nvPr/>
          </p:nvSpPr>
          <p:spPr bwMode="auto">
            <a:xfrm>
              <a:off x="1999" y="2393"/>
              <a:ext cx="2441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2204" name="Text Box 12"/>
            <p:cNvSpPr txBox="1">
              <a:spLocks noChangeArrowheads="1"/>
            </p:cNvSpPr>
            <p:nvPr/>
          </p:nvSpPr>
          <p:spPr bwMode="auto">
            <a:xfrm>
              <a:off x="2492" y="2387"/>
              <a:ext cx="141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主存储器（</a:t>
              </a:r>
              <a:r>
                <a: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DRAM</a:t>
              </a:r>
              <a:r>
                <a:rPr lang="zh-CN" alt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）</a:t>
              </a:r>
            </a:p>
          </p:txBody>
        </p:sp>
        <p:sp>
          <p:nvSpPr>
            <p:cNvPr id="25625" name="Line 13"/>
            <p:cNvSpPr>
              <a:spLocks noChangeShapeType="1"/>
            </p:cNvSpPr>
            <p:nvPr/>
          </p:nvSpPr>
          <p:spPr bwMode="auto">
            <a:xfrm>
              <a:off x="2382" y="1867"/>
              <a:ext cx="161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2206" name="Text Box 14"/>
            <p:cNvSpPr txBox="1">
              <a:spLocks noChangeArrowheads="1"/>
            </p:cNvSpPr>
            <p:nvPr/>
          </p:nvSpPr>
          <p:spPr bwMode="auto">
            <a:xfrm>
              <a:off x="2389" y="1915"/>
              <a:ext cx="1605" cy="5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defRPr/>
              </a:pPr>
              <a:r>
                <a:rPr lang="zh-CN" altLang="en-US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芯片外的</a:t>
              </a:r>
              <a:endParaRPr lang="en-US" altLang="zh-CN" baseline="-25000" dirty="0">
                <a:solidFill>
                  <a:srgbClr val="FF6600"/>
                </a:solidFill>
                <a:latin typeface="Times New Roman" charset="0"/>
                <a:ea typeface="华文中宋" charset="0"/>
                <a:cs typeface="华文中宋" charset="0"/>
              </a:endParaRPr>
            </a:p>
            <a:p>
              <a:pPr algn="ctr" eaLnBrk="1" hangingPunct="1">
                <a:lnSpc>
                  <a:spcPct val="80000"/>
                </a:lnSpc>
                <a:defRPr/>
              </a:pPr>
              <a:r>
                <a:rPr lang="zh-CN" altLang="en-US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高速缓存（</a:t>
              </a:r>
              <a:r>
                <a:rPr lang="en-US" altLang="zh-CN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SRAM</a:t>
              </a:r>
              <a:r>
                <a:rPr lang="zh-CN" altLang="en-US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）</a:t>
              </a:r>
            </a:p>
          </p:txBody>
        </p:sp>
        <p:sp>
          <p:nvSpPr>
            <p:cNvPr id="392207" name="Text Box 15"/>
            <p:cNvSpPr txBox="1">
              <a:spLocks noChangeArrowheads="1"/>
            </p:cNvSpPr>
            <p:nvPr/>
          </p:nvSpPr>
          <p:spPr bwMode="auto">
            <a:xfrm>
              <a:off x="2486" y="1276"/>
              <a:ext cx="1605" cy="6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芯片上的</a:t>
              </a:r>
              <a:endParaRPr lang="en-US" altLang="zh-CN" baseline="-25000" dirty="0">
                <a:solidFill>
                  <a:srgbClr val="FF6600"/>
                </a:solidFill>
                <a:latin typeface="Times New Roman" charset="0"/>
                <a:ea typeface="华文中宋" charset="0"/>
                <a:cs typeface="华文中宋" charset="0"/>
              </a:endParaRP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高速缓存（</a:t>
              </a:r>
              <a:r>
                <a:rPr lang="en-US" altLang="zh-CN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SRAM</a:t>
              </a:r>
              <a:r>
                <a:rPr lang="zh-CN" altLang="en-US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华文中宋" charset="0"/>
                  <a:cs typeface="华文中宋" charset="0"/>
                </a:rPr>
                <a:t>）</a:t>
              </a:r>
            </a:p>
          </p:txBody>
        </p:sp>
        <p:sp>
          <p:nvSpPr>
            <p:cNvPr id="25628" name="Line 16"/>
            <p:cNvSpPr>
              <a:spLocks noChangeShapeType="1"/>
            </p:cNvSpPr>
            <p:nvPr/>
          </p:nvSpPr>
          <p:spPr bwMode="auto">
            <a:xfrm flipV="1">
              <a:off x="2755" y="1306"/>
              <a:ext cx="822" cy="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2209" name="Text Box 17"/>
            <p:cNvSpPr txBox="1">
              <a:spLocks noChangeArrowheads="1"/>
            </p:cNvSpPr>
            <p:nvPr/>
          </p:nvSpPr>
          <p:spPr bwMode="auto">
            <a:xfrm>
              <a:off x="2911" y="845"/>
              <a:ext cx="530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中宋" pitchFamily="2" charset="-122"/>
                </a:rPr>
                <a:t>寄存器</a:t>
              </a:r>
            </a:p>
          </p:txBody>
        </p:sp>
        <p:sp>
          <p:nvSpPr>
            <p:cNvPr id="392210" name="Text Box 18"/>
            <p:cNvSpPr txBox="1">
              <a:spLocks noChangeArrowheads="1"/>
            </p:cNvSpPr>
            <p:nvPr/>
          </p:nvSpPr>
          <p:spPr bwMode="auto">
            <a:xfrm>
              <a:off x="2594" y="914"/>
              <a:ext cx="233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L</a:t>
              </a:r>
              <a:r>
                <a:rPr lang="en-US" altLang="zh-CN" baseline="-25000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0</a:t>
              </a:r>
            </a:p>
          </p:txBody>
        </p:sp>
        <p:sp>
          <p:nvSpPr>
            <p:cNvPr id="392211" name="Text Box 19"/>
            <p:cNvSpPr txBox="1">
              <a:spLocks noChangeArrowheads="1"/>
            </p:cNvSpPr>
            <p:nvPr/>
          </p:nvSpPr>
          <p:spPr bwMode="auto">
            <a:xfrm>
              <a:off x="2192" y="1433"/>
              <a:ext cx="233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L</a:t>
              </a:r>
              <a:r>
                <a:rPr lang="en-US" altLang="zh-CN" baseline="-25000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1</a:t>
              </a:r>
            </a:p>
          </p:txBody>
        </p:sp>
        <p:sp>
          <p:nvSpPr>
            <p:cNvPr id="392212" name="Text Box 20"/>
            <p:cNvSpPr txBox="1">
              <a:spLocks noChangeArrowheads="1"/>
            </p:cNvSpPr>
            <p:nvPr/>
          </p:nvSpPr>
          <p:spPr bwMode="auto">
            <a:xfrm>
              <a:off x="1875" y="1963"/>
              <a:ext cx="233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L</a:t>
              </a:r>
              <a:r>
                <a:rPr lang="en-US" altLang="zh-CN" baseline="-25000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2</a:t>
              </a:r>
            </a:p>
          </p:txBody>
        </p:sp>
        <p:sp>
          <p:nvSpPr>
            <p:cNvPr id="392213" name="Text Box 21"/>
            <p:cNvSpPr txBox="1">
              <a:spLocks noChangeArrowheads="1"/>
            </p:cNvSpPr>
            <p:nvPr/>
          </p:nvSpPr>
          <p:spPr bwMode="auto">
            <a:xfrm>
              <a:off x="1567" y="2387"/>
              <a:ext cx="233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L</a:t>
              </a:r>
              <a:r>
                <a:rPr lang="en-US" altLang="zh-CN" baseline="-25000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3</a:t>
              </a:r>
            </a:p>
          </p:txBody>
        </p:sp>
        <p:sp>
          <p:nvSpPr>
            <p:cNvPr id="392214" name="Text Box 22"/>
            <p:cNvSpPr txBox="1">
              <a:spLocks noChangeArrowheads="1"/>
            </p:cNvSpPr>
            <p:nvPr/>
          </p:nvSpPr>
          <p:spPr bwMode="auto">
            <a:xfrm>
              <a:off x="1279" y="2795"/>
              <a:ext cx="233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L</a:t>
              </a:r>
              <a:r>
                <a:rPr lang="en-US" altLang="zh-CN" baseline="-25000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92215" name="Text Box 23"/>
            <p:cNvSpPr txBox="1">
              <a:spLocks noChangeArrowheads="1"/>
            </p:cNvSpPr>
            <p:nvPr/>
          </p:nvSpPr>
          <p:spPr bwMode="auto">
            <a:xfrm>
              <a:off x="977" y="3294"/>
              <a:ext cx="233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L</a:t>
              </a:r>
              <a:r>
                <a:rPr lang="en-US" altLang="zh-CN" baseline="-25000">
                  <a:solidFill>
                    <a:srgbClr val="D7150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25636" name="Line 24"/>
            <p:cNvSpPr>
              <a:spLocks noChangeShapeType="1"/>
            </p:cNvSpPr>
            <p:nvPr/>
          </p:nvSpPr>
          <p:spPr bwMode="auto">
            <a:xfrm>
              <a:off x="304" y="2418"/>
              <a:ext cx="0" cy="1219"/>
            </a:xfrm>
            <a:prstGeom prst="line">
              <a:avLst/>
            </a:prstGeom>
            <a:noFill/>
            <a:ln w="57150">
              <a:solidFill>
                <a:srgbClr val="D7150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2217" name="Text Box 25"/>
            <p:cNvSpPr txBox="1">
              <a:spLocks noChangeArrowheads="1"/>
            </p:cNvSpPr>
            <p:nvPr/>
          </p:nvSpPr>
          <p:spPr bwMode="auto">
            <a:xfrm>
              <a:off x="289" y="2450"/>
              <a:ext cx="766" cy="1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华文中宋" charset="0"/>
                  <a:cs typeface="华文中宋" charset="0"/>
                </a:rPr>
                <a:t>更大</a:t>
              </a: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华文中宋" charset="0"/>
                  <a:cs typeface="华文中宋" charset="0"/>
                </a:rPr>
                <a:t>更慢</a:t>
              </a: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华文中宋" charset="0"/>
                  <a:cs typeface="华文中宋" charset="0"/>
                </a:rPr>
                <a:t>更便宜的</a:t>
              </a: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华文中宋" charset="0"/>
                  <a:cs typeface="华文中宋" charset="0"/>
                </a:rPr>
                <a:t>存储设备</a:t>
              </a:r>
            </a:p>
          </p:txBody>
        </p:sp>
        <p:sp>
          <p:nvSpPr>
            <p:cNvPr id="25638" name="Line 26"/>
            <p:cNvSpPr>
              <a:spLocks noChangeShapeType="1"/>
            </p:cNvSpPr>
            <p:nvPr/>
          </p:nvSpPr>
          <p:spPr bwMode="auto">
            <a:xfrm flipV="1">
              <a:off x="295" y="891"/>
              <a:ext cx="0" cy="1306"/>
            </a:xfrm>
            <a:prstGeom prst="line">
              <a:avLst/>
            </a:prstGeom>
            <a:noFill/>
            <a:ln w="57150">
              <a:solidFill>
                <a:srgbClr val="D7150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2219" name="Text Box 27"/>
            <p:cNvSpPr txBox="1">
              <a:spLocks noChangeArrowheads="1"/>
            </p:cNvSpPr>
            <p:nvPr/>
          </p:nvSpPr>
          <p:spPr bwMode="auto">
            <a:xfrm>
              <a:off x="272" y="1043"/>
              <a:ext cx="898" cy="1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华文中宋" charset="0"/>
                  <a:cs typeface="华文中宋" charset="0"/>
                </a:rPr>
                <a:t>更小</a:t>
              </a: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华文中宋" charset="0"/>
                  <a:cs typeface="华文中宋" charset="0"/>
                </a:rPr>
                <a:t>更快</a:t>
              </a: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华文中宋" charset="0"/>
                  <a:cs typeface="华文中宋" charset="0"/>
                </a:rPr>
                <a:t>更贵的</a:t>
              </a: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华文中宋" charset="0"/>
                  <a:cs typeface="华文中宋" charset="0"/>
                </a:rPr>
                <a:t>存储设备</a:t>
              </a:r>
            </a:p>
          </p:txBody>
        </p:sp>
      </p:grpSp>
      <p:sp>
        <p:nvSpPr>
          <p:cNvPr id="25603" name="Text Box 29"/>
          <p:cNvSpPr txBox="1">
            <a:spLocks noChangeArrowheads="1"/>
          </p:cNvSpPr>
          <p:nvPr/>
        </p:nvSpPr>
        <p:spPr bwMode="auto">
          <a:xfrm>
            <a:off x="8015288" y="1811338"/>
            <a:ext cx="1485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  <a:ea typeface="宋体" charset="-122"/>
              </a:rPr>
              <a:t>CPU</a:t>
            </a:r>
          </a:p>
        </p:txBody>
      </p:sp>
      <p:sp>
        <p:nvSpPr>
          <p:cNvPr id="25604" name="Text Box 30"/>
          <p:cNvSpPr txBox="1">
            <a:spLocks noChangeArrowheads="1"/>
          </p:cNvSpPr>
          <p:nvPr/>
        </p:nvSpPr>
        <p:spPr bwMode="auto">
          <a:xfrm>
            <a:off x="9671050" y="2771775"/>
            <a:ext cx="814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Verdana" charset="0"/>
                <a:ea typeface="华文中宋" charset="-122"/>
              </a:rPr>
              <a:t>主机</a:t>
            </a:r>
          </a:p>
        </p:txBody>
      </p:sp>
      <p:sp>
        <p:nvSpPr>
          <p:cNvPr id="25605" name="Text Box 31"/>
          <p:cNvSpPr txBox="1">
            <a:spLocks noChangeArrowheads="1"/>
          </p:cNvSpPr>
          <p:nvPr/>
        </p:nvSpPr>
        <p:spPr bwMode="auto">
          <a:xfrm>
            <a:off x="11022013" y="3068638"/>
            <a:ext cx="800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Verdana" charset="0"/>
                <a:ea typeface="华文中宋" charset="-122"/>
              </a:rPr>
              <a:t>本地</a:t>
            </a:r>
          </a:p>
        </p:txBody>
      </p:sp>
      <p:sp>
        <p:nvSpPr>
          <p:cNvPr id="25606" name="Line 32"/>
          <p:cNvSpPr>
            <a:spLocks noChangeShapeType="1"/>
          </p:cNvSpPr>
          <p:nvPr/>
        </p:nvSpPr>
        <p:spPr bwMode="auto">
          <a:xfrm>
            <a:off x="6602413" y="1196975"/>
            <a:ext cx="52530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Line 33"/>
          <p:cNvSpPr>
            <a:spLocks noChangeShapeType="1"/>
          </p:cNvSpPr>
          <p:nvPr/>
        </p:nvSpPr>
        <p:spPr bwMode="auto">
          <a:xfrm>
            <a:off x="8397875" y="2987675"/>
            <a:ext cx="9080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Line 34"/>
          <p:cNvSpPr>
            <a:spLocks noChangeShapeType="1"/>
          </p:cNvSpPr>
          <p:nvPr/>
        </p:nvSpPr>
        <p:spPr bwMode="auto">
          <a:xfrm>
            <a:off x="8804275" y="1196975"/>
            <a:ext cx="0" cy="608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Line 35"/>
          <p:cNvSpPr>
            <a:spLocks noChangeShapeType="1"/>
          </p:cNvSpPr>
          <p:nvPr/>
        </p:nvSpPr>
        <p:spPr bwMode="auto">
          <a:xfrm>
            <a:off x="8783638" y="2268538"/>
            <a:ext cx="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Line 36"/>
          <p:cNvSpPr>
            <a:spLocks noChangeShapeType="1"/>
          </p:cNvSpPr>
          <p:nvPr/>
        </p:nvSpPr>
        <p:spPr bwMode="auto">
          <a:xfrm>
            <a:off x="9934575" y="4541838"/>
            <a:ext cx="8143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37"/>
          <p:cNvSpPr>
            <a:spLocks noChangeShapeType="1"/>
          </p:cNvSpPr>
          <p:nvPr/>
        </p:nvSpPr>
        <p:spPr bwMode="auto">
          <a:xfrm>
            <a:off x="10126663" y="1196975"/>
            <a:ext cx="0" cy="157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Line 38"/>
          <p:cNvSpPr>
            <a:spLocks noChangeShapeType="1"/>
          </p:cNvSpPr>
          <p:nvPr/>
        </p:nvSpPr>
        <p:spPr bwMode="auto">
          <a:xfrm>
            <a:off x="10126663" y="3187700"/>
            <a:ext cx="0" cy="1354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Line 39"/>
          <p:cNvSpPr>
            <a:spLocks noChangeShapeType="1"/>
          </p:cNvSpPr>
          <p:nvPr/>
        </p:nvSpPr>
        <p:spPr bwMode="auto">
          <a:xfrm>
            <a:off x="10668000" y="5249863"/>
            <a:ext cx="1187450" cy="190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Line 40"/>
          <p:cNvSpPr>
            <a:spLocks noChangeShapeType="1"/>
          </p:cNvSpPr>
          <p:nvPr/>
        </p:nvSpPr>
        <p:spPr bwMode="auto">
          <a:xfrm>
            <a:off x="11471275" y="1196975"/>
            <a:ext cx="0" cy="1838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Line 41"/>
          <p:cNvSpPr>
            <a:spLocks noChangeShapeType="1"/>
          </p:cNvSpPr>
          <p:nvPr/>
        </p:nvSpPr>
        <p:spPr bwMode="auto">
          <a:xfrm>
            <a:off x="11471275" y="3559175"/>
            <a:ext cx="0" cy="167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6724"/>
      </p:ext>
    </p:extLst>
  </p:cSld>
  <p:clrMapOvr>
    <a:masterClrMapping/>
  </p:clrMapOvr>
  <p:transition>
    <p:pull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3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2" name="Rectangle 3"/>
          <p:cNvSpPr txBox="1">
            <a:spLocks noChangeArrowheads="1"/>
          </p:cNvSpPr>
          <p:nvPr/>
        </p:nvSpPr>
        <p:spPr bwMode="auto">
          <a:xfrm>
            <a:off x="879475" y="811213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Times New Roman" charset="0"/>
              <a:buAutoNum type="arabicPeriod" startAt="2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负载计算（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计算</a:t>
            </a:r>
            <a:r>
              <a:rPr kumimoji="1" lang="en-US" altLang="zh-CN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位 → </a:t>
            </a:r>
            <a:r>
              <a:rPr kumimoji="1" lang="en-US" altLang="zh-CN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位）</a:t>
            </a:r>
            <a:endParaRPr kumimoji="1" lang="en-US" altLang="zh-CN" sz="30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1" name="Rectangle 3"/>
          <p:cNvSpPr txBox="1">
            <a:spLocks noChangeArrowheads="1"/>
          </p:cNvSpPr>
          <p:nvPr/>
        </p:nvSpPr>
        <p:spPr bwMode="auto">
          <a:xfrm>
            <a:off x="8415338" y="2454275"/>
            <a:ext cx="3551237" cy="28829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行片选驱动线负载：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L</a:t>
            </a:r>
            <a:r>
              <a:rPr kumimoji="1" lang="en-US" altLang="zh-CN" sz="1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CS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sym typeface="Symbol" charset="0"/>
              </a:rPr>
              <a:t>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N/n</a:t>
            </a:r>
            <a:r>
              <a:rPr lang="en-US" altLang="zh-CN" dirty="0">
                <a:solidFill>
                  <a:schemeClr val="tx1"/>
                </a:solidFill>
                <a:sym typeface="Symbol" charset="0"/>
              </a:rPr>
              <a:t>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1" lang="en-US" altLang="zh-CN" sz="1400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CS</a:t>
            </a:r>
            <a:endParaRPr kumimoji="1" lang="en-US" altLang="zh-CN" sz="1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kumimoji="1"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344" name="Group 5"/>
          <p:cNvGrpSpPr>
            <a:grpSpLocks/>
          </p:cNvGrpSpPr>
          <p:nvPr/>
        </p:nvGrpSpPr>
        <p:grpSpPr bwMode="auto">
          <a:xfrm>
            <a:off x="171450" y="1571625"/>
            <a:ext cx="8243508" cy="4865688"/>
            <a:chOff x="873" y="1098"/>
            <a:chExt cx="3847" cy="2810"/>
          </a:xfrm>
        </p:grpSpPr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3297" y="1410"/>
              <a:ext cx="877" cy="224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14346" name="Rectangle 7"/>
            <p:cNvSpPr>
              <a:spLocks noChangeArrowheads="1"/>
            </p:cNvSpPr>
            <p:nvPr/>
          </p:nvSpPr>
          <p:spPr bwMode="auto">
            <a:xfrm>
              <a:off x="1629" y="1473"/>
              <a:ext cx="2632" cy="4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2000"/>
            </a:p>
          </p:txBody>
        </p:sp>
        <p:grpSp>
          <p:nvGrpSpPr>
            <p:cNvPr id="14347" name="Group 8"/>
            <p:cNvGrpSpPr>
              <a:grpSpLocks/>
            </p:cNvGrpSpPr>
            <p:nvPr/>
          </p:nvGrpSpPr>
          <p:grpSpPr bwMode="auto">
            <a:xfrm>
              <a:off x="1892" y="1598"/>
              <a:ext cx="526" cy="250"/>
              <a:chOff x="3614" y="2934"/>
              <a:chExt cx="939" cy="544"/>
            </a:xfrm>
          </p:grpSpPr>
          <p:sp>
            <p:nvSpPr>
              <p:cNvPr id="14455" name="Rectangle 9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4456" name="Text Box 10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4348" name="Group 11"/>
            <p:cNvGrpSpPr>
              <a:grpSpLocks/>
            </p:cNvGrpSpPr>
            <p:nvPr/>
          </p:nvGrpSpPr>
          <p:grpSpPr bwMode="auto">
            <a:xfrm>
              <a:off x="1892" y="2159"/>
              <a:ext cx="526" cy="250"/>
              <a:chOff x="3614" y="2934"/>
              <a:chExt cx="939" cy="544"/>
            </a:xfrm>
          </p:grpSpPr>
          <p:sp>
            <p:nvSpPr>
              <p:cNvPr id="14453" name="Rectangle 12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4454" name="Text Box 13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892" y="2721"/>
              <a:ext cx="526" cy="250"/>
              <a:chOff x="3614" y="2934"/>
              <a:chExt cx="939" cy="544"/>
            </a:xfrm>
          </p:grpSpPr>
          <p:sp>
            <p:nvSpPr>
              <p:cNvPr id="14451" name="Rectangle 15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4452" name="Text Box 16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4350" name="Group 17"/>
            <p:cNvGrpSpPr>
              <a:grpSpLocks/>
            </p:cNvGrpSpPr>
            <p:nvPr/>
          </p:nvGrpSpPr>
          <p:grpSpPr bwMode="auto">
            <a:xfrm>
              <a:off x="1892" y="3282"/>
              <a:ext cx="526" cy="251"/>
              <a:chOff x="3614" y="2934"/>
              <a:chExt cx="939" cy="544"/>
            </a:xfrm>
          </p:grpSpPr>
          <p:sp>
            <p:nvSpPr>
              <p:cNvPr id="14449" name="Rectangle 18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4450" name="Text Box 19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4351" name="Group 20"/>
            <p:cNvGrpSpPr>
              <a:grpSpLocks/>
            </p:cNvGrpSpPr>
            <p:nvPr/>
          </p:nvGrpSpPr>
          <p:grpSpPr bwMode="auto">
            <a:xfrm>
              <a:off x="3472" y="1597"/>
              <a:ext cx="525" cy="250"/>
              <a:chOff x="3614" y="2934"/>
              <a:chExt cx="939" cy="544"/>
            </a:xfrm>
          </p:grpSpPr>
          <p:sp>
            <p:nvSpPr>
              <p:cNvPr id="14447" name="Rectangle 21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4448" name="Text Box 22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4352" name="Group 23"/>
            <p:cNvGrpSpPr>
              <a:grpSpLocks/>
            </p:cNvGrpSpPr>
            <p:nvPr/>
          </p:nvGrpSpPr>
          <p:grpSpPr bwMode="auto">
            <a:xfrm>
              <a:off x="3472" y="2721"/>
              <a:ext cx="525" cy="249"/>
              <a:chOff x="3614" y="2934"/>
              <a:chExt cx="939" cy="544"/>
            </a:xfrm>
          </p:grpSpPr>
          <p:sp>
            <p:nvSpPr>
              <p:cNvPr id="14445" name="Rectangle 24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4446" name="Text Box 25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4353" name="Group 26"/>
            <p:cNvGrpSpPr>
              <a:grpSpLocks/>
            </p:cNvGrpSpPr>
            <p:nvPr/>
          </p:nvGrpSpPr>
          <p:grpSpPr bwMode="auto">
            <a:xfrm>
              <a:off x="3472" y="2159"/>
              <a:ext cx="525" cy="250"/>
              <a:chOff x="3614" y="2934"/>
              <a:chExt cx="939" cy="544"/>
            </a:xfrm>
          </p:grpSpPr>
          <p:sp>
            <p:nvSpPr>
              <p:cNvPr id="14443" name="Rectangle 27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4444" name="Text Box 28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4354" name="Group 29"/>
            <p:cNvGrpSpPr>
              <a:grpSpLocks/>
            </p:cNvGrpSpPr>
            <p:nvPr/>
          </p:nvGrpSpPr>
          <p:grpSpPr bwMode="auto">
            <a:xfrm>
              <a:off x="3472" y="3282"/>
              <a:ext cx="525" cy="249"/>
              <a:chOff x="3614" y="2934"/>
              <a:chExt cx="939" cy="544"/>
            </a:xfrm>
          </p:grpSpPr>
          <p:sp>
            <p:nvSpPr>
              <p:cNvPr id="14441" name="Rectangle 30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4442" name="Text Box 31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14355" name="Line 32"/>
            <p:cNvSpPr>
              <a:spLocks noChangeShapeType="1"/>
            </p:cNvSpPr>
            <p:nvPr/>
          </p:nvSpPr>
          <p:spPr bwMode="auto">
            <a:xfrm>
              <a:off x="1365" y="1161"/>
              <a:ext cx="3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33"/>
            <p:cNvSpPr>
              <a:spLocks noChangeShapeType="1"/>
            </p:cNvSpPr>
            <p:nvPr/>
          </p:nvSpPr>
          <p:spPr bwMode="auto">
            <a:xfrm>
              <a:off x="1365" y="1285"/>
              <a:ext cx="3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34"/>
            <p:cNvSpPr>
              <a:spLocks noChangeShapeType="1"/>
            </p:cNvSpPr>
            <p:nvPr/>
          </p:nvSpPr>
          <p:spPr bwMode="auto">
            <a:xfrm>
              <a:off x="2418" y="1660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35"/>
            <p:cNvSpPr>
              <a:spLocks noChangeShapeType="1"/>
            </p:cNvSpPr>
            <p:nvPr/>
          </p:nvSpPr>
          <p:spPr bwMode="auto">
            <a:xfrm flipV="1">
              <a:off x="2507" y="1161"/>
              <a:ext cx="0" cy="2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Text Box 36"/>
            <p:cNvSpPr txBox="1">
              <a:spLocks noChangeArrowheads="1"/>
            </p:cNvSpPr>
            <p:nvPr/>
          </p:nvSpPr>
          <p:spPr bwMode="auto">
            <a:xfrm>
              <a:off x="927" y="1098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60" name="Text Box 37"/>
            <p:cNvSpPr txBox="1">
              <a:spLocks noChangeArrowheads="1"/>
            </p:cNvSpPr>
            <p:nvPr/>
          </p:nvSpPr>
          <p:spPr bwMode="auto">
            <a:xfrm>
              <a:off x="927" y="1223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7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4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61" name="Text Box 38"/>
            <p:cNvSpPr txBox="1">
              <a:spLocks noChangeArrowheads="1"/>
            </p:cNvSpPr>
            <p:nvPr/>
          </p:nvSpPr>
          <p:spPr bwMode="auto">
            <a:xfrm>
              <a:off x="1980" y="147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62" name="Text Box 39"/>
            <p:cNvSpPr txBox="1">
              <a:spLocks noChangeArrowheads="1"/>
            </p:cNvSpPr>
            <p:nvPr/>
          </p:nvSpPr>
          <p:spPr bwMode="auto">
            <a:xfrm>
              <a:off x="1980" y="2024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63" name="Text Box 40"/>
            <p:cNvSpPr txBox="1">
              <a:spLocks noChangeArrowheads="1"/>
            </p:cNvSpPr>
            <p:nvPr/>
          </p:nvSpPr>
          <p:spPr bwMode="auto">
            <a:xfrm>
              <a:off x="1980" y="2568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64" name="Text Box 41"/>
            <p:cNvSpPr txBox="1">
              <a:spLocks noChangeArrowheads="1"/>
            </p:cNvSpPr>
            <p:nvPr/>
          </p:nvSpPr>
          <p:spPr bwMode="auto">
            <a:xfrm>
              <a:off x="1980" y="3113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65" name="Line 42"/>
            <p:cNvSpPr>
              <a:spLocks noChangeShapeType="1"/>
            </p:cNvSpPr>
            <p:nvPr/>
          </p:nvSpPr>
          <p:spPr bwMode="auto">
            <a:xfrm>
              <a:off x="3998" y="1660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43"/>
            <p:cNvSpPr>
              <a:spLocks noChangeShapeType="1"/>
            </p:cNvSpPr>
            <p:nvPr/>
          </p:nvSpPr>
          <p:spPr bwMode="auto">
            <a:xfrm flipH="1" flipV="1">
              <a:off x="4085" y="1285"/>
              <a:ext cx="1" cy="2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Text Box 44"/>
            <p:cNvSpPr txBox="1">
              <a:spLocks noChangeArrowheads="1"/>
            </p:cNvSpPr>
            <p:nvPr/>
          </p:nvSpPr>
          <p:spPr bwMode="auto">
            <a:xfrm>
              <a:off x="3559" y="1472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68" name="Text Box 45"/>
            <p:cNvSpPr txBox="1">
              <a:spLocks noChangeArrowheads="1"/>
            </p:cNvSpPr>
            <p:nvPr/>
          </p:nvSpPr>
          <p:spPr bwMode="auto">
            <a:xfrm>
              <a:off x="3559" y="2024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69" name="Text Box 46"/>
            <p:cNvSpPr txBox="1">
              <a:spLocks noChangeArrowheads="1"/>
            </p:cNvSpPr>
            <p:nvPr/>
          </p:nvSpPr>
          <p:spPr bwMode="auto">
            <a:xfrm>
              <a:off x="3559" y="2568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70" name="Text Box 47"/>
            <p:cNvSpPr txBox="1">
              <a:spLocks noChangeArrowheads="1"/>
            </p:cNvSpPr>
            <p:nvPr/>
          </p:nvSpPr>
          <p:spPr bwMode="auto">
            <a:xfrm>
              <a:off x="3559" y="311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71" name="Line 48"/>
            <p:cNvSpPr>
              <a:spLocks noChangeShapeType="1"/>
            </p:cNvSpPr>
            <p:nvPr/>
          </p:nvSpPr>
          <p:spPr bwMode="auto">
            <a:xfrm>
              <a:off x="1190" y="3719"/>
              <a:ext cx="35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Text Box 49"/>
            <p:cNvSpPr txBox="1">
              <a:spLocks noChangeArrowheads="1"/>
            </p:cNvSpPr>
            <p:nvPr/>
          </p:nvSpPr>
          <p:spPr bwMode="auto">
            <a:xfrm>
              <a:off x="927" y="3566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9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73" name="Line 50"/>
            <p:cNvSpPr>
              <a:spLocks noChangeShapeType="1"/>
            </p:cNvSpPr>
            <p:nvPr/>
          </p:nvSpPr>
          <p:spPr bwMode="auto">
            <a:xfrm flipV="1">
              <a:off x="1805" y="1660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51"/>
            <p:cNvSpPr>
              <a:spLocks noChangeShapeType="1"/>
            </p:cNvSpPr>
            <p:nvPr/>
          </p:nvSpPr>
          <p:spPr bwMode="auto">
            <a:xfrm>
              <a:off x="1805" y="1660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52"/>
            <p:cNvSpPr>
              <a:spLocks noChangeShapeType="1"/>
            </p:cNvSpPr>
            <p:nvPr/>
          </p:nvSpPr>
          <p:spPr bwMode="auto">
            <a:xfrm>
              <a:off x="1805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53"/>
            <p:cNvSpPr>
              <a:spLocks noChangeShapeType="1"/>
            </p:cNvSpPr>
            <p:nvPr/>
          </p:nvSpPr>
          <p:spPr bwMode="auto">
            <a:xfrm flipH="1">
              <a:off x="2418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Line 54"/>
            <p:cNvSpPr>
              <a:spLocks noChangeShapeType="1"/>
            </p:cNvSpPr>
            <p:nvPr/>
          </p:nvSpPr>
          <p:spPr bwMode="auto">
            <a:xfrm flipH="1">
              <a:off x="2418" y="2784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Line 55"/>
            <p:cNvSpPr>
              <a:spLocks noChangeShapeType="1"/>
            </p:cNvSpPr>
            <p:nvPr/>
          </p:nvSpPr>
          <p:spPr bwMode="auto">
            <a:xfrm flipH="1">
              <a:off x="2418" y="3345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56"/>
            <p:cNvSpPr>
              <a:spLocks noChangeShapeType="1"/>
            </p:cNvSpPr>
            <p:nvPr/>
          </p:nvSpPr>
          <p:spPr bwMode="auto">
            <a:xfrm flipH="1">
              <a:off x="3998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57"/>
            <p:cNvSpPr>
              <a:spLocks noChangeShapeType="1"/>
            </p:cNvSpPr>
            <p:nvPr/>
          </p:nvSpPr>
          <p:spPr bwMode="auto">
            <a:xfrm flipH="1">
              <a:off x="3998" y="2783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58"/>
            <p:cNvSpPr>
              <a:spLocks noChangeShapeType="1"/>
            </p:cNvSpPr>
            <p:nvPr/>
          </p:nvSpPr>
          <p:spPr bwMode="auto">
            <a:xfrm flipH="1">
              <a:off x="3998" y="3344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59"/>
            <p:cNvSpPr>
              <a:spLocks noChangeShapeType="1"/>
            </p:cNvSpPr>
            <p:nvPr/>
          </p:nvSpPr>
          <p:spPr bwMode="auto">
            <a:xfrm>
              <a:off x="1805" y="2783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Line 60"/>
            <p:cNvSpPr>
              <a:spLocks noChangeShapeType="1"/>
            </p:cNvSpPr>
            <p:nvPr/>
          </p:nvSpPr>
          <p:spPr bwMode="auto">
            <a:xfrm>
              <a:off x="1805" y="3345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Line 61"/>
            <p:cNvSpPr>
              <a:spLocks noChangeShapeType="1"/>
            </p:cNvSpPr>
            <p:nvPr/>
          </p:nvSpPr>
          <p:spPr bwMode="auto">
            <a:xfrm flipV="1">
              <a:off x="3383" y="1660"/>
              <a:ext cx="2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Line 62"/>
            <p:cNvSpPr>
              <a:spLocks noChangeShapeType="1"/>
            </p:cNvSpPr>
            <p:nvPr/>
          </p:nvSpPr>
          <p:spPr bwMode="auto">
            <a:xfrm>
              <a:off x="3383" y="1660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63"/>
            <p:cNvSpPr>
              <a:spLocks noChangeShapeType="1"/>
            </p:cNvSpPr>
            <p:nvPr/>
          </p:nvSpPr>
          <p:spPr bwMode="auto">
            <a:xfrm>
              <a:off x="3383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64"/>
            <p:cNvSpPr>
              <a:spLocks noChangeShapeType="1"/>
            </p:cNvSpPr>
            <p:nvPr/>
          </p:nvSpPr>
          <p:spPr bwMode="auto">
            <a:xfrm>
              <a:off x="3383" y="2783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Line 65"/>
            <p:cNvSpPr>
              <a:spLocks noChangeShapeType="1"/>
            </p:cNvSpPr>
            <p:nvPr/>
          </p:nvSpPr>
          <p:spPr bwMode="auto">
            <a:xfrm>
              <a:off x="3383" y="3344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Line 66"/>
            <p:cNvSpPr>
              <a:spLocks noChangeShapeType="1"/>
            </p:cNvSpPr>
            <p:nvPr/>
          </p:nvSpPr>
          <p:spPr bwMode="auto">
            <a:xfrm>
              <a:off x="1190" y="3844"/>
              <a:ext cx="35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90" name="Group 67"/>
            <p:cNvGrpSpPr>
              <a:grpSpLocks/>
            </p:cNvGrpSpPr>
            <p:nvPr/>
          </p:nvGrpSpPr>
          <p:grpSpPr bwMode="auto">
            <a:xfrm>
              <a:off x="1014" y="3782"/>
              <a:ext cx="178" cy="126"/>
              <a:chOff x="3458" y="14484"/>
              <a:chExt cx="313" cy="275"/>
            </a:xfrm>
          </p:grpSpPr>
          <p:sp>
            <p:nvSpPr>
              <p:cNvPr id="14439" name="Text Box 68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WE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4440" name="Line 69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91" name="Line 70"/>
            <p:cNvSpPr>
              <a:spLocks noChangeShapeType="1"/>
            </p:cNvSpPr>
            <p:nvPr/>
          </p:nvSpPr>
          <p:spPr bwMode="auto">
            <a:xfrm flipV="1">
              <a:off x="2858" y="1785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71"/>
            <p:cNvSpPr>
              <a:spLocks noChangeShapeType="1"/>
            </p:cNvSpPr>
            <p:nvPr/>
          </p:nvSpPr>
          <p:spPr bwMode="auto">
            <a:xfrm>
              <a:off x="2418" y="1785"/>
              <a:ext cx="10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93" name="Group 72"/>
            <p:cNvGrpSpPr>
              <a:grpSpLocks/>
            </p:cNvGrpSpPr>
            <p:nvPr/>
          </p:nvGrpSpPr>
          <p:grpSpPr bwMode="auto">
            <a:xfrm>
              <a:off x="1294" y="2140"/>
              <a:ext cx="262" cy="137"/>
              <a:chOff x="3477" y="14376"/>
              <a:chExt cx="313" cy="300"/>
            </a:xfrm>
          </p:grpSpPr>
          <p:sp>
            <p:nvSpPr>
              <p:cNvPr id="14437" name="Text Box 73"/>
              <p:cNvSpPr txBox="1">
                <a:spLocks noChangeArrowheads="1"/>
              </p:cNvSpPr>
              <p:nvPr/>
            </p:nvSpPr>
            <p:spPr bwMode="auto">
              <a:xfrm>
                <a:off x="3477" y="14404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0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4438" name="Line 74"/>
              <p:cNvSpPr>
                <a:spLocks noChangeShapeType="1"/>
              </p:cNvSpPr>
              <p:nvPr/>
            </p:nvSpPr>
            <p:spPr bwMode="auto">
              <a:xfrm>
                <a:off x="3484" y="14376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94" name="Line 75"/>
            <p:cNvSpPr>
              <a:spLocks noChangeShapeType="1"/>
            </p:cNvSpPr>
            <p:nvPr/>
          </p:nvSpPr>
          <p:spPr bwMode="auto">
            <a:xfrm>
              <a:off x="2418" y="2346"/>
              <a:ext cx="10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Line 76"/>
            <p:cNvSpPr>
              <a:spLocks noChangeShapeType="1"/>
            </p:cNvSpPr>
            <p:nvPr/>
          </p:nvSpPr>
          <p:spPr bwMode="auto">
            <a:xfrm>
              <a:off x="2418" y="2908"/>
              <a:ext cx="10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Line 77"/>
            <p:cNvSpPr>
              <a:spLocks noChangeShapeType="1"/>
            </p:cNvSpPr>
            <p:nvPr/>
          </p:nvSpPr>
          <p:spPr bwMode="auto">
            <a:xfrm>
              <a:off x="2418" y="3470"/>
              <a:ext cx="10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Text Box 78"/>
            <p:cNvSpPr txBox="1">
              <a:spLocks noChangeArrowheads="1"/>
            </p:cNvSpPr>
            <p:nvPr/>
          </p:nvSpPr>
          <p:spPr bwMode="auto">
            <a:xfrm>
              <a:off x="1103" y="2284"/>
              <a:ext cx="262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40000"/>
                </a:spcBef>
              </a:pPr>
              <a:r>
                <a:rPr lang="en-US" altLang="zh-CN" sz="1400">
                  <a:solidFill>
                    <a:schemeClr val="tx1"/>
                  </a:solidFill>
                </a:rPr>
                <a:t>2-4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译码器</a:t>
              </a:r>
              <a:endParaRPr lang="zh-CN" altLang="en-US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398" name="Line 79"/>
            <p:cNvSpPr>
              <a:spLocks noChangeShapeType="1"/>
            </p:cNvSpPr>
            <p:nvPr/>
          </p:nvSpPr>
          <p:spPr bwMode="auto">
            <a:xfrm>
              <a:off x="927" y="240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Text Box 80"/>
            <p:cNvSpPr txBox="1">
              <a:spLocks noChangeArrowheads="1"/>
            </p:cNvSpPr>
            <p:nvPr/>
          </p:nvSpPr>
          <p:spPr bwMode="auto">
            <a:xfrm>
              <a:off x="927" y="2220"/>
              <a:ext cx="17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10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400" name="Text Box 81"/>
            <p:cNvSpPr txBox="1">
              <a:spLocks noChangeArrowheads="1"/>
            </p:cNvSpPr>
            <p:nvPr/>
          </p:nvSpPr>
          <p:spPr bwMode="auto">
            <a:xfrm>
              <a:off x="927" y="2458"/>
              <a:ext cx="1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11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401" name="Line 82"/>
            <p:cNvSpPr>
              <a:spLocks noChangeShapeType="1"/>
            </p:cNvSpPr>
            <p:nvPr/>
          </p:nvSpPr>
          <p:spPr bwMode="auto">
            <a:xfrm>
              <a:off x="927" y="265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Text Box 83"/>
            <p:cNvSpPr txBox="1">
              <a:spLocks noChangeAspect="1" noChangeArrowheads="1"/>
            </p:cNvSpPr>
            <p:nvPr/>
          </p:nvSpPr>
          <p:spPr bwMode="auto">
            <a:xfrm>
              <a:off x="1365" y="2284"/>
              <a:ext cx="6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403" name="Text Box 84"/>
            <p:cNvSpPr txBox="1">
              <a:spLocks noChangeArrowheads="1"/>
            </p:cNvSpPr>
            <p:nvPr/>
          </p:nvSpPr>
          <p:spPr bwMode="auto">
            <a:xfrm>
              <a:off x="1365" y="2409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404" name="Text Box 85"/>
            <p:cNvSpPr txBox="1">
              <a:spLocks noChangeArrowheads="1"/>
            </p:cNvSpPr>
            <p:nvPr/>
          </p:nvSpPr>
          <p:spPr bwMode="auto">
            <a:xfrm>
              <a:off x="1365" y="2534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405" name="Text Box 86"/>
            <p:cNvSpPr txBox="1">
              <a:spLocks noChangeArrowheads="1"/>
            </p:cNvSpPr>
            <p:nvPr/>
          </p:nvSpPr>
          <p:spPr bwMode="auto">
            <a:xfrm>
              <a:off x="1365" y="2659"/>
              <a:ext cx="8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406" name="Line 87"/>
            <p:cNvSpPr>
              <a:spLocks noChangeShapeType="1"/>
            </p:cNvSpPr>
            <p:nvPr/>
          </p:nvSpPr>
          <p:spPr bwMode="auto">
            <a:xfrm>
              <a:off x="1408" y="2346"/>
              <a:ext cx="1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Line 88"/>
            <p:cNvSpPr>
              <a:spLocks noChangeShapeType="1"/>
            </p:cNvSpPr>
            <p:nvPr/>
          </p:nvSpPr>
          <p:spPr bwMode="auto">
            <a:xfrm flipV="1">
              <a:off x="1541" y="1972"/>
              <a:ext cx="0" cy="3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Line 89"/>
            <p:cNvSpPr>
              <a:spLocks noChangeShapeType="1"/>
            </p:cNvSpPr>
            <p:nvPr/>
          </p:nvSpPr>
          <p:spPr bwMode="auto">
            <a:xfrm>
              <a:off x="1541" y="1972"/>
              <a:ext cx="21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Line 90"/>
            <p:cNvSpPr>
              <a:spLocks noChangeShapeType="1"/>
            </p:cNvSpPr>
            <p:nvPr/>
          </p:nvSpPr>
          <p:spPr bwMode="auto">
            <a:xfrm flipV="1">
              <a:off x="3735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Line 91"/>
            <p:cNvSpPr>
              <a:spLocks noChangeShapeType="1"/>
            </p:cNvSpPr>
            <p:nvPr/>
          </p:nvSpPr>
          <p:spPr bwMode="auto">
            <a:xfrm flipV="1">
              <a:off x="2156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Line 92"/>
            <p:cNvSpPr>
              <a:spLocks noChangeShapeType="1"/>
            </p:cNvSpPr>
            <p:nvPr/>
          </p:nvSpPr>
          <p:spPr bwMode="auto">
            <a:xfrm>
              <a:off x="1408" y="2471"/>
              <a:ext cx="232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2" name="Line 93"/>
            <p:cNvSpPr>
              <a:spLocks noChangeShapeType="1"/>
            </p:cNvSpPr>
            <p:nvPr/>
          </p:nvSpPr>
          <p:spPr bwMode="auto">
            <a:xfrm flipV="1">
              <a:off x="3735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Line 94"/>
            <p:cNvSpPr>
              <a:spLocks noChangeShapeType="1"/>
            </p:cNvSpPr>
            <p:nvPr/>
          </p:nvSpPr>
          <p:spPr bwMode="auto">
            <a:xfrm flipV="1">
              <a:off x="2156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4" name="Line 95"/>
            <p:cNvSpPr>
              <a:spLocks noChangeShapeType="1"/>
            </p:cNvSpPr>
            <p:nvPr/>
          </p:nvSpPr>
          <p:spPr bwMode="auto">
            <a:xfrm>
              <a:off x="1422" y="2596"/>
              <a:ext cx="215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5" name="Line 96"/>
            <p:cNvSpPr>
              <a:spLocks noChangeShapeType="1"/>
            </p:cNvSpPr>
            <p:nvPr/>
          </p:nvSpPr>
          <p:spPr bwMode="auto">
            <a:xfrm>
              <a:off x="1629" y="2596"/>
              <a:ext cx="0" cy="4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6" name="Line 97"/>
            <p:cNvSpPr>
              <a:spLocks noChangeShapeType="1"/>
            </p:cNvSpPr>
            <p:nvPr/>
          </p:nvSpPr>
          <p:spPr bwMode="auto">
            <a:xfrm>
              <a:off x="1629" y="3095"/>
              <a:ext cx="210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7" name="Line 98"/>
            <p:cNvSpPr>
              <a:spLocks noChangeShapeType="1"/>
            </p:cNvSpPr>
            <p:nvPr/>
          </p:nvSpPr>
          <p:spPr bwMode="auto">
            <a:xfrm flipV="1">
              <a:off x="3735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8" name="Line 99"/>
            <p:cNvSpPr>
              <a:spLocks noChangeShapeType="1"/>
            </p:cNvSpPr>
            <p:nvPr/>
          </p:nvSpPr>
          <p:spPr bwMode="auto">
            <a:xfrm flipV="1">
              <a:off x="2156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9" name="Line 100"/>
            <p:cNvSpPr>
              <a:spLocks noChangeShapeType="1"/>
            </p:cNvSpPr>
            <p:nvPr/>
          </p:nvSpPr>
          <p:spPr bwMode="auto">
            <a:xfrm>
              <a:off x="1408" y="2721"/>
              <a:ext cx="137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0" name="Line 101"/>
            <p:cNvSpPr>
              <a:spLocks noChangeShapeType="1"/>
            </p:cNvSpPr>
            <p:nvPr/>
          </p:nvSpPr>
          <p:spPr bwMode="auto">
            <a:xfrm>
              <a:off x="1541" y="2721"/>
              <a:ext cx="0" cy="87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1" name="Line 102"/>
            <p:cNvSpPr>
              <a:spLocks noChangeShapeType="1"/>
            </p:cNvSpPr>
            <p:nvPr/>
          </p:nvSpPr>
          <p:spPr bwMode="auto">
            <a:xfrm>
              <a:off x="1541" y="3595"/>
              <a:ext cx="219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2" name="Line 103"/>
            <p:cNvSpPr>
              <a:spLocks noChangeShapeType="1"/>
            </p:cNvSpPr>
            <p:nvPr/>
          </p:nvSpPr>
          <p:spPr bwMode="auto">
            <a:xfrm flipV="1">
              <a:off x="3735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3" name="Line 104"/>
            <p:cNvSpPr>
              <a:spLocks noChangeShapeType="1"/>
            </p:cNvSpPr>
            <p:nvPr/>
          </p:nvSpPr>
          <p:spPr bwMode="auto">
            <a:xfrm flipV="1">
              <a:off x="2156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24" name="Group 105"/>
            <p:cNvGrpSpPr>
              <a:grpSpLocks/>
            </p:cNvGrpSpPr>
            <p:nvPr/>
          </p:nvGrpSpPr>
          <p:grpSpPr bwMode="auto">
            <a:xfrm>
              <a:off x="1541" y="2323"/>
              <a:ext cx="263" cy="124"/>
              <a:chOff x="3458" y="14390"/>
              <a:chExt cx="313" cy="272"/>
            </a:xfrm>
          </p:grpSpPr>
          <p:sp>
            <p:nvSpPr>
              <p:cNvPr id="14435" name="Text Box 106"/>
              <p:cNvSpPr txBox="1">
                <a:spLocks noChangeArrowheads="1"/>
              </p:cNvSpPr>
              <p:nvPr/>
            </p:nvSpPr>
            <p:spPr bwMode="auto">
              <a:xfrm>
                <a:off x="3458" y="14390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4436" name="Line 107"/>
              <p:cNvSpPr>
                <a:spLocks noChangeShapeType="1"/>
              </p:cNvSpPr>
              <p:nvPr/>
            </p:nvSpPr>
            <p:spPr bwMode="auto">
              <a:xfrm>
                <a:off x="3484" y="14392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25" name="Group 108"/>
            <p:cNvGrpSpPr>
              <a:grpSpLocks/>
            </p:cNvGrpSpPr>
            <p:nvPr/>
          </p:nvGrpSpPr>
          <p:grpSpPr bwMode="auto">
            <a:xfrm>
              <a:off x="1625" y="2564"/>
              <a:ext cx="187" cy="139"/>
              <a:chOff x="3566" y="14610"/>
              <a:chExt cx="223" cy="305"/>
            </a:xfrm>
          </p:grpSpPr>
          <p:sp>
            <p:nvSpPr>
              <p:cNvPr id="14433" name="Text Box 109"/>
              <p:cNvSpPr txBox="1">
                <a:spLocks noChangeArrowheads="1"/>
              </p:cNvSpPr>
              <p:nvPr/>
            </p:nvSpPr>
            <p:spPr bwMode="auto">
              <a:xfrm>
                <a:off x="3566" y="14652"/>
                <a:ext cx="223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2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4434" name="Line 110"/>
              <p:cNvSpPr>
                <a:spLocks noChangeShapeType="1"/>
              </p:cNvSpPr>
              <p:nvPr/>
            </p:nvSpPr>
            <p:spPr bwMode="auto">
              <a:xfrm>
                <a:off x="3572" y="14610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26" name="Group 111"/>
            <p:cNvGrpSpPr>
              <a:grpSpLocks/>
            </p:cNvGrpSpPr>
            <p:nvPr/>
          </p:nvGrpSpPr>
          <p:grpSpPr bwMode="auto">
            <a:xfrm>
              <a:off x="1278" y="2806"/>
              <a:ext cx="262" cy="125"/>
              <a:chOff x="3458" y="14484"/>
              <a:chExt cx="313" cy="275"/>
            </a:xfrm>
          </p:grpSpPr>
          <p:sp>
            <p:nvSpPr>
              <p:cNvPr id="14431" name="Text Box 112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4432" name="Line 113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27" name="Text Box 114"/>
            <p:cNvSpPr txBox="1">
              <a:spLocks noChangeArrowheads="1"/>
            </p:cNvSpPr>
            <p:nvPr/>
          </p:nvSpPr>
          <p:spPr bwMode="auto">
            <a:xfrm>
              <a:off x="873" y="1660"/>
              <a:ext cx="4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位扩展</a:t>
              </a:r>
            </a:p>
          </p:txBody>
        </p:sp>
        <p:sp>
          <p:nvSpPr>
            <p:cNvPr id="14428" name="Line 115"/>
            <p:cNvSpPr>
              <a:spLocks noChangeShapeType="1"/>
            </p:cNvSpPr>
            <p:nvPr/>
          </p:nvSpPr>
          <p:spPr bwMode="auto">
            <a:xfrm flipV="1">
              <a:off x="1278" y="1598"/>
              <a:ext cx="438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9" name="Text Box 116"/>
            <p:cNvSpPr txBox="1">
              <a:spLocks noChangeArrowheads="1"/>
            </p:cNvSpPr>
            <p:nvPr/>
          </p:nvSpPr>
          <p:spPr bwMode="auto">
            <a:xfrm>
              <a:off x="4209" y="2813"/>
              <a:ext cx="511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字扩展</a:t>
              </a:r>
            </a:p>
          </p:txBody>
        </p:sp>
        <p:sp>
          <p:nvSpPr>
            <p:cNvPr id="14430" name="Line 117"/>
            <p:cNvSpPr>
              <a:spLocks noChangeShapeType="1"/>
            </p:cNvSpPr>
            <p:nvPr/>
          </p:nvSpPr>
          <p:spPr bwMode="auto">
            <a:xfrm flipH="1" flipV="1">
              <a:off x="4174" y="2534"/>
              <a:ext cx="263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86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90" name="Rectangle 3"/>
          <p:cNvSpPr txBox="1">
            <a:spLocks noChangeArrowheads="1"/>
          </p:cNvSpPr>
          <p:nvPr/>
        </p:nvSpPr>
        <p:spPr bwMode="auto">
          <a:xfrm>
            <a:off x="879475" y="811213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Times New Roman" charset="0"/>
              <a:buAutoNum type="arabicPeriod" startAt="2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负载计算（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计算</a:t>
            </a:r>
            <a:r>
              <a:rPr kumimoji="1" lang="en-US" altLang="zh-CN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位 → </a:t>
            </a:r>
            <a:r>
              <a:rPr kumimoji="1" lang="en-US" altLang="zh-CN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3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位）</a:t>
            </a:r>
            <a:endParaRPr kumimoji="1" lang="en-US" altLang="zh-CN" sz="30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1" name="Rectangle 3"/>
          <p:cNvSpPr txBox="1">
            <a:spLocks noChangeArrowheads="1"/>
          </p:cNvSpPr>
          <p:nvPr/>
        </p:nvSpPr>
        <p:spPr bwMode="auto">
          <a:xfrm>
            <a:off x="8523288" y="2625725"/>
            <a:ext cx="3551237" cy="247491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charset="0"/>
              <a:buChar char="Ø"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数据输入线的负载：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L</a:t>
            </a:r>
            <a:r>
              <a:rPr kumimoji="1" lang="en-US" altLang="zh-CN" sz="1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DI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sym typeface="Symbol" charset="0"/>
              </a:rPr>
              <a:t>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M/m</a:t>
            </a:r>
            <a:r>
              <a:rPr lang="en-US" altLang="zh-CN" dirty="0">
                <a:solidFill>
                  <a:schemeClr val="tx1"/>
                </a:solidFill>
                <a:sym typeface="Symbol" charset="0"/>
              </a:rPr>
              <a:t> </a:t>
            </a:r>
            <a:r>
              <a:rPr kumimoji="1" lang="en-US" altLang="zh-CN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1" lang="en-US" altLang="zh-CN" sz="1400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DI</a:t>
            </a:r>
            <a:endParaRPr kumimoji="1" lang="en-US" altLang="zh-CN" sz="1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charset="0"/>
              <a:buChar char="Ø"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数据输出线的负载：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L</a:t>
            </a:r>
            <a:r>
              <a:rPr kumimoji="1" lang="en-US" altLang="zh-CN" sz="1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DO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sym typeface="Symbol" charset="0"/>
              </a:rPr>
              <a:t>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M/m</a:t>
            </a:r>
            <a:r>
              <a:rPr lang="en-US" altLang="zh-CN" dirty="0">
                <a:solidFill>
                  <a:schemeClr val="tx1"/>
                </a:solidFill>
                <a:sym typeface="Symbol" charset="0"/>
              </a:rPr>
              <a:t> </a:t>
            </a:r>
            <a:r>
              <a:rPr kumimoji="1" lang="en-US" altLang="zh-CN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1" lang="en-US" altLang="zh-CN" sz="1400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DO</a:t>
            </a:r>
            <a:endParaRPr kumimoji="1" lang="zh-CN" altLang="en-US" sz="1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  <a:defRPr/>
            </a:pPr>
            <a:endParaRPr kumimoji="1"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6392" name="Group 5"/>
          <p:cNvGrpSpPr>
            <a:grpSpLocks/>
          </p:cNvGrpSpPr>
          <p:nvPr/>
        </p:nvGrpSpPr>
        <p:grpSpPr bwMode="auto">
          <a:xfrm>
            <a:off x="45813" y="1571625"/>
            <a:ext cx="8411815" cy="4865688"/>
            <a:chOff x="794" y="1098"/>
            <a:chExt cx="3907" cy="2810"/>
          </a:xfrm>
        </p:grpSpPr>
        <p:sp>
          <p:nvSpPr>
            <p:cNvPr id="16393" name="Rectangle 6"/>
            <p:cNvSpPr>
              <a:spLocks noChangeArrowheads="1"/>
            </p:cNvSpPr>
            <p:nvPr/>
          </p:nvSpPr>
          <p:spPr bwMode="auto">
            <a:xfrm>
              <a:off x="3297" y="1410"/>
              <a:ext cx="877" cy="224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16394" name="Rectangle 7"/>
            <p:cNvSpPr>
              <a:spLocks noChangeArrowheads="1"/>
            </p:cNvSpPr>
            <p:nvPr/>
          </p:nvSpPr>
          <p:spPr bwMode="auto">
            <a:xfrm>
              <a:off x="1629" y="1473"/>
              <a:ext cx="2632" cy="4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2000"/>
            </a:p>
          </p:txBody>
        </p:sp>
        <p:grpSp>
          <p:nvGrpSpPr>
            <p:cNvPr id="16395" name="Group 8"/>
            <p:cNvGrpSpPr>
              <a:grpSpLocks/>
            </p:cNvGrpSpPr>
            <p:nvPr/>
          </p:nvGrpSpPr>
          <p:grpSpPr bwMode="auto">
            <a:xfrm>
              <a:off x="1892" y="1598"/>
              <a:ext cx="526" cy="250"/>
              <a:chOff x="3614" y="2934"/>
              <a:chExt cx="939" cy="544"/>
            </a:xfrm>
          </p:grpSpPr>
          <p:sp>
            <p:nvSpPr>
              <p:cNvPr id="16503" name="Rectangle 9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504" name="Text Box 10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6396" name="Group 11"/>
            <p:cNvGrpSpPr>
              <a:grpSpLocks/>
            </p:cNvGrpSpPr>
            <p:nvPr/>
          </p:nvGrpSpPr>
          <p:grpSpPr bwMode="auto">
            <a:xfrm>
              <a:off x="1892" y="2159"/>
              <a:ext cx="526" cy="250"/>
              <a:chOff x="3614" y="2934"/>
              <a:chExt cx="939" cy="544"/>
            </a:xfrm>
          </p:grpSpPr>
          <p:sp>
            <p:nvSpPr>
              <p:cNvPr id="16501" name="Rectangle 12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502" name="Text Box 13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6397" name="Group 14"/>
            <p:cNvGrpSpPr>
              <a:grpSpLocks/>
            </p:cNvGrpSpPr>
            <p:nvPr/>
          </p:nvGrpSpPr>
          <p:grpSpPr bwMode="auto">
            <a:xfrm>
              <a:off x="1892" y="2721"/>
              <a:ext cx="526" cy="250"/>
              <a:chOff x="3614" y="2934"/>
              <a:chExt cx="939" cy="544"/>
            </a:xfrm>
          </p:grpSpPr>
          <p:sp>
            <p:nvSpPr>
              <p:cNvPr id="16499" name="Rectangle 15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500" name="Text Box 16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6398" name="Group 17"/>
            <p:cNvGrpSpPr>
              <a:grpSpLocks/>
            </p:cNvGrpSpPr>
            <p:nvPr/>
          </p:nvGrpSpPr>
          <p:grpSpPr bwMode="auto">
            <a:xfrm>
              <a:off x="1892" y="3282"/>
              <a:ext cx="526" cy="251"/>
              <a:chOff x="3614" y="2934"/>
              <a:chExt cx="939" cy="544"/>
            </a:xfrm>
          </p:grpSpPr>
          <p:sp>
            <p:nvSpPr>
              <p:cNvPr id="16497" name="Rectangle 18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98" name="Text Box 19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6399" name="Group 20"/>
            <p:cNvGrpSpPr>
              <a:grpSpLocks/>
            </p:cNvGrpSpPr>
            <p:nvPr/>
          </p:nvGrpSpPr>
          <p:grpSpPr bwMode="auto">
            <a:xfrm>
              <a:off x="3472" y="1597"/>
              <a:ext cx="525" cy="250"/>
              <a:chOff x="3614" y="2934"/>
              <a:chExt cx="939" cy="544"/>
            </a:xfrm>
          </p:grpSpPr>
          <p:sp>
            <p:nvSpPr>
              <p:cNvPr id="16495" name="Rectangle 21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96" name="Text Box 22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6400" name="Group 23"/>
            <p:cNvGrpSpPr>
              <a:grpSpLocks/>
            </p:cNvGrpSpPr>
            <p:nvPr/>
          </p:nvGrpSpPr>
          <p:grpSpPr bwMode="auto">
            <a:xfrm>
              <a:off x="3472" y="2721"/>
              <a:ext cx="525" cy="249"/>
              <a:chOff x="3614" y="2934"/>
              <a:chExt cx="939" cy="544"/>
            </a:xfrm>
          </p:grpSpPr>
          <p:sp>
            <p:nvSpPr>
              <p:cNvPr id="16493" name="Rectangle 24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94" name="Text Box 25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6401" name="Group 26"/>
            <p:cNvGrpSpPr>
              <a:grpSpLocks/>
            </p:cNvGrpSpPr>
            <p:nvPr/>
          </p:nvGrpSpPr>
          <p:grpSpPr bwMode="auto">
            <a:xfrm>
              <a:off x="3472" y="2159"/>
              <a:ext cx="525" cy="250"/>
              <a:chOff x="3614" y="2934"/>
              <a:chExt cx="939" cy="544"/>
            </a:xfrm>
          </p:grpSpPr>
          <p:sp>
            <p:nvSpPr>
              <p:cNvPr id="16491" name="Rectangle 27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92" name="Text Box 28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6402" name="Group 29"/>
            <p:cNvGrpSpPr>
              <a:grpSpLocks/>
            </p:cNvGrpSpPr>
            <p:nvPr/>
          </p:nvGrpSpPr>
          <p:grpSpPr bwMode="auto">
            <a:xfrm>
              <a:off x="3472" y="3282"/>
              <a:ext cx="525" cy="249"/>
              <a:chOff x="3614" y="2934"/>
              <a:chExt cx="939" cy="544"/>
            </a:xfrm>
          </p:grpSpPr>
          <p:sp>
            <p:nvSpPr>
              <p:cNvPr id="16489" name="Rectangle 30"/>
              <p:cNvSpPr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90" name="Text Box 31"/>
              <p:cNvSpPr txBox="1">
                <a:spLocks noChangeArrowheads="1"/>
              </p:cNvSpPr>
              <p:nvPr/>
            </p:nvSpPr>
            <p:spPr bwMode="auto">
              <a:xfrm>
                <a:off x="3614" y="2934"/>
                <a:ext cx="939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Intel 2114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1K×4</a:t>
                </a:r>
                <a:r>
                  <a:rPr lang="zh-CN" altLang="en-US" sz="1400">
                    <a:solidFill>
                      <a:schemeClr val="tx1"/>
                    </a:solidFill>
                    <a:ea typeface="宋体" charset="-122"/>
                  </a:rPr>
                  <a:t>位</a:t>
                </a:r>
                <a:endParaRPr lang="zh-CN" altLang="en-US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16403" name="Line 32"/>
            <p:cNvSpPr>
              <a:spLocks noChangeShapeType="1"/>
            </p:cNvSpPr>
            <p:nvPr/>
          </p:nvSpPr>
          <p:spPr bwMode="auto">
            <a:xfrm>
              <a:off x="1365" y="1161"/>
              <a:ext cx="333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3"/>
            <p:cNvSpPr>
              <a:spLocks noChangeShapeType="1"/>
            </p:cNvSpPr>
            <p:nvPr/>
          </p:nvSpPr>
          <p:spPr bwMode="auto">
            <a:xfrm>
              <a:off x="1365" y="1285"/>
              <a:ext cx="3336" cy="1"/>
            </a:xfrm>
            <a:prstGeom prst="line">
              <a:avLst/>
            </a:prstGeom>
            <a:noFill/>
            <a:ln w="28575" cmpd="sng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ea typeface="黑体" charset="0"/>
                <a:cs typeface="黑体" charset="0"/>
              </a:endParaRPr>
            </a:p>
          </p:txBody>
        </p:sp>
        <p:sp>
          <p:nvSpPr>
            <p:cNvPr id="16405" name="Line 34"/>
            <p:cNvSpPr>
              <a:spLocks noChangeShapeType="1"/>
            </p:cNvSpPr>
            <p:nvPr/>
          </p:nvSpPr>
          <p:spPr bwMode="auto">
            <a:xfrm>
              <a:off x="2418" y="1660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35"/>
            <p:cNvSpPr>
              <a:spLocks noChangeShapeType="1"/>
            </p:cNvSpPr>
            <p:nvPr/>
          </p:nvSpPr>
          <p:spPr bwMode="auto">
            <a:xfrm flipV="1">
              <a:off x="2507" y="1161"/>
              <a:ext cx="0" cy="218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Text Box 36"/>
            <p:cNvSpPr txBox="1">
              <a:spLocks noChangeArrowheads="1"/>
            </p:cNvSpPr>
            <p:nvPr/>
          </p:nvSpPr>
          <p:spPr bwMode="auto">
            <a:xfrm>
              <a:off x="927" y="1098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08" name="Text Box 37"/>
            <p:cNvSpPr txBox="1">
              <a:spLocks noChangeArrowheads="1"/>
            </p:cNvSpPr>
            <p:nvPr/>
          </p:nvSpPr>
          <p:spPr bwMode="auto">
            <a:xfrm>
              <a:off x="927" y="1223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7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D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4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09" name="Text Box 38"/>
            <p:cNvSpPr txBox="1">
              <a:spLocks noChangeArrowheads="1"/>
            </p:cNvSpPr>
            <p:nvPr/>
          </p:nvSpPr>
          <p:spPr bwMode="auto">
            <a:xfrm>
              <a:off x="1980" y="147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10" name="Text Box 39"/>
            <p:cNvSpPr txBox="1">
              <a:spLocks noChangeArrowheads="1"/>
            </p:cNvSpPr>
            <p:nvPr/>
          </p:nvSpPr>
          <p:spPr bwMode="auto">
            <a:xfrm>
              <a:off x="1980" y="2024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11" name="Text Box 40"/>
            <p:cNvSpPr txBox="1">
              <a:spLocks noChangeArrowheads="1"/>
            </p:cNvSpPr>
            <p:nvPr/>
          </p:nvSpPr>
          <p:spPr bwMode="auto">
            <a:xfrm>
              <a:off x="1980" y="2568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12" name="Text Box 41"/>
            <p:cNvSpPr txBox="1">
              <a:spLocks noChangeArrowheads="1"/>
            </p:cNvSpPr>
            <p:nvPr/>
          </p:nvSpPr>
          <p:spPr bwMode="auto">
            <a:xfrm>
              <a:off x="1980" y="3113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13" name="Line 42"/>
            <p:cNvSpPr>
              <a:spLocks noChangeShapeType="1"/>
            </p:cNvSpPr>
            <p:nvPr/>
          </p:nvSpPr>
          <p:spPr bwMode="auto">
            <a:xfrm>
              <a:off x="3998" y="1660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43"/>
            <p:cNvSpPr>
              <a:spLocks noChangeShapeType="1"/>
            </p:cNvSpPr>
            <p:nvPr/>
          </p:nvSpPr>
          <p:spPr bwMode="auto">
            <a:xfrm flipH="1" flipV="1">
              <a:off x="4085" y="1285"/>
              <a:ext cx="1" cy="2059"/>
            </a:xfrm>
            <a:prstGeom prst="line">
              <a:avLst/>
            </a:prstGeom>
            <a:noFill/>
            <a:ln w="28575" cmpd="sng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ea typeface="黑体" charset="0"/>
                <a:cs typeface="黑体" charset="0"/>
              </a:endParaRPr>
            </a:p>
          </p:txBody>
        </p:sp>
        <p:sp>
          <p:nvSpPr>
            <p:cNvPr id="16415" name="Text Box 44"/>
            <p:cNvSpPr txBox="1">
              <a:spLocks noChangeArrowheads="1"/>
            </p:cNvSpPr>
            <p:nvPr/>
          </p:nvSpPr>
          <p:spPr bwMode="auto">
            <a:xfrm>
              <a:off x="3559" y="1472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16" name="Text Box 45"/>
            <p:cNvSpPr txBox="1">
              <a:spLocks noChangeArrowheads="1"/>
            </p:cNvSpPr>
            <p:nvPr/>
          </p:nvSpPr>
          <p:spPr bwMode="auto">
            <a:xfrm>
              <a:off x="3559" y="2024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17" name="Text Box 46"/>
            <p:cNvSpPr txBox="1">
              <a:spLocks noChangeArrowheads="1"/>
            </p:cNvSpPr>
            <p:nvPr/>
          </p:nvSpPr>
          <p:spPr bwMode="auto">
            <a:xfrm>
              <a:off x="3559" y="2568"/>
              <a:ext cx="52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18" name="Text Box 47"/>
            <p:cNvSpPr txBox="1">
              <a:spLocks noChangeArrowheads="1"/>
            </p:cNvSpPr>
            <p:nvPr/>
          </p:nvSpPr>
          <p:spPr bwMode="auto">
            <a:xfrm>
              <a:off x="3559" y="3113"/>
              <a:ext cx="5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3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I/O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19" name="Line 48"/>
            <p:cNvSpPr>
              <a:spLocks noChangeShapeType="1"/>
            </p:cNvSpPr>
            <p:nvPr/>
          </p:nvSpPr>
          <p:spPr bwMode="auto">
            <a:xfrm>
              <a:off x="1190" y="3719"/>
              <a:ext cx="35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Text Box 49"/>
            <p:cNvSpPr txBox="1">
              <a:spLocks noChangeArrowheads="1"/>
            </p:cNvSpPr>
            <p:nvPr/>
          </p:nvSpPr>
          <p:spPr bwMode="auto">
            <a:xfrm>
              <a:off x="927" y="3566"/>
              <a:ext cx="43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9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～</a:t>
              </a: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21" name="Line 50"/>
            <p:cNvSpPr>
              <a:spLocks noChangeShapeType="1"/>
            </p:cNvSpPr>
            <p:nvPr/>
          </p:nvSpPr>
          <p:spPr bwMode="auto">
            <a:xfrm flipV="1">
              <a:off x="1805" y="1660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51"/>
            <p:cNvSpPr>
              <a:spLocks noChangeShapeType="1"/>
            </p:cNvSpPr>
            <p:nvPr/>
          </p:nvSpPr>
          <p:spPr bwMode="auto">
            <a:xfrm>
              <a:off x="1805" y="1660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52"/>
            <p:cNvSpPr>
              <a:spLocks noChangeShapeType="1"/>
            </p:cNvSpPr>
            <p:nvPr/>
          </p:nvSpPr>
          <p:spPr bwMode="auto">
            <a:xfrm>
              <a:off x="1805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53"/>
            <p:cNvSpPr>
              <a:spLocks noChangeShapeType="1"/>
            </p:cNvSpPr>
            <p:nvPr/>
          </p:nvSpPr>
          <p:spPr bwMode="auto">
            <a:xfrm flipH="1">
              <a:off x="2418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54"/>
            <p:cNvSpPr>
              <a:spLocks noChangeShapeType="1"/>
            </p:cNvSpPr>
            <p:nvPr/>
          </p:nvSpPr>
          <p:spPr bwMode="auto">
            <a:xfrm flipH="1">
              <a:off x="2418" y="2784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55"/>
            <p:cNvSpPr>
              <a:spLocks noChangeShapeType="1"/>
            </p:cNvSpPr>
            <p:nvPr/>
          </p:nvSpPr>
          <p:spPr bwMode="auto">
            <a:xfrm flipH="1">
              <a:off x="2418" y="3345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Line 56"/>
            <p:cNvSpPr>
              <a:spLocks noChangeShapeType="1"/>
            </p:cNvSpPr>
            <p:nvPr/>
          </p:nvSpPr>
          <p:spPr bwMode="auto">
            <a:xfrm flipH="1">
              <a:off x="3998" y="2222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Line 57"/>
            <p:cNvSpPr>
              <a:spLocks noChangeShapeType="1"/>
            </p:cNvSpPr>
            <p:nvPr/>
          </p:nvSpPr>
          <p:spPr bwMode="auto">
            <a:xfrm flipH="1">
              <a:off x="3998" y="2783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Line 58"/>
            <p:cNvSpPr>
              <a:spLocks noChangeShapeType="1"/>
            </p:cNvSpPr>
            <p:nvPr/>
          </p:nvSpPr>
          <p:spPr bwMode="auto">
            <a:xfrm flipH="1">
              <a:off x="3998" y="3344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Line 59"/>
            <p:cNvSpPr>
              <a:spLocks noChangeShapeType="1"/>
            </p:cNvSpPr>
            <p:nvPr/>
          </p:nvSpPr>
          <p:spPr bwMode="auto">
            <a:xfrm>
              <a:off x="1805" y="2783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Line 60"/>
            <p:cNvSpPr>
              <a:spLocks noChangeShapeType="1"/>
            </p:cNvSpPr>
            <p:nvPr/>
          </p:nvSpPr>
          <p:spPr bwMode="auto">
            <a:xfrm>
              <a:off x="1805" y="3345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Line 61"/>
            <p:cNvSpPr>
              <a:spLocks noChangeShapeType="1"/>
            </p:cNvSpPr>
            <p:nvPr/>
          </p:nvSpPr>
          <p:spPr bwMode="auto">
            <a:xfrm flipV="1">
              <a:off x="3383" y="1660"/>
              <a:ext cx="2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Line 62"/>
            <p:cNvSpPr>
              <a:spLocks noChangeShapeType="1"/>
            </p:cNvSpPr>
            <p:nvPr/>
          </p:nvSpPr>
          <p:spPr bwMode="auto">
            <a:xfrm>
              <a:off x="3383" y="1660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Line 63"/>
            <p:cNvSpPr>
              <a:spLocks noChangeShapeType="1"/>
            </p:cNvSpPr>
            <p:nvPr/>
          </p:nvSpPr>
          <p:spPr bwMode="auto">
            <a:xfrm>
              <a:off x="3383" y="2222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64"/>
            <p:cNvSpPr>
              <a:spLocks noChangeShapeType="1"/>
            </p:cNvSpPr>
            <p:nvPr/>
          </p:nvSpPr>
          <p:spPr bwMode="auto">
            <a:xfrm>
              <a:off x="3383" y="2783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Line 65"/>
            <p:cNvSpPr>
              <a:spLocks noChangeShapeType="1"/>
            </p:cNvSpPr>
            <p:nvPr/>
          </p:nvSpPr>
          <p:spPr bwMode="auto">
            <a:xfrm>
              <a:off x="3383" y="3344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Line 66"/>
            <p:cNvSpPr>
              <a:spLocks noChangeShapeType="1"/>
            </p:cNvSpPr>
            <p:nvPr/>
          </p:nvSpPr>
          <p:spPr bwMode="auto">
            <a:xfrm>
              <a:off x="1190" y="3844"/>
              <a:ext cx="35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38" name="Group 67"/>
            <p:cNvGrpSpPr>
              <a:grpSpLocks/>
            </p:cNvGrpSpPr>
            <p:nvPr/>
          </p:nvGrpSpPr>
          <p:grpSpPr bwMode="auto">
            <a:xfrm>
              <a:off x="1014" y="3782"/>
              <a:ext cx="178" cy="126"/>
              <a:chOff x="3458" y="14484"/>
              <a:chExt cx="313" cy="275"/>
            </a:xfrm>
          </p:grpSpPr>
          <p:sp>
            <p:nvSpPr>
              <p:cNvPr id="16487" name="Text Box 68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WE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6488" name="Line 69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39" name="Line 70"/>
            <p:cNvSpPr>
              <a:spLocks noChangeShapeType="1"/>
            </p:cNvSpPr>
            <p:nvPr/>
          </p:nvSpPr>
          <p:spPr bwMode="auto">
            <a:xfrm flipV="1">
              <a:off x="2858" y="1785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Line 71"/>
            <p:cNvSpPr>
              <a:spLocks noChangeShapeType="1"/>
            </p:cNvSpPr>
            <p:nvPr/>
          </p:nvSpPr>
          <p:spPr bwMode="auto">
            <a:xfrm>
              <a:off x="2418" y="1785"/>
              <a:ext cx="10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41" name="Group 72"/>
            <p:cNvGrpSpPr>
              <a:grpSpLocks/>
            </p:cNvGrpSpPr>
            <p:nvPr/>
          </p:nvGrpSpPr>
          <p:grpSpPr bwMode="auto">
            <a:xfrm>
              <a:off x="1294" y="2140"/>
              <a:ext cx="262" cy="137"/>
              <a:chOff x="3477" y="14376"/>
              <a:chExt cx="313" cy="300"/>
            </a:xfrm>
          </p:grpSpPr>
          <p:sp>
            <p:nvSpPr>
              <p:cNvPr id="16485" name="Text Box 73"/>
              <p:cNvSpPr txBox="1">
                <a:spLocks noChangeArrowheads="1"/>
              </p:cNvSpPr>
              <p:nvPr/>
            </p:nvSpPr>
            <p:spPr bwMode="auto">
              <a:xfrm>
                <a:off x="3477" y="14404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0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6486" name="Line 74"/>
              <p:cNvSpPr>
                <a:spLocks noChangeShapeType="1"/>
              </p:cNvSpPr>
              <p:nvPr/>
            </p:nvSpPr>
            <p:spPr bwMode="auto">
              <a:xfrm>
                <a:off x="3484" y="14376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42" name="Line 75"/>
            <p:cNvSpPr>
              <a:spLocks noChangeShapeType="1"/>
            </p:cNvSpPr>
            <p:nvPr/>
          </p:nvSpPr>
          <p:spPr bwMode="auto">
            <a:xfrm>
              <a:off x="2418" y="2346"/>
              <a:ext cx="10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Line 76"/>
            <p:cNvSpPr>
              <a:spLocks noChangeShapeType="1"/>
            </p:cNvSpPr>
            <p:nvPr/>
          </p:nvSpPr>
          <p:spPr bwMode="auto">
            <a:xfrm>
              <a:off x="2418" y="2908"/>
              <a:ext cx="10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Line 77"/>
            <p:cNvSpPr>
              <a:spLocks noChangeShapeType="1"/>
            </p:cNvSpPr>
            <p:nvPr/>
          </p:nvSpPr>
          <p:spPr bwMode="auto">
            <a:xfrm>
              <a:off x="2418" y="3470"/>
              <a:ext cx="10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Text Box 78"/>
            <p:cNvSpPr txBox="1">
              <a:spLocks noChangeArrowheads="1"/>
            </p:cNvSpPr>
            <p:nvPr/>
          </p:nvSpPr>
          <p:spPr bwMode="auto">
            <a:xfrm>
              <a:off x="1103" y="2284"/>
              <a:ext cx="262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40000"/>
                </a:spcBef>
              </a:pPr>
              <a:r>
                <a:rPr lang="en-US" altLang="zh-CN" sz="1400">
                  <a:solidFill>
                    <a:schemeClr val="tx1"/>
                  </a:solidFill>
                </a:rPr>
                <a:t>2-4</a:t>
              </a:r>
              <a:r>
                <a:rPr lang="zh-CN" altLang="en-US" sz="1400">
                  <a:solidFill>
                    <a:schemeClr val="tx1"/>
                  </a:solidFill>
                  <a:ea typeface="宋体" charset="-122"/>
                </a:rPr>
                <a:t>译码器</a:t>
              </a:r>
              <a:endParaRPr lang="zh-CN" altLang="en-US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46" name="Line 79"/>
            <p:cNvSpPr>
              <a:spLocks noChangeShapeType="1"/>
            </p:cNvSpPr>
            <p:nvPr/>
          </p:nvSpPr>
          <p:spPr bwMode="auto">
            <a:xfrm>
              <a:off x="927" y="240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Text Box 80"/>
            <p:cNvSpPr txBox="1">
              <a:spLocks noChangeArrowheads="1"/>
            </p:cNvSpPr>
            <p:nvPr/>
          </p:nvSpPr>
          <p:spPr bwMode="auto">
            <a:xfrm>
              <a:off x="927" y="2220"/>
              <a:ext cx="17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10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48" name="Text Box 81"/>
            <p:cNvSpPr txBox="1">
              <a:spLocks noChangeArrowheads="1"/>
            </p:cNvSpPr>
            <p:nvPr/>
          </p:nvSpPr>
          <p:spPr bwMode="auto">
            <a:xfrm>
              <a:off x="927" y="2458"/>
              <a:ext cx="1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A</a:t>
              </a:r>
              <a:r>
                <a:rPr lang="en-US" altLang="zh-CN" sz="1400" baseline="-30000">
                  <a:solidFill>
                    <a:schemeClr val="tx1"/>
                  </a:solidFill>
                </a:rPr>
                <a:t>11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49" name="Line 82"/>
            <p:cNvSpPr>
              <a:spLocks noChangeShapeType="1"/>
            </p:cNvSpPr>
            <p:nvPr/>
          </p:nvSpPr>
          <p:spPr bwMode="auto">
            <a:xfrm>
              <a:off x="927" y="2659"/>
              <a:ext cx="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0" name="Text Box 83"/>
            <p:cNvSpPr txBox="1">
              <a:spLocks noChangeAspect="1" noChangeArrowheads="1"/>
            </p:cNvSpPr>
            <p:nvPr/>
          </p:nvSpPr>
          <p:spPr bwMode="auto">
            <a:xfrm>
              <a:off x="1365" y="2284"/>
              <a:ext cx="6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51" name="Text Box 84"/>
            <p:cNvSpPr txBox="1">
              <a:spLocks noChangeArrowheads="1"/>
            </p:cNvSpPr>
            <p:nvPr/>
          </p:nvSpPr>
          <p:spPr bwMode="auto">
            <a:xfrm>
              <a:off x="1365" y="2409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52" name="Text Box 85"/>
            <p:cNvSpPr txBox="1">
              <a:spLocks noChangeArrowheads="1"/>
            </p:cNvSpPr>
            <p:nvPr/>
          </p:nvSpPr>
          <p:spPr bwMode="auto">
            <a:xfrm>
              <a:off x="1365" y="2534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53" name="Text Box 86"/>
            <p:cNvSpPr txBox="1">
              <a:spLocks noChangeArrowheads="1"/>
            </p:cNvSpPr>
            <p:nvPr/>
          </p:nvSpPr>
          <p:spPr bwMode="auto">
            <a:xfrm>
              <a:off x="1365" y="2659"/>
              <a:ext cx="8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100">
                  <a:solidFill>
                    <a:schemeClr val="tx1"/>
                  </a:solidFill>
                </a:rPr>
                <a:t>O</a:t>
              </a:r>
              <a:endParaRPr lang="en-US" altLang="zh-CN" sz="11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6454" name="Line 87"/>
            <p:cNvSpPr>
              <a:spLocks noChangeShapeType="1"/>
            </p:cNvSpPr>
            <p:nvPr/>
          </p:nvSpPr>
          <p:spPr bwMode="auto">
            <a:xfrm>
              <a:off x="1408" y="2346"/>
              <a:ext cx="1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5" name="Line 88"/>
            <p:cNvSpPr>
              <a:spLocks noChangeShapeType="1"/>
            </p:cNvSpPr>
            <p:nvPr/>
          </p:nvSpPr>
          <p:spPr bwMode="auto">
            <a:xfrm flipV="1">
              <a:off x="1541" y="1972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6" name="Line 89"/>
            <p:cNvSpPr>
              <a:spLocks noChangeShapeType="1"/>
            </p:cNvSpPr>
            <p:nvPr/>
          </p:nvSpPr>
          <p:spPr bwMode="auto">
            <a:xfrm>
              <a:off x="1541" y="1972"/>
              <a:ext cx="2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7" name="Line 90"/>
            <p:cNvSpPr>
              <a:spLocks noChangeShapeType="1"/>
            </p:cNvSpPr>
            <p:nvPr/>
          </p:nvSpPr>
          <p:spPr bwMode="auto">
            <a:xfrm flipV="1">
              <a:off x="3735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Line 91"/>
            <p:cNvSpPr>
              <a:spLocks noChangeShapeType="1"/>
            </p:cNvSpPr>
            <p:nvPr/>
          </p:nvSpPr>
          <p:spPr bwMode="auto">
            <a:xfrm flipV="1">
              <a:off x="2156" y="1847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Line 92"/>
            <p:cNvSpPr>
              <a:spLocks noChangeShapeType="1"/>
            </p:cNvSpPr>
            <p:nvPr/>
          </p:nvSpPr>
          <p:spPr bwMode="auto">
            <a:xfrm>
              <a:off x="1408" y="2471"/>
              <a:ext cx="2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0" name="Line 93"/>
            <p:cNvSpPr>
              <a:spLocks noChangeShapeType="1"/>
            </p:cNvSpPr>
            <p:nvPr/>
          </p:nvSpPr>
          <p:spPr bwMode="auto">
            <a:xfrm flipV="1">
              <a:off x="3735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Line 94"/>
            <p:cNvSpPr>
              <a:spLocks noChangeShapeType="1"/>
            </p:cNvSpPr>
            <p:nvPr/>
          </p:nvSpPr>
          <p:spPr bwMode="auto">
            <a:xfrm flipV="1">
              <a:off x="2156" y="2409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2" name="Line 95"/>
            <p:cNvSpPr>
              <a:spLocks noChangeShapeType="1"/>
            </p:cNvSpPr>
            <p:nvPr/>
          </p:nvSpPr>
          <p:spPr bwMode="auto">
            <a:xfrm>
              <a:off x="1422" y="2596"/>
              <a:ext cx="2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Line 96"/>
            <p:cNvSpPr>
              <a:spLocks noChangeShapeType="1"/>
            </p:cNvSpPr>
            <p:nvPr/>
          </p:nvSpPr>
          <p:spPr bwMode="auto">
            <a:xfrm>
              <a:off x="1629" y="2596"/>
              <a:ext cx="0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4" name="Line 97"/>
            <p:cNvSpPr>
              <a:spLocks noChangeShapeType="1"/>
            </p:cNvSpPr>
            <p:nvPr/>
          </p:nvSpPr>
          <p:spPr bwMode="auto">
            <a:xfrm>
              <a:off x="1629" y="3095"/>
              <a:ext cx="21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5" name="Line 98"/>
            <p:cNvSpPr>
              <a:spLocks noChangeShapeType="1"/>
            </p:cNvSpPr>
            <p:nvPr/>
          </p:nvSpPr>
          <p:spPr bwMode="auto">
            <a:xfrm flipV="1">
              <a:off x="3735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6" name="Line 99"/>
            <p:cNvSpPr>
              <a:spLocks noChangeShapeType="1"/>
            </p:cNvSpPr>
            <p:nvPr/>
          </p:nvSpPr>
          <p:spPr bwMode="auto">
            <a:xfrm flipV="1">
              <a:off x="2156" y="2971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7" name="Line 100"/>
            <p:cNvSpPr>
              <a:spLocks noChangeShapeType="1"/>
            </p:cNvSpPr>
            <p:nvPr/>
          </p:nvSpPr>
          <p:spPr bwMode="auto">
            <a:xfrm>
              <a:off x="1408" y="2721"/>
              <a:ext cx="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8" name="Line 101"/>
            <p:cNvSpPr>
              <a:spLocks noChangeShapeType="1"/>
            </p:cNvSpPr>
            <p:nvPr/>
          </p:nvSpPr>
          <p:spPr bwMode="auto">
            <a:xfrm>
              <a:off x="1541" y="2721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9" name="Line 102"/>
            <p:cNvSpPr>
              <a:spLocks noChangeShapeType="1"/>
            </p:cNvSpPr>
            <p:nvPr/>
          </p:nvSpPr>
          <p:spPr bwMode="auto">
            <a:xfrm>
              <a:off x="1541" y="3595"/>
              <a:ext cx="2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0" name="Line 103"/>
            <p:cNvSpPr>
              <a:spLocks noChangeShapeType="1"/>
            </p:cNvSpPr>
            <p:nvPr/>
          </p:nvSpPr>
          <p:spPr bwMode="auto">
            <a:xfrm flipV="1">
              <a:off x="3735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1" name="Line 104"/>
            <p:cNvSpPr>
              <a:spLocks noChangeShapeType="1"/>
            </p:cNvSpPr>
            <p:nvPr/>
          </p:nvSpPr>
          <p:spPr bwMode="auto">
            <a:xfrm flipV="1">
              <a:off x="2156" y="3532"/>
              <a:ext cx="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72" name="Group 105"/>
            <p:cNvGrpSpPr>
              <a:grpSpLocks/>
            </p:cNvGrpSpPr>
            <p:nvPr/>
          </p:nvGrpSpPr>
          <p:grpSpPr bwMode="auto">
            <a:xfrm>
              <a:off x="1541" y="2323"/>
              <a:ext cx="263" cy="124"/>
              <a:chOff x="3458" y="14390"/>
              <a:chExt cx="313" cy="272"/>
            </a:xfrm>
          </p:grpSpPr>
          <p:sp>
            <p:nvSpPr>
              <p:cNvPr id="16483" name="Text Box 106"/>
              <p:cNvSpPr txBox="1">
                <a:spLocks noChangeArrowheads="1"/>
              </p:cNvSpPr>
              <p:nvPr/>
            </p:nvSpPr>
            <p:spPr bwMode="auto">
              <a:xfrm>
                <a:off x="3458" y="14390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6484" name="Line 107"/>
              <p:cNvSpPr>
                <a:spLocks noChangeShapeType="1"/>
              </p:cNvSpPr>
              <p:nvPr/>
            </p:nvSpPr>
            <p:spPr bwMode="auto">
              <a:xfrm>
                <a:off x="3484" y="14392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73" name="Group 108"/>
            <p:cNvGrpSpPr>
              <a:grpSpLocks/>
            </p:cNvGrpSpPr>
            <p:nvPr/>
          </p:nvGrpSpPr>
          <p:grpSpPr bwMode="auto">
            <a:xfrm>
              <a:off x="1625" y="2564"/>
              <a:ext cx="187" cy="139"/>
              <a:chOff x="3566" y="14610"/>
              <a:chExt cx="223" cy="305"/>
            </a:xfrm>
          </p:grpSpPr>
          <p:sp>
            <p:nvSpPr>
              <p:cNvPr id="16481" name="Text Box 109"/>
              <p:cNvSpPr txBox="1">
                <a:spLocks noChangeArrowheads="1"/>
              </p:cNvSpPr>
              <p:nvPr/>
            </p:nvSpPr>
            <p:spPr bwMode="auto">
              <a:xfrm>
                <a:off x="3566" y="14652"/>
                <a:ext cx="223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2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6482" name="Line 110"/>
              <p:cNvSpPr>
                <a:spLocks noChangeShapeType="1"/>
              </p:cNvSpPr>
              <p:nvPr/>
            </p:nvSpPr>
            <p:spPr bwMode="auto">
              <a:xfrm>
                <a:off x="3572" y="14610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74" name="Group 111"/>
            <p:cNvGrpSpPr>
              <a:grpSpLocks/>
            </p:cNvGrpSpPr>
            <p:nvPr/>
          </p:nvGrpSpPr>
          <p:grpSpPr bwMode="auto">
            <a:xfrm>
              <a:off x="1278" y="2806"/>
              <a:ext cx="262" cy="125"/>
              <a:chOff x="3458" y="14484"/>
              <a:chExt cx="313" cy="275"/>
            </a:xfrm>
          </p:grpSpPr>
          <p:sp>
            <p:nvSpPr>
              <p:cNvPr id="16479" name="Text Box 112"/>
              <p:cNvSpPr txBox="1">
                <a:spLocks noChangeArrowheads="1"/>
              </p:cNvSpPr>
              <p:nvPr/>
            </p:nvSpPr>
            <p:spPr bwMode="auto">
              <a:xfrm>
                <a:off x="3458" y="14487"/>
                <a:ext cx="31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CS</a:t>
                </a:r>
                <a:r>
                  <a:rPr lang="en-US" altLang="zh-CN" sz="1400" baseline="-300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6480" name="Line 113"/>
              <p:cNvSpPr>
                <a:spLocks noChangeShapeType="1"/>
              </p:cNvSpPr>
              <p:nvPr/>
            </p:nvSpPr>
            <p:spPr bwMode="auto">
              <a:xfrm>
                <a:off x="3484" y="14484"/>
                <a:ext cx="1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75" name="Text Box 114"/>
            <p:cNvSpPr txBox="1">
              <a:spLocks noChangeArrowheads="1"/>
            </p:cNvSpPr>
            <p:nvPr/>
          </p:nvSpPr>
          <p:spPr bwMode="auto">
            <a:xfrm>
              <a:off x="794" y="1660"/>
              <a:ext cx="4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位扩展</a:t>
              </a:r>
            </a:p>
          </p:txBody>
        </p:sp>
        <p:sp>
          <p:nvSpPr>
            <p:cNvPr id="16476" name="Line 115"/>
            <p:cNvSpPr>
              <a:spLocks noChangeShapeType="1"/>
            </p:cNvSpPr>
            <p:nvPr/>
          </p:nvSpPr>
          <p:spPr bwMode="auto">
            <a:xfrm flipV="1">
              <a:off x="1278" y="1598"/>
              <a:ext cx="438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7" name="Text Box 116"/>
            <p:cNvSpPr txBox="1">
              <a:spLocks noChangeArrowheads="1"/>
            </p:cNvSpPr>
            <p:nvPr/>
          </p:nvSpPr>
          <p:spPr bwMode="auto">
            <a:xfrm>
              <a:off x="4222" y="2764"/>
              <a:ext cx="425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华文新魏" charset="-122"/>
                  <a:ea typeface="华文新魏" charset="-122"/>
                </a:rPr>
                <a:t>字扩展</a:t>
              </a:r>
            </a:p>
          </p:txBody>
        </p:sp>
        <p:sp>
          <p:nvSpPr>
            <p:cNvPr id="16478" name="Line 117"/>
            <p:cNvSpPr>
              <a:spLocks noChangeShapeType="1"/>
            </p:cNvSpPr>
            <p:nvPr/>
          </p:nvSpPr>
          <p:spPr bwMode="auto">
            <a:xfrm flipH="1" flipV="1">
              <a:off x="4174" y="2534"/>
              <a:ext cx="263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493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6086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10442575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ts val="200"/>
              </a:spcBef>
              <a:buFont typeface="Times New Roman" charset="0"/>
              <a:buAutoNum type="arabicPeriod" startAt="2"/>
              <a:defRPr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负载计算</a:t>
            </a:r>
            <a:endParaRPr kumimoji="1" lang="en-US" altLang="zh-CN" sz="32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200"/>
              </a:spcBef>
              <a:buFont typeface="Wingdings" charset="0"/>
              <a:buChar char="p"/>
              <a:defRPr/>
            </a:pPr>
            <a:r>
              <a:rPr kumimoji="1" lang="zh-CN" altLang="en-US" sz="3000" dirty="0">
                <a:solidFill>
                  <a:srgbClr val="0000BF"/>
                </a:solidFill>
                <a:latin typeface="微软雅黑" charset="0"/>
                <a:ea typeface="微软雅黑" charset="0"/>
                <a:cs typeface="微软雅黑" charset="0"/>
              </a:rPr>
              <a:t>驱动与负载的有关问题</a:t>
            </a:r>
          </a:p>
          <a:p>
            <a:pPr lvl="2" algn="l" eaLnBrk="1" hangingPunct="1">
              <a:lnSpc>
                <a:spcPct val="100000"/>
              </a:lnSpc>
              <a:spcBef>
                <a:spcPts val="200"/>
              </a:spcBef>
              <a:buFont typeface="Wingdings" charset="0"/>
              <a:buChar char="Ø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存储器的逻辑设计中，外围电路芯片是驱动，</a:t>
            </a:r>
            <a:r>
              <a:rPr kumimoji="1" lang="zh-CN" altLang="en-US" sz="28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存储芯片的各端点就是负载</a:t>
            </a:r>
          </a:p>
          <a:p>
            <a:pPr lvl="2" algn="l" eaLnBrk="1" hangingPunct="1">
              <a:lnSpc>
                <a:spcPct val="100000"/>
              </a:lnSpc>
              <a:spcBef>
                <a:spcPts val="200"/>
              </a:spcBef>
              <a:buFont typeface="Wingdings" charset="0"/>
              <a:buChar char="Ø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逻辑电路的负载能力是</a:t>
            </a:r>
            <a:r>
              <a:rPr kumimoji="1" lang="zh-CN" altLang="en-US" sz="28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有限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</a:p>
          <a:p>
            <a:pPr marL="912813" lvl="2" indent="0" algn="l" eaLnBrk="1" hangingPunct="1">
              <a:lnSpc>
                <a:spcPct val="100000"/>
              </a:lnSpc>
              <a:spcBef>
                <a:spcPts val="2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   </a:t>
            </a:r>
          </a:p>
        </p:txBody>
      </p:sp>
      <p:sp>
        <p:nvSpPr>
          <p:cNvPr id="2" name="矩形 1"/>
          <p:cNvSpPr/>
          <p:nvPr/>
        </p:nvSpPr>
        <p:spPr>
          <a:xfrm>
            <a:off x="1498600" y="3787775"/>
            <a:ext cx="9263063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algn="l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问题：当外围逻辑电路需要驱动的负载端加重，以致超出其驱动能力时，怎么办？</a:t>
            </a:r>
            <a:endParaRPr lang="en-US" altLang="zh-CN" sz="3200" dirty="0">
              <a:solidFill>
                <a:schemeClr val="tx1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9" name="云形标注 8"/>
          <p:cNvSpPr>
            <a:spLocks noChangeArrowheads="1"/>
          </p:cNvSpPr>
          <p:nvPr/>
        </p:nvSpPr>
        <p:spPr bwMode="auto">
          <a:xfrm>
            <a:off x="6315075" y="5100638"/>
            <a:ext cx="3981450" cy="1184275"/>
          </a:xfrm>
          <a:prstGeom prst="cloudCallout">
            <a:avLst>
              <a:gd name="adj1" fmla="val -54347"/>
              <a:gd name="adj2" fmla="val -70829"/>
            </a:avLst>
          </a:prstGeom>
          <a:solidFill>
            <a:srgbClr val="00B05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rgbClr val="FFFFFF"/>
                </a:solidFill>
                <a:latin typeface="Verdana" charset="0"/>
                <a:ea typeface="微软雅黑" charset="-122"/>
              </a:rPr>
              <a:t>“分载”，可以扩大驱动能力</a:t>
            </a:r>
          </a:p>
        </p:txBody>
      </p:sp>
    </p:spTree>
    <p:extLst>
      <p:ext uri="{BB962C8B-B14F-4D97-AF65-F5344CB8AC3E}">
        <p14:creationId xmlns:p14="http://schemas.microsoft.com/office/powerpoint/2010/main" val="18842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0182" name="Rectangle 3"/>
          <p:cNvSpPr txBox="1">
            <a:spLocks noChangeArrowheads="1"/>
          </p:cNvSpPr>
          <p:nvPr/>
        </p:nvSpPr>
        <p:spPr bwMode="auto">
          <a:xfrm>
            <a:off x="879475" y="692696"/>
            <a:ext cx="9469438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163"/>
              </a:spcBef>
              <a:buFont typeface="Times New Roman" charset="0"/>
              <a:buAutoNum type="arabicPeriod" startAt="3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速度估算</a:t>
            </a: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50000"/>
              </a:lnSpc>
              <a:spcBef>
                <a:spcPts val="163"/>
              </a:spcBef>
              <a:buFont typeface="Wingdings" charset="2"/>
              <a:buChar char="p"/>
            </a:pPr>
            <a:r>
              <a:rPr kumimoji="1" lang="zh-CN" altLang="en-US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外围电路传输要引起时延，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使存储器的系统存储周期、存取时间比存储芯片的存储周期、存取时间要长</a:t>
            </a:r>
          </a:p>
          <a:p>
            <a:pPr lvl="2" algn="l" eaLnBrk="1" hangingPunct="1">
              <a:lnSpc>
                <a:spcPct val="150000"/>
              </a:lnSpc>
              <a:spcBef>
                <a:spcPts val="163"/>
              </a:spcBef>
              <a:buFont typeface="Wingdings" charset="2"/>
              <a:buChar char="Ø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通常一级门延迟时间为</a:t>
            </a:r>
            <a:r>
              <a:rPr kumimoji="1" lang="en-US" altLang="zh-CN" sz="2600" dirty="0">
                <a:latin typeface="微软雅黑" charset="-122"/>
                <a:ea typeface="微软雅黑" charset="-122"/>
              </a:rPr>
              <a:t>2.5ns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，走线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米延时</a:t>
            </a:r>
            <a:r>
              <a:rPr kumimoji="1" lang="en-US" altLang="zh-CN" sz="2600" dirty="0">
                <a:latin typeface="微软雅黑" charset="-122"/>
                <a:ea typeface="微软雅黑" charset="-122"/>
              </a:rPr>
              <a:t>6ns</a:t>
            </a:r>
          </a:p>
          <a:p>
            <a:pPr lvl="2" algn="l" eaLnBrk="1" hangingPunct="1">
              <a:lnSpc>
                <a:spcPct val="150000"/>
              </a:lnSpc>
              <a:spcBef>
                <a:spcPts val="163"/>
              </a:spcBef>
              <a:buFont typeface="Wingdings" charset="2"/>
              <a:buChar char="Ø"/>
            </a:pPr>
            <a:r>
              <a:rPr kumimoji="1" lang="zh-CN" altLang="en-US" sz="26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选择芯片的条件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：系统的存储周期大于芯片的存储周期，系统的存储时间大于芯片的存取时间</a:t>
            </a:r>
            <a:endParaRPr kumimoji="1" lang="en-US" altLang="zh-CN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50000"/>
              </a:lnSpc>
              <a:spcBef>
                <a:spcPts val="163"/>
              </a:spcBef>
              <a:buFont typeface="Wingdings" charset="2"/>
              <a:buChar char="p"/>
            </a:pPr>
            <a:r>
              <a:rPr kumimoji="1" lang="zh-CN" altLang="en-US" sz="2800" dirty="0">
                <a:solidFill>
                  <a:srgbClr val="00843C"/>
                </a:solidFill>
                <a:latin typeface="微软雅黑" charset="-122"/>
                <a:ea typeface="微软雅黑" charset="-122"/>
              </a:rPr>
              <a:t>速度估算要留有适当的余地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以保证能够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正常工作</a:t>
            </a:r>
          </a:p>
          <a:p>
            <a:pPr lvl="2" algn="l" eaLnBrk="1" hangingPunct="1">
              <a:lnSpc>
                <a:spcPct val="150000"/>
              </a:lnSpc>
              <a:spcBef>
                <a:spcPts val="163"/>
              </a:spcBef>
              <a:buFont typeface="Wingdings" charset="2"/>
              <a:buChar char="Ø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通常应比要求的快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小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)10%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左右</a:t>
            </a:r>
            <a:endParaRPr kumimoji="1" lang="en-US" altLang="zh-CN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7775" y="5368925"/>
            <a:ext cx="9534525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158750" indent="-2714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例：系统要求100</a:t>
            </a:r>
            <a:r>
              <a:rPr lang="en-US" altLang="zh-CN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ns，</a:t>
            </a:r>
            <a:r>
              <a:rPr lang="zh-CN" altLang="en-US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速度估算100</a:t>
            </a:r>
            <a:r>
              <a:rPr lang="en-US" altLang="zh-CN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ns</a:t>
            </a:r>
            <a:r>
              <a:rPr lang="zh-CN" altLang="en-US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不行，估算70</a:t>
            </a:r>
            <a:r>
              <a:rPr lang="en-US" altLang="zh-CN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ns</a:t>
            </a:r>
            <a:r>
              <a:rPr lang="zh-CN" altLang="en-US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也不宜，</a:t>
            </a:r>
            <a:r>
              <a:rPr lang="en-US" altLang="zh-CN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80</a:t>
            </a:r>
            <a:r>
              <a:rPr lang="zh-CN" altLang="en-US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～90</a:t>
            </a:r>
            <a:r>
              <a:rPr lang="en-US" altLang="zh-CN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ns</a:t>
            </a:r>
            <a:r>
              <a:rPr lang="zh-CN" altLang="en-US" sz="2800">
                <a:solidFill>
                  <a:srgbClr val="000000"/>
                </a:solidFill>
                <a:latin typeface="华文新魏" charset="-122"/>
                <a:ea typeface="华文新魏" charset="-122"/>
              </a:rPr>
              <a:t>合适</a:t>
            </a:r>
          </a:p>
        </p:txBody>
      </p:sp>
    </p:spTree>
    <p:extLst>
      <p:ext uri="{BB962C8B-B14F-4D97-AF65-F5344CB8AC3E}">
        <p14:creationId xmlns:p14="http://schemas.microsoft.com/office/powerpoint/2010/main" val="89392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8374" name="Rectangle 3"/>
          <p:cNvSpPr txBox="1">
            <a:spLocks noChangeArrowheads="1"/>
          </p:cNvSpPr>
          <p:nvPr/>
        </p:nvSpPr>
        <p:spPr bwMode="auto">
          <a:xfrm>
            <a:off x="982638" y="1880828"/>
            <a:ext cx="10180638" cy="43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系统存储周期</a:t>
            </a:r>
            <a:r>
              <a:rPr kumimoji="1" lang="en-US" altLang="zh-CN" sz="32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SM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T</a:t>
            </a:r>
            <a:r>
              <a:rPr kumimoji="1" lang="en-US" altLang="zh-CN" sz="20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SM</a:t>
            </a:r>
            <a:r>
              <a:rPr kumimoji="1" lang="zh-CN" altLang="en-US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＝</a:t>
            </a: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T</a:t>
            </a:r>
            <a:r>
              <a:rPr kumimoji="1" lang="en-US" altLang="zh-CN" sz="20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M</a:t>
            </a: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 + </a:t>
            </a:r>
            <a:r>
              <a:rPr kumimoji="1" lang="en-US" altLang="zh-CN" sz="3600" dirty="0" err="1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t</a:t>
            </a:r>
            <a:r>
              <a:rPr kumimoji="1" lang="en-US" altLang="zh-CN" sz="2000" dirty="0" err="1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D</a:t>
            </a: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 + </a:t>
            </a:r>
            <a:r>
              <a:rPr kumimoji="1" lang="en-US" altLang="zh-CN" sz="3600" dirty="0" err="1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t</a:t>
            </a:r>
            <a:r>
              <a:rPr kumimoji="1" lang="en-US" altLang="zh-CN" sz="2000" dirty="0" err="1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R</a:t>
            </a: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	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M</a:t>
            </a:r>
            <a:r>
              <a:rPr kumimoji="1" lang="zh-CN" altLang="en-US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为芯片存储周期：查芯片数据手册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32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kumimoji="1" lang="en-US" altLang="zh-CN" sz="18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D</a:t>
            </a:r>
            <a:r>
              <a:rPr kumimoji="1" lang="zh-CN" altLang="en-US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为系统传输时延：由外围电路逻辑级数确定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32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kumimoji="1" lang="en-US" altLang="zh-CN" sz="18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R</a:t>
            </a:r>
            <a:r>
              <a:rPr kumimoji="1" lang="zh-CN" altLang="en-US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为系统恢复时间：通过系统测试获得</a:t>
            </a:r>
            <a:endParaRPr kumimoji="1" lang="en-US" altLang="zh-CN" sz="20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90650" y="738101"/>
            <a:ext cx="9469438" cy="96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4271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163"/>
              </a:spcBef>
              <a:buFont typeface="Times New Roman" charset="0"/>
              <a:buAutoNum type="arabicPeriod" startAt="3"/>
            </a:pPr>
            <a:r>
              <a:rPr kumimoji="1" lang="zh-CN" altLang="en-US" sz="3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速度估算</a:t>
            </a:r>
            <a:endParaRPr kumimoji="1" lang="en-US" altLang="zh-CN" sz="3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3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414686" y="1916832"/>
            <a:ext cx="9144000" cy="172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5.2.1 </a:t>
            </a:r>
            <a:r>
              <a:rPr lang="zh-CN" altLang="en-US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主存储器逻辑设计</a:t>
            </a:r>
            <a:endParaRPr lang="en-US" altLang="zh-CN" sz="44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3600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——</a:t>
            </a:r>
            <a:r>
              <a:rPr lang="zh-CN" altLang="en-US" sz="3600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主存设计举例</a:t>
            </a:r>
            <a:endParaRPr lang="en-US" altLang="zh-CN" sz="3600" dirty="0">
              <a:solidFill>
                <a:srgbClr val="FFFF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035795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4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101806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逻辑设计过程</a:t>
            </a:r>
            <a:endParaRPr kumimoji="1" lang="en-US" altLang="zh-CN" sz="1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芯片手册或测试，获得芯片的有关参数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容量扩展（确定扩展方式、芯片数量、连接方式）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负载计算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速度估算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外围控制电路的设计</a:t>
            </a:r>
            <a:endParaRPr kumimoji="1" lang="en-US" altLang="zh-CN" sz="18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9" name="Picture 5" descr="ws_16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3086100"/>
            <a:ext cx="4454525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945151" y="3897052"/>
            <a:ext cx="3440818" cy="1862113"/>
          </a:xfrm>
          <a:prstGeom prst="rect">
            <a:avLst/>
          </a:prstGeom>
          <a:scene3d>
            <a:camera prst="perspectiveLeft"/>
            <a:lightRig rig="threePt" dir="t"/>
          </a:scene3d>
        </p:spPr>
        <p:txBody>
          <a:bodyPr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600" dirty="0">
                <a:solidFill>
                  <a:schemeClr val="accent3"/>
                </a:solidFill>
                <a:latin typeface="+mn-ea"/>
                <a:ea typeface="+mn-ea"/>
              </a:rPr>
              <a:t>容量扩展	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600" dirty="0">
                <a:solidFill>
                  <a:schemeClr val="accent3"/>
                </a:solidFill>
                <a:latin typeface="+mn-ea"/>
                <a:ea typeface="+mn-ea"/>
              </a:rPr>
              <a:t>负载计算与分析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600" dirty="0">
                <a:solidFill>
                  <a:schemeClr val="accent3"/>
                </a:solidFill>
                <a:latin typeface="+mn-ea"/>
                <a:ea typeface="+mn-ea"/>
              </a:rPr>
              <a:t>速度估算</a:t>
            </a:r>
          </a:p>
        </p:txBody>
      </p:sp>
    </p:spTree>
    <p:extLst>
      <p:ext uri="{BB962C8B-B14F-4D97-AF65-F5344CB8AC3E}">
        <p14:creationId xmlns:p14="http://schemas.microsoft.com/office/powerpoint/2010/main" val="4249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056" y="-135396"/>
            <a:ext cx="10631488" cy="8802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主存设计举例  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9750" y="823913"/>
            <a:ext cx="10920413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725" lvl="1" indent="-361950" fontAlgn="base">
              <a:spcBef>
                <a:spcPts val="600"/>
              </a:spcBef>
              <a:spcAft>
                <a:spcPct val="0"/>
              </a:spcAft>
              <a:buFont typeface="Wingdings" charset="2"/>
              <a:buChar char="n"/>
            </a:pPr>
            <a:r>
              <a:rPr lang="zh-CN" altLang="en-US" sz="3200">
                <a:latin typeface="Times New Roman" charset="0"/>
                <a:ea typeface="华文新魏" charset="-122"/>
              </a:rPr>
              <a:t>例：用</a:t>
            </a:r>
            <a:r>
              <a:rPr lang="en-US" altLang="zh-CN" sz="3200">
                <a:latin typeface="Times New Roman" charset="0"/>
                <a:ea typeface="华文新魏" charset="-122"/>
              </a:rPr>
              <a:t>MCM511000A DRAM</a:t>
            </a:r>
            <a:r>
              <a:rPr lang="zh-CN" altLang="en-US" sz="3200">
                <a:latin typeface="Times New Roman" charset="0"/>
                <a:ea typeface="华文新魏" charset="-122"/>
              </a:rPr>
              <a:t>芯片</a:t>
            </a:r>
            <a:r>
              <a:rPr lang="en-US" altLang="zh-CN" sz="3200">
                <a:latin typeface="Times New Roman" charset="0"/>
                <a:ea typeface="华文新魏" charset="-122"/>
              </a:rPr>
              <a:t>(1M×1</a:t>
            </a:r>
            <a:r>
              <a:rPr lang="zh-CN" altLang="en-US" sz="3200">
                <a:latin typeface="Times New Roman" charset="0"/>
                <a:ea typeface="华文新魏" charset="-122"/>
              </a:rPr>
              <a:t>位</a:t>
            </a:r>
            <a:r>
              <a:rPr lang="en-US" altLang="zh-CN" sz="3200">
                <a:latin typeface="Times New Roman" charset="0"/>
                <a:ea typeface="华文新魏" charset="-122"/>
              </a:rPr>
              <a:t>)</a:t>
            </a:r>
            <a:r>
              <a:rPr lang="zh-CN" altLang="en-US" sz="3200">
                <a:latin typeface="Times New Roman" charset="0"/>
                <a:ea typeface="华文新魏" charset="-122"/>
              </a:rPr>
              <a:t>构成4</a:t>
            </a:r>
            <a:r>
              <a:rPr lang="en-US" altLang="zh-CN" sz="3200">
                <a:latin typeface="Times New Roman" charset="0"/>
                <a:ea typeface="华文新魏" charset="-122"/>
              </a:rPr>
              <a:t>M×32</a:t>
            </a:r>
            <a:r>
              <a:rPr lang="zh-CN" altLang="en-US" sz="3200">
                <a:latin typeface="Times New Roman" charset="0"/>
                <a:ea typeface="华文新魏" charset="-122"/>
              </a:rPr>
              <a:t>位的主存</a:t>
            </a:r>
            <a:endParaRPr lang="en-US" altLang="zh-CN" sz="3200">
              <a:latin typeface="Times New Roman" charset="0"/>
              <a:ea typeface="华文新魏" charset="-122"/>
            </a:endParaRPr>
          </a:p>
          <a:p>
            <a:pPr marL="1120775" lvl="2" indent="-361950">
              <a:spcBef>
                <a:spcPts val="600"/>
              </a:spcBef>
              <a:buFont typeface="Wingdings" charset="2"/>
              <a:buChar char="n"/>
            </a:pPr>
            <a:r>
              <a:rPr lang="zh-CN" altLang="en-US" sz="2800">
                <a:latin typeface="Times New Roman" charset="0"/>
                <a:ea typeface="华文新魏" charset="-122"/>
              </a:rPr>
              <a:t>芯片的引脚图</a:t>
            </a:r>
          </a:p>
        </p:txBody>
      </p:sp>
      <p:grpSp>
        <p:nvGrpSpPr>
          <p:cNvPr id="9219" name="组 71679"/>
          <p:cNvGrpSpPr>
            <a:grpSpLocks/>
          </p:cNvGrpSpPr>
          <p:nvPr/>
        </p:nvGrpSpPr>
        <p:grpSpPr bwMode="auto">
          <a:xfrm>
            <a:off x="5638800" y="1238250"/>
            <a:ext cx="6099175" cy="5122457"/>
            <a:chOff x="5639172" y="1238870"/>
            <a:chExt cx="6099237" cy="5122556"/>
          </a:xfrm>
        </p:grpSpPr>
        <p:grpSp>
          <p:nvGrpSpPr>
            <p:cNvPr id="9220" name="组 14"/>
            <p:cNvGrpSpPr>
              <a:grpSpLocks/>
            </p:cNvGrpSpPr>
            <p:nvPr/>
          </p:nvGrpSpPr>
          <p:grpSpPr bwMode="auto">
            <a:xfrm>
              <a:off x="5639172" y="2108837"/>
              <a:ext cx="6099237" cy="4252589"/>
              <a:chOff x="5832888" y="2065789"/>
              <a:chExt cx="6099237" cy="4252589"/>
            </a:xfrm>
          </p:grpSpPr>
          <p:sp>
            <p:nvSpPr>
              <p:cNvPr id="4" name="矩形 3"/>
              <p:cNvSpPr>
                <a:spLocks noChangeArrowheads="1"/>
              </p:cNvSpPr>
              <p:nvPr/>
            </p:nvSpPr>
            <p:spPr bwMode="auto">
              <a:xfrm>
                <a:off x="7231490" y="2065789"/>
                <a:ext cx="3271870" cy="41545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Verdana" charset="0"/>
                    <a:ea typeface="微软雅黑" charset="-122"/>
                  </a:rPr>
                  <a:t>MCM5</a:t>
                </a:r>
              </a:p>
              <a:p>
                <a:pPr>
                  <a:lnSpc>
                    <a:spcPct val="100000"/>
                  </a:lnSpc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Verdana" charset="0"/>
                    <a:ea typeface="微软雅黑" charset="-122"/>
                  </a:rPr>
                  <a:t>11000A</a:t>
                </a:r>
                <a:endParaRPr kumimoji="1" lang="zh-CN" altLang="en-US" dirty="0">
                  <a:solidFill>
                    <a:schemeClr val="tx1"/>
                  </a:solidFill>
                  <a:latin typeface="Verdana" charset="0"/>
                  <a:ea typeface="微软雅黑" charset="-122"/>
                </a:endParaRPr>
              </a:p>
            </p:txBody>
          </p:sp>
          <p:sp>
            <p:nvSpPr>
              <p:cNvPr id="9223" name="文本框 5"/>
              <p:cNvSpPr txBox="1">
                <a:spLocks noChangeArrowheads="1"/>
              </p:cNvSpPr>
              <p:nvPr/>
            </p:nvSpPr>
            <p:spPr bwMode="auto">
              <a:xfrm>
                <a:off x="7361081" y="2152370"/>
                <a:ext cx="364206" cy="4142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1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2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3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4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5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6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7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8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9</a:t>
                </a:r>
                <a:endParaRPr kumimoji="1"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4" name="文本框 9"/>
              <p:cNvSpPr txBox="1">
                <a:spLocks noChangeArrowheads="1"/>
              </p:cNvSpPr>
              <p:nvPr/>
            </p:nvSpPr>
            <p:spPr bwMode="auto">
              <a:xfrm>
                <a:off x="10074777" y="2175625"/>
                <a:ext cx="364206" cy="4142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1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2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3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4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5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6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7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8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9</a:t>
                </a:r>
                <a:endParaRPr kumimoji="1"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5" name="文本框 11"/>
              <p:cNvSpPr txBox="1">
                <a:spLocks noChangeArrowheads="1"/>
              </p:cNvSpPr>
              <p:nvPr/>
            </p:nvSpPr>
            <p:spPr bwMode="auto">
              <a:xfrm>
                <a:off x="5832888" y="2111056"/>
                <a:ext cx="1033131" cy="4142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D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-W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-RAS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TF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0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1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2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3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V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CC</a:t>
                </a:r>
              </a:p>
            </p:txBody>
          </p:sp>
          <p:cxnSp>
            <p:nvCxnSpPr>
              <p:cNvPr id="9" name="直线连接符 8"/>
              <p:cNvCxnSpPr>
                <a:cxnSpLocks noChangeShapeType="1"/>
              </p:cNvCxnSpPr>
              <p:nvPr/>
            </p:nvCxnSpPr>
            <p:spPr bwMode="auto">
              <a:xfrm>
                <a:off x="6844136" y="2410284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直线连接符 15"/>
              <p:cNvCxnSpPr>
                <a:cxnSpLocks noChangeShapeType="1"/>
              </p:cNvCxnSpPr>
              <p:nvPr/>
            </p:nvCxnSpPr>
            <p:spPr bwMode="auto">
              <a:xfrm>
                <a:off x="6845723" y="2821454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直线连接符 16"/>
              <p:cNvCxnSpPr>
                <a:cxnSpLocks noChangeShapeType="1"/>
              </p:cNvCxnSpPr>
              <p:nvPr/>
            </p:nvCxnSpPr>
            <p:spPr bwMode="auto">
              <a:xfrm>
                <a:off x="6845723" y="3251675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直线连接符 17"/>
              <p:cNvCxnSpPr>
                <a:cxnSpLocks noChangeShapeType="1"/>
              </p:cNvCxnSpPr>
              <p:nvPr/>
            </p:nvCxnSpPr>
            <p:spPr bwMode="auto">
              <a:xfrm>
                <a:off x="6825086" y="3704121"/>
                <a:ext cx="407991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直线连接符 18"/>
              <p:cNvCxnSpPr>
                <a:cxnSpLocks noChangeShapeType="1"/>
              </p:cNvCxnSpPr>
              <p:nvPr/>
            </p:nvCxnSpPr>
            <p:spPr bwMode="auto">
              <a:xfrm>
                <a:off x="6826673" y="4113703"/>
                <a:ext cx="4079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直线连接符 19"/>
              <p:cNvCxnSpPr>
                <a:cxnSpLocks noChangeShapeType="1"/>
              </p:cNvCxnSpPr>
              <p:nvPr/>
            </p:nvCxnSpPr>
            <p:spPr bwMode="auto">
              <a:xfrm>
                <a:off x="6826673" y="4545512"/>
                <a:ext cx="4079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直线连接符 20"/>
              <p:cNvCxnSpPr>
                <a:cxnSpLocks noChangeShapeType="1"/>
              </p:cNvCxnSpPr>
              <p:nvPr/>
            </p:nvCxnSpPr>
            <p:spPr bwMode="auto">
              <a:xfrm>
                <a:off x="6825086" y="5017009"/>
                <a:ext cx="407991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线连接符 21"/>
              <p:cNvCxnSpPr>
                <a:cxnSpLocks noChangeShapeType="1"/>
              </p:cNvCxnSpPr>
              <p:nvPr/>
            </p:nvCxnSpPr>
            <p:spPr bwMode="auto">
              <a:xfrm>
                <a:off x="6826673" y="5428179"/>
                <a:ext cx="4079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直线连接符 22"/>
              <p:cNvCxnSpPr>
                <a:cxnSpLocks noChangeShapeType="1"/>
              </p:cNvCxnSpPr>
              <p:nvPr/>
            </p:nvCxnSpPr>
            <p:spPr bwMode="auto">
              <a:xfrm>
                <a:off x="6826673" y="5858400"/>
                <a:ext cx="4079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线连接符 23"/>
              <p:cNvCxnSpPr>
                <a:cxnSpLocks noChangeShapeType="1"/>
              </p:cNvCxnSpPr>
              <p:nvPr/>
            </p:nvCxnSpPr>
            <p:spPr bwMode="auto">
              <a:xfrm>
                <a:off x="10527174" y="2411871"/>
                <a:ext cx="407991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直线连接符 24"/>
              <p:cNvCxnSpPr>
                <a:cxnSpLocks noChangeShapeType="1"/>
              </p:cNvCxnSpPr>
              <p:nvPr/>
            </p:nvCxnSpPr>
            <p:spPr bwMode="auto">
              <a:xfrm>
                <a:off x="10528761" y="2823042"/>
                <a:ext cx="4079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直线连接符 25"/>
              <p:cNvCxnSpPr>
                <a:cxnSpLocks noChangeShapeType="1"/>
              </p:cNvCxnSpPr>
              <p:nvPr/>
            </p:nvCxnSpPr>
            <p:spPr bwMode="auto">
              <a:xfrm>
                <a:off x="10528761" y="3253262"/>
                <a:ext cx="4079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线连接符 26"/>
              <p:cNvCxnSpPr>
                <a:cxnSpLocks noChangeShapeType="1"/>
              </p:cNvCxnSpPr>
              <p:nvPr/>
            </p:nvCxnSpPr>
            <p:spPr bwMode="auto">
              <a:xfrm>
                <a:off x="10506536" y="3705709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线连接符 27"/>
              <p:cNvCxnSpPr>
                <a:cxnSpLocks noChangeShapeType="1"/>
              </p:cNvCxnSpPr>
              <p:nvPr/>
            </p:nvCxnSpPr>
            <p:spPr bwMode="auto">
              <a:xfrm>
                <a:off x="10508124" y="4115291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线连接符 28"/>
              <p:cNvCxnSpPr>
                <a:cxnSpLocks noChangeShapeType="1"/>
              </p:cNvCxnSpPr>
              <p:nvPr/>
            </p:nvCxnSpPr>
            <p:spPr bwMode="auto">
              <a:xfrm>
                <a:off x="10508124" y="4547100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线连接符 29"/>
              <p:cNvCxnSpPr>
                <a:cxnSpLocks noChangeShapeType="1"/>
              </p:cNvCxnSpPr>
              <p:nvPr/>
            </p:nvCxnSpPr>
            <p:spPr bwMode="auto">
              <a:xfrm>
                <a:off x="10506536" y="5018596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直线连接符 30"/>
              <p:cNvCxnSpPr>
                <a:cxnSpLocks noChangeShapeType="1"/>
              </p:cNvCxnSpPr>
              <p:nvPr/>
            </p:nvCxnSpPr>
            <p:spPr bwMode="auto">
              <a:xfrm>
                <a:off x="10508124" y="5429767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直线连接符 31"/>
              <p:cNvCxnSpPr>
                <a:cxnSpLocks noChangeShapeType="1"/>
              </p:cNvCxnSpPr>
              <p:nvPr/>
            </p:nvCxnSpPr>
            <p:spPr bwMode="auto">
              <a:xfrm>
                <a:off x="10508124" y="5859987"/>
                <a:ext cx="40957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4" name="文本框 32"/>
              <p:cNvSpPr txBox="1">
                <a:spLocks noChangeArrowheads="1"/>
              </p:cNvSpPr>
              <p:nvPr/>
            </p:nvSpPr>
            <p:spPr bwMode="auto">
              <a:xfrm>
                <a:off x="10898994" y="2134313"/>
                <a:ext cx="1033131" cy="4142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V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SS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Q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-CAS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9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8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7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6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5</a:t>
                </a:r>
              </a:p>
              <a:p>
                <a:pPr algn="l">
                  <a:lnSpc>
                    <a:spcPct val="100000"/>
                  </a:lnSpc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A</a:t>
                </a:r>
                <a:r>
                  <a:rPr kumimoji="1" lang="en-US" altLang="zh-CN" sz="2800" baseline="-25000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sp>
          <p:nvSpPr>
            <p:cNvPr id="14" name="弧 13"/>
            <p:cNvSpPr>
              <a:spLocks/>
            </p:cNvSpPr>
            <p:nvPr/>
          </p:nvSpPr>
          <p:spPr bwMode="auto">
            <a:xfrm rot="8202909">
              <a:off x="8296674" y="1238870"/>
              <a:ext cx="1017598" cy="1004907"/>
            </a:xfrm>
            <a:custGeom>
              <a:avLst/>
              <a:gdLst>
                <a:gd name="T0" fmla="*/ 508799 w 1017598"/>
                <a:gd name="T1" fmla="*/ 0 h 1004907"/>
                <a:gd name="T2" fmla="*/ 1017598 w 1017598"/>
                <a:gd name="T3" fmla="*/ 502454 h 100490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17598" h="1004907" stroke="0">
                  <a:moveTo>
                    <a:pt x="508799" y="0"/>
                  </a:moveTo>
                  <a:cubicBezTo>
                    <a:pt x="789801" y="0"/>
                    <a:pt x="1017598" y="224956"/>
                    <a:pt x="1017598" y="502454"/>
                  </a:cubicBezTo>
                  <a:lnTo>
                    <a:pt x="508799" y="502454"/>
                  </a:lnTo>
                  <a:lnTo>
                    <a:pt x="508799" y="0"/>
                  </a:lnTo>
                  <a:close/>
                </a:path>
                <a:path w="1017598" h="1004907" fill="none">
                  <a:moveTo>
                    <a:pt x="508799" y="0"/>
                  </a:moveTo>
                  <a:cubicBezTo>
                    <a:pt x="789801" y="0"/>
                    <a:pt x="1017598" y="224956"/>
                    <a:pt x="1017598" y="502454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97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9750" y="715963"/>
            <a:ext cx="10920413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Aft>
                <a:spcPct val="0"/>
              </a:spcAft>
              <a:buFont typeface="Wingdings" charset="2"/>
              <a:buChar char=""/>
            </a:pPr>
            <a:r>
              <a:rPr lang="en-US" altLang="zh-CN">
                <a:latin typeface="Times New Roman" charset="0"/>
                <a:ea typeface="华文新魏" charset="-122"/>
              </a:rPr>
              <a:t>MCM511000A</a:t>
            </a:r>
            <a:r>
              <a:rPr lang="zh-CN" altLang="en-US">
                <a:latin typeface="Times New Roman" charset="0"/>
                <a:ea typeface="华文新魏" charset="-122"/>
              </a:rPr>
              <a:t>的逻辑组成</a:t>
            </a:r>
          </a:p>
          <a:p>
            <a:pPr lvl="2">
              <a:buFont typeface="Wingdings" charset="2"/>
              <a:buChar char="n"/>
            </a:pPr>
            <a:endParaRPr lang="zh-CN" altLang="en-US">
              <a:latin typeface="Times New Roman" charset="0"/>
              <a:ea typeface="华文新魏" charset="-122"/>
            </a:endParaRPr>
          </a:p>
        </p:txBody>
      </p:sp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66068"/>
            <a:ext cx="10990263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558" y="-175817"/>
            <a:ext cx="10631488" cy="8802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主存设计举例  </a:t>
            </a: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495300" y="5057775"/>
            <a:ext cx="3722688" cy="4730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2111375" y="4070350"/>
            <a:ext cx="2752725" cy="8366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85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9750" y="715963"/>
            <a:ext cx="10920413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Aft>
                <a:spcPct val="0"/>
              </a:spcAft>
              <a:buFont typeface="Wingdings" charset="2"/>
              <a:buChar char=""/>
            </a:pPr>
            <a:r>
              <a:rPr lang="en-US" altLang="zh-CN">
                <a:latin typeface="Times New Roman" charset="0"/>
                <a:ea typeface="华文新魏" charset="-122"/>
              </a:rPr>
              <a:t>MCM511000A</a:t>
            </a:r>
            <a:r>
              <a:rPr lang="zh-CN" altLang="en-US">
                <a:latin typeface="Times New Roman" charset="0"/>
                <a:ea typeface="华文新魏" charset="-122"/>
              </a:rPr>
              <a:t>的逻辑组成</a:t>
            </a:r>
          </a:p>
          <a:p>
            <a:pPr lvl="2">
              <a:buFont typeface="Wingdings" charset="2"/>
              <a:buChar char="n"/>
            </a:pPr>
            <a:endParaRPr lang="zh-CN" altLang="en-US">
              <a:latin typeface="Times New Roman" charset="0"/>
              <a:ea typeface="华文新魏" charset="-122"/>
            </a:endParaRPr>
          </a:p>
        </p:txBody>
      </p:sp>
      <p:pic>
        <p:nvPicPr>
          <p:cNvPr id="133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96963"/>
            <a:ext cx="10990263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558" y="-284832"/>
            <a:ext cx="10631488" cy="8802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主存设计举例  </a:t>
            </a: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495300" y="5402263"/>
            <a:ext cx="3722688" cy="473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3832225" y="4929188"/>
            <a:ext cx="2754313" cy="560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2220913" y="1249363"/>
            <a:ext cx="2752725" cy="5619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27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9556" y="-30163"/>
            <a:ext cx="10971213" cy="7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——5.1.4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随机存取存储器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</a:p>
        </p:txBody>
      </p:sp>
      <p:sp>
        <p:nvSpPr>
          <p:cNvPr id="3891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891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891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8918" name="TextBox 40"/>
          <p:cNvSpPr txBox="1">
            <a:spLocks noChangeArrowheads="1"/>
          </p:cNvSpPr>
          <p:nvPr/>
        </p:nvSpPr>
        <p:spPr bwMode="auto">
          <a:xfrm>
            <a:off x="3254375" y="911225"/>
            <a:ext cx="5948363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SRAM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DRAM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存储器的特性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73163" y="1939925"/>
          <a:ext cx="9144000" cy="4241800"/>
        </p:xfrm>
        <a:graphic>
          <a:graphicData uri="http://schemas.openxmlformats.org/drawingml/2006/table">
            <a:tbl>
              <a:tblPr/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DRAM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SRAM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存储原理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电容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触发器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集成度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高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低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芯片引脚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少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多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速度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慢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(10X)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快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(1X)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价格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低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(1X)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高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(100X)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刷新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有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无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应用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主存、帧缓冲区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高速缓存存储器</a:t>
                      </a:r>
                    </a:p>
                  </a:txBody>
                  <a:tcPr marL="91447" marR="91447" anchor="ctr" horzOverflow="overflow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84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9750" y="715963"/>
            <a:ext cx="10920413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Aft>
                <a:spcPct val="0"/>
              </a:spcAft>
              <a:buFont typeface="Wingdings" charset="2"/>
              <a:buChar char=""/>
            </a:pPr>
            <a:r>
              <a:rPr lang="en-US" altLang="zh-CN">
                <a:latin typeface="Times New Roman" charset="0"/>
                <a:ea typeface="华文新魏" charset="-122"/>
              </a:rPr>
              <a:t>MCM511000A</a:t>
            </a:r>
            <a:r>
              <a:rPr lang="zh-CN" altLang="en-US">
                <a:latin typeface="Times New Roman" charset="0"/>
                <a:ea typeface="华文新魏" charset="-122"/>
              </a:rPr>
              <a:t>的逻辑组成</a:t>
            </a:r>
          </a:p>
          <a:p>
            <a:pPr lvl="2">
              <a:buFont typeface="Wingdings" charset="2"/>
              <a:buChar char="n"/>
            </a:pPr>
            <a:endParaRPr lang="zh-CN" altLang="en-US">
              <a:latin typeface="Times New Roman" charset="0"/>
              <a:ea typeface="华文新魏" charset="-122"/>
            </a:endParaRPr>
          </a:p>
        </p:txBody>
      </p:sp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96963"/>
            <a:ext cx="10990263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868" y="-171628"/>
            <a:ext cx="10631488" cy="8802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主存设计举例  </a:t>
            </a: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0290175" y="1916113"/>
            <a:ext cx="1376363" cy="1570037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8763000" y="4865688"/>
            <a:ext cx="2754313" cy="561975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406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9750" y="715963"/>
            <a:ext cx="10920413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Aft>
                <a:spcPct val="0"/>
              </a:spcAft>
              <a:buFont typeface="Wingdings" charset="2"/>
              <a:buChar char=""/>
            </a:pPr>
            <a:r>
              <a:rPr lang="en-US" altLang="zh-CN">
                <a:latin typeface="Times New Roman" charset="0"/>
                <a:ea typeface="华文新魏" charset="-122"/>
              </a:rPr>
              <a:t>MCM511000A</a:t>
            </a:r>
            <a:r>
              <a:rPr lang="zh-CN" altLang="en-US">
                <a:latin typeface="Times New Roman" charset="0"/>
                <a:ea typeface="华文新魏" charset="-122"/>
              </a:rPr>
              <a:t>的逻辑组成</a:t>
            </a:r>
          </a:p>
          <a:p>
            <a:pPr lvl="2">
              <a:buFont typeface="Wingdings" charset="2"/>
              <a:buChar char="n"/>
            </a:pPr>
            <a:endParaRPr lang="zh-CN" altLang="en-US">
              <a:latin typeface="Times New Roman" charset="0"/>
              <a:ea typeface="华文新魏" charset="-122"/>
            </a:endParaRPr>
          </a:p>
        </p:txBody>
      </p:sp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96963"/>
            <a:ext cx="10990263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558" y="-179742"/>
            <a:ext cx="10631488" cy="8802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主存设计举例  </a:t>
            </a: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5124450" y="1184275"/>
            <a:ext cx="1763713" cy="925513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7877175" y="1143000"/>
            <a:ext cx="1506538" cy="925513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5253038" y="3297238"/>
            <a:ext cx="1506537" cy="925512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7900988" y="3252788"/>
            <a:ext cx="1506537" cy="925512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4610100" y="2389188"/>
            <a:ext cx="814388" cy="539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7086600" y="4005263"/>
            <a:ext cx="814388" cy="539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9477375" y="1811338"/>
            <a:ext cx="962025" cy="171926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18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 txBox="1">
            <a:spLocks noChangeArrowheads="1"/>
          </p:cNvSpPr>
          <p:nvPr/>
        </p:nvSpPr>
        <p:spPr bwMode="auto">
          <a:xfrm>
            <a:off x="539750" y="823913"/>
            <a:ext cx="1092041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20725" indent="-3619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eaLnBrk="1" hangingPunct="1">
              <a:spcBef>
                <a:spcPts val="600"/>
              </a:spcBef>
              <a:buFont typeface="Wingdings" charset="2"/>
              <a:buChar char="n"/>
            </a:pPr>
            <a:r>
              <a:rPr kumimoji="1" lang="zh-CN" altLang="en-US" sz="3200">
                <a:solidFill>
                  <a:schemeClr val="tx1"/>
                </a:solidFill>
                <a:ea typeface="华文新魏" charset="-122"/>
              </a:rPr>
              <a:t>例：用</a:t>
            </a:r>
            <a:r>
              <a:rPr kumimoji="1" lang="en-US" altLang="zh-CN" sz="3200">
                <a:solidFill>
                  <a:schemeClr val="tx1"/>
                </a:solidFill>
                <a:ea typeface="华文新魏" charset="-122"/>
              </a:rPr>
              <a:t>MCM511000A DRAM</a:t>
            </a:r>
            <a:r>
              <a:rPr kumimoji="1" lang="zh-CN" altLang="en-US" sz="3200">
                <a:solidFill>
                  <a:schemeClr val="tx1"/>
                </a:solidFill>
                <a:ea typeface="华文新魏" charset="-122"/>
              </a:rPr>
              <a:t>芯片</a:t>
            </a:r>
            <a:r>
              <a:rPr kumimoji="1" lang="en-US" altLang="zh-CN" sz="3200">
                <a:solidFill>
                  <a:schemeClr val="tx1"/>
                </a:solidFill>
                <a:ea typeface="华文新魏" charset="-122"/>
              </a:rPr>
              <a:t>(1M×1</a:t>
            </a:r>
            <a:r>
              <a:rPr kumimoji="1" lang="zh-CN" altLang="en-US" sz="3200">
                <a:solidFill>
                  <a:schemeClr val="tx1"/>
                </a:solidFill>
                <a:ea typeface="华文新魏" charset="-122"/>
              </a:rPr>
              <a:t>位</a:t>
            </a:r>
            <a:r>
              <a:rPr kumimoji="1" lang="en-US" altLang="zh-CN" sz="3200">
                <a:solidFill>
                  <a:schemeClr val="tx1"/>
                </a:solidFill>
                <a:ea typeface="华文新魏" charset="-122"/>
              </a:rPr>
              <a:t>)</a:t>
            </a:r>
            <a:r>
              <a:rPr kumimoji="1" lang="zh-CN" altLang="en-US" sz="3200">
                <a:solidFill>
                  <a:schemeClr val="tx1"/>
                </a:solidFill>
                <a:ea typeface="华文新魏" charset="-122"/>
              </a:rPr>
              <a:t>构成4</a:t>
            </a:r>
            <a:r>
              <a:rPr kumimoji="1" lang="en-US" altLang="zh-CN" sz="3200">
                <a:solidFill>
                  <a:schemeClr val="tx1"/>
                </a:solidFill>
                <a:ea typeface="华文新魏" charset="-122"/>
              </a:rPr>
              <a:t>M×32</a:t>
            </a:r>
            <a:r>
              <a:rPr kumimoji="1" lang="zh-CN" altLang="en-US" sz="3200">
                <a:solidFill>
                  <a:schemeClr val="tx1"/>
                </a:solidFill>
                <a:ea typeface="华文新魏" charset="-122"/>
              </a:rPr>
              <a:t>位的主存</a:t>
            </a:r>
            <a:endParaRPr kumimoji="1" lang="en-US" altLang="zh-CN" sz="320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56321" name="Rectangle 2"/>
          <p:cNvSpPr>
            <a:spLocks noGrp="1" noChangeArrowheads="1"/>
          </p:cNvSpPr>
          <p:nvPr>
            <p:ph idx="1"/>
          </p:nvPr>
        </p:nvSpPr>
        <p:spPr>
          <a:xfrm>
            <a:off x="1076325" y="3078163"/>
            <a:ext cx="6370638" cy="2927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buFont typeface="Wingdings" charset="2"/>
              <a:buNone/>
            </a:pPr>
            <a:r>
              <a:rPr lang="en-US" altLang="zh-CN" dirty="0">
                <a:latin typeface="Times New Roman" charset="0"/>
                <a:ea typeface="华文新魏" charset="-122"/>
              </a:rPr>
              <a:t> </a:t>
            </a:r>
            <a:r>
              <a:rPr lang="zh-CN" altLang="en-US" dirty="0">
                <a:latin typeface="Times New Roman" charset="0"/>
                <a:ea typeface="华文新魏" charset="-122"/>
              </a:rPr>
              <a:t>1、确定存储芯片数量</a:t>
            </a:r>
          </a:p>
          <a:p>
            <a:pPr eaLnBrk="1" hangingPunct="1">
              <a:spcBef>
                <a:spcPts val="600"/>
              </a:spcBef>
              <a:buFont typeface="Wingdings" charset="2"/>
              <a:buNone/>
            </a:pPr>
            <a:r>
              <a:rPr lang="zh-CN" altLang="en-US" dirty="0">
                <a:latin typeface="Times New Roman" charset="0"/>
                <a:ea typeface="华文新魏" charset="-122"/>
              </a:rPr>
              <a:t>2、确定芯片的连接</a:t>
            </a:r>
            <a:endParaRPr lang="en-US" altLang="zh-CN" dirty="0">
              <a:latin typeface="Times New Roman" charset="0"/>
              <a:ea typeface="华文新魏" charset="-122"/>
            </a:endParaRPr>
          </a:p>
          <a:p>
            <a:pPr eaLnBrk="1" hangingPunct="1">
              <a:spcBef>
                <a:spcPts val="600"/>
              </a:spcBef>
              <a:buFont typeface="Wingdings" charset="2"/>
              <a:buNone/>
            </a:pPr>
            <a:r>
              <a:rPr lang="zh-CN" altLang="en-US" dirty="0">
                <a:latin typeface="Times New Roman" charset="0"/>
                <a:ea typeface="华文新魏" charset="-122"/>
              </a:rPr>
              <a:t>3、负载计算与分配</a:t>
            </a:r>
          </a:p>
          <a:p>
            <a:pPr eaLnBrk="1" hangingPunct="1">
              <a:spcBef>
                <a:spcPts val="600"/>
              </a:spcBef>
              <a:buFont typeface="Wingdings" charset="2"/>
              <a:buNone/>
            </a:pPr>
            <a:r>
              <a:rPr lang="en-US" altLang="zh-CN" dirty="0">
                <a:latin typeface="Times New Roman" charset="0"/>
                <a:ea typeface="华文新魏" charset="-122"/>
              </a:rPr>
              <a:t>4</a:t>
            </a:r>
            <a:r>
              <a:rPr lang="zh-CN" altLang="en-US" dirty="0">
                <a:latin typeface="Times New Roman" charset="0"/>
                <a:ea typeface="华文新魏" charset="-122"/>
              </a:rPr>
              <a:t>、速度估算</a:t>
            </a:r>
          </a:p>
        </p:txBody>
      </p:sp>
      <p:sp>
        <p:nvSpPr>
          <p:cNvPr id="9" name="云形标注 8"/>
          <p:cNvSpPr/>
          <p:nvPr/>
        </p:nvSpPr>
        <p:spPr>
          <a:xfrm>
            <a:off x="4949825" y="1664804"/>
            <a:ext cx="3689350" cy="1423356"/>
          </a:xfrm>
          <a:prstGeom prst="cloudCallout">
            <a:avLst>
              <a:gd name="adj1" fmla="val 77397"/>
              <a:gd name="adj2" fmla="val 2657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任务分解？</a:t>
            </a:r>
            <a:endParaRPr lang="en-US" altLang="zh-CN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解题步骤？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558" y="-260000"/>
            <a:ext cx="10631488" cy="8802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主存设计举例  </a:t>
            </a:r>
          </a:p>
        </p:txBody>
      </p:sp>
      <p:pic>
        <p:nvPicPr>
          <p:cNvPr id="7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38" y="1722438"/>
            <a:ext cx="12446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51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1" grpId="0" build="p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2558" y="-116670"/>
            <a:ext cx="10631488" cy="8802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主存设计举例</a:t>
            </a:r>
          </a:p>
        </p:txBody>
      </p:sp>
      <p:sp>
        <p:nvSpPr>
          <p:cNvPr id="21506" name="Rectangle 2"/>
          <p:cNvSpPr txBox="1">
            <a:spLocks noChangeArrowheads="1"/>
          </p:cNvSpPr>
          <p:nvPr/>
        </p:nvSpPr>
        <p:spPr bwMode="auto">
          <a:xfrm>
            <a:off x="912813" y="2060575"/>
            <a:ext cx="1075055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rIns="0"/>
          <a:lstStyle>
            <a:lvl1pPr marL="179388" indent="-1793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30238" indent="-2714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9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3200" dirty="0">
                <a:solidFill>
                  <a:srgbClr val="0000FF"/>
                </a:solidFill>
                <a:ea typeface="华文新魏" charset="-122"/>
              </a:rPr>
              <a:t>1、 确定存储芯片数量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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M/m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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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N/n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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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4M/1M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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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32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位/1位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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＝128片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字位同时扩展，字扩展4倍，位扩展32倍</a:t>
            </a:r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539750" y="823913"/>
            <a:ext cx="1092041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20725" indent="-3619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n"/>
            </a:pPr>
            <a:r>
              <a:rPr kumimoji="1" lang="zh-CN" altLang="en-US" sz="3200">
                <a:solidFill>
                  <a:schemeClr val="tx1"/>
                </a:solidFill>
                <a:ea typeface="华文新魏" charset="-122"/>
              </a:rPr>
              <a:t>例：用</a:t>
            </a:r>
            <a:r>
              <a:rPr kumimoji="1" lang="en-US" altLang="zh-CN" sz="3200" dirty="0">
                <a:solidFill>
                  <a:schemeClr val="tx1"/>
                </a:solidFill>
                <a:ea typeface="华文新魏" charset="-122"/>
              </a:rPr>
              <a:t>MCM511000A DRAM</a:t>
            </a:r>
            <a:r>
              <a:rPr kumimoji="1" lang="zh-CN" altLang="en-US" sz="3200" dirty="0">
                <a:solidFill>
                  <a:schemeClr val="tx1"/>
                </a:solidFill>
                <a:ea typeface="华文新魏" charset="-122"/>
              </a:rPr>
              <a:t>芯片</a:t>
            </a:r>
            <a:r>
              <a:rPr kumimoji="1" lang="en-US" altLang="zh-CN" sz="3200" dirty="0">
                <a:solidFill>
                  <a:schemeClr val="tx1"/>
                </a:solidFill>
                <a:ea typeface="华文新魏" charset="-122"/>
              </a:rPr>
              <a:t>(1M×1</a:t>
            </a:r>
            <a:r>
              <a:rPr kumimoji="1" lang="zh-CN" altLang="en-US" sz="3200" dirty="0">
                <a:solidFill>
                  <a:schemeClr val="tx1"/>
                </a:solidFill>
                <a:ea typeface="华文新魏" charset="-122"/>
              </a:rPr>
              <a:t>位</a:t>
            </a:r>
            <a:r>
              <a:rPr kumimoji="1" lang="en-US" altLang="zh-CN" sz="3200" dirty="0">
                <a:solidFill>
                  <a:schemeClr val="tx1"/>
                </a:solidFill>
                <a:ea typeface="华文新魏" charset="-122"/>
              </a:rPr>
              <a:t>)</a:t>
            </a:r>
            <a:r>
              <a:rPr kumimoji="1" lang="zh-CN" altLang="en-US" sz="3200" dirty="0">
                <a:solidFill>
                  <a:schemeClr val="tx1"/>
                </a:solidFill>
                <a:ea typeface="华文新魏" charset="-122"/>
              </a:rPr>
              <a:t>构成4</a:t>
            </a:r>
            <a:r>
              <a:rPr kumimoji="1" lang="en-US" altLang="zh-CN" sz="3200" dirty="0">
                <a:solidFill>
                  <a:schemeClr val="tx1"/>
                </a:solidFill>
                <a:ea typeface="华文新魏" charset="-122"/>
              </a:rPr>
              <a:t>M×32</a:t>
            </a:r>
            <a:r>
              <a:rPr kumimoji="1" lang="zh-CN" altLang="en-US" sz="3200" dirty="0">
                <a:solidFill>
                  <a:schemeClr val="tx1"/>
                </a:solidFill>
                <a:ea typeface="华文新魏" charset="-122"/>
              </a:rPr>
              <a:t>位的主存</a:t>
            </a:r>
            <a:endParaRPr kumimoji="1" lang="en-US" altLang="zh-CN" sz="3200" dirty="0">
              <a:solidFill>
                <a:schemeClr val="tx1"/>
              </a:solidFill>
              <a:ea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6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7"/>
          <p:cNvGrpSpPr>
            <a:grpSpLocks/>
          </p:cNvGrpSpPr>
          <p:nvPr/>
        </p:nvGrpSpPr>
        <p:grpSpPr bwMode="auto">
          <a:xfrm>
            <a:off x="3629025" y="225425"/>
            <a:ext cx="8388350" cy="6453188"/>
            <a:chOff x="1563" y="616"/>
            <a:chExt cx="4197" cy="3704"/>
          </a:xfrm>
        </p:grpSpPr>
        <p:pic>
          <p:nvPicPr>
            <p:cNvPr id="23558" name="Picture 3" descr="TMP32"/>
            <p:cNvPicPr>
              <a:picLocks noChangeAspect="1" noChangeArrowheads="1"/>
            </p:cNvPicPr>
            <p:nvPr/>
          </p:nvPicPr>
          <p:blipFill>
            <a:blip r:embed="rId3">
              <a:lum bright="-12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" y="616"/>
              <a:ext cx="4197" cy="3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2472" y="4110"/>
              <a:ext cx="589" cy="21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-4714" y="-179771"/>
            <a:ext cx="3437347" cy="8802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主存设计举例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5562" y="1023938"/>
            <a:ext cx="3800475" cy="314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9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3600" dirty="0">
                <a:solidFill>
                  <a:schemeClr val="tx1"/>
                </a:solidFill>
                <a:ea typeface="华文新魏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a typeface="华文新魏" charset="-122"/>
              </a:rPr>
              <a:t>2、确定芯片的连接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4行：每行32片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MCM511000A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32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列：每列4片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MCM511000A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-W、-CAS、A：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并接</a:t>
            </a: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4391025" y="5724525"/>
            <a:ext cx="1290638" cy="625475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3856038" y="260350"/>
            <a:ext cx="1266825" cy="623888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5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7"/>
          <p:cNvGrpSpPr>
            <a:grpSpLocks/>
          </p:cNvGrpSpPr>
          <p:nvPr/>
        </p:nvGrpSpPr>
        <p:grpSpPr bwMode="auto">
          <a:xfrm>
            <a:off x="3629025" y="225425"/>
            <a:ext cx="8388350" cy="6453188"/>
            <a:chOff x="1563" y="616"/>
            <a:chExt cx="4197" cy="3704"/>
          </a:xfrm>
        </p:grpSpPr>
        <p:pic>
          <p:nvPicPr>
            <p:cNvPr id="25608" name="Picture 3" descr="TMP32"/>
            <p:cNvPicPr>
              <a:picLocks noChangeAspect="1" noChangeArrowheads="1"/>
            </p:cNvPicPr>
            <p:nvPr/>
          </p:nvPicPr>
          <p:blipFill>
            <a:blip r:embed="rId3">
              <a:lum bright="-12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" y="616"/>
              <a:ext cx="4197" cy="3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9" name="Rectangle 6"/>
            <p:cNvSpPr>
              <a:spLocks noChangeArrowheads="1"/>
            </p:cNvSpPr>
            <p:nvPr/>
          </p:nvSpPr>
          <p:spPr bwMode="auto">
            <a:xfrm>
              <a:off x="2472" y="4110"/>
              <a:ext cx="589" cy="21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5563" y="1023938"/>
            <a:ext cx="3732212" cy="416729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9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 </a:t>
            </a:r>
            <a:r>
              <a:rPr lang="zh-CN" altLang="en-US" sz="3000" dirty="0">
                <a:solidFill>
                  <a:srgbClr val="0000FF"/>
                </a:solidFill>
                <a:ea typeface="华文新魏" charset="-122"/>
              </a:rPr>
              <a:t>2、确定芯片的连接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4行：每行32片</a:t>
            </a: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MCM511000A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32</a:t>
            </a: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列：每列4片</a:t>
            </a: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MCM511000A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-W、-CAS、A：</a:t>
            </a: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并接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-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RAS：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作字扩展，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各行独立，受最高两位地址译码控制</a:t>
            </a: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3813175" y="2905125"/>
            <a:ext cx="814388" cy="539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3814763" y="1616075"/>
            <a:ext cx="814387" cy="539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3794125" y="4221163"/>
            <a:ext cx="814388" cy="539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3686175" y="5426075"/>
            <a:ext cx="814388" cy="539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5563" y="-214696"/>
            <a:ext cx="3437347" cy="8802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主存设计举例</a:t>
            </a:r>
          </a:p>
        </p:txBody>
      </p:sp>
    </p:spTree>
    <p:extLst>
      <p:ext uri="{BB962C8B-B14F-4D97-AF65-F5344CB8AC3E}">
        <p14:creationId xmlns:p14="http://schemas.microsoft.com/office/powerpoint/2010/main" val="11592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7"/>
          <p:cNvGrpSpPr>
            <a:grpSpLocks/>
          </p:cNvGrpSpPr>
          <p:nvPr/>
        </p:nvGrpSpPr>
        <p:grpSpPr bwMode="auto">
          <a:xfrm>
            <a:off x="3629025" y="225425"/>
            <a:ext cx="8388350" cy="6453188"/>
            <a:chOff x="1563" y="616"/>
            <a:chExt cx="4197" cy="3704"/>
          </a:xfrm>
        </p:grpSpPr>
        <p:pic>
          <p:nvPicPr>
            <p:cNvPr id="27653" name="Picture 3" descr="TMP32"/>
            <p:cNvPicPr>
              <a:picLocks noChangeAspect="1" noChangeArrowheads="1"/>
            </p:cNvPicPr>
            <p:nvPr/>
          </p:nvPicPr>
          <p:blipFill>
            <a:blip r:embed="rId3">
              <a:lum bright="-12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" y="616"/>
              <a:ext cx="4197" cy="3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2472" y="4110"/>
              <a:ext cx="589" cy="21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7651" name="矩形 2"/>
          <p:cNvSpPr>
            <a:spLocks noChangeArrowheads="1"/>
          </p:cNvSpPr>
          <p:nvPr/>
        </p:nvSpPr>
        <p:spPr bwMode="auto">
          <a:xfrm>
            <a:off x="55563" y="1023938"/>
            <a:ext cx="3732212" cy="493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9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 </a:t>
            </a:r>
            <a:r>
              <a:rPr lang="zh-CN" altLang="en-US" sz="3000" dirty="0">
                <a:solidFill>
                  <a:srgbClr val="0000FF"/>
                </a:solidFill>
                <a:ea typeface="华文新魏" charset="-122"/>
              </a:rPr>
              <a:t>2、确定芯片的连接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4行：每行32片</a:t>
            </a: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MCM511000A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32</a:t>
            </a: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列：每列4片</a:t>
            </a: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MCM511000A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-W、-CAS、A：</a:t>
            </a: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并接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-</a:t>
            </a: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RAS：</a:t>
            </a: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作字扩展，</a:t>
            </a: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 </a:t>
            </a:r>
            <a:r>
              <a:rPr lang="zh-CN" altLang="en-US" sz="2600" dirty="0">
                <a:solidFill>
                  <a:srgbClr val="7F7F7F"/>
                </a:solidFill>
                <a:ea typeface="华文新魏" charset="-122"/>
              </a:rPr>
              <a:t>各行独立，受最高两位地址译码控制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Font typeface="Wingdings" charset="2"/>
              <a:buChar char="n"/>
            </a:pP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D、Q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同列并接，不同列单独引出</a:t>
            </a: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6507163" y="5641975"/>
            <a:ext cx="5683250" cy="8143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0608" y="-214696"/>
            <a:ext cx="3437347" cy="8802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主存设计举例</a:t>
            </a:r>
          </a:p>
        </p:txBody>
      </p:sp>
    </p:spTree>
    <p:extLst>
      <p:ext uri="{BB962C8B-B14F-4D97-AF65-F5344CB8AC3E}">
        <p14:creationId xmlns:p14="http://schemas.microsoft.com/office/powerpoint/2010/main" val="153384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9750" y="889000"/>
            <a:ext cx="10920413" cy="504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indent="-36195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None/>
            </a:pPr>
            <a:r>
              <a:rPr lang="zh-CN" altLang="en-US" dirty="0">
                <a:latin typeface="Times New Roman" charset="0"/>
                <a:ea typeface="华文新魏" charset="-122"/>
              </a:rPr>
              <a:t>3、负载计算与分配</a:t>
            </a:r>
          </a:p>
          <a:p>
            <a:pPr marL="625475" lvl="1" indent="-26670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lang="zh-CN" altLang="en-US" dirty="0">
                <a:latin typeface="Times New Roman" charset="0"/>
                <a:ea typeface="华文新魏" charset="-122"/>
              </a:rPr>
              <a:t>地址端负载、数据输入端负载为5</a:t>
            </a:r>
            <a:r>
              <a:rPr lang="en-US" altLang="zh-CN" dirty="0">
                <a:latin typeface="Times New Roman" charset="0"/>
                <a:ea typeface="华文新魏" charset="-122"/>
              </a:rPr>
              <a:t>PF；-RAS、-CAS、-W</a:t>
            </a:r>
            <a:r>
              <a:rPr lang="zh-CN" altLang="en-US" dirty="0">
                <a:latin typeface="Times New Roman" charset="0"/>
                <a:ea typeface="华文新魏" charset="-122"/>
              </a:rPr>
              <a:t>端负载为7</a:t>
            </a:r>
            <a:r>
              <a:rPr lang="en-US" altLang="zh-CN" dirty="0">
                <a:latin typeface="Times New Roman" charset="0"/>
                <a:ea typeface="华文新魏" charset="-122"/>
              </a:rPr>
              <a:t>PF</a:t>
            </a:r>
          </a:p>
          <a:p>
            <a:pPr marL="625475" lvl="1" indent="-26670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lang="zh-CN" altLang="en-US" dirty="0">
                <a:latin typeface="Times New Roman" charset="0"/>
                <a:ea typeface="华文新魏" charset="-122"/>
              </a:rPr>
              <a:t>假定一个门的负载能力为40</a:t>
            </a:r>
            <a:r>
              <a:rPr lang="en-US" altLang="zh-CN" dirty="0">
                <a:latin typeface="Times New Roman" charset="0"/>
                <a:ea typeface="华文新魏" charset="-122"/>
              </a:rPr>
              <a:t>PF(</a:t>
            </a:r>
            <a:r>
              <a:rPr lang="zh-CN" altLang="en-US" dirty="0">
                <a:latin typeface="Times New Roman" charset="0"/>
                <a:ea typeface="华文新魏" charset="-122"/>
              </a:rPr>
              <a:t>门本身的输入电容为5</a:t>
            </a:r>
            <a:r>
              <a:rPr lang="en-US" altLang="zh-CN" dirty="0">
                <a:latin typeface="Times New Roman" charset="0"/>
                <a:ea typeface="华文新魏" charset="-122"/>
              </a:rPr>
              <a:t>PF)，</a:t>
            </a:r>
            <a:r>
              <a:rPr lang="zh-CN" altLang="en-US" dirty="0">
                <a:latin typeface="Times New Roman" charset="0"/>
                <a:ea typeface="华文新魏" charset="-122"/>
              </a:rPr>
              <a:t>则</a:t>
            </a:r>
          </a:p>
          <a:p>
            <a:pPr marL="1173162" lvl="2" indent="-4572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一个门可驱动地址端：40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PF/5PF=8(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个)</a:t>
            </a:r>
          </a:p>
          <a:p>
            <a:pPr marL="1173162" lvl="2" indent="-4572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一个门可驱动-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RAS(-CAS、-W) 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：</a:t>
            </a:r>
            <a:r>
              <a:rPr lang="en-US" altLang="zh-CN" sz="2600" dirty="0">
                <a:latin typeface="Times New Roman" charset="0"/>
                <a:ea typeface="华文新魏" charset="-122"/>
                <a:sym typeface="Symbol" charset="2"/>
              </a:rPr>
              <a:t>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40PF/7PF</a:t>
            </a:r>
            <a:r>
              <a:rPr lang="en-US" altLang="zh-CN" sz="2600" dirty="0">
                <a:latin typeface="Times New Roman" charset="0"/>
                <a:ea typeface="华文新魏" charset="-122"/>
                <a:sym typeface="Symbol" charset="2"/>
              </a:rPr>
              <a:t>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＝5(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个)</a:t>
            </a:r>
          </a:p>
          <a:p>
            <a:pPr marL="1173162" lvl="2" indent="-4572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一个门可驱动8个门：40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PF/5PF=8(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4566" y="-171400"/>
            <a:ext cx="10631488" cy="8802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主存设计举例</a:t>
            </a:r>
          </a:p>
        </p:txBody>
      </p:sp>
    </p:spTree>
    <p:extLst>
      <p:ext uri="{BB962C8B-B14F-4D97-AF65-F5344CB8AC3E}">
        <p14:creationId xmlns:p14="http://schemas.microsoft.com/office/powerpoint/2010/main" val="57372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9750" y="889000"/>
            <a:ext cx="10920413" cy="504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indent="-36195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None/>
            </a:pPr>
            <a:r>
              <a:rPr lang="zh-CN" altLang="en-US" dirty="0">
                <a:latin typeface="Times New Roman" charset="0"/>
                <a:ea typeface="华文新魏" charset="-122"/>
              </a:rPr>
              <a:t>3、负载计算与分配</a:t>
            </a:r>
          </a:p>
          <a:p>
            <a:pPr marL="625475" lvl="1" indent="-26670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lang="zh-CN" altLang="en-US" dirty="0">
                <a:latin typeface="Times New Roman" charset="0"/>
                <a:ea typeface="华文新魏" charset="-122"/>
              </a:rPr>
              <a:t>地址端负载、数据输入端负载为5</a:t>
            </a:r>
            <a:r>
              <a:rPr lang="en-US" altLang="zh-CN" dirty="0">
                <a:latin typeface="Times New Roman" charset="0"/>
                <a:ea typeface="华文新魏" charset="-122"/>
              </a:rPr>
              <a:t>PF；-RAS、-CAS、-W</a:t>
            </a:r>
            <a:r>
              <a:rPr lang="zh-CN" altLang="en-US" dirty="0">
                <a:latin typeface="Times New Roman" charset="0"/>
                <a:ea typeface="华文新魏" charset="-122"/>
              </a:rPr>
              <a:t>端负载为7</a:t>
            </a:r>
            <a:r>
              <a:rPr lang="en-US" altLang="zh-CN" dirty="0">
                <a:latin typeface="Times New Roman" charset="0"/>
                <a:ea typeface="华文新魏" charset="-122"/>
              </a:rPr>
              <a:t>PF</a:t>
            </a:r>
          </a:p>
          <a:p>
            <a:pPr marL="625475" lvl="1" indent="-26670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lang="zh-CN" altLang="en-US" dirty="0">
                <a:latin typeface="Times New Roman" charset="0"/>
                <a:ea typeface="华文新魏" charset="-122"/>
              </a:rPr>
              <a:t>假定一个门的负载能力为40</a:t>
            </a:r>
            <a:r>
              <a:rPr lang="en-US" altLang="zh-CN" dirty="0">
                <a:latin typeface="Times New Roman" charset="0"/>
                <a:ea typeface="华文新魏" charset="-122"/>
              </a:rPr>
              <a:t>PF(</a:t>
            </a:r>
            <a:r>
              <a:rPr lang="zh-CN" altLang="en-US" dirty="0">
                <a:latin typeface="Times New Roman" charset="0"/>
                <a:ea typeface="华文新魏" charset="-122"/>
              </a:rPr>
              <a:t>门本身的输入电容为5</a:t>
            </a:r>
            <a:r>
              <a:rPr lang="en-US" altLang="zh-CN" dirty="0">
                <a:latin typeface="Times New Roman" charset="0"/>
                <a:ea typeface="华文新魏" charset="-122"/>
              </a:rPr>
              <a:t>PF)，</a:t>
            </a:r>
            <a:r>
              <a:rPr lang="zh-CN" altLang="en-US" dirty="0">
                <a:latin typeface="Times New Roman" charset="0"/>
                <a:ea typeface="华文新魏" charset="-122"/>
              </a:rPr>
              <a:t>则</a:t>
            </a:r>
          </a:p>
          <a:p>
            <a:pPr marL="987425" lvl="2" indent="-271463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一个门可驱动地址端：40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PF/5PF=8(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个)</a:t>
            </a:r>
          </a:p>
          <a:p>
            <a:pPr marL="987425" lvl="2" indent="-271463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一个门可驱动-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RAS(-CAS、-W) 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：</a:t>
            </a:r>
            <a:r>
              <a:rPr lang="en-US" altLang="zh-CN" sz="2600" dirty="0">
                <a:latin typeface="Times New Roman" charset="0"/>
                <a:ea typeface="华文新魏" charset="-122"/>
                <a:sym typeface="Symbol" charset="2"/>
              </a:rPr>
              <a:t>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40PF/7PF</a:t>
            </a:r>
            <a:r>
              <a:rPr lang="en-US" altLang="zh-CN" sz="2600" dirty="0">
                <a:latin typeface="Times New Roman" charset="0"/>
                <a:ea typeface="华文新魏" charset="-122"/>
                <a:sym typeface="Symbol" charset="2"/>
              </a:rPr>
              <a:t>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＝5(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个)</a:t>
            </a:r>
          </a:p>
          <a:p>
            <a:pPr marL="987425" lvl="2" indent="-271463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一个门可驱动8个门：40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PF/5PF=8(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44488" y="4437063"/>
            <a:ext cx="11322050" cy="1493837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0" rIns="0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15963" indent="-3571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 eaLnBrk="1" hangingPunct="1">
              <a:lnSpc>
                <a:spcPct val="110000"/>
              </a:lnSpc>
              <a:spcBef>
                <a:spcPts val="300"/>
              </a:spcBef>
              <a:buFont typeface="Wingdings" charset="2"/>
              <a:buNone/>
            </a:pPr>
            <a:r>
              <a:rPr lang="en-US" altLang="zh-CN" sz="2800">
                <a:solidFill>
                  <a:schemeClr val="tx1"/>
                </a:solidFill>
                <a:ea typeface="华文新魏" charset="-122"/>
              </a:rPr>
              <a:t>a</a:t>
            </a:r>
            <a:r>
              <a:rPr lang="en-US" altLang="zh-CN" sz="2800">
                <a:ea typeface="华文新魏" charset="-122"/>
              </a:rPr>
              <a:t>. </a:t>
            </a:r>
            <a:r>
              <a:rPr lang="zh-CN" altLang="en-US" sz="2800" dirty="0">
                <a:ea typeface="华文新魏" charset="-122"/>
              </a:rPr>
              <a:t>地址驱动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的负载与分配</a:t>
            </a:r>
          </a:p>
          <a:p>
            <a:pPr lvl="1" algn="l" eaLnBrk="1" hangingPunct="1">
              <a:lnSpc>
                <a:spcPct val="110000"/>
              </a:lnSpc>
              <a:spcBef>
                <a:spcPts val="300"/>
              </a:spcBef>
              <a:buFont typeface="Wingdings" charset="2"/>
              <a:buChar char="n"/>
            </a:pPr>
            <a:r>
              <a:rPr lang="zh-CN" altLang="en-US" sz="2600" dirty="0">
                <a:solidFill>
                  <a:schemeClr val="tx1"/>
                </a:solidFill>
                <a:ea typeface="华文新魏" charset="-122"/>
              </a:rPr>
              <a:t>每根地址线要接到所有存储芯片的相应引脚，即每根地址线要带128个地址端，一个门可带8个端，需要多少个门？</a:t>
            </a:r>
            <a:endParaRPr lang="en-US" altLang="zh-CN" sz="2600" dirty="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66750" y="6026150"/>
            <a:ext cx="11264900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9863" indent="-276225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ts val="300"/>
              </a:spcBef>
            </a:pPr>
            <a:r>
              <a:rPr lang="zh-CN" altLang="en-US" sz="2800" dirty="0">
                <a:solidFill>
                  <a:srgbClr val="0000FF"/>
                </a:solidFill>
                <a:ea typeface="华文新魏" charset="-122"/>
              </a:rPr>
              <a:t>128/8=16</a:t>
            </a:r>
            <a:r>
              <a:rPr lang="en-US" altLang="zh-CN" sz="2800" dirty="0">
                <a:solidFill>
                  <a:srgbClr val="0000FF"/>
                </a:solidFill>
                <a:ea typeface="华文新魏" charset="-122"/>
              </a:rPr>
              <a:t>,</a:t>
            </a:r>
            <a:r>
              <a:rPr lang="zh-CN" altLang="en-US" sz="2800" dirty="0">
                <a:solidFill>
                  <a:srgbClr val="0000FF"/>
                </a:solidFill>
                <a:ea typeface="华文新魏" charset="-122"/>
              </a:rPr>
              <a:t>因16&gt;8</a:t>
            </a:r>
            <a:r>
              <a:rPr lang="en-US" altLang="zh-CN" sz="2800" dirty="0">
                <a:solidFill>
                  <a:srgbClr val="0000FF"/>
                </a:solidFill>
                <a:ea typeface="华文新魏" charset="-122"/>
              </a:rPr>
              <a:t>,</a:t>
            </a:r>
            <a:r>
              <a:rPr lang="zh-CN" altLang="en-US" sz="2800" dirty="0">
                <a:solidFill>
                  <a:srgbClr val="0000FF"/>
                </a:solidFill>
                <a:ea typeface="华文新魏" charset="-122"/>
              </a:rPr>
              <a:t>需再加一级门16/8=2；共需16+2=18</a:t>
            </a:r>
            <a:r>
              <a:rPr lang="en-US" altLang="zh-CN" sz="2800" dirty="0">
                <a:solidFill>
                  <a:srgbClr val="0000FF"/>
                </a:solidFill>
                <a:ea typeface="华文新魏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charset="-122"/>
              </a:rPr>
              <a:t>个</a:t>
            </a:r>
            <a:r>
              <a:rPr lang="en-US" altLang="zh-CN" sz="2800" dirty="0">
                <a:solidFill>
                  <a:srgbClr val="0000FF"/>
                </a:solidFill>
                <a:ea typeface="华文新魏" charset="-122"/>
              </a:rPr>
              <a:t>)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0550" y="-207404"/>
            <a:ext cx="10631488" cy="8802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主存设计举例</a:t>
            </a:r>
          </a:p>
        </p:txBody>
      </p:sp>
    </p:spTree>
    <p:extLst>
      <p:ext uri="{BB962C8B-B14F-4D97-AF65-F5344CB8AC3E}">
        <p14:creationId xmlns:p14="http://schemas.microsoft.com/office/powerpoint/2010/main" val="43495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7350" y="4437063"/>
            <a:ext cx="11428413" cy="1223962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0" rIns="0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15963" indent="-3571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 eaLnBrk="1" hangingPunct="1">
              <a:lnSpc>
                <a:spcPct val="110000"/>
              </a:lnSpc>
              <a:spcBef>
                <a:spcPts val="300"/>
              </a:spcBef>
              <a:buFont typeface="Wingdings" charset="2"/>
              <a:buNone/>
            </a:pPr>
            <a:r>
              <a:rPr lang="zh-CN" altLang="zh-CN" sz="2600">
                <a:solidFill>
                  <a:schemeClr val="tx1"/>
                </a:solidFill>
                <a:ea typeface="华文新魏" charset="-122"/>
              </a:rPr>
              <a:t>b</a:t>
            </a:r>
            <a:r>
              <a:rPr lang="en-US" altLang="zh-CN" sz="2600">
                <a:solidFill>
                  <a:schemeClr val="tx1"/>
                </a:solidFill>
                <a:ea typeface="华文新魏" charset="-122"/>
              </a:rPr>
              <a:t> . </a:t>
            </a:r>
            <a:r>
              <a:rPr lang="en-US" altLang="zh-CN" sz="2600">
                <a:ea typeface="华文新魏" charset="-122"/>
              </a:rPr>
              <a:t>-W</a:t>
            </a:r>
            <a:r>
              <a:rPr lang="zh-CN" altLang="en-US" sz="2600">
                <a:ea typeface="华文新魏" charset="-122"/>
              </a:rPr>
              <a:t>驱动</a:t>
            </a:r>
            <a:r>
              <a:rPr lang="zh-CN" altLang="en-US" sz="2600">
                <a:solidFill>
                  <a:schemeClr val="tx1"/>
                </a:solidFill>
                <a:ea typeface="华文新魏" charset="-122"/>
              </a:rPr>
              <a:t>的负载与分配</a:t>
            </a:r>
          </a:p>
          <a:p>
            <a:pPr lvl="1" algn="l" eaLnBrk="1" hangingPunct="1">
              <a:lnSpc>
                <a:spcPct val="110000"/>
              </a:lnSpc>
              <a:spcBef>
                <a:spcPts val="300"/>
              </a:spcBef>
              <a:buFont typeface="Wingdings" charset="2"/>
              <a:buChar char="n"/>
            </a:pPr>
            <a:r>
              <a:rPr lang="zh-CN" altLang="en-US" sz="2600">
                <a:solidFill>
                  <a:schemeClr val="tx1"/>
                </a:solidFill>
                <a:ea typeface="华文新魏" charset="-122"/>
              </a:rPr>
              <a:t>驱动线要带128个端，一个门可带5个端，需要多少个门？</a:t>
            </a:r>
            <a:endParaRPr lang="en-US" altLang="zh-CN" sz="260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27050" y="5805488"/>
            <a:ext cx="10944225" cy="70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530225" indent="-276225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>
              <a:spcBef>
                <a:spcPts val="300"/>
              </a:spcBef>
            </a:pPr>
            <a:r>
              <a:rPr lang="zh-CN" altLang="en-US" sz="2800" dirty="0">
                <a:ea typeface="华文新魏" charset="-122"/>
                <a:sym typeface="Symbol" charset="2"/>
              </a:rPr>
              <a:t></a:t>
            </a:r>
            <a:r>
              <a:rPr lang="zh-CN" altLang="en-US" sz="2800" dirty="0">
                <a:ea typeface="华文新魏" charset="-122"/>
              </a:rPr>
              <a:t>128/5</a:t>
            </a:r>
            <a:r>
              <a:rPr lang="zh-CN" altLang="en-US" sz="2800" dirty="0">
                <a:ea typeface="华文新魏" charset="-122"/>
                <a:sym typeface="Symbol" charset="2"/>
              </a:rPr>
              <a:t></a:t>
            </a:r>
            <a:r>
              <a:rPr lang="zh-CN" altLang="en-US" sz="2800" dirty="0">
                <a:ea typeface="华文新魏" charset="-122"/>
              </a:rPr>
              <a:t>=26；因26&gt;8，</a:t>
            </a:r>
            <a:r>
              <a:rPr lang="zh-CN" altLang="en-US" sz="2800" dirty="0">
                <a:ea typeface="华文新魏" charset="-122"/>
                <a:sym typeface="Symbol" charset="2"/>
              </a:rPr>
              <a:t></a:t>
            </a:r>
            <a:r>
              <a:rPr lang="zh-CN" altLang="en-US" sz="2800" dirty="0">
                <a:ea typeface="华文新魏" charset="-122"/>
              </a:rPr>
              <a:t>26/8</a:t>
            </a:r>
            <a:r>
              <a:rPr lang="zh-CN" altLang="en-US" sz="2800" dirty="0">
                <a:ea typeface="华文新魏" charset="-122"/>
                <a:sym typeface="Symbol" charset="2"/>
              </a:rPr>
              <a:t></a:t>
            </a:r>
            <a:r>
              <a:rPr lang="zh-CN" altLang="en-US" sz="2800" dirty="0">
                <a:ea typeface="华文新魏" charset="-122"/>
              </a:rPr>
              <a:t>=4；故需两级门共26+4=30</a:t>
            </a:r>
            <a:r>
              <a:rPr lang="en-US" altLang="zh-CN" sz="2800" dirty="0">
                <a:ea typeface="华文新魏" charset="-122"/>
              </a:rPr>
              <a:t>(</a:t>
            </a:r>
            <a:r>
              <a:rPr lang="zh-CN" altLang="en-US" sz="2800" dirty="0">
                <a:ea typeface="华文新魏" charset="-122"/>
              </a:rPr>
              <a:t>个</a:t>
            </a:r>
            <a:r>
              <a:rPr lang="en-US" altLang="zh-CN" sz="2800" dirty="0">
                <a:ea typeface="华文新魏" charset="-122"/>
              </a:rPr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558" y="-141007"/>
            <a:ext cx="10631488" cy="8802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主存设计举例</a:t>
            </a:r>
          </a:p>
        </p:txBody>
      </p:sp>
      <p:sp>
        <p:nvSpPr>
          <p:cNvPr id="33796" name="Rectangle 2"/>
          <p:cNvSpPr txBox="1">
            <a:spLocks noChangeArrowheads="1"/>
          </p:cNvSpPr>
          <p:nvPr/>
        </p:nvSpPr>
        <p:spPr bwMode="auto">
          <a:xfrm>
            <a:off x="539750" y="889000"/>
            <a:ext cx="109204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1950" indent="-3619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987425" indent="-2714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None/>
            </a:pPr>
            <a:r>
              <a:rPr kumimoji="1" lang="zh-CN" altLang="en-US" sz="3200" b="0">
                <a:solidFill>
                  <a:schemeClr val="tx1"/>
                </a:solidFill>
                <a:ea typeface="华文新魏" charset="-122"/>
              </a:rPr>
              <a:t>3、负载计算与分配</a:t>
            </a:r>
          </a:p>
          <a:p>
            <a:pPr lvl="1" algn="l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kumimoji="1" lang="zh-CN" altLang="en-US" sz="2800" b="0" dirty="0">
                <a:solidFill>
                  <a:schemeClr val="tx1"/>
                </a:solidFill>
                <a:ea typeface="华文新魏" charset="-122"/>
              </a:rPr>
              <a:t>地址端负载、数据输入端负载为5</a:t>
            </a:r>
            <a:r>
              <a:rPr kumimoji="1" lang="en-US" altLang="zh-CN" sz="2800" b="0" dirty="0">
                <a:solidFill>
                  <a:schemeClr val="tx1"/>
                </a:solidFill>
                <a:ea typeface="华文新魏" charset="-122"/>
              </a:rPr>
              <a:t>PF；-RAS、-CAS、-W</a:t>
            </a:r>
            <a:r>
              <a:rPr kumimoji="1" lang="zh-CN" altLang="en-US" sz="2800" b="0" dirty="0">
                <a:solidFill>
                  <a:schemeClr val="tx1"/>
                </a:solidFill>
                <a:ea typeface="华文新魏" charset="-122"/>
              </a:rPr>
              <a:t>端负载为7</a:t>
            </a:r>
            <a:r>
              <a:rPr kumimoji="1" lang="en-US" altLang="zh-CN" sz="2800" b="0" dirty="0">
                <a:solidFill>
                  <a:schemeClr val="tx1"/>
                </a:solidFill>
                <a:ea typeface="华文新魏" charset="-122"/>
              </a:rPr>
              <a:t>PF</a:t>
            </a:r>
          </a:p>
          <a:p>
            <a:pPr lvl="1" algn="l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n"/>
            </a:pPr>
            <a:r>
              <a:rPr kumimoji="1" lang="zh-CN" altLang="en-US" sz="2800" b="0" dirty="0">
                <a:solidFill>
                  <a:schemeClr val="tx1"/>
                </a:solidFill>
                <a:ea typeface="华文新魏" charset="-122"/>
              </a:rPr>
              <a:t>假定一个门的负载能力为40</a:t>
            </a:r>
            <a:r>
              <a:rPr kumimoji="1" lang="en-US" altLang="zh-CN" sz="2800" b="0" dirty="0">
                <a:solidFill>
                  <a:schemeClr val="tx1"/>
                </a:solidFill>
                <a:ea typeface="华文新魏" charset="-122"/>
              </a:rPr>
              <a:t>PF(</a:t>
            </a:r>
            <a:r>
              <a:rPr kumimoji="1" lang="zh-CN" altLang="en-US" sz="2800" b="0" dirty="0">
                <a:solidFill>
                  <a:schemeClr val="tx1"/>
                </a:solidFill>
                <a:ea typeface="华文新魏" charset="-122"/>
              </a:rPr>
              <a:t>门本身的输入电容为5</a:t>
            </a:r>
            <a:r>
              <a:rPr kumimoji="1" lang="en-US" altLang="zh-CN" sz="2800" b="0" dirty="0">
                <a:solidFill>
                  <a:schemeClr val="tx1"/>
                </a:solidFill>
                <a:ea typeface="华文新魏" charset="-122"/>
              </a:rPr>
              <a:t>PF)，</a:t>
            </a:r>
            <a:r>
              <a:rPr kumimoji="1" lang="zh-CN" altLang="en-US" sz="2800" b="0" dirty="0">
                <a:solidFill>
                  <a:schemeClr val="tx1"/>
                </a:solidFill>
                <a:ea typeface="华文新魏" charset="-122"/>
              </a:rPr>
              <a:t>则</a:t>
            </a:r>
          </a:p>
          <a:p>
            <a:pPr lvl="2" algn="l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</a:pPr>
            <a:r>
              <a:rPr kumimoji="1" lang="zh-CN" altLang="en-US" sz="2600" b="0" dirty="0">
                <a:solidFill>
                  <a:schemeClr val="tx1"/>
                </a:solidFill>
                <a:ea typeface="华文新魏" charset="-122"/>
              </a:rPr>
              <a:t>一个门可驱动地址端：40</a:t>
            </a:r>
            <a:r>
              <a:rPr kumimoji="1" lang="en-US" altLang="zh-CN" sz="2600" b="0" dirty="0">
                <a:solidFill>
                  <a:schemeClr val="tx1"/>
                </a:solidFill>
                <a:ea typeface="华文新魏" charset="-122"/>
              </a:rPr>
              <a:t>PF/5PF=8(</a:t>
            </a:r>
            <a:r>
              <a:rPr kumimoji="1" lang="zh-CN" altLang="en-US" sz="2600" b="0" dirty="0">
                <a:solidFill>
                  <a:schemeClr val="tx1"/>
                </a:solidFill>
                <a:ea typeface="华文新魏" charset="-122"/>
              </a:rPr>
              <a:t>个)</a:t>
            </a:r>
          </a:p>
          <a:p>
            <a:pPr lvl="2" algn="l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</a:pPr>
            <a:r>
              <a:rPr kumimoji="1" lang="zh-CN" altLang="en-US" sz="2600" b="0" dirty="0">
                <a:solidFill>
                  <a:schemeClr val="tx1"/>
                </a:solidFill>
                <a:ea typeface="华文新魏" charset="-122"/>
              </a:rPr>
              <a:t>一个门可驱动-</a:t>
            </a:r>
            <a:r>
              <a:rPr kumimoji="1" lang="en-US" altLang="zh-CN" sz="2600" b="0" dirty="0">
                <a:solidFill>
                  <a:schemeClr val="tx1"/>
                </a:solidFill>
                <a:ea typeface="华文新魏" charset="-122"/>
              </a:rPr>
              <a:t>RAS(-CAS、-W) </a:t>
            </a:r>
            <a:r>
              <a:rPr kumimoji="1" lang="zh-CN" altLang="en-US" sz="2600" b="0" dirty="0">
                <a:solidFill>
                  <a:schemeClr val="tx1"/>
                </a:solidFill>
                <a:ea typeface="华文新魏" charset="-122"/>
              </a:rPr>
              <a:t>：</a:t>
            </a:r>
            <a:r>
              <a:rPr kumimoji="1" lang="en-US" altLang="zh-CN" sz="2600" b="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</a:t>
            </a:r>
            <a:r>
              <a:rPr kumimoji="1" lang="en-US" altLang="zh-CN" sz="2600" b="0" dirty="0">
                <a:solidFill>
                  <a:schemeClr val="tx1"/>
                </a:solidFill>
                <a:ea typeface="华文新魏" charset="-122"/>
              </a:rPr>
              <a:t>40PF/7PF</a:t>
            </a:r>
            <a:r>
              <a:rPr kumimoji="1" lang="en-US" altLang="zh-CN" sz="2600" b="0" dirty="0">
                <a:solidFill>
                  <a:schemeClr val="tx1"/>
                </a:solidFill>
                <a:ea typeface="华文新魏" charset="-122"/>
                <a:sym typeface="Symbol" charset="2"/>
              </a:rPr>
              <a:t></a:t>
            </a:r>
            <a:r>
              <a:rPr kumimoji="1" lang="en-US" altLang="zh-CN" sz="2600" b="0" dirty="0">
                <a:solidFill>
                  <a:schemeClr val="tx1"/>
                </a:solidFill>
                <a:ea typeface="华文新魏" charset="-122"/>
              </a:rPr>
              <a:t>＝5(</a:t>
            </a:r>
            <a:r>
              <a:rPr kumimoji="1" lang="zh-CN" altLang="en-US" sz="2600" b="0" dirty="0">
                <a:solidFill>
                  <a:schemeClr val="tx1"/>
                </a:solidFill>
                <a:ea typeface="华文新魏" charset="-122"/>
              </a:rPr>
              <a:t>个)</a:t>
            </a:r>
          </a:p>
          <a:p>
            <a:pPr lvl="2" algn="l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</a:pPr>
            <a:r>
              <a:rPr kumimoji="1" lang="zh-CN" altLang="en-US" sz="2600" b="0" dirty="0">
                <a:solidFill>
                  <a:schemeClr val="tx1"/>
                </a:solidFill>
                <a:ea typeface="华文新魏" charset="-122"/>
              </a:rPr>
              <a:t>一个门可驱动8个门：40</a:t>
            </a:r>
            <a:r>
              <a:rPr kumimoji="1" lang="en-US" altLang="zh-CN" sz="2600" b="0" dirty="0">
                <a:solidFill>
                  <a:schemeClr val="tx1"/>
                </a:solidFill>
                <a:ea typeface="华文新魏" charset="-122"/>
              </a:rPr>
              <a:t>PF/5PF=8(</a:t>
            </a:r>
            <a:r>
              <a:rPr kumimoji="1" lang="zh-CN" altLang="en-US" sz="2600" b="0" dirty="0">
                <a:solidFill>
                  <a:schemeClr val="tx1"/>
                </a:solidFill>
                <a:ea typeface="华文新魏" charset="-122"/>
              </a:rPr>
              <a:t>个)</a:t>
            </a:r>
          </a:p>
        </p:txBody>
      </p:sp>
    </p:spTree>
    <p:extLst>
      <p:ext uri="{BB962C8B-B14F-4D97-AF65-F5344CB8AC3E}">
        <p14:creationId xmlns:p14="http://schemas.microsoft.com/office/powerpoint/2010/main" val="127637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414686" y="1916832"/>
            <a:ext cx="9144000" cy="172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5.2.1 </a:t>
            </a:r>
            <a:r>
              <a:rPr lang="zh-CN" altLang="en-US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主存储器逻辑设计</a:t>
            </a:r>
            <a:endParaRPr lang="en-US" altLang="zh-CN" sz="44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3600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——</a:t>
            </a:r>
            <a:r>
              <a:rPr lang="zh-CN" altLang="en-US" sz="3600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基本原则与容量扩展</a:t>
            </a:r>
            <a:endParaRPr lang="en-US" altLang="zh-CN" sz="3600" dirty="0">
              <a:solidFill>
                <a:srgbClr val="FFFF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854443"/>
      </p:ext>
    </p:extLst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9750" y="996950"/>
            <a:ext cx="10920413" cy="5159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indent="-361950" eaLnBrk="1" hangingPunct="1">
              <a:spcBef>
                <a:spcPts val="300"/>
              </a:spcBef>
              <a:buFont typeface="Wingdings" charset="2"/>
              <a:buNone/>
            </a:pPr>
            <a:r>
              <a:rPr lang="zh-CN" altLang="en-US" dirty="0">
                <a:latin typeface="Times New Roman" charset="0"/>
                <a:ea typeface="华文新魏" charset="-122"/>
              </a:rPr>
              <a:t>3、负载计算与分配</a:t>
            </a:r>
          </a:p>
          <a:p>
            <a:pPr marL="715963" lvl="1" indent="-357188" fontAlgn="base">
              <a:spcBef>
                <a:spcPts val="300"/>
              </a:spcBef>
              <a:spcAft>
                <a:spcPct val="0"/>
              </a:spcAft>
              <a:buFont typeface="Wingdings" charset="2"/>
              <a:buNone/>
            </a:pPr>
            <a:r>
              <a:rPr lang="en-US" altLang="zh-CN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a. 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地址驱动的负载与分配</a:t>
            </a:r>
          </a:p>
          <a:p>
            <a:pPr marL="1168400" lvl="2" indent="-457200" eaLnBrk="1" hangingPunct="1">
              <a:spcBef>
                <a:spcPts val="300"/>
              </a:spcBef>
              <a:buFont typeface="Wingdings" charset="2"/>
              <a:buChar char="l"/>
            </a:pP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每个地址码的输出要带128个地址端，一个门可带8个端，故：128/8=16。因16&gt;8，需加一级门16/8=2。共需16+2=18</a:t>
            </a:r>
            <a:r>
              <a:rPr lang="en-US" altLang="zh-CN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(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个</a:t>
            </a:r>
            <a:r>
              <a:rPr lang="en-US" altLang="zh-CN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)  </a:t>
            </a:r>
          </a:p>
          <a:p>
            <a:pPr marL="715963" lvl="1" indent="-357188" fontAlgn="base">
              <a:spcBef>
                <a:spcPts val="300"/>
              </a:spcBef>
              <a:spcAft>
                <a:spcPct val="0"/>
              </a:spcAft>
              <a:buFont typeface="Wingdings" charset="2"/>
              <a:buNone/>
            </a:pPr>
            <a:r>
              <a:rPr lang="en-US" altLang="zh-CN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b. -W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驱动的负载与分配</a:t>
            </a:r>
          </a:p>
          <a:p>
            <a:pPr marL="1168400" lvl="2" indent="-457200" eaLnBrk="1" hangingPunct="1">
              <a:spcBef>
                <a:spcPts val="300"/>
              </a:spcBef>
              <a:buFont typeface="Wingdings" charset="2"/>
              <a:buChar char="l"/>
            </a:pP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驱动线要带128个端，一个门可带5个端：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  <a:sym typeface="Symbol" charset="2"/>
              </a:rPr>
              <a:t>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128/5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  <a:sym typeface="Symbol" charset="2"/>
              </a:rPr>
              <a:t>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=26；因26&gt;8，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  <a:sym typeface="Symbol" charset="2"/>
              </a:rPr>
              <a:t>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26/8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  <a:sym typeface="Symbol" charset="2"/>
              </a:rPr>
              <a:t>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=4。故需两级门共26+4=30</a:t>
            </a:r>
            <a:r>
              <a:rPr lang="en-US" altLang="zh-CN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(</a:t>
            </a:r>
            <a:r>
              <a:rPr lang="zh-CN" altLang="en-US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个</a:t>
            </a:r>
            <a:r>
              <a:rPr lang="en-US" altLang="zh-CN" sz="2600" dirty="0">
                <a:solidFill>
                  <a:srgbClr val="7F7F7F"/>
                </a:solidFill>
                <a:latin typeface="Times New Roman" charset="0"/>
                <a:ea typeface="华文新魏" charset="-122"/>
              </a:rPr>
              <a:t>)</a:t>
            </a:r>
          </a:p>
          <a:p>
            <a:pPr marL="715963" lvl="1" indent="-357188" fontAlgn="base">
              <a:spcBef>
                <a:spcPts val="300"/>
              </a:spcBef>
              <a:spcAft>
                <a:spcPct val="0"/>
              </a:spcAft>
              <a:buFont typeface="Wingdings" charset="2"/>
              <a:buNone/>
            </a:pPr>
            <a:r>
              <a:rPr lang="en-US" altLang="zh-CN" sz="2600" dirty="0">
                <a:latin typeface="Times New Roman" charset="0"/>
                <a:ea typeface="华文新魏" charset="-122"/>
              </a:rPr>
              <a:t>c. </a:t>
            </a:r>
            <a:r>
              <a:rPr lang="en-US" altLang="zh-CN" sz="26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-RAS</a:t>
            </a:r>
            <a:r>
              <a:rPr lang="zh-CN" altLang="en-US" sz="2600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驱动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的负载与分配</a:t>
            </a:r>
          </a:p>
          <a:p>
            <a:pPr marL="1168400" lvl="2" indent="-457200" eaLnBrk="1" hangingPunct="1">
              <a:spcBef>
                <a:spcPts val="300"/>
              </a:spcBef>
              <a:buFont typeface="Wingdings" charset="2"/>
              <a:buChar char="l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分四行驱动，每行32个-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RAS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端，需</a:t>
            </a:r>
            <a:r>
              <a:rPr lang="zh-CN" altLang="en-US" sz="2600" dirty="0">
                <a:latin typeface="Times New Roman" charset="0"/>
                <a:ea typeface="华文新魏" charset="-122"/>
                <a:sym typeface="Symbol" charset="2"/>
              </a:rPr>
              <a:t>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32/5</a:t>
            </a:r>
            <a:r>
              <a:rPr lang="zh-CN" altLang="en-US" sz="2600" dirty="0">
                <a:latin typeface="Times New Roman" charset="0"/>
                <a:ea typeface="华文新魏" charset="-122"/>
                <a:sym typeface="Symbol" charset="2"/>
              </a:rPr>
              <a:t>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=7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)</a:t>
            </a:r>
          </a:p>
          <a:p>
            <a:pPr marL="1168400" lvl="2" indent="-457200" eaLnBrk="1" hangingPunct="1">
              <a:spcBef>
                <a:spcPts val="300"/>
              </a:spcBef>
              <a:buFont typeface="Wingdings" charset="2"/>
              <a:buChar char="l"/>
            </a:pPr>
            <a:r>
              <a:rPr lang="zh-CN" altLang="en-US" sz="2600" dirty="0">
                <a:latin typeface="Times New Roman" charset="0"/>
                <a:ea typeface="华文新魏" charset="-122"/>
              </a:rPr>
              <a:t>四行共需4×7=28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)</a:t>
            </a:r>
          </a:p>
          <a:p>
            <a:pPr marL="715963" lvl="1" indent="-357188" fontAlgn="base">
              <a:spcBef>
                <a:spcPts val="300"/>
              </a:spcBef>
              <a:spcAft>
                <a:spcPct val="0"/>
              </a:spcAft>
              <a:buFont typeface="Wingdings" charset="2"/>
              <a:buNone/>
            </a:pPr>
            <a:r>
              <a:rPr lang="en-US" altLang="zh-CN" sz="2600" dirty="0">
                <a:latin typeface="Times New Roman" charset="0"/>
                <a:ea typeface="华文新魏" charset="-122"/>
              </a:rPr>
              <a:t>d. -CAS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同-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W，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亦需30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(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个</a:t>
            </a:r>
            <a:r>
              <a:rPr lang="en-US" altLang="zh-CN" sz="2600" dirty="0">
                <a:latin typeface="Times New Roman" charset="0"/>
                <a:ea typeface="华文新魏" charset="-122"/>
              </a:rPr>
              <a:t>)</a:t>
            </a:r>
          </a:p>
          <a:p>
            <a:pPr marL="715963" lvl="1" indent="-357188" fontAlgn="base">
              <a:spcBef>
                <a:spcPts val="300"/>
              </a:spcBef>
              <a:spcAft>
                <a:spcPct val="0"/>
              </a:spcAft>
              <a:buFont typeface="Wingdings" charset="2"/>
              <a:buNone/>
            </a:pPr>
            <a:r>
              <a:rPr lang="en-US" altLang="zh-CN" sz="2600" dirty="0">
                <a:latin typeface="Times New Roman" charset="0"/>
                <a:ea typeface="华文新魏" charset="-122"/>
              </a:rPr>
              <a:t>e. D、Q</a:t>
            </a:r>
            <a:r>
              <a:rPr lang="zh-CN" altLang="en-US" sz="2600" dirty="0">
                <a:latin typeface="Times New Roman" charset="0"/>
                <a:ea typeface="华文新魏" charset="-122"/>
              </a:rPr>
              <a:t>直接连接，可以直接驱动，不需另加门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570" y="-171400"/>
            <a:ext cx="10631488" cy="8802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主存设计举例</a:t>
            </a:r>
          </a:p>
        </p:txBody>
      </p:sp>
    </p:spTree>
    <p:extLst>
      <p:ext uri="{BB962C8B-B14F-4D97-AF65-F5344CB8AC3E}">
        <p14:creationId xmlns:p14="http://schemas.microsoft.com/office/powerpoint/2010/main" val="138581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65150" y="-18256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072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8374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101806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969963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1" lang="zh-CN" altLang="en-US" sz="32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系统存储周期</a:t>
            </a:r>
            <a:r>
              <a:rPr kumimoji="1" lang="en-US" altLang="zh-CN" sz="32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SM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T</a:t>
            </a:r>
            <a:r>
              <a:rPr kumimoji="1" lang="en-US" altLang="zh-CN" sz="20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SM</a:t>
            </a:r>
            <a:r>
              <a:rPr kumimoji="1" lang="zh-CN" altLang="en-US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＝</a:t>
            </a: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T</a:t>
            </a:r>
            <a:r>
              <a:rPr kumimoji="1" lang="en-US" altLang="zh-CN" sz="20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M</a:t>
            </a: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 + </a:t>
            </a:r>
            <a:r>
              <a:rPr kumimoji="1" lang="en-US" altLang="zh-CN" sz="3600" dirty="0" err="1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t</a:t>
            </a:r>
            <a:r>
              <a:rPr kumimoji="1" lang="en-US" altLang="zh-CN" sz="2000" dirty="0" err="1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D</a:t>
            </a: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 + </a:t>
            </a:r>
            <a:r>
              <a:rPr kumimoji="1" lang="en-US" altLang="zh-CN" sz="3600" dirty="0" err="1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t</a:t>
            </a:r>
            <a:r>
              <a:rPr kumimoji="1" lang="en-US" altLang="zh-CN" sz="2000" dirty="0" err="1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R</a:t>
            </a:r>
            <a:r>
              <a:rPr kumimoji="1" lang="en-US" altLang="zh-CN" sz="3600" dirty="0">
                <a:solidFill>
                  <a:srgbClr val="0000BF"/>
                </a:solidFill>
                <a:latin typeface="+mj-lt"/>
                <a:ea typeface="微软雅黑" charset="0"/>
                <a:cs typeface="微软雅黑" charset="0"/>
              </a:rPr>
              <a:t>	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M</a:t>
            </a:r>
            <a:r>
              <a:rPr kumimoji="1" lang="zh-CN" altLang="en-US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为芯片存储周期：查芯片数据手册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32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kumimoji="1" lang="en-US" altLang="zh-CN" sz="18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D</a:t>
            </a:r>
            <a:r>
              <a:rPr kumimoji="1" lang="zh-CN" altLang="en-US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为系统传输时延：由外围电路逻辑级数确定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32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kumimoji="1" lang="en-US" altLang="zh-CN" sz="1800" dirty="0" err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R</a:t>
            </a:r>
            <a:r>
              <a:rPr kumimoji="1" lang="zh-CN" altLang="en-US" sz="32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为系统恢复时间：通过系统测试获得</a:t>
            </a:r>
            <a:endParaRPr kumimoji="1" lang="en-US" altLang="zh-CN" sz="20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0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666750" y="987425"/>
            <a:ext cx="11149013" cy="243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36353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</a:pPr>
            <a:r>
              <a:rPr lang="zh-CN" altLang="en-US" sz="3200" b="0" dirty="0">
                <a:solidFill>
                  <a:srgbClr val="000000"/>
                </a:solidFill>
                <a:ea typeface="华文新魏" charset="-122"/>
              </a:rPr>
              <a:t>4、速度估算</a:t>
            </a:r>
          </a:p>
          <a:p>
            <a:pPr lvl="1" indent="0" algn="l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800" b="0" dirty="0">
                <a:solidFill>
                  <a:srgbClr val="000000"/>
                </a:solidFill>
                <a:ea typeface="华文新魏" charset="-122"/>
              </a:rPr>
              <a:t>假定每级门延迟为</a:t>
            </a:r>
            <a:r>
              <a:rPr lang="en-US" altLang="zh-CN" sz="2800" b="0" dirty="0">
                <a:solidFill>
                  <a:srgbClr val="000000"/>
                </a:solidFill>
                <a:ea typeface="华文新魏" charset="-122"/>
              </a:rPr>
              <a:t>2.5ns</a:t>
            </a:r>
            <a:r>
              <a:rPr lang="zh-CN" altLang="en-US" sz="2800" b="0" dirty="0">
                <a:solidFill>
                  <a:srgbClr val="000000"/>
                </a:solidFill>
                <a:ea typeface="华文新魏" charset="-122"/>
              </a:rPr>
              <a:t>，系统恢复时间</a:t>
            </a:r>
            <a:r>
              <a:rPr lang="en-US" altLang="zh-CN" sz="2800" b="0" dirty="0" err="1">
                <a:solidFill>
                  <a:srgbClr val="000000"/>
                </a:solidFill>
                <a:ea typeface="华文新魏" charset="-122"/>
              </a:rPr>
              <a:t>t</a:t>
            </a:r>
            <a:r>
              <a:rPr lang="en-US" altLang="zh-CN" sz="2800" b="0" baseline="-25000" dirty="0" err="1">
                <a:solidFill>
                  <a:srgbClr val="000000"/>
                </a:solidFill>
                <a:ea typeface="华文新魏" charset="-122"/>
              </a:rPr>
              <a:t>R</a:t>
            </a:r>
            <a:r>
              <a:rPr lang="zh-CN" altLang="en-US" sz="2800" b="0" dirty="0">
                <a:solidFill>
                  <a:srgbClr val="000000"/>
                </a:solidFill>
                <a:ea typeface="华文新魏" charset="-122"/>
              </a:rPr>
              <a:t>为</a:t>
            </a:r>
            <a:r>
              <a:rPr lang="en-US" altLang="zh-CN" sz="2800" b="0" dirty="0">
                <a:solidFill>
                  <a:srgbClr val="000000"/>
                </a:solidFill>
                <a:ea typeface="华文新魏" charset="-122"/>
              </a:rPr>
              <a:t>2ns</a:t>
            </a:r>
            <a:r>
              <a:rPr lang="zh-CN" altLang="en-US" sz="2800" b="0" dirty="0">
                <a:solidFill>
                  <a:srgbClr val="000000"/>
                </a:solidFill>
                <a:ea typeface="华文新魏" charset="-122"/>
              </a:rPr>
              <a:t>，忽略走线延时：</a:t>
            </a:r>
            <a:endParaRPr lang="en-US" altLang="zh-CN" sz="2800" b="0" dirty="0">
              <a:solidFill>
                <a:srgbClr val="000000"/>
              </a:solidFill>
              <a:ea typeface="华文新魏" charset="-122"/>
            </a:endParaRPr>
          </a:p>
          <a:p>
            <a:pPr lvl="1" indent="0" algn="l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Char char="n"/>
            </a:pPr>
            <a:r>
              <a:rPr lang="zh-CN" altLang="en-US" sz="2800" b="0" dirty="0">
                <a:solidFill>
                  <a:srgbClr val="000000"/>
                </a:solidFill>
                <a:ea typeface="华文新魏" charset="-122"/>
              </a:rPr>
              <a:t>系统随机读</a:t>
            </a:r>
            <a:r>
              <a:rPr lang="en-US" altLang="zh-CN" sz="2800" b="0" dirty="0">
                <a:solidFill>
                  <a:srgbClr val="000000"/>
                </a:solidFill>
                <a:ea typeface="华文新魏" charset="-122"/>
              </a:rPr>
              <a:t>/</a:t>
            </a:r>
            <a:r>
              <a:rPr lang="zh-CN" altLang="en-US" sz="2800" b="0" dirty="0">
                <a:solidFill>
                  <a:srgbClr val="000000"/>
                </a:solidFill>
                <a:ea typeface="华文新魏" charset="-122"/>
              </a:rPr>
              <a:t>写存储周期：</a:t>
            </a:r>
            <a:endParaRPr lang="en-US" altLang="zh-CN" sz="2800" b="0" dirty="0">
              <a:solidFill>
                <a:srgbClr val="000000"/>
              </a:solidFill>
              <a:ea typeface="华文新魏" charset="-122"/>
            </a:endParaRPr>
          </a:p>
          <a:p>
            <a:pPr lvl="1" indent="0" algn="l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</a:pPr>
            <a:r>
              <a:rPr lang="en-US" altLang="zh-CN" sz="2800" b="0" dirty="0">
                <a:solidFill>
                  <a:srgbClr val="000000"/>
                </a:solidFill>
                <a:ea typeface="华文新魏" charset="-122"/>
              </a:rPr>
              <a:t>  T</a:t>
            </a:r>
            <a:r>
              <a:rPr lang="en-US" altLang="zh-CN" sz="2800" b="0" baseline="-25000" dirty="0">
                <a:solidFill>
                  <a:srgbClr val="000000"/>
                </a:solidFill>
                <a:ea typeface="华文新魏" charset="-122"/>
              </a:rPr>
              <a:t>RM</a:t>
            </a:r>
            <a:r>
              <a:rPr lang="en-US" altLang="zh-CN" sz="2800" b="0" dirty="0">
                <a:solidFill>
                  <a:srgbClr val="000000"/>
                </a:solidFill>
                <a:ea typeface="华文新魏" charset="-122"/>
              </a:rPr>
              <a:t>=</a:t>
            </a:r>
            <a:r>
              <a:rPr lang="en-US" altLang="zh-CN" sz="2800" b="0" dirty="0" err="1">
                <a:solidFill>
                  <a:srgbClr val="000000"/>
                </a:solidFill>
                <a:ea typeface="华文新魏" charset="-122"/>
              </a:rPr>
              <a:t>T</a:t>
            </a:r>
            <a:r>
              <a:rPr lang="en-US" altLang="zh-CN" sz="2800" b="0" baseline="-25000" dirty="0" err="1">
                <a:solidFill>
                  <a:srgbClr val="000000"/>
                </a:solidFill>
                <a:ea typeface="华文新魏" charset="-122"/>
              </a:rPr>
              <a:t>RC</a:t>
            </a:r>
            <a:r>
              <a:rPr lang="en-US" altLang="zh-CN" sz="2800" b="0" dirty="0" err="1">
                <a:solidFill>
                  <a:srgbClr val="000000"/>
                </a:solidFill>
                <a:ea typeface="华文新魏" charset="-122"/>
              </a:rPr>
              <a:t>+t</a:t>
            </a:r>
            <a:r>
              <a:rPr lang="en-US" altLang="zh-CN" sz="2800" b="0" baseline="-25000" dirty="0" err="1">
                <a:solidFill>
                  <a:srgbClr val="000000"/>
                </a:solidFill>
                <a:ea typeface="华文新魏" charset="-122"/>
              </a:rPr>
              <a:t>D</a:t>
            </a:r>
            <a:r>
              <a:rPr lang="en-US" altLang="zh-CN" sz="2800" b="0" dirty="0" err="1">
                <a:solidFill>
                  <a:srgbClr val="000000"/>
                </a:solidFill>
                <a:ea typeface="华文新魏" charset="-122"/>
              </a:rPr>
              <a:t>+t</a:t>
            </a:r>
            <a:r>
              <a:rPr lang="en-US" altLang="zh-CN" sz="2800" b="0" baseline="-25000" dirty="0" err="1">
                <a:solidFill>
                  <a:srgbClr val="000000"/>
                </a:solidFill>
                <a:ea typeface="华文新魏" charset="-122"/>
              </a:rPr>
              <a:t>R</a:t>
            </a:r>
            <a:r>
              <a:rPr lang="en-US" altLang="zh-CN" sz="2800" b="0" dirty="0">
                <a:solidFill>
                  <a:srgbClr val="000000"/>
                </a:solidFill>
                <a:ea typeface="华文新魏" charset="-122"/>
              </a:rPr>
              <a:t>=130+2×2.5+2=137ns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6574" y="-145639"/>
            <a:ext cx="10631488" cy="8802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主存设计举例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75513" y="2373313"/>
          <a:ext cx="4605337" cy="3222625"/>
        </p:xfrm>
        <a:graphic>
          <a:graphicData uri="http://schemas.openxmlformats.org/drawingml/2006/table">
            <a:tbl>
              <a:tblPr/>
              <a:tblGrid>
                <a:gridCol w="22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功耗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P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＝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600mW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随机读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/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写周期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黑体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T</a:t>
                      </a:r>
                      <a:r>
                        <a:rPr kumimoji="0" lang="en-US" altLang="zh-CN" sz="2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RC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＝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130ns(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最小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-RAS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取数时间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黑体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t</a:t>
                      </a:r>
                      <a:r>
                        <a:rPr kumimoji="0" lang="en-US" altLang="zh-CN" sz="2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RAC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＝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70ns(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最大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-CAS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取数时间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黑体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t</a:t>
                      </a:r>
                      <a:r>
                        <a:rPr kumimoji="0" lang="en-US" altLang="zh-CN" sz="2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CAC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＝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20ns (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最大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地址取数时间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t</a:t>
                      </a:r>
                      <a:r>
                        <a:rPr kumimoji="0" lang="en-US" altLang="zh-CN" sz="22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AA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＝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35ns (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最大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黑体" charset="-122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180263" y="5676900"/>
            <a:ext cx="4679950" cy="78422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indent="0" algn="ctr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表</a:t>
            </a: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  MCM511000A DRAM</a:t>
            </a:r>
            <a:r>
              <a:rPr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芯片</a:t>
            </a:r>
            <a:endParaRPr lang="en-US" altLang="zh-CN" sz="2000" dirty="0">
              <a:solidFill>
                <a:schemeClr val="tx1"/>
              </a:solidFill>
              <a:latin typeface="微软雅黑" charset="-122"/>
              <a:ea typeface="微软雅黑" charset="-122"/>
              <a:cs typeface="华文新魏" charset="-122"/>
            </a:endParaRPr>
          </a:p>
          <a:p>
            <a:pPr lvl="1" indent="0" algn="ctr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(1M×1</a:t>
            </a:r>
            <a:r>
              <a:rPr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华文新魏" charset="-122"/>
              </a:rPr>
              <a:t>的主要性能参数</a:t>
            </a:r>
            <a:endParaRPr lang="en-US" altLang="zh-CN" sz="2000" dirty="0">
              <a:solidFill>
                <a:schemeClr val="tx1"/>
              </a:solidFill>
              <a:latin typeface="微软雅黑" charset="-122"/>
              <a:ea typeface="微软雅黑" charset="-122"/>
              <a:cs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15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414686" y="2173845"/>
            <a:ext cx="9144000" cy="103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5.2.2 </a:t>
            </a:r>
            <a:r>
              <a:rPr lang="zh-CN" altLang="en-US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存储器与</a:t>
            </a:r>
            <a:r>
              <a:rPr lang="en-US" altLang="zh-CN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44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的连接</a:t>
            </a:r>
          </a:p>
        </p:txBody>
      </p:sp>
    </p:spTree>
    <p:extLst>
      <p:ext uri="{BB962C8B-B14F-4D97-AF65-F5344CB8AC3E}">
        <p14:creationId xmlns:p14="http://schemas.microsoft.com/office/powerpoint/2010/main" val="1321469436"/>
      </p:ext>
    </p:extLst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8805949" y="1855899"/>
            <a:ext cx="2509837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3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总线连接方式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623300" y="2833799"/>
            <a:ext cx="28575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40000"/>
              </a:lnSpc>
              <a:buFont typeface="Wingdings" charset="2"/>
              <a:buChar char="p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地址线的连接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40000"/>
              </a:lnSpc>
              <a:buFont typeface="Wingdings" charset="2"/>
              <a:buChar char="p"/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数据线的连接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40000"/>
              </a:lnSpc>
              <a:buFont typeface="Wingdings" charset="2"/>
              <a:buChar char="p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控制线的连接</a:t>
            </a:r>
          </a:p>
        </p:txBody>
      </p:sp>
      <p:grpSp>
        <p:nvGrpSpPr>
          <p:cNvPr id="7176" name="Group 4"/>
          <p:cNvGrpSpPr>
            <a:grpSpLocks/>
          </p:cNvGrpSpPr>
          <p:nvPr/>
        </p:nvGrpSpPr>
        <p:grpSpPr bwMode="auto">
          <a:xfrm>
            <a:off x="1066800" y="1554448"/>
            <a:ext cx="6959600" cy="3556000"/>
            <a:chOff x="672" y="1448"/>
            <a:chExt cx="4384" cy="2240"/>
          </a:xfrm>
        </p:grpSpPr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672" y="1448"/>
              <a:ext cx="1464" cy="2240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>
              <a:flatTx/>
            </a:bodyPr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889" y="1713"/>
              <a:ext cx="1031" cy="37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1131" y="1751"/>
              <a:ext cx="579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kumimoji="1" lang="en-US" altLang="zh-CN" sz="2800" dirty="0">
                  <a:solidFill>
                    <a:srgbClr val="FFFF00"/>
                  </a:solidFill>
                  <a:latin typeface="+mn-lt"/>
                  <a:ea typeface="+mn-ea"/>
                </a:rPr>
                <a:t>MDR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889" y="3016"/>
              <a:ext cx="1031" cy="37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1137" y="3090"/>
              <a:ext cx="566" cy="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kumimoji="1" lang="en-US" altLang="zh-CN" sz="2800" dirty="0">
                  <a:solidFill>
                    <a:srgbClr val="FFFF00"/>
                  </a:solidFill>
                  <a:latin typeface="+mn-lt"/>
                  <a:ea typeface="+mn-ea"/>
                </a:rPr>
                <a:t>MAR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1127" y="2415"/>
              <a:ext cx="587" cy="3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kumimoji="1" lang="en-US" altLang="zh-CN" sz="3200">
                  <a:solidFill>
                    <a:schemeClr val="bg1"/>
                  </a:solidFill>
                  <a:latin typeface="+mn-lt"/>
                  <a:ea typeface="+mn-ea"/>
                </a:rPr>
                <a:t>CPU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3891" y="1448"/>
              <a:ext cx="1149" cy="224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>
              <a:flatTx/>
            </a:bodyPr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84" name="Text Box 12"/>
            <p:cNvSpPr txBox="1">
              <a:spLocks noChangeArrowheads="1"/>
            </p:cNvSpPr>
            <p:nvPr/>
          </p:nvSpPr>
          <p:spPr bwMode="auto">
            <a:xfrm>
              <a:off x="4059" y="2376"/>
              <a:ext cx="99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3600">
                  <a:solidFill>
                    <a:schemeClr val="bg1"/>
                  </a:solidFill>
                  <a:ea typeface="华文新魏" charset="-122"/>
                </a:rPr>
                <a:t>存储器</a:t>
              </a:r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2915" y="2024"/>
              <a:ext cx="224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kumimoji="1" lang="zh-CN" altLang="en-US" sz="2800">
                  <a:solidFill>
                    <a:srgbClr val="FF3300"/>
                  </a:solidFill>
                  <a:latin typeface="+mn-lt"/>
                  <a:ea typeface="+mn-ea"/>
                </a:rPr>
                <a:t>读</a:t>
              </a: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2143" y="2347"/>
              <a:ext cx="1737" cy="1"/>
            </a:xfrm>
            <a:custGeom>
              <a:avLst/>
              <a:gdLst>
                <a:gd name="T0" fmla="*/ 0 w 1737"/>
                <a:gd name="T1" fmla="*/ 0 h 1"/>
                <a:gd name="T2" fmla="*/ 1737 w 17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7" h="1">
                  <a:moveTo>
                    <a:pt x="0" y="0"/>
                  </a:moveTo>
                  <a:lnTo>
                    <a:pt x="1737" y="0"/>
                  </a:lnTo>
                </a:path>
              </a:pathLst>
            </a:custGeom>
            <a:noFill/>
            <a:ln w="57150" cmpd="sng">
              <a:solidFill>
                <a:srgbClr val="FFC000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87" name="Rectangle 15"/>
            <p:cNvSpPr>
              <a:spLocks noChangeArrowheads="1"/>
            </p:cNvSpPr>
            <p:nvPr/>
          </p:nvSpPr>
          <p:spPr bwMode="auto">
            <a:xfrm>
              <a:off x="2626" y="1528"/>
              <a:ext cx="89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800">
                  <a:solidFill>
                    <a:srgbClr val="000000"/>
                  </a:solidFill>
                  <a:ea typeface="华文新魏" charset="-122"/>
                </a:rPr>
                <a:t>数据总线</a:t>
              </a:r>
            </a:p>
          </p:txBody>
        </p:sp>
        <p:sp>
          <p:nvSpPr>
            <p:cNvPr id="45" name="AutoShape 16"/>
            <p:cNvSpPr>
              <a:spLocks noChangeArrowheads="1"/>
            </p:cNvSpPr>
            <p:nvPr/>
          </p:nvSpPr>
          <p:spPr bwMode="auto">
            <a:xfrm>
              <a:off x="1920" y="1816"/>
              <a:ext cx="1968" cy="144"/>
            </a:xfrm>
            <a:prstGeom prst="leftRightArrow">
              <a:avLst>
                <a:gd name="adj1" fmla="val 50000"/>
                <a:gd name="adj2" fmla="val 131605"/>
              </a:avLst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89" name="Rectangle 17"/>
            <p:cNvSpPr>
              <a:spLocks noChangeArrowheads="1"/>
            </p:cNvSpPr>
            <p:nvPr/>
          </p:nvSpPr>
          <p:spPr bwMode="auto">
            <a:xfrm>
              <a:off x="2626" y="2886"/>
              <a:ext cx="89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800">
                  <a:solidFill>
                    <a:srgbClr val="000000"/>
                  </a:solidFill>
                  <a:ea typeface="华文新魏" charset="-122"/>
                </a:rPr>
                <a:t>地址总线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1920" y="3124"/>
              <a:ext cx="1968" cy="144"/>
            </a:xfrm>
            <a:prstGeom prst="rightArrow">
              <a:avLst>
                <a:gd name="adj1" fmla="val 50000"/>
                <a:gd name="adj2" fmla="val 129137"/>
              </a:avLst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2915" y="2432"/>
              <a:ext cx="224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kumimoji="1" lang="zh-CN" altLang="en-US" sz="2800">
                  <a:solidFill>
                    <a:srgbClr val="FF3300"/>
                  </a:solidFill>
                  <a:latin typeface="+mn-lt"/>
                  <a:ea typeface="+mn-ea"/>
                </a:rPr>
                <a:t>写</a:t>
              </a: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2144" y="2735"/>
              <a:ext cx="1737" cy="1"/>
            </a:xfrm>
            <a:custGeom>
              <a:avLst/>
              <a:gdLst>
                <a:gd name="T0" fmla="*/ 0 w 1737"/>
                <a:gd name="T1" fmla="*/ 0 h 1"/>
                <a:gd name="T2" fmla="*/ 1737 w 17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7" h="1">
                  <a:moveTo>
                    <a:pt x="0" y="0"/>
                  </a:moveTo>
                  <a:lnTo>
                    <a:pt x="1737" y="0"/>
                  </a:lnTo>
                </a:path>
              </a:pathLst>
            </a:custGeom>
            <a:noFill/>
            <a:ln w="57150" cmpd="sng">
              <a:solidFill>
                <a:srgbClr val="FFC000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60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6" name="TextBox 32"/>
          <p:cNvSpPr txBox="1">
            <a:spLocks noChangeArrowheads="1"/>
          </p:cNvSpPr>
          <p:nvPr/>
        </p:nvSpPr>
        <p:spPr bwMode="auto">
          <a:xfrm>
            <a:off x="1109663" y="1206500"/>
            <a:ext cx="2547937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总线连接方式</a:t>
            </a:r>
          </a:p>
        </p:txBody>
      </p:sp>
      <p:sp>
        <p:nvSpPr>
          <p:cNvPr id="10247" name="TextBox 33"/>
          <p:cNvSpPr txBox="1">
            <a:spLocks noChangeArrowheads="1"/>
          </p:cNvSpPr>
          <p:nvPr/>
        </p:nvSpPr>
        <p:spPr bwMode="auto">
          <a:xfrm>
            <a:off x="1079500" y="2184400"/>
            <a:ext cx="28575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80000"/>
              </a:lnSpc>
              <a:buFont typeface="Wingdings" charset="2"/>
              <a:buChar char="p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2600">
                <a:latin typeface="微软雅黑" charset="-122"/>
                <a:ea typeface="微软雅黑" charset="-122"/>
              </a:rPr>
              <a:t>地址线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的连接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80000"/>
              </a:lnSpc>
              <a:buFont typeface="Wingdings" charset="2"/>
              <a:buChar char="p"/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数据线的连接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80000"/>
              </a:lnSpc>
              <a:buFont typeface="Wingdings" charset="2"/>
              <a:buChar char="p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控制线的连接</a:t>
            </a: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4872038" y="990600"/>
            <a:ext cx="6587764" cy="3292475"/>
          </a:xfrm>
          <a:prstGeom prst="wedgeRoundRectCallout">
            <a:avLst>
              <a:gd name="adj1" fmla="val -70431"/>
              <a:gd name="adj2" fmla="val 2796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309" tIns="44655" rIns="89309" bIns="44655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</a:pPr>
            <a:endParaRPr kumimoji="1" lang="zh-CN" altLang="en-US" sz="2300" dirty="0">
              <a:solidFill>
                <a:schemeClr val="tx1"/>
              </a:solidFill>
            </a:endParaRPr>
          </a:p>
        </p:txBody>
      </p:sp>
      <p:sp>
        <p:nvSpPr>
          <p:cNvPr id="91145" name="TextBox 36"/>
          <p:cNvSpPr txBox="1">
            <a:spLocks noChangeArrowheads="1"/>
          </p:cNvSpPr>
          <p:nvPr/>
        </p:nvSpPr>
        <p:spPr bwMode="auto">
          <a:xfrm>
            <a:off x="5024438" y="1144588"/>
            <a:ext cx="6219340" cy="301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buFont typeface="Arial" charset="0"/>
              <a:buChar char="•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地址线数决定了整个主存空间的寻址范围</a:t>
            </a:r>
            <a:endParaRPr lang="en-US" altLang="zh-CN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ea typeface="华文新魏" charset="-122"/>
              </a:rPr>
              <a:t>CPU</a:t>
            </a:r>
            <a:r>
              <a:rPr lang="zh-CN" altLang="en-US" sz="2800" dirty="0">
                <a:solidFill>
                  <a:srgbClr val="0000FF"/>
                </a:solidFill>
                <a:ea typeface="华文新魏" charset="-122"/>
              </a:rPr>
              <a:t>地址线数&gt;存储芯片地址引脚线</a:t>
            </a:r>
            <a:endParaRPr lang="en-US" altLang="zh-CN" sz="2800" dirty="0">
              <a:solidFill>
                <a:srgbClr val="0000FF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20000"/>
              </a:lnSpc>
              <a:buFont typeface="Arial" charset="0"/>
              <a:buChar char="•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通常将</a:t>
            </a:r>
            <a:r>
              <a:rPr lang="en-US" altLang="zh-CN" sz="2600" dirty="0">
                <a:solidFill>
                  <a:srgbClr val="008000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600" dirty="0">
                <a:solidFill>
                  <a:srgbClr val="008000"/>
                </a:solidFill>
                <a:latin typeface="微软雅黑" charset="-122"/>
                <a:ea typeface="微软雅黑" charset="-122"/>
              </a:rPr>
              <a:t>地址线的低位和存储芯片地址线相连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zh-CN" altLang="en-US" sz="2600" dirty="0">
                <a:solidFill>
                  <a:srgbClr val="008000"/>
                </a:solidFill>
                <a:latin typeface="微软雅黑" charset="-122"/>
                <a:ea typeface="微软雅黑" charset="-122"/>
              </a:rPr>
              <a:t>高位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用作字扩展时的</a:t>
            </a:r>
            <a:r>
              <a:rPr lang="zh-CN" altLang="en-US" sz="2600" dirty="0">
                <a:solidFill>
                  <a:srgbClr val="008000"/>
                </a:solidFill>
                <a:latin typeface="微软雅黑" charset="-122"/>
                <a:ea typeface="微软雅黑" charset="-122"/>
              </a:rPr>
              <a:t>片选信号的译码</a:t>
            </a:r>
          </a:p>
        </p:txBody>
      </p:sp>
    </p:spTree>
    <p:extLst>
      <p:ext uri="{BB962C8B-B14F-4D97-AF65-F5344CB8AC3E}">
        <p14:creationId xmlns:p14="http://schemas.microsoft.com/office/powerpoint/2010/main" val="172252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4" name="TextBox 32"/>
          <p:cNvSpPr txBox="1">
            <a:spLocks noChangeArrowheads="1"/>
          </p:cNvSpPr>
          <p:nvPr/>
        </p:nvSpPr>
        <p:spPr bwMode="auto">
          <a:xfrm>
            <a:off x="1109663" y="1206500"/>
            <a:ext cx="2547937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总线连接方式</a:t>
            </a:r>
          </a:p>
        </p:txBody>
      </p:sp>
      <p:sp>
        <p:nvSpPr>
          <p:cNvPr id="12295" name="TextBox 33"/>
          <p:cNvSpPr txBox="1">
            <a:spLocks noChangeArrowheads="1"/>
          </p:cNvSpPr>
          <p:nvPr/>
        </p:nvSpPr>
        <p:spPr bwMode="auto">
          <a:xfrm>
            <a:off x="1079500" y="2184400"/>
            <a:ext cx="28575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80000"/>
              </a:lnSpc>
              <a:buFont typeface="Wingdings" charset="2"/>
              <a:buChar char="p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地址线的连接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80000"/>
              </a:lnSpc>
              <a:buFont typeface="Wingdings" charset="2"/>
              <a:buChar char="p"/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2600">
                <a:solidFill>
                  <a:srgbClr val="008000"/>
                </a:solidFill>
                <a:latin typeface="微软雅黑" charset="-122"/>
                <a:ea typeface="微软雅黑" charset="-122"/>
              </a:rPr>
              <a:t>数据线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的连接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80000"/>
              </a:lnSpc>
              <a:buFont typeface="Wingdings" charset="2"/>
              <a:buChar char="p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控制线的连接</a:t>
            </a: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4872038" y="1679575"/>
            <a:ext cx="7094537" cy="3013075"/>
          </a:xfrm>
          <a:prstGeom prst="wedgeRoundRectCallout">
            <a:avLst>
              <a:gd name="adj1" fmla="val -67255"/>
              <a:gd name="adj2" fmla="val 9519"/>
              <a:gd name="adj3" fmla="val 16667"/>
            </a:avLst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309" tIns="44655" rIns="89309" bIns="44655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</a:pPr>
            <a:endParaRPr kumimoji="1" lang="zh-CN" altLang="en-US" sz="2300" dirty="0">
              <a:solidFill>
                <a:schemeClr val="tx1"/>
              </a:solidFill>
            </a:endParaRPr>
          </a:p>
        </p:txBody>
      </p:sp>
      <p:sp>
        <p:nvSpPr>
          <p:cNvPr id="12297" name="TextBox 36"/>
          <p:cNvSpPr txBox="1">
            <a:spLocks noChangeArrowheads="1"/>
          </p:cNvSpPr>
          <p:nvPr/>
        </p:nvSpPr>
        <p:spPr bwMode="auto">
          <a:xfrm>
            <a:off x="5067300" y="1846263"/>
            <a:ext cx="6899275" cy="27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30000"/>
              </a:lnSpc>
              <a:buFont typeface="Arial" charset="0"/>
              <a:buChar char="•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数据线数决定了一次可读写的最大数据宽度</a:t>
            </a:r>
            <a:endParaRPr lang="en-US" altLang="zh-CN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marL="0" lvl="2" indent="0" algn="l">
              <a:lnSpc>
                <a:spcPct val="130000"/>
              </a:lnSpc>
            </a:pPr>
            <a:r>
              <a:rPr lang="en-US" altLang="zh-CN" sz="2600" dirty="0">
                <a:solidFill>
                  <a:srgbClr val="7F7F7F"/>
                </a:solidFill>
                <a:ea typeface="华文新魏" charset="-122"/>
              </a:rPr>
              <a:t>    </a:t>
            </a:r>
            <a:r>
              <a:rPr lang="en-US" altLang="zh-CN" sz="2800" dirty="0">
                <a:ea typeface="华文新魏" charset="-122"/>
              </a:rPr>
              <a:t>CPU</a:t>
            </a:r>
            <a:r>
              <a:rPr lang="zh-CN" altLang="en-US" sz="2800" dirty="0">
                <a:ea typeface="华文新魏" charset="-122"/>
              </a:rPr>
              <a:t>数据线数&gt;存储芯片数据引脚线</a:t>
            </a:r>
            <a:endParaRPr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30000"/>
              </a:lnSpc>
              <a:buFont typeface="Arial" charset="0"/>
              <a:buChar char="•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通常将</a:t>
            </a:r>
            <a:r>
              <a:rPr lang="en-US" altLang="zh-CN" sz="2600" dirty="0">
                <a:solidFill>
                  <a:srgbClr val="008000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600" dirty="0">
                <a:solidFill>
                  <a:srgbClr val="008000"/>
                </a:solidFill>
                <a:latin typeface="微软雅黑" charset="-122"/>
                <a:ea typeface="微软雅黑" charset="-122"/>
              </a:rPr>
              <a:t>数据线连到多个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位扩展的</a:t>
            </a:r>
            <a:r>
              <a:rPr lang="zh-CN" altLang="en-US" sz="2600" dirty="0">
                <a:solidFill>
                  <a:srgbClr val="008000"/>
                </a:solidFill>
                <a:latin typeface="微软雅黑" charset="-122"/>
                <a:ea typeface="微软雅黑" charset="-122"/>
              </a:rPr>
              <a:t>芯片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中，使扩展后的位数与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数据线数相等</a:t>
            </a:r>
          </a:p>
        </p:txBody>
      </p:sp>
    </p:spTree>
    <p:extLst>
      <p:ext uri="{BB962C8B-B14F-4D97-AF65-F5344CB8AC3E}">
        <p14:creationId xmlns:p14="http://schemas.microsoft.com/office/powerpoint/2010/main" val="183371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3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2" name="TextBox 32"/>
          <p:cNvSpPr txBox="1">
            <a:spLocks noChangeArrowheads="1"/>
          </p:cNvSpPr>
          <p:nvPr/>
        </p:nvSpPr>
        <p:spPr bwMode="auto">
          <a:xfrm>
            <a:off x="1109663" y="1206500"/>
            <a:ext cx="2547937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总线连接方式</a:t>
            </a:r>
          </a:p>
        </p:txBody>
      </p:sp>
      <p:sp>
        <p:nvSpPr>
          <p:cNvPr id="95239" name="TextBox 33"/>
          <p:cNvSpPr txBox="1">
            <a:spLocks noChangeArrowheads="1"/>
          </p:cNvSpPr>
          <p:nvPr/>
        </p:nvSpPr>
        <p:spPr bwMode="auto">
          <a:xfrm>
            <a:off x="1079500" y="2184400"/>
            <a:ext cx="28575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lnSpc>
                <a:spcPct val="180000"/>
              </a:lnSpc>
              <a:buFont typeface="Wingdings" charset="0"/>
              <a:buChar char="p"/>
              <a:defRPr/>
            </a:pPr>
            <a:r>
              <a:rPr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地址线的连接</a:t>
            </a:r>
            <a:endParaRPr lang="en-US" altLang="zh-CN" sz="26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80000"/>
              </a:lnSpc>
              <a:buFont typeface="Wingdings" charset="0"/>
              <a:buChar char="p"/>
              <a:defRPr/>
            </a:pPr>
            <a:r>
              <a:rPr lang="en-US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数据线的连接</a:t>
            </a:r>
            <a:endParaRPr lang="en-US" altLang="zh-CN" sz="26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80000"/>
              </a:lnSpc>
              <a:buFont typeface="Wingdings" charset="0"/>
              <a:buChar char="p"/>
              <a:defRPr/>
            </a:pPr>
            <a:r>
              <a:rPr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6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控制线</a:t>
            </a:r>
            <a:r>
              <a:rPr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的连接</a:t>
            </a: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4872038" y="2044700"/>
            <a:ext cx="6124575" cy="2711450"/>
          </a:xfrm>
          <a:prstGeom prst="wedgeRoundRectCallout">
            <a:avLst>
              <a:gd name="adj1" fmla="val -69025"/>
              <a:gd name="adj2" fmla="val 26163"/>
              <a:gd name="adj3" fmla="val 16667"/>
            </a:avLst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309" tIns="44655" rIns="89309" bIns="44655"/>
          <a:lstStyle/>
          <a:p>
            <a:pPr defTabSz="1182688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0"/>
              <a:buNone/>
              <a:defRPr/>
            </a:pPr>
            <a:endParaRPr kumimoji="1" lang="zh-CN" altLang="en-US" sz="2300">
              <a:solidFill>
                <a:schemeClr val="tx1"/>
              </a:solidFill>
              <a:ea typeface="黑体" charset="0"/>
              <a:cs typeface="Times New Roman" charset="0"/>
            </a:endParaRPr>
          </a:p>
        </p:txBody>
      </p:sp>
      <p:sp>
        <p:nvSpPr>
          <p:cNvPr id="13321" name="TextBox 36"/>
          <p:cNvSpPr txBox="1">
            <a:spLocks noChangeArrowheads="1"/>
          </p:cNvSpPr>
          <p:nvPr/>
        </p:nvSpPr>
        <p:spPr bwMode="auto">
          <a:xfrm>
            <a:off x="5067300" y="2103438"/>
            <a:ext cx="5854700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3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若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读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写命令线和存储芯片的读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写控制线是一根，且电平信号一致，则可直接相连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3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若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读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写命令线分开，则需分别进行连接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85838" y="5135563"/>
            <a:ext cx="10291762" cy="1190625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800" dirty="0">
                <a:solidFill>
                  <a:schemeClr val="dk1"/>
                </a:solidFill>
                <a:latin typeface="华文新魏"/>
                <a:ea typeface="华文新魏"/>
                <a:cs typeface="华文新魏"/>
              </a:rPr>
              <a:t>CPU</a:t>
            </a:r>
            <a:r>
              <a:rPr lang="zh-CN" altLang="en-US" sz="2800" dirty="0">
                <a:solidFill>
                  <a:schemeClr val="dk1"/>
                </a:solidFill>
                <a:latin typeface="华文新魏"/>
                <a:ea typeface="华文新魏"/>
                <a:cs typeface="华文新魏"/>
              </a:rPr>
              <a:t>中的访存信号线</a:t>
            </a:r>
            <a:r>
              <a:rPr kumimoji="1" lang="en-US" altLang="zh-CN" sz="280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MREQ</a:t>
            </a:r>
            <a:r>
              <a:rPr kumimoji="1" lang="zh-CN" altLang="en-US" sz="280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用来确定是访问主存还是</a:t>
            </a:r>
            <a:r>
              <a:rPr kumimoji="1" lang="en-US" altLang="zh-CN" sz="280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I/O</a:t>
            </a:r>
            <a:r>
              <a:rPr kumimoji="1" lang="zh-CN" altLang="en-US" sz="280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端口</a:t>
            </a:r>
            <a:endParaRPr kumimoji="1" lang="en-US" altLang="zh-CN" sz="2800" dirty="0">
              <a:solidFill>
                <a:srgbClr val="000000"/>
              </a:solidFill>
              <a:latin typeface="华文新魏"/>
              <a:ea typeface="华文新魏"/>
              <a:cs typeface="华文新魏"/>
            </a:endParaRPr>
          </a:p>
          <a:p>
            <a:pPr algn="ctr">
              <a:lnSpc>
                <a:spcPct val="130000"/>
              </a:lnSpc>
              <a:defRPr/>
            </a:pPr>
            <a:r>
              <a:rPr kumimoji="1" lang="zh-CN" altLang="en-US" sz="280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（</a:t>
            </a:r>
            <a:r>
              <a:rPr kumimoji="1" lang="en-US" altLang="zh-CN" sz="280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MREQ</a:t>
            </a:r>
            <a:r>
              <a:rPr kumimoji="1" lang="zh-CN" altLang="en-US" sz="280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信号为低电平时才选择存储芯片）</a:t>
            </a:r>
            <a:endParaRPr lang="en-US" altLang="zh-CN" sz="2800" dirty="0">
              <a:solidFill>
                <a:schemeClr val="dk1"/>
              </a:solidFill>
              <a:latin typeface="华文新魏"/>
              <a:ea typeface="华文新魏"/>
              <a:cs typeface="华文新魏"/>
            </a:endParaRPr>
          </a:p>
        </p:txBody>
      </p:sp>
      <p:cxnSp>
        <p:nvCxnSpPr>
          <p:cNvPr id="12" name="直接连接符 2"/>
          <p:cNvCxnSpPr/>
          <p:nvPr/>
        </p:nvCxnSpPr>
        <p:spPr>
          <a:xfrm>
            <a:off x="4573588" y="5294313"/>
            <a:ext cx="10556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"/>
          <p:cNvCxnSpPr/>
          <p:nvPr/>
        </p:nvCxnSpPr>
        <p:spPr>
          <a:xfrm>
            <a:off x="3132138" y="5834063"/>
            <a:ext cx="10572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8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3321" grpId="0"/>
      <p:bldP spid="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云形标注 11"/>
          <p:cNvSpPr/>
          <p:nvPr/>
        </p:nvSpPr>
        <p:spPr>
          <a:xfrm>
            <a:off x="8210550" y="1987550"/>
            <a:ext cx="3505200" cy="1041400"/>
          </a:xfrm>
          <a:prstGeom prst="cloudCallout">
            <a:avLst>
              <a:gd name="adj1" fmla="val -132134"/>
              <a:gd name="adj2" fmla="val 3005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8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9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90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91" name="TextBox 32"/>
          <p:cNvSpPr txBox="1">
            <a:spLocks noChangeArrowheads="1"/>
          </p:cNvSpPr>
          <p:nvPr/>
        </p:nvSpPr>
        <p:spPr bwMode="auto">
          <a:xfrm>
            <a:off x="2697163" y="952500"/>
            <a:ext cx="7158037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和主存之间的两种通信方式</a:t>
            </a:r>
          </a:p>
        </p:txBody>
      </p:sp>
      <p:sp>
        <p:nvSpPr>
          <p:cNvPr id="15368" name="TextBox 33"/>
          <p:cNvSpPr txBox="1">
            <a:spLocks noChangeArrowheads="1"/>
          </p:cNvSpPr>
          <p:nvPr/>
        </p:nvSpPr>
        <p:spPr bwMode="auto">
          <a:xfrm>
            <a:off x="1066800" y="1930400"/>
            <a:ext cx="10350500" cy="388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30000"/>
              </a:lnSpc>
              <a:buFont typeface="Wingdings" charset="2"/>
              <a:buChar char="p"/>
            </a:pP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异步</a:t>
            </a: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方式过程</a:t>
            </a:r>
            <a:r>
              <a:rPr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需</a:t>
            </a:r>
            <a:r>
              <a:rPr lang="zh-CN" altLang="en-US" sz="28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握手信号</a:t>
            </a:r>
            <a:r>
              <a:rPr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1" algn="l">
              <a:lnSpc>
                <a:spcPct val="130000"/>
              </a:lnSpc>
              <a:buFont typeface="Wingdings" charset="2"/>
              <a:buChar char="p"/>
            </a:pPr>
            <a:r>
              <a:rPr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读操作</a:t>
            </a:r>
            <a:endParaRPr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>
              <a:lnSpc>
                <a:spcPct val="130000"/>
              </a:lnSpc>
              <a:buFont typeface="Wingdings" charset="2"/>
              <a:buChar char="Ø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CPU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送地址到地址线，主存进行地址译码</a:t>
            </a:r>
          </a:p>
          <a:p>
            <a:pPr lvl="2" algn="l">
              <a:lnSpc>
                <a:spcPct val="130000"/>
              </a:lnSpc>
              <a:buFont typeface="Wingdings" charset="2"/>
              <a:buChar char="Ø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CPU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发读命令，然后等待存储器发回“完成”信号</a:t>
            </a:r>
          </a:p>
          <a:p>
            <a:pPr lvl="2" algn="l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主存收到读命令后开始读数，完成后发“完成”信号给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</a:p>
          <a:p>
            <a:pPr lvl="2" algn="l">
              <a:lnSpc>
                <a:spcPct val="130000"/>
              </a:lnSpc>
              <a:buFont typeface="Wingdings" charset="2"/>
              <a:buChar char="Ø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CPU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接收到“完成”信号，从数据线取数</a:t>
            </a:r>
            <a:endParaRPr lang="en-US" altLang="zh-CN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30000"/>
              </a:lnSpc>
              <a:buFont typeface="Wingdings" charset="2"/>
              <a:buChar char="p"/>
            </a:pPr>
            <a:endParaRPr lang="zh-CN" altLang="en-US" sz="2600" dirty="0">
              <a:solidFill>
                <a:srgbClr val="00206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629650" y="2096852"/>
            <a:ext cx="3143250" cy="65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>
              <a:defRPr/>
            </a:pPr>
            <a:r>
              <a:rPr lang="zh-CN" altLang="en-US" sz="26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写操作过程类似</a:t>
            </a:r>
          </a:p>
        </p:txBody>
      </p:sp>
    </p:spTree>
    <p:extLst>
      <p:ext uri="{BB962C8B-B14F-4D97-AF65-F5344CB8AC3E}">
        <p14:creationId xmlns:p14="http://schemas.microsoft.com/office/powerpoint/2010/main" val="2028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8" name="TextBox 32"/>
          <p:cNvSpPr txBox="1">
            <a:spLocks noChangeArrowheads="1"/>
          </p:cNvSpPr>
          <p:nvPr/>
        </p:nvSpPr>
        <p:spPr bwMode="auto">
          <a:xfrm>
            <a:off x="2697163" y="952500"/>
            <a:ext cx="7158037" cy="677863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和主存之间的两种通信方式</a:t>
            </a:r>
          </a:p>
        </p:txBody>
      </p:sp>
      <p:sp>
        <p:nvSpPr>
          <p:cNvPr id="99335" name="TextBox 33"/>
          <p:cNvSpPr txBox="1">
            <a:spLocks noChangeArrowheads="1"/>
          </p:cNvSpPr>
          <p:nvPr/>
        </p:nvSpPr>
        <p:spPr bwMode="auto">
          <a:xfrm>
            <a:off x="1066800" y="1981200"/>
            <a:ext cx="10350500" cy="2762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30000"/>
              </a:lnSpc>
              <a:buFont typeface="Wingdings" charset="2"/>
              <a:buChar char="p"/>
            </a:pPr>
            <a:r>
              <a:rPr lang="zh-CN" altLang="en-US" sz="28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同步</a:t>
            </a: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方式的特点</a:t>
            </a:r>
          </a:p>
          <a:p>
            <a:pPr lvl="1" algn="l">
              <a:lnSpc>
                <a:spcPct val="130000"/>
              </a:lnSpc>
              <a:buFont typeface="Wingdings" charset="2"/>
              <a:buChar char="Ø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和主存由</a:t>
            </a:r>
            <a:r>
              <a:rPr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统一时钟信号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控制，无需应答信号</a:t>
            </a:r>
          </a:p>
          <a:p>
            <a:pPr lvl="1" algn="l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主存总是在确定的时间内准备好数据</a:t>
            </a:r>
          </a:p>
          <a:p>
            <a:pPr lvl="1" algn="l">
              <a:lnSpc>
                <a:spcPct val="130000"/>
              </a:lnSpc>
              <a:buFont typeface="Wingdings" charset="2"/>
              <a:buChar char="Ø"/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送出地址和读命令后，总是在确定的时间取数据 </a:t>
            </a:r>
          </a:p>
          <a:p>
            <a:pPr lvl="1" algn="l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存储器芯片必须支持同步方式</a:t>
            </a:r>
          </a:p>
        </p:txBody>
      </p:sp>
    </p:spTree>
    <p:extLst>
      <p:ext uri="{BB962C8B-B14F-4D97-AF65-F5344CB8AC3E}">
        <p14:creationId xmlns:p14="http://schemas.microsoft.com/office/powerpoint/2010/main" val="95948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0675" y="3549"/>
            <a:ext cx="10971213" cy="64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212850" y="1179513"/>
            <a:ext cx="9469438" cy="3984625"/>
          </a:xfrm>
          <a:prstGeom prst="rect">
            <a:avLst/>
          </a:prstGeom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30238" indent="-2714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en-US" altLang="zh-CN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主存储器（</a:t>
            </a:r>
            <a:r>
              <a:rPr kumimoji="1" lang="en-US" altLang="zh-CN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Main Memory</a:t>
            </a:r>
            <a:r>
              <a:rPr kumimoji="1" lang="zh-CN" altLang="en-US" sz="3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）的设计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sz="30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目的：利用半导体存储芯片和其它逻辑芯片，构成所需要的存储器 </a:t>
            </a:r>
          </a:p>
          <a:p>
            <a:pPr lvl="2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由存储芯片 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 </a:t>
            </a:r>
            <a:r>
              <a:rPr kumimoji="1" lang="en-US" altLang="zh-CN" sz="28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位/片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 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构成存储器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 MK×N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2"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其它逻辑芯片：例如地址寄存器、地址译码器、刷新控制电路等 </a:t>
            </a:r>
          </a:p>
        </p:txBody>
      </p:sp>
    </p:spTree>
    <p:extLst>
      <p:ext uri="{BB962C8B-B14F-4D97-AF65-F5344CB8AC3E}">
        <p14:creationId xmlns:p14="http://schemas.microsoft.com/office/powerpoint/2010/main" val="5014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1382" name="TextBox 32"/>
          <p:cNvSpPr txBox="1">
            <a:spLocks noChangeArrowheads="1"/>
          </p:cNvSpPr>
          <p:nvPr/>
        </p:nvSpPr>
        <p:spPr bwMode="auto">
          <a:xfrm>
            <a:off x="1076325" y="1033463"/>
            <a:ext cx="5854700" cy="531812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存储器芯片和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的连接举例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093788" y="1589088"/>
            <a:ext cx="10140950" cy="42948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>
              <a:lnSpc>
                <a:spcPct val="110000"/>
              </a:lnSpc>
              <a:spcAft>
                <a:spcPts val="1200"/>
              </a:spcAft>
              <a:buFont typeface="Wingdings" charset="0"/>
              <a:buChar char="p"/>
              <a:defRPr/>
            </a:pPr>
            <a:r>
              <a:rPr lang="zh-CN" altLang="en-US" sz="32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 主存空间</a:t>
            </a:r>
            <a:r>
              <a:rPr lang="zh-CN" altLang="en-US" sz="3200" dirty="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的划分</a:t>
            </a:r>
          </a:p>
          <a:p>
            <a:pPr marL="914400" lvl="1" indent="-457200" algn="l">
              <a:lnSpc>
                <a:spcPct val="110000"/>
              </a:lnSpc>
              <a:spcAft>
                <a:spcPts val="1200"/>
              </a:spcAft>
              <a:buFont typeface="Wingdings" charset="2"/>
              <a:buChar char="u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主存空间包括</a:t>
            </a:r>
            <a:r>
              <a:rPr lang="en-US" altLang="zh-CN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ROM</a:t>
            </a: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RAM</a:t>
            </a: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区</a:t>
            </a:r>
          </a:p>
          <a:p>
            <a:pPr marL="1371600" lvl="2" indent="-457200" algn="l">
              <a:lnSpc>
                <a:spcPct val="110000"/>
              </a:lnSpc>
              <a:spcAft>
                <a:spcPts val="1200"/>
              </a:spcAft>
              <a:buFont typeface="Wingdings" charset="2"/>
              <a:buChar char="l"/>
              <a:defRPr/>
            </a:pPr>
            <a:r>
              <a:rPr lang="en-US" altLang="zh-CN" sz="2800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 ROM</a:t>
            </a:r>
            <a:r>
              <a:rPr lang="zh-CN" altLang="en-US" sz="2800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区用来存放系统程序</a:t>
            </a: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、</a:t>
            </a:r>
            <a:r>
              <a:rPr lang="zh-CN" altLang="en-US" sz="2800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标准子程序等</a:t>
            </a: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，选</a:t>
            </a:r>
            <a:r>
              <a:rPr lang="en-US" altLang="zh-CN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ROM</a:t>
            </a: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芯片构造；</a:t>
            </a:r>
            <a:endParaRPr lang="en-US" altLang="zh-CN" sz="2800" dirty="0">
              <a:solidFill>
                <a:schemeClr val="tx1"/>
              </a:solidFill>
              <a:latin typeface="华文新魏"/>
              <a:ea typeface="华文新魏"/>
              <a:cs typeface="华文新魏"/>
            </a:endParaRPr>
          </a:p>
          <a:p>
            <a:pPr marL="1371600" lvl="2" indent="-457200" algn="l">
              <a:lnSpc>
                <a:spcPct val="110000"/>
              </a:lnSpc>
              <a:spcAft>
                <a:spcPts val="1200"/>
              </a:spcAft>
              <a:buFont typeface="Wingdings" charset="2"/>
              <a:buChar char="l"/>
              <a:defRPr/>
            </a:pPr>
            <a:r>
              <a:rPr lang="en-US" altLang="zh-CN" sz="2800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RAM</a:t>
            </a:r>
            <a:r>
              <a:rPr lang="zh-CN" altLang="en-US" sz="2800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区用来存放用户程序</a:t>
            </a: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，选</a:t>
            </a:r>
            <a:r>
              <a:rPr lang="en-US" altLang="zh-CN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RAM</a:t>
            </a:r>
            <a:r>
              <a:rPr lang="zh-CN" altLang="en-US" sz="28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芯片构造</a:t>
            </a:r>
          </a:p>
          <a:p>
            <a:pPr marL="914400" lvl="1" indent="-457200" algn="l">
              <a:lnSpc>
                <a:spcPct val="110000"/>
              </a:lnSpc>
              <a:spcAft>
                <a:spcPts val="1200"/>
              </a:spcAft>
              <a:buFont typeface="Wingdings" charset="2"/>
              <a:buChar char="u"/>
              <a:defRPr/>
            </a:pPr>
            <a:r>
              <a:rPr lang="zh-CN" altLang="en-US" sz="32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 选择存储芯片的类型和数量时，</a:t>
            </a:r>
            <a:r>
              <a:rPr lang="zh-CN" altLang="en-US" sz="3200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须先确定</a:t>
            </a:r>
            <a:r>
              <a:rPr lang="en-US" altLang="zh-CN" sz="32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ROM</a:t>
            </a:r>
            <a:r>
              <a:rPr lang="zh-CN" altLang="en-US" sz="32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区和</a:t>
            </a:r>
            <a:r>
              <a:rPr lang="en-US" altLang="zh-CN" sz="32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RAM</a:t>
            </a:r>
            <a:r>
              <a:rPr lang="zh-CN" altLang="en-US" sz="3200" dirty="0">
                <a:solidFill>
                  <a:schemeClr val="tx1"/>
                </a:solidFill>
                <a:latin typeface="华文新魏"/>
                <a:ea typeface="华文新魏"/>
                <a:cs typeface="华文新魏"/>
              </a:rPr>
              <a:t>区的</a:t>
            </a:r>
            <a:r>
              <a:rPr lang="zh-CN" altLang="en-US" sz="3200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地址范围</a:t>
            </a:r>
          </a:p>
        </p:txBody>
      </p:sp>
    </p:spTree>
    <p:extLst>
      <p:ext uri="{BB962C8B-B14F-4D97-AF65-F5344CB8AC3E}">
        <p14:creationId xmlns:p14="http://schemas.microsoft.com/office/powerpoint/2010/main" val="48484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093788" y="1589088"/>
            <a:ext cx="9829800" cy="42319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例：设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CPU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有16根地址线，8根数据线，并用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MREQ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作访存控制信号，用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WR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作读/写控制信号；</a:t>
            </a:r>
            <a:endParaRPr kumimoji="1"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现有下列存储芯片：1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  <a:ea typeface="宋体" charset="-122"/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4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RAM、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4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RAM、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8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  <a:ea typeface="宋体" charset="-122"/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RAM，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ROM、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4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ROM、 8K </a:t>
            </a:r>
            <a:r>
              <a:rPr kumimoji="1" lang="en-US" altLang="zh-CN" sz="2800" dirty="0">
                <a:solidFill>
                  <a:srgbClr val="000000"/>
                </a:solidFill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ROM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及74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LS138(3-8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译码器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和各种门电路；</a:t>
            </a:r>
            <a:endParaRPr kumimoji="1"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要求主存地址空间满足如下条件：7000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H</a:t>
            </a:r>
            <a:r>
              <a:rPr kumimoji="1"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</a:rPr>
              <a:t>～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77FFH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为系统程序区； 7800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H</a:t>
            </a:r>
            <a:r>
              <a:rPr kumimoji="1"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</a:rPr>
              <a:t>～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7BFFH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为用户程序区；</a:t>
            </a:r>
            <a:endParaRPr kumimoji="1"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试合理选择上述存储芯片，并画出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CPU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与存储器的连接图。</a:t>
            </a:r>
            <a:endParaRPr lang="en-US" altLang="zh-CN" sz="2800" dirty="0">
              <a:solidFill>
                <a:srgbClr val="000000"/>
              </a:solidFill>
              <a:latin typeface="华文新魏" charset="-122"/>
              <a:ea typeface="华文新魏" charset="-122"/>
            </a:endParaRPr>
          </a:p>
        </p:txBody>
      </p:sp>
      <p:cxnSp>
        <p:nvCxnSpPr>
          <p:cNvPr id="12" name="直接连接符 2"/>
          <p:cNvCxnSpPr/>
          <p:nvPr/>
        </p:nvCxnSpPr>
        <p:spPr>
          <a:xfrm>
            <a:off x="8167688" y="1700213"/>
            <a:ext cx="10556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"/>
          <p:cNvCxnSpPr/>
          <p:nvPr/>
        </p:nvCxnSpPr>
        <p:spPr>
          <a:xfrm>
            <a:off x="2998862" y="2109788"/>
            <a:ext cx="671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1076325" y="1033463"/>
            <a:ext cx="5854700" cy="531812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存储器芯片和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的连接举例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093788" y="1589088"/>
            <a:ext cx="9829800" cy="42319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例：设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CPU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有16根地址线，8根数据线，并用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MREQ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作访存控制信号，用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WR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作读/写控制信号；</a:t>
            </a:r>
            <a:endParaRPr kumimoji="1"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现有下列存储芯片：1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  <a:ea typeface="宋体" charset="-122"/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4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RAM、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4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RAM、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8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  <a:ea typeface="宋体" charset="-122"/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RAM，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ROM、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4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K </a:t>
            </a:r>
            <a:r>
              <a:rPr kumimoji="1" lang="en-US" altLang="zh-CN" sz="2800" dirty="0">
                <a:solidFill>
                  <a:srgbClr val="000000"/>
                </a:solidFill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ROM、 8K </a:t>
            </a:r>
            <a:r>
              <a:rPr kumimoji="1" lang="en-US" altLang="zh-CN" sz="2800" dirty="0">
                <a:solidFill>
                  <a:srgbClr val="000000"/>
                </a:solidFill>
              </a:rPr>
              <a:t>×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 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位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ROM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及74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LS138(3-8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译码器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和各种门电路；</a:t>
            </a:r>
            <a:endParaRPr kumimoji="1"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要求主存地址空间满足如下条件：7000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H</a:t>
            </a:r>
            <a:r>
              <a:rPr kumimoji="1"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</a:rPr>
              <a:t>～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77FFH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为系统程序区； 7800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H</a:t>
            </a:r>
            <a:r>
              <a:rPr kumimoji="1"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</a:rPr>
              <a:t>～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7BFFH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为用户程序区；</a:t>
            </a:r>
            <a:endParaRPr kumimoji="1" lang="en-US" altLang="zh-CN" sz="2800" dirty="0">
              <a:solidFill>
                <a:srgbClr val="000000"/>
              </a:solidFill>
              <a:ea typeface="华文新魏" charset="-122"/>
            </a:endParaRPr>
          </a:p>
          <a:p>
            <a:pPr marL="0" lvl="1" indent="0"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试合理选择上述存储芯片，并画出</a:t>
            </a:r>
            <a:r>
              <a:rPr kumimoji="1" lang="en-US" altLang="zh-CN" sz="2800" dirty="0">
                <a:solidFill>
                  <a:srgbClr val="000000"/>
                </a:solidFill>
                <a:ea typeface="华文新魏" charset="-122"/>
              </a:rPr>
              <a:t>CPU</a:t>
            </a:r>
            <a:r>
              <a:rPr kumimoji="1" lang="zh-CN" altLang="en-US" sz="2800" dirty="0">
                <a:solidFill>
                  <a:srgbClr val="000000"/>
                </a:solidFill>
                <a:ea typeface="华文新魏" charset="-122"/>
              </a:rPr>
              <a:t>与存储器的连接图。</a:t>
            </a:r>
            <a:endParaRPr lang="en-US" altLang="zh-CN" sz="2800" dirty="0">
              <a:solidFill>
                <a:srgbClr val="000000"/>
              </a:solidFill>
              <a:latin typeface="华文新魏" charset="-122"/>
              <a:ea typeface="华文新魏" charset="-122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7726363" y="5745882"/>
            <a:ext cx="2460625" cy="779462"/>
          </a:xfrm>
          <a:prstGeom prst="cloudCallout">
            <a:avLst>
              <a:gd name="adj1" fmla="val 77397"/>
              <a:gd name="adj2" fmla="val 2657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r">
              <a:defRPr/>
            </a:pPr>
            <a:r>
              <a:rPr lang="zh-CN" altLang="en-US" dirty="0">
                <a:solidFill>
                  <a:srgbClr val="0000FF"/>
                </a:solidFill>
                <a:latin typeface="+mn-ea"/>
              </a:rPr>
              <a:t>解题思路？</a:t>
            </a:r>
          </a:p>
        </p:txBody>
      </p:sp>
      <p:pic>
        <p:nvPicPr>
          <p:cNvPr id="13320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96" y="5523632"/>
            <a:ext cx="100012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955675" y="4137260"/>
            <a:ext cx="5545138" cy="6238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2" name="直接连接符 2"/>
          <p:cNvCxnSpPr/>
          <p:nvPr/>
        </p:nvCxnSpPr>
        <p:spPr>
          <a:xfrm>
            <a:off x="8167688" y="1700213"/>
            <a:ext cx="10556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"/>
          <p:cNvCxnSpPr/>
          <p:nvPr/>
        </p:nvCxnSpPr>
        <p:spPr>
          <a:xfrm>
            <a:off x="2962858" y="2109788"/>
            <a:ext cx="671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1076325" y="1033463"/>
            <a:ext cx="5854700" cy="531812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存储器芯片和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的连接举例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3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741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741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741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1076325" y="839788"/>
            <a:ext cx="5854700" cy="531812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存储器芯片和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的连接举例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415" name="Text Box 2"/>
          <p:cNvSpPr txBox="1">
            <a:spLocks noChangeArrowheads="1"/>
          </p:cNvSpPr>
          <p:nvPr/>
        </p:nvSpPr>
        <p:spPr bwMode="auto">
          <a:xfrm>
            <a:off x="1157288" y="1446213"/>
            <a:ext cx="792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  <a:ea typeface="华文新魏" charset="-122"/>
              </a:rPr>
              <a:t>(1) 写出对应的二进制地址码，确定总容量</a:t>
            </a: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676275" y="2517777"/>
            <a:ext cx="6635750" cy="504826"/>
            <a:chOff x="341" y="1251"/>
            <a:chExt cx="4180" cy="318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341" y="1251"/>
              <a:ext cx="11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0   1   1    1 </a:t>
              </a: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392" y="1267"/>
              <a:ext cx="12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0    0    0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 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2530" y="1265"/>
              <a:ext cx="10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0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573" y="1278"/>
              <a:ext cx="9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0</a:t>
              </a:r>
            </a:p>
          </p:txBody>
        </p:sp>
      </p:grp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04838" y="2024063"/>
            <a:ext cx="7912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15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14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13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12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11 </a:t>
            </a:r>
            <a:r>
              <a:rPr kumimoji="1" lang="en-US" altLang="zh-CN" dirty="0"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latin typeface="+mj-lt"/>
                <a:ea typeface="微软雅黑" charset="-122"/>
                <a:cs typeface="宋体" charset="-122"/>
              </a:rPr>
              <a:t>10 </a:t>
            </a:r>
            <a:r>
              <a:rPr kumimoji="1" lang="en-US" altLang="zh-CN" dirty="0"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latin typeface="+mj-lt"/>
                <a:ea typeface="微软雅黑" charset="-122"/>
                <a:cs typeface="宋体" charset="-122"/>
              </a:rPr>
              <a:t>9</a:t>
            </a:r>
            <a:r>
              <a:rPr kumimoji="1" lang="en-US" altLang="zh-CN" dirty="0">
                <a:latin typeface="+mj-lt"/>
                <a:ea typeface="微软雅黑" charset="-122"/>
                <a:cs typeface="宋体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…   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7   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…  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4   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3   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…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    </a:t>
            </a:r>
            <a:r>
              <a:rPr kumimoji="1" lang="en-US" altLang="zh-CN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latin typeface="+mj-lt"/>
                <a:ea typeface="微软雅黑" charset="-122"/>
                <a:cs typeface="宋体" charset="-122"/>
              </a:rPr>
              <a:t>0</a:t>
            </a:r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647700" y="3065465"/>
            <a:ext cx="6707188" cy="1014413"/>
            <a:chOff x="227" y="1596"/>
            <a:chExt cx="4225" cy="639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332" y="1596"/>
              <a:ext cx="38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</a:t>
              </a:r>
            </a:p>
          </p:txBody>
        </p:sp>
        <p:grpSp>
          <p:nvGrpSpPr>
            <p:cNvPr id="17439" name="Group 12"/>
            <p:cNvGrpSpPr>
              <a:grpSpLocks/>
            </p:cNvGrpSpPr>
            <p:nvPr/>
          </p:nvGrpSpPr>
          <p:grpSpPr bwMode="auto">
            <a:xfrm>
              <a:off x="227" y="1940"/>
              <a:ext cx="4225" cy="295"/>
              <a:chOff x="323" y="1940"/>
              <a:chExt cx="4225" cy="295"/>
            </a:xfrm>
          </p:grpSpPr>
          <p:sp>
            <p:nvSpPr>
              <p:cNvPr id="26" name="Text Box 13"/>
              <p:cNvSpPr txBox="1">
                <a:spLocks noChangeArrowheads="1"/>
              </p:cNvSpPr>
              <p:nvPr/>
            </p:nvSpPr>
            <p:spPr bwMode="auto">
              <a:xfrm>
                <a:off x="323" y="1940"/>
                <a:ext cx="115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0   1   1    1</a:t>
                </a:r>
              </a:p>
            </p:txBody>
          </p: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1396" y="1942"/>
                <a:ext cx="127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0    1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 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1    1</a:t>
                </a:r>
              </a:p>
            </p:txBody>
          </p:sp>
          <p:sp>
            <p:nvSpPr>
              <p:cNvPr id="28" name="Text Box 15"/>
              <p:cNvSpPr txBox="1">
                <a:spLocks noChangeArrowheads="1"/>
              </p:cNvSpPr>
              <p:nvPr/>
            </p:nvSpPr>
            <p:spPr bwMode="auto">
              <a:xfrm>
                <a:off x="2530" y="1944"/>
                <a:ext cx="105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1   1   1   1</a:t>
                </a:r>
              </a:p>
            </p:txBody>
          </p:sp>
          <p:sp>
            <p:nvSpPr>
              <p:cNvPr id="29" name="Text Box 16"/>
              <p:cNvSpPr txBox="1">
                <a:spLocks noChangeArrowheads="1"/>
              </p:cNvSpPr>
              <p:nvPr/>
            </p:nvSpPr>
            <p:spPr bwMode="auto">
              <a:xfrm>
                <a:off x="3596" y="1943"/>
                <a:ext cx="95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1  1  </a:t>
                </a:r>
                <a:r>
                  <a:rPr kumimoji="1" lang="en-US" altLang="zh-CN" sz="1400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1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 1</a:t>
                </a:r>
              </a:p>
            </p:txBody>
          </p:sp>
        </p:grpSp>
      </p:grpSp>
      <p:grpSp>
        <p:nvGrpSpPr>
          <p:cNvPr id="30" name="Group 17"/>
          <p:cNvGrpSpPr>
            <a:grpSpLocks/>
          </p:cNvGrpSpPr>
          <p:nvPr/>
        </p:nvGrpSpPr>
        <p:grpSpPr bwMode="auto">
          <a:xfrm>
            <a:off x="676275" y="4284663"/>
            <a:ext cx="6605588" cy="482600"/>
            <a:chOff x="341" y="1289"/>
            <a:chExt cx="4161" cy="304"/>
          </a:xfrm>
        </p:grpSpPr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41" y="1302"/>
              <a:ext cx="11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0   1   1    1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1378" y="1302"/>
              <a:ext cx="1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  </a:t>
              </a: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0    0    0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2530" y="1302"/>
              <a:ext cx="9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0   0   0   0</a:t>
              </a: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3618" y="1289"/>
              <a:ext cx="8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0  0  0   0</a:t>
              </a:r>
            </a:p>
          </p:txBody>
        </p:sp>
      </p:grpSp>
      <p:grpSp>
        <p:nvGrpSpPr>
          <p:cNvPr id="36" name="Group 22"/>
          <p:cNvGrpSpPr>
            <a:grpSpLocks/>
          </p:cNvGrpSpPr>
          <p:nvPr/>
        </p:nvGrpSpPr>
        <p:grpSpPr bwMode="auto">
          <a:xfrm>
            <a:off x="647700" y="4799013"/>
            <a:ext cx="7067551" cy="1093787"/>
            <a:chOff x="227" y="2688"/>
            <a:chExt cx="4452" cy="689"/>
          </a:xfrm>
        </p:grpSpPr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362" y="2688"/>
              <a:ext cx="34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</a:t>
              </a:r>
            </a:p>
          </p:txBody>
        </p:sp>
        <p:grpSp>
          <p:nvGrpSpPr>
            <p:cNvPr id="17429" name="Group 24"/>
            <p:cNvGrpSpPr>
              <a:grpSpLocks/>
            </p:cNvGrpSpPr>
            <p:nvPr/>
          </p:nvGrpSpPr>
          <p:grpSpPr bwMode="auto">
            <a:xfrm>
              <a:off x="227" y="3080"/>
              <a:ext cx="4452" cy="297"/>
              <a:chOff x="323" y="1976"/>
              <a:chExt cx="4452" cy="297"/>
            </a:xfrm>
          </p:grpSpPr>
          <p:sp>
            <p:nvSpPr>
              <p:cNvPr id="39" name="Text Box 25"/>
              <p:cNvSpPr txBox="1">
                <a:spLocks noChangeArrowheads="1"/>
              </p:cNvSpPr>
              <p:nvPr/>
            </p:nvSpPr>
            <p:spPr bwMode="auto">
              <a:xfrm>
                <a:off x="323" y="1982"/>
                <a:ext cx="115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0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1 </a:t>
                </a:r>
                <a:r>
                  <a:rPr kumimoji="1" lang="en-US" altLang="zh-CN" sz="1800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 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1    1 </a:t>
                </a:r>
              </a:p>
            </p:txBody>
          </p:sp>
          <p:sp>
            <p:nvSpPr>
              <p:cNvPr id="40" name="Text Box 26"/>
              <p:cNvSpPr txBox="1">
                <a:spLocks noChangeArrowheads="1"/>
              </p:cNvSpPr>
              <p:nvPr/>
            </p:nvSpPr>
            <p:spPr bwMode="auto">
              <a:xfrm>
                <a:off x="1328" y="1976"/>
                <a:ext cx="132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 </a:t>
                </a:r>
                <a:r>
                  <a:rPr kumimoji="1" lang="en-US" altLang="zh-CN" sz="1800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1   </a:t>
                </a:r>
                <a:r>
                  <a:rPr kumimoji="1" lang="zh-CN" altLang="en-US" sz="1800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0 </a:t>
                </a:r>
                <a:r>
                  <a:rPr kumimoji="1" lang="zh-CN" altLang="en-US" sz="1800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  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1 </a:t>
                </a:r>
                <a:r>
                  <a:rPr kumimoji="1" lang="zh-CN" altLang="en-US" sz="2000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  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1 </a:t>
                </a:r>
              </a:p>
            </p:txBody>
          </p:sp>
          <p:sp>
            <p:nvSpPr>
              <p:cNvPr id="41" name="Text Box 27"/>
              <p:cNvSpPr txBox="1">
                <a:spLocks noChangeArrowheads="1"/>
              </p:cNvSpPr>
              <p:nvPr/>
            </p:nvSpPr>
            <p:spPr bwMode="auto">
              <a:xfrm>
                <a:off x="2530" y="1977"/>
                <a:ext cx="101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 1   1   1   1</a:t>
                </a:r>
              </a:p>
            </p:txBody>
          </p:sp>
          <p:sp>
            <p:nvSpPr>
              <p:cNvPr id="42" name="Text Box 28"/>
              <p:cNvSpPr txBox="1">
                <a:spLocks noChangeArrowheads="1"/>
              </p:cNvSpPr>
              <p:nvPr/>
            </p:nvSpPr>
            <p:spPr bwMode="auto">
              <a:xfrm>
                <a:off x="3623" y="1982"/>
                <a:ext cx="115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+mj-lt"/>
                    <a:ea typeface="微软雅黑" charset="-122"/>
                    <a:cs typeface="宋体" charset="-122"/>
                  </a:rPr>
                  <a:t>1   1  1  1</a:t>
                </a:r>
              </a:p>
            </p:txBody>
          </p:sp>
        </p:grpSp>
      </p:grpSp>
      <p:sp>
        <p:nvSpPr>
          <p:cNvPr id="43" name="AutoShape 37"/>
          <p:cNvSpPr>
            <a:spLocks noChangeArrowheads="1"/>
          </p:cNvSpPr>
          <p:nvPr/>
        </p:nvSpPr>
        <p:spPr bwMode="auto">
          <a:xfrm>
            <a:off x="7445375" y="2598738"/>
            <a:ext cx="1549400" cy="170628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  <a:latin typeface="+mj-lt"/>
                <a:ea typeface="微软雅黑" charset="-122"/>
              </a:rPr>
              <a:t>7000</a:t>
            </a:r>
            <a:r>
              <a:rPr kumimoji="1" lang="en-US" altLang="zh-CN">
                <a:solidFill>
                  <a:srgbClr val="0000FF"/>
                </a:solidFill>
                <a:latin typeface="+mj-lt"/>
                <a:ea typeface="微软雅黑" charset="-122"/>
              </a:rPr>
              <a:t>H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  <a:latin typeface="+mj-lt"/>
                <a:ea typeface="微软雅黑" charset="-122"/>
              </a:rPr>
              <a:t>～</a:t>
            </a:r>
            <a:endParaRPr kumimoji="1" lang="en-US" altLang="zh-CN">
              <a:solidFill>
                <a:srgbClr val="0000FF"/>
              </a:solidFill>
              <a:latin typeface="+mj-lt"/>
              <a:ea typeface="微软雅黑" charset="-122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latin typeface="+mj-lt"/>
                <a:ea typeface="微软雅黑" charset="-122"/>
              </a:rPr>
              <a:t>77FFH</a:t>
            </a:r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2854846" y="2598738"/>
            <a:ext cx="0" cy="1546225"/>
          </a:xfrm>
          <a:prstGeom prst="line">
            <a:avLst/>
          </a:prstGeom>
          <a:noFill/>
          <a:ln w="57150">
            <a:solidFill>
              <a:srgbClr val="FF00FF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defRPr/>
            </a:pPr>
            <a:endParaRPr lang="zh-CN" altLang="en-US">
              <a:latin typeface="+mj-lt"/>
              <a:ea typeface="+mn-ea"/>
              <a:cs typeface="黑体" charset="0"/>
            </a:endParaRP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3250890" y="4403055"/>
            <a:ext cx="0" cy="1546225"/>
          </a:xfrm>
          <a:prstGeom prst="line">
            <a:avLst/>
          </a:prstGeom>
          <a:noFill/>
          <a:ln w="57150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defRPr/>
            </a:pPr>
            <a:endParaRPr lang="zh-CN" altLang="en-US" dirty="0">
              <a:latin typeface="+mj-lt"/>
              <a:ea typeface="+mn-ea"/>
              <a:cs typeface="黑体" charset="0"/>
            </a:endParaRPr>
          </a:p>
        </p:txBody>
      </p:sp>
      <p:grpSp>
        <p:nvGrpSpPr>
          <p:cNvPr id="3" name="组 2"/>
          <p:cNvGrpSpPr>
            <a:grpSpLocks/>
          </p:cNvGrpSpPr>
          <p:nvPr/>
        </p:nvGrpSpPr>
        <p:grpSpPr bwMode="auto">
          <a:xfrm>
            <a:off x="8890000" y="1936750"/>
            <a:ext cx="3127375" cy="4365625"/>
            <a:chOff x="8889235" y="1937136"/>
            <a:chExt cx="3127718" cy="4365686"/>
          </a:xfrm>
        </p:grpSpPr>
        <p:sp>
          <p:nvSpPr>
            <p:cNvPr id="46" name="云形标注 45"/>
            <p:cNvSpPr/>
            <p:nvPr/>
          </p:nvSpPr>
          <p:spPr>
            <a:xfrm>
              <a:off x="8889235" y="1937136"/>
              <a:ext cx="3127718" cy="2454309"/>
            </a:xfrm>
            <a:prstGeom prst="cloudCallout">
              <a:avLst>
                <a:gd name="adj1" fmla="val 12811"/>
                <a:gd name="adj2" fmla="val 8211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r>
                <a:rPr lang="zh-CN" altLang="en-US" sz="2600" dirty="0">
                  <a:solidFill>
                    <a:srgbClr val="0000FF"/>
                  </a:solidFill>
                  <a:latin typeface="+mn-ea"/>
                </a:rPr>
                <a:t>系统程序区和用户程序区的空间大小分别为多少？</a:t>
              </a:r>
            </a:p>
          </p:txBody>
        </p:sp>
        <p:pic>
          <p:nvPicPr>
            <p:cNvPr id="17427" name="Picture 4" descr="http://img.qoocc.com/news/picture/22b3319720530cfb10af237b34f69f8a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4569" y="5301109"/>
              <a:ext cx="1000125" cy="100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AutoShape 37"/>
          <p:cNvSpPr>
            <a:spLocks noChangeArrowheads="1"/>
          </p:cNvSpPr>
          <p:nvPr/>
        </p:nvSpPr>
        <p:spPr bwMode="auto">
          <a:xfrm>
            <a:off x="7445375" y="4327525"/>
            <a:ext cx="1549400" cy="170628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latin typeface="+mj-lt"/>
                <a:ea typeface="微软雅黑" charset="-122"/>
              </a:rPr>
              <a:t>78</a:t>
            </a:r>
            <a:r>
              <a:rPr kumimoji="1" lang="zh-CN" altLang="en-US">
                <a:solidFill>
                  <a:srgbClr val="0000FF"/>
                </a:solidFill>
                <a:latin typeface="+mj-lt"/>
                <a:ea typeface="微软雅黑" charset="-122"/>
              </a:rPr>
              <a:t>00</a:t>
            </a:r>
            <a:r>
              <a:rPr kumimoji="1" lang="en-US" altLang="zh-CN">
                <a:solidFill>
                  <a:srgbClr val="0000FF"/>
                </a:solidFill>
                <a:latin typeface="+mj-lt"/>
                <a:ea typeface="微软雅黑" charset="-122"/>
              </a:rPr>
              <a:t>H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  <a:latin typeface="+mj-lt"/>
                <a:ea typeface="微软雅黑" charset="-122"/>
              </a:rPr>
              <a:t>～</a:t>
            </a:r>
            <a:endParaRPr kumimoji="1" lang="en-US" altLang="zh-CN">
              <a:solidFill>
                <a:srgbClr val="0000FF"/>
              </a:solidFill>
              <a:latin typeface="+mj-lt"/>
              <a:ea typeface="微软雅黑" charset="-122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latin typeface="+mj-lt"/>
                <a:ea typeface="微软雅黑" charset="-122"/>
              </a:rPr>
              <a:t>7BFFH</a:t>
            </a:r>
          </a:p>
        </p:txBody>
      </p:sp>
    </p:spTree>
    <p:extLst>
      <p:ext uri="{BB962C8B-B14F-4D97-AF65-F5344CB8AC3E}">
        <p14:creationId xmlns:p14="http://schemas.microsoft.com/office/powerpoint/2010/main" val="212329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43" grpId="0"/>
      <p:bldP spid="4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1076325" y="839788"/>
            <a:ext cx="5854700" cy="531812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存储器芯片和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的连接举例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559" name="Text Box 2"/>
          <p:cNvSpPr txBox="1">
            <a:spLocks noChangeArrowheads="1"/>
          </p:cNvSpPr>
          <p:nvPr/>
        </p:nvSpPr>
        <p:spPr bwMode="auto">
          <a:xfrm>
            <a:off x="1157288" y="1412776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ea typeface="华文新魏" charset="-122"/>
              </a:rPr>
              <a:t>(1) 写出对应的二进制地址码，确定总容量</a:t>
            </a:r>
          </a:p>
        </p:txBody>
      </p:sp>
      <p:grpSp>
        <p:nvGrpSpPr>
          <p:cNvPr id="23560" name="组 3"/>
          <p:cNvGrpSpPr>
            <a:grpSpLocks/>
          </p:cNvGrpSpPr>
          <p:nvPr/>
        </p:nvGrpSpPr>
        <p:grpSpPr bwMode="auto">
          <a:xfrm>
            <a:off x="604838" y="1952836"/>
            <a:ext cx="7912100" cy="4076491"/>
            <a:chOff x="604322" y="1952773"/>
            <a:chExt cx="7912100" cy="4076499"/>
          </a:xfrm>
        </p:grpSpPr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604322" y="1952773"/>
              <a:ext cx="7912100" cy="607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15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14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13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12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11 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latin typeface="+mj-lt"/>
                  <a:ea typeface="微软雅黑" charset="-122"/>
                  <a:cs typeface="宋体" charset="-122"/>
                </a:rPr>
                <a:t>10 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latin typeface="+mj-lt"/>
                  <a:ea typeface="微软雅黑" charset="-122"/>
                  <a:cs typeface="宋体" charset="-122"/>
                </a:rPr>
                <a:t>9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 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7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4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3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</a:p>
          </p:txBody>
        </p:sp>
        <p:grpSp>
          <p:nvGrpSpPr>
            <p:cNvPr id="23573" name="组 1"/>
            <p:cNvGrpSpPr>
              <a:grpSpLocks/>
            </p:cNvGrpSpPr>
            <p:nvPr/>
          </p:nvGrpSpPr>
          <p:grpSpPr bwMode="auto">
            <a:xfrm>
              <a:off x="644010" y="2517715"/>
              <a:ext cx="7034212" cy="3511557"/>
              <a:chOff x="644010" y="2517715"/>
              <a:chExt cx="7034212" cy="3511557"/>
            </a:xfrm>
          </p:grpSpPr>
          <p:grpSp>
            <p:nvGrpSpPr>
              <p:cNvPr id="23574" name="Group 4"/>
              <p:cNvGrpSpPr>
                <a:grpSpLocks/>
              </p:cNvGrpSpPr>
              <p:nvPr/>
            </p:nvGrpSpPr>
            <p:grpSpPr bwMode="auto">
              <a:xfrm>
                <a:off x="675760" y="2517715"/>
                <a:ext cx="6599238" cy="633413"/>
                <a:chOff x="341" y="1251"/>
                <a:chExt cx="4157" cy="399"/>
              </a:xfrm>
            </p:grpSpPr>
            <p:sp>
              <p:nvSpPr>
                <p:cNvPr id="1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41" y="1251"/>
                  <a:ext cx="1093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0   1    1    1 </a:t>
                  </a:r>
                </a:p>
              </p:txBody>
            </p:sp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18" y="1267"/>
                  <a:ext cx="1251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0    0    0 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552" y="1265"/>
                  <a:ext cx="1003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50" y="1258"/>
                  <a:ext cx="948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</a:p>
              </p:txBody>
            </p:sp>
          </p:grpSp>
          <p:grpSp>
            <p:nvGrpSpPr>
              <p:cNvPr id="23575" name="Group 10"/>
              <p:cNvGrpSpPr>
                <a:grpSpLocks/>
              </p:cNvGrpSpPr>
              <p:nvPr/>
            </p:nvGrpSpPr>
            <p:grpSpPr bwMode="auto">
              <a:xfrm>
                <a:off x="644010" y="3065403"/>
                <a:ext cx="6675438" cy="1203327"/>
                <a:chOff x="225" y="1596"/>
                <a:chExt cx="4205" cy="758"/>
              </a:xfrm>
            </p:grpSpPr>
            <p:sp>
              <p:nvSpPr>
                <p:cNvPr id="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5" y="1596"/>
                  <a:ext cx="49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23590" name="Group 12"/>
                <p:cNvGrpSpPr>
                  <a:grpSpLocks/>
                </p:cNvGrpSpPr>
                <p:nvPr/>
              </p:nvGrpSpPr>
              <p:grpSpPr bwMode="auto">
                <a:xfrm>
                  <a:off x="227" y="1968"/>
                  <a:ext cx="4203" cy="386"/>
                  <a:chOff x="323" y="1968"/>
                  <a:chExt cx="4203" cy="386"/>
                </a:xfrm>
              </p:grpSpPr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0   1    1    1</a:t>
                    </a:r>
                  </a:p>
                </p:txBody>
              </p:sp>
              <p:sp>
                <p:nvSpPr>
                  <p:cNvPr id="2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0" y="1970"/>
                    <a:ext cx="1274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0   1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1    1</a:t>
                    </a:r>
                  </a:p>
                </p:txBody>
              </p:sp>
              <p:sp>
                <p:nvSpPr>
                  <p:cNvPr id="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5" y="1971"/>
                    <a:ext cx="1044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1   1   1  1</a:t>
                    </a:r>
                  </a:p>
                </p:txBody>
              </p:sp>
              <p:sp>
                <p:nvSpPr>
                  <p:cNvPr id="2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4" y="1971"/>
                    <a:ext cx="9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1   1 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</a:t>
                    </a:r>
                  </a:p>
                </p:txBody>
              </p:sp>
            </p:grpSp>
          </p:grpSp>
          <p:grpSp>
            <p:nvGrpSpPr>
              <p:cNvPr id="23576" name="Group 17"/>
              <p:cNvGrpSpPr>
                <a:grpSpLocks/>
              </p:cNvGrpSpPr>
              <p:nvPr/>
            </p:nvGrpSpPr>
            <p:grpSpPr bwMode="auto">
              <a:xfrm>
                <a:off x="658297" y="4262374"/>
                <a:ext cx="6588125" cy="650874"/>
                <a:chOff x="330" y="1275"/>
                <a:chExt cx="4150" cy="410"/>
              </a:xfrm>
            </p:grpSpPr>
            <p:sp>
              <p:nvSpPr>
                <p:cNvPr id="3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30" y="1302"/>
                  <a:ext cx="113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0   1    1    1</a:t>
                  </a:r>
                </a:p>
              </p:txBody>
            </p:sp>
            <p:sp>
              <p:nvSpPr>
                <p:cNvPr id="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70" y="1302"/>
                  <a:ext cx="1311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1</a:t>
                  </a:r>
                  <a:r>
                    <a:rPr kumimoji="1" lang="zh-CN" altLang="en-US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0     0    0</a:t>
                  </a:r>
                </a:p>
              </p:txBody>
            </p:sp>
            <p:sp>
              <p:nvSpPr>
                <p:cNvPr id="3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75" y="1294"/>
                  <a:ext cx="99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0   0   0  0</a:t>
                  </a:r>
                </a:p>
              </p:txBody>
            </p:sp>
            <p:sp>
              <p:nvSpPr>
                <p:cNvPr id="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96" y="1275"/>
                  <a:ext cx="88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0   0  0   0</a:t>
                  </a:r>
                </a:p>
              </p:txBody>
            </p:sp>
          </p:grpSp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647185" y="4798957"/>
                <a:ext cx="7031037" cy="1230315"/>
                <a:chOff x="227" y="2688"/>
                <a:chExt cx="4429" cy="775"/>
              </a:xfrm>
            </p:grpSpPr>
            <p:sp>
              <p:nvSpPr>
                <p:cNvPr id="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70" y="2688"/>
                  <a:ext cx="44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23580" name="Group 24"/>
                <p:cNvGrpSpPr>
                  <a:grpSpLocks/>
                </p:cNvGrpSpPr>
                <p:nvPr/>
              </p:nvGrpSpPr>
              <p:grpSpPr bwMode="auto">
                <a:xfrm>
                  <a:off x="227" y="3072"/>
                  <a:ext cx="4429" cy="391"/>
                  <a:chOff x="323" y="1968"/>
                  <a:chExt cx="4429" cy="391"/>
                </a:xfrm>
              </p:grpSpPr>
              <p:sp>
                <p:nvSpPr>
                  <p:cNvPr id="3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</a:t>
                    </a: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1    1 </a:t>
                    </a:r>
                  </a:p>
                </p:txBody>
              </p:sp>
              <p:sp>
                <p:nvSpPr>
                  <p:cNvPr id="4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4" y="1976"/>
                    <a:ext cx="1325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</a:p>
                </p:txBody>
              </p:sp>
              <p:sp>
                <p:nvSpPr>
                  <p:cNvPr id="4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5" y="1968"/>
                    <a:ext cx="1019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1   1   1  1</a:t>
                    </a:r>
                  </a:p>
                </p:txBody>
              </p:sp>
              <p:sp>
                <p:nvSpPr>
                  <p:cNvPr id="4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1   1   1  1</a:t>
                    </a:r>
                  </a:p>
                </p:txBody>
              </p:sp>
            </p:grpSp>
          </p:grp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2818326" y="2782814"/>
                <a:ext cx="0" cy="1546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endParaRPr lang="zh-CN" altLang="en-US">
                  <a:latin typeface="+mj-lt"/>
                  <a:ea typeface="+mn-ea"/>
                  <a:cs typeface="黑体" charset="0"/>
                </a:endParaRPr>
              </a:p>
            </p:txBody>
          </p:sp>
        </p:grpSp>
      </p:grp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3214886" y="4547071"/>
            <a:ext cx="0" cy="1546225"/>
          </a:xfrm>
          <a:prstGeom prst="line">
            <a:avLst/>
          </a:prstGeom>
          <a:noFill/>
          <a:ln w="57150">
            <a:solidFill>
              <a:srgbClr val="C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  <a:cs typeface="黑体" charset="0"/>
            </a:endParaRPr>
          </a:p>
        </p:txBody>
      </p:sp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8053390" y="2909578"/>
            <a:ext cx="2109788" cy="1128712"/>
            <a:chOff x="4467" y="1030"/>
            <a:chExt cx="1329" cy="711"/>
          </a:xfrm>
        </p:grpSpPr>
        <p:sp>
          <p:nvSpPr>
            <p:cNvPr id="23570" name="AutoShape 30"/>
            <p:cNvSpPr>
              <a:spLocks/>
            </p:cNvSpPr>
            <p:nvPr/>
          </p:nvSpPr>
          <p:spPr bwMode="auto">
            <a:xfrm>
              <a:off x="4495" y="1030"/>
              <a:ext cx="157" cy="711"/>
            </a:xfrm>
            <a:prstGeom prst="rightBrace">
              <a:avLst>
                <a:gd name="adj1" fmla="val 1570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  <p:sp>
          <p:nvSpPr>
            <p:cNvPr id="23571" name="Text Box 31"/>
            <p:cNvSpPr txBox="1">
              <a:spLocks noChangeArrowheads="1"/>
            </p:cNvSpPr>
            <p:nvPr/>
          </p:nvSpPr>
          <p:spPr bwMode="auto">
            <a:xfrm>
              <a:off x="4467" y="1265"/>
              <a:ext cx="1329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ea typeface="宋体" charset="-122"/>
                </a:rPr>
                <a:t>2</a:t>
              </a:r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K</a:t>
              </a:r>
              <a:r>
                <a:rPr kumimoji="1" lang="en-US" altLang="zh-CN" sz="2800" dirty="0">
                  <a:solidFill>
                    <a:schemeClr val="tx1"/>
                  </a:solidFill>
                </a:rPr>
                <a:t>×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8</a:t>
              </a:r>
              <a:r>
                <a:rPr kumimoji="1" lang="zh-CN" altLang="en-US" dirty="0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</p:grpSp>
      <p:grpSp>
        <p:nvGrpSpPr>
          <p:cNvPr id="52" name="Group 32"/>
          <p:cNvGrpSpPr>
            <a:grpSpLocks/>
          </p:cNvGrpSpPr>
          <p:nvPr/>
        </p:nvGrpSpPr>
        <p:grpSpPr bwMode="auto">
          <a:xfrm>
            <a:off x="8089900" y="4696854"/>
            <a:ext cx="1851025" cy="1128713"/>
            <a:chOff x="4495" y="2389"/>
            <a:chExt cx="3192" cy="711"/>
          </a:xfrm>
        </p:grpSpPr>
        <p:sp>
          <p:nvSpPr>
            <p:cNvPr id="23568" name="Text Box 33"/>
            <p:cNvSpPr txBox="1">
              <a:spLocks noChangeArrowheads="1"/>
            </p:cNvSpPr>
            <p:nvPr/>
          </p:nvSpPr>
          <p:spPr bwMode="auto">
            <a:xfrm>
              <a:off x="4988" y="2544"/>
              <a:ext cx="26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1K</a:t>
              </a:r>
              <a:r>
                <a:rPr kumimoji="1" lang="en-US" altLang="zh-CN" dirty="0">
                  <a:solidFill>
                    <a:schemeClr val="tx1"/>
                  </a:solidFill>
                  <a:ea typeface="华文新魏" charset="-122"/>
                </a:rPr>
                <a:t>×8</a:t>
              </a:r>
              <a:r>
                <a:rPr kumimoji="1" lang="zh-CN" altLang="en-US" dirty="0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  <p:sp>
          <p:nvSpPr>
            <p:cNvPr id="23569" name="AutoShape 34"/>
            <p:cNvSpPr>
              <a:spLocks/>
            </p:cNvSpPr>
            <p:nvPr/>
          </p:nvSpPr>
          <p:spPr bwMode="auto">
            <a:xfrm>
              <a:off x="4495" y="2389"/>
              <a:ext cx="493" cy="711"/>
            </a:xfrm>
            <a:prstGeom prst="rightBrace">
              <a:avLst>
                <a:gd name="adj1" fmla="val 157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</p:grpSp>
      <p:sp>
        <p:nvSpPr>
          <p:cNvPr id="23564" name="Text Box 35"/>
          <p:cNvSpPr txBox="1">
            <a:spLocks noChangeArrowheads="1"/>
          </p:cNvSpPr>
          <p:nvPr/>
        </p:nvSpPr>
        <p:spPr bwMode="auto">
          <a:xfrm>
            <a:off x="8293100" y="6485967"/>
            <a:ext cx="153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zh-CN" altLang="en-US" sz="32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-96838" y="5973900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ea typeface="华文新魏" charset="-122"/>
              </a:rPr>
              <a:t>(2) 确定芯片的类型及数量</a:t>
            </a: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8511009" y="2888940"/>
            <a:ext cx="1544637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</a:rPr>
              <a:t>ROM</a:t>
            </a:r>
            <a:endParaRPr kumimoji="1" lang="zh-CN" altLang="en-US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60" name="AutoShape 37"/>
          <p:cNvSpPr>
            <a:spLocks noChangeArrowheads="1"/>
          </p:cNvSpPr>
          <p:nvPr/>
        </p:nvSpPr>
        <p:spPr bwMode="auto">
          <a:xfrm>
            <a:off x="8358188" y="4450792"/>
            <a:ext cx="1549400" cy="51117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45983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utoUpdateAnimBg="0"/>
      <p:bldP spid="59" grpId="0" animBg="1"/>
      <p:bldP spid="6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1076325" y="839788"/>
            <a:ext cx="5854700" cy="531812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存储器芯片和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微软雅黑" charset="0"/>
                <a:cs typeface="微软雅黑" charset="0"/>
              </a:rPr>
              <a:t>的连接举例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559" name="Text Box 2"/>
          <p:cNvSpPr txBox="1">
            <a:spLocks noChangeArrowheads="1"/>
          </p:cNvSpPr>
          <p:nvPr/>
        </p:nvSpPr>
        <p:spPr bwMode="auto">
          <a:xfrm>
            <a:off x="1157288" y="1412776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ea typeface="华文新魏" charset="-122"/>
              </a:rPr>
              <a:t>(1) 写出对应的二进制地址码，确定总容量</a:t>
            </a:r>
          </a:p>
        </p:txBody>
      </p:sp>
      <p:grpSp>
        <p:nvGrpSpPr>
          <p:cNvPr id="23560" name="组 3"/>
          <p:cNvGrpSpPr>
            <a:grpSpLocks/>
          </p:cNvGrpSpPr>
          <p:nvPr/>
        </p:nvGrpSpPr>
        <p:grpSpPr bwMode="auto">
          <a:xfrm>
            <a:off x="604838" y="1952836"/>
            <a:ext cx="7912100" cy="4076491"/>
            <a:chOff x="604322" y="1952773"/>
            <a:chExt cx="7912100" cy="4076499"/>
          </a:xfrm>
        </p:grpSpPr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604322" y="1952773"/>
              <a:ext cx="7912100" cy="607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15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14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13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12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11 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latin typeface="+mj-lt"/>
                  <a:ea typeface="微软雅黑" charset="-122"/>
                  <a:cs typeface="宋体" charset="-122"/>
                </a:rPr>
                <a:t>10 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latin typeface="+mj-lt"/>
                  <a:ea typeface="微软雅黑" charset="-122"/>
                  <a:cs typeface="宋体" charset="-122"/>
                </a:rPr>
                <a:t>9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 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7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4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3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</a:p>
          </p:txBody>
        </p:sp>
        <p:grpSp>
          <p:nvGrpSpPr>
            <p:cNvPr id="23573" name="组 1"/>
            <p:cNvGrpSpPr>
              <a:grpSpLocks/>
            </p:cNvGrpSpPr>
            <p:nvPr/>
          </p:nvGrpSpPr>
          <p:grpSpPr bwMode="auto">
            <a:xfrm>
              <a:off x="644010" y="2517715"/>
              <a:ext cx="7034212" cy="3511557"/>
              <a:chOff x="644010" y="2517715"/>
              <a:chExt cx="7034212" cy="3511557"/>
            </a:xfrm>
          </p:grpSpPr>
          <p:grpSp>
            <p:nvGrpSpPr>
              <p:cNvPr id="23574" name="Group 4"/>
              <p:cNvGrpSpPr>
                <a:grpSpLocks/>
              </p:cNvGrpSpPr>
              <p:nvPr/>
            </p:nvGrpSpPr>
            <p:grpSpPr bwMode="auto">
              <a:xfrm>
                <a:off x="675760" y="2517715"/>
                <a:ext cx="6599238" cy="633413"/>
                <a:chOff x="341" y="1251"/>
                <a:chExt cx="4157" cy="399"/>
              </a:xfrm>
            </p:grpSpPr>
            <p:sp>
              <p:nvSpPr>
                <p:cNvPr id="1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41" y="1251"/>
                  <a:ext cx="1093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0   1    1    1 </a:t>
                  </a:r>
                </a:p>
              </p:txBody>
            </p:sp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18" y="1267"/>
                  <a:ext cx="1251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0    0    0 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552" y="1265"/>
                  <a:ext cx="1003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50" y="1258"/>
                  <a:ext cx="948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</a:p>
              </p:txBody>
            </p:sp>
          </p:grpSp>
          <p:grpSp>
            <p:nvGrpSpPr>
              <p:cNvPr id="23575" name="Group 10"/>
              <p:cNvGrpSpPr>
                <a:grpSpLocks/>
              </p:cNvGrpSpPr>
              <p:nvPr/>
            </p:nvGrpSpPr>
            <p:grpSpPr bwMode="auto">
              <a:xfrm>
                <a:off x="644010" y="3065403"/>
                <a:ext cx="6675438" cy="1203327"/>
                <a:chOff x="225" y="1596"/>
                <a:chExt cx="4205" cy="758"/>
              </a:xfrm>
            </p:grpSpPr>
            <p:sp>
              <p:nvSpPr>
                <p:cNvPr id="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5" y="1596"/>
                  <a:ext cx="49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23590" name="Group 12"/>
                <p:cNvGrpSpPr>
                  <a:grpSpLocks/>
                </p:cNvGrpSpPr>
                <p:nvPr/>
              </p:nvGrpSpPr>
              <p:grpSpPr bwMode="auto">
                <a:xfrm>
                  <a:off x="227" y="1968"/>
                  <a:ext cx="4203" cy="386"/>
                  <a:chOff x="323" y="1968"/>
                  <a:chExt cx="4203" cy="386"/>
                </a:xfrm>
              </p:grpSpPr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0   1    1    1</a:t>
                    </a:r>
                  </a:p>
                </p:txBody>
              </p:sp>
              <p:sp>
                <p:nvSpPr>
                  <p:cNvPr id="2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0" y="1970"/>
                    <a:ext cx="1274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0    1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1    1</a:t>
                    </a:r>
                  </a:p>
                </p:txBody>
              </p:sp>
              <p:sp>
                <p:nvSpPr>
                  <p:cNvPr id="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5" y="1971"/>
                    <a:ext cx="1044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1   1   1  1</a:t>
                    </a:r>
                  </a:p>
                </p:txBody>
              </p:sp>
              <p:sp>
                <p:nvSpPr>
                  <p:cNvPr id="2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4" y="1971"/>
                    <a:ext cx="9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1   1 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</a:t>
                    </a:r>
                  </a:p>
                </p:txBody>
              </p:sp>
            </p:grpSp>
          </p:grpSp>
          <p:grpSp>
            <p:nvGrpSpPr>
              <p:cNvPr id="23576" name="Group 17"/>
              <p:cNvGrpSpPr>
                <a:grpSpLocks/>
              </p:cNvGrpSpPr>
              <p:nvPr/>
            </p:nvGrpSpPr>
            <p:grpSpPr bwMode="auto">
              <a:xfrm>
                <a:off x="658297" y="4262374"/>
                <a:ext cx="6588125" cy="650874"/>
                <a:chOff x="330" y="1275"/>
                <a:chExt cx="4150" cy="410"/>
              </a:xfrm>
            </p:grpSpPr>
            <p:sp>
              <p:nvSpPr>
                <p:cNvPr id="3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30" y="1302"/>
                  <a:ext cx="113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0   1    1    1</a:t>
                  </a:r>
                </a:p>
              </p:txBody>
            </p:sp>
            <p:sp>
              <p:nvSpPr>
                <p:cNvPr id="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70" y="1302"/>
                  <a:ext cx="1311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1</a:t>
                  </a:r>
                  <a:r>
                    <a:rPr kumimoji="1" lang="zh-CN" altLang="en-US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 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0     0    0</a:t>
                  </a:r>
                </a:p>
              </p:txBody>
            </p:sp>
            <p:sp>
              <p:nvSpPr>
                <p:cNvPr id="3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75" y="1294"/>
                  <a:ext cx="99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0   0   0  0</a:t>
                  </a:r>
                </a:p>
              </p:txBody>
            </p:sp>
            <p:sp>
              <p:nvSpPr>
                <p:cNvPr id="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96" y="1275"/>
                  <a:ext cx="88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0   0  0   0</a:t>
                  </a:r>
                </a:p>
              </p:txBody>
            </p:sp>
          </p:grpSp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647185" y="4798957"/>
                <a:ext cx="7031037" cy="1230315"/>
                <a:chOff x="227" y="2688"/>
                <a:chExt cx="4429" cy="775"/>
              </a:xfrm>
            </p:grpSpPr>
            <p:sp>
              <p:nvSpPr>
                <p:cNvPr id="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70" y="2688"/>
                  <a:ext cx="44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23580" name="Group 24"/>
                <p:cNvGrpSpPr>
                  <a:grpSpLocks/>
                </p:cNvGrpSpPr>
                <p:nvPr/>
              </p:nvGrpSpPr>
              <p:grpSpPr bwMode="auto">
                <a:xfrm>
                  <a:off x="227" y="3072"/>
                  <a:ext cx="4429" cy="391"/>
                  <a:chOff x="323" y="1968"/>
                  <a:chExt cx="4429" cy="391"/>
                </a:xfrm>
              </p:grpSpPr>
              <p:sp>
                <p:nvSpPr>
                  <p:cNvPr id="3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</a:t>
                    </a: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1    1 </a:t>
                    </a:r>
                  </a:p>
                </p:txBody>
              </p:sp>
              <p:sp>
                <p:nvSpPr>
                  <p:cNvPr id="4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4" y="1976"/>
                    <a:ext cx="1325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</a:p>
                </p:txBody>
              </p:sp>
              <p:sp>
                <p:nvSpPr>
                  <p:cNvPr id="4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5" y="1968"/>
                    <a:ext cx="1019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1   1   1  1</a:t>
                    </a:r>
                  </a:p>
                </p:txBody>
              </p:sp>
              <p:sp>
                <p:nvSpPr>
                  <p:cNvPr id="4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1   1   1  1</a:t>
                    </a:r>
                  </a:p>
                </p:txBody>
              </p:sp>
            </p:grpSp>
          </p:grp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2818326" y="2782814"/>
                <a:ext cx="0" cy="1546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endParaRPr lang="zh-CN" altLang="en-US">
                  <a:latin typeface="+mj-lt"/>
                  <a:ea typeface="+mn-ea"/>
                  <a:cs typeface="黑体" charset="0"/>
                </a:endParaRPr>
              </a:p>
            </p:txBody>
          </p:sp>
        </p:grpSp>
      </p:grp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3214886" y="4547071"/>
            <a:ext cx="0" cy="1546225"/>
          </a:xfrm>
          <a:prstGeom prst="line">
            <a:avLst/>
          </a:prstGeom>
          <a:noFill/>
          <a:ln w="57150">
            <a:solidFill>
              <a:srgbClr val="C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  <a:cs typeface="黑体" charset="0"/>
            </a:endParaRPr>
          </a:p>
        </p:txBody>
      </p:sp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8039100" y="2773363"/>
            <a:ext cx="2133600" cy="1128712"/>
            <a:chOff x="4458" y="1030"/>
            <a:chExt cx="1344" cy="711"/>
          </a:xfrm>
        </p:grpSpPr>
        <p:sp>
          <p:nvSpPr>
            <p:cNvPr id="23570" name="AutoShape 30"/>
            <p:cNvSpPr>
              <a:spLocks/>
            </p:cNvSpPr>
            <p:nvPr/>
          </p:nvSpPr>
          <p:spPr bwMode="auto">
            <a:xfrm>
              <a:off x="4495" y="1030"/>
              <a:ext cx="157" cy="711"/>
            </a:xfrm>
            <a:prstGeom prst="rightBrace">
              <a:avLst>
                <a:gd name="adj1" fmla="val 1570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  <p:sp>
          <p:nvSpPr>
            <p:cNvPr id="23571" name="Text Box 31"/>
            <p:cNvSpPr txBox="1">
              <a:spLocks noChangeArrowheads="1"/>
            </p:cNvSpPr>
            <p:nvPr/>
          </p:nvSpPr>
          <p:spPr bwMode="auto">
            <a:xfrm>
              <a:off x="4458" y="1243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ea typeface="宋体" charset="-122"/>
                </a:rPr>
                <a:t>2</a:t>
              </a:r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K</a:t>
              </a:r>
              <a:r>
                <a:rPr kumimoji="1" lang="en-US" altLang="zh-CN" sz="2800" dirty="0">
                  <a:solidFill>
                    <a:schemeClr val="tx1"/>
                  </a:solidFill>
                </a:rPr>
                <a:t>×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8</a:t>
              </a:r>
              <a:r>
                <a:rPr kumimoji="1" lang="zh-CN" altLang="en-US" dirty="0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</p:grpSp>
      <p:grpSp>
        <p:nvGrpSpPr>
          <p:cNvPr id="52" name="Group 32"/>
          <p:cNvGrpSpPr>
            <a:grpSpLocks/>
          </p:cNvGrpSpPr>
          <p:nvPr/>
        </p:nvGrpSpPr>
        <p:grpSpPr bwMode="auto">
          <a:xfrm>
            <a:off x="8089900" y="4470400"/>
            <a:ext cx="1851025" cy="1128713"/>
            <a:chOff x="4495" y="2389"/>
            <a:chExt cx="3192" cy="711"/>
          </a:xfrm>
        </p:grpSpPr>
        <p:sp>
          <p:nvSpPr>
            <p:cNvPr id="23568" name="Text Box 33"/>
            <p:cNvSpPr txBox="1">
              <a:spLocks noChangeArrowheads="1"/>
            </p:cNvSpPr>
            <p:nvPr/>
          </p:nvSpPr>
          <p:spPr bwMode="auto">
            <a:xfrm>
              <a:off x="4988" y="2544"/>
              <a:ext cx="26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1K</a:t>
              </a:r>
              <a:r>
                <a:rPr kumimoji="1" lang="en-US" altLang="zh-CN" dirty="0">
                  <a:solidFill>
                    <a:schemeClr val="tx1"/>
                  </a:solidFill>
                  <a:ea typeface="华文新魏" charset="-122"/>
                </a:rPr>
                <a:t>×8</a:t>
              </a:r>
              <a:r>
                <a:rPr kumimoji="1" lang="zh-CN" altLang="en-US" dirty="0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  <p:sp>
          <p:nvSpPr>
            <p:cNvPr id="23569" name="AutoShape 34"/>
            <p:cNvSpPr>
              <a:spLocks/>
            </p:cNvSpPr>
            <p:nvPr/>
          </p:nvSpPr>
          <p:spPr bwMode="auto">
            <a:xfrm>
              <a:off x="4495" y="2389"/>
              <a:ext cx="493" cy="711"/>
            </a:xfrm>
            <a:prstGeom prst="rightBrace">
              <a:avLst>
                <a:gd name="adj1" fmla="val 157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</p:grpSp>
      <p:sp>
        <p:nvSpPr>
          <p:cNvPr id="23564" name="Text Box 35"/>
          <p:cNvSpPr txBox="1">
            <a:spLocks noChangeArrowheads="1"/>
          </p:cNvSpPr>
          <p:nvPr/>
        </p:nvSpPr>
        <p:spPr bwMode="auto">
          <a:xfrm>
            <a:off x="8293100" y="6259513"/>
            <a:ext cx="153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zh-CN" altLang="en-US" sz="32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-96838" y="5973900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ea typeface="华文新魏" charset="-122"/>
              </a:rPr>
              <a:t>(2) 确定芯片的类型及数量</a:t>
            </a: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8511009" y="2752725"/>
            <a:ext cx="1544637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</a:rPr>
              <a:t>ROM</a:t>
            </a:r>
            <a:endParaRPr kumimoji="1" lang="zh-CN" altLang="en-US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60" name="AutoShape 37"/>
          <p:cNvSpPr>
            <a:spLocks noChangeArrowheads="1"/>
          </p:cNvSpPr>
          <p:nvPr/>
        </p:nvSpPr>
        <p:spPr bwMode="auto">
          <a:xfrm>
            <a:off x="8358188" y="4224338"/>
            <a:ext cx="1549400" cy="51117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</a:rPr>
              <a:t>RAM</a:t>
            </a:r>
          </a:p>
        </p:txBody>
      </p:sp>
      <p:grpSp>
        <p:nvGrpSpPr>
          <p:cNvPr id="48" name="Group 38">
            <a:extLst>
              <a:ext uri="{FF2B5EF4-FFF2-40B4-BE49-F238E27FC236}">
                <a16:creationId xmlns:a16="http://schemas.microsoft.com/office/drawing/2014/main" id="{6E25AEAB-1033-4414-9290-A3EAD245E2DE}"/>
              </a:ext>
            </a:extLst>
          </p:cNvPr>
          <p:cNvGrpSpPr>
            <a:grpSpLocks/>
          </p:cNvGrpSpPr>
          <p:nvPr/>
        </p:nvGrpSpPr>
        <p:grpSpPr bwMode="auto">
          <a:xfrm>
            <a:off x="7835900" y="5722938"/>
            <a:ext cx="2381250" cy="600075"/>
            <a:chOff x="4472" y="3565"/>
            <a:chExt cx="1221" cy="378"/>
          </a:xfrm>
        </p:grpSpPr>
        <p:sp>
          <p:nvSpPr>
            <p:cNvPr id="50" name="AutoShape 39">
              <a:extLst>
                <a:ext uri="{FF2B5EF4-FFF2-40B4-BE49-F238E27FC236}">
                  <a16:creationId xmlns:a16="http://schemas.microsoft.com/office/drawing/2014/main" id="{6EA209A2-65D8-4D20-AA9A-098D5D1AA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3607"/>
              <a:ext cx="1043" cy="336"/>
            </a:xfrm>
            <a:prstGeom prst="wedgeRoundRectCallout">
              <a:avLst>
                <a:gd name="adj1" fmla="val 13551"/>
                <a:gd name="adj2" fmla="val -155833"/>
                <a:gd name="adj3" fmla="val 16667"/>
              </a:avLst>
            </a:prstGeom>
            <a:solidFill>
              <a:srgbClr val="FFFF00"/>
            </a:solidFill>
            <a:ln w="12700">
              <a:solidFill>
                <a:srgbClr val="9966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kumimoji="1"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1" name="AutoShape 40">
              <a:extLst>
                <a:ext uri="{FF2B5EF4-FFF2-40B4-BE49-F238E27FC236}">
                  <a16:creationId xmlns:a16="http://schemas.microsoft.com/office/drawing/2014/main" id="{FE42151A-73B6-4100-8383-1BEE4EEE4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565"/>
              <a:ext cx="1221" cy="365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  <a:r>
                <a:rPr kumimoji="1" lang="zh-CN" altLang="en-US">
                  <a:solidFill>
                    <a:srgbClr val="0000FF"/>
                  </a:solidFill>
                  <a:ea typeface="华文新魏" charset="-122"/>
                </a:rPr>
                <a:t>片</a:t>
              </a:r>
              <a:r>
                <a:rPr kumimoji="1" lang="en-US" altLang="zh-CN">
                  <a:solidFill>
                    <a:srgbClr val="0000FF"/>
                  </a:solidFill>
                </a:rPr>
                <a:t>1K</a:t>
              </a:r>
              <a:r>
                <a:rPr kumimoji="1" lang="en-US" altLang="zh-CN" sz="2800">
                  <a:solidFill>
                    <a:srgbClr val="0000FF"/>
                  </a:solidFill>
                </a:rPr>
                <a:t>×</a:t>
              </a:r>
              <a:r>
                <a:rPr kumimoji="1" lang="en-US" altLang="zh-CN">
                  <a:solidFill>
                    <a:srgbClr val="0000FF"/>
                  </a:solidFill>
                </a:rPr>
                <a:t>4</a:t>
              </a:r>
              <a:r>
                <a:rPr kumimoji="1" lang="zh-CN" altLang="en-US">
                  <a:solidFill>
                    <a:srgbClr val="0000FF"/>
                  </a:solidFill>
                  <a:ea typeface="华文新魏" charset="-122"/>
                </a:rPr>
                <a:t>位</a:t>
              </a:r>
            </a:p>
          </p:txBody>
        </p:sp>
      </p:grpSp>
      <p:grpSp>
        <p:nvGrpSpPr>
          <p:cNvPr id="53" name="Group 43">
            <a:extLst>
              <a:ext uri="{FF2B5EF4-FFF2-40B4-BE49-F238E27FC236}">
                <a16:creationId xmlns:a16="http://schemas.microsoft.com/office/drawing/2014/main" id="{21A8D612-7397-410B-8E52-C0780C226382}"/>
              </a:ext>
            </a:extLst>
          </p:cNvPr>
          <p:cNvGrpSpPr>
            <a:grpSpLocks/>
          </p:cNvGrpSpPr>
          <p:nvPr/>
        </p:nvGrpSpPr>
        <p:grpSpPr bwMode="auto">
          <a:xfrm>
            <a:off x="7810008" y="1918339"/>
            <a:ext cx="2718292" cy="985997"/>
            <a:chOff x="4491" y="816"/>
            <a:chExt cx="1211" cy="747"/>
          </a:xfrm>
          <a:solidFill>
            <a:srgbClr val="FFC000"/>
          </a:solidFill>
        </p:grpSpPr>
        <p:sp>
          <p:nvSpPr>
            <p:cNvPr id="54" name="AutoShape 44">
              <a:extLst>
                <a:ext uri="{FF2B5EF4-FFF2-40B4-BE49-F238E27FC236}">
                  <a16:creationId xmlns:a16="http://schemas.microsoft.com/office/drawing/2014/main" id="{D6AA48E1-0731-453D-B0A3-3B559F25B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816"/>
              <a:ext cx="1102" cy="384"/>
            </a:xfrm>
            <a:prstGeom prst="wedgeRoundRectCallout">
              <a:avLst>
                <a:gd name="adj1" fmla="val -10253"/>
                <a:gd name="adj2" fmla="val 137917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996600"/>
              </a:solidFill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endParaRPr kumimoji="1"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Text Box 45">
              <a:extLst>
                <a:ext uri="{FF2B5EF4-FFF2-40B4-BE49-F238E27FC236}">
                  <a16:creationId xmlns:a16="http://schemas.microsoft.com/office/drawing/2014/main" id="{BEFA555C-D81E-403B-BDA8-915B58473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1" y="840"/>
              <a:ext cx="1211" cy="72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1" lang="zh-CN" altLang="en-US" dirty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dirty="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rPr>
                <a:t>片</a:t>
              </a:r>
              <a:r>
                <a:rPr kumimoji="1" lang="zh-CN" altLang="en-US" dirty="0">
                  <a:solidFill>
                    <a:srgbClr val="0000FF"/>
                  </a:solidFill>
                  <a:latin typeface="Times New Roman" pitchFamily="18" charset="0"/>
                </a:rPr>
                <a:t> 2</a:t>
              </a:r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</a:rPr>
                <a:t>K</a:t>
              </a:r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×8</a:t>
              </a:r>
              <a:r>
                <a:rPr kumimoji="1" lang="zh-CN" altLang="en-US" dirty="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rPr>
                <a:t>位</a:t>
              </a: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C734337F-0F84-48D8-B774-457E54CD611C}"/>
              </a:ext>
            </a:extLst>
          </p:cNvPr>
          <p:cNvSpPr/>
          <p:nvPr/>
        </p:nvSpPr>
        <p:spPr>
          <a:xfrm>
            <a:off x="9785350" y="2455863"/>
            <a:ext cx="2103438" cy="3438525"/>
          </a:xfrm>
          <a:prstGeom prst="rect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现有下列存储芯片：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 × 4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RAM;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4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 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</a:rPr>
              <a:t>×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8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RAM;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8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 × 8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RAM;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2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 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</a:rPr>
              <a:t>×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8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ROM;</a:t>
            </a: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4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 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</a:rPr>
              <a:t>×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8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ROM;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8K 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</a:rPr>
              <a:t>×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8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ROM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57" name="直线连接符 3">
            <a:extLst>
              <a:ext uri="{FF2B5EF4-FFF2-40B4-BE49-F238E27FC236}">
                <a16:creationId xmlns:a16="http://schemas.microsoft.com/office/drawing/2014/main" id="{924103E9-1D58-44AF-9B47-BE2377D336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79013" y="5037138"/>
            <a:ext cx="1851025" cy="206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线连接符 56">
            <a:extLst>
              <a:ext uri="{FF2B5EF4-FFF2-40B4-BE49-F238E27FC236}">
                <a16:creationId xmlns:a16="http://schemas.microsoft.com/office/drawing/2014/main" id="{B6A9FDD1-7427-471F-8287-DB213FE516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0600" y="3897313"/>
            <a:ext cx="1851025" cy="22225"/>
          </a:xfrm>
          <a:prstGeom prst="line">
            <a:avLst/>
          </a:prstGeom>
          <a:noFill/>
          <a:ln w="25400">
            <a:solidFill>
              <a:srgbClr val="0000B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2785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174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174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174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1750" name="Group 25"/>
          <p:cNvGrpSpPr>
            <a:grpSpLocks/>
          </p:cNvGrpSpPr>
          <p:nvPr/>
        </p:nvGrpSpPr>
        <p:grpSpPr bwMode="auto">
          <a:xfrm>
            <a:off x="5688174" y="4046539"/>
            <a:ext cx="1392057" cy="657925"/>
            <a:chOff x="2138" y="2617"/>
            <a:chExt cx="806" cy="396"/>
          </a:xfrm>
        </p:grpSpPr>
        <p:sp>
          <p:nvSpPr>
            <p:cNvPr id="31777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1778" name="Text Box 27"/>
            <p:cNvSpPr txBox="1">
              <a:spLocks noChangeArrowheads="1"/>
            </p:cNvSpPr>
            <p:nvPr/>
          </p:nvSpPr>
          <p:spPr bwMode="auto">
            <a:xfrm>
              <a:off x="2138" y="2617"/>
              <a:ext cx="80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1" lang="zh-CN" altLang="en-US" sz="2200"/>
                <a:t> 2</a:t>
              </a:r>
              <a:r>
                <a:rPr kumimoji="1" lang="en-US" altLang="zh-CN" sz="2200"/>
                <a:t>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8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31779" name="Text Box 28"/>
            <p:cNvSpPr txBox="1">
              <a:spLocks noChangeArrowheads="1"/>
            </p:cNvSpPr>
            <p:nvPr/>
          </p:nvSpPr>
          <p:spPr bwMode="auto">
            <a:xfrm>
              <a:off x="2260" y="2754"/>
              <a:ext cx="54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ROM</a:t>
              </a:r>
            </a:p>
          </p:txBody>
        </p:sp>
      </p:grpSp>
      <p:grpSp>
        <p:nvGrpSpPr>
          <p:cNvPr id="31751" name="Group 36"/>
          <p:cNvGrpSpPr>
            <a:grpSpLocks/>
          </p:cNvGrpSpPr>
          <p:nvPr/>
        </p:nvGrpSpPr>
        <p:grpSpPr bwMode="auto">
          <a:xfrm>
            <a:off x="7958413" y="4084635"/>
            <a:ext cx="3543027" cy="705636"/>
            <a:chOff x="3428" y="2640"/>
            <a:chExt cx="2051" cy="425"/>
          </a:xfrm>
        </p:grpSpPr>
        <p:sp>
          <p:nvSpPr>
            <p:cNvPr id="31771" name="Text Box 37"/>
            <p:cNvSpPr txBox="1">
              <a:spLocks noChangeArrowheads="1"/>
            </p:cNvSpPr>
            <p:nvPr/>
          </p:nvSpPr>
          <p:spPr bwMode="auto">
            <a:xfrm>
              <a:off x="3428" y="2640"/>
              <a:ext cx="8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31772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1773" name="Text Box 39"/>
            <p:cNvSpPr txBox="1">
              <a:spLocks noChangeArrowheads="1"/>
            </p:cNvSpPr>
            <p:nvPr/>
          </p:nvSpPr>
          <p:spPr bwMode="auto">
            <a:xfrm>
              <a:off x="3568" y="2784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  <p:sp>
          <p:nvSpPr>
            <p:cNvPr id="31774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1775" name="Text Box 41"/>
            <p:cNvSpPr txBox="1">
              <a:spLocks noChangeArrowheads="1"/>
            </p:cNvSpPr>
            <p:nvPr/>
          </p:nvSpPr>
          <p:spPr bwMode="auto">
            <a:xfrm>
              <a:off x="4714" y="2661"/>
              <a:ext cx="76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31776" name="Text Box 42"/>
            <p:cNvSpPr txBox="1">
              <a:spLocks noChangeArrowheads="1"/>
            </p:cNvSpPr>
            <p:nvPr/>
          </p:nvSpPr>
          <p:spPr bwMode="auto">
            <a:xfrm>
              <a:off x="4816" y="2805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</p:grpSp>
      <p:grpSp>
        <p:nvGrpSpPr>
          <p:cNvPr id="31752" name="Group 99"/>
          <p:cNvGrpSpPr>
            <a:grpSpLocks/>
          </p:cNvGrpSpPr>
          <p:nvPr/>
        </p:nvGrpSpPr>
        <p:grpSpPr bwMode="auto">
          <a:xfrm>
            <a:off x="2608859" y="1058863"/>
            <a:ext cx="1841183" cy="5494337"/>
            <a:chOff x="331" y="816"/>
            <a:chExt cx="1066" cy="3312"/>
          </a:xfrm>
        </p:grpSpPr>
        <p:sp>
          <p:nvSpPr>
            <p:cNvPr id="31753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1754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1755" name="Text Box 102"/>
            <p:cNvSpPr txBox="1">
              <a:spLocks noChangeArrowheads="1"/>
            </p:cNvSpPr>
            <p:nvPr/>
          </p:nvSpPr>
          <p:spPr bwMode="auto">
            <a:xfrm>
              <a:off x="331" y="1392"/>
              <a:ext cx="6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MREQ</a:t>
              </a:r>
            </a:p>
          </p:txBody>
        </p:sp>
        <p:sp>
          <p:nvSpPr>
            <p:cNvPr id="31756" name="Text Box 103"/>
            <p:cNvSpPr txBox="1">
              <a:spLocks noChangeArrowheads="1"/>
            </p:cNvSpPr>
            <p:nvPr/>
          </p:nvSpPr>
          <p:spPr bwMode="auto">
            <a:xfrm>
              <a:off x="989" y="816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14</a:t>
              </a:r>
            </a:p>
          </p:txBody>
        </p:sp>
        <p:sp>
          <p:nvSpPr>
            <p:cNvPr id="31757" name="Text Box 104"/>
            <p:cNvSpPr txBox="1">
              <a:spLocks noChangeArrowheads="1"/>
            </p:cNvSpPr>
            <p:nvPr/>
          </p:nvSpPr>
          <p:spPr bwMode="auto">
            <a:xfrm>
              <a:off x="989" y="100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15</a:t>
              </a:r>
            </a:p>
          </p:txBody>
        </p:sp>
        <p:sp>
          <p:nvSpPr>
            <p:cNvPr id="31758" name="Text Box 105"/>
            <p:cNvSpPr txBox="1">
              <a:spLocks noChangeArrowheads="1"/>
            </p:cNvSpPr>
            <p:nvPr/>
          </p:nvSpPr>
          <p:spPr bwMode="auto">
            <a:xfrm>
              <a:off x="989" y="1342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13</a:t>
              </a:r>
            </a:p>
          </p:txBody>
        </p:sp>
        <p:sp>
          <p:nvSpPr>
            <p:cNvPr id="31759" name="Text Box 106"/>
            <p:cNvSpPr txBox="1">
              <a:spLocks noChangeArrowheads="1"/>
            </p:cNvSpPr>
            <p:nvPr/>
          </p:nvSpPr>
          <p:spPr bwMode="auto">
            <a:xfrm>
              <a:off x="989" y="1534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12</a:t>
              </a:r>
            </a:p>
          </p:txBody>
        </p:sp>
        <p:sp>
          <p:nvSpPr>
            <p:cNvPr id="31760" name="Text Box 107"/>
            <p:cNvSpPr txBox="1">
              <a:spLocks noChangeArrowheads="1"/>
            </p:cNvSpPr>
            <p:nvPr/>
          </p:nvSpPr>
          <p:spPr bwMode="auto">
            <a:xfrm>
              <a:off x="992" y="1726"/>
              <a:ext cx="34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11</a:t>
              </a:r>
            </a:p>
          </p:txBody>
        </p:sp>
        <p:sp>
          <p:nvSpPr>
            <p:cNvPr id="31761" name="Text Box 108"/>
            <p:cNvSpPr txBox="1">
              <a:spLocks noChangeArrowheads="1"/>
            </p:cNvSpPr>
            <p:nvPr/>
          </p:nvSpPr>
          <p:spPr bwMode="auto">
            <a:xfrm>
              <a:off x="989" y="191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10</a:t>
              </a:r>
            </a:p>
          </p:txBody>
        </p:sp>
        <p:sp>
          <p:nvSpPr>
            <p:cNvPr id="31762" name="Text Box 109"/>
            <p:cNvSpPr txBox="1">
              <a:spLocks noChangeArrowheads="1"/>
            </p:cNvSpPr>
            <p:nvPr/>
          </p:nvSpPr>
          <p:spPr bwMode="auto">
            <a:xfrm>
              <a:off x="994" y="2088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9</a:t>
              </a:r>
            </a:p>
          </p:txBody>
        </p:sp>
        <p:sp>
          <p:nvSpPr>
            <p:cNvPr id="31763" name="Text Box 110"/>
            <p:cNvSpPr txBox="1">
              <a:spLocks noChangeArrowheads="1"/>
            </p:cNvSpPr>
            <p:nvPr/>
          </p:nvSpPr>
          <p:spPr bwMode="auto">
            <a:xfrm>
              <a:off x="994" y="2361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31764" name="Text Box 111"/>
            <p:cNvSpPr txBox="1">
              <a:spLocks noChangeArrowheads="1"/>
            </p:cNvSpPr>
            <p:nvPr/>
          </p:nvSpPr>
          <p:spPr bwMode="auto">
            <a:xfrm>
              <a:off x="1017" y="2250"/>
              <a:ext cx="32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31765" name="Text Box 112"/>
            <p:cNvSpPr txBox="1">
              <a:spLocks noChangeArrowheads="1"/>
            </p:cNvSpPr>
            <p:nvPr/>
          </p:nvSpPr>
          <p:spPr bwMode="auto">
            <a:xfrm>
              <a:off x="1042" y="3000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7</a:t>
              </a:r>
            </a:p>
          </p:txBody>
        </p:sp>
        <p:sp>
          <p:nvSpPr>
            <p:cNvPr id="31766" name="Text Box 113"/>
            <p:cNvSpPr txBox="1">
              <a:spLocks noChangeArrowheads="1"/>
            </p:cNvSpPr>
            <p:nvPr/>
          </p:nvSpPr>
          <p:spPr bwMode="auto">
            <a:xfrm>
              <a:off x="1042" y="3192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4</a:t>
              </a:r>
            </a:p>
          </p:txBody>
        </p:sp>
        <p:sp>
          <p:nvSpPr>
            <p:cNvPr id="31767" name="Text Box 114"/>
            <p:cNvSpPr txBox="1">
              <a:spLocks noChangeArrowheads="1"/>
            </p:cNvSpPr>
            <p:nvPr/>
          </p:nvSpPr>
          <p:spPr bwMode="auto">
            <a:xfrm>
              <a:off x="1042" y="3384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3</a:t>
              </a:r>
            </a:p>
          </p:txBody>
        </p:sp>
        <p:sp>
          <p:nvSpPr>
            <p:cNvPr id="31768" name="Text Box 115"/>
            <p:cNvSpPr txBox="1">
              <a:spLocks noChangeArrowheads="1"/>
            </p:cNvSpPr>
            <p:nvPr/>
          </p:nvSpPr>
          <p:spPr bwMode="auto">
            <a:xfrm>
              <a:off x="1042" y="3576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31769" name="Text Box 116"/>
            <p:cNvSpPr txBox="1">
              <a:spLocks noChangeArrowheads="1"/>
            </p:cNvSpPr>
            <p:nvPr/>
          </p:nvSpPr>
          <p:spPr bwMode="auto">
            <a:xfrm>
              <a:off x="983" y="3792"/>
              <a:ext cx="41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WR</a:t>
              </a:r>
            </a:p>
          </p:txBody>
        </p:sp>
        <p:sp>
          <p:nvSpPr>
            <p:cNvPr id="31770" name="Freeform 117"/>
            <p:cNvSpPr>
              <a:spLocks/>
            </p:cNvSpPr>
            <p:nvPr/>
          </p:nvSpPr>
          <p:spPr bwMode="auto">
            <a:xfrm>
              <a:off x="1056" y="3834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48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3560" name="组 3"/>
          <p:cNvGrpSpPr>
            <a:grpSpLocks/>
          </p:cNvGrpSpPr>
          <p:nvPr/>
        </p:nvGrpSpPr>
        <p:grpSpPr bwMode="auto">
          <a:xfrm>
            <a:off x="604838" y="1592796"/>
            <a:ext cx="7912100" cy="4076491"/>
            <a:chOff x="604322" y="1952773"/>
            <a:chExt cx="7912100" cy="4076499"/>
          </a:xfrm>
        </p:grpSpPr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604322" y="1952773"/>
              <a:ext cx="7912100" cy="607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15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14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13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12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11 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latin typeface="+mj-lt"/>
                  <a:ea typeface="微软雅黑" charset="-122"/>
                  <a:cs typeface="宋体" charset="-122"/>
                </a:rPr>
                <a:t>10 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latin typeface="+mj-lt"/>
                  <a:ea typeface="微软雅黑" charset="-122"/>
                  <a:cs typeface="宋体" charset="-122"/>
                </a:rPr>
                <a:t>9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 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7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4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3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</a:p>
          </p:txBody>
        </p:sp>
        <p:grpSp>
          <p:nvGrpSpPr>
            <p:cNvPr id="23573" name="组 1"/>
            <p:cNvGrpSpPr>
              <a:grpSpLocks/>
            </p:cNvGrpSpPr>
            <p:nvPr/>
          </p:nvGrpSpPr>
          <p:grpSpPr bwMode="auto">
            <a:xfrm>
              <a:off x="644010" y="2517715"/>
              <a:ext cx="7034212" cy="3511557"/>
              <a:chOff x="644010" y="2517715"/>
              <a:chExt cx="7034212" cy="3511557"/>
            </a:xfrm>
          </p:grpSpPr>
          <p:grpSp>
            <p:nvGrpSpPr>
              <p:cNvPr id="23574" name="Group 4"/>
              <p:cNvGrpSpPr>
                <a:grpSpLocks/>
              </p:cNvGrpSpPr>
              <p:nvPr/>
            </p:nvGrpSpPr>
            <p:grpSpPr bwMode="auto">
              <a:xfrm>
                <a:off x="675760" y="2517715"/>
                <a:ext cx="6599238" cy="633413"/>
                <a:chOff x="341" y="1251"/>
                <a:chExt cx="4157" cy="399"/>
              </a:xfrm>
            </p:grpSpPr>
            <p:sp>
              <p:nvSpPr>
                <p:cNvPr id="1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41" y="1251"/>
                  <a:ext cx="1093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0   1    1    1 </a:t>
                  </a:r>
                </a:p>
              </p:txBody>
            </p:sp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18" y="1267"/>
                  <a:ext cx="1251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0    0    0 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552" y="1265"/>
                  <a:ext cx="1003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50" y="1258"/>
                  <a:ext cx="948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</a:p>
              </p:txBody>
            </p:sp>
          </p:grpSp>
          <p:grpSp>
            <p:nvGrpSpPr>
              <p:cNvPr id="23575" name="Group 10"/>
              <p:cNvGrpSpPr>
                <a:grpSpLocks/>
              </p:cNvGrpSpPr>
              <p:nvPr/>
            </p:nvGrpSpPr>
            <p:grpSpPr bwMode="auto">
              <a:xfrm>
                <a:off x="644010" y="3065403"/>
                <a:ext cx="6675438" cy="1203327"/>
                <a:chOff x="225" y="1596"/>
                <a:chExt cx="4205" cy="758"/>
              </a:xfrm>
            </p:grpSpPr>
            <p:sp>
              <p:nvSpPr>
                <p:cNvPr id="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5" y="1596"/>
                  <a:ext cx="49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23590" name="Group 12"/>
                <p:cNvGrpSpPr>
                  <a:grpSpLocks/>
                </p:cNvGrpSpPr>
                <p:nvPr/>
              </p:nvGrpSpPr>
              <p:grpSpPr bwMode="auto">
                <a:xfrm>
                  <a:off x="227" y="1968"/>
                  <a:ext cx="4203" cy="386"/>
                  <a:chOff x="323" y="1968"/>
                  <a:chExt cx="4203" cy="386"/>
                </a:xfrm>
              </p:grpSpPr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0   1    1    1</a:t>
                    </a:r>
                  </a:p>
                </p:txBody>
              </p:sp>
              <p:sp>
                <p:nvSpPr>
                  <p:cNvPr id="2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0" y="1970"/>
                    <a:ext cx="1274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0    1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1    1</a:t>
                    </a:r>
                  </a:p>
                </p:txBody>
              </p:sp>
              <p:sp>
                <p:nvSpPr>
                  <p:cNvPr id="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5" y="1971"/>
                    <a:ext cx="1044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1   1   1  1</a:t>
                    </a:r>
                  </a:p>
                </p:txBody>
              </p:sp>
              <p:sp>
                <p:nvSpPr>
                  <p:cNvPr id="2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4" y="1971"/>
                    <a:ext cx="9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1   1 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</a:t>
                    </a:r>
                  </a:p>
                </p:txBody>
              </p:sp>
            </p:grpSp>
          </p:grpSp>
          <p:grpSp>
            <p:nvGrpSpPr>
              <p:cNvPr id="23576" name="Group 17"/>
              <p:cNvGrpSpPr>
                <a:grpSpLocks/>
              </p:cNvGrpSpPr>
              <p:nvPr/>
            </p:nvGrpSpPr>
            <p:grpSpPr bwMode="auto">
              <a:xfrm>
                <a:off x="658297" y="4262374"/>
                <a:ext cx="6588125" cy="650874"/>
                <a:chOff x="330" y="1275"/>
                <a:chExt cx="4150" cy="410"/>
              </a:xfrm>
            </p:grpSpPr>
            <p:sp>
              <p:nvSpPr>
                <p:cNvPr id="3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30" y="1302"/>
                  <a:ext cx="113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0   1    1    1</a:t>
                  </a:r>
                </a:p>
              </p:txBody>
            </p:sp>
            <p:sp>
              <p:nvSpPr>
                <p:cNvPr id="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70" y="1302"/>
                  <a:ext cx="1311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1</a:t>
                  </a:r>
                  <a:r>
                    <a:rPr kumimoji="1" lang="zh-CN" altLang="en-US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 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0    0    0</a:t>
                  </a:r>
                </a:p>
              </p:txBody>
            </p:sp>
            <p:sp>
              <p:nvSpPr>
                <p:cNvPr id="3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75" y="1294"/>
                  <a:ext cx="99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0   0   0  0</a:t>
                  </a:r>
                </a:p>
              </p:txBody>
            </p:sp>
            <p:sp>
              <p:nvSpPr>
                <p:cNvPr id="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96" y="1275"/>
                  <a:ext cx="88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0   0  0   0</a:t>
                  </a:r>
                </a:p>
              </p:txBody>
            </p:sp>
          </p:grpSp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647185" y="4798957"/>
                <a:ext cx="7031037" cy="1230315"/>
                <a:chOff x="227" y="2688"/>
                <a:chExt cx="4429" cy="775"/>
              </a:xfrm>
            </p:grpSpPr>
            <p:sp>
              <p:nvSpPr>
                <p:cNvPr id="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70" y="2688"/>
                  <a:ext cx="44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23580" name="Group 24"/>
                <p:cNvGrpSpPr>
                  <a:grpSpLocks/>
                </p:cNvGrpSpPr>
                <p:nvPr/>
              </p:nvGrpSpPr>
              <p:grpSpPr bwMode="auto">
                <a:xfrm>
                  <a:off x="227" y="3072"/>
                  <a:ext cx="4429" cy="391"/>
                  <a:chOff x="323" y="1968"/>
                  <a:chExt cx="4429" cy="391"/>
                </a:xfrm>
              </p:grpSpPr>
              <p:sp>
                <p:nvSpPr>
                  <p:cNvPr id="3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</a:t>
                    </a: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1    1 </a:t>
                    </a:r>
                  </a:p>
                </p:txBody>
              </p:sp>
              <p:sp>
                <p:nvSpPr>
                  <p:cNvPr id="4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4" y="1976"/>
                    <a:ext cx="1325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</a:p>
                </p:txBody>
              </p:sp>
              <p:sp>
                <p:nvSpPr>
                  <p:cNvPr id="4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5" y="1968"/>
                    <a:ext cx="1019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1   1   1  1</a:t>
                    </a:r>
                  </a:p>
                </p:txBody>
              </p:sp>
              <p:sp>
                <p:nvSpPr>
                  <p:cNvPr id="4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1   1   1  1</a:t>
                    </a:r>
                  </a:p>
                </p:txBody>
              </p:sp>
            </p:grpSp>
          </p:grp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2818326" y="2782814"/>
                <a:ext cx="0" cy="1546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endParaRPr lang="zh-CN" altLang="en-US">
                  <a:latin typeface="+mj-lt"/>
                  <a:ea typeface="+mn-ea"/>
                  <a:cs typeface="黑体" charset="0"/>
                </a:endParaRPr>
              </a:p>
            </p:txBody>
          </p:sp>
        </p:grpSp>
      </p:grp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3214886" y="4187031"/>
            <a:ext cx="0" cy="1546225"/>
          </a:xfrm>
          <a:prstGeom prst="line">
            <a:avLst/>
          </a:prstGeom>
          <a:noFill/>
          <a:ln w="57150">
            <a:solidFill>
              <a:srgbClr val="C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  <a:cs typeface="黑体" charset="0"/>
            </a:endParaRPr>
          </a:p>
        </p:txBody>
      </p:sp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8039100" y="2413323"/>
            <a:ext cx="2133600" cy="1128712"/>
            <a:chOff x="4458" y="1030"/>
            <a:chExt cx="1344" cy="711"/>
          </a:xfrm>
        </p:grpSpPr>
        <p:sp>
          <p:nvSpPr>
            <p:cNvPr id="23570" name="AutoShape 30"/>
            <p:cNvSpPr>
              <a:spLocks/>
            </p:cNvSpPr>
            <p:nvPr/>
          </p:nvSpPr>
          <p:spPr bwMode="auto">
            <a:xfrm>
              <a:off x="4495" y="1030"/>
              <a:ext cx="157" cy="711"/>
            </a:xfrm>
            <a:prstGeom prst="rightBrace">
              <a:avLst>
                <a:gd name="adj1" fmla="val 1570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  <p:sp>
          <p:nvSpPr>
            <p:cNvPr id="23571" name="Text Box 31"/>
            <p:cNvSpPr txBox="1">
              <a:spLocks noChangeArrowheads="1"/>
            </p:cNvSpPr>
            <p:nvPr/>
          </p:nvSpPr>
          <p:spPr bwMode="auto">
            <a:xfrm>
              <a:off x="4458" y="1243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ea typeface="宋体" charset="-122"/>
                </a:rPr>
                <a:t>2</a:t>
              </a:r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K</a:t>
              </a:r>
              <a:r>
                <a:rPr kumimoji="1" lang="en-US" altLang="zh-CN" sz="2800" dirty="0">
                  <a:solidFill>
                    <a:schemeClr val="tx1"/>
                  </a:solidFill>
                </a:rPr>
                <a:t>×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8</a:t>
              </a:r>
              <a:r>
                <a:rPr kumimoji="1" lang="zh-CN" altLang="en-US" dirty="0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</p:grpSp>
      <p:sp>
        <p:nvSpPr>
          <p:cNvPr id="23569" name="AutoShape 34"/>
          <p:cNvSpPr>
            <a:spLocks/>
          </p:cNvSpPr>
          <p:nvPr/>
        </p:nvSpPr>
        <p:spPr bwMode="auto">
          <a:xfrm>
            <a:off x="8089900" y="4110360"/>
            <a:ext cx="285888" cy="1128713"/>
          </a:xfrm>
          <a:prstGeom prst="rightBrace">
            <a:avLst>
              <a:gd name="adj1" fmla="val 15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6600"/>
          </a:p>
        </p:txBody>
      </p:sp>
      <p:sp>
        <p:nvSpPr>
          <p:cNvPr id="23564" name="Text Box 35"/>
          <p:cNvSpPr txBox="1">
            <a:spLocks noChangeArrowheads="1"/>
          </p:cNvSpPr>
          <p:nvPr/>
        </p:nvSpPr>
        <p:spPr bwMode="auto">
          <a:xfrm>
            <a:off x="8293100" y="6259513"/>
            <a:ext cx="153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zh-CN" altLang="en-US" sz="32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8511009" y="2392685"/>
            <a:ext cx="1544637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</a:rPr>
              <a:t>ROM</a:t>
            </a:r>
            <a:endParaRPr kumimoji="1" lang="zh-CN" altLang="en-US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A92DD205-4BBD-4BF9-965F-884D0458A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728700"/>
            <a:ext cx="7924800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ea typeface="华文新魏" charset="-122"/>
              </a:rPr>
              <a:t>(3) 分配地址线</a:t>
            </a:r>
          </a:p>
        </p:txBody>
      </p:sp>
      <p:sp>
        <p:nvSpPr>
          <p:cNvPr id="62" name="云形标注 67">
            <a:extLst>
              <a:ext uri="{FF2B5EF4-FFF2-40B4-BE49-F238E27FC236}">
                <a16:creationId xmlns:a16="http://schemas.microsoft.com/office/drawing/2014/main" id="{8D41B6E1-00EB-428E-856D-9805768DA912}"/>
              </a:ext>
            </a:extLst>
          </p:cNvPr>
          <p:cNvSpPr/>
          <p:nvPr/>
        </p:nvSpPr>
        <p:spPr>
          <a:xfrm>
            <a:off x="6327775" y="884634"/>
            <a:ext cx="4238625" cy="838200"/>
          </a:xfrm>
          <a:prstGeom prst="cloudCallout">
            <a:avLst>
              <a:gd name="adj1" fmla="val 50046"/>
              <a:gd name="adj2" fmla="val 72056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lang="zh-CN" altLang="en-US" sz="2200" dirty="0">
                <a:solidFill>
                  <a:srgbClr val="000000"/>
                </a:solidFill>
                <a:latin typeface="+mn-ea"/>
              </a:rPr>
              <a:t>地址线和存储芯片怎么连接？</a:t>
            </a:r>
          </a:p>
        </p:txBody>
      </p:sp>
      <p:pic>
        <p:nvPicPr>
          <p:cNvPr id="63" name="Picture 4" descr="http://img.qoocc.com/news/picture/22b3319720530cfb10af237b34f69f8a.jpg">
            <a:extLst>
              <a:ext uri="{FF2B5EF4-FFF2-40B4-BE49-F238E27FC236}">
                <a16:creationId xmlns:a16="http://schemas.microsoft.com/office/drawing/2014/main" id="{273CFEBC-9CC0-49D1-BDC5-25C1FD45B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363" y="1275159"/>
            <a:ext cx="10001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 Box 35">
            <a:extLst>
              <a:ext uri="{FF2B5EF4-FFF2-40B4-BE49-F238E27FC236}">
                <a16:creationId xmlns:a16="http://schemas.microsoft.com/office/drawing/2014/main" id="{984D7A43-B122-4973-B984-9A7D569BF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122" y="5805264"/>
            <a:ext cx="5240338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accent3"/>
                </a:solidFill>
                <a:ea typeface="宋体" charset="-122"/>
              </a:rPr>
              <a:t>10</a:t>
            </a: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~ A</a:t>
            </a:r>
            <a:r>
              <a:rPr kumimoji="1" lang="en-US" altLang="zh-CN" baseline="-25000" dirty="0">
                <a:solidFill>
                  <a:schemeClr val="accent3"/>
                </a:solidFill>
                <a:ea typeface="宋体" charset="-122"/>
              </a:rPr>
              <a:t>0    </a:t>
            </a:r>
            <a:r>
              <a:rPr kumimoji="1" lang="zh-CN" altLang="en-US" dirty="0">
                <a:solidFill>
                  <a:schemeClr val="accent3"/>
                </a:solidFill>
                <a:ea typeface="华文新魏" charset="-122"/>
              </a:rPr>
              <a:t>接</a:t>
            </a:r>
            <a:r>
              <a:rPr kumimoji="1" lang="zh-CN" altLang="en-US" dirty="0">
                <a:solidFill>
                  <a:schemeClr val="accent3"/>
                </a:solidFill>
                <a:ea typeface="宋体" charset="-122"/>
              </a:rPr>
              <a:t> 2</a:t>
            </a: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K </a:t>
            </a:r>
            <a:r>
              <a:rPr kumimoji="1" lang="en-US" altLang="zh-CN" dirty="0">
                <a:solidFill>
                  <a:schemeClr val="accent3"/>
                </a:solidFill>
              </a:rPr>
              <a:t>× 8</a:t>
            </a:r>
            <a:r>
              <a:rPr kumimoji="1" lang="zh-CN" altLang="en-US" dirty="0">
                <a:solidFill>
                  <a:schemeClr val="accent3"/>
                </a:solidFill>
                <a:ea typeface="华文新魏" charset="-122"/>
              </a:rPr>
              <a:t>位</a:t>
            </a:r>
            <a:r>
              <a:rPr kumimoji="1" lang="zh-CN" altLang="en-US" dirty="0">
                <a:solidFill>
                  <a:schemeClr val="accent3"/>
                </a:solidFill>
                <a:ea typeface="宋体" charset="-122"/>
              </a:rPr>
              <a:t> </a:t>
            </a: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ROM </a:t>
            </a:r>
            <a:r>
              <a:rPr kumimoji="1" lang="zh-CN" altLang="en-US" dirty="0">
                <a:solidFill>
                  <a:schemeClr val="accent3"/>
                </a:solidFill>
                <a:ea typeface="华文新魏" charset="-122"/>
              </a:rPr>
              <a:t>的地址线</a:t>
            </a:r>
          </a:p>
        </p:txBody>
      </p:sp>
      <p:sp>
        <p:nvSpPr>
          <p:cNvPr id="65" name="Text Box 31">
            <a:extLst>
              <a:ext uri="{FF2B5EF4-FFF2-40B4-BE49-F238E27FC236}">
                <a16:creationId xmlns:a16="http://schemas.microsoft.com/office/drawing/2014/main" id="{F81A5A48-FD3E-409F-976A-96259083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8070" y="4199359"/>
            <a:ext cx="2133600" cy="104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  <a:ea typeface="宋体" charset="-122"/>
              </a:rPr>
              <a:t>片</a:t>
            </a:r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RAM</a:t>
            </a:r>
          </a:p>
          <a:p>
            <a:pPr>
              <a:spcBef>
                <a:spcPts val="238"/>
              </a:spcBef>
            </a:pPr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1K</a:t>
            </a:r>
            <a:r>
              <a:rPr kumimoji="1" lang="en-US" altLang="zh-CN" sz="2800" dirty="0">
                <a:solidFill>
                  <a:schemeClr val="tx1"/>
                </a:solidFill>
              </a:rPr>
              <a:t>×</a:t>
            </a:r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r>
              <a:rPr kumimoji="1" lang="zh-CN" altLang="en-US" dirty="0">
                <a:solidFill>
                  <a:schemeClr val="tx1"/>
                </a:solidFill>
                <a:ea typeface="华文新魏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23663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2" grpId="0" animBg="1"/>
      <p:bldP spid="64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78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78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78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1520" name="Group 17"/>
          <p:cNvGrpSpPr>
            <a:grpSpLocks/>
          </p:cNvGrpSpPr>
          <p:nvPr/>
        </p:nvGrpSpPr>
        <p:grpSpPr bwMode="auto">
          <a:xfrm>
            <a:off x="5091113" y="4437063"/>
            <a:ext cx="787400" cy="371475"/>
            <a:chOff x="1768" y="2852"/>
            <a:chExt cx="456" cy="224"/>
          </a:xfrm>
        </p:grpSpPr>
        <p:sp>
          <p:nvSpPr>
            <p:cNvPr id="37954" name="Line 18"/>
            <p:cNvSpPr>
              <a:spLocks noChangeShapeType="1"/>
            </p:cNvSpPr>
            <p:nvPr/>
          </p:nvSpPr>
          <p:spPr bwMode="auto">
            <a:xfrm flipH="1">
              <a:off x="1876" y="2852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55" name="Line 19"/>
            <p:cNvSpPr>
              <a:spLocks noChangeShapeType="1"/>
            </p:cNvSpPr>
            <p:nvPr/>
          </p:nvSpPr>
          <p:spPr bwMode="auto">
            <a:xfrm>
              <a:off x="1876" y="2852"/>
              <a:ext cx="1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56" name="Rectangle 20"/>
            <p:cNvSpPr>
              <a:spLocks noChangeArrowheads="1"/>
            </p:cNvSpPr>
            <p:nvPr/>
          </p:nvSpPr>
          <p:spPr bwMode="auto">
            <a:xfrm>
              <a:off x="1768" y="3057"/>
              <a:ext cx="187" cy="1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37895" name="Group 25"/>
          <p:cNvGrpSpPr>
            <a:grpSpLocks/>
          </p:cNvGrpSpPr>
          <p:nvPr/>
        </p:nvGrpSpPr>
        <p:grpSpPr bwMode="auto">
          <a:xfrm>
            <a:off x="5688174" y="4046539"/>
            <a:ext cx="1392057" cy="657925"/>
            <a:chOff x="2138" y="2617"/>
            <a:chExt cx="806" cy="396"/>
          </a:xfrm>
        </p:grpSpPr>
        <p:sp>
          <p:nvSpPr>
            <p:cNvPr id="37951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52" name="Text Box 27"/>
            <p:cNvSpPr txBox="1">
              <a:spLocks noChangeArrowheads="1"/>
            </p:cNvSpPr>
            <p:nvPr/>
          </p:nvSpPr>
          <p:spPr bwMode="auto">
            <a:xfrm>
              <a:off x="2138" y="2617"/>
              <a:ext cx="80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1" lang="zh-CN" altLang="en-US" sz="2200"/>
                <a:t> 2</a:t>
              </a:r>
              <a:r>
                <a:rPr kumimoji="1" lang="en-US" altLang="zh-CN" sz="2200"/>
                <a:t>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8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37953" name="Text Box 28"/>
            <p:cNvSpPr txBox="1">
              <a:spLocks noChangeArrowheads="1"/>
            </p:cNvSpPr>
            <p:nvPr/>
          </p:nvSpPr>
          <p:spPr bwMode="auto">
            <a:xfrm>
              <a:off x="2260" y="2754"/>
              <a:ext cx="54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ROM</a:t>
              </a:r>
            </a:p>
          </p:txBody>
        </p:sp>
      </p:grpSp>
      <p:sp>
        <p:nvSpPr>
          <p:cNvPr id="37896" name="Freeform 34"/>
          <p:cNvSpPr>
            <a:spLocks/>
          </p:cNvSpPr>
          <p:nvPr/>
        </p:nvSpPr>
        <p:spPr bwMode="auto">
          <a:xfrm>
            <a:off x="4441825" y="6149975"/>
            <a:ext cx="6948488" cy="9525"/>
          </a:xfrm>
          <a:custGeom>
            <a:avLst/>
            <a:gdLst>
              <a:gd name="T0" fmla="*/ 0 w 2994"/>
              <a:gd name="T1" fmla="*/ 2147483647 h 6"/>
              <a:gd name="T2" fmla="*/ 2147483647 w 2994"/>
              <a:gd name="T3" fmla="*/ 0 h 6"/>
              <a:gd name="T4" fmla="*/ 0 60000 65536"/>
              <a:gd name="T5" fmla="*/ 0 60000 65536"/>
              <a:gd name="T6" fmla="*/ 0 w 2994"/>
              <a:gd name="T7" fmla="*/ 0 h 6"/>
              <a:gd name="T8" fmla="*/ 2994 w 2994"/>
              <a:gd name="T9" fmla="*/ 6 h 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4" h="6">
                <a:moveTo>
                  <a:pt x="0" y="6"/>
                </a:moveTo>
                <a:lnTo>
                  <a:pt x="2994" y="0"/>
                </a:lnTo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37897" name="Group 36"/>
          <p:cNvGrpSpPr>
            <a:grpSpLocks/>
          </p:cNvGrpSpPr>
          <p:nvPr/>
        </p:nvGrpSpPr>
        <p:grpSpPr bwMode="auto">
          <a:xfrm>
            <a:off x="7958413" y="4084635"/>
            <a:ext cx="3543027" cy="705636"/>
            <a:chOff x="3428" y="2640"/>
            <a:chExt cx="2051" cy="425"/>
          </a:xfrm>
        </p:grpSpPr>
        <p:sp>
          <p:nvSpPr>
            <p:cNvPr id="37945" name="Text Box 37"/>
            <p:cNvSpPr txBox="1">
              <a:spLocks noChangeArrowheads="1"/>
            </p:cNvSpPr>
            <p:nvPr/>
          </p:nvSpPr>
          <p:spPr bwMode="auto">
            <a:xfrm>
              <a:off x="3428" y="2640"/>
              <a:ext cx="8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37946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47" name="Text Box 39"/>
            <p:cNvSpPr txBox="1">
              <a:spLocks noChangeArrowheads="1"/>
            </p:cNvSpPr>
            <p:nvPr/>
          </p:nvSpPr>
          <p:spPr bwMode="auto">
            <a:xfrm>
              <a:off x="3568" y="2784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  <p:sp>
          <p:nvSpPr>
            <p:cNvPr id="37948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49" name="Text Box 41"/>
            <p:cNvSpPr txBox="1">
              <a:spLocks noChangeArrowheads="1"/>
            </p:cNvSpPr>
            <p:nvPr/>
          </p:nvSpPr>
          <p:spPr bwMode="auto">
            <a:xfrm>
              <a:off x="4714" y="2661"/>
              <a:ext cx="76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37950" name="Text Box 42"/>
            <p:cNvSpPr txBox="1">
              <a:spLocks noChangeArrowheads="1"/>
            </p:cNvSpPr>
            <p:nvPr/>
          </p:nvSpPr>
          <p:spPr bwMode="auto">
            <a:xfrm>
              <a:off x="4816" y="2805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</p:grpSp>
      <p:grpSp>
        <p:nvGrpSpPr>
          <p:cNvPr id="21528" name="Group 47"/>
          <p:cNvGrpSpPr>
            <a:grpSpLocks/>
          </p:cNvGrpSpPr>
          <p:nvPr/>
        </p:nvGrpSpPr>
        <p:grpSpPr bwMode="auto">
          <a:xfrm>
            <a:off x="6016625" y="3168651"/>
            <a:ext cx="919163" cy="1006503"/>
            <a:chOff x="2304" y="2088"/>
            <a:chExt cx="532" cy="606"/>
          </a:xfrm>
        </p:grpSpPr>
        <p:sp>
          <p:nvSpPr>
            <p:cNvPr id="21626" name="Freeform 48"/>
            <p:cNvSpPr>
              <a:spLocks/>
            </p:cNvSpPr>
            <p:nvPr/>
          </p:nvSpPr>
          <p:spPr bwMode="auto">
            <a:xfrm>
              <a:off x="2304" y="2088"/>
              <a:ext cx="2" cy="584"/>
            </a:xfrm>
            <a:custGeom>
              <a:avLst/>
              <a:gdLst>
                <a:gd name="T0" fmla="*/ 2 w 2"/>
                <a:gd name="T1" fmla="*/ 0 h 584"/>
                <a:gd name="T2" fmla="*/ 0 w 2"/>
                <a:gd name="T3" fmla="*/ 584 h 584"/>
                <a:gd name="T4" fmla="*/ 0 60000 65536"/>
                <a:gd name="T5" fmla="*/ 0 60000 65536"/>
                <a:gd name="T6" fmla="*/ 0 w 2"/>
                <a:gd name="T7" fmla="*/ 0 h 584"/>
                <a:gd name="T8" fmla="*/ 2 w 2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accent6">
                  <a:lumMod val="50000"/>
                </a:schemeClr>
              </a:solidFill>
              <a:round/>
              <a:headEnd type="oval" w="sm" len="sm"/>
              <a:tailEnd/>
            </a:ln>
            <a:effectLst>
              <a:glow rad="25400">
                <a:schemeClr val="accent6">
                  <a:lumMod val="50000"/>
                  <a:alpha val="75000"/>
                </a:schemeClr>
              </a:glo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1627" name="Freeform 49"/>
            <p:cNvSpPr>
              <a:spLocks/>
            </p:cNvSpPr>
            <p:nvPr/>
          </p:nvSpPr>
          <p:spPr bwMode="auto">
            <a:xfrm>
              <a:off x="2835" y="2496"/>
              <a:ext cx="1" cy="171"/>
            </a:xfrm>
            <a:custGeom>
              <a:avLst/>
              <a:gdLst>
                <a:gd name="T0" fmla="*/ 0 w 1"/>
                <a:gd name="T1" fmla="*/ 0 h 171"/>
                <a:gd name="T2" fmla="*/ 0 w 1"/>
                <a:gd name="T3" fmla="*/ 171 h 171"/>
                <a:gd name="T4" fmla="*/ 0 60000 65536"/>
                <a:gd name="T5" fmla="*/ 0 60000 65536"/>
                <a:gd name="T6" fmla="*/ 0 w 1"/>
                <a:gd name="T7" fmla="*/ 0 h 171"/>
                <a:gd name="T8" fmla="*/ 1 w 1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 cmpd="sng">
              <a:solidFill>
                <a:srgbClr val="005828"/>
              </a:solidFill>
              <a:round/>
              <a:headEnd type="oval" w="sm" len="sm"/>
              <a:tailEnd/>
            </a:ln>
            <a:effectLst>
              <a:glow rad="25400">
                <a:schemeClr val="accent6">
                  <a:lumMod val="50000"/>
                  <a:alpha val="75000"/>
                </a:schemeClr>
              </a:glo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7944" name="Text Box 50"/>
            <p:cNvSpPr txBox="1">
              <a:spLocks noChangeArrowheads="1"/>
            </p:cNvSpPr>
            <p:nvPr/>
          </p:nvSpPr>
          <p:spPr bwMode="auto">
            <a:xfrm>
              <a:off x="2388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37899" name="Group 61"/>
          <p:cNvGrpSpPr>
            <a:grpSpLocks/>
          </p:cNvGrpSpPr>
          <p:nvPr/>
        </p:nvGrpSpPr>
        <p:grpSpPr bwMode="auto">
          <a:xfrm>
            <a:off x="4386263" y="4000498"/>
            <a:ext cx="1803400" cy="431027"/>
            <a:chOff x="1488" y="2649"/>
            <a:chExt cx="768" cy="260"/>
          </a:xfrm>
        </p:grpSpPr>
        <p:sp>
          <p:nvSpPr>
            <p:cNvPr id="37936" name="Text Box 62"/>
            <p:cNvSpPr txBox="1">
              <a:spLocks noChangeArrowheads="1"/>
            </p:cNvSpPr>
            <p:nvPr/>
          </p:nvSpPr>
          <p:spPr bwMode="auto">
            <a:xfrm>
              <a:off x="1488" y="2649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200"/>
                <a:t>PD/Progr</a:t>
              </a:r>
            </a:p>
          </p:txBody>
        </p:sp>
        <p:sp>
          <p:nvSpPr>
            <p:cNvPr id="37937" name="Line 63"/>
            <p:cNvSpPr>
              <a:spLocks noChangeShapeType="1"/>
            </p:cNvSpPr>
            <p:nvPr/>
          </p:nvSpPr>
          <p:spPr bwMode="auto">
            <a:xfrm>
              <a:off x="1539" y="268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37900" name="Group 92"/>
          <p:cNvGrpSpPr>
            <a:grpSpLocks/>
          </p:cNvGrpSpPr>
          <p:nvPr/>
        </p:nvGrpSpPr>
        <p:grpSpPr bwMode="auto">
          <a:xfrm>
            <a:off x="4441825" y="4929188"/>
            <a:ext cx="6950075" cy="960437"/>
            <a:chOff x="1392" y="3149"/>
            <a:chExt cx="4023" cy="579"/>
          </a:xfrm>
        </p:grpSpPr>
        <p:sp>
          <p:nvSpPr>
            <p:cNvPr id="37930" name="Line 93"/>
            <p:cNvSpPr>
              <a:spLocks noChangeShapeType="1"/>
            </p:cNvSpPr>
            <p:nvPr/>
          </p:nvSpPr>
          <p:spPr bwMode="auto">
            <a:xfrm>
              <a:off x="1392" y="3149"/>
              <a:ext cx="40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31" name="Line 94"/>
            <p:cNvSpPr>
              <a:spLocks noChangeShapeType="1"/>
            </p:cNvSpPr>
            <p:nvPr/>
          </p:nvSpPr>
          <p:spPr bwMode="auto">
            <a:xfrm>
              <a:off x="1392" y="3725"/>
              <a:ext cx="402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32" name="Line 95"/>
            <p:cNvSpPr>
              <a:spLocks noChangeShapeType="1"/>
            </p:cNvSpPr>
            <p:nvPr/>
          </p:nvSpPr>
          <p:spPr bwMode="auto">
            <a:xfrm>
              <a:off x="1392" y="3363"/>
              <a:ext cx="402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33" name="Line 96"/>
            <p:cNvSpPr>
              <a:spLocks noChangeShapeType="1"/>
            </p:cNvSpPr>
            <p:nvPr/>
          </p:nvSpPr>
          <p:spPr bwMode="auto">
            <a:xfrm>
              <a:off x="1392" y="3528"/>
              <a:ext cx="402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34" name="Text Box 97"/>
            <p:cNvSpPr txBox="1">
              <a:spLocks noChangeArrowheads="1"/>
            </p:cNvSpPr>
            <p:nvPr/>
          </p:nvSpPr>
          <p:spPr bwMode="auto">
            <a:xfrm>
              <a:off x="1503" y="3168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37935" name="Text Box 98"/>
            <p:cNvSpPr txBox="1">
              <a:spLocks noChangeArrowheads="1"/>
            </p:cNvSpPr>
            <p:nvPr/>
          </p:nvSpPr>
          <p:spPr bwMode="auto">
            <a:xfrm>
              <a:off x="1503" y="3536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37901" name="Group 99"/>
          <p:cNvGrpSpPr>
            <a:grpSpLocks/>
          </p:cNvGrpSpPr>
          <p:nvPr/>
        </p:nvGrpSpPr>
        <p:grpSpPr bwMode="auto">
          <a:xfrm>
            <a:off x="2608859" y="1058863"/>
            <a:ext cx="1841183" cy="5494337"/>
            <a:chOff x="331" y="816"/>
            <a:chExt cx="1066" cy="3312"/>
          </a:xfrm>
        </p:grpSpPr>
        <p:sp>
          <p:nvSpPr>
            <p:cNvPr id="37912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13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14" name="Text Box 102"/>
            <p:cNvSpPr txBox="1">
              <a:spLocks noChangeArrowheads="1"/>
            </p:cNvSpPr>
            <p:nvPr/>
          </p:nvSpPr>
          <p:spPr bwMode="auto">
            <a:xfrm>
              <a:off x="331" y="1392"/>
              <a:ext cx="6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MREQ</a:t>
              </a:r>
            </a:p>
          </p:txBody>
        </p:sp>
        <p:sp>
          <p:nvSpPr>
            <p:cNvPr id="37915" name="Text Box 103"/>
            <p:cNvSpPr txBox="1">
              <a:spLocks noChangeArrowheads="1"/>
            </p:cNvSpPr>
            <p:nvPr/>
          </p:nvSpPr>
          <p:spPr bwMode="auto">
            <a:xfrm>
              <a:off x="989" y="816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14</a:t>
              </a:r>
            </a:p>
          </p:txBody>
        </p:sp>
        <p:sp>
          <p:nvSpPr>
            <p:cNvPr id="37916" name="Text Box 104"/>
            <p:cNvSpPr txBox="1">
              <a:spLocks noChangeArrowheads="1"/>
            </p:cNvSpPr>
            <p:nvPr/>
          </p:nvSpPr>
          <p:spPr bwMode="auto">
            <a:xfrm>
              <a:off x="989" y="100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15</a:t>
              </a:r>
            </a:p>
          </p:txBody>
        </p:sp>
        <p:sp>
          <p:nvSpPr>
            <p:cNvPr id="37917" name="Text Box 105"/>
            <p:cNvSpPr txBox="1">
              <a:spLocks noChangeArrowheads="1"/>
            </p:cNvSpPr>
            <p:nvPr/>
          </p:nvSpPr>
          <p:spPr bwMode="auto">
            <a:xfrm>
              <a:off x="989" y="1342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13</a:t>
              </a:r>
            </a:p>
          </p:txBody>
        </p:sp>
        <p:sp>
          <p:nvSpPr>
            <p:cNvPr id="37918" name="Text Box 106"/>
            <p:cNvSpPr txBox="1">
              <a:spLocks noChangeArrowheads="1"/>
            </p:cNvSpPr>
            <p:nvPr/>
          </p:nvSpPr>
          <p:spPr bwMode="auto">
            <a:xfrm>
              <a:off x="989" y="1534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12</a:t>
              </a:r>
            </a:p>
          </p:txBody>
        </p:sp>
        <p:sp>
          <p:nvSpPr>
            <p:cNvPr id="37919" name="Text Box 107"/>
            <p:cNvSpPr txBox="1">
              <a:spLocks noChangeArrowheads="1"/>
            </p:cNvSpPr>
            <p:nvPr/>
          </p:nvSpPr>
          <p:spPr bwMode="auto">
            <a:xfrm>
              <a:off x="992" y="1726"/>
              <a:ext cx="34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11</a:t>
              </a:r>
            </a:p>
          </p:txBody>
        </p:sp>
        <p:sp>
          <p:nvSpPr>
            <p:cNvPr id="37920" name="Text Box 108"/>
            <p:cNvSpPr txBox="1">
              <a:spLocks noChangeArrowheads="1"/>
            </p:cNvSpPr>
            <p:nvPr/>
          </p:nvSpPr>
          <p:spPr bwMode="auto">
            <a:xfrm>
              <a:off x="989" y="191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10</a:t>
              </a:r>
            </a:p>
          </p:txBody>
        </p:sp>
        <p:sp>
          <p:nvSpPr>
            <p:cNvPr id="37921" name="Text Box 109"/>
            <p:cNvSpPr txBox="1">
              <a:spLocks noChangeArrowheads="1"/>
            </p:cNvSpPr>
            <p:nvPr/>
          </p:nvSpPr>
          <p:spPr bwMode="auto">
            <a:xfrm>
              <a:off x="994" y="2088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9</a:t>
              </a:r>
            </a:p>
          </p:txBody>
        </p:sp>
        <p:sp>
          <p:nvSpPr>
            <p:cNvPr id="37922" name="Text Box 110"/>
            <p:cNvSpPr txBox="1">
              <a:spLocks noChangeArrowheads="1"/>
            </p:cNvSpPr>
            <p:nvPr/>
          </p:nvSpPr>
          <p:spPr bwMode="auto">
            <a:xfrm>
              <a:off x="994" y="2361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37923" name="Text Box 111"/>
            <p:cNvSpPr txBox="1">
              <a:spLocks noChangeArrowheads="1"/>
            </p:cNvSpPr>
            <p:nvPr/>
          </p:nvSpPr>
          <p:spPr bwMode="auto">
            <a:xfrm>
              <a:off x="1017" y="2250"/>
              <a:ext cx="32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37924" name="Text Box 112"/>
            <p:cNvSpPr txBox="1">
              <a:spLocks noChangeArrowheads="1"/>
            </p:cNvSpPr>
            <p:nvPr/>
          </p:nvSpPr>
          <p:spPr bwMode="auto">
            <a:xfrm>
              <a:off x="1042" y="3000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7</a:t>
              </a:r>
            </a:p>
          </p:txBody>
        </p:sp>
        <p:sp>
          <p:nvSpPr>
            <p:cNvPr id="37925" name="Text Box 113"/>
            <p:cNvSpPr txBox="1">
              <a:spLocks noChangeArrowheads="1"/>
            </p:cNvSpPr>
            <p:nvPr/>
          </p:nvSpPr>
          <p:spPr bwMode="auto">
            <a:xfrm>
              <a:off x="1042" y="3192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4</a:t>
              </a:r>
            </a:p>
          </p:txBody>
        </p:sp>
        <p:sp>
          <p:nvSpPr>
            <p:cNvPr id="37926" name="Text Box 114"/>
            <p:cNvSpPr txBox="1">
              <a:spLocks noChangeArrowheads="1"/>
            </p:cNvSpPr>
            <p:nvPr/>
          </p:nvSpPr>
          <p:spPr bwMode="auto">
            <a:xfrm>
              <a:off x="1042" y="3384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3</a:t>
              </a:r>
            </a:p>
          </p:txBody>
        </p:sp>
        <p:sp>
          <p:nvSpPr>
            <p:cNvPr id="37927" name="Text Box 115"/>
            <p:cNvSpPr txBox="1">
              <a:spLocks noChangeArrowheads="1"/>
            </p:cNvSpPr>
            <p:nvPr/>
          </p:nvSpPr>
          <p:spPr bwMode="auto">
            <a:xfrm>
              <a:off x="1042" y="3576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37928" name="Text Box 116"/>
            <p:cNvSpPr txBox="1">
              <a:spLocks noChangeArrowheads="1"/>
            </p:cNvSpPr>
            <p:nvPr/>
          </p:nvSpPr>
          <p:spPr bwMode="auto">
            <a:xfrm>
              <a:off x="983" y="3792"/>
              <a:ext cx="41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WR</a:t>
              </a:r>
            </a:p>
          </p:txBody>
        </p:sp>
        <p:sp>
          <p:nvSpPr>
            <p:cNvPr id="37929" name="Freeform 117"/>
            <p:cNvSpPr>
              <a:spLocks/>
            </p:cNvSpPr>
            <p:nvPr/>
          </p:nvSpPr>
          <p:spPr bwMode="auto">
            <a:xfrm>
              <a:off x="1056" y="3834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37902" name="Group 130"/>
          <p:cNvGrpSpPr>
            <a:grpSpLocks/>
          </p:cNvGrpSpPr>
          <p:nvPr/>
        </p:nvGrpSpPr>
        <p:grpSpPr bwMode="auto">
          <a:xfrm>
            <a:off x="4441825" y="3179763"/>
            <a:ext cx="6959600" cy="654050"/>
            <a:chOff x="1392" y="2094"/>
            <a:chExt cx="4029" cy="395"/>
          </a:xfrm>
        </p:grpSpPr>
        <p:sp>
          <p:nvSpPr>
            <p:cNvPr id="37907" name="Freeform 131"/>
            <p:cNvSpPr>
              <a:spLocks/>
            </p:cNvSpPr>
            <p:nvPr/>
          </p:nvSpPr>
          <p:spPr bwMode="auto">
            <a:xfrm>
              <a:off x="1392" y="2094"/>
              <a:ext cx="3998" cy="1"/>
            </a:xfrm>
            <a:custGeom>
              <a:avLst/>
              <a:gdLst>
                <a:gd name="T0" fmla="*/ 0 w 2265"/>
                <a:gd name="T1" fmla="*/ 0 h 1"/>
                <a:gd name="T2" fmla="*/ 68501 w 2265"/>
                <a:gd name="T3" fmla="*/ 0 h 1"/>
                <a:gd name="T4" fmla="*/ 0 60000 65536"/>
                <a:gd name="T5" fmla="*/ 0 60000 65536"/>
                <a:gd name="T6" fmla="*/ 0 w 2265"/>
                <a:gd name="T7" fmla="*/ 0 h 1"/>
                <a:gd name="T8" fmla="*/ 2265 w 22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5" h="1">
                  <a:moveTo>
                    <a:pt x="0" y="0"/>
                  </a:moveTo>
                  <a:lnTo>
                    <a:pt x="226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37908" name="Group 132"/>
            <p:cNvGrpSpPr>
              <a:grpSpLocks/>
            </p:cNvGrpSpPr>
            <p:nvPr/>
          </p:nvGrpSpPr>
          <p:grpSpPr bwMode="auto">
            <a:xfrm>
              <a:off x="1392" y="2229"/>
              <a:ext cx="4029" cy="260"/>
              <a:chOff x="1392" y="2229"/>
              <a:chExt cx="4029" cy="260"/>
            </a:xfrm>
          </p:grpSpPr>
          <p:sp>
            <p:nvSpPr>
              <p:cNvPr id="37909" name="Freeform 133"/>
              <p:cNvSpPr>
                <a:spLocks/>
              </p:cNvSpPr>
              <p:nvPr/>
            </p:nvSpPr>
            <p:spPr bwMode="auto">
              <a:xfrm>
                <a:off x="1395" y="2229"/>
                <a:ext cx="4026" cy="5"/>
              </a:xfrm>
              <a:custGeom>
                <a:avLst/>
                <a:gdLst>
                  <a:gd name="T0" fmla="*/ 0 w 4026"/>
                  <a:gd name="T1" fmla="*/ 0 h 5"/>
                  <a:gd name="T2" fmla="*/ 4026 w 4026"/>
                  <a:gd name="T3" fmla="*/ 5 h 5"/>
                  <a:gd name="T4" fmla="*/ 0 60000 65536"/>
                  <a:gd name="T5" fmla="*/ 0 60000 65536"/>
                  <a:gd name="T6" fmla="*/ 0 w 4026"/>
                  <a:gd name="T7" fmla="*/ 0 h 5"/>
                  <a:gd name="T8" fmla="*/ 4026 w 4026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26" h="5">
                    <a:moveTo>
                      <a:pt x="0" y="0"/>
                    </a:moveTo>
                    <a:lnTo>
                      <a:pt x="4026" y="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37910" name="Line 134"/>
              <p:cNvSpPr>
                <a:spLocks noChangeShapeType="1"/>
              </p:cNvSpPr>
              <p:nvPr/>
            </p:nvSpPr>
            <p:spPr bwMode="auto">
              <a:xfrm>
                <a:off x="1392" y="2488"/>
                <a:ext cx="40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37911" name="Text Box 135"/>
              <p:cNvSpPr txBox="1">
                <a:spLocks noChangeArrowheads="1"/>
              </p:cNvSpPr>
              <p:nvPr/>
            </p:nvSpPr>
            <p:spPr bwMode="auto">
              <a:xfrm>
                <a:off x="1503" y="2250"/>
                <a:ext cx="3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/>
                  <a:t>…</a:t>
                </a:r>
              </a:p>
            </p:txBody>
          </p:sp>
        </p:grpSp>
      </p:grpSp>
      <p:grpSp>
        <p:nvGrpSpPr>
          <p:cNvPr id="21541" name="Group 137"/>
          <p:cNvGrpSpPr>
            <a:grpSpLocks/>
          </p:cNvGrpSpPr>
          <p:nvPr/>
        </p:nvGrpSpPr>
        <p:grpSpPr bwMode="auto">
          <a:xfrm>
            <a:off x="6038850" y="4543425"/>
            <a:ext cx="928688" cy="1366838"/>
            <a:chOff x="2304" y="2908"/>
            <a:chExt cx="538" cy="824"/>
          </a:xfrm>
        </p:grpSpPr>
        <p:sp>
          <p:nvSpPr>
            <p:cNvPr id="37904" name="Freeform 138"/>
            <p:cNvSpPr>
              <a:spLocks/>
            </p:cNvSpPr>
            <p:nvPr/>
          </p:nvSpPr>
          <p:spPr bwMode="auto">
            <a:xfrm>
              <a:off x="2304" y="2992"/>
              <a:ext cx="3" cy="195"/>
            </a:xfrm>
            <a:custGeom>
              <a:avLst/>
              <a:gdLst>
                <a:gd name="T0" fmla="*/ 3 w 3"/>
                <a:gd name="T1" fmla="*/ 0 h 195"/>
                <a:gd name="T2" fmla="*/ 0 w 3"/>
                <a:gd name="T3" fmla="*/ 195 h 195"/>
                <a:gd name="T4" fmla="*/ 0 60000 65536"/>
                <a:gd name="T5" fmla="*/ 0 60000 65536"/>
                <a:gd name="T6" fmla="*/ 0 w 3"/>
                <a:gd name="T7" fmla="*/ 0 h 195"/>
                <a:gd name="T8" fmla="*/ 3 w 3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05" name="Text Box 139"/>
            <p:cNvSpPr txBox="1">
              <a:spLocks noChangeArrowheads="1"/>
            </p:cNvSpPr>
            <p:nvPr/>
          </p:nvSpPr>
          <p:spPr bwMode="auto">
            <a:xfrm>
              <a:off x="2388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37906" name="Freeform 140"/>
            <p:cNvSpPr>
              <a:spLocks/>
            </p:cNvSpPr>
            <p:nvPr/>
          </p:nvSpPr>
          <p:spPr bwMode="auto">
            <a:xfrm>
              <a:off x="2841" y="2979"/>
              <a:ext cx="1" cy="753"/>
            </a:xfrm>
            <a:custGeom>
              <a:avLst/>
              <a:gdLst>
                <a:gd name="T0" fmla="*/ 0 w 1"/>
                <a:gd name="T1" fmla="*/ 0 h 753"/>
                <a:gd name="T2" fmla="*/ 0 w 1"/>
                <a:gd name="T3" fmla="*/ 753 h 753"/>
                <a:gd name="T4" fmla="*/ 0 60000 65536"/>
                <a:gd name="T5" fmla="*/ 0 60000 65536"/>
                <a:gd name="T6" fmla="*/ 0 w 1"/>
                <a:gd name="T7" fmla="*/ 0 h 753"/>
                <a:gd name="T8" fmla="*/ 1 w 1"/>
                <a:gd name="T9" fmla="*/ 753 h 7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464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3560" name="组 3"/>
          <p:cNvGrpSpPr>
            <a:grpSpLocks/>
          </p:cNvGrpSpPr>
          <p:nvPr/>
        </p:nvGrpSpPr>
        <p:grpSpPr bwMode="auto">
          <a:xfrm>
            <a:off x="604838" y="1556792"/>
            <a:ext cx="7912100" cy="4076491"/>
            <a:chOff x="604322" y="1952773"/>
            <a:chExt cx="7912100" cy="4076499"/>
          </a:xfrm>
        </p:grpSpPr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604322" y="1952773"/>
              <a:ext cx="7912100" cy="607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15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14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13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12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11 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latin typeface="+mj-lt"/>
                  <a:ea typeface="微软雅黑" charset="-122"/>
                  <a:cs typeface="宋体" charset="-122"/>
                </a:rPr>
                <a:t>10 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latin typeface="+mj-lt"/>
                  <a:ea typeface="微软雅黑" charset="-122"/>
                  <a:cs typeface="宋体" charset="-122"/>
                </a:rPr>
                <a:t>9</a:t>
              </a:r>
              <a:r>
                <a:rPr kumimoji="1" lang="en-US" altLang="zh-CN" dirty="0"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 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7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4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3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 </a:t>
              </a:r>
              <a:r>
                <a:rPr kumimoji="1" lang="en-US" altLang="zh-CN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</a:p>
          </p:txBody>
        </p:sp>
        <p:grpSp>
          <p:nvGrpSpPr>
            <p:cNvPr id="23573" name="组 1"/>
            <p:cNvGrpSpPr>
              <a:grpSpLocks/>
            </p:cNvGrpSpPr>
            <p:nvPr/>
          </p:nvGrpSpPr>
          <p:grpSpPr bwMode="auto">
            <a:xfrm>
              <a:off x="644010" y="2517715"/>
              <a:ext cx="7034212" cy="3511557"/>
              <a:chOff x="644010" y="2517715"/>
              <a:chExt cx="7034212" cy="3511557"/>
            </a:xfrm>
          </p:grpSpPr>
          <p:grpSp>
            <p:nvGrpSpPr>
              <p:cNvPr id="23574" name="Group 4"/>
              <p:cNvGrpSpPr>
                <a:grpSpLocks/>
              </p:cNvGrpSpPr>
              <p:nvPr/>
            </p:nvGrpSpPr>
            <p:grpSpPr bwMode="auto">
              <a:xfrm>
                <a:off x="675760" y="2517715"/>
                <a:ext cx="6599238" cy="633413"/>
                <a:chOff x="341" y="1251"/>
                <a:chExt cx="4157" cy="399"/>
              </a:xfrm>
            </p:grpSpPr>
            <p:sp>
              <p:nvSpPr>
                <p:cNvPr id="1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41" y="1251"/>
                  <a:ext cx="1093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0   1    1    1 </a:t>
                  </a:r>
                </a:p>
              </p:txBody>
            </p:sp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18" y="1267"/>
                  <a:ext cx="1251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0    0    0 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552" y="1265"/>
                  <a:ext cx="1003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50" y="1258"/>
                  <a:ext cx="948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</a:p>
              </p:txBody>
            </p:sp>
          </p:grpSp>
          <p:grpSp>
            <p:nvGrpSpPr>
              <p:cNvPr id="23575" name="Group 10"/>
              <p:cNvGrpSpPr>
                <a:grpSpLocks/>
              </p:cNvGrpSpPr>
              <p:nvPr/>
            </p:nvGrpSpPr>
            <p:grpSpPr bwMode="auto">
              <a:xfrm>
                <a:off x="644010" y="3065403"/>
                <a:ext cx="6675438" cy="1203327"/>
                <a:chOff x="225" y="1596"/>
                <a:chExt cx="4205" cy="758"/>
              </a:xfrm>
            </p:grpSpPr>
            <p:sp>
              <p:nvSpPr>
                <p:cNvPr id="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5" y="1596"/>
                  <a:ext cx="49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23590" name="Group 12"/>
                <p:cNvGrpSpPr>
                  <a:grpSpLocks/>
                </p:cNvGrpSpPr>
                <p:nvPr/>
              </p:nvGrpSpPr>
              <p:grpSpPr bwMode="auto">
                <a:xfrm>
                  <a:off x="227" y="1968"/>
                  <a:ext cx="4203" cy="386"/>
                  <a:chOff x="323" y="1968"/>
                  <a:chExt cx="4203" cy="386"/>
                </a:xfrm>
              </p:grpSpPr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0   1    1    1</a:t>
                    </a:r>
                  </a:p>
                </p:txBody>
              </p:sp>
              <p:sp>
                <p:nvSpPr>
                  <p:cNvPr id="2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0" y="1970"/>
                    <a:ext cx="1274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0    1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1    1</a:t>
                    </a:r>
                  </a:p>
                </p:txBody>
              </p:sp>
              <p:sp>
                <p:nvSpPr>
                  <p:cNvPr id="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5" y="1971"/>
                    <a:ext cx="1044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1   1   1  1</a:t>
                    </a:r>
                  </a:p>
                </p:txBody>
              </p:sp>
              <p:sp>
                <p:nvSpPr>
                  <p:cNvPr id="2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4" y="1971"/>
                    <a:ext cx="9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1   1  </a:t>
                    </a:r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</a:t>
                    </a:r>
                  </a:p>
                </p:txBody>
              </p:sp>
            </p:grpSp>
          </p:grpSp>
          <p:grpSp>
            <p:nvGrpSpPr>
              <p:cNvPr id="23576" name="Group 17"/>
              <p:cNvGrpSpPr>
                <a:grpSpLocks/>
              </p:cNvGrpSpPr>
              <p:nvPr/>
            </p:nvGrpSpPr>
            <p:grpSpPr bwMode="auto">
              <a:xfrm>
                <a:off x="658297" y="4262374"/>
                <a:ext cx="6588125" cy="650874"/>
                <a:chOff x="330" y="1275"/>
                <a:chExt cx="4150" cy="410"/>
              </a:xfrm>
            </p:grpSpPr>
            <p:sp>
              <p:nvSpPr>
                <p:cNvPr id="3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30" y="1302"/>
                  <a:ext cx="113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0   1    1    1</a:t>
                  </a:r>
                </a:p>
              </p:txBody>
            </p:sp>
            <p:sp>
              <p:nvSpPr>
                <p:cNvPr id="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70" y="1302"/>
                  <a:ext cx="1311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1</a:t>
                  </a:r>
                  <a:r>
                    <a:rPr kumimoji="1" lang="zh-CN" altLang="en-US" sz="18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   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0    0    0</a:t>
                  </a:r>
                </a:p>
              </p:txBody>
            </p:sp>
            <p:sp>
              <p:nvSpPr>
                <p:cNvPr id="3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75" y="1294"/>
                  <a:ext cx="99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0   0   0  0</a:t>
                  </a:r>
                </a:p>
              </p:txBody>
            </p:sp>
            <p:sp>
              <p:nvSpPr>
                <p:cNvPr id="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96" y="1275"/>
                  <a:ext cx="88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0   0  0   0</a:t>
                  </a:r>
                </a:p>
              </p:txBody>
            </p:sp>
          </p:grpSp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647185" y="4798957"/>
                <a:ext cx="7031037" cy="1230315"/>
                <a:chOff x="227" y="2688"/>
                <a:chExt cx="4429" cy="775"/>
              </a:xfrm>
            </p:grpSpPr>
            <p:sp>
              <p:nvSpPr>
                <p:cNvPr id="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70" y="2688"/>
                  <a:ext cx="441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zh-CN" altLang="en-US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23580" name="Group 24"/>
                <p:cNvGrpSpPr>
                  <a:grpSpLocks/>
                </p:cNvGrpSpPr>
                <p:nvPr/>
              </p:nvGrpSpPr>
              <p:grpSpPr bwMode="auto">
                <a:xfrm>
                  <a:off x="227" y="3072"/>
                  <a:ext cx="4429" cy="391"/>
                  <a:chOff x="323" y="1968"/>
                  <a:chExt cx="4429" cy="391"/>
                </a:xfrm>
              </p:grpSpPr>
              <p:sp>
                <p:nvSpPr>
                  <p:cNvPr id="3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</a:t>
                    </a:r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</a:t>
                    </a: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1    1 </a:t>
                    </a:r>
                  </a:p>
                </p:txBody>
              </p:sp>
              <p:sp>
                <p:nvSpPr>
                  <p:cNvPr id="4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4" y="1976"/>
                    <a:ext cx="1325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en-US" altLang="zh-CN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</a:p>
                </p:txBody>
              </p:sp>
              <p:sp>
                <p:nvSpPr>
                  <p:cNvPr id="4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5" y="1968"/>
                    <a:ext cx="1019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1   1   1  1</a:t>
                    </a:r>
                  </a:p>
                </p:txBody>
              </p:sp>
              <p:sp>
                <p:nvSpPr>
                  <p:cNvPr id="4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1968"/>
                    <a:ext cx="1152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just">
                      <a:spcBef>
                        <a:spcPct val="50000"/>
                      </a:spcBef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1   1   1  1</a:t>
                    </a:r>
                  </a:p>
                </p:txBody>
              </p:sp>
            </p:grpSp>
          </p:grp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2818326" y="2782814"/>
                <a:ext cx="0" cy="1546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endParaRPr lang="zh-CN" altLang="en-US">
                  <a:latin typeface="+mj-lt"/>
                  <a:ea typeface="+mn-ea"/>
                  <a:cs typeface="黑体" charset="0"/>
                </a:endParaRPr>
              </a:p>
            </p:txBody>
          </p:sp>
        </p:grpSp>
      </p:grp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3214886" y="4151027"/>
            <a:ext cx="0" cy="1546225"/>
          </a:xfrm>
          <a:prstGeom prst="line">
            <a:avLst/>
          </a:prstGeom>
          <a:noFill/>
          <a:ln w="57150">
            <a:solidFill>
              <a:srgbClr val="C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  <a:cs typeface="黑体" charset="0"/>
            </a:endParaRPr>
          </a:p>
        </p:txBody>
      </p:sp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8039100" y="2377319"/>
            <a:ext cx="2133600" cy="1128712"/>
            <a:chOff x="4458" y="1030"/>
            <a:chExt cx="1344" cy="711"/>
          </a:xfrm>
        </p:grpSpPr>
        <p:sp>
          <p:nvSpPr>
            <p:cNvPr id="23570" name="AutoShape 30"/>
            <p:cNvSpPr>
              <a:spLocks/>
            </p:cNvSpPr>
            <p:nvPr/>
          </p:nvSpPr>
          <p:spPr bwMode="auto">
            <a:xfrm>
              <a:off x="4495" y="1030"/>
              <a:ext cx="157" cy="711"/>
            </a:xfrm>
            <a:prstGeom prst="rightBrace">
              <a:avLst>
                <a:gd name="adj1" fmla="val 1570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  <p:sp>
          <p:nvSpPr>
            <p:cNvPr id="23571" name="Text Box 31"/>
            <p:cNvSpPr txBox="1">
              <a:spLocks noChangeArrowheads="1"/>
            </p:cNvSpPr>
            <p:nvPr/>
          </p:nvSpPr>
          <p:spPr bwMode="auto">
            <a:xfrm>
              <a:off x="4458" y="1243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ea typeface="宋体" charset="-122"/>
                </a:rPr>
                <a:t>2</a:t>
              </a:r>
              <a:r>
                <a:rPr kumimoji="1" lang="en-US" altLang="zh-CN" dirty="0">
                  <a:solidFill>
                    <a:schemeClr val="tx1"/>
                  </a:solidFill>
                  <a:ea typeface="宋体" charset="-122"/>
                </a:rPr>
                <a:t>K</a:t>
              </a:r>
              <a:r>
                <a:rPr kumimoji="1" lang="en-US" altLang="zh-CN" sz="2800" dirty="0">
                  <a:solidFill>
                    <a:schemeClr val="tx1"/>
                  </a:solidFill>
                </a:rPr>
                <a:t>×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8</a:t>
              </a:r>
              <a:r>
                <a:rPr kumimoji="1" lang="zh-CN" altLang="en-US" dirty="0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</p:grpSp>
      <p:sp>
        <p:nvSpPr>
          <p:cNvPr id="23569" name="AutoShape 34"/>
          <p:cNvSpPr>
            <a:spLocks/>
          </p:cNvSpPr>
          <p:nvPr/>
        </p:nvSpPr>
        <p:spPr bwMode="auto">
          <a:xfrm>
            <a:off x="8089900" y="4307796"/>
            <a:ext cx="285888" cy="1128713"/>
          </a:xfrm>
          <a:prstGeom prst="rightBrace">
            <a:avLst>
              <a:gd name="adj1" fmla="val 157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6600"/>
          </a:p>
        </p:txBody>
      </p:sp>
      <p:sp>
        <p:nvSpPr>
          <p:cNvPr id="23564" name="Text Box 35"/>
          <p:cNvSpPr txBox="1">
            <a:spLocks noChangeArrowheads="1"/>
          </p:cNvSpPr>
          <p:nvPr/>
        </p:nvSpPr>
        <p:spPr bwMode="auto">
          <a:xfrm>
            <a:off x="8293100" y="6259513"/>
            <a:ext cx="153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zh-CN" altLang="en-US" sz="32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8511009" y="2356681"/>
            <a:ext cx="1544637" cy="6076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</a:rPr>
              <a:t>ROM</a:t>
            </a:r>
            <a:endParaRPr kumimoji="1" lang="zh-CN" altLang="en-US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A92DD205-4BBD-4BF9-965F-884D0458A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728700"/>
            <a:ext cx="7924800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ea typeface="华文新魏" charset="-122"/>
              </a:rPr>
              <a:t>(3) 分配地址线</a:t>
            </a:r>
          </a:p>
        </p:txBody>
      </p:sp>
      <p:sp>
        <p:nvSpPr>
          <p:cNvPr id="62" name="云形标注 67">
            <a:extLst>
              <a:ext uri="{FF2B5EF4-FFF2-40B4-BE49-F238E27FC236}">
                <a16:creationId xmlns:a16="http://schemas.microsoft.com/office/drawing/2014/main" id="{8D41B6E1-00EB-428E-856D-9805768DA912}"/>
              </a:ext>
            </a:extLst>
          </p:cNvPr>
          <p:cNvSpPr/>
          <p:nvPr/>
        </p:nvSpPr>
        <p:spPr>
          <a:xfrm>
            <a:off x="6327775" y="884634"/>
            <a:ext cx="4238625" cy="838200"/>
          </a:xfrm>
          <a:prstGeom prst="cloudCallout">
            <a:avLst>
              <a:gd name="adj1" fmla="val 50046"/>
              <a:gd name="adj2" fmla="val 72056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lang="zh-CN" altLang="en-US" sz="2200" dirty="0">
                <a:solidFill>
                  <a:srgbClr val="000000"/>
                </a:solidFill>
                <a:latin typeface="+mn-ea"/>
              </a:rPr>
              <a:t>地址线和存储芯片怎么连接？</a:t>
            </a:r>
          </a:p>
        </p:txBody>
      </p:sp>
      <p:pic>
        <p:nvPicPr>
          <p:cNvPr id="63" name="Picture 4" descr="http://img.qoocc.com/news/picture/22b3319720530cfb10af237b34f69f8a.jpg">
            <a:extLst>
              <a:ext uri="{FF2B5EF4-FFF2-40B4-BE49-F238E27FC236}">
                <a16:creationId xmlns:a16="http://schemas.microsoft.com/office/drawing/2014/main" id="{273CFEBC-9CC0-49D1-BDC5-25C1FD45B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363" y="1275159"/>
            <a:ext cx="10001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 Box 35">
            <a:extLst>
              <a:ext uri="{FF2B5EF4-FFF2-40B4-BE49-F238E27FC236}">
                <a16:creationId xmlns:a16="http://schemas.microsoft.com/office/drawing/2014/main" id="{984D7A43-B122-4973-B984-9A7D569BF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062" y="5589240"/>
            <a:ext cx="5240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tx1"/>
                </a:solidFill>
                <a:ea typeface="宋体" charset="-122"/>
              </a:rPr>
              <a:t>10</a:t>
            </a:r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~ A</a:t>
            </a:r>
            <a:r>
              <a:rPr kumimoji="1" lang="en-US" altLang="zh-CN" baseline="-25000" dirty="0">
                <a:solidFill>
                  <a:schemeClr val="tx1"/>
                </a:solidFill>
                <a:ea typeface="宋体" charset="-122"/>
              </a:rPr>
              <a:t>0    </a:t>
            </a:r>
            <a:r>
              <a:rPr kumimoji="1" lang="zh-CN" altLang="en-US" dirty="0">
                <a:solidFill>
                  <a:schemeClr val="tx1"/>
                </a:solidFill>
                <a:ea typeface="华文新魏" charset="-122"/>
              </a:rPr>
              <a:t>接</a:t>
            </a:r>
            <a:r>
              <a:rPr kumimoji="1" lang="zh-CN" altLang="en-US" dirty="0">
                <a:solidFill>
                  <a:schemeClr val="tx1"/>
                </a:solidFill>
                <a:ea typeface="宋体" charset="-122"/>
              </a:rPr>
              <a:t> 2</a:t>
            </a:r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K </a:t>
            </a:r>
            <a:r>
              <a:rPr kumimoji="1" lang="en-US" altLang="zh-CN" dirty="0">
                <a:solidFill>
                  <a:schemeClr val="tx1"/>
                </a:solidFill>
              </a:rPr>
              <a:t>× 8</a:t>
            </a:r>
            <a:r>
              <a:rPr kumimoji="1" lang="zh-CN" altLang="en-US" dirty="0">
                <a:solidFill>
                  <a:schemeClr val="tx1"/>
                </a:solidFill>
                <a:ea typeface="华文新魏" charset="-122"/>
              </a:rPr>
              <a:t>位</a:t>
            </a:r>
            <a:r>
              <a:rPr kumimoji="1" lang="zh-CN" altLang="en-US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ea typeface="宋体" charset="-122"/>
              </a:rPr>
              <a:t>ROM </a:t>
            </a:r>
            <a:r>
              <a:rPr kumimoji="1" lang="zh-CN" altLang="en-US" dirty="0">
                <a:solidFill>
                  <a:schemeClr val="tx1"/>
                </a:solidFill>
                <a:ea typeface="华文新魏" charset="-122"/>
              </a:rPr>
              <a:t>的地址线</a:t>
            </a:r>
          </a:p>
        </p:txBody>
      </p:sp>
      <p:sp>
        <p:nvSpPr>
          <p:cNvPr id="65" name="Text Box 31">
            <a:extLst>
              <a:ext uri="{FF2B5EF4-FFF2-40B4-BE49-F238E27FC236}">
                <a16:creationId xmlns:a16="http://schemas.microsoft.com/office/drawing/2014/main" id="{F81A5A48-FD3E-409F-976A-96259083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8070" y="4396795"/>
            <a:ext cx="2133600" cy="104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2</a:t>
            </a:r>
            <a:r>
              <a:rPr kumimoji="1" lang="zh-CN" altLang="en-US" dirty="0">
                <a:solidFill>
                  <a:schemeClr val="accent3"/>
                </a:solidFill>
                <a:ea typeface="宋体" charset="-122"/>
              </a:rPr>
              <a:t>片</a:t>
            </a: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RAM</a:t>
            </a:r>
          </a:p>
          <a:p>
            <a:pPr>
              <a:spcBef>
                <a:spcPts val="238"/>
              </a:spcBef>
            </a:pP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1K</a:t>
            </a:r>
            <a:r>
              <a:rPr kumimoji="1" lang="en-US" altLang="zh-CN" sz="2800" dirty="0">
                <a:solidFill>
                  <a:schemeClr val="accent3"/>
                </a:solidFill>
              </a:rPr>
              <a:t>×</a:t>
            </a:r>
            <a:r>
              <a:rPr kumimoji="1" lang="en-US" altLang="zh-CN" dirty="0">
                <a:solidFill>
                  <a:schemeClr val="accent3"/>
                </a:solidFill>
              </a:rPr>
              <a:t>4</a:t>
            </a:r>
            <a:r>
              <a:rPr kumimoji="1" lang="zh-CN" altLang="en-US" dirty="0">
                <a:solidFill>
                  <a:schemeClr val="accent3"/>
                </a:solidFill>
                <a:ea typeface="华文新魏" charset="-122"/>
              </a:rPr>
              <a:t>位</a:t>
            </a:r>
          </a:p>
        </p:txBody>
      </p:sp>
      <p:sp>
        <p:nvSpPr>
          <p:cNvPr id="47" name="Text Box 36">
            <a:extLst>
              <a:ext uri="{FF2B5EF4-FFF2-40B4-BE49-F238E27FC236}">
                <a16:creationId xmlns:a16="http://schemas.microsoft.com/office/drawing/2014/main" id="{899270E2-E2EB-46F2-AF9B-35E71905B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304" y="6028532"/>
            <a:ext cx="5303837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A</a:t>
            </a:r>
            <a:r>
              <a:rPr kumimoji="1" lang="en-US" altLang="zh-CN" baseline="-25000" dirty="0">
                <a:solidFill>
                  <a:schemeClr val="accent3"/>
                </a:solidFill>
                <a:ea typeface="宋体" charset="-122"/>
              </a:rPr>
              <a:t>9  </a:t>
            </a: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~ A</a:t>
            </a:r>
            <a:r>
              <a:rPr kumimoji="1" lang="en-US" altLang="zh-CN" baseline="-25000" dirty="0">
                <a:solidFill>
                  <a:schemeClr val="accent3"/>
                </a:solidFill>
                <a:ea typeface="宋体" charset="-122"/>
              </a:rPr>
              <a:t>0    </a:t>
            </a:r>
            <a:r>
              <a:rPr kumimoji="1" lang="zh-CN" altLang="en-US" dirty="0">
                <a:solidFill>
                  <a:schemeClr val="accent3"/>
                </a:solidFill>
                <a:ea typeface="华文新魏" charset="-122"/>
              </a:rPr>
              <a:t>接</a:t>
            </a:r>
            <a:r>
              <a:rPr kumimoji="1" lang="zh-CN" altLang="en-US" dirty="0">
                <a:solidFill>
                  <a:schemeClr val="accent3"/>
                </a:solidFill>
                <a:ea typeface="宋体" charset="-122"/>
              </a:rPr>
              <a:t> 1</a:t>
            </a: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K </a:t>
            </a:r>
            <a:r>
              <a:rPr kumimoji="1" lang="en-US" altLang="zh-CN" dirty="0">
                <a:solidFill>
                  <a:schemeClr val="accent3"/>
                </a:solidFill>
              </a:rPr>
              <a:t>× 4</a:t>
            </a:r>
            <a:r>
              <a:rPr kumimoji="1" lang="zh-CN" altLang="en-US" dirty="0">
                <a:solidFill>
                  <a:schemeClr val="accent3"/>
                </a:solidFill>
                <a:ea typeface="华文新魏" charset="-122"/>
              </a:rPr>
              <a:t>位</a:t>
            </a:r>
            <a:r>
              <a:rPr kumimoji="1" lang="zh-CN" altLang="en-US" dirty="0">
                <a:solidFill>
                  <a:schemeClr val="accent3"/>
                </a:solidFill>
                <a:ea typeface="宋体" charset="-122"/>
              </a:rPr>
              <a:t> </a:t>
            </a:r>
            <a:r>
              <a:rPr kumimoji="1" lang="en-US" altLang="zh-CN" dirty="0">
                <a:solidFill>
                  <a:schemeClr val="accent3"/>
                </a:solidFill>
                <a:ea typeface="宋体" charset="-122"/>
              </a:rPr>
              <a:t>RAM </a:t>
            </a:r>
            <a:r>
              <a:rPr kumimoji="1" lang="zh-CN" altLang="en-US" dirty="0">
                <a:solidFill>
                  <a:schemeClr val="accent3"/>
                </a:solidFill>
                <a:ea typeface="华文新魏" charset="-122"/>
              </a:rPr>
              <a:t>的地址线</a:t>
            </a:r>
            <a:endParaRPr kumimoji="1" lang="en-US" altLang="zh-CN" dirty="0">
              <a:solidFill>
                <a:schemeClr val="accent3"/>
              </a:solidFill>
              <a:ea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1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14586" y="976313"/>
            <a:ext cx="11617325" cy="6197103"/>
          </a:xfrm>
          <a:prstGeom prst="rect">
            <a:avLst/>
          </a:prstGeom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630238" indent="-271463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  <a:buFont typeface="Wingdings" charset="0"/>
              <a:buChar char="p"/>
              <a:defRPr/>
            </a:pPr>
            <a:r>
              <a:rPr kumimoji="1" lang="en-US" altLang="zh-CN" sz="32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1" lang="zh-CN" altLang="en-US" sz="32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存储器设计基本原则</a:t>
            </a:r>
          </a:p>
          <a:p>
            <a:pPr lvl="1" algn="l" eaLnBrk="1" hangingPunct="1">
              <a:lnSpc>
                <a:spcPct val="110000"/>
              </a:lnSpc>
              <a:spcBef>
                <a:spcPct val="20000"/>
              </a:spcBef>
              <a:buFont typeface="Wingdings" charset="0"/>
              <a:buChar char="Ø"/>
              <a:defRPr/>
            </a:pPr>
            <a:r>
              <a:rPr kumimoji="1" lang="zh-CN" altLang="en-US" sz="2800" dirty="0">
                <a:solidFill>
                  <a:srgbClr val="002060"/>
                </a:solidFill>
                <a:latin typeface="微软雅黑" charset="0"/>
                <a:ea typeface="微软雅黑" charset="0"/>
                <a:cs typeface="微软雅黑" charset="0"/>
              </a:rPr>
              <a:t> 根据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</a:rPr>
              <a:t>使用要求</a:t>
            </a:r>
            <a:r>
              <a:rPr kumimoji="1" lang="zh-CN" altLang="en-US" sz="2800" dirty="0">
                <a:solidFill>
                  <a:srgbClr val="002060"/>
                </a:solidFill>
                <a:latin typeface="微软雅黑" charset="0"/>
                <a:ea typeface="微软雅黑" charset="0"/>
                <a:cs typeface="微软雅黑" charset="0"/>
              </a:rPr>
              <a:t>，结合</a:t>
            </a:r>
            <a:r>
              <a:rPr kumimoji="1" lang="zh-CN" altLang="en-US" sz="2800" dirty="0">
                <a:solidFill>
                  <a:srgbClr val="008000"/>
                </a:solidFill>
                <a:latin typeface="微软雅黑" charset="0"/>
                <a:ea typeface="微软雅黑" charset="0"/>
                <a:cs typeface="微软雅黑" charset="0"/>
              </a:rPr>
              <a:t>实际条件</a:t>
            </a:r>
            <a:r>
              <a:rPr kumimoji="1" lang="zh-CN" altLang="en-US" sz="2800" dirty="0">
                <a:solidFill>
                  <a:srgbClr val="002060"/>
                </a:solidFill>
                <a:latin typeface="微软雅黑" charset="0"/>
                <a:ea typeface="微软雅黑" charset="0"/>
                <a:cs typeface="微软雅黑" charset="0"/>
              </a:rPr>
              <a:t>进行设计，使其具有良好性能价格比</a:t>
            </a:r>
            <a:endParaRPr kumimoji="1" lang="en-US" altLang="zh-CN" sz="2800" dirty="0">
              <a:solidFill>
                <a:srgbClr val="00206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1371600" lvl="2" indent="-457200" algn="l" eaLnBrk="1" hangingPunct="1">
              <a:lnSpc>
                <a:spcPct val="110000"/>
              </a:lnSpc>
              <a:spcBef>
                <a:spcPct val="20000"/>
              </a:spcBef>
              <a:buFont typeface="Wingdings" charset="2"/>
              <a:buChar char="u"/>
              <a:defRPr/>
            </a:pPr>
            <a:r>
              <a:rPr kumimoji="1" lang="zh-CN" altLang="en-US" sz="2800" dirty="0">
                <a:solidFill>
                  <a:srgbClr val="00206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</a:rPr>
              <a:t>使用要求</a:t>
            </a:r>
          </a:p>
          <a:p>
            <a:pPr lvl="3" algn="l" eaLnBrk="1" hangingPunct="1">
              <a:lnSpc>
                <a:spcPct val="110000"/>
              </a:lnSpc>
              <a:spcBef>
                <a:spcPct val="20000"/>
              </a:spcBef>
              <a:buFont typeface="Wingdings" charset="0"/>
              <a:buChar char="l"/>
              <a:defRPr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存储器的</a:t>
            </a:r>
            <a:r>
              <a:rPr kumimoji="1" lang="zh-CN" altLang="en-US" sz="26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性质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：主存、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CM</a:t>
            </a:r>
          </a:p>
          <a:p>
            <a:pPr marL="2286000" lvl="4" indent="-457200" algn="l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分别选择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DRAM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SRAM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ROM</a:t>
            </a:r>
          </a:p>
          <a:p>
            <a:pPr lvl="3" algn="l" eaLnBrk="1" hangingPunct="1">
              <a:lnSpc>
                <a:spcPct val="110000"/>
              </a:lnSpc>
              <a:spcBef>
                <a:spcPct val="20000"/>
              </a:spcBef>
              <a:buFont typeface="Wingdings" charset="0"/>
              <a:buChar char="l"/>
              <a:defRPr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存储器的性能</a:t>
            </a:r>
            <a:r>
              <a:rPr kumimoji="1" lang="zh-CN" altLang="en-US" sz="26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指标：速度、容量、字长</a:t>
            </a:r>
          </a:p>
          <a:p>
            <a:pPr lvl="3" algn="l" eaLnBrk="1" hangingPunct="1">
              <a:lnSpc>
                <a:spcPct val="110000"/>
              </a:lnSpc>
              <a:spcBef>
                <a:spcPct val="20000"/>
              </a:spcBef>
              <a:buFont typeface="Wingdings" charset="0"/>
              <a:buChar char="l"/>
              <a:defRPr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存储器的环境条件：温度、湿度、船载、机载</a:t>
            </a:r>
          </a:p>
          <a:p>
            <a:pPr marL="1371600" lvl="2" indent="-457200" algn="l" eaLnBrk="1" hangingPunct="1">
              <a:lnSpc>
                <a:spcPct val="110000"/>
              </a:lnSpc>
              <a:spcBef>
                <a:spcPct val="20000"/>
              </a:spcBef>
              <a:buFont typeface="Wingdings" charset="2"/>
              <a:buChar char="u"/>
              <a:defRPr/>
            </a:pPr>
            <a:r>
              <a:rPr kumimoji="1" lang="zh-CN" altLang="en-US" sz="2800" dirty="0">
                <a:solidFill>
                  <a:srgbClr val="00206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1" lang="zh-CN" altLang="en-US" sz="2800" dirty="0">
                <a:solidFill>
                  <a:srgbClr val="008000"/>
                </a:solidFill>
                <a:latin typeface="微软雅黑" charset="0"/>
                <a:ea typeface="微软雅黑" charset="0"/>
                <a:cs typeface="微软雅黑" charset="0"/>
              </a:rPr>
              <a:t>实际条件（工艺）</a:t>
            </a:r>
          </a:p>
          <a:p>
            <a:pPr lvl="3" algn="l" eaLnBrk="1" hangingPunct="1">
              <a:lnSpc>
                <a:spcPct val="110000"/>
              </a:lnSpc>
              <a:spcBef>
                <a:spcPct val="20000"/>
              </a:spcBef>
              <a:buFont typeface="Wingdings" charset="0"/>
              <a:buChar char="l"/>
              <a:defRPr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1" lang="zh-CN" altLang="en-US" sz="26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现有芯片：集成度、速度、功耗、字位结构</a:t>
            </a:r>
          </a:p>
          <a:p>
            <a:pPr lvl="3" algn="l" eaLnBrk="1" hangingPunct="1">
              <a:lnSpc>
                <a:spcPct val="110000"/>
              </a:lnSpc>
              <a:spcBef>
                <a:spcPct val="20000"/>
              </a:spcBef>
              <a:buFont typeface="Wingdings" charset="0"/>
              <a:buChar char="l"/>
              <a:defRPr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技术条件：测试条件、设计水平</a:t>
            </a:r>
          </a:p>
          <a:p>
            <a:pPr lvl="3" algn="l" eaLnBrk="1" hangingPunct="1">
              <a:lnSpc>
                <a:spcPct val="110000"/>
              </a:lnSpc>
              <a:spcBef>
                <a:spcPct val="20000"/>
              </a:spcBef>
              <a:buFont typeface="Wingdings" charset="0"/>
              <a:buChar char="l"/>
              <a:defRPr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生产工艺：测试、组装、加工等技术水平</a:t>
            </a:r>
          </a:p>
        </p:txBody>
      </p:sp>
    </p:spTree>
    <p:extLst>
      <p:ext uri="{BB962C8B-B14F-4D97-AF65-F5344CB8AC3E}">
        <p14:creationId xmlns:p14="http://schemas.microsoft.com/office/powerpoint/2010/main" val="11842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403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403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403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4038" name="Group 17"/>
          <p:cNvGrpSpPr>
            <a:grpSpLocks/>
          </p:cNvGrpSpPr>
          <p:nvPr/>
        </p:nvGrpSpPr>
        <p:grpSpPr bwMode="auto">
          <a:xfrm>
            <a:off x="5091113" y="4437063"/>
            <a:ext cx="787400" cy="371475"/>
            <a:chOff x="1768" y="2852"/>
            <a:chExt cx="456" cy="224"/>
          </a:xfrm>
        </p:grpSpPr>
        <p:sp>
          <p:nvSpPr>
            <p:cNvPr id="44127" name="Line 18"/>
            <p:cNvSpPr>
              <a:spLocks noChangeShapeType="1"/>
            </p:cNvSpPr>
            <p:nvPr/>
          </p:nvSpPr>
          <p:spPr bwMode="auto">
            <a:xfrm flipH="1">
              <a:off x="1876" y="2852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44128" name="Line 19"/>
            <p:cNvSpPr>
              <a:spLocks noChangeShapeType="1"/>
            </p:cNvSpPr>
            <p:nvPr/>
          </p:nvSpPr>
          <p:spPr bwMode="auto">
            <a:xfrm>
              <a:off x="1876" y="2852"/>
              <a:ext cx="1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44129" name="Rectangle 20"/>
            <p:cNvSpPr>
              <a:spLocks noChangeArrowheads="1"/>
            </p:cNvSpPr>
            <p:nvPr/>
          </p:nvSpPr>
          <p:spPr bwMode="auto">
            <a:xfrm>
              <a:off x="1768" y="3057"/>
              <a:ext cx="187" cy="1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44039" name="Group 25"/>
          <p:cNvGrpSpPr>
            <a:grpSpLocks/>
          </p:cNvGrpSpPr>
          <p:nvPr/>
        </p:nvGrpSpPr>
        <p:grpSpPr bwMode="auto">
          <a:xfrm>
            <a:off x="5688272" y="4046537"/>
            <a:ext cx="1391717" cy="658042"/>
            <a:chOff x="2138" y="2617"/>
            <a:chExt cx="805" cy="397"/>
          </a:xfrm>
        </p:grpSpPr>
        <p:sp>
          <p:nvSpPr>
            <p:cNvPr id="44124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44125" name="Text Box 27"/>
            <p:cNvSpPr txBox="1">
              <a:spLocks noChangeArrowheads="1"/>
            </p:cNvSpPr>
            <p:nvPr/>
          </p:nvSpPr>
          <p:spPr bwMode="auto">
            <a:xfrm>
              <a:off x="2138" y="2617"/>
              <a:ext cx="80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1" lang="zh-CN" altLang="en-US" sz="2200"/>
                <a:t> 2</a:t>
              </a:r>
              <a:r>
                <a:rPr kumimoji="1" lang="en-US" altLang="zh-CN" sz="2200"/>
                <a:t>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8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44126" name="Text Box 28"/>
            <p:cNvSpPr txBox="1">
              <a:spLocks noChangeArrowheads="1"/>
            </p:cNvSpPr>
            <p:nvPr/>
          </p:nvSpPr>
          <p:spPr bwMode="auto">
            <a:xfrm>
              <a:off x="2260" y="2754"/>
              <a:ext cx="54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ROM</a:t>
              </a:r>
            </a:p>
          </p:txBody>
        </p:sp>
      </p:grpSp>
      <p:grpSp>
        <p:nvGrpSpPr>
          <p:cNvPr id="25611" name="Group 30"/>
          <p:cNvGrpSpPr>
            <a:grpSpLocks/>
          </p:cNvGrpSpPr>
          <p:nvPr/>
        </p:nvGrpSpPr>
        <p:grpSpPr bwMode="auto">
          <a:xfrm>
            <a:off x="4441825" y="4437063"/>
            <a:ext cx="5754688" cy="1722437"/>
            <a:chOff x="1392" y="2852"/>
            <a:chExt cx="3331" cy="1039"/>
          </a:xfrm>
        </p:grpSpPr>
        <p:sp>
          <p:nvSpPr>
            <p:cNvPr id="44119" name="Line 31"/>
            <p:cNvSpPr>
              <a:spLocks noChangeShapeType="1"/>
            </p:cNvSpPr>
            <p:nvPr/>
          </p:nvSpPr>
          <p:spPr bwMode="auto">
            <a:xfrm flipH="1">
              <a:off x="3137" y="2852"/>
              <a:ext cx="350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0" name="Line 32"/>
            <p:cNvSpPr>
              <a:spLocks noChangeShapeType="1"/>
            </p:cNvSpPr>
            <p:nvPr/>
          </p:nvSpPr>
          <p:spPr bwMode="auto">
            <a:xfrm rot="10800000">
              <a:off x="3137" y="2852"/>
              <a:ext cx="1" cy="103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1" name="Line 33"/>
            <p:cNvSpPr>
              <a:spLocks noChangeShapeType="1"/>
            </p:cNvSpPr>
            <p:nvPr/>
          </p:nvSpPr>
          <p:spPr bwMode="auto">
            <a:xfrm>
              <a:off x="4373" y="2852"/>
              <a:ext cx="1" cy="103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2" name="Freeform 34"/>
            <p:cNvSpPr>
              <a:spLocks/>
            </p:cNvSpPr>
            <p:nvPr/>
          </p:nvSpPr>
          <p:spPr bwMode="auto">
            <a:xfrm>
              <a:off x="1392" y="3885"/>
              <a:ext cx="2994" cy="6"/>
            </a:xfrm>
            <a:custGeom>
              <a:avLst/>
              <a:gdLst>
                <a:gd name="T0" fmla="*/ 0 w 2994"/>
                <a:gd name="T1" fmla="*/ 6 h 6"/>
                <a:gd name="T2" fmla="*/ 2994 w 2994"/>
                <a:gd name="T3" fmla="*/ 0 h 6"/>
                <a:gd name="T4" fmla="*/ 0 60000 65536"/>
                <a:gd name="T5" fmla="*/ 0 60000 65536"/>
                <a:gd name="T6" fmla="*/ 0 w 2994"/>
                <a:gd name="T7" fmla="*/ 0 h 6"/>
                <a:gd name="T8" fmla="*/ 2994 w 2994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94" h="6">
                  <a:moveTo>
                    <a:pt x="0" y="6"/>
                  </a:moveTo>
                  <a:lnTo>
                    <a:pt x="299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3" name="Line 35"/>
            <p:cNvSpPr>
              <a:spLocks noChangeShapeType="1"/>
            </p:cNvSpPr>
            <p:nvPr/>
          </p:nvSpPr>
          <p:spPr bwMode="auto">
            <a:xfrm flipH="1">
              <a:off x="4373" y="2852"/>
              <a:ext cx="350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1" name="Group 36"/>
          <p:cNvGrpSpPr>
            <a:grpSpLocks/>
          </p:cNvGrpSpPr>
          <p:nvPr/>
        </p:nvGrpSpPr>
        <p:grpSpPr bwMode="auto">
          <a:xfrm>
            <a:off x="7958413" y="4084635"/>
            <a:ext cx="3543027" cy="705636"/>
            <a:chOff x="3428" y="2640"/>
            <a:chExt cx="2051" cy="425"/>
          </a:xfrm>
        </p:grpSpPr>
        <p:sp>
          <p:nvSpPr>
            <p:cNvPr id="44113" name="Text Box 37"/>
            <p:cNvSpPr txBox="1">
              <a:spLocks noChangeArrowheads="1"/>
            </p:cNvSpPr>
            <p:nvPr/>
          </p:nvSpPr>
          <p:spPr bwMode="auto">
            <a:xfrm>
              <a:off x="3428" y="2640"/>
              <a:ext cx="8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44114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44115" name="Text Box 39"/>
            <p:cNvSpPr txBox="1">
              <a:spLocks noChangeArrowheads="1"/>
            </p:cNvSpPr>
            <p:nvPr/>
          </p:nvSpPr>
          <p:spPr bwMode="auto">
            <a:xfrm>
              <a:off x="3568" y="2784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  <p:sp>
          <p:nvSpPr>
            <p:cNvPr id="44116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44117" name="Text Box 41"/>
            <p:cNvSpPr txBox="1">
              <a:spLocks noChangeArrowheads="1"/>
            </p:cNvSpPr>
            <p:nvPr/>
          </p:nvSpPr>
          <p:spPr bwMode="auto">
            <a:xfrm>
              <a:off x="4714" y="2661"/>
              <a:ext cx="76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44118" name="Text Box 42"/>
            <p:cNvSpPr txBox="1">
              <a:spLocks noChangeArrowheads="1"/>
            </p:cNvSpPr>
            <p:nvPr/>
          </p:nvSpPr>
          <p:spPr bwMode="auto">
            <a:xfrm>
              <a:off x="4816" y="2805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</p:grpSp>
      <p:grpSp>
        <p:nvGrpSpPr>
          <p:cNvPr id="44042" name="Group 43"/>
          <p:cNvGrpSpPr>
            <a:grpSpLocks/>
          </p:cNvGrpSpPr>
          <p:nvPr/>
        </p:nvGrpSpPr>
        <p:grpSpPr bwMode="auto">
          <a:xfrm>
            <a:off x="10385425" y="3394075"/>
            <a:ext cx="774700" cy="785813"/>
            <a:chOff x="4833" y="2224"/>
            <a:chExt cx="448" cy="473"/>
          </a:xfrm>
        </p:grpSpPr>
        <p:sp>
          <p:nvSpPr>
            <p:cNvPr id="25681" name="Freeform 44"/>
            <p:cNvSpPr>
              <a:spLocks/>
            </p:cNvSpPr>
            <p:nvPr/>
          </p:nvSpPr>
          <p:spPr bwMode="auto">
            <a:xfrm>
              <a:off x="4833" y="2224"/>
              <a:ext cx="1" cy="473"/>
            </a:xfrm>
            <a:custGeom>
              <a:avLst/>
              <a:gdLst>
                <a:gd name="T0" fmla="*/ 0 w 1"/>
                <a:gd name="T1" fmla="*/ 0 h 473"/>
                <a:gd name="T2" fmla="*/ 0 w 1"/>
                <a:gd name="T3" fmla="*/ 473 h 473"/>
                <a:gd name="T4" fmla="*/ 0 60000 65536"/>
                <a:gd name="T5" fmla="*/ 0 60000 65536"/>
                <a:gd name="T6" fmla="*/ 0 w 1"/>
                <a:gd name="T7" fmla="*/ 0 h 473"/>
                <a:gd name="T8" fmla="*/ 1 w 1"/>
                <a:gd name="T9" fmla="*/ 473 h 4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73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38100" cmpd="sng">
              <a:solidFill>
                <a:schemeClr val="accent6">
                  <a:lumMod val="50000"/>
                </a:schemeClr>
              </a:solidFill>
              <a:round/>
              <a:headEnd type="oval" w="sm" len="sm"/>
              <a:tailEnd/>
            </a:ln>
            <a:effectLst>
              <a:glow rad="25400">
                <a:schemeClr val="accent6">
                  <a:lumMod val="50000"/>
                  <a:alpha val="75000"/>
                </a:schemeClr>
              </a:glo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5682" name="Freeform 45"/>
            <p:cNvSpPr>
              <a:spLocks/>
            </p:cNvSpPr>
            <p:nvPr/>
          </p:nvSpPr>
          <p:spPr bwMode="auto">
            <a:xfrm>
              <a:off x="5280" y="2496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 cmpd="sng">
              <a:solidFill>
                <a:schemeClr val="accent6">
                  <a:lumMod val="50000"/>
                </a:schemeClr>
              </a:solidFill>
              <a:round/>
              <a:headEnd type="oval" w="sm" len="sm"/>
              <a:tailEnd/>
            </a:ln>
            <a:effectLst>
              <a:glow rad="25400">
                <a:schemeClr val="accent6">
                  <a:lumMod val="50000"/>
                  <a:alpha val="75000"/>
                </a:schemeClr>
              </a:glo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44112" name="Text Box 46"/>
            <p:cNvSpPr txBox="1">
              <a:spLocks noChangeArrowheads="1"/>
            </p:cNvSpPr>
            <p:nvPr/>
          </p:nvSpPr>
          <p:spPr bwMode="auto">
            <a:xfrm>
              <a:off x="4865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44043" name="Group 47"/>
          <p:cNvGrpSpPr>
            <a:grpSpLocks/>
          </p:cNvGrpSpPr>
          <p:nvPr/>
        </p:nvGrpSpPr>
        <p:grpSpPr bwMode="auto">
          <a:xfrm>
            <a:off x="6016625" y="3168650"/>
            <a:ext cx="919163" cy="1004855"/>
            <a:chOff x="2304" y="2088"/>
            <a:chExt cx="532" cy="606"/>
          </a:xfrm>
        </p:grpSpPr>
        <p:sp>
          <p:nvSpPr>
            <p:cNvPr id="44103" name="Freeform 48"/>
            <p:cNvSpPr>
              <a:spLocks/>
            </p:cNvSpPr>
            <p:nvPr/>
          </p:nvSpPr>
          <p:spPr bwMode="auto">
            <a:xfrm>
              <a:off x="2304" y="2088"/>
              <a:ext cx="2" cy="584"/>
            </a:xfrm>
            <a:custGeom>
              <a:avLst/>
              <a:gdLst>
                <a:gd name="T0" fmla="*/ 2 w 2"/>
                <a:gd name="T1" fmla="*/ 0 h 584"/>
                <a:gd name="T2" fmla="*/ 0 w 2"/>
                <a:gd name="T3" fmla="*/ 584 h 584"/>
                <a:gd name="T4" fmla="*/ 0 60000 65536"/>
                <a:gd name="T5" fmla="*/ 0 60000 65536"/>
                <a:gd name="T6" fmla="*/ 0 w 2"/>
                <a:gd name="T7" fmla="*/ 0 h 584"/>
                <a:gd name="T8" fmla="*/ 2 w 2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44104" name="Freeform 49"/>
            <p:cNvSpPr>
              <a:spLocks/>
            </p:cNvSpPr>
            <p:nvPr/>
          </p:nvSpPr>
          <p:spPr bwMode="auto">
            <a:xfrm>
              <a:off x="2835" y="2496"/>
              <a:ext cx="1" cy="171"/>
            </a:xfrm>
            <a:custGeom>
              <a:avLst/>
              <a:gdLst>
                <a:gd name="T0" fmla="*/ 0 w 1"/>
                <a:gd name="T1" fmla="*/ 0 h 171"/>
                <a:gd name="T2" fmla="*/ 0 w 1"/>
                <a:gd name="T3" fmla="*/ 171 h 171"/>
                <a:gd name="T4" fmla="*/ 0 60000 65536"/>
                <a:gd name="T5" fmla="*/ 0 60000 65536"/>
                <a:gd name="T6" fmla="*/ 0 w 1"/>
                <a:gd name="T7" fmla="*/ 0 h 171"/>
                <a:gd name="T8" fmla="*/ 1 w 1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44105" name="Text Box 50"/>
            <p:cNvSpPr txBox="1">
              <a:spLocks noChangeArrowheads="1"/>
            </p:cNvSpPr>
            <p:nvPr/>
          </p:nvSpPr>
          <p:spPr bwMode="auto">
            <a:xfrm>
              <a:off x="2388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44044" name="Group 51"/>
          <p:cNvGrpSpPr>
            <a:grpSpLocks/>
          </p:cNvGrpSpPr>
          <p:nvPr/>
        </p:nvGrpSpPr>
        <p:grpSpPr bwMode="auto">
          <a:xfrm>
            <a:off x="8228009" y="3392487"/>
            <a:ext cx="584174" cy="781480"/>
            <a:chOff x="3584" y="2223"/>
            <a:chExt cx="338" cy="471"/>
          </a:xfrm>
        </p:grpSpPr>
        <p:sp>
          <p:nvSpPr>
            <p:cNvPr id="25675" name="Freeform 52"/>
            <p:cNvSpPr>
              <a:spLocks/>
            </p:cNvSpPr>
            <p:nvPr/>
          </p:nvSpPr>
          <p:spPr bwMode="auto">
            <a:xfrm>
              <a:off x="3584" y="2223"/>
              <a:ext cx="1" cy="459"/>
            </a:xfrm>
            <a:custGeom>
              <a:avLst/>
              <a:gdLst>
                <a:gd name="T0" fmla="*/ 0 w 1"/>
                <a:gd name="T1" fmla="*/ 0 h 459"/>
                <a:gd name="T2" fmla="*/ 0 w 1"/>
                <a:gd name="T3" fmla="*/ 459 h 459"/>
                <a:gd name="T4" fmla="*/ 0 60000 65536"/>
                <a:gd name="T5" fmla="*/ 0 60000 65536"/>
                <a:gd name="T6" fmla="*/ 0 w 1"/>
                <a:gd name="T7" fmla="*/ 0 h 459"/>
                <a:gd name="T8" fmla="*/ 1 w 1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 cmpd="sng">
              <a:solidFill>
                <a:schemeClr val="accent6">
                  <a:lumMod val="50000"/>
                </a:schemeClr>
              </a:solidFill>
              <a:round/>
              <a:headEnd type="oval" w="sm" len="sm"/>
              <a:tailEnd/>
            </a:ln>
            <a:effectLst>
              <a:glow rad="25400">
                <a:schemeClr val="accent6">
                  <a:lumMod val="50000"/>
                  <a:alpha val="75000"/>
                </a:schemeClr>
              </a:glo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5676" name="Line 53"/>
            <p:cNvSpPr>
              <a:spLocks noChangeShapeType="1"/>
            </p:cNvSpPr>
            <p:nvPr/>
          </p:nvSpPr>
          <p:spPr bwMode="auto">
            <a:xfrm>
              <a:off x="3779" y="2496"/>
              <a:ext cx="0" cy="192"/>
            </a:xfrm>
            <a:prstGeom prst="line">
              <a:avLst/>
            </a:prstGeom>
            <a:noFill/>
            <a:ln w="38100" cmpd="sng">
              <a:solidFill>
                <a:schemeClr val="accent6">
                  <a:lumMod val="50000"/>
                </a:schemeClr>
              </a:solidFill>
              <a:round/>
              <a:headEnd type="oval" w="sm" len="sm"/>
              <a:tailEnd/>
            </a:ln>
            <a:effectLst>
              <a:glow rad="25400">
                <a:schemeClr val="accent6">
                  <a:lumMod val="50000"/>
                  <a:alpha val="75000"/>
                </a:schemeClr>
              </a:glo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  <a:defRPr/>
              </a:pPr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44102" name="Text Box 54"/>
            <p:cNvSpPr txBox="1">
              <a:spLocks noChangeArrowheads="1"/>
            </p:cNvSpPr>
            <p:nvPr/>
          </p:nvSpPr>
          <p:spPr bwMode="auto">
            <a:xfrm>
              <a:off x="3637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44045" name="Group 61"/>
          <p:cNvGrpSpPr>
            <a:grpSpLocks/>
          </p:cNvGrpSpPr>
          <p:nvPr/>
        </p:nvGrpSpPr>
        <p:grpSpPr bwMode="auto">
          <a:xfrm>
            <a:off x="4386263" y="4000498"/>
            <a:ext cx="1803400" cy="431027"/>
            <a:chOff x="1488" y="2649"/>
            <a:chExt cx="768" cy="260"/>
          </a:xfrm>
        </p:grpSpPr>
        <p:sp>
          <p:nvSpPr>
            <p:cNvPr id="44094" name="Text Box 62"/>
            <p:cNvSpPr txBox="1">
              <a:spLocks noChangeArrowheads="1"/>
            </p:cNvSpPr>
            <p:nvPr/>
          </p:nvSpPr>
          <p:spPr bwMode="auto">
            <a:xfrm>
              <a:off x="1488" y="2649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200"/>
                <a:t>PD/Progr</a:t>
              </a:r>
            </a:p>
          </p:txBody>
        </p:sp>
        <p:sp>
          <p:nvSpPr>
            <p:cNvPr id="44095" name="Line 63"/>
            <p:cNvSpPr>
              <a:spLocks noChangeShapeType="1"/>
            </p:cNvSpPr>
            <p:nvPr/>
          </p:nvSpPr>
          <p:spPr bwMode="auto">
            <a:xfrm>
              <a:off x="1539" y="268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44046" name="Group 92"/>
          <p:cNvGrpSpPr>
            <a:grpSpLocks/>
          </p:cNvGrpSpPr>
          <p:nvPr/>
        </p:nvGrpSpPr>
        <p:grpSpPr bwMode="auto">
          <a:xfrm>
            <a:off x="4441825" y="4929188"/>
            <a:ext cx="7331075" cy="960437"/>
            <a:chOff x="1392" y="3149"/>
            <a:chExt cx="4244" cy="579"/>
          </a:xfrm>
        </p:grpSpPr>
        <p:sp>
          <p:nvSpPr>
            <p:cNvPr id="44088" name="Line 93"/>
            <p:cNvSpPr>
              <a:spLocks noChangeShapeType="1"/>
            </p:cNvSpPr>
            <p:nvPr/>
          </p:nvSpPr>
          <p:spPr bwMode="auto">
            <a:xfrm>
              <a:off x="1392" y="3149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94"/>
            <p:cNvSpPr>
              <a:spLocks noChangeShapeType="1"/>
            </p:cNvSpPr>
            <p:nvPr/>
          </p:nvSpPr>
          <p:spPr bwMode="auto">
            <a:xfrm>
              <a:off x="1392" y="3725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0" name="Line 95"/>
            <p:cNvSpPr>
              <a:spLocks noChangeShapeType="1"/>
            </p:cNvSpPr>
            <p:nvPr/>
          </p:nvSpPr>
          <p:spPr bwMode="auto">
            <a:xfrm>
              <a:off x="1392" y="3363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1" name="Line 96"/>
            <p:cNvSpPr>
              <a:spLocks noChangeShapeType="1"/>
            </p:cNvSpPr>
            <p:nvPr/>
          </p:nvSpPr>
          <p:spPr bwMode="auto">
            <a:xfrm>
              <a:off x="1392" y="3528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2" name="Text Box 97"/>
            <p:cNvSpPr txBox="1">
              <a:spLocks noChangeArrowheads="1"/>
            </p:cNvSpPr>
            <p:nvPr/>
          </p:nvSpPr>
          <p:spPr bwMode="auto">
            <a:xfrm>
              <a:off x="1533" y="3168"/>
              <a:ext cx="2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44093" name="Text Box 98"/>
            <p:cNvSpPr txBox="1">
              <a:spLocks noChangeArrowheads="1"/>
            </p:cNvSpPr>
            <p:nvPr/>
          </p:nvSpPr>
          <p:spPr bwMode="auto">
            <a:xfrm>
              <a:off x="1533" y="3536"/>
              <a:ext cx="2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44047" name="Group 99"/>
          <p:cNvGrpSpPr>
            <a:grpSpLocks/>
          </p:cNvGrpSpPr>
          <p:nvPr/>
        </p:nvGrpSpPr>
        <p:grpSpPr bwMode="auto">
          <a:xfrm>
            <a:off x="2562225" y="836712"/>
            <a:ext cx="1884363" cy="5494337"/>
            <a:chOff x="304" y="816"/>
            <a:chExt cx="1091" cy="3312"/>
          </a:xfrm>
        </p:grpSpPr>
        <p:sp>
          <p:nvSpPr>
            <p:cNvPr id="44070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71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Text Box 102"/>
            <p:cNvSpPr txBox="1">
              <a:spLocks noChangeArrowheads="1"/>
            </p:cNvSpPr>
            <p:nvPr/>
          </p:nvSpPr>
          <p:spPr bwMode="auto">
            <a:xfrm>
              <a:off x="304" y="1392"/>
              <a:ext cx="66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 sz="2200"/>
                <a:t>MREQ</a:t>
              </a:r>
            </a:p>
          </p:txBody>
        </p:sp>
        <p:sp>
          <p:nvSpPr>
            <p:cNvPr id="44073" name="Text Box 103"/>
            <p:cNvSpPr txBox="1">
              <a:spLocks noChangeArrowheads="1"/>
            </p:cNvSpPr>
            <p:nvPr/>
          </p:nvSpPr>
          <p:spPr bwMode="auto">
            <a:xfrm>
              <a:off x="1008" y="8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A</a:t>
              </a:r>
              <a:r>
                <a:rPr kumimoji="1" lang="en-US" altLang="zh-CN" baseline="-25000"/>
                <a:t>14</a:t>
              </a:r>
            </a:p>
          </p:txBody>
        </p:sp>
        <p:sp>
          <p:nvSpPr>
            <p:cNvPr id="44074" name="Text Box 104"/>
            <p:cNvSpPr txBox="1">
              <a:spLocks noChangeArrowheads="1"/>
            </p:cNvSpPr>
            <p:nvPr/>
          </p:nvSpPr>
          <p:spPr bwMode="auto">
            <a:xfrm>
              <a:off x="1008" y="1008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 dirty="0"/>
                <a:t>A</a:t>
              </a:r>
              <a:r>
                <a:rPr kumimoji="1" lang="en-US" altLang="zh-CN" baseline="-25000" dirty="0"/>
                <a:t>15</a:t>
              </a:r>
            </a:p>
          </p:txBody>
        </p:sp>
        <p:sp>
          <p:nvSpPr>
            <p:cNvPr id="44075" name="Text Box 105"/>
            <p:cNvSpPr txBox="1">
              <a:spLocks noChangeArrowheads="1"/>
            </p:cNvSpPr>
            <p:nvPr/>
          </p:nvSpPr>
          <p:spPr bwMode="auto">
            <a:xfrm>
              <a:off x="1008" y="1342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A</a:t>
              </a:r>
              <a:r>
                <a:rPr kumimoji="1" lang="en-US" altLang="zh-CN" baseline="-25000"/>
                <a:t>13</a:t>
              </a:r>
            </a:p>
          </p:txBody>
        </p:sp>
        <p:sp>
          <p:nvSpPr>
            <p:cNvPr id="44076" name="Text Box 106"/>
            <p:cNvSpPr txBox="1">
              <a:spLocks noChangeArrowheads="1"/>
            </p:cNvSpPr>
            <p:nvPr/>
          </p:nvSpPr>
          <p:spPr bwMode="auto">
            <a:xfrm>
              <a:off x="1008" y="153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A</a:t>
              </a:r>
              <a:r>
                <a:rPr kumimoji="1" lang="en-US" altLang="zh-CN" baseline="-25000"/>
                <a:t>12</a:t>
              </a:r>
            </a:p>
          </p:txBody>
        </p:sp>
        <p:sp>
          <p:nvSpPr>
            <p:cNvPr id="44077" name="Text Box 107"/>
            <p:cNvSpPr txBox="1">
              <a:spLocks noChangeArrowheads="1"/>
            </p:cNvSpPr>
            <p:nvPr/>
          </p:nvSpPr>
          <p:spPr bwMode="auto">
            <a:xfrm>
              <a:off x="1008" y="172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A</a:t>
              </a:r>
              <a:r>
                <a:rPr kumimoji="1" lang="en-US" altLang="zh-CN" baseline="-25000"/>
                <a:t>11</a:t>
              </a:r>
            </a:p>
          </p:txBody>
        </p:sp>
        <p:sp>
          <p:nvSpPr>
            <p:cNvPr id="44078" name="Text Box 108"/>
            <p:cNvSpPr txBox="1">
              <a:spLocks noChangeArrowheads="1"/>
            </p:cNvSpPr>
            <p:nvPr/>
          </p:nvSpPr>
          <p:spPr bwMode="auto">
            <a:xfrm>
              <a:off x="1008" y="1918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A</a:t>
              </a:r>
              <a:r>
                <a:rPr kumimoji="1" lang="en-US" altLang="zh-CN" baseline="-25000"/>
                <a:t>10</a:t>
              </a:r>
            </a:p>
          </p:txBody>
        </p:sp>
        <p:sp>
          <p:nvSpPr>
            <p:cNvPr id="44079" name="Text Box 109"/>
            <p:cNvSpPr txBox="1">
              <a:spLocks noChangeArrowheads="1"/>
            </p:cNvSpPr>
            <p:nvPr/>
          </p:nvSpPr>
          <p:spPr bwMode="auto">
            <a:xfrm>
              <a:off x="1008" y="2088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A</a:t>
              </a:r>
              <a:r>
                <a:rPr kumimoji="1" lang="en-US" altLang="zh-CN" baseline="-25000"/>
                <a:t>9</a:t>
              </a:r>
            </a:p>
          </p:txBody>
        </p:sp>
        <p:sp>
          <p:nvSpPr>
            <p:cNvPr id="44080" name="Text Box 110"/>
            <p:cNvSpPr txBox="1">
              <a:spLocks noChangeArrowheads="1"/>
            </p:cNvSpPr>
            <p:nvPr/>
          </p:nvSpPr>
          <p:spPr bwMode="auto">
            <a:xfrm>
              <a:off x="1008" y="2361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A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44081" name="Text Box 111"/>
            <p:cNvSpPr txBox="1">
              <a:spLocks noChangeArrowheads="1"/>
            </p:cNvSpPr>
            <p:nvPr/>
          </p:nvSpPr>
          <p:spPr bwMode="auto">
            <a:xfrm>
              <a:off x="1047" y="2269"/>
              <a:ext cx="29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…</a:t>
              </a:r>
            </a:p>
          </p:txBody>
        </p:sp>
        <p:sp>
          <p:nvSpPr>
            <p:cNvPr id="44082" name="Text Box 112"/>
            <p:cNvSpPr txBox="1">
              <a:spLocks noChangeArrowheads="1"/>
            </p:cNvSpPr>
            <p:nvPr/>
          </p:nvSpPr>
          <p:spPr bwMode="auto">
            <a:xfrm>
              <a:off x="1056" y="3000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D</a:t>
              </a:r>
              <a:r>
                <a:rPr kumimoji="1" lang="en-US" altLang="zh-CN" baseline="-25000"/>
                <a:t>7</a:t>
              </a:r>
            </a:p>
          </p:txBody>
        </p:sp>
        <p:sp>
          <p:nvSpPr>
            <p:cNvPr id="44083" name="Text Box 113"/>
            <p:cNvSpPr txBox="1">
              <a:spLocks noChangeArrowheads="1"/>
            </p:cNvSpPr>
            <p:nvPr/>
          </p:nvSpPr>
          <p:spPr bwMode="auto">
            <a:xfrm>
              <a:off x="1056" y="3192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D</a:t>
              </a:r>
              <a:r>
                <a:rPr kumimoji="1" lang="en-US" altLang="zh-CN" baseline="-25000"/>
                <a:t>4</a:t>
              </a:r>
            </a:p>
          </p:txBody>
        </p:sp>
        <p:sp>
          <p:nvSpPr>
            <p:cNvPr id="44084" name="Text Box 114"/>
            <p:cNvSpPr txBox="1">
              <a:spLocks noChangeArrowheads="1"/>
            </p:cNvSpPr>
            <p:nvPr/>
          </p:nvSpPr>
          <p:spPr bwMode="auto">
            <a:xfrm>
              <a:off x="1056" y="338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D</a:t>
              </a:r>
              <a:r>
                <a:rPr kumimoji="1" lang="en-US" altLang="zh-CN" baseline="-25000"/>
                <a:t>3</a:t>
              </a:r>
            </a:p>
          </p:txBody>
        </p:sp>
        <p:sp>
          <p:nvSpPr>
            <p:cNvPr id="44085" name="Text Box 115"/>
            <p:cNvSpPr txBox="1">
              <a:spLocks noChangeArrowheads="1"/>
            </p:cNvSpPr>
            <p:nvPr/>
          </p:nvSpPr>
          <p:spPr bwMode="auto">
            <a:xfrm>
              <a:off x="1056" y="3576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D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44086" name="Text Box 116"/>
            <p:cNvSpPr txBox="1">
              <a:spLocks noChangeArrowheads="1"/>
            </p:cNvSpPr>
            <p:nvPr/>
          </p:nvSpPr>
          <p:spPr bwMode="auto">
            <a:xfrm>
              <a:off x="1008" y="3792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en-US" altLang="zh-CN"/>
                <a:t>WR</a:t>
              </a:r>
            </a:p>
          </p:txBody>
        </p:sp>
        <p:sp>
          <p:nvSpPr>
            <p:cNvPr id="44087" name="Freeform 117"/>
            <p:cNvSpPr>
              <a:spLocks/>
            </p:cNvSpPr>
            <p:nvPr/>
          </p:nvSpPr>
          <p:spPr bwMode="auto">
            <a:xfrm>
              <a:off x="1056" y="3919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4048" name="Group 126"/>
          <p:cNvGrpSpPr>
            <a:grpSpLocks/>
          </p:cNvGrpSpPr>
          <p:nvPr/>
        </p:nvGrpSpPr>
        <p:grpSpPr bwMode="auto">
          <a:xfrm>
            <a:off x="6016625" y="4529138"/>
            <a:ext cx="919163" cy="1327150"/>
            <a:chOff x="2304" y="2908"/>
            <a:chExt cx="532" cy="800"/>
          </a:xfrm>
        </p:grpSpPr>
        <p:sp>
          <p:nvSpPr>
            <p:cNvPr id="44067" name="Line 127"/>
            <p:cNvSpPr>
              <a:spLocks noChangeShapeType="1"/>
            </p:cNvSpPr>
            <p:nvPr/>
          </p:nvSpPr>
          <p:spPr bwMode="auto">
            <a:xfrm>
              <a:off x="2304" y="2976"/>
              <a:ext cx="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8" name="Text Box 128"/>
            <p:cNvSpPr txBox="1">
              <a:spLocks noChangeArrowheads="1"/>
            </p:cNvSpPr>
            <p:nvPr/>
          </p:nvSpPr>
          <p:spPr bwMode="auto">
            <a:xfrm>
              <a:off x="2400" y="2908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zh-CN" altLang="en-US"/>
                <a:t>…</a:t>
              </a:r>
            </a:p>
          </p:txBody>
        </p:sp>
        <p:sp>
          <p:nvSpPr>
            <p:cNvPr id="44069" name="Freeform 129"/>
            <p:cNvSpPr>
              <a:spLocks/>
            </p:cNvSpPr>
            <p:nvPr/>
          </p:nvSpPr>
          <p:spPr bwMode="auto">
            <a:xfrm>
              <a:off x="2835" y="2976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4049" name="Group 130"/>
          <p:cNvGrpSpPr>
            <a:grpSpLocks/>
          </p:cNvGrpSpPr>
          <p:nvPr/>
        </p:nvGrpSpPr>
        <p:grpSpPr bwMode="auto">
          <a:xfrm>
            <a:off x="4441825" y="3178175"/>
            <a:ext cx="6959600" cy="655638"/>
            <a:chOff x="1392" y="2094"/>
            <a:chExt cx="4029" cy="395"/>
          </a:xfrm>
        </p:grpSpPr>
        <p:sp>
          <p:nvSpPr>
            <p:cNvPr id="44062" name="Freeform 131"/>
            <p:cNvSpPr>
              <a:spLocks/>
            </p:cNvSpPr>
            <p:nvPr/>
          </p:nvSpPr>
          <p:spPr bwMode="auto">
            <a:xfrm>
              <a:off x="1392" y="2094"/>
              <a:ext cx="3998" cy="1"/>
            </a:xfrm>
            <a:custGeom>
              <a:avLst/>
              <a:gdLst>
                <a:gd name="T0" fmla="*/ 0 w 2265"/>
                <a:gd name="T1" fmla="*/ 0 h 1"/>
                <a:gd name="T2" fmla="*/ 68501 w 2265"/>
                <a:gd name="T3" fmla="*/ 0 h 1"/>
                <a:gd name="T4" fmla="*/ 0 60000 65536"/>
                <a:gd name="T5" fmla="*/ 0 60000 65536"/>
                <a:gd name="T6" fmla="*/ 0 w 2265"/>
                <a:gd name="T7" fmla="*/ 0 h 1"/>
                <a:gd name="T8" fmla="*/ 2265 w 22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5" h="1">
                  <a:moveTo>
                    <a:pt x="0" y="0"/>
                  </a:moveTo>
                  <a:lnTo>
                    <a:pt x="226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44063" name="Group 132"/>
            <p:cNvGrpSpPr>
              <a:grpSpLocks/>
            </p:cNvGrpSpPr>
            <p:nvPr/>
          </p:nvGrpSpPr>
          <p:grpSpPr bwMode="auto">
            <a:xfrm>
              <a:off x="1392" y="2229"/>
              <a:ext cx="4029" cy="260"/>
              <a:chOff x="1392" y="2229"/>
              <a:chExt cx="4029" cy="260"/>
            </a:xfrm>
          </p:grpSpPr>
          <p:sp>
            <p:nvSpPr>
              <p:cNvPr id="44064" name="Freeform 133"/>
              <p:cNvSpPr>
                <a:spLocks/>
              </p:cNvSpPr>
              <p:nvPr/>
            </p:nvSpPr>
            <p:spPr bwMode="auto">
              <a:xfrm>
                <a:off x="1395" y="2229"/>
                <a:ext cx="4026" cy="5"/>
              </a:xfrm>
              <a:custGeom>
                <a:avLst/>
                <a:gdLst>
                  <a:gd name="T0" fmla="*/ 0 w 4026"/>
                  <a:gd name="T1" fmla="*/ 0 h 5"/>
                  <a:gd name="T2" fmla="*/ 4026 w 4026"/>
                  <a:gd name="T3" fmla="*/ 5 h 5"/>
                  <a:gd name="T4" fmla="*/ 0 60000 65536"/>
                  <a:gd name="T5" fmla="*/ 0 60000 65536"/>
                  <a:gd name="T6" fmla="*/ 0 w 4026"/>
                  <a:gd name="T7" fmla="*/ 0 h 5"/>
                  <a:gd name="T8" fmla="*/ 4026 w 4026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26" h="5">
                    <a:moveTo>
                      <a:pt x="0" y="0"/>
                    </a:moveTo>
                    <a:lnTo>
                      <a:pt x="4026" y="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58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44065" name="Line 134"/>
              <p:cNvSpPr>
                <a:spLocks noChangeShapeType="1"/>
              </p:cNvSpPr>
              <p:nvPr/>
            </p:nvSpPr>
            <p:spPr bwMode="auto">
              <a:xfrm>
                <a:off x="1392" y="2488"/>
                <a:ext cx="4029" cy="1"/>
              </a:xfrm>
              <a:prstGeom prst="line">
                <a:avLst/>
              </a:prstGeom>
              <a:noFill/>
              <a:ln w="38100">
                <a:solidFill>
                  <a:srgbClr val="0058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44066" name="Text Box 135"/>
              <p:cNvSpPr txBox="1">
                <a:spLocks noChangeArrowheads="1"/>
              </p:cNvSpPr>
              <p:nvPr/>
            </p:nvSpPr>
            <p:spPr bwMode="auto">
              <a:xfrm>
                <a:off x="1503" y="2276"/>
                <a:ext cx="3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/>
                  <a:t>…</a:t>
                </a:r>
              </a:p>
            </p:txBody>
          </p:sp>
        </p:grpSp>
      </p:grpSp>
      <p:grpSp>
        <p:nvGrpSpPr>
          <p:cNvPr id="44050" name="Group 137"/>
          <p:cNvGrpSpPr>
            <a:grpSpLocks/>
          </p:cNvGrpSpPr>
          <p:nvPr/>
        </p:nvGrpSpPr>
        <p:grpSpPr bwMode="auto">
          <a:xfrm>
            <a:off x="6016625" y="4529138"/>
            <a:ext cx="930275" cy="1366837"/>
            <a:chOff x="2304" y="2908"/>
            <a:chExt cx="538" cy="824"/>
          </a:xfrm>
        </p:grpSpPr>
        <p:sp>
          <p:nvSpPr>
            <p:cNvPr id="44059" name="Freeform 138"/>
            <p:cNvSpPr>
              <a:spLocks/>
            </p:cNvSpPr>
            <p:nvPr/>
          </p:nvSpPr>
          <p:spPr bwMode="auto">
            <a:xfrm>
              <a:off x="2304" y="2992"/>
              <a:ext cx="3" cy="195"/>
            </a:xfrm>
            <a:custGeom>
              <a:avLst/>
              <a:gdLst>
                <a:gd name="T0" fmla="*/ 3 w 3"/>
                <a:gd name="T1" fmla="*/ 0 h 195"/>
                <a:gd name="T2" fmla="*/ 0 w 3"/>
                <a:gd name="T3" fmla="*/ 195 h 195"/>
                <a:gd name="T4" fmla="*/ 0 60000 65536"/>
                <a:gd name="T5" fmla="*/ 0 60000 65536"/>
                <a:gd name="T6" fmla="*/ 0 w 3"/>
                <a:gd name="T7" fmla="*/ 0 h 195"/>
                <a:gd name="T8" fmla="*/ 3 w 3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0" name="Text Box 139"/>
            <p:cNvSpPr txBox="1">
              <a:spLocks noChangeArrowheads="1"/>
            </p:cNvSpPr>
            <p:nvPr/>
          </p:nvSpPr>
          <p:spPr bwMode="auto">
            <a:xfrm>
              <a:off x="2400" y="2908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44061" name="Freeform 140"/>
            <p:cNvSpPr>
              <a:spLocks/>
            </p:cNvSpPr>
            <p:nvPr/>
          </p:nvSpPr>
          <p:spPr bwMode="auto">
            <a:xfrm>
              <a:off x="2841" y="2979"/>
              <a:ext cx="1" cy="753"/>
            </a:xfrm>
            <a:custGeom>
              <a:avLst/>
              <a:gdLst>
                <a:gd name="T0" fmla="*/ 0 w 1"/>
                <a:gd name="T1" fmla="*/ 0 h 753"/>
                <a:gd name="T2" fmla="*/ 0 w 1"/>
                <a:gd name="T3" fmla="*/ 753 h 753"/>
                <a:gd name="T4" fmla="*/ 0 60000 65536"/>
                <a:gd name="T5" fmla="*/ 0 60000 65536"/>
                <a:gd name="T6" fmla="*/ 0 w 1"/>
                <a:gd name="T7" fmla="*/ 0 h 753"/>
                <a:gd name="T8" fmla="*/ 1 w 1"/>
                <a:gd name="T9" fmla="*/ 753 h 7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624" name="Group 141"/>
          <p:cNvGrpSpPr>
            <a:grpSpLocks/>
          </p:cNvGrpSpPr>
          <p:nvPr/>
        </p:nvGrpSpPr>
        <p:grpSpPr bwMode="auto">
          <a:xfrm>
            <a:off x="8250238" y="4572000"/>
            <a:ext cx="850900" cy="757238"/>
            <a:chOff x="3584" y="2934"/>
            <a:chExt cx="493" cy="456"/>
          </a:xfrm>
        </p:grpSpPr>
        <p:sp>
          <p:nvSpPr>
            <p:cNvPr id="44056" name="Freeform 142"/>
            <p:cNvSpPr>
              <a:spLocks/>
            </p:cNvSpPr>
            <p:nvPr/>
          </p:nvSpPr>
          <p:spPr bwMode="auto">
            <a:xfrm>
              <a:off x="3584" y="2988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7" name="Text Box 143"/>
            <p:cNvSpPr txBox="1">
              <a:spLocks noChangeArrowheads="1"/>
            </p:cNvSpPr>
            <p:nvPr/>
          </p:nvSpPr>
          <p:spPr bwMode="auto">
            <a:xfrm>
              <a:off x="3648" y="2934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44058" name="Freeform 144"/>
            <p:cNvSpPr>
              <a:spLocks/>
            </p:cNvSpPr>
            <p:nvPr/>
          </p:nvSpPr>
          <p:spPr bwMode="auto">
            <a:xfrm>
              <a:off x="4074" y="2991"/>
              <a:ext cx="3" cy="399"/>
            </a:xfrm>
            <a:custGeom>
              <a:avLst/>
              <a:gdLst>
                <a:gd name="T0" fmla="*/ 3 w 3"/>
                <a:gd name="T1" fmla="*/ 0 h 375"/>
                <a:gd name="T2" fmla="*/ 0 w 3"/>
                <a:gd name="T3" fmla="*/ 5080 h 375"/>
                <a:gd name="T4" fmla="*/ 0 60000 65536"/>
                <a:gd name="T5" fmla="*/ 0 60000 65536"/>
                <a:gd name="T6" fmla="*/ 0 w 3"/>
                <a:gd name="T7" fmla="*/ 0 h 375"/>
                <a:gd name="T8" fmla="*/ 3 w 3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375">
                  <a:moveTo>
                    <a:pt x="3" y="0"/>
                  </a:moveTo>
                  <a:lnTo>
                    <a:pt x="0" y="375"/>
                  </a:ln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625" name="Group 145"/>
          <p:cNvGrpSpPr>
            <a:grpSpLocks/>
          </p:cNvGrpSpPr>
          <p:nvPr/>
        </p:nvGrpSpPr>
        <p:grpSpPr bwMode="auto">
          <a:xfrm>
            <a:off x="10385425" y="4681538"/>
            <a:ext cx="774700" cy="1214437"/>
            <a:chOff x="4833" y="3000"/>
            <a:chExt cx="448" cy="732"/>
          </a:xfrm>
        </p:grpSpPr>
        <p:sp>
          <p:nvSpPr>
            <p:cNvPr id="44053" name="Freeform 146"/>
            <p:cNvSpPr>
              <a:spLocks/>
            </p:cNvSpPr>
            <p:nvPr/>
          </p:nvSpPr>
          <p:spPr bwMode="auto">
            <a:xfrm>
              <a:off x="4833" y="3006"/>
              <a:ext cx="1" cy="519"/>
            </a:xfrm>
            <a:custGeom>
              <a:avLst/>
              <a:gdLst>
                <a:gd name="T0" fmla="*/ 0 w 1"/>
                <a:gd name="T1" fmla="*/ 0 h 519"/>
                <a:gd name="T2" fmla="*/ 0 w 1"/>
                <a:gd name="T3" fmla="*/ 519 h 519"/>
                <a:gd name="T4" fmla="*/ 0 60000 65536"/>
                <a:gd name="T5" fmla="*/ 0 60000 65536"/>
                <a:gd name="T6" fmla="*/ 0 w 1"/>
                <a:gd name="T7" fmla="*/ 0 h 519"/>
                <a:gd name="T8" fmla="*/ 1 w 1"/>
                <a:gd name="T9" fmla="*/ 519 h 5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9">
                  <a:moveTo>
                    <a:pt x="0" y="0"/>
                  </a:moveTo>
                  <a:lnTo>
                    <a:pt x="0" y="519"/>
                  </a:ln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4" name="Text Box 147"/>
            <p:cNvSpPr txBox="1">
              <a:spLocks noChangeArrowheads="1"/>
            </p:cNvSpPr>
            <p:nvPr/>
          </p:nvSpPr>
          <p:spPr bwMode="auto">
            <a:xfrm>
              <a:off x="4876" y="3069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44055" name="Freeform 148"/>
            <p:cNvSpPr>
              <a:spLocks/>
            </p:cNvSpPr>
            <p:nvPr/>
          </p:nvSpPr>
          <p:spPr bwMode="auto">
            <a:xfrm>
              <a:off x="5280" y="3000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584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915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915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915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9158" name="Text Box 2"/>
          <p:cNvSpPr txBox="1">
            <a:spLocks noChangeArrowheads="1"/>
          </p:cNvSpPr>
          <p:nvPr/>
        </p:nvSpPr>
        <p:spPr bwMode="auto">
          <a:xfrm>
            <a:off x="749300" y="1016000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  <a:ea typeface="华文新魏" charset="-122"/>
              </a:rPr>
              <a:t>(3) 分配地址线</a:t>
            </a:r>
          </a:p>
        </p:txBody>
      </p:sp>
      <p:grpSp>
        <p:nvGrpSpPr>
          <p:cNvPr id="49159" name="组 3"/>
          <p:cNvGrpSpPr>
            <a:grpSpLocks/>
          </p:cNvGrpSpPr>
          <p:nvPr/>
        </p:nvGrpSpPr>
        <p:grpSpPr bwMode="auto">
          <a:xfrm>
            <a:off x="2222946" y="1565572"/>
            <a:ext cx="7400652" cy="3425267"/>
            <a:chOff x="604321" y="1997535"/>
            <a:chExt cx="7215945" cy="4066662"/>
          </a:xfrm>
        </p:grpSpPr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604321" y="1997535"/>
              <a:ext cx="7215945" cy="695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dist">
                <a:spcBef>
                  <a:spcPct val="50000"/>
                </a:spcBef>
              </a:pP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15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14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13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12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11 </a:t>
              </a:r>
              <a:r>
                <a:rPr kumimoji="1" lang="en-US" altLang="zh-CN" sz="2300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latin typeface="+mj-lt"/>
                  <a:ea typeface="微软雅黑" charset="-122"/>
                  <a:cs typeface="宋体" charset="-122"/>
                </a:rPr>
                <a:t>10 </a:t>
              </a:r>
              <a:r>
                <a:rPr kumimoji="1" lang="en-US" altLang="zh-CN" sz="2300" dirty="0"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latin typeface="+mj-lt"/>
                  <a:ea typeface="微软雅黑" charset="-122"/>
                  <a:cs typeface="宋体" charset="-122"/>
                </a:rPr>
                <a:t>9</a:t>
              </a:r>
              <a:r>
                <a:rPr kumimoji="1" lang="en-US" altLang="zh-CN" sz="2300" dirty="0"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 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7   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  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4   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3   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…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   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+mj-lt"/>
                  <a:ea typeface="微软雅黑" charset="-122"/>
                  <a:cs typeface="宋体" charset="-122"/>
                </a:rPr>
                <a:t>0</a:t>
              </a:r>
            </a:p>
          </p:txBody>
        </p:sp>
        <p:grpSp>
          <p:nvGrpSpPr>
            <p:cNvPr id="49179" name="组 2"/>
            <p:cNvGrpSpPr>
              <a:grpSpLocks/>
            </p:cNvGrpSpPr>
            <p:nvPr/>
          </p:nvGrpSpPr>
          <p:grpSpPr bwMode="auto">
            <a:xfrm>
              <a:off x="647185" y="2517716"/>
              <a:ext cx="6972300" cy="3546481"/>
              <a:chOff x="647185" y="2517716"/>
              <a:chExt cx="6972300" cy="3546481"/>
            </a:xfrm>
          </p:grpSpPr>
          <p:grpSp>
            <p:nvGrpSpPr>
              <p:cNvPr id="49180" name="Group 4"/>
              <p:cNvGrpSpPr>
                <a:grpSpLocks/>
              </p:cNvGrpSpPr>
              <p:nvPr/>
            </p:nvGrpSpPr>
            <p:grpSpPr bwMode="auto">
              <a:xfrm>
                <a:off x="675760" y="2517716"/>
                <a:ext cx="6943725" cy="661989"/>
                <a:chOff x="341" y="1251"/>
                <a:chExt cx="4374" cy="417"/>
              </a:xfrm>
            </p:grpSpPr>
            <p:sp>
              <p:nvSpPr>
                <p:cNvPr id="1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41" y="1251"/>
                  <a:ext cx="1106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0     1     1     1 </a:t>
                  </a:r>
                </a:p>
              </p:txBody>
            </p:sp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29" y="1266"/>
                  <a:ext cx="1251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0  0  0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695" y="1265"/>
                  <a:ext cx="1004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767" y="1278"/>
                  <a:ext cx="948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6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16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14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</a:t>
                  </a:r>
                </a:p>
              </p:txBody>
            </p:sp>
          </p:grpSp>
          <p:grpSp>
            <p:nvGrpSpPr>
              <p:cNvPr id="49181" name="Group 10"/>
              <p:cNvGrpSpPr>
                <a:grpSpLocks/>
              </p:cNvGrpSpPr>
              <p:nvPr/>
            </p:nvGrpSpPr>
            <p:grpSpPr bwMode="auto">
              <a:xfrm>
                <a:off x="647185" y="3071754"/>
                <a:ext cx="6954838" cy="1206502"/>
                <a:chOff x="227" y="1600"/>
                <a:chExt cx="4381" cy="760"/>
              </a:xfrm>
            </p:grpSpPr>
            <p:sp>
              <p:nvSpPr>
                <p:cNvPr id="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2" y="1600"/>
                  <a:ext cx="430" cy="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zh-CN" altLang="en-US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49195" name="Group 12"/>
                <p:cNvGrpSpPr>
                  <a:grpSpLocks/>
                </p:cNvGrpSpPr>
                <p:nvPr/>
              </p:nvGrpSpPr>
              <p:grpSpPr bwMode="auto">
                <a:xfrm>
                  <a:off x="227" y="1943"/>
                  <a:ext cx="4381" cy="417"/>
                  <a:chOff x="323" y="1943"/>
                  <a:chExt cx="4381" cy="417"/>
                </a:xfrm>
              </p:grpSpPr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l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0      1     1     1</a:t>
                    </a:r>
                  </a:p>
                </p:txBody>
              </p:sp>
              <p:sp>
                <p:nvSpPr>
                  <p:cNvPr id="2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0" y="1970"/>
                    <a:ext cx="1278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0  1</a:t>
                    </a: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1  1</a:t>
                    </a:r>
                  </a:p>
                </p:txBody>
              </p:sp>
              <p:sp>
                <p:nvSpPr>
                  <p:cNvPr id="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0" y="1943"/>
                    <a:ext cx="978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1  1  1  1</a:t>
                    </a:r>
                  </a:p>
                </p:txBody>
              </p:sp>
              <p:sp>
                <p:nvSpPr>
                  <p:cNvPr id="2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7" y="1956"/>
                    <a:ext cx="897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1  1 </a:t>
                    </a:r>
                    <a:r>
                      <a:rPr kumimoji="1" lang="en-US" altLang="zh-CN" sz="12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</a:t>
                    </a: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</a:t>
                    </a:r>
                  </a:p>
                </p:txBody>
              </p:sp>
            </p:grpSp>
          </p:grpSp>
          <p:grpSp>
            <p:nvGrpSpPr>
              <p:cNvPr id="49182" name="Group 17"/>
              <p:cNvGrpSpPr>
                <a:grpSpLocks/>
              </p:cNvGrpSpPr>
              <p:nvPr/>
            </p:nvGrpSpPr>
            <p:grpSpPr bwMode="auto">
              <a:xfrm>
                <a:off x="675760" y="4262371"/>
                <a:ext cx="6942137" cy="665161"/>
                <a:chOff x="341" y="1275"/>
                <a:chExt cx="4373" cy="419"/>
              </a:xfrm>
            </p:grpSpPr>
            <p:sp>
              <p:nvSpPr>
                <p:cNvPr id="3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41" y="1304"/>
                  <a:ext cx="1135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0     1     1      1</a:t>
                  </a:r>
                </a:p>
              </p:txBody>
            </p:sp>
            <p:sp>
              <p:nvSpPr>
                <p:cNvPr id="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70" y="1304"/>
                  <a:ext cx="1311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1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0  0  0</a:t>
                  </a:r>
                </a:p>
              </p:txBody>
            </p:sp>
            <p:sp>
              <p:nvSpPr>
                <p:cNvPr id="3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08" y="1304"/>
                  <a:ext cx="994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 0  0  0  0</a:t>
                  </a:r>
                </a:p>
              </p:txBody>
            </p:sp>
            <p:sp>
              <p:nvSpPr>
                <p:cNvPr id="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22" y="1275"/>
                  <a:ext cx="892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0  0 0  0</a:t>
                  </a:r>
                </a:p>
              </p:txBody>
            </p:sp>
          </p:grpSp>
          <p:grpSp>
            <p:nvGrpSpPr>
              <p:cNvPr id="49183" name="Group 22"/>
              <p:cNvGrpSpPr>
                <a:grpSpLocks/>
              </p:cNvGrpSpPr>
              <p:nvPr/>
            </p:nvGrpSpPr>
            <p:grpSpPr bwMode="auto">
              <a:xfrm>
                <a:off x="647185" y="4798957"/>
                <a:ext cx="6954837" cy="1265240"/>
                <a:chOff x="227" y="2688"/>
                <a:chExt cx="4381" cy="797"/>
              </a:xfrm>
            </p:grpSpPr>
            <p:sp>
              <p:nvSpPr>
                <p:cNvPr id="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45" y="2688"/>
                  <a:ext cx="377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+mj-lt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49185" name="Group 24"/>
                <p:cNvGrpSpPr>
                  <a:grpSpLocks/>
                </p:cNvGrpSpPr>
                <p:nvPr/>
              </p:nvGrpSpPr>
              <p:grpSpPr bwMode="auto">
                <a:xfrm>
                  <a:off x="227" y="3072"/>
                  <a:ext cx="4381" cy="413"/>
                  <a:chOff x="323" y="1968"/>
                  <a:chExt cx="4381" cy="413"/>
                </a:xfrm>
              </p:grpSpPr>
              <p:sp>
                <p:nvSpPr>
                  <p:cNvPr id="3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l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</a:t>
                    </a:r>
                    <a:r>
                      <a:rPr kumimoji="1" lang="en-US" altLang="zh-CN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 1   </a:t>
                    </a:r>
                    <a:r>
                      <a:rPr kumimoji="1" lang="en-US" altLang="zh-CN" sz="16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1      1  </a:t>
                    </a:r>
                  </a:p>
                </p:txBody>
              </p:sp>
              <p:sp>
                <p:nvSpPr>
                  <p:cNvPr id="4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8" y="1978"/>
                    <a:ext cx="1325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zh-CN" altLang="en-US" sz="16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0 </a:t>
                    </a:r>
                    <a:r>
                      <a:rPr kumimoji="1" lang="zh-CN" altLang="en-US" sz="16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</a:t>
                    </a:r>
                  </a:p>
                </p:txBody>
              </p:sp>
              <p:sp>
                <p:nvSpPr>
                  <p:cNvPr id="4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6" y="1991"/>
                    <a:ext cx="1020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 1  1  1  1</a:t>
                    </a:r>
                  </a:p>
                </p:txBody>
              </p:sp>
              <p:sp>
                <p:nvSpPr>
                  <p:cNvPr id="4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152" cy="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+mj-lt"/>
                        <a:ea typeface="微软雅黑" charset="-122"/>
                        <a:cs typeface="宋体" charset="-122"/>
                      </a:rPr>
                      <a:t>1  1  1  1</a:t>
                    </a:r>
                  </a:p>
                </p:txBody>
              </p:sp>
            </p:grpSp>
          </p:grpSp>
        </p:grpSp>
      </p:grpSp>
      <p:grpSp>
        <p:nvGrpSpPr>
          <p:cNvPr id="49160" name="Group 29"/>
          <p:cNvGrpSpPr>
            <a:grpSpLocks/>
          </p:cNvGrpSpPr>
          <p:nvPr/>
        </p:nvGrpSpPr>
        <p:grpSpPr bwMode="auto">
          <a:xfrm>
            <a:off x="9515475" y="2197100"/>
            <a:ext cx="2133600" cy="1030288"/>
            <a:chOff x="4521" y="951"/>
            <a:chExt cx="1344" cy="639"/>
          </a:xfrm>
        </p:grpSpPr>
        <p:sp>
          <p:nvSpPr>
            <p:cNvPr id="49176" name="AutoShape 30"/>
            <p:cNvSpPr>
              <a:spLocks/>
            </p:cNvSpPr>
            <p:nvPr/>
          </p:nvSpPr>
          <p:spPr bwMode="auto">
            <a:xfrm>
              <a:off x="4546" y="951"/>
              <a:ext cx="157" cy="639"/>
            </a:xfrm>
            <a:prstGeom prst="rightBrace">
              <a:avLst>
                <a:gd name="adj1" fmla="val 1569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  <p:sp>
          <p:nvSpPr>
            <p:cNvPr id="49177" name="Text Box 31"/>
            <p:cNvSpPr txBox="1">
              <a:spLocks noChangeArrowheads="1"/>
            </p:cNvSpPr>
            <p:nvPr/>
          </p:nvSpPr>
          <p:spPr bwMode="auto">
            <a:xfrm>
              <a:off x="4521" y="1000"/>
              <a:ext cx="1344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1</a:t>
              </a:r>
              <a:r>
                <a:rPr kumimoji="1" lang="zh-CN" altLang="en-US">
                  <a:solidFill>
                    <a:schemeClr val="tx1"/>
                  </a:solidFill>
                  <a:ea typeface="宋体" charset="-122"/>
                </a:rPr>
                <a:t>片</a:t>
              </a: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ROM</a:t>
              </a:r>
            </a:p>
            <a:p>
              <a:pPr>
                <a:spcBef>
                  <a:spcPts val="238"/>
                </a:spcBef>
              </a:pPr>
              <a:r>
                <a:rPr kumimoji="1" lang="zh-CN" altLang="en-US">
                  <a:solidFill>
                    <a:schemeClr val="tx1"/>
                  </a:solidFill>
                  <a:ea typeface="宋体" charset="-122"/>
                </a:rPr>
                <a:t>2</a:t>
              </a: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K</a:t>
              </a:r>
              <a:r>
                <a:rPr kumimoji="1" lang="en-US" altLang="zh-CN" sz="2800">
                  <a:solidFill>
                    <a:schemeClr val="tx1"/>
                  </a:solidFill>
                </a:rPr>
                <a:t>×</a:t>
              </a:r>
              <a:r>
                <a:rPr kumimoji="1" lang="en-US" altLang="zh-CN">
                  <a:solidFill>
                    <a:schemeClr val="tx1"/>
                  </a:solidFill>
                </a:rPr>
                <a:t>8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</p:grpSp>
      <p:sp>
        <p:nvSpPr>
          <p:cNvPr id="49161" name="AutoShape 34"/>
          <p:cNvSpPr>
            <a:spLocks/>
          </p:cNvSpPr>
          <p:nvPr/>
        </p:nvSpPr>
        <p:spPr bwMode="auto">
          <a:xfrm>
            <a:off x="9481864" y="3608388"/>
            <a:ext cx="285750" cy="1128712"/>
          </a:xfrm>
          <a:prstGeom prst="rightBrace">
            <a:avLst>
              <a:gd name="adj1" fmla="val 1572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6600"/>
          </a:p>
        </p:txBody>
      </p:sp>
      <p:sp>
        <p:nvSpPr>
          <p:cNvPr id="49162" name="Text Box 31"/>
          <p:cNvSpPr txBox="1">
            <a:spLocks noChangeArrowheads="1"/>
          </p:cNvSpPr>
          <p:nvPr/>
        </p:nvSpPr>
        <p:spPr bwMode="auto">
          <a:xfrm>
            <a:off x="9504363" y="3709988"/>
            <a:ext cx="21336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2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片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RAM</a:t>
            </a:r>
          </a:p>
          <a:p>
            <a:pPr>
              <a:spcBef>
                <a:spcPts val="238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1K</a:t>
            </a:r>
            <a:r>
              <a:rPr kumimoji="1" lang="en-US" altLang="zh-CN" sz="2800">
                <a:solidFill>
                  <a:schemeClr val="tx1"/>
                </a:solidFill>
              </a:rPr>
              <a:t>×</a:t>
            </a:r>
            <a:r>
              <a:rPr kumimoji="1" lang="en-US" altLang="zh-CN">
                <a:solidFill>
                  <a:schemeClr val="tx1"/>
                </a:solidFill>
              </a:rPr>
              <a:t>4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位</a:t>
            </a:r>
          </a:p>
        </p:txBody>
      </p:sp>
      <p:sp>
        <p:nvSpPr>
          <p:cNvPr id="68" name="云形标注 67"/>
          <p:cNvSpPr/>
          <p:nvPr/>
        </p:nvSpPr>
        <p:spPr>
          <a:xfrm>
            <a:off x="85725" y="1873250"/>
            <a:ext cx="2238375" cy="1054100"/>
          </a:xfrm>
          <a:prstGeom prst="cloudCallout">
            <a:avLst>
              <a:gd name="adj1" fmla="val 76807"/>
              <a:gd name="adj2" fmla="val 24505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74LS138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输出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Y6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有效</a:t>
            </a:r>
          </a:p>
        </p:txBody>
      </p:sp>
      <p:sp>
        <p:nvSpPr>
          <p:cNvPr id="49164" name="Line 37"/>
          <p:cNvSpPr>
            <a:spLocks noChangeShapeType="1"/>
          </p:cNvSpPr>
          <p:nvPr/>
        </p:nvSpPr>
        <p:spPr bwMode="auto">
          <a:xfrm>
            <a:off x="4511030" y="2063750"/>
            <a:ext cx="0" cy="1398588"/>
          </a:xfrm>
          <a:prstGeom prst="line">
            <a:avLst/>
          </a:prstGeom>
          <a:noFill/>
          <a:ln w="571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5" name="Line 38"/>
          <p:cNvSpPr>
            <a:spLocks noChangeShapeType="1"/>
          </p:cNvSpPr>
          <p:nvPr/>
        </p:nvSpPr>
        <p:spPr bwMode="auto">
          <a:xfrm>
            <a:off x="5067300" y="3505200"/>
            <a:ext cx="0" cy="1527175"/>
          </a:xfrm>
          <a:prstGeom prst="line">
            <a:avLst/>
          </a:prstGeom>
          <a:noFill/>
          <a:ln w="571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3" name="Group 40"/>
          <p:cNvGrpSpPr>
            <a:grpSpLocks/>
          </p:cNvGrpSpPr>
          <p:nvPr/>
        </p:nvGrpSpPr>
        <p:grpSpPr bwMode="auto">
          <a:xfrm>
            <a:off x="3295650" y="5013325"/>
            <a:ext cx="1282700" cy="461963"/>
            <a:chOff x="704" y="2880"/>
            <a:chExt cx="808" cy="291"/>
          </a:xfrm>
        </p:grpSpPr>
        <p:sp>
          <p:nvSpPr>
            <p:cNvPr id="49173" name="Text Box 41"/>
            <p:cNvSpPr txBox="1">
              <a:spLocks noChangeArrowheads="1"/>
            </p:cNvSpPr>
            <p:nvPr/>
          </p:nvSpPr>
          <p:spPr bwMode="auto">
            <a:xfrm>
              <a:off x="704" y="2880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dist">
                <a:spcBef>
                  <a:spcPct val="50000"/>
                </a:spcBef>
              </a:pPr>
              <a:r>
                <a:rPr kumimoji="1" lang="en-US" altLang="zh-CN">
                  <a:ea typeface="宋体" charset="-122"/>
                </a:rPr>
                <a:t>C</a:t>
              </a:r>
            </a:p>
          </p:txBody>
        </p:sp>
        <p:sp>
          <p:nvSpPr>
            <p:cNvPr id="49174" name="Text Box 42"/>
            <p:cNvSpPr txBox="1">
              <a:spLocks noChangeArrowheads="1"/>
            </p:cNvSpPr>
            <p:nvPr/>
          </p:nvSpPr>
          <p:spPr bwMode="auto">
            <a:xfrm>
              <a:off x="949" y="2880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dist">
                <a:spcBef>
                  <a:spcPct val="50000"/>
                </a:spcBef>
              </a:pPr>
              <a:r>
                <a:rPr kumimoji="1" lang="en-US" altLang="zh-CN">
                  <a:ea typeface="宋体" charset="-122"/>
                </a:rPr>
                <a:t> B</a:t>
              </a:r>
            </a:p>
          </p:txBody>
        </p:sp>
        <p:sp>
          <p:nvSpPr>
            <p:cNvPr id="49175" name="Text Box 43"/>
            <p:cNvSpPr txBox="1">
              <a:spLocks noChangeArrowheads="1"/>
            </p:cNvSpPr>
            <p:nvPr/>
          </p:nvSpPr>
          <p:spPr bwMode="auto">
            <a:xfrm>
              <a:off x="1176" y="2880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dist">
                <a:spcBef>
                  <a:spcPct val="50000"/>
                </a:spcBef>
              </a:pPr>
              <a:r>
                <a:rPr kumimoji="1" lang="en-US" altLang="zh-CN">
                  <a:ea typeface="宋体" charset="-122"/>
                </a:rPr>
                <a:t> A</a:t>
              </a:r>
            </a:p>
          </p:txBody>
        </p:sp>
      </p:grpSp>
      <p:sp>
        <p:nvSpPr>
          <p:cNvPr id="49167" name="Text Box 35"/>
          <p:cNvSpPr txBox="1">
            <a:spLocks noChangeArrowheads="1"/>
          </p:cNvSpPr>
          <p:nvPr/>
        </p:nvSpPr>
        <p:spPr bwMode="auto">
          <a:xfrm>
            <a:off x="5454650" y="4991100"/>
            <a:ext cx="5240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A</a:t>
            </a:r>
            <a:r>
              <a:rPr kumimoji="1" lang="en-US" altLang="zh-CN" baseline="-25000">
                <a:solidFill>
                  <a:schemeClr val="tx1"/>
                </a:solidFill>
                <a:ea typeface="宋体" charset="-122"/>
              </a:rPr>
              <a:t>10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~ A</a:t>
            </a:r>
            <a:r>
              <a:rPr kumimoji="1" lang="en-US" altLang="zh-CN" baseline="-25000">
                <a:solidFill>
                  <a:schemeClr val="tx1"/>
                </a:solidFill>
                <a:ea typeface="宋体" charset="-122"/>
              </a:rPr>
              <a:t>0    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接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 2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K </a:t>
            </a:r>
            <a:r>
              <a:rPr kumimoji="1" lang="en-US" altLang="zh-CN">
                <a:solidFill>
                  <a:schemeClr val="tx1"/>
                </a:solidFill>
              </a:rPr>
              <a:t>× 8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位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ROM 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的地址线</a:t>
            </a:r>
          </a:p>
        </p:txBody>
      </p:sp>
      <p:sp>
        <p:nvSpPr>
          <p:cNvPr id="49168" name="Text Box 36"/>
          <p:cNvSpPr txBox="1">
            <a:spLocks noChangeArrowheads="1"/>
          </p:cNvSpPr>
          <p:nvPr/>
        </p:nvSpPr>
        <p:spPr bwMode="auto">
          <a:xfrm>
            <a:off x="5453063" y="5491163"/>
            <a:ext cx="5303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A</a:t>
            </a:r>
            <a:r>
              <a:rPr kumimoji="1" lang="en-US" altLang="zh-CN" baseline="-25000">
                <a:solidFill>
                  <a:schemeClr val="tx1"/>
                </a:solidFill>
                <a:ea typeface="宋体" charset="-122"/>
              </a:rPr>
              <a:t>9  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~ A</a:t>
            </a:r>
            <a:r>
              <a:rPr kumimoji="1" lang="en-US" altLang="zh-CN" baseline="-25000">
                <a:solidFill>
                  <a:schemeClr val="tx1"/>
                </a:solidFill>
                <a:ea typeface="宋体" charset="-122"/>
              </a:rPr>
              <a:t>0    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接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 1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K </a:t>
            </a:r>
            <a:r>
              <a:rPr kumimoji="1" lang="en-US" altLang="zh-CN">
                <a:solidFill>
                  <a:schemeClr val="tx1"/>
                </a:solidFill>
              </a:rPr>
              <a:t>× 4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位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RAM 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的地址线</a:t>
            </a:r>
            <a:endParaRPr kumimoji="1" lang="en-US" altLang="zh-CN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83" name="Rectangle 44"/>
          <p:cNvSpPr>
            <a:spLocks noChangeArrowheads="1"/>
          </p:cNvSpPr>
          <p:nvPr/>
        </p:nvSpPr>
        <p:spPr bwMode="auto">
          <a:xfrm>
            <a:off x="774700" y="5862638"/>
            <a:ext cx="5083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ea typeface="华文新魏" charset="-122"/>
              </a:rPr>
              <a:t>(4) 确定片选信号</a:t>
            </a:r>
            <a:endParaRPr kumimoji="1" lang="en-US" altLang="zh-CN" sz="2800">
              <a:ea typeface="华文新魏" charset="-122"/>
            </a:endParaRPr>
          </a:p>
        </p:txBody>
      </p:sp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3106874" y="2098192"/>
            <a:ext cx="1323480" cy="133080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3" name="圆角矩形 52"/>
          <p:cNvSpPr>
            <a:spLocks noChangeArrowheads="1"/>
          </p:cNvSpPr>
          <p:nvPr/>
        </p:nvSpPr>
        <p:spPr bwMode="auto">
          <a:xfrm>
            <a:off x="3106874" y="3618781"/>
            <a:ext cx="1345704" cy="132238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4" name="云形标注 53"/>
          <p:cNvSpPr/>
          <p:nvPr/>
        </p:nvSpPr>
        <p:spPr>
          <a:xfrm>
            <a:off x="128588" y="3554413"/>
            <a:ext cx="2238375" cy="1054100"/>
          </a:xfrm>
          <a:prstGeom prst="cloudCallout">
            <a:avLst>
              <a:gd name="adj1" fmla="val 76807"/>
              <a:gd name="adj2" fmla="val 24505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74LS138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输出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Y7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有效</a:t>
            </a:r>
          </a:p>
        </p:txBody>
      </p:sp>
    </p:spTree>
    <p:extLst>
      <p:ext uri="{BB962C8B-B14F-4D97-AF65-F5344CB8AC3E}">
        <p14:creationId xmlns:p14="http://schemas.microsoft.com/office/powerpoint/2010/main" val="918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83" grpId="0" autoUpdateAnimBg="0"/>
      <p:bldP spid="2" grpId="0" animBg="1"/>
      <p:bldP spid="53" grpId="0" animBg="1"/>
      <p:bldP spid="5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632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632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5632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1752" name="Line 11"/>
          <p:cNvSpPr>
            <a:spLocks noChangeShapeType="1"/>
          </p:cNvSpPr>
          <p:nvPr/>
        </p:nvSpPr>
        <p:spPr bwMode="auto">
          <a:xfrm flipH="1">
            <a:off x="4441825" y="2228850"/>
            <a:ext cx="1298575" cy="15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31753" name="Line 12"/>
          <p:cNvSpPr>
            <a:spLocks noChangeShapeType="1"/>
          </p:cNvSpPr>
          <p:nvPr/>
        </p:nvSpPr>
        <p:spPr bwMode="auto">
          <a:xfrm flipH="1">
            <a:off x="4441825" y="2533650"/>
            <a:ext cx="1295400" cy="15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31754" name="Line 13"/>
          <p:cNvSpPr>
            <a:spLocks noChangeShapeType="1"/>
          </p:cNvSpPr>
          <p:nvPr/>
        </p:nvSpPr>
        <p:spPr bwMode="auto">
          <a:xfrm flipH="1">
            <a:off x="4441825" y="2809875"/>
            <a:ext cx="1295400" cy="15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56329" name="Group 17"/>
          <p:cNvGrpSpPr>
            <a:grpSpLocks/>
          </p:cNvGrpSpPr>
          <p:nvPr/>
        </p:nvGrpSpPr>
        <p:grpSpPr bwMode="auto">
          <a:xfrm>
            <a:off x="5091113" y="4437063"/>
            <a:ext cx="787400" cy="371475"/>
            <a:chOff x="1768" y="2852"/>
            <a:chExt cx="456" cy="224"/>
          </a:xfrm>
        </p:grpSpPr>
        <p:sp>
          <p:nvSpPr>
            <p:cNvPr id="56450" name="Line 18"/>
            <p:cNvSpPr>
              <a:spLocks noChangeShapeType="1"/>
            </p:cNvSpPr>
            <p:nvPr/>
          </p:nvSpPr>
          <p:spPr bwMode="auto">
            <a:xfrm flipH="1">
              <a:off x="1876" y="2852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51" name="Line 19"/>
            <p:cNvSpPr>
              <a:spLocks noChangeShapeType="1"/>
            </p:cNvSpPr>
            <p:nvPr/>
          </p:nvSpPr>
          <p:spPr bwMode="auto">
            <a:xfrm>
              <a:off x="1876" y="2852"/>
              <a:ext cx="1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52" name="Rectangle 20"/>
            <p:cNvSpPr>
              <a:spLocks noChangeArrowheads="1"/>
            </p:cNvSpPr>
            <p:nvPr/>
          </p:nvSpPr>
          <p:spPr bwMode="auto">
            <a:xfrm>
              <a:off x="1768" y="3057"/>
              <a:ext cx="187" cy="1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31883" name="Freeform 23"/>
          <p:cNvSpPr>
            <a:spLocks/>
          </p:cNvSpPr>
          <p:nvPr/>
        </p:nvSpPr>
        <p:spPr bwMode="auto">
          <a:xfrm>
            <a:off x="9745663" y="1724025"/>
            <a:ext cx="3175" cy="2493963"/>
          </a:xfrm>
          <a:custGeom>
            <a:avLst/>
            <a:gdLst>
              <a:gd name="T0" fmla="*/ 2147483647 w 3"/>
              <a:gd name="T1" fmla="*/ 0 h 1509"/>
              <a:gd name="T2" fmla="*/ 0 w 3"/>
              <a:gd name="T3" fmla="*/ 2147483647 h 1509"/>
              <a:gd name="T4" fmla="*/ 0 60000 65536"/>
              <a:gd name="T5" fmla="*/ 0 60000 65536"/>
              <a:gd name="T6" fmla="*/ 0 w 3"/>
              <a:gd name="T7" fmla="*/ 0 h 1509"/>
              <a:gd name="T8" fmla="*/ 3 w 3"/>
              <a:gd name="T9" fmla="*/ 1509 h 15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1509">
                <a:moveTo>
                  <a:pt x="3" y="0"/>
                </a:moveTo>
                <a:lnTo>
                  <a:pt x="0" y="1509"/>
                </a:lnTo>
              </a:path>
            </a:pathLst>
          </a:custGeom>
          <a:solidFill>
            <a:srgbClr val="FFFFFF"/>
          </a:solidFill>
          <a:ln w="38100">
            <a:solidFill>
              <a:srgbClr val="660066"/>
            </a:solidFill>
            <a:round/>
            <a:headEnd/>
            <a:tailEnd type="oval" w="sm" len="sm"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31758" name="Freeform 24"/>
          <p:cNvSpPr>
            <a:spLocks/>
          </p:cNvSpPr>
          <p:nvPr/>
        </p:nvSpPr>
        <p:spPr bwMode="auto">
          <a:xfrm>
            <a:off x="7085013" y="4243388"/>
            <a:ext cx="714375" cy="3175"/>
          </a:xfrm>
          <a:custGeom>
            <a:avLst/>
            <a:gdLst>
              <a:gd name="T0" fmla="*/ 2147483647 w 414"/>
              <a:gd name="T1" fmla="*/ 0 h 1"/>
              <a:gd name="T2" fmla="*/ 0 w 414"/>
              <a:gd name="T3" fmla="*/ 2147483647 h 1"/>
              <a:gd name="T4" fmla="*/ 0 60000 65536"/>
              <a:gd name="T5" fmla="*/ 0 60000 65536"/>
              <a:gd name="T6" fmla="*/ 0 w 414"/>
              <a:gd name="T7" fmla="*/ 0 h 1"/>
              <a:gd name="T8" fmla="*/ 414 w 41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4" h="1">
                <a:moveTo>
                  <a:pt x="414" y="0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w="3810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56332" name="Group 25"/>
          <p:cNvGrpSpPr>
            <a:grpSpLocks/>
          </p:cNvGrpSpPr>
          <p:nvPr/>
        </p:nvGrpSpPr>
        <p:grpSpPr bwMode="auto">
          <a:xfrm>
            <a:off x="5688272" y="4046537"/>
            <a:ext cx="1391717" cy="658042"/>
            <a:chOff x="2138" y="2617"/>
            <a:chExt cx="805" cy="397"/>
          </a:xfrm>
        </p:grpSpPr>
        <p:sp>
          <p:nvSpPr>
            <p:cNvPr id="56447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48" name="Text Box 27"/>
            <p:cNvSpPr txBox="1">
              <a:spLocks noChangeArrowheads="1"/>
            </p:cNvSpPr>
            <p:nvPr/>
          </p:nvSpPr>
          <p:spPr bwMode="auto">
            <a:xfrm>
              <a:off x="2138" y="2617"/>
              <a:ext cx="80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1" lang="zh-CN" altLang="en-US" sz="2200"/>
                <a:t> 2</a:t>
              </a:r>
              <a:r>
                <a:rPr kumimoji="1" lang="en-US" altLang="zh-CN" sz="2200"/>
                <a:t>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8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56449" name="Text Box 28"/>
            <p:cNvSpPr txBox="1">
              <a:spLocks noChangeArrowheads="1"/>
            </p:cNvSpPr>
            <p:nvPr/>
          </p:nvSpPr>
          <p:spPr bwMode="auto">
            <a:xfrm>
              <a:off x="2260" y="2754"/>
              <a:ext cx="54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ROM</a:t>
              </a:r>
            </a:p>
          </p:txBody>
        </p:sp>
      </p:grpSp>
      <p:sp>
        <p:nvSpPr>
          <p:cNvPr id="31760" name="Line 29"/>
          <p:cNvSpPr>
            <a:spLocks noChangeShapeType="1"/>
          </p:cNvSpPr>
          <p:nvPr/>
        </p:nvSpPr>
        <p:spPr bwMode="auto">
          <a:xfrm>
            <a:off x="9267825" y="4243388"/>
            <a:ext cx="928688" cy="3175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56334" name="Group 30"/>
          <p:cNvGrpSpPr>
            <a:grpSpLocks/>
          </p:cNvGrpSpPr>
          <p:nvPr/>
        </p:nvGrpSpPr>
        <p:grpSpPr bwMode="auto">
          <a:xfrm>
            <a:off x="4441825" y="4437063"/>
            <a:ext cx="5754688" cy="1722437"/>
            <a:chOff x="1392" y="2852"/>
            <a:chExt cx="3331" cy="1039"/>
          </a:xfrm>
        </p:grpSpPr>
        <p:sp>
          <p:nvSpPr>
            <p:cNvPr id="56442" name="Line 31"/>
            <p:cNvSpPr>
              <a:spLocks noChangeShapeType="1"/>
            </p:cNvSpPr>
            <p:nvPr/>
          </p:nvSpPr>
          <p:spPr bwMode="auto">
            <a:xfrm flipH="1">
              <a:off x="3137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43" name="Line 32"/>
            <p:cNvSpPr>
              <a:spLocks noChangeShapeType="1"/>
            </p:cNvSpPr>
            <p:nvPr/>
          </p:nvSpPr>
          <p:spPr bwMode="auto">
            <a:xfrm rot="10800000">
              <a:off x="3137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44" name="Line 33"/>
            <p:cNvSpPr>
              <a:spLocks noChangeShapeType="1"/>
            </p:cNvSpPr>
            <p:nvPr/>
          </p:nvSpPr>
          <p:spPr bwMode="auto">
            <a:xfrm>
              <a:off x="4373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45" name="Freeform 34"/>
            <p:cNvSpPr>
              <a:spLocks/>
            </p:cNvSpPr>
            <p:nvPr/>
          </p:nvSpPr>
          <p:spPr bwMode="auto">
            <a:xfrm>
              <a:off x="1392" y="3885"/>
              <a:ext cx="2994" cy="6"/>
            </a:xfrm>
            <a:custGeom>
              <a:avLst/>
              <a:gdLst>
                <a:gd name="T0" fmla="*/ 0 w 2994"/>
                <a:gd name="T1" fmla="*/ 6 h 6"/>
                <a:gd name="T2" fmla="*/ 2994 w 2994"/>
                <a:gd name="T3" fmla="*/ 0 h 6"/>
                <a:gd name="T4" fmla="*/ 0 60000 65536"/>
                <a:gd name="T5" fmla="*/ 0 60000 65536"/>
                <a:gd name="T6" fmla="*/ 0 w 2994"/>
                <a:gd name="T7" fmla="*/ 0 h 6"/>
                <a:gd name="T8" fmla="*/ 2994 w 2994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94" h="6">
                  <a:moveTo>
                    <a:pt x="0" y="6"/>
                  </a:moveTo>
                  <a:lnTo>
                    <a:pt x="299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46" name="Line 35"/>
            <p:cNvSpPr>
              <a:spLocks noChangeShapeType="1"/>
            </p:cNvSpPr>
            <p:nvPr/>
          </p:nvSpPr>
          <p:spPr bwMode="auto">
            <a:xfrm flipH="1">
              <a:off x="4373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56335" name="Group 36"/>
          <p:cNvGrpSpPr>
            <a:grpSpLocks/>
          </p:cNvGrpSpPr>
          <p:nvPr/>
        </p:nvGrpSpPr>
        <p:grpSpPr bwMode="auto">
          <a:xfrm>
            <a:off x="7958413" y="4084635"/>
            <a:ext cx="3543027" cy="705636"/>
            <a:chOff x="3428" y="2640"/>
            <a:chExt cx="2051" cy="425"/>
          </a:xfrm>
        </p:grpSpPr>
        <p:sp>
          <p:nvSpPr>
            <p:cNvPr id="56436" name="Text Box 37"/>
            <p:cNvSpPr txBox="1">
              <a:spLocks noChangeArrowheads="1"/>
            </p:cNvSpPr>
            <p:nvPr/>
          </p:nvSpPr>
          <p:spPr bwMode="auto">
            <a:xfrm>
              <a:off x="3428" y="2640"/>
              <a:ext cx="8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56437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38" name="Text Box 39"/>
            <p:cNvSpPr txBox="1">
              <a:spLocks noChangeArrowheads="1"/>
            </p:cNvSpPr>
            <p:nvPr/>
          </p:nvSpPr>
          <p:spPr bwMode="auto">
            <a:xfrm>
              <a:off x="3568" y="2784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  <p:sp>
          <p:nvSpPr>
            <p:cNvPr id="56439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40" name="Text Box 41"/>
            <p:cNvSpPr txBox="1">
              <a:spLocks noChangeArrowheads="1"/>
            </p:cNvSpPr>
            <p:nvPr/>
          </p:nvSpPr>
          <p:spPr bwMode="auto">
            <a:xfrm>
              <a:off x="4714" y="2661"/>
              <a:ext cx="76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56441" name="Text Box 42"/>
            <p:cNvSpPr txBox="1">
              <a:spLocks noChangeArrowheads="1"/>
            </p:cNvSpPr>
            <p:nvPr/>
          </p:nvSpPr>
          <p:spPr bwMode="auto">
            <a:xfrm>
              <a:off x="4816" y="2805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</p:grpSp>
      <p:grpSp>
        <p:nvGrpSpPr>
          <p:cNvPr id="56336" name="Group 43"/>
          <p:cNvGrpSpPr>
            <a:grpSpLocks/>
          </p:cNvGrpSpPr>
          <p:nvPr/>
        </p:nvGrpSpPr>
        <p:grpSpPr bwMode="auto">
          <a:xfrm>
            <a:off x="10385425" y="3394075"/>
            <a:ext cx="774700" cy="785813"/>
            <a:chOff x="4833" y="2224"/>
            <a:chExt cx="448" cy="473"/>
          </a:xfrm>
        </p:grpSpPr>
        <p:sp>
          <p:nvSpPr>
            <p:cNvPr id="56433" name="Freeform 44"/>
            <p:cNvSpPr>
              <a:spLocks/>
            </p:cNvSpPr>
            <p:nvPr/>
          </p:nvSpPr>
          <p:spPr bwMode="auto">
            <a:xfrm>
              <a:off x="4833" y="2224"/>
              <a:ext cx="1" cy="473"/>
            </a:xfrm>
            <a:custGeom>
              <a:avLst/>
              <a:gdLst>
                <a:gd name="T0" fmla="*/ 0 w 1"/>
                <a:gd name="T1" fmla="*/ 0 h 473"/>
                <a:gd name="T2" fmla="*/ 0 w 1"/>
                <a:gd name="T3" fmla="*/ 473 h 473"/>
                <a:gd name="T4" fmla="*/ 0 60000 65536"/>
                <a:gd name="T5" fmla="*/ 0 60000 65536"/>
                <a:gd name="T6" fmla="*/ 0 w 1"/>
                <a:gd name="T7" fmla="*/ 0 h 473"/>
                <a:gd name="T8" fmla="*/ 1 w 1"/>
                <a:gd name="T9" fmla="*/ 473 h 4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73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34" name="Freeform 45"/>
            <p:cNvSpPr>
              <a:spLocks/>
            </p:cNvSpPr>
            <p:nvPr/>
          </p:nvSpPr>
          <p:spPr bwMode="auto">
            <a:xfrm>
              <a:off x="5280" y="2496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35" name="Text Box 46"/>
            <p:cNvSpPr txBox="1">
              <a:spLocks noChangeArrowheads="1"/>
            </p:cNvSpPr>
            <p:nvPr/>
          </p:nvSpPr>
          <p:spPr bwMode="auto">
            <a:xfrm>
              <a:off x="4865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56337" name="Group 47"/>
          <p:cNvGrpSpPr>
            <a:grpSpLocks/>
          </p:cNvGrpSpPr>
          <p:nvPr/>
        </p:nvGrpSpPr>
        <p:grpSpPr bwMode="auto">
          <a:xfrm>
            <a:off x="6016625" y="3168651"/>
            <a:ext cx="919163" cy="1006503"/>
            <a:chOff x="2304" y="2088"/>
            <a:chExt cx="532" cy="606"/>
          </a:xfrm>
        </p:grpSpPr>
        <p:sp>
          <p:nvSpPr>
            <p:cNvPr id="56430" name="Freeform 48"/>
            <p:cNvSpPr>
              <a:spLocks/>
            </p:cNvSpPr>
            <p:nvPr/>
          </p:nvSpPr>
          <p:spPr bwMode="auto">
            <a:xfrm>
              <a:off x="2304" y="2088"/>
              <a:ext cx="2" cy="584"/>
            </a:xfrm>
            <a:custGeom>
              <a:avLst/>
              <a:gdLst>
                <a:gd name="T0" fmla="*/ 2 w 2"/>
                <a:gd name="T1" fmla="*/ 0 h 584"/>
                <a:gd name="T2" fmla="*/ 0 w 2"/>
                <a:gd name="T3" fmla="*/ 584 h 584"/>
                <a:gd name="T4" fmla="*/ 0 60000 65536"/>
                <a:gd name="T5" fmla="*/ 0 60000 65536"/>
                <a:gd name="T6" fmla="*/ 0 w 2"/>
                <a:gd name="T7" fmla="*/ 0 h 584"/>
                <a:gd name="T8" fmla="*/ 2 w 2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31" name="Freeform 49"/>
            <p:cNvSpPr>
              <a:spLocks/>
            </p:cNvSpPr>
            <p:nvPr/>
          </p:nvSpPr>
          <p:spPr bwMode="auto">
            <a:xfrm>
              <a:off x="2835" y="2496"/>
              <a:ext cx="1" cy="171"/>
            </a:xfrm>
            <a:custGeom>
              <a:avLst/>
              <a:gdLst>
                <a:gd name="T0" fmla="*/ 0 w 1"/>
                <a:gd name="T1" fmla="*/ 0 h 171"/>
                <a:gd name="T2" fmla="*/ 0 w 1"/>
                <a:gd name="T3" fmla="*/ 171 h 171"/>
                <a:gd name="T4" fmla="*/ 0 60000 65536"/>
                <a:gd name="T5" fmla="*/ 0 60000 65536"/>
                <a:gd name="T6" fmla="*/ 0 w 1"/>
                <a:gd name="T7" fmla="*/ 0 h 171"/>
                <a:gd name="T8" fmla="*/ 1 w 1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32" name="Text Box 50"/>
            <p:cNvSpPr txBox="1">
              <a:spLocks noChangeArrowheads="1"/>
            </p:cNvSpPr>
            <p:nvPr/>
          </p:nvSpPr>
          <p:spPr bwMode="auto">
            <a:xfrm>
              <a:off x="2388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56338" name="Group 51"/>
          <p:cNvGrpSpPr>
            <a:grpSpLocks/>
          </p:cNvGrpSpPr>
          <p:nvPr/>
        </p:nvGrpSpPr>
        <p:grpSpPr bwMode="auto">
          <a:xfrm>
            <a:off x="8228013" y="3392487"/>
            <a:ext cx="857250" cy="781480"/>
            <a:chOff x="3584" y="2223"/>
            <a:chExt cx="496" cy="471"/>
          </a:xfrm>
        </p:grpSpPr>
        <p:sp>
          <p:nvSpPr>
            <p:cNvPr id="56427" name="Freeform 52"/>
            <p:cNvSpPr>
              <a:spLocks/>
            </p:cNvSpPr>
            <p:nvPr/>
          </p:nvSpPr>
          <p:spPr bwMode="auto">
            <a:xfrm>
              <a:off x="3584" y="2223"/>
              <a:ext cx="1" cy="459"/>
            </a:xfrm>
            <a:custGeom>
              <a:avLst/>
              <a:gdLst>
                <a:gd name="T0" fmla="*/ 0 w 1"/>
                <a:gd name="T1" fmla="*/ 0 h 459"/>
                <a:gd name="T2" fmla="*/ 0 w 1"/>
                <a:gd name="T3" fmla="*/ 459 h 459"/>
                <a:gd name="T4" fmla="*/ 0 60000 65536"/>
                <a:gd name="T5" fmla="*/ 0 60000 65536"/>
                <a:gd name="T6" fmla="*/ 0 w 1"/>
                <a:gd name="T7" fmla="*/ 0 h 459"/>
                <a:gd name="T8" fmla="*/ 1 w 1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28" name="Line 53"/>
            <p:cNvSpPr>
              <a:spLocks noChangeShapeType="1"/>
            </p:cNvSpPr>
            <p:nvPr/>
          </p:nvSpPr>
          <p:spPr bwMode="auto">
            <a:xfrm>
              <a:off x="4080" y="24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29" name="Text Box 54"/>
            <p:cNvSpPr txBox="1">
              <a:spLocks noChangeArrowheads="1"/>
            </p:cNvSpPr>
            <p:nvPr/>
          </p:nvSpPr>
          <p:spPr bwMode="auto">
            <a:xfrm>
              <a:off x="3637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56339" name="Group 61"/>
          <p:cNvGrpSpPr>
            <a:grpSpLocks/>
          </p:cNvGrpSpPr>
          <p:nvPr/>
        </p:nvGrpSpPr>
        <p:grpSpPr bwMode="auto">
          <a:xfrm>
            <a:off x="4386263" y="4000498"/>
            <a:ext cx="1803400" cy="431027"/>
            <a:chOff x="1488" y="2649"/>
            <a:chExt cx="768" cy="260"/>
          </a:xfrm>
        </p:grpSpPr>
        <p:sp>
          <p:nvSpPr>
            <p:cNvPr id="56425" name="Text Box 62"/>
            <p:cNvSpPr txBox="1">
              <a:spLocks noChangeArrowheads="1"/>
            </p:cNvSpPr>
            <p:nvPr/>
          </p:nvSpPr>
          <p:spPr bwMode="auto">
            <a:xfrm>
              <a:off x="1488" y="2649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200"/>
                <a:t>PD/Progr</a:t>
              </a:r>
            </a:p>
          </p:txBody>
        </p:sp>
        <p:sp>
          <p:nvSpPr>
            <p:cNvPr id="56426" name="Line 63"/>
            <p:cNvSpPr>
              <a:spLocks noChangeShapeType="1"/>
            </p:cNvSpPr>
            <p:nvPr/>
          </p:nvSpPr>
          <p:spPr bwMode="auto">
            <a:xfrm>
              <a:off x="1539" y="268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31768" name="Group 64"/>
          <p:cNvGrpSpPr>
            <a:grpSpLocks/>
          </p:cNvGrpSpPr>
          <p:nvPr/>
        </p:nvGrpSpPr>
        <p:grpSpPr bwMode="auto">
          <a:xfrm>
            <a:off x="6811963" y="1257300"/>
            <a:ext cx="2951162" cy="473075"/>
            <a:chOff x="2764" y="966"/>
            <a:chExt cx="1709" cy="255"/>
          </a:xfrm>
        </p:grpSpPr>
        <p:grpSp>
          <p:nvGrpSpPr>
            <p:cNvPr id="56420" name="Group 65"/>
            <p:cNvGrpSpPr>
              <a:grpSpLocks/>
            </p:cNvGrpSpPr>
            <p:nvPr/>
          </p:nvGrpSpPr>
          <p:grpSpPr bwMode="auto">
            <a:xfrm>
              <a:off x="2826" y="966"/>
              <a:ext cx="1647" cy="249"/>
              <a:chOff x="2826" y="966"/>
              <a:chExt cx="1647" cy="249"/>
            </a:xfrm>
          </p:grpSpPr>
          <p:sp>
            <p:nvSpPr>
              <p:cNvPr id="56422" name="Freeform 66"/>
              <p:cNvSpPr>
                <a:spLocks/>
              </p:cNvSpPr>
              <p:nvPr/>
            </p:nvSpPr>
            <p:spPr bwMode="auto">
              <a:xfrm>
                <a:off x="2826" y="1206"/>
                <a:ext cx="1647" cy="1"/>
              </a:xfrm>
              <a:custGeom>
                <a:avLst/>
                <a:gdLst>
                  <a:gd name="T0" fmla="*/ 10437 w 1038"/>
                  <a:gd name="T1" fmla="*/ 0 h 1"/>
                  <a:gd name="T2" fmla="*/ 0 w 1038"/>
                  <a:gd name="T3" fmla="*/ 0 h 1"/>
                  <a:gd name="T4" fmla="*/ 0 60000 65536"/>
                  <a:gd name="T5" fmla="*/ 0 60000 65536"/>
                  <a:gd name="T6" fmla="*/ 0 w 1038"/>
                  <a:gd name="T7" fmla="*/ 0 h 1"/>
                  <a:gd name="T8" fmla="*/ 1038 w 103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38" h="1">
                    <a:moveTo>
                      <a:pt x="1038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56423" name="Text Box 67"/>
              <p:cNvSpPr txBox="1">
                <a:spLocks noChangeArrowheads="1"/>
              </p:cNvSpPr>
              <p:nvPr/>
            </p:nvSpPr>
            <p:spPr bwMode="auto">
              <a:xfrm>
                <a:off x="2831" y="966"/>
                <a:ext cx="29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solidFill>
                      <a:srgbClr val="0000FF"/>
                    </a:solidFill>
                  </a:rPr>
                  <a:t>Y</a:t>
                </a:r>
                <a:r>
                  <a:rPr kumimoji="1" lang="en-US" altLang="zh-CN" baseline="-25000">
                    <a:solidFill>
                      <a:srgbClr val="0000FF"/>
                    </a:solidFill>
                  </a:rPr>
                  <a:t>7</a:t>
                </a:r>
              </a:p>
            </p:txBody>
          </p:sp>
          <p:sp>
            <p:nvSpPr>
              <p:cNvPr id="56424" name="Line 68"/>
              <p:cNvSpPr>
                <a:spLocks noChangeShapeType="1"/>
              </p:cNvSpPr>
              <p:nvPr/>
            </p:nvSpPr>
            <p:spPr bwMode="auto">
              <a:xfrm>
                <a:off x="2876" y="1019"/>
                <a:ext cx="1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56421" name="Oval 69"/>
            <p:cNvSpPr>
              <a:spLocks noChangeArrowheads="1"/>
            </p:cNvSpPr>
            <p:nvPr/>
          </p:nvSpPr>
          <p:spPr bwMode="auto">
            <a:xfrm>
              <a:off x="2764" y="1153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31769" name="Group 70"/>
          <p:cNvGrpSpPr>
            <a:grpSpLocks/>
          </p:cNvGrpSpPr>
          <p:nvPr/>
        </p:nvGrpSpPr>
        <p:grpSpPr bwMode="auto">
          <a:xfrm>
            <a:off x="6811963" y="1981200"/>
            <a:ext cx="982662" cy="2268538"/>
            <a:chOff x="2764" y="1372"/>
            <a:chExt cx="569" cy="1367"/>
          </a:xfrm>
        </p:grpSpPr>
        <p:grpSp>
          <p:nvGrpSpPr>
            <p:cNvPr id="56413" name="Group 71"/>
            <p:cNvGrpSpPr>
              <a:grpSpLocks/>
            </p:cNvGrpSpPr>
            <p:nvPr/>
          </p:nvGrpSpPr>
          <p:grpSpPr bwMode="auto">
            <a:xfrm>
              <a:off x="2814" y="1401"/>
              <a:ext cx="519" cy="1338"/>
              <a:chOff x="2814" y="1401"/>
              <a:chExt cx="519" cy="1338"/>
            </a:xfrm>
          </p:grpSpPr>
          <p:grpSp>
            <p:nvGrpSpPr>
              <p:cNvPr id="56415" name="Group 72"/>
              <p:cNvGrpSpPr>
                <a:grpSpLocks/>
              </p:cNvGrpSpPr>
              <p:nvPr/>
            </p:nvGrpSpPr>
            <p:grpSpPr bwMode="auto">
              <a:xfrm>
                <a:off x="2814" y="1401"/>
                <a:ext cx="519" cy="1338"/>
                <a:chOff x="2814" y="1401"/>
                <a:chExt cx="519" cy="1338"/>
              </a:xfrm>
            </p:grpSpPr>
            <p:sp>
              <p:nvSpPr>
                <p:cNvPr id="56418" name="Freeform 73"/>
                <p:cNvSpPr>
                  <a:spLocks/>
                </p:cNvSpPr>
                <p:nvPr/>
              </p:nvSpPr>
              <p:spPr bwMode="auto">
                <a:xfrm>
                  <a:off x="2814" y="1401"/>
                  <a:ext cx="519" cy="3"/>
                </a:xfrm>
                <a:custGeom>
                  <a:avLst/>
                  <a:gdLst>
                    <a:gd name="T0" fmla="*/ 0 w 519"/>
                    <a:gd name="T1" fmla="*/ 3 h 3"/>
                    <a:gd name="T2" fmla="*/ 519 w 519"/>
                    <a:gd name="T3" fmla="*/ 0 h 3"/>
                    <a:gd name="T4" fmla="*/ 0 60000 65536"/>
                    <a:gd name="T5" fmla="*/ 0 60000 65536"/>
                    <a:gd name="T6" fmla="*/ 0 w 519"/>
                    <a:gd name="T7" fmla="*/ 0 h 3"/>
                    <a:gd name="T8" fmla="*/ 519 w 519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19" h="3">
                      <a:moveTo>
                        <a:pt x="0" y="3"/>
                      </a:moveTo>
                      <a:lnTo>
                        <a:pt x="519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rgbClr val="CC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56419" name="Freeform 74"/>
                <p:cNvSpPr>
                  <a:spLocks/>
                </p:cNvSpPr>
                <p:nvPr/>
              </p:nvSpPr>
              <p:spPr bwMode="auto">
                <a:xfrm>
                  <a:off x="3324" y="1402"/>
                  <a:ext cx="2" cy="1337"/>
                </a:xfrm>
                <a:custGeom>
                  <a:avLst/>
                  <a:gdLst>
                    <a:gd name="T0" fmla="*/ 2 w 2"/>
                    <a:gd name="T1" fmla="*/ 0 h 1337"/>
                    <a:gd name="T2" fmla="*/ 0 w 2"/>
                    <a:gd name="T3" fmla="*/ 1337 h 1337"/>
                    <a:gd name="T4" fmla="*/ 0 60000 65536"/>
                    <a:gd name="T5" fmla="*/ 0 60000 65536"/>
                    <a:gd name="T6" fmla="*/ 0 w 2"/>
                    <a:gd name="T7" fmla="*/ 0 h 1337"/>
                    <a:gd name="T8" fmla="*/ 2 w 2"/>
                    <a:gd name="T9" fmla="*/ 1337 h 133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" h="1337">
                      <a:moveTo>
                        <a:pt x="2" y="0"/>
                      </a:moveTo>
                      <a:lnTo>
                        <a:pt x="0" y="1337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rgbClr val="CC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56416" name="Text Box 75"/>
              <p:cNvSpPr txBox="1">
                <a:spLocks noChangeArrowheads="1"/>
              </p:cNvSpPr>
              <p:nvPr/>
            </p:nvSpPr>
            <p:spPr bwMode="auto">
              <a:xfrm>
                <a:off x="2831" y="1449"/>
                <a:ext cx="295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solidFill>
                      <a:srgbClr val="0000FF"/>
                    </a:solidFill>
                  </a:rPr>
                  <a:t>Y</a:t>
                </a:r>
                <a:r>
                  <a:rPr kumimoji="1" lang="en-US" altLang="zh-CN" baseline="-25000">
                    <a:solidFill>
                      <a:srgbClr val="0000FF"/>
                    </a:solidFill>
                  </a:rPr>
                  <a:t>6</a:t>
                </a:r>
              </a:p>
            </p:txBody>
          </p:sp>
          <p:sp>
            <p:nvSpPr>
              <p:cNvPr id="56417" name="Line 76"/>
              <p:cNvSpPr>
                <a:spLocks noChangeShapeType="1"/>
              </p:cNvSpPr>
              <p:nvPr/>
            </p:nvSpPr>
            <p:spPr bwMode="auto">
              <a:xfrm>
                <a:off x="2876" y="1490"/>
                <a:ext cx="174" cy="0"/>
              </a:xfrm>
              <a:prstGeom prst="line">
                <a:avLst/>
              </a:prstGeom>
              <a:noFill/>
              <a:ln w="19050">
                <a:solidFill>
                  <a:srgbClr val="CC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56414" name="Oval 77"/>
            <p:cNvSpPr>
              <a:spLocks noChangeArrowheads="1"/>
            </p:cNvSpPr>
            <p:nvPr/>
          </p:nvSpPr>
          <p:spPr bwMode="auto">
            <a:xfrm>
              <a:off x="2764" y="1372"/>
              <a:ext cx="68" cy="68"/>
            </a:xfrm>
            <a:prstGeom prst="ellips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56342" name="Group 78"/>
          <p:cNvGrpSpPr>
            <a:grpSpLocks/>
          </p:cNvGrpSpPr>
          <p:nvPr/>
        </p:nvGrpSpPr>
        <p:grpSpPr bwMode="auto">
          <a:xfrm>
            <a:off x="5602288" y="1012825"/>
            <a:ext cx="1208087" cy="2023282"/>
            <a:chOff x="2064" y="788"/>
            <a:chExt cx="699" cy="1220"/>
          </a:xfrm>
        </p:grpSpPr>
        <p:sp>
          <p:nvSpPr>
            <p:cNvPr id="56400" name="Rectangle 79"/>
            <p:cNvSpPr>
              <a:spLocks noChangeArrowheads="1"/>
            </p:cNvSpPr>
            <p:nvPr/>
          </p:nvSpPr>
          <p:spPr bwMode="auto">
            <a:xfrm>
              <a:off x="2144" y="816"/>
              <a:ext cx="619" cy="11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01" name="Text Box 80"/>
            <p:cNvSpPr txBox="1">
              <a:spLocks noChangeArrowheads="1"/>
            </p:cNvSpPr>
            <p:nvPr/>
          </p:nvSpPr>
          <p:spPr bwMode="auto">
            <a:xfrm>
              <a:off x="2133" y="788"/>
              <a:ext cx="28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G</a:t>
              </a:r>
              <a:r>
                <a:rPr kumimoji="1" lang="en-US" altLang="zh-CN" sz="2200" baseline="-25000"/>
                <a:t>1</a:t>
              </a:r>
            </a:p>
          </p:txBody>
        </p:sp>
        <p:sp>
          <p:nvSpPr>
            <p:cNvPr id="56402" name="Text Box 81"/>
            <p:cNvSpPr txBox="1">
              <a:spLocks noChangeArrowheads="1"/>
            </p:cNvSpPr>
            <p:nvPr/>
          </p:nvSpPr>
          <p:spPr bwMode="auto">
            <a:xfrm>
              <a:off x="2130" y="1409"/>
              <a:ext cx="22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C</a:t>
              </a:r>
            </a:p>
          </p:txBody>
        </p:sp>
        <p:sp>
          <p:nvSpPr>
            <p:cNvPr id="56403" name="Text Box 82"/>
            <p:cNvSpPr txBox="1">
              <a:spLocks noChangeArrowheads="1"/>
            </p:cNvSpPr>
            <p:nvPr/>
          </p:nvSpPr>
          <p:spPr bwMode="auto">
            <a:xfrm>
              <a:off x="2129" y="1593"/>
              <a:ext cx="2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B</a:t>
              </a:r>
            </a:p>
          </p:txBody>
        </p:sp>
        <p:sp>
          <p:nvSpPr>
            <p:cNvPr id="56404" name="Text Box 83"/>
            <p:cNvSpPr txBox="1">
              <a:spLocks noChangeArrowheads="1"/>
            </p:cNvSpPr>
            <p:nvPr/>
          </p:nvSpPr>
          <p:spPr bwMode="auto">
            <a:xfrm>
              <a:off x="2120" y="1748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A</a:t>
              </a:r>
            </a:p>
          </p:txBody>
        </p:sp>
        <p:sp>
          <p:nvSpPr>
            <p:cNvPr id="56405" name="Oval 84"/>
            <p:cNvSpPr>
              <a:spLocks noChangeArrowheads="1"/>
            </p:cNvSpPr>
            <p:nvPr/>
          </p:nvSpPr>
          <p:spPr bwMode="auto">
            <a:xfrm>
              <a:off x="2064" y="1099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406" name="Oval 85"/>
            <p:cNvSpPr>
              <a:spLocks noChangeArrowheads="1"/>
            </p:cNvSpPr>
            <p:nvPr/>
          </p:nvSpPr>
          <p:spPr bwMode="auto">
            <a:xfrm>
              <a:off x="2064" y="1296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56407" name="Group 86"/>
            <p:cNvGrpSpPr>
              <a:grpSpLocks/>
            </p:cNvGrpSpPr>
            <p:nvPr/>
          </p:nvGrpSpPr>
          <p:grpSpPr bwMode="auto">
            <a:xfrm>
              <a:off x="2136" y="1205"/>
              <a:ext cx="361" cy="260"/>
              <a:chOff x="2136" y="1294"/>
              <a:chExt cx="361" cy="260"/>
            </a:xfrm>
          </p:grpSpPr>
          <p:sp>
            <p:nvSpPr>
              <p:cNvPr id="56411" name="Text Box 87"/>
              <p:cNvSpPr txBox="1">
                <a:spLocks noChangeArrowheads="1"/>
              </p:cNvSpPr>
              <p:nvPr/>
            </p:nvSpPr>
            <p:spPr bwMode="auto">
              <a:xfrm>
                <a:off x="2136" y="1294"/>
                <a:ext cx="361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2B</a:t>
                </a:r>
              </a:p>
            </p:txBody>
          </p:sp>
          <p:sp>
            <p:nvSpPr>
              <p:cNvPr id="56412" name="Freeform 88"/>
              <p:cNvSpPr>
                <a:spLocks/>
              </p:cNvSpPr>
              <p:nvPr/>
            </p:nvSpPr>
            <p:spPr bwMode="auto">
              <a:xfrm>
                <a:off x="2181" y="1344"/>
                <a:ext cx="207" cy="1"/>
              </a:xfrm>
              <a:custGeom>
                <a:avLst/>
                <a:gdLst>
                  <a:gd name="T0" fmla="*/ 0 w 207"/>
                  <a:gd name="T1" fmla="*/ 0 h 1"/>
                  <a:gd name="T2" fmla="*/ 207 w 207"/>
                  <a:gd name="T3" fmla="*/ 0 h 1"/>
                  <a:gd name="T4" fmla="*/ 0 60000 65536"/>
                  <a:gd name="T5" fmla="*/ 0 60000 65536"/>
                  <a:gd name="T6" fmla="*/ 0 w 207"/>
                  <a:gd name="T7" fmla="*/ 0 h 1"/>
                  <a:gd name="T8" fmla="*/ 207 w 2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7" h="1">
                    <a:moveTo>
                      <a:pt x="0" y="0"/>
                    </a:moveTo>
                    <a:lnTo>
                      <a:pt x="20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56408" name="Group 89"/>
            <p:cNvGrpSpPr>
              <a:grpSpLocks/>
            </p:cNvGrpSpPr>
            <p:nvPr/>
          </p:nvGrpSpPr>
          <p:grpSpPr bwMode="auto">
            <a:xfrm>
              <a:off x="2132" y="986"/>
              <a:ext cx="367" cy="260"/>
              <a:chOff x="2132" y="1090"/>
              <a:chExt cx="367" cy="260"/>
            </a:xfrm>
          </p:grpSpPr>
          <p:sp>
            <p:nvSpPr>
              <p:cNvPr id="56409" name="Text Box 90"/>
              <p:cNvSpPr txBox="1">
                <a:spLocks noChangeArrowheads="1"/>
              </p:cNvSpPr>
              <p:nvPr/>
            </p:nvSpPr>
            <p:spPr bwMode="auto">
              <a:xfrm>
                <a:off x="2132" y="1090"/>
                <a:ext cx="36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2A</a:t>
                </a:r>
              </a:p>
            </p:txBody>
          </p:sp>
          <p:sp>
            <p:nvSpPr>
              <p:cNvPr id="56410" name="Freeform 91"/>
              <p:cNvSpPr>
                <a:spLocks/>
              </p:cNvSpPr>
              <p:nvPr/>
            </p:nvSpPr>
            <p:spPr bwMode="auto">
              <a:xfrm>
                <a:off x="2184" y="1155"/>
                <a:ext cx="204" cy="1"/>
              </a:xfrm>
              <a:custGeom>
                <a:avLst/>
                <a:gdLst>
                  <a:gd name="T0" fmla="*/ 0 w 204"/>
                  <a:gd name="T1" fmla="*/ 0 h 1"/>
                  <a:gd name="T2" fmla="*/ 204 w 204"/>
                  <a:gd name="T3" fmla="*/ 0 h 1"/>
                  <a:gd name="T4" fmla="*/ 0 60000 65536"/>
                  <a:gd name="T5" fmla="*/ 0 60000 65536"/>
                  <a:gd name="T6" fmla="*/ 0 w 204"/>
                  <a:gd name="T7" fmla="*/ 0 h 1"/>
                  <a:gd name="T8" fmla="*/ 204 w 2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4" h="1">
                    <a:moveTo>
                      <a:pt x="0" y="0"/>
                    </a:moveTo>
                    <a:lnTo>
                      <a:pt x="20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</p:grpSp>
      <p:grpSp>
        <p:nvGrpSpPr>
          <p:cNvPr id="56343" name="Group 92"/>
          <p:cNvGrpSpPr>
            <a:grpSpLocks/>
          </p:cNvGrpSpPr>
          <p:nvPr/>
        </p:nvGrpSpPr>
        <p:grpSpPr bwMode="auto">
          <a:xfrm>
            <a:off x="4441825" y="4929188"/>
            <a:ext cx="7331075" cy="960437"/>
            <a:chOff x="1392" y="3149"/>
            <a:chExt cx="4244" cy="579"/>
          </a:xfrm>
        </p:grpSpPr>
        <p:sp>
          <p:nvSpPr>
            <p:cNvPr id="56394" name="Line 93"/>
            <p:cNvSpPr>
              <a:spLocks noChangeShapeType="1"/>
            </p:cNvSpPr>
            <p:nvPr/>
          </p:nvSpPr>
          <p:spPr bwMode="auto">
            <a:xfrm>
              <a:off x="1392" y="3149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95" name="Line 94"/>
            <p:cNvSpPr>
              <a:spLocks noChangeShapeType="1"/>
            </p:cNvSpPr>
            <p:nvPr/>
          </p:nvSpPr>
          <p:spPr bwMode="auto">
            <a:xfrm>
              <a:off x="1392" y="3725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96" name="Line 95"/>
            <p:cNvSpPr>
              <a:spLocks noChangeShapeType="1"/>
            </p:cNvSpPr>
            <p:nvPr/>
          </p:nvSpPr>
          <p:spPr bwMode="auto">
            <a:xfrm>
              <a:off x="1392" y="3363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97" name="Line 96"/>
            <p:cNvSpPr>
              <a:spLocks noChangeShapeType="1"/>
            </p:cNvSpPr>
            <p:nvPr/>
          </p:nvSpPr>
          <p:spPr bwMode="auto">
            <a:xfrm>
              <a:off x="1392" y="3528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98" name="Text Box 97"/>
            <p:cNvSpPr txBox="1">
              <a:spLocks noChangeArrowheads="1"/>
            </p:cNvSpPr>
            <p:nvPr/>
          </p:nvSpPr>
          <p:spPr bwMode="auto">
            <a:xfrm>
              <a:off x="1503" y="3168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56399" name="Text Box 98"/>
            <p:cNvSpPr txBox="1">
              <a:spLocks noChangeArrowheads="1"/>
            </p:cNvSpPr>
            <p:nvPr/>
          </p:nvSpPr>
          <p:spPr bwMode="auto">
            <a:xfrm>
              <a:off x="1503" y="3536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56344" name="Group 99"/>
          <p:cNvGrpSpPr>
            <a:grpSpLocks/>
          </p:cNvGrpSpPr>
          <p:nvPr/>
        </p:nvGrpSpPr>
        <p:grpSpPr bwMode="auto">
          <a:xfrm>
            <a:off x="2608859" y="1058863"/>
            <a:ext cx="1841183" cy="5494337"/>
            <a:chOff x="331" y="816"/>
            <a:chExt cx="1066" cy="3312"/>
          </a:xfrm>
        </p:grpSpPr>
        <p:sp>
          <p:nvSpPr>
            <p:cNvPr id="56376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77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78" name="Text Box 102"/>
            <p:cNvSpPr txBox="1">
              <a:spLocks noChangeArrowheads="1"/>
            </p:cNvSpPr>
            <p:nvPr/>
          </p:nvSpPr>
          <p:spPr bwMode="auto">
            <a:xfrm>
              <a:off x="331" y="1392"/>
              <a:ext cx="6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MREQ</a:t>
              </a:r>
            </a:p>
          </p:txBody>
        </p:sp>
        <p:sp>
          <p:nvSpPr>
            <p:cNvPr id="56379" name="Text Box 103"/>
            <p:cNvSpPr txBox="1">
              <a:spLocks noChangeArrowheads="1"/>
            </p:cNvSpPr>
            <p:nvPr/>
          </p:nvSpPr>
          <p:spPr bwMode="auto">
            <a:xfrm>
              <a:off x="989" y="816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14</a:t>
              </a:r>
            </a:p>
          </p:txBody>
        </p:sp>
        <p:sp>
          <p:nvSpPr>
            <p:cNvPr id="56380" name="Text Box 104"/>
            <p:cNvSpPr txBox="1">
              <a:spLocks noChangeArrowheads="1"/>
            </p:cNvSpPr>
            <p:nvPr/>
          </p:nvSpPr>
          <p:spPr bwMode="auto">
            <a:xfrm>
              <a:off x="989" y="100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15</a:t>
              </a:r>
            </a:p>
          </p:txBody>
        </p:sp>
        <p:sp>
          <p:nvSpPr>
            <p:cNvPr id="56381" name="Text Box 105"/>
            <p:cNvSpPr txBox="1">
              <a:spLocks noChangeArrowheads="1"/>
            </p:cNvSpPr>
            <p:nvPr/>
          </p:nvSpPr>
          <p:spPr bwMode="auto">
            <a:xfrm>
              <a:off x="989" y="1342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13</a:t>
              </a:r>
            </a:p>
          </p:txBody>
        </p:sp>
        <p:sp>
          <p:nvSpPr>
            <p:cNvPr id="56382" name="Text Box 106"/>
            <p:cNvSpPr txBox="1">
              <a:spLocks noChangeArrowheads="1"/>
            </p:cNvSpPr>
            <p:nvPr/>
          </p:nvSpPr>
          <p:spPr bwMode="auto">
            <a:xfrm>
              <a:off x="989" y="1534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12</a:t>
              </a:r>
            </a:p>
          </p:txBody>
        </p:sp>
        <p:sp>
          <p:nvSpPr>
            <p:cNvPr id="56383" name="Text Box 107"/>
            <p:cNvSpPr txBox="1">
              <a:spLocks noChangeArrowheads="1"/>
            </p:cNvSpPr>
            <p:nvPr/>
          </p:nvSpPr>
          <p:spPr bwMode="auto">
            <a:xfrm>
              <a:off x="992" y="1726"/>
              <a:ext cx="34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11</a:t>
              </a:r>
            </a:p>
          </p:txBody>
        </p:sp>
        <p:sp>
          <p:nvSpPr>
            <p:cNvPr id="56384" name="Text Box 108"/>
            <p:cNvSpPr txBox="1">
              <a:spLocks noChangeArrowheads="1"/>
            </p:cNvSpPr>
            <p:nvPr/>
          </p:nvSpPr>
          <p:spPr bwMode="auto">
            <a:xfrm>
              <a:off x="989" y="191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10</a:t>
              </a:r>
            </a:p>
          </p:txBody>
        </p:sp>
        <p:sp>
          <p:nvSpPr>
            <p:cNvPr id="56385" name="Text Box 109"/>
            <p:cNvSpPr txBox="1">
              <a:spLocks noChangeArrowheads="1"/>
            </p:cNvSpPr>
            <p:nvPr/>
          </p:nvSpPr>
          <p:spPr bwMode="auto">
            <a:xfrm>
              <a:off x="994" y="2088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9</a:t>
              </a:r>
            </a:p>
          </p:txBody>
        </p:sp>
        <p:sp>
          <p:nvSpPr>
            <p:cNvPr id="56386" name="Text Box 110"/>
            <p:cNvSpPr txBox="1">
              <a:spLocks noChangeArrowheads="1"/>
            </p:cNvSpPr>
            <p:nvPr/>
          </p:nvSpPr>
          <p:spPr bwMode="auto">
            <a:xfrm>
              <a:off x="994" y="2361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56387" name="Text Box 111"/>
            <p:cNvSpPr txBox="1">
              <a:spLocks noChangeArrowheads="1"/>
            </p:cNvSpPr>
            <p:nvPr/>
          </p:nvSpPr>
          <p:spPr bwMode="auto">
            <a:xfrm>
              <a:off x="1017" y="2250"/>
              <a:ext cx="32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56388" name="Text Box 112"/>
            <p:cNvSpPr txBox="1">
              <a:spLocks noChangeArrowheads="1"/>
            </p:cNvSpPr>
            <p:nvPr/>
          </p:nvSpPr>
          <p:spPr bwMode="auto">
            <a:xfrm>
              <a:off x="1042" y="3000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7</a:t>
              </a:r>
            </a:p>
          </p:txBody>
        </p:sp>
        <p:sp>
          <p:nvSpPr>
            <p:cNvPr id="56389" name="Text Box 113"/>
            <p:cNvSpPr txBox="1">
              <a:spLocks noChangeArrowheads="1"/>
            </p:cNvSpPr>
            <p:nvPr/>
          </p:nvSpPr>
          <p:spPr bwMode="auto">
            <a:xfrm>
              <a:off x="1042" y="3192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4</a:t>
              </a:r>
            </a:p>
          </p:txBody>
        </p:sp>
        <p:sp>
          <p:nvSpPr>
            <p:cNvPr id="56390" name="Text Box 114"/>
            <p:cNvSpPr txBox="1">
              <a:spLocks noChangeArrowheads="1"/>
            </p:cNvSpPr>
            <p:nvPr/>
          </p:nvSpPr>
          <p:spPr bwMode="auto">
            <a:xfrm>
              <a:off x="1042" y="3384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3</a:t>
              </a:r>
            </a:p>
          </p:txBody>
        </p:sp>
        <p:sp>
          <p:nvSpPr>
            <p:cNvPr id="56391" name="Text Box 115"/>
            <p:cNvSpPr txBox="1">
              <a:spLocks noChangeArrowheads="1"/>
            </p:cNvSpPr>
            <p:nvPr/>
          </p:nvSpPr>
          <p:spPr bwMode="auto">
            <a:xfrm>
              <a:off x="1042" y="3576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56392" name="Text Box 116"/>
            <p:cNvSpPr txBox="1">
              <a:spLocks noChangeArrowheads="1"/>
            </p:cNvSpPr>
            <p:nvPr/>
          </p:nvSpPr>
          <p:spPr bwMode="auto">
            <a:xfrm>
              <a:off x="983" y="3792"/>
              <a:ext cx="41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WR</a:t>
              </a:r>
            </a:p>
          </p:txBody>
        </p:sp>
        <p:sp>
          <p:nvSpPr>
            <p:cNvPr id="56393" name="Freeform 117"/>
            <p:cNvSpPr>
              <a:spLocks/>
            </p:cNvSpPr>
            <p:nvPr/>
          </p:nvSpPr>
          <p:spPr bwMode="auto">
            <a:xfrm>
              <a:off x="1056" y="3834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56345" name="Group 118"/>
          <p:cNvGrpSpPr>
            <a:grpSpLocks/>
          </p:cNvGrpSpPr>
          <p:nvPr/>
        </p:nvGrpSpPr>
        <p:grpSpPr bwMode="auto">
          <a:xfrm>
            <a:off x="10385425" y="4672013"/>
            <a:ext cx="774700" cy="1214437"/>
            <a:chOff x="4833" y="2994"/>
            <a:chExt cx="448" cy="732"/>
          </a:xfrm>
        </p:grpSpPr>
        <p:sp>
          <p:nvSpPr>
            <p:cNvPr id="56373" name="Freeform 119"/>
            <p:cNvSpPr>
              <a:spLocks/>
            </p:cNvSpPr>
            <p:nvPr/>
          </p:nvSpPr>
          <p:spPr bwMode="auto">
            <a:xfrm>
              <a:off x="4833" y="2994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1 w 1"/>
                <a:gd name="T3" fmla="*/ 510 h 510"/>
                <a:gd name="T4" fmla="*/ 0 60000 65536"/>
                <a:gd name="T5" fmla="*/ 0 60000 65536"/>
                <a:gd name="T6" fmla="*/ 0 w 1"/>
                <a:gd name="T7" fmla="*/ 0 h 510"/>
                <a:gd name="T8" fmla="*/ 1 w 1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0">
                  <a:moveTo>
                    <a:pt x="0" y="0"/>
                  </a:moveTo>
                  <a:lnTo>
                    <a:pt x="1" y="51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74" name="Freeform 120"/>
            <p:cNvSpPr>
              <a:spLocks/>
            </p:cNvSpPr>
            <p:nvPr/>
          </p:nvSpPr>
          <p:spPr bwMode="auto">
            <a:xfrm>
              <a:off x="5280" y="3000"/>
              <a:ext cx="1" cy="726"/>
            </a:xfrm>
            <a:custGeom>
              <a:avLst/>
              <a:gdLst>
                <a:gd name="T0" fmla="*/ 0 w 1"/>
                <a:gd name="T1" fmla="*/ 0 h 726"/>
                <a:gd name="T2" fmla="*/ 0 w 1"/>
                <a:gd name="T3" fmla="*/ 726 h 726"/>
                <a:gd name="T4" fmla="*/ 0 60000 65536"/>
                <a:gd name="T5" fmla="*/ 0 60000 65536"/>
                <a:gd name="T6" fmla="*/ 0 w 1"/>
                <a:gd name="T7" fmla="*/ 0 h 726"/>
                <a:gd name="T8" fmla="*/ 1 w 1"/>
                <a:gd name="T9" fmla="*/ 726 h 7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26">
                  <a:moveTo>
                    <a:pt x="0" y="0"/>
                  </a:moveTo>
                  <a:lnTo>
                    <a:pt x="0" y="72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75" name="Text Box 121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56346" name="Group 122"/>
          <p:cNvGrpSpPr>
            <a:grpSpLocks/>
          </p:cNvGrpSpPr>
          <p:nvPr/>
        </p:nvGrpSpPr>
        <p:grpSpPr bwMode="auto">
          <a:xfrm>
            <a:off x="8228013" y="4529138"/>
            <a:ext cx="858837" cy="750887"/>
            <a:chOff x="3584" y="2908"/>
            <a:chExt cx="497" cy="452"/>
          </a:xfrm>
        </p:grpSpPr>
        <p:sp>
          <p:nvSpPr>
            <p:cNvPr id="56370" name="Freeform 123"/>
            <p:cNvSpPr>
              <a:spLocks/>
            </p:cNvSpPr>
            <p:nvPr/>
          </p:nvSpPr>
          <p:spPr bwMode="auto">
            <a:xfrm>
              <a:off x="3584" y="2994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1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1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71" name="Freeform 124"/>
            <p:cNvSpPr>
              <a:spLocks/>
            </p:cNvSpPr>
            <p:nvPr/>
          </p:nvSpPr>
          <p:spPr bwMode="auto">
            <a:xfrm>
              <a:off x="4080" y="299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  <a:gd name="T4" fmla="*/ 0 60000 65536"/>
                <a:gd name="T5" fmla="*/ 0 60000 65536"/>
                <a:gd name="T6" fmla="*/ 0 w 1"/>
                <a:gd name="T7" fmla="*/ 0 h 366"/>
                <a:gd name="T8" fmla="*/ 1 w 1"/>
                <a:gd name="T9" fmla="*/ 366 h 3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72" name="Text Box 125"/>
            <p:cNvSpPr txBox="1">
              <a:spLocks noChangeArrowheads="1"/>
            </p:cNvSpPr>
            <p:nvPr/>
          </p:nvSpPr>
          <p:spPr bwMode="auto">
            <a:xfrm>
              <a:off x="3637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56347" name="Group 126"/>
          <p:cNvGrpSpPr>
            <a:grpSpLocks/>
          </p:cNvGrpSpPr>
          <p:nvPr/>
        </p:nvGrpSpPr>
        <p:grpSpPr bwMode="auto">
          <a:xfrm>
            <a:off x="6016625" y="4529138"/>
            <a:ext cx="919163" cy="1327150"/>
            <a:chOff x="2304" y="2908"/>
            <a:chExt cx="532" cy="800"/>
          </a:xfrm>
        </p:grpSpPr>
        <p:sp>
          <p:nvSpPr>
            <p:cNvPr id="56367" name="Line 127"/>
            <p:cNvSpPr>
              <a:spLocks noChangeShapeType="1"/>
            </p:cNvSpPr>
            <p:nvPr/>
          </p:nvSpPr>
          <p:spPr bwMode="auto">
            <a:xfrm>
              <a:off x="2304" y="2976"/>
              <a:ext cx="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68" name="Text Box 128"/>
            <p:cNvSpPr txBox="1">
              <a:spLocks noChangeArrowheads="1"/>
            </p:cNvSpPr>
            <p:nvPr/>
          </p:nvSpPr>
          <p:spPr bwMode="auto">
            <a:xfrm>
              <a:off x="2388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  <p:sp>
          <p:nvSpPr>
            <p:cNvPr id="56369" name="Freeform 129"/>
            <p:cNvSpPr>
              <a:spLocks/>
            </p:cNvSpPr>
            <p:nvPr/>
          </p:nvSpPr>
          <p:spPr bwMode="auto">
            <a:xfrm>
              <a:off x="2835" y="2976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56348" name="Group 130"/>
          <p:cNvGrpSpPr>
            <a:grpSpLocks/>
          </p:cNvGrpSpPr>
          <p:nvPr/>
        </p:nvGrpSpPr>
        <p:grpSpPr bwMode="auto">
          <a:xfrm>
            <a:off x="4441825" y="3179763"/>
            <a:ext cx="6959600" cy="654050"/>
            <a:chOff x="1392" y="2094"/>
            <a:chExt cx="4029" cy="395"/>
          </a:xfrm>
        </p:grpSpPr>
        <p:sp>
          <p:nvSpPr>
            <p:cNvPr id="56362" name="Freeform 131"/>
            <p:cNvSpPr>
              <a:spLocks/>
            </p:cNvSpPr>
            <p:nvPr/>
          </p:nvSpPr>
          <p:spPr bwMode="auto">
            <a:xfrm>
              <a:off x="1392" y="2094"/>
              <a:ext cx="3989" cy="1"/>
            </a:xfrm>
            <a:custGeom>
              <a:avLst/>
              <a:gdLst>
                <a:gd name="T0" fmla="*/ 0 w 2265"/>
                <a:gd name="T1" fmla="*/ 0 h 1"/>
                <a:gd name="T2" fmla="*/ 38374 w 2265"/>
                <a:gd name="T3" fmla="*/ 0 h 1"/>
                <a:gd name="T4" fmla="*/ 0 60000 65536"/>
                <a:gd name="T5" fmla="*/ 0 60000 65536"/>
                <a:gd name="T6" fmla="*/ 0 w 2265"/>
                <a:gd name="T7" fmla="*/ 0 h 1"/>
                <a:gd name="T8" fmla="*/ 2265 w 22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5" h="1">
                  <a:moveTo>
                    <a:pt x="0" y="0"/>
                  </a:moveTo>
                  <a:lnTo>
                    <a:pt x="226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56363" name="Group 132"/>
            <p:cNvGrpSpPr>
              <a:grpSpLocks/>
            </p:cNvGrpSpPr>
            <p:nvPr/>
          </p:nvGrpSpPr>
          <p:grpSpPr bwMode="auto">
            <a:xfrm>
              <a:off x="1392" y="2229"/>
              <a:ext cx="4029" cy="260"/>
              <a:chOff x="1392" y="2229"/>
              <a:chExt cx="4029" cy="260"/>
            </a:xfrm>
          </p:grpSpPr>
          <p:sp>
            <p:nvSpPr>
              <p:cNvPr id="56364" name="Freeform 133"/>
              <p:cNvSpPr>
                <a:spLocks/>
              </p:cNvSpPr>
              <p:nvPr/>
            </p:nvSpPr>
            <p:spPr bwMode="auto">
              <a:xfrm>
                <a:off x="1395" y="2229"/>
                <a:ext cx="4026" cy="5"/>
              </a:xfrm>
              <a:custGeom>
                <a:avLst/>
                <a:gdLst>
                  <a:gd name="T0" fmla="*/ 0 w 4026"/>
                  <a:gd name="T1" fmla="*/ 0 h 5"/>
                  <a:gd name="T2" fmla="*/ 4026 w 4026"/>
                  <a:gd name="T3" fmla="*/ 5 h 5"/>
                  <a:gd name="T4" fmla="*/ 0 60000 65536"/>
                  <a:gd name="T5" fmla="*/ 0 60000 65536"/>
                  <a:gd name="T6" fmla="*/ 0 w 4026"/>
                  <a:gd name="T7" fmla="*/ 0 h 5"/>
                  <a:gd name="T8" fmla="*/ 4026 w 4026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26" h="5">
                    <a:moveTo>
                      <a:pt x="0" y="0"/>
                    </a:moveTo>
                    <a:lnTo>
                      <a:pt x="4026" y="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56365" name="Line 134"/>
              <p:cNvSpPr>
                <a:spLocks noChangeShapeType="1"/>
              </p:cNvSpPr>
              <p:nvPr/>
            </p:nvSpPr>
            <p:spPr bwMode="auto">
              <a:xfrm>
                <a:off x="1392" y="2488"/>
                <a:ext cx="40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56366" name="Text Box 135"/>
              <p:cNvSpPr txBox="1">
                <a:spLocks noChangeArrowheads="1"/>
              </p:cNvSpPr>
              <p:nvPr/>
            </p:nvSpPr>
            <p:spPr bwMode="auto">
              <a:xfrm>
                <a:off x="1503" y="2276"/>
                <a:ext cx="3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/>
                  <a:t>…</a:t>
                </a:r>
              </a:p>
            </p:txBody>
          </p:sp>
        </p:grpSp>
      </p:grpSp>
      <p:grpSp>
        <p:nvGrpSpPr>
          <p:cNvPr id="56349" name="Group 137"/>
          <p:cNvGrpSpPr>
            <a:grpSpLocks/>
          </p:cNvGrpSpPr>
          <p:nvPr/>
        </p:nvGrpSpPr>
        <p:grpSpPr bwMode="auto">
          <a:xfrm>
            <a:off x="6016625" y="4529138"/>
            <a:ext cx="930275" cy="1366837"/>
            <a:chOff x="2304" y="2908"/>
            <a:chExt cx="538" cy="824"/>
          </a:xfrm>
        </p:grpSpPr>
        <p:sp>
          <p:nvSpPr>
            <p:cNvPr id="56359" name="Freeform 138"/>
            <p:cNvSpPr>
              <a:spLocks/>
            </p:cNvSpPr>
            <p:nvPr/>
          </p:nvSpPr>
          <p:spPr bwMode="auto">
            <a:xfrm>
              <a:off x="2304" y="2992"/>
              <a:ext cx="3" cy="195"/>
            </a:xfrm>
            <a:custGeom>
              <a:avLst/>
              <a:gdLst>
                <a:gd name="T0" fmla="*/ 3 w 3"/>
                <a:gd name="T1" fmla="*/ 0 h 195"/>
                <a:gd name="T2" fmla="*/ 0 w 3"/>
                <a:gd name="T3" fmla="*/ 195 h 195"/>
                <a:gd name="T4" fmla="*/ 0 60000 65536"/>
                <a:gd name="T5" fmla="*/ 0 60000 65536"/>
                <a:gd name="T6" fmla="*/ 0 w 3"/>
                <a:gd name="T7" fmla="*/ 0 h 195"/>
                <a:gd name="T8" fmla="*/ 3 w 3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60" name="Text Box 139"/>
            <p:cNvSpPr txBox="1">
              <a:spLocks noChangeArrowheads="1"/>
            </p:cNvSpPr>
            <p:nvPr/>
          </p:nvSpPr>
          <p:spPr bwMode="auto">
            <a:xfrm>
              <a:off x="2389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6361" name="Freeform 140"/>
            <p:cNvSpPr>
              <a:spLocks/>
            </p:cNvSpPr>
            <p:nvPr/>
          </p:nvSpPr>
          <p:spPr bwMode="auto">
            <a:xfrm>
              <a:off x="2841" y="2979"/>
              <a:ext cx="1" cy="753"/>
            </a:xfrm>
            <a:custGeom>
              <a:avLst/>
              <a:gdLst>
                <a:gd name="T0" fmla="*/ 0 w 1"/>
                <a:gd name="T1" fmla="*/ 0 h 753"/>
                <a:gd name="T2" fmla="*/ 0 w 1"/>
                <a:gd name="T3" fmla="*/ 753 h 753"/>
                <a:gd name="T4" fmla="*/ 0 60000 65536"/>
                <a:gd name="T5" fmla="*/ 0 60000 65536"/>
                <a:gd name="T6" fmla="*/ 0 w 1"/>
                <a:gd name="T7" fmla="*/ 0 h 753"/>
                <a:gd name="T8" fmla="*/ 1 w 1"/>
                <a:gd name="T9" fmla="*/ 753 h 7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56350" name="Group 141"/>
          <p:cNvGrpSpPr>
            <a:grpSpLocks/>
          </p:cNvGrpSpPr>
          <p:nvPr/>
        </p:nvGrpSpPr>
        <p:grpSpPr bwMode="auto">
          <a:xfrm>
            <a:off x="8228013" y="4529138"/>
            <a:ext cx="852487" cy="800100"/>
            <a:chOff x="3584" y="2908"/>
            <a:chExt cx="493" cy="482"/>
          </a:xfrm>
        </p:grpSpPr>
        <p:sp>
          <p:nvSpPr>
            <p:cNvPr id="56356" name="Freeform 142"/>
            <p:cNvSpPr>
              <a:spLocks/>
            </p:cNvSpPr>
            <p:nvPr/>
          </p:nvSpPr>
          <p:spPr bwMode="auto">
            <a:xfrm>
              <a:off x="3584" y="2988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57" name="Text Box 143"/>
            <p:cNvSpPr txBox="1">
              <a:spLocks noChangeArrowheads="1"/>
            </p:cNvSpPr>
            <p:nvPr/>
          </p:nvSpPr>
          <p:spPr bwMode="auto">
            <a:xfrm>
              <a:off x="3637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6358" name="Freeform 144"/>
            <p:cNvSpPr>
              <a:spLocks/>
            </p:cNvSpPr>
            <p:nvPr/>
          </p:nvSpPr>
          <p:spPr bwMode="auto">
            <a:xfrm>
              <a:off x="4074" y="2991"/>
              <a:ext cx="3" cy="399"/>
            </a:xfrm>
            <a:custGeom>
              <a:avLst/>
              <a:gdLst>
                <a:gd name="T0" fmla="*/ 3 w 3"/>
                <a:gd name="T1" fmla="*/ 0 h 375"/>
                <a:gd name="T2" fmla="*/ 0 w 3"/>
                <a:gd name="T3" fmla="*/ 5080 h 375"/>
                <a:gd name="T4" fmla="*/ 0 60000 65536"/>
                <a:gd name="T5" fmla="*/ 0 60000 65536"/>
                <a:gd name="T6" fmla="*/ 0 w 3"/>
                <a:gd name="T7" fmla="*/ 0 h 375"/>
                <a:gd name="T8" fmla="*/ 3 w 3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375">
                  <a:moveTo>
                    <a:pt x="3" y="0"/>
                  </a:moveTo>
                  <a:lnTo>
                    <a:pt x="0" y="375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56351" name="Group 145"/>
          <p:cNvGrpSpPr>
            <a:grpSpLocks/>
          </p:cNvGrpSpPr>
          <p:nvPr/>
        </p:nvGrpSpPr>
        <p:grpSpPr bwMode="auto">
          <a:xfrm>
            <a:off x="10385425" y="4681538"/>
            <a:ext cx="774700" cy="1214437"/>
            <a:chOff x="4833" y="3000"/>
            <a:chExt cx="448" cy="732"/>
          </a:xfrm>
        </p:grpSpPr>
        <p:sp>
          <p:nvSpPr>
            <p:cNvPr id="56353" name="Freeform 146"/>
            <p:cNvSpPr>
              <a:spLocks/>
            </p:cNvSpPr>
            <p:nvPr/>
          </p:nvSpPr>
          <p:spPr bwMode="auto">
            <a:xfrm>
              <a:off x="4833" y="3006"/>
              <a:ext cx="1" cy="519"/>
            </a:xfrm>
            <a:custGeom>
              <a:avLst/>
              <a:gdLst>
                <a:gd name="T0" fmla="*/ 0 w 1"/>
                <a:gd name="T1" fmla="*/ 0 h 519"/>
                <a:gd name="T2" fmla="*/ 0 w 1"/>
                <a:gd name="T3" fmla="*/ 519 h 519"/>
                <a:gd name="T4" fmla="*/ 0 60000 65536"/>
                <a:gd name="T5" fmla="*/ 0 60000 65536"/>
                <a:gd name="T6" fmla="*/ 0 w 1"/>
                <a:gd name="T7" fmla="*/ 0 h 519"/>
                <a:gd name="T8" fmla="*/ 1 w 1"/>
                <a:gd name="T9" fmla="*/ 519 h 5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9">
                  <a:moveTo>
                    <a:pt x="0" y="0"/>
                  </a:moveTo>
                  <a:lnTo>
                    <a:pt x="0" y="519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56354" name="Text Box 147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6355" name="Freeform 148"/>
            <p:cNvSpPr>
              <a:spLocks/>
            </p:cNvSpPr>
            <p:nvPr/>
          </p:nvSpPr>
          <p:spPr bwMode="auto">
            <a:xfrm>
              <a:off x="5280" y="3000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120870" name="TextBox 229"/>
          <p:cNvSpPr txBox="1">
            <a:spLocks noChangeArrowheads="1"/>
          </p:cNvSpPr>
          <p:nvPr/>
        </p:nvSpPr>
        <p:spPr bwMode="auto">
          <a:xfrm>
            <a:off x="757238" y="1033463"/>
            <a:ext cx="1028700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(5) 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画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出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CPU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与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存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储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器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的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连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接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85879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3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 animBg="1"/>
      <p:bldP spid="31753" grpId="0" animBg="1"/>
      <p:bldP spid="31754" grpId="0" animBg="1"/>
      <p:bldP spid="31883" grpId="0" animBg="1"/>
      <p:bldP spid="31758" grpId="0" animBg="1"/>
      <p:bldP spid="3176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14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14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14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1446" name="Line 11"/>
          <p:cNvSpPr>
            <a:spLocks noChangeShapeType="1"/>
          </p:cNvSpPr>
          <p:nvPr/>
        </p:nvSpPr>
        <p:spPr bwMode="auto">
          <a:xfrm flipH="1">
            <a:off x="4441825" y="2228850"/>
            <a:ext cx="1298575" cy="15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61447" name="Line 12"/>
          <p:cNvSpPr>
            <a:spLocks noChangeShapeType="1"/>
          </p:cNvSpPr>
          <p:nvPr/>
        </p:nvSpPr>
        <p:spPr bwMode="auto">
          <a:xfrm flipH="1">
            <a:off x="4441825" y="2533650"/>
            <a:ext cx="1295400" cy="15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61448" name="Line 13"/>
          <p:cNvSpPr>
            <a:spLocks noChangeShapeType="1"/>
          </p:cNvSpPr>
          <p:nvPr/>
        </p:nvSpPr>
        <p:spPr bwMode="auto">
          <a:xfrm flipH="1">
            <a:off x="4441825" y="2809875"/>
            <a:ext cx="1295400" cy="15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61449" name="Group 17"/>
          <p:cNvGrpSpPr>
            <a:grpSpLocks/>
          </p:cNvGrpSpPr>
          <p:nvPr/>
        </p:nvGrpSpPr>
        <p:grpSpPr bwMode="auto">
          <a:xfrm>
            <a:off x="5091113" y="4437063"/>
            <a:ext cx="787400" cy="371475"/>
            <a:chOff x="1768" y="2852"/>
            <a:chExt cx="456" cy="224"/>
          </a:xfrm>
        </p:grpSpPr>
        <p:sp>
          <p:nvSpPr>
            <p:cNvPr id="61571" name="Line 18"/>
            <p:cNvSpPr>
              <a:spLocks noChangeShapeType="1"/>
            </p:cNvSpPr>
            <p:nvPr/>
          </p:nvSpPr>
          <p:spPr bwMode="auto">
            <a:xfrm flipH="1">
              <a:off x="1876" y="2852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72" name="Line 19"/>
            <p:cNvSpPr>
              <a:spLocks noChangeShapeType="1"/>
            </p:cNvSpPr>
            <p:nvPr/>
          </p:nvSpPr>
          <p:spPr bwMode="auto">
            <a:xfrm>
              <a:off x="1876" y="2852"/>
              <a:ext cx="1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73" name="Rectangle 20"/>
            <p:cNvSpPr>
              <a:spLocks noChangeArrowheads="1"/>
            </p:cNvSpPr>
            <p:nvPr/>
          </p:nvSpPr>
          <p:spPr bwMode="auto">
            <a:xfrm>
              <a:off x="1768" y="3057"/>
              <a:ext cx="187" cy="1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61450" name="Freeform 23"/>
          <p:cNvSpPr>
            <a:spLocks/>
          </p:cNvSpPr>
          <p:nvPr/>
        </p:nvSpPr>
        <p:spPr bwMode="auto">
          <a:xfrm>
            <a:off x="9745663" y="1724025"/>
            <a:ext cx="3175" cy="2493963"/>
          </a:xfrm>
          <a:custGeom>
            <a:avLst/>
            <a:gdLst>
              <a:gd name="T0" fmla="*/ 2147483647 w 3"/>
              <a:gd name="T1" fmla="*/ 0 h 1509"/>
              <a:gd name="T2" fmla="*/ 0 w 3"/>
              <a:gd name="T3" fmla="*/ 2147483647 h 1509"/>
              <a:gd name="T4" fmla="*/ 0 60000 65536"/>
              <a:gd name="T5" fmla="*/ 0 60000 65536"/>
              <a:gd name="T6" fmla="*/ 0 w 3"/>
              <a:gd name="T7" fmla="*/ 0 h 1509"/>
              <a:gd name="T8" fmla="*/ 3 w 3"/>
              <a:gd name="T9" fmla="*/ 1509 h 15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1509">
                <a:moveTo>
                  <a:pt x="3" y="0"/>
                </a:moveTo>
                <a:lnTo>
                  <a:pt x="0" y="1509"/>
                </a:lnTo>
              </a:path>
            </a:pathLst>
          </a:custGeom>
          <a:solidFill>
            <a:srgbClr val="FFFFFF"/>
          </a:solidFill>
          <a:ln w="38100">
            <a:solidFill>
              <a:srgbClr val="660066"/>
            </a:solidFill>
            <a:round/>
            <a:headEnd/>
            <a:tailEnd type="oval" w="sm" len="sm"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31758" name="Freeform 24"/>
          <p:cNvSpPr>
            <a:spLocks/>
          </p:cNvSpPr>
          <p:nvPr/>
        </p:nvSpPr>
        <p:spPr bwMode="auto">
          <a:xfrm>
            <a:off x="7085013" y="4243388"/>
            <a:ext cx="714375" cy="3175"/>
          </a:xfrm>
          <a:custGeom>
            <a:avLst/>
            <a:gdLst>
              <a:gd name="T0" fmla="*/ 2147483647 w 414"/>
              <a:gd name="T1" fmla="*/ 0 h 1"/>
              <a:gd name="T2" fmla="*/ 0 w 414"/>
              <a:gd name="T3" fmla="*/ 2147483647 h 1"/>
              <a:gd name="T4" fmla="*/ 0 60000 65536"/>
              <a:gd name="T5" fmla="*/ 0 60000 65536"/>
              <a:gd name="T6" fmla="*/ 0 w 414"/>
              <a:gd name="T7" fmla="*/ 0 h 1"/>
              <a:gd name="T8" fmla="*/ 414 w 41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4" h="1">
                <a:moveTo>
                  <a:pt x="414" y="0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w="3810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61452" name="Group 25"/>
          <p:cNvGrpSpPr>
            <a:grpSpLocks/>
          </p:cNvGrpSpPr>
          <p:nvPr/>
        </p:nvGrpSpPr>
        <p:grpSpPr bwMode="auto">
          <a:xfrm>
            <a:off x="5688272" y="4046537"/>
            <a:ext cx="1391717" cy="658042"/>
            <a:chOff x="2138" y="2617"/>
            <a:chExt cx="805" cy="397"/>
          </a:xfrm>
        </p:grpSpPr>
        <p:sp>
          <p:nvSpPr>
            <p:cNvPr id="61568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69" name="Text Box 27"/>
            <p:cNvSpPr txBox="1">
              <a:spLocks noChangeArrowheads="1"/>
            </p:cNvSpPr>
            <p:nvPr/>
          </p:nvSpPr>
          <p:spPr bwMode="auto">
            <a:xfrm>
              <a:off x="2138" y="2617"/>
              <a:ext cx="80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1" lang="zh-CN" altLang="en-US" sz="2200"/>
                <a:t> 2</a:t>
              </a:r>
              <a:r>
                <a:rPr kumimoji="1" lang="en-US" altLang="zh-CN" sz="2200"/>
                <a:t>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8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61570" name="Text Box 28"/>
            <p:cNvSpPr txBox="1">
              <a:spLocks noChangeArrowheads="1"/>
            </p:cNvSpPr>
            <p:nvPr/>
          </p:nvSpPr>
          <p:spPr bwMode="auto">
            <a:xfrm>
              <a:off x="2260" y="2754"/>
              <a:ext cx="54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ROM</a:t>
              </a:r>
            </a:p>
          </p:txBody>
        </p:sp>
      </p:grpSp>
      <p:sp>
        <p:nvSpPr>
          <p:cNvPr id="61453" name="Line 29"/>
          <p:cNvSpPr>
            <a:spLocks noChangeShapeType="1"/>
          </p:cNvSpPr>
          <p:nvPr/>
        </p:nvSpPr>
        <p:spPr bwMode="auto">
          <a:xfrm>
            <a:off x="9267825" y="4243388"/>
            <a:ext cx="928688" cy="3175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61454" name="Group 30"/>
          <p:cNvGrpSpPr>
            <a:grpSpLocks/>
          </p:cNvGrpSpPr>
          <p:nvPr/>
        </p:nvGrpSpPr>
        <p:grpSpPr bwMode="auto">
          <a:xfrm>
            <a:off x="4441825" y="4437063"/>
            <a:ext cx="5754688" cy="1722437"/>
            <a:chOff x="1392" y="2852"/>
            <a:chExt cx="3331" cy="1039"/>
          </a:xfrm>
        </p:grpSpPr>
        <p:sp>
          <p:nvSpPr>
            <p:cNvPr id="61563" name="Line 31"/>
            <p:cNvSpPr>
              <a:spLocks noChangeShapeType="1"/>
            </p:cNvSpPr>
            <p:nvPr/>
          </p:nvSpPr>
          <p:spPr bwMode="auto">
            <a:xfrm flipH="1">
              <a:off x="3137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64" name="Line 32"/>
            <p:cNvSpPr>
              <a:spLocks noChangeShapeType="1"/>
            </p:cNvSpPr>
            <p:nvPr/>
          </p:nvSpPr>
          <p:spPr bwMode="auto">
            <a:xfrm rot="10800000">
              <a:off x="3137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65" name="Line 33"/>
            <p:cNvSpPr>
              <a:spLocks noChangeShapeType="1"/>
            </p:cNvSpPr>
            <p:nvPr/>
          </p:nvSpPr>
          <p:spPr bwMode="auto">
            <a:xfrm>
              <a:off x="4373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66" name="Freeform 34"/>
            <p:cNvSpPr>
              <a:spLocks/>
            </p:cNvSpPr>
            <p:nvPr/>
          </p:nvSpPr>
          <p:spPr bwMode="auto">
            <a:xfrm>
              <a:off x="1392" y="3885"/>
              <a:ext cx="2994" cy="6"/>
            </a:xfrm>
            <a:custGeom>
              <a:avLst/>
              <a:gdLst>
                <a:gd name="T0" fmla="*/ 0 w 2994"/>
                <a:gd name="T1" fmla="*/ 6 h 6"/>
                <a:gd name="T2" fmla="*/ 2994 w 2994"/>
                <a:gd name="T3" fmla="*/ 0 h 6"/>
                <a:gd name="T4" fmla="*/ 0 60000 65536"/>
                <a:gd name="T5" fmla="*/ 0 60000 65536"/>
                <a:gd name="T6" fmla="*/ 0 w 2994"/>
                <a:gd name="T7" fmla="*/ 0 h 6"/>
                <a:gd name="T8" fmla="*/ 2994 w 2994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94" h="6">
                  <a:moveTo>
                    <a:pt x="0" y="6"/>
                  </a:moveTo>
                  <a:lnTo>
                    <a:pt x="299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67" name="Line 35"/>
            <p:cNvSpPr>
              <a:spLocks noChangeShapeType="1"/>
            </p:cNvSpPr>
            <p:nvPr/>
          </p:nvSpPr>
          <p:spPr bwMode="auto">
            <a:xfrm flipH="1">
              <a:off x="4373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61455" name="Group 36"/>
          <p:cNvGrpSpPr>
            <a:grpSpLocks/>
          </p:cNvGrpSpPr>
          <p:nvPr/>
        </p:nvGrpSpPr>
        <p:grpSpPr bwMode="auto">
          <a:xfrm>
            <a:off x="7958413" y="4084635"/>
            <a:ext cx="3543027" cy="705636"/>
            <a:chOff x="3428" y="2640"/>
            <a:chExt cx="2051" cy="425"/>
          </a:xfrm>
        </p:grpSpPr>
        <p:sp>
          <p:nvSpPr>
            <p:cNvPr id="61557" name="Text Box 37"/>
            <p:cNvSpPr txBox="1">
              <a:spLocks noChangeArrowheads="1"/>
            </p:cNvSpPr>
            <p:nvPr/>
          </p:nvSpPr>
          <p:spPr bwMode="auto">
            <a:xfrm>
              <a:off x="3428" y="2640"/>
              <a:ext cx="8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61558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59" name="Text Box 39"/>
            <p:cNvSpPr txBox="1">
              <a:spLocks noChangeArrowheads="1"/>
            </p:cNvSpPr>
            <p:nvPr/>
          </p:nvSpPr>
          <p:spPr bwMode="auto">
            <a:xfrm>
              <a:off x="3568" y="2784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  <p:sp>
          <p:nvSpPr>
            <p:cNvPr id="61560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61" name="Text Box 41"/>
            <p:cNvSpPr txBox="1">
              <a:spLocks noChangeArrowheads="1"/>
            </p:cNvSpPr>
            <p:nvPr/>
          </p:nvSpPr>
          <p:spPr bwMode="auto">
            <a:xfrm>
              <a:off x="4714" y="2661"/>
              <a:ext cx="76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61562" name="Text Box 42"/>
            <p:cNvSpPr txBox="1">
              <a:spLocks noChangeArrowheads="1"/>
            </p:cNvSpPr>
            <p:nvPr/>
          </p:nvSpPr>
          <p:spPr bwMode="auto">
            <a:xfrm>
              <a:off x="4816" y="2805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</p:grpSp>
      <p:grpSp>
        <p:nvGrpSpPr>
          <p:cNvPr id="61456" name="Group 43"/>
          <p:cNvGrpSpPr>
            <a:grpSpLocks/>
          </p:cNvGrpSpPr>
          <p:nvPr/>
        </p:nvGrpSpPr>
        <p:grpSpPr bwMode="auto">
          <a:xfrm>
            <a:off x="10385425" y="3394075"/>
            <a:ext cx="774700" cy="785813"/>
            <a:chOff x="4833" y="2224"/>
            <a:chExt cx="448" cy="473"/>
          </a:xfrm>
        </p:grpSpPr>
        <p:sp>
          <p:nvSpPr>
            <p:cNvPr id="61554" name="Freeform 44"/>
            <p:cNvSpPr>
              <a:spLocks/>
            </p:cNvSpPr>
            <p:nvPr/>
          </p:nvSpPr>
          <p:spPr bwMode="auto">
            <a:xfrm>
              <a:off x="4833" y="2224"/>
              <a:ext cx="1" cy="473"/>
            </a:xfrm>
            <a:custGeom>
              <a:avLst/>
              <a:gdLst>
                <a:gd name="T0" fmla="*/ 0 w 1"/>
                <a:gd name="T1" fmla="*/ 0 h 473"/>
                <a:gd name="T2" fmla="*/ 0 w 1"/>
                <a:gd name="T3" fmla="*/ 473 h 473"/>
                <a:gd name="T4" fmla="*/ 0 60000 65536"/>
                <a:gd name="T5" fmla="*/ 0 60000 65536"/>
                <a:gd name="T6" fmla="*/ 0 w 1"/>
                <a:gd name="T7" fmla="*/ 0 h 473"/>
                <a:gd name="T8" fmla="*/ 1 w 1"/>
                <a:gd name="T9" fmla="*/ 473 h 4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73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55" name="Freeform 45"/>
            <p:cNvSpPr>
              <a:spLocks/>
            </p:cNvSpPr>
            <p:nvPr/>
          </p:nvSpPr>
          <p:spPr bwMode="auto">
            <a:xfrm>
              <a:off x="5280" y="2496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56" name="Text Box 46"/>
            <p:cNvSpPr txBox="1">
              <a:spLocks noChangeArrowheads="1"/>
            </p:cNvSpPr>
            <p:nvPr/>
          </p:nvSpPr>
          <p:spPr bwMode="auto">
            <a:xfrm>
              <a:off x="4865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61457" name="Group 47"/>
          <p:cNvGrpSpPr>
            <a:grpSpLocks/>
          </p:cNvGrpSpPr>
          <p:nvPr/>
        </p:nvGrpSpPr>
        <p:grpSpPr bwMode="auto">
          <a:xfrm>
            <a:off x="6016625" y="3168651"/>
            <a:ext cx="919163" cy="1006503"/>
            <a:chOff x="2304" y="2088"/>
            <a:chExt cx="532" cy="606"/>
          </a:xfrm>
        </p:grpSpPr>
        <p:sp>
          <p:nvSpPr>
            <p:cNvPr id="61551" name="Freeform 48"/>
            <p:cNvSpPr>
              <a:spLocks/>
            </p:cNvSpPr>
            <p:nvPr/>
          </p:nvSpPr>
          <p:spPr bwMode="auto">
            <a:xfrm>
              <a:off x="2304" y="2088"/>
              <a:ext cx="2" cy="584"/>
            </a:xfrm>
            <a:custGeom>
              <a:avLst/>
              <a:gdLst>
                <a:gd name="T0" fmla="*/ 2 w 2"/>
                <a:gd name="T1" fmla="*/ 0 h 584"/>
                <a:gd name="T2" fmla="*/ 0 w 2"/>
                <a:gd name="T3" fmla="*/ 584 h 584"/>
                <a:gd name="T4" fmla="*/ 0 60000 65536"/>
                <a:gd name="T5" fmla="*/ 0 60000 65536"/>
                <a:gd name="T6" fmla="*/ 0 w 2"/>
                <a:gd name="T7" fmla="*/ 0 h 584"/>
                <a:gd name="T8" fmla="*/ 2 w 2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52" name="Freeform 49"/>
            <p:cNvSpPr>
              <a:spLocks/>
            </p:cNvSpPr>
            <p:nvPr/>
          </p:nvSpPr>
          <p:spPr bwMode="auto">
            <a:xfrm>
              <a:off x="2835" y="2496"/>
              <a:ext cx="1" cy="171"/>
            </a:xfrm>
            <a:custGeom>
              <a:avLst/>
              <a:gdLst>
                <a:gd name="T0" fmla="*/ 0 w 1"/>
                <a:gd name="T1" fmla="*/ 0 h 171"/>
                <a:gd name="T2" fmla="*/ 0 w 1"/>
                <a:gd name="T3" fmla="*/ 171 h 171"/>
                <a:gd name="T4" fmla="*/ 0 60000 65536"/>
                <a:gd name="T5" fmla="*/ 0 60000 65536"/>
                <a:gd name="T6" fmla="*/ 0 w 1"/>
                <a:gd name="T7" fmla="*/ 0 h 171"/>
                <a:gd name="T8" fmla="*/ 1 w 1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53" name="Text Box 50"/>
            <p:cNvSpPr txBox="1">
              <a:spLocks noChangeArrowheads="1"/>
            </p:cNvSpPr>
            <p:nvPr/>
          </p:nvSpPr>
          <p:spPr bwMode="auto">
            <a:xfrm>
              <a:off x="2388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61458" name="Group 51"/>
          <p:cNvGrpSpPr>
            <a:grpSpLocks/>
          </p:cNvGrpSpPr>
          <p:nvPr/>
        </p:nvGrpSpPr>
        <p:grpSpPr bwMode="auto">
          <a:xfrm>
            <a:off x="8228013" y="3392487"/>
            <a:ext cx="857250" cy="781480"/>
            <a:chOff x="3584" y="2223"/>
            <a:chExt cx="496" cy="471"/>
          </a:xfrm>
        </p:grpSpPr>
        <p:sp>
          <p:nvSpPr>
            <p:cNvPr id="61548" name="Freeform 52"/>
            <p:cNvSpPr>
              <a:spLocks/>
            </p:cNvSpPr>
            <p:nvPr/>
          </p:nvSpPr>
          <p:spPr bwMode="auto">
            <a:xfrm>
              <a:off x="3584" y="2223"/>
              <a:ext cx="1" cy="459"/>
            </a:xfrm>
            <a:custGeom>
              <a:avLst/>
              <a:gdLst>
                <a:gd name="T0" fmla="*/ 0 w 1"/>
                <a:gd name="T1" fmla="*/ 0 h 459"/>
                <a:gd name="T2" fmla="*/ 0 w 1"/>
                <a:gd name="T3" fmla="*/ 459 h 459"/>
                <a:gd name="T4" fmla="*/ 0 60000 65536"/>
                <a:gd name="T5" fmla="*/ 0 60000 65536"/>
                <a:gd name="T6" fmla="*/ 0 w 1"/>
                <a:gd name="T7" fmla="*/ 0 h 459"/>
                <a:gd name="T8" fmla="*/ 1 w 1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49" name="Line 53"/>
            <p:cNvSpPr>
              <a:spLocks noChangeShapeType="1"/>
            </p:cNvSpPr>
            <p:nvPr/>
          </p:nvSpPr>
          <p:spPr bwMode="auto">
            <a:xfrm>
              <a:off x="4080" y="24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50" name="Text Box 54"/>
            <p:cNvSpPr txBox="1">
              <a:spLocks noChangeArrowheads="1"/>
            </p:cNvSpPr>
            <p:nvPr/>
          </p:nvSpPr>
          <p:spPr bwMode="auto">
            <a:xfrm>
              <a:off x="3637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61459" name="Group 61"/>
          <p:cNvGrpSpPr>
            <a:grpSpLocks/>
          </p:cNvGrpSpPr>
          <p:nvPr/>
        </p:nvGrpSpPr>
        <p:grpSpPr bwMode="auto">
          <a:xfrm>
            <a:off x="4386263" y="4000498"/>
            <a:ext cx="1803400" cy="431027"/>
            <a:chOff x="1488" y="2649"/>
            <a:chExt cx="768" cy="260"/>
          </a:xfrm>
        </p:grpSpPr>
        <p:sp>
          <p:nvSpPr>
            <p:cNvPr id="61546" name="Text Box 62"/>
            <p:cNvSpPr txBox="1">
              <a:spLocks noChangeArrowheads="1"/>
            </p:cNvSpPr>
            <p:nvPr/>
          </p:nvSpPr>
          <p:spPr bwMode="auto">
            <a:xfrm>
              <a:off x="1488" y="2649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200"/>
                <a:t>PD/Progr</a:t>
              </a:r>
            </a:p>
          </p:txBody>
        </p:sp>
        <p:sp>
          <p:nvSpPr>
            <p:cNvPr id="61547" name="Line 63"/>
            <p:cNvSpPr>
              <a:spLocks noChangeShapeType="1"/>
            </p:cNvSpPr>
            <p:nvPr/>
          </p:nvSpPr>
          <p:spPr bwMode="auto">
            <a:xfrm>
              <a:off x="1539" y="268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61460" name="Group 64"/>
          <p:cNvGrpSpPr>
            <a:grpSpLocks/>
          </p:cNvGrpSpPr>
          <p:nvPr/>
        </p:nvGrpSpPr>
        <p:grpSpPr bwMode="auto">
          <a:xfrm>
            <a:off x="6811963" y="1257300"/>
            <a:ext cx="2951162" cy="473075"/>
            <a:chOff x="2764" y="966"/>
            <a:chExt cx="1709" cy="255"/>
          </a:xfrm>
        </p:grpSpPr>
        <p:grpSp>
          <p:nvGrpSpPr>
            <p:cNvPr id="61541" name="Group 65"/>
            <p:cNvGrpSpPr>
              <a:grpSpLocks/>
            </p:cNvGrpSpPr>
            <p:nvPr/>
          </p:nvGrpSpPr>
          <p:grpSpPr bwMode="auto">
            <a:xfrm>
              <a:off x="2826" y="966"/>
              <a:ext cx="1647" cy="249"/>
              <a:chOff x="2826" y="966"/>
              <a:chExt cx="1647" cy="249"/>
            </a:xfrm>
          </p:grpSpPr>
          <p:sp>
            <p:nvSpPr>
              <p:cNvPr id="61543" name="Freeform 66"/>
              <p:cNvSpPr>
                <a:spLocks/>
              </p:cNvSpPr>
              <p:nvPr/>
            </p:nvSpPr>
            <p:spPr bwMode="auto">
              <a:xfrm>
                <a:off x="2826" y="1206"/>
                <a:ext cx="1647" cy="1"/>
              </a:xfrm>
              <a:custGeom>
                <a:avLst/>
                <a:gdLst>
                  <a:gd name="T0" fmla="*/ 10437 w 1038"/>
                  <a:gd name="T1" fmla="*/ 0 h 1"/>
                  <a:gd name="T2" fmla="*/ 0 w 1038"/>
                  <a:gd name="T3" fmla="*/ 0 h 1"/>
                  <a:gd name="T4" fmla="*/ 0 60000 65536"/>
                  <a:gd name="T5" fmla="*/ 0 60000 65536"/>
                  <a:gd name="T6" fmla="*/ 0 w 1038"/>
                  <a:gd name="T7" fmla="*/ 0 h 1"/>
                  <a:gd name="T8" fmla="*/ 1038 w 103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38" h="1">
                    <a:moveTo>
                      <a:pt x="1038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1544" name="Text Box 67"/>
              <p:cNvSpPr txBox="1">
                <a:spLocks noChangeArrowheads="1"/>
              </p:cNvSpPr>
              <p:nvPr/>
            </p:nvSpPr>
            <p:spPr bwMode="auto">
              <a:xfrm>
                <a:off x="2831" y="966"/>
                <a:ext cx="29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solidFill>
                      <a:srgbClr val="0000FF"/>
                    </a:solidFill>
                  </a:rPr>
                  <a:t>Y</a:t>
                </a:r>
                <a:r>
                  <a:rPr kumimoji="1" lang="en-US" altLang="zh-CN" baseline="-25000">
                    <a:solidFill>
                      <a:srgbClr val="0000FF"/>
                    </a:solidFill>
                  </a:rPr>
                  <a:t>7</a:t>
                </a:r>
              </a:p>
            </p:txBody>
          </p:sp>
          <p:sp>
            <p:nvSpPr>
              <p:cNvPr id="61545" name="Line 68"/>
              <p:cNvSpPr>
                <a:spLocks noChangeShapeType="1"/>
              </p:cNvSpPr>
              <p:nvPr/>
            </p:nvSpPr>
            <p:spPr bwMode="auto">
              <a:xfrm>
                <a:off x="2876" y="1019"/>
                <a:ext cx="1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61542" name="Oval 69"/>
            <p:cNvSpPr>
              <a:spLocks noChangeArrowheads="1"/>
            </p:cNvSpPr>
            <p:nvPr/>
          </p:nvSpPr>
          <p:spPr bwMode="auto">
            <a:xfrm>
              <a:off x="2764" y="1153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61461" name="Group 70"/>
          <p:cNvGrpSpPr>
            <a:grpSpLocks/>
          </p:cNvGrpSpPr>
          <p:nvPr/>
        </p:nvGrpSpPr>
        <p:grpSpPr bwMode="auto">
          <a:xfrm>
            <a:off x="6811963" y="1981200"/>
            <a:ext cx="982662" cy="2268538"/>
            <a:chOff x="2764" y="1372"/>
            <a:chExt cx="569" cy="1367"/>
          </a:xfrm>
        </p:grpSpPr>
        <p:grpSp>
          <p:nvGrpSpPr>
            <p:cNvPr id="61534" name="Group 71"/>
            <p:cNvGrpSpPr>
              <a:grpSpLocks/>
            </p:cNvGrpSpPr>
            <p:nvPr/>
          </p:nvGrpSpPr>
          <p:grpSpPr bwMode="auto">
            <a:xfrm>
              <a:off x="2814" y="1401"/>
              <a:ext cx="519" cy="1338"/>
              <a:chOff x="2814" y="1401"/>
              <a:chExt cx="519" cy="1338"/>
            </a:xfrm>
          </p:grpSpPr>
          <p:grpSp>
            <p:nvGrpSpPr>
              <p:cNvPr id="61536" name="Group 72"/>
              <p:cNvGrpSpPr>
                <a:grpSpLocks/>
              </p:cNvGrpSpPr>
              <p:nvPr/>
            </p:nvGrpSpPr>
            <p:grpSpPr bwMode="auto">
              <a:xfrm>
                <a:off x="2814" y="1401"/>
                <a:ext cx="519" cy="1338"/>
                <a:chOff x="2814" y="1401"/>
                <a:chExt cx="519" cy="1338"/>
              </a:xfrm>
            </p:grpSpPr>
            <p:sp>
              <p:nvSpPr>
                <p:cNvPr id="61539" name="Freeform 73"/>
                <p:cNvSpPr>
                  <a:spLocks/>
                </p:cNvSpPr>
                <p:nvPr/>
              </p:nvSpPr>
              <p:spPr bwMode="auto">
                <a:xfrm>
                  <a:off x="2814" y="1401"/>
                  <a:ext cx="519" cy="3"/>
                </a:xfrm>
                <a:custGeom>
                  <a:avLst/>
                  <a:gdLst>
                    <a:gd name="T0" fmla="*/ 0 w 519"/>
                    <a:gd name="T1" fmla="*/ 3 h 3"/>
                    <a:gd name="T2" fmla="*/ 519 w 519"/>
                    <a:gd name="T3" fmla="*/ 0 h 3"/>
                    <a:gd name="T4" fmla="*/ 0 60000 65536"/>
                    <a:gd name="T5" fmla="*/ 0 60000 65536"/>
                    <a:gd name="T6" fmla="*/ 0 w 519"/>
                    <a:gd name="T7" fmla="*/ 0 h 3"/>
                    <a:gd name="T8" fmla="*/ 519 w 519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19" h="3">
                      <a:moveTo>
                        <a:pt x="0" y="3"/>
                      </a:moveTo>
                      <a:lnTo>
                        <a:pt x="519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rgbClr val="CC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61540" name="Freeform 74"/>
                <p:cNvSpPr>
                  <a:spLocks/>
                </p:cNvSpPr>
                <p:nvPr/>
              </p:nvSpPr>
              <p:spPr bwMode="auto">
                <a:xfrm>
                  <a:off x="3324" y="1402"/>
                  <a:ext cx="2" cy="1337"/>
                </a:xfrm>
                <a:custGeom>
                  <a:avLst/>
                  <a:gdLst>
                    <a:gd name="T0" fmla="*/ 2 w 2"/>
                    <a:gd name="T1" fmla="*/ 0 h 1337"/>
                    <a:gd name="T2" fmla="*/ 0 w 2"/>
                    <a:gd name="T3" fmla="*/ 1337 h 1337"/>
                    <a:gd name="T4" fmla="*/ 0 60000 65536"/>
                    <a:gd name="T5" fmla="*/ 0 60000 65536"/>
                    <a:gd name="T6" fmla="*/ 0 w 2"/>
                    <a:gd name="T7" fmla="*/ 0 h 1337"/>
                    <a:gd name="T8" fmla="*/ 2 w 2"/>
                    <a:gd name="T9" fmla="*/ 1337 h 133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" h="1337">
                      <a:moveTo>
                        <a:pt x="2" y="0"/>
                      </a:moveTo>
                      <a:lnTo>
                        <a:pt x="0" y="1337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rgbClr val="CC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61537" name="Text Box 75"/>
              <p:cNvSpPr txBox="1">
                <a:spLocks noChangeArrowheads="1"/>
              </p:cNvSpPr>
              <p:nvPr/>
            </p:nvSpPr>
            <p:spPr bwMode="auto">
              <a:xfrm>
                <a:off x="2831" y="1449"/>
                <a:ext cx="295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solidFill>
                      <a:srgbClr val="0000FF"/>
                    </a:solidFill>
                  </a:rPr>
                  <a:t>Y</a:t>
                </a:r>
                <a:r>
                  <a:rPr kumimoji="1" lang="en-US" altLang="zh-CN" baseline="-25000">
                    <a:solidFill>
                      <a:srgbClr val="0000FF"/>
                    </a:solidFill>
                  </a:rPr>
                  <a:t>6</a:t>
                </a:r>
              </a:p>
            </p:txBody>
          </p:sp>
          <p:sp>
            <p:nvSpPr>
              <p:cNvPr id="61538" name="Line 76"/>
              <p:cNvSpPr>
                <a:spLocks noChangeShapeType="1"/>
              </p:cNvSpPr>
              <p:nvPr/>
            </p:nvSpPr>
            <p:spPr bwMode="auto">
              <a:xfrm>
                <a:off x="2876" y="1490"/>
                <a:ext cx="174" cy="0"/>
              </a:xfrm>
              <a:prstGeom prst="line">
                <a:avLst/>
              </a:prstGeom>
              <a:noFill/>
              <a:ln w="19050">
                <a:solidFill>
                  <a:srgbClr val="CC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61535" name="Oval 77"/>
            <p:cNvSpPr>
              <a:spLocks noChangeArrowheads="1"/>
            </p:cNvSpPr>
            <p:nvPr/>
          </p:nvSpPr>
          <p:spPr bwMode="auto">
            <a:xfrm>
              <a:off x="2764" y="1372"/>
              <a:ext cx="68" cy="68"/>
            </a:xfrm>
            <a:prstGeom prst="ellips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61462" name="Group 78"/>
          <p:cNvGrpSpPr>
            <a:grpSpLocks/>
          </p:cNvGrpSpPr>
          <p:nvPr/>
        </p:nvGrpSpPr>
        <p:grpSpPr bwMode="auto">
          <a:xfrm>
            <a:off x="5602288" y="1012825"/>
            <a:ext cx="1208087" cy="2023282"/>
            <a:chOff x="2064" y="788"/>
            <a:chExt cx="699" cy="1220"/>
          </a:xfrm>
        </p:grpSpPr>
        <p:sp>
          <p:nvSpPr>
            <p:cNvPr id="61521" name="Rectangle 79"/>
            <p:cNvSpPr>
              <a:spLocks noChangeArrowheads="1"/>
            </p:cNvSpPr>
            <p:nvPr/>
          </p:nvSpPr>
          <p:spPr bwMode="auto">
            <a:xfrm>
              <a:off x="2144" y="816"/>
              <a:ext cx="619" cy="11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22" name="Text Box 80"/>
            <p:cNvSpPr txBox="1">
              <a:spLocks noChangeArrowheads="1"/>
            </p:cNvSpPr>
            <p:nvPr/>
          </p:nvSpPr>
          <p:spPr bwMode="auto">
            <a:xfrm>
              <a:off x="2133" y="788"/>
              <a:ext cx="28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G</a:t>
              </a:r>
              <a:r>
                <a:rPr kumimoji="1" lang="en-US" altLang="zh-CN" sz="2200" baseline="-25000"/>
                <a:t>1</a:t>
              </a:r>
            </a:p>
          </p:txBody>
        </p:sp>
        <p:sp>
          <p:nvSpPr>
            <p:cNvPr id="61523" name="Text Box 81"/>
            <p:cNvSpPr txBox="1">
              <a:spLocks noChangeArrowheads="1"/>
            </p:cNvSpPr>
            <p:nvPr/>
          </p:nvSpPr>
          <p:spPr bwMode="auto">
            <a:xfrm>
              <a:off x="2130" y="1409"/>
              <a:ext cx="22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C</a:t>
              </a:r>
            </a:p>
          </p:txBody>
        </p:sp>
        <p:sp>
          <p:nvSpPr>
            <p:cNvPr id="61524" name="Text Box 82"/>
            <p:cNvSpPr txBox="1">
              <a:spLocks noChangeArrowheads="1"/>
            </p:cNvSpPr>
            <p:nvPr/>
          </p:nvSpPr>
          <p:spPr bwMode="auto">
            <a:xfrm>
              <a:off x="2129" y="1593"/>
              <a:ext cx="2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B</a:t>
              </a:r>
            </a:p>
          </p:txBody>
        </p:sp>
        <p:sp>
          <p:nvSpPr>
            <p:cNvPr id="61525" name="Text Box 83"/>
            <p:cNvSpPr txBox="1">
              <a:spLocks noChangeArrowheads="1"/>
            </p:cNvSpPr>
            <p:nvPr/>
          </p:nvSpPr>
          <p:spPr bwMode="auto">
            <a:xfrm>
              <a:off x="2120" y="1748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A</a:t>
              </a:r>
            </a:p>
          </p:txBody>
        </p:sp>
        <p:sp>
          <p:nvSpPr>
            <p:cNvPr id="61526" name="Oval 84"/>
            <p:cNvSpPr>
              <a:spLocks noChangeArrowheads="1"/>
            </p:cNvSpPr>
            <p:nvPr/>
          </p:nvSpPr>
          <p:spPr bwMode="auto">
            <a:xfrm>
              <a:off x="2064" y="1099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27" name="Oval 85"/>
            <p:cNvSpPr>
              <a:spLocks noChangeArrowheads="1"/>
            </p:cNvSpPr>
            <p:nvPr/>
          </p:nvSpPr>
          <p:spPr bwMode="auto">
            <a:xfrm>
              <a:off x="2064" y="1296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61528" name="Group 86"/>
            <p:cNvGrpSpPr>
              <a:grpSpLocks/>
            </p:cNvGrpSpPr>
            <p:nvPr/>
          </p:nvGrpSpPr>
          <p:grpSpPr bwMode="auto">
            <a:xfrm>
              <a:off x="2136" y="1205"/>
              <a:ext cx="361" cy="260"/>
              <a:chOff x="2136" y="1294"/>
              <a:chExt cx="361" cy="260"/>
            </a:xfrm>
          </p:grpSpPr>
          <p:sp>
            <p:nvSpPr>
              <p:cNvPr id="61532" name="Text Box 87"/>
              <p:cNvSpPr txBox="1">
                <a:spLocks noChangeArrowheads="1"/>
              </p:cNvSpPr>
              <p:nvPr/>
            </p:nvSpPr>
            <p:spPr bwMode="auto">
              <a:xfrm>
                <a:off x="2136" y="1294"/>
                <a:ext cx="361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2B</a:t>
                </a:r>
              </a:p>
            </p:txBody>
          </p:sp>
          <p:sp>
            <p:nvSpPr>
              <p:cNvPr id="61533" name="Freeform 88"/>
              <p:cNvSpPr>
                <a:spLocks/>
              </p:cNvSpPr>
              <p:nvPr/>
            </p:nvSpPr>
            <p:spPr bwMode="auto">
              <a:xfrm>
                <a:off x="2181" y="1344"/>
                <a:ext cx="207" cy="1"/>
              </a:xfrm>
              <a:custGeom>
                <a:avLst/>
                <a:gdLst>
                  <a:gd name="T0" fmla="*/ 0 w 207"/>
                  <a:gd name="T1" fmla="*/ 0 h 1"/>
                  <a:gd name="T2" fmla="*/ 207 w 207"/>
                  <a:gd name="T3" fmla="*/ 0 h 1"/>
                  <a:gd name="T4" fmla="*/ 0 60000 65536"/>
                  <a:gd name="T5" fmla="*/ 0 60000 65536"/>
                  <a:gd name="T6" fmla="*/ 0 w 207"/>
                  <a:gd name="T7" fmla="*/ 0 h 1"/>
                  <a:gd name="T8" fmla="*/ 207 w 2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7" h="1">
                    <a:moveTo>
                      <a:pt x="0" y="0"/>
                    </a:moveTo>
                    <a:lnTo>
                      <a:pt x="20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61529" name="Group 89"/>
            <p:cNvGrpSpPr>
              <a:grpSpLocks/>
            </p:cNvGrpSpPr>
            <p:nvPr/>
          </p:nvGrpSpPr>
          <p:grpSpPr bwMode="auto">
            <a:xfrm>
              <a:off x="2132" y="986"/>
              <a:ext cx="367" cy="260"/>
              <a:chOff x="2132" y="1090"/>
              <a:chExt cx="367" cy="260"/>
            </a:xfrm>
          </p:grpSpPr>
          <p:sp>
            <p:nvSpPr>
              <p:cNvPr id="61530" name="Text Box 90"/>
              <p:cNvSpPr txBox="1">
                <a:spLocks noChangeArrowheads="1"/>
              </p:cNvSpPr>
              <p:nvPr/>
            </p:nvSpPr>
            <p:spPr bwMode="auto">
              <a:xfrm>
                <a:off x="2132" y="1090"/>
                <a:ext cx="36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2A</a:t>
                </a:r>
              </a:p>
            </p:txBody>
          </p:sp>
          <p:sp>
            <p:nvSpPr>
              <p:cNvPr id="61531" name="Freeform 91"/>
              <p:cNvSpPr>
                <a:spLocks/>
              </p:cNvSpPr>
              <p:nvPr/>
            </p:nvSpPr>
            <p:spPr bwMode="auto">
              <a:xfrm>
                <a:off x="2184" y="1155"/>
                <a:ext cx="204" cy="1"/>
              </a:xfrm>
              <a:custGeom>
                <a:avLst/>
                <a:gdLst>
                  <a:gd name="T0" fmla="*/ 0 w 204"/>
                  <a:gd name="T1" fmla="*/ 0 h 1"/>
                  <a:gd name="T2" fmla="*/ 204 w 204"/>
                  <a:gd name="T3" fmla="*/ 0 h 1"/>
                  <a:gd name="T4" fmla="*/ 0 60000 65536"/>
                  <a:gd name="T5" fmla="*/ 0 60000 65536"/>
                  <a:gd name="T6" fmla="*/ 0 w 204"/>
                  <a:gd name="T7" fmla="*/ 0 h 1"/>
                  <a:gd name="T8" fmla="*/ 204 w 2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4" h="1">
                    <a:moveTo>
                      <a:pt x="0" y="0"/>
                    </a:moveTo>
                    <a:lnTo>
                      <a:pt x="20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</p:grpSp>
      <p:grpSp>
        <p:nvGrpSpPr>
          <p:cNvPr id="61463" name="Group 92"/>
          <p:cNvGrpSpPr>
            <a:grpSpLocks/>
          </p:cNvGrpSpPr>
          <p:nvPr/>
        </p:nvGrpSpPr>
        <p:grpSpPr bwMode="auto">
          <a:xfrm>
            <a:off x="4441825" y="4929188"/>
            <a:ext cx="7331075" cy="960437"/>
            <a:chOff x="1392" y="3149"/>
            <a:chExt cx="4244" cy="579"/>
          </a:xfrm>
        </p:grpSpPr>
        <p:sp>
          <p:nvSpPr>
            <p:cNvPr id="61515" name="Line 93"/>
            <p:cNvSpPr>
              <a:spLocks noChangeShapeType="1"/>
            </p:cNvSpPr>
            <p:nvPr/>
          </p:nvSpPr>
          <p:spPr bwMode="auto">
            <a:xfrm>
              <a:off x="1392" y="3149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16" name="Line 94"/>
            <p:cNvSpPr>
              <a:spLocks noChangeShapeType="1"/>
            </p:cNvSpPr>
            <p:nvPr/>
          </p:nvSpPr>
          <p:spPr bwMode="auto">
            <a:xfrm>
              <a:off x="1392" y="3725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17" name="Line 95"/>
            <p:cNvSpPr>
              <a:spLocks noChangeShapeType="1"/>
            </p:cNvSpPr>
            <p:nvPr/>
          </p:nvSpPr>
          <p:spPr bwMode="auto">
            <a:xfrm>
              <a:off x="1392" y="3363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18" name="Line 96"/>
            <p:cNvSpPr>
              <a:spLocks noChangeShapeType="1"/>
            </p:cNvSpPr>
            <p:nvPr/>
          </p:nvSpPr>
          <p:spPr bwMode="auto">
            <a:xfrm>
              <a:off x="1392" y="3528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519" name="Text Box 97"/>
            <p:cNvSpPr txBox="1">
              <a:spLocks noChangeArrowheads="1"/>
            </p:cNvSpPr>
            <p:nvPr/>
          </p:nvSpPr>
          <p:spPr bwMode="auto">
            <a:xfrm>
              <a:off x="1503" y="3168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61520" name="Text Box 98"/>
            <p:cNvSpPr txBox="1">
              <a:spLocks noChangeArrowheads="1"/>
            </p:cNvSpPr>
            <p:nvPr/>
          </p:nvSpPr>
          <p:spPr bwMode="auto">
            <a:xfrm>
              <a:off x="1503" y="3536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61464" name="Group 99"/>
          <p:cNvGrpSpPr>
            <a:grpSpLocks/>
          </p:cNvGrpSpPr>
          <p:nvPr/>
        </p:nvGrpSpPr>
        <p:grpSpPr bwMode="auto">
          <a:xfrm>
            <a:off x="2608859" y="1058863"/>
            <a:ext cx="1841183" cy="5494337"/>
            <a:chOff x="331" y="816"/>
            <a:chExt cx="1066" cy="3312"/>
          </a:xfrm>
        </p:grpSpPr>
        <p:sp>
          <p:nvSpPr>
            <p:cNvPr id="61497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98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99" name="Text Box 102"/>
            <p:cNvSpPr txBox="1">
              <a:spLocks noChangeArrowheads="1"/>
            </p:cNvSpPr>
            <p:nvPr/>
          </p:nvSpPr>
          <p:spPr bwMode="auto">
            <a:xfrm>
              <a:off x="331" y="1392"/>
              <a:ext cx="6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MREQ</a:t>
              </a:r>
            </a:p>
          </p:txBody>
        </p:sp>
        <p:sp>
          <p:nvSpPr>
            <p:cNvPr id="61500" name="Text Box 103"/>
            <p:cNvSpPr txBox="1">
              <a:spLocks noChangeArrowheads="1"/>
            </p:cNvSpPr>
            <p:nvPr/>
          </p:nvSpPr>
          <p:spPr bwMode="auto">
            <a:xfrm>
              <a:off x="989" y="816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14</a:t>
              </a:r>
            </a:p>
          </p:txBody>
        </p:sp>
        <p:sp>
          <p:nvSpPr>
            <p:cNvPr id="61501" name="Text Box 104"/>
            <p:cNvSpPr txBox="1">
              <a:spLocks noChangeArrowheads="1"/>
            </p:cNvSpPr>
            <p:nvPr/>
          </p:nvSpPr>
          <p:spPr bwMode="auto">
            <a:xfrm>
              <a:off x="989" y="100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15</a:t>
              </a:r>
            </a:p>
          </p:txBody>
        </p:sp>
        <p:sp>
          <p:nvSpPr>
            <p:cNvPr id="61502" name="Text Box 105"/>
            <p:cNvSpPr txBox="1">
              <a:spLocks noChangeArrowheads="1"/>
            </p:cNvSpPr>
            <p:nvPr/>
          </p:nvSpPr>
          <p:spPr bwMode="auto">
            <a:xfrm>
              <a:off x="989" y="1342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13</a:t>
              </a:r>
            </a:p>
          </p:txBody>
        </p:sp>
        <p:sp>
          <p:nvSpPr>
            <p:cNvPr id="61503" name="Text Box 106"/>
            <p:cNvSpPr txBox="1">
              <a:spLocks noChangeArrowheads="1"/>
            </p:cNvSpPr>
            <p:nvPr/>
          </p:nvSpPr>
          <p:spPr bwMode="auto">
            <a:xfrm>
              <a:off x="989" y="1534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12</a:t>
              </a:r>
            </a:p>
          </p:txBody>
        </p:sp>
        <p:sp>
          <p:nvSpPr>
            <p:cNvPr id="61504" name="Text Box 107"/>
            <p:cNvSpPr txBox="1">
              <a:spLocks noChangeArrowheads="1"/>
            </p:cNvSpPr>
            <p:nvPr/>
          </p:nvSpPr>
          <p:spPr bwMode="auto">
            <a:xfrm>
              <a:off x="992" y="1726"/>
              <a:ext cx="34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11</a:t>
              </a:r>
            </a:p>
          </p:txBody>
        </p:sp>
        <p:sp>
          <p:nvSpPr>
            <p:cNvPr id="61505" name="Text Box 108"/>
            <p:cNvSpPr txBox="1">
              <a:spLocks noChangeArrowheads="1"/>
            </p:cNvSpPr>
            <p:nvPr/>
          </p:nvSpPr>
          <p:spPr bwMode="auto">
            <a:xfrm>
              <a:off x="989" y="191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10</a:t>
              </a:r>
            </a:p>
          </p:txBody>
        </p:sp>
        <p:sp>
          <p:nvSpPr>
            <p:cNvPr id="61506" name="Text Box 109"/>
            <p:cNvSpPr txBox="1">
              <a:spLocks noChangeArrowheads="1"/>
            </p:cNvSpPr>
            <p:nvPr/>
          </p:nvSpPr>
          <p:spPr bwMode="auto">
            <a:xfrm>
              <a:off x="994" y="2088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9</a:t>
              </a:r>
            </a:p>
          </p:txBody>
        </p:sp>
        <p:sp>
          <p:nvSpPr>
            <p:cNvPr id="61507" name="Text Box 110"/>
            <p:cNvSpPr txBox="1">
              <a:spLocks noChangeArrowheads="1"/>
            </p:cNvSpPr>
            <p:nvPr/>
          </p:nvSpPr>
          <p:spPr bwMode="auto">
            <a:xfrm>
              <a:off x="994" y="2361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61508" name="Text Box 111"/>
            <p:cNvSpPr txBox="1">
              <a:spLocks noChangeArrowheads="1"/>
            </p:cNvSpPr>
            <p:nvPr/>
          </p:nvSpPr>
          <p:spPr bwMode="auto">
            <a:xfrm>
              <a:off x="1017" y="2250"/>
              <a:ext cx="32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61509" name="Text Box 112"/>
            <p:cNvSpPr txBox="1">
              <a:spLocks noChangeArrowheads="1"/>
            </p:cNvSpPr>
            <p:nvPr/>
          </p:nvSpPr>
          <p:spPr bwMode="auto">
            <a:xfrm>
              <a:off x="1042" y="3000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7</a:t>
              </a:r>
            </a:p>
          </p:txBody>
        </p:sp>
        <p:sp>
          <p:nvSpPr>
            <p:cNvPr id="61510" name="Text Box 113"/>
            <p:cNvSpPr txBox="1">
              <a:spLocks noChangeArrowheads="1"/>
            </p:cNvSpPr>
            <p:nvPr/>
          </p:nvSpPr>
          <p:spPr bwMode="auto">
            <a:xfrm>
              <a:off x="1042" y="3192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4</a:t>
              </a:r>
            </a:p>
          </p:txBody>
        </p:sp>
        <p:sp>
          <p:nvSpPr>
            <p:cNvPr id="61511" name="Text Box 114"/>
            <p:cNvSpPr txBox="1">
              <a:spLocks noChangeArrowheads="1"/>
            </p:cNvSpPr>
            <p:nvPr/>
          </p:nvSpPr>
          <p:spPr bwMode="auto">
            <a:xfrm>
              <a:off x="1042" y="3384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3</a:t>
              </a:r>
            </a:p>
          </p:txBody>
        </p:sp>
        <p:sp>
          <p:nvSpPr>
            <p:cNvPr id="61512" name="Text Box 115"/>
            <p:cNvSpPr txBox="1">
              <a:spLocks noChangeArrowheads="1"/>
            </p:cNvSpPr>
            <p:nvPr/>
          </p:nvSpPr>
          <p:spPr bwMode="auto">
            <a:xfrm>
              <a:off x="1042" y="3576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61513" name="Text Box 116"/>
            <p:cNvSpPr txBox="1">
              <a:spLocks noChangeArrowheads="1"/>
            </p:cNvSpPr>
            <p:nvPr/>
          </p:nvSpPr>
          <p:spPr bwMode="auto">
            <a:xfrm>
              <a:off x="983" y="3792"/>
              <a:ext cx="41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WR</a:t>
              </a:r>
            </a:p>
          </p:txBody>
        </p:sp>
        <p:sp>
          <p:nvSpPr>
            <p:cNvPr id="61514" name="Freeform 117"/>
            <p:cNvSpPr>
              <a:spLocks/>
            </p:cNvSpPr>
            <p:nvPr/>
          </p:nvSpPr>
          <p:spPr bwMode="auto">
            <a:xfrm>
              <a:off x="1056" y="3834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61465" name="Group 118"/>
          <p:cNvGrpSpPr>
            <a:grpSpLocks/>
          </p:cNvGrpSpPr>
          <p:nvPr/>
        </p:nvGrpSpPr>
        <p:grpSpPr bwMode="auto">
          <a:xfrm>
            <a:off x="10385425" y="4672013"/>
            <a:ext cx="774700" cy="1214437"/>
            <a:chOff x="4833" y="2994"/>
            <a:chExt cx="448" cy="732"/>
          </a:xfrm>
        </p:grpSpPr>
        <p:sp>
          <p:nvSpPr>
            <p:cNvPr id="61494" name="Freeform 119"/>
            <p:cNvSpPr>
              <a:spLocks/>
            </p:cNvSpPr>
            <p:nvPr/>
          </p:nvSpPr>
          <p:spPr bwMode="auto">
            <a:xfrm>
              <a:off x="4833" y="2994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1 w 1"/>
                <a:gd name="T3" fmla="*/ 510 h 510"/>
                <a:gd name="T4" fmla="*/ 0 60000 65536"/>
                <a:gd name="T5" fmla="*/ 0 60000 65536"/>
                <a:gd name="T6" fmla="*/ 0 w 1"/>
                <a:gd name="T7" fmla="*/ 0 h 510"/>
                <a:gd name="T8" fmla="*/ 1 w 1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0">
                  <a:moveTo>
                    <a:pt x="0" y="0"/>
                  </a:moveTo>
                  <a:lnTo>
                    <a:pt x="1" y="51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95" name="Freeform 120"/>
            <p:cNvSpPr>
              <a:spLocks/>
            </p:cNvSpPr>
            <p:nvPr/>
          </p:nvSpPr>
          <p:spPr bwMode="auto">
            <a:xfrm>
              <a:off x="5280" y="3000"/>
              <a:ext cx="1" cy="726"/>
            </a:xfrm>
            <a:custGeom>
              <a:avLst/>
              <a:gdLst>
                <a:gd name="T0" fmla="*/ 0 w 1"/>
                <a:gd name="T1" fmla="*/ 0 h 726"/>
                <a:gd name="T2" fmla="*/ 0 w 1"/>
                <a:gd name="T3" fmla="*/ 726 h 726"/>
                <a:gd name="T4" fmla="*/ 0 60000 65536"/>
                <a:gd name="T5" fmla="*/ 0 60000 65536"/>
                <a:gd name="T6" fmla="*/ 0 w 1"/>
                <a:gd name="T7" fmla="*/ 0 h 726"/>
                <a:gd name="T8" fmla="*/ 1 w 1"/>
                <a:gd name="T9" fmla="*/ 726 h 7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26">
                  <a:moveTo>
                    <a:pt x="0" y="0"/>
                  </a:moveTo>
                  <a:lnTo>
                    <a:pt x="0" y="72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96" name="Text Box 121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61466" name="Group 122"/>
          <p:cNvGrpSpPr>
            <a:grpSpLocks/>
          </p:cNvGrpSpPr>
          <p:nvPr/>
        </p:nvGrpSpPr>
        <p:grpSpPr bwMode="auto">
          <a:xfrm>
            <a:off x="8228013" y="4529138"/>
            <a:ext cx="858837" cy="750887"/>
            <a:chOff x="3584" y="2908"/>
            <a:chExt cx="497" cy="452"/>
          </a:xfrm>
        </p:grpSpPr>
        <p:sp>
          <p:nvSpPr>
            <p:cNvPr id="61491" name="Freeform 123"/>
            <p:cNvSpPr>
              <a:spLocks/>
            </p:cNvSpPr>
            <p:nvPr/>
          </p:nvSpPr>
          <p:spPr bwMode="auto">
            <a:xfrm>
              <a:off x="3584" y="2994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1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1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92" name="Freeform 124"/>
            <p:cNvSpPr>
              <a:spLocks/>
            </p:cNvSpPr>
            <p:nvPr/>
          </p:nvSpPr>
          <p:spPr bwMode="auto">
            <a:xfrm>
              <a:off x="4080" y="299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  <a:gd name="T4" fmla="*/ 0 60000 65536"/>
                <a:gd name="T5" fmla="*/ 0 60000 65536"/>
                <a:gd name="T6" fmla="*/ 0 w 1"/>
                <a:gd name="T7" fmla="*/ 0 h 366"/>
                <a:gd name="T8" fmla="*/ 1 w 1"/>
                <a:gd name="T9" fmla="*/ 366 h 3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93" name="Text Box 125"/>
            <p:cNvSpPr txBox="1">
              <a:spLocks noChangeArrowheads="1"/>
            </p:cNvSpPr>
            <p:nvPr/>
          </p:nvSpPr>
          <p:spPr bwMode="auto">
            <a:xfrm>
              <a:off x="3637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61467" name="Group 126"/>
          <p:cNvGrpSpPr>
            <a:grpSpLocks/>
          </p:cNvGrpSpPr>
          <p:nvPr/>
        </p:nvGrpSpPr>
        <p:grpSpPr bwMode="auto">
          <a:xfrm>
            <a:off x="6016625" y="4529138"/>
            <a:ext cx="919163" cy="1327150"/>
            <a:chOff x="2304" y="2908"/>
            <a:chExt cx="532" cy="800"/>
          </a:xfrm>
        </p:grpSpPr>
        <p:sp>
          <p:nvSpPr>
            <p:cNvPr id="61488" name="Line 127"/>
            <p:cNvSpPr>
              <a:spLocks noChangeShapeType="1"/>
            </p:cNvSpPr>
            <p:nvPr/>
          </p:nvSpPr>
          <p:spPr bwMode="auto">
            <a:xfrm>
              <a:off x="2304" y="2976"/>
              <a:ext cx="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89" name="Text Box 128"/>
            <p:cNvSpPr txBox="1">
              <a:spLocks noChangeArrowheads="1"/>
            </p:cNvSpPr>
            <p:nvPr/>
          </p:nvSpPr>
          <p:spPr bwMode="auto">
            <a:xfrm>
              <a:off x="2388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  <p:sp>
          <p:nvSpPr>
            <p:cNvPr id="61490" name="Freeform 129"/>
            <p:cNvSpPr>
              <a:spLocks/>
            </p:cNvSpPr>
            <p:nvPr/>
          </p:nvSpPr>
          <p:spPr bwMode="auto">
            <a:xfrm>
              <a:off x="2835" y="2976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61468" name="Group 130"/>
          <p:cNvGrpSpPr>
            <a:grpSpLocks/>
          </p:cNvGrpSpPr>
          <p:nvPr/>
        </p:nvGrpSpPr>
        <p:grpSpPr bwMode="auto">
          <a:xfrm>
            <a:off x="4441825" y="3179763"/>
            <a:ext cx="6959600" cy="654050"/>
            <a:chOff x="1392" y="2094"/>
            <a:chExt cx="4029" cy="395"/>
          </a:xfrm>
        </p:grpSpPr>
        <p:sp>
          <p:nvSpPr>
            <p:cNvPr id="61483" name="Freeform 131"/>
            <p:cNvSpPr>
              <a:spLocks/>
            </p:cNvSpPr>
            <p:nvPr/>
          </p:nvSpPr>
          <p:spPr bwMode="auto">
            <a:xfrm>
              <a:off x="1392" y="2094"/>
              <a:ext cx="3989" cy="1"/>
            </a:xfrm>
            <a:custGeom>
              <a:avLst/>
              <a:gdLst>
                <a:gd name="T0" fmla="*/ 0 w 2265"/>
                <a:gd name="T1" fmla="*/ 0 h 1"/>
                <a:gd name="T2" fmla="*/ 38374 w 2265"/>
                <a:gd name="T3" fmla="*/ 0 h 1"/>
                <a:gd name="T4" fmla="*/ 0 60000 65536"/>
                <a:gd name="T5" fmla="*/ 0 60000 65536"/>
                <a:gd name="T6" fmla="*/ 0 w 2265"/>
                <a:gd name="T7" fmla="*/ 0 h 1"/>
                <a:gd name="T8" fmla="*/ 2265 w 22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5" h="1">
                  <a:moveTo>
                    <a:pt x="0" y="0"/>
                  </a:moveTo>
                  <a:lnTo>
                    <a:pt x="226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61484" name="Group 132"/>
            <p:cNvGrpSpPr>
              <a:grpSpLocks/>
            </p:cNvGrpSpPr>
            <p:nvPr/>
          </p:nvGrpSpPr>
          <p:grpSpPr bwMode="auto">
            <a:xfrm>
              <a:off x="1392" y="2229"/>
              <a:ext cx="4029" cy="260"/>
              <a:chOff x="1392" y="2229"/>
              <a:chExt cx="4029" cy="260"/>
            </a:xfrm>
          </p:grpSpPr>
          <p:sp>
            <p:nvSpPr>
              <p:cNvPr id="61485" name="Freeform 133"/>
              <p:cNvSpPr>
                <a:spLocks/>
              </p:cNvSpPr>
              <p:nvPr/>
            </p:nvSpPr>
            <p:spPr bwMode="auto">
              <a:xfrm>
                <a:off x="1395" y="2229"/>
                <a:ext cx="4026" cy="5"/>
              </a:xfrm>
              <a:custGeom>
                <a:avLst/>
                <a:gdLst>
                  <a:gd name="T0" fmla="*/ 0 w 4026"/>
                  <a:gd name="T1" fmla="*/ 0 h 5"/>
                  <a:gd name="T2" fmla="*/ 4026 w 4026"/>
                  <a:gd name="T3" fmla="*/ 5 h 5"/>
                  <a:gd name="T4" fmla="*/ 0 60000 65536"/>
                  <a:gd name="T5" fmla="*/ 0 60000 65536"/>
                  <a:gd name="T6" fmla="*/ 0 w 4026"/>
                  <a:gd name="T7" fmla="*/ 0 h 5"/>
                  <a:gd name="T8" fmla="*/ 4026 w 4026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26" h="5">
                    <a:moveTo>
                      <a:pt x="0" y="0"/>
                    </a:moveTo>
                    <a:lnTo>
                      <a:pt x="4026" y="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1486" name="Line 134"/>
              <p:cNvSpPr>
                <a:spLocks noChangeShapeType="1"/>
              </p:cNvSpPr>
              <p:nvPr/>
            </p:nvSpPr>
            <p:spPr bwMode="auto">
              <a:xfrm>
                <a:off x="1392" y="2488"/>
                <a:ext cx="40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61487" name="Text Box 135"/>
              <p:cNvSpPr txBox="1">
                <a:spLocks noChangeArrowheads="1"/>
              </p:cNvSpPr>
              <p:nvPr/>
            </p:nvSpPr>
            <p:spPr bwMode="auto">
              <a:xfrm>
                <a:off x="1503" y="2276"/>
                <a:ext cx="3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/>
                  <a:t>…</a:t>
                </a:r>
              </a:p>
            </p:txBody>
          </p:sp>
        </p:grpSp>
      </p:grpSp>
      <p:grpSp>
        <p:nvGrpSpPr>
          <p:cNvPr id="61469" name="Group 137"/>
          <p:cNvGrpSpPr>
            <a:grpSpLocks/>
          </p:cNvGrpSpPr>
          <p:nvPr/>
        </p:nvGrpSpPr>
        <p:grpSpPr bwMode="auto">
          <a:xfrm>
            <a:off x="6016625" y="4529138"/>
            <a:ext cx="930275" cy="1366837"/>
            <a:chOff x="2304" y="2908"/>
            <a:chExt cx="538" cy="824"/>
          </a:xfrm>
        </p:grpSpPr>
        <p:sp>
          <p:nvSpPr>
            <p:cNvPr id="61480" name="Freeform 138"/>
            <p:cNvSpPr>
              <a:spLocks/>
            </p:cNvSpPr>
            <p:nvPr/>
          </p:nvSpPr>
          <p:spPr bwMode="auto">
            <a:xfrm>
              <a:off x="2304" y="2992"/>
              <a:ext cx="3" cy="195"/>
            </a:xfrm>
            <a:custGeom>
              <a:avLst/>
              <a:gdLst>
                <a:gd name="T0" fmla="*/ 3 w 3"/>
                <a:gd name="T1" fmla="*/ 0 h 195"/>
                <a:gd name="T2" fmla="*/ 0 w 3"/>
                <a:gd name="T3" fmla="*/ 195 h 195"/>
                <a:gd name="T4" fmla="*/ 0 60000 65536"/>
                <a:gd name="T5" fmla="*/ 0 60000 65536"/>
                <a:gd name="T6" fmla="*/ 0 w 3"/>
                <a:gd name="T7" fmla="*/ 0 h 195"/>
                <a:gd name="T8" fmla="*/ 3 w 3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81" name="Text Box 139"/>
            <p:cNvSpPr txBox="1">
              <a:spLocks noChangeArrowheads="1"/>
            </p:cNvSpPr>
            <p:nvPr/>
          </p:nvSpPr>
          <p:spPr bwMode="auto">
            <a:xfrm>
              <a:off x="2389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61482" name="Freeform 140"/>
            <p:cNvSpPr>
              <a:spLocks/>
            </p:cNvSpPr>
            <p:nvPr/>
          </p:nvSpPr>
          <p:spPr bwMode="auto">
            <a:xfrm>
              <a:off x="2841" y="2979"/>
              <a:ext cx="1" cy="753"/>
            </a:xfrm>
            <a:custGeom>
              <a:avLst/>
              <a:gdLst>
                <a:gd name="T0" fmla="*/ 0 w 1"/>
                <a:gd name="T1" fmla="*/ 0 h 753"/>
                <a:gd name="T2" fmla="*/ 0 w 1"/>
                <a:gd name="T3" fmla="*/ 753 h 753"/>
                <a:gd name="T4" fmla="*/ 0 60000 65536"/>
                <a:gd name="T5" fmla="*/ 0 60000 65536"/>
                <a:gd name="T6" fmla="*/ 0 w 1"/>
                <a:gd name="T7" fmla="*/ 0 h 753"/>
                <a:gd name="T8" fmla="*/ 1 w 1"/>
                <a:gd name="T9" fmla="*/ 753 h 7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61470" name="Group 141"/>
          <p:cNvGrpSpPr>
            <a:grpSpLocks/>
          </p:cNvGrpSpPr>
          <p:nvPr/>
        </p:nvGrpSpPr>
        <p:grpSpPr bwMode="auto">
          <a:xfrm>
            <a:off x="8228013" y="4529138"/>
            <a:ext cx="852487" cy="800100"/>
            <a:chOff x="3584" y="2908"/>
            <a:chExt cx="493" cy="482"/>
          </a:xfrm>
        </p:grpSpPr>
        <p:sp>
          <p:nvSpPr>
            <p:cNvPr id="61477" name="Freeform 142"/>
            <p:cNvSpPr>
              <a:spLocks/>
            </p:cNvSpPr>
            <p:nvPr/>
          </p:nvSpPr>
          <p:spPr bwMode="auto">
            <a:xfrm>
              <a:off x="3584" y="2988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78" name="Text Box 143"/>
            <p:cNvSpPr txBox="1">
              <a:spLocks noChangeArrowheads="1"/>
            </p:cNvSpPr>
            <p:nvPr/>
          </p:nvSpPr>
          <p:spPr bwMode="auto">
            <a:xfrm>
              <a:off x="3637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61479" name="Freeform 144"/>
            <p:cNvSpPr>
              <a:spLocks/>
            </p:cNvSpPr>
            <p:nvPr/>
          </p:nvSpPr>
          <p:spPr bwMode="auto">
            <a:xfrm>
              <a:off x="4074" y="2991"/>
              <a:ext cx="3" cy="399"/>
            </a:xfrm>
            <a:custGeom>
              <a:avLst/>
              <a:gdLst>
                <a:gd name="T0" fmla="*/ 3 w 3"/>
                <a:gd name="T1" fmla="*/ 0 h 375"/>
                <a:gd name="T2" fmla="*/ 0 w 3"/>
                <a:gd name="T3" fmla="*/ 5080 h 375"/>
                <a:gd name="T4" fmla="*/ 0 60000 65536"/>
                <a:gd name="T5" fmla="*/ 0 60000 65536"/>
                <a:gd name="T6" fmla="*/ 0 w 3"/>
                <a:gd name="T7" fmla="*/ 0 h 375"/>
                <a:gd name="T8" fmla="*/ 3 w 3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375">
                  <a:moveTo>
                    <a:pt x="3" y="0"/>
                  </a:moveTo>
                  <a:lnTo>
                    <a:pt x="0" y="375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61471" name="Group 145"/>
          <p:cNvGrpSpPr>
            <a:grpSpLocks/>
          </p:cNvGrpSpPr>
          <p:nvPr/>
        </p:nvGrpSpPr>
        <p:grpSpPr bwMode="auto">
          <a:xfrm>
            <a:off x="10385425" y="4681538"/>
            <a:ext cx="774700" cy="1214437"/>
            <a:chOff x="4833" y="3000"/>
            <a:chExt cx="448" cy="732"/>
          </a:xfrm>
        </p:grpSpPr>
        <p:sp>
          <p:nvSpPr>
            <p:cNvPr id="61474" name="Freeform 146"/>
            <p:cNvSpPr>
              <a:spLocks/>
            </p:cNvSpPr>
            <p:nvPr/>
          </p:nvSpPr>
          <p:spPr bwMode="auto">
            <a:xfrm>
              <a:off x="4833" y="3006"/>
              <a:ext cx="1" cy="519"/>
            </a:xfrm>
            <a:custGeom>
              <a:avLst/>
              <a:gdLst>
                <a:gd name="T0" fmla="*/ 0 w 1"/>
                <a:gd name="T1" fmla="*/ 0 h 519"/>
                <a:gd name="T2" fmla="*/ 0 w 1"/>
                <a:gd name="T3" fmla="*/ 519 h 519"/>
                <a:gd name="T4" fmla="*/ 0 60000 65536"/>
                <a:gd name="T5" fmla="*/ 0 60000 65536"/>
                <a:gd name="T6" fmla="*/ 0 w 1"/>
                <a:gd name="T7" fmla="*/ 0 h 519"/>
                <a:gd name="T8" fmla="*/ 1 w 1"/>
                <a:gd name="T9" fmla="*/ 519 h 5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9">
                  <a:moveTo>
                    <a:pt x="0" y="0"/>
                  </a:moveTo>
                  <a:lnTo>
                    <a:pt x="0" y="519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61475" name="Text Box 147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61476" name="Freeform 148"/>
            <p:cNvSpPr>
              <a:spLocks/>
            </p:cNvSpPr>
            <p:nvPr/>
          </p:nvSpPr>
          <p:spPr bwMode="auto">
            <a:xfrm>
              <a:off x="5280" y="3000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120870" name="TextBox 229"/>
          <p:cNvSpPr txBox="1">
            <a:spLocks noChangeArrowheads="1"/>
          </p:cNvSpPr>
          <p:nvPr/>
        </p:nvSpPr>
        <p:spPr bwMode="auto">
          <a:xfrm>
            <a:off x="757238" y="1033463"/>
            <a:ext cx="1028700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(5) 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画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出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CPU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与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存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储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器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的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连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接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图</a:t>
            </a:r>
          </a:p>
        </p:txBody>
      </p:sp>
      <p:sp>
        <p:nvSpPr>
          <p:cNvPr id="134" name="云形标注 133"/>
          <p:cNvSpPr/>
          <p:nvPr/>
        </p:nvSpPr>
        <p:spPr>
          <a:xfrm>
            <a:off x="1936750" y="882650"/>
            <a:ext cx="2519363" cy="1549400"/>
          </a:xfrm>
          <a:prstGeom prst="cloudCallout">
            <a:avLst>
              <a:gd name="adj1" fmla="val 81864"/>
              <a:gd name="adj2" fmla="val 7143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  <a:defRPr/>
            </a:pP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74LS138</a:t>
            </a:r>
          </a:p>
          <a:p>
            <a:pPr algn="ctr">
              <a:lnSpc>
                <a:spcPct val="100000"/>
              </a:lnSpc>
              <a:defRPr/>
            </a:pP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G</a:t>
            </a:r>
            <a:r>
              <a:rPr lang="en-US" altLang="zh-CN" sz="2200" baseline="-25000" dirty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G</a:t>
            </a:r>
            <a:r>
              <a:rPr lang="en-US" altLang="zh-CN" sz="2200" baseline="-25000" dirty="0">
                <a:solidFill>
                  <a:srgbClr val="000000"/>
                </a:solidFill>
                <a:latin typeface="+mn-ea"/>
              </a:rPr>
              <a:t>2A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G</a:t>
            </a:r>
            <a:r>
              <a:rPr lang="en-US" altLang="zh-CN" sz="2200" baseline="-25000" dirty="0">
                <a:solidFill>
                  <a:srgbClr val="000000"/>
                </a:solidFill>
                <a:latin typeface="+mn-ea"/>
              </a:rPr>
              <a:t>2B</a:t>
            </a:r>
          </a:p>
          <a:p>
            <a:pPr algn="ctr">
              <a:lnSpc>
                <a:spcPct val="100000"/>
              </a:lnSpc>
              <a:defRPr/>
            </a:pPr>
            <a:r>
              <a:rPr lang="zh-CN" altLang="en-US" sz="2200" dirty="0">
                <a:solidFill>
                  <a:srgbClr val="000000"/>
                </a:solidFill>
                <a:latin typeface="+mn-ea"/>
              </a:rPr>
              <a:t>＝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1 0 0</a:t>
            </a:r>
            <a:endParaRPr lang="zh-CN" altLang="en-US" sz="2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9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8" grpId="0" animBg="1"/>
      <p:bldP spid="13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3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553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554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6554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65542" name="组 3"/>
          <p:cNvGrpSpPr>
            <a:grpSpLocks/>
          </p:cNvGrpSpPr>
          <p:nvPr/>
        </p:nvGrpSpPr>
        <p:grpSpPr bwMode="auto">
          <a:xfrm>
            <a:off x="2818842" y="1162050"/>
            <a:ext cx="7481477" cy="3409222"/>
            <a:chOff x="604321" y="1997535"/>
            <a:chExt cx="7215945" cy="4047612"/>
          </a:xfrm>
        </p:grpSpPr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604321" y="1997535"/>
              <a:ext cx="7215945" cy="529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dist">
                <a:spcBef>
                  <a:spcPct val="50000"/>
                </a:spcBef>
              </a:pP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15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14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13 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12 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11 </a:t>
              </a:r>
              <a:r>
                <a:rPr kumimoji="1" lang="en-US" altLang="zh-CN" sz="2300"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latin typeface="微软雅黑" charset="-122"/>
                  <a:ea typeface="微软雅黑" charset="-122"/>
                  <a:cs typeface="宋体" charset="-122"/>
                </a:rPr>
                <a:t>10 </a:t>
              </a:r>
              <a:r>
                <a:rPr kumimoji="1" lang="en-US" altLang="zh-CN" sz="2300"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latin typeface="微软雅黑" charset="-122"/>
                  <a:ea typeface="微软雅黑" charset="-122"/>
                  <a:cs typeface="宋体" charset="-122"/>
                </a:rPr>
                <a:t>9</a:t>
              </a:r>
              <a:r>
                <a:rPr kumimoji="1" lang="en-US" altLang="zh-CN" sz="2300">
                  <a:latin typeface="微软雅黑" charset="-122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…   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7    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…  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4    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3    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…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    </a:t>
              </a:r>
              <a:r>
                <a:rPr kumimoji="1" lang="en-US" altLang="zh-CN" sz="23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0</a:t>
              </a:r>
            </a:p>
          </p:txBody>
        </p:sp>
        <p:grpSp>
          <p:nvGrpSpPr>
            <p:cNvPr id="65556" name="组 2"/>
            <p:cNvGrpSpPr>
              <a:grpSpLocks/>
            </p:cNvGrpSpPr>
            <p:nvPr/>
          </p:nvGrpSpPr>
          <p:grpSpPr bwMode="auto">
            <a:xfrm>
              <a:off x="647185" y="2517715"/>
              <a:ext cx="6972300" cy="3527432"/>
              <a:chOff x="647185" y="2517715"/>
              <a:chExt cx="6972300" cy="3527432"/>
            </a:xfrm>
          </p:grpSpPr>
          <p:grpSp>
            <p:nvGrpSpPr>
              <p:cNvPr id="65557" name="Group 4"/>
              <p:cNvGrpSpPr>
                <a:grpSpLocks/>
              </p:cNvGrpSpPr>
              <p:nvPr/>
            </p:nvGrpSpPr>
            <p:grpSpPr bwMode="auto">
              <a:xfrm>
                <a:off x="675760" y="2517715"/>
                <a:ext cx="6943725" cy="644526"/>
                <a:chOff x="341" y="1251"/>
                <a:chExt cx="4374" cy="406"/>
              </a:xfrm>
            </p:grpSpPr>
            <p:sp>
              <p:nvSpPr>
                <p:cNvPr id="1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41" y="1251"/>
                  <a:ext cx="110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</a:rPr>
                    <a:t>0  1  1  1 </a:t>
                  </a:r>
                </a:p>
              </p:txBody>
            </p:sp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29" y="1266"/>
                  <a:ext cx="1251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0  0  0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695" y="1265"/>
                  <a:ext cx="1004" cy="2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767" y="1278"/>
                  <a:ext cx="948" cy="2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6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16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14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0</a:t>
                  </a:r>
                </a:p>
              </p:txBody>
            </p:sp>
          </p:grpSp>
          <p:grpSp>
            <p:nvGrpSpPr>
              <p:cNvPr id="65558" name="Group 10"/>
              <p:cNvGrpSpPr>
                <a:grpSpLocks/>
              </p:cNvGrpSpPr>
              <p:nvPr/>
            </p:nvGrpSpPr>
            <p:grpSpPr bwMode="auto">
              <a:xfrm>
                <a:off x="647185" y="3071753"/>
                <a:ext cx="6954838" cy="1208089"/>
                <a:chOff x="227" y="1600"/>
                <a:chExt cx="4381" cy="761"/>
              </a:xfrm>
            </p:grpSpPr>
            <p:sp>
              <p:nvSpPr>
                <p:cNvPr id="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54" y="1600"/>
                  <a:ext cx="368" cy="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zh-CN" altLang="en-US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65572" name="Group 12"/>
                <p:cNvGrpSpPr>
                  <a:grpSpLocks/>
                </p:cNvGrpSpPr>
                <p:nvPr/>
              </p:nvGrpSpPr>
              <p:grpSpPr bwMode="auto">
                <a:xfrm>
                  <a:off x="227" y="1943"/>
                  <a:ext cx="4381" cy="418"/>
                  <a:chOff x="323" y="1943"/>
                  <a:chExt cx="4381" cy="418"/>
                </a:xfrm>
              </p:grpSpPr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0  1  1  1</a:t>
                    </a:r>
                  </a:p>
                </p:txBody>
              </p:sp>
              <p:sp>
                <p:nvSpPr>
                  <p:cNvPr id="2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0" y="1970"/>
                    <a:ext cx="1278" cy="3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 0  1</a:t>
                    </a:r>
                    <a:r>
                      <a:rPr kumimoji="1" lang="en-US" altLang="zh-CN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1  1</a:t>
                    </a:r>
                  </a:p>
                </p:txBody>
              </p:sp>
              <p:sp>
                <p:nvSpPr>
                  <p:cNvPr id="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0" y="1943"/>
                    <a:ext cx="978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1  1  1  1</a:t>
                    </a:r>
                  </a:p>
                </p:txBody>
              </p:sp>
              <p:sp>
                <p:nvSpPr>
                  <p:cNvPr id="2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7" y="1956"/>
                    <a:ext cx="897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1  1 </a:t>
                    </a:r>
                    <a:r>
                      <a:rPr kumimoji="1" lang="en-US" altLang="zh-CN" sz="12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</a:t>
                    </a: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</a:t>
                    </a:r>
                  </a:p>
                </p:txBody>
              </p:sp>
            </p:grpSp>
          </p:grpSp>
          <p:grpSp>
            <p:nvGrpSpPr>
              <p:cNvPr id="65559" name="Group 17"/>
              <p:cNvGrpSpPr>
                <a:grpSpLocks/>
              </p:cNvGrpSpPr>
              <p:nvPr/>
            </p:nvGrpSpPr>
            <p:grpSpPr bwMode="auto">
              <a:xfrm>
                <a:off x="675760" y="4262373"/>
                <a:ext cx="6942137" cy="666749"/>
                <a:chOff x="341" y="1275"/>
                <a:chExt cx="4373" cy="420"/>
              </a:xfrm>
            </p:grpSpPr>
            <p:sp>
              <p:nvSpPr>
                <p:cNvPr id="3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41" y="1304"/>
                  <a:ext cx="1135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0  1  1  1</a:t>
                  </a:r>
                </a:p>
              </p:txBody>
            </p:sp>
            <p:sp>
              <p:nvSpPr>
                <p:cNvPr id="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70" y="1304"/>
                  <a:ext cx="1311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1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0  0  0</a:t>
                  </a:r>
                </a:p>
              </p:txBody>
            </p:sp>
            <p:sp>
              <p:nvSpPr>
                <p:cNvPr id="3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08" y="1304"/>
                  <a:ext cx="994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0  0  0  0</a:t>
                  </a:r>
                </a:p>
              </p:txBody>
            </p:sp>
            <p:sp>
              <p:nvSpPr>
                <p:cNvPr id="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22" y="1275"/>
                  <a:ext cx="892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0  0 0  0</a:t>
                  </a:r>
                </a:p>
              </p:txBody>
            </p:sp>
          </p:grpSp>
          <p:grpSp>
            <p:nvGrpSpPr>
              <p:cNvPr id="65560" name="Group 22"/>
              <p:cNvGrpSpPr>
                <a:grpSpLocks/>
              </p:cNvGrpSpPr>
              <p:nvPr/>
            </p:nvGrpSpPr>
            <p:grpSpPr bwMode="auto">
              <a:xfrm>
                <a:off x="647185" y="4798957"/>
                <a:ext cx="6954837" cy="1246190"/>
                <a:chOff x="227" y="2688"/>
                <a:chExt cx="4381" cy="785"/>
              </a:xfrm>
            </p:grpSpPr>
            <p:sp>
              <p:nvSpPr>
                <p:cNvPr id="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92" y="2688"/>
                  <a:ext cx="33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65562" name="Group 24"/>
                <p:cNvGrpSpPr>
                  <a:grpSpLocks/>
                </p:cNvGrpSpPr>
                <p:nvPr/>
              </p:nvGrpSpPr>
              <p:grpSpPr bwMode="auto">
                <a:xfrm>
                  <a:off x="227" y="3072"/>
                  <a:ext cx="4381" cy="401"/>
                  <a:chOff x="323" y="1968"/>
                  <a:chExt cx="4381" cy="401"/>
                </a:xfrm>
              </p:grpSpPr>
              <p:sp>
                <p:nvSpPr>
                  <p:cNvPr id="3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2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0</a:t>
                    </a: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 </a:t>
                    </a:r>
                    <a:r>
                      <a:rPr kumimoji="1" lang="en-US" altLang="zh-CN" sz="16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1  1 </a:t>
                    </a:r>
                  </a:p>
                </p:txBody>
              </p:sp>
              <p:sp>
                <p:nvSpPr>
                  <p:cNvPr id="4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8" y="1978"/>
                    <a:ext cx="1325" cy="3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zh-CN" altLang="en-US" sz="16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0 </a:t>
                    </a:r>
                    <a:r>
                      <a:rPr kumimoji="1" lang="zh-CN" altLang="en-US" sz="16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</a:t>
                    </a:r>
                  </a:p>
                </p:txBody>
              </p:sp>
              <p:sp>
                <p:nvSpPr>
                  <p:cNvPr id="4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6" y="1991"/>
                    <a:ext cx="1020" cy="2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1  1  1  1</a:t>
                    </a:r>
                  </a:p>
                </p:txBody>
              </p:sp>
              <p:sp>
                <p:nvSpPr>
                  <p:cNvPr id="4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152" cy="2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1  1  1  1</a:t>
                    </a:r>
                  </a:p>
                </p:txBody>
              </p:sp>
            </p:grpSp>
          </p:grpSp>
        </p:grpSp>
      </p:grpSp>
      <p:grpSp>
        <p:nvGrpSpPr>
          <p:cNvPr id="65543" name="Group 29"/>
          <p:cNvGrpSpPr>
            <a:grpSpLocks/>
          </p:cNvGrpSpPr>
          <p:nvPr/>
        </p:nvGrpSpPr>
        <p:grpSpPr bwMode="auto">
          <a:xfrm>
            <a:off x="9967355" y="1787525"/>
            <a:ext cx="2133600" cy="1030288"/>
            <a:chOff x="4521" y="951"/>
            <a:chExt cx="1344" cy="639"/>
          </a:xfrm>
        </p:grpSpPr>
        <p:sp>
          <p:nvSpPr>
            <p:cNvPr id="65553" name="AutoShape 30"/>
            <p:cNvSpPr>
              <a:spLocks/>
            </p:cNvSpPr>
            <p:nvPr/>
          </p:nvSpPr>
          <p:spPr bwMode="auto">
            <a:xfrm>
              <a:off x="4642" y="951"/>
              <a:ext cx="157" cy="639"/>
            </a:xfrm>
            <a:prstGeom prst="rightBrace">
              <a:avLst>
                <a:gd name="adj1" fmla="val 1569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  <p:sp>
          <p:nvSpPr>
            <p:cNvPr id="65554" name="Text Box 31"/>
            <p:cNvSpPr txBox="1">
              <a:spLocks noChangeArrowheads="1"/>
            </p:cNvSpPr>
            <p:nvPr/>
          </p:nvSpPr>
          <p:spPr bwMode="auto">
            <a:xfrm>
              <a:off x="4521" y="1000"/>
              <a:ext cx="1344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1</a:t>
              </a:r>
              <a:r>
                <a:rPr kumimoji="1" lang="zh-CN" altLang="en-US">
                  <a:solidFill>
                    <a:schemeClr val="tx1"/>
                  </a:solidFill>
                  <a:ea typeface="宋体" charset="-122"/>
                </a:rPr>
                <a:t>片</a:t>
              </a: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ROM</a:t>
              </a:r>
            </a:p>
            <a:p>
              <a:pPr>
                <a:spcBef>
                  <a:spcPts val="238"/>
                </a:spcBef>
              </a:pPr>
              <a:r>
                <a:rPr kumimoji="1" lang="zh-CN" altLang="en-US">
                  <a:solidFill>
                    <a:schemeClr val="tx1"/>
                  </a:solidFill>
                  <a:ea typeface="宋体" charset="-122"/>
                </a:rPr>
                <a:t>2</a:t>
              </a: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K</a:t>
              </a:r>
              <a:r>
                <a:rPr kumimoji="1" lang="en-US" altLang="zh-CN" sz="2800">
                  <a:solidFill>
                    <a:schemeClr val="tx1"/>
                  </a:solidFill>
                </a:rPr>
                <a:t>×</a:t>
              </a:r>
              <a:r>
                <a:rPr kumimoji="1" lang="en-US" altLang="zh-CN">
                  <a:solidFill>
                    <a:schemeClr val="tx1"/>
                  </a:solidFill>
                </a:rPr>
                <a:t>8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</p:grpSp>
      <p:sp>
        <p:nvSpPr>
          <p:cNvPr id="65544" name="AutoShape 34"/>
          <p:cNvSpPr>
            <a:spLocks/>
          </p:cNvSpPr>
          <p:nvPr/>
        </p:nvSpPr>
        <p:spPr bwMode="auto">
          <a:xfrm>
            <a:off x="10120300" y="3198813"/>
            <a:ext cx="285750" cy="1128712"/>
          </a:xfrm>
          <a:prstGeom prst="rightBrace">
            <a:avLst>
              <a:gd name="adj1" fmla="val 1572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6600"/>
          </a:p>
        </p:txBody>
      </p:sp>
      <p:sp>
        <p:nvSpPr>
          <p:cNvPr id="65545" name="Text Box 31"/>
          <p:cNvSpPr txBox="1">
            <a:spLocks noChangeArrowheads="1"/>
          </p:cNvSpPr>
          <p:nvPr/>
        </p:nvSpPr>
        <p:spPr bwMode="auto">
          <a:xfrm>
            <a:off x="9956243" y="3300413"/>
            <a:ext cx="21336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2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片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RAM</a:t>
            </a:r>
          </a:p>
          <a:p>
            <a:pPr>
              <a:spcBef>
                <a:spcPts val="238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1K</a:t>
            </a:r>
            <a:r>
              <a:rPr kumimoji="1" lang="en-US" altLang="zh-CN" sz="2800">
                <a:solidFill>
                  <a:schemeClr val="tx1"/>
                </a:solidFill>
              </a:rPr>
              <a:t>×</a:t>
            </a:r>
            <a:r>
              <a:rPr kumimoji="1" lang="en-US" altLang="zh-CN">
                <a:solidFill>
                  <a:schemeClr val="tx1"/>
                </a:solidFill>
              </a:rPr>
              <a:t>4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位</a:t>
            </a:r>
          </a:p>
        </p:txBody>
      </p:sp>
      <p:sp>
        <p:nvSpPr>
          <p:cNvPr id="65546" name="Line 37"/>
          <p:cNvSpPr>
            <a:spLocks noChangeShapeType="1"/>
          </p:cNvSpPr>
          <p:nvPr/>
        </p:nvSpPr>
        <p:spPr bwMode="auto">
          <a:xfrm>
            <a:off x="5303118" y="1706376"/>
            <a:ext cx="0" cy="1398588"/>
          </a:xfrm>
          <a:prstGeom prst="line">
            <a:avLst/>
          </a:prstGeom>
          <a:noFill/>
          <a:ln w="571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547" name="Line 38"/>
          <p:cNvSpPr>
            <a:spLocks noChangeShapeType="1"/>
          </p:cNvSpPr>
          <p:nvPr/>
        </p:nvSpPr>
        <p:spPr bwMode="auto">
          <a:xfrm>
            <a:off x="5699162" y="3095625"/>
            <a:ext cx="0" cy="1527175"/>
          </a:xfrm>
          <a:prstGeom prst="line">
            <a:avLst/>
          </a:prstGeom>
          <a:noFill/>
          <a:ln w="571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548" name="Text Box 35"/>
          <p:cNvSpPr txBox="1">
            <a:spLocks noChangeArrowheads="1"/>
          </p:cNvSpPr>
          <p:nvPr/>
        </p:nvSpPr>
        <p:spPr bwMode="auto">
          <a:xfrm>
            <a:off x="5303280" y="4581525"/>
            <a:ext cx="5240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A</a:t>
            </a:r>
            <a:r>
              <a:rPr kumimoji="1" lang="en-US" altLang="zh-CN" baseline="-25000">
                <a:solidFill>
                  <a:schemeClr val="tx1"/>
                </a:solidFill>
                <a:ea typeface="宋体" charset="-122"/>
              </a:rPr>
              <a:t>10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~ A</a:t>
            </a:r>
            <a:r>
              <a:rPr kumimoji="1" lang="en-US" altLang="zh-CN" baseline="-25000">
                <a:solidFill>
                  <a:schemeClr val="tx1"/>
                </a:solidFill>
                <a:ea typeface="宋体" charset="-122"/>
              </a:rPr>
              <a:t>0    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接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 2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K </a:t>
            </a:r>
            <a:r>
              <a:rPr kumimoji="1" lang="en-US" altLang="zh-CN">
                <a:solidFill>
                  <a:schemeClr val="tx1"/>
                </a:solidFill>
              </a:rPr>
              <a:t>× 8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位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ROM 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的地址线</a:t>
            </a:r>
          </a:p>
        </p:txBody>
      </p:sp>
      <p:sp>
        <p:nvSpPr>
          <p:cNvPr id="65549" name="Text Box 36"/>
          <p:cNvSpPr txBox="1">
            <a:spLocks noChangeArrowheads="1"/>
          </p:cNvSpPr>
          <p:nvPr/>
        </p:nvSpPr>
        <p:spPr bwMode="auto">
          <a:xfrm>
            <a:off x="5301693" y="5081588"/>
            <a:ext cx="5303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A</a:t>
            </a:r>
            <a:r>
              <a:rPr kumimoji="1" lang="en-US" altLang="zh-CN" baseline="-25000">
                <a:solidFill>
                  <a:schemeClr val="tx1"/>
                </a:solidFill>
                <a:ea typeface="宋体" charset="-122"/>
              </a:rPr>
              <a:t>9  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~ A</a:t>
            </a:r>
            <a:r>
              <a:rPr kumimoji="1" lang="en-US" altLang="zh-CN" baseline="-25000">
                <a:solidFill>
                  <a:schemeClr val="tx1"/>
                </a:solidFill>
                <a:ea typeface="宋体" charset="-122"/>
              </a:rPr>
              <a:t>0    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接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 1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K </a:t>
            </a:r>
            <a:r>
              <a:rPr kumimoji="1" lang="en-US" altLang="zh-CN">
                <a:solidFill>
                  <a:schemeClr val="tx1"/>
                </a:solidFill>
              </a:rPr>
              <a:t>× 4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位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RAM 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的地址线</a:t>
            </a:r>
            <a:endParaRPr kumimoji="1" lang="en-US" altLang="zh-CN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65550" name="Rectangle 44"/>
          <p:cNvSpPr>
            <a:spLocks noChangeArrowheads="1"/>
          </p:cNvSpPr>
          <p:nvPr/>
        </p:nvSpPr>
        <p:spPr bwMode="auto">
          <a:xfrm>
            <a:off x="774700" y="5497513"/>
            <a:ext cx="5083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  <a:ea typeface="华文新魏" charset="-122"/>
              </a:rPr>
              <a:t>(4) 确定片选信号</a:t>
            </a:r>
            <a:endParaRPr kumimoji="1" lang="en-US" altLang="zh-CN" sz="280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53" name="圆角矩形 52"/>
          <p:cNvSpPr>
            <a:spLocks noChangeArrowheads="1"/>
          </p:cNvSpPr>
          <p:nvPr/>
        </p:nvSpPr>
        <p:spPr bwMode="auto">
          <a:xfrm>
            <a:off x="2820430" y="1736812"/>
            <a:ext cx="946150" cy="27749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9" name="云形标注 48"/>
          <p:cNvSpPr/>
          <p:nvPr/>
        </p:nvSpPr>
        <p:spPr>
          <a:xfrm>
            <a:off x="85725" y="1463675"/>
            <a:ext cx="2519363" cy="1549400"/>
          </a:xfrm>
          <a:prstGeom prst="cloudCallout">
            <a:avLst>
              <a:gd name="adj1" fmla="val 60506"/>
              <a:gd name="adj2" fmla="val 4881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74LS138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G</a:t>
            </a:r>
            <a:r>
              <a:rPr lang="en-US" altLang="zh-CN" sz="2200" baseline="-25000" dirty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G</a:t>
            </a:r>
            <a:r>
              <a:rPr lang="en-US" altLang="zh-CN" sz="2200" baseline="-25000" dirty="0">
                <a:solidFill>
                  <a:srgbClr val="000000"/>
                </a:solidFill>
                <a:latin typeface="+mn-ea"/>
              </a:rPr>
              <a:t>2A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G</a:t>
            </a:r>
            <a:r>
              <a:rPr lang="en-US" altLang="zh-CN" sz="2200" baseline="-25000" dirty="0">
                <a:solidFill>
                  <a:srgbClr val="000000"/>
                </a:solidFill>
                <a:latin typeface="+mn-ea"/>
              </a:rPr>
              <a:t>2B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2200" dirty="0">
                <a:solidFill>
                  <a:srgbClr val="000000"/>
                </a:solidFill>
                <a:latin typeface="+mn-ea"/>
              </a:rPr>
              <a:t>＝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1 0 0</a:t>
            </a:r>
            <a:endParaRPr lang="zh-CN" altLang="en-US" sz="2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6" name="云形标注 45"/>
          <p:cNvSpPr/>
          <p:nvPr/>
        </p:nvSpPr>
        <p:spPr>
          <a:xfrm>
            <a:off x="5703888" y="5679495"/>
            <a:ext cx="4283075" cy="1132480"/>
          </a:xfrm>
          <a:prstGeom prst="cloudCallout">
            <a:avLst>
              <a:gd name="adj1" fmla="val 68036"/>
              <a:gd name="adj2" fmla="val -12273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en-US" altLang="zh-CN" sz="2600" dirty="0">
                <a:solidFill>
                  <a:srgbClr val="000000"/>
                </a:solidFill>
                <a:ea typeface="华文新魏" charset="0"/>
              </a:rPr>
              <a:t>CPU</a:t>
            </a:r>
            <a:r>
              <a:rPr kumimoji="1" lang="zh-CN" altLang="en-US" sz="2600" dirty="0">
                <a:solidFill>
                  <a:srgbClr val="000000"/>
                </a:solidFill>
                <a:ea typeface="华文新魏" charset="0"/>
              </a:rPr>
              <a:t>用</a:t>
            </a:r>
            <a:r>
              <a:rPr kumimoji="1" lang="en-US" altLang="zh-CN" sz="2600" dirty="0">
                <a:solidFill>
                  <a:srgbClr val="000000"/>
                </a:solidFill>
                <a:ea typeface="华文新魏" charset="0"/>
              </a:rPr>
              <a:t>MREQ</a:t>
            </a:r>
            <a:r>
              <a:rPr kumimoji="1" lang="zh-CN" altLang="en-US" sz="2600" dirty="0">
                <a:solidFill>
                  <a:srgbClr val="000000"/>
                </a:solidFill>
                <a:ea typeface="华文新魏" charset="0"/>
              </a:rPr>
              <a:t>作访存控制信号</a:t>
            </a:r>
            <a:endParaRPr lang="zh-CN" altLang="en-US" sz="2600" dirty="0"/>
          </a:p>
        </p:txBody>
      </p:sp>
      <p:pic>
        <p:nvPicPr>
          <p:cNvPr id="47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25" y="5230813"/>
            <a:ext cx="111125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直线连接符 47"/>
          <p:cNvCxnSpPr>
            <a:cxnSpLocks noChangeShapeType="1"/>
          </p:cNvCxnSpPr>
          <p:nvPr/>
        </p:nvCxnSpPr>
        <p:spPr bwMode="auto">
          <a:xfrm>
            <a:off x="7520583" y="5805264"/>
            <a:ext cx="101123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8990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9" grpId="0" animBg="1"/>
      <p:bldP spid="4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0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270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270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270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2710" name="Line 11"/>
          <p:cNvSpPr>
            <a:spLocks noChangeShapeType="1"/>
          </p:cNvSpPr>
          <p:nvPr/>
        </p:nvSpPr>
        <p:spPr bwMode="auto">
          <a:xfrm flipH="1">
            <a:off x="4441825" y="2228850"/>
            <a:ext cx="1298575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72711" name="Line 12"/>
          <p:cNvSpPr>
            <a:spLocks noChangeShapeType="1"/>
          </p:cNvSpPr>
          <p:nvPr/>
        </p:nvSpPr>
        <p:spPr bwMode="auto">
          <a:xfrm flipH="1">
            <a:off x="4441825" y="2533650"/>
            <a:ext cx="12954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72712" name="Line 13"/>
          <p:cNvSpPr>
            <a:spLocks noChangeShapeType="1"/>
          </p:cNvSpPr>
          <p:nvPr/>
        </p:nvSpPr>
        <p:spPr bwMode="auto">
          <a:xfrm flipH="1">
            <a:off x="4441825" y="2809875"/>
            <a:ext cx="12954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72713" name="Group 17"/>
          <p:cNvGrpSpPr>
            <a:grpSpLocks/>
          </p:cNvGrpSpPr>
          <p:nvPr/>
        </p:nvGrpSpPr>
        <p:grpSpPr bwMode="auto">
          <a:xfrm>
            <a:off x="5091113" y="4437063"/>
            <a:ext cx="787400" cy="371475"/>
            <a:chOff x="1768" y="2852"/>
            <a:chExt cx="456" cy="224"/>
          </a:xfrm>
        </p:grpSpPr>
        <p:sp>
          <p:nvSpPr>
            <p:cNvPr id="72838" name="Line 18"/>
            <p:cNvSpPr>
              <a:spLocks noChangeShapeType="1"/>
            </p:cNvSpPr>
            <p:nvPr/>
          </p:nvSpPr>
          <p:spPr bwMode="auto">
            <a:xfrm flipH="1">
              <a:off x="1876" y="2852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39" name="Line 19"/>
            <p:cNvSpPr>
              <a:spLocks noChangeShapeType="1"/>
            </p:cNvSpPr>
            <p:nvPr/>
          </p:nvSpPr>
          <p:spPr bwMode="auto">
            <a:xfrm>
              <a:off x="1876" y="2852"/>
              <a:ext cx="1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40" name="Rectangle 20"/>
            <p:cNvSpPr>
              <a:spLocks noChangeArrowheads="1"/>
            </p:cNvSpPr>
            <p:nvPr/>
          </p:nvSpPr>
          <p:spPr bwMode="auto">
            <a:xfrm>
              <a:off x="1768" y="3057"/>
              <a:ext cx="187" cy="1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72714" name="Freeform 23"/>
          <p:cNvSpPr>
            <a:spLocks/>
          </p:cNvSpPr>
          <p:nvPr/>
        </p:nvSpPr>
        <p:spPr bwMode="auto">
          <a:xfrm>
            <a:off x="9745663" y="1724025"/>
            <a:ext cx="3175" cy="2493963"/>
          </a:xfrm>
          <a:custGeom>
            <a:avLst/>
            <a:gdLst>
              <a:gd name="T0" fmla="*/ 2147483647 w 3"/>
              <a:gd name="T1" fmla="*/ 0 h 1509"/>
              <a:gd name="T2" fmla="*/ 0 w 3"/>
              <a:gd name="T3" fmla="*/ 2147483647 h 1509"/>
              <a:gd name="T4" fmla="*/ 0 60000 65536"/>
              <a:gd name="T5" fmla="*/ 0 60000 65536"/>
              <a:gd name="T6" fmla="*/ 0 w 3"/>
              <a:gd name="T7" fmla="*/ 0 h 1509"/>
              <a:gd name="T8" fmla="*/ 3 w 3"/>
              <a:gd name="T9" fmla="*/ 1509 h 15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1509">
                <a:moveTo>
                  <a:pt x="3" y="0"/>
                </a:moveTo>
                <a:lnTo>
                  <a:pt x="0" y="1509"/>
                </a:lnTo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 type="oval" w="sm" len="sm"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72715" name="Freeform 24"/>
          <p:cNvSpPr>
            <a:spLocks/>
          </p:cNvSpPr>
          <p:nvPr/>
        </p:nvSpPr>
        <p:spPr bwMode="auto">
          <a:xfrm>
            <a:off x="7085013" y="4243388"/>
            <a:ext cx="714375" cy="3175"/>
          </a:xfrm>
          <a:custGeom>
            <a:avLst/>
            <a:gdLst>
              <a:gd name="T0" fmla="*/ 2147483647 w 414"/>
              <a:gd name="T1" fmla="*/ 0 h 1"/>
              <a:gd name="T2" fmla="*/ 0 w 414"/>
              <a:gd name="T3" fmla="*/ 2147483647 h 1"/>
              <a:gd name="T4" fmla="*/ 0 60000 65536"/>
              <a:gd name="T5" fmla="*/ 0 60000 65536"/>
              <a:gd name="T6" fmla="*/ 0 w 414"/>
              <a:gd name="T7" fmla="*/ 0 h 1"/>
              <a:gd name="T8" fmla="*/ 414 w 41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4" h="1">
                <a:moveTo>
                  <a:pt x="414" y="0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72716" name="Group 25"/>
          <p:cNvGrpSpPr>
            <a:grpSpLocks/>
          </p:cNvGrpSpPr>
          <p:nvPr/>
        </p:nvGrpSpPr>
        <p:grpSpPr bwMode="auto">
          <a:xfrm>
            <a:off x="5688272" y="4046537"/>
            <a:ext cx="1391717" cy="658042"/>
            <a:chOff x="2138" y="2617"/>
            <a:chExt cx="805" cy="397"/>
          </a:xfrm>
        </p:grpSpPr>
        <p:sp>
          <p:nvSpPr>
            <p:cNvPr id="72835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36" name="Text Box 27"/>
            <p:cNvSpPr txBox="1">
              <a:spLocks noChangeArrowheads="1"/>
            </p:cNvSpPr>
            <p:nvPr/>
          </p:nvSpPr>
          <p:spPr bwMode="auto">
            <a:xfrm>
              <a:off x="2138" y="2617"/>
              <a:ext cx="80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1" lang="zh-CN" altLang="en-US" sz="2200"/>
                <a:t> 2</a:t>
              </a:r>
              <a:r>
                <a:rPr kumimoji="1" lang="en-US" altLang="zh-CN" sz="2200"/>
                <a:t>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8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72837" name="Text Box 28"/>
            <p:cNvSpPr txBox="1">
              <a:spLocks noChangeArrowheads="1"/>
            </p:cNvSpPr>
            <p:nvPr/>
          </p:nvSpPr>
          <p:spPr bwMode="auto">
            <a:xfrm>
              <a:off x="2260" y="2754"/>
              <a:ext cx="54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ROM</a:t>
              </a:r>
            </a:p>
          </p:txBody>
        </p:sp>
      </p:grpSp>
      <p:sp>
        <p:nvSpPr>
          <p:cNvPr id="72717" name="Line 29"/>
          <p:cNvSpPr>
            <a:spLocks noChangeShapeType="1"/>
          </p:cNvSpPr>
          <p:nvPr/>
        </p:nvSpPr>
        <p:spPr bwMode="auto">
          <a:xfrm>
            <a:off x="9267825" y="4243388"/>
            <a:ext cx="928688" cy="3175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72718" name="Group 30"/>
          <p:cNvGrpSpPr>
            <a:grpSpLocks/>
          </p:cNvGrpSpPr>
          <p:nvPr/>
        </p:nvGrpSpPr>
        <p:grpSpPr bwMode="auto">
          <a:xfrm>
            <a:off x="4441825" y="4437063"/>
            <a:ext cx="5754688" cy="1722437"/>
            <a:chOff x="1392" y="2852"/>
            <a:chExt cx="3331" cy="1039"/>
          </a:xfrm>
        </p:grpSpPr>
        <p:sp>
          <p:nvSpPr>
            <p:cNvPr id="72830" name="Line 31"/>
            <p:cNvSpPr>
              <a:spLocks noChangeShapeType="1"/>
            </p:cNvSpPr>
            <p:nvPr/>
          </p:nvSpPr>
          <p:spPr bwMode="auto">
            <a:xfrm flipH="1">
              <a:off x="3137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31" name="Line 32"/>
            <p:cNvSpPr>
              <a:spLocks noChangeShapeType="1"/>
            </p:cNvSpPr>
            <p:nvPr/>
          </p:nvSpPr>
          <p:spPr bwMode="auto">
            <a:xfrm rot="10800000">
              <a:off x="3137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32" name="Line 33"/>
            <p:cNvSpPr>
              <a:spLocks noChangeShapeType="1"/>
            </p:cNvSpPr>
            <p:nvPr/>
          </p:nvSpPr>
          <p:spPr bwMode="auto">
            <a:xfrm>
              <a:off x="4373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33" name="Freeform 34"/>
            <p:cNvSpPr>
              <a:spLocks/>
            </p:cNvSpPr>
            <p:nvPr/>
          </p:nvSpPr>
          <p:spPr bwMode="auto">
            <a:xfrm>
              <a:off x="1392" y="3885"/>
              <a:ext cx="2994" cy="6"/>
            </a:xfrm>
            <a:custGeom>
              <a:avLst/>
              <a:gdLst>
                <a:gd name="T0" fmla="*/ 0 w 2994"/>
                <a:gd name="T1" fmla="*/ 6 h 6"/>
                <a:gd name="T2" fmla="*/ 2994 w 2994"/>
                <a:gd name="T3" fmla="*/ 0 h 6"/>
                <a:gd name="T4" fmla="*/ 0 60000 65536"/>
                <a:gd name="T5" fmla="*/ 0 60000 65536"/>
                <a:gd name="T6" fmla="*/ 0 w 2994"/>
                <a:gd name="T7" fmla="*/ 0 h 6"/>
                <a:gd name="T8" fmla="*/ 2994 w 2994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94" h="6">
                  <a:moveTo>
                    <a:pt x="0" y="6"/>
                  </a:moveTo>
                  <a:lnTo>
                    <a:pt x="299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34" name="Line 35"/>
            <p:cNvSpPr>
              <a:spLocks noChangeShapeType="1"/>
            </p:cNvSpPr>
            <p:nvPr/>
          </p:nvSpPr>
          <p:spPr bwMode="auto">
            <a:xfrm flipH="1">
              <a:off x="4373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72719" name="Group 36"/>
          <p:cNvGrpSpPr>
            <a:grpSpLocks/>
          </p:cNvGrpSpPr>
          <p:nvPr/>
        </p:nvGrpSpPr>
        <p:grpSpPr bwMode="auto">
          <a:xfrm>
            <a:off x="7958413" y="4084635"/>
            <a:ext cx="3543027" cy="705636"/>
            <a:chOff x="3428" y="2640"/>
            <a:chExt cx="2051" cy="425"/>
          </a:xfrm>
        </p:grpSpPr>
        <p:sp>
          <p:nvSpPr>
            <p:cNvPr id="72824" name="Text Box 37"/>
            <p:cNvSpPr txBox="1">
              <a:spLocks noChangeArrowheads="1"/>
            </p:cNvSpPr>
            <p:nvPr/>
          </p:nvSpPr>
          <p:spPr bwMode="auto">
            <a:xfrm>
              <a:off x="3428" y="2640"/>
              <a:ext cx="8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72825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26" name="Text Box 39"/>
            <p:cNvSpPr txBox="1">
              <a:spLocks noChangeArrowheads="1"/>
            </p:cNvSpPr>
            <p:nvPr/>
          </p:nvSpPr>
          <p:spPr bwMode="auto">
            <a:xfrm>
              <a:off x="3568" y="2784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  <p:sp>
          <p:nvSpPr>
            <p:cNvPr id="72827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28" name="Text Box 41"/>
            <p:cNvSpPr txBox="1">
              <a:spLocks noChangeArrowheads="1"/>
            </p:cNvSpPr>
            <p:nvPr/>
          </p:nvSpPr>
          <p:spPr bwMode="auto">
            <a:xfrm>
              <a:off x="4714" y="2661"/>
              <a:ext cx="76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72829" name="Text Box 42"/>
            <p:cNvSpPr txBox="1">
              <a:spLocks noChangeArrowheads="1"/>
            </p:cNvSpPr>
            <p:nvPr/>
          </p:nvSpPr>
          <p:spPr bwMode="auto">
            <a:xfrm>
              <a:off x="4816" y="2805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</p:grpSp>
      <p:grpSp>
        <p:nvGrpSpPr>
          <p:cNvPr id="72720" name="Group 43"/>
          <p:cNvGrpSpPr>
            <a:grpSpLocks/>
          </p:cNvGrpSpPr>
          <p:nvPr/>
        </p:nvGrpSpPr>
        <p:grpSpPr bwMode="auto">
          <a:xfrm>
            <a:off x="10385425" y="3394075"/>
            <a:ext cx="774700" cy="785813"/>
            <a:chOff x="4833" y="2224"/>
            <a:chExt cx="448" cy="473"/>
          </a:xfrm>
        </p:grpSpPr>
        <p:sp>
          <p:nvSpPr>
            <p:cNvPr id="72821" name="Freeform 44"/>
            <p:cNvSpPr>
              <a:spLocks/>
            </p:cNvSpPr>
            <p:nvPr/>
          </p:nvSpPr>
          <p:spPr bwMode="auto">
            <a:xfrm>
              <a:off x="4833" y="2224"/>
              <a:ext cx="1" cy="473"/>
            </a:xfrm>
            <a:custGeom>
              <a:avLst/>
              <a:gdLst>
                <a:gd name="T0" fmla="*/ 0 w 1"/>
                <a:gd name="T1" fmla="*/ 0 h 473"/>
                <a:gd name="T2" fmla="*/ 0 w 1"/>
                <a:gd name="T3" fmla="*/ 473 h 473"/>
                <a:gd name="T4" fmla="*/ 0 60000 65536"/>
                <a:gd name="T5" fmla="*/ 0 60000 65536"/>
                <a:gd name="T6" fmla="*/ 0 w 1"/>
                <a:gd name="T7" fmla="*/ 0 h 473"/>
                <a:gd name="T8" fmla="*/ 1 w 1"/>
                <a:gd name="T9" fmla="*/ 473 h 4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73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22" name="Freeform 45"/>
            <p:cNvSpPr>
              <a:spLocks/>
            </p:cNvSpPr>
            <p:nvPr/>
          </p:nvSpPr>
          <p:spPr bwMode="auto">
            <a:xfrm>
              <a:off x="5280" y="2496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23" name="Text Box 46"/>
            <p:cNvSpPr txBox="1">
              <a:spLocks noChangeArrowheads="1"/>
            </p:cNvSpPr>
            <p:nvPr/>
          </p:nvSpPr>
          <p:spPr bwMode="auto">
            <a:xfrm>
              <a:off x="4865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72721" name="Group 47"/>
          <p:cNvGrpSpPr>
            <a:grpSpLocks/>
          </p:cNvGrpSpPr>
          <p:nvPr/>
        </p:nvGrpSpPr>
        <p:grpSpPr bwMode="auto">
          <a:xfrm>
            <a:off x="6016625" y="3168651"/>
            <a:ext cx="919163" cy="1006503"/>
            <a:chOff x="2304" y="2088"/>
            <a:chExt cx="532" cy="606"/>
          </a:xfrm>
        </p:grpSpPr>
        <p:sp>
          <p:nvSpPr>
            <p:cNvPr id="72818" name="Freeform 48"/>
            <p:cNvSpPr>
              <a:spLocks/>
            </p:cNvSpPr>
            <p:nvPr/>
          </p:nvSpPr>
          <p:spPr bwMode="auto">
            <a:xfrm>
              <a:off x="2304" y="2088"/>
              <a:ext cx="2" cy="584"/>
            </a:xfrm>
            <a:custGeom>
              <a:avLst/>
              <a:gdLst>
                <a:gd name="T0" fmla="*/ 2 w 2"/>
                <a:gd name="T1" fmla="*/ 0 h 584"/>
                <a:gd name="T2" fmla="*/ 0 w 2"/>
                <a:gd name="T3" fmla="*/ 584 h 584"/>
                <a:gd name="T4" fmla="*/ 0 60000 65536"/>
                <a:gd name="T5" fmla="*/ 0 60000 65536"/>
                <a:gd name="T6" fmla="*/ 0 w 2"/>
                <a:gd name="T7" fmla="*/ 0 h 584"/>
                <a:gd name="T8" fmla="*/ 2 w 2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19" name="Freeform 49"/>
            <p:cNvSpPr>
              <a:spLocks/>
            </p:cNvSpPr>
            <p:nvPr/>
          </p:nvSpPr>
          <p:spPr bwMode="auto">
            <a:xfrm>
              <a:off x="2835" y="2496"/>
              <a:ext cx="1" cy="171"/>
            </a:xfrm>
            <a:custGeom>
              <a:avLst/>
              <a:gdLst>
                <a:gd name="T0" fmla="*/ 0 w 1"/>
                <a:gd name="T1" fmla="*/ 0 h 171"/>
                <a:gd name="T2" fmla="*/ 0 w 1"/>
                <a:gd name="T3" fmla="*/ 171 h 171"/>
                <a:gd name="T4" fmla="*/ 0 60000 65536"/>
                <a:gd name="T5" fmla="*/ 0 60000 65536"/>
                <a:gd name="T6" fmla="*/ 0 w 1"/>
                <a:gd name="T7" fmla="*/ 0 h 171"/>
                <a:gd name="T8" fmla="*/ 1 w 1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20" name="Text Box 50"/>
            <p:cNvSpPr txBox="1">
              <a:spLocks noChangeArrowheads="1"/>
            </p:cNvSpPr>
            <p:nvPr/>
          </p:nvSpPr>
          <p:spPr bwMode="auto">
            <a:xfrm>
              <a:off x="2388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72722" name="Group 51"/>
          <p:cNvGrpSpPr>
            <a:grpSpLocks/>
          </p:cNvGrpSpPr>
          <p:nvPr/>
        </p:nvGrpSpPr>
        <p:grpSpPr bwMode="auto">
          <a:xfrm>
            <a:off x="8228013" y="3392487"/>
            <a:ext cx="857250" cy="781480"/>
            <a:chOff x="3584" y="2223"/>
            <a:chExt cx="496" cy="471"/>
          </a:xfrm>
        </p:grpSpPr>
        <p:sp>
          <p:nvSpPr>
            <p:cNvPr id="72815" name="Freeform 52"/>
            <p:cNvSpPr>
              <a:spLocks/>
            </p:cNvSpPr>
            <p:nvPr/>
          </p:nvSpPr>
          <p:spPr bwMode="auto">
            <a:xfrm>
              <a:off x="3584" y="2223"/>
              <a:ext cx="1" cy="459"/>
            </a:xfrm>
            <a:custGeom>
              <a:avLst/>
              <a:gdLst>
                <a:gd name="T0" fmla="*/ 0 w 1"/>
                <a:gd name="T1" fmla="*/ 0 h 459"/>
                <a:gd name="T2" fmla="*/ 0 w 1"/>
                <a:gd name="T3" fmla="*/ 459 h 459"/>
                <a:gd name="T4" fmla="*/ 0 60000 65536"/>
                <a:gd name="T5" fmla="*/ 0 60000 65536"/>
                <a:gd name="T6" fmla="*/ 0 w 1"/>
                <a:gd name="T7" fmla="*/ 0 h 459"/>
                <a:gd name="T8" fmla="*/ 1 w 1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16" name="Line 53"/>
            <p:cNvSpPr>
              <a:spLocks noChangeShapeType="1"/>
            </p:cNvSpPr>
            <p:nvPr/>
          </p:nvSpPr>
          <p:spPr bwMode="auto">
            <a:xfrm>
              <a:off x="4080" y="24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17" name="Text Box 54"/>
            <p:cNvSpPr txBox="1">
              <a:spLocks noChangeArrowheads="1"/>
            </p:cNvSpPr>
            <p:nvPr/>
          </p:nvSpPr>
          <p:spPr bwMode="auto">
            <a:xfrm>
              <a:off x="3637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72723" name="Group 61"/>
          <p:cNvGrpSpPr>
            <a:grpSpLocks/>
          </p:cNvGrpSpPr>
          <p:nvPr/>
        </p:nvGrpSpPr>
        <p:grpSpPr bwMode="auto">
          <a:xfrm>
            <a:off x="4386263" y="4000498"/>
            <a:ext cx="1803400" cy="431027"/>
            <a:chOff x="1488" y="2649"/>
            <a:chExt cx="768" cy="260"/>
          </a:xfrm>
        </p:grpSpPr>
        <p:sp>
          <p:nvSpPr>
            <p:cNvPr id="72813" name="Text Box 62"/>
            <p:cNvSpPr txBox="1">
              <a:spLocks noChangeArrowheads="1"/>
            </p:cNvSpPr>
            <p:nvPr/>
          </p:nvSpPr>
          <p:spPr bwMode="auto">
            <a:xfrm>
              <a:off x="1488" y="2649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200"/>
                <a:t>PD/Progr</a:t>
              </a:r>
            </a:p>
          </p:txBody>
        </p:sp>
        <p:sp>
          <p:nvSpPr>
            <p:cNvPr id="72814" name="Line 63"/>
            <p:cNvSpPr>
              <a:spLocks noChangeShapeType="1"/>
            </p:cNvSpPr>
            <p:nvPr/>
          </p:nvSpPr>
          <p:spPr bwMode="auto">
            <a:xfrm>
              <a:off x="1539" y="268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72724" name="Freeform 66"/>
          <p:cNvSpPr>
            <a:spLocks/>
          </p:cNvSpPr>
          <p:nvPr/>
        </p:nvSpPr>
        <p:spPr bwMode="auto">
          <a:xfrm>
            <a:off x="6918325" y="1701800"/>
            <a:ext cx="2844800" cy="3175"/>
          </a:xfrm>
          <a:custGeom>
            <a:avLst/>
            <a:gdLst>
              <a:gd name="T0" fmla="*/ 2147483647 w 1038"/>
              <a:gd name="T1" fmla="*/ 0 h 1"/>
              <a:gd name="T2" fmla="*/ 0 w 1038"/>
              <a:gd name="T3" fmla="*/ 0 h 1"/>
              <a:gd name="T4" fmla="*/ 0 60000 65536"/>
              <a:gd name="T5" fmla="*/ 0 60000 65536"/>
              <a:gd name="T6" fmla="*/ 0 w 1038"/>
              <a:gd name="T7" fmla="*/ 0 h 1"/>
              <a:gd name="T8" fmla="*/ 1038 w 103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38" h="1">
                <a:moveTo>
                  <a:pt x="1038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72725" name="Text Box 67"/>
          <p:cNvSpPr txBox="1">
            <a:spLocks noChangeArrowheads="1"/>
          </p:cNvSpPr>
          <p:nvPr/>
        </p:nvSpPr>
        <p:spPr bwMode="auto">
          <a:xfrm>
            <a:off x="6928400" y="1257300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Y</a:t>
            </a:r>
            <a:r>
              <a:rPr kumimoji="1" lang="en-US" altLang="zh-CN" baseline="-2500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72726" name="Line 68"/>
          <p:cNvSpPr>
            <a:spLocks noChangeShapeType="1"/>
          </p:cNvSpPr>
          <p:nvPr/>
        </p:nvSpPr>
        <p:spPr bwMode="auto">
          <a:xfrm>
            <a:off x="7005638" y="1355725"/>
            <a:ext cx="311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72727" name="Oval 69"/>
          <p:cNvSpPr>
            <a:spLocks noChangeArrowheads="1"/>
          </p:cNvSpPr>
          <p:nvPr/>
        </p:nvSpPr>
        <p:spPr bwMode="auto">
          <a:xfrm>
            <a:off x="6811963" y="1604963"/>
            <a:ext cx="117475" cy="1254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72728" name="Group 72"/>
          <p:cNvGrpSpPr>
            <a:grpSpLocks/>
          </p:cNvGrpSpPr>
          <p:nvPr/>
        </p:nvGrpSpPr>
        <p:grpSpPr bwMode="auto">
          <a:xfrm>
            <a:off x="6897688" y="2028825"/>
            <a:ext cx="896937" cy="2220913"/>
            <a:chOff x="2814" y="1401"/>
            <a:chExt cx="519" cy="1338"/>
          </a:xfrm>
        </p:grpSpPr>
        <p:sp>
          <p:nvSpPr>
            <p:cNvPr id="72811" name="Freeform 73"/>
            <p:cNvSpPr>
              <a:spLocks/>
            </p:cNvSpPr>
            <p:nvPr/>
          </p:nvSpPr>
          <p:spPr bwMode="auto">
            <a:xfrm>
              <a:off x="2814" y="1401"/>
              <a:ext cx="519" cy="3"/>
            </a:xfrm>
            <a:custGeom>
              <a:avLst/>
              <a:gdLst>
                <a:gd name="T0" fmla="*/ 0 w 519"/>
                <a:gd name="T1" fmla="*/ 3 h 3"/>
                <a:gd name="T2" fmla="*/ 519 w 519"/>
                <a:gd name="T3" fmla="*/ 0 h 3"/>
                <a:gd name="T4" fmla="*/ 0 60000 65536"/>
                <a:gd name="T5" fmla="*/ 0 60000 65536"/>
                <a:gd name="T6" fmla="*/ 0 w 519"/>
                <a:gd name="T7" fmla="*/ 0 h 3"/>
                <a:gd name="T8" fmla="*/ 519 w 51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9" h="3">
                  <a:moveTo>
                    <a:pt x="0" y="3"/>
                  </a:moveTo>
                  <a:lnTo>
                    <a:pt x="519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12" name="Freeform 74"/>
            <p:cNvSpPr>
              <a:spLocks/>
            </p:cNvSpPr>
            <p:nvPr/>
          </p:nvSpPr>
          <p:spPr bwMode="auto">
            <a:xfrm>
              <a:off x="3324" y="1402"/>
              <a:ext cx="2" cy="1337"/>
            </a:xfrm>
            <a:custGeom>
              <a:avLst/>
              <a:gdLst>
                <a:gd name="T0" fmla="*/ 2 w 2"/>
                <a:gd name="T1" fmla="*/ 0 h 1337"/>
                <a:gd name="T2" fmla="*/ 0 w 2"/>
                <a:gd name="T3" fmla="*/ 1337 h 1337"/>
                <a:gd name="T4" fmla="*/ 0 60000 65536"/>
                <a:gd name="T5" fmla="*/ 0 60000 65536"/>
                <a:gd name="T6" fmla="*/ 0 w 2"/>
                <a:gd name="T7" fmla="*/ 0 h 1337"/>
                <a:gd name="T8" fmla="*/ 2 w 2"/>
                <a:gd name="T9" fmla="*/ 1337 h 13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337">
                  <a:moveTo>
                    <a:pt x="2" y="0"/>
                  </a:moveTo>
                  <a:lnTo>
                    <a:pt x="0" y="1337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72729" name="Text Box 75"/>
          <p:cNvSpPr txBox="1">
            <a:spLocks noChangeArrowheads="1"/>
          </p:cNvSpPr>
          <p:nvPr/>
        </p:nvSpPr>
        <p:spPr bwMode="auto">
          <a:xfrm>
            <a:off x="6928400" y="2108200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Y</a:t>
            </a:r>
            <a:r>
              <a:rPr kumimoji="1" lang="en-US" altLang="zh-CN" baseline="-250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72730" name="Line 76"/>
          <p:cNvSpPr>
            <a:spLocks noChangeShapeType="1"/>
          </p:cNvSpPr>
          <p:nvPr/>
        </p:nvSpPr>
        <p:spPr bwMode="auto">
          <a:xfrm>
            <a:off x="7005638" y="2176463"/>
            <a:ext cx="300037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72731" name="Oval 77"/>
          <p:cNvSpPr>
            <a:spLocks noChangeArrowheads="1"/>
          </p:cNvSpPr>
          <p:nvPr/>
        </p:nvSpPr>
        <p:spPr bwMode="auto">
          <a:xfrm>
            <a:off x="6811963" y="1981200"/>
            <a:ext cx="117475" cy="1127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72732" name="Group 78"/>
          <p:cNvGrpSpPr>
            <a:grpSpLocks/>
          </p:cNvGrpSpPr>
          <p:nvPr/>
        </p:nvGrpSpPr>
        <p:grpSpPr bwMode="auto">
          <a:xfrm>
            <a:off x="5602288" y="1012825"/>
            <a:ext cx="1208087" cy="2023282"/>
            <a:chOff x="2064" y="788"/>
            <a:chExt cx="699" cy="1220"/>
          </a:xfrm>
        </p:grpSpPr>
        <p:sp>
          <p:nvSpPr>
            <p:cNvPr id="72798" name="Rectangle 79"/>
            <p:cNvSpPr>
              <a:spLocks noChangeArrowheads="1"/>
            </p:cNvSpPr>
            <p:nvPr/>
          </p:nvSpPr>
          <p:spPr bwMode="auto">
            <a:xfrm>
              <a:off x="2144" y="816"/>
              <a:ext cx="619" cy="11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99" name="Text Box 80"/>
            <p:cNvSpPr txBox="1">
              <a:spLocks noChangeArrowheads="1"/>
            </p:cNvSpPr>
            <p:nvPr/>
          </p:nvSpPr>
          <p:spPr bwMode="auto">
            <a:xfrm>
              <a:off x="2133" y="788"/>
              <a:ext cx="28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G</a:t>
              </a:r>
              <a:r>
                <a:rPr kumimoji="1" lang="en-US" altLang="zh-CN" sz="2200" baseline="-25000"/>
                <a:t>1</a:t>
              </a:r>
            </a:p>
          </p:txBody>
        </p:sp>
        <p:sp>
          <p:nvSpPr>
            <p:cNvPr id="72800" name="Text Box 81"/>
            <p:cNvSpPr txBox="1">
              <a:spLocks noChangeArrowheads="1"/>
            </p:cNvSpPr>
            <p:nvPr/>
          </p:nvSpPr>
          <p:spPr bwMode="auto">
            <a:xfrm>
              <a:off x="2130" y="1409"/>
              <a:ext cx="22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C</a:t>
              </a:r>
            </a:p>
          </p:txBody>
        </p:sp>
        <p:sp>
          <p:nvSpPr>
            <p:cNvPr id="72801" name="Text Box 82"/>
            <p:cNvSpPr txBox="1">
              <a:spLocks noChangeArrowheads="1"/>
            </p:cNvSpPr>
            <p:nvPr/>
          </p:nvSpPr>
          <p:spPr bwMode="auto">
            <a:xfrm>
              <a:off x="2129" y="1593"/>
              <a:ext cx="2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B</a:t>
              </a:r>
            </a:p>
          </p:txBody>
        </p:sp>
        <p:sp>
          <p:nvSpPr>
            <p:cNvPr id="72802" name="Text Box 83"/>
            <p:cNvSpPr txBox="1">
              <a:spLocks noChangeArrowheads="1"/>
            </p:cNvSpPr>
            <p:nvPr/>
          </p:nvSpPr>
          <p:spPr bwMode="auto">
            <a:xfrm>
              <a:off x="2120" y="1748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A</a:t>
              </a:r>
            </a:p>
          </p:txBody>
        </p:sp>
        <p:sp>
          <p:nvSpPr>
            <p:cNvPr id="72803" name="Oval 84"/>
            <p:cNvSpPr>
              <a:spLocks noChangeArrowheads="1"/>
            </p:cNvSpPr>
            <p:nvPr/>
          </p:nvSpPr>
          <p:spPr bwMode="auto">
            <a:xfrm>
              <a:off x="2064" y="1099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804" name="Oval 85"/>
            <p:cNvSpPr>
              <a:spLocks noChangeArrowheads="1"/>
            </p:cNvSpPr>
            <p:nvPr/>
          </p:nvSpPr>
          <p:spPr bwMode="auto">
            <a:xfrm>
              <a:off x="2064" y="1296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72805" name="Group 86"/>
            <p:cNvGrpSpPr>
              <a:grpSpLocks/>
            </p:cNvGrpSpPr>
            <p:nvPr/>
          </p:nvGrpSpPr>
          <p:grpSpPr bwMode="auto">
            <a:xfrm>
              <a:off x="2136" y="1205"/>
              <a:ext cx="361" cy="260"/>
              <a:chOff x="2136" y="1294"/>
              <a:chExt cx="361" cy="260"/>
            </a:xfrm>
          </p:grpSpPr>
          <p:sp>
            <p:nvSpPr>
              <p:cNvPr id="72809" name="Text Box 87"/>
              <p:cNvSpPr txBox="1">
                <a:spLocks noChangeArrowheads="1"/>
              </p:cNvSpPr>
              <p:nvPr/>
            </p:nvSpPr>
            <p:spPr bwMode="auto">
              <a:xfrm>
                <a:off x="2136" y="1294"/>
                <a:ext cx="361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2B</a:t>
                </a:r>
              </a:p>
            </p:txBody>
          </p:sp>
          <p:sp>
            <p:nvSpPr>
              <p:cNvPr id="72810" name="Freeform 88"/>
              <p:cNvSpPr>
                <a:spLocks/>
              </p:cNvSpPr>
              <p:nvPr/>
            </p:nvSpPr>
            <p:spPr bwMode="auto">
              <a:xfrm>
                <a:off x="2181" y="1344"/>
                <a:ext cx="207" cy="1"/>
              </a:xfrm>
              <a:custGeom>
                <a:avLst/>
                <a:gdLst>
                  <a:gd name="T0" fmla="*/ 0 w 207"/>
                  <a:gd name="T1" fmla="*/ 0 h 1"/>
                  <a:gd name="T2" fmla="*/ 207 w 207"/>
                  <a:gd name="T3" fmla="*/ 0 h 1"/>
                  <a:gd name="T4" fmla="*/ 0 60000 65536"/>
                  <a:gd name="T5" fmla="*/ 0 60000 65536"/>
                  <a:gd name="T6" fmla="*/ 0 w 207"/>
                  <a:gd name="T7" fmla="*/ 0 h 1"/>
                  <a:gd name="T8" fmla="*/ 207 w 2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7" h="1">
                    <a:moveTo>
                      <a:pt x="0" y="0"/>
                    </a:moveTo>
                    <a:lnTo>
                      <a:pt x="20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72806" name="Group 89"/>
            <p:cNvGrpSpPr>
              <a:grpSpLocks/>
            </p:cNvGrpSpPr>
            <p:nvPr/>
          </p:nvGrpSpPr>
          <p:grpSpPr bwMode="auto">
            <a:xfrm>
              <a:off x="2132" y="986"/>
              <a:ext cx="367" cy="260"/>
              <a:chOff x="2132" y="1090"/>
              <a:chExt cx="367" cy="260"/>
            </a:xfrm>
          </p:grpSpPr>
          <p:sp>
            <p:nvSpPr>
              <p:cNvPr id="72807" name="Text Box 90"/>
              <p:cNvSpPr txBox="1">
                <a:spLocks noChangeArrowheads="1"/>
              </p:cNvSpPr>
              <p:nvPr/>
            </p:nvSpPr>
            <p:spPr bwMode="auto">
              <a:xfrm>
                <a:off x="2132" y="1090"/>
                <a:ext cx="36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2A</a:t>
                </a:r>
              </a:p>
            </p:txBody>
          </p:sp>
          <p:sp>
            <p:nvSpPr>
              <p:cNvPr id="72808" name="Freeform 91"/>
              <p:cNvSpPr>
                <a:spLocks/>
              </p:cNvSpPr>
              <p:nvPr/>
            </p:nvSpPr>
            <p:spPr bwMode="auto">
              <a:xfrm>
                <a:off x="2184" y="1155"/>
                <a:ext cx="204" cy="1"/>
              </a:xfrm>
              <a:custGeom>
                <a:avLst/>
                <a:gdLst>
                  <a:gd name="T0" fmla="*/ 0 w 204"/>
                  <a:gd name="T1" fmla="*/ 0 h 1"/>
                  <a:gd name="T2" fmla="*/ 204 w 204"/>
                  <a:gd name="T3" fmla="*/ 0 h 1"/>
                  <a:gd name="T4" fmla="*/ 0 60000 65536"/>
                  <a:gd name="T5" fmla="*/ 0 60000 65536"/>
                  <a:gd name="T6" fmla="*/ 0 w 204"/>
                  <a:gd name="T7" fmla="*/ 0 h 1"/>
                  <a:gd name="T8" fmla="*/ 204 w 2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4" h="1">
                    <a:moveTo>
                      <a:pt x="0" y="0"/>
                    </a:moveTo>
                    <a:lnTo>
                      <a:pt x="20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</p:grpSp>
      <p:grpSp>
        <p:nvGrpSpPr>
          <p:cNvPr id="72733" name="Group 92"/>
          <p:cNvGrpSpPr>
            <a:grpSpLocks/>
          </p:cNvGrpSpPr>
          <p:nvPr/>
        </p:nvGrpSpPr>
        <p:grpSpPr bwMode="auto">
          <a:xfrm>
            <a:off x="4441825" y="4929188"/>
            <a:ext cx="7331075" cy="960437"/>
            <a:chOff x="1392" y="3149"/>
            <a:chExt cx="4244" cy="579"/>
          </a:xfrm>
        </p:grpSpPr>
        <p:sp>
          <p:nvSpPr>
            <p:cNvPr id="72792" name="Line 93"/>
            <p:cNvSpPr>
              <a:spLocks noChangeShapeType="1"/>
            </p:cNvSpPr>
            <p:nvPr/>
          </p:nvSpPr>
          <p:spPr bwMode="auto">
            <a:xfrm>
              <a:off x="1392" y="3149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93" name="Line 94"/>
            <p:cNvSpPr>
              <a:spLocks noChangeShapeType="1"/>
            </p:cNvSpPr>
            <p:nvPr/>
          </p:nvSpPr>
          <p:spPr bwMode="auto">
            <a:xfrm>
              <a:off x="1392" y="3725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94" name="Line 95"/>
            <p:cNvSpPr>
              <a:spLocks noChangeShapeType="1"/>
            </p:cNvSpPr>
            <p:nvPr/>
          </p:nvSpPr>
          <p:spPr bwMode="auto">
            <a:xfrm>
              <a:off x="1392" y="3363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95" name="Line 96"/>
            <p:cNvSpPr>
              <a:spLocks noChangeShapeType="1"/>
            </p:cNvSpPr>
            <p:nvPr/>
          </p:nvSpPr>
          <p:spPr bwMode="auto">
            <a:xfrm>
              <a:off x="1392" y="3528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96" name="Text Box 97"/>
            <p:cNvSpPr txBox="1">
              <a:spLocks noChangeArrowheads="1"/>
            </p:cNvSpPr>
            <p:nvPr/>
          </p:nvSpPr>
          <p:spPr bwMode="auto">
            <a:xfrm>
              <a:off x="1503" y="3168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72797" name="Text Box 98"/>
            <p:cNvSpPr txBox="1">
              <a:spLocks noChangeArrowheads="1"/>
            </p:cNvSpPr>
            <p:nvPr/>
          </p:nvSpPr>
          <p:spPr bwMode="auto">
            <a:xfrm>
              <a:off x="1503" y="3536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72734" name="Group 99"/>
          <p:cNvGrpSpPr>
            <a:grpSpLocks/>
          </p:cNvGrpSpPr>
          <p:nvPr/>
        </p:nvGrpSpPr>
        <p:grpSpPr bwMode="auto">
          <a:xfrm>
            <a:off x="2608859" y="1058863"/>
            <a:ext cx="1841183" cy="5494337"/>
            <a:chOff x="331" y="816"/>
            <a:chExt cx="1066" cy="3312"/>
          </a:xfrm>
        </p:grpSpPr>
        <p:sp>
          <p:nvSpPr>
            <p:cNvPr id="72774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75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76" name="Text Box 102"/>
            <p:cNvSpPr txBox="1">
              <a:spLocks noChangeArrowheads="1"/>
            </p:cNvSpPr>
            <p:nvPr/>
          </p:nvSpPr>
          <p:spPr bwMode="auto">
            <a:xfrm>
              <a:off x="331" y="1392"/>
              <a:ext cx="6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MREQ</a:t>
              </a:r>
            </a:p>
          </p:txBody>
        </p:sp>
        <p:sp>
          <p:nvSpPr>
            <p:cNvPr id="72777" name="Text Box 103"/>
            <p:cNvSpPr txBox="1">
              <a:spLocks noChangeArrowheads="1"/>
            </p:cNvSpPr>
            <p:nvPr/>
          </p:nvSpPr>
          <p:spPr bwMode="auto">
            <a:xfrm>
              <a:off x="989" y="816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14</a:t>
              </a:r>
            </a:p>
          </p:txBody>
        </p:sp>
        <p:sp>
          <p:nvSpPr>
            <p:cNvPr id="72778" name="Text Box 104"/>
            <p:cNvSpPr txBox="1">
              <a:spLocks noChangeArrowheads="1"/>
            </p:cNvSpPr>
            <p:nvPr/>
          </p:nvSpPr>
          <p:spPr bwMode="auto">
            <a:xfrm>
              <a:off x="989" y="100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15</a:t>
              </a:r>
            </a:p>
          </p:txBody>
        </p:sp>
        <p:sp>
          <p:nvSpPr>
            <p:cNvPr id="72779" name="Text Box 105"/>
            <p:cNvSpPr txBox="1">
              <a:spLocks noChangeArrowheads="1"/>
            </p:cNvSpPr>
            <p:nvPr/>
          </p:nvSpPr>
          <p:spPr bwMode="auto">
            <a:xfrm>
              <a:off x="989" y="1342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13</a:t>
              </a:r>
            </a:p>
          </p:txBody>
        </p:sp>
        <p:sp>
          <p:nvSpPr>
            <p:cNvPr id="72780" name="Text Box 106"/>
            <p:cNvSpPr txBox="1">
              <a:spLocks noChangeArrowheads="1"/>
            </p:cNvSpPr>
            <p:nvPr/>
          </p:nvSpPr>
          <p:spPr bwMode="auto">
            <a:xfrm>
              <a:off x="989" y="1534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12</a:t>
              </a:r>
            </a:p>
          </p:txBody>
        </p:sp>
        <p:sp>
          <p:nvSpPr>
            <p:cNvPr id="72781" name="Text Box 107"/>
            <p:cNvSpPr txBox="1">
              <a:spLocks noChangeArrowheads="1"/>
            </p:cNvSpPr>
            <p:nvPr/>
          </p:nvSpPr>
          <p:spPr bwMode="auto">
            <a:xfrm>
              <a:off x="992" y="1726"/>
              <a:ext cx="34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11</a:t>
              </a:r>
            </a:p>
          </p:txBody>
        </p:sp>
        <p:sp>
          <p:nvSpPr>
            <p:cNvPr id="72782" name="Text Box 108"/>
            <p:cNvSpPr txBox="1">
              <a:spLocks noChangeArrowheads="1"/>
            </p:cNvSpPr>
            <p:nvPr/>
          </p:nvSpPr>
          <p:spPr bwMode="auto">
            <a:xfrm>
              <a:off x="989" y="191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10</a:t>
              </a:r>
            </a:p>
          </p:txBody>
        </p:sp>
        <p:sp>
          <p:nvSpPr>
            <p:cNvPr id="72783" name="Text Box 109"/>
            <p:cNvSpPr txBox="1">
              <a:spLocks noChangeArrowheads="1"/>
            </p:cNvSpPr>
            <p:nvPr/>
          </p:nvSpPr>
          <p:spPr bwMode="auto">
            <a:xfrm>
              <a:off x="994" y="2088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9</a:t>
              </a:r>
            </a:p>
          </p:txBody>
        </p:sp>
        <p:sp>
          <p:nvSpPr>
            <p:cNvPr id="72784" name="Text Box 110"/>
            <p:cNvSpPr txBox="1">
              <a:spLocks noChangeArrowheads="1"/>
            </p:cNvSpPr>
            <p:nvPr/>
          </p:nvSpPr>
          <p:spPr bwMode="auto">
            <a:xfrm>
              <a:off x="994" y="2361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72785" name="Text Box 111"/>
            <p:cNvSpPr txBox="1">
              <a:spLocks noChangeArrowheads="1"/>
            </p:cNvSpPr>
            <p:nvPr/>
          </p:nvSpPr>
          <p:spPr bwMode="auto">
            <a:xfrm>
              <a:off x="1017" y="2250"/>
              <a:ext cx="32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72786" name="Text Box 112"/>
            <p:cNvSpPr txBox="1">
              <a:spLocks noChangeArrowheads="1"/>
            </p:cNvSpPr>
            <p:nvPr/>
          </p:nvSpPr>
          <p:spPr bwMode="auto">
            <a:xfrm>
              <a:off x="1042" y="3000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7</a:t>
              </a:r>
            </a:p>
          </p:txBody>
        </p:sp>
        <p:sp>
          <p:nvSpPr>
            <p:cNvPr id="72787" name="Text Box 113"/>
            <p:cNvSpPr txBox="1">
              <a:spLocks noChangeArrowheads="1"/>
            </p:cNvSpPr>
            <p:nvPr/>
          </p:nvSpPr>
          <p:spPr bwMode="auto">
            <a:xfrm>
              <a:off x="1042" y="3192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4</a:t>
              </a:r>
            </a:p>
          </p:txBody>
        </p:sp>
        <p:sp>
          <p:nvSpPr>
            <p:cNvPr id="72788" name="Text Box 114"/>
            <p:cNvSpPr txBox="1">
              <a:spLocks noChangeArrowheads="1"/>
            </p:cNvSpPr>
            <p:nvPr/>
          </p:nvSpPr>
          <p:spPr bwMode="auto">
            <a:xfrm>
              <a:off x="1042" y="3384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3</a:t>
              </a:r>
            </a:p>
          </p:txBody>
        </p:sp>
        <p:sp>
          <p:nvSpPr>
            <p:cNvPr id="72789" name="Text Box 115"/>
            <p:cNvSpPr txBox="1">
              <a:spLocks noChangeArrowheads="1"/>
            </p:cNvSpPr>
            <p:nvPr/>
          </p:nvSpPr>
          <p:spPr bwMode="auto">
            <a:xfrm>
              <a:off x="1042" y="3576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72790" name="Text Box 116"/>
            <p:cNvSpPr txBox="1">
              <a:spLocks noChangeArrowheads="1"/>
            </p:cNvSpPr>
            <p:nvPr/>
          </p:nvSpPr>
          <p:spPr bwMode="auto">
            <a:xfrm>
              <a:off x="983" y="3792"/>
              <a:ext cx="41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WR</a:t>
              </a:r>
            </a:p>
          </p:txBody>
        </p:sp>
        <p:sp>
          <p:nvSpPr>
            <p:cNvPr id="72791" name="Freeform 117"/>
            <p:cNvSpPr>
              <a:spLocks/>
            </p:cNvSpPr>
            <p:nvPr/>
          </p:nvSpPr>
          <p:spPr bwMode="auto">
            <a:xfrm>
              <a:off x="1056" y="3834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72735" name="Group 118"/>
          <p:cNvGrpSpPr>
            <a:grpSpLocks/>
          </p:cNvGrpSpPr>
          <p:nvPr/>
        </p:nvGrpSpPr>
        <p:grpSpPr bwMode="auto">
          <a:xfrm>
            <a:off x="10385425" y="4672013"/>
            <a:ext cx="774700" cy="1214437"/>
            <a:chOff x="4833" y="2994"/>
            <a:chExt cx="448" cy="732"/>
          </a:xfrm>
        </p:grpSpPr>
        <p:sp>
          <p:nvSpPr>
            <p:cNvPr id="72771" name="Freeform 119"/>
            <p:cNvSpPr>
              <a:spLocks/>
            </p:cNvSpPr>
            <p:nvPr/>
          </p:nvSpPr>
          <p:spPr bwMode="auto">
            <a:xfrm>
              <a:off x="4833" y="2994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1 w 1"/>
                <a:gd name="T3" fmla="*/ 510 h 510"/>
                <a:gd name="T4" fmla="*/ 0 60000 65536"/>
                <a:gd name="T5" fmla="*/ 0 60000 65536"/>
                <a:gd name="T6" fmla="*/ 0 w 1"/>
                <a:gd name="T7" fmla="*/ 0 h 510"/>
                <a:gd name="T8" fmla="*/ 1 w 1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0">
                  <a:moveTo>
                    <a:pt x="0" y="0"/>
                  </a:moveTo>
                  <a:lnTo>
                    <a:pt x="1" y="51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72" name="Freeform 120"/>
            <p:cNvSpPr>
              <a:spLocks/>
            </p:cNvSpPr>
            <p:nvPr/>
          </p:nvSpPr>
          <p:spPr bwMode="auto">
            <a:xfrm>
              <a:off x="5280" y="3000"/>
              <a:ext cx="1" cy="726"/>
            </a:xfrm>
            <a:custGeom>
              <a:avLst/>
              <a:gdLst>
                <a:gd name="T0" fmla="*/ 0 w 1"/>
                <a:gd name="T1" fmla="*/ 0 h 726"/>
                <a:gd name="T2" fmla="*/ 0 w 1"/>
                <a:gd name="T3" fmla="*/ 726 h 726"/>
                <a:gd name="T4" fmla="*/ 0 60000 65536"/>
                <a:gd name="T5" fmla="*/ 0 60000 65536"/>
                <a:gd name="T6" fmla="*/ 0 w 1"/>
                <a:gd name="T7" fmla="*/ 0 h 726"/>
                <a:gd name="T8" fmla="*/ 1 w 1"/>
                <a:gd name="T9" fmla="*/ 726 h 7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26">
                  <a:moveTo>
                    <a:pt x="0" y="0"/>
                  </a:moveTo>
                  <a:lnTo>
                    <a:pt x="0" y="72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73" name="Text Box 121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72736" name="Group 122"/>
          <p:cNvGrpSpPr>
            <a:grpSpLocks/>
          </p:cNvGrpSpPr>
          <p:nvPr/>
        </p:nvGrpSpPr>
        <p:grpSpPr bwMode="auto">
          <a:xfrm>
            <a:off x="8228013" y="4529138"/>
            <a:ext cx="858837" cy="750887"/>
            <a:chOff x="3584" y="2908"/>
            <a:chExt cx="497" cy="452"/>
          </a:xfrm>
        </p:grpSpPr>
        <p:sp>
          <p:nvSpPr>
            <p:cNvPr id="72768" name="Freeform 123"/>
            <p:cNvSpPr>
              <a:spLocks/>
            </p:cNvSpPr>
            <p:nvPr/>
          </p:nvSpPr>
          <p:spPr bwMode="auto">
            <a:xfrm>
              <a:off x="3584" y="2994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1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1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69" name="Freeform 124"/>
            <p:cNvSpPr>
              <a:spLocks/>
            </p:cNvSpPr>
            <p:nvPr/>
          </p:nvSpPr>
          <p:spPr bwMode="auto">
            <a:xfrm>
              <a:off x="4080" y="299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  <a:gd name="T4" fmla="*/ 0 60000 65536"/>
                <a:gd name="T5" fmla="*/ 0 60000 65536"/>
                <a:gd name="T6" fmla="*/ 0 w 1"/>
                <a:gd name="T7" fmla="*/ 0 h 366"/>
                <a:gd name="T8" fmla="*/ 1 w 1"/>
                <a:gd name="T9" fmla="*/ 366 h 3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70" name="Text Box 125"/>
            <p:cNvSpPr txBox="1">
              <a:spLocks noChangeArrowheads="1"/>
            </p:cNvSpPr>
            <p:nvPr/>
          </p:nvSpPr>
          <p:spPr bwMode="auto">
            <a:xfrm>
              <a:off x="3637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72737" name="Group 126"/>
          <p:cNvGrpSpPr>
            <a:grpSpLocks/>
          </p:cNvGrpSpPr>
          <p:nvPr/>
        </p:nvGrpSpPr>
        <p:grpSpPr bwMode="auto">
          <a:xfrm>
            <a:off x="6016625" y="4529138"/>
            <a:ext cx="919163" cy="1327150"/>
            <a:chOff x="2304" y="2908"/>
            <a:chExt cx="532" cy="800"/>
          </a:xfrm>
        </p:grpSpPr>
        <p:sp>
          <p:nvSpPr>
            <p:cNvPr id="72765" name="Line 127"/>
            <p:cNvSpPr>
              <a:spLocks noChangeShapeType="1"/>
            </p:cNvSpPr>
            <p:nvPr/>
          </p:nvSpPr>
          <p:spPr bwMode="auto">
            <a:xfrm>
              <a:off x="2304" y="2976"/>
              <a:ext cx="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66" name="Text Box 128"/>
            <p:cNvSpPr txBox="1">
              <a:spLocks noChangeArrowheads="1"/>
            </p:cNvSpPr>
            <p:nvPr/>
          </p:nvSpPr>
          <p:spPr bwMode="auto">
            <a:xfrm>
              <a:off x="2388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  <p:sp>
          <p:nvSpPr>
            <p:cNvPr id="72767" name="Freeform 129"/>
            <p:cNvSpPr>
              <a:spLocks/>
            </p:cNvSpPr>
            <p:nvPr/>
          </p:nvSpPr>
          <p:spPr bwMode="auto">
            <a:xfrm>
              <a:off x="2835" y="2976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72738" name="Group 130"/>
          <p:cNvGrpSpPr>
            <a:grpSpLocks/>
          </p:cNvGrpSpPr>
          <p:nvPr/>
        </p:nvGrpSpPr>
        <p:grpSpPr bwMode="auto">
          <a:xfrm>
            <a:off x="4441825" y="3179763"/>
            <a:ext cx="6959600" cy="654050"/>
            <a:chOff x="1392" y="2094"/>
            <a:chExt cx="4029" cy="395"/>
          </a:xfrm>
        </p:grpSpPr>
        <p:sp>
          <p:nvSpPr>
            <p:cNvPr id="72760" name="Freeform 131"/>
            <p:cNvSpPr>
              <a:spLocks/>
            </p:cNvSpPr>
            <p:nvPr/>
          </p:nvSpPr>
          <p:spPr bwMode="auto">
            <a:xfrm>
              <a:off x="1392" y="2094"/>
              <a:ext cx="3989" cy="1"/>
            </a:xfrm>
            <a:custGeom>
              <a:avLst/>
              <a:gdLst>
                <a:gd name="T0" fmla="*/ 0 w 2265"/>
                <a:gd name="T1" fmla="*/ 0 h 1"/>
                <a:gd name="T2" fmla="*/ 38374 w 2265"/>
                <a:gd name="T3" fmla="*/ 0 h 1"/>
                <a:gd name="T4" fmla="*/ 0 60000 65536"/>
                <a:gd name="T5" fmla="*/ 0 60000 65536"/>
                <a:gd name="T6" fmla="*/ 0 w 2265"/>
                <a:gd name="T7" fmla="*/ 0 h 1"/>
                <a:gd name="T8" fmla="*/ 2265 w 22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5" h="1">
                  <a:moveTo>
                    <a:pt x="0" y="0"/>
                  </a:moveTo>
                  <a:lnTo>
                    <a:pt x="226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72761" name="Group 132"/>
            <p:cNvGrpSpPr>
              <a:grpSpLocks/>
            </p:cNvGrpSpPr>
            <p:nvPr/>
          </p:nvGrpSpPr>
          <p:grpSpPr bwMode="auto">
            <a:xfrm>
              <a:off x="1392" y="2229"/>
              <a:ext cx="4029" cy="260"/>
              <a:chOff x="1392" y="2229"/>
              <a:chExt cx="4029" cy="260"/>
            </a:xfrm>
          </p:grpSpPr>
          <p:sp>
            <p:nvSpPr>
              <p:cNvPr id="72762" name="Freeform 133"/>
              <p:cNvSpPr>
                <a:spLocks/>
              </p:cNvSpPr>
              <p:nvPr/>
            </p:nvSpPr>
            <p:spPr bwMode="auto">
              <a:xfrm>
                <a:off x="1395" y="2229"/>
                <a:ext cx="4026" cy="5"/>
              </a:xfrm>
              <a:custGeom>
                <a:avLst/>
                <a:gdLst>
                  <a:gd name="T0" fmla="*/ 0 w 4026"/>
                  <a:gd name="T1" fmla="*/ 0 h 5"/>
                  <a:gd name="T2" fmla="*/ 4026 w 4026"/>
                  <a:gd name="T3" fmla="*/ 5 h 5"/>
                  <a:gd name="T4" fmla="*/ 0 60000 65536"/>
                  <a:gd name="T5" fmla="*/ 0 60000 65536"/>
                  <a:gd name="T6" fmla="*/ 0 w 4026"/>
                  <a:gd name="T7" fmla="*/ 0 h 5"/>
                  <a:gd name="T8" fmla="*/ 4026 w 4026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26" h="5">
                    <a:moveTo>
                      <a:pt x="0" y="0"/>
                    </a:moveTo>
                    <a:lnTo>
                      <a:pt x="4026" y="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72763" name="Line 134"/>
              <p:cNvSpPr>
                <a:spLocks noChangeShapeType="1"/>
              </p:cNvSpPr>
              <p:nvPr/>
            </p:nvSpPr>
            <p:spPr bwMode="auto">
              <a:xfrm>
                <a:off x="1392" y="2488"/>
                <a:ext cx="40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72764" name="Text Box 135"/>
              <p:cNvSpPr txBox="1">
                <a:spLocks noChangeArrowheads="1"/>
              </p:cNvSpPr>
              <p:nvPr/>
            </p:nvSpPr>
            <p:spPr bwMode="auto">
              <a:xfrm>
                <a:off x="1503" y="2276"/>
                <a:ext cx="3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/>
                  <a:t>…</a:t>
                </a:r>
              </a:p>
            </p:txBody>
          </p:sp>
        </p:grpSp>
      </p:grpSp>
      <p:grpSp>
        <p:nvGrpSpPr>
          <p:cNvPr id="72739" name="Group 137"/>
          <p:cNvGrpSpPr>
            <a:grpSpLocks/>
          </p:cNvGrpSpPr>
          <p:nvPr/>
        </p:nvGrpSpPr>
        <p:grpSpPr bwMode="auto">
          <a:xfrm>
            <a:off x="6016625" y="4529138"/>
            <a:ext cx="930275" cy="1366837"/>
            <a:chOff x="2304" y="2908"/>
            <a:chExt cx="538" cy="824"/>
          </a:xfrm>
        </p:grpSpPr>
        <p:sp>
          <p:nvSpPr>
            <p:cNvPr id="72757" name="Freeform 138"/>
            <p:cNvSpPr>
              <a:spLocks/>
            </p:cNvSpPr>
            <p:nvPr/>
          </p:nvSpPr>
          <p:spPr bwMode="auto">
            <a:xfrm>
              <a:off x="2304" y="2992"/>
              <a:ext cx="3" cy="195"/>
            </a:xfrm>
            <a:custGeom>
              <a:avLst/>
              <a:gdLst>
                <a:gd name="T0" fmla="*/ 3 w 3"/>
                <a:gd name="T1" fmla="*/ 0 h 195"/>
                <a:gd name="T2" fmla="*/ 0 w 3"/>
                <a:gd name="T3" fmla="*/ 195 h 195"/>
                <a:gd name="T4" fmla="*/ 0 60000 65536"/>
                <a:gd name="T5" fmla="*/ 0 60000 65536"/>
                <a:gd name="T6" fmla="*/ 0 w 3"/>
                <a:gd name="T7" fmla="*/ 0 h 195"/>
                <a:gd name="T8" fmla="*/ 3 w 3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58" name="Text Box 139"/>
            <p:cNvSpPr txBox="1">
              <a:spLocks noChangeArrowheads="1"/>
            </p:cNvSpPr>
            <p:nvPr/>
          </p:nvSpPr>
          <p:spPr bwMode="auto">
            <a:xfrm>
              <a:off x="2389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72759" name="Freeform 140"/>
            <p:cNvSpPr>
              <a:spLocks/>
            </p:cNvSpPr>
            <p:nvPr/>
          </p:nvSpPr>
          <p:spPr bwMode="auto">
            <a:xfrm>
              <a:off x="2841" y="2979"/>
              <a:ext cx="1" cy="753"/>
            </a:xfrm>
            <a:custGeom>
              <a:avLst/>
              <a:gdLst>
                <a:gd name="T0" fmla="*/ 0 w 1"/>
                <a:gd name="T1" fmla="*/ 0 h 753"/>
                <a:gd name="T2" fmla="*/ 0 w 1"/>
                <a:gd name="T3" fmla="*/ 753 h 753"/>
                <a:gd name="T4" fmla="*/ 0 60000 65536"/>
                <a:gd name="T5" fmla="*/ 0 60000 65536"/>
                <a:gd name="T6" fmla="*/ 0 w 1"/>
                <a:gd name="T7" fmla="*/ 0 h 753"/>
                <a:gd name="T8" fmla="*/ 1 w 1"/>
                <a:gd name="T9" fmla="*/ 753 h 7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72740" name="Group 141"/>
          <p:cNvGrpSpPr>
            <a:grpSpLocks/>
          </p:cNvGrpSpPr>
          <p:nvPr/>
        </p:nvGrpSpPr>
        <p:grpSpPr bwMode="auto">
          <a:xfrm>
            <a:off x="8228013" y="4529138"/>
            <a:ext cx="852487" cy="800100"/>
            <a:chOff x="3584" y="2908"/>
            <a:chExt cx="493" cy="482"/>
          </a:xfrm>
        </p:grpSpPr>
        <p:sp>
          <p:nvSpPr>
            <p:cNvPr id="72754" name="Freeform 142"/>
            <p:cNvSpPr>
              <a:spLocks/>
            </p:cNvSpPr>
            <p:nvPr/>
          </p:nvSpPr>
          <p:spPr bwMode="auto">
            <a:xfrm>
              <a:off x="3584" y="2988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55" name="Text Box 143"/>
            <p:cNvSpPr txBox="1">
              <a:spLocks noChangeArrowheads="1"/>
            </p:cNvSpPr>
            <p:nvPr/>
          </p:nvSpPr>
          <p:spPr bwMode="auto">
            <a:xfrm>
              <a:off x="3637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72756" name="Freeform 144"/>
            <p:cNvSpPr>
              <a:spLocks/>
            </p:cNvSpPr>
            <p:nvPr/>
          </p:nvSpPr>
          <p:spPr bwMode="auto">
            <a:xfrm>
              <a:off x="4074" y="2991"/>
              <a:ext cx="3" cy="399"/>
            </a:xfrm>
            <a:custGeom>
              <a:avLst/>
              <a:gdLst>
                <a:gd name="T0" fmla="*/ 3 w 3"/>
                <a:gd name="T1" fmla="*/ 0 h 375"/>
                <a:gd name="T2" fmla="*/ 0 w 3"/>
                <a:gd name="T3" fmla="*/ 5080 h 375"/>
                <a:gd name="T4" fmla="*/ 0 60000 65536"/>
                <a:gd name="T5" fmla="*/ 0 60000 65536"/>
                <a:gd name="T6" fmla="*/ 0 w 3"/>
                <a:gd name="T7" fmla="*/ 0 h 375"/>
                <a:gd name="T8" fmla="*/ 3 w 3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375">
                  <a:moveTo>
                    <a:pt x="3" y="0"/>
                  </a:moveTo>
                  <a:lnTo>
                    <a:pt x="0" y="375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72741" name="Group 145"/>
          <p:cNvGrpSpPr>
            <a:grpSpLocks/>
          </p:cNvGrpSpPr>
          <p:nvPr/>
        </p:nvGrpSpPr>
        <p:grpSpPr bwMode="auto">
          <a:xfrm>
            <a:off x="10385425" y="4681538"/>
            <a:ext cx="774700" cy="1214437"/>
            <a:chOff x="4833" y="3000"/>
            <a:chExt cx="448" cy="732"/>
          </a:xfrm>
        </p:grpSpPr>
        <p:sp>
          <p:nvSpPr>
            <p:cNvPr id="72751" name="Freeform 146"/>
            <p:cNvSpPr>
              <a:spLocks/>
            </p:cNvSpPr>
            <p:nvPr/>
          </p:nvSpPr>
          <p:spPr bwMode="auto">
            <a:xfrm>
              <a:off x="4833" y="3006"/>
              <a:ext cx="1" cy="519"/>
            </a:xfrm>
            <a:custGeom>
              <a:avLst/>
              <a:gdLst>
                <a:gd name="T0" fmla="*/ 0 w 1"/>
                <a:gd name="T1" fmla="*/ 0 h 519"/>
                <a:gd name="T2" fmla="*/ 0 w 1"/>
                <a:gd name="T3" fmla="*/ 519 h 519"/>
                <a:gd name="T4" fmla="*/ 0 60000 65536"/>
                <a:gd name="T5" fmla="*/ 0 60000 65536"/>
                <a:gd name="T6" fmla="*/ 0 w 1"/>
                <a:gd name="T7" fmla="*/ 0 h 519"/>
                <a:gd name="T8" fmla="*/ 1 w 1"/>
                <a:gd name="T9" fmla="*/ 519 h 5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9">
                  <a:moveTo>
                    <a:pt x="0" y="0"/>
                  </a:moveTo>
                  <a:lnTo>
                    <a:pt x="0" y="519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72752" name="Text Box 147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72753" name="Freeform 148"/>
            <p:cNvSpPr>
              <a:spLocks/>
            </p:cNvSpPr>
            <p:nvPr/>
          </p:nvSpPr>
          <p:spPr bwMode="auto">
            <a:xfrm>
              <a:off x="5280" y="3000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135" name="Group 4"/>
          <p:cNvGrpSpPr>
            <a:grpSpLocks/>
          </p:cNvGrpSpPr>
          <p:nvPr/>
        </p:nvGrpSpPr>
        <p:grpSpPr bwMode="auto">
          <a:xfrm>
            <a:off x="2306638" y="860425"/>
            <a:ext cx="323850" cy="1303338"/>
            <a:chOff x="156" y="696"/>
            <a:chExt cx="188" cy="786"/>
          </a:xfrm>
        </p:grpSpPr>
        <p:sp>
          <p:nvSpPr>
            <p:cNvPr id="72749" name="Line 5"/>
            <p:cNvSpPr>
              <a:spLocks noChangeShapeType="1"/>
            </p:cNvSpPr>
            <p:nvPr/>
          </p:nvSpPr>
          <p:spPr bwMode="auto">
            <a:xfrm flipH="1">
              <a:off x="157" y="1467"/>
              <a:ext cx="187" cy="1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0" name="Freeform 6"/>
            <p:cNvSpPr>
              <a:spLocks/>
            </p:cNvSpPr>
            <p:nvPr/>
          </p:nvSpPr>
          <p:spPr bwMode="auto">
            <a:xfrm>
              <a:off x="156" y="696"/>
              <a:ext cx="1" cy="786"/>
            </a:xfrm>
            <a:custGeom>
              <a:avLst/>
              <a:gdLst>
                <a:gd name="T0" fmla="*/ 0 w 1"/>
                <a:gd name="T1" fmla="*/ 786 h 786"/>
                <a:gd name="T2" fmla="*/ 0 w 1"/>
                <a:gd name="T3" fmla="*/ 0 h 786"/>
                <a:gd name="T4" fmla="*/ 0 60000 65536"/>
                <a:gd name="T5" fmla="*/ 0 60000 65536"/>
                <a:gd name="T6" fmla="*/ 0 w 1"/>
                <a:gd name="T7" fmla="*/ 0 h 786"/>
                <a:gd name="T8" fmla="*/ 1 w 1"/>
                <a:gd name="T9" fmla="*/ 786 h 7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6">
                  <a:moveTo>
                    <a:pt x="0" y="78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8" name="Group 7"/>
          <p:cNvGrpSpPr>
            <a:grpSpLocks/>
          </p:cNvGrpSpPr>
          <p:nvPr/>
        </p:nvGrpSpPr>
        <p:grpSpPr bwMode="auto">
          <a:xfrm>
            <a:off x="2293938" y="863600"/>
            <a:ext cx="3308350" cy="1035050"/>
            <a:chOff x="149" y="698"/>
            <a:chExt cx="1915" cy="624"/>
          </a:xfrm>
        </p:grpSpPr>
        <p:sp>
          <p:nvSpPr>
            <p:cNvPr id="72746" name="Freeform 8"/>
            <p:cNvSpPr>
              <a:spLocks/>
            </p:cNvSpPr>
            <p:nvPr/>
          </p:nvSpPr>
          <p:spPr bwMode="auto">
            <a:xfrm>
              <a:off x="1727" y="1321"/>
              <a:ext cx="337" cy="1"/>
            </a:xfrm>
            <a:custGeom>
              <a:avLst/>
              <a:gdLst>
                <a:gd name="T0" fmla="*/ 378 w 336"/>
                <a:gd name="T1" fmla="*/ 0 h 1"/>
                <a:gd name="T2" fmla="*/ 0 w 336"/>
                <a:gd name="T3" fmla="*/ 0 h 1"/>
                <a:gd name="T4" fmla="*/ 0 60000 65536"/>
                <a:gd name="T5" fmla="*/ 0 60000 65536"/>
                <a:gd name="T6" fmla="*/ 0 w 336"/>
                <a:gd name="T7" fmla="*/ 0 h 1"/>
                <a:gd name="T8" fmla="*/ 336 w 3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6" h="1">
                  <a:moveTo>
                    <a:pt x="336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7" name="Line 9"/>
            <p:cNvSpPr>
              <a:spLocks noChangeShapeType="1"/>
            </p:cNvSpPr>
            <p:nvPr/>
          </p:nvSpPr>
          <p:spPr bwMode="auto">
            <a:xfrm>
              <a:off x="149" y="698"/>
              <a:ext cx="1589" cy="1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8" name="Line 10"/>
            <p:cNvSpPr>
              <a:spLocks noChangeShapeType="1"/>
            </p:cNvSpPr>
            <p:nvPr/>
          </p:nvSpPr>
          <p:spPr bwMode="auto">
            <a:xfrm>
              <a:off x="1733" y="698"/>
              <a:ext cx="1" cy="62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" name="Freeform 2"/>
          <p:cNvSpPr>
            <a:spLocks/>
          </p:cNvSpPr>
          <p:nvPr/>
        </p:nvSpPr>
        <p:spPr bwMode="auto">
          <a:xfrm>
            <a:off x="4441825" y="1597025"/>
            <a:ext cx="1155700" cy="1588"/>
          </a:xfrm>
          <a:custGeom>
            <a:avLst/>
            <a:gdLst>
              <a:gd name="T0" fmla="*/ 2147483647 w 669"/>
              <a:gd name="T1" fmla="*/ 0 h 1"/>
              <a:gd name="T2" fmla="*/ 0 w 669"/>
              <a:gd name="T3" fmla="*/ 0 h 1"/>
              <a:gd name="T4" fmla="*/ 0 60000 65536"/>
              <a:gd name="T5" fmla="*/ 0 60000 65536"/>
              <a:gd name="T6" fmla="*/ 0 w 669"/>
              <a:gd name="T7" fmla="*/ 0 h 1"/>
              <a:gd name="T8" fmla="*/ 669 w 6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9" h="1">
                <a:moveTo>
                  <a:pt x="669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57150" cmpd="sng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3" name="Line 3"/>
          <p:cNvSpPr>
            <a:spLocks noChangeShapeType="1"/>
          </p:cNvSpPr>
          <p:nvPr/>
        </p:nvSpPr>
        <p:spPr bwMode="auto">
          <a:xfrm flipH="1">
            <a:off x="4441825" y="1298575"/>
            <a:ext cx="1303338" cy="15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1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0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680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680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680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76806" name="组 3"/>
          <p:cNvGrpSpPr>
            <a:grpSpLocks/>
          </p:cNvGrpSpPr>
          <p:nvPr/>
        </p:nvGrpSpPr>
        <p:grpSpPr bwMode="auto">
          <a:xfrm>
            <a:off x="2170770" y="1076325"/>
            <a:ext cx="7301457" cy="3409222"/>
            <a:chOff x="604321" y="1997535"/>
            <a:chExt cx="7215945" cy="4047612"/>
          </a:xfrm>
        </p:grpSpPr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604321" y="1997535"/>
              <a:ext cx="7215945" cy="529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dist">
                <a:spcBef>
                  <a:spcPct val="50000"/>
                </a:spcBef>
              </a:pP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15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14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13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12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11 </a:t>
              </a:r>
              <a:r>
                <a:rPr kumimoji="1" lang="en-US" altLang="zh-CN" sz="2300" dirty="0"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latin typeface="微软雅黑" charset="-122"/>
                  <a:ea typeface="微软雅黑" charset="-122"/>
                  <a:cs typeface="宋体" charset="-122"/>
                </a:rPr>
                <a:t>10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9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 …   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7   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…  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4   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3   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…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    </a:t>
              </a:r>
              <a:r>
                <a:rPr kumimoji="1" lang="en-US" altLang="zh-CN" sz="23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A</a:t>
              </a:r>
              <a:r>
                <a:rPr kumimoji="1" lang="en-US" altLang="zh-CN" sz="2300" baseline="-25000" dirty="0">
                  <a:solidFill>
                    <a:schemeClr val="tx1"/>
                  </a:solidFill>
                  <a:latin typeface="微软雅黑" charset="-122"/>
                  <a:ea typeface="微软雅黑" charset="-122"/>
                  <a:cs typeface="宋体" charset="-122"/>
                </a:rPr>
                <a:t>0</a:t>
              </a:r>
            </a:p>
          </p:txBody>
        </p:sp>
        <p:grpSp>
          <p:nvGrpSpPr>
            <p:cNvPr id="76820" name="组 2"/>
            <p:cNvGrpSpPr>
              <a:grpSpLocks/>
            </p:cNvGrpSpPr>
            <p:nvPr/>
          </p:nvGrpSpPr>
          <p:grpSpPr bwMode="auto">
            <a:xfrm>
              <a:off x="647185" y="2539940"/>
              <a:ext cx="6972300" cy="3505207"/>
              <a:chOff x="647185" y="2539940"/>
              <a:chExt cx="6972300" cy="3505207"/>
            </a:xfrm>
          </p:grpSpPr>
          <p:grpSp>
            <p:nvGrpSpPr>
              <p:cNvPr id="76821" name="Group 4"/>
              <p:cNvGrpSpPr>
                <a:grpSpLocks/>
              </p:cNvGrpSpPr>
              <p:nvPr/>
            </p:nvGrpSpPr>
            <p:grpSpPr bwMode="auto">
              <a:xfrm>
                <a:off x="675760" y="2539940"/>
                <a:ext cx="6943725" cy="642938"/>
                <a:chOff x="341" y="1265"/>
                <a:chExt cx="4374" cy="405"/>
              </a:xfrm>
            </p:grpSpPr>
            <p:sp>
              <p:nvSpPr>
                <p:cNvPr id="1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41" y="1269"/>
                  <a:ext cx="1106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</a:rPr>
                    <a:t>0  1  1  1 </a:t>
                  </a:r>
                </a:p>
              </p:txBody>
            </p:sp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66" y="1279"/>
                  <a:ext cx="1251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0 0 0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695" y="1265"/>
                  <a:ext cx="1004" cy="2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</a:p>
              </p:txBody>
            </p:sp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767" y="1278"/>
                  <a:ext cx="948" cy="2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6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16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</a:t>
                  </a:r>
                  <a:r>
                    <a:rPr kumimoji="1" lang="en-US" altLang="zh-CN" sz="14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0</a:t>
                  </a:r>
                </a:p>
              </p:txBody>
            </p:sp>
          </p:grpSp>
          <p:grpSp>
            <p:nvGrpSpPr>
              <p:cNvPr id="76822" name="Group 10"/>
              <p:cNvGrpSpPr>
                <a:grpSpLocks/>
              </p:cNvGrpSpPr>
              <p:nvPr/>
            </p:nvGrpSpPr>
            <p:grpSpPr bwMode="auto">
              <a:xfrm>
                <a:off x="647185" y="3071753"/>
                <a:ext cx="6954838" cy="1208089"/>
                <a:chOff x="227" y="1600"/>
                <a:chExt cx="4381" cy="761"/>
              </a:xfrm>
            </p:grpSpPr>
            <p:sp>
              <p:nvSpPr>
                <p:cNvPr id="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54" y="1600"/>
                  <a:ext cx="368" cy="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zh-CN" altLang="en-US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76836" name="Group 12"/>
                <p:cNvGrpSpPr>
                  <a:grpSpLocks/>
                </p:cNvGrpSpPr>
                <p:nvPr/>
              </p:nvGrpSpPr>
              <p:grpSpPr bwMode="auto">
                <a:xfrm>
                  <a:off x="227" y="1943"/>
                  <a:ext cx="4381" cy="418"/>
                  <a:chOff x="323" y="1943"/>
                  <a:chExt cx="4381" cy="418"/>
                </a:xfrm>
              </p:grpSpPr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0  1  1  1</a:t>
                    </a:r>
                  </a:p>
                </p:txBody>
              </p:sp>
              <p:sp>
                <p:nvSpPr>
                  <p:cNvPr id="2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4" y="1970"/>
                    <a:ext cx="1278" cy="3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l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en-US" altLang="zh-CN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0 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</a:t>
                    </a:r>
                    <a:r>
                      <a:rPr kumimoji="1" lang="en-US" altLang="zh-CN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  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1    1</a:t>
                    </a:r>
                  </a:p>
                </p:txBody>
              </p:sp>
              <p:sp>
                <p:nvSpPr>
                  <p:cNvPr id="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0" y="1943"/>
                    <a:ext cx="978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1  1  1  1</a:t>
                    </a:r>
                  </a:p>
                </p:txBody>
              </p:sp>
              <p:sp>
                <p:nvSpPr>
                  <p:cNvPr id="2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7" y="1956"/>
                    <a:ext cx="897" cy="2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1  1 </a:t>
                    </a:r>
                    <a:r>
                      <a:rPr kumimoji="1" lang="en-US" altLang="zh-CN" sz="12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</a:t>
                    </a: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</a:t>
                    </a:r>
                  </a:p>
                </p:txBody>
              </p:sp>
            </p:grpSp>
          </p:grpSp>
          <p:grpSp>
            <p:nvGrpSpPr>
              <p:cNvPr id="76823" name="Group 17"/>
              <p:cNvGrpSpPr>
                <a:grpSpLocks/>
              </p:cNvGrpSpPr>
              <p:nvPr/>
            </p:nvGrpSpPr>
            <p:grpSpPr bwMode="auto">
              <a:xfrm>
                <a:off x="675760" y="4262373"/>
                <a:ext cx="6942137" cy="666749"/>
                <a:chOff x="341" y="1275"/>
                <a:chExt cx="4373" cy="420"/>
              </a:xfrm>
            </p:grpSpPr>
            <p:sp>
              <p:nvSpPr>
                <p:cNvPr id="3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41" y="1304"/>
                  <a:ext cx="1135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0  1  1  1</a:t>
                  </a:r>
                </a:p>
              </p:txBody>
            </p:sp>
            <p:sp>
              <p:nvSpPr>
                <p:cNvPr id="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473" y="1304"/>
                  <a:ext cx="1311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1  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 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0      0    0</a:t>
                  </a:r>
                </a:p>
              </p:txBody>
            </p:sp>
            <p:sp>
              <p:nvSpPr>
                <p:cNvPr id="3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08" y="1304"/>
                  <a:ext cx="994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 0  0  0  0</a:t>
                  </a:r>
                </a:p>
              </p:txBody>
            </p:sp>
            <p:sp>
              <p:nvSpPr>
                <p:cNvPr id="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22" y="1275"/>
                  <a:ext cx="892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dist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0  0 0  0</a:t>
                  </a:r>
                </a:p>
              </p:txBody>
            </p:sp>
          </p:grpSp>
          <p:grpSp>
            <p:nvGrpSpPr>
              <p:cNvPr id="76824" name="Group 22"/>
              <p:cNvGrpSpPr>
                <a:grpSpLocks/>
              </p:cNvGrpSpPr>
              <p:nvPr/>
            </p:nvGrpSpPr>
            <p:grpSpPr bwMode="auto">
              <a:xfrm>
                <a:off x="647185" y="4798957"/>
                <a:ext cx="6954837" cy="1246190"/>
                <a:chOff x="227" y="2688"/>
                <a:chExt cx="4381" cy="785"/>
              </a:xfrm>
            </p:grpSpPr>
            <p:sp>
              <p:nvSpPr>
                <p:cNvPr id="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92" y="2688"/>
                  <a:ext cx="33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微软雅黑" charset="-122"/>
                      <a:ea typeface="微软雅黑" charset="-122"/>
                      <a:cs typeface="宋体" charset="-122"/>
                    </a:rPr>
                    <a:t>…</a:t>
                  </a:r>
                </a:p>
              </p:txBody>
            </p:sp>
            <p:grpSp>
              <p:nvGrpSpPr>
                <p:cNvPr id="76826" name="Group 24"/>
                <p:cNvGrpSpPr>
                  <a:grpSpLocks/>
                </p:cNvGrpSpPr>
                <p:nvPr/>
              </p:nvGrpSpPr>
              <p:grpSpPr bwMode="auto">
                <a:xfrm>
                  <a:off x="227" y="3072"/>
                  <a:ext cx="4381" cy="401"/>
                  <a:chOff x="323" y="1968"/>
                  <a:chExt cx="4381" cy="401"/>
                </a:xfrm>
              </p:grpSpPr>
              <p:sp>
                <p:nvSpPr>
                  <p:cNvPr id="3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1968"/>
                    <a:ext cx="1152" cy="2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0</a:t>
                    </a: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 </a:t>
                    </a:r>
                    <a:r>
                      <a:rPr kumimoji="1" lang="en-US" altLang="zh-CN" sz="16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 </a:t>
                    </a: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1  1 </a:t>
                    </a:r>
                  </a:p>
                </p:txBody>
              </p:sp>
              <p:sp>
                <p:nvSpPr>
                  <p:cNvPr id="4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1" y="1978"/>
                    <a:ext cx="1325" cy="3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l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</a:t>
                    </a:r>
                    <a:r>
                      <a:rPr kumimoji="1" lang="zh-CN" altLang="en-US" sz="16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0      1 </a:t>
                    </a:r>
                    <a:r>
                      <a:rPr kumimoji="1" lang="zh-CN" altLang="en-US" sz="18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  </a:t>
                    </a: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1 </a:t>
                    </a:r>
                  </a:p>
                </p:txBody>
              </p:sp>
              <p:sp>
                <p:nvSpPr>
                  <p:cNvPr id="4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6" y="1991"/>
                    <a:ext cx="1020" cy="2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dist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1  1  1  1</a:t>
                    </a:r>
                  </a:p>
                </p:txBody>
              </p:sp>
              <p:sp>
                <p:nvSpPr>
                  <p:cNvPr id="4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1968"/>
                    <a:ext cx="1152" cy="3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1pPr>
                    <a:lvl2pPr marL="742950" indent="-28575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2pPr>
                    <a:lvl3pPr marL="11430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3pPr>
                    <a:lvl4pPr marL="16002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4pPr>
                    <a:lvl5pPr marL="2057400" indent="-228600"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Times New Roman" charset="0"/>
                        <a:ea typeface="黑体" charset="-122"/>
                      </a:defRPr>
                    </a:lvl9pPr>
                  </a:lstStyle>
                  <a:p>
                    <a:pPr algn="l">
                      <a:spcBef>
                        <a:spcPct val="50000"/>
                      </a:spcBef>
                    </a:pPr>
                    <a:r>
                      <a:rPr kumimoji="1" lang="zh-CN" altLang="en-US" sz="2000" dirty="0">
                        <a:solidFill>
                          <a:schemeClr val="tx1"/>
                        </a:solidFill>
                        <a:latin typeface="微软雅黑" charset="-122"/>
                        <a:ea typeface="微软雅黑" charset="-122"/>
                        <a:cs typeface="宋体" charset="-122"/>
                      </a:rPr>
                      <a:t>      1   1  1  1</a:t>
                    </a:r>
                  </a:p>
                </p:txBody>
              </p:sp>
            </p:grpSp>
          </p:grpSp>
        </p:grpSp>
      </p:grpSp>
      <p:grpSp>
        <p:nvGrpSpPr>
          <p:cNvPr id="76807" name="Group 29"/>
          <p:cNvGrpSpPr>
            <a:grpSpLocks/>
          </p:cNvGrpSpPr>
          <p:nvPr/>
        </p:nvGrpSpPr>
        <p:grpSpPr bwMode="auto">
          <a:xfrm>
            <a:off x="9362641" y="1701800"/>
            <a:ext cx="2133600" cy="1030288"/>
            <a:chOff x="4521" y="951"/>
            <a:chExt cx="1344" cy="639"/>
          </a:xfrm>
        </p:grpSpPr>
        <p:sp>
          <p:nvSpPr>
            <p:cNvPr id="76817" name="AutoShape 30"/>
            <p:cNvSpPr>
              <a:spLocks/>
            </p:cNvSpPr>
            <p:nvPr/>
          </p:nvSpPr>
          <p:spPr bwMode="auto">
            <a:xfrm>
              <a:off x="4551" y="951"/>
              <a:ext cx="157" cy="639"/>
            </a:xfrm>
            <a:prstGeom prst="rightBrace">
              <a:avLst>
                <a:gd name="adj1" fmla="val 1569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6600"/>
            </a:p>
          </p:txBody>
        </p:sp>
        <p:sp>
          <p:nvSpPr>
            <p:cNvPr id="76818" name="Text Box 31"/>
            <p:cNvSpPr txBox="1">
              <a:spLocks noChangeArrowheads="1"/>
            </p:cNvSpPr>
            <p:nvPr/>
          </p:nvSpPr>
          <p:spPr bwMode="auto">
            <a:xfrm>
              <a:off x="4521" y="1000"/>
              <a:ext cx="1344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1</a:t>
              </a:r>
              <a:r>
                <a:rPr kumimoji="1" lang="zh-CN" altLang="en-US">
                  <a:solidFill>
                    <a:schemeClr val="tx1"/>
                  </a:solidFill>
                  <a:ea typeface="宋体" charset="-122"/>
                </a:rPr>
                <a:t>片</a:t>
              </a: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ROM</a:t>
              </a:r>
            </a:p>
            <a:p>
              <a:pPr>
                <a:spcBef>
                  <a:spcPts val="238"/>
                </a:spcBef>
              </a:pPr>
              <a:r>
                <a:rPr kumimoji="1" lang="zh-CN" altLang="en-US">
                  <a:solidFill>
                    <a:schemeClr val="tx1"/>
                  </a:solidFill>
                  <a:ea typeface="宋体" charset="-122"/>
                </a:rPr>
                <a:t>2</a:t>
              </a:r>
              <a:r>
                <a:rPr kumimoji="1" lang="en-US" altLang="zh-CN">
                  <a:solidFill>
                    <a:schemeClr val="tx1"/>
                  </a:solidFill>
                  <a:ea typeface="宋体" charset="-122"/>
                </a:rPr>
                <a:t>K</a:t>
              </a:r>
              <a:r>
                <a:rPr kumimoji="1" lang="en-US" altLang="zh-CN" sz="2800">
                  <a:solidFill>
                    <a:schemeClr val="tx1"/>
                  </a:solidFill>
                </a:rPr>
                <a:t>×</a:t>
              </a:r>
              <a:r>
                <a:rPr kumimoji="1" lang="en-US" altLang="zh-CN">
                  <a:solidFill>
                    <a:schemeClr val="tx1"/>
                  </a:solidFill>
                </a:rPr>
                <a:t>8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位</a:t>
              </a:r>
            </a:p>
          </p:txBody>
        </p:sp>
      </p:grpSp>
      <p:sp>
        <p:nvSpPr>
          <p:cNvPr id="76808" name="AutoShape 34"/>
          <p:cNvSpPr>
            <a:spLocks/>
          </p:cNvSpPr>
          <p:nvPr/>
        </p:nvSpPr>
        <p:spPr bwMode="auto">
          <a:xfrm>
            <a:off x="9373852" y="3113088"/>
            <a:ext cx="285750" cy="1128712"/>
          </a:xfrm>
          <a:prstGeom prst="rightBrace">
            <a:avLst>
              <a:gd name="adj1" fmla="val 1572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6600"/>
          </a:p>
        </p:txBody>
      </p:sp>
      <p:sp>
        <p:nvSpPr>
          <p:cNvPr id="76809" name="Text Box 31"/>
          <p:cNvSpPr txBox="1">
            <a:spLocks noChangeArrowheads="1"/>
          </p:cNvSpPr>
          <p:nvPr/>
        </p:nvSpPr>
        <p:spPr bwMode="auto">
          <a:xfrm>
            <a:off x="9351529" y="3214688"/>
            <a:ext cx="21336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2</a:t>
            </a:r>
            <a:r>
              <a:rPr kumimoji="1" lang="zh-CN" altLang="en-US">
                <a:solidFill>
                  <a:schemeClr val="tx1"/>
                </a:solidFill>
                <a:ea typeface="宋体" charset="-122"/>
              </a:rPr>
              <a:t>片</a:t>
            </a: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RAM</a:t>
            </a:r>
          </a:p>
          <a:p>
            <a:pPr>
              <a:spcBef>
                <a:spcPts val="238"/>
              </a:spcBef>
            </a:pPr>
            <a:r>
              <a:rPr kumimoji="1" lang="en-US" altLang="zh-CN">
                <a:solidFill>
                  <a:schemeClr val="tx1"/>
                </a:solidFill>
                <a:ea typeface="宋体" charset="-122"/>
              </a:rPr>
              <a:t>1K</a:t>
            </a:r>
            <a:r>
              <a:rPr kumimoji="1" lang="en-US" altLang="zh-CN" sz="2800">
                <a:solidFill>
                  <a:schemeClr val="tx1"/>
                </a:solidFill>
              </a:rPr>
              <a:t>×</a:t>
            </a:r>
            <a:r>
              <a:rPr kumimoji="1" lang="en-US" altLang="zh-CN">
                <a:solidFill>
                  <a:schemeClr val="tx1"/>
                </a:solidFill>
              </a:rPr>
              <a:t>4</a:t>
            </a:r>
            <a:r>
              <a:rPr kumimoji="1" lang="zh-CN" altLang="en-US">
                <a:solidFill>
                  <a:schemeClr val="tx1"/>
                </a:solidFill>
                <a:ea typeface="华文新魏" charset="-122"/>
              </a:rPr>
              <a:t>位</a:t>
            </a:r>
          </a:p>
        </p:txBody>
      </p:sp>
      <p:sp>
        <p:nvSpPr>
          <p:cNvPr id="76810" name="Line 37"/>
          <p:cNvSpPr>
            <a:spLocks noChangeShapeType="1"/>
          </p:cNvSpPr>
          <p:nvPr/>
        </p:nvSpPr>
        <p:spPr bwMode="auto">
          <a:xfrm>
            <a:off x="4583038" y="1670372"/>
            <a:ext cx="0" cy="1398588"/>
          </a:xfrm>
          <a:prstGeom prst="line">
            <a:avLst/>
          </a:prstGeom>
          <a:noFill/>
          <a:ln w="571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11" name="Line 38"/>
          <p:cNvSpPr>
            <a:spLocks noChangeShapeType="1"/>
          </p:cNvSpPr>
          <p:nvPr/>
        </p:nvSpPr>
        <p:spPr bwMode="auto">
          <a:xfrm>
            <a:off x="5087094" y="3053953"/>
            <a:ext cx="0" cy="1527175"/>
          </a:xfrm>
          <a:prstGeom prst="line">
            <a:avLst/>
          </a:prstGeom>
          <a:noFill/>
          <a:ln w="571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12" name="Rectangle 44"/>
          <p:cNvSpPr>
            <a:spLocks noChangeArrowheads="1"/>
          </p:cNvSpPr>
          <p:nvPr/>
        </p:nvSpPr>
        <p:spPr bwMode="auto">
          <a:xfrm>
            <a:off x="774700" y="5346700"/>
            <a:ext cx="5083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tx1"/>
                </a:solidFill>
                <a:ea typeface="华文新魏" charset="-122"/>
              </a:rPr>
              <a:t>(4) 确定片选信号</a:t>
            </a:r>
            <a:endParaRPr kumimoji="1" lang="en-US" altLang="zh-CN" sz="280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56" name="圆角矩形 55"/>
          <p:cNvSpPr>
            <a:spLocks noChangeArrowheads="1"/>
          </p:cNvSpPr>
          <p:nvPr/>
        </p:nvSpPr>
        <p:spPr bwMode="auto">
          <a:xfrm>
            <a:off x="4554649" y="3068960"/>
            <a:ext cx="352425" cy="14414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9" name="云形标注 48"/>
          <p:cNvSpPr/>
          <p:nvPr/>
        </p:nvSpPr>
        <p:spPr>
          <a:xfrm>
            <a:off x="5897563" y="4821238"/>
            <a:ext cx="4238625" cy="1204912"/>
          </a:xfrm>
          <a:prstGeom prst="cloudCallout">
            <a:avLst>
              <a:gd name="adj1" fmla="val 59186"/>
              <a:gd name="adj2" fmla="val 57765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2200" b="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当</a:t>
            </a:r>
            <a:r>
              <a:rPr lang="en-US" altLang="zh-CN" sz="2200" b="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200" b="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的地址</a:t>
            </a:r>
            <a:r>
              <a:rPr lang="en-US" altLang="zh-CN" sz="2200" b="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A</a:t>
            </a:r>
            <a:r>
              <a:rPr lang="en-US" altLang="zh-CN" sz="2200" b="0" baseline="-25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10</a:t>
            </a:r>
            <a:r>
              <a:rPr lang="zh-CN" altLang="en-US" sz="2200" b="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为“</a:t>
            </a:r>
            <a:r>
              <a:rPr lang="en-US" altLang="zh-CN" sz="2200" b="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1 </a:t>
            </a:r>
            <a:r>
              <a:rPr lang="zh-CN" altLang="en-US" sz="2200" b="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”时，会怎样？</a:t>
            </a:r>
          </a:p>
        </p:txBody>
      </p:sp>
      <p:pic>
        <p:nvPicPr>
          <p:cNvPr id="50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25" y="5341938"/>
            <a:ext cx="100012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6" name="Text Box 41"/>
          <p:cNvSpPr txBox="1">
            <a:spLocks noChangeArrowheads="1"/>
          </p:cNvSpPr>
          <p:nvPr/>
        </p:nvSpPr>
        <p:spPr bwMode="auto">
          <a:xfrm>
            <a:off x="2214129" y="4519613"/>
            <a:ext cx="219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dist">
              <a:spcBef>
                <a:spcPct val="50000"/>
              </a:spcBef>
            </a:pPr>
            <a:r>
              <a:rPr kumimoji="1" lang="en-US" altLang="zh-CN" dirty="0">
                <a:ea typeface="宋体" charset="-122"/>
              </a:rPr>
              <a:t>G</a:t>
            </a:r>
            <a:r>
              <a:rPr kumimoji="1" lang="en-US" altLang="zh-CN" baseline="-25000" dirty="0">
                <a:ea typeface="宋体" charset="-122"/>
              </a:rPr>
              <a:t>2A</a:t>
            </a:r>
            <a:r>
              <a:rPr kumimoji="1" lang="en-US" altLang="zh-CN" dirty="0">
                <a:ea typeface="宋体" charset="-122"/>
              </a:rPr>
              <a:t> G1 C B A</a:t>
            </a:r>
          </a:p>
        </p:txBody>
      </p:sp>
    </p:spTree>
    <p:extLst>
      <p:ext uri="{BB962C8B-B14F-4D97-AF65-F5344CB8AC3E}">
        <p14:creationId xmlns:p14="http://schemas.microsoft.com/office/powerpoint/2010/main" val="192517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4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94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294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294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294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2950" name="Freeform 2"/>
          <p:cNvSpPr>
            <a:spLocks/>
          </p:cNvSpPr>
          <p:nvPr/>
        </p:nvSpPr>
        <p:spPr bwMode="auto">
          <a:xfrm>
            <a:off x="4441825" y="1597025"/>
            <a:ext cx="1155700" cy="1588"/>
          </a:xfrm>
          <a:custGeom>
            <a:avLst/>
            <a:gdLst>
              <a:gd name="T0" fmla="*/ 2147483647 w 669"/>
              <a:gd name="T1" fmla="*/ 0 h 1"/>
              <a:gd name="T2" fmla="*/ 0 w 669"/>
              <a:gd name="T3" fmla="*/ 0 h 1"/>
              <a:gd name="T4" fmla="*/ 0 60000 65536"/>
              <a:gd name="T5" fmla="*/ 0 60000 65536"/>
              <a:gd name="T6" fmla="*/ 0 w 669"/>
              <a:gd name="T7" fmla="*/ 0 h 1"/>
              <a:gd name="T8" fmla="*/ 669 w 6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9" h="1">
                <a:moveTo>
                  <a:pt x="669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2951" name="Line 3"/>
          <p:cNvSpPr>
            <a:spLocks noChangeShapeType="1"/>
          </p:cNvSpPr>
          <p:nvPr/>
        </p:nvSpPr>
        <p:spPr bwMode="auto">
          <a:xfrm flipH="1">
            <a:off x="4441825" y="1298575"/>
            <a:ext cx="13033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2952" name="Group 4"/>
          <p:cNvGrpSpPr>
            <a:grpSpLocks/>
          </p:cNvGrpSpPr>
          <p:nvPr/>
        </p:nvGrpSpPr>
        <p:grpSpPr bwMode="auto">
          <a:xfrm>
            <a:off x="2306638" y="860425"/>
            <a:ext cx="323850" cy="1303338"/>
            <a:chOff x="156" y="696"/>
            <a:chExt cx="188" cy="786"/>
          </a:xfrm>
        </p:grpSpPr>
        <p:sp>
          <p:nvSpPr>
            <p:cNvPr id="83092" name="Line 5"/>
            <p:cNvSpPr>
              <a:spLocks noChangeShapeType="1"/>
            </p:cNvSpPr>
            <p:nvPr/>
          </p:nvSpPr>
          <p:spPr bwMode="auto">
            <a:xfrm flipH="1">
              <a:off x="157" y="1467"/>
              <a:ext cx="18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93" name="Freeform 6"/>
            <p:cNvSpPr>
              <a:spLocks/>
            </p:cNvSpPr>
            <p:nvPr/>
          </p:nvSpPr>
          <p:spPr bwMode="auto">
            <a:xfrm>
              <a:off x="156" y="696"/>
              <a:ext cx="1" cy="786"/>
            </a:xfrm>
            <a:custGeom>
              <a:avLst/>
              <a:gdLst>
                <a:gd name="T0" fmla="*/ 0 w 1"/>
                <a:gd name="T1" fmla="*/ 786 h 786"/>
                <a:gd name="T2" fmla="*/ 0 w 1"/>
                <a:gd name="T3" fmla="*/ 0 h 786"/>
                <a:gd name="T4" fmla="*/ 0 60000 65536"/>
                <a:gd name="T5" fmla="*/ 0 60000 65536"/>
                <a:gd name="T6" fmla="*/ 0 w 1"/>
                <a:gd name="T7" fmla="*/ 0 h 786"/>
                <a:gd name="T8" fmla="*/ 1 w 1"/>
                <a:gd name="T9" fmla="*/ 786 h 7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6">
                  <a:moveTo>
                    <a:pt x="0" y="78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2953" name="Group 7"/>
          <p:cNvGrpSpPr>
            <a:grpSpLocks/>
          </p:cNvGrpSpPr>
          <p:nvPr/>
        </p:nvGrpSpPr>
        <p:grpSpPr bwMode="auto">
          <a:xfrm>
            <a:off x="2293938" y="863600"/>
            <a:ext cx="3308350" cy="1035050"/>
            <a:chOff x="149" y="698"/>
            <a:chExt cx="1915" cy="624"/>
          </a:xfrm>
        </p:grpSpPr>
        <p:sp>
          <p:nvSpPr>
            <p:cNvPr id="83089" name="Freeform 8"/>
            <p:cNvSpPr>
              <a:spLocks/>
            </p:cNvSpPr>
            <p:nvPr/>
          </p:nvSpPr>
          <p:spPr bwMode="auto">
            <a:xfrm>
              <a:off x="1727" y="1321"/>
              <a:ext cx="337" cy="1"/>
            </a:xfrm>
            <a:custGeom>
              <a:avLst/>
              <a:gdLst>
                <a:gd name="T0" fmla="*/ 378 w 336"/>
                <a:gd name="T1" fmla="*/ 0 h 1"/>
                <a:gd name="T2" fmla="*/ 0 w 336"/>
                <a:gd name="T3" fmla="*/ 0 h 1"/>
                <a:gd name="T4" fmla="*/ 0 60000 65536"/>
                <a:gd name="T5" fmla="*/ 0 60000 65536"/>
                <a:gd name="T6" fmla="*/ 0 w 336"/>
                <a:gd name="T7" fmla="*/ 0 h 1"/>
                <a:gd name="T8" fmla="*/ 336 w 3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6" h="1">
                  <a:moveTo>
                    <a:pt x="336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90" name="Line 9"/>
            <p:cNvSpPr>
              <a:spLocks noChangeShapeType="1"/>
            </p:cNvSpPr>
            <p:nvPr/>
          </p:nvSpPr>
          <p:spPr bwMode="auto">
            <a:xfrm>
              <a:off x="149" y="698"/>
              <a:ext cx="158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91" name="Line 10"/>
            <p:cNvSpPr>
              <a:spLocks noChangeShapeType="1"/>
            </p:cNvSpPr>
            <p:nvPr/>
          </p:nvSpPr>
          <p:spPr bwMode="auto">
            <a:xfrm>
              <a:off x="1733" y="698"/>
              <a:ext cx="1" cy="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82954" name="Line 11"/>
          <p:cNvSpPr>
            <a:spLocks noChangeShapeType="1"/>
          </p:cNvSpPr>
          <p:nvPr/>
        </p:nvSpPr>
        <p:spPr bwMode="auto">
          <a:xfrm flipH="1">
            <a:off x="4441825" y="2228850"/>
            <a:ext cx="12985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2955" name="Line 12"/>
          <p:cNvSpPr>
            <a:spLocks noChangeShapeType="1"/>
          </p:cNvSpPr>
          <p:nvPr/>
        </p:nvSpPr>
        <p:spPr bwMode="auto">
          <a:xfrm flipH="1">
            <a:off x="4441825" y="2533650"/>
            <a:ext cx="1295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2956" name="Line 13"/>
          <p:cNvSpPr>
            <a:spLocks noChangeShapeType="1"/>
          </p:cNvSpPr>
          <p:nvPr/>
        </p:nvSpPr>
        <p:spPr bwMode="auto">
          <a:xfrm flipH="1">
            <a:off x="4441825" y="2809875"/>
            <a:ext cx="1295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44047" name="Group 14"/>
          <p:cNvGrpSpPr>
            <a:grpSpLocks/>
          </p:cNvGrpSpPr>
          <p:nvPr/>
        </p:nvGrpSpPr>
        <p:grpSpPr bwMode="auto">
          <a:xfrm>
            <a:off x="8339138" y="1935163"/>
            <a:ext cx="393700" cy="1244600"/>
            <a:chOff x="3648" y="1344"/>
            <a:chExt cx="228" cy="750"/>
          </a:xfrm>
        </p:grpSpPr>
        <p:sp>
          <p:nvSpPr>
            <p:cNvPr id="83087" name="Freeform 15"/>
            <p:cNvSpPr>
              <a:spLocks/>
            </p:cNvSpPr>
            <p:nvPr/>
          </p:nvSpPr>
          <p:spPr bwMode="auto">
            <a:xfrm>
              <a:off x="3651" y="1344"/>
              <a:ext cx="225" cy="1"/>
            </a:xfrm>
            <a:custGeom>
              <a:avLst/>
              <a:gdLst>
                <a:gd name="T0" fmla="*/ 0 w 225"/>
                <a:gd name="T1" fmla="*/ 0 h 1"/>
                <a:gd name="T2" fmla="*/ 225 w 225"/>
                <a:gd name="T3" fmla="*/ 0 h 1"/>
                <a:gd name="T4" fmla="*/ 0 60000 65536"/>
                <a:gd name="T5" fmla="*/ 0 60000 65536"/>
                <a:gd name="T6" fmla="*/ 0 w 225"/>
                <a:gd name="T7" fmla="*/ 0 h 1"/>
                <a:gd name="T8" fmla="*/ 225 w 22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5" h="1">
                  <a:moveTo>
                    <a:pt x="0" y="0"/>
                  </a:moveTo>
                  <a:lnTo>
                    <a:pt x="225" y="0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5828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88" name="Line 16"/>
            <p:cNvSpPr>
              <a:spLocks noChangeShapeType="1"/>
            </p:cNvSpPr>
            <p:nvPr/>
          </p:nvSpPr>
          <p:spPr bwMode="auto">
            <a:xfrm>
              <a:off x="3648" y="1344"/>
              <a:ext cx="1" cy="750"/>
            </a:xfrm>
            <a:prstGeom prst="line">
              <a:avLst/>
            </a:prstGeom>
            <a:noFill/>
            <a:ln w="57150">
              <a:solidFill>
                <a:srgbClr val="0058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2958" name="Group 17"/>
          <p:cNvGrpSpPr>
            <a:grpSpLocks/>
          </p:cNvGrpSpPr>
          <p:nvPr/>
        </p:nvGrpSpPr>
        <p:grpSpPr bwMode="auto">
          <a:xfrm>
            <a:off x="5091113" y="4437063"/>
            <a:ext cx="787400" cy="371475"/>
            <a:chOff x="1768" y="2852"/>
            <a:chExt cx="456" cy="224"/>
          </a:xfrm>
        </p:grpSpPr>
        <p:sp>
          <p:nvSpPr>
            <p:cNvPr id="83084" name="Line 18"/>
            <p:cNvSpPr>
              <a:spLocks noChangeShapeType="1"/>
            </p:cNvSpPr>
            <p:nvPr/>
          </p:nvSpPr>
          <p:spPr bwMode="auto">
            <a:xfrm flipH="1">
              <a:off x="1876" y="2852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85" name="Line 19"/>
            <p:cNvSpPr>
              <a:spLocks noChangeShapeType="1"/>
            </p:cNvSpPr>
            <p:nvPr/>
          </p:nvSpPr>
          <p:spPr bwMode="auto">
            <a:xfrm>
              <a:off x="1876" y="2852"/>
              <a:ext cx="1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86" name="Rectangle 20"/>
            <p:cNvSpPr>
              <a:spLocks noChangeArrowheads="1"/>
            </p:cNvSpPr>
            <p:nvPr/>
          </p:nvSpPr>
          <p:spPr bwMode="auto">
            <a:xfrm>
              <a:off x="1768" y="3057"/>
              <a:ext cx="187" cy="1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44049" name="Group 21"/>
          <p:cNvGrpSpPr>
            <a:grpSpLocks/>
          </p:cNvGrpSpPr>
          <p:nvPr/>
        </p:nvGrpSpPr>
        <p:grpSpPr bwMode="auto">
          <a:xfrm>
            <a:off x="9405938" y="1746250"/>
            <a:ext cx="342900" cy="2503488"/>
            <a:chOff x="4266" y="1230"/>
            <a:chExt cx="198" cy="1509"/>
          </a:xfrm>
        </p:grpSpPr>
        <p:sp>
          <p:nvSpPr>
            <p:cNvPr id="83082" name="Freeform 22"/>
            <p:cNvSpPr>
              <a:spLocks/>
            </p:cNvSpPr>
            <p:nvPr/>
          </p:nvSpPr>
          <p:spPr bwMode="auto">
            <a:xfrm>
              <a:off x="4266" y="1236"/>
              <a:ext cx="195" cy="1"/>
            </a:xfrm>
            <a:custGeom>
              <a:avLst/>
              <a:gdLst>
                <a:gd name="T0" fmla="*/ 0 w 195"/>
                <a:gd name="T1" fmla="*/ 0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0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83" name="Freeform 23"/>
            <p:cNvSpPr>
              <a:spLocks/>
            </p:cNvSpPr>
            <p:nvPr/>
          </p:nvSpPr>
          <p:spPr bwMode="auto">
            <a:xfrm>
              <a:off x="4462" y="1230"/>
              <a:ext cx="2" cy="1509"/>
            </a:xfrm>
            <a:custGeom>
              <a:avLst/>
              <a:gdLst>
                <a:gd name="T0" fmla="*/ 1 w 3"/>
                <a:gd name="T1" fmla="*/ 0 h 1509"/>
                <a:gd name="T2" fmla="*/ 0 w 3"/>
                <a:gd name="T3" fmla="*/ 1509 h 1509"/>
                <a:gd name="T4" fmla="*/ 0 60000 65536"/>
                <a:gd name="T5" fmla="*/ 0 60000 65536"/>
                <a:gd name="T6" fmla="*/ 0 w 3"/>
                <a:gd name="T7" fmla="*/ 0 h 1509"/>
                <a:gd name="T8" fmla="*/ 3 w 3"/>
                <a:gd name="T9" fmla="*/ 1509 h 15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509">
                  <a:moveTo>
                    <a:pt x="3" y="0"/>
                  </a:moveTo>
                  <a:lnTo>
                    <a:pt x="0" y="1509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00FF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82960" name="Freeform 24"/>
          <p:cNvSpPr>
            <a:spLocks/>
          </p:cNvSpPr>
          <p:nvPr/>
        </p:nvSpPr>
        <p:spPr bwMode="auto">
          <a:xfrm>
            <a:off x="7085013" y="4244975"/>
            <a:ext cx="714375" cy="1588"/>
          </a:xfrm>
          <a:custGeom>
            <a:avLst/>
            <a:gdLst>
              <a:gd name="T0" fmla="*/ 2147483647 w 414"/>
              <a:gd name="T1" fmla="*/ 0 h 1"/>
              <a:gd name="T2" fmla="*/ 0 w 414"/>
              <a:gd name="T3" fmla="*/ 2147483647 h 1"/>
              <a:gd name="T4" fmla="*/ 0 60000 65536"/>
              <a:gd name="T5" fmla="*/ 0 60000 65536"/>
              <a:gd name="T6" fmla="*/ 0 w 414"/>
              <a:gd name="T7" fmla="*/ 0 h 1"/>
              <a:gd name="T8" fmla="*/ 414 w 41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4" h="1">
                <a:moveTo>
                  <a:pt x="414" y="0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2961" name="Group 25"/>
          <p:cNvGrpSpPr>
            <a:grpSpLocks/>
          </p:cNvGrpSpPr>
          <p:nvPr/>
        </p:nvGrpSpPr>
        <p:grpSpPr bwMode="auto">
          <a:xfrm>
            <a:off x="5688174" y="4046539"/>
            <a:ext cx="1392057" cy="657925"/>
            <a:chOff x="2138" y="2617"/>
            <a:chExt cx="806" cy="396"/>
          </a:xfrm>
        </p:grpSpPr>
        <p:sp>
          <p:nvSpPr>
            <p:cNvPr id="83079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80" name="Text Box 27"/>
            <p:cNvSpPr txBox="1">
              <a:spLocks noChangeArrowheads="1"/>
            </p:cNvSpPr>
            <p:nvPr/>
          </p:nvSpPr>
          <p:spPr bwMode="auto">
            <a:xfrm>
              <a:off x="2138" y="2617"/>
              <a:ext cx="80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1" lang="zh-CN" altLang="en-US" sz="2200"/>
                <a:t> 2</a:t>
              </a:r>
              <a:r>
                <a:rPr kumimoji="1" lang="en-US" altLang="zh-CN" sz="2200"/>
                <a:t>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8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83081" name="Text Box 28"/>
            <p:cNvSpPr txBox="1">
              <a:spLocks noChangeArrowheads="1"/>
            </p:cNvSpPr>
            <p:nvPr/>
          </p:nvSpPr>
          <p:spPr bwMode="auto">
            <a:xfrm>
              <a:off x="2260" y="2754"/>
              <a:ext cx="54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ROM</a:t>
              </a:r>
            </a:p>
          </p:txBody>
        </p:sp>
      </p:grpSp>
      <p:sp>
        <p:nvSpPr>
          <p:cNvPr id="44052" name="Line 29"/>
          <p:cNvSpPr>
            <a:spLocks noChangeShapeType="1"/>
          </p:cNvSpPr>
          <p:nvPr/>
        </p:nvSpPr>
        <p:spPr bwMode="auto">
          <a:xfrm>
            <a:off x="9267825" y="4244975"/>
            <a:ext cx="927100" cy="15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2963" name="Group 30"/>
          <p:cNvGrpSpPr>
            <a:grpSpLocks/>
          </p:cNvGrpSpPr>
          <p:nvPr/>
        </p:nvGrpSpPr>
        <p:grpSpPr bwMode="auto">
          <a:xfrm>
            <a:off x="4441825" y="4437063"/>
            <a:ext cx="5753100" cy="1722437"/>
            <a:chOff x="1392" y="2852"/>
            <a:chExt cx="3331" cy="1039"/>
          </a:xfrm>
        </p:grpSpPr>
        <p:sp>
          <p:nvSpPr>
            <p:cNvPr id="83074" name="Line 31"/>
            <p:cNvSpPr>
              <a:spLocks noChangeShapeType="1"/>
            </p:cNvSpPr>
            <p:nvPr/>
          </p:nvSpPr>
          <p:spPr bwMode="auto">
            <a:xfrm flipH="1">
              <a:off x="3137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75" name="Line 32"/>
            <p:cNvSpPr>
              <a:spLocks noChangeShapeType="1"/>
            </p:cNvSpPr>
            <p:nvPr/>
          </p:nvSpPr>
          <p:spPr bwMode="auto">
            <a:xfrm rot="10800000">
              <a:off x="3137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76" name="Line 33"/>
            <p:cNvSpPr>
              <a:spLocks noChangeShapeType="1"/>
            </p:cNvSpPr>
            <p:nvPr/>
          </p:nvSpPr>
          <p:spPr bwMode="auto">
            <a:xfrm>
              <a:off x="4373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77" name="Freeform 34"/>
            <p:cNvSpPr>
              <a:spLocks/>
            </p:cNvSpPr>
            <p:nvPr/>
          </p:nvSpPr>
          <p:spPr bwMode="auto">
            <a:xfrm>
              <a:off x="1392" y="3885"/>
              <a:ext cx="2994" cy="6"/>
            </a:xfrm>
            <a:custGeom>
              <a:avLst/>
              <a:gdLst>
                <a:gd name="T0" fmla="*/ 0 w 2994"/>
                <a:gd name="T1" fmla="*/ 6 h 6"/>
                <a:gd name="T2" fmla="*/ 2994 w 2994"/>
                <a:gd name="T3" fmla="*/ 0 h 6"/>
                <a:gd name="T4" fmla="*/ 0 60000 65536"/>
                <a:gd name="T5" fmla="*/ 0 60000 65536"/>
                <a:gd name="T6" fmla="*/ 0 w 2994"/>
                <a:gd name="T7" fmla="*/ 0 h 6"/>
                <a:gd name="T8" fmla="*/ 2994 w 2994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94" h="6">
                  <a:moveTo>
                    <a:pt x="0" y="6"/>
                  </a:moveTo>
                  <a:lnTo>
                    <a:pt x="299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78" name="Line 35"/>
            <p:cNvSpPr>
              <a:spLocks noChangeShapeType="1"/>
            </p:cNvSpPr>
            <p:nvPr/>
          </p:nvSpPr>
          <p:spPr bwMode="auto">
            <a:xfrm flipH="1">
              <a:off x="4373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2964" name="Group 36"/>
          <p:cNvGrpSpPr>
            <a:grpSpLocks/>
          </p:cNvGrpSpPr>
          <p:nvPr/>
        </p:nvGrpSpPr>
        <p:grpSpPr bwMode="auto">
          <a:xfrm>
            <a:off x="7958413" y="4084635"/>
            <a:ext cx="3543027" cy="705636"/>
            <a:chOff x="3428" y="2640"/>
            <a:chExt cx="2051" cy="425"/>
          </a:xfrm>
        </p:grpSpPr>
        <p:sp>
          <p:nvSpPr>
            <p:cNvPr id="83068" name="Text Box 37"/>
            <p:cNvSpPr txBox="1">
              <a:spLocks noChangeArrowheads="1"/>
            </p:cNvSpPr>
            <p:nvPr/>
          </p:nvSpPr>
          <p:spPr bwMode="auto">
            <a:xfrm>
              <a:off x="3428" y="2640"/>
              <a:ext cx="8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83069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70" name="Text Box 39"/>
            <p:cNvSpPr txBox="1">
              <a:spLocks noChangeArrowheads="1"/>
            </p:cNvSpPr>
            <p:nvPr/>
          </p:nvSpPr>
          <p:spPr bwMode="auto">
            <a:xfrm>
              <a:off x="3568" y="2784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  <p:sp>
          <p:nvSpPr>
            <p:cNvPr id="83071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72" name="Text Box 41"/>
            <p:cNvSpPr txBox="1">
              <a:spLocks noChangeArrowheads="1"/>
            </p:cNvSpPr>
            <p:nvPr/>
          </p:nvSpPr>
          <p:spPr bwMode="auto">
            <a:xfrm>
              <a:off x="4714" y="2661"/>
              <a:ext cx="76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83073" name="Text Box 42"/>
            <p:cNvSpPr txBox="1">
              <a:spLocks noChangeArrowheads="1"/>
            </p:cNvSpPr>
            <p:nvPr/>
          </p:nvSpPr>
          <p:spPr bwMode="auto">
            <a:xfrm>
              <a:off x="4816" y="2805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</p:grpSp>
      <p:grpSp>
        <p:nvGrpSpPr>
          <p:cNvPr id="82965" name="Group 43"/>
          <p:cNvGrpSpPr>
            <a:grpSpLocks/>
          </p:cNvGrpSpPr>
          <p:nvPr/>
        </p:nvGrpSpPr>
        <p:grpSpPr bwMode="auto">
          <a:xfrm>
            <a:off x="10385425" y="3395663"/>
            <a:ext cx="774700" cy="784225"/>
            <a:chOff x="4833" y="2224"/>
            <a:chExt cx="448" cy="473"/>
          </a:xfrm>
        </p:grpSpPr>
        <p:sp>
          <p:nvSpPr>
            <p:cNvPr id="83065" name="Freeform 44"/>
            <p:cNvSpPr>
              <a:spLocks/>
            </p:cNvSpPr>
            <p:nvPr/>
          </p:nvSpPr>
          <p:spPr bwMode="auto">
            <a:xfrm>
              <a:off x="4833" y="2224"/>
              <a:ext cx="1" cy="473"/>
            </a:xfrm>
            <a:custGeom>
              <a:avLst/>
              <a:gdLst>
                <a:gd name="T0" fmla="*/ 0 w 1"/>
                <a:gd name="T1" fmla="*/ 0 h 473"/>
                <a:gd name="T2" fmla="*/ 0 w 1"/>
                <a:gd name="T3" fmla="*/ 473 h 473"/>
                <a:gd name="T4" fmla="*/ 0 60000 65536"/>
                <a:gd name="T5" fmla="*/ 0 60000 65536"/>
                <a:gd name="T6" fmla="*/ 0 w 1"/>
                <a:gd name="T7" fmla="*/ 0 h 473"/>
                <a:gd name="T8" fmla="*/ 1 w 1"/>
                <a:gd name="T9" fmla="*/ 473 h 4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73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66" name="Freeform 45"/>
            <p:cNvSpPr>
              <a:spLocks/>
            </p:cNvSpPr>
            <p:nvPr/>
          </p:nvSpPr>
          <p:spPr bwMode="auto">
            <a:xfrm>
              <a:off x="5280" y="2496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67" name="Text Box 46"/>
            <p:cNvSpPr txBox="1">
              <a:spLocks noChangeArrowheads="1"/>
            </p:cNvSpPr>
            <p:nvPr/>
          </p:nvSpPr>
          <p:spPr bwMode="auto">
            <a:xfrm>
              <a:off x="4865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2966" name="Group 47"/>
          <p:cNvGrpSpPr>
            <a:grpSpLocks/>
          </p:cNvGrpSpPr>
          <p:nvPr/>
        </p:nvGrpSpPr>
        <p:grpSpPr bwMode="auto">
          <a:xfrm>
            <a:off x="6016625" y="3168651"/>
            <a:ext cx="919163" cy="1006503"/>
            <a:chOff x="2304" y="2088"/>
            <a:chExt cx="532" cy="606"/>
          </a:xfrm>
        </p:grpSpPr>
        <p:sp>
          <p:nvSpPr>
            <p:cNvPr id="83062" name="Freeform 48"/>
            <p:cNvSpPr>
              <a:spLocks/>
            </p:cNvSpPr>
            <p:nvPr/>
          </p:nvSpPr>
          <p:spPr bwMode="auto">
            <a:xfrm>
              <a:off x="2304" y="2088"/>
              <a:ext cx="2" cy="584"/>
            </a:xfrm>
            <a:custGeom>
              <a:avLst/>
              <a:gdLst>
                <a:gd name="T0" fmla="*/ 2 w 2"/>
                <a:gd name="T1" fmla="*/ 0 h 584"/>
                <a:gd name="T2" fmla="*/ 0 w 2"/>
                <a:gd name="T3" fmla="*/ 584 h 584"/>
                <a:gd name="T4" fmla="*/ 0 60000 65536"/>
                <a:gd name="T5" fmla="*/ 0 60000 65536"/>
                <a:gd name="T6" fmla="*/ 0 w 2"/>
                <a:gd name="T7" fmla="*/ 0 h 584"/>
                <a:gd name="T8" fmla="*/ 2 w 2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63" name="Freeform 49"/>
            <p:cNvSpPr>
              <a:spLocks/>
            </p:cNvSpPr>
            <p:nvPr/>
          </p:nvSpPr>
          <p:spPr bwMode="auto">
            <a:xfrm>
              <a:off x="2835" y="2496"/>
              <a:ext cx="1" cy="171"/>
            </a:xfrm>
            <a:custGeom>
              <a:avLst/>
              <a:gdLst>
                <a:gd name="T0" fmla="*/ 0 w 1"/>
                <a:gd name="T1" fmla="*/ 0 h 171"/>
                <a:gd name="T2" fmla="*/ 0 w 1"/>
                <a:gd name="T3" fmla="*/ 171 h 171"/>
                <a:gd name="T4" fmla="*/ 0 60000 65536"/>
                <a:gd name="T5" fmla="*/ 0 60000 65536"/>
                <a:gd name="T6" fmla="*/ 0 w 1"/>
                <a:gd name="T7" fmla="*/ 0 h 171"/>
                <a:gd name="T8" fmla="*/ 1 w 1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64" name="Text Box 50"/>
            <p:cNvSpPr txBox="1">
              <a:spLocks noChangeArrowheads="1"/>
            </p:cNvSpPr>
            <p:nvPr/>
          </p:nvSpPr>
          <p:spPr bwMode="auto">
            <a:xfrm>
              <a:off x="2388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2967" name="Group 51"/>
          <p:cNvGrpSpPr>
            <a:grpSpLocks/>
          </p:cNvGrpSpPr>
          <p:nvPr/>
        </p:nvGrpSpPr>
        <p:grpSpPr bwMode="auto">
          <a:xfrm>
            <a:off x="8228013" y="3394073"/>
            <a:ext cx="857250" cy="781528"/>
            <a:chOff x="3584" y="2223"/>
            <a:chExt cx="496" cy="472"/>
          </a:xfrm>
        </p:grpSpPr>
        <p:sp>
          <p:nvSpPr>
            <p:cNvPr id="83059" name="Freeform 52"/>
            <p:cNvSpPr>
              <a:spLocks/>
            </p:cNvSpPr>
            <p:nvPr/>
          </p:nvSpPr>
          <p:spPr bwMode="auto">
            <a:xfrm>
              <a:off x="3584" y="2223"/>
              <a:ext cx="1" cy="459"/>
            </a:xfrm>
            <a:custGeom>
              <a:avLst/>
              <a:gdLst>
                <a:gd name="T0" fmla="*/ 0 w 1"/>
                <a:gd name="T1" fmla="*/ 0 h 459"/>
                <a:gd name="T2" fmla="*/ 0 w 1"/>
                <a:gd name="T3" fmla="*/ 459 h 459"/>
                <a:gd name="T4" fmla="*/ 0 60000 65536"/>
                <a:gd name="T5" fmla="*/ 0 60000 65536"/>
                <a:gd name="T6" fmla="*/ 0 w 1"/>
                <a:gd name="T7" fmla="*/ 0 h 459"/>
                <a:gd name="T8" fmla="*/ 1 w 1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60" name="Line 53"/>
            <p:cNvSpPr>
              <a:spLocks noChangeShapeType="1"/>
            </p:cNvSpPr>
            <p:nvPr/>
          </p:nvSpPr>
          <p:spPr bwMode="auto">
            <a:xfrm>
              <a:off x="4080" y="24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61" name="Text Box 54"/>
            <p:cNvSpPr txBox="1">
              <a:spLocks noChangeArrowheads="1"/>
            </p:cNvSpPr>
            <p:nvPr/>
          </p:nvSpPr>
          <p:spPr bwMode="auto">
            <a:xfrm>
              <a:off x="3637" y="2416"/>
              <a:ext cx="285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2968" name="Group 55"/>
          <p:cNvGrpSpPr>
            <a:grpSpLocks/>
          </p:cNvGrpSpPr>
          <p:nvPr/>
        </p:nvGrpSpPr>
        <p:grpSpPr bwMode="auto">
          <a:xfrm>
            <a:off x="8718550" y="1377950"/>
            <a:ext cx="698500" cy="796925"/>
            <a:chOff x="3868" y="1008"/>
            <a:chExt cx="472" cy="480"/>
          </a:xfrm>
        </p:grpSpPr>
        <p:sp>
          <p:nvSpPr>
            <p:cNvPr id="120945" name="Text Box 56"/>
            <p:cNvSpPr txBox="1">
              <a:spLocks noChangeArrowheads="1"/>
            </p:cNvSpPr>
            <p:nvPr/>
          </p:nvSpPr>
          <p:spPr bwMode="auto">
            <a:xfrm>
              <a:off x="3954" y="1065"/>
              <a:ext cx="346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kumimoji="1" lang="zh-CN" altLang="en-US" sz="2800" dirty="0">
                  <a:latin typeface="+mn-ea"/>
                  <a:ea typeface="+mn-ea"/>
                </a:rPr>
                <a:t>&amp;</a:t>
              </a:r>
            </a:p>
          </p:txBody>
        </p:sp>
        <p:sp>
          <p:nvSpPr>
            <p:cNvPr id="83055" name="Rectangle 57"/>
            <p:cNvSpPr>
              <a:spLocks noChangeArrowheads="1"/>
            </p:cNvSpPr>
            <p:nvPr/>
          </p:nvSpPr>
          <p:spPr bwMode="auto">
            <a:xfrm>
              <a:off x="3936" y="1008"/>
              <a:ext cx="336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56" name="Oval 58"/>
            <p:cNvSpPr>
              <a:spLocks noChangeArrowheads="1"/>
            </p:cNvSpPr>
            <p:nvPr/>
          </p:nvSpPr>
          <p:spPr bwMode="auto">
            <a:xfrm>
              <a:off x="3868" y="1178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57" name="Oval 59"/>
            <p:cNvSpPr>
              <a:spLocks noChangeArrowheads="1"/>
            </p:cNvSpPr>
            <p:nvPr/>
          </p:nvSpPr>
          <p:spPr bwMode="auto">
            <a:xfrm>
              <a:off x="3868" y="1310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58" name="Oval 60"/>
            <p:cNvSpPr>
              <a:spLocks noChangeArrowheads="1"/>
            </p:cNvSpPr>
            <p:nvPr/>
          </p:nvSpPr>
          <p:spPr bwMode="auto">
            <a:xfrm>
              <a:off x="4272" y="1200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2969" name="Group 61"/>
          <p:cNvGrpSpPr>
            <a:grpSpLocks/>
          </p:cNvGrpSpPr>
          <p:nvPr/>
        </p:nvGrpSpPr>
        <p:grpSpPr bwMode="auto">
          <a:xfrm>
            <a:off x="4386263" y="4000498"/>
            <a:ext cx="1803400" cy="431027"/>
            <a:chOff x="1488" y="2649"/>
            <a:chExt cx="768" cy="260"/>
          </a:xfrm>
        </p:grpSpPr>
        <p:sp>
          <p:nvSpPr>
            <p:cNvPr id="83052" name="Text Box 62"/>
            <p:cNvSpPr txBox="1">
              <a:spLocks noChangeArrowheads="1"/>
            </p:cNvSpPr>
            <p:nvPr/>
          </p:nvSpPr>
          <p:spPr bwMode="auto">
            <a:xfrm>
              <a:off x="1488" y="2649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200"/>
                <a:t>PD/Progr</a:t>
              </a:r>
            </a:p>
          </p:txBody>
        </p:sp>
        <p:sp>
          <p:nvSpPr>
            <p:cNvPr id="83053" name="Line 63"/>
            <p:cNvSpPr>
              <a:spLocks noChangeShapeType="1"/>
            </p:cNvSpPr>
            <p:nvPr/>
          </p:nvSpPr>
          <p:spPr bwMode="auto">
            <a:xfrm>
              <a:off x="1539" y="268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44141" name="Freeform 66"/>
          <p:cNvSpPr>
            <a:spLocks/>
          </p:cNvSpPr>
          <p:nvPr/>
        </p:nvSpPr>
        <p:spPr bwMode="auto">
          <a:xfrm>
            <a:off x="6918325" y="1703388"/>
            <a:ext cx="1793875" cy="1587"/>
          </a:xfrm>
          <a:custGeom>
            <a:avLst/>
            <a:gdLst>
              <a:gd name="T0" fmla="*/ 1038 w 1038"/>
              <a:gd name="T1" fmla="*/ 0 h 1"/>
              <a:gd name="T2" fmla="*/ 0 w 1038"/>
              <a:gd name="T3" fmla="*/ 0 h 1"/>
              <a:gd name="T4" fmla="*/ 0 60000 65536"/>
              <a:gd name="T5" fmla="*/ 0 60000 65536"/>
              <a:gd name="T6" fmla="*/ 0 w 1038"/>
              <a:gd name="T7" fmla="*/ 0 h 1"/>
              <a:gd name="T8" fmla="*/ 1038 w 103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38" h="1">
                <a:moveTo>
                  <a:pt x="1038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57150" cmpd="sng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2971" name="Text Box 67"/>
          <p:cNvSpPr txBox="1">
            <a:spLocks noChangeArrowheads="1"/>
          </p:cNvSpPr>
          <p:nvPr/>
        </p:nvSpPr>
        <p:spPr bwMode="auto">
          <a:xfrm>
            <a:off x="6928400" y="1257300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Y</a:t>
            </a:r>
            <a:r>
              <a:rPr kumimoji="1" lang="en-US" altLang="zh-CN" baseline="-2500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82972" name="Line 68"/>
          <p:cNvSpPr>
            <a:spLocks noChangeShapeType="1"/>
          </p:cNvSpPr>
          <p:nvPr/>
        </p:nvSpPr>
        <p:spPr bwMode="auto">
          <a:xfrm>
            <a:off x="7005638" y="1355725"/>
            <a:ext cx="309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2973" name="Oval 69"/>
          <p:cNvSpPr>
            <a:spLocks noChangeArrowheads="1"/>
          </p:cNvSpPr>
          <p:nvPr/>
        </p:nvSpPr>
        <p:spPr bwMode="auto">
          <a:xfrm>
            <a:off x="6811963" y="1604963"/>
            <a:ext cx="117475" cy="127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2974" name="Group 70"/>
          <p:cNvGrpSpPr>
            <a:grpSpLocks/>
          </p:cNvGrpSpPr>
          <p:nvPr/>
        </p:nvGrpSpPr>
        <p:grpSpPr bwMode="auto">
          <a:xfrm>
            <a:off x="6811963" y="1981200"/>
            <a:ext cx="982662" cy="2268538"/>
            <a:chOff x="2764" y="1372"/>
            <a:chExt cx="569" cy="1367"/>
          </a:xfrm>
        </p:grpSpPr>
        <p:grpSp>
          <p:nvGrpSpPr>
            <p:cNvPr id="83045" name="Group 71"/>
            <p:cNvGrpSpPr>
              <a:grpSpLocks/>
            </p:cNvGrpSpPr>
            <p:nvPr/>
          </p:nvGrpSpPr>
          <p:grpSpPr bwMode="auto">
            <a:xfrm>
              <a:off x="2814" y="1401"/>
              <a:ext cx="519" cy="1338"/>
              <a:chOff x="2814" y="1401"/>
              <a:chExt cx="519" cy="1338"/>
            </a:xfrm>
          </p:grpSpPr>
          <p:grpSp>
            <p:nvGrpSpPr>
              <p:cNvPr id="83047" name="Group 72"/>
              <p:cNvGrpSpPr>
                <a:grpSpLocks/>
              </p:cNvGrpSpPr>
              <p:nvPr/>
            </p:nvGrpSpPr>
            <p:grpSpPr bwMode="auto">
              <a:xfrm>
                <a:off x="2814" y="1401"/>
                <a:ext cx="519" cy="1338"/>
                <a:chOff x="2814" y="1401"/>
                <a:chExt cx="519" cy="1338"/>
              </a:xfrm>
            </p:grpSpPr>
            <p:sp>
              <p:nvSpPr>
                <p:cNvPr id="83050" name="Freeform 73"/>
                <p:cNvSpPr>
                  <a:spLocks/>
                </p:cNvSpPr>
                <p:nvPr/>
              </p:nvSpPr>
              <p:spPr bwMode="auto">
                <a:xfrm>
                  <a:off x="2814" y="1401"/>
                  <a:ext cx="519" cy="3"/>
                </a:xfrm>
                <a:custGeom>
                  <a:avLst/>
                  <a:gdLst>
                    <a:gd name="T0" fmla="*/ 0 w 519"/>
                    <a:gd name="T1" fmla="*/ 3 h 3"/>
                    <a:gd name="T2" fmla="*/ 519 w 519"/>
                    <a:gd name="T3" fmla="*/ 0 h 3"/>
                    <a:gd name="T4" fmla="*/ 0 60000 65536"/>
                    <a:gd name="T5" fmla="*/ 0 60000 65536"/>
                    <a:gd name="T6" fmla="*/ 0 w 519"/>
                    <a:gd name="T7" fmla="*/ 0 h 3"/>
                    <a:gd name="T8" fmla="*/ 519 w 519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19" h="3">
                      <a:moveTo>
                        <a:pt x="0" y="3"/>
                      </a:moveTo>
                      <a:lnTo>
                        <a:pt x="519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83051" name="Freeform 74"/>
                <p:cNvSpPr>
                  <a:spLocks/>
                </p:cNvSpPr>
                <p:nvPr/>
              </p:nvSpPr>
              <p:spPr bwMode="auto">
                <a:xfrm>
                  <a:off x="3324" y="1402"/>
                  <a:ext cx="2" cy="1337"/>
                </a:xfrm>
                <a:custGeom>
                  <a:avLst/>
                  <a:gdLst>
                    <a:gd name="T0" fmla="*/ 2 w 2"/>
                    <a:gd name="T1" fmla="*/ 0 h 1337"/>
                    <a:gd name="T2" fmla="*/ 0 w 2"/>
                    <a:gd name="T3" fmla="*/ 1337 h 1337"/>
                    <a:gd name="T4" fmla="*/ 0 60000 65536"/>
                    <a:gd name="T5" fmla="*/ 0 60000 65536"/>
                    <a:gd name="T6" fmla="*/ 0 w 2"/>
                    <a:gd name="T7" fmla="*/ 0 h 1337"/>
                    <a:gd name="T8" fmla="*/ 2 w 2"/>
                    <a:gd name="T9" fmla="*/ 1337 h 133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" h="1337">
                      <a:moveTo>
                        <a:pt x="2" y="0"/>
                      </a:moveTo>
                      <a:lnTo>
                        <a:pt x="0" y="1337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83048" name="Text Box 75"/>
              <p:cNvSpPr txBox="1">
                <a:spLocks noChangeArrowheads="1"/>
              </p:cNvSpPr>
              <p:nvPr/>
            </p:nvSpPr>
            <p:spPr bwMode="auto">
              <a:xfrm>
                <a:off x="2831" y="1449"/>
                <a:ext cx="295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solidFill>
                      <a:srgbClr val="0000FF"/>
                    </a:solidFill>
                  </a:rPr>
                  <a:t>Y</a:t>
                </a:r>
                <a:r>
                  <a:rPr kumimoji="1" lang="en-US" altLang="zh-CN" baseline="-25000">
                    <a:solidFill>
                      <a:srgbClr val="0000FF"/>
                    </a:solidFill>
                  </a:rPr>
                  <a:t>6</a:t>
                </a:r>
              </a:p>
            </p:txBody>
          </p:sp>
          <p:sp>
            <p:nvSpPr>
              <p:cNvPr id="83049" name="Line 76"/>
              <p:cNvSpPr>
                <a:spLocks noChangeShapeType="1"/>
              </p:cNvSpPr>
              <p:nvPr/>
            </p:nvSpPr>
            <p:spPr bwMode="auto">
              <a:xfrm>
                <a:off x="2876" y="1490"/>
                <a:ext cx="1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83046" name="Oval 77"/>
            <p:cNvSpPr>
              <a:spLocks noChangeArrowheads="1"/>
            </p:cNvSpPr>
            <p:nvPr/>
          </p:nvSpPr>
          <p:spPr bwMode="auto">
            <a:xfrm>
              <a:off x="2764" y="1372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2975" name="Group 78"/>
          <p:cNvGrpSpPr>
            <a:grpSpLocks/>
          </p:cNvGrpSpPr>
          <p:nvPr/>
        </p:nvGrpSpPr>
        <p:grpSpPr bwMode="auto">
          <a:xfrm>
            <a:off x="5602288" y="1012825"/>
            <a:ext cx="1208087" cy="2023282"/>
            <a:chOff x="2064" y="788"/>
            <a:chExt cx="699" cy="1220"/>
          </a:xfrm>
        </p:grpSpPr>
        <p:sp>
          <p:nvSpPr>
            <p:cNvPr id="83032" name="Rectangle 79"/>
            <p:cNvSpPr>
              <a:spLocks noChangeArrowheads="1"/>
            </p:cNvSpPr>
            <p:nvPr/>
          </p:nvSpPr>
          <p:spPr bwMode="auto">
            <a:xfrm>
              <a:off x="2144" y="816"/>
              <a:ext cx="619" cy="11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33" name="Text Box 80"/>
            <p:cNvSpPr txBox="1">
              <a:spLocks noChangeArrowheads="1"/>
            </p:cNvSpPr>
            <p:nvPr/>
          </p:nvSpPr>
          <p:spPr bwMode="auto">
            <a:xfrm>
              <a:off x="2133" y="788"/>
              <a:ext cx="28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G</a:t>
              </a:r>
              <a:r>
                <a:rPr kumimoji="1" lang="en-US" altLang="zh-CN" sz="2200" baseline="-25000"/>
                <a:t>1</a:t>
              </a:r>
            </a:p>
          </p:txBody>
        </p:sp>
        <p:sp>
          <p:nvSpPr>
            <p:cNvPr id="83034" name="Text Box 81"/>
            <p:cNvSpPr txBox="1">
              <a:spLocks noChangeArrowheads="1"/>
            </p:cNvSpPr>
            <p:nvPr/>
          </p:nvSpPr>
          <p:spPr bwMode="auto">
            <a:xfrm>
              <a:off x="2130" y="1409"/>
              <a:ext cx="22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C</a:t>
              </a:r>
            </a:p>
          </p:txBody>
        </p:sp>
        <p:sp>
          <p:nvSpPr>
            <p:cNvPr id="83035" name="Text Box 82"/>
            <p:cNvSpPr txBox="1">
              <a:spLocks noChangeArrowheads="1"/>
            </p:cNvSpPr>
            <p:nvPr/>
          </p:nvSpPr>
          <p:spPr bwMode="auto">
            <a:xfrm>
              <a:off x="2129" y="1593"/>
              <a:ext cx="2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B</a:t>
              </a:r>
            </a:p>
          </p:txBody>
        </p:sp>
        <p:sp>
          <p:nvSpPr>
            <p:cNvPr id="83036" name="Text Box 83"/>
            <p:cNvSpPr txBox="1">
              <a:spLocks noChangeArrowheads="1"/>
            </p:cNvSpPr>
            <p:nvPr/>
          </p:nvSpPr>
          <p:spPr bwMode="auto">
            <a:xfrm>
              <a:off x="2120" y="1748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A</a:t>
              </a:r>
            </a:p>
          </p:txBody>
        </p:sp>
        <p:sp>
          <p:nvSpPr>
            <p:cNvPr id="83037" name="Oval 84"/>
            <p:cNvSpPr>
              <a:spLocks noChangeArrowheads="1"/>
            </p:cNvSpPr>
            <p:nvPr/>
          </p:nvSpPr>
          <p:spPr bwMode="auto">
            <a:xfrm>
              <a:off x="2064" y="1099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38" name="Oval 85"/>
            <p:cNvSpPr>
              <a:spLocks noChangeArrowheads="1"/>
            </p:cNvSpPr>
            <p:nvPr/>
          </p:nvSpPr>
          <p:spPr bwMode="auto">
            <a:xfrm>
              <a:off x="2064" y="1296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83039" name="Group 86"/>
            <p:cNvGrpSpPr>
              <a:grpSpLocks/>
            </p:cNvGrpSpPr>
            <p:nvPr/>
          </p:nvGrpSpPr>
          <p:grpSpPr bwMode="auto">
            <a:xfrm>
              <a:off x="2136" y="1205"/>
              <a:ext cx="361" cy="260"/>
              <a:chOff x="2136" y="1294"/>
              <a:chExt cx="361" cy="260"/>
            </a:xfrm>
          </p:grpSpPr>
          <p:sp>
            <p:nvSpPr>
              <p:cNvPr id="83043" name="Text Box 87"/>
              <p:cNvSpPr txBox="1">
                <a:spLocks noChangeArrowheads="1"/>
              </p:cNvSpPr>
              <p:nvPr/>
            </p:nvSpPr>
            <p:spPr bwMode="auto">
              <a:xfrm>
                <a:off x="2136" y="1294"/>
                <a:ext cx="361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2B</a:t>
                </a:r>
              </a:p>
            </p:txBody>
          </p:sp>
          <p:sp>
            <p:nvSpPr>
              <p:cNvPr id="83044" name="Freeform 88"/>
              <p:cNvSpPr>
                <a:spLocks/>
              </p:cNvSpPr>
              <p:nvPr/>
            </p:nvSpPr>
            <p:spPr bwMode="auto">
              <a:xfrm>
                <a:off x="2181" y="1344"/>
                <a:ext cx="207" cy="1"/>
              </a:xfrm>
              <a:custGeom>
                <a:avLst/>
                <a:gdLst>
                  <a:gd name="T0" fmla="*/ 0 w 207"/>
                  <a:gd name="T1" fmla="*/ 0 h 1"/>
                  <a:gd name="T2" fmla="*/ 207 w 207"/>
                  <a:gd name="T3" fmla="*/ 0 h 1"/>
                  <a:gd name="T4" fmla="*/ 0 60000 65536"/>
                  <a:gd name="T5" fmla="*/ 0 60000 65536"/>
                  <a:gd name="T6" fmla="*/ 0 w 207"/>
                  <a:gd name="T7" fmla="*/ 0 h 1"/>
                  <a:gd name="T8" fmla="*/ 207 w 2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7" h="1">
                    <a:moveTo>
                      <a:pt x="0" y="0"/>
                    </a:moveTo>
                    <a:lnTo>
                      <a:pt x="20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83040" name="Group 89"/>
            <p:cNvGrpSpPr>
              <a:grpSpLocks/>
            </p:cNvGrpSpPr>
            <p:nvPr/>
          </p:nvGrpSpPr>
          <p:grpSpPr bwMode="auto">
            <a:xfrm>
              <a:off x="2132" y="986"/>
              <a:ext cx="367" cy="260"/>
              <a:chOff x="2132" y="1090"/>
              <a:chExt cx="367" cy="260"/>
            </a:xfrm>
          </p:grpSpPr>
          <p:sp>
            <p:nvSpPr>
              <p:cNvPr id="83041" name="Text Box 90"/>
              <p:cNvSpPr txBox="1">
                <a:spLocks noChangeArrowheads="1"/>
              </p:cNvSpPr>
              <p:nvPr/>
            </p:nvSpPr>
            <p:spPr bwMode="auto">
              <a:xfrm>
                <a:off x="2132" y="1090"/>
                <a:ext cx="36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2A</a:t>
                </a:r>
              </a:p>
            </p:txBody>
          </p:sp>
          <p:sp>
            <p:nvSpPr>
              <p:cNvPr id="83042" name="Freeform 91"/>
              <p:cNvSpPr>
                <a:spLocks/>
              </p:cNvSpPr>
              <p:nvPr/>
            </p:nvSpPr>
            <p:spPr bwMode="auto">
              <a:xfrm>
                <a:off x="2184" y="1155"/>
                <a:ext cx="204" cy="1"/>
              </a:xfrm>
              <a:custGeom>
                <a:avLst/>
                <a:gdLst>
                  <a:gd name="T0" fmla="*/ 0 w 204"/>
                  <a:gd name="T1" fmla="*/ 0 h 1"/>
                  <a:gd name="T2" fmla="*/ 204 w 204"/>
                  <a:gd name="T3" fmla="*/ 0 h 1"/>
                  <a:gd name="T4" fmla="*/ 0 60000 65536"/>
                  <a:gd name="T5" fmla="*/ 0 60000 65536"/>
                  <a:gd name="T6" fmla="*/ 0 w 204"/>
                  <a:gd name="T7" fmla="*/ 0 h 1"/>
                  <a:gd name="T8" fmla="*/ 204 w 2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4" h="1">
                    <a:moveTo>
                      <a:pt x="0" y="0"/>
                    </a:moveTo>
                    <a:lnTo>
                      <a:pt x="20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</p:grpSp>
      <p:grpSp>
        <p:nvGrpSpPr>
          <p:cNvPr id="82976" name="Group 92"/>
          <p:cNvGrpSpPr>
            <a:grpSpLocks/>
          </p:cNvGrpSpPr>
          <p:nvPr/>
        </p:nvGrpSpPr>
        <p:grpSpPr bwMode="auto">
          <a:xfrm>
            <a:off x="4441825" y="4929188"/>
            <a:ext cx="7331075" cy="960437"/>
            <a:chOff x="1392" y="3149"/>
            <a:chExt cx="4244" cy="579"/>
          </a:xfrm>
        </p:grpSpPr>
        <p:sp>
          <p:nvSpPr>
            <p:cNvPr id="83026" name="Line 93"/>
            <p:cNvSpPr>
              <a:spLocks noChangeShapeType="1"/>
            </p:cNvSpPr>
            <p:nvPr/>
          </p:nvSpPr>
          <p:spPr bwMode="auto">
            <a:xfrm>
              <a:off x="1392" y="3149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27" name="Line 94"/>
            <p:cNvSpPr>
              <a:spLocks noChangeShapeType="1"/>
            </p:cNvSpPr>
            <p:nvPr/>
          </p:nvSpPr>
          <p:spPr bwMode="auto">
            <a:xfrm>
              <a:off x="1392" y="3725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28" name="Line 95"/>
            <p:cNvSpPr>
              <a:spLocks noChangeShapeType="1"/>
            </p:cNvSpPr>
            <p:nvPr/>
          </p:nvSpPr>
          <p:spPr bwMode="auto">
            <a:xfrm>
              <a:off x="1392" y="3363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29" name="Line 96"/>
            <p:cNvSpPr>
              <a:spLocks noChangeShapeType="1"/>
            </p:cNvSpPr>
            <p:nvPr/>
          </p:nvSpPr>
          <p:spPr bwMode="auto">
            <a:xfrm>
              <a:off x="1392" y="3528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30" name="Text Box 97"/>
            <p:cNvSpPr txBox="1">
              <a:spLocks noChangeArrowheads="1"/>
            </p:cNvSpPr>
            <p:nvPr/>
          </p:nvSpPr>
          <p:spPr bwMode="auto">
            <a:xfrm>
              <a:off x="1503" y="3168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83031" name="Text Box 98"/>
            <p:cNvSpPr txBox="1">
              <a:spLocks noChangeArrowheads="1"/>
            </p:cNvSpPr>
            <p:nvPr/>
          </p:nvSpPr>
          <p:spPr bwMode="auto">
            <a:xfrm>
              <a:off x="1503" y="3536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82977" name="Group 99"/>
          <p:cNvGrpSpPr>
            <a:grpSpLocks/>
          </p:cNvGrpSpPr>
          <p:nvPr/>
        </p:nvGrpSpPr>
        <p:grpSpPr bwMode="auto">
          <a:xfrm>
            <a:off x="2608859" y="1058863"/>
            <a:ext cx="1841183" cy="5494337"/>
            <a:chOff x="331" y="816"/>
            <a:chExt cx="1066" cy="3312"/>
          </a:xfrm>
        </p:grpSpPr>
        <p:sp>
          <p:nvSpPr>
            <p:cNvPr id="83008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09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10" name="Text Box 102"/>
            <p:cNvSpPr txBox="1">
              <a:spLocks noChangeArrowheads="1"/>
            </p:cNvSpPr>
            <p:nvPr/>
          </p:nvSpPr>
          <p:spPr bwMode="auto">
            <a:xfrm>
              <a:off x="331" y="1392"/>
              <a:ext cx="6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MREQ</a:t>
              </a:r>
            </a:p>
          </p:txBody>
        </p:sp>
        <p:sp>
          <p:nvSpPr>
            <p:cNvPr id="83011" name="Text Box 103"/>
            <p:cNvSpPr txBox="1">
              <a:spLocks noChangeArrowheads="1"/>
            </p:cNvSpPr>
            <p:nvPr/>
          </p:nvSpPr>
          <p:spPr bwMode="auto">
            <a:xfrm>
              <a:off x="989" y="816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14</a:t>
              </a:r>
            </a:p>
          </p:txBody>
        </p:sp>
        <p:sp>
          <p:nvSpPr>
            <p:cNvPr id="83012" name="Text Box 104"/>
            <p:cNvSpPr txBox="1">
              <a:spLocks noChangeArrowheads="1"/>
            </p:cNvSpPr>
            <p:nvPr/>
          </p:nvSpPr>
          <p:spPr bwMode="auto">
            <a:xfrm>
              <a:off x="989" y="100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15</a:t>
              </a:r>
            </a:p>
          </p:txBody>
        </p:sp>
        <p:sp>
          <p:nvSpPr>
            <p:cNvPr id="83013" name="Text Box 105"/>
            <p:cNvSpPr txBox="1">
              <a:spLocks noChangeArrowheads="1"/>
            </p:cNvSpPr>
            <p:nvPr/>
          </p:nvSpPr>
          <p:spPr bwMode="auto">
            <a:xfrm>
              <a:off x="989" y="1342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13</a:t>
              </a:r>
            </a:p>
          </p:txBody>
        </p:sp>
        <p:sp>
          <p:nvSpPr>
            <p:cNvPr id="83014" name="Text Box 106"/>
            <p:cNvSpPr txBox="1">
              <a:spLocks noChangeArrowheads="1"/>
            </p:cNvSpPr>
            <p:nvPr/>
          </p:nvSpPr>
          <p:spPr bwMode="auto">
            <a:xfrm>
              <a:off x="989" y="1534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12</a:t>
              </a:r>
            </a:p>
          </p:txBody>
        </p:sp>
        <p:sp>
          <p:nvSpPr>
            <p:cNvPr id="83015" name="Text Box 107"/>
            <p:cNvSpPr txBox="1">
              <a:spLocks noChangeArrowheads="1"/>
            </p:cNvSpPr>
            <p:nvPr/>
          </p:nvSpPr>
          <p:spPr bwMode="auto">
            <a:xfrm>
              <a:off x="992" y="1726"/>
              <a:ext cx="34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11</a:t>
              </a:r>
            </a:p>
          </p:txBody>
        </p:sp>
        <p:sp>
          <p:nvSpPr>
            <p:cNvPr id="83016" name="Text Box 108"/>
            <p:cNvSpPr txBox="1">
              <a:spLocks noChangeArrowheads="1"/>
            </p:cNvSpPr>
            <p:nvPr/>
          </p:nvSpPr>
          <p:spPr bwMode="auto">
            <a:xfrm>
              <a:off x="989" y="191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10</a:t>
              </a:r>
            </a:p>
          </p:txBody>
        </p:sp>
        <p:sp>
          <p:nvSpPr>
            <p:cNvPr id="83017" name="Text Box 109"/>
            <p:cNvSpPr txBox="1">
              <a:spLocks noChangeArrowheads="1"/>
            </p:cNvSpPr>
            <p:nvPr/>
          </p:nvSpPr>
          <p:spPr bwMode="auto">
            <a:xfrm>
              <a:off x="994" y="2088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9</a:t>
              </a:r>
            </a:p>
          </p:txBody>
        </p:sp>
        <p:sp>
          <p:nvSpPr>
            <p:cNvPr id="83018" name="Text Box 110"/>
            <p:cNvSpPr txBox="1">
              <a:spLocks noChangeArrowheads="1"/>
            </p:cNvSpPr>
            <p:nvPr/>
          </p:nvSpPr>
          <p:spPr bwMode="auto">
            <a:xfrm>
              <a:off x="994" y="2361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83019" name="Text Box 111"/>
            <p:cNvSpPr txBox="1">
              <a:spLocks noChangeArrowheads="1"/>
            </p:cNvSpPr>
            <p:nvPr/>
          </p:nvSpPr>
          <p:spPr bwMode="auto">
            <a:xfrm>
              <a:off x="1017" y="2250"/>
              <a:ext cx="32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83020" name="Text Box 112"/>
            <p:cNvSpPr txBox="1">
              <a:spLocks noChangeArrowheads="1"/>
            </p:cNvSpPr>
            <p:nvPr/>
          </p:nvSpPr>
          <p:spPr bwMode="auto">
            <a:xfrm>
              <a:off x="1042" y="3000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7</a:t>
              </a:r>
            </a:p>
          </p:txBody>
        </p:sp>
        <p:sp>
          <p:nvSpPr>
            <p:cNvPr id="83021" name="Text Box 113"/>
            <p:cNvSpPr txBox="1">
              <a:spLocks noChangeArrowheads="1"/>
            </p:cNvSpPr>
            <p:nvPr/>
          </p:nvSpPr>
          <p:spPr bwMode="auto">
            <a:xfrm>
              <a:off x="1042" y="3192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4</a:t>
              </a:r>
            </a:p>
          </p:txBody>
        </p:sp>
        <p:sp>
          <p:nvSpPr>
            <p:cNvPr id="83022" name="Text Box 114"/>
            <p:cNvSpPr txBox="1">
              <a:spLocks noChangeArrowheads="1"/>
            </p:cNvSpPr>
            <p:nvPr/>
          </p:nvSpPr>
          <p:spPr bwMode="auto">
            <a:xfrm>
              <a:off x="1042" y="3384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3</a:t>
              </a:r>
            </a:p>
          </p:txBody>
        </p:sp>
        <p:sp>
          <p:nvSpPr>
            <p:cNvPr id="83023" name="Text Box 115"/>
            <p:cNvSpPr txBox="1">
              <a:spLocks noChangeArrowheads="1"/>
            </p:cNvSpPr>
            <p:nvPr/>
          </p:nvSpPr>
          <p:spPr bwMode="auto">
            <a:xfrm>
              <a:off x="1042" y="3576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83024" name="Text Box 116"/>
            <p:cNvSpPr txBox="1">
              <a:spLocks noChangeArrowheads="1"/>
            </p:cNvSpPr>
            <p:nvPr/>
          </p:nvSpPr>
          <p:spPr bwMode="auto">
            <a:xfrm>
              <a:off x="983" y="3792"/>
              <a:ext cx="41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WR</a:t>
              </a:r>
            </a:p>
          </p:txBody>
        </p:sp>
        <p:sp>
          <p:nvSpPr>
            <p:cNvPr id="83025" name="Freeform 117"/>
            <p:cNvSpPr>
              <a:spLocks/>
            </p:cNvSpPr>
            <p:nvPr/>
          </p:nvSpPr>
          <p:spPr bwMode="auto">
            <a:xfrm>
              <a:off x="1056" y="3834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2978" name="Group 118"/>
          <p:cNvGrpSpPr>
            <a:grpSpLocks/>
          </p:cNvGrpSpPr>
          <p:nvPr/>
        </p:nvGrpSpPr>
        <p:grpSpPr bwMode="auto">
          <a:xfrm>
            <a:off x="10385425" y="4672013"/>
            <a:ext cx="774700" cy="1214437"/>
            <a:chOff x="4833" y="2994"/>
            <a:chExt cx="448" cy="732"/>
          </a:xfrm>
        </p:grpSpPr>
        <p:sp>
          <p:nvSpPr>
            <p:cNvPr id="83005" name="Freeform 119"/>
            <p:cNvSpPr>
              <a:spLocks/>
            </p:cNvSpPr>
            <p:nvPr/>
          </p:nvSpPr>
          <p:spPr bwMode="auto">
            <a:xfrm>
              <a:off x="4833" y="2994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1 w 1"/>
                <a:gd name="T3" fmla="*/ 510 h 510"/>
                <a:gd name="T4" fmla="*/ 0 60000 65536"/>
                <a:gd name="T5" fmla="*/ 0 60000 65536"/>
                <a:gd name="T6" fmla="*/ 0 w 1"/>
                <a:gd name="T7" fmla="*/ 0 h 510"/>
                <a:gd name="T8" fmla="*/ 1 w 1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0">
                  <a:moveTo>
                    <a:pt x="0" y="0"/>
                  </a:moveTo>
                  <a:lnTo>
                    <a:pt x="1" y="51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06" name="Freeform 120"/>
            <p:cNvSpPr>
              <a:spLocks/>
            </p:cNvSpPr>
            <p:nvPr/>
          </p:nvSpPr>
          <p:spPr bwMode="auto">
            <a:xfrm>
              <a:off x="5280" y="3000"/>
              <a:ext cx="1" cy="726"/>
            </a:xfrm>
            <a:custGeom>
              <a:avLst/>
              <a:gdLst>
                <a:gd name="T0" fmla="*/ 0 w 1"/>
                <a:gd name="T1" fmla="*/ 0 h 726"/>
                <a:gd name="T2" fmla="*/ 0 w 1"/>
                <a:gd name="T3" fmla="*/ 726 h 726"/>
                <a:gd name="T4" fmla="*/ 0 60000 65536"/>
                <a:gd name="T5" fmla="*/ 0 60000 65536"/>
                <a:gd name="T6" fmla="*/ 0 w 1"/>
                <a:gd name="T7" fmla="*/ 0 h 726"/>
                <a:gd name="T8" fmla="*/ 1 w 1"/>
                <a:gd name="T9" fmla="*/ 726 h 7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26">
                  <a:moveTo>
                    <a:pt x="0" y="0"/>
                  </a:moveTo>
                  <a:lnTo>
                    <a:pt x="0" y="72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07" name="Text Box 121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2979" name="Group 122"/>
          <p:cNvGrpSpPr>
            <a:grpSpLocks/>
          </p:cNvGrpSpPr>
          <p:nvPr/>
        </p:nvGrpSpPr>
        <p:grpSpPr bwMode="auto">
          <a:xfrm>
            <a:off x="8228013" y="4529138"/>
            <a:ext cx="858837" cy="750887"/>
            <a:chOff x="3584" y="2908"/>
            <a:chExt cx="497" cy="452"/>
          </a:xfrm>
        </p:grpSpPr>
        <p:sp>
          <p:nvSpPr>
            <p:cNvPr id="83002" name="Freeform 123"/>
            <p:cNvSpPr>
              <a:spLocks/>
            </p:cNvSpPr>
            <p:nvPr/>
          </p:nvSpPr>
          <p:spPr bwMode="auto">
            <a:xfrm>
              <a:off x="3584" y="2994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1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1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03" name="Freeform 124"/>
            <p:cNvSpPr>
              <a:spLocks/>
            </p:cNvSpPr>
            <p:nvPr/>
          </p:nvSpPr>
          <p:spPr bwMode="auto">
            <a:xfrm>
              <a:off x="4080" y="299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  <a:gd name="T4" fmla="*/ 0 60000 65536"/>
                <a:gd name="T5" fmla="*/ 0 60000 65536"/>
                <a:gd name="T6" fmla="*/ 0 w 1"/>
                <a:gd name="T7" fmla="*/ 0 h 366"/>
                <a:gd name="T8" fmla="*/ 1 w 1"/>
                <a:gd name="T9" fmla="*/ 366 h 3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04" name="Text Box 125"/>
            <p:cNvSpPr txBox="1">
              <a:spLocks noChangeArrowheads="1"/>
            </p:cNvSpPr>
            <p:nvPr/>
          </p:nvSpPr>
          <p:spPr bwMode="auto">
            <a:xfrm>
              <a:off x="3637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2980" name="Group 126"/>
          <p:cNvGrpSpPr>
            <a:grpSpLocks/>
          </p:cNvGrpSpPr>
          <p:nvPr/>
        </p:nvGrpSpPr>
        <p:grpSpPr bwMode="auto">
          <a:xfrm>
            <a:off x="6016625" y="4529138"/>
            <a:ext cx="919163" cy="1327150"/>
            <a:chOff x="2304" y="2908"/>
            <a:chExt cx="532" cy="800"/>
          </a:xfrm>
        </p:grpSpPr>
        <p:sp>
          <p:nvSpPr>
            <p:cNvPr id="82999" name="Line 127"/>
            <p:cNvSpPr>
              <a:spLocks noChangeShapeType="1"/>
            </p:cNvSpPr>
            <p:nvPr/>
          </p:nvSpPr>
          <p:spPr bwMode="auto">
            <a:xfrm>
              <a:off x="2304" y="2976"/>
              <a:ext cx="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3000" name="Text Box 128"/>
            <p:cNvSpPr txBox="1">
              <a:spLocks noChangeArrowheads="1"/>
            </p:cNvSpPr>
            <p:nvPr/>
          </p:nvSpPr>
          <p:spPr bwMode="auto">
            <a:xfrm>
              <a:off x="2388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  <p:sp>
          <p:nvSpPr>
            <p:cNvPr id="83001" name="Freeform 129"/>
            <p:cNvSpPr>
              <a:spLocks/>
            </p:cNvSpPr>
            <p:nvPr/>
          </p:nvSpPr>
          <p:spPr bwMode="auto">
            <a:xfrm>
              <a:off x="2835" y="2976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44081" name="Freeform 131"/>
          <p:cNvSpPr>
            <a:spLocks/>
          </p:cNvSpPr>
          <p:nvPr/>
        </p:nvSpPr>
        <p:spPr bwMode="auto">
          <a:xfrm>
            <a:off x="4441825" y="3179763"/>
            <a:ext cx="3911600" cy="1587"/>
          </a:xfrm>
          <a:custGeom>
            <a:avLst/>
            <a:gdLst>
              <a:gd name="T0" fmla="*/ 0 w 2265"/>
              <a:gd name="T1" fmla="*/ 0 h 1"/>
              <a:gd name="T2" fmla="*/ 2147483647 w 2265"/>
              <a:gd name="T3" fmla="*/ 0 h 1"/>
              <a:gd name="T4" fmla="*/ 0 60000 65536"/>
              <a:gd name="T5" fmla="*/ 0 60000 65536"/>
              <a:gd name="T6" fmla="*/ 0 w 2265"/>
              <a:gd name="T7" fmla="*/ 0 h 1"/>
              <a:gd name="T8" fmla="*/ 2265 w 226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65" h="1">
                <a:moveTo>
                  <a:pt x="0" y="0"/>
                </a:moveTo>
                <a:lnTo>
                  <a:pt x="2265" y="0"/>
                </a:lnTo>
              </a:path>
            </a:pathLst>
          </a:custGeom>
          <a:solidFill>
            <a:srgbClr val="FFFFFF"/>
          </a:solidFill>
          <a:ln w="57150" cmpd="sng">
            <a:solidFill>
              <a:srgbClr val="005828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2982" name="Group 132"/>
          <p:cNvGrpSpPr>
            <a:grpSpLocks/>
          </p:cNvGrpSpPr>
          <p:nvPr/>
        </p:nvGrpSpPr>
        <p:grpSpPr bwMode="auto">
          <a:xfrm>
            <a:off x="4441825" y="3403600"/>
            <a:ext cx="6959600" cy="430213"/>
            <a:chOff x="1392" y="2229"/>
            <a:chExt cx="4029" cy="260"/>
          </a:xfrm>
        </p:grpSpPr>
        <p:sp>
          <p:nvSpPr>
            <p:cNvPr id="82996" name="Freeform 133"/>
            <p:cNvSpPr>
              <a:spLocks/>
            </p:cNvSpPr>
            <p:nvPr/>
          </p:nvSpPr>
          <p:spPr bwMode="auto">
            <a:xfrm>
              <a:off x="1395" y="2229"/>
              <a:ext cx="4026" cy="5"/>
            </a:xfrm>
            <a:custGeom>
              <a:avLst/>
              <a:gdLst>
                <a:gd name="T0" fmla="*/ 0 w 4026"/>
                <a:gd name="T1" fmla="*/ 0 h 5"/>
                <a:gd name="T2" fmla="*/ 4026 w 4026"/>
                <a:gd name="T3" fmla="*/ 5 h 5"/>
                <a:gd name="T4" fmla="*/ 0 60000 65536"/>
                <a:gd name="T5" fmla="*/ 0 60000 65536"/>
                <a:gd name="T6" fmla="*/ 0 w 4026"/>
                <a:gd name="T7" fmla="*/ 0 h 5"/>
                <a:gd name="T8" fmla="*/ 4026 w 4026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26" h="5">
                  <a:moveTo>
                    <a:pt x="0" y="0"/>
                  </a:moveTo>
                  <a:lnTo>
                    <a:pt x="4026" y="5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2997" name="Line 134"/>
            <p:cNvSpPr>
              <a:spLocks noChangeShapeType="1"/>
            </p:cNvSpPr>
            <p:nvPr/>
          </p:nvSpPr>
          <p:spPr bwMode="auto">
            <a:xfrm>
              <a:off x="1392" y="2488"/>
              <a:ext cx="402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2998" name="Text Box 135"/>
            <p:cNvSpPr txBox="1">
              <a:spLocks noChangeArrowheads="1"/>
            </p:cNvSpPr>
            <p:nvPr/>
          </p:nvSpPr>
          <p:spPr bwMode="auto">
            <a:xfrm>
              <a:off x="1503" y="2276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82983" name="Group 137"/>
          <p:cNvGrpSpPr>
            <a:grpSpLocks/>
          </p:cNvGrpSpPr>
          <p:nvPr/>
        </p:nvGrpSpPr>
        <p:grpSpPr bwMode="auto">
          <a:xfrm>
            <a:off x="6016625" y="4529138"/>
            <a:ext cx="930275" cy="1366837"/>
            <a:chOff x="2304" y="2908"/>
            <a:chExt cx="538" cy="824"/>
          </a:xfrm>
        </p:grpSpPr>
        <p:sp>
          <p:nvSpPr>
            <p:cNvPr id="82993" name="Freeform 138"/>
            <p:cNvSpPr>
              <a:spLocks/>
            </p:cNvSpPr>
            <p:nvPr/>
          </p:nvSpPr>
          <p:spPr bwMode="auto">
            <a:xfrm>
              <a:off x="2304" y="2992"/>
              <a:ext cx="3" cy="195"/>
            </a:xfrm>
            <a:custGeom>
              <a:avLst/>
              <a:gdLst>
                <a:gd name="T0" fmla="*/ 3 w 3"/>
                <a:gd name="T1" fmla="*/ 0 h 195"/>
                <a:gd name="T2" fmla="*/ 0 w 3"/>
                <a:gd name="T3" fmla="*/ 195 h 195"/>
                <a:gd name="T4" fmla="*/ 0 60000 65536"/>
                <a:gd name="T5" fmla="*/ 0 60000 65536"/>
                <a:gd name="T6" fmla="*/ 0 w 3"/>
                <a:gd name="T7" fmla="*/ 0 h 195"/>
                <a:gd name="T8" fmla="*/ 3 w 3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2994" name="Text Box 139"/>
            <p:cNvSpPr txBox="1">
              <a:spLocks noChangeArrowheads="1"/>
            </p:cNvSpPr>
            <p:nvPr/>
          </p:nvSpPr>
          <p:spPr bwMode="auto">
            <a:xfrm>
              <a:off x="2389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2995" name="Freeform 140"/>
            <p:cNvSpPr>
              <a:spLocks/>
            </p:cNvSpPr>
            <p:nvPr/>
          </p:nvSpPr>
          <p:spPr bwMode="auto">
            <a:xfrm>
              <a:off x="2841" y="2979"/>
              <a:ext cx="1" cy="753"/>
            </a:xfrm>
            <a:custGeom>
              <a:avLst/>
              <a:gdLst>
                <a:gd name="T0" fmla="*/ 0 w 1"/>
                <a:gd name="T1" fmla="*/ 0 h 753"/>
                <a:gd name="T2" fmla="*/ 0 w 1"/>
                <a:gd name="T3" fmla="*/ 753 h 753"/>
                <a:gd name="T4" fmla="*/ 0 60000 65536"/>
                <a:gd name="T5" fmla="*/ 0 60000 65536"/>
                <a:gd name="T6" fmla="*/ 0 w 1"/>
                <a:gd name="T7" fmla="*/ 0 h 753"/>
                <a:gd name="T8" fmla="*/ 1 w 1"/>
                <a:gd name="T9" fmla="*/ 753 h 7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2984" name="Group 141"/>
          <p:cNvGrpSpPr>
            <a:grpSpLocks/>
          </p:cNvGrpSpPr>
          <p:nvPr/>
        </p:nvGrpSpPr>
        <p:grpSpPr bwMode="auto">
          <a:xfrm>
            <a:off x="8228013" y="4529138"/>
            <a:ext cx="850900" cy="800100"/>
            <a:chOff x="3584" y="2908"/>
            <a:chExt cx="493" cy="482"/>
          </a:xfrm>
        </p:grpSpPr>
        <p:sp>
          <p:nvSpPr>
            <p:cNvPr id="82990" name="Freeform 142"/>
            <p:cNvSpPr>
              <a:spLocks/>
            </p:cNvSpPr>
            <p:nvPr/>
          </p:nvSpPr>
          <p:spPr bwMode="auto">
            <a:xfrm>
              <a:off x="3584" y="2988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2991" name="Text Box 143"/>
            <p:cNvSpPr txBox="1">
              <a:spLocks noChangeArrowheads="1"/>
            </p:cNvSpPr>
            <p:nvPr/>
          </p:nvSpPr>
          <p:spPr bwMode="auto">
            <a:xfrm>
              <a:off x="3636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2992" name="Freeform 144"/>
            <p:cNvSpPr>
              <a:spLocks/>
            </p:cNvSpPr>
            <p:nvPr/>
          </p:nvSpPr>
          <p:spPr bwMode="auto">
            <a:xfrm>
              <a:off x="4074" y="2991"/>
              <a:ext cx="3" cy="399"/>
            </a:xfrm>
            <a:custGeom>
              <a:avLst/>
              <a:gdLst>
                <a:gd name="T0" fmla="*/ 3 w 3"/>
                <a:gd name="T1" fmla="*/ 0 h 375"/>
                <a:gd name="T2" fmla="*/ 0 w 3"/>
                <a:gd name="T3" fmla="*/ 5080 h 375"/>
                <a:gd name="T4" fmla="*/ 0 60000 65536"/>
                <a:gd name="T5" fmla="*/ 0 60000 65536"/>
                <a:gd name="T6" fmla="*/ 0 w 3"/>
                <a:gd name="T7" fmla="*/ 0 h 375"/>
                <a:gd name="T8" fmla="*/ 3 w 3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375">
                  <a:moveTo>
                    <a:pt x="3" y="0"/>
                  </a:moveTo>
                  <a:lnTo>
                    <a:pt x="0" y="37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2985" name="Group 145"/>
          <p:cNvGrpSpPr>
            <a:grpSpLocks/>
          </p:cNvGrpSpPr>
          <p:nvPr/>
        </p:nvGrpSpPr>
        <p:grpSpPr bwMode="auto">
          <a:xfrm>
            <a:off x="10385425" y="4681538"/>
            <a:ext cx="774700" cy="1214437"/>
            <a:chOff x="4833" y="3000"/>
            <a:chExt cx="448" cy="732"/>
          </a:xfrm>
        </p:grpSpPr>
        <p:sp>
          <p:nvSpPr>
            <p:cNvPr id="82987" name="Freeform 146"/>
            <p:cNvSpPr>
              <a:spLocks/>
            </p:cNvSpPr>
            <p:nvPr/>
          </p:nvSpPr>
          <p:spPr bwMode="auto">
            <a:xfrm>
              <a:off x="4833" y="3006"/>
              <a:ext cx="1" cy="519"/>
            </a:xfrm>
            <a:custGeom>
              <a:avLst/>
              <a:gdLst>
                <a:gd name="T0" fmla="*/ 0 w 1"/>
                <a:gd name="T1" fmla="*/ 0 h 519"/>
                <a:gd name="T2" fmla="*/ 0 w 1"/>
                <a:gd name="T3" fmla="*/ 519 h 519"/>
                <a:gd name="T4" fmla="*/ 0 60000 65536"/>
                <a:gd name="T5" fmla="*/ 0 60000 65536"/>
                <a:gd name="T6" fmla="*/ 0 w 1"/>
                <a:gd name="T7" fmla="*/ 0 h 519"/>
                <a:gd name="T8" fmla="*/ 1 w 1"/>
                <a:gd name="T9" fmla="*/ 519 h 5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9">
                  <a:moveTo>
                    <a:pt x="0" y="0"/>
                  </a:moveTo>
                  <a:lnTo>
                    <a:pt x="0" y="519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2988" name="Text Box 147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2989" name="Freeform 148"/>
            <p:cNvSpPr>
              <a:spLocks/>
            </p:cNvSpPr>
            <p:nvPr/>
          </p:nvSpPr>
          <p:spPr bwMode="auto">
            <a:xfrm>
              <a:off x="5280" y="3000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120870" name="TextBox 229"/>
          <p:cNvSpPr txBox="1">
            <a:spLocks noChangeArrowheads="1"/>
          </p:cNvSpPr>
          <p:nvPr/>
        </p:nvSpPr>
        <p:spPr bwMode="auto">
          <a:xfrm>
            <a:off x="757238" y="1033463"/>
            <a:ext cx="1028700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(5) 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画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出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CPU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与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存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储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器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的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连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接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42369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2" grpId="0" animBg="1"/>
      <p:bldP spid="4408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129353"/>
            <a:ext cx="109712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存储器与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01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601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602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602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6022" name="Freeform 2"/>
          <p:cNvSpPr>
            <a:spLocks/>
          </p:cNvSpPr>
          <p:nvPr/>
        </p:nvSpPr>
        <p:spPr bwMode="auto">
          <a:xfrm>
            <a:off x="4441825" y="1597025"/>
            <a:ext cx="1155700" cy="1588"/>
          </a:xfrm>
          <a:custGeom>
            <a:avLst/>
            <a:gdLst>
              <a:gd name="T0" fmla="*/ 2147483647 w 669"/>
              <a:gd name="T1" fmla="*/ 0 h 1"/>
              <a:gd name="T2" fmla="*/ 0 w 669"/>
              <a:gd name="T3" fmla="*/ 0 h 1"/>
              <a:gd name="T4" fmla="*/ 0 60000 65536"/>
              <a:gd name="T5" fmla="*/ 0 60000 65536"/>
              <a:gd name="T6" fmla="*/ 0 w 669"/>
              <a:gd name="T7" fmla="*/ 0 h 1"/>
              <a:gd name="T8" fmla="*/ 669 w 6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9" h="1">
                <a:moveTo>
                  <a:pt x="669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6023" name="Line 3"/>
          <p:cNvSpPr>
            <a:spLocks noChangeShapeType="1"/>
          </p:cNvSpPr>
          <p:nvPr/>
        </p:nvSpPr>
        <p:spPr bwMode="auto">
          <a:xfrm flipH="1">
            <a:off x="4441825" y="1298575"/>
            <a:ext cx="13033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6024" name="Group 4"/>
          <p:cNvGrpSpPr>
            <a:grpSpLocks/>
          </p:cNvGrpSpPr>
          <p:nvPr/>
        </p:nvGrpSpPr>
        <p:grpSpPr bwMode="auto">
          <a:xfrm>
            <a:off x="2306638" y="860425"/>
            <a:ext cx="323850" cy="1303338"/>
            <a:chOff x="156" y="696"/>
            <a:chExt cx="188" cy="786"/>
          </a:xfrm>
        </p:grpSpPr>
        <p:sp>
          <p:nvSpPr>
            <p:cNvPr id="86165" name="Line 5"/>
            <p:cNvSpPr>
              <a:spLocks noChangeShapeType="1"/>
            </p:cNvSpPr>
            <p:nvPr/>
          </p:nvSpPr>
          <p:spPr bwMode="auto">
            <a:xfrm flipH="1">
              <a:off x="157" y="1467"/>
              <a:ext cx="18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66" name="Freeform 6"/>
            <p:cNvSpPr>
              <a:spLocks/>
            </p:cNvSpPr>
            <p:nvPr/>
          </p:nvSpPr>
          <p:spPr bwMode="auto">
            <a:xfrm>
              <a:off x="156" y="696"/>
              <a:ext cx="1" cy="786"/>
            </a:xfrm>
            <a:custGeom>
              <a:avLst/>
              <a:gdLst>
                <a:gd name="T0" fmla="*/ 0 w 1"/>
                <a:gd name="T1" fmla="*/ 786 h 786"/>
                <a:gd name="T2" fmla="*/ 0 w 1"/>
                <a:gd name="T3" fmla="*/ 0 h 786"/>
                <a:gd name="T4" fmla="*/ 0 60000 65536"/>
                <a:gd name="T5" fmla="*/ 0 60000 65536"/>
                <a:gd name="T6" fmla="*/ 0 w 1"/>
                <a:gd name="T7" fmla="*/ 0 h 786"/>
                <a:gd name="T8" fmla="*/ 1 w 1"/>
                <a:gd name="T9" fmla="*/ 786 h 7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6">
                  <a:moveTo>
                    <a:pt x="0" y="78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25" name="Group 7"/>
          <p:cNvGrpSpPr>
            <a:grpSpLocks/>
          </p:cNvGrpSpPr>
          <p:nvPr/>
        </p:nvGrpSpPr>
        <p:grpSpPr bwMode="auto">
          <a:xfrm>
            <a:off x="2293938" y="863600"/>
            <a:ext cx="3308350" cy="1035050"/>
            <a:chOff x="149" y="698"/>
            <a:chExt cx="1915" cy="624"/>
          </a:xfrm>
        </p:grpSpPr>
        <p:sp>
          <p:nvSpPr>
            <p:cNvPr id="86162" name="Freeform 8"/>
            <p:cNvSpPr>
              <a:spLocks/>
            </p:cNvSpPr>
            <p:nvPr/>
          </p:nvSpPr>
          <p:spPr bwMode="auto">
            <a:xfrm>
              <a:off x="1727" y="1321"/>
              <a:ext cx="337" cy="1"/>
            </a:xfrm>
            <a:custGeom>
              <a:avLst/>
              <a:gdLst>
                <a:gd name="T0" fmla="*/ 378 w 336"/>
                <a:gd name="T1" fmla="*/ 0 h 1"/>
                <a:gd name="T2" fmla="*/ 0 w 336"/>
                <a:gd name="T3" fmla="*/ 0 h 1"/>
                <a:gd name="T4" fmla="*/ 0 60000 65536"/>
                <a:gd name="T5" fmla="*/ 0 60000 65536"/>
                <a:gd name="T6" fmla="*/ 0 w 336"/>
                <a:gd name="T7" fmla="*/ 0 h 1"/>
                <a:gd name="T8" fmla="*/ 336 w 3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6" h="1">
                  <a:moveTo>
                    <a:pt x="336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63" name="Line 9"/>
            <p:cNvSpPr>
              <a:spLocks noChangeShapeType="1"/>
            </p:cNvSpPr>
            <p:nvPr/>
          </p:nvSpPr>
          <p:spPr bwMode="auto">
            <a:xfrm>
              <a:off x="149" y="698"/>
              <a:ext cx="158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64" name="Line 10"/>
            <p:cNvSpPr>
              <a:spLocks noChangeShapeType="1"/>
            </p:cNvSpPr>
            <p:nvPr/>
          </p:nvSpPr>
          <p:spPr bwMode="auto">
            <a:xfrm>
              <a:off x="1733" y="698"/>
              <a:ext cx="1" cy="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86026" name="Line 11"/>
          <p:cNvSpPr>
            <a:spLocks noChangeShapeType="1"/>
          </p:cNvSpPr>
          <p:nvPr/>
        </p:nvSpPr>
        <p:spPr bwMode="auto">
          <a:xfrm flipH="1">
            <a:off x="4441825" y="2228850"/>
            <a:ext cx="12985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6027" name="Line 12"/>
          <p:cNvSpPr>
            <a:spLocks noChangeShapeType="1"/>
          </p:cNvSpPr>
          <p:nvPr/>
        </p:nvSpPr>
        <p:spPr bwMode="auto">
          <a:xfrm flipH="1">
            <a:off x="4441825" y="2533650"/>
            <a:ext cx="1295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6028" name="Line 13"/>
          <p:cNvSpPr>
            <a:spLocks noChangeShapeType="1"/>
          </p:cNvSpPr>
          <p:nvPr/>
        </p:nvSpPr>
        <p:spPr bwMode="auto">
          <a:xfrm flipH="1">
            <a:off x="4441825" y="2809875"/>
            <a:ext cx="1295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6029" name="Group 14"/>
          <p:cNvGrpSpPr>
            <a:grpSpLocks/>
          </p:cNvGrpSpPr>
          <p:nvPr/>
        </p:nvGrpSpPr>
        <p:grpSpPr bwMode="auto">
          <a:xfrm>
            <a:off x="8339138" y="1935163"/>
            <a:ext cx="393700" cy="1244600"/>
            <a:chOff x="3648" y="1344"/>
            <a:chExt cx="228" cy="750"/>
          </a:xfrm>
        </p:grpSpPr>
        <p:sp>
          <p:nvSpPr>
            <p:cNvPr id="86160" name="Freeform 15"/>
            <p:cNvSpPr>
              <a:spLocks/>
            </p:cNvSpPr>
            <p:nvPr/>
          </p:nvSpPr>
          <p:spPr bwMode="auto">
            <a:xfrm>
              <a:off x="3651" y="1344"/>
              <a:ext cx="225" cy="1"/>
            </a:xfrm>
            <a:custGeom>
              <a:avLst/>
              <a:gdLst>
                <a:gd name="T0" fmla="*/ 0 w 225"/>
                <a:gd name="T1" fmla="*/ 0 h 1"/>
                <a:gd name="T2" fmla="*/ 225 w 225"/>
                <a:gd name="T3" fmla="*/ 0 h 1"/>
                <a:gd name="T4" fmla="*/ 0 60000 65536"/>
                <a:gd name="T5" fmla="*/ 0 60000 65536"/>
                <a:gd name="T6" fmla="*/ 0 w 225"/>
                <a:gd name="T7" fmla="*/ 0 h 1"/>
                <a:gd name="T8" fmla="*/ 225 w 22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5" h="1">
                  <a:moveTo>
                    <a:pt x="0" y="0"/>
                  </a:moveTo>
                  <a:lnTo>
                    <a:pt x="225" y="0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5828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61" name="Line 16"/>
            <p:cNvSpPr>
              <a:spLocks noChangeShapeType="1"/>
            </p:cNvSpPr>
            <p:nvPr/>
          </p:nvSpPr>
          <p:spPr bwMode="auto">
            <a:xfrm>
              <a:off x="3648" y="1344"/>
              <a:ext cx="1" cy="750"/>
            </a:xfrm>
            <a:prstGeom prst="line">
              <a:avLst/>
            </a:prstGeom>
            <a:noFill/>
            <a:ln w="57150">
              <a:solidFill>
                <a:srgbClr val="0058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30" name="Group 17"/>
          <p:cNvGrpSpPr>
            <a:grpSpLocks/>
          </p:cNvGrpSpPr>
          <p:nvPr/>
        </p:nvGrpSpPr>
        <p:grpSpPr bwMode="auto">
          <a:xfrm>
            <a:off x="5091113" y="4437063"/>
            <a:ext cx="787400" cy="371475"/>
            <a:chOff x="1768" y="2852"/>
            <a:chExt cx="456" cy="224"/>
          </a:xfrm>
        </p:grpSpPr>
        <p:sp>
          <p:nvSpPr>
            <p:cNvPr id="86157" name="Line 18"/>
            <p:cNvSpPr>
              <a:spLocks noChangeShapeType="1"/>
            </p:cNvSpPr>
            <p:nvPr/>
          </p:nvSpPr>
          <p:spPr bwMode="auto">
            <a:xfrm flipH="1">
              <a:off x="1876" y="2852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58" name="Line 19"/>
            <p:cNvSpPr>
              <a:spLocks noChangeShapeType="1"/>
            </p:cNvSpPr>
            <p:nvPr/>
          </p:nvSpPr>
          <p:spPr bwMode="auto">
            <a:xfrm>
              <a:off x="1876" y="2852"/>
              <a:ext cx="1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59" name="Rectangle 20"/>
            <p:cNvSpPr>
              <a:spLocks noChangeArrowheads="1"/>
            </p:cNvSpPr>
            <p:nvPr/>
          </p:nvSpPr>
          <p:spPr bwMode="auto">
            <a:xfrm>
              <a:off x="1768" y="3057"/>
              <a:ext cx="187" cy="1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31" name="Group 21"/>
          <p:cNvGrpSpPr>
            <a:grpSpLocks/>
          </p:cNvGrpSpPr>
          <p:nvPr/>
        </p:nvGrpSpPr>
        <p:grpSpPr bwMode="auto">
          <a:xfrm>
            <a:off x="9405938" y="1746250"/>
            <a:ext cx="342900" cy="2503488"/>
            <a:chOff x="4266" y="1230"/>
            <a:chExt cx="198" cy="1509"/>
          </a:xfrm>
        </p:grpSpPr>
        <p:sp>
          <p:nvSpPr>
            <p:cNvPr id="86155" name="Freeform 22"/>
            <p:cNvSpPr>
              <a:spLocks/>
            </p:cNvSpPr>
            <p:nvPr/>
          </p:nvSpPr>
          <p:spPr bwMode="auto">
            <a:xfrm>
              <a:off x="4266" y="1236"/>
              <a:ext cx="195" cy="1"/>
            </a:xfrm>
            <a:custGeom>
              <a:avLst/>
              <a:gdLst>
                <a:gd name="T0" fmla="*/ 0 w 195"/>
                <a:gd name="T1" fmla="*/ 0 h 1"/>
                <a:gd name="T2" fmla="*/ 195 w 195"/>
                <a:gd name="T3" fmla="*/ 0 h 1"/>
                <a:gd name="T4" fmla="*/ 0 60000 65536"/>
                <a:gd name="T5" fmla="*/ 0 60000 65536"/>
                <a:gd name="T6" fmla="*/ 0 w 195"/>
                <a:gd name="T7" fmla="*/ 0 h 1"/>
                <a:gd name="T8" fmla="*/ 195 w 1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">
                  <a:moveTo>
                    <a:pt x="0" y="0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56" name="Freeform 23"/>
            <p:cNvSpPr>
              <a:spLocks/>
            </p:cNvSpPr>
            <p:nvPr/>
          </p:nvSpPr>
          <p:spPr bwMode="auto">
            <a:xfrm>
              <a:off x="4462" y="1230"/>
              <a:ext cx="2" cy="1509"/>
            </a:xfrm>
            <a:custGeom>
              <a:avLst/>
              <a:gdLst>
                <a:gd name="T0" fmla="*/ 1 w 3"/>
                <a:gd name="T1" fmla="*/ 0 h 1509"/>
                <a:gd name="T2" fmla="*/ 0 w 3"/>
                <a:gd name="T3" fmla="*/ 1509 h 1509"/>
                <a:gd name="T4" fmla="*/ 0 60000 65536"/>
                <a:gd name="T5" fmla="*/ 0 60000 65536"/>
                <a:gd name="T6" fmla="*/ 0 w 3"/>
                <a:gd name="T7" fmla="*/ 0 h 1509"/>
                <a:gd name="T8" fmla="*/ 3 w 3"/>
                <a:gd name="T9" fmla="*/ 1509 h 15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509">
                  <a:moveTo>
                    <a:pt x="3" y="0"/>
                  </a:moveTo>
                  <a:lnTo>
                    <a:pt x="0" y="1509"/>
                  </a:lnTo>
                </a:path>
              </a:pathLst>
            </a:custGeom>
            <a:solidFill>
              <a:srgbClr val="FFFFFF"/>
            </a:solidFill>
            <a:ln w="57150" cmpd="sng">
              <a:solidFill>
                <a:srgbClr val="0000FF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86032" name="Freeform 24"/>
          <p:cNvSpPr>
            <a:spLocks/>
          </p:cNvSpPr>
          <p:nvPr/>
        </p:nvSpPr>
        <p:spPr bwMode="auto">
          <a:xfrm>
            <a:off x="7085013" y="4244975"/>
            <a:ext cx="714375" cy="1588"/>
          </a:xfrm>
          <a:custGeom>
            <a:avLst/>
            <a:gdLst>
              <a:gd name="T0" fmla="*/ 2147483647 w 414"/>
              <a:gd name="T1" fmla="*/ 0 h 1"/>
              <a:gd name="T2" fmla="*/ 0 w 414"/>
              <a:gd name="T3" fmla="*/ 2147483647 h 1"/>
              <a:gd name="T4" fmla="*/ 0 60000 65536"/>
              <a:gd name="T5" fmla="*/ 0 60000 65536"/>
              <a:gd name="T6" fmla="*/ 0 w 414"/>
              <a:gd name="T7" fmla="*/ 0 h 1"/>
              <a:gd name="T8" fmla="*/ 414 w 41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4" h="1">
                <a:moveTo>
                  <a:pt x="414" y="0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6033" name="Group 25"/>
          <p:cNvGrpSpPr>
            <a:grpSpLocks/>
          </p:cNvGrpSpPr>
          <p:nvPr/>
        </p:nvGrpSpPr>
        <p:grpSpPr bwMode="auto">
          <a:xfrm>
            <a:off x="5688174" y="4046539"/>
            <a:ext cx="1392057" cy="657925"/>
            <a:chOff x="2138" y="2617"/>
            <a:chExt cx="806" cy="396"/>
          </a:xfrm>
        </p:grpSpPr>
        <p:sp>
          <p:nvSpPr>
            <p:cNvPr id="86152" name="Rectangle 26"/>
            <p:cNvSpPr>
              <a:spLocks noChangeArrowheads="1"/>
            </p:cNvSpPr>
            <p:nvPr/>
          </p:nvSpPr>
          <p:spPr bwMode="auto">
            <a:xfrm>
              <a:off x="2224" y="2671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53" name="Text Box 27"/>
            <p:cNvSpPr txBox="1">
              <a:spLocks noChangeArrowheads="1"/>
            </p:cNvSpPr>
            <p:nvPr/>
          </p:nvSpPr>
          <p:spPr bwMode="auto">
            <a:xfrm>
              <a:off x="2138" y="2617"/>
              <a:ext cx="80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1" lang="zh-CN" altLang="en-US" sz="2200"/>
                <a:t> 2</a:t>
              </a:r>
              <a:r>
                <a:rPr kumimoji="1" lang="en-US" altLang="zh-CN" sz="2200"/>
                <a:t>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8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86154" name="Text Box 28"/>
            <p:cNvSpPr txBox="1">
              <a:spLocks noChangeArrowheads="1"/>
            </p:cNvSpPr>
            <p:nvPr/>
          </p:nvSpPr>
          <p:spPr bwMode="auto">
            <a:xfrm>
              <a:off x="2260" y="2754"/>
              <a:ext cx="54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ROM</a:t>
              </a:r>
            </a:p>
          </p:txBody>
        </p:sp>
      </p:grpSp>
      <p:sp>
        <p:nvSpPr>
          <p:cNvPr id="86034" name="Line 29"/>
          <p:cNvSpPr>
            <a:spLocks noChangeShapeType="1"/>
          </p:cNvSpPr>
          <p:nvPr/>
        </p:nvSpPr>
        <p:spPr bwMode="auto">
          <a:xfrm>
            <a:off x="9267825" y="4244975"/>
            <a:ext cx="927100" cy="15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6035" name="Group 30"/>
          <p:cNvGrpSpPr>
            <a:grpSpLocks/>
          </p:cNvGrpSpPr>
          <p:nvPr/>
        </p:nvGrpSpPr>
        <p:grpSpPr bwMode="auto">
          <a:xfrm>
            <a:off x="4441825" y="4437063"/>
            <a:ext cx="5753100" cy="1722437"/>
            <a:chOff x="1392" y="2852"/>
            <a:chExt cx="3331" cy="1039"/>
          </a:xfrm>
        </p:grpSpPr>
        <p:sp>
          <p:nvSpPr>
            <p:cNvPr id="86147" name="Line 31"/>
            <p:cNvSpPr>
              <a:spLocks noChangeShapeType="1"/>
            </p:cNvSpPr>
            <p:nvPr/>
          </p:nvSpPr>
          <p:spPr bwMode="auto">
            <a:xfrm flipH="1">
              <a:off x="3137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48" name="Line 32"/>
            <p:cNvSpPr>
              <a:spLocks noChangeShapeType="1"/>
            </p:cNvSpPr>
            <p:nvPr/>
          </p:nvSpPr>
          <p:spPr bwMode="auto">
            <a:xfrm rot="10800000">
              <a:off x="3137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49" name="Line 33"/>
            <p:cNvSpPr>
              <a:spLocks noChangeShapeType="1"/>
            </p:cNvSpPr>
            <p:nvPr/>
          </p:nvSpPr>
          <p:spPr bwMode="auto">
            <a:xfrm>
              <a:off x="4373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50" name="Freeform 34"/>
            <p:cNvSpPr>
              <a:spLocks/>
            </p:cNvSpPr>
            <p:nvPr/>
          </p:nvSpPr>
          <p:spPr bwMode="auto">
            <a:xfrm>
              <a:off x="1392" y="3885"/>
              <a:ext cx="2994" cy="6"/>
            </a:xfrm>
            <a:custGeom>
              <a:avLst/>
              <a:gdLst>
                <a:gd name="T0" fmla="*/ 0 w 2994"/>
                <a:gd name="T1" fmla="*/ 6 h 6"/>
                <a:gd name="T2" fmla="*/ 2994 w 2994"/>
                <a:gd name="T3" fmla="*/ 0 h 6"/>
                <a:gd name="T4" fmla="*/ 0 60000 65536"/>
                <a:gd name="T5" fmla="*/ 0 60000 65536"/>
                <a:gd name="T6" fmla="*/ 0 w 2994"/>
                <a:gd name="T7" fmla="*/ 0 h 6"/>
                <a:gd name="T8" fmla="*/ 2994 w 2994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94" h="6">
                  <a:moveTo>
                    <a:pt x="0" y="6"/>
                  </a:moveTo>
                  <a:lnTo>
                    <a:pt x="299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51" name="Line 35"/>
            <p:cNvSpPr>
              <a:spLocks noChangeShapeType="1"/>
            </p:cNvSpPr>
            <p:nvPr/>
          </p:nvSpPr>
          <p:spPr bwMode="auto">
            <a:xfrm flipH="1">
              <a:off x="4373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36" name="Group 36"/>
          <p:cNvGrpSpPr>
            <a:grpSpLocks/>
          </p:cNvGrpSpPr>
          <p:nvPr/>
        </p:nvGrpSpPr>
        <p:grpSpPr bwMode="auto">
          <a:xfrm>
            <a:off x="7958413" y="4084635"/>
            <a:ext cx="3543027" cy="705636"/>
            <a:chOff x="3428" y="2640"/>
            <a:chExt cx="2051" cy="425"/>
          </a:xfrm>
        </p:grpSpPr>
        <p:sp>
          <p:nvSpPr>
            <p:cNvPr id="86141" name="Text Box 37"/>
            <p:cNvSpPr txBox="1">
              <a:spLocks noChangeArrowheads="1"/>
            </p:cNvSpPr>
            <p:nvPr/>
          </p:nvSpPr>
          <p:spPr bwMode="auto">
            <a:xfrm>
              <a:off x="3428" y="2640"/>
              <a:ext cx="8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86142" name="Rectangle 38"/>
            <p:cNvSpPr>
              <a:spLocks noChangeArrowheads="1"/>
            </p:cNvSpPr>
            <p:nvPr/>
          </p:nvSpPr>
          <p:spPr bwMode="auto">
            <a:xfrm>
              <a:off x="3476" y="2688"/>
              <a:ext cx="700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43" name="Text Box 39"/>
            <p:cNvSpPr txBox="1">
              <a:spLocks noChangeArrowheads="1"/>
            </p:cNvSpPr>
            <p:nvPr/>
          </p:nvSpPr>
          <p:spPr bwMode="auto">
            <a:xfrm>
              <a:off x="3568" y="2784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  <p:sp>
          <p:nvSpPr>
            <p:cNvPr id="86144" name="Rectangle 40"/>
            <p:cNvSpPr>
              <a:spLocks noChangeArrowheads="1"/>
            </p:cNvSpPr>
            <p:nvPr/>
          </p:nvSpPr>
          <p:spPr bwMode="auto">
            <a:xfrm>
              <a:off x="4724" y="2697"/>
              <a:ext cx="700" cy="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45" name="Text Box 41"/>
            <p:cNvSpPr txBox="1">
              <a:spLocks noChangeArrowheads="1"/>
            </p:cNvSpPr>
            <p:nvPr/>
          </p:nvSpPr>
          <p:spPr bwMode="auto">
            <a:xfrm>
              <a:off x="4714" y="2661"/>
              <a:ext cx="76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1K </a:t>
              </a:r>
              <a:r>
                <a:rPr kumimoji="1" lang="en-US" altLang="zh-CN" sz="2200">
                  <a:latin typeface="宋体" charset="-122"/>
                </a:rPr>
                <a:t>×</a:t>
              </a:r>
              <a:r>
                <a:rPr kumimoji="1" lang="en-US" altLang="zh-CN" sz="2200"/>
                <a:t>4</a:t>
              </a:r>
              <a:r>
                <a:rPr kumimoji="1" lang="zh-CN" altLang="en-US" sz="2200">
                  <a:ea typeface="华文新魏" charset="-122"/>
                </a:rPr>
                <a:t>位</a:t>
              </a:r>
            </a:p>
          </p:txBody>
        </p:sp>
        <p:sp>
          <p:nvSpPr>
            <p:cNvPr id="86146" name="Text Box 42"/>
            <p:cNvSpPr txBox="1">
              <a:spLocks noChangeArrowheads="1"/>
            </p:cNvSpPr>
            <p:nvPr/>
          </p:nvSpPr>
          <p:spPr bwMode="auto">
            <a:xfrm>
              <a:off x="4816" y="2805"/>
              <a:ext cx="5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 RAM</a:t>
              </a:r>
            </a:p>
          </p:txBody>
        </p:sp>
      </p:grpSp>
      <p:grpSp>
        <p:nvGrpSpPr>
          <p:cNvPr id="86037" name="Group 43"/>
          <p:cNvGrpSpPr>
            <a:grpSpLocks/>
          </p:cNvGrpSpPr>
          <p:nvPr/>
        </p:nvGrpSpPr>
        <p:grpSpPr bwMode="auto">
          <a:xfrm>
            <a:off x="10385425" y="3395663"/>
            <a:ext cx="774700" cy="784225"/>
            <a:chOff x="4833" y="2224"/>
            <a:chExt cx="448" cy="473"/>
          </a:xfrm>
        </p:grpSpPr>
        <p:sp>
          <p:nvSpPr>
            <p:cNvPr id="86138" name="Freeform 44"/>
            <p:cNvSpPr>
              <a:spLocks/>
            </p:cNvSpPr>
            <p:nvPr/>
          </p:nvSpPr>
          <p:spPr bwMode="auto">
            <a:xfrm>
              <a:off x="4833" y="2224"/>
              <a:ext cx="1" cy="473"/>
            </a:xfrm>
            <a:custGeom>
              <a:avLst/>
              <a:gdLst>
                <a:gd name="T0" fmla="*/ 0 w 1"/>
                <a:gd name="T1" fmla="*/ 0 h 473"/>
                <a:gd name="T2" fmla="*/ 0 w 1"/>
                <a:gd name="T3" fmla="*/ 473 h 473"/>
                <a:gd name="T4" fmla="*/ 0 60000 65536"/>
                <a:gd name="T5" fmla="*/ 0 60000 65536"/>
                <a:gd name="T6" fmla="*/ 0 w 1"/>
                <a:gd name="T7" fmla="*/ 0 h 473"/>
                <a:gd name="T8" fmla="*/ 1 w 1"/>
                <a:gd name="T9" fmla="*/ 473 h 4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73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39" name="Freeform 45"/>
            <p:cNvSpPr>
              <a:spLocks/>
            </p:cNvSpPr>
            <p:nvPr/>
          </p:nvSpPr>
          <p:spPr bwMode="auto">
            <a:xfrm>
              <a:off x="5280" y="2496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40" name="Text Box 46"/>
            <p:cNvSpPr txBox="1">
              <a:spLocks noChangeArrowheads="1"/>
            </p:cNvSpPr>
            <p:nvPr/>
          </p:nvSpPr>
          <p:spPr bwMode="auto">
            <a:xfrm>
              <a:off x="4865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6038" name="Group 47"/>
          <p:cNvGrpSpPr>
            <a:grpSpLocks/>
          </p:cNvGrpSpPr>
          <p:nvPr/>
        </p:nvGrpSpPr>
        <p:grpSpPr bwMode="auto">
          <a:xfrm>
            <a:off x="6016625" y="3168651"/>
            <a:ext cx="919163" cy="1006503"/>
            <a:chOff x="2304" y="2088"/>
            <a:chExt cx="532" cy="606"/>
          </a:xfrm>
        </p:grpSpPr>
        <p:sp>
          <p:nvSpPr>
            <p:cNvPr id="86135" name="Freeform 48"/>
            <p:cNvSpPr>
              <a:spLocks/>
            </p:cNvSpPr>
            <p:nvPr/>
          </p:nvSpPr>
          <p:spPr bwMode="auto">
            <a:xfrm>
              <a:off x="2304" y="2088"/>
              <a:ext cx="2" cy="584"/>
            </a:xfrm>
            <a:custGeom>
              <a:avLst/>
              <a:gdLst>
                <a:gd name="T0" fmla="*/ 2 w 2"/>
                <a:gd name="T1" fmla="*/ 0 h 584"/>
                <a:gd name="T2" fmla="*/ 0 w 2"/>
                <a:gd name="T3" fmla="*/ 584 h 584"/>
                <a:gd name="T4" fmla="*/ 0 60000 65536"/>
                <a:gd name="T5" fmla="*/ 0 60000 65536"/>
                <a:gd name="T6" fmla="*/ 0 w 2"/>
                <a:gd name="T7" fmla="*/ 0 h 584"/>
                <a:gd name="T8" fmla="*/ 2 w 2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36" name="Freeform 49"/>
            <p:cNvSpPr>
              <a:spLocks/>
            </p:cNvSpPr>
            <p:nvPr/>
          </p:nvSpPr>
          <p:spPr bwMode="auto">
            <a:xfrm>
              <a:off x="2835" y="2496"/>
              <a:ext cx="1" cy="171"/>
            </a:xfrm>
            <a:custGeom>
              <a:avLst/>
              <a:gdLst>
                <a:gd name="T0" fmla="*/ 0 w 1"/>
                <a:gd name="T1" fmla="*/ 0 h 171"/>
                <a:gd name="T2" fmla="*/ 0 w 1"/>
                <a:gd name="T3" fmla="*/ 171 h 171"/>
                <a:gd name="T4" fmla="*/ 0 60000 65536"/>
                <a:gd name="T5" fmla="*/ 0 60000 65536"/>
                <a:gd name="T6" fmla="*/ 0 w 1"/>
                <a:gd name="T7" fmla="*/ 0 h 171"/>
                <a:gd name="T8" fmla="*/ 1 w 1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37" name="Text Box 50"/>
            <p:cNvSpPr txBox="1">
              <a:spLocks noChangeArrowheads="1"/>
            </p:cNvSpPr>
            <p:nvPr/>
          </p:nvSpPr>
          <p:spPr bwMode="auto">
            <a:xfrm>
              <a:off x="2388" y="2416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6039" name="Group 51"/>
          <p:cNvGrpSpPr>
            <a:grpSpLocks/>
          </p:cNvGrpSpPr>
          <p:nvPr/>
        </p:nvGrpSpPr>
        <p:grpSpPr bwMode="auto">
          <a:xfrm>
            <a:off x="8228013" y="3394073"/>
            <a:ext cx="857250" cy="781528"/>
            <a:chOff x="3584" y="2223"/>
            <a:chExt cx="496" cy="472"/>
          </a:xfrm>
        </p:grpSpPr>
        <p:sp>
          <p:nvSpPr>
            <p:cNvPr id="86132" name="Freeform 52"/>
            <p:cNvSpPr>
              <a:spLocks/>
            </p:cNvSpPr>
            <p:nvPr/>
          </p:nvSpPr>
          <p:spPr bwMode="auto">
            <a:xfrm>
              <a:off x="3584" y="2223"/>
              <a:ext cx="1" cy="459"/>
            </a:xfrm>
            <a:custGeom>
              <a:avLst/>
              <a:gdLst>
                <a:gd name="T0" fmla="*/ 0 w 1"/>
                <a:gd name="T1" fmla="*/ 0 h 459"/>
                <a:gd name="T2" fmla="*/ 0 w 1"/>
                <a:gd name="T3" fmla="*/ 459 h 459"/>
                <a:gd name="T4" fmla="*/ 0 60000 65536"/>
                <a:gd name="T5" fmla="*/ 0 60000 65536"/>
                <a:gd name="T6" fmla="*/ 0 w 1"/>
                <a:gd name="T7" fmla="*/ 0 h 459"/>
                <a:gd name="T8" fmla="*/ 1 w 1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33" name="Line 53"/>
            <p:cNvSpPr>
              <a:spLocks noChangeShapeType="1"/>
            </p:cNvSpPr>
            <p:nvPr/>
          </p:nvSpPr>
          <p:spPr bwMode="auto">
            <a:xfrm>
              <a:off x="4080" y="24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34" name="Text Box 54"/>
            <p:cNvSpPr txBox="1">
              <a:spLocks noChangeArrowheads="1"/>
            </p:cNvSpPr>
            <p:nvPr/>
          </p:nvSpPr>
          <p:spPr bwMode="auto">
            <a:xfrm>
              <a:off x="3637" y="2416"/>
              <a:ext cx="285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6040" name="Group 55"/>
          <p:cNvGrpSpPr>
            <a:grpSpLocks/>
          </p:cNvGrpSpPr>
          <p:nvPr/>
        </p:nvGrpSpPr>
        <p:grpSpPr bwMode="auto">
          <a:xfrm>
            <a:off x="8718550" y="1377950"/>
            <a:ext cx="698500" cy="796925"/>
            <a:chOff x="3868" y="1008"/>
            <a:chExt cx="472" cy="480"/>
          </a:xfrm>
        </p:grpSpPr>
        <p:sp>
          <p:nvSpPr>
            <p:cNvPr id="120945" name="Text Box 56"/>
            <p:cNvSpPr txBox="1">
              <a:spLocks noChangeArrowheads="1"/>
            </p:cNvSpPr>
            <p:nvPr/>
          </p:nvSpPr>
          <p:spPr bwMode="auto">
            <a:xfrm>
              <a:off x="3954" y="1065"/>
              <a:ext cx="346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kumimoji="1" lang="zh-CN" altLang="en-US" sz="2800" dirty="0">
                  <a:latin typeface="+mn-ea"/>
                  <a:ea typeface="+mn-ea"/>
                </a:rPr>
                <a:t>&amp;</a:t>
              </a:r>
            </a:p>
          </p:txBody>
        </p:sp>
        <p:sp>
          <p:nvSpPr>
            <p:cNvPr id="86128" name="Rectangle 57"/>
            <p:cNvSpPr>
              <a:spLocks noChangeArrowheads="1"/>
            </p:cNvSpPr>
            <p:nvPr/>
          </p:nvSpPr>
          <p:spPr bwMode="auto">
            <a:xfrm>
              <a:off x="3936" y="1008"/>
              <a:ext cx="336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29" name="Oval 58"/>
            <p:cNvSpPr>
              <a:spLocks noChangeArrowheads="1"/>
            </p:cNvSpPr>
            <p:nvPr/>
          </p:nvSpPr>
          <p:spPr bwMode="auto">
            <a:xfrm>
              <a:off x="3868" y="1178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30" name="Oval 59"/>
            <p:cNvSpPr>
              <a:spLocks noChangeArrowheads="1"/>
            </p:cNvSpPr>
            <p:nvPr/>
          </p:nvSpPr>
          <p:spPr bwMode="auto">
            <a:xfrm>
              <a:off x="3868" y="1310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31" name="Oval 60"/>
            <p:cNvSpPr>
              <a:spLocks noChangeArrowheads="1"/>
            </p:cNvSpPr>
            <p:nvPr/>
          </p:nvSpPr>
          <p:spPr bwMode="auto">
            <a:xfrm>
              <a:off x="4272" y="1200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41" name="Group 61"/>
          <p:cNvGrpSpPr>
            <a:grpSpLocks/>
          </p:cNvGrpSpPr>
          <p:nvPr/>
        </p:nvGrpSpPr>
        <p:grpSpPr bwMode="auto">
          <a:xfrm>
            <a:off x="4386263" y="4000498"/>
            <a:ext cx="1803400" cy="431027"/>
            <a:chOff x="1488" y="2649"/>
            <a:chExt cx="768" cy="260"/>
          </a:xfrm>
        </p:grpSpPr>
        <p:sp>
          <p:nvSpPr>
            <p:cNvPr id="86125" name="Text Box 62"/>
            <p:cNvSpPr txBox="1">
              <a:spLocks noChangeArrowheads="1"/>
            </p:cNvSpPr>
            <p:nvPr/>
          </p:nvSpPr>
          <p:spPr bwMode="auto">
            <a:xfrm>
              <a:off x="1488" y="2649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200"/>
                <a:t>PD/Progr</a:t>
              </a:r>
            </a:p>
          </p:txBody>
        </p:sp>
        <p:sp>
          <p:nvSpPr>
            <p:cNvPr id="86126" name="Line 63"/>
            <p:cNvSpPr>
              <a:spLocks noChangeShapeType="1"/>
            </p:cNvSpPr>
            <p:nvPr/>
          </p:nvSpPr>
          <p:spPr bwMode="auto">
            <a:xfrm>
              <a:off x="1539" y="268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44141" name="Freeform 66"/>
          <p:cNvSpPr>
            <a:spLocks/>
          </p:cNvSpPr>
          <p:nvPr/>
        </p:nvSpPr>
        <p:spPr bwMode="auto">
          <a:xfrm>
            <a:off x="6918325" y="1703388"/>
            <a:ext cx="1793875" cy="1587"/>
          </a:xfrm>
          <a:custGeom>
            <a:avLst/>
            <a:gdLst>
              <a:gd name="T0" fmla="*/ 1038 w 1038"/>
              <a:gd name="T1" fmla="*/ 0 h 1"/>
              <a:gd name="T2" fmla="*/ 0 w 1038"/>
              <a:gd name="T3" fmla="*/ 0 h 1"/>
              <a:gd name="T4" fmla="*/ 0 60000 65536"/>
              <a:gd name="T5" fmla="*/ 0 60000 65536"/>
              <a:gd name="T6" fmla="*/ 0 w 1038"/>
              <a:gd name="T7" fmla="*/ 0 h 1"/>
              <a:gd name="T8" fmla="*/ 1038 w 103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38" h="1">
                <a:moveTo>
                  <a:pt x="1038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57150" cmpd="sng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86043" name="Text Box 67"/>
          <p:cNvSpPr txBox="1">
            <a:spLocks noChangeArrowheads="1"/>
          </p:cNvSpPr>
          <p:nvPr/>
        </p:nvSpPr>
        <p:spPr bwMode="auto">
          <a:xfrm>
            <a:off x="6928400" y="1257300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Y</a:t>
            </a:r>
            <a:r>
              <a:rPr kumimoji="1" lang="en-US" altLang="zh-CN" baseline="-2500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86044" name="Line 68"/>
          <p:cNvSpPr>
            <a:spLocks noChangeShapeType="1"/>
          </p:cNvSpPr>
          <p:nvPr/>
        </p:nvSpPr>
        <p:spPr bwMode="auto">
          <a:xfrm>
            <a:off x="7005638" y="1355725"/>
            <a:ext cx="309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6045" name="Oval 69"/>
          <p:cNvSpPr>
            <a:spLocks noChangeArrowheads="1"/>
          </p:cNvSpPr>
          <p:nvPr/>
        </p:nvSpPr>
        <p:spPr bwMode="auto">
          <a:xfrm>
            <a:off x="6811963" y="1604963"/>
            <a:ext cx="117475" cy="127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6046" name="Group 70"/>
          <p:cNvGrpSpPr>
            <a:grpSpLocks/>
          </p:cNvGrpSpPr>
          <p:nvPr/>
        </p:nvGrpSpPr>
        <p:grpSpPr bwMode="auto">
          <a:xfrm>
            <a:off x="6811963" y="1981200"/>
            <a:ext cx="982662" cy="2268538"/>
            <a:chOff x="2764" y="1372"/>
            <a:chExt cx="569" cy="1367"/>
          </a:xfrm>
        </p:grpSpPr>
        <p:grpSp>
          <p:nvGrpSpPr>
            <p:cNvPr id="86118" name="Group 71"/>
            <p:cNvGrpSpPr>
              <a:grpSpLocks/>
            </p:cNvGrpSpPr>
            <p:nvPr/>
          </p:nvGrpSpPr>
          <p:grpSpPr bwMode="auto">
            <a:xfrm>
              <a:off x="2814" y="1401"/>
              <a:ext cx="519" cy="1338"/>
              <a:chOff x="2814" y="1401"/>
              <a:chExt cx="519" cy="1338"/>
            </a:xfrm>
          </p:grpSpPr>
          <p:grpSp>
            <p:nvGrpSpPr>
              <p:cNvPr id="86120" name="Group 72"/>
              <p:cNvGrpSpPr>
                <a:grpSpLocks/>
              </p:cNvGrpSpPr>
              <p:nvPr/>
            </p:nvGrpSpPr>
            <p:grpSpPr bwMode="auto">
              <a:xfrm>
                <a:off x="2814" y="1401"/>
                <a:ext cx="519" cy="1338"/>
                <a:chOff x="2814" y="1401"/>
                <a:chExt cx="519" cy="1338"/>
              </a:xfrm>
            </p:grpSpPr>
            <p:sp>
              <p:nvSpPr>
                <p:cNvPr id="86123" name="Freeform 73"/>
                <p:cNvSpPr>
                  <a:spLocks/>
                </p:cNvSpPr>
                <p:nvPr/>
              </p:nvSpPr>
              <p:spPr bwMode="auto">
                <a:xfrm>
                  <a:off x="2814" y="1401"/>
                  <a:ext cx="519" cy="3"/>
                </a:xfrm>
                <a:custGeom>
                  <a:avLst/>
                  <a:gdLst>
                    <a:gd name="T0" fmla="*/ 0 w 519"/>
                    <a:gd name="T1" fmla="*/ 3 h 3"/>
                    <a:gd name="T2" fmla="*/ 519 w 519"/>
                    <a:gd name="T3" fmla="*/ 0 h 3"/>
                    <a:gd name="T4" fmla="*/ 0 60000 65536"/>
                    <a:gd name="T5" fmla="*/ 0 60000 65536"/>
                    <a:gd name="T6" fmla="*/ 0 w 519"/>
                    <a:gd name="T7" fmla="*/ 0 h 3"/>
                    <a:gd name="T8" fmla="*/ 519 w 519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19" h="3">
                      <a:moveTo>
                        <a:pt x="0" y="3"/>
                      </a:moveTo>
                      <a:lnTo>
                        <a:pt x="519" y="0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  <p:sp>
              <p:nvSpPr>
                <p:cNvPr id="86124" name="Freeform 74"/>
                <p:cNvSpPr>
                  <a:spLocks/>
                </p:cNvSpPr>
                <p:nvPr/>
              </p:nvSpPr>
              <p:spPr bwMode="auto">
                <a:xfrm>
                  <a:off x="3324" y="1402"/>
                  <a:ext cx="2" cy="1337"/>
                </a:xfrm>
                <a:custGeom>
                  <a:avLst/>
                  <a:gdLst>
                    <a:gd name="T0" fmla="*/ 2 w 2"/>
                    <a:gd name="T1" fmla="*/ 0 h 1337"/>
                    <a:gd name="T2" fmla="*/ 0 w 2"/>
                    <a:gd name="T3" fmla="*/ 1337 h 1337"/>
                    <a:gd name="T4" fmla="*/ 0 60000 65536"/>
                    <a:gd name="T5" fmla="*/ 0 60000 65536"/>
                    <a:gd name="T6" fmla="*/ 0 w 2"/>
                    <a:gd name="T7" fmla="*/ 0 h 1337"/>
                    <a:gd name="T8" fmla="*/ 2 w 2"/>
                    <a:gd name="T9" fmla="*/ 1337 h 133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" h="1337">
                      <a:moveTo>
                        <a:pt x="2" y="0"/>
                      </a:moveTo>
                      <a:lnTo>
                        <a:pt x="0" y="1337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endParaRPr lang="zh-CN" altLang="en-US"/>
                </a:p>
              </p:txBody>
            </p:sp>
          </p:grpSp>
          <p:sp>
            <p:nvSpPr>
              <p:cNvPr id="86121" name="Text Box 75"/>
              <p:cNvSpPr txBox="1">
                <a:spLocks noChangeArrowheads="1"/>
              </p:cNvSpPr>
              <p:nvPr/>
            </p:nvSpPr>
            <p:spPr bwMode="auto">
              <a:xfrm>
                <a:off x="2831" y="1449"/>
                <a:ext cx="295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solidFill>
                      <a:srgbClr val="0000FF"/>
                    </a:solidFill>
                  </a:rPr>
                  <a:t>Y</a:t>
                </a:r>
                <a:r>
                  <a:rPr kumimoji="1" lang="en-US" altLang="zh-CN" baseline="-25000">
                    <a:solidFill>
                      <a:srgbClr val="0000FF"/>
                    </a:solidFill>
                  </a:rPr>
                  <a:t>6</a:t>
                </a:r>
              </a:p>
            </p:txBody>
          </p:sp>
          <p:sp>
            <p:nvSpPr>
              <p:cNvPr id="86122" name="Line 76"/>
              <p:cNvSpPr>
                <a:spLocks noChangeShapeType="1"/>
              </p:cNvSpPr>
              <p:nvPr/>
            </p:nvSpPr>
            <p:spPr bwMode="auto">
              <a:xfrm>
                <a:off x="2876" y="1490"/>
                <a:ext cx="1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sp>
          <p:nvSpPr>
            <p:cNvPr id="86119" name="Oval 77"/>
            <p:cNvSpPr>
              <a:spLocks noChangeArrowheads="1"/>
            </p:cNvSpPr>
            <p:nvPr/>
          </p:nvSpPr>
          <p:spPr bwMode="auto">
            <a:xfrm>
              <a:off x="2764" y="1372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47" name="Group 78"/>
          <p:cNvGrpSpPr>
            <a:grpSpLocks/>
          </p:cNvGrpSpPr>
          <p:nvPr/>
        </p:nvGrpSpPr>
        <p:grpSpPr bwMode="auto">
          <a:xfrm>
            <a:off x="5602288" y="1012825"/>
            <a:ext cx="1208087" cy="2023282"/>
            <a:chOff x="2064" y="788"/>
            <a:chExt cx="699" cy="1220"/>
          </a:xfrm>
        </p:grpSpPr>
        <p:sp>
          <p:nvSpPr>
            <p:cNvPr id="86105" name="Rectangle 79"/>
            <p:cNvSpPr>
              <a:spLocks noChangeArrowheads="1"/>
            </p:cNvSpPr>
            <p:nvPr/>
          </p:nvSpPr>
          <p:spPr bwMode="auto">
            <a:xfrm>
              <a:off x="2144" y="816"/>
              <a:ext cx="619" cy="11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06" name="Text Box 80"/>
            <p:cNvSpPr txBox="1">
              <a:spLocks noChangeArrowheads="1"/>
            </p:cNvSpPr>
            <p:nvPr/>
          </p:nvSpPr>
          <p:spPr bwMode="auto">
            <a:xfrm>
              <a:off x="2133" y="788"/>
              <a:ext cx="28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G</a:t>
              </a:r>
              <a:r>
                <a:rPr kumimoji="1" lang="en-US" altLang="zh-CN" sz="2200" baseline="-25000"/>
                <a:t>1</a:t>
              </a:r>
            </a:p>
          </p:txBody>
        </p:sp>
        <p:sp>
          <p:nvSpPr>
            <p:cNvPr id="86107" name="Text Box 81"/>
            <p:cNvSpPr txBox="1">
              <a:spLocks noChangeArrowheads="1"/>
            </p:cNvSpPr>
            <p:nvPr/>
          </p:nvSpPr>
          <p:spPr bwMode="auto">
            <a:xfrm>
              <a:off x="2130" y="1409"/>
              <a:ext cx="22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C</a:t>
              </a:r>
            </a:p>
          </p:txBody>
        </p:sp>
        <p:sp>
          <p:nvSpPr>
            <p:cNvPr id="86108" name="Text Box 82"/>
            <p:cNvSpPr txBox="1">
              <a:spLocks noChangeArrowheads="1"/>
            </p:cNvSpPr>
            <p:nvPr/>
          </p:nvSpPr>
          <p:spPr bwMode="auto">
            <a:xfrm>
              <a:off x="2129" y="1593"/>
              <a:ext cx="2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B</a:t>
              </a:r>
            </a:p>
          </p:txBody>
        </p:sp>
        <p:sp>
          <p:nvSpPr>
            <p:cNvPr id="86109" name="Text Box 83"/>
            <p:cNvSpPr txBox="1">
              <a:spLocks noChangeArrowheads="1"/>
            </p:cNvSpPr>
            <p:nvPr/>
          </p:nvSpPr>
          <p:spPr bwMode="auto">
            <a:xfrm>
              <a:off x="2120" y="1748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A</a:t>
              </a:r>
            </a:p>
          </p:txBody>
        </p:sp>
        <p:sp>
          <p:nvSpPr>
            <p:cNvPr id="86110" name="Oval 84"/>
            <p:cNvSpPr>
              <a:spLocks noChangeArrowheads="1"/>
            </p:cNvSpPr>
            <p:nvPr/>
          </p:nvSpPr>
          <p:spPr bwMode="auto">
            <a:xfrm>
              <a:off x="2064" y="1099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11" name="Oval 85"/>
            <p:cNvSpPr>
              <a:spLocks noChangeArrowheads="1"/>
            </p:cNvSpPr>
            <p:nvPr/>
          </p:nvSpPr>
          <p:spPr bwMode="auto">
            <a:xfrm>
              <a:off x="2064" y="1296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86112" name="Group 86"/>
            <p:cNvGrpSpPr>
              <a:grpSpLocks/>
            </p:cNvGrpSpPr>
            <p:nvPr/>
          </p:nvGrpSpPr>
          <p:grpSpPr bwMode="auto">
            <a:xfrm>
              <a:off x="2136" y="1205"/>
              <a:ext cx="361" cy="260"/>
              <a:chOff x="2136" y="1294"/>
              <a:chExt cx="361" cy="260"/>
            </a:xfrm>
          </p:grpSpPr>
          <p:sp>
            <p:nvSpPr>
              <p:cNvPr id="86116" name="Text Box 87"/>
              <p:cNvSpPr txBox="1">
                <a:spLocks noChangeArrowheads="1"/>
              </p:cNvSpPr>
              <p:nvPr/>
            </p:nvSpPr>
            <p:spPr bwMode="auto">
              <a:xfrm>
                <a:off x="2136" y="1294"/>
                <a:ext cx="361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2B</a:t>
                </a:r>
              </a:p>
            </p:txBody>
          </p:sp>
          <p:sp>
            <p:nvSpPr>
              <p:cNvPr id="86117" name="Freeform 88"/>
              <p:cNvSpPr>
                <a:spLocks/>
              </p:cNvSpPr>
              <p:nvPr/>
            </p:nvSpPr>
            <p:spPr bwMode="auto">
              <a:xfrm>
                <a:off x="2181" y="1344"/>
                <a:ext cx="207" cy="1"/>
              </a:xfrm>
              <a:custGeom>
                <a:avLst/>
                <a:gdLst>
                  <a:gd name="T0" fmla="*/ 0 w 207"/>
                  <a:gd name="T1" fmla="*/ 0 h 1"/>
                  <a:gd name="T2" fmla="*/ 207 w 207"/>
                  <a:gd name="T3" fmla="*/ 0 h 1"/>
                  <a:gd name="T4" fmla="*/ 0 60000 65536"/>
                  <a:gd name="T5" fmla="*/ 0 60000 65536"/>
                  <a:gd name="T6" fmla="*/ 0 w 207"/>
                  <a:gd name="T7" fmla="*/ 0 h 1"/>
                  <a:gd name="T8" fmla="*/ 207 w 2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7" h="1">
                    <a:moveTo>
                      <a:pt x="0" y="0"/>
                    </a:moveTo>
                    <a:lnTo>
                      <a:pt x="20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  <p:grpSp>
          <p:nvGrpSpPr>
            <p:cNvPr id="86113" name="Group 89"/>
            <p:cNvGrpSpPr>
              <a:grpSpLocks/>
            </p:cNvGrpSpPr>
            <p:nvPr/>
          </p:nvGrpSpPr>
          <p:grpSpPr bwMode="auto">
            <a:xfrm>
              <a:off x="2132" y="986"/>
              <a:ext cx="367" cy="260"/>
              <a:chOff x="2132" y="1090"/>
              <a:chExt cx="367" cy="260"/>
            </a:xfrm>
          </p:grpSpPr>
          <p:sp>
            <p:nvSpPr>
              <p:cNvPr id="86114" name="Text Box 90"/>
              <p:cNvSpPr txBox="1">
                <a:spLocks noChangeArrowheads="1"/>
              </p:cNvSpPr>
              <p:nvPr/>
            </p:nvSpPr>
            <p:spPr bwMode="auto">
              <a:xfrm>
                <a:off x="2132" y="1090"/>
                <a:ext cx="36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2200"/>
                  <a:t>G</a:t>
                </a:r>
                <a:r>
                  <a:rPr kumimoji="1" lang="en-US" altLang="zh-CN" sz="2200" baseline="-25000"/>
                  <a:t>2A</a:t>
                </a:r>
              </a:p>
            </p:txBody>
          </p:sp>
          <p:sp>
            <p:nvSpPr>
              <p:cNvPr id="86115" name="Freeform 91"/>
              <p:cNvSpPr>
                <a:spLocks/>
              </p:cNvSpPr>
              <p:nvPr/>
            </p:nvSpPr>
            <p:spPr bwMode="auto">
              <a:xfrm>
                <a:off x="2184" y="1155"/>
                <a:ext cx="204" cy="1"/>
              </a:xfrm>
              <a:custGeom>
                <a:avLst/>
                <a:gdLst>
                  <a:gd name="T0" fmla="*/ 0 w 204"/>
                  <a:gd name="T1" fmla="*/ 0 h 1"/>
                  <a:gd name="T2" fmla="*/ 204 w 204"/>
                  <a:gd name="T3" fmla="*/ 0 h 1"/>
                  <a:gd name="T4" fmla="*/ 0 60000 65536"/>
                  <a:gd name="T5" fmla="*/ 0 60000 65536"/>
                  <a:gd name="T6" fmla="*/ 0 w 204"/>
                  <a:gd name="T7" fmla="*/ 0 h 1"/>
                  <a:gd name="T8" fmla="*/ 204 w 20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4" h="1">
                    <a:moveTo>
                      <a:pt x="0" y="0"/>
                    </a:moveTo>
                    <a:lnTo>
                      <a:pt x="20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</p:grpSp>
      </p:grpSp>
      <p:grpSp>
        <p:nvGrpSpPr>
          <p:cNvPr id="86048" name="Group 92"/>
          <p:cNvGrpSpPr>
            <a:grpSpLocks/>
          </p:cNvGrpSpPr>
          <p:nvPr/>
        </p:nvGrpSpPr>
        <p:grpSpPr bwMode="auto">
          <a:xfrm>
            <a:off x="4441825" y="4929188"/>
            <a:ext cx="7331075" cy="960437"/>
            <a:chOff x="1392" y="3149"/>
            <a:chExt cx="4244" cy="579"/>
          </a:xfrm>
        </p:grpSpPr>
        <p:sp>
          <p:nvSpPr>
            <p:cNvPr id="86099" name="Line 93"/>
            <p:cNvSpPr>
              <a:spLocks noChangeShapeType="1"/>
            </p:cNvSpPr>
            <p:nvPr/>
          </p:nvSpPr>
          <p:spPr bwMode="auto">
            <a:xfrm>
              <a:off x="1392" y="3149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00" name="Line 94"/>
            <p:cNvSpPr>
              <a:spLocks noChangeShapeType="1"/>
            </p:cNvSpPr>
            <p:nvPr/>
          </p:nvSpPr>
          <p:spPr bwMode="auto">
            <a:xfrm>
              <a:off x="1392" y="3725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01" name="Line 95"/>
            <p:cNvSpPr>
              <a:spLocks noChangeShapeType="1"/>
            </p:cNvSpPr>
            <p:nvPr/>
          </p:nvSpPr>
          <p:spPr bwMode="auto">
            <a:xfrm>
              <a:off x="1392" y="3363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02" name="Line 96"/>
            <p:cNvSpPr>
              <a:spLocks noChangeShapeType="1"/>
            </p:cNvSpPr>
            <p:nvPr/>
          </p:nvSpPr>
          <p:spPr bwMode="auto">
            <a:xfrm>
              <a:off x="1392" y="3528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103" name="Text Box 97"/>
            <p:cNvSpPr txBox="1">
              <a:spLocks noChangeArrowheads="1"/>
            </p:cNvSpPr>
            <p:nvPr/>
          </p:nvSpPr>
          <p:spPr bwMode="auto">
            <a:xfrm>
              <a:off x="1503" y="3168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86104" name="Text Box 98"/>
            <p:cNvSpPr txBox="1">
              <a:spLocks noChangeArrowheads="1"/>
            </p:cNvSpPr>
            <p:nvPr/>
          </p:nvSpPr>
          <p:spPr bwMode="auto">
            <a:xfrm>
              <a:off x="1503" y="3536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86049" name="Group 99"/>
          <p:cNvGrpSpPr>
            <a:grpSpLocks/>
          </p:cNvGrpSpPr>
          <p:nvPr/>
        </p:nvGrpSpPr>
        <p:grpSpPr bwMode="auto">
          <a:xfrm>
            <a:off x="2608859" y="1058863"/>
            <a:ext cx="1841183" cy="5494337"/>
            <a:chOff x="331" y="816"/>
            <a:chExt cx="1066" cy="3312"/>
          </a:xfrm>
        </p:grpSpPr>
        <p:sp>
          <p:nvSpPr>
            <p:cNvPr id="86081" name="Rectangle 100"/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82" name="Freeform 101"/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  <a:gd name="T6" fmla="*/ 0 w 474"/>
                <a:gd name="T7" fmla="*/ 0 h 1"/>
                <a:gd name="T8" fmla="*/ 474 w 4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83" name="Text Box 102"/>
            <p:cNvSpPr txBox="1">
              <a:spLocks noChangeArrowheads="1"/>
            </p:cNvSpPr>
            <p:nvPr/>
          </p:nvSpPr>
          <p:spPr bwMode="auto">
            <a:xfrm>
              <a:off x="331" y="1392"/>
              <a:ext cx="6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2200"/>
                <a:t>MREQ</a:t>
              </a:r>
            </a:p>
          </p:txBody>
        </p:sp>
        <p:sp>
          <p:nvSpPr>
            <p:cNvPr id="86084" name="Text Box 103"/>
            <p:cNvSpPr txBox="1">
              <a:spLocks noChangeArrowheads="1"/>
            </p:cNvSpPr>
            <p:nvPr/>
          </p:nvSpPr>
          <p:spPr bwMode="auto">
            <a:xfrm>
              <a:off x="989" y="816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14</a:t>
              </a:r>
            </a:p>
          </p:txBody>
        </p:sp>
        <p:sp>
          <p:nvSpPr>
            <p:cNvPr id="86085" name="Text Box 104"/>
            <p:cNvSpPr txBox="1">
              <a:spLocks noChangeArrowheads="1"/>
            </p:cNvSpPr>
            <p:nvPr/>
          </p:nvSpPr>
          <p:spPr bwMode="auto">
            <a:xfrm>
              <a:off x="989" y="100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15</a:t>
              </a:r>
            </a:p>
          </p:txBody>
        </p:sp>
        <p:sp>
          <p:nvSpPr>
            <p:cNvPr id="86086" name="Text Box 105"/>
            <p:cNvSpPr txBox="1">
              <a:spLocks noChangeArrowheads="1"/>
            </p:cNvSpPr>
            <p:nvPr/>
          </p:nvSpPr>
          <p:spPr bwMode="auto">
            <a:xfrm>
              <a:off x="989" y="1342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13</a:t>
              </a:r>
            </a:p>
          </p:txBody>
        </p:sp>
        <p:sp>
          <p:nvSpPr>
            <p:cNvPr id="86087" name="Text Box 106"/>
            <p:cNvSpPr txBox="1">
              <a:spLocks noChangeArrowheads="1"/>
            </p:cNvSpPr>
            <p:nvPr/>
          </p:nvSpPr>
          <p:spPr bwMode="auto">
            <a:xfrm>
              <a:off x="989" y="1534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12</a:t>
              </a:r>
            </a:p>
          </p:txBody>
        </p:sp>
        <p:sp>
          <p:nvSpPr>
            <p:cNvPr id="86088" name="Text Box 107"/>
            <p:cNvSpPr txBox="1">
              <a:spLocks noChangeArrowheads="1"/>
            </p:cNvSpPr>
            <p:nvPr/>
          </p:nvSpPr>
          <p:spPr bwMode="auto">
            <a:xfrm>
              <a:off x="992" y="1726"/>
              <a:ext cx="34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11</a:t>
              </a:r>
            </a:p>
          </p:txBody>
        </p:sp>
        <p:sp>
          <p:nvSpPr>
            <p:cNvPr id="86089" name="Text Box 108"/>
            <p:cNvSpPr txBox="1">
              <a:spLocks noChangeArrowheads="1"/>
            </p:cNvSpPr>
            <p:nvPr/>
          </p:nvSpPr>
          <p:spPr bwMode="auto">
            <a:xfrm>
              <a:off x="989" y="1918"/>
              <a:ext cx="3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10</a:t>
              </a:r>
            </a:p>
          </p:txBody>
        </p:sp>
        <p:sp>
          <p:nvSpPr>
            <p:cNvPr id="86090" name="Text Box 109"/>
            <p:cNvSpPr txBox="1">
              <a:spLocks noChangeArrowheads="1"/>
            </p:cNvSpPr>
            <p:nvPr/>
          </p:nvSpPr>
          <p:spPr bwMode="auto">
            <a:xfrm>
              <a:off x="994" y="2088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9</a:t>
              </a:r>
            </a:p>
          </p:txBody>
        </p:sp>
        <p:sp>
          <p:nvSpPr>
            <p:cNvPr id="86091" name="Text Box 110"/>
            <p:cNvSpPr txBox="1">
              <a:spLocks noChangeArrowheads="1"/>
            </p:cNvSpPr>
            <p:nvPr/>
          </p:nvSpPr>
          <p:spPr bwMode="auto">
            <a:xfrm>
              <a:off x="994" y="2361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A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86092" name="Text Box 111"/>
            <p:cNvSpPr txBox="1">
              <a:spLocks noChangeArrowheads="1"/>
            </p:cNvSpPr>
            <p:nvPr/>
          </p:nvSpPr>
          <p:spPr bwMode="auto">
            <a:xfrm>
              <a:off x="1017" y="2250"/>
              <a:ext cx="32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86093" name="Text Box 112"/>
            <p:cNvSpPr txBox="1">
              <a:spLocks noChangeArrowheads="1"/>
            </p:cNvSpPr>
            <p:nvPr/>
          </p:nvSpPr>
          <p:spPr bwMode="auto">
            <a:xfrm>
              <a:off x="1042" y="3000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7</a:t>
              </a:r>
            </a:p>
          </p:txBody>
        </p:sp>
        <p:sp>
          <p:nvSpPr>
            <p:cNvPr id="86094" name="Text Box 113"/>
            <p:cNvSpPr txBox="1">
              <a:spLocks noChangeArrowheads="1"/>
            </p:cNvSpPr>
            <p:nvPr/>
          </p:nvSpPr>
          <p:spPr bwMode="auto">
            <a:xfrm>
              <a:off x="1042" y="3192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4</a:t>
              </a:r>
            </a:p>
          </p:txBody>
        </p:sp>
        <p:sp>
          <p:nvSpPr>
            <p:cNvPr id="86095" name="Text Box 114"/>
            <p:cNvSpPr txBox="1">
              <a:spLocks noChangeArrowheads="1"/>
            </p:cNvSpPr>
            <p:nvPr/>
          </p:nvSpPr>
          <p:spPr bwMode="auto">
            <a:xfrm>
              <a:off x="1042" y="3384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3</a:t>
              </a:r>
            </a:p>
          </p:txBody>
        </p:sp>
        <p:sp>
          <p:nvSpPr>
            <p:cNvPr id="86096" name="Text Box 115"/>
            <p:cNvSpPr txBox="1">
              <a:spLocks noChangeArrowheads="1"/>
            </p:cNvSpPr>
            <p:nvPr/>
          </p:nvSpPr>
          <p:spPr bwMode="auto">
            <a:xfrm>
              <a:off x="1042" y="3576"/>
              <a:ext cx="2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D</a:t>
              </a:r>
              <a:r>
                <a:rPr kumimoji="1" lang="en-US" altLang="zh-CN" baseline="-25000"/>
                <a:t>0</a:t>
              </a:r>
            </a:p>
          </p:txBody>
        </p:sp>
        <p:sp>
          <p:nvSpPr>
            <p:cNvPr id="86097" name="Text Box 116"/>
            <p:cNvSpPr txBox="1">
              <a:spLocks noChangeArrowheads="1"/>
            </p:cNvSpPr>
            <p:nvPr/>
          </p:nvSpPr>
          <p:spPr bwMode="auto">
            <a:xfrm>
              <a:off x="983" y="3792"/>
              <a:ext cx="41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/>
                <a:t>WR</a:t>
              </a:r>
            </a:p>
          </p:txBody>
        </p:sp>
        <p:sp>
          <p:nvSpPr>
            <p:cNvPr id="86098" name="Freeform 117"/>
            <p:cNvSpPr>
              <a:spLocks/>
            </p:cNvSpPr>
            <p:nvPr/>
          </p:nvSpPr>
          <p:spPr bwMode="auto">
            <a:xfrm>
              <a:off x="1056" y="3834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50" name="Group 118"/>
          <p:cNvGrpSpPr>
            <a:grpSpLocks/>
          </p:cNvGrpSpPr>
          <p:nvPr/>
        </p:nvGrpSpPr>
        <p:grpSpPr bwMode="auto">
          <a:xfrm>
            <a:off x="10385425" y="4672013"/>
            <a:ext cx="774700" cy="1214437"/>
            <a:chOff x="4833" y="2994"/>
            <a:chExt cx="448" cy="732"/>
          </a:xfrm>
        </p:grpSpPr>
        <p:sp>
          <p:nvSpPr>
            <p:cNvPr id="86078" name="Freeform 119"/>
            <p:cNvSpPr>
              <a:spLocks/>
            </p:cNvSpPr>
            <p:nvPr/>
          </p:nvSpPr>
          <p:spPr bwMode="auto">
            <a:xfrm>
              <a:off x="4833" y="2994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1 w 1"/>
                <a:gd name="T3" fmla="*/ 510 h 510"/>
                <a:gd name="T4" fmla="*/ 0 60000 65536"/>
                <a:gd name="T5" fmla="*/ 0 60000 65536"/>
                <a:gd name="T6" fmla="*/ 0 w 1"/>
                <a:gd name="T7" fmla="*/ 0 h 510"/>
                <a:gd name="T8" fmla="*/ 1 w 1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0">
                  <a:moveTo>
                    <a:pt x="0" y="0"/>
                  </a:moveTo>
                  <a:lnTo>
                    <a:pt x="1" y="51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79" name="Freeform 120"/>
            <p:cNvSpPr>
              <a:spLocks/>
            </p:cNvSpPr>
            <p:nvPr/>
          </p:nvSpPr>
          <p:spPr bwMode="auto">
            <a:xfrm>
              <a:off x="5280" y="3000"/>
              <a:ext cx="1" cy="726"/>
            </a:xfrm>
            <a:custGeom>
              <a:avLst/>
              <a:gdLst>
                <a:gd name="T0" fmla="*/ 0 w 1"/>
                <a:gd name="T1" fmla="*/ 0 h 726"/>
                <a:gd name="T2" fmla="*/ 0 w 1"/>
                <a:gd name="T3" fmla="*/ 726 h 726"/>
                <a:gd name="T4" fmla="*/ 0 60000 65536"/>
                <a:gd name="T5" fmla="*/ 0 60000 65536"/>
                <a:gd name="T6" fmla="*/ 0 w 1"/>
                <a:gd name="T7" fmla="*/ 0 h 726"/>
                <a:gd name="T8" fmla="*/ 1 w 1"/>
                <a:gd name="T9" fmla="*/ 726 h 7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26">
                  <a:moveTo>
                    <a:pt x="0" y="0"/>
                  </a:moveTo>
                  <a:lnTo>
                    <a:pt x="0" y="72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80" name="Text Box 121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6051" name="Group 122"/>
          <p:cNvGrpSpPr>
            <a:grpSpLocks/>
          </p:cNvGrpSpPr>
          <p:nvPr/>
        </p:nvGrpSpPr>
        <p:grpSpPr bwMode="auto">
          <a:xfrm>
            <a:off x="8228013" y="4529138"/>
            <a:ext cx="858837" cy="750887"/>
            <a:chOff x="3584" y="2908"/>
            <a:chExt cx="497" cy="452"/>
          </a:xfrm>
        </p:grpSpPr>
        <p:sp>
          <p:nvSpPr>
            <p:cNvPr id="86075" name="Freeform 123"/>
            <p:cNvSpPr>
              <a:spLocks/>
            </p:cNvSpPr>
            <p:nvPr/>
          </p:nvSpPr>
          <p:spPr bwMode="auto">
            <a:xfrm>
              <a:off x="3584" y="2994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1 w 1"/>
                <a:gd name="T3" fmla="*/ 150 h 150"/>
                <a:gd name="T4" fmla="*/ 0 60000 65536"/>
                <a:gd name="T5" fmla="*/ 0 60000 65536"/>
                <a:gd name="T6" fmla="*/ 0 w 1"/>
                <a:gd name="T7" fmla="*/ 0 h 150"/>
                <a:gd name="T8" fmla="*/ 1 w 1"/>
                <a:gd name="T9" fmla="*/ 150 h 1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0">
                  <a:moveTo>
                    <a:pt x="0" y="0"/>
                  </a:moveTo>
                  <a:lnTo>
                    <a:pt x="1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76" name="Freeform 124"/>
            <p:cNvSpPr>
              <a:spLocks/>
            </p:cNvSpPr>
            <p:nvPr/>
          </p:nvSpPr>
          <p:spPr bwMode="auto">
            <a:xfrm>
              <a:off x="4080" y="299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  <a:gd name="T4" fmla="*/ 0 60000 65536"/>
                <a:gd name="T5" fmla="*/ 0 60000 65536"/>
                <a:gd name="T6" fmla="*/ 0 w 1"/>
                <a:gd name="T7" fmla="*/ 0 h 366"/>
                <a:gd name="T8" fmla="*/ 1 w 1"/>
                <a:gd name="T9" fmla="*/ 366 h 3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77" name="Text Box 125"/>
            <p:cNvSpPr txBox="1">
              <a:spLocks noChangeArrowheads="1"/>
            </p:cNvSpPr>
            <p:nvPr/>
          </p:nvSpPr>
          <p:spPr bwMode="auto">
            <a:xfrm>
              <a:off x="3637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</p:grpSp>
      <p:grpSp>
        <p:nvGrpSpPr>
          <p:cNvPr id="86052" name="Group 126"/>
          <p:cNvGrpSpPr>
            <a:grpSpLocks/>
          </p:cNvGrpSpPr>
          <p:nvPr/>
        </p:nvGrpSpPr>
        <p:grpSpPr bwMode="auto">
          <a:xfrm>
            <a:off x="6016625" y="4529138"/>
            <a:ext cx="919163" cy="1327150"/>
            <a:chOff x="2304" y="2908"/>
            <a:chExt cx="532" cy="800"/>
          </a:xfrm>
        </p:grpSpPr>
        <p:sp>
          <p:nvSpPr>
            <p:cNvPr id="86072" name="Line 127"/>
            <p:cNvSpPr>
              <a:spLocks noChangeShapeType="1"/>
            </p:cNvSpPr>
            <p:nvPr/>
          </p:nvSpPr>
          <p:spPr bwMode="auto">
            <a:xfrm>
              <a:off x="2304" y="2976"/>
              <a:ext cx="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73" name="Text Box 128"/>
            <p:cNvSpPr txBox="1">
              <a:spLocks noChangeArrowheads="1"/>
            </p:cNvSpPr>
            <p:nvPr/>
          </p:nvSpPr>
          <p:spPr bwMode="auto">
            <a:xfrm>
              <a:off x="2388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/>
                <a:t>…</a:t>
              </a:r>
            </a:p>
          </p:txBody>
        </p:sp>
        <p:sp>
          <p:nvSpPr>
            <p:cNvPr id="86074" name="Freeform 129"/>
            <p:cNvSpPr>
              <a:spLocks/>
            </p:cNvSpPr>
            <p:nvPr/>
          </p:nvSpPr>
          <p:spPr bwMode="auto">
            <a:xfrm>
              <a:off x="2835" y="2976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86053" name="Freeform 131"/>
          <p:cNvSpPr>
            <a:spLocks/>
          </p:cNvSpPr>
          <p:nvPr/>
        </p:nvSpPr>
        <p:spPr bwMode="auto">
          <a:xfrm>
            <a:off x="4441825" y="3179763"/>
            <a:ext cx="3911600" cy="1587"/>
          </a:xfrm>
          <a:custGeom>
            <a:avLst/>
            <a:gdLst>
              <a:gd name="T0" fmla="*/ 0 w 2265"/>
              <a:gd name="T1" fmla="*/ 0 h 1"/>
              <a:gd name="T2" fmla="*/ 2147483647 w 2265"/>
              <a:gd name="T3" fmla="*/ 0 h 1"/>
              <a:gd name="T4" fmla="*/ 0 60000 65536"/>
              <a:gd name="T5" fmla="*/ 0 60000 65536"/>
              <a:gd name="T6" fmla="*/ 0 w 2265"/>
              <a:gd name="T7" fmla="*/ 0 h 1"/>
              <a:gd name="T8" fmla="*/ 2265 w 226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65" h="1">
                <a:moveTo>
                  <a:pt x="0" y="0"/>
                </a:moveTo>
                <a:lnTo>
                  <a:pt x="2265" y="0"/>
                </a:lnTo>
              </a:path>
            </a:pathLst>
          </a:custGeom>
          <a:solidFill>
            <a:srgbClr val="FFFFFF"/>
          </a:solidFill>
          <a:ln w="57150" cmpd="sng">
            <a:solidFill>
              <a:srgbClr val="005828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86054" name="Group 132"/>
          <p:cNvGrpSpPr>
            <a:grpSpLocks/>
          </p:cNvGrpSpPr>
          <p:nvPr/>
        </p:nvGrpSpPr>
        <p:grpSpPr bwMode="auto">
          <a:xfrm>
            <a:off x="4441825" y="3403600"/>
            <a:ext cx="6959600" cy="430213"/>
            <a:chOff x="1392" y="2229"/>
            <a:chExt cx="4029" cy="260"/>
          </a:xfrm>
        </p:grpSpPr>
        <p:sp>
          <p:nvSpPr>
            <p:cNvPr id="86069" name="Freeform 133"/>
            <p:cNvSpPr>
              <a:spLocks/>
            </p:cNvSpPr>
            <p:nvPr/>
          </p:nvSpPr>
          <p:spPr bwMode="auto">
            <a:xfrm>
              <a:off x="1395" y="2229"/>
              <a:ext cx="4026" cy="5"/>
            </a:xfrm>
            <a:custGeom>
              <a:avLst/>
              <a:gdLst>
                <a:gd name="T0" fmla="*/ 0 w 4026"/>
                <a:gd name="T1" fmla="*/ 0 h 5"/>
                <a:gd name="T2" fmla="*/ 4026 w 4026"/>
                <a:gd name="T3" fmla="*/ 5 h 5"/>
                <a:gd name="T4" fmla="*/ 0 60000 65536"/>
                <a:gd name="T5" fmla="*/ 0 60000 65536"/>
                <a:gd name="T6" fmla="*/ 0 w 4026"/>
                <a:gd name="T7" fmla="*/ 0 h 5"/>
                <a:gd name="T8" fmla="*/ 4026 w 4026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26" h="5">
                  <a:moveTo>
                    <a:pt x="0" y="0"/>
                  </a:moveTo>
                  <a:lnTo>
                    <a:pt x="4026" y="5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70" name="Line 134"/>
            <p:cNvSpPr>
              <a:spLocks noChangeShapeType="1"/>
            </p:cNvSpPr>
            <p:nvPr/>
          </p:nvSpPr>
          <p:spPr bwMode="auto">
            <a:xfrm>
              <a:off x="1392" y="2488"/>
              <a:ext cx="402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71" name="Text Box 135"/>
            <p:cNvSpPr txBox="1">
              <a:spLocks noChangeArrowheads="1"/>
            </p:cNvSpPr>
            <p:nvPr/>
          </p:nvSpPr>
          <p:spPr bwMode="auto">
            <a:xfrm>
              <a:off x="1503" y="2276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86055" name="Group 137"/>
          <p:cNvGrpSpPr>
            <a:grpSpLocks/>
          </p:cNvGrpSpPr>
          <p:nvPr/>
        </p:nvGrpSpPr>
        <p:grpSpPr bwMode="auto">
          <a:xfrm>
            <a:off x="6016625" y="4529138"/>
            <a:ext cx="930275" cy="1366837"/>
            <a:chOff x="2304" y="2908"/>
            <a:chExt cx="538" cy="824"/>
          </a:xfrm>
        </p:grpSpPr>
        <p:sp>
          <p:nvSpPr>
            <p:cNvPr id="86066" name="Freeform 138"/>
            <p:cNvSpPr>
              <a:spLocks/>
            </p:cNvSpPr>
            <p:nvPr/>
          </p:nvSpPr>
          <p:spPr bwMode="auto">
            <a:xfrm>
              <a:off x="2304" y="2992"/>
              <a:ext cx="3" cy="195"/>
            </a:xfrm>
            <a:custGeom>
              <a:avLst/>
              <a:gdLst>
                <a:gd name="T0" fmla="*/ 3 w 3"/>
                <a:gd name="T1" fmla="*/ 0 h 195"/>
                <a:gd name="T2" fmla="*/ 0 w 3"/>
                <a:gd name="T3" fmla="*/ 195 h 195"/>
                <a:gd name="T4" fmla="*/ 0 60000 65536"/>
                <a:gd name="T5" fmla="*/ 0 60000 65536"/>
                <a:gd name="T6" fmla="*/ 0 w 3"/>
                <a:gd name="T7" fmla="*/ 0 h 195"/>
                <a:gd name="T8" fmla="*/ 3 w 3"/>
                <a:gd name="T9" fmla="*/ 195 h 1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67" name="Text Box 139"/>
            <p:cNvSpPr txBox="1">
              <a:spLocks noChangeArrowheads="1"/>
            </p:cNvSpPr>
            <p:nvPr/>
          </p:nvSpPr>
          <p:spPr bwMode="auto">
            <a:xfrm>
              <a:off x="2389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6068" name="Freeform 140"/>
            <p:cNvSpPr>
              <a:spLocks/>
            </p:cNvSpPr>
            <p:nvPr/>
          </p:nvSpPr>
          <p:spPr bwMode="auto">
            <a:xfrm>
              <a:off x="2841" y="2979"/>
              <a:ext cx="1" cy="753"/>
            </a:xfrm>
            <a:custGeom>
              <a:avLst/>
              <a:gdLst>
                <a:gd name="T0" fmla="*/ 0 w 1"/>
                <a:gd name="T1" fmla="*/ 0 h 753"/>
                <a:gd name="T2" fmla="*/ 0 w 1"/>
                <a:gd name="T3" fmla="*/ 753 h 753"/>
                <a:gd name="T4" fmla="*/ 0 60000 65536"/>
                <a:gd name="T5" fmla="*/ 0 60000 65536"/>
                <a:gd name="T6" fmla="*/ 0 w 1"/>
                <a:gd name="T7" fmla="*/ 0 h 753"/>
                <a:gd name="T8" fmla="*/ 1 w 1"/>
                <a:gd name="T9" fmla="*/ 753 h 7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56" name="Group 141"/>
          <p:cNvGrpSpPr>
            <a:grpSpLocks/>
          </p:cNvGrpSpPr>
          <p:nvPr/>
        </p:nvGrpSpPr>
        <p:grpSpPr bwMode="auto">
          <a:xfrm>
            <a:off x="8228013" y="4529138"/>
            <a:ext cx="850900" cy="800100"/>
            <a:chOff x="3584" y="2908"/>
            <a:chExt cx="493" cy="482"/>
          </a:xfrm>
        </p:grpSpPr>
        <p:sp>
          <p:nvSpPr>
            <p:cNvPr id="86063" name="Freeform 142"/>
            <p:cNvSpPr>
              <a:spLocks/>
            </p:cNvSpPr>
            <p:nvPr/>
          </p:nvSpPr>
          <p:spPr bwMode="auto">
            <a:xfrm>
              <a:off x="3584" y="2988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64" name="Text Box 143"/>
            <p:cNvSpPr txBox="1">
              <a:spLocks noChangeArrowheads="1"/>
            </p:cNvSpPr>
            <p:nvPr/>
          </p:nvSpPr>
          <p:spPr bwMode="auto">
            <a:xfrm>
              <a:off x="3636" y="2908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6065" name="Freeform 144"/>
            <p:cNvSpPr>
              <a:spLocks/>
            </p:cNvSpPr>
            <p:nvPr/>
          </p:nvSpPr>
          <p:spPr bwMode="auto">
            <a:xfrm>
              <a:off x="4074" y="2991"/>
              <a:ext cx="3" cy="399"/>
            </a:xfrm>
            <a:custGeom>
              <a:avLst/>
              <a:gdLst>
                <a:gd name="T0" fmla="*/ 3 w 3"/>
                <a:gd name="T1" fmla="*/ 0 h 375"/>
                <a:gd name="T2" fmla="*/ 0 w 3"/>
                <a:gd name="T3" fmla="*/ 5080 h 375"/>
                <a:gd name="T4" fmla="*/ 0 60000 65536"/>
                <a:gd name="T5" fmla="*/ 0 60000 65536"/>
                <a:gd name="T6" fmla="*/ 0 w 3"/>
                <a:gd name="T7" fmla="*/ 0 h 375"/>
                <a:gd name="T8" fmla="*/ 3 w 3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375">
                  <a:moveTo>
                    <a:pt x="3" y="0"/>
                  </a:moveTo>
                  <a:lnTo>
                    <a:pt x="0" y="37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grpSp>
        <p:nvGrpSpPr>
          <p:cNvPr id="86057" name="Group 145"/>
          <p:cNvGrpSpPr>
            <a:grpSpLocks/>
          </p:cNvGrpSpPr>
          <p:nvPr/>
        </p:nvGrpSpPr>
        <p:grpSpPr bwMode="auto">
          <a:xfrm>
            <a:off x="10385425" y="4681538"/>
            <a:ext cx="774700" cy="1214437"/>
            <a:chOff x="4833" y="3000"/>
            <a:chExt cx="448" cy="732"/>
          </a:xfrm>
        </p:grpSpPr>
        <p:sp>
          <p:nvSpPr>
            <p:cNvPr id="86060" name="Freeform 146"/>
            <p:cNvSpPr>
              <a:spLocks/>
            </p:cNvSpPr>
            <p:nvPr/>
          </p:nvSpPr>
          <p:spPr bwMode="auto">
            <a:xfrm>
              <a:off x="4833" y="3006"/>
              <a:ext cx="1" cy="519"/>
            </a:xfrm>
            <a:custGeom>
              <a:avLst/>
              <a:gdLst>
                <a:gd name="T0" fmla="*/ 0 w 1"/>
                <a:gd name="T1" fmla="*/ 0 h 519"/>
                <a:gd name="T2" fmla="*/ 0 w 1"/>
                <a:gd name="T3" fmla="*/ 519 h 519"/>
                <a:gd name="T4" fmla="*/ 0 60000 65536"/>
                <a:gd name="T5" fmla="*/ 0 60000 65536"/>
                <a:gd name="T6" fmla="*/ 0 w 1"/>
                <a:gd name="T7" fmla="*/ 0 h 519"/>
                <a:gd name="T8" fmla="*/ 1 w 1"/>
                <a:gd name="T9" fmla="*/ 519 h 5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9">
                  <a:moveTo>
                    <a:pt x="0" y="0"/>
                  </a:moveTo>
                  <a:lnTo>
                    <a:pt x="0" y="519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86061" name="Text Box 147"/>
            <p:cNvSpPr txBox="1">
              <a:spLocks noChangeArrowheads="1"/>
            </p:cNvSpPr>
            <p:nvPr/>
          </p:nvSpPr>
          <p:spPr bwMode="auto">
            <a:xfrm>
              <a:off x="4865" y="3069"/>
              <a:ext cx="2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6062" name="Freeform 148"/>
            <p:cNvSpPr>
              <a:spLocks/>
            </p:cNvSpPr>
            <p:nvPr/>
          </p:nvSpPr>
          <p:spPr bwMode="auto">
            <a:xfrm>
              <a:off x="5280" y="3000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  <a:gd name="T6" fmla="*/ 0 w 1"/>
                <a:gd name="T7" fmla="*/ 0 h 732"/>
                <a:gd name="T8" fmla="*/ 1 w 1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120870" name="TextBox 229"/>
          <p:cNvSpPr txBox="1">
            <a:spLocks noChangeArrowheads="1"/>
          </p:cNvSpPr>
          <p:nvPr/>
        </p:nvSpPr>
        <p:spPr bwMode="auto">
          <a:xfrm>
            <a:off x="757238" y="1033463"/>
            <a:ext cx="1028700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(5) 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画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出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CPU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与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存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储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器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的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连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接</a:t>
            </a:r>
            <a:endParaRPr lang="en-US" altLang="zh-CN" sz="2600" dirty="0">
              <a:solidFill>
                <a:schemeClr val="tx1"/>
              </a:solidFill>
              <a:latin typeface="+mj-lt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微软雅黑" charset="0"/>
                <a:cs typeface="微软雅黑" charset="0"/>
              </a:rPr>
              <a:t>图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996197" y="3510383"/>
            <a:ext cx="8890000" cy="3108325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lt"/>
                <a:ea typeface="华文新魏" charset="0"/>
                <a:cs typeface="华文新魏" charset="0"/>
              </a:rPr>
              <a:t>CPU</a:t>
            </a:r>
            <a:r>
              <a:rPr kumimoji="1" lang="zh-CN" altLang="en-US" sz="2800" dirty="0">
                <a:solidFill>
                  <a:schemeClr val="tx1"/>
                </a:solidFill>
                <a:latin typeface="+mn-lt"/>
                <a:ea typeface="华文新魏" charset="0"/>
                <a:cs typeface="华文新魏" charset="0"/>
              </a:rPr>
              <a:t>与存储器的连接：</a:t>
            </a:r>
            <a:endParaRPr kumimoji="1" lang="en-US" altLang="zh-CN" sz="2800" dirty="0">
              <a:solidFill>
                <a:schemeClr val="tx1"/>
              </a:solidFill>
              <a:latin typeface="+mn-lt"/>
              <a:ea typeface="华文新魏" charset="0"/>
              <a:cs typeface="华文新魏" charset="0"/>
            </a:endParaRPr>
          </a:p>
          <a:p>
            <a:pPr marL="457200" indent="-457200" algn="l">
              <a:lnSpc>
                <a:spcPct val="1000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  <a:ea typeface="华文新魏" charset="0"/>
                <a:cs typeface="华文新魏" charset="0"/>
              </a:rPr>
              <a:t>分析对应的二进制地址码，确定总容量</a:t>
            </a:r>
            <a:endParaRPr kumimoji="1" lang="en-US" altLang="zh-CN" sz="2800" dirty="0">
              <a:solidFill>
                <a:schemeClr val="tx1"/>
              </a:solidFill>
              <a:latin typeface="+mn-lt"/>
              <a:ea typeface="华文新魏" charset="0"/>
              <a:cs typeface="华文新魏" charset="0"/>
            </a:endParaRPr>
          </a:p>
          <a:p>
            <a:pPr marL="457200" indent="-457200" algn="l">
              <a:lnSpc>
                <a:spcPct val="1000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  <a:ea typeface="华文新魏" charset="0"/>
                <a:cs typeface="华文新魏" charset="0"/>
              </a:rPr>
              <a:t>确定芯片的类型及数量</a:t>
            </a:r>
            <a:endParaRPr kumimoji="1" lang="en-US" altLang="zh-CN" sz="2800" dirty="0">
              <a:solidFill>
                <a:schemeClr val="tx1"/>
              </a:solidFill>
              <a:latin typeface="+mn-lt"/>
              <a:ea typeface="华文新魏" charset="0"/>
              <a:cs typeface="华文新魏" charset="0"/>
            </a:endParaRPr>
          </a:p>
          <a:p>
            <a:pPr marL="457200" indent="-457200" algn="l">
              <a:lnSpc>
                <a:spcPct val="1000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  <a:ea typeface="华文新魏" charset="0"/>
                <a:cs typeface="华文新魏" charset="0"/>
              </a:rPr>
              <a:t>分配地址线</a:t>
            </a:r>
          </a:p>
          <a:p>
            <a:pPr marL="457200" indent="-457200" algn="l">
              <a:lnSpc>
                <a:spcPct val="1000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  <a:ea typeface="华文新魏" charset="0"/>
                <a:cs typeface="华文新魏" charset="0"/>
              </a:rPr>
              <a:t>确定片选信号</a:t>
            </a:r>
          </a:p>
        </p:txBody>
      </p:sp>
    </p:spTree>
    <p:extLst>
      <p:ext uri="{BB962C8B-B14F-4D97-AF65-F5344CB8AC3E}">
        <p14:creationId xmlns:p14="http://schemas.microsoft.com/office/powerpoint/2010/main" val="31076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558" y="-207404"/>
            <a:ext cx="7021513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补充题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040" y="873658"/>
            <a:ext cx="11639822" cy="5327650"/>
          </a:xfrm>
          <a:prstGeom prst="rect">
            <a:avLst/>
          </a:prstGeom>
        </p:spPr>
        <p:txBody>
          <a:bodyPr/>
          <a:lstStyle/>
          <a:p>
            <a:pPr marL="0" indent="-412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假定</a:t>
            </a:r>
            <a:r>
              <a:rPr lang="en-US" altLang="zh-CN" sz="2800" dirty="0"/>
              <a:t>8</a:t>
            </a:r>
            <a:r>
              <a:rPr lang="zh-CN" altLang="en-US" sz="2800" dirty="0"/>
              <a:t>位计算机具有</a:t>
            </a:r>
            <a:r>
              <a:rPr lang="en-US" altLang="zh-CN" sz="2800" dirty="0"/>
              <a:t>24 </a:t>
            </a:r>
            <a:r>
              <a:rPr lang="zh-CN" altLang="en-US" sz="2800" dirty="0"/>
              <a:t>位地址</a:t>
            </a:r>
            <a:r>
              <a:rPr lang="en-US" altLang="zh-CN" sz="2800" dirty="0"/>
              <a:t>A23-A0</a:t>
            </a:r>
            <a:r>
              <a:rPr lang="zh-CN" altLang="en-US" sz="2800" dirty="0"/>
              <a:t>，按其最大寻址能力配置主存储器，采用字节编址方式，请回答下列问题：</a:t>
            </a:r>
          </a:p>
          <a:p>
            <a:pPr marL="701675" lvl="2" indent="-342900">
              <a:spcBef>
                <a:spcPts val="1200"/>
              </a:spcBef>
              <a:spcAft>
                <a:spcPts val="1200"/>
              </a:spcAft>
            </a:pPr>
            <a:r>
              <a:rPr lang="zh-CN" altLang="en-US" sz="2600" dirty="0"/>
              <a:t>存储器的容量是多少？</a:t>
            </a:r>
          </a:p>
          <a:p>
            <a:pPr marL="701675" lvl="2" indent="-342900">
              <a:spcBef>
                <a:spcPts val="1200"/>
              </a:spcBef>
              <a:spcAft>
                <a:spcPts val="1200"/>
              </a:spcAft>
            </a:pPr>
            <a:r>
              <a:rPr lang="zh-CN" altLang="en-US" sz="2600" dirty="0"/>
              <a:t>如果用</a:t>
            </a:r>
            <a:r>
              <a:rPr lang="en-US" altLang="zh-CN" sz="2600" dirty="0"/>
              <a:t>2M</a:t>
            </a:r>
            <a:r>
              <a:rPr lang="en-US" altLang="en-US" sz="2600" dirty="0"/>
              <a:t>×</a:t>
            </a:r>
            <a:r>
              <a:rPr lang="en-US" altLang="zh-CN" sz="2600" dirty="0"/>
              <a:t>1 </a:t>
            </a:r>
            <a:r>
              <a:rPr lang="zh-CN" altLang="en-US" sz="2600" dirty="0"/>
              <a:t>位的存储器芯片构造该存储器，共需多少个芯片？</a:t>
            </a:r>
          </a:p>
          <a:p>
            <a:pPr marL="701675" lvl="2" indent="-342900">
              <a:spcBef>
                <a:spcPts val="1200"/>
              </a:spcBef>
              <a:spcAft>
                <a:spcPts val="1200"/>
              </a:spcAft>
            </a:pPr>
            <a:r>
              <a:rPr lang="zh-CN" altLang="en-US" sz="2600" dirty="0"/>
              <a:t>该存储器需要多少个片选信号？用哪几位地址信号生成这些片选信号？</a:t>
            </a:r>
            <a:endParaRPr lang="en-US" altLang="zh-CN" sz="2000" dirty="0"/>
          </a:p>
          <a:p>
            <a:pPr marL="0" indent="-41275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、某</a:t>
            </a:r>
            <a:r>
              <a:rPr lang="en-US" altLang="zh-CN" sz="2800" dirty="0"/>
              <a:t>CPU</a:t>
            </a:r>
            <a:r>
              <a:rPr lang="zh-CN" altLang="en-US" sz="2800" dirty="0"/>
              <a:t>地址线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15</a:t>
            </a:r>
            <a:r>
              <a:rPr lang="zh-CN" altLang="en-US" sz="2800" dirty="0"/>
              <a:t>～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，数据线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7</a:t>
            </a:r>
            <a:r>
              <a:rPr lang="zh-CN" altLang="en-US" sz="2800" dirty="0"/>
              <a:t>～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，</a:t>
            </a:r>
            <a:r>
              <a:rPr lang="en-US" altLang="zh-CN" sz="2800" dirty="0"/>
              <a:t>WR</a:t>
            </a:r>
            <a:r>
              <a:rPr lang="zh-CN" altLang="en-US" sz="2800" dirty="0"/>
              <a:t>为读</a:t>
            </a:r>
            <a:r>
              <a:rPr lang="en-US" altLang="zh-CN" sz="2800" dirty="0"/>
              <a:t>/</a:t>
            </a:r>
            <a:r>
              <a:rPr lang="zh-CN" altLang="en-US" sz="2800" dirty="0"/>
              <a:t>写信号，</a:t>
            </a:r>
            <a:r>
              <a:rPr lang="en-US" altLang="zh-CN" sz="2800" dirty="0"/>
              <a:t>MREQ</a:t>
            </a:r>
            <a:r>
              <a:rPr lang="zh-CN" altLang="en-US" sz="2800" dirty="0"/>
              <a:t>为访存请求信号。</a:t>
            </a:r>
            <a:r>
              <a:rPr lang="en-US" altLang="zh-CN" sz="2800" dirty="0"/>
              <a:t>0000H</a:t>
            </a:r>
            <a:r>
              <a:rPr lang="zh-CN" altLang="en-US" sz="2800" dirty="0"/>
              <a:t>～</a:t>
            </a:r>
            <a:r>
              <a:rPr lang="en-US" altLang="zh-CN" sz="2800" dirty="0"/>
              <a:t>3FFFH</a:t>
            </a:r>
            <a:r>
              <a:rPr lang="zh-CN" altLang="en-US" sz="2800" dirty="0"/>
              <a:t>为系统程序区，</a:t>
            </a:r>
            <a:r>
              <a:rPr lang="en-US" altLang="zh-CN" sz="2800" dirty="0"/>
              <a:t>4000H</a:t>
            </a:r>
            <a:r>
              <a:rPr lang="zh-CN" altLang="en-US" sz="2800" dirty="0"/>
              <a:t>～</a:t>
            </a:r>
            <a:r>
              <a:rPr lang="en-US" altLang="zh-CN" sz="2800" dirty="0"/>
              <a:t>FFFFH</a:t>
            </a:r>
            <a:r>
              <a:rPr lang="zh-CN" altLang="en-US" sz="2800" dirty="0"/>
              <a:t>为用户程序区。请用</a:t>
            </a:r>
            <a:r>
              <a:rPr lang="en-US" altLang="zh-CN" sz="2800" dirty="0"/>
              <a:t>8K×4</a:t>
            </a:r>
            <a:r>
              <a:rPr lang="zh-CN" altLang="en-US" sz="2800" dirty="0"/>
              <a:t>位</a:t>
            </a:r>
            <a:r>
              <a:rPr lang="en-US" altLang="zh-CN" sz="2800" dirty="0"/>
              <a:t>ROM</a:t>
            </a:r>
            <a:r>
              <a:rPr lang="zh-CN" altLang="en-US" sz="2800" dirty="0"/>
              <a:t>芯片和</a:t>
            </a:r>
            <a:r>
              <a:rPr lang="en-US" altLang="zh-CN" sz="2800" dirty="0"/>
              <a:t>16K×8</a:t>
            </a:r>
            <a:r>
              <a:rPr lang="zh-CN" altLang="en-US" sz="2800" dirty="0"/>
              <a:t>位</a:t>
            </a:r>
            <a:r>
              <a:rPr lang="en-US" altLang="zh-CN" sz="2800" dirty="0"/>
              <a:t>RAM</a:t>
            </a:r>
            <a:r>
              <a:rPr lang="zh-CN" altLang="en-US" sz="2800" dirty="0"/>
              <a:t>芯片构成该存储器，要求说明地址译码方案，并画出</a:t>
            </a:r>
            <a:r>
              <a:rPr lang="en-US" altLang="zh-CN" sz="2800" dirty="0"/>
              <a:t>ROM</a:t>
            </a:r>
            <a:r>
              <a:rPr lang="zh-CN" altLang="en-US" sz="2800" dirty="0"/>
              <a:t>芯片、</a:t>
            </a:r>
            <a:r>
              <a:rPr lang="en-US" altLang="zh-CN" sz="2800" dirty="0"/>
              <a:t>RAM</a:t>
            </a:r>
            <a:r>
              <a:rPr lang="zh-CN" altLang="en-US" sz="2800" dirty="0"/>
              <a:t>芯片与</a:t>
            </a:r>
            <a:r>
              <a:rPr lang="en-US" altLang="zh-CN" sz="2800" dirty="0"/>
              <a:t>CPU</a:t>
            </a:r>
            <a:r>
              <a:rPr lang="zh-CN" altLang="en-US" sz="2800" dirty="0"/>
              <a:t>的连接。</a:t>
            </a:r>
            <a:endParaRPr lang="en-US" altLang="zh-CN" dirty="0"/>
          </a:p>
          <a:p>
            <a:pPr marL="0" indent="-41275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28895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lnSpc>
                <a:spcPct val="160000"/>
              </a:lnSpc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主存储器逻辑设计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4" name="Rectangle 3"/>
          <p:cNvSpPr txBox="1">
            <a:spLocks noChangeArrowheads="1"/>
          </p:cNvSpPr>
          <p:nvPr/>
        </p:nvSpPr>
        <p:spPr bwMode="auto">
          <a:xfrm>
            <a:off x="879475" y="962025"/>
            <a:ext cx="94694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2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设计步骤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663" y="1966913"/>
            <a:ext cx="2565400" cy="1426083"/>
          </a:xfrm>
          <a:prstGeom prst="rect">
            <a:avLst/>
          </a:prstGeom>
          <a:solidFill>
            <a:srgbClr val="00B050"/>
          </a:solidFill>
        </p:spPr>
        <p:txBody>
          <a:bodyPr anchor="ctr"/>
          <a:lstStyle>
            <a:lvl1pPr marL="514350" indent="-5143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buFontTx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系统设计</a:t>
            </a:r>
            <a:endParaRPr lang="en-US" altLang="zh-CN" sz="28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提出总体方案</a:t>
            </a:r>
            <a:r>
              <a:rPr lang="en-US" altLang="zh-CN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4522788" y="885825"/>
            <a:ext cx="7188200" cy="5543550"/>
          </a:xfrm>
          <a:prstGeom prst="wedgeRoundRectCallout">
            <a:avLst>
              <a:gd name="adj1" fmla="val -64000"/>
              <a:gd name="adj2" fmla="val -21662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309" tIns="44655" rIns="89309" bIns="44655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</a:pPr>
            <a:endParaRPr kumimoji="1" lang="zh-CN" altLang="en-US" sz="2300">
              <a:solidFill>
                <a:schemeClr val="tx1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619042" y="944724"/>
            <a:ext cx="7249491" cy="514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858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600" dirty="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提出存储器的</a:t>
            </a:r>
            <a:r>
              <a:rPr lang="zh-CN" altLang="en-US" sz="2600" dirty="0">
                <a:latin typeface="微软雅黑" charset="-122"/>
                <a:ea typeface="微软雅黑" charset="-122"/>
              </a:rPr>
              <a:t>性能指标</a:t>
            </a:r>
            <a:r>
              <a:rPr lang="zh-CN" altLang="en-US" sz="2600" dirty="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zh-CN" altLang="en-US" sz="2600" dirty="0">
                <a:latin typeface="微软雅黑" charset="-122"/>
                <a:ea typeface="微软雅黑" charset="-122"/>
              </a:rPr>
              <a:t>功能要求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字长、容量、存取时间、存储周期、使用场合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总线宽度、控制方式、纠检错能力、环境条件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buFont typeface="Wingdings" charset="2"/>
              <a:buChar char="p"/>
            </a:pPr>
            <a:r>
              <a:rPr lang="zh-CN" altLang="en-US" sz="2600" dirty="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确定存储</a:t>
            </a:r>
            <a:r>
              <a:rPr lang="zh-CN" altLang="en-US" sz="2600" dirty="0">
                <a:latin typeface="微软雅黑" charset="-122"/>
                <a:ea typeface="微软雅黑" charset="-122"/>
              </a:rPr>
              <a:t>结构组成</a:t>
            </a:r>
            <a:r>
              <a:rPr lang="zh-CN" altLang="en-US" sz="2600" dirty="0">
                <a:solidFill>
                  <a:srgbClr val="002060"/>
                </a:solidFill>
                <a:latin typeface="微软雅黑" charset="-122"/>
                <a:ea typeface="微软雅黑" charset="-122"/>
              </a:rPr>
              <a:t>、</a:t>
            </a:r>
            <a:r>
              <a:rPr lang="zh-CN" altLang="en-US" sz="2600" dirty="0">
                <a:latin typeface="微软雅黑" charset="-122"/>
                <a:ea typeface="微软雅黑" charset="-122"/>
              </a:rPr>
              <a:t>外围电路、芯片类型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存储芯片类型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: SRAM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DRAM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ROM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外围芯片类型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: ECL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TTL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CMOS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等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选址方法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：重合法、线选法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系统结构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：多体、单体，编址方式</a:t>
            </a:r>
          </a:p>
        </p:txBody>
      </p:sp>
    </p:spTree>
    <p:extLst>
      <p:ext uri="{BB962C8B-B14F-4D97-AF65-F5344CB8AC3E}">
        <p14:creationId xmlns:p14="http://schemas.microsoft.com/office/powerpoint/2010/main" val="11168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Placeholder 5"/>
          <p:cNvSpPr>
            <a:spLocks noGrp="1" noChangeArrowheads="1"/>
          </p:cNvSpPr>
          <p:nvPr/>
        </p:nvSpPr>
        <p:spPr bwMode="auto">
          <a:xfrm>
            <a:off x="3828256" y="1844676"/>
            <a:ext cx="48720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charset="0"/>
              <a:buNone/>
            </a:pPr>
            <a:r>
              <a:rPr lang="zh-CN" altLang="en-US" sz="4800">
                <a:latin typeface="微软雅黑" charset="-122"/>
                <a:ea typeface="微软雅黑" charset="-122"/>
              </a:rPr>
              <a:t>谢  谢！</a:t>
            </a:r>
          </a:p>
        </p:txBody>
      </p:sp>
      <p:pic>
        <p:nvPicPr>
          <p:cNvPr id="86018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" y="3681028"/>
            <a:ext cx="4255058" cy="274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76" y="3681026"/>
            <a:ext cx="4139943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19" y="3681026"/>
            <a:ext cx="3763204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9349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32683</TotalTime>
  <Words>8162</Words>
  <Application>Microsoft Office PowerPoint</Application>
  <PresentationFormat>自定义</PresentationFormat>
  <Paragraphs>1595</Paragraphs>
  <Slides>90</Slides>
  <Notes>86</Notes>
  <HiddenSlides>15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90</vt:i4>
      </vt:variant>
    </vt:vector>
  </HeadingPairs>
  <TitlesOfParts>
    <vt:vector size="107" baseType="lpstr">
      <vt:lpstr>DengXian</vt:lpstr>
      <vt:lpstr>DengXian Light</vt:lpstr>
      <vt:lpstr>华文新魏</vt:lpstr>
      <vt:lpstr>华文中宋</vt:lpstr>
      <vt:lpstr>宋体</vt:lpstr>
      <vt:lpstr>微软雅黑</vt:lpstr>
      <vt:lpstr>微软雅黑</vt:lpstr>
      <vt:lpstr>Arial</vt:lpstr>
      <vt:lpstr>Calibri</vt:lpstr>
      <vt:lpstr>Cambria Math</vt:lpstr>
      <vt:lpstr>Symbol</vt:lpstr>
      <vt:lpstr>Times New Roman</vt:lpstr>
      <vt:lpstr>Verdana</vt:lpstr>
      <vt:lpstr>Wingdings</vt:lpstr>
      <vt:lpstr>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回顾——5.1.2 存储器的层次结构</vt:lpstr>
      <vt:lpstr>回顾——5.1.4 随机存取存储器RAM</vt:lpstr>
      <vt:lpstr>PowerPoint 演示文稿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PowerPoint 演示文稿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PowerPoint 演示文稿</vt:lpstr>
      <vt:lpstr>PowerPoint 演示文稿</vt:lpstr>
      <vt:lpstr>PowerPoint 演示文稿</vt:lpstr>
      <vt:lpstr>PowerPoint 演示文稿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5.2.1 主存储器逻辑设计</vt:lpstr>
      <vt:lpstr>PowerPoint 演示文稿</vt:lpstr>
      <vt:lpstr>5.2.1 主存储器逻辑设计</vt:lpstr>
      <vt:lpstr>主存设计举例  </vt:lpstr>
      <vt:lpstr>主存设计举例  </vt:lpstr>
      <vt:lpstr>主存设计举例  </vt:lpstr>
      <vt:lpstr>主存设计举例  </vt:lpstr>
      <vt:lpstr>主存设计举例  </vt:lpstr>
      <vt:lpstr>主存设计举例  </vt:lpstr>
      <vt:lpstr>主存设计举例</vt:lpstr>
      <vt:lpstr>主存设计举例</vt:lpstr>
      <vt:lpstr>主存设计举例</vt:lpstr>
      <vt:lpstr>主存设计举例</vt:lpstr>
      <vt:lpstr>主存设计举例</vt:lpstr>
      <vt:lpstr>主存设计举例</vt:lpstr>
      <vt:lpstr>主存设计举例</vt:lpstr>
      <vt:lpstr>主存设计举例</vt:lpstr>
      <vt:lpstr>5.2.1 主存储器逻辑设计</vt:lpstr>
      <vt:lpstr>主存设计举例</vt:lpstr>
      <vt:lpstr>PowerPoint 演示文稿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5.2.2 存储器与CPU的连接</vt:lpstr>
      <vt:lpstr>补充题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镜霖 陈</cp:lastModifiedBy>
  <cp:revision>3093</cp:revision>
  <cp:lastPrinted>2019-11-21T03:32:30Z</cp:lastPrinted>
  <dcterms:created xsi:type="dcterms:W3CDTF">1601-01-01T00:00:00Z</dcterms:created>
  <dcterms:modified xsi:type="dcterms:W3CDTF">2023-11-06T10:01:49Z</dcterms:modified>
</cp:coreProperties>
</file>